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2"/>
  </p:notesMasterIdLst>
  <p:handoutMasterIdLst>
    <p:handoutMasterId r:id="rId163"/>
  </p:handoutMasterIdLst>
  <p:sldIdLst>
    <p:sldId id="256" r:id="rId2"/>
    <p:sldId id="291" r:id="rId3"/>
    <p:sldId id="258" r:id="rId4"/>
    <p:sldId id="486" r:id="rId5"/>
    <p:sldId id="259" r:id="rId6"/>
    <p:sldId id="488" r:id="rId7"/>
    <p:sldId id="489" r:id="rId8"/>
    <p:sldId id="491" r:id="rId9"/>
    <p:sldId id="266" r:id="rId10"/>
    <p:sldId id="490" r:id="rId11"/>
    <p:sldId id="277" r:id="rId12"/>
    <p:sldId id="492" r:id="rId13"/>
    <p:sldId id="261" r:id="rId14"/>
    <p:sldId id="287" r:id="rId15"/>
    <p:sldId id="288" r:id="rId16"/>
    <p:sldId id="263" r:id="rId17"/>
    <p:sldId id="289" r:id="rId18"/>
    <p:sldId id="493" r:id="rId19"/>
    <p:sldId id="292" r:id="rId20"/>
    <p:sldId id="495" r:id="rId21"/>
    <p:sldId id="296" r:id="rId22"/>
    <p:sldId id="294" r:id="rId23"/>
    <p:sldId id="297" r:id="rId24"/>
    <p:sldId id="494" r:id="rId25"/>
    <p:sldId id="295" r:id="rId26"/>
    <p:sldId id="298" r:id="rId27"/>
    <p:sldId id="299" r:id="rId28"/>
    <p:sldId id="306" r:id="rId29"/>
    <p:sldId id="307" r:id="rId30"/>
    <p:sldId id="308" r:id="rId31"/>
    <p:sldId id="302" r:id="rId32"/>
    <p:sldId id="371" r:id="rId33"/>
    <p:sldId id="372" r:id="rId34"/>
    <p:sldId id="496" r:id="rId35"/>
    <p:sldId id="497" r:id="rId36"/>
    <p:sldId id="430" r:id="rId37"/>
    <p:sldId id="500" r:id="rId38"/>
    <p:sldId id="498" r:id="rId39"/>
    <p:sldId id="431" r:id="rId40"/>
    <p:sldId id="432" r:id="rId41"/>
    <p:sldId id="433" r:id="rId42"/>
    <p:sldId id="434" r:id="rId43"/>
    <p:sldId id="435" r:id="rId44"/>
    <p:sldId id="436" r:id="rId45"/>
    <p:sldId id="437" r:id="rId46"/>
    <p:sldId id="549" r:id="rId47"/>
    <p:sldId id="440" r:id="rId48"/>
    <p:sldId id="501" r:id="rId49"/>
    <p:sldId id="441" r:id="rId50"/>
    <p:sldId id="442" r:id="rId51"/>
    <p:sldId id="443" r:id="rId52"/>
    <p:sldId id="499" r:id="rId53"/>
    <p:sldId id="463" r:id="rId54"/>
    <p:sldId id="464" r:id="rId55"/>
    <p:sldId id="465" r:id="rId56"/>
    <p:sldId id="466" r:id="rId57"/>
    <p:sldId id="467" r:id="rId58"/>
    <p:sldId id="468" r:id="rId59"/>
    <p:sldId id="469" r:id="rId60"/>
    <p:sldId id="470" r:id="rId61"/>
    <p:sldId id="471" r:id="rId62"/>
    <p:sldId id="472" r:id="rId63"/>
    <p:sldId id="473" r:id="rId64"/>
    <p:sldId id="474" r:id="rId65"/>
    <p:sldId id="475" r:id="rId66"/>
    <p:sldId id="476" r:id="rId67"/>
    <p:sldId id="477" r:id="rId68"/>
    <p:sldId id="478" r:id="rId69"/>
    <p:sldId id="479" r:id="rId70"/>
    <p:sldId id="508" r:id="rId71"/>
    <p:sldId id="505" r:id="rId72"/>
    <p:sldId id="506" r:id="rId73"/>
    <p:sldId id="507" r:id="rId74"/>
    <p:sldId id="509" r:id="rId75"/>
    <p:sldId id="482" r:id="rId76"/>
    <p:sldId id="444" r:id="rId77"/>
    <p:sldId id="420" r:id="rId78"/>
    <p:sldId id="504" r:id="rId79"/>
    <p:sldId id="510" r:id="rId80"/>
    <p:sldId id="330" r:id="rId81"/>
    <p:sldId id="511" r:id="rId82"/>
    <p:sldId id="512" r:id="rId83"/>
    <p:sldId id="513" r:id="rId84"/>
    <p:sldId id="309" r:id="rId85"/>
    <p:sldId id="310" r:id="rId86"/>
    <p:sldId id="334" r:id="rId87"/>
    <p:sldId id="311" r:id="rId88"/>
    <p:sldId id="313" r:id="rId89"/>
    <p:sldId id="314" r:id="rId90"/>
    <p:sldId id="315" r:id="rId91"/>
    <p:sldId id="514" r:id="rId92"/>
    <p:sldId id="300" r:id="rId93"/>
    <p:sldId id="301" r:id="rId94"/>
    <p:sldId id="515" r:id="rId95"/>
    <p:sldId id="303" r:id="rId96"/>
    <p:sldId id="304" r:id="rId97"/>
    <p:sldId id="516" r:id="rId98"/>
    <p:sldId id="324" r:id="rId99"/>
    <p:sldId id="326" r:id="rId100"/>
    <p:sldId id="321" r:id="rId101"/>
    <p:sldId id="319" r:id="rId102"/>
    <p:sldId id="322" r:id="rId103"/>
    <p:sldId id="335" r:id="rId104"/>
    <p:sldId id="517" r:id="rId105"/>
    <p:sldId id="264" r:id="rId106"/>
    <p:sldId id="265" r:id="rId107"/>
    <p:sldId id="518" r:id="rId108"/>
    <p:sldId id="519" r:id="rId109"/>
    <p:sldId id="268" r:id="rId110"/>
    <p:sldId id="327" r:id="rId111"/>
    <p:sldId id="328" r:id="rId112"/>
    <p:sldId id="329" r:id="rId113"/>
    <p:sldId id="331" r:id="rId114"/>
    <p:sldId id="332" r:id="rId115"/>
    <p:sldId id="333" r:id="rId116"/>
    <p:sldId id="336" r:id="rId117"/>
    <p:sldId id="316" r:id="rId118"/>
    <p:sldId id="545" r:id="rId119"/>
    <p:sldId id="520" r:id="rId120"/>
    <p:sldId id="446" r:id="rId121"/>
    <p:sldId id="447" r:id="rId122"/>
    <p:sldId id="448" r:id="rId123"/>
    <p:sldId id="527" r:id="rId124"/>
    <p:sldId id="528" r:id="rId125"/>
    <p:sldId id="529" r:id="rId126"/>
    <p:sldId id="530" r:id="rId127"/>
    <p:sldId id="531" r:id="rId128"/>
    <p:sldId id="532" r:id="rId129"/>
    <p:sldId id="533" r:id="rId130"/>
    <p:sldId id="534" r:id="rId131"/>
    <p:sldId id="535" r:id="rId132"/>
    <p:sldId id="536" r:id="rId133"/>
    <p:sldId id="537" r:id="rId134"/>
    <p:sldId id="538" r:id="rId135"/>
    <p:sldId id="539" r:id="rId136"/>
    <p:sldId id="540" r:id="rId137"/>
    <p:sldId id="541" r:id="rId138"/>
    <p:sldId id="542" r:id="rId139"/>
    <p:sldId id="550" r:id="rId140"/>
    <p:sldId id="544" r:id="rId141"/>
    <p:sldId id="461" r:id="rId142"/>
    <p:sldId id="462" r:id="rId143"/>
    <p:sldId id="373" r:id="rId144"/>
    <p:sldId id="374" r:id="rId145"/>
    <p:sldId id="546" r:id="rId146"/>
    <p:sldId id="547" r:id="rId147"/>
    <p:sldId id="375" r:id="rId148"/>
    <p:sldId id="376" r:id="rId149"/>
    <p:sldId id="271" r:id="rId150"/>
    <p:sldId id="272" r:id="rId151"/>
    <p:sldId id="273" r:id="rId152"/>
    <p:sldId id="548" r:id="rId153"/>
    <p:sldId id="428" r:id="rId154"/>
    <p:sldId id="286" r:id="rId155"/>
    <p:sldId id="421" r:id="rId156"/>
    <p:sldId id="426" r:id="rId157"/>
    <p:sldId id="422" r:id="rId158"/>
    <p:sldId id="423" r:id="rId159"/>
    <p:sldId id="424" r:id="rId160"/>
    <p:sldId id="425"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08"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8000"/>
    <a:srgbClr val="0000FF"/>
    <a:srgbClr val="FF6600"/>
    <a:srgbClr val="548235"/>
    <a:srgbClr val="33CC33"/>
    <a:srgbClr val="8FAADC"/>
    <a:srgbClr val="FF5D78"/>
    <a:srgbClr val="CC99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3" autoAdjust="0"/>
    <p:restoredTop sz="94940" autoAdjust="0"/>
  </p:normalViewPr>
  <p:slideViewPr>
    <p:cSldViewPr snapToGrid="0">
      <p:cViewPr varScale="1">
        <p:scale>
          <a:sx n="124" d="100"/>
          <a:sy n="124" d="100"/>
        </p:scale>
        <p:origin x="680" y="176"/>
      </p:cViewPr>
      <p:guideLst>
        <p:guide pos="4008"/>
        <p:guide orient="horz" pos="2160"/>
      </p:guideLst>
    </p:cSldViewPr>
  </p:slideViewPr>
  <p:notesTextViewPr>
    <p:cViewPr>
      <p:scale>
        <a:sx n="1" d="1"/>
        <a:sy n="1" d="1"/>
      </p:scale>
      <p:origin x="0" y="0"/>
    </p:cViewPr>
  </p:notesTextViewPr>
  <p:notesViewPr>
    <p:cSldViewPr snapToGrid="0" showGuides="1">
      <p:cViewPr varScale="1">
        <p:scale>
          <a:sx n="76" d="100"/>
          <a:sy n="76" d="100"/>
        </p:scale>
        <p:origin x="2754" y="3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0CB3A-8654-463F-ACEA-252FA85FD038}" type="datetimeFigureOut">
              <a:rPr lang="en-US" smtClean="0"/>
              <a:t>6/18/21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9AC207-012F-4DD4-A263-56079E1B7B2F}" type="slidenum">
              <a:rPr lang="en-US" smtClean="0"/>
              <a:t>‹#›</a:t>
            </a:fld>
            <a:endParaRPr lang="en-US"/>
          </a:p>
        </p:txBody>
      </p:sp>
    </p:spTree>
    <p:extLst>
      <p:ext uri="{BB962C8B-B14F-4D97-AF65-F5344CB8AC3E}">
        <p14:creationId xmlns:p14="http://schemas.microsoft.com/office/powerpoint/2010/main" val="3680663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0481C-BFAC-4182-8A57-BE824FD65B58}" type="datetimeFigureOut">
              <a:rPr lang="en-US" smtClean="0"/>
              <a:t>6/18/21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38BFE-32B6-483C-B1ED-D57B4F12F110}" type="slidenum">
              <a:rPr lang="en-US" smtClean="0"/>
              <a:t>‹#›</a:t>
            </a:fld>
            <a:endParaRPr lang="en-US"/>
          </a:p>
        </p:txBody>
      </p:sp>
    </p:spTree>
    <p:extLst>
      <p:ext uri="{BB962C8B-B14F-4D97-AF65-F5344CB8AC3E}">
        <p14:creationId xmlns:p14="http://schemas.microsoft.com/office/powerpoint/2010/main" val="250019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D0AE8-2563-CE41-8CED-F18C6157FC85}" type="slidenum">
              <a:rPr lang="en-US" smtClean="0"/>
              <a:t>3</a:t>
            </a:fld>
            <a:endParaRPr lang="en-US"/>
          </a:p>
        </p:txBody>
      </p:sp>
    </p:spTree>
    <p:extLst>
      <p:ext uri="{BB962C8B-B14F-4D97-AF65-F5344CB8AC3E}">
        <p14:creationId xmlns:p14="http://schemas.microsoft.com/office/powerpoint/2010/main" val="341435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propose to perform the pairwise exploration with respect to the ranker’s current estimation uncertainty.</a:t>
            </a:r>
          </a:p>
          <a:p>
            <a:endParaRPr lang="en-US" dirty="0"/>
          </a:p>
          <a:p>
            <a:r>
              <a:rPr lang="en-US" dirty="0"/>
              <a:t>The key insight is for any ranking list, it can be decomposed into a series of pairwise comparisons.</a:t>
            </a:r>
          </a:p>
          <a:p>
            <a:endParaRPr lang="en-US" dirty="0"/>
          </a:p>
          <a:p>
            <a:r>
              <a:rPr lang="en-US" dirty="0"/>
              <a:t>Based on the model’s uncertainty, we only need to explore the document pairs that the ranker is still uncertain about the order</a:t>
            </a:r>
          </a:p>
          <a:p>
            <a:endParaRPr lang="en-US" dirty="0"/>
          </a:p>
          <a:p>
            <a:r>
              <a:rPr lang="en-US" dirty="0"/>
              <a:t>For example, suppose we have the </a:t>
            </a:r>
            <a:r>
              <a:rPr lang="en-US" dirty="0" err="1"/>
              <a:t>docuemtn</a:t>
            </a:r>
            <a:r>
              <a:rPr lang="en-US" dirty="0"/>
              <a:t> </a:t>
            </a:r>
            <a:r>
              <a:rPr lang="en-US" dirty="0" err="1"/>
              <a:t>grepah</a:t>
            </a:r>
            <a:r>
              <a:rPr lang="en-US" dirty="0"/>
              <a:t> where each node presenting a document, and the link between them represents the </a:t>
            </a:r>
            <a:r>
              <a:rPr lang="en-US" dirty="0" err="1"/>
              <a:t>stimated</a:t>
            </a:r>
            <a:r>
              <a:rPr lang="en-US" dirty="0"/>
              <a:t> preference. The </a:t>
            </a:r>
            <a:r>
              <a:rPr lang="en-US" dirty="0" err="1"/>
              <a:t>lblack</a:t>
            </a:r>
            <a:r>
              <a:rPr lang="en-US" dirty="0"/>
              <a:t> </a:t>
            </a:r>
            <a:r>
              <a:rPr lang="en-US" dirty="0" err="1"/>
              <a:t>lin</a:t>
            </a:r>
            <a:r>
              <a:rPr lang="en-US" dirty="0"/>
              <a:t> represents the </a:t>
            </a:r>
            <a:r>
              <a:rPr lang="en-US" dirty="0" err="1"/>
              <a:t>stimation</a:t>
            </a:r>
            <a:r>
              <a:rPr lang="en-US" dirty="0"/>
              <a:t> is certain , while the red dash </a:t>
            </a:r>
            <a:r>
              <a:rPr lang="en-US" dirty="0" err="1"/>
              <a:t>lin</a:t>
            </a:r>
            <a:r>
              <a:rPr lang="en-US" dirty="0"/>
              <a:t> indicates the ranker is still uncertain about the estimation. For all the uncertain rank orders, we perform the exploration, while for all the certain rank order, we perform the exploitation. We can later construct the ranked list by a divide-and conquer strategy.</a:t>
            </a:r>
          </a:p>
          <a:p>
            <a:endParaRPr lang="en-US" dirty="0"/>
          </a:p>
          <a:p>
            <a:r>
              <a:rPr lang="en-US" dirty="0"/>
              <a:t>This would reduce the exponentially sized action space to quadratic.</a:t>
            </a:r>
          </a:p>
        </p:txBody>
      </p:sp>
      <p:sp>
        <p:nvSpPr>
          <p:cNvPr id="4" name="Slide Number Placeholder 3"/>
          <p:cNvSpPr>
            <a:spLocks noGrp="1"/>
          </p:cNvSpPr>
          <p:nvPr>
            <p:ph type="sldNum" sz="quarter" idx="5"/>
          </p:nvPr>
        </p:nvSpPr>
        <p:spPr/>
        <p:txBody>
          <a:bodyPr/>
          <a:lstStyle/>
          <a:p>
            <a:fld id="{786D0AE8-2563-CE41-8CED-F18C6157FC85}" type="slidenum">
              <a:rPr lang="en-US" smtClean="0"/>
              <a:t>104</a:t>
            </a:fld>
            <a:endParaRPr lang="en-US"/>
          </a:p>
        </p:txBody>
      </p:sp>
    </p:spTree>
    <p:extLst>
      <p:ext uri="{BB962C8B-B14F-4D97-AF65-F5344CB8AC3E}">
        <p14:creationId xmlns:p14="http://schemas.microsoft.com/office/powerpoint/2010/main" val="489801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model training we adopted a single layer rank net model with sigmoid activation function the loss function at the time T </a:t>
            </a:r>
          </a:p>
          <a:p>
            <a:r>
              <a:rPr lang="en-US" dirty="0"/>
              <a:t>….</a:t>
            </a:r>
          </a:p>
          <a:p>
            <a:endParaRPr lang="en-US" dirty="0"/>
          </a:p>
          <a:p>
            <a:r>
              <a:rPr lang="en-US" dirty="0"/>
              <a:t>By optimizing the objective function, we can get the ranking model learned so far.</a:t>
            </a:r>
          </a:p>
        </p:txBody>
      </p:sp>
      <p:sp>
        <p:nvSpPr>
          <p:cNvPr id="4" name="Slide Number Placeholder 3"/>
          <p:cNvSpPr>
            <a:spLocks noGrp="1"/>
          </p:cNvSpPr>
          <p:nvPr>
            <p:ph type="sldNum" sz="quarter" idx="5"/>
          </p:nvPr>
        </p:nvSpPr>
        <p:spPr/>
        <p:txBody>
          <a:bodyPr/>
          <a:lstStyle/>
          <a:p>
            <a:fld id="{786D0AE8-2563-CE41-8CED-F18C6157FC85}" type="slidenum">
              <a:rPr lang="en-US" smtClean="0"/>
              <a:t>105</a:t>
            </a:fld>
            <a:endParaRPr lang="en-US"/>
          </a:p>
        </p:txBody>
      </p:sp>
    </p:spTree>
    <p:extLst>
      <p:ext uri="{BB962C8B-B14F-4D97-AF65-F5344CB8AC3E}">
        <p14:creationId xmlns:p14="http://schemas.microsoft.com/office/powerpoint/2010/main" val="117759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the estimated model is uncertain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main reason is the pairwise of feedback is noisy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Given the document is examined, the feedbacks that the examined documents received are independent from each other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Therefore, the pairwise feedback can be modelled with the optimal preference and the pairwise noise, which follows a sub-gaussian distribution.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case the confidence interval of the estimation would have a high probability upper bound.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86D0AE8-2563-CE41-8CED-F18C6157FC85}" type="slidenum">
              <a:rPr lang="en-US" smtClean="0"/>
              <a:t>106</a:t>
            </a:fld>
            <a:endParaRPr lang="en-US"/>
          </a:p>
        </p:txBody>
      </p:sp>
    </p:spTree>
    <p:extLst>
      <p:ext uri="{BB962C8B-B14F-4D97-AF65-F5344CB8AC3E}">
        <p14:creationId xmlns:p14="http://schemas.microsoft.com/office/powerpoint/2010/main" val="4206295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Therefore, with a high probability the optimal value of the pairwise preference belongs to this term, where the sigmoid value represents the estimated pairwise preference and the CB represents the estimation uncertainty.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let's see an example suppose we have two document pairs document I, j and document </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blue bar is estimated value and grey rectangular is the confidence interval.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estimated pairwise preference indicates the probability that the first document is more relevant than the second one under the given query. With probability 0.5, it means the two documents will have the same relevance.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document pair I and j, we consider the estimated pairwise preference is certain because its lower confidence bound of the estimation is larger than 0.5 which means the true preference will also be consistent with the estimated one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for document I’ and j’, we would consider the estimation is uncertain because the estimated preference is I’ better than j’ , however the true preference might fall into this area where document j’ is more relevant than document I’, which means true preference may present an opposite order from the estimated one . And we need to explore this pair for more information.</a:t>
            </a:r>
            <a:endParaRPr lang="en-US" dirty="0"/>
          </a:p>
        </p:txBody>
      </p:sp>
      <p:sp>
        <p:nvSpPr>
          <p:cNvPr id="4" name="Slide Number Placeholder 3"/>
          <p:cNvSpPr>
            <a:spLocks noGrp="1"/>
          </p:cNvSpPr>
          <p:nvPr>
            <p:ph type="sldNum" sz="quarter" idx="5"/>
          </p:nvPr>
        </p:nvSpPr>
        <p:spPr/>
        <p:txBody>
          <a:bodyPr/>
          <a:lstStyle/>
          <a:p>
            <a:fld id="{786D0AE8-2563-CE41-8CED-F18C6157FC85}" type="slidenum">
              <a:rPr lang="en-US" smtClean="0"/>
              <a:t>107</a:t>
            </a:fld>
            <a:endParaRPr lang="en-US"/>
          </a:p>
        </p:txBody>
      </p:sp>
    </p:spTree>
    <p:extLst>
      <p:ext uri="{BB962C8B-B14F-4D97-AF65-F5344CB8AC3E}">
        <p14:creationId xmlns:p14="http://schemas.microsoft.com/office/powerpoint/2010/main" val="351795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evaluate the theoretical property of the proposed </a:t>
            </a:r>
            <a:r>
              <a:rPr lang="en-US" sz="1200" kern="1200" dirty="0" err="1">
                <a:solidFill>
                  <a:schemeClr val="tx1"/>
                </a:solidFill>
                <a:effectLst/>
                <a:latin typeface="+mn-lt"/>
                <a:ea typeface="+mn-ea"/>
                <a:cs typeface="+mn-cs"/>
              </a:rPr>
              <a:t>pairrank</a:t>
            </a:r>
            <a:r>
              <a:rPr lang="en-US" sz="1200" kern="1200" dirty="0">
                <a:solidFill>
                  <a:schemeClr val="tx1"/>
                </a:solidFill>
                <a:effectLst/>
                <a:latin typeface="+mn-lt"/>
                <a:ea typeface="+mn-ea"/>
                <a:cs typeface="+mn-cs"/>
              </a:rPr>
              <a:t>, we first proposed a pairwise regret defined for online learning to rank with the cumulative number of miss ordered pairs from the presented ranking to the ideal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most ranking metrics employed in real world retrieval systems can be decomposed into pairwise comparisons, our defined regret directly connects the online learning to rank algorithm’s online performance with classical ranking evaluations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we prove a sublinear upper regret bound of </a:t>
            </a:r>
            <a:r>
              <a:rPr lang="en-US" sz="1200" kern="1200" dirty="0" err="1">
                <a:solidFill>
                  <a:schemeClr val="tx1"/>
                </a:solidFill>
                <a:effectLst/>
                <a:latin typeface="+mn-lt"/>
                <a:ea typeface="+mn-ea"/>
                <a:cs typeface="+mn-cs"/>
              </a:rPr>
              <a:t>PairRank</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86D0AE8-2563-CE41-8CED-F18C6157FC85}" type="slidenum">
              <a:rPr lang="en-US" smtClean="0"/>
              <a:t>109</a:t>
            </a:fld>
            <a:endParaRPr lang="en-US"/>
          </a:p>
        </p:txBody>
      </p:sp>
    </p:spTree>
    <p:extLst>
      <p:ext uri="{BB962C8B-B14F-4D97-AF65-F5344CB8AC3E}">
        <p14:creationId xmlns:p14="http://schemas.microsoft.com/office/powerpoint/2010/main" val="2512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D0AE8-2563-CE41-8CED-F18C6157FC85}" type="slidenum">
              <a:rPr lang="en-US" smtClean="0"/>
              <a:t>5</a:t>
            </a:fld>
            <a:endParaRPr lang="en-US"/>
          </a:p>
        </p:txBody>
      </p:sp>
    </p:spTree>
    <p:extLst>
      <p:ext uri="{BB962C8B-B14F-4D97-AF65-F5344CB8AC3E}">
        <p14:creationId xmlns:p14="http://schemas.microsoft.com/office/powerpoint/2010/main" val="69623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A38BFE-32B6-483C-B1ED-D57B4F12F110}" type="slidenum">
              <a:rPr lang="en-US" smtClean="0"/>
              <a:t>19</a:t>
            </a:fld>
            <a:endParaRPr lang="en-US"/>
          </a:p>
        </p:txBody>
      </p:sp>
    </p:spTree>
    <p:extLst>
      <p:ext uri="{BB962C8B-B14F-4D97-AF65-F5344CB8AC3E}">
        <p14:creationId xmlns:p14="http://schemas.microsoft.com/office/powerpoint/2010/main" val="42437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A38BFE-32B6-483C-B1ED-D57B4F12F110}" type="slidenum">
              <a:rPr lang="en-US" smtClean="0"/>
              <a:t>20</a:t>
            </a:fld>
            <a:endParaRPr lang="en-US"/>
          </a:p>
        </p:txBody>
      </p:sp>
    </p:spTree>
    <p:extLst>
      <p:ext uri="{BB962C8B-B14F-4D97-AF65-F5344CB8AC3E}">
        <p14:creationId xmlns:p14="http://schemas.microsoft.com/office/powerpoint/2010/main" val="177504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A38BFE-32B6-483C-B1ED-D57B4F12F110}" type="slidenum">
              <a:rPr lang="en-US" smtClean="0"/>
              <a:t>55</a:t>
            </a:fld>
            <a:endParaRPr lang="en-US"/>
          </a:p>
        </p:txBody>
      </p:sp>
    </p:spTree>
    <p:extLst>
      <p:ext uri="{BB962C8B-B14F-4D97-AF65-F5344CB8AC3E}">
        <p14:creationId xmlns:p14="http://schemas.microsoft.com/office/powerpoint/2010/main" val="14247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Actively adaptive: Instead of blindly discount or forget past observations, the bandit learning algorithm should actively detect the change points (assuming abrupt change points)</a:t>
            </a:r>
            <a:endParaRPr lang="en-US" sz="1200" dirty="0"/>
          </a:p>
          <a:p>
            <a:endParaRPr lang="en-US" dirty="0"/>
          </a:p>
        </p:txBody>
      </p:sp>
      <p:sp>
        <p:nvSpPr>
          <p:cNvPr id="4" name="Slide Number Placeholder 3"/>
          <p:cNvSpPr>
            <a:spLocks noGrp="1"/>
          </p:cNvSpPr>
          <p:nvPr>
            <p:ph type="sldNum" sz="quarter" idx="10"/>
          </p:nvPr>
        </p:nvSpPr>
        <p:spPr/>
        <p:txBody>
          <a:bodyPr/>
          <a:lstStyle/>
          <a:p>
            <a:fld id="{7FA38BFE-32B6-483C-B1ED-D57B4F12F110}" type="slidenum">
              <a:rPr lang="en-US" smtClean="0"/>
              <a:t>57</a:t>
            </a:fld>
            <a:endParaRPr lang="en-US"/>
          </a:p>
        </p:txBody>
      </p:sp>
    </p:spTree>
    <p:extLst>
      <p:ext uri="{BB962C8B-B14F-4D97-AF65-F5344CB8AC3E}">
        <p14:creationId xmlns:p14="http://schemas.microsoft.com/office/powerpoint/2010/main" val="1939294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A38BFE-32B6-483C-B1ED-D57B4F12F110}" type="slidenum">
              <a:rPr lang="en-US" smtClean="0"/>
              <a:t>65</a:t>
            </a:fld>
            <a:endParaRPr lang="en-US"/>
          </a:p>
        </p:txBody>
      </p:sp>
    </p:spTree>
    <p:extLst>
      <p:ext uri="{BB962C8B-B14F-4D97-AF65-F5344CB8AC3E}">
        <p14:creationId xmlns:p14="http://schemas.microsoft.com/office/powerpoint/2010/main" val="8062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C58737-9D77-DB46-B9FA-878240DFF269}" type="slidenum">
              <a:rPr lang="en-US" smtClean="0"/>
              <a:t>79</a:t>
            </a:fld>
            <a:endParaRPr lang="en-US"/>
          </a:p>
        </p:txBody>
      </p:sp>
    </p:spTree>
    <p:extLst>
      <p:ext uri="{BB962C8B-B14F-4D97-AF65-F5344CB8AC3E}">
        <p14:creationId xmlns:p14="http://schemas.microsoft.com/office/powerpoint/2010/main" val="408526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C58737-9D77-DB46-B9FA-878240DFF269}" type="slidenum">
              <a:rPr lang="en-US" smtClean="0"/>
              <a:t>83</a:t>
            </a:fld>
            <a:endParaRPr lang="en-US"/>
          </a:p>
        </p:txBody>
      </p:sp>
    </p:spTree>
    <p:extLst>
      <p:ext uri="{BB962C8B-B14F-4D97-AF65-F5344CB8AC3E}">
        <p14:creationId xmlns:p14="http://schemas.microsoft.com/office/powerpoint/2010/main" val="219780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Background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2897791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Background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199850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Background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71641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F877-6D17-064F-97DC-DA8995603E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88D83-E964-4A42-93F4-89DBA0445DEC}"/>
              </a:ext>
            </a:extLst>
          </p:cNvPr>
          <p:cNvSpPr>
            <a:spLocks noGrp="1"/>
          </p:cNvSpPr>
          <p:nvPr>
            <p:ph type="dt" sz="half" idx="10"/>
          </p:nvPr>
        </p:nvSpPr>
        <p:spPr/>
        <p:txBody>
          <a:bodyPr/>
          <a:lstStyle/>
          <a:p>
            <a:fld id="{6D21CA9F-6869-BE4A-8E0B-2A5D693F2B6A}" type="datetimeFigureOut">
              <a:rPr lang="en-US" smtClean="0"/>
              <a:t>6/18/21</a:t>
            </a:fld>
            <a:endParaRPr lang="en-US"/>
          </a:p>
        </p:txBody>
      </p:sp>
      <p:sp>
        <p:nvSpPr>
          <p:cNvPr id="4" name="Footer Placeholder 3">
            <a:extLst>
              <a:ext uri="{FF2B5EF4-FFF2-40B4-BE49-F238E27FC236}">
                <a16:creationId xmlns:a16="http://schemas.microsoft.com/office/drawing/2014/main" id="{DD8D24BF-F63D-F84E-977E-BD67266EE1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B14676-CB32-9142-9C86-2ED618C45777}"/>
              </a:ext>
            </a:extLst>
          </p:cNvPr>
          <p:cNvSpPr>
            <a:spLocks noGrp="1"/>
          </p:cNvSpPr>
          <p:nvPr>
            <p:ph type="sldNum" sz="quarter" idx="12"/>
          </p:nvPr>
        </p:nvSpPr>
        <p:spPr/>
        <p:txBody>
          <a:bodyPr/>
          <a:lstStyle/>
          <a:p>
            <a:fld id="{AC4B748C-DA1F-DB48-96FC-46A1167DE6D7}" type="slidenum">
              <a:rPr lang="en-US" smtClean="0"/>
              <a:t>‹#›</a:t>
            </a:fld>
            <a:endParaRPr lang="en-US"/>
          </a:p>
        </p:txBody>
      </p:sp>
      <p:sp>
        <p:nvSpPr>
          <p:cNvPr id="6" name="Vertical Text Placeholder 2">
            <a:extLst>
              <a:ext uri="{FF2B5EF4-FFF2-40B4-BE49-F238E27FC236}">
                <a16:creationId xmlns:a16="http://schemas.microsoft.com/office/drawing/2014/main" id="{F7C1DED7-BA22-2A4B-BE13-6E36927E7BC0}"/>
              </a:ext>
            </a:extLst>
          </p:cNvPr>
          <p:cNvSpPr>
            <a:spLocks noGrp="1"/>
          </p:cNvSpPr>
          <p:nvPr>
            <p:ph type="body" orient="vert" idx="1"/>
          </p:nvPr>
        </p:nvSpPr>
        <p:spPr>
          <a:xfrm>
            <a:off x="838200" y="1825625"/>
            <a:ext cx="10515600" cy="4351338"/>
          </a:xfr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Image result for uva logo">
            <a:extLst>
              <a:ext uri="{FF2B5EF4-FFF2-40B4-BE49-F238E27FC236}">
                <a16:creationId xmlns:a16="http://schemas.microsoft.com/office/drawing/2014/main" id="{F62FA1FE-A7D7-1549-A19B-AB72DF51275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2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Background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75DA6-09A5-4603-985B-62A0433927C4}" type="slidenum">
              <a:rPr lang="en-US" smtClean="0"/>
              <a:t>‹#›</a:t>
            </a:fld>
            <a:endParaRPr lang="en-US"/>
          </a:p>
        </p:txBody>
      </p:sp>
      <p:pic>
        <p:nvPicPr>
          <p:cNvPr id="7" name="Picture 2" descr="Image result for uva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1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Background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112001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Background</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828363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Background</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249100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Background</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308062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Background</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104218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Background</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710287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Background</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75DA6-09A5-4603-985B-62A0433927C4}" type="slidenum">
              <a:rPr lang="en-US" smtClean="0"/>
              <a:t>‹#›</a:t>
            </a:fld>
            <a:endParaRPr lang="en-US"/>
          </a:p>
        </p:txBody>
      </p:sp>
    </p:spTree>
    <p:extLst>
      <p:ext uri="{BB962C8B-B14F-4D97-AF65-F5344CB8AC3E}">
        <p14:creationId xmlns:p14="http://schemas.microsoft.com/office/powerpoint/2010/main" val="3748033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Background</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75DA6-09A5-4603-985B-62A0433927C4}" type="slidenum">
              <a:rPr lang="en-US" smtClean="0"/>
              <a:t>‹#›</a:t>
            </a:fld>
            <a:endParaRPr lang="en-US"/>
          </a:p>
        </p:txBody>
      </p:sp>
    </p:spTree>
    <p:extLst>
      <p:ext uri="{BB962C8B-B14F-4D97-AF65-F5344CB8AC3E}">
        <p14:creationId xmlns:p14="http://schemas.microsoft.com/office/powerpoint/2010/main" val="426494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image" Target="../media/image35.png"/><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408.png"/><Relationship Id="rId7" Type="http://schemas.openxmlformats.org/officeDocument/2006/relationships/image" Target="../media/image990.png"/><Relationship Id="rId2" Type="http://schemas.openxmlformats.org/officeDocument/2006/relationships/image" Target="../media/image670.png"/><Relationship Id="rId1" Type="http://schemas.openxmlformats.org/officeDocument/2006/relationships/slideLayout" Target="../slideLayouts/slideLayout12.xml"/><Relationship Id="rId6" Type="http://schemas.openxmlformats.org/officeDocument/2006/relationships/image" Target="../media/image410.png"/><Relationship Id="rId5" Type="http://schemas.openxmlformats.org/officeDocument/2006/relationships/image" Target="../media/image406.png"/><Relationship Id="rId4" Type="http://schemas.openxmlformats.org/officeDocument/2006/relationships/image" Target="../media/image409.png"/></Relationships>
</file>

<file path=ppt/slides/_rels/slide103.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710.png"/><Relationship Id="rId7" Type="http://schemas.openxmlformats.org/officeDocument/2006/relationships/image" Target="../media/image412.png"/><Relationship Id="rId2" Type="http://schemas.openxmlformats.org/officeDocument/2006/relationships/image" Target="../media/image409.png"/><Relationship Id="rId1" Type="http://schemas.openxmlformats.org/officeDocument/2006/relationships/slideLayout" Target="../slideLayouts/slideLayout12.xml"/><Relationship Id="rId6" Type="http://schemas.openxmlformats.org/officeDocument/2006/relationships/image" Target="../media/image411.png"/><Relationship Id="rId5" Type="http://schemas.openxmlformats.org/officeDocument/2006/relationships/image" Target="../media/image408.png"/><Relationship Id="rId4" Type="http://schemas.openxmlformats.org/officeDocument/2006/relationships/image" Target="../media/image406.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1.xml"/><Relationship Id="rId7" Type="http://schemas.openxmlformats.org/officeDocument/2006/relationships/image" Target="../media/image780.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770.png"/><Relationship Id="rId5" Type="http://schemas.openxmlformats.org/officeDocument/2006/relationships/image" Target="../media/image760.png"/><Relationship Id="rId4" Type="http://schemas.openxmlformats.org/officeDocument/2006/relationships/image" Target="../media/image413.png"/></Relationships>
</file>

<file path=ppt/slides/_rels/slide106.xml.rels><?xml version="1.0" encoding="UTF-8" standalone="yes"?>
<Relationships xmlns="http://schemas.openxmlformats.org/package/2006/relationships"><Relationship Id="rId8" Type="http://schemas.openxmlformats.org/officeDocument/2006/relationships/image" Target="../media/image416.png"/><Relationship Id="rId3" Type="http://schemas.openxmlformats.org/officeDocument/2006/relationships/notesSlide" Target="../notesSlides/notesSlide12.xml"/><Relationship Id="rId7" Type="http://schemas.openxmlformats.org/officeDocument/2006/relationships/image" Target="../media/image415.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414.png"/><Relationship Id="rId5" Type="http://schemas.openxmlformats.org/officeDocument/2006/relationships/image" Target="../media/image1.png"/><Relationship Id="rId4" Type="http://schemas.openxmlformats.org/officeDocument/2006/relationships/image" Target="../media/image790.png"/></Relationships>
</file>

<file path=ppt/slides/_rels/slide107.xml.rels><?xml version="1.0" encoding="UTF-8" standalone="yes"?>
<Relationships xmlns="http://schemas.openxmlformats.org/package/2006/relationships"><Relationship Id="rId8" Type="http://schemas.openxmlformats.org/officeDocument/2006/relationships/image" Target="../media/image2700.png"/><Relationship Id="rId13" Type="http://schemas.openxmlformats.org/officeDocument/2006/relationships/image" Target="../media/image84.png"/><Relationship Id="rId3" Type="http://schemas.openxmlformats.org/officeDocument/2006/relationships/notesSlide" Target="../notesSlides/notesSlide13.xml"/><Relationship Id="rId7" Type="http://schemas.openxmlformats.org/officeDocument/2006/relationships/image" Target="../media/image2600.png"/><Relationship Id="rId12" Type="http://schemas.openxmlformats.org/officeDocument/2006/relationships/image" Target="../media/image3100.png"/><Relationship Id="rId2" Type="http://schemas.openxmlformats.org/officeDocument/2006/relationships/slideLayout" Target="../slideLayouts/slideLayout6.xml"/><Relationship Id="rId16" Type="http://schemas.openxmlformats.org/officeDocument/2006/relationships/image" Target="../media/image1.png"/><Relationship Id="rId1" Type="http://schemas.openxmlformats.org/officeDocument/2006/relationships/tags" Target="../tags/tag4.xml"/><Relationship Id="rId6" Type="http://schemas.openxmlformats.org/officeDocument/2006/relationships/image" Target="../media/image2500.png"/><Relationship Id="rId5" Type="http://schemas.openxmlformats.org/officeDocument/2006/relationships/image" Target="../media/image2400.png"/><Relationship Id="rId15" Type="http://schemas.openxmlformats.org/officeDocument/2006/relationships/image" Target="../media/image3400.png"/><Relationship Id="rId10" Type="http://schemas.openxmlformats.org/officeDocument/2006/relationships/image" Target="../media/image2900.png"/><Relationship Id="rId4" Type="http://schemas.openxmlformats.org/officeDocument/2006/relationships/image" Target="../media/image417.png"/><Relationship Id="rId9" Type="http://schemas.openxmlformats.org/officeDocument/2006/relationships/image" Target="../media/image2800.png"/><Relationship Id="rId14" Type="http://schemas.openxmlformats.org/officeDocument/2006/relationships/image" Target="../media/image3300.png"/></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419.png"/><Relationship Id="rId4" Type="http://schemas.openxmlformats.org/officeDocument/2006/relationships/image" Target="../media/image418.png"/></Relationships>
</file>

<file path=ppt/slides/_rels/slide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870.png"/><Relationship Id="rId1" Type="http://schemas.openxmlformats.org/officeDocument/2006/relationships/slideLayout" Target="../slideLayouts/slideLayout12.xml"/><Relationship Id="rId5" Type="http://schemas.openxmlformats.org/officeDocument/2006/relationships/image" Target="../media/image422.png"/><Relationship Id="rId4" Type="http://schemas.openxmlformats.org/officeDocument/2006/relationships/image" Target="../media/image421.png"/></Relationships>
</file>

<file path=ppt/slides/_rels/slide11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910.png"/><Relationship Id="rId1" Type="http://schemas.openxmlformats.org/officeDocument/2006/relationships/slideLayout" Target="../slideLayouts/slideLayout12.xml"/><Relationship Id="rId5" Type="http://schemas.openxmlformats.org/officeDocument/2006/relationships/image" Target="../media/image424.png"/><Relationship Id="rId4" Type="http://schemas.openxmlformats.org/officeDocument/2006/relationships/image" Target="../media/image42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430.jpeg"/><Relationship Id="rId3" Type="http://schemas.openxmlformats.org/officeDocument/2006/relationships/image" Target="../media/image426.jpeg"/><Relationship Id="rId7" Type="http://schemas.openxmlformats.org/officeDocument/2006/relationships/image" Target="../media/image46.jpeg"/><Relationship Id="rId12" Type="http://schemas.openxmlformats.org/officeDocument/2006/relationships/image" Target="../media/image35.png"/><Relationship Id="rId2" Type="http://schemas.openxmlformats.org/officeDocument/2006/relationships/image" Target="../media/image425.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429.png"/><Relationship Id="rId5" Type="http://schemas.openxmlformats.org/officeDocument/2006/relationships/image" Target="../media/image44.jpeg"/><Relationship Id="rId10" Type="http://schemas.openxmlformats.org/officeDocument/2006/relationships/image" Target="../media/image428.png"/><Relationship Id="rId4" Type="http://schemas.openxmlformats.org/officeDocument/2006/relationships/image" Target="../media/image427.png"/><Relationship Id="rId9" Type="http://schemas.openxmlformats.org/officeDocument/2006/relationships/image" Target="../media/image48.jpeg"/><Relationship Id="rId14" Type="http://schemas.openxmlformats.org/officeDocument/2006/relationships/image" Target="../media/image333.png"/></Relationships>
</file>

<file path=ppt/slides/_rels/slide123.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31.png"/><Relationship Id="rId1" Type="http://schemas.openxmlformats.org/officeDocument/2006/relationships/slideLayout" Target="../slideLayouts/slideLayout2.xml"/><Relationship Id="rId4" Type="http://schemas.openxmlformats.org/officeDocument/2006/relationships/image" Target="../media/image432.png"/></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4290.png"/><Relationship Id="rId4" Type="http://schemas.openxmlformats.org/officeDocument/2006/relationships/image" Target="../media/image433.png"/></Relationships>
</file>

<file path=ppt/slides/_rels/slide125.xml.rels><?xml version="1.0" encoding="UTF-8" standalone="yes"?>
<Relationships xmlns="http://schemas.openxmlformats.org/package/2006/relationships"><Relationship Id="rId3" Type="http://schemas.openxmlformats.org/officeDocument/2006/relationships/image" Target="../media/image434.png"/><Relationship Id="rId7" Type="http://schemas.openxmlformats.org/officeDocument/2006/relationships/image" Target="../media/image437.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36.png"/><Relationship Id="rId5" Type="http://schemas.openxmlformats.org/officeDocument/2006/relationships/image" Target="../media/image31200.png"/><Relationship Id="rId4" Type="http://schemas.openxmlformats.org/officeDocument/2006/relationships/image" Target="../media/image435.png"/></Relationships>
</file>

<file path=ppt/slides/_rels/slide126.xml.rels><?xml version="1.0" encoding="UTF-8" standalone="yes"?>
<Relationships xmlns="http://schemas.openxmlformats.org/package/2006/relationships"><Relationship Id="rId8" Type="http://schemas.openxmlformats.org/officeDocument/2006/relationships/image" Target="../media/image443.png"/><Relationship Id="rId3" Type="http://schemas.openxmlformats.org/officeDocument/2006/relationships/image" Target="../media/image439.png"/><Relationship Id="rId7" Type="http://schemas.openxmlformats.org/officeDocument/2006/relationships/image" Target="../media/image442.png"/><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image" Target="../media/image441.png"/><Relationship Id="rId5" Type="http://schemas.openxmlformats.org/officeDocument/2006/relationships/image" Target="../media/image4360.png"/><Relationship Id="rId4" Type="http://schemas.openxmlformats.org/officeDocument/2006/relationships/image" Target="../media/image440.png"/><Relationship Id="rId9" Type="http://schemas.openxmlformats.org/officeDocument/2006/relationships/image" Target="../media/image444.png"/></Relationships>
</file>

<file path=ppt/slides/_rels/slide127.xml.rels><?xml version="1.0" encoding="UTF-8" standalone="yes"?>
<Relationships xmlns="http://schemas.openxmlformats.org/package/2006/relationships"><Relationship Id="rId3" Type="http://schemas.openxmlformats.org/officeDocument/2006/relationships/image" Target="../media/image445.png"/><Relationship Id="rId7" Type="http://schemas.openxmlformats.org/officeDocument/2006/relationships/image" Target="../media/image449.png"/><Relationship Id="rId2" Type="http://schemas.openxmlformats.org/officeDocument/2006/relationships/image" Target="../media/image4410.png"/><Relationship Id="rId1" Type="http://schemas.openxmlformats.org/officeDocument/2006/relationships/slideLayout" Target="../slideLayouts/slideLayout2.xml"/><Relationship Id="rId6" Type="http://schemas.openxmlformats.org/officeDocument/2006/relationships/image" Target="../media/image448.png"/><Relationship Id="rId5" Type="http://schemas.openxmlformats.org/officeDocument/2006/relationships/image" Target="../media/image447.png"/><Relationship Id="rId4" Type="http://schemas.openxmlformats.org/officeDocument/2006/relationships/image" Target="../media/image446.png"/></Relationships>
</file>

<file path=ppt/slides/_rels/slide128.xml.rels><?xml version="1.0" encoding="UTF-8" standalone="yes"?>
<Relationships xmlns="http://schemas.openxmlformats.org/package/2006/relationships"><Relationship Id="rId3" Type="http://schemas.openxmlformats.org/officeDocument/2006/relationships/image" Target="../media/image451.png"/><Relationship Id="rId7" Type="http://schemas.openxmlformats.org/officeDocument/2006/relationships/image" Target="../media/image447.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446.png"/><Relationship Id="rId5" Type="http://schemas.openxmlformats.org/officeDocument/2006/relationships/image" Target="../media/image445.png"/><Relationship Id="rId4" Type="http://schemas.openxmlformats.org/officeDocument/2006/relationships/image" Target="../media/image4490.png"/></Relationships>
</file>

<file path=ppt/slides/_rels/slide129.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2.xml"/><Relationship Id="rId5" Type="http://schemas.openxmlformats.org/officeDocument/2006/relationships/image" Target="../media/image4510.png"/><Relationship Id="rId4" Type="http://schemas.openxmlformats.org/officeDocument/2006/relationships/image" Target="../media/image4500.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452.png"/><Relationship Id="rId1" Type="http://schemas.openxmlformats.org/officeDocument/2006/relationships/slideLayout" Target="../slideLayouts/slideLayout2.xml"/><Relationship Id="rId4" Type="http://schemas.openxmlformats.org/officeDocument/2006/relationships/image" Target="../media/image454.png"/></Relationships>
</file>

<file path=ppt/slides/_rels/slide131.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image" Target="../media/image455.png"/><Relationship Id="rId7" Type="http://schemas.openxmlformats.org/officeDocument/2006/relationships/image" Target="../media/image176.png"/><Relationship Id="rId12" Type="http://schemas.openxmlformats.org/officeDocument/2006/relationships/image" Target="../media/image181.emf"/><Relationship Id="rId2" Type="http://schemas.openxmlformats.org/officeDocument/2006/relationships/image" Target="../media/image436.png"/><Relationship Id="rId1" Type="http://schemas.openxmlformats.org/officeDocument/2006/relationships/slideLayout" Target="../slideLayouts/slideLayout2.xml"/><Relationship Id="rId6" Type="http://schemas.openxmlformats.org/officeDocument/2006/relationships/image" Target="../media/image183.emf"/><Relationship Id="rId11" Type="http://schemas.openxmlformats.org/officeDocument/2006/relationships/image" Target="../media/image180.png"/><Relationship Id="rId5" Type="http://schemas.openxmlformats.org/officeDocument/2006/relationships/image" Target="../media/image182.png"/><Relationship Id="rId10" Type="http://schemas.openxmlformats.org/officeDocument/2006/relationships/image" Target="../media/image179.emf"/><Relationship Id="rId4" Type="http://schemas.openxmlformats.org/officeDocument/2006/relationships/image" Target="../media/image456.png"/><Relationship Id="rId9" Type="http://schemas.openxmlformats.org/officeDocument/2006/relationships/image" Target="../media/image178.png"/></Relationships>
</file>

<file path=ppt/slides/_rels/slide132.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hyperlink" Target="https://fairness-tutorial.github.io/" TargetMode="External"/><Relationship Id="rId1" Type="http://schemas.openxmlformats.org/officeDocument/2006/relationships/slideLayout" Target="../slideLayouts/slideLayout2.xml"/><Relationship Id="rId4" Type="http://schemas.openxmlformats.org/officeDocument/2006/relationships/image" Target="../media/image457.png"/></Relationships>
</file>

<file path=ppt/slides/_rels/slide133.xml.rels><?xml version="1.0" encoding="UTF-8" standalone="yes"?>
<Relationships xmlns="http://schemas.openxmlformats.org/package/2006/relationships"><Relationship Id="rId8" Type="http://schemas.openxmlformats.org/officeDocument/2006/relationships/image" Target="../media/image464.png"/><Relationship Id="rId3" Type="http://schemas.openxmlformats.org/officeDocument/2006/relationships/image" Target="../media/image459.png"/><Relationship Id="rId7" Type="http://schemas.openxmlformats.org/officeDocument/2006/relationships/image" Target="../media/image463.png"/><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image" Target="../media/image462.png"/><Relationship Id="rId11" Type="http://schemas.openxmlformats.org/officeDocument/2006/relationships/image" Target="../media/image467.png"/><Relationship Id="rId5" Type="http://schemas.openxmlformats.org/officeDocument/2006/relationships/image" Target="../media/image461.png"/><Relationship Id="rId10" Type="http://schemas.openxmlformats.org/officeDocument/2006/relationships/image" Target="../media/image466.png"/><Relationship Id="rId4" Type="http://schemas.openxmlformats.org/officeDocument/2006/relationships/image" Target="../media/image460.png"/><Relationship Id="rId9" Type="http://schemas.openxmlformats.org/officeDocument/2006/relationships/image" Target="../media/image465.png"/></Relationships>
</file>

<file path=ppt/slides/_rels/slide13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8.png"/><Relationship Id="rId1" Type="http://schemas.openxmlformats.org/officeDocument/2006/relationships/slideLayout" Target="../slideLayouts/slideLayout2.xml"/><Relationship Id="rId4" Type="http://schemas.openxmlformats.org/officeDocument/2006/relationships/image" Target="../media/image468.png"/></Relationships>
</file>

<file path=ppt/slides/_rels/slide135.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2.xml"/><Relationship Id="rId4" Type="http://schemas.openxmlformats.org/officeDocument/2006/relationships/image" Target="../media/image465.png"/></Relationships>
</file>

<file path=ppt/slides/_rels/slide136.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71.png"/><Relationship Id="rId1" Type="http://schemas.openxmlformats.org/officeDocument/2006/relationships/slideLayout" Target="../slideLayouts/slideLayout2.xml"/><Relationship Id="rId5" Type="http://schemas.openxmlformats.org/officeDocument/2006/relationships/image" Target="../media/image472.png"/><Relationship Id="rId4" Type="http://schemas.openxmlformats.org/officeDocument/2006/relationships/image" Target="../media/image460.png"/></Relationships>
</file>

<file path=ppt/slides/_rels/slide137.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2.xml"/><Relationship Id="rId5" Type="http://schemas.openxmlformats.org/officeDocument/2006/relationships/image" Target="../media/image476.png"/><Relationship Id="rId4" Type="http://schemas.openxmlformats.org/officeDocument/2006/relationships/image" Target="../media/image475.png"/></Relationships>
</file>

<file path=ppt/slides/_rels/slide138.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image" Target="../media/image47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9.png"/><Relationship Id="rId1" Type="http://schemas.openxmlformats.org/officeDocument/2006/relationships/slideLayout" Target="../slideLayouts/slideLayout2.xml"/><Relationship Id="rId4" Type="http://schemas.openxmlformats.org/officeDocument/2006/relationships/image" Target="../media/image481.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image" Target="../media/image36.png"/><Relationship Id="rId16"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9.jpeg"/><Relationship Id="rId10" Type="http://schemas.openxmlformats.org/officeDocument/2006/relationships/image" Target="../media/image44.jpeg"/><Relationship Id="rId19" Type="http://schemas.openxmlformats.org/officeDocument/2006/relationships/image" Target="../media/image56.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140.xml.rels><?xml version="1.0" encoding="UTF-8" standalone="yes"?>
<Relationships xmlns="http://schemas.openxmlformats.org/package/2006/relationships"><Relationship Id="rId2" Type="http://schemas.openxmlformats.org/officeDocument/2006/relationships/image" Target="../media/image48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91.png"/></Relationships>
</file>

<file path=ppt/slides/_rels/slide1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2.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91.png"/><Relationship Id="rId4" Type="http://schemas.openxmlformats.org/officeDocument/2006/relationships/image" Target="../media/image89.jpeg"/></Relationships>
</file>

<file path=ppt/slides/_rels/slide1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83.png"/><Relationship Id="rId5" Type="http://schemas.openxmlformats.org/officeDocument/2006/relationships/image" Target="../media/image83.png"/><Relationship Id="rId4" Type="http://schemas.openxmlformats.org/officeDocument/2006/relationships/image" Target="../media/image91.png"/></Relationships>
</file>

<file path=ppt/slides/_rels/slide149.xml.rels><?xml version="1.0" encoding="UTF-8" standalone="yes"?>
<Relationships xmlns="http://schemas.openxmlformats.org/package/2006/relationships"><Relationship Id="rId8" Type="http://schemas.openxmlformats.org/officeDocument/2006/relationships/image" Target="../media/image488.png"/><Relationship Id="rId13" Type="http://schemas.openxmlformats.org/officeDocument/2006/relationships/image" Target="../media/image47.jpeg"/><Relationship Id="rId18" Type="http://schemas.openxmlformats.org/officeDocument/2006/relationships/image" Target="../media/image426.jpeg"/><Relationship Id="rId3" Type="http://schemas.openxmlformats.org/officeDocument/2006/relationships/image" Target="../media/image427.png"/><Relationship Id="rId7" Type="http://schemas.openxmlformats.org/officeDocument/2006/relationships/image" Target="../media/image487.png"/><Relationship Id="rId12" Type="http://schemas.openxmlformats.org/officeDocument/2006/relationships/image" Target="../media/image46.jpeg"/><Relationship Id="rId17" Type="http://schemas.openxmlformats.org/officeDocument/2006/relationships/image" Target="../media/image425.jpeg"/><Relationship Id="rId2" Type="http://schemas.openxmlformats.org/officeDocument/2006/relationships/image" Target="../media/image484.png"/><Relationship Id="rId16"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image" Target="../media/image486.jpeg"/><Relationship Id="rId11" Type="http://schemas.openxmlformats.org/officeDocument/2006/relationships/image" Target="../media/image45.jpeg"/><Relationship Id="rId5" Type="http://schemas.openxmlformats.org/officeDocument/2006/relationships/image" Target="../media/image176.png"/><Relationship Id="rId15" Type="http://schemas.openxmlformats.org/officeDocument/2006/relationships/image" Target="../media/image490.png"/><Relationship Id="rId10" Type="http://schemas.openxmlformats.org/officeDocument/2006/relationships/image" Target="../media/image44.jpeg"/><Relationship Id="rId4" Type="http://schemas.openxmlformats.org/officeDocument/2006/relationships/image" Target="../media/image485.png"/><Relationship Id="rId9" Type="http://schemas.openxmlformats.org/officeDocument/2006/relationships/image" Target="../media/image489.png"/><Relationship Id="rId1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image" Target="../media/image35.png"/><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s>
</file>

<file path=ppt/slides/_rels/slide150.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91.jpe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6.png"/></Relationships>
</file>

<file path=ppt/slides/_rels/slide15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93.png"/><Relationship Id="rId7" Type="http://schemas.openxmlformats.org/officeDocument/2006/relationships/image" Target="../media/image176.png"/><Relationship Id="rId2" Type="http://schemas.openxmlformats.org/officeDocument/2006/relationships/image" Target="../media/image492.jpeg"/><Relationship Id="rId1" Type="http://schemas.openxmlformats.org/officeDocument/2006/relationships/slideLayout" Target="../slideLayouts/slideLayout2.xml"/><Relationship Id="rId6" Type="http://schemas.openxmlformats.org/officeDocument/2006/relationships/image" Target="../media/image427.png"/><Relationship Id="rId11" Type="http://schemas.openxmlformats.org/officeDocument/2006/relationships/image" Target="../media/image497.png"/><Relationship Id="rId5" Type="http://schemas.openxmlformats.org/officeDocument/2006/relationships/image" Target="../media/image495.png"/><Relationship Id="rId10" Type="http://schemas.openxmlformats.org/officeDocument/2006/relationships/image" Target="../media/image496.jpeg"/><Relationship Id="rId4" Type="http://schemas.openxmlformats.org/officeDocument/2006/relationships/image" Target="../media/image494.png"/><Relationship Id="rId9" Type="http://schemas.openxmlformats.org/officeDocument/2006/relationships/image" Target="../media/image48.jpeg"/></Relationships>
</file>

<file path=ppt/slides/_rels/slide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openxmlformats.org/officeDocument/2006/relationships/image" Target="../media/image504.jpeg"/><Relationship Id="rId13" Type="http://schemas.openxmlformats.org/officeDocument/2006/relationships/image" Target="../media/image509.jpeg"/><Relationship Id="rId3" Type="http://schemas.openxmlformats.org/officeDocument/2006/relationships/image" Target="../media/image499.png"/><Relationship Id="rId7" Type="http://schemas.openxmlformats.org/officeDocument/2006/relationships/image" Target="../media/image503.jpeg"/><Relationship Id="rId12" Type="http://schemas.openxmlformats.org/officeDocument/2006/relationships/image" Target="../media/image508.png"/><Relationship Id="rId2" Type="http://schemas.openxmlformats.org/officeDocument/2006/relationships/image" Target="../media/image498.jpeg"/><Relationship Id="rId1" Type="http://schemas.openxmlformats.org/officeDocument/2006/relationships/slideLayout" Target="../slideLayouts/slideLayout2.xml"/><Relationship Id="rId6" Type="http://schemas.openxmlformats.org/officeDocument/2006/relationships/image" Target="../media/image502.jpeg"/><Relationship Id="rId11" Type="http://schemas.openxmlformats.org/officeDocument/2006/relationships/image" Target="../media/image507.jpeg"/><Relationship Id="rId5" Type="http://schemas.openxmlformats.org/officeDocument/2006/relationships/image" Target="../media/image501.png"/><Relationship Id="rId10" Type="http://schemas.openxmlformats.org/officeDocument/2006/relationships/image" Target="../media/image506.jpeg"/><Relationship Id="rId4" Type="http://schemas.openxmlformats.org/officeDocument/2006/relationships/image" Target="../media/image500.jpeg"/><Relationship Id="rId9" Type="http://schemas.openxmlformats.org/officeDocument/2006/relationships/image" Target="../media/image505.png"/><Relationship Id="rId14" Type="http://schemas.openxmlformats.org/officeDocument/2006/relationships/image" Target="../media/image51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1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3.png"/><Relationship Id="rId1" Type="http://schemas.openxmlformats.org/officeDocument/2006/relationships/slideLayout" Target="../slideLayouts/slideLayout2.xml"/><Relationship Id="rId5" Type="http://schemas.openxmlformats.org/officeDocument/2006/relationships/image" Target="../media/image516.png"/><Relationship Id="rId4" Type="http://schemas.openxmlformats.org/officeDocument/2006/relationships/image" Target="../media/image515.pn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18.png"/><Relationship Id="rId7" Type="http://schemas.openxmlformats.org/officeDocument/2006/relationships/image" Target="../media/image522.png"/><Relationship Id="rId2" Type="http://schemas.openxmlformats.org/officeDocument/2006/relationships/image" Target="../media/image517.png"/><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520.png"/><Relationship Id="rId4" Type="http://schemas.openxmlformats.org/officeDocument/2006/relationships/image" Target="../media/image519.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3.gif"/><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0.png"/><Relationship Id="rId3" Type="http://schemas.openxmlformats.org/officeDocument/2006/relationships/image" Target="../media/image72.png"/><Relationship Id="rId7" Type="http://schemas.openxmlformats.org/officeDocument/2006/relationships/image" Target="../media/image63.gif"/><Relationship Id="rId12" Type="http://schemas.openxmlformats.org/officeDocument/2006/relationships/image" Target="../media/image69.png"/><Relationship Id="rId2" Type="http://schemas.openxmlformats.org/officeDocument/2006/relationships/notesSlide" Target="../notesSlides/notesSlide4.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image" Target="../media/image61.png"/><Relationship Id="rId15" Type="http://schemas.openxmlformats.org/officeDocument/2006/relationships/image" Target="../media/image74.pn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4.png"/><Relationship Id="rId18" Type="http://schemas.openxmlformats.org/officeDocument/2006/relationships/image" Target="../media/image81.png"/><Relationship Id="rId26" Type="http://schemas.openxmlformats.org/officeDocument/2006/relationships/image" Target="../media/image88.png"/><Relationship Id="rId3" Type="http://schemas.openxmlformats.org/officeDocument/2006/relationships/image" Target="../media/image75.png"/><Relationship Id="rId21" Type="http://schemas.openxmlformats.org/officeDocument/2006/relationships/image" Target="../media/image84.jpeg"/><Relationship Id="rId7" Type="http://schemas.openxmlformats.org/officeDocument/2006/relationships/image" Target="../media/image79.png"/><Relationship Id="rId12" Type="http://schemas.openxmlformats.org/officeDocument/2006/relationships/image" Target="../media/image63.gif"/><Relationship Id="rId17" Type="http://schemas.openxmlformats.org/officeDocument/2006/relationships/image" Target="../media/image69.png"/><Relationship Id="rId25" Type="http://schemas.openxmlformats.org/officeDocument/2006/relationships/image" Target="../media/image87.png"/><Relationship Id="rId2" Type="http://schemas.openxmlformats.org/officeDocument/2006/relationships/image" Target="../media/image70.png"/><Relationship Id="rId16" Type="http://schemas.openxmlformats.org/officeDocument/2006/relationships/image" Target="../media/image68.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62.png"/><Relationship Id="rId24" Type="http://schemas.openxmlformats.org/officeDocument/2006/relationships/image" Target="../media/image86.png"/><Relationship Id="rId5" Type="http://schemas.openxmlformats.org/officeDocument/2006/relationships/image" Target="../media/image77.png"/><Relationship Id="rId15" Type="http://schemas.openxmlformats.org/officeDocument/2006/relationships/image" Target="../media/image67.png"/><Relationship Id="rId23" Type="http://schemas.openxmlformats.org/officeDocument/2006/relationships/image" Target="../media/image73.png"/><Relationship Id="rId10" Type="http://schemas.openxmlformats.org/officeDocument/2006/relationships/image" Target="../media/image61.png"/><Relationship Id="rId19"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64.png"/><Relationship Id="rId7"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91.png"/><Relationship Id="rId4" Type="http://schemas.openxmlformats.org/officeDocument/2006/relationships/image" Target="../media/image89.jpeg"/><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3.png"/><Relationship Id="rId21" Type="http://schemas.openxmlformats.org/officeDocument/2006/relationships/image" Target="../media/image130.png"/><Relationship Id="rId7" Type="http://schemas.openxmlformats.org/officeDocument/2006/relationships/image" Target="../media/image117.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112.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09.png"/><Relationship Id="rId24" Type="http://schemas.openxmlformats.org/officeDocument/2006/relationships/image" Target="../media/image133.png"/><Relationship Id="rId5" Type="http://schemas.openxmlformats.org/officeDocument/2006/relationships/image" Target="../media/image115.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20.png"/><Relationship Id="rId19" Type="http://schemas.openxmlformats.org/officeDocument/2006/relationships/image" Target="../media/image128.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3.png"/><Relationship Id="rId22" Type="http://schemas.openxmlformats.org/officeDocument/2006/relationships/image" Target="../media/image131.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5.png"/><Relationship Id="rId18" Type="http://schemas.openxmlformats.org/officeDocument/2006/relationships/image" Target="../media/image122.png"/><Relationship Id="rId26" Type="http://schemas.openxmlformats.org/officeDocument/2006/relationships/image" Target="../media/image112.png"/><Relationship Id="rId3" Type="http://schemas.openxmlformats.org/officeDocument/2006/relationships/image" Target="../media/image113.png"/><Relationship Id="rId21" Type="http://schemas.openxmlformats.org/officeDocument/2006/relationships/image" Target="../media/image128.png"/><Relationship Id="rId7" Type="http://schemas.openxmlformats.org/officeDocument/2006/relationships/image" Target="../media/image76.png"/><Relationship Id="rId12" Type="http://schemas.openxmlformats.org/officeDocument/2006/relationships/image" Target="../media/image121.png"/><Relationship Id="rId17" Type="http://schemas.openxmlformats.org/officeDocument/2006/relationships/image" Target="../media/image139.png"/><Relationship Id="rId25" Type="http://schemas.openxmlformats.org/officeDocument/2006/relationships/image" Target="../media/image125.png"/><Relationship Id="rId2" Type="http://schemas.openxmlformats.org/officeDocument/2006/relationships/image" Target="../media/image134.png"/><Relationship Id="rId16" Type="http://schemas.openxmlformats.org/officeDocument/2006/relationships/image" Target="../media/image130.png"/><Relationship Id="rId20"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137.png"/><Relationship Id="rId24" Type="http://schemas.openxmlformats.org/officeDocument/2006/relationships/image" Target="../media/image129.png"/><Relationship Id="rId5" Type="http://schemas.openxmlformats.org/officeDocument/2006/relationships/image" Target="../media/image115.png"/><Relationship Id="rId15" Type="http://schemas.openxmlformats.org/officeDocument/2006/relationships/image" Target="../media/image138.png"/><Relationship Id="rId23" Type="http://schemas.openxmlformats.org/officeDocument/2006/relationships/image" Target="../media/image123.png"/><Relationship Id="rId28"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26.png"/><Relationship Id="rId4" Type="http://schemas.openxmlformats.org/officeDocument/2006/relationships/image" Target="../media/image114.png"/><Relationship Id="rId9" Type="http://schemas.openxmlformats.org/officeDocument/2006/relationships/image" Target="../media/image135.png"/><Relationship Id="rId14" Type="http://schemas.openxmlformats.org/officeDocument/2006/relationships/image" Target="../media/image109.png"/><Relationship Id="rId22" Type="http://schemas.openxmlformats.org/officeDocument/2006/relationships/image" Target="../media/image124.png"/><Relationship Id="rId27" Type="http://schemas.openxmlformats.org/officeDocument/2006/relationships/image" Target="../media/image140.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43.png"/><Relationship Id="rId18" Type="http://schemas.openxmlformats.org/officeDocument/2006/relationships/image" Target="../media/image126.png"/><Relationship Id="rId26" Type="http://schemas.openxmlformats.org/officeDocument/2006/relationships/image" Target="../media/image112.png"/><Relationship Id="rId3" Type="http://schemas.openxmlformats.org/officeDocument/2006/relationships/image" Target="../media/image139.png"/><Relationship Id="rId21" Type="http://schemas.openxmlformats.org/officeDocument/2006/relationships/image" Target="../media/image128.png"/><Relationship Id="rId7" Type="http://schemas.openxmlformats.org/officeDocument/2006/relationships/image" Target="../media/image75.png"/><Relationship Id="rId12" Type="http://schemas.openxmlformats.org/officeDocument/2006/relationships/image" Target="../media/image109.png"/><Relationship Id="rId17" Type="http://schemas.openxmlformats.org/officeDocument/2006/relationships/image" Target="../media/image147.png"/><Relationship Id="rId25" Type="http://schemas.openxmlformats.org/officeDocument/2006/relationships/image" Target="../media/image125.png"/><Relationship Id="rId2" Type="http://schemas.openxmlformats.org/officeDocument/2006/relationships/image" Target="../media/image142.png"/><Relationship Id="rId16" Type="http://schemas.openxmlformats.org/officeDocument/2006/relationships/image" Target="../media/image146.png"/><Relationship Id="rId20" Type="http://schemas.openxmlformats.org/officeDocument/2006/relationships/image" Target="../media/image122.png"/><Relationship Id="rId29"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85.png"/><Relationship Id="rId24" Type="http://schemas.openxmlformats.org/officeDocument/2006/relationships/image" Target="../media/image129.png"/><Relationship Id="rId5" Type="http://schemas.openxmlformats.org/officeDocument/2006/relationships/image" Target="../media/image114.png"/><Relationship Id="rId15" Type="http://schemas.openxmlformats.org/officeDocument/2006/relationships/image" Target="../media/image145.png"/><Relationship Id="rId23" Type="http://schemas.openxmlformats.org/officeDocument/2006/relationships/image" Target="../media/image123.png"/><Relationship Id="rId28" Type="http://schemas.openxmlformats.org/officeDocument/2006/relationships/image" Target="../media/image148.png"/><Relationship Id="rId10" Type="http://schemas.openxmlformats.org/officeDocument/2006/relationships/image" Target="../media/image121.png"/><Relationship Id="rId19" Type="http://schemas.openxmlformats.org/officeDocument/2006/relationships/image" Target="../media/image127.png"/><Relationship Id="rId4" Type="http://schemas.openxmlformats.org/officeDocument/2006/relationships/image" Target="../media/image113.png"/><Relationship Id="rId9" Type="http://schemas.openxmlformats.org/officeDocument/2006/relationships/image" Target="../media/image77.png"/><Relationship Id="rId14" Type="http://schemas.openxmlformats.org/officeDocument/2006/relationships/image" Target="../media/image144.png"/><Relationship Id="rId22" Type="http://schemas.openxmlformats.org/officeDocument/2006/relationships/image" Target="../media/image124.png"/><Relationship Id="rId27"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png"/><Relationship Id="rId18" Type="http://schemas.openxmlformats.org/officeDocument/2006/relationships/image" Target="../media/image18.tiff"/><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tiff"/><Relationship Id="rId12" Type="http://schemas.openxmlformats.org/officeDocument/2006/relationships/image" Target="../media/image12.tiff"/><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tiff"/><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6.tiff"/><Relationship Id="rId11" Type="http://schemas.openxmlformats.org/officeDocument/2006/relationships/image" Target="../media/image11.tiff"/><Relationship Id="rId24" Type="http://schemas.openxmlformats.org/officeDocument/2006/relationships/image" Target="../media/image24.png"/><Relationship Id="rId5" Type="http://schemas.openxmlformats.org/officeDocument/2006/relationships/image" Target="../media/image5.tiff"/><Relationship Id="rId15" Type="http://schemas.openxmlformats.org/officeDocument/2006/relationships/image" Target="../media/image15.png"/><Relationship Id="rId23" Type="http://schemas.openxmlformats.org/officeDocument/2006/relationships/image" Target="../media/image23.tiff"/><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tiff"/><Relationship Id="rId14" Type="http://schemas.openxmlformats.org/officeDocument/2006/relationships/image" Target="../media/image14.tiff"/><Relationship Id="rId22"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52.png"/><Relationship Id="rId18" Type="http://schemas.openxmlformats.org/officeDocument/2006/relationships/image" Target="../media/image157.png"/><Relationship Id="rId26" Type="http://schemas.openxmlformats.org/officeDocument/2006/relationships/image" Target="../media/image126.png"/><Relationship Id="rId3" Type="http://schemas.openxmlformats.org/officeDocument/2006/relationships/image" Target="../media/image113.png"/><Relationship Id="rId21" Type="http://schemas.openxmlformats.org/officeDocument/2006/relationships/image" Target="../media/image112.png"/><Relationship Id="rId7" Type="http://schemas.openxmlformats.org/officeDocument/2006/relationships/image" Target="../media/image76.png"/><Relationship Id="rId12" Type="http://schemas.openxmlformats.org/officeDocument/2006/relationships/image" Target="../media/image151.png"/><Relationship Id="rId17" Type="http://schemas.openxmlformats.org/officeDocument/2006/relationships/image" Target="../media/image156.png"/><Relationship Id="rId25" Type="http://schemas.openxmlformats.org/officeDocument/2006/relationships/image" Target="../media/image139.png"/><Relationship Id="rId2" Type="http://schemas.openxmlformats.org/officeDocument/2006/relationships/image" Target="../media/image150.png"/><Relationship Id="rId16" Type="http://schemas.openxmlformats.org/officeDocument/2006/relationships/image" Target="../media/image155.png"/><Relationship Id="rId20" Type="http://schemas.openxmlformats.org/officeDocument/2006/relationships/image" Target="../media/image123.png"/><Relationship Id="rId29"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109.png"/><Relationship Id="rId24" Type="http://schemas.openxmlformats.org/officeDocument/2006/relationships/image" Target="../media/image129.png"/><Relationship Id="rId5" Type="http://schemas.openxmlformats.org/officeDocument/2006/relationships/image" Target="../media/image115.png"/><Relationship Id="rId15" Type="http://schemas.openxmlformats.org/officeDocument/2006/relationships/image" Target="../media/image154.png"/><Relationship Id="rId23" Type="http://schemas.openxmlformats.org/officeDocument/2006/relationships/image" Target="../media/image128.png"/><Relationship Id="rId28" Type="http://schemas.openxmlformats.org/officeDocument/2006/relationships/image" Target="../media/image125.png"/><Relationship Id="rId10" Type="http://schemas.openxmlformats.org/officeDocument/2006/relationships/image" Target="../media/image85.png"/><Relationship Id="rId19" Type="http://schemas.openxmlformats.org/officeDocument/2006/relationships/image" Target="../media/image122.png"/><Relationship Id="rId4" Type="http://schemas.openxmlformats.org/officeDocument/2006/relationships/image" Target="../media/image114.png"/><Relationship Id="rId9" Type="http://schemas.openxmlformats.org/officeDocument/2006/relationships/image" Target="../media/image121.png"/><Relationship Id="rId14" Type="http://schemas.openxmlformats.org/officeDocument/2006/relationships/image" Target="../media/image153.png"/><Relationship Id="rId22" Type="http://schemas.openxmlformats.org/officeDocument/2006/relationships/image" Target="../media/image127.png"/><Relationship Id="rId27" Type="http://schemas.openxmlformats.org/officeDocument/2006/relationships/image" Target="../media/image124.png"/></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3" Type="http://schemas.openxmlformats.org/officeDocument/2006/relationships/image" Target="../media/image46.jpeg"/><Relationship Id="rId18" Type="http://schemas.openxmlformats.org/officeDocument/2006/relationships/image" Target="../media/image51.jpeg"/><Relationship Id="rId26" Type="http://schemas.openxmlformats.org/officeDocument/2006/relationships/image" Target="../media/image165.png"/><Relationship Id="rId3" Type="http://schemas.openxmlformats.org/officeDocument/2006/relationships/image" Target="../media/image36.png"/><Relationship Id="rId21" Type="http://schemas.openxmlformats.org/officeDocument/2006/relationships/image" Target="../media/image160.jpeg"/><Relationship Id="rId34" Type="http://schemas.openxmlformats.org/officeDocument/2006/relationships/image" Target="../media/image173.pn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164.jpeg"/><Relationship Id="rId33" Type="http://schemas.openxmlformats.org/officeDocument/2006/relationships/image" Target="../media/image172.png"/><Relationship Id="rId2" Type="http://schemas.openxmlformats.org/officeDocument/2006/relationships/image" Target="../media/image35.png"/><Relationship Id="rId16" Type="http://schemas.openxmlformats.org/officeDocument/2006/relationships/image" Target="../media/image49.jpeg"/><Relationship Id="rId20" Type="http://schemas.openxmlformats.org/officeDocument/2006/relationships/image" Target="../media/image159.png"/><Relationship Id="rId29"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24" Type="http://schemas.openxmlformats.org/officeDocument/2006/relationships/image" Target="../media/image163.png"/><Relationship Id="rId32" Type="http://schemas.openxmlformats.org/officeDocument/2006/relationships/image" Target="../media/image171.jpeg"/><Relationship Id="rId5" Type="http://schemas.openxmlformats.org/officeDocument/2006/relationships/image" Target="../media/image38.png"/><Relationship Id="rId15" Type="http://schemas.openxmlformats.org/officeDocument/2006/relationships/image" Target="../media/image48.jpeg"/><Relationship Id="rId23" Type="http://schemas.openxmlformats.org/officeDocument/2006/relationships/image" Target="../media/image162.jpeg"/><Relationship Id="rId28" Type="http://schemas.openxmlformats.org/officeDocument/2006/relationships/image" Target="../media/image167.png"/><Relationship Id="rId10" Type="http://schemas.openxmlformats.org/officeDocument/2006/relationships/image" Target="../media/image43.jpeg"/><Relationship Id="rId19" Type="http://schemas.openxmlformats.org/officeDocument/2006/relationships/image" Target="../media/image158.jpeg"/><Relationship Id="rId31" Type="http://schemas.openxmlformats.org/officeDocument/2006/relationships/image" Target="../media/image170.pn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161.png"/><Relationship Id="rId27" Type="http://schemas.openxmlformats.org/officeDocument/2006/relationships/image" Target="../media/image166.jpeg"/><Relationship Id="rId30" Type="http://schemas.openxmlformats.org/officeDocument/2006/relationships/image" Target="../media/image169.jpeg"/><Relationship Id="rId35" Type="http://schemas.openxmlformats.org/officeDocument/2006/relationships/image" Target="../media/image174.jpeg"/><Relationship Id="rId8"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90.png"/><Relationship Id="rId1" Type="http://schemas.openxmlformats.org/officeDocument/2006/relationships/slideLayout" Target="../slideLayouts/slideLayout2.xml"/><Relationship Id="rId6" Type="http://schemas.openxmlformats.org/officeDocument/2006/relationships/image" Target="../media/image179.emf"/><Relationship Id="rId5" Type="http://schemas.openxmlformats.org/officeDocument/2006/relationships/image" Target="../media/image178.png"/><Relationship Id="rId10" Type="http://schemas.openxmlformats.org/officeDocument/2006/relationships/image" Target="../media/image183.emf"/><Relationship Id="rId4" Type="http://schemas.openxmlformats.org/officeDocument/2006/relationships/image" Target="../media/image177.emf"/><Relationship Id="rId9" Type="http://schemas.openxmlformats.org/officeDocument/2006/relationships/image" Target="../media/image18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83.emf"/><Relationship Id="rId7" Type="http://schemas.openxmlformats.org/officeDocument/2006/relationships/image" Target="../media/image179.emf"/><Relationship Id="rId12" Type="http://schemas.openxmlformats.org/officeDocument/2006/relationships/image" Target="../media/image184.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NULL"/><Relationship Id="rId5" Type="http://schemas.openxmlformats.org/officeDocument/2006/relationships/image" Target="../media/image177.emf"/><Relationship Id="rId4" Type="http://schemas.openxmlformats.org/officeDocument/2006/relationships/image" Target="../media/image176.png"/><Relationship Id="rId9" Type="http://schemas.openxmlformats.org/officeDocument/2006/relationships/image" Target="../media/image181.emf"/></Relationships>
</file>

<file path=ppt/slides/_rels/slide41.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8.png"/><Relationship Id="rId3" Type="http://schemas.openxmlformats.org/officeDocument/2006/relationships/image" Target="../media/image183.emf"/><Relationship Id="rId7" Type="http://schemas.openxmlformats.org/officeDocument/2006/relationships/image" Target="../media/image179.emf"/><Relationship Id="rId12" Type="http://schemas.openxmlformats.org/officeDocument/2006/relationships/image" Target="../media/image187.png"/><Relationship Id="rId17" Type="http://schemas.openxmlformats.org/officeDocument/2006/relationships/image" Target="../media/image192.png"/><Relationship Id="rId2" Type="http://schemas.openxmlformats.org/officeDocument/2006/relationships/image" Target="../media/image182.png"/><Relationship Id="rId16"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6.png"/><Relationship Id="rId5" Type="http://schemas.openxmlformats.org/officeDocument/2006/relationships/image" Target="../media/image177.emf"/><Relationship Id="rId15" Type="http://schemas.openxmlformats.org/officeDocument/2006/relationships/image" Target="../media/image190.png"/><Relationship Id="rId10" Type="http://schemas.openxmlformats.org/officeDocument/2006/relationships/image" Target="../media/image185.png"/><Relationship Id="rId4" Type="http://schemas.openxmlformats.org/officeDocument/2006/relationships/image" Target="../media/image176.png"/><Relationship Id="rId9" Type="http://schemas.openxmlformats.org/officeDocument/2006/relationships/image" Target="../media/image181.emf"/><Relationship Id="rId14" Type="http://schemas.openxmlformats.org/officeDocument/2006/relationships/image" Target="../media/image189.png"/></Relationships>
</file>

<file path=ppt/slides/_rels/slide42.xml.rels><?xml version="1.0" encoding="UTF-8" standalone="yes"?>
<Relationships xmlns="http://schemas.openxmlformats.org/package/2006/relationships"><Relationship Id="rId26" Type="http://schemas.openxmlformats.org/officeDocument/2006/relationships/image" Target="../media/image193.png"/><Relationship Id="rId39" Type="http://schemas.openxmlformats.org/officeDocument/2006/relationships/image" Target="../media/image202.emf"/><Relationship Id="rId34" Type="http://schemas.openxmlformats.org/officeDocument/2006/relationships/image" Target="../media/image197.png"/><Relationship Id="rId42" Type="http://schemas.openxmlformats.org/officeDocument/2006/relationships/image" Target="../media/image205.emf"/><Relationship Id="rId25" Type="http://schemas.openxmlformats.org/officeDocument/2006/relationships/image" Target="../media/image1950.png"/><Relationship Id="rId33" Type="http://schemas.openxmlformats.org/officeDocument/2006/relationships/image" Target="../media/image181.emf"/><Relationship Id="rId38" Type="http://schemas.openxmlformats.org/officeDocument/2006/relationships/image" Target="../media/image201.png"/><Relationship Id="rId46" Type="http://schemas.openxmlformats.org/officeDocument/2006/relationships/image" Target="../media/image189.png"/><Relationship Id="rId29" Type="http://schemas.openxmlformats.org/officeDocument/2006/relationships/image" Target="../media/image177.emf"/><Relationship Id="rId41" Type="http://schemas.openxmlformats.org/officeDocument/2006/relationships/image" Target="../media/image204.emf"/><Relationship Id="rId20" Type="http://schemas.openxmlformats.org/officeDocument/2006/relationships/image" Target="../media/image2081.png"/><Relationship Id="rId1" Type="http://schemas.openxmlformats.org/officeDocument/2006/relationships/slideLayout" Target="../slideLayouts/slideLayout2.xml"/><Relationship Id="rId24" Type="http://schemas.openxmlformats.org/officeDocument/2006/relationships/image" Target="../media/image191.png"/><Relationship Id="rId32" Type="http://schemas.openxmlformats.org/officeDocument/2006/relationships/image" Target="../media/image196.png"/><Relationship Id="rId37" Type="http://schemas.openxmlformats.org/officeDocument/2006/relationships/image" Target="../media/image200.png"/><Relationship Id="rId40" Type="http://schemas.openxmlformats.org/officeDocument/2006/relationships/image" Target="../media/image203.png"/><Relationship Id="rId45" Type="http://schemas.openxmlformats.org/officeDocument/2006/relationships/image" Target="../media/image188.png"/><Relationship Id="rId23" Type="http://schemas.openxmlformats.org/officeDocument/2006/relationships/image" Target="../media/image190.png"/><Relationship Id="rId28" Type="http://schemas.openxmlformats.org/officeDocument/2006/relationships/image" Target="../media/image194.png"/><Relationship Id="rId36" Type="http://schemas.openxmlformats.org/officeDocument/2006/relationships/image" Target="../media/image199.png"/><Relationship Id="rId31" Type="http://schemas.openxmlformats.org/officeDocument/2006/relationships/image" Target="../media/image179.emf"/><Relationship Id="rId44" Type="http://schemas.openxmlformats.org/officeDocument/2006/relationships/image" Target="../media/image187.png"/><Relationship Id="rId22" Type="http://schemas.openxmlformats.org/officeDocument/2006/relationships/image" Target="../media/image2090.png"/><Relationship Id="rId27" Type="http://schemas.openxmlformats.org/officeDocument/2006/relationships/image" Target="../media/image183.emf"/><Relationship Id="rId30" Type="http://schemas.openxmlformats.org/officeDocument/2006/relationships/image" Target="../media/image195.png"/><Relationship Id="rId35" Type="http://schemas.openxmlformats.org/officeDocument/2006/relationships/image" Target="../media/image198.png"/><Relationship Id="rId43" Type="http://schemas.openxmlformats.org/officeDocument/2006/relationships/image" Target="../media/image206.emf"/></Relationships>
</file>

<file path=ppt/slides/_rels/slide43.xml.rels><?xml version="1.0" encoding="UTF-8" standalone="yes"?>
<Relationships xmlns="http://schemas.openxmlformats.org/package/2006/relationships"><Relationship Id="rId8" Type="http://schemas.openxmlformats.org/officeDocument/2006/relationships/image" Target="../media/image179.emf"/><Relationship Id="rId13" Type="http://schemas.openxmlformats.org/officeDocument/2006/relationships/image" Target="../media/image136.png"/><Relationship Id="rId3" Type="http://schemas.openxmlformats.org/officeDocument/2006/relationships/image" Target="../media/image183.emf"/><Relationship Id="rId7" Type="http://schemas.openxmlformats.org/officeDocument/2006/relationships/image" Target="../media/image180.png"/><Relationship Id="rId12" Type="http://schemas.openxmlformats.org/officeDocument/2006/relationships/image" Target="../media/image135.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208.png"/><Relationship Id="rId5" Type="http://schemas.openxmlformats.org/officeDocument/2006/relationships/image" Target="../media/image177.emf"/><Relationship Id="rId15" Type="http://schemas.openxmlformats.org/officeDocument/2006/relationships/image" Target="../media/image209.png"/><Relationship Id="rId10" Type="http://schemas.openxmlformats.org/officeDocument/2006/relationships/image" Target="../media/image207.png"/><Relationship Id="rId4" Type="http://schemas.openxmlformats.org/officeDocument/2006/relationships/image" Target="../media/image176.png"/><Relationship Id="rId9" Type="http://schemas.openxmlformats.org/officeDocument/2006/relationships/image" Target="../media/image181.emf"/><Relationship Id="rId14" Type="http://schemas.openxmlformats.org/officeDocument/2006/relationships/image" Target="../media/image137.png"/></Relationships>
</file>

<file path=ppt/slides/_rels/slide44.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2.png"/><Relationship Id="rId12" Type="http://schemas.openxmlformats.org/officeDocument/2006/relationships/image" Target="../media/image214.jpeg"/><Relationship Id="rId2" Type="http://schemas.openxmlformats.org/officeDocument/2006/relationships/image" Target="../media/image2130.png"/><Relationship Id="rId1" Type="http://schemas.openxmlformats.org/officeDocument/2006/relationships/slideLayout" Target="../slideLayouts/slideLayout2.xml"/><Relationship Id="rId6" Type="http://schemas.openxmlformats.org/officeDocument/2006/relationships/image" Target="../media/image177.emf"/><Relationship Id="rId11" Type="http://schemas.openxmlformats.org/officeDocument/2006/relationships/image" Target="../media/image167.png"/><Relationship Id="rId5" Type="http://schemas.openxmlformats.org/officeDocument/2006/relationships/image" Target="../media/image211.png"/><Relationship Id="rId15" Type="http://schemas.openxmlformats.org/officeDocument/2006/relationships/image" Target="../media/image217.png"/><Relationship Id="rId10" Type="http://schemas.openxmlformats.org/officeDocument/2006/relationships/image" Target="../media/image181.emf"/><Relationship Id="rId4" Type="http://schemas.openxmlformats.org/officeDocument/2006/relationships/image" Target="../media/image183.emf"/><Relationship Id="rId9" Type="http://schemas.openxmlformats.org/officeDocument/2006/relationships/image" Target="../media/image179.emf"/><Relationship Id="rId14" Type="http://schemas.openxmlformats.org/officeDocument/2006/relationships/image" Target="../media/image216.jpeg"/></Relationships>
</file>

<file path=ppt/slides/_rels/slide4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82.png"/><Relationship Id="rId7" Type="http://schemas.openxmlformats.org/officeDocument/2006/relationships/image" Target="../media/image178.png"/><Relationship Id="rId2" Type="http://schemas.openxmlformats.org/officeDocument/2006/relationships/image" Target="../media/image2230.png"/><Relationship Id="rId1" Type="http://schemas.openxmlformats.org/officeDocument/2006/relationships/slideLayout" Target="../slideLayouts/slideLayout2.xml"/><Relationship Id="rId6" Type="http://schemas.openxmlformats.org/officeDocument/2006/relationships/image" Target="../media/image177.emf"/><Relationship Id="rId11" Type="http://schemas.openxmlformats.org/officeDocument/2006/relationships/image" Target="../media/image167.png"/><Relationship Id="rId5" Type="http://schemas.openxmlformats.org/officeDocument/2006/relationships/image" Target="../media/image176.png"/><Relationship Id="rId10" Type="http://schemas.openxmlformats.org/officeDocument/2006/relationships/image" Target="../media/image181.emf"/><Relationship Id="rId4" Type="http://schemas.openxmlformats.org/officeDocument/2006/relationships/image" Target="../media/image183.emf"/><Relationship Id="rId9" Type="http://schemas.openxmlformats.org/officeDocument/2006/relationships/image" Target="../media/image179.emf"/></Relationships>
</file>

<file path=ppt/slides/_rels/slide46.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198.png"/><Relationship Id="rId7" Type="http://schemas.openxmlformats.org/officeDocument/2006/relationships/image" Target="../media/image168.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67.png"/><Relationship Id="rId11" Type="http://schemas.openxmlformats.org/officeDocument/2006/relationships/image" Target="../media/image220.png"/><Relationship Id="rId5" Type="http://schemas.openxmlformats.org/officeDocument/2006/relationships/image" Target="../media/image200.png"/><Relationship Id="rId10" Type="http://schemas.openxmlformats.org/officeDocument/2006/relationships/image" Target="../media/image219.png"/><Relationship Id="rId4" Type="http://schemas.openxmlformats.org/officeDocument/2006/relationships/image" Target="../media/image199.png"/><Relationship Id="rId9" Type="http://schemas.openxmlformats.org/officeDocument/2006/relationships/image" Target="../media/image218.png"/></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21.png"/><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2" Type="http://schemas.openxmlformats.org/officeDocument/2006/relationships/image" Target="../media/image8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2" Type="http://schemas.openxmlformats.org/officeDocument/2006/relationships/image" Target="../media/image23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4.jpeg"/><Relationship Id="rId18" Type="http://schemas.openxmlformats.org/officeDocument/2006/relationships/image" Target="../media/image237.jpeg"/><Relationship Id="rId3" Type="http://schemas.openxmlformats.org/officeDocument/2006/relationships/image" Target="../media/image89.jpeg"/><Relationship Id="rId21" Type="http://schemas.openxmlformats.org/officeDocument/2006/relationships/image" Target="../media/image240.jpeg"/><Relationship Id="rId7" Type="http://schemas.openxmlformats.org/officeDocument/2006/relationships/image" Target="../media/image227.jpeg"/><Relationship Id="rId12" Type="http://schemas.openxmlformats.org/officeDocument/2006/relationships/image" Target="../media/image233.png"/><Relationship Id="rId17" Type="http://schemas.openxmlformats.org/officeDocument/2006/relationships/image" Target="../media/image236.png"/><Relationship Id="rId2" Type="http://schemas.openxmlformats.org/officeDocument/2006/relationships/image" Target="../media/image223.png"/><Relationship Id="rId16" Type="http://schemas.openxmlformats.org/officeDocument/2006/relationships/image" Target="../media/image235.jpeg"/><Relationship Id="rId20"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1.jpeg"/><Relationship Id="rId5" Type="http://schemas.openxmlformats.org/officeDocument/2006/relationships/image" Target="../media/image225.jpeg"/><Relationship Id="rId15" Type="http://schemas.openxmlformats.org/officeDocument/2006/relationships/image" Target="../media/image168.png"/><Relationship Id="rId10" Type="http://schemas.openxmlformats.org/officeDocument/2006/relationships/image" Target="../media/image230.png"/><Relationship Id="rId19" Type="http://schemas.openxmlformats.org/officeDocument/2006/relationships/image" Target="../media/image238.png"/><Relationship Id="rId4" Type="http://schemas.openxmlformats.org/officeDocument/2006/relationships/image" Target="../media/image224.jpeg"/><Relationship Id="rId9" Type="http://schemas.openxmlformats.org/officeDocument/2006/relationships/image" Target="../media/image229.jpeg"/><Relationship Id="rId14" Type="http://schemas.openxmlformats.org/officeDocument/2006/relationships/image" Target="../media/image167.png"/></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43.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242.png"/><Relationship Id="rId17" Type="http://schemas.openxmlformats.org/officeDocument/2006/relationships/image" Target="../media/image246.png"/><Relationship Id="rId2" Type="http://schemas.openxmlformats.org/officeDocument/2006/relationships/image" Target="../media/image60.png"/><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gif"/><Relationship Id="rId15" Type="http://schemas.openxmlformats.org/officeDocument/2006/relationships/image" Target="../media/image245.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241.png"/><Relationship Id="rId14" Type="http://schemas.openxmlformats.org/officeDocument/2006/relationships/image" Target="../media/image244.png"/></Relationships>
</file>

<file path=ppt/slides/_rels/slide55.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168.png"/><Relationship Id="rId18" Type="http://schemas.openxmlformats.org/officeDocument/2006/relationships/image" Target="../media/image239.png"/><Relationship Id="rId3" Type="http://schemas.openxmlformats.org/officeDocument/2006/relationships/image" Target="../media/image225.jpeg"/><Relationship Id="rId21" Type="http://schemas.openxmlformats.org/officeDocument/2006/relationships/image" Target="../media/image249.png"/><Relationship Id="rId7" Type="http://schemas.openxmlformats.org/officeDocument/2006/relationships/image" Target="../media/image229.jpeg"/><Relationship Id="rId12" Type="http://schemas.openxmlformats.org/officeDocument/2006/relationships/image" Target="../media/image167.png"/><Relationship Id="rId17" Type="http://schemas.openxmlformats.org/officeDocument/2006/relationships/image" Target="../media/image238.png"/><Relationship Id="rId2" Type="http://schemas.openxmlformats.org/officeDocument/2006/relationships/notesSlide" Target="../notesSlides/notesSlide5.xml"/><Relationship Id="rId16" Type="http://schemas.openxmlformats.org/officeDocument/2006/relationships/image" Target="../media/image237.jpeg"/><Relationship Id="rId20"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4.jpeg"/><Relationship Id="rId5" Type="http://schemas.openxmlformats.org/officeDocument/2006/relationships/image" Target="../media/image227.jpeg"/><Relationship Id="rId15" Type="http://schemas.openxmlformats.org/officeDocument/2006/relationships/image" Target="../media/image236.png"/><Relationship Id="rId23" Type="http://schemas.openxmlformats.org/officeDocument/2006/relationships/image" Target="../media/image90.png"/><Relationship Id="rId10" Type="http://schemas.openxmlformats.org/officeDocument/2006/relationships/image" Target="../media/image233.png"/><Relationship Id="rId19" Type="http://schemas.openxmlformats.org/officeDocument/2006/relationships/image" Target="../media/image247.jpeg"/><Relationship Id="rId4" Type="http://schemas.openxmlformats.org/officeDocument/2006/relationships/image" Target="../media/image226.png"/><Relationship Id="rId9" Type="http://schemas.openxmlformats.org/officeDocument/2006/relationships/image" Target="../media/image231.jpeg"/><Relationship Id="rId14" Type="http://schemas.openxmlformats.org/officeDocument/2006/relationships/image" Target="../media/image235.jpeg"/><Relationship Id="rId22" Type="http://schemas.openxmlformats.org/officeDocument/2006/relationships/image" Target="../media/image2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2.png"/><Relationship Id="rId7" Type="http://schemas.openxmlformats.org/officeDocument/2006/relationships/image" Target="../media/image256.png"/><Relationship Id="rId12" Type="http://schemas.openxmlformats.org/officeDocument/2006/relationships/image" Target="../media/image260.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55.png"/><Relationship Id="rId11" Type="http://schemas.openxmlformats.org/officeDocument/2006/relationships/image" Target="../media/image259.png"/><Relationship Id="rId5" Type="http://schemas.openxmlformats.org/officeDocument/2006/relationships/image" Target="../media/image254.png"/><Relationship Id="rId10" Type="http://schemas.openxmlformats.org/officeDocument/2006/relationships/image" Target="../media/image2080.png"/><Relationship Id="rId4" Type="http://schemas.openxmlformats.org/officeDocument/2006/relationships/image" Target="../media/image253.png"/><Relationship Id="rId9" Type="http://schemas.openxmlformats.org/officeDocument/2006/relationships/image" Target="../media/image2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3.png"/><Relationship Id="rId7" Type="http://schemas.openxmlformats.org/officeDocument/2006/relationships/image" Target="../media/image267.png"/><Relationship Id="rId12" Type="http://schemas.openxmlformats.org/officeDocument/2006/relationships/image" Target="../media/image272.png"/><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66.png"/><Relationship Id="rId11" Type="http://schemas.openxmlformats.org/officeDocument/2006/relationships/image" Target="../media/image271.png"/><Relationship Id="rId5" Type="http://schemas.openxmlformats.org/officeDocument/2006/relationships/image" Target="../media/image265.pn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png"/></Relationships>
</file>

<file path=ppt/slides/_rels/slide6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 Id="rId4" Type="http://schemas.openxmlformats.org/officeDocument/2006/relationships/image" Target="../media/image2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6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80.png"/><Relationship Id="rId7" Type="http://schemas.openxmlformats.org/officeDocument/2006/relationships/image" Target="../media/image283.png"/><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image" Target="../media/image282.png"/><Relationship Id="rId11" Type="http://schemas.openxmlformats.org/officeDocument/2006/relationships/image" Target="../media/image287.png"/><Relationship Id="rId5" Type="http://schemas.openxmlformats.org/officeDocument/2006/relationships/image" Target="../media/image279.png"/><Relationship Id="rId10" Type="http://schemas.openxmlformats.org/officeDocument/2006/relationships/image" Target="../media/image286.png"/><Relationship Id="rId4" Type="http://schemas.openxmlformats.org/officeDocument/2006/relationships/image" Target="../media/image281.png"/><Relationship Id="rId9" Type="http://schemas.openxmlformats.org/officeDocument/2006/relationships/image" Target="../media/image285.png"/></Relationships>
</file>

<file path=ppt/slides/_rels/slide68.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7.png"/><Relationship Id="rId3" Type="http://schemas.openxmlformats.org/officeDocument/2006/relationships/image" Target="../media/image168.png"/><Relationship Id="rId7" Type="http://schemas.openxmlformats.org/officeDocument/2006/relationships/image" Target="../media/image291.png"/><Relationship Id="rId12" Type="http://schemas.openxmlformats.org/officeDocument/2006/relationships/image" Target="../media/image296.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167.png"/><Relationship Id="rId10" Type="http://schemas.openxmlformats.org/officeDocument/2006/relationships/image" Target="../media/image294.png"/><Relationship Id="rId4" Type="http://schemas.openxmlformats.org/officeDocument/2006/relationships/image" Target="../media/image289.jpeg"/><Relationship Id="rId9" Type="http://schemas.openxmlformats.org/officeDocument/2006/relationships/image" Target="../media/image293.jpeg"/></Relationships>
</file>

<file path=ppt/slides/_rels/slide69.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307.png"/><Relationship Id="rId18" Type="http://schemas.openxmlformats.org/officeDocument/2006/relationships/image" Target="../media/image231.jpeg"/><Relationship Id="rId26" Type="http://schemas.openxmlformats.org/officeDocument/2006/relationships/image" Target="../media/image312.png"/><Relationship Id="rId3" Type="http://schemas.openxmlformats.org/officeDocument/2006/relationships/image" Target="../media/image299.jpeg"/><Relationship Id="rId21" Type="http://schemas.openxmlformats.org/officeDocument/2006/relationships/image" Target="../media/image237.jpeg"/><Relationship Id="rId7" Type="http://schemas.openxmlformats.org/officeDocument/2006/relationships/image" Target="../media/image167.png"/><Relationship Id="rId12" Type="http://schemas.openxmlformats.org/officeDocument/2006/relationships/image" Target="../media/image306.png"/><Relationship Id="rId17" Type="http://schemas.openxmlformats.org/officeDocument/2006/relationships/image" Target="../media/image230.png"/><Relationship Id="rId25" Type="http://schemas.openxmlformats.org/officeDocument/2006/relationships/image" Target="../media/image311.jpeg"/><Relationship Id="rId2" Type="http://schemas.openxmlformats.org/officeDocument/2006/relationships/image" Target="../media/image298.png"/><Relationship Id="rId16" Type="http://schemas.openxmlformats.org/officeDocument/2006/relationships/image" Target="../media/image229.jpeg"/><Relationship Id="rId20" Type="http://schemas.openxmlformats.org/officeDocument/2006/relationships/image" Target="../media/image234.jpeg"/><Relationship Id="rId1" Type="http://schemas.openxmlformats.org/officeDocument/2006/relationships/slideLayout" Target="../slideLayouts/slideLayout2.xml"/><Relationship Id="rId6" Type="http://schemas.openxmlformats.org/officeDocument/2006/relationships/image" Target="../media/image302.png"/><Relationship Id="rId11" Type="http://schemas.openxmlformats.org/officeDocument/2006/relationships/image" Target="../media/image305.png"/><Relationship Id="rId24" Type="http://schemas.openxmlformats.org/officeDocument/2006/relationships/image" Target="../media/image310.png"/><Relationship Id="rId5" Type="http://schemas.openxmlformats.org/officeDocument/2006/relationships/image" Target="../media/image301.jpeg"/><Relationship Id="rId15" Type="http://schemas.openxmlformats.org/officeDocument/2006/relationships/image" Target="../media/image309.png"/><Relationship Id="rId23" Type="http://schemas.openxmlformats.org/officeDocument/2006/relationships/image" Target="../media/image239.png"/><Relationship Id="rId10" Type="http://schemas.openxmlformats.org/officeDocument/2006/relationships/image" Target="../media/image304.png"/><Relationship Id="rId19" Type="http://schemas.openxmlformats.org/officeDocument/2006/relationships/image" Target="../media/image233.png"/><Relationship Id="rId4" Type="http://schemas.openxmlformats.org/officeDocument/2006/relationships/image" Target="../media/image300.png"/><Relationship Id="rId9" Type="http://schemas.openxmlformats.org/officeDocument/2006/relationships/image" Target="../media/image303.jpeg"/><Relationship Id="rId14" Type="http://schemas.openxmlformats.org/officeDocument/2006/relationships/image" Target="../media/image308.png"/><Relationship Id="rId22" Type="http://schemas.openxmlformats.org/officeDocument/2006/relationships/image" Target="../media/image238.pn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660.png"/><Relationship Id="rId13" Type="http://schemas.openxmlformats.org/officeDocument/2006/relationships/image" Target="../media/image1710.png"/><Relationship Id="rId18" Type="http://schemas.openxmlformats.org/officeDocument/2006/relationships/image" Target="../media/image1760.png"/><Relationship Id="rId3" Type="http://schemas.openxmlformats.org/officeDocument/2006/relationships/image" Target="../media/image1610.png"/><Relationship Id="rId21" Type="http://schemas.openxmlformats.org/officeDocument/2006/relationships/image" Target="../media/image315.png"/><Relationship Id="rId7" Type="http://schemas.openxmlformats.org/officeDocument/2006/relationships/image" Target="../media/image1650.png"/><Relationship Id="rId12" Type="http://schemas.openxmlformats.org/officeDocument/2006/relationships/image" Target="../media/image1700.png"/><Relationship Id="rId17" Type="http://schemas.openxmlformats.org/officeDocument/2006/relationships/image" Target="../media/image1750.png"/><Relationship Id="rId2" Type="http://schemas.openxmlformats.org/officeDocument/2006/relationships/image" Target="../media/image1600.png"/><Relationship Id="rId16" Type="http://schemas.openxmlformats.org/officeDocument/2006/relationships/image" Target="../media/image1740.png"/><Relationship Id="rId20"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image" Target="../media/image1640.png"/><Relationship Id="rId11" Type="http://schemas.openxmlformats.org/officeDocument/2006/relationships/image" Target="../media/image169.png"/><Relationship Id="rId5" Type="http://schemas.openxmlformats.org/officeDocument/2006/relationships/image" Target="../media/image1630.png"/><Relationship Id="rId15" Type="http://schemas.openxmlformats.org/officeDocument/2006/relationships/image" Target="../media/image1730.png"/><Relationship Id="rId10" Type="http://schemas.openxmlformats.org/officeDocument/2006/relationships/image" Target="../media/image1680.png"/><Relationship Id="rId19" Type="http://schemas.openxmlformats.org/officeDocument/2006/relationships/image" Target="../media/image313.png"/><Relationship Id="rId4" Type="http://schemas.openxmlformats.org/officeDocument/2006/relationships/image" Target="../media/image1620.png"/><Relationship Id="rId9" Type="http://schemas.openxmlformats.org/officeDocument/2006/relationships/image" Target="../media/image1670.png"/><Relationship Id="rId14" Type="http://schemas.openxmlformats.org/officeDocument/2006/relationships/image" Target="../media/image1720.png"/></Relationships>
</file>

<file path=ppt/slides/_rels/slide71.xml.rels><?xml version="1.0" encoding="UTF-8" standalone="yes"?>
<Relationships xmlns="http://schemas.openxmlformats.org/package/2006/relationships"><Relationship Id="rId2" Type="http://schemas.openxmlformats.org/officeDocument/2006/relationships/image" Target="../media/image17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840.png"/><Relationship Id="rId13" Type="http://schemas.openxmlformats.org/officeDocument/2006/relationships/image" Target="../media/image1890.png"/><Relationship Id="rId3" Type="http://schemas.openxmlformats.org/officeDocument/2006/relationships/image" Target="../media/image1791.png"/><Relationship Id="rId7" Type="http://schemas.openxmlformats.org/officeDocument/2006/relationships/image" Target="../media/image1830.png"/><Relationship Id="rId12" Type="http://schemas.openxmlformats.org/officeDocument/2006/relationships/image" Target="../media/image1880.png"/><Relationship Id="rId2" Type="http://schemas.openxmlformats.org/officeDocument/2006/relationships/image" Target="../media/image1780.png"/><Relationship Id="rId1" Type="http://schemas.openxmlformats.org/officeDocument/2006/relationships/slideLayout" Target="../slideLayouts/slideLayout2.xml"/><Relationship Id="rId6" Type="http://schemas.openxmlformats.org/officeDocument/2006/relationships/image" Target="../media/image1820.png"/><Relationship Id="rId11" Type="http://schemas.openxmlformats.org/officeDocument/2006/relationships/image" Target="../media/image1870.png"/><Relationship Id="rId5" Type="http://schemas.openxmlformats.org/officeDocument/2006/relationships/image" Target="../media/image1810.png"/><Relationship Id="rId10" Type="http://schemas.openxmlformats.org/officeDocument/2006/relationships/image" Target="../media/image1860.png"/><Relationship Id="rId4" Type="http://schemas.openxmlformats.org/officeDocument/2006/relationships/image" Target="../media/image1800.png"/><Relationship Id="rId9" Type="http://schemas.openxmlformats.org/officeDocument/2006/relationships/image" Target="../media/image1850.png"/></Relationships>
</file>

<file path=ppt/slides/_rels/slide73.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326.png"/><Relationship Id="rId18" Type="http://schemas.openxmlformats.org/officeDocument/2006/relationships/image" Target="../media/image331.png"/><Relationship Id="rId26" Type="http://schemas.openxmlformats.org/officeDocument/2006/relationships/image" Target="../media/image332.png"/><Relationship Id="rId3" Type="http://schemas.openxmlformats.org/officeDocument/2006/relationships/image" Target="../media/image316.png"/><Relationship Id="rId21" Type="http://schemas.openxmlformats.org/officeDocument/2006/relationships/image" Target="../media/image315.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image" Target="../media/image330.png"/><Relationship Id="rId25" Type="http://schemas.openxmlformats.org/officeDocument/2006/relationships/image" Target="../media/image2100.png"/><Relationship Id="rId2" Type="http://schemas.openxmlformats.org/officeDocument/2006/relationships/image" Target="../media/image1900.png"/><Relationship Id="rId16" Type="http://schemas.openxmlformats.org/officeDocument/2006/relationships/image" Target="../media/image329.png"/><Relationship Id="rId20" Type="http://schemas.openxmlformats.org/officeDocument/2006/relationships/image" Target="../media/image314.png"/><Relationship Id="rId29" Type="http://schemas.openxmlformats.org/officeDocument/2006/relationships/image" Target="../media/image334.png"/><Relationship Id="rId1" Type="http://schemas.openxmlformats.org/officeDocument/2006/relationships/slideLayout" Target="../slideLayouts/slideLayout2.xml"/><Relationship Id="rId6" Type="http://schemas.openxmlformats.org/officeDocument/2006/relationships/image" Target="../media/image319.png"/><Relationship Id="rId11" Type="http://schemas.openxmlformats.org/officeDocument/2006/relationships/image" Target="../media/image324.png"/><Relationship Id="rId24" Type="http://schemas.openxmlformats.org/officeDocument/2006/relationships/image" Target="../media/image2091.png"/><Relationship Id="rId5" Type="http://schemas.openxmlformats.org/officeDocument/2006/relationships/image" Target="../media/image318.png"/><Relationship Id="rId15" Type="http://schemas.openxmlformats.org/officeDocument/2006/relationships/image" Target="../media/image328.png"/><Relationship Id="rId23" Type="http://schemas.openxmlformats.org/officeDocument/2006/relationships/image" Target="../media/image2082.png"/><Relationship Id="rId28" Type="http://schemas.openxmlformats.org/officeDocument/2006/relationships/image" Target="../media/image2131.png"/><Relationship Id="rId10" Type="http://schemas.openxmlformats.org/officeDocument/2006/relationships/image" Target="../media/image323.png"/><Relationship Id="rId19" Type="http://schemas.openxmlformats.org/officeDocument/2006/relationships/image" Target="../media/image313.png"/><Relationship Id="rId4" Type="http://schemas.openxmlformats.org/officeDocument/2006/relationships/image" Target="../media/image317.png"/><Relationship Id="rId9" Type="http://schemas.openxmlformats.org/officeDocument/2006/relationships/image" Target="../media/image322.png"/><Relationship Id="rId14" Type="http://schemas.openxmlformats.org/officeDocument/2006/relationships/image" Target="../media/image327.png"/><Relationship Id="rId22" Type="http://schemas.openxmlformats.org/officeDocument/2006/relationships/image" Target="../media/image2070.png"/><Relationship Id="rId27" Type="http://schemas.openxmlformats.org/officeDocument/2006/relationships/image" Target="../media/image333.png"/></Relationships>
</file>

<file path=ppt/slides/_rels/slide74.xml.rels><?xml version="1.0" encoding="UTF-8" standalone="yes"?>
<Relationships xmlns="http://schemas.openxmlformats.org/package/2006/relationships"><Relationship Id="rId8" Type="http://schemas.openxmlformats.org/officeDocument/2006/relationships/image" Target="../media/image335.png"/><Relationship Id="rId13" Type="http://schemas.openxmlformats.org/officeDocument/2006/relationships/image" Target="../media/image2250.png"/><Relationship Id="rId3" Type="http://schemas.openxmlformats.org/officeDocument/2006/relationships/image" Target="../media/image332.png"/><Relationship Id="rId7" Type="http://schemas.openxmlformats.org/officeDocument/2006/relationships/image" Target="../media/image2190.png"/><Relationship Id="rId12" Type="http://schemas.openxmlformats.org/officeDocument/2006/relationships/image" Target="../media/image2241.png"/><Relationship Id="rId2" Type="http://schemas.openxmlformats.org/officeDocument/2006/relationships/image" Target="../media/image2150.png"/><Relationship Id="rId1" Type="http://schemas.openxmlformats.org/officeDocument/2006/relationships/slideLayout" Target="../slideLayouts/slideLayout2.xml"/><Relationship Id="rId6" Type="http://schemas.openxmlformats.org/officeDocument/2006/relationships/image" Target="../media/image2180.png"/><Relationship Id="rId11" Type="http://schemas.openxmlformats.org/officeDocument/2006/relationships/image" Target="../media/image339.png"/><Relationship Id="rId5" Type="http://schemas.openxmlformats.org/officeDocument/2006/relationships/image" Target="../media/image2170.png"/><Relationship Id="rId15" Type="http://schemas.openxmlformats.org/officeDocument/2006/relationships/image" Target="../media/image2270.png"/><Relationship Id="rId10" Type="http://schemas.openxmlformats.org/officeDocument/2006/relationships/image" Target="../media/image338.png"/><Relationship Id="rId4" Type="http://schemas.openxmlformats.org/officeDocument/2006/relationships/image" Target="../media/image2160.png"/><Relationship Id="rId9" Type="http://schemas.openxmlformats.org/officeDocument/2006/relationships/image" Target="../media/image336.png"/><Relationship Id="rId14" Type="http://schemas.openxmlformats.org/officeDocument/2006/relationships/image" Target="../media/image22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image" Target="../media/image348.png"/><Relationship Id="rId3" Type="http://schemas.openxmlformats.org/officeDocument/2006/relationships/image" Target="../media/image2.png"/><Relationship Id="rId7" Type="http://schemas.openxmlformats.org/officeDocument/2006/relationships/image" Target="../media/image343.png"/><Relationship Id="rId12" Type="http://schemas.openxmlformats.org/officeDocument/2006/relationships/image" Target="../media/image34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2.png"/><Relationship Id="rId11" Type="http://schemas.openxmlformats.org/officeDocument/2006/relationships/image" Target="../media/image346.png"/><Relationship Id="rId5" Type="http://schemas.openxmlformats.org/officeDocument/2006/relationships/image" Target="../media/image341.png"/><Relationship Id="rId10" Type="http://schemas.openxmlformats.org/officeDocument/2006/relationships/image" Target="../media/image345.png"/><Relationship Id="rId4" Type="http://schemas.openxmlformats.org/officeDocument/2006/relationships/image" Target="../media/image340.png"/><Relationship Id="rId9" Type="http://schemas.openxmlformats.org/officeDocument/2006/relationships/image" Target="../media/image178.png"/></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9.png"/><Relationship Id="rId1" Type="http://schemas.openxmlformats.org/officeDocument/2006/relationships/slideLayout" Target="../slideLayouts/slideLayout12.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85.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image" Target="../media/image353.png"/><Relationship Id="rId7" Type="http://schemas.openxmlformats.org/officeDocument/2006/relationships/image" Target="../media/image345.png"/><Relationship Id="rId12" Type="http://schemas.openxmlformats.org/officeDocument/2006/relationships/image" Target="../media/image355.png"/><Relationship Id="rId2" Type="http://schemas.openxmlformats.org/officeDocument/2006/relationships/image" Target="../media/image341.png"/><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340.png"/><Relationship Id="rId5" Type="http://schemas.openxmlformats.org/officeDocument/2006/relationships/image" Target="../media/image344.png"/><Relationship Id="rId10" Type="http://schemas.openxmlformats.org/officeDocument/2006/relationships/image" Target="../media/image348.png"/><Relationship Id="rId4" Type="http://schemas.openxmlformats.org/officeDocument/2006/relationships/image" Target="../media/image354.png"/><Relationship Id="rId9" Type="http://schemas.openxmlformats.org/officeDocument/2006/relationships/image" Target="../media/image347.png"/></Relationships>
</file>

<file path=ppt/slides/_rels/slide86.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3.png"/></Relationships>
</file>

<file path=ppt/slides/_rels/slide87.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359.png"/><Relationship Id="rId1" Type="http://schemas.openxmlformats.org/officeDocument/2006/relationships/slideLayout" Target="../slideLayouts/slideLayout12.xml"/><Relationship Id="rId5" Type="http://schemas.openxmlformats.org/officeDocument/2006/relationships/image" Target="../media/image400.png"/><Relationship Id="rId4" Type="http://schemas.openxmlformats.org/officeDocument/2006/relationships/image" Target="../media/image1200.png"/></Relationships>
</file>

<file path=ppt/slides/_rels/slide8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12.xml"/><Relationship Id="rId4" Type="http://schemas.openxmlformats.org/officeDocument/2006/relationships/image" Target="../media/image36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64.png"/><Relationship Id="rId7" Type="http://schemas.openxmlformats.org/officeDocument/2006/relationships/image" Target="../media/image367.png"/><Relationship Id="rId2" Type="http://schemas.openxmlformats.org/officeDocument/2006/relationships/image" Target="../media/image363.png"/><Relationship Id="rId1" Type="http://schemas.openxmlformats.org/officeDocument/2006/relationships/slideLayout" Target="../slideLayouts/slideLayout12.xml"/><Relationship Id="rId6" Type="http://schemas.openxmlformats.org/officeDocument/2006/relationships/image" Target="../media/image348.png"/><Relationship Id="rId5" Type="http://schemas.openxmlformats.org/officeDocument/2006/relationships/image" Target="../media/image366.png"/><Relationship Id="rId4" Type="http://schemas.openxmlformats.org/officeDocument/2006/relationships/image" Target="../media/image365.png"/></Relationships>
</file>

<file path=ppt/slides/_rels/slide93.xml.rels><?xml version="1.0" encoding="UTF-8" standalone="yes"?>
<Relationships xmlns="http://schemas.openxmlformats.org/package/2006/relationships"><Relationship Id="rId3" Type="http://schemas.openxmlformats.org/officeDocument/2006/relationships/image" Target="../media/image2510.png"/><Relationship Id="rId2" Type="http://schemas.openxmlformats.org/officeDocument/2006/relationships/image" Target="../media/image3310.png"/><Relationship Id="rId1" Type="http://schemas.openxmlformats.org/officeDocument/2006/relationships/slideLayout" Target="../slideLayouts/slideLayout12.xml"/><Relationship Id="rId6" Type="http://schemas.openxmlformats.org/officeDocument/2006/relationships/image" Target="../media/image368.png"/><Relationship Id="rId5" Type="http://schemas.openxmlformats.org/officeDocument/2006/relationships/image" Target="../media/image366.png"/><Relationship Id="rId4" Type="http://schemas.openxmlformats.org/officeDocument/2006/relationships/image" Target="../media/image365.png"/></Relationships>
</file>

<file path=ppt/slides/_rels/slide94.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image" Target="../media/image369.png"/><Relationship Id="rId7" Type="http://schemas.openxmlformats.org/officeDocument/2006/relationships/image" Target="../media/image373.png"/><Relationship Id="rId2" Type="http://schemas.openxmlformats.org/officeDocument/2006/relationships/image" Target="../media/image362.png"/><Relationship Id="rId1" Type="http://schemas.openxmlformats.org/officeDocument/2006/relationships/slideLayout" Target="../slideLayouts/slideLayout12.xml"/><Relationship Id="rId6" Type="http://schemas.openxmlformats.org/officeDocument/2006/relationships/image" Target="../media/image372.png"/><Relationship Id="rId11" Type="http://schemas.openxmlformats.org/officeDocument/2006/relationships/image" Target="../media/image377.png"/><Relationship Id="rId5" Type="http://schemas.openxmlformats.org/officeDocument/2006/relationships/image" Target="../media/image371.png"/><Relationship Id="rId10" Type="http://schemas.openxmlformats.org/officeDocument/2006/relationships/image" Target="../media/image376.png"/><Relationship Id="rId4" Type="http://schemas.openxmlformats.org/officeDocument/2006/relationships/image" Target="../media/image370.png"/><Relationship Id="rId9" Type="http://schemas.openxmlformats.org/officeDocument/2006/relationships/image" Target="../media/image375.png"/></Relationships>
</file>

<file path=ppt/slides/_rels/slide95.xml.rels><?xml version="1.0" encoding="UTF-8" standalone="yes"?>
<Relationships xmlns="http://schemas.openxmlformats.org/package/2006/relationships"><Relationship Id="rId8" Type="http://schemas.openxmlformats.org/officeDocument/2006/relationships/image" Target="../media/image383.png"/><Relationship Id="rId3" Type="http://schemas.openxmlformats.org/officeDocument/2006/relationships/image" Target="../media/image378.png"/><Relationship Id="rId7" Type="http://schemas.openxmlformats.org/officeDocument/2006/relationships/image" Target="../media/image382.png"/><Relationship Id="rId2" Type="http://schemas.openxmlformats.org/officeDocument/2006/relationships/image" Target="../media/image362.png"/><Relationship Id="rId1" Type="http://schemas.openxmlformats.org/officeDocument/2006/relationships/slideLayout" Target="../slideLayouts/slideLayout1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96.xml.rels><?xml version="1.0" encoding="UTF-8" standalone="yes"?>
<Relationships xmlns="http://schemas.openxmlformats.org/package/2006/relationships"><Relationship Id="rId8" Type="http://schemas.openxmlformats.org/officeDocument/2006/relationships/image" Target="../media/image389.png"/><Relationship Id="rId13" Type="http://schemas.openxmlformats.org/officeDocument/2006/relationships/image" Target="../media/image394.png"/><Relationship Id="rId3" Type="http://schemas.openxmlformats.org/officeDocument/2006/relationships/image" Target="../media/image384.png"/><Relationship Id="rId7" Type="http://schemas.openxmlformats.org/officeDocument/2006/relationships/image" Target="../media/image388.png"/><Relationship Id="rId12" Type="http://schemas.openxmlformats.org/officeDocument/2006/relationships/image" Target="../media/image393.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387.png"/><Relationship Id="rId11" Type="http://schemas.openxmlformats.org/officeDocument/2006/relationships/image" Target="../media/image392.png"/><Relationship Id="rId5" Type="http://schemas.openxmlformats.org/officeDocument/2006/relationships/image" Target="../media/image386.png"/><Relationship Id="rId10" Type="http://schemas.openxmlformats.org/officeDocument/2006/relationships/image" Target="../media/image391.png"/><Relationship Id="rId4" Type="http://schemas.openxmlformats.org/officeDocument/2006/relationships/image" Target="../media/image385.png"/><Relationship Id="rId9" Type="http://schemas.openxmlformats.org/officeDocument/2006/relationships/image" Target="../media/image390.png"/></Relationships>
</file>

<file path=ppt/slides/_rels/slide97.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image" Target="../media/image600.png"/><Relationship Id="rId7" Type="http://schemas.openxmlformats.org/officeDocument/2006/relationships/image" Target="../media/image2810.png"/><Relationship Id="rId12" Type="http://schemas.openxmlformats.org/officeDocument/2006/relationships/image" Target="../media/image380.png"/><Relationship Id="rId2" Type="http://schemas.openxmlformats.org/officeDocument/2006/relationships/image" Target="../media/image395.png"/><Relationship Id="rId1" Type="http://schemas.openxmlformats.org/officeDocument/2006/relationships/slideLayout" Target="../slideLayouts/slideLayout12.xml"/><Relationship Id="rId11" Type="http://schemas.openxmlformats.org/officeDocument/2006/relationships/image" Target="../media/image399.png"/><Relationship Id="rId10" Type="http://schemas.openxmlformats.org/officeDocument/2006/relationships/image" Target="../media/image398.png"/><Relationship Id="rId9" Type="http://schemas.openxmlformats.org/officeDocument/2006/relationships/image" Target="../media/image397.png"/></Relationships>
</file>

<file path=ppt/slides/_rels/slide98.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000.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openxmlformats.org/officeDocument/2006/relationships/image" Target="../media/image405.png"/><Relationship Id="rId3" Type="http://schemas.openxmlformats.org/officeDocument/2006/relationships/image" Target="../media/image3500.png"/><Relationship Id="rId7" Type="http://schemas.openxmlformats.org/officeDocument/2006/relationships/image" Target="../media/image404.png"/><Relationship Id="rId2" Type="http://schemas.openxmlformats.org/officeDocument/2006/relationships/image" Target="../media/image401.png"/><Relationship Id="rId1" Type="http://schemas.openxmlformats.org/officeDocument/2006/relationships/slideLayout" Target="../slideLayouts/slideLayout12.xml"/><Relationship Id="rId6" Type="http://schemas.openxmlformats.org/officeDocument/2006/relationships/image" Target="../media/image403.png"/><Relationship Id="rId5" Type="http://schemas.openxmlformats.org/officeDocument/2006/relationships/image" Target="../media/image402.png"/><Relationship Id="rId10" Type="http://schemas.openxmlformats.org/officeDocument/2006/relationships/image" Target="../media/image407.png"/><Relationship Id="rId4" Type="http://schemas.openxmlformats.org/officeDocument/2006/relationships/image" Target="../media/image365.png"/><Relationship Id="rId9" Type="http://schemas.openxmlformats.org/officeDocument/2006/relationships/image" Target="../media/image4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ntroduction to Human Computer Interaction">
            <a:extLst>
              <a:ext uri="{FF2B5EF4-FFF2-40B4-BE49-F238E27FC236}">
                <a16:creationId xmlns:a16="http://schemas.microsoft.com/office/drawing/2014/main" id="{57077B91-87BF-8042-A518-23F0576EB2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7686" y="407648"/>
            <a:ext cx="7496628" cy="37483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2814638"/>
            <a:ext cx="9144000" cy="2387600"/>
          </a:xfrm>
        </p:spPr>
        <p:txBody>
          <a:bodyPr>
            <a:normAutofit/>
          </a:bodyPr>
          <a:lstStyle/>
          <a:p>
            <a:r>
              <a:rPr lang="en-US" sz="4800" dirty="0"/>
              <a:t>Interactive Information Retrieval with Bandit Feedback</a:t>
            </a:r>
          </a:p>
        </p:txBody>
      </p:sp>
      <p:sp>
        <p:nvSpPr>
          <p:cNvPr id="3" name="Subtitle 2"/>
          <p:cNvSpPr>
            <a:spLocks noGrp="1"/>
          </p:cNvSpPr>
          <p:nvPr>
            <p:ph type="subTitle" idx="1"/>
          </p:nvPr>
        </p:nvSpPr>
        <p:spPr>
          <a:xfrm>
            <a:off x="1524000" y="5202238"/>
            <a:ext cx="9144000" cy="1655762"/>
          </a:xfrm>
        </p:spPr>
        <p:txBody>
          <a:bodyPr>
            <a:normAutofit/>
          </a:bodyPr>
          <a:lstStyle/>
          <a:p>
            <a:r>
              <a:rPr lang="nl-NL" dirty="0" err="1"/>
              <a:t>Huazheng</a:t>
            </a:r>
            <a:r>
              <a:rPr lang="nl-NL" dirty="0"/>
              <a:t> Wang, </a:t>
            </a:r>
            <a:r>
              <a:rPr lang="nl-NL" dirty="0" err="1"/>
              <a:t>Yiling</a:t>
            </a:r>
            <a:r>
              <a:rPr lang="nl-NL" dirty="0"/>
              <a:t> </a:t>
            </a:r>
            <a:r>
              <a:rPr lang="nl-NL" dirty="0" err="1"/>
              <a:t>Jia</a:t>
            </a:r>
            <a:r>
              <a:rPr lang="nl-NL" dirty="0"/>
              <a:t>, </a:t>
            </a:r>
            <a:r>
              <a:rPr lang="nl-NL" dirty="0" err="1"/>
              <a:t>Hongning</a:t>
            </a:r>
            <a:r>
              <a:rPr lang="nl-NL" dirty="0"/>
              <a:t> Wang</a:t>
            </a:r>
            <a:endParaRPr lang="en-US" dirty="0"/>
          </a:p>
          <a:p>
            <a:pPr>
              <a:spcBef>
                <a:spcPts val="600"/>
              </a:spcBef>
            </a:pPr>
            <a:r>
              <a:rPr lang="en-US" sz="1800" dirty="0"/>
              <a:t>Department of Computer Science</a:t>
            </a:r>
          </a:p>
          <a:p>
            <a:pPr>
              <a:spcBef>
                <a:spcPts val="600"/>
              </a:spcBef>
            </a:pPr>
            <a:r>
              <a:rPr lang="en-US" sz="1800" dirty="0"/>
              <a:t>University of Virginia</a:t>
            </a:r>
          </a:p>
        </p:txBody>
      </p:sp>
    </p:spTree>
    <p:extLst>
      <p:ext uri="{BB962C8B-B14F-4D97-AF65-F5344CB8AC3E}">
        <p14:creationId xmlns:p14="http://schemas.microsoft.com/office/powerpoint/2010/main" val="389393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in users’ implicit feedback</a:t>
            </a:r>
          </a:p>
        </p:txBody>
      </p:sp>
      <p:sp>
        <p:nvSpPr>
          <p:cNvPr id="10" name="Content Placeholder 9">
            <a:extLst>
              <a:ext uri="{FF2B5EF4-FFF2-40B4-BE49-F238E27FC236}">
                <a16:creationId xmlns:a16="http://schemas.microsoft.com/office/drawing/2014/main" id="{FF1D5E1F-8F3A-1D44-80D1-B772FD997F6D}"/>
              </a:ext>
            </a:extLst>
          </p:cNvPr>
          <p:cNvSpPr>
            <a:spLocks noGrp="1"/>
          </p:cNvSpPr>
          <p:nvPr>
            <p:ph idx="1"/>
          </p:nvPr>
        </p:nvSpPr>
        <p:spPr/>
        <p:txBody>
          <a:bodyPr/>
          <a:lstStyle/>
          <a:p>
            <a:r>
              <a:rPr lang="en-US" dirty="0"/>
              <a:t>In a recommender system</a:t>
            </a:r>
          </a:p>
          <a:p>
            <a:pPr lvl="1"/>
            <a:r>
              <a:rPr lang="en-US" dirty="0"/>
              <a:t>Presentation bias</a:t>
            </a:r>
          </a:p>
        </p:txBody>
      </p:sp>
      <p:sp>
        <p:nvSpPr>
          <p:cNvPr id="3" name="Date Placeholder 2"/>
          <p:cNvSpPr>
            <a:spLocks noGrp="1"/>
          </p:cNvSpPr>
          <p:nvPr>
            <p:ph type="dt" sz="half" idx="10"/>
          </p:nvPr>
        </p:nvSpPr>
        <p:spPr/>
        <p:txBody>
          <a:bodyPr/>
          <a:lstStyle/>
          <a:p>
            <a:r>
              <a:rPr lang="en-US"/>
              <a:t>Challenges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251580978"/>
              </p:ext>
            </p:extLst>
          </p:nvPr>
        </p:nvGraphicFramePr>
        <p:xfrm>
          <a:off x="4956415" y="3332182"/>
          <a:ext cx="5447880" cy="2210204"/>
        </p:xfrm>
        <a:graphic>
          <a:graphicData uri="http://schemas.openxmlformats.org/drawingml/2006/table">
            <a:tbl>
              <a:tblPr firstRow="1" bandRow="1">
                <a:tableStyleId>{5940675A-B579-460E-94D1-54222C63F5DA}</a:tableStyleId>
              </a:tblPr>
              <a:tblGrid>
                <a:gridCol w="1815960">
                  <a:extLst>
                    <a:ext uri="{9D8B030D-6E8A-4147-A177-3AD203B41FA5}">
                      <a16:colId xmlns:a16="http://schemas.microsoft.com/office/drawing/2014/main" val="4170111158"/>
                    </a:ext>
                  </a:extLst>
                </a:gridCol>
                <a:gridCol w="1815960">
                  <a:extLst>
                    <a:ext uri="{9D8B030D-6E8A-4147-A177-3AD203B41FA5}">
                      <a16:colId xmlns:a16="http://schemas.microsoft.com/office/drawing/2014/main" val="4103216737"/>
                    </a:ext>
                  </a:extLst>
                </a:gridCol>
                <a:gridCol w="1815960">
                  <a:extLst>
                    <a:ext uri="{9D8B030D-6E8A-4147-A177-3AD203B41FA5}">
                      <a16:colId xmlns:a16="http://schemas.microsoft.com/office/drawing/2014/main" val="2470551502"/>
                    </a:ext>
                  </a:extLst>
                </a:gridCol>
              </a:tblGrid>
              <a:tr h="110510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65599345"/>
                  </a:ext>
                </a:extLst>
              </a:tr>
              <a:tr h="1105102">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38542045"/>
                  </a:ext>
                </a:extLst>
              </a:tr>
            </a:tbl>
          </a:graphicData>
        </a:graphic>
      </p:graphicFrame>
      <p:sp>
        <p:nvSpPr>
          <p:cNvPr id="8" name="TextBox 7"/>
          <p:cNvSpPr txBox="1"/>
          <p:nvPr/>
        </p:nvSpPr>
        <p:spPr>
          <a:xfrm>
            <a:off x="5453135" y="2315276"/>
            <a:ext cx="954594" cy="369332"/>
          </a:xfrm>
          <a:prstGeom prst="rect">
            <a:avLst/>
          </a:prstGeom>
          <a:noFill/>
        </p:spPr>
        <p:txBody>
          <a:bodyPr wrap="square" rtlCol="0">
            <a:spAutoFit/>
          </a:bodyPr>
          <a:lstStyle/>
          <a:p>
            <a:r>
              <a:rPr lang="en-US" dirty="0"/>
              <a:t>Horror</a:t>
            </a:r>
          </a:p>
        </p:txBody>
      </p:sp>
      <p:sp>
        <p:nvSpPr>
          <p:cNvPr id="38" name="TextBox 37"/>
          <p:cNvSpPr txBox="1"/>
          <p:nvPr/>
        </p:nvSpPr>
        <p:spPr>
          <a:xfrm>
            <a:off x="7221497" y="2332444"/>
            <a:ext cx="1220875" cy="369332"/>
          </a:xfrm>
          <a:prstGeom prst="rect">
            <a:avLst/>
          </a:prstGeom>
          <a:noFill/>
        </p:spPr>
        <p:txBody>
          <a:bodyPr wrap="square" rtlCol="0">
            <a:spAutoFit/>
          </a:bodyPr>
          <a:lstStyle/>
          <a:p>
            <a:r>
              <a:rPr lang="en-US" dirty="0"/>
              <a:t>Romance</a:t>
            </a:r>
          </a:p>
        </p:txBody>
      </p:sp>
      <p:sp>
        <p:nvSpPr>
          <p:cNvPr id="45" name="TextBox 44"/>
          <p:cNvSpPr txBox="1"/>
          <p:nvPr/>
        </p:nvSpPr>
        <p:spPr>
          <a:xfrm>
            <a:off x="9084351" y="2315276"/>
            <a:ext cx="1220875" cy="369332"/>
          </a:xfrm>
          <a:prstGeom prst="rect">
            <a:avLst/>
          </a:prstGeom>
          <a:noFill/>
        </p:spPr>
        <p:txBody>
          <a:bodyPr wrap="square" rtlCol="0">
            <a:spAutoFit/>
          </a:bodyPr>
          <a:lstStyle/>
          <a:p>
            <a:r>
              <a:rPr lang="en-US" dirty="0"/>
              <a:t>Drama</a:t>
            </a:r>
          </a:p>
        </p:txBody>
      </p:sp>
      <p:pic>
        <p:nvPicPr>
          <p:cNvPr id="205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5755" y="3448998"/>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61633" y="378638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63769" y="378316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6948" y="347626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30432" y="376948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60746" y="402394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5936" y="413500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36906" y="408065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3239" y="413500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77672" y="369903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06961" y="337387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83490" y="3990969"/>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70865" y="518255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0531" y="513681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38190" y="402394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65394" y="458443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7909" y="478957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7494" y="521709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64892" y="514746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4067" y="474473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0669" y="455959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7773" y="524251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70174" y="446541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33123" y="480602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97038" y="5169908"/>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67397" y="4727241"/>
            <a:ext cx="347240" cy="347240"/>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p:cNvGrpSpPr/>
          <p:nvPr/>
        </p:nvGrpSpPr>
        <p:grpSpPr>
          <a:xfrm>
            <a:off x="4447708" y="4235854"/>
            <a:ext cx="377537" cy="377537"/>
            <a:chOff x="6725401" y="3127190"/>
            <a:chExt cx="796034" cy="796034"/>
          </a:xfrm>
        </p:grpSpPr>
        <p:sp>
          <p:nvSpPr>
            <p:cNvPr id="95" name="Oval 94"/>
            <p:cNvSpPr/>
            <p:nvPr/>
          </p:nvSpPr>
          <p:spPr>
            <a:xfrm>
              <a:off x="6725401" y="3127190"/>
              <a:ext cx="796034" cy="79603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138" y="3200595"/>
              <a:ext cx="649224" cy="649224"/>
            </a:xfrm>
            <a:prstGeom prst="rect">
              <a:avLst/>
            </a:prstGeom>
          </p:spPr>
        </p:pic>
      </p:grpSp>
      <p:grpSp>
        <p:nvGrpSpPr>
          <p:cNvPr id="97" name="Group 96"/>
          <p:cNvGrpSpPr/>
          <p:nvPr/>
        </p:nvGrpSpPr>
        <p:grpSpPr>
          <a:xfrm>
            <a:off x="4447708" y="4692649"/>
            <a:ext cx="377537" cy="377537"/>
            <a:chOff x="1609065" y="1869535"/>
            <a:chExt cx="796034" cy="796034"/>
          </a:xfrm>
        </p:grpSpPr>
        <p:sp>
          <p:nvSpPr>
            <p:cNvPr id="98" name="Oval 97"/>
            <p:cNvSpPr/>
            <p:nvPr/>
          </p:nvSpPr>
          <p:spPr>
            <a:xfrm>
              <a:off x="1609065" y="1869535"/>
              <a:ext cx="796034" cy="79603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470" y="1942940"/>
              <a:ext cx="649224" cy="649224"/>
            </a:xfrm>
            <a:prstGeom prst="rect">
              <a:avLst/>
            </a:prstGeom>
          </p:spPr>
        </p:pic>
      </p:grpSp>
      <p:grpSp>
        <p:nvGrpSpPr>
          <p:cNvPr id="100" name="Group 99"/>
          <p:cNvGrpSpPr/>
          <p:nvPr/>
        </p:nvGrpSpPr>
        <p:grpSpPr>
          <a:xfrm>
            <a:off x="4447708" y="3322264"/>
            <a:ext cx="377537" cy="377537"/>
            <a:chOff x="2940472" y="5176088"/>
            <a:chExt cx="796034" cy="796034"/>
          </a:xfrm>
        </p:grpSpPr>
        <p:sp>
          <p:nvSpPr>
            <p:cNvPr id="101" name="Oval 100"/>
            <p:cNvSpPr/>
            <p:nvPr/>
          </p:nvSpPr>
          <p:spPr>
            <a:xfrm>
              <a:off x="2940472" y="5176088"/>
              <a:ext cx="796034" cy="79603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3877" y="5249493"/>
              <a:ext cx="649224" cy="649224"/>
            </a:xfrm>
            <a:prstGeom prst="rect">
              <a:avLst/>
            </a:prstGeom>
          </p:spPr>
        </p:pic>
      </p:grpSp>
      <p:grpSp>
        <p:nvGrpSpPr>
          <p:cNvPr id="103" name="Group 102"/>
          <p:cNvGrpSpPr/>
          <p:nvPr/>
        </p:nvGrpSpPr>
        <p:grpSpPr>
          <a:xfrm>
            <a:off x="4447708" y="3779059"/>
            <a:ext cx="377537" cy="377537"/>
            <a:chOff x="5666427" y="1562758"/>
            <a:chExt cx="796034" cy="796034"/>
          </a:xfrm>
        </p:grpSpPr>
        <p:sp>
          <p:nvSpPr>
            <p:cNvPr id="104" name="Oval 103"/>
            <p:cNvSpPr/>
            <p:nvPr/>
          </p:nvSpPr>
          <p:spPr>
            <a:xfrm>
              <a:off x="5666427" y="1562758"/>
              <a:ext cx="796034" cy="79603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5207" y="1618328"/>
              <a:ext cx="649224" cy="649224"/>
            </a:xfrm>
            <a:prstGeom prst="rect">
              <a:avLst/>
            </a:prstGeom>
          </p:spPr>
        </p:pic>
      </p:grpSp>
      <p:pic>
        <p:nvPicPr>
          <p:cNvPr id="106" name="Picture 10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1973" y="5105001"/>
            <a:ext cx="434731" cy="412148"/>
          </a:xfrm>
          <a:prstGeom prst="rect">
            <a:avLst/>
          </a:prstGeom>
        </p:spPr>
      </p:pic>
      <p:pic>
        <p:nvPicPr>
          <p:cNvPr id="2058" name="Picture 10" descr="Image result for horror movie post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60014" y="2665126"/>
            <a:ext cx="460612"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horror movie poster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35204" y="2665126"/>
            <a:ext cx="388239"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horror movie poster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038021" y="2665126"/>
            <a:ext cx="381961"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horror movie poster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534560" y="2665126"/>
            <a:ext cx="388272"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romance movie poster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037410" y="2665126"/>
            <a:ext cx="390410"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romance movie poster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42398" y="2665126"/>
            <a:ext cx="386530"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romance movie poster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043506" y="2665126"/>
            <a:ext cx="383357"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drama movie posters"/>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541441" y="2665126"/>
            <a:ext cx="401193"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drama movie poster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057212" y="2665126"/>
            <a:ext cx="384048"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Image result for drama movie posters oscard"/>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55838" y="2665126"/>
            <a:ext cx="386531" cy="576072"/>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drama movie posters oscars 202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056949" y="2665126"/>
            <a:ext cx="347346" cy="5760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039022" y="5784272"/>
            <a:ext cx="4390090" cy="830997"/>
          </a:xfrm>
          <a:prstGeom prst="rect">
            <a:avLst/>
          </a:prstGeom>
          <a:noFill/>
        </p:spPr>
        <p:txBody>
          <a:bodyPr wrap="square" rtlCol="0">
            <a:spAutoFit/>
          </a:bodyPr>
          <a:lstStyle/>
          <a:p>
            <a:r>
              <a:rPr lang="en-US" sz="2400" dirty="0">
                <a:solidFill>
                  <a:srgbClr val="FF0000"/>
                </a:solidFill>
              </a:rPr>
              <a:t>Matthew effect: we still don’t know what we don’t know!</a:t>
            </a:r>
          </a:p>
        </p:txBody>
      </p:sp>
      <p:grpSp>
        <p:nvGrpSpPr>
          <p:cNvPr id="6" name="Group 5"/>
          <p:cNvGrpSpPr/>
          <p:nvPr/>
        </p:nvGrpSpPr>
        <p:grpSpPr>
          <a:xfrm>
            <a:off x="5268528" y="3367716"/>
            <a:ext cx="3035465" cy="1938917"/>
            <a:chOff x="706133" y="4216656"/>
            <a:chExt cx="3035465" cy="1938917"/>
          </a:xfrm>
        </p:grpSpPr>
        <p:pic>
          <p:nvPicPr>
            <p:cNvPr id="6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6133" y="487343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1411" y="421665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98816" y="5715838"/>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94358" y="580833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77300" y="5686304"/>
              <a:ext cx="347240" cy="347240"/>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03467" y="356304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12364" y="363179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94548" y="3664987"/>
            <a:ext cx="347240" cy="347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6911" y="5535747"/>
            <a:ext cx="2897746" cy="276999"/>
          </a:xfrm>
          <a:prstGeom prst="rect">
            <a:avLst/>
          </a:prstGeom>
          <a:noFill/>
        </p:spPr>
        <p:txBody>
          <a:bodyPr wrap="square" rtlCol="0">
            <a:spAutoFit/>
          </a:bodyPr>
          <a:lstStyle/>
          <a:p>
            <a:r>
              <a:rPr lang="en-US" sz="1200" i="1" dirty="0"/>
              <a:t>Figure credit: </a:t>
            </a:r>
            <a:r>
              <a:rPr lang="en-US" sz="1200" dirty="0"/>
              <a:t>Schnabel et al. 2016 </a:t>
            </a:r>
            <a:r>
              <a:rPr lang="en-US" sz="1200" baseline="30000" dirty="0"/>
              <a:t>[SSSCJ16]</a:t>
            </a:r>
            <a:r>
              <a:rPr lang="en-US" sz="1200" i="1" dirty="0"/>
              <a:t> </a:t>
            </a:r>
          </a:p>
        </p:txBody>
      </p:sp>
    </p:spTree>
    <p:extLst>
      <p:ext uri="{BB962C8B-B14F-4D97-AF65-F5344CB8AC3E}">
        <p14:creationId xmlns:p14="http://schemas.microsoft.com/office/powerpoint/2010/main" val="323452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68D5-C024-3947-9BE2-77F832E3DC8F}"/>
              </a:ext>
            </a:extLst>
          </p:cNvPr>
          <p:cNvSpPr>
            <a:spLocks noGrp="1"/>
          </p:cNvSpPr>
          <p:nvPr>
            <p:ph type="title"/>
          </p:nvPr>
        </p:nvSpPr>
        <p:spPr/>
        <p:txBody>
          <a:bodyPr/>
          <a:lstStyle/>
          <a:p>
            <a:r>
              <a:rPr lang="en-US" dirty="0"/>
              <a:t>Mini summary</a:t>
            </a:r>
          </a:p>
        </p:txBody>
      </p:sp>
      <p:sp>
        <p:nvSpPr>
          <p:cNvPr id="3" name="Vertical Text Placeholder 2">
            <a:extLst>
              <a:ext uri="{FF2B5EF4-FFF2-40B4-BE49-F238E27FC236}">
                <a16:creationId xmlns:a16="http://schemas.microsoft.com/office/drawing/2014/main" id="{34698B22-C209-6449-BDC1-9F3D9E9EA134}"/>
              </a:ext>
            </a:extLst>
          </p:cNvPr>
          <p:cNvSpPr>
            <a:spLocks noGrp="1"/>
          </p:cNvSpPr>
          <p:nvPr>
            <p:ph type="body" orient="vert" idx="1"/>
          </p:nvPr>
        </p:nvSpPr>
        <p:spPr>
          <a:xfrm>
            <a:off x="838199" y="1825624"/>
            <a:ext cx="11072855" cy="4917081"/>
          </a:xfrm>
        </p:spPr>
        <p:txBody>
          <a:bodyPr>
            <a:normAutofit/>
          </a:bodyPr>
          <a:lstStyle/>
          <a:p>
            <a:r>
              <a:rPr lang="en-US" dirty="0"/>
              <a:t>Explore in the entire model space</a:t>
            </a:r>
          </a:p>
          <a:p>
            <a:pPr lvl="1"/>
            <a:r>
              <a:rPr lang="en-US" dirty="0"/>
              <a:t>DBGD: randomly sample one single direction</a:t>
            </a:r>
          </a:p>
          <a:p>
            <a:pPr lvl="1"/>
            <a:r>
              <a:rPr lang="en-US" dirty="0"/>
              <a:t>MGD: randomly sample multiple directions</a:t>
            </a:r>
          </a:p>
          <a:p>
            <a:pPr lvl="1"/>
            <a:r>
              <a:rPr lang="en-US" dirty="0"/>
              <a:t>DP-BGD: randomly sample two opposite directions</a:t>
            </a:r>
          </a:p>
          <a:p>
            <a:pPr lvl="1"/>
            <a:r>
              <a:rPr lang="en-US" dirty="0"/>
              <a:t>NSGD: maintain a set of “bad” directions, and sample from the null space of them</a:t>
            </a:r>
          </a:p>
          <a:p>
            <a:pPr lvl="1"/>
            <a:r>
              <a:rPr lang="en-US" dirty="0"/>
              <a:t>DBGD-DSP: project the gradient into document space and use it to update model</a:t>
            </a:r>
          </a:p>
          <a:p>
            <a:r>
              <a:rPr lang="en-US" dirty="0"/>
              <a:t>DBGD and its extensions</a:t>
            </a:r>
          </a:p>
          <a:p>
            <a:pPr lvl="1"/>
            <a:r>
              <a:rPr lang="en-US" dirty="0"/>
              <a:t>Explore in the entire model space</a:t>
            </a:r>
          </a:p>
          <a:p>
            <a:pPr lvl="1"/>
            <a:r>
              <a:rPr lang="en-US" dirty="0"/>
              <a:t>High variance and slow convergence</a:t>
            </a:r>
          </a:p>
          <a:p>
            <a:pPr lvl="1"/>
            <a:r>
              <a:rPr lang="en-US" dirty="0"/>
              <a:t>The assumption for theoretical analysis does not hold for all models</a:t>
            </a:r>
          </a:p>
          <a:p>
            <a:pPr lvl="2"/>
            <a:r>
              <a:rPr lang="en-US" dirty="0"/>
              <a:t>There is a single optimal model</a:t>
            </a:r>
          </a:p>
          <a:p>
            <a:pPr lvl="2"/>
            <a:r>
              <a:rPr lang="en-US" dirty="0"/>
              <a:t>The utility space is smooth</a:t>
            </a:r>
          </a:p>
          <a:p>
            <a:pPr lvl="1"/>
            <a:endParaRPr lang="en-US" dirty="0"/>
          </a:p>
        </p:txBody>
      </p:sp>
      <p:sp>
        <p:nvSpPr>
          <p:cNvPr id="4" name="Slide Number Placeholder 4">
            <a:extLst>
              <a:ext uri="{FF2B5EF4-FFF2-40B4-BE49-F238E27FC236}">
                <a16:creationId xmlns:a16="http://schemas.microsoft.com/office/drawing/2014/main" id="{657BB0F1-F114-5446-8E07-8423A26560A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100</a:t>
            </a:fld>
            <a:endParaRPr lang="en-US"/>
          </a:p>
        </p:txBody>
      </p:sp>
      <p:sp>
        <p:nvSpPr>
          <p:cNvPr id="5" name="Date Placeholder 3">
            <a:extLst>
              <a:ext uri="{FF2B5EF4-FFF2-40B4-BE49-F238E27FC236}">
                <a16:creationId xmlns:a16="http://schemas.microsoft.com/office/drawing/2014/main" id="{AA638991-A9D3-E847-B893-0C13389F5C84}"/>
              </a:ext>
            </a:extLst>
          </p:cNvPr>
          <p:cNvSpPr>
            <a:spLocks noGrp="1"/>
          </p:cNvSpPr>
          <p:nvPr>
            <p:ph type="dt" sz="half" idx="10"/>
          </p:nvPr>
        </p:nvSpPr>
        <p:spPr>
          <a:xfrm>
            <a:off x="838200" y="6356350"/>
            <a:ext cx="2743200" cy="365125"/>
          </a:xfrm>
        </p:spPr>
        <p:txBody>
          <a:bodyPr/>
          <a:lstStyle/>
          <a:p>
            <a:r>
              <a:rPr lang="en-US"/>
              <a:t>Summary</a:t>
            </a:r>
            <a:endParaRPr lang="en-US" dirty="0"/>
          </a:p>
        </p:txBody>
      </p:sp>
    </p:spTree>
    <p:extLst>
      <p:ext uri="{BB962C8B-B14F-4D97-AF65-F5344CB8AC3E}">
        <p14:creationId xmlns:p14="http://schemas.microsoft.com/office/powerpoint/2010/main" val="23735293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935A-5BA4-364F-8D3F-69444AB96E71}"/>
              </a:ext>
            </a:extLst>
          </p:cNvPr>
          <p:cNvSpPr>
            <a:spLocks noGrp="1"/>
          </p:cNvSpPr>
          <p:nvPr>
            <p:ph type="title"/>
          </p:nvPr>
        </p:nvSpPr>
        <p:spPr>
          <a:xfrm>
            <a:off x="838200" y="365125"/>
            <a:ext cx="11096708" cy="1325563"/>
          </a:xfrm>
        </p:spPr>
        <p:txBody>
          <a:bodyPr/>
          <a:lstStyle/>
          <a:p>
            <a:r>
              <a:rPr lang="en-US" dirty="0"/>
              <a:t>PDGD [OR18]</a:t>
            </a:r>
          </a:p>
        </p:txBody>
      </p:sp>
      <p:sp>
        <p:nvSpPr>
          <p:cNvPr id="3" name="Vertical Text Placeholder 2">
            <a:extLst>
              <a:ext uri="{FF2B5EF4-FFF2-40B4-BE49-F238E27FC236}">
                <a16:creationId xmlns:a16="http://schemas.microsoft.com/office/drawing/2014/main" id="{1DE9B68D-8B78-7C49-A1D8-695318878421}"/>
              </a:ext>
            </a:extLst>
          </p:cNvPr>
          <p:cNvSpPr>
            <a:spLocks noGrp="1"/>
          </p:cNvSpPr>
          <p:nvPr>
            <p:ph type="body" orient="vert" idx="1"/>
          </p:nvPr>
        </p:nvSpPr>
        <p:spPr>
          <a:xfrm>
            <a:off x="838200" y="1825625"/>
            <a:ext cx="10515600" cy="3668726"/>
          </a:xfrm>
        </p:spPr>
        <p:txBody>
          <a:bodyPr/>
          <a:lstStyle/>
          <a:p>
            <a:r>
              <a:rPr lang="en-US" dirty="0"/>
              <a:t>Pairwise differentiable gradient descent</a:t>
            </a:r>
          </a:p>
          <a:p>
            <a:pPr lvl="1"/>
            <a:r>
              <a:rPr lang="en-US" dirty="0"/>
              <a:t>Optimize a </a:t>
            </a:r>
            <a:r>
              <a:rPr lang="en-US" dirty="0" err="1"/>
              <a:t>Plackett</a:t>
            </a:r>
            <a:r>
              <a:rPr lang="en-US" dirty="0"/>
              <a:t> Luce ranking model, which models a probabilistic distribution over documents</a:t>
            </a:r>
          </a:p>
          <a:p>
            <a:pPr lvl="1"/>
            <a:r>
              <a:rPr lang="en-US" dirty="0"/>
              <a:t>Infer the preference between document pairs</a:t>
            </a:r>
          </a:p>
          <a:p>
            <a:pPr lvl="1"/>
            <a:r>
              <a:rPr lang="en-US" dirty="0"/>
              <a:t>Intuition: provide an unbiased pairwise gradient to update the ranking model</a:t>
            </a:r>
          </a:p>
        </p:txBody>
      </p:sp>
      <p:sp>
        <p:nvSpPr>
          <p:cNvPr id="4" name="Slide Number Placeholder 4">
            <a:extLst>
              <a:ext uri="{FF2B5EF4-FFF2-40B4-BE49-F238E27FC236}">
                <a16:creationId xmlns:a16="http://schemas.microsoft.com/office/drawing/2014/main" id="{1556A6C5-926B-914D-A66E-137856281546}"/>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101</a:t>
            </a:fld>
            <a:endParaRPr lang="en-US"/>
          </a:p>
        </p:txBody>
      </p:sp>
      <p:sp>
        <p:nvSpPr>
          <p:cNvPr id="5" name="Date Placeholder 3">
            <a:extLst>
              <a:ext uri="{FF2B5EF4-FFF2-40B4-BE49-F238E27FC236}">
                <a16:creationId xmlns:a16="http://schemas.microsoft.com/office/drawing/2014/main" id="{70F5E888-FC42-DF49-8665-95BF8FA42BBC}"/>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extLst>
      <p:ext uri="{BB962C8B-B14F-4D97-AF65-F5344CB8AC3E}">
        <p14:creationId xmlns:p14="http://schemas.microsoft.com/office/powerpoint/2010/main" val="35553795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935A-5BA4-364F-8D3F-69444AB96E71}"/>
              </a:ext>
            </a:extLst>
          </p:cNvPr>
          <p:cNvSpPr>
            <a:spLocks noGrp="1"/>
          </p:cNvSpPr>
          <p:nvPr>
            <p:ph type="title"/>
          </p:nvPr>
        </p:nvSpPr>
        <p:spPr>
          <a:xfrm>
            <a:off x="838200" y="365125"/>
            <a:ext cx="11096708" cy="1325563"/>
          </a:xfrm>
        </p:spPr>
        <p:txBody>
          <a:bodyPr/>
          <a:lstStyle/>
          <a:p>
            <a:r>
              <a:rPr lang="en-US" dirty="0"/>
              <a:t>PDGD [OR18]</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1DE9B68D-8B78-7C49-A1D8-695318878421}"/>
                  </a:ext>
                </a:extLst>
              </p:cNvPr>
              <p:cNvSpPr>
                <a:spLocks noGrp="1"/>
              </p:cNvSpPr>
              <p:nvPr>
                <p:ph type="body" orient="vert" idx="1"/>
              </p:nvPr>
            </p:nvSpPr>
            <p:spPr>
              <a:xfrm>
                <a:off x="838200" y="1825624"/>
                <a:ext cx="10515600" cy="4667251"/>
              </a:xfrm>
            </p:spPr>
            <p:txBody>
              <a:bodyPr>
                <a:normAutofit/>
              </a:bodyPr>
              <a:lstStyle/>
              <a:p>
                <a:r>
                  <a:rPr lang="en-US" dirty="0"/>
                  <a:t>At each time </a:t>
                </a:r>
                <a14:m>
                  <m:oMath xmlns:m="http://schemas.openxmlformats.org/officeDocument/2006/math">
                    <m:r>
                      <a:rPr lang="en-US" i="1" dirty="0" smtClean="0">
                        <a:latin typeface="Cambria Math" panose="02040503050406030204" pitchFamily="18" charset="0"/>
                      </a:rPr>
                      <m:t>𝑡</m:t>
                    </m:r>
                  </m:oMath>
                </a14:m>
                <a:endParaRPr lang="en-US" dirty="0"/>
              </a:p>
              <a:p>
                <a:pPr lvl="1"/>
                <a:r>
                  <a:rPr lang="en-US" dirty="0"/>
                  <a:t>Observe user query</a:t>
                </a:r>
              </a:p>
              <a:p>
                <a:pPr lvl="1"/>
                <a:r>
                  <a:rPr lang="en-US" dirty="0"/>
                  <a:t>Sample a ranking from the document distribution:</a:t>
                </a:r>
              </a:p>
              <a:p>
                <a:pPr lvl="1"/>
                <a:endParaRPr lang="en-US" dirty="0"/>
              </a:p>
              <a:p>
                <a:pPr lvl="1"/>
                <a:endParaRPr lang="en-US" dirty="0"/>
              </a:p>
              <a:p>
                <a:pPr lvl="1"/>
                <a:r>
                  <a:rPr lang="en-US" dirty="0"/>
                  <a:t>Present the ranking to the user</a:t>
                </a:r>
              </a:p>
              <a:p>
                <a:pPr lvl="1"/>
                <a:r>
                  <a:rPr lang="en-US" dirty="0"/>
                  <a:t>Infer pairwise preference from user clicks</a:t>
                </a:r>
              </a:p>
            </p:txBody>
          </p:sp>
        </mc:Choice>
        <mc:Fallback xmlns="">
          <p:sp>
            <p:nvSpPr>
              <p:cNvPr id="3" name="Vertical Text Placeholder 2">
                <a:extLst>
                  <a:ext uri="{FF2B5EF4-FFF2-40B4-BE49-F238E27FC236}">
                    <a16:creationId xmlns:a16="http://schemas.microsoft.com/office/drawing/2014/main" id="{1DE9B68D-8B78-7C49-A1D8-695318878421}"/>
                  </a:ext>
                </a:extLst>
              </p:cNvPr>
              <p:cNvSpPr>
                <a:spLocks noGrp="1" noRot="1" noChangeAspect="1" noMove="1" noResize="1" noEditPoints="1" noAdjustHandles="1" noChangeArrowheads="1" noChangeShapeType="1" noTextEdit="1"/>
              </p:cNvSpPr>
              <p:nvPr>
                <p:ph type="body" orient="vert" idx="1"/>
              </p:nvPr>
            </p:nvSpPr>
            <p:spPr>
              <a:xfrm>
                <a:off x="838200" y="1825624"/>
                <a:ext cx="10515600" cy="4667251"/>
              </a:xfrm>
              <a:blipFill>
                <a:blip r:embed="rId2"/>
                <a:stretch>
                  <a:fillRect l="-1086" t="-216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E9B30F0-A11F-034A-8515-289D88AEBD4B}"/>
              </a:ext>
            </a:extLst>
          </p:cNvPr>
          <p:cNvSpPr txBox="1"/>
          <p:nvPr/>
        </p:nvSpPr>
        <p:spPr>
          <a:xfrm>
            <a:off x="7865813" y="4910316"/>
            <a:ext cx="4326188" cy="923330"/>
          </a:xfrm>
          <a:prstGeom prst="rect">
            <a:avLst/>
          </a:prstGeom>
          <a:noFill/>
        </p:spPr>
        <p:txBody>
          <a:bodyPr wrap="square" rtlCol="0">
            <a:spAutoFit/>
          </a:bodyPr>
          <a:lstStyle/>
          <a:p>
            <a:r>
              <a:rPr lang="en-US" b="1" dirty="0">
                <a:solidFill>
                  <a:srgbClr val="FF0000"/>
                </a:solidFill>
              </a:rPr>
              <a:t>Biased!!</a:t>
            </a:r>
          </a:p>
          <a:p>
            <a:r>
              <a:rPr lang="en-US" dirty="0"/>
              <a:t>Some preferences are more likely to be observed due to position/selection bias.</a:t>
            </a:r>
          </a:p>
        </p:txBody>
      </p:sp>
      <p:pic>
        <p:nvPicPr>
          <p:cNvPr id="5" name="Picture 4" descr="Text&#10;&#10;Description automatically generated with low confidence">
            <a:extLst>
              <a:ext uri="{FF2B5EF4-FFF2-40B4-BE49-F238E27FC236}">
                <a16:creationId xmlns:a16="http://schemas.microsoft.com/office/drawing/2014/main" id="{F9543DE8-2514-2549-9BFA-692D22EECC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6440" y="3075260"/>
            <a:ext cx="3375280" cy="821614"/>
          </a:xfrm>
          <a:prstGeom prst="rect">
            <a:avLst/>
          </a:prstGeom>
        </p:spPr>
      </p:pic>
      <p:grpSp>
        <p:nvGrpSpPr>
          <p:cNvPr id="25" name="Group 24">
            <a:extLst>
              <a:ext uri="{FF2B5EF4-FFF2-40B4-BE49-F238E27FC236}">
                <a16:creationId xmlns:a16="http://schemas.microsoft.com/office/drawing/2014/main" id="{8E078CF3-FD10-9A4B-ACA9-3C14685F27E3}"/>
              </a:ext>
            </a:extLst>
          </p:cNvPr>
          <p:cNvGrpSpPr/>
          <p:nvPr/>
        </p:nvGrpSpPr>
        <p:grpSpPr>
          <a:xfrm>
            <a:off x="7112278" y="3005385"/>
            <a:ext cx="4874667" cy="1468362"/>
            <a:chOff x="7112278" y="3005385"/>
            <a:chExt cx="4874667" cy="1468362"/>
          </a:xfrm>
        </p:grpSpPr>
        <p:pic>
          <p:nvPicPr>
            <p:cNvPr id="24" name="Picture 23" descr="Icon&#10;&#10;Description automatically generated">
              <a:extLst>
                <a:ext uri="{FF2B5EF4-FFF2-40B4-BE49-F238E27FC236}">
                  <a16:creationId xmlns:a16="http://schemas.microsoft.com/office/drawing/2014/main" id="{C2E92825-CBD4-3541-A759-8D359A0D64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8155" y="3429000"/>
              <a:ext cx="2676072" cy="358559"/>
            </a:xfrm>
            <a:prstGeom prst="rect">
              <a:avLst/>
            </a:prstGeom>
          </p:spPr>
        </p:pic>
        <p:grpSp>
          <p:nvGrpSpPr>
            <p:cNvPr id="15" name="Group 14">
              <a:extLst>
                <a:ext uri="{FF2B5EF4-FFF2-40B4-BE49-F238E27FC236}">
                  <a16:creationId xmlns:a16="http://schemas.microsoft.com/office/drawing/2014/main" id="{EBBF20AA-9300-2943-848B-3D0A14A75F64}"/>
                </a:ext>
              </a:extLst>
            </p:cNvPr>
            <p:cNvGrpSpPr/>
            <p:nvPr/>
          </p:nvGrpSpPr>
          <p:grpSpPr>
            <a:xfrm>
              <a:off x="7112278" y="3005385"/>
              <a:ext cx="4553564" cy="1102895"/>
              <a:chOff x="6912269" y="3207112"/>
              <a:chExt cx="4553564" cy="1102895"/>
            </a:xfrm>
          </p:grpSpPr>
          <p:grpSp>
            <p:nvGrpSpPr>
              <p:cNvPr id="6" name="Group 5">
                <a:extLst>
                  <a:ext uri="{FF2B5EF4-FFF2-40B4-BE49-F238E27FC236}">
                    <a16:creationId xmlns:a16="http://schemas.microsoft.com/office/drawing/2014/main" id="{47F9EEEA-3D22-5E48-B314-704A56290845}"/>
                  </a:ext>
                </a:extLst>
              </p:cNvPr>
              <p:cNvGrpSpPr/>
              <p:nvPr/>
            </p:nvGrpSpPr>
            <p:grpSpPr>
              <a:xfrm>
                <a:off x="6912269" y="3207112"/>
                <a:ext cx="767071" cy="1102895"/>
                <a:chOff x="7741920" y="3677920"/>
                <a:chExt cx="767071" cy="1102895"/>
              </a:xfrm>
              <a:solidFill>
                <a:schemeClr val="accent5">
                  <a:lumMod val="60000"/>
                  <a:lumOff val="40000"/>
                </a:schemeClr>
              </a:solidFill>
            </p:grpSpPr>
            <p:sp>
              <p:nvSpPr>
                <p:cNvPr id="7" name="Rectangle 6">
                  <a:extLst>
                    <a:ext uri="{FF2B5EF4-FFF2-40B4-BE49-F238E27FC236}">
                      <a16:creationId xmlns:a16="http://schemas.microsoft.com/office/drawing/2014/main" id="{71E21621-FF4C-C84E-A3C1-7F1B881CBBE4}"/>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8" name="Rectangle 7">
                  <a:extLst>
                    <a:ext uri="{FF2B5EF4-FFF2-40B4-BE49-F238E27FC236}">
                      <a16:creationId xmlns:a16="http://schemas.microsoft.com/office/drawing/2014/main" id="{734D2DA3-C7AE-F448-81C7-B17DA91CE984}"/>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9" name="Rectangle 8">
                  <a:extLst>
                    <a:ext uri="{FF2B5EF4-FFF2-40B4-BE49-F238E27FC236}">
                      <a16:creationId xmlns:a16="http://schemas.microsoft.com/office/drawing/2014/main" id="{F287361F-4FAA-3A41-AC02-C345FF256A83}"/>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0" name="Rectangle 9">
                  <a:extLst>
                    <a:ext uri="{FF2B5EF4-FFF2-40B4-BE49-F238E27FC236}">
                      <a16:creationId xmlns:a16="http://schemas.microsoft.com/office/drawing/2014/main" id="{990BC655-E7D5-0F4B-B117-BCD0CA200ABA}"/>
                    </a:ext>
                  </a:extLst>
                </p:cNvPr>
                <p:cNvSpPr/>
                <p:nvPr/>
              </p:nvSpPr>
              <p:spPr>
                <a:xfrm>
                  <a:off x="7741920" y="4506495"/>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pic>
            <p:nvPicPr>
              <p:cNvPr id="11" name="Picture 10" descr="Icon&#10;&#10;Description automatically generated">
                <a:extLst>
                  <a:ext uri="{FF2B5EF4-FFF2-40B4-BE49-F238E27FC236}">
                    <a16:creationId xmlns:a16="http://schemas.microsoft.com/office/drawing/2014/main" id="{806F655A-0692-964B-A5C2-84EFF77672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87291" y="3755752"/>
                <a:ext cx="318886" cy="318886"/>
              </a:xfrm>
              <a:prstGeom prst="rect">
                <a:avLst/>
              </a:prstGeom>
            </p:spPr>
          </p:pic>
          <p:cxnSp>
            <p:nvCxnSpPr>
              <p:cNvPr id="12" name="Straight Arrow Connector 11">
                <a:extLst>
                  <a:ext uri="{FF2B5EF4-FFF2-40B4-BE49-F238E27FC236}">
                    <a16:creationId xmlns:a16="http://schemas.microsoft.com/office/drawing/2014/main" id="{BCA6E45B-F26B-AD4B-BBCB-9EDE58B1A5F1}"/>
                  </a:ext>
                </a:extLst>
              </p:cNvPr>
              <p:cNvCxnSpPr>
                <a:cxnSpLocks/>
              </p:cNvCxnSpPr>
              <p:nvPr/>
            </p:nvCxnSpPr>
            <p:spPr>
              <a:xfrm>
                <a:off x="8154942" y="3755752"/>
                <a:ext cx="4642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1AA76F-CA14-6546-AFC6-4037D3649945}"/>
                  </a:ext>
                </a:extLst>
              </p:cNvPr>
              <p:cNvSpPr txBox="1"/>
              <p:nvPr/>
            </p:nvSpPr>
            <p:spPr>
              <a:xfrm>
                <a:off x="8767979" y="3617252"/>
                <a:ext cx="65" cy="276999"/>
              </a:xfrm>
              <a:prstGeom prst="rect">
                <a:avLst/>
              </a:prstGeom>
              <a:noFill/>
            </p:spPr>
            <p:txBody>
              <a:bodyPr wrap="none" lIns="0" tIns="0" rIns="0" bIns="0" rtlCol="0">
                <a:spAutoFit/>
              </a:bodyPr>
              <a:lstStyle/>
              <a:p>
                <a:endParaRPr lang="en-US" dirty="0"/>
              </a:p>
            </p:txBody>
          </p:sp>
          <p:sp>
            <p:nvSpPr>
              <p:cNvPr id="14" name="Rectangle 13">
                <a:extLst>
                  <a:ext uri="{FF2B5EF4-FFF2-40B4-BE49-F238E27FC236}">
                    <a16:creationId xmlns:a16="http://schemas.microsoft.com/office/drawing/2014/main" id="{3F34762C-EB58-C845-BD45-F6545BD543F2}"/>
                  </a:ext>
                </a:extLst>
              </p:cNvPr>
              <p:cNvSpPr/>
              <p:nvPr/>
            </p:nvSpPr>
            <p:spPr>
              <a:xfrm>
                <a:off x="8760611" y="3485649"/>
                <a:ext cx="2705222" cy="559766"/>
              </a:xfrm>
              <a:prstGeom prst="rect">
                <a:avLst/>
              </a:prstGeom>
              <a:noFill/>
              <a:ln w="28575">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grpSp>
        <p:pic>
          <p:nvPicPr>
            <p:cNvPr id="22" name="Picture 21">
              <a:extLst>
                <a:ext uri="{FF2B5EF4-FFF2-40B4-BE49-F238E27FC236}">
                  <a16:creationId xmlns:a16="http://schemas.microsoft.com/office/drawing/2014/main" id="{F251B8F2-4E43-E443-9831-DB11C56F68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5255" y="4047377"/>
              <a:ext cx="3961690" cy="426370"/>
            </a:xfrm>
            <a:prstGeom prst="rect">
              <a:avLst/>
            </a:prstGeom>
          </p:spPr>
        </p:pic>
      </p:grpSp>
      <p:grpSp>
        <p:nvGrpSpPr>
          <p:cNvPr id="21" name="Group 20">
            <a:extLst>
              <a:ext uri="{FF2B5EF4-FFF2-40B4-BE49-F238E27FC236}">
                <a16:creationId xmlns:a16="http://schemas.microsoft.com/office/drawing/2014/main" id="{31E4EF56-9744-3549-B56B-DC45ED351001}"/>
              </a:ext>
            </a:extLst>
          </p:cNvPr>
          <p:cNvGrpSpPr/>
          <p:nvPr/>
        </p:nvGrpSpPr>
        <p:grpSpPr>
          <a:xfrm>
            <a:off x="9389060" y="4216062"/>
            <a:ext cx="2802940" cy="624563"/>
            <a:chOff x="9525663" y="4285753"/>
            <a:chExt cx="2802940" cy="624563"/>
          </a:xfrm>
        </p:grpSpPr>
        <p:sp>
          <p:nvSpPr>
            <p:cNvPr id="19" name="Rectangle 18">
              <a:extLst>
                <a:ext uri="{FF2B5EF4-FFF2-40B4-BE49-F238E27FC236}">
                  <a16:creationId xmlns:a16="http://schemas.microsoft.com/office/drawing/2014/main" id="{0465067B-6A3E-AA4E-A6A7-BD6291CA727C}"/>
                </a:ext>
              </a:extLst>
            </p:cNvPr>
            <p:cNvSpPr/>
            <p:nvPr/>
          </p:nvSpPr>
          <p:spPr>
            <a:xfrm>
              <a:off x="9525663" y="4285753"/>
              <a:ext cx="596347" cy="3175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FEE77C8-8862-1F49-A1C2-74B63BFFD991}"/>
                    </a:ext>
                  </a:extLst>
                </p:cNvPr>
                <p:cNvSpPr txBox="1"/>
                <p:nvPr/>
              </p:nvSpPr>
              <p:spPr>
                <a:xfrm>
                  <a:off x="10249233" y="4369783"/>
                  <a:ext cx="2079370" cy="540533"/>
                </a:xfrm>
                <a:prstGeom prst="rect">
                  <a:avLst/>
                </a:prstGeom>
                <a:noFill/>
              </p:spPr>
              <p:txBody>
                <a:bodyPr wrap="square" rtlCol="0">
                  <a:spAutoFit/>
                </a:bodyPr>
                <a:lstStyle/>
                <a:p>
                  <a14:m>
                    <m:oMath xmlns:m="http://schemas.openxmlformats.org/officeDocument/2006/math">
                      <m:sSub>
                        <m:sSubPr>
                          <m:ctrlPr>
                            <a:rPr lang="en-US" sz="1400" i="1" dirty="0" smtClean="0">
                              <a:solidFill>
                                <a:srgbClr val="FF0000"/>
                              </a:solidFill>
                              <a:latin typeface="Cambria Math" panose="02040503050406030204" pitchFamily="18" charset="0"/>
                            </a:rPr>
                          </m:ctrlPr>
                        </m:sSubPr>
                        <m:e>
                          <m:r>
                            <a:rPr lang="en-US" sz="1400" i="1" dirty="0" smtClean="0">
                              <a:solidFill>
                                <a:srgbClr val="FF0000"/>
                              </a:solidFill>
                              <a:latin typeface="Cambria Math" panose="02040503050406030204" pitchFamily="18" charset="0"/>
                            </a:rPr>
                            <m:t>𝑑</m:t>
                          </m:r>
                        </m:e>
                        <m:sub>
                          <m:r>
                            <a:rPr lang="en-US" sz="1400" i="1" dirty="0" smtClean="0">
                              <a:solidFill>
                                <a:srgbClr val="FF0000"/>
                              </a:solidFill>
                              <a:latin typeface="Cambria Math" panose="02040503050406030204" pitchFamily="18" charset="0"/>
                            </a:rPr>
                            <m:t>𝑖</m:t>
                          </m:r>
                        </m:sub>
                      </m:sSub>
                      <m:r>
                        <a:rPr lang="en-US" sz="1400" i="1" dirty="0">
                          <a:solidFill>
                            <a:srgbClr val="FF0000"/>
                          </a:solidFill>
                          <a:latin typeface="Cambria Math" panose="02040503050406030204" pitchFamily="18" charset="0"/>
                        </a:rPr>
                        <m:t> </m:t>
                      </m:r>
                    </m:oMath>
                  </a14:m>
                  <a:r>
                    <a:rPr lang="en-US" sz="1400" dirty="0">
                      <a:solidFill>
                        <a:srgbClr val="FF0000"/>
                      </a:solidFill>
                    </a:rPr>
                    <a:t>receives click and </a:t>
                  </a:r>
                  <a14:m>
                    <m:oMath xmlns:m="http://schemas.openxmlformats.org/officeDocument/2006/math">
                      <m:sSub>
                        <m:sSubPr>
                          <m:ctrlPr>
                            <a:rPr lang="en-US" sz="1400" i="1" dirty="0" smtClean="0">
                              <a:solidFill>
                                <a:srgbClr val="FF0000"/>
                              </a:solidFill>
                              <a:latin typeface="Cambria Math" panose="02040503050406030204" pitchFamily="18" charset="0"/>
                            </a:rPr>
                          </m:ctrlPr>
                        </m:sSubPr>
                        <m:e>
                          <m:r>
                            <a:rPr lang="en-US" sz="1400" i="1" dirty="0" smtClean="0">
                              <a:solidFill>
                                <a:srgbClr val="FF0000"/>
                              </a:solidFill>
                              <a:latin typeface="Cambria Math" panose="02040503050406030204" pitchFamily="18" charset="0"/>
                            </a:rPr>
                            <m:t>𝑑</m:t>
                          </m:r>
                        </m:e>
                        <m:sub>
                          <m:r>
                            <a:rPr lang="en-US" sz="1400" i="1" dirty="0" smtClean="0">
                              <a:solidFill>
                                <a:srgbClr val="FF0000"/>
                              </a:solidFill>
                              <a:latin typeface="Cambria Math" panose="02040503050406030204" pitchFamily="18" charset="0"/>
                            </a:rPr>
                            <m:t>𝑗</m:t>
                          </m:r>
                        </m:sub>
                      </m:sSub>
                    </m:oMath>
                  </a14:m>
                  <a:r>
                    <a:rPr lang="en-US" sz="1400" dirty="0">
                      <a:solidFill>
                        <a:srgbClr val="FF0000"/>
                      </a:solidFill>
                    </a:rPr>
                    <a:t> does not receive click.</a:t>
                  </a:r>
                </a:p>
              </p:txBody>
            </p:sp>
          </mc:Choice>
          <mc:Fallback xmlns="">
            <p:sp>
              <p:nvSpPr>
                <p:cNvPr id="20" name="TextBox 19">
                  <a:extLst>
                    <a:ext uri="{FF2B5EF4-FFF2-40B4-BE49-F238E27FC236}">
                      <a16:creationId xmlns:a16="http://schemas.microsoft.com/office/drawing/2014/main" id="{BFEE77C8-8862-1F49-A1C2-74B63BFFD991}"/>
                    </a:ext>
                  </a:extLst>
                </p:cNvPr>
                <p:cNvSpPr txBox="1">
                  <a:spLocks noRot="1" noChangeAspect="1" noMove="1" noResize="1" noEditPoints="1" noAdjustHandles="1" noChangeArrowheads="1" noChangeShapeType="1" noTextEdit="1"/>
                </p:cNvSpPr>
                <p:nvPr/>
              </p:nvSpPr>
              <p:spPr>
                <a:xfrm>
                  <a:off x="10249233" y="4369783"/>
                  <a:ext cx="2079370" cy="540533"/>
                </a:xfrm>
                <a:prstGeom prst="rect">
                  <a:avLst/>
                </a:prstGeom>
                <a:blipFill>
                  <a:blip r:embed="rId7"/>
                  <a:stretch>
                    <a:fillRect l="-606" t="-2326" b="-11628"/>
                  </a:stretch>
                </a:blipFill>
              </p:spPr>
              <p:txBody>
                <a:bodyPr/>
                <a:lstStyle/>
                <a:p>
                  <a:r>
                    <a:rPr lang="en-US">
                      <a:noFill/>
                    </a:rPr>
                    <a:t> </a:t>
                  </a:r>
                </a:p>
              </p:txBody>
            </p:sp>
          </mc:Fallback>
        </mc:AlternateContent>
      </p:grpSp>
      <p:sp>
        <p:nvSpPr>
          <p:cNvPr id="26" name="Slide Number Placeholder 4">
            <a:extLst>
              <a:ext uri="{FF2B5EF4-FFF2-40B4-BE49-F238E27FC236}">
                <a16:creationId xmlns:a16="http://schemas.microsoft.com/office/drawing/2014/main" id="{679AE6EC-5736-5346-A444-F14BDCC397C2}"/>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102</a:t>
            </a:fld>
            <a:endParaRPr lang="en-US"/>
          </a:p>
        </p:txBody>
      </p:sp>
      <p:sp>
        <p:nvSpPr>
          <p:cNvPr id="27" name="Date Placeholder 3">
            <a:extLst>
              <a:ext uri="{FF2B5EF4-FFF2-40B4-BE49-F238E27FC236}">
                <a16:creationId xmlns:a16="http://schemas.microsoft.com/office/drawing/2014/main" id="{D38FD272-F579-AC46-BD77-C1E1DB7C38FF}"/>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extLst>
      <p:ext uri="{BB962C8B-B14F-4D97-AF65-F5344CB8AC3E}">
        <p14:creationId xmlns:p14="http://schemas.microsoft.com/office/powerpoint/2010/main" val="61727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Icon&#10;&#10;Description automatically generated">
            <a:extLst>
              <a:ext uri="{FF2B5EF4-FFF2-40B4-BE49-F238E27FC236}">
                <a16:creationId xmlns:a16="http://schemas.microsoft.com/office/drawing/2014/main" id="{C2E92825-CBD4-3541-A759-8D359A0D64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68155" y="3429000"/>
            <a:ext cx="2676072" cy="358559"/>
          </a:xfrm>
          <a:prstGeom prst="rect">
            <a:avLst/>
          </a:prstGeom>
        </p:spPr>
      </p:pic>
      <p:sp>
        <p:nvSpPr>
          <p:cNvPr id="2" name="Title 1">
            <a:extLst>
              <a:ext uri="{FF2B5EF4-FFF2-40B4-BE49-F238E27FC236}">
                <a16:creationId xmlns:a16="http://schemas.microsoft.com/office/drawing/2014/main" id="{4BB7935A-5BA4-364F-8D3F-69444AB96E71}"/>
              </a:ext>
            </a:extLst>
          </p:cNvPr>
          <p:cNvSpPr>
            <a:spLocks noGrp="1"/>
          </p:cNvSpPr>
          <p:nvPr>
            <p:ph type="title"/>
          </p:nvPr>
        </p:nvSpPr>
        <p:spPr>
          <a:xfrm>
            <a:off x="838200" y="365125"/>
            <a:ext cx="11096708" cy="1325563"/>
          </a:xfrm>
        </p:spPr>
        <p:txBody>
          <a:bodyPr/>
          <a:lstStyle/>
          <a:p>
            <a:r>
              <a:rPr lang="en-US" dirty="0"/>
              <a:t>PDGD [OR18]</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1DE9B68D-8B78-7C49-A1D8-695318878421}"/>
                  </a:ext>
                </a:extLst>
              </p:cNvPr>
              <p:cNvSpPr>
                <a:spLocks noGrp="1"/>
              </p:cNvSpPr>
              <p:nvPr>
                <p:ph type="body" orient="vert" idx="1"/>
              </p:nvPr>
            </p:nvSpPr>
            <p:spPr>
              <a:xfrm>
                <a:off x="838200" y="1825624"/>
                <a:ext cx="10515600" cy="4667251"/>
              </a:xfrm>
            </p:spPr>
            <p:txBody>
              <a:bodyPr>
                <a:normAutofit/>
              </a:bodyPr>
              <a:lstStyle/>
              <a:p>
                <a:r>
                  <a:rPr lang="en-US" dirty="0"/>
                  <a:t>At each time </a:t>
                </a:r>
                <a14:m>
                  <m:oMath xmlns:m="http://schemas.openxmlformats.org/officeDocument/2006/math">
                    <m:r>
                      <a:rPr lang="en-US" i="1" dirty="0" smtClean="0">
                        <a:latin typeface="Cambria Math" panose="02040503050406030204" pitchFamily="18" charset="0"/>
                      </a:rPr>
                      <m:t>𝑡</m:t>
                    </m:r>
                  </m:oMath>
                </a14:m>
                <a:endParaRPr lang="en-US" dirty="0"/>
              </a:p>
              <a:p>
                <a:pPr lvl="1"/>
                <a:r>
                  <a:rPr lang="en-US" dirty="0"/>
                  <a:t>Observe user query</a:t>
                </a:r>
              </a:p>
              <a:p>
                <a:pPr lvl="1"/>
                <a:r>
                  <a:rPr lang="en-US" dirty="0"/>
                  <a:t>Sample a ranking from the document distribution:</a:t>
                </a:r>
              </a:p>
              <a:p>
                <a:pPr lvl="1"/>
                <a:endParaRPr lang="en-US" dirty="0"/>
              </a:p>
              <a:p>
                <a:pPr lvl="1"/>
                <a:endParaRPr lang="en-US" dirty="0"/>
              </a:p>
              <a:p>
                <a:pPr lvl="1"/>
                <a:r>
                  <a:rPr lang="en-US" dirty="0"/>
                  <a:t>Present the ranking to the user</a:t>
                </a:r>
              </a:p>
              <a:p>
                <a:pPr lvl="1"/>
                <a:r>
                  <a:rPr lang="en-US" dirty="0"/>
                  <a:t>Infer pairwise preference from user clicks</a:t>
                </a:r>
              </a:p>
              <a:p>
                <a:pPr lvl="1"/>
                <a:r>
                  <a:rPr lang="en-US" dirty="0"/>
                  <a:t>Update model according to the estimated unbiased pairwise gradient:</a:t>
                </a:r>
              </a:p>
              <a:p>
                <a:pPr marL="457200" lvl="1" indent="0">
                  <a:buNone/>
                </a:pPr>
                <a:endParaRPr lang="en-US" dirty="0"/>
              </a:p>
            </p:txBody>
          </p:sp>
        </mc:Choice>
        <mc:Fallback xmlns="">
          <p:sp>
            <p:nvSpPr>
              <p:cNvPr id="3" name="Vertical Text Placeholder 2">
                <a:extLst>
                  <a:ext uri="{FF2B5EF4-FFF2-40B4-BE49-F238E27FC236}">
                    <a16:creationId xmlns:a16="http://schemas.microsoft.com/office/drawing/2014/main" id="{1DE9B68D-8B78-7C49-A1D8-695318878421}"/>
                  </a:ext>
                </a:extLst>
              </p:cNvPr>
              <p:cNvSpPr>
                <a:spLocks noGrp="1" noRot="1" noChangeAspect="1" noMove="1" noResize="1" noEditPoints="1" noAdjustHandles="1" noChangeArrowheads="1" noChangeShapeType="1" noTextEdit="1"/>
              </p:cNvSpPr>
              <p:nvPr>
                <p:ph type="body" orient="vert" idx="1"/>
              </p:nvPr>
            </p:nvSpPr>
            <p:spPr>
              <a:xfrm>
                <a:off x="838200" y="1825624"/>
                <a:ext cx="10515600" cy="4667251"/>
              </a:xfrm>
              <a:blipFill>
                <a:blip r:embed="rId3"/>
                <a:stretch>
                  <a:fillRect l="-1086" t="-2168"/>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EBBF20AA-9300-2943-848B-3D0A14A75F64}"/>
              </a:ext>
            </a:extLst>
          </p:cNvPr>
          <p:cNvGrpSpPr/>
          <p:nvPr/>
        </p:nvGrpSpPr>
        <p:grpSpPr>
          <a:xfrm>
            <a:off x="7090790" y="3029348"/>
            <a:ext cx="4553564" cy="1102895"/>
            <a:chOff x="6912269" y="3207112"/>
            <a:chExt cx="4553564" cy="1102895"/>
          </a:xfrm>
        </p:grpSpPr>
        <p:grpSp>
          <p:nvGrpSpPr>
            <p:cNvPr id="6" name="Group 5">
              <a:extLst>
                <a:ext uri="{FF2B5EF4-FFF2-40B4-BE49-F238E27FC236}">
                  <a16:creationId xmlns:a16="http://schemas.microsoft.com/office/drawing/2014/main" id="{47F9EEEA-3D22-5E48-B314-704A56290845}"/>
                </a:ext>
              </a:extLst>
            </p:cNvPr>
            <p:cNvGrpSpPr/>
            <p:nvPr/>
          </p:nvGrpSpPr>
          <p:grpSpPr>
            <a:xfrm>
              <a:off x="6912269" y="3207112"/>
              <a:ext cx="767071" cy="1102895"/>
              <a:chOff x="7741920" y="3677920"/>
              <a:chExt cx="767071" cy="1102895"/>
            </a:xfrm>
            <a:solidFill>
              <a:schemeClr val="accent5">
                <a:lumMod val="60000"/>
                <a:lumOff val="40000"/>
              </a:schemeClr>
            </a:solidFill>
          </p:grpSpPr>
          <p:sp>
            <p:nvSpPr>
              <p:cNvPr id="7" name="Rectangle 6">
                <a:extLst>
                  <a:ext uri="{FF2B5EF4-FFF2-40B4-BE49-F238E27FC236}">
                    <a16:creationId xmlns:a16="http://schemas.microsoft.com/office/drawing/2014/main" id="{71E21621-FF4C-C84E-A3C1-7F1B881CBBE4}"/>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8" name="Rectangle 7">
                <a:extLst>
                  <a:ext uri="{FF2B5EF4-FFF2-40B4-BE49-F238E27FC236}">
                    <a16:creationId xmlns:a16="http://schemas.microsoft.com/office/drawing/2014/main" id="{734D2DA3-C7AE-F448-81C7-B17DA91CE984}"/>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9" name="Rectangle 8">
                <a:extLst>
                  <a:ext uri="{FF2B5EF4-FFF2-40B4-BE49-F238E27FC236}">
                    <a16:creationId xmlns:a16="http://schemas.microsoft.com/office/drawing/2014/main" id="{F287361F-4FAA-3A41-AC02-C345FF256A83}"/>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0" name="Rectangle 9">
                <a:extLst>
                  <a:ext uri="{FF2B5EF4-FFF2-40B4-BE49-F238E27FC236}">
                    <a16:creationId xmlns:a16="http://schemas.microsoft.com/office/drawing/2014/main" id="{990BC655-E7D5-0F4B-B117-BCD0CA200ABA}"/>
                  </a:ext>
                </a:extLst>
              </p:cNvPr>
              <p:cNvSpPr/>
              <p:nvPr/>
            </p:nvSpPr>
            <p:spPr>
              <a:xfrm>
                <a:off x="7741920" y="4506495"/>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pic>
          <p:nvPicPr>
            <p:cNvPr id="11" name="Picture 10" descr="Icon&#10;&#10;Description automatically generated">
              <a:extLst>
                <a:ext uri="{FF2B5EF4-FFF2-40B4-BE49-F238E27FC236}">
                  <a16:creationId xmlns:a16="http://schemas.microsoft.com/office/drawing/2014/main" id="{806F655A-0692-964B-A5C2-84EFF77672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7291" y="3755752"/>
              <a:ext cx="318886" cy="318886"/>
            </a:xfrm>
            <a:prstGeom prst="rect">
              <a:avLst/>
            </a:prstGeom>
          </p:spPr>
        </p:pic>
        <p:cxnSp>
          <p:nvCxnSpPr>
            <p:cNvPr id="12" name="Straight Arrow Connector 11">
              <a:extLst>
                <a:ext uri="{FF2B5EF4-FFF2-40B4-BE49-F238E27FC236}">
                  <a16:creationId xmlns:a16="http://schemas.microsoft.com/office/drawing/2014/main" id="{BCA6E45B-F26B-AD4B-BBCB-9EDE58B1A5F1}"/>
                </a:ext>
              </a:extLst>
            </p:cNvPr>
            <p:cNvCxnSpPr>
              <a:cxnSpLocks/>
            </p:cNvCxnSpPr>
            <p:nvPr/>
          </p:nvCxnSpPr>
          <p:spPr>
            <a:xfrm>
              <a:off x="8154942" y="3755752"/>
              <a:ext cx="4642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1AA76F-CA14-6546-AFC6-4037D3649945}"/>
                </a:ext>
              </a:extLst>
            </p:cNvPr>
            <p:cNvSpPr txBox="1"/>
            <p:nvPr/>
          </p:nvSpPr>
          <p:spPr>
            <a:xfrm>
              <a:off x="8767979" y="3617252"/>
              <a:ext cx="65" cy="276999"/>
            </a:xfrm>
            <a:prstGeom prst="rect">
              <a:avLst/>
            </a:prstGeom>
            <a:noFill/>
          </p:spPr>
          <p:txBody>
            <a:bodyPr wrap="none" lIns="0" tIns="0" rIns="0" bIns="0" rtlCol="0">
              <a:spAutoFit/>
            </a:bodyPr>
            <a:lstStyle/>
            <a:p>
              <a:endParaRPr lang="en-US" dirty="0"/>
            </a:p>
          </p:txBody>
        </p:sp>
        <p:sp>
          <p:nvSpPr>
            <p:cNvPr id="14" name="Rectangle 13">
              <a:extLst>
                <a:ext uri="{FF2B5EF4-FFF2-40B4-BE49-F238E27FC236}">
                  <a16:creationId xmlns:a16="http://schemas.microsoft.com/office/drawing/2014/main" id="{3F34762C-EB58-C845-BD45-F6545BD543F2}"/>
                </a:ext>
              </a:extLst>
            </p:cNvPr>
            <p:cNvSpPr/>
            <p:nvPr/>
          </p:nvSpPr>
          <p:spPr>
            <a:xfrm>
              <a:off x="8760611" y="3485649"/>
              <a:ext cx="2705222" cy="559766"/>
            </a:xfrm>
            <a:prstGeom prst="rect">
              <a:avLst/>
            </a:prstGeom>
            <a:noFill/>
            <a:ln w="28575">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grpSp>
      <p:pic>
        <p:nvPicPr>
          <p:cNvPr id="5" name="Picture 4" descr="Text&#10;&#10;Description automatically generated with low confidence">
            <a:extLst>
              <a:ext uri="{FF2B5EF4-FFF2-40B4-BE49-F238E27FC236}">
                <a16:creationId xmlns:a16="http://schemas.microsoft.com/office/drawing/2014/main" id="{F9543DE8-2514-2549-9BFA-692D22EECC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6440" y="3075260"/>
            <a:ext cx="3375280" cy="821614"/>
          </a:xfrm>
          <a:prstGeom prst="rect">
            <a:avLst/>
          </a:prstGeom>
        </p:spPr>
      </p:pic>
      <p:pic>
        <p:nvPicPr>
          <p:cNvPr id="17" name="Picture 16">
            <a:extLst>
              <a:ext uri="{FF2B5EF4-FFF2-40B4-BE49-F238E27FC236}">
                <a16:creationId xmlns:a16="http://schemas.microsoft.com/office/drawing/2014/main" id="{7715F283-26C2-F14E-BDB9-E38217E5700E}"/>
              </a:ext>
            </a:extLst>
          </p:cNvPr>
          <p:cNvPicPr>
            <a:picLocks noChangeAspect="1"/>
          </p:cNvPicPr>
          <p:nvPr/>
        </p:nvPicPr>
        <p:blipFill>
          <a:blip r:embed="rId6"/>
          <a:stretch>
            <a:fillRect/>
          </a:stretch>
        </p:blipFill>
        <p:spPr>
          <a:xfrm>
            <a:off x="2773404" y="5061215"/>
            <a:ext cx="7226300" cy="558800"/>
          </a:xfrm>
          <a:prstGeom prst="rect">
            <a:avLst/>
          </a:prstGeom>
        </p:spPr>
      </p:pic>
      <p:pic>
        <p:nvPicPr>
          <p:cNvPr id="23" name="Picture 22">
            <a:extLst>
              <a:ext uri="{FF2B5EF4-FFF2-40B4-BE49-F238E27FC236}">
                <a16:creationId xmlns:a16="http://schemas.microsoft.com/office/drawing/2014/main" id="{522057B5-BAF0-9F45-8EAC-B65AC16CE6E4}"/>
              </a:ext>
            </a:extLst>
          </p:cNvPr>
          <p:cNvPicPr>
            <a:picLocks noChangeAspect="1"/>
          </p:cNvPicPr>
          <p:nvPr/>
        </p:nvPicPr>
        <p:blipFill>
          <a:blip r:embed="rId7"/>
          <a:stretch>
            <a:fillRect/>
          </a:stretch>
        </p:blipFill>
        <p:spPr>
          <a:xfrm>
            <a:off x="3319504" y="5798149"/>
            <a:ext cx="6134100" cy="673100"/>
          </a:xfrm>
          <a:prstGeom prst="rect">
            <a:avLst/>
          </a:prstGeom>
        </p:spPr>
      </p:pic>
      <p:sp>
        <p:nvSpPr>
          <p:cNvPr id="25" name="TextBox 24">
            <a:extLst>
              <a:ext uri="{FF2B5EF4-FFF2-40B4-BE49-F238E27FC236}">
                <a16:creationId xmlns:a16="http://schemas.microsoft.com/office/drawing/2014/main" id="{1810ADDD-8069-974F-BB6E-F2911572C51F}"/>
              </a:ext>
            </a:extLst>
          </p:cNvPr>
          <p:cNvSpPr txBox="1"/>
          <p:nvPr/>
        </p:nvSpPr>
        <p:spPr>
          <a:xfrm>
            <a:off x="71260" y="4965817"/>
            <a:ext cx="2957690" cy="1477328"/>
          </a:xfrm>
          <a:prstGeom prst="rect">
            <a:avLst/>
          </a:prstGeom>
          <a:noFill/>
        </p:spPr>
        <p:txBody>
          <a:bodyPr wrap="square" rtlCol="0">
            <a:spAutoFit/>
          </a:bodyPr>
          <a:lstStyle/>
          <a:p>
            <a:r>
              <a:rPr lang="en-US" dirty="0">
                <a:solidFill>
                  <a:schemeClr val="accent1">
                    <a:lumMod val="75000"/>
                  </a:schemeClr>
                </a:solidFill>
              </a:rPr>
              <a:t>Weighting function to deal with bias: the ratio between the probability of the ranking and the reversed pair ranking</a:t>
            </a:r>
          </a:p>
          <a:p>
            <a:pPr marL="285750" indent="-285750">
              <a:buFont typeface="Arial" panose="020B0604020202020204" pitchFamily="34" charset="0"/>
              <a:buChar char="•"/>
            </a:pPr>
            <a:endParaRPr lang="en-US" dirty="0">
              <a:solidFill>
                <a:schemeClr val="accent1">
                  <a:lumMod val="75000"/>
                </a:schemeClr>
              </a:solidFill>
            </a:endParaRPr>
          </a:p>
        </p:txBody>
      </p:sp>
      <p:sp>
        <p:nvSpPr>
          <p:cNvPr id="26" name="TextBox 25">
            <a:extLst>
              <a:ext uri="{FF2B5EF4-FFF2-40B4-BE49-F238E27FC236}">
                <a16:creationId xmlns:a16="http://schemas.microsoft.com/office/drawing/2014/main" id="{1866BAC4-CDC9-4648-8178-B2B037DBF6F0}"/>
              </a:ext>
            </a:extLst>
          </p:cNvPr>
          <p:cNvSpPr txBox="1"/>
          <p:nvPr/>
        </p:nvSpPr>
        <p:spPr>
          <a:xfrm>
            <a:off x="3911645" y="6443145"/>
            <a:ext cx="2576223" cy="369332"/>
          </a:xfrm>
          <a:prstGeom prst="rect">
            <a:avLst/>
          </a:prstGeom>
          <a:noFill/>
        </p:spPr>
        <p:txBody>
          <a:bodyPr wrap="square" rtlCol="0">
            <a:spAutoFit/>
          </a:bodyPr>
          <a:lstStyle/>
          <a:p>
            <a:r>
              <a:rPr lang="en-US" dirty="0">
                <a:solidFill>
                  <a:srgbClr val="FF0000"/>
                </a:solidFill>
              </a:rPr>
              <a:t>The presented ranking</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934293-106B-FB4C-B9AF-A40CA030541A}"/>
                  </a:ext>
                </a:extLst>
              </p:cNvPr>
              <p:cNvSpPr txBox="1"/>
              <p:nvPr/>
            </p:nvSpPr>
            <p:spPr>
              <a:xfrm>
                <a:off x="9388143" y="5614945"/>
                <a:ext cx="2732597" cy="668645"/>
              </a:xfrm>
              <a:prstGeom prst="rect">
                <a:avLst/>
              </a:prstGeom>
              <a:noFill/>
            </p:spPr>
            <p:txBody>
              <a:bodyPr wrap="square" rtlCol="0">
                <a:spAutoFit/>
              </a:bodyPr>
              <a:lstStyle/>
              <a:p>
                <a:r>
                  <a:rPr lang="en-US" dirty="0">
                    <a:solidFill>
                      <a:srgbClr val="FF0000"/>
                    </a:solidFill>
                  </a:rPr>
                  <a:t>Compared to </a:t>
                </a:r>
                <a14:m>
                  <m:oMath xmlns:m="http://schemas.openxmlformats.org/officeDocument/2006/math">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𝜋</m:t>
                        </m:r>
                      </m:e>
                      <m:sub>
                        <m:r>
                          <a:rPr lang="en-US" b="0" i="1" smtClean="0">
                            <a:solidFill>
                              <a:srgbClr val="FF0000"/>
                            </a:solidFill>
                            <a:latin typeface="Cambria Math" panose="02040503050406030204" pitchFamily="18" charset="0"/>
                            <a:ea typeface="Cambria Math" panose="02040503050406030204" pitchFamily="18" charset="0"/>
                          </a:rPr>
                          <m:t>𝑡</m:t>
                        </m:r>
                      </m:sub>
                    </m:sSub>
                  </m:oMath>
                </a14:m>
                <a:r>
                  <a:rPr lang="en-US" dirty="0">
                    <a:solidFill>
                      <a:srgbClr val="FF0000"/>
                    </a:solidFill>
                  </a:rPr>
                  <a:t>, </a:t>
                </a:r>
                <a14:m>
                  <m:oMath xmlns:m="http://schemas.openxmlformats.org/officeDocument/2006/math">
                    <m:sSub>
                      <m:sSubPr>
                        <m:ctrlPr>
                          <a:rPr lang="en-US" i="1" dirty="0" smtClean="0">
                            <a:solidFill>
                              <a:srgbClr val="FF0000"/>
                            </a:solidFill>
                            <a:latin typeface="Cambria Math" panose="02040503050406030204" pitchFamily="18" charset="0"/>
                          </a:rPr>
                        </m:ctrlPr>
                      </m:sSubPr>
                      <m:e>
                        <m:r>
                          <a:rPr lang="en-US" i="1" dirty="0" smtClean="0">
                            <a:solidFill>
                              <a:srgbClr val="FF0000"/>
                            </a:solidFill>
                            <a:latin typeface="Cambria Math" panose="02040503050406030204" pitchFamily="18" charset="0"/>
                          </a:rPr>
                          <m:t>𝑑</m:t>
                        </m:r>
                      </m:e>
                      <m:sub>
                        <m:r>
                          <a:rPr lang="en-US" i="1" dirty="0" smtClean="0">
                            <a:solidFill>
                              <a:srgbClr val="FF0000"/>
                            </a:solidFill>
                            <a:latin typeface="Cambria Math" panose="02040503050406030204" pitchFamily="18" charset="0"/>
                          </a:rPr>
                          <m:t>𝑖</m:t>
                        </m:r>
                      </m:sub>
                    </m:sSub>
                  </m:oMath>
                </a14:m>
                <a:r>
                  <a:rPr lang="en-US" dirty="0">
                    <a:solidFill>
                      <a:srgbClr val="FF0000"/>
                    </a:solidFill>
                  </a:rPr>
                  <a:t> and </a:t>
                </a:r>
                <a14:m>
                  <m:oMath xmlns:m="http://schemas.openxmlformats.org/officeDocument/2006/math">
                    <m:sSub>
                      <m:sSubPr>
                        <m:ctrlPr>
                          <a:rPr lang="en-US" i="1" dirty="0" smtClean="0">
                            <a:solidFill>
                              <a:srgbClr val="FF0000"/>
                            </a:solidFill>
                            <a:latin typeface="Cambria Math" panose="02040503050406030204" pitchFamily="18" charset="0"/>
                          </a:rPr>
                        </m:ctrlPr>
                      </m:sSubPr>
                      <m:e>
                        <m:r>
                          <a:rPr lang="en-US" i="1" dirty="0" smtClean="0">
                            <a:solidFill>
                              <a:srgbClr val="FF0000"/>
                            </a:solidFill>
                            <a:latin typeface="Cambria Math" panose="02040503050406030204" pitchFamily="18" charset="0"/>
                          </a:rPr>
                          <m:t>𝑑</m:t>
                        </m:r>
                      </m:e>
                      <m:sub>
                        <m:r>
                          <a:rPr lang="en-US" i="1" dirty="0" smtClean="0">
                            <a:solidFill>
                              <a:srgbClr val="FF0000"/>
                            </a:solidFill>
                            <a:latin typeface="Cambria Math" panose="02040503050406030204" pitchFamily="18" charset="0"/>
                          </a:rPr>
                          <m:t>𝑗</m:t>
                        </m:r>
                      </m:sub>
                    </m:sSub>
                  </m:oMath>
                </a14:m>
                <a:r>
                  <a:rPr lang="en-US" dirty="0">
                    <a:solidFill>
                      <a:srgbClr val="FF0000"/>
                    </a:solidFill>
                  </a:rPr>
                  <a:t> are swapped.</a:t>
                </a:r>
              </a:p>
            </p:txBody>
          </p:sp>
        </mc:Choice>
        <mc:Fallback xmlns="">
          <p:sp>
            <p:nvSpPr>
              <p:cNvPr id="27" name="TextBox 26">
                <a:extLst>
                  <a:ext uri="{FF2B5EF4-FFF2-40B4-BE49-F238E27FC236}">
                    <a16:creationId xmlns:a16="http://schemas.microsoft.com/office/drawing/2014/main" id="{E5934293-106B-FB4C-B9AF-A40CA030541A}"/>
                  </a:ext>
                </a:extLst>
              </p:cNvPr>
              <p:cNvSpPr txBox="1">
                <a:spLocks noRot="1" noChangeAspect="1" noMove="1" noResize="1" noEditPoints="1" noAdjustHandles="1" noChangeArrowheads="1" noChangeShapeType="1" noTextEdit="1"/>
              </p:cNvSpPr>
              <p:nvPr/>
            </p:nvSpPr>
            <p:spPr>
              <a:xfrm>
                <a:off x="9388143" y="5614945"/>
                <a:ext cx="2732597" cy="668645"/>
              </a:xfrm>
              <a:prstGeom prst="rect">
                <a:avLst/>
              </a:prstGeom>
              <a:blipFill>
                <a:blip r:embed="rId8"/>
                <a:stretch>
                  <a:fillRect l="-1852" t="-3774" b="-15094"/>
                </a:stretch>
              </a:blipFill>
            </p:spPr>
            <p:txBody>
              <a:bodyPr/>
              <a:lstStyle/>
              <a:p>
                <a:r>
                  <a:rPr lang="en-US">
                    <a:noFill/>
                  </a:rPr>
                  <a:t> </a:t>
                </a:r>
              </a:p>
            </p:txBody>
          </p:sp>
        </mc:Fallback>
      </mc:AlternateContent>
      <p:sp>
        <p:nvSpPr>
          <p:cNvPr id="28" name="Slide Number Placeholder 4">
            <a:extLst>
              <a:ext uri="{FF2B5EF4-FFF2-40B4-BE49-F238E27FC236}">
                <a16:creationId xmlns:a16="http://schemas.microsoft.com/office/drawing/2014/main" id="{D80A4ED7-60D7-7E45-B798-48DBC5736BF1}"/>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103</a:t>
            </a:fld>
            <a:endParaRPr lang="en-US"/>
          </a:p>
        </p:txBody>
      </p:sp>
      <p:sp>
        <p:nvSpPr>
          <p:cNvPr id="29" name="Date Placeholder 3">
            <a:extLst>
              <a:ext uri="{FF2B5EF4-FFF2-40B4-BE49-F238E27FC236}">
                <a16:creationId xmlns:a16="http://schemas.microsoft.com/office/drawing/2014/main" id="{F67AB8BA-BBF1-A24F-95EA-7E0C3BDE0B66}"/>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extLst>
      <p:ext uri="{BB962C8B-B14F-4D97-AF65-F5344CB8AC3E}">
        <p14:creationId xmlns:p14="http://schemas.microsoft.com/office/powerpoint/2010/main" val="32793313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393-14F3-9849-B902-472B8682E579}"/>
              </a:ext>
            </a:extLst>
          </p:cNvPr>
          <p:cNvSpPr>
            <a:spLocks noGrp="1"/>
          </p:cNvSpPr>
          <p:nvPr>
            <p:ph type="title"/>
          </p:nvPr>
        </p:nvSpPr>
        <p:spPr>
          <a:xfrm>
            <a:off x="838199" y="365125"/>
            <a:ext cx="11496676" cy="1325563"/>
          </a:xfrm>
        </p:spPr>
        <p:txBody>
          <a:bodyPr/>
          <a:lstStyle/>
          <a:p>
            <a:r>
              <a:rPr lang="en-US" dirty="0" err="1"/>
              <a:t>PairRank</a:t>
            </a:r>
            <a:r>
              <a:rPr lang="en-US" dirty="0"/>
              <a:t> [JWGW21] </a:t>
            </a:r>
          </a:p>
        </p:txBody>
      </p:sp>
      <p:grpSp>
        <p:nvGrpSpPr>
          <p:cNvPr id="76" name="Group 75">
            <a:extLst>
              <a:ext uri="{FF2B5EF4-FFF2-40B4-BE49-F238E27FC236}">
                <a16:creationId xmlns:a16="http://schemas.microsoft.com/office/drawing/2014/main" id="{920F6AB1-71FD-DB49-864E-A79D203B4FD2}"/>
              </a:ext>
            </a:extLst>
          </p:cNvPr>
          <p:cNvGrpSpPr/>
          <p:nvPr/>
        </p:nvGrpSpPr>
        <p:grpSpPr>
          <a:xfrm>
            <a:off x="4234925" y="4204569"/>
            <a:ext cx="2286000" cy="1804751"/>
            <a:chOff x="3826985" y="4092633"/>
            <a:chExt cx="2286000" cy="1804751"/>
          </a:xfrm>
        </p:grpSpPr>
        <p:sp>
          <p:nvSpPr>
            <p:cNvPr id="40" name="TextBox 39">
              <a:extLst>
                <a:ext uri="{FF2B5EF4-FFF2-40B4-BE49-F238E27FC236}">
                  <a16:creationId xmlns:a16="http://schemas.microsoft.com/office/drawing/2014/main" id="{F892C7BE-518D-574B-9104-0A47E76D7C85}"/>
                </a:ext>
              </a:extLst>
            </p:cNvPr>
            <p:cNvSpPr txBox="1"/>
            <p:nvPr/>
          </p:nvSpPr>
          <p:spPr>
            <a:xfrm>
              <a:off x="3826985" y="4092633"/>
              <a:ext cx="2286000" cy="369332"/>
            </a:xfrm>
            <a:prstGeom prst="rect">
              <a:avLst/>
            </a:prstGeom>
            <a:noFill/>
          </p:spPr>
          <p:txBody>
            <a:bodyPr wrap="square" rtlCol="0">
              <a:spAutoFit/>
            </a:bodyPr>
            <a:lstStyle/>
            <a:p>
              <a:r>
                <a:rPr lang="en-US" dirty="0"/>
                <a:t>Uncertain rank orders</a:t>
              </a:r>
            </a:p>
          </p:txBody>
        </p:sp>
        <p:grpSp>
          <p:nvGrpSpPr>
            <p:cNvPr id="75" name="Group 74">
              <a:extLst>
                <a:ext uri="{FF2B5EF4-FFF2-40B4-BE49-F238E27FC236}">
                  <a16:creationId xmlns:a16="http://schemas.microsoft.com/office/drawing/2014/main" id="{9269EA77-6F4D-6847-A05F-2904CFDA3158}"/>
                </a:ext>
              </a:extLst>
            </p:cNvPr>
            <p:cNvGrpSpPr/>
            <p:nvPr/>
          </p:nvGrpSpPr>
          <p:grpSpPr>
            <a:xfrm>
              <a:off x="4330800" y="4545003"/>
              <a:ext cx="989731" cy="1352381"/>
              <a:chOff x="4330800" y="4545003"/>
              <a:chExt cx="989731" cy="1352381"/>
            </a:xfrm>
          </p:grpSpPr>
          <p:sp>
            <p:nvSpPr>
              <p:cNvPr id="42" name="Rounded Rectangle 41">
                <a:extLst>
                  <a:ext uri="{FF2B5EF4-FFF2-40B4-BE49-F238E27FC236}">
                    <a16:creationId xmlns:a16="http://schemas.microsoft.com/office/drawing/2014/main" id="{F1730CAB-8134-8043-B780-5CA91F4549D2}"/>
                  </a:ext>
                </a:extLst>
              </p:cNvPr>
              <p:cNvSpPr/>
              <p:nvPr/>
            </p:nvSpPr>
            <p:spPr>
              <a:xfrm>
                <a:off x="4330800" y="4545003"/>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43" name="Rounded Rectangle 42">
                <a:extLst>
                  <a:ext uri="{FF2B5EF4-FFF2-40B4-BE49-F238E27FC236}">
                    <a16:creationId xmlns:a16="http://schemas.microsoft.com/office/drawing/2014/main" id="{A120F3DC-C8AC-E24A-9449-3A91C16FF49A}"/>
                  </a:ext>
                </a:extLst>
              </p:cNvPr>
              <p:cNvSpPr/>
              <p:nvPr/>
            </p:nvSpPr>
            <p:spPr>
              <a:xfrm>
                <a:off x="4969985" y="4545003"/>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44" name="Rounded Rectangle 43">
                <a:extLst>
                  <a:ext uri="{FF2B5EF4-FFF2-40B4-BE49-F238E27FC236}">
                    <a16:creationId xmlns:a16="http://schemas.microsoft.com/office/drawing/2014/main" id="{D58F9F89-AE44-7248-A64B-76781F44BE41}"/>
                  </a:ext>
                </a:extLst>
              </p:cNvPr>
              <p:cNvSpPr/>
              <p:nvPr/>
            </p:nvSpPr>
            <p:spPr>
              <a:xfrm>
                <a:off x="4330800" y="5062885"/>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45" name="Rounded Rectangle 44">
                <a:extLst>
                  <a:ext uri="{FF2B5EF4-FFF2-40B4-BE49-F238E27FC236}">
                    <a16:creationId xmlns:a16="http://schemas.microsoft.com/office/drawing/2014/main" id="{32FDE969-827E-874C-B366-CAF0D0B5FFF4}"/>
                  </a:ext>
                </a:extLst>
              </p:cNvPr>
              <p:cNvSpPr/>
              <p:nvPr/>
            </p:nvSpPr>
            <p:spPr>
              <a:xfrm>
                <a:off x="4330800" y="5583051"/>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46" name="Rounded Rectangle 45">
                <a:extLst>
                  <a:ext uri="{FF2B5EF4-FFF2-40B4-BE49-F238E27FC236}">
                    <a16:creationId xmlns:a16="http://schemas.microsoft.com/office/drawing/2014/main" id="{F614B9B9-DEB5-1C41-9D8B-B0D817CACEA7}"/>
                  </a:ext>
                </a:extLst>
              </p:cNvPr>
              <p:cNvSpPr/>
              <p:nvPr/>
            </p:nvSpPr>
            <p:spPr>
              <a:xfrm>
                <a:off x="4969985" y="5062885"/>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47" name="Rounded Rectangle 46">
                <a:extLst>
                  <a:ext uri="{FF2B5EF4-FFF2-40B4-BE49-F238E27FC236}">
                    <a16:creationId xmlns:a16="http://schemas.microsoft.com/office/drawing/2014/main" id="{80DA0B99-E531-544D-A17C-0B05807B5078}"/>
                  </a:ext>
                </a:extLst>
              </p:cNvPr>
              <p:cNvSpPr/>
              <p:nvPr/>
            </p:nvSpPr>
            <p:spPr>
              <a:xfrm>
                <a:off x="4969985" y="5580766"/>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cxnSp>
            <p:nvCxnSpPr>
              <p:cNvPr id="48" name="Straight Arrow Connector 47">
                <a:extLst>
                  <a:ext uri="{FF2B5EF4-FFF2-40B4-BE49-F238E27FC236}">
                    <a16:creationId xmlns:a16="http://schemas.microsoft.com/office/drawing/2014/main" id="{FCDAFF20-F4F4-C647-AEA0-F7F2AC0CE72A}"/>
                  </a:ext>
                </a:extLst>
              </p:cNvPr>
              <p:cNvCxnSpPr>
                <a:cxnSpLocks/>
                <a:stCxn id="43" idx="1"/>
                <a:endCxn id="42" idx="3"/>
              </p:cNvCxnSpPr>
              <p:nvPr/>
            </p:nvCxnSpPr>
            <p:spPr>
              <a:xfrm flipH="1">
                <a:off x="4681346" y="4702170"/>
                <a:ext cx="288639" cy="0"/>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1" name="Straight Arrow Connector 50">
                <a:extLst>
                  <a:ext uri="{FF2B5EF4-FFF2-40B4-BE49-F238E27FC236}">
                    <a16:creationId xmlns:a16="http://schemas.microsoft.com/office/drawing/2014/main" id="{D208D287-DB0D-424B-9A65-C321F81DE8EB}"/>
                  </a:ext>
                </a:extLst>
              </p:cNvPr>
              <p:cNvCxnSpPr>
                <a:cxnSpLocks/>
                <a:stCxn id="46" idx="1"/>
                <a:endCxn id="44" idx="3"/>
              </p:cNvCxnSpPr>
              <p:nvPr/>
            </p:nvCxnSpPr>
            <p:spPr>
              <a:xfrm flipH="1">
                <a:off x="4681346" y="5220052"/>
                <a:ext cx="288639" cy="0"/>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4" name="Straight Arrow Connector 53">
                <a:extLst>
                  <a:ext uri="{FF2B5EF4-FFF2-40B4-BE49-F238E27FC236}">
                    <a16:creationId xmlns:a16="http://schemas.microsoft.com/office/drawing/2014/main" id="{451A4B3C-E35D-8946-8E92-E3B4CA128A32}"/>
                  </a:ext>
                </a:extLst>
              </p:cNvPr>
              <p:cNvCxnSpPr>
                <a:cxnSpLocks/>
                <a:stCxn id="47" idx="1"/>
                <a:endCxn id="45" idx="3"/>
              </p:cNvCxnSpPr>
              <p:nvPr/>
            </p:nvCxnSpPr>
            <p:spPr>
              <a:xfrm flipH="1">
                <a:off x="4681346" y="5737933"/>
                <a:ext cx="288639" cy="2285"/>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grpSp>
      <p:sp>
        <p:nvSpPr>
          <p:cNvPr id="67" name="TextBox 66">
            <a:extLst>
              <a:ext uri="{FF2B5EF4-FFF2-40B4-BE49-F238E27FC236}">
                <a16:creationId xmlns:a16="http://schemas.microsoft.com/office/drawing/2014/main" id="{F4B935F9-7A9C-BB45-9D02-1C5F0C503F2E}"/>
              </a:ext>
            </a:extLst>
          </p:cNvPr>
          <p:cNvSpPr txBox="1"/>
          <p:nvPr/>
        </p:nvSpPr>
        <p:spPr>
          <a:xfrm>
            <a:off x="7173629" y="4657407"/>
            <a:ext cx="4477021" cy="707886"/>
          </a:xfrm>
          <a:prstGeom prst="rect">
            <a:avLst/>
          </a:prstGeom>
          <a:noFill/>
        </p:spPr>
        <p:txBody>
          <a:bodyPr wrap="square" rtlCol="0">
            <a:spAutoFit/>
          </a:bodyPr>
          <a:lstStyle/>
          <a:p>
            <a:r>
              <a:rPr lang="en-US" sz="2000" dirty="0">
                <a:solidFill>
                  <a:srgbClr val="FF0000"/>
                </a:solidFill>
              </a:rPr>
              <a:t>Explore the uncertain rank orders</a:t>
            </a:r>
          </a:p>
          <a:p>
            <a:r>
              <a:rPr lang="en-US" sz="2000" dirty="0">
                <a:solidFill>
                  <a:srgbClr val="FF0000"/>
                </a:solidFill>
              </a:rPr>
              <a:t>Exploit the certain rank orders</a:t>
            </a:r>
          </a:p>
        </p:txBody>
      </p:sp>
      <p:grpSp>
        <p:nvGrpSpPr>
          <p:cNvPr id="74" name="Group 73">
            <a:extLst>
              <a:ext uri="{FF2B5EF4-FFF2-40B4-BE49-F238E27FC236}">
                <a16:creationId xmlns:a16="http://schemas.microsoft.com/office/drawing/2014/main" id="{A929CBE5-7AE7-E64A-A1D2-B192DC8925D8}"/>
              </a:ext>
            </a:extLst>
          </p:cNvPr>
          <p:cNvGrpSpPr/>
          <p:nvPr/>
        </p:nvGrpSpPr>
        <p:grpSpPr>
          <a:xfrm>
            <a:off x="315361" y="4175150"/>
            <a:ext cx="2817608" cy="2594683"/>
            <a:chOff x="-28407" y="3765543"/>
            <a:chExt cx="2817608" cy="2594683"/>
          </a:xfrm>
        </p:grpSpPr>
        <p:grpSp>
          <p:nvGrpSpPr>
            <p:cNvPr id="39" name="Group 38">
              <a:extLst>
                <a:ext uri="{FF2B5EF4-FFF2-40B4-BE49-F238E27FC236}">
                  <a16:creationId xmlns:a16="http://schemas.microsoft.com/office/drawing/2014/main" id="{69F9D859-363D-E741-9AFB-295C8D66DB4B}"/>
                </a:ext>
              </a:extLst>
            </p:cNvPr>
            <p:cNvGrpSpPr/>
            <p:nvPr/>
          </p:nvGrpSpPr>
          <p:grpSpPr>
            <a:xfrm>
              <a:off x="2429265" y="3765543"/>
              <a:ext cx="359936" cy="2594683"/>
              <a:chOff x="7700434" y="1690688"/>
              <a:chExt cx="486834" cy="3843867"/>
            </a:xfrm>
          </p:grpSpPr>
          <p:sp>
            <p:nvSpPr>
              <p:cNvPr id="3" name="Rounded Rectangle 2">
                <a:extLst>
                  <a:ext uri="{FF2B5EF4-FFF2-40B4-BE49-F238E27FC236}">
                    <a16:creationId xmlns:a16="http://schemas.microsoft.com/office/drawing/2014/main" id="{31ABF11D-0D10-6343-9D52-BF9491C62C02}"/>
                  </a:ext>
                </a:extLst>
              </p:cNvPr>
              <p:cNvSpPr/>
              <p:nvPr/>
            </p:nvSpPr>
            <p:spPr>
              <a:xfrm>
                <a:off x="7700434" y="1690688"/>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4" name="Rounded Rectangle 3">
                <a:extLst>
                  <a:ext uri="{FF2B5EF4-FFF2-40B4-BE49-F238E27FC236}">
                    <a16:creationId xmlns:a16="http://schemas.microsoft.com/office/drawing/2014/main" id="{122E395C-C9A6-BA40-A166-9680B2100236}"/>
                  </a:ext>
                </a:extLst>
              </p:cNvPr>
              <p:cNvSpPr/>
              <p:nvPr/>
            </p:nvSpPr>
            <p:spPr>
              <a:xfrm>
                <a:off x="7700434" y="5068889"/>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5" name="Rounded Rectangle 4">
                <a:extLst>
                  <a:ext uri="{FF2B5EF4-FFF2-40B4-BE49-F238E27FC236}">
                    <a16:creationId xmlns:a16="http://schemas.microsoft.com/office/drawing/2014/main" id="{4919E316-9B3C-104F-8C99-E1D1E58DE9AF}"/>
                  </a:ext>
                </a:extLst>
              </p:cNvPr>
              <p:cNvSpPr/>
              <p:nvPr/>
            </p:nvSpPr>
            <p:spPr>
              <a:xfrm>
                <a:off x="7700434" y="4224338"/>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6" name="Rounded Rectangle 5">
                <a:extLst>
                  <a:ext uri="{FF2B5EF4-FFF2-40B4-BE49-F238E27FC236}">
                    <a16:creationId xmlns:a16="http://schemas.microsoft.com/office/drawing/2014/main" id="{5411FD8E-8AF3-094C-8BD7-05097AA419D9}"/>
                  </a:ext>
                </a:extLst>
              </p:cNvPr>
              <p:cNvSpPr/>
              <p:nvPr/>
            </p:nvSpPr>
            <p:spPr>
              <a:xfrm>
                <a:off x="7700434" y="3379788"/>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7" name="Rounded Rectangle 6">
                <a:extLst>
                  <a:ext uri="{FF2B5EF4-FFF2-40B4-BE49-F238E27FC236}">
                    <a16:creationId xmlns:a16="http://schemas.microsoft.com/office/drawing/2014/main" id="{5F5400D1-7E24-C34B-AC2A-131A5ECCD3B5}"/>
                  </a:ext>
                </a:extLst>
              </p:cNvPr>
              <p:cNvSpPr/>
              <p:nvPr/>
            </p:nvSpPr>
            <p:spPr>
              <a:xfrm>
                <a:off x="7700442" y="2535238"/>
                <a:ext cx="474133" cy="465665"/>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cxnSp>
            <p:nvCxnSpPr>
              <p:cNvPr id="14" name="Curved Connector 13">
                <a:extLst>
                  <a:ext uri="{FF2B5EF4-FFF2-40B4-BE49-F238E27FC236}">
                    <a16:creationId xmlns:a16="http://schemas.microsoft.com/office/drawing/2014/main" id="{54E984A9-616A-5D45-ACD8-D3F0FA047A0A}"/>
                  </a:ext>
                </a:extLst>
              </p:cNvPr>
              <p:cNvCxnSpPr>
                <a:stCxn id="3" idx="1"/>
                <a:endCxn id="6" idx="1"/>
              </p:cNvCxnSpPr>
              <p:nvPr/>
            </p:nvCxnSpPr>
            <p:spPr>
              <a:xfrm rot="10800000" flipV="1">
                <a:off x="7700434" y="1923521"/>
                <a:ext cx="12700" cy="1689100"/>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6" name="Curved Connector 15">
                <a:extLst>
                  <a:ext uri="{FF2B5EF4-FFF2-40B4-BE49-F238E27FC236}">
                    <a16:creationId xmlns:a16="http://schemas.microsoft.com/office/drawing/2014/main" id="{A90B79DC-AFCD-224A-8B2A-2E7BAFF2E972}"/>
                  </a:ext>
                </a:extLst>
              </p:cNvPr>
              <p:cNvCxnSpPr>
                <a:stCxn id="3" idx="1"/>
                <a:endCxn id="5" idx="1"/>
              </p:cNvCxnSpPr>
              <p:nvPr/>
            </p:nvCxnSpPr>
            <p:spPr>
              <a:xfrm rot="10800000" flipV="1">
                <a:off x="7700434" y="1923521"/>
                <a:ext cx="12700" cy="2533650"/>
              </a:xfrm>
              <a:prstGeom prst="curvedConnector3">
                <a:avLst>
                  <a:gd name="adj1" fmla="val 3333331"/>
                </a:avLst>
              </a:prstGeom>
              <a:ln>
                <a:tailEnd type="triangle"/>
              </a:ln>
            </p:spPr>
            <p:style>
              <a:lnRef idx="3">
                <a:schemeClr val="dk1"/>
              </a:lnRef>
              <a:fillRef idx="0">
                <a:schemeClr val="dk1"/>
              </a:fillRef>
              <a:effectRef idx="2">
                <a:schemeClr val="dk1"/>
              </a:effectRef>
              <a:fontRef idx="minor">
                <a:schemeClr val="tx1"/>
              </a:fontRef>
            </p:style>
          </p:cxnSp>
          <p:cxnSp>
            <p:nvCxnSpPr>
              <p:cNvPr id="19" name="Curved Connector 18">
                <a:extLst>
                  <a:ext uri="{FF2B5EF4-FFF2-40B4-BE49-F238E27FC236}">
                    <a16:creationId xmlns:a16="http://schemas.microsoft.com/office/drawing/2014/main" id="{E6D4B7BE-917B-504D-84FD-6A0C3DF333DE}"/>
                  </a:ext>
                </a:extLst>
              </p:cNvPr>
              <p:cNvCxnSpPr>
                <a:stCxn id="3" idx="1"/>
                <a:endCxn id="4" idx="1"/>
              </p:cNvCxnSpPr>
              <p:nvPr/>
            </p:nvCxnSpPr>
            <p:spPr>
              <a:xfrm rot="10800000" flipV="1">
                <a:off x="7700434" y="1923520"/>
                <a:ext cx="12700" cy="3378201"/>
              </a:xfrm>
              <a:prstGeom prst="curvedConnector3">
                <a:avLst>
                  <a:gd name="adj1" fmla="val 5400000"/>
                </a:avLst>
              </a:prstGeom>
              <a:ln>
                <a:tailEnd type="triangle"/>
              </a:ln>
            </p:spPr>
            <p:style>
              <a:lnRef idx="3">
                <a:schemeClr val="dk1"/>
              </a:lnRef>
              <a:fillRef idx="0">
                <a:schemeClr val="dk1"/>
              </a:fillRef>
              <a:effectRef idx="2">
                <a:schemeClr val="dk1"/>
              </a:effectRef>
              <a:fontRef idx="minor">
                <a:schemeClr val="tx1"/>
              </a:fontRef>
            </p:style>
          </p:cxnSp>
          <p:cxnSp>
            <p:nvCxnSpPr>
              <p:cNvPr id="22" name="Curved Connector 21">
                <a:extLst>
                  <a:ext uri="{FF2B5EF4-FFF2-40B4-BE49-F238E27FC236}">
                    <a16:creationId xmlns:a16="http://schemas.microsoft.com/office/drawing/2014/main" id="{85E09D9A-B0D5-604A-A506-B20B598E67D8}"/>
                  </a:ext>
                </a:extLst>
              </p:cNvPr>
              <p:cNvCxnSpPr>
                <a:stCxn id="7" idx="3"/>
                <a:endCxn id="5" idx="3"/>
              </p:cNvCxnSpPr>
              <p:nvPr/>
            </p:nvCxnSpPr>
            <p:spPr>
              <a:xfrm>
                <a:off x="8174568" y="2768071"/>
                <a:ext cx="12700" cy="1689100"/>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4" name="Curved Connector 23">
                <a:extLst>
                  <a:ext uri="{FF2B5EF4-FFF2-40B4-BE49-F238E27FC236}">
                    <a16:creationId xmlns:a16="http://schemas.microsoft.com/office/drawing/2014/main" id="{721F8FA1-C9B7-3841-8B09-32A1188A7EB9}"/>
                  </a:ext>
                </a:extLst>
              </p:cNvPr>
              <p:cNvCxnSpPr>
                <a:stCxn id="7" idx="3"/>
                <a:endCxn id="4" idx="3"/>
              </p:cNvCxnSpPr>
              <p:nvPr/>
            </p:nvCxnSpPr>
            <p:spPr>
              <a:xfrm>
                <a:off x="8174568" y="2768071"/>
                <a:ext cx="12700" cy="2533651"/>
              </a:xfrm>
              <a:prstGeom prst="curvedConnector3">
                <a:avLst>
                  <a:gd name="adj1" fmla="val 406666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FCFDC2A9-3599-D841-9B50-ED11EF2E19AF}"/>
                  </a:ext>
                </a:extLst>
              </p:cNvPr>
              <p:cNvCxnSpPr>
                <a:stCxn id="7" idx="0"/>
                <a:endCxn id="3" idx="2"/>
              </p:cNvCxnSpPr>
              <p:nvPr/>
            </p:nvCxnSpPr>
            <p:spPr>
              <a:xfrm flipV="1">
                <a:off x="7937501" y="2156354"/>
                <a:ext cx="0" cy="378884"/>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6B7142AA-88CD-AC46-97B8-2C9D5590D970}"/>
                  </a:ext>
                </a:extLst>
              </p:cNvPr>
              <p:cNvCxnSpPr>
                <a:stCxn id="7" idx="2"/>
                <a:endCxn id="6" idx="0"/>
              </p:cNvCxnSpPr>
              <p:nvPr/>
            </p:nvCxnSpPr>
            <p:spPr>
              <a:xfrm>
                <a:off x="7937501" y="3000904"/>
                <a:ext cx="0" cy="378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EEAC34B1-84C1-3B46-9ADA-AA7A287D1828}"/>
                  </a:ext>
                </a:extLst>
              </p:cNvPr>
              <p:cNvCxnSpPr>
                <a:stCxn id="6" idx="2"/>
                <a:endCxn id="5" idx="0"/>
              </p:cNvCxnSpPr>
              <p:nvPr/>
            </p:nvCxnSpPr>
            <p:spPr>
              <a:xfrm>
                <a:off x="7937501" y="3845454"/>
                <a:ext cx="0" cy="378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0EFCDDBE-791D-7542-901F-5F6744F2DF74}"/>
                  </a:ext>
                </a:extLst>
              </p:cNvPr>
              <p:cNvCxnSpPr>
                <a:stCxn id="4" idx="0"/>
                <a:endCxn id="5" idx="2"/>
              </p:cNvCxnSpPr>
              <p:nvPr/>
            </p:nvCxnSpPr>
            <p:spPr>
              <a:xfrm flipV="1">
                <a:off x="7937501" y="4690004"/>
                <a:ext cx="0" cy="378885"/>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7" name="Curved Connector 36">
                <a:extLst>
                  <a:ext uri="{FF2B5EF4-FFF2-40B4-BE49-F238E27FC236}">
                    <a16:creationId xmlns:a16="http://schemas.microsoft.com/office/drawing/2014/main" id="{9D93E1DF-E5BF-154B-A773-3AB810413AC2}"/>
                  </a:ext>
                </a:extLst>
              </p:cNvPr>
              <p:cNvCxnSpPr>
                <a:stCxn id="4" idx="3"/>
                <a:endCxn id="6" idx="3"/>
              </p:cNvCxnSpPr>
              <p:nvPr/>
            </p:nvCxnSpPr>
            <p:spPr>
              <a:xfrm flipV="1">
                <a:off x="8174568" y="3612621"/>
                <a:ext cx="12700" cy="1689101"/>
              </a:xfrm>
              <a:prstGeom prst="curvedConnector3">
                <a:avLst>
                  <a:gd name="adj1" fmla="val 1800000"/>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73" name="TextBox 72">
              <a:extLst>
                <a:ext uri="{FF2B5EF4-FFF2-40B4-BE49-F238E27FC236}">
                  <a16:creationId xmlns:a16="http://schemas.microsoft.com/office/drawing/2014/main" id="{2C490857-6AC8-BA42-B35B-0D1A7820C10F}"/>
                </a:ext>
              </a:extLst>
            </p:cNvPr>
            <p:cNvSpPr txBox="1"/>
            <p:nvPr/>
          </p:nvSpPr>
          <p:spPr>
            <a:xfrm>
              <a:off x="-28407" y="4721051"/>
              <a:ext cx="1872146" cy="369332"/>
            </a:xfrm>
            <a:prstGeom prst="rect">
              <a:avLst/>
            </a:prstGeom>
            <a:noFill/>
          </p:spPr>
          <p:txBody>
            <a:bodyPr wrap="square" rtlCol="0">
              <a:spAutoFit/>
            </a:bodyPr>
            <a:lstStyle/>
            <a:p>
              <a:r>
                <a:rPr lang="en-US" dirty="0"/>
                <a:t>Document graph</a:t>
              </a:r>
            </a:p>
          </p:txBody>
        </p:sp>
      </p:grpSp>
      <p:sp>
        <p:nvSpPr>
          <p:cNvPr id="49" name="Content Placeholder 2">
            <a:extLst>
              <a:ext uri="{FF2B5EF4-FFF2-40B4-BE49-F238E27FC236}">
                <a16:creationId xmlns:a16="http://schemas.microsoft.com/office/drawing/2014/main" id="{AE923856-5951-F041-A360-249AA0E34491}"/>
              </a:ext>
            </a:extLst>
          </p:cNvPr>
          <p:cNvSpPr txBox="1">
            <a:spLocks/>
          </p:cNvSpPr>
          <p:nvPr/>
        </p:nvSpPr>
        <p:spPr>
          <a:xfrm>
            <a:off x="838200" y="1825624"/>
            <a:ext cx="10515600" cy="237305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Online learning to rank by divide-and-conquer</a:t>
            </a:r>
          </a:p>
          <a:p>
            <a:r>
              <a:rPr lang="en-US" dirty="0"/>
              <a:t>Key insights:</a:t>
            </a:r>
          </a:p>
          <a:p>
            <a:pPr lvl="1"/>
            <a:r>
              <a:rPr lang="en-US" dirty="0"/>
              <a:t>A complete ranking can be decomposed into a series of pairwise comparisons</a:t>
            </a:r>
          </a:p>
          <a:p>
            <a:pPr lvl="1"/>
            <a:r>
              <a:rPr lang="en-US" dirty="0"/>
              <a:t>Only explore the pairs the ranker is currently still uncertain about the order</a:t>
            </a:r>
          </a:p>
          <a:p>
            <a:pPr lvl="2"/>
            <a:r>
              <a:rPr lang="en-US" dirty="0"/>
              <a:t>Divide-and-Conquer</a:t>
            </a:r>
          </a:p>
          <a:p>
            <a:pPr lvl="1"/>
            <a:r>
              <a:rPr lang="en-US" dirty="0"/>
              <a:t>Reduce exponentially sized action space to quadratic</a:t>
            </a:r>
          </a:p>
        </p:txBody>
      </p:sp>
      <p:pic>
        <p:nvPicPr>
          <p:cNvPr id="36" name="Picture 2" descr="Image result for uva logo">
            <a:extLst>
              <a:ext uri="{FF2B5EF4-FFF2-40B4-BE49-F238E27FC236}">
                <a16:creationId xmlns:a16="http://schemas.microsoft.com/office/drawing/2014/main" id="{7A05F00A-75E7-CA46-850E-EFC3D48CC6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
        <p:nvSpPr>
          <p:cNvPr id="38" name="Slide Number Placeholder 4">
            <a:extLst>
              <a:ext uri="{FF2B5EF4-FFF2-40B4-BE49-F238E27FC236}">
                <a16:creationId xmlns:a16="http://schemas.microsoft.com/office/drawing/2014/main" id="{8B017C95-A494-214D-B44C-0632498076DB}"/>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104</a:t>
            </a:fld>
            <a:endParaRPr lang="en-US"/>
          </a:p>
        </p:txBody>
      </p:sp>
      <p:sp>
        <p:nvSpPr>
          <p:cNvPr id="41" name="Date Placeholder 3">
            <a:extLst>
              <a:ext uri="{FF2B5EF4-FFF2-40B4-BE49-F238E27FC236}">
                <a16:creationId xmlns:a16="http://schemas.microsoft.com/office/drawing/2014/main" id="{2CD4F7D5-30DD-534F-A09A-66413B497934}"/>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custDataLst>
      <p:tags r:id="rId1"/>
    </p:custDataLst>
    <p:extLst>
      <p:ext uri="{BB962C8B-B14F-4D97-AF65-F5344CB8AC3E}">
        <p14:creationId xmlns:p14="http://schemas.microsoft.com/office/powerpoint/2010/main" val="89724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00F302-B218-E54F-81D5-EA463B048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568" y="4087313"/>
            <a:ext cx="10688822" cy="605467"/>
          </a:xfrm>
          <a:prstGeom prst="rect">
            <a:avLst/>
          </a:prstGeom>
        </p:spPr>
      </p:pic>
      <p:sp>
        <p:nvSpPr>
          <p:cNvPr id="2" name="Title 1">
            <a:extLst>
              <a:ext uri="{FF2B5EF4-FFF2-40B4-BE49-F238E27FC236}">
                <a16:creationId xmlns:a16="http://schemas.microsoft.com/office/drawing/2014/main" id="{CBBF8B49-74EC-E74D-AE08-4CC4235A49AD}"/>
              </a:ext>
            </a:extLst>
          </p:cNvPr>
          <p:cNvSpPr>
            <a:spLocks noGrp="1"/>
          </p:cNvSpPr>
          <p:nvPr>
            <p:ph type="title"/>
          </p:nvPr>
        </p:nvSpPr>
        <p:spPr/>
        <p:txBody>
          <a:bodyPr/>
          <a:lstStyle/>
          <a:p>
            <a:r>
              <a:rPr lang="en-US" dirty="0"/>
              <a:t>Pairwise learning to rank</a:t>
            </a:r>
          </a:p>
        </p:txBody>
      </p:sp>
      <p:grpSp>
        <p:nvGrpSpPr>
          <p:cNvPr id="27" name="Group 26">
            <a:extLst>
              <a:ext uri="{FF2B5EF4-FFF2-40B4-BE49-F238E27FC236}">
                <a16:creationId xmlns:a16="http://schemas.microsoft.com/office/drawing/2014/main" id="{8EB313F7-4816-AB4F-B575-DA2640DDEDE8}"/>
              </a:ext>
            </a:extLst>
          </p:cNvPr>
          <p:cNvGrpSpPr/>
          <p:nvPr/>
        </p:nvGrpSpPr>
        <p:grpSpPr>
          <a:xfrm>
            <a:off x="538295" y="4643271"/>
            <a:ext cx="4961467" cy="1628039"/>
            <a:chOff x="33866" y="3678630"/>
            <a:chExt cx="4961467" cy="1628039"/>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58AE4F5-4FF6-D748-ACBC-5FE471A5CA71}"/>
                    </a:ext>
                  </a:extLst>
                </p:cNvPr>
                <p:cNvSpPr/>
                <p:nvPr/>
              </p:nvSpPr>
              <p:spPr>
                <a:xfrm>
                  <a:off x="33866" y="4628022"/>
                  <a:ext cx="4961467" cy="678647"/>
                </a:xfrm>
                <a:prstGeom prst="rect">
                  <a:avLst/>
                </a:prstGeom>
              </p:spPr>
              <p:txBody>
                <a:bodyPr wrap="square">
                  <a:spAutoFit/>
                </a:bodyPr>
                <a:lstStyle/>
                <a:p>
                  <a:pPr lvl="1"/>
                  <a14:m>
                    <m:oMath xmlns:m="http://schemas.openxmlformats.org/officeDocument/2006/math">
                      <m:sSubSup>
                        <m:sSubSupPr>
                          <m:ctrlPr>
                            <a:rPr lang="en-US" b="0" i="1" smtClean="0">
                              <a:solidFill>
                                <a:schemeClr val="tx1">
                                  <a:lumMod val="65000"/>
                                  <a:lumOff val="35000"/>
                                </a:schemeClr>
                              </a:solidFill>
                              <a:latin typeface="Cambria Math" panose="02040503050406030204" pitchFamily="18" charset="0"/>
                            </a:rPr>
                          </m:ctrlPr>
                        </m:sSubSupPr>
                        <m:e>
                          <m:r>
                            <a:rPr lang="en-US" b="0" i="1" smtClean="0">
                              <a:solidFill>
                                <a:schemeClr val="tx1">
                                  <a:lumMod val="65000"/>
                                  <a:lumOff val="35000"/>
                                </a:schemeClr>
                              </a:solidFill>
                              <a:latin typeface="Cambria Math" panose="02040503050406030204" pitchFamily="18" charset="0"/>
                            </a:rPr>
                            <m:t>𝑦</m:t>
                          </m:r>
                        </m:e>
                        <m:sub>
                          <m:r>
                            <a:rPr lang="en-US" b="0" i="1" smtClean="0">
                              <a:solidFill>
                                <a:schemeClr val="tx1">
                                  <a:lumMod val="65000"/>
                                  <a:lumOff val="35000"/>
                                </a:schemeClr>
                              </a:solidFill>
                              <a:latin typeface="Cambria Math" panose="02040503050406030204" pitchFamily="18" charset="0"/>
                            </a:rPr>
                            <m:t>𝑖𝑗</m:t>
                          </m:r>
                        </m:sub>
                        <m:sup>
                          <m:r>
                            <a:rPr lang="en-US" b="0" i="1" smtClean="0">
                              <a:solidFill>
                                <a:schemeClr val="tx1">
                                  <a:lumMod val="65000"/>
                                  <a:lumOff val="35000"/>
                                </a:schemeClr>
                              </a:solidFill>
                              <a:latin typeface="Cambria Math" panose="02040503050406030204" pitchFamily="18" charset="0"/>
                            </a:rPr>
                            <m:t>𝑠</m:t>
                          </m:r>
                        </m:sup>
                      </m:sSubSup>
                    </m:oMath>
                  </a14:m>
                  <a:r>
                    <a:rPr lang="en-US" dirty="0">
                      <a:solidFill>
                        <a:schemeClr val="tx1">
                          <a:lumMod val="65000"/>
                          <a:lumOff val="35000"/>
                        </a:schemeClr>
                      </a:solidFill>
                    </a:rPr>
                    <a:t>: whether the document </a:t>
                  </a:r>
                  <a:r>
                    <a:rPr lang="en-US" dirty="0" err="1">
                      <a:solidFill>
                        <a:schemeClr val="tx1">
                          <a:lumMod val="65000"/>
                          <a:lumOff val="35000"/>
                        </a:schemeClr>
                      </a:solidFill>
                    </a:rPr>
                    <a:t>i</a:t>
                  </a:r>
                  <a:r>
                    <a:rPr lang="en-US" dirty="0">
                      <a:solidFill>
                        <a:schemeClr val="tx1">
                          <a:lumMod val="65000"/>
                          <a:lumOff val="35000"/>
                        </a:schemeClr>
                      </a:solidFill>
                    </a:rPr>
                    <a:t> is preferred over document j in the click feedback</a:t>
                  </a:r>
                </a:p>
              </p:txBody>
            </p:sp>
          </mc:Choice>
          <mc:Fallback xmlns="">
            <p:sp>
              <p:nvSpPr>
                <p:cNvPr id="5" name="Rectangle 4">
                  <a:extLst>
                    <a:ext uri="{FF2B5EF4-FFF2-40B4-BE49-F238E27FC236}">
                      <a16:creationId xmlns:a16="http://schemas.microsoft.com/office/drawing/2014/main" id="{958AE4F5-4FF6-D748-ACBC-5FE471A5CA71}"/>
                    </a:ext>
                  </a:extLst>
                </p:cNvPr>
                <p:cNvSpPr>
                  <a:spLocks noRot="1" noChangeAspect="1" noMove="1" noResize="1" noEditPoints="1" noAdjustHandles="1" noChangeArrowheads="1" noChangeShapeType="1" noTextEdit="1"/>
                </p:cNvSpPr>
                <p:nvPr/>
              </p:nvSpPr>
              <p:spPr>
                <a:xfrm>
                  <a:off x="33866" y="4628022"/>
                  <a:ext cx="4961467" cy="678647"/>
                </a:xfrm>
                <a:prstGeom prst="rect">
                  <a:avLst/>
                </a:prstGeom>
                <a:blipFill>
                  <a:blip r:embed="rId5"/>
                  <a:stretch>
                    <a:fillRect t="-3704" r="-512" b="-1481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6A31A2DE-774D-734A-9891-48DC302D2B98}"/>
                </a:ext>
              </a:extLst>
            </p:cNvPr>
            <p:cNvCxnSpPr/>
            <p:nvPr/>
          </p:nvCxnSpPr>
          <p:spPr>
            <a:xfrm>
              <a:off x="3589867" y="3678630"/>
              <a:ext cx="474133"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5F5628ED-16F2-C84B-AEFA-CD0A53048201}"/>
                </a:ext>
              </a:extLst>
            </p:cNvPr>
            <p:cNvCxnSpPr>
              <a:cxnSpLocks/>
            </p:cNvCxnSpPr>
            <p:nvPr/>
          </p:nvCxnSpPr>
          <p:spPr>
            <a:xfrm flipH="1">
              <a:off x="3589867" y="3728139"/>
              <a:ext cx="237066" cy="899883"/>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5B4BBCE-BC37-C14F-9B1C-4210DD63D0CE}"/>
              </a:ext>
            </a:extLst>
          </p:cNvPr>
          <p:cNvGrpSpPr/>
          <p:nvPr/>
        </p:nvGrpSpPr>
        <p:grpSpPr>
          <a:xfrm>
            <a:off x="5322840" y="4622922"/>
            <a:ext cx="6243328" cy="2028651"/>
            <a:chOff x="4521200" y="3793067"/>
            <a:chExt cx="6243328" cy="2028651"/>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A4CDFB5-CFFE-764A-BDD3-D6A0B511774A}"/>
                    </a:ext>
                  </a:extLst>
                </p:cNvPr>
                <p:cNvSpPr/>
                <p:nvPr/>
              </p:nvSpPr>
              <p:spPr>
                <a:xfrm>
                  <a:off x="5193462" y="5024064"/>
                  <a:ext cx="5571066" cy="797654"/>
                </a:xfrm>
                <a:prstGeom prst="rect">
                  <a:avLst/>
                </a:prstGeom>
              </p:spPr>
              <p:txBody>
                <a:bodyPr wrap="square">
                  <a:spAutoFit/>
                </a:bodyPr>
                <a:lstStyle/>
                <a:p>
                  <a:pPr lvl="1"/>
                  <a:r>
                    <a:rPr lang="en-US" dirty="0">
                      <a:solidFill>
                        <a:schemeClr val="tx1">
                          <a:lumMod val="65000"/>
                          <a:lumOff val="35000"/>
                        </a:schemeClr>
                      </a:solidFill>
                    </a:rPr>
                    <a:t>Sigmoid function to model the pairwise preference probability:</a:t>
                  </a:r>
                  <a14:m>
                    <m:oMath xmlns:m="http://schemas.openxmlformats.org/officeDocument/2006/math">
                      <m:r>
                        <a:rPr lang="en-US" i="1" smtClean="0">
                          <a:solidFill>
                            <a:schemeClr val="tx1">
                              <a:lumMod val="65000"/>
                              <a:lumOff val="35000"/>
                            </a:schemeClr>
                          </a:solidFill>
                          <a:latin typeface="Cambria Math" panose="02040503050406030204" pitchFamily="18" charset="0"/>
                          <a:ea typeface="Cambria Math" panose="02040503050406030204" pitchFamily="18" charset="0"/>
                        </a:rPr>
                        <m:t>𝜎</m:t>
                      </m:r>
                      <m:d>
                        <m:dPr>
                          <m:ctrlPr>
                            <a:rPr lang="en-US" b="0" i="1" smtClean="0">
                              <a:solidFill>
                                <a:schemeClr val="tx1">
                                  <a:lumMod val="65000"/>
                                  <a:lumOff val="35000"/>
                                </a:schemeClr>
                              </a:solidFill>
                              <a:latin typeface="Cambria Math" panose="02040503050406030204" pitchFamily="18" charset="0"/>
                              <a:ea typeface="Cambria Math" panose="02040503050406030204" pitchFamily="18" charset="0"/>
                            </a:rPr>
                          </m:ctrlPr>
                        </m:dPr>
                        <m:e>
                          <m:r>
                            <a:rPr lang="en-US" b="0" i="1" smtClean="0">
                              <a:solidFill>
                                <a:schemeClr val="tx1">
                                  <a:lumMod val="65000"/>
                                  <a:lumOff val="35000"/>
                                </a:schemeClr>
                              </a:solidFill>
                              <a:latin typeface="Cambria Math" panose="02040503050406030204" pitchFamily="18" charset="0"/>
                              <a:ea typeface="Cambria Math" panose="02040503050406030204" pitchFamily="18" charset="0"/>
                            </a:rPr>
                            <m:t>𝑠</m:t>
                          </m:r>
                        </m:e>
                      </m:d>
                      <m:r>
                        <a:rPr lang="en-US" b="0" i="1" smtClean="0">
                          <a:solidFill>
                            <a:schemeClr val="tx1">
                              <a:lumMod val="65000"/>
                              <a:lumOff val="35000"/>
                            </a:schemeClr>
                          </a:solidFill>
                          <a:latin typeface="Cambria Math" panose="02040503050406030204" pitchFamily="18" charset="0"/>
                          <a:ea typeface="Cambria Math" panose="02040503050406030204" pitchFamily="18" charset="0"/>
                        </a:rPr>
                        <m:t>= </m:t>
                      </m:r>
                      <m:f>
                        <m:fPr>
                          <m:ctrlPr>
                            <a:rPr lang="en-US" b="0" i="1" smtClean="0">
                              <a:solidFill>
                                <a:schemeClr val="tx1">
                                  <a:lumMod val="65000"/>
                                  <a:lumOff val="35000"/>
                                </a:schemeClr>
                              </a:solidFill>
                              <a:latin typeface="Cambria Math" panose="02040503050406030204" pitchFamily="18" charset="0"/>
                              <a:ea typeface="Cambria Math" panose="02040503050406030204" pitchFamily="18" charset="0"/>
                            </a:rPr>
                          </m:ctrlPr>
                        </m:fPr>
                        <m:num>
                          <m:r>
                            <a:rPr lang="en-US" b="0" i="1" smtClean="0">
                              <a:solidFill>
                                <a:schemeClr val="tx1">
                                  <a:lumMod val="65000"/>
                                  <a:lumOff val="35000"/>
                                </a:schemeClr>
                              </a:solidFill>
                              <a:latin typeface="Cambria Math" panose="02040503050406030204" pitchFamily="18" charset="0"/>
                              <a:ea typeface="Cambria Math" panose="02040503050406030204" pitchFamily="18" charset="0"/>
                            </a:rPr>
                            <m:t>1</m:t>
                          </m:r>
                        </m:num>
                        <m:den>
                          <m:r>
                            <a:rPr lang="en-US" b="0" i="1" smtClean="0">
                              <a:solidFill>
                                <a:schemeClr val="tx1">
                                  <a:lumMod val="65000"/>
                                  <a:lumOff val="35000"/>
                                </a:schemeClr>
                              </a:solidFill>
                              <a:latin typeface="Cambria Math" panose="02040503050406030204" pitchFamily="18" charset="0"/>
                              <a:ea typeface="Cambria Math" panose="02040503050406030204" pitchFamily="18" charset="0"/>
                            </a:rPr>
                            <m:t>1+</m:t>
                          </m:r>
                          <m:r>
                            <m:rPr>
                              <m:sty m:val="p"/>
                            </m:rPr>
                            <a:rPr lang="en-US" b="0" i="0" smtClean="0">
                              <a:solidFill>
                                <a:schemeClr val="tx1">
                                  <a:lumMod val="65000"/>
                                  <a:lumOff val="35000"/>
                                </a:schemeClr>
                              </a:solidFill>
                              <a:latin typeface="Cambria Math" panose="02040503050406030204" pitchFamily="18" charset="0"/>
                              <a:ea typeface="Cambria Math" panose="02040503050406030204" pitchFamily="18" charset="0"/>
                            </a:rPr>
                            <m:t>exp</m:t>
                          </m:r>
                          <m:r>
                            <a:rPr lang="en-US" b="0" i="1" smtClean="0">
                              <a:solidFill>
                                <a:schemeClr val="tx1">
                                  <a:lumMod val="65000"/>
                                  <a:lumOff val="35000"/>
                                </a:schemeClr>
                              </a:solidFill>
                              <a:latin typeface="Cambria Math" panose="02040503050406030204" pitchFamily="18" charset="0"/>
                              <a:ea typeface="Cambria Math" panose="02040503050406030204" pitchFamily="18" charset="0"/>
                            </a:rPr>
                            <m:t>⁡(−</m:t>
                          </m:r>
                          <m:r>
                            <a:rPr lang="en-US" b="0" i="1" smtClean="0">
                              <a:solidFill>
                                <a:schemeClr val="tx1">
                                  <a:lumMod val="65000"/>
                                  <a:lumOff val="35000"/>
                                </a:schemeClr>
                              </a:solidFill>
                              <a:latin typeface="Cambria Math" panose="02040503050406030204" pitchFamily="18" charset="0"/>
                              <a:ea typeface="Cambria Math" panose="02040503050406030204" pitchFamily="18" charset="0"/>
                            </a:rPr>
                            <m:t>𝑠</m:t>
                          </m:r>
                          <m:r>
                            <a:rPr lang="en-US" b="0" i="1" smtClean="0">
                              <a:solidFill>
                                <a:schemeClr val="tx1">
                                  <a:lumMod val="65000"/>
                                  <a:lumOff val="35000"/>
                                </a:schemeClr>
                              </a:solidFill>
                              <a:latin typeface="Cambria Math" panose="02040503050406030204" pitchFamily="18" charset="0"/>
                              <a:ea typeface="Cambria Math" panose="02040503050406030204" pitchFamily="18" charset="0"/>
                            </a:rPr>
                            <m:t>)</m:t>
                          </m:r>
                        </m:den>
                      </m:f>
                    </m:oMath>
                  </a14:m>
                  <a:endParaRPr lang="en-US" dirty="0">
                    <a:solidFill>
                      <a:schemeClr val="tx1">
                        <a:lumMod val="65000"/>
                        <a:lumOff val="35000"/>
                      </a:schemeClr>
                    </a:solidFill>
                  </a:endParaRPr>
                </a:p>
              </p:txBody>
            </p:sp>
          </mc:Choice>
          <mc:Fallback xmlns="">
            <p:sp>
              <p:nvSpPr>
                <p:cNvPr id="7" name="Rectangle 6">
                  <a:extLst>
                    <a:ext uri="{FF2B5EF4-FFF2-40B4-BE49-F238E27FC236}">
                      <a16:creationId xmlns:a16="http://schemas.microsoft.com/office/drawing/2014/main" id="{4A4CDFB5-CFFE-764A-BDD3-D6A0B511774A}"/>
                    </a:ext>
                  </a:extLst>
                </p:cNvPr>
                <p:cNvSpPr>
                  <a:spLocks noRot="1" noChangeAspect="1" noMove="1" noResize="1" noEditPoints="1" noAdjustHandles="1" noChangeArrowheads="1" noChangeShapeType="1" noTextEdit="1"/>
                </p:cNvSpPr>
                <p:nvPr/>
              </p:nvSpPr>
              <p:spPr>
                <a:xfrm>
                  <a:off x="5193462" y="5024064"/>
                  <a:ext cx="5571066" cy="797654"/>
                </a:xfrm>
                <a:prstGeom prst="rect">
                  <a:avLst/>
                </a:prstGeom>
                <a:blipFill>
                  <a:blip r:embed="rId6"/>
                  <a:stretch>
                    <a:fillRect t="-3125"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BD3B59C-FF8C-C74F-A2CB-7784D2DE8EB5}"/>
                    </a:ext>
                  </a:extLst>
                </p:cNvPr>
                <p:cNvSpPr/>
                <p:nvPr/>
              </p:nvSpPr>
              <p:spPr>
                <a:xfrm>
                  <a:off x="5217014" y="4367080"/>
                  <a:ext cx="4961467" cy="678647"/>
                </a:xfrm>
                <a:prstGeom prst="rect">
                  <a:avLst/>
                </a:prstGeom>
              </p:spPr>
              <p:txBody>
                <a:bodyPr wrap="square">
                  <a:spAutoFit/>
                </a:bodyPr>
                <a:lstStyle/>
                <a:p>
                  <a:pPr lvl="1"/>
                  <a14:m>
                    <m:oMath xmlns:m="http://schemas.openxmlformats.org/officeDocument/2006/math">
                      <m:sSubSup>
                        <m:sSubSupPr>
                          <m:ctrlPr>
                            <a:rPr lang="en-US" b="0" i="1" smtClean="0">
                              <a:solidFill>
                                <a:schemeClr val="tx1">
                                  <a:lumMod val="65000"/>
                                  <a:lumOff val="35000"/>
                                </a:schemeClr>
                              </a:solidFill>
                              <a:latin typeface="Cambria Math" panose="02040503050406030204" pitchFamily="18" charset="0"/>
                            </a:rPr>
                          </m:ctrlPr>
                        </m:sSubSupPr>
                        <m:e>
                          <m:r>
                            <a:rPr lang="en-US" b="0" i="1" smtClean="0">
                              <a:solidFill>
                                <a:schemeClr val="tx1">
                                  <a:lumMod val="65000"/>
                                  <a:lumOff val="35000"/>
                                </a:schemeClr>
                              </a:solidFill>
                              <a:latin typeface="Cambria Math" panose="02040503050406030204" pitchFamily="18" charset="0"/>
                            </a:rPr>
                            <m:t>𝑥</m:t>
                          </m:r>
                        </m:e>
                        <m:sub>
                          <m:r>
                            <a:rPr lang="en-US" b="0" i="1" smtClean="0">
                              <a:solidFill>
                                <a:schemeClr val="tx1">
                                  <a:lumMod val="65000"/>
                                  <a:lumOff val="35000"/>
                                </a:schemeClr>
                              </a:solidFill>
                              <a:latin typeface="Cambria Math" panose="02040503050406030204" pitchFamily="18" charset="0"/>
                            </a:rPr>
                            <m:t>𝑖𝑗</m:t>
                          </m:r>
                        </m:sub>
                        <m:sup>
                          <m:r>
                            <a:rPr lang="en-US" b="0" i="1" smtClean="0">
                              <a:solidFill>
                                <a:schemeClr val="tx1">
                                  <a:lumMod val="65000"/>
                                  <a:lumOff val="35000"/>
                                </a:schemeClr>
                              </a:solidFill>
                              <a:latin typeface="Cambria Math" panose="02040503050406030204" pitchFamily="18" charset="0"/>
                            </a:rPr>
                            <m:t>𝑠</m:t>
                          </m:r>
                        </m:sup>
                      </m:sSubSup>
                      <m:r>
                        <a:rPr lang="en-US" b="0" i="1" smtClean="0">
                          <a:solidFill>
                            <a:schemeClr val="tx1">
                              <a:lumMod val="65000"/>
                              <a:lumOff val="35000"/>
                            </a:schemeClr>
                          </a:solidFill>
                          <a:latin typeface="Cambria Math" panose="02040503050406030204" pitchFamily="18" charset="0"/>
                        </a:rPr>
                        <m:t>=</m:t>
                      </m:r>
                      <m:sSubSup>
                        <m:sSubSupPr>
                          <m:ctrlPr>
                            <a:rPr lang="en-US" b="0" i="1" smtClean="0">
                              <a:solidFill>
                                <a:schemeClr val="tx1">
                                  <a:lumMod val="65000"/>
                                  <a:lumOff val="35000"/>
                                </a:schemeClr>
                              </a:solidFill>
                              <a:latin typeface="Cambria Math" panose="02040503050406030204" pitchFamily="18" charset="0"/>
                            </a:rPr>
                          </m:ctrlPr>
                        </m:sSubSupPr>
                        <m:e>
                          <m:r>
                            <a:rPr lang="en-US" b="0" i="1" smtClean="0">
                              <a:solidFill>
                                <a:schemeClr val="tx1">
                                  <a:lumMod val="65000"/>
                                  <a:lumOff val="35000"/>
                                </a:schemeClr>
                              </a:solidFill>
                              <a:latin typeface="Cambria Math" panose="02040503050406030204" pitchFamily="18" charset="0"/>
                            </a:rPr>
                            <m:t>𝑥</m:t>
                          </m:r>
                        </m:e>
                        <m:sub>
                          <m:r>
                            <a:rPr lang="en-US" b="0" i="1" smtClean="0">
                              <a:solidFill>
                                <a:schemeClr val="tx1">
                                  <a:lumMod val="65000"/>
                                  <a:lumOff val="35000"/>
                                </a:schemeClr>
                              </a:solidFill>
                              <a:latin typeface="Cambria Math" panose="02040503050406030204" pitchFamily="18" charset="0"/>
                            </a:rPr>
                            <m:t>𝑖</m:t>
                          </m:r>
                        </m:sub>
                        <m:sup>
                          <m:r>
                            <a:rPr lang="en-US" b="0" i="1" smtClean="0">
                              <a:solidFill>
                                <a:schemeClr val="tx1">
                                  <a:lumMod val="65000"/>
                                  <a:lumOff val="35000"/>
                                </a:schemeClr>
                              </a:solidFill>
                              <a:latin typeface="Cambria Math" panose="02040503050406030204" pitchFamily="18" charset="0"/>
                            </a:rPr>
                            <m:t>𝑠</m:t>
                          </m:r>
                        </m:sup>
                      </m:sSubSup>
                      <m:r>
                        <a:rPr lang="en-US" b="0" i="1" smtClean="0">
                          <a:solidFill>
                            <a:schemeClr val="tx1">
                              <a:lumMod val="65000"/>
                              <a:lumOff val="35000"/>
                            </a:schemeClr>
                          </a:solidFill>
                          <a:latin typeface="Cambria Math" panose="02040503050406030204" pitchFamily="18" charset="0"/>
                        </a:rPr>
                        <m:t>−</m:t>
                      </m:r>
                      <m:sSubSup>
                        <m:sSubSupPr>
                          <m:ctrlPr>
                            <a:rPr lang="en-US" b="0" i="1" smtClean="0">
                              <a:solidFill>
                                <a:schemeClr val="tx1">
                                  <a:lumMod val="65000"/>
                                  <a:lumOff val="35000"/>
                                </a:schemeClr>
                              </a:solidFill>
                              <a:latin typeface="Cambria Math" panose="02040503050406030204" pitchFamily="18" charset="0"/>
                            </a:rPr>
                          </m:ctrlPr>
                        </m:sSubSupPr>
                        <m:e>
                          <m:r>
                            <a:rPr lang="en-US" b="0" i="1" smtClean="0">
                              <a:solidFill>
                                <a:schemeClr val="tx1">
                                  <a:lumMod val="65000"/>
                                  <a:lumOff val="35000"/>
                                </a:schemeClr>
                              </a:solidFill>
                              <a:latin typeface="Cambria Math" panose="02040503050406030204" pitchFamily="18" charset="0"/>
                            </a:rPr>
                            <m:t>𝑥</m:t>
                          </m:r>
                        </m:e>
                        <m:sub>
                          <m:r>
                            <a:rPr lang="en-US" b="0" i="1" smtClean="0">
                              <a:solidFill>
                                <a:schemeClr val="tx1">
                                  <a:lumMod val="65000"/>
                                  <a:lumOff val="35000"/>
                                </a:schemeClr>
                              </a:solidFill>
                              <a:latin typeface="Cambria Math" panose="02040503050406030204" pitchFamily="18" charset="0"/>
                            </a:rPr>
                            <m:t>𝑗</m:t>
                          </m:r>
                        </m:sub>
                        <m:sup>
                          <m:r>
                            <a:rPr lang="en-US" b="0" i="1" smtClean="0">
                              <a:solidFill>
                                <a:schemeClr val="tx1">
                                  <a:lumMod val="65000"/>
                                  <a:lumOff val="35000"/>
                                </a:schemeClr>
                              </a:solidFill>
                              <a:latin typeface="Cambria Math" panose="02040503050406030204" pitchFamily="18" charset="0"/>
                            </a:rPr>
                            <m:t>𝑠</m:t>
                          </m:r>
                        </m:sup>
                      </m:sSubSup>
                    </m:oMath>
                  </a14:m>
                  <a:r>
                    <a:rPr lang="en-US" dirty="0">
                      <a:solidFill>
                        <a:schemeClr val="tx1">
                          <a:lumMod val="65000"/>
                          <a:lumOff val="35000"/>
                        </a:schemeClr>
                      </a:solidFill>
                    </a:rPr>
                    <a:t>: feature difference between document </a:t>
                  </a:r>
                  <a:r>
                    <a:rPr lang="en-US" dirty="0" err="1">
                      <a:solidFill>
                        <a:schemeClr val="tx1">
                          <a:lumMod val="65000"/>
                          <a:lumOff val="35000"/>
                        </a:schemeClr>
                      </a:solidFill>
                    </a:rPr>
                    <a:t>i</a:t>
                  </a:r>
                  <a:r>
                    <a:rPr lang="en-US" dirty="0">
                      <a:solidFill>
                        <a:schemeClr val="tx1">
                          <a:lumMod val="65000"/>
                          <a:lumOff val="35000"/>
                        </a:schemeClr>
                      </a:solidFill>
                    </a:rPr>
                    <a:t> and document j</a:t>
                  </a:r>
                </a:p>
              </p:txBody>
            </p:sp>
          </mc:Choice>
          <mc:Fallback xmlns="">
            <p:sp>
              <p:nvSpPr>
                <p:cNvPr id="8" name="Rectangle 7">
                  <a:extLst>
                    <a:ext uri="{FF2B5EF4-FFF2-40B4-BE49-F238E27FC236}">
                      <a16:creationId xmlns:a16="http://schemas.microsoft.com/office/drawing/2014/main" id="{CBD3B59C-FF8C-C74F-A2CB-7784D2DE8EB5}"/>
                    </a:ext>
                  </a:extLst>
                </p:cNvPr>
                <p:cNvSpPr>
                  <a:spLocks noRot="1" noChangeAspect="1" noMove="1" noResize="1" noEditPoints="1" noAdjustHandles="1" noChangeArrowheads="1" noChangeShapeType="1" noTextEdit="1"/>
                </p:cNvSpPr>
                <p:nvPr/>
              </p:nvSpPr>
              <p:spPr>
                <a:xfrm>
                  <a:off x="5217014" y="4367080"/>
                  <a:ext cx="4961467" cy="678647"/>
                </a:xfrm>
                <a:prstGeom prst="rect">
                  <a:avLst/>
                </a:prstGeom>
                <a:blipFill>
                  <a:blip r:embed="rId7"/>
                  <a:stretch>
                    <a:fillRect t="-3704" b="-12963"/>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72A870BC-1316-C14A-9F40-371547945F36}"/>
                </a:ext>
              </a:extLst>
            </p:cNvPr>
            <p:cNvCxnSpPr>
              <a:cxnSpLocks/>
            </p:cNvCxnSpPr>
            <p:nvPr/>
          </p:nvCxnSpPr>
          <p:spPr>
            <a:xfrm>
              <a:off x="4521200" y="3793067"/>
              <a:ext cx="889000" cy="0"/>
            </a:xfrm>
            <a:prstGeom prst="line">
              <a:avLst/>
            </a:prstGeom>
            <a:ln w="28575">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23191776-3596-344A-912F-186FC382F70B}"/>
                </a:ext>
              </a:extLst>
            </p:cNvPr>
            <p:cNvCxnSpPr>
              <a:cxnSpLocks/>
            </p:cNvCxnSpPr>
            <p:nvPr/>
          </p:nvCxnSpPr>
          <p:spPr>
            <a:xfrm>
              <a:off x="5024968" y="3813416"/>
              <a:ext cx="571499" cy="814606"/>
            </a:xfrm>
            <a:prstGeom prst="straightConnector1">
              <a:avLst/>
            </a:prstGeom>
            <a:ln w="28575">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9E811FF-926A-A143-AA4A-045DD760D42A}"/>
              </a:ext>
            </a:extLst>
          </p:cNvPr>
          <p:cNvGrpSpPr/>
          <p:nvPr/>
        </p:nvGrpSpPr>
        <p:grpSpPr>
          <a:xfrm>
            <a:off x="9327085" y="2999896"/>
            <a:ext cx="3496734" cy="1696103"/>
            <a:chOff x="7358285" y="2225060"/>
            <a:chExt cx="3496734" cy="1696103"/>
          </a:xfrm>
        </p:grpSpPr>
        <p:sp>
          <p:nvSpPr>
            <p:cNvPr id="6" name="Rectangle 5">
              <a:extLst>
                <a:ext uri="{FF2B5EF4-FFF2-40B4-BE49-F238E27FC236}">
                  <a16:creationId xmlns:a16="http://schemas.microsoft.com/office/drawing/2014/main" id="{532A5BF2-FBBD-CD40-90A1-9FEF9CD4E652}"/>
                </a:ext>
              </a:extLst>
            </p:cNvPr>
            <p:cNvSpPr/>
            <p:nvPr/>
          </p:nvSpPr>
          <p:spPr>
            <a:xfrm>
              <a:off x="7358285" y="2225060"/>
              <a:ext cx="3496734" cy="369332"/>
            </a:xfrm>
            <a:prstGeom prst="rect">
              <a:avLst/>
            </a:prstGeom>
          </p:spPr>
          <p:txBody>
            <a:bodyPr wrap="square">
              <a:spAutoFit/>
            </a:bodyPr>
            <a:lstStyle/>
            <a:p>
              <a:pPr lvl="1"/>
              <a:r>
                <a:rPr lang="en-US" dirty="0">
                  <a:solidFill>
                    <a:schemeClr val="tx1">
                      <a:lumMod val="65000"/>
                      <a:lumOff val="35000"/>
                    </a:schemeClr>
                  </a:solidFill>
                </a:rPr>
                <a:t>Regularization term</a:t>
              </a:r>
            </a:p>
          </p:txBody>
        </p:sp>
        <p:sp>
          <p:nvSpPr>
            <p:cNvPr id="15" name="Rectangle 14">
              <a:extLst>
                <a:ext uri="{FF2B5EF4-FFF2-40B4-BE49-F238E27FC236}">
                  <a16:creationId xmlns:a16="http://schemas.microsoft.com/office/drawing/2014/main" id="{CD7EF706-C9CD-F04D-9243-EEC490F152DB}"/>
                </a:ext>
              </a:extLst>
            </p:cNvPr>
            <p:cNvSpPr/>
            <p:nvPr/>
          </p:nvSpPr>
          <p:spPr>
            <a:xfrm>
              <a:off x="8817733" y="3107550"/>
              <a:ext cx="859667" cy="813613"/>
            </a:xfrm>
            <a:prstGeom prst="rect">
              <a:avLst/>
            </a:prstGeom>
            <a:noFill/>
            <a:ln w="28575">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tx1">
                    <a:lumMod val="50000"/>
                    <a:lumOff val="50000"/>
                  </a:schemeClr>
                </a:solidFill>
              </a:endParaRPr>
            </a:p>
          </p:txBody>
        </p:sp>
        <p:cxnSp>
          <p:nvCxnSpPr>
            <p:cNvPr id="20" name="Straight Arrow Connector 19">
              <a:extLst>
                <a:ext uri="{FF2B5EF4-FFF2-40B4-BE49-F238E27FC236}">
                  <a16:creationId xmlns:a16="http://schemas.microsoft.com/office/drawing/2014/main" id="{77EEAFC0-6A58-9045-A1B6-25C7BF7EB673}"/>
                </a:ext>
              </a:extLst>
            </p:cNvPr>
            <p:cNvCxnSpPr>
              <a:cxnSpLocks/>
              <a:stCxn id="15" idx="0"/>
              <a:endCxn id="6" idx="2"/>
            </p:cNvCxnSpPr>
            <p:nvPr/>
          </p:nvCxnSpPr>
          <p:spPr>
            <a:xfrm flipH="1" flipV="1">
              <a:off x="9106652" y="2594392"/>
              <a:ext cx="140915" cy="513158"/>
            </a:xfrm>
            <a:prstGeom prst="straightConnector1">
              <a:avLst/>
            </a:prstGeom>
            <a:ln w="28575">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FBDF2A83-D181-9040-9030-ED3EF0D9ABD0}"/>
              </a:ext>
            </a:extLst>
          </p:cNvPr>
          <p:cNvSpPr txBox="1">
            <a:spLocks/>
          </p:cNvSpPr>
          <p:nvPr/>
        </p:nvSpPr>
        <p:spPr>
          <a:xfrm>
            <a:off x="838200" y="1825624"/>
            <a:ext cx="10515600" cy="28933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Learn a pairwise ranking model online</a:t>
            </a:r>
          </a:p>
          <a:p>
            <a:r>
              <a:rPr lang="en-US" dirty="0"/>
              <a:t>Ranking model: a single layer </a:t>
            </a:r>
            <a:r>
              <a:rPr lang="en-US" dirty="0" err="1"/>
              <a:t>RankNet</a:t>
            </a:r>
            <a:r>
              <a:rPr lang="en-US" dirty="0"/>
              <a:t>[10] model with sigmoid activation function</a:t>
            </a:r>
          </a:p>
          <a:p>
            <a:pPr lvl="1"/>
            <a:r>
              <a:rPr lang="en-US" dirty="0"/>
              <a:t>Loss function at time t:</a:t>
            </a:r>
          </a:p>
          <a:p>
            <a:endParaRPr lang="en-US" dirty="0"/>
          </a:p>
        </p:txBody>
      </p:sp>
      <p:pic>
        <p:nvPicPr>
          <p:cNvPr id="23" name="Picture 2" descr="Image result for uva logo">
            <a:extLst>
              <a:ext uri="{FF2B5EF4-FFF2-40B4-BE49-F238E27FC236}">
                <a16:creationId xmlns:a16="http://schemas.microsoft.com/office/drawing/2014/main" id="{2C2E4E57-A60A-4944-9C40-E413299FBD4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2767E17-7419-0442-B7B2-7C32BA9EA85E}"/>
              </a:ext>
            </a:extLst>
          </p:cNvPr>
          <p:cNvGrpSpPr/>
          <p:nvPr/>
        </p:nvGrpSpPr>
        <p:grpSpPr>
          <a:xfrm>
            <a:off x="66228" y="3504251"/>
            <a:ext cx="3875878" cy="1285442"/>
            <a:chOff x="394000" y="2739088"/>
            <a:chExt cx="3875878" cy="1285442"/>
          </a:xfrm>
        </p:grpSpPr>
        <p:sp>
          <p:nvSpPr>
            <p:cNvPr id="9" name="Rectangle 8">
              <a:extLst>
                <a:ext uri="{FF2B5EF4-FFF2-40B4-BE49-F238E27FC236}">
                  <a16:creationId xmlns:a16="http://schemas.microsoft.com/office/drawing/2014/main" id="{A6180CE9-0DF0-384C-9CD0-20BAE42C5178}"/>
                </a:ext>
              </a:extLst>
            </p:cNvPr>
            <p:cNvSpPr/>
            <p:nvPr/>
          </p:nvSpPr>
          <p:spPr>
            <a:xfrm>
              <a:off x="2207885" y="3322150"/>
              <a:ext cx="2061993" cy="702380"/>
            </a:xfrm>
            <a:prstGeom prst="rect">
              <a:avLst/>
            </a:prstGeom>
            <a:noFill/>
            <a:ln w="28575">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tx1">
                    <a:lumMod val="50000"/>
                    <a:lumOff val="50000"/>
                  </a:schemeClr>
                </a:solidFill>
              </a:endParaRPr>
            </a:p>
          </p:txBody>
        </p:sp>
        <p:sp>
          <p:nvSpPr>
            <p:cNvPr id="10" name="TextBox 9">
              <a:extLst>
                <a:ext uri="{FF2B5EF4-FFF2-40B4-BE49-F238E27FC236}">
                  <a16:creationId xmlns:a16="http://schemas.microsoft.com/office/drawing/2014/main" id="{370421B9-4F2A-9C42-A497-723B9B22AF20}"/>
                </a:ext>
              </a:extLst>
            </p:cNvPr>
            <p:cNvSpPr txBox="1"/>
            <p:nvPr/>
          </p:nvSpPr>
          <p:spPr>
            <a:xfrm>
              <a:off x="394000" y="2739088"/>
              <a:ext cx="2040466" cy="646331"/>
            </a:xfrm>
            <a:prstGeom prst="rect">
              <a:avLst/>
            </a:prstGeom>
            <a:noFill/>
          </p:spPr>
          <p:txBody>
            <a:bodyPr wrap="square" rtlCol="0">
              <a:spAutoFit/>
            </a:bodyPr>
            <a:lstStyle/>
            <a:p>
              <a:r>
                <a:rPr lang="en-US" dirty="0">
                  <a:solidFill>
                    <a:schemeClr val="tx1">
                      <a:lumMod val="65000"/>
                      <a:lumOff val="35000"/>
                    </a:schemeClr>
                  </a:solidFill>
                </a:rPr>
                <a:t>Training data observed so far</a:t>
              </a:r>
            </a:p>
          </p:txBody>
        </p:sp>
        <p:cxnSp>
          <p:nvCxnSpPr>
            <p:cNvPr id="22" name="Straight Arrow Connector 21">
              <a:extLst>
                <a:ext uri="{FF2B5EF4-FFF2-40B4-BE49-F238E27FC236}">
                  <a16:creationId xmlns:a16="http://schemas.microsoft.com/office/drawing/2014/main" id="{23758D90-730B-5A44-BF12-3AF1D69C5A19}"/>
                </a:ext>
              </a:extLst>
            </p:cNvPr>
            <p:cNvCxnSpPr>
              <a:cxnSpLocks/>
              <a:stCxn id="9" idx="0"/>
              <a:endCxn id="10" idx="3"/>
            </p:cNvCxnSpPr>
            <p:nvPr/>
          </p:nvCxnSpPr>
          <p:spPr>
            <a:xfrm flipH="1" flipV="1">
              <a:off x="2434466" y="3062254"/>
              <a:ext cx="804416" cy="259896"/>
            </a:xfrm>
            <a:prstGeom prst="straightConnector1">
              <a:avLst/>
            </a:prstGeom>
            <a:ln w="285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3" name="Slide Number Placeholder 4">
            <a:extLst>
              <a:ext uri="{FF2B5EF4-FFF2-40B4-BE49-F238E27FC236}">
                <a16:creationId xmlns:a16="http://schemas.microsoft.com/office/drawing/2014/main" id="{CCB0B200-DD65-2141-A062-81368F886C8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105</a:t>
            </a:fld>
            <a:endParaRPr lang="en-US"/>
          </a:p>
        </p:txBody>
      </p:sp>
      <p:sp>
        <p:nvSpPr>
          <p:cNvPr id="34" name="Date Placeholder 3">
            <a:extLst>
              <a:ext uri="{FF2B5EF4-FFF2-40B4-BE49-F238E27FC236}">
                <a16:creationId xmlns:a16="http://schemas.microsoft.com/office/drawing/2014/main" id="{1EE0D5B4-1359-4647-B188-E64F085E7E9C}"/>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custDataLst>
      <p:tags r:id="rId1"/>
    </p:custDataLst>
    <p:extLst>
      <p:ext uri="{BB962C8B-B14F-4D97-AF65-F5344CB8AC3E}">
        <p14:creationId xmlns:p14="http://schemas.microsoft.com/office/powerpoint/2010/main" val="51331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A1300-C494-4A4E-A37A-0FF0B6D7FC50}"/>
              </a:ext>
            </a:extLst>
          </p:cNvPr>
          <p:cNvSpPr>
            <a:spLocks noGrp="1"/>
          </p:cNvSpPr>
          <p:nvPr>
            <p:ph type="title"/>
          </p:nvPr>
        </p:nvSpPr>
        <p:spPr/>
        <p:txBody>
          <a:bodyPr/>
          <a:lstStyle/>
          <a:p>
            <a:r>
              <a:rPr lang="en-US" dirty="0"/>
              <a:t>Pairwise estimation uncertainty</a:t>
            </a:r>
          </a:p>
        </p:txBody>
      </p:sp>
      <p:grpSp>
        <p:nvGrpSpPr>
          <p:cNvPr id="24" name="Group 23">
            <a:extLst>
              <a:ext uri="{FF2B5EF4-FFF2-40B4-BE49-F238E27FC236}">
                <a16:creationId xmlns:a16="http://schemas.microsoft.com/office/drawing/2014/main" id="{25031DB7-7167-AE43-A186-2DFD3167F165}"/>
              </a:ext>
            </a:extLst>
          </p:cNvPr>
          <p:cNvGrpSpPr/>
          <p:nvPr/>
        </p:nvGrpSpPr>
        <p:grpSpPr>
          <a:xfrm>
            <a:off x="987418" y="5355629"/>
            <a:ext cx="3205234" cy="1132809"/>
            <a:chOff x="1104899" y="4991804"/>
            <a:chExt cx="3205234" cy="1132809"/>
          </a:xfrm>
        </p:grpSpPr>
        <p:sp>
          <p:nvSpPr>
            <p:cNvPr id="4" name="TextBox 3">
              <a:extLst>
                <a:ext uri="{FF2B5EF4-FFF2-40B4-BE49-F238E27FC236}">
                  <a16:creationId xmlns:a16="http://schemas.microsoft.com/office/drawing/2014/main" id="{A750B57A-B280-C745-927F-EBF0B0545939}"/>
                </a:ext>
              </a:extLst>
            </p:cNvPr>
            <p:cNvSpPr txBox="1"/>
            <p:nvPr/>
          </p:nvSpPr>
          <p:spPr>
            <a:xfrm>
              <a:off x="1104899" y="5478282"/>
              <a:ext cx="2768600" cy="646331"/>
            </a:xfrm>
            <a:prstGeom prst="rect">
              <a:avLst/>
            </a:prstGeom>
            <a:noFill/>
          </p:spPr>
          <p:txBody>
            <a:bodyPr wrap="square" rtlCol="0">
              <a:spAutoFit/>
            </a:bodyPr>
            <a:lstStyle/>
            <a:p>
              <a:r>
                <a:rPr lang="en-US" dirty="0">
                  <a:solidFill>
                    <a:schemeClr val="accent1"/>
                  </a:solidFill>
                </a:rPr>
                <a:t>Estimated pairwise preference between </a:t>
              </a:r>
              <a:r>
                <a:rPr lang="en-US" dirty="0" err="1">
                  <a:solidFill>
                    <a:schemeClr val="accent1"/>
                  </a:solidFill>
                </a:rPr>
                <a:t>i</a:t>
              </a:r>
              <a:r>
                <a:rPr lang="en-US" dirty="0">
                  <a:solidFill>
                    <a:schemeClr val="accent1"/>
                  </a:solidFill>
                </a:rPr>
                <a:t> and j</a:t>
              </a:r>
            </a:p>
          </p:txBody>
        </p:sp>
        <p:cxnSp>
          <p:nvCxnSpPr>
            <p:cNvPr id="7" name="Straight Connector 6">
              <a:extLst>
                <a:ext uri="{FF2B5EF4-FFF2-40B4-BE49-F238E27FC236}">
                  <a16:creationId xmlns:a16="http://schemas.microsoft.com/office/drawing/2014/main" id="{64F45818-F713-1542-A818-62750B651310}"/>
                </a:ext>
              </a:extLst>
            </p:cNvPr>
            <p:cNvCxnSpPr>
              <a:cxnSpLocks/>
            </p:cNvCxnSpPr>
            <p:nvPr/>
          </p:nvCxnSpPr>
          <p:spPr>
            <a:xfrm>
              <a:off x="3141733" y="4991804"/>
              <a:ext cx="116840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4FECC90-BDF8-7947-9505-912BAFE6C253}"/>
                </a:ext>
              </a:extLst>
            </p:cNvPr>
            <p:cNvCxnSpPr>
              <a:cxnSpLocks/>
              <a:endCxn id="4" idx="0"/>
            </p:cNvCxnSpPr>
            <p:nvPr/>
          </p:nvCxnSpPr>
          <p:spPr>
            <a:xfrm flipH="1">
              <a:off x="2489199" y="4991804"/>
              <a:ext cx="1209682" cy="486478"/>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88DC25F-2CD1-6B43-AAE4-510EC0E6779D}"/>
              </a:ext>
            </a:extLst>
          </p:cNvPr>
          <p:cNvGrpSpPr/>
          <p:nvPr/>
        </p:nvGrpSpPr>
        <p:grpSpPr>
          <a:xfrm>
            <a:off x="4448175" y="5355629"/>
            <a:ext cx="2768600" cy="1081707"/>
            <a:chOff x="4429127" y="4991804"/>
            <a:chExt cx="2768600" cy="1081707"/>
          </a:xfrm>
        </p:grpSpPr>
        <p:sp>
          <p:nvSpPr>
            <p:cNvPr id="5" name="TextBox 4">
              <a:extLst>
                <a:ext uri="{FF2B5EF4-FFF2-40B4-BE49-F238E27FC236}">
                  <a16:creationId xmlns:a16="http://schemas.microsoft.com/office/drawing/2014/main" id="{CDB34985-4434-2A47-B33B-F89F36212213}"/>
                </a:ext>
              </a:extLst>
            </p:cNvPr>
            <p:cNvSpPr txBox="1"/>
            <p:nvPr/>
          </p:nvSpPr>
          <p:spPr>
            <a:xfrm>
              <a:off x="4429127" y="5427180"/>
              <a:ext cx="2768600" cy="646331"/>
            </a:xfrm>
            <a:prstGeom prst="rect">
              <a:avLst/>
            </a:prstGeom>
            <a:noFill/>
          </p:spPr>
          <p:txBody>
            <a:bodyPr wrap="square" rtlCol="0">
              <a:spAutoFit/>
            </a:bodyPr>
            <a:lstStyle/>
            <a:p>
              <a:r>
                <a:rPr lang="en-US" dirty="0">
                  <a:solidFill>
                    <a:schemeClr val="accent2">
                      <a:lumMod val="75000"/>
                    </a:schemeClr>
                  </a:solidFill>
                </a:rPr>
                <a:t>Ground truth pairwise preference between </a:t>
              </a:r>
              <a:r>
                <a:rPr lang="en-US" dirty="0" err="1">
                  <a:solidFill>
                    <a:schemeClr val="accent2">
                      <a:lumMod val="75000"/>
                    </a:schemeClr>
                  </a:solidFill>
                </a:rPr>
                <a:t>i</a:t>
              </a:r>
              <a:r>
                <a:rPr lang="en-US" dirty="0">
                  <a:solidFill>
                    <a:schemeClr val="accent2">
                      <a:lumMod val="75000"/>
                    </a:schemeClr>
                  </a:solidFill>
                </a:rPr>
                <a:t> and j</a:t>
              </a:r>
            </a:p>
          </p:txBody>
        </p:sp>
        <p:cxnSp>
          <p:nvCxnSpPr>
            <p:cNvPr id="15" name="Straight Connector 14">
              <a:extLst>
                <a:ext uri="{FF2B5EF4-FFF2-40B4-BE49-F238E27FC236}">
                  <a16:creationId xmlns:a16="http://schemas.microsoft.com/office/drawing/2014/main" id="{DA37BD96-A1D3-7A4D-9990-FA309361D126}"/>
                </a:ext>
              </a:extLst>
            </p:cNvPr>
            <p:cNvCxnSpPr>
              <a:cxnSpLocks/>
            </p:cNvCxnSpPr>
            <p:nvPr/>
          </p:nvCxnSpPr>
          <p:spPr>
            <a:xfrm>
              <a:off x="4908552" y="4991804"/>
              <a:ext cx="1168400" cy="0"/>
            </a:xfrm>
            <a:prstGeom prst="line">
              <a:avLst/>
            </a:prstGeom>
            <a:ln w="28575">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9388C5C3-92F6-C847-ACB4-E75DF337D724}"/>
                </a:ext>
              </a:extLst>
            </p:cNvPr>
            <p:cNvCxnSpPr>
              <a:cxnSpLocks/>
              <a:stCxn id="13" idx="2"/>
            </p:cNvCxnSpPr>
            <p:nvPr/>
          </p:nvCxnSpPr>
          <p:spPr>
            <a:xfrm flipH="1">
              <a:off x="5524500" y="4993692"/>
              <a:ext cx="50798" cy="484590"/>
            </a:xfrm>
            <a:prstGeom prst="straightConnector1">
              <a:avLst/>
            </a:prstGeom>
            <a:ln w="28575">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94818D29-B718-CF42-BACB-65E7A29A57BB}"/>
              </a:ext>
            </a:extLst>
          </p:cNvPr>
          <p:cNvGrpSpPr/>
          <p:nvPr/>
        </p:nvGrpSpPr>
        <p:grpSpPr>
          <a:xfrm>
            <a:off x="7854665" y="5183070"/>
            <a:ext cx="4551643" cy="923330"/>
            <a:chOff x="7829265" y="4781394"/>
            <a:chExt cx="4551643" cy="923330"/>
          </a:xfrm>
        </p:grpSpPr>
        <p:sp>
          <p:nvSpPr>
            <p:cNvPr id="6" name="TextBox 5">
              <a:extLst>
                <a:ext uri="{FF2B5EF4-FFF2-40B4-BE49-F238E27FC236}">
                  <a16:creationId xmlns:a16="http://schemas.microsoft.com/office/drawing/2014/main" id="{FC28DA8C-F3B7-AA48-974C-74BA83911C76}"/>
                </a:ext>
              </a:extLst>
            </p:cNvPr>
            <p:cNvSpPr txBox="1"/>
            <p:nvPr/>
          </p:nvSpPr>
          <p:spPr>
            <a:xfrm>
              <a:off x="8494708" y="4781394"/>
              <a:ext cx="3886200" cy="923330"/>
            </a:xfrm>
            <a:prstGeom prst="rect">
              <a:avLst/>
            </a:prstGeom>
            <a:noFill/>
          </p:spPr>
          <p:txBody>
            <a:bodyPr wrap="square" rtlCol="0">
              <a:spAutoFit/>
            </a:bodyPr>
            <a:lstStyle/>
            <a:p>
              <a:r>
                <a:rPr lang="en-US" dirty="0">
                  <a:solidFill>
                    <a:schemeClr val="accent4"/>
                  </a:solidFill>
                </a:rPr>
                <a:t>Covariance matrix constructed with previous observations</a:t>
              </a:r>
            </a:p>
            <a:p>
              <a:endParaRPr lang="en-US" dirty="0">
                <a:solidFill>
                  <a:schemeClr val="accent4"/>
                </a:solidFill>
              </a:endParaRPr>
            </a:p>
          </p:txBody>
        </p:sp>
        <p:cxnSp>
          <p:nvCxnSpPr>
            <p:cNvPr id="19" name="Straight Connector 18">
              <a:extLst>
                <a:ext uri="{FF2B5EF4-FFF2-40B4-BE49-F238E27FC236}">
                  <a16:creationId xmlns:a16="http://schemas.microsoft.com/office/drawing/2014/main" id="{1A3982BC-FE7D-054B-A719-01DB7A68F6A2}"/>
                </a:ext>
              </a:extLst>
            </p:cNvPr>
            <p:cNvCxnSpPr>
              <a:cxnSpLocks/>
            </p:cNvCxnSpPr>
            <p:nvPr/>
          </p:nvCxnSpPr>
          <p:spPr>
            <a:xfrm>
              <a:off x="7829265" y="4952136"/>
              <a:ext cx="387348" cy="0"/>
            </a:xfrm>
            <a:prstGeom prst="line">
              <a:avLst/>
            </a:prstGeom>
            <a:ln w="28575">
              <a:solidFill>
                <a:schemeClr val="accent4"/>
              </a:solidFill>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3EA8AAC3-9733-AE4C-94BC-B3AFE82D81EE}"/>
                </a:ext>
              </a:extLst>
            </p:cNvPr>
            <p:cNvCxnSpPr>
              <a:cxnSpLocks/>
            </p:cNvCxnSpPr>
            <p:nvPr/>
          </p:nvCxnSpPr>
          <p:spPr>
            <a:xfrm>
              <a:off x="8022939" y="4955841"/>
              <a:ext cx="388408" cy="245896"/>
            </a:xfrm>
            <a:prstGeom prst="straightConnector1">
              <a:avLst/>
            </a:prstGeom>
            <a:ln w="28575">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58892187-E2DC-8140-B77D-A14AB604B26E}"/>
                  </a:ext>
                </a:extLst>
              </p:cNvPr>
              <p:cNvSpPr txBox="1">
                <a:spLocks/>
              </p:cNvSpPr>
              <p:nvPr/>
            </p:nvSpPr>
            <p:spPr>
              <a:xfrm>
                <a:off x="838200" y="1825624"/>
                <a:ext cx="10515600" cy="42465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Pairwise feedback is noisy:</a:t>
                </a:r>
              </a:p>
              <a:p>
                <a:pPr lvl="1"/>
                <a:r>
                  <a:rPr lang="en-US" dirty="0"/>
                  <a:t>Given the documents are examined, the click feedback is independent from each other</a:t>
                </a:r>
              </a:p>
              <a:p>
                <a:pPr lvl="1"/>
                <a:endParaRPr lang="en-US" i="1" dirty="0">
                  <a:latin typeface="Cambria Math" panose="02040503050406030204" pitchFamily="18" charset="0"/>
                </a:endParaRPr>
              </a:p>
              <a:p>
                <a:r>
                  <a:rPr lang="en-US" dirty="0"/>
                  <a:t>Confidence interval of pairwise preference estimation</a:t>
                </a:r>
              </a:p>
              <a:p>
                <a:pPr lvl="1"/>
                <a:r>
                  <a:rPr lang="en-US" dirty="0"/>
                  <a:t>At round t, with probability at least </a:t>
                </a:r>
                <a14:m>
                  <m:oMath xmlns:m="http://schemas.openxmlformats.org/officeDocument/2006/math">
                    <m:r>
                      <a:rPr lang="en-US" i="1">
                        <a:latin typeface="Cambria Math" panose="02040503050406030204" pitchFamily="18" charset="0"/>
                      </a:rPr>
                      <m:t>1 −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1</m:t>
                        </m:r>
                      </m:sub>
                    </m:sSub>
                  </m:oMath>
                </a14:m>
                <a:r>
                  <a:rPr lang="en-US" dirty="0"/>
                  <a:t>,</a:t>
                </a:r>
              </a:p>
              <a:p>
                <a:pPr lvl="1"/>
                <a:endParaRPr lang="en-US" dirty="0"/>
              </a:p>
            </p:txBody>
          </p:sp>
        </mc:Choice>
        <mc:Fallback xmlns="">
          <p:sp>
            <p:nvSpPr>
              <p:cNvPr id="23" name="Content Placeholder 2">
                <a:extLst>
                  <a:ext uri="{FF2B5EF4-FFF2-40B4-BE49-F238E27FC236}">
                    <a16:creationId xmlns:a16="http://schemas.microsoft.com/office/drawing/2014/main" id="{58892187-E2DC-8140-B77D-A14AB604B26E}"/>
                  </a:ext>
                </a:extLst>
              </p:cNvPr>
              <p:cNvSpPr txBox="1">
                <a:spLocks noRot="1" noChangeAspect="1" noMove="1" noResize="1" noEditPoints="1" noAdjustHandles="1" noChangeArrowheads="1" noChangeShapeType="1" noTextEdit="1"/>
              </p:cNvSpPr>
              <p:nvPr/>
            </p:nvSpPr>
            <p:spPr>
              <a:xfrm>
                <a:off x="838200" y="1825624"/>
                <a:ext cx="10515600" cy="4246587"/>
              </a:xfrm>
              <a:prstGeom prst="rect">
                <a:avLst/>
              </a:prstGeom>
              <a:blipFill>
                <a:blip r:embed="rId4"/>
                <a:stretch>
                  <a:fillRect l="-1086" t="-2381"/>
                </a:stretch>
              </a:blipFill>
            </p:spPr>
            <p:txBody>
              <a:bodyPr/>
              <a:lstStyle/>
              <a:p>
                <a:r>
                  <a:rPr lang="en-US">
                    <a:noFill/>
                  </a:rPr>
                  <a:t> </a:t>
                </a:r>
              </a:p>
            </p:txBody>
          </p:sp>
        </mc:Fallback>
      </mc:AlternateContent>
      <p:pic>
        <p:nvPicPr>
          <p:cNvPr id="17" name="Picture 2" descr="Image result for uva logo">
            <a:extLst>
              <a:ext uri="{FF2B5EF4-FFF2-40B4-BE49-F238E27FC236}">
                <a16:creationId xmlns:a16="http://schemas.microsoft.com/office/drawing/2014/main" id="{BCE6FD70-C565-9949-9F1B-F2B2EFA1BD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C613380-6236-DB4A-B640-1AF9AD3901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4696" y="5855634"/>
            <a:ext cx="3712919" cy="399139"/>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79C704FD-FD81-8C44-965D-943D496B234C}"/>
              </a:ext>
            </a:extLst>
          </p:cNvPr>
          <p:cNvPicPr>
            <a:picLocks noChangeAspect="1"/>
          </p:cNvPicPr>
          <p:nvPr/>
        </p:nvPicPr>
        <p:blipFill>
          <a:blip r:embed="rId7"/>
          <a:stretch>
            <a:fillRect/>
          </a:stretch>
        </p:blipFill>
        <p:spPr>
          <a:xfrm>
            <a:off x="3181348" y="2987170"/>
            <a:ext cx="3086100" cy="495300"/>
          </a:xfrm>
          <a:prstGeom prst="rect">
            <a:avLst/>
          </a:prstGeom>
        </p:spPr>
      </p:pic>
      <p:pic>
        <p:nvPicPr>
          <p:cNvPr id="13" name="Picture 12" descr="Diagram&#10;&#10;Description automatically generated with low confidence">
            <a:extLst>
              <a:ext uri="{FF2B5EF4-FFF2-40B4-BE49-F238E27FC236}">
                <a16:creationId xmlns:a16="http://schemas.microsoft.com/office/drawing/2014/main" id="{C1D1F079-42FC-1A41-B6E1-05DC80E0CD61}"/>
              </a:ext>
            </a:extLst>
          </p:cNvPr>
          <p:cNvPicPr>
            <a:picLocks noChangeAspect="1"/>
          </p:cNvPicPr>
          <p:nvPr/>
        </p:nvPicPr>
        <p:blipFill>
          <a:blip r:embed="rId8"/>
          <a:stretch>
            <a:fillRect/>
          </a:stretch>
        </p:blipFill>
        <p:spPr>
          <a:xfrm>
            <a:off x="2793996" y="4519317"/>
            <a:ext cx="5600700" cy="838200"/>
          </a:xfrm>
          <a:prstGeom prst="rect">
            <a:avLst/>
          </a:prstGeom>
        </p:spPr>
      </p:pic>
      <p:sp>
        <p:nvSpPr>
          <p:cNvPr id="28" name="Slide Number Placeholder 4">
            <a:extLst>
              <a:ext uri="{FF2B5EF4-FFF2-40B4-BE49-F238E27FC236}">
                <a16:creationId xmlns:a16="http://schemas.microsoft.com/office/drawing/2014/main" id="{36CCCAED-CA68-7844-8E2C-EB8ACC932D79}"/>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106</a:t>
            </a:fld>
            <a:endParaRPr lang="en-US"/>
          </a:p>
        </p:txBody>
      </p:sp>
      <p:sp>
        <p:nvSpPr>
          <p:cNvPr id="29" name="Date Placeholder 3">
            <a:extLst>
              <a:ext uri="{FF2B5EF4-FFF2-40B4-BE49-F238E27FC236}">
                <a16:creationId xmlns:a16="http://schemas.microsoft.com/office/drawing/2014/main" id="{88B08503-CA60-DD4E-8CFD-479618EC835D}"/>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custDataLst>
      <p:tags r:id="rId1"/>
    </p:custDataLst>
    <p:extLst>
      <p:ext uri="{BB962C8B-B14F-4D97-AF65-F5344CB8AC3E}">
        <p14:creationId xmlns:p14="http://schemas.microsoft.com/office/powerpoint/2010/main" val="4572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FCE6D6E7-B3AE-9648-AE4A-6120EF243E35}"/>
              </a:ext>
            </a:extLst>
          </p:cNvPr>
          <p:cNvPicPr>
            <a:picLocks noChangeAspect="1"/>
          </p:cNvPicPr>
          <p:nvPr/>
        </p:nvPicPr>
        <p:blipFill>
          <a:blip r:embed="rId4"/>
          <a:stretch>
            <a:fillRect/>
          </a:stretch>
        </p:blipFill>
        <p:spPr>
          <a:xfrm>
            <a:off x="3412706" y="2304450"/>
            <a:ext cx="5410200" cy="736600"/>
          </a:xfrm>
          <a:prstGeom prst="rect">
            <a:avLst/>
          </a:prstGeom>
        </p:spPr>
      </p:pic>
      <p:sp>
        <p:nvSpPr>
          <p:cNvPr id="58" name="Content Placeholder 2">
            <a:extLst>
              <a:ext uri="{FF2B5EF4-FFF2-40B4-BE49-F238E27FC236}">
                <a16:creationId xmlns:a16="http://schemas.microsoft.com/office/drawing/2014/main" id="{42CBB95C-1DB4-B848-9A07-4E28EBF98552}"/>
              </a:ext>
            </a:extLst>
          </p:cNvPr>
          <p:cNvSpPr txBox="1">
            <a:spLocks/>
          </p:cNvSpPr>
          <p:nvPr/>
        </p:nvSpPr>
        <p:spPr>
          <a:xfrm>
            <a:off x="838200" y="1825625"/>
            <a:ext cx="10515600" cy="10339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With high probability, the optimal value belongs to</a:t>
            </a:r>
          </a:p>
          <a:p>
            <a:endParaRPr lang="en-US" dirty="0"/>
          </a:p>
        </p:txBody>
      </p:sp>
      <p:sp>
        <p:nvSpPr>
          <p:cNvPr id="37" name="Rectangle 36">
            <a:extLst>
              <a:ext uri="{FF2B5EF4-FFF2-40B4-BE49-F238E27FC236}">
                <a16:creationId xmlns:a16="http://schemas.microsoft.com/office/drawing/2014/main" id="{F29018D1-B852-CF42-95E4-95B1F5A2E5F6}"/>
              </a:ext>
            </a:extLst>
          </p:cNvPr>
          <p:cNvSpPr/>
          <p:nvPr/>
        </p:nvSpPr>
        <p:spPr>
          <a:xfrm>
            <a:off x="5205673" y="2351055"/>
            <a:ext cx="842237" cy="639224"/>
          </a:xfrm>
          <a:prstGeom prst="rect">
            <a:avLst/>
          </a:prstGeom>
          <a:noFill/>
          <a:ln w="28575">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7103FC4-98EF-1846-9FD2-ED64AE94136C}"/>
              </a:ext>
            </a:extLst>
          </p:cNvPr>
          <p:cNvSpPr/>
          <p:nvPr/>
        </p:nvSpPr>
        <p:spPr>
          <a:xfrm>
            <a:off x="7878055" y="2364073"/>
            <a:ext cx="799034" cy="639224"/>
          </a:xfrm>
          <a:prstGeom prst="rect">
            <a:avLst/>
          </a:prstGeom>
          <a:noFill/>
          <a:ln w="28575">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441AE94A-A133-1F4B-8BFE-FAAB461BE7DD}"/>
              </a:ext>
            </a:extLst>
          </p:cNvPr>
          <p:cNvSpPr/>
          <p:nvPr/>
        </p:nvSpPr>
        <p:spPr>
          <a:xfrm>
            <a:off x="6144092" y="2372955"/>
            <a:ext cx="1428555" cy="639224"/>
          </a:xfrm>
          <a:prstGeom prst="rect">
            <a:avLst/>
          </a:prstGeom>
          <a:noFill/>
          <a:ln w="28575">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C9142F61-A3A8-A049-A7C2-98A83412E685}"/>
              </a:ext>
            </a:extLst>
          </p:cNvPr>
          <p:cNvSpPr/>
          <p:nvPr/>
        </p:nvSpPr>
        <p:spPr>
          <a:xfrm>
            <a:off x="3508464" y="2372499"/>
            <a:ext cx="1428750" cy="639224"/>
          </a:xfrm>
          <a:prstGeom prst="rect">
            <a:avLst/>
          </a:prstGeom>
          <a:noFill/>
          <a:ln w="28575">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A1CA4AA-053D-8B4D-8ECC-D4F10B637859}"/>
              </a:ext>
            </a:extLst>
          </p:cNvPr>
          <p:cNvSpPr>
            <a:spLocks noGrp="1"/>
          </p:cNvSpPr>
          <p:nvPr>
            <p:ph type="title"/>
          </p:nvPr>
        </p:nvSpPr>
        <p:spPr/>
        <p:txBody>
          <a:bodyPr/>
          <a:lstStyle/>
          <a:p>
            <a:r>
              <a:rPr lang="en-US" dirty="0"/>
              <a:t>Certain rank order &amp; uncertain rank order</a:t>
            </a:r>
          </a:p>
        </p:txBody>
      </p:sp>
      <p:grpSp>
        <p:nvGrpSpPr>
          <p:cNvPr id="35" name="Group 34">
            <a:extLst>
              <a:ext uri="{FF2B5EF4-FFF2-40B4-BE49-F238E27FC236}">
                <a16:creationId xmlns:a16="http://schemas.microsoft.com/office/drawing/2014/main" id="{EB404DC9-AB5E-B041-8F98-FB74D1E4434F}"/>
              </a:ext>
            </a:extLst>
          </p:cNvPr>
          <p:cNvGrpSpPr/>
          <p:nvPr/>
        </p:nvGrpSpPr>
        <p:grpSpPr>
          <a:xfrm>
            <a:off x="2965245" y="3146159"/>
            <a:ext cx="6683312" cy="3467954"/>
            <a:chOff x="806138" y="1944688"/>
            <a:chExt cx="7515343" cy="3899693"/>
          </a:xfrm>
        </p:grpSpPr>
        <p:cxnSp>
          <p:nvCxnSpPr>
            <p:cNvPr id="6" name="Straight Connector 5">
              <a:extLst>
                <a:ext uri="{FF2B5EF4-FFF2-40B4-BE49-F238E27FC236}">
                  <a16:creationId xmlns:a16="http://schemas.microsoft.com/office/drawing/2014/main" id="{B697600B-9F94-D449-B52F-708E8261BC13}"/>
                </a:ext>
              </a:extLst>
            </p:cNvPr>
            <p:cNvCxnSpPr>
              <a:cxnSpLocks/>
              <a:stCxn id="32" idx="3"/>
            </p:cNvCxnSpPr>
            <p:nvPr/>
          </p:nvCxnSpPr>
          <p:spPr>
            <a:xfrm flipV="1">
              <a:off x="1393737" y="4185155"/>
              <a:ext cx="6555783" cy="4029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EC9B1641-A630-6145-B71F-8472B552B892}"/>
                </a:ext>
              </a:extLst>
            </p:cNvPr>
            <p:cNvCxnSpPr>
              <a:cxnSpLocks/>
            </p:cNvCxnSpPr>
            <p:nvPr/>
          </p:nvCxnSpPr>
          <p:spPr>
            <a:xfrm flipV="1">
              <a:off x="1354991" y="1965044"/>
              <a:ext cx="0" cy="3408232"/>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2A209A6C-AEFB-3840-90DE-3AC216336813}"/>
                </a:ext>
              </a:extLst>
            </p:cNvPr>
            <p:cNvCxnSpPr>
              <a:cxnSpLocks/>
            </p:cNvCxnSpPr>
            <p:nvPr/>
          </p:nvCxnSpPr>
          <p:spPr>
            <a:xfrm flipV="1">
              <a:off x="1354991" y="5373276"/>
              <a:ext cx="6966490" cy="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9B434AF9-2D34-864A-8A06-D74B56297F77}"/>
                </a:ext>
              </a:extLst>
            </p:cNvPr>
            <p:cNvSpPr txBox="1"/>
            <p:nvPr/>
          </p:nvSpPr>
          <p:spPr>
            <a:xfrm>
              <a:off x="1416984" y="1944688"/>
              <a:ext cx="5238365" cy="519139"/>
            </a:xfrm>
            <a:prstGeom prst="rect">
              <a:avLst/>
            </a:prstGeom>
            <a:noFill/>
          </p:spPr>
          <p:txBody>
            <a:bodyPr wrap="square" rtlCol="0">
              <a:spAutoFit/>
            </a:bodyPr>
            <a:lstStyle/>
            <a:p>
              <a:r>
                <a:rPr lang="en-US" sz="2400" dirty="0"/>
                <a:t>Estimated pairwise preference</a:t>
              </a:r>
            </a:p>
          </p:txBody>
        </p:sp>
        <p:grpSp>
          <p:nvGrpSpPr>
            <p:cNvPr id="10" name="Group 9">
              <a:extLst>
                <a:ext uri="{FF2B5EF4-FFF2-40B4-BE49-F238E27FC236}">
                  <a16:creationId xmlns:a16="http://schemas.microsoft.com/office/drawing/2014/main" id="{55701A11-EAB4-464C-A188-0D10B88DBAF7}"/>
                </a:ext>
              </a:extLst>
            </p:cNvPr>
            <p:cNvGrpSpPr/>
            <p:nvPr/>
          </p:nvGrpSpPr>
          <p:grpSpPr>
            <a:xfrm>
              <a:off x="806138" y="2541063"/>
              <a:ext cx="619660" cy="1909345"/>
              <a:chOff x="1194708" y="1846881"/>
              <a:chExt cx="619660" cy="1909345"/>
            </a:xfrm>
          </p:grpSpPr>
          <p:sp>
            <p:nvSpPr>
              <p:cNvPr id="32" name="TextBox 31">
                <a:extLst>
                  <a:ext uri="{FF2B5EF4-FFF2-40B4-BE49-F238E27FC236}">
                    <a16:creationId xmlns:a16="http://schemas.microsoft.com/office/drawing/2014/main" id="{98542DDC-6605-C14E-9C20-D6E03D74A5F4}"/>
                  </a:ext>
                </a:extLst>
              </p:cNvPr>
              <p:cNvSpPr txBox="1"/>
              <p:nvPr/>
            </p:nvSpPr>
            <p:spPr>
              <a:xfrm>
                <a:off x="1194708" y="3306305"/>
                <a:ext cx="587598" cy="449921"/>
              </a:xfrm>
              <a:prstGeom prst="rect">
                <a:avLst/>
              </a:prstGeom>
              <a:noFill/>
            </p:spPr>
            <p:txBody>
              <a:bodyPr wrap="square" rtlCol="0">
                <a:spAutoFit/>
              </a:bodyPr>
              <a:lstStyle/>
              <a:p>
                <a:r>
                  <a:rPr lang="en-US" sz="2000" dirty="0"/>
                  <a:t>0.5</a:t>
                </a:r>
              </a:p>
            </p:txBody>
          </p:sp>
          <p:sp>
            <p:nvSpPr>
              <p:cNvPr id="33" name="TextBox 32">
                <a:extLst>
                  <a:ext uri="{FF2B5EF4-FFF2-40B4-BE49-F238E27FC236}">
                    <a16:creationId xmlns:a16="http://schemas.microsoft.com/office/drawing/2014/main" id="{1A936518-5170-4C45-A0C5-3DA732FB2EB6}"/>
                  </a:ext>
                </a:extLst>
              </p:cNvPr>
              <p:cNvSpPr txBox="1"/>
              <p:nvPr/>
            </p:nvSpPr>
            <p:spPr>
              <a:xfrm>
                <a:off x="1226770" y="1846881"/>
                <a:ext cx="587598" cy="400110"/>
              </a:xfrm>
              <a:prstGeom prst="rect">
                <a:avLst/>
              </a:prstGeom>
              <a:noFill/>
            </p:spPr>
            <p:txBody>
              <a:bodyPr wrap="square" rtlCol="0">
                <a:spAutoFit/>
              </a:bodyPr>
              <a:lstStyle/>
              <a:p>
                <a:r>
                  <a:rPr lang="en-US" sz="2000" dirty="0"/>
                  <a:t>1.0</a:t>
                </a:r>
              </a:p>
            </p:txBody>
          </p:sp>
        </p:grpSp>
        <p:grpSp>
          <p:nvGrpSpPr>
            <p:cNvPr id="11" name="Group 10">
              <a:extLst>
                <a:ext uri="{FF2B5EF4-FFF2-40B4-BE49-F238E27FC236}">
                  <a16:creationId xmlns:a16="http://schemas.microsoft.com/office/drawing/2014/main" id="{F5308F87-6AB0-654F-876D-CDFC4FB49F10}"/>
                </a:ext>
              </a:extLst>
            </p:cNvPr>
            <p:cNvGrpSpPr/>
            <p:nvPr/>
          </p:nvGrpSpPr>
          <p:grpSpPr>
            <a:xfrm>
              <a:off x="2065786" y="2923894"/>
              <a:ext cx="2441973" cy="2920487"/>
              <a:chOff x="2539595" y="2276206"/>
              <a:chExt cx="2441973" cy="2920487"/>
            </a:xfrm>
          </p:grpSpPr>
          <p:sp>
            <p:nvSpPr>
              <p:cNvPr id="29" name="Rectangle 28">
                <a:extLst>
                  <a:ext uri="{FF2B5EF4-FFF2-40B4-BE49-F238E27FC236}">
                    <a16:creationId xmlns:a16="http://schemas.microsoft.com/office/drawing/2014/main" id="{4F47F4E2-5185-AD4C-952F-DE40285AF3F2}"/>
                  </a:ext>
                </a:extLst>
              </p:cNvPr>
              <p:cNvSpPr/>
              <p:nvPr/>
            </p:nvSpPr>
            <p:spPr>
              <a:xfrm>
                <a:off x="3045417" y="2276206"/>
                <a:ext cx="1154624" cy="1075108"/>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98A334-EC7A-F943-B049-7DA6F7BA64BF}"/>
                  </a:ext>
                </a:extLst>
              </p:cNvPr>
              <p:cNvSpPr txBox="1"/>
              <p:nvPr/>
            </p:nvSpPr>
            <p:spPr>
              <a:xfrm>
                <a:off x="2539595" y="4746772"/>
                <a:ext cx="2441973" cy="449921"/>
              </a:xfrm>
              <a:prstGeom prst="rect">
                <a:avLst/>
              </a:prstGeom>
              <a:noFill/>
            </p:spPr>
            <p:txBody>
              <a:bodyPr wrap="none" rtlCol="0">
                <a:spAutoFit/>
              </a:bodyPr>
              <a:lstStyle/>
              <a:p>
                <a:r>
                  <a:rPr lang="en-US" sz="2000" dirty="0"/>
                  <a:t>document pair (i, j)</a:t>
                </a:r>
              </a:p>
            </p:txBody>
          </p:sp>
          <p:sp>
            <p:nvSpPr>
              <p:cNvPr id="31" name="Rectangle 30">
                <a:extLst>
                  <a:ext uri="{FF2B5EF4-FFF2-40B4-BE49-F238E27FC236}">
                    <a16:creationId xmlns:a16="http://schemas.microsoft.com/office/drawing/2014/main" id="{686A8A92-95FB-7E4B-B7C2-C7D4EABCC0EA}"/>
                  </a:ext>
                </a:extLst>
              </p:cNvPr>
              <p:cNvSpPr/>
              <p:nvPr/>
            </p:nvSpPr>
            <p:spPr>
              <a:xfrm>
                <a:off x="3055756" y="2693028"/>
                <a:ext cx="1154624" cy="241464"/>
              </a:xfrm>
              <a:prstGeom prst="rect">
                <a:avLst/>
              </a:prstGeom>
              <a:solidFill>
                <a:schemeClr val="accent1">
                  <a:lumMod val="60000"/>
                  <a:lumOff val="4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0D04DE78-8515-1D49-AE5A-426FF8DD8812}"/>
                </a:ext>
              </a:extLst>
            </p:cNvPr>
            <p:cNvGrpSpPr/>
            <p:nvPr/>
          </p:nvGrpSpPr>
          <p:grpSpPr>
            <a:xfrm>
              <a:off x="5373644" y="2725729"/>
              <a:ext cx="2564476" cy="3116890"/>
              <a:chOff x="5610382" y="2078041"/>
              <a:chExt cx="2564476" cy="3116890"/>
            </a:xfrm>
          </p:grpSpPr>
          <p:grpSp>
            <p:nvGrpSpPr>
              <p:cNvPr id="25" name="Group 24">
                <a:extLst>
                  <a:ext uri="{FF2B5EF4-FFF2-40B4-BE49-F238E27FC236}">
                    <a16:creationId xmlns:a16="http://schemas.microsoft.com/office/drawing/2014/main" id="{2A766C1C-133B-FC4E-B869-F4245F803A84}"/>
                  </a:ext>
                </a:extLst>
              </p:cNvPr>
              <p:cNvGrpSpPr/>
              <p:nvPr/>
            </p:nvGrpSpPr>
            <p:grpSpPr>
              <a:xfrm>
                <a:off x="6078068" y="2078041"/>
                <a:ext cx="1154624" cy="2177582"/>
                <a:chOff x="6078068" y="2078041"/>
                <a:chExt cx="1154624" cy="2177582"/>
              </a:xfrm>
            </p:grpSpPr>
            <p:sp>
              <p:nvSpPr>
                <p:cNvPr id="27" name="Rectangle 26">
                  <a:extLst>
                    <a:ext uri="{FF2B5EF4-FFF2-40B4-BE49-F238E27FC236}">
                      <a16:creationId xmlns:a16="http://schemas.microsoft.com/office/drawing/2014/main" id="{B49BBDEC-EB8D-0A41-8F17-49C7EE635874}"/>
                    </a:ext>
                  </a:extLst>
                </p:cNvPr>
                <p:cNvSpPr/>
                <p:nvPr/>
              </p:nvSpPr>
              <p:spPr>
                <a:xfrm>
                  <a:off x="6078068" y="2078041"/>
                  <a:ext cx="1154624" cy="2177582"/>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13CF426-ABB5-E844-8E1F-673046C2B06B}"/>
                    </a:ext>
                  </a:extLst>
                </p:cNvPr>
                <p:cNvSpPr/>
                <p:nvPr/>
              </p:nvSpPr>
              <p:spPr>
                <a:xfrm>
                  <a:off x="6096074" y="3046100"/>
                  <a:ext cx="1136618" cy="241464"/>
                </a:xfrm>
                <a:prstGeom prst="rect">
                  <a:avLst/>
                </a:prstGeom>
                <a:solidFill>
                  <a:schemeClr val="accent1">
                    <a:lumMod val="60000"/>
                    <a:lumOff val="4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EAE45518-FB38-1F43-B08B-B1D6C46CF691}"/>
                  </a:ext>
                </a:extLst>
              </p:cNvPr>
              <p:cNvSpPr txBox="1"/>
              <p:nvPr/>
            </p:nvSpPr>
            <p:spPr>
              <a:xfrm>
                <a:off x="5610382" y="4745010"/>
                <a:ext cx="2564476" cy="449921"/>
              </a:xfrm>
              <a:prstGeom prst="rect">
                <a:avLst/>
              </a:prstGeom>
              <a:noFill/>
            </p:spPr>
            <p:txBody>
              <a:bodyPr wrap="none" rtlCol="0">
                <a:spAutoFit/>
              </a:bodyPr>
              <a:lstStyle/>
              <a:p>
                <a:r>
                  <a:rPr lang="en-US" sz="2000" dirty="0"/>
                  <a:t>document pair (i’, j’)</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7FD222C-4035-BD4A-9E29-69030403683A}"/>
                    </a:ext>
                  </a:extLst>
                </p:cNvPr>
                <p:cNvSpPr txBox="1"/>
                <p:nvPr/>
              </p:nvSpPr>
              <p:spPr>
                <a:xfrm>
                  <a:off x="1488563" y="3269478"/>
                  <a:ext cx="988219" cy="376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𝑖𝑗</m:t>
                                </m:r>
                              </m:sub>
                              <m:sup>
                                <m:r>
                                  <a:rPr lang="en-US" b="0" i="1" smtClean="0">
                                    <a:latin typeface="Cambria Math" panose="02040503050406030204" pitchFamily="18" charset="0"/>
                                    <a:ea typeface="Cambria Math" panose="02040503050406030204" pitchFamily="18" charset="0"/>
                                  </a:rPr>
                                  <m:t>𝑡</m:t>
                                </m:r>
                              </m:sup>
                            </m:sSubSup>
                          </m:e>
                          <m:sup>
                            <m:r>
                              <a:rPr lang="en-US" b="0" i="1" smtClean="0">
                                <a:latin typeface="Cambria Math" panose="02040503050406030204" pitchFamily="18" charset="0"/>
                                <a:ea typeface="Cambria Math" panose="02040503050406030204" pitchFamily="18" charset="0"/>
                              </a:rPr>
                              <m:t>𝑇</m:t>
                            </m:r>
                          </m:sup>
                        </m:sSup>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4" name="TextBox 13">
                  <a:extLst>
                    <a:ext uri="{FF2B5EF4-FFF2-40B4-BE49-F238E27FC236}">
                      <a16:creationId xmlns:a16="http://schemas.microsoft.com/office/drawing/2014/main" id="{37FD222C-4035-BD4A-9E29-69030403683A}"/>
                    </a:ext>
                  </a:extLst>
                </p:cNvPr>
                <p:cNvSpPr txBox="1">
                  <a:spLocks noRot="1" noChangeAspect="1" noMove="1" noResize="1" noEditPoints="1" noAdjustHandles="1" noChangeArrowheads="1" noChangeShapeType="1" noTextEdit="1"/>
                </p:cNvSpPr>
                <p:nvPr/>
              </p:nvSpPr>
              <p:spPr>
                <a:xfrm>
                  <a:off x="1488563" y="3269478"/>
                  <a:ext cx="988219" cy="376193"/>
                </a:xfrm>
                <a:prstGeom prst="rect">
                  <a:avLst/>
                </a:prstGeom>
                <a:blipFill>
                  <a:blip r:embed="rId5"/>
                  <a:stretch>
                    <a:fillRect l="-5714" r="-18571" b="-29630"/>
                  </a:stretch>
                </a:blipFill>
              </p:spPr>
              <p:txBody>
                <a:bodyPr/>
                <a:lstStyle/>
                <a:p>
                  <a:r>
                    <a:rPr lang="en-US">
                      <a:noFill/>
                    </a:rPr>
                    <a:t> </a:t>
                  </a:r>
                </a:p>
              </p:txBody>
            </p:sp>
          </mc:Fallback>
        </mc:AlternateContent>
        <p:sp>
          <p:nvSpPr>
            <p:cNvPr id="15" name="Right Brace 14">
              <a:extLst>
                <a:ext uri="{FF2B5EF4-FFF2-40B4-BE49-F238E27FC236}">
                  <a16:creationId xmlns:a16="http://schemas.microsoft.com/office/drawing/2014/main" id="{7BE7271C-7A4F-9B40-B9B2-60F1D1B7A53F}"/>
                </a:ext>
              </a:extLst>
            </p:cNvPr>
            <p:cNvSpPr/>
            <p:nvPr/>
          </p:nvSpPr>
          <p:spPr>
            <a:xfrm>
              <a:off x="3736571" y="2923893"/>
              <a:ext cx="139266" cy="543093"/>
            </a:xfrm>
            <a:prstGeom prst="rightBrace">
              <a:avLst>
                <a:gd name="adj1" fmla="val 39503"/>
                <a:gd name="adj2" fmla="val 52917"/>
              </a:avLst>
            </a:prstGeom>
            <a:ln>
              <a:solidFill>
                <a:schemeClr val="accent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BA04CFC8-21C9-244A-AC26-6087A0BDACB5}"/>
                </a:ext>
              </a:extLst>
            </p:cNvPr>
            <p:cNvSpPr/>
            <p:nvPr/>
          </p:nvSpPr>
          <p:spPr>
            <a:xfrm>
              <a:off x="3744238" y="3455372"/>
              <a:ext cx="139266" cy="543093"/>
            </a:xfrm>
            <a:prstGeom prst="rightBrace">
              <a:avLst>
                <a:gd name="adj1" fmla="val 39503"/>
                <a:gd name="adj2" fmla="val 52917"/>
              </a:avLst>
            </a:prstGeom>
            <a:ln>
              <a:solidFill>
                <a:schemeClr val="accent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B853F6C-A324-C043-8317-296E394D11F3}"/>
                    </a:ext>
                  </a:extLst>
                </p:cNvPr>
                <p:cNvSpPr txBox="1"/>
                <p:nvPr/>
              </p:nvSpPr>
              <p:spPr>
                <a:xfrm>
                  <a:off x="3963810" y="3034754"/>
                  <a:ext cx="481349" cy="311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m:t>
                        </m:r>
                        <m:sSubSup>
                          <m:sSubSupPr>
                            <m:ctrlPr>
                              <a:rPr lang="en-US" i="1">
                                <a:latin typeface="Cambria Math" panose="02040503050406030204" pitchFamily="18" charset="0"/>
                              </a:rPr>
                            </m:ctrlPr>
                          </m:sSubSupPr>
                          <m:e>
                            <m:r>
                              <a:rPr lang="en-US" i="1">
                                <a:latin typeface="Cambria Math" panose="02040503050406030204" pitchFamily="18" charset="0"/>
                              </a:rPr>
                              <m:t>𝐵</m:t>
                            </m:r>
                          </m:e>
                          <m:sub>
                            <m:r>
                              <a:rPr lang="en-US" i="1">
                                <a:latin typeface="Cambria Math" panose="02040503050406030204" pitchFamily="18" charset="0"/>
                              </a:rPr>
                              <m:t>𝑖𝑗</m:t>
                            </m:r>
                          </m:sub>
                          <m:sup>
                            <m:r>
                              <a:rPr lang="en-US" i="1">
                                <a:latin typeface="Cambria Math" panose="02040503050406030204" pitchFamily="18" charset="0"/>
                              </a:rPr>
                              <m:t>𝑡</m:t>
                            </m:r>
                          </m:sup>
                        </m:sSubSup>
                      </m:oMath>
                    </m:oMathPara>
                  </a14:m>
                  <a:endParaRPr lang="en-US" dirty="0"/>
                </a:p>
              </p:txBody>
            </p:sp>
          </mc:Choice>
          <mc:Fallback xmlns="">
            <p:sp>
              <p:nvSpPr>
                <p:cNvPr id="17" name="TextBox 16">
                  <a:extLst>
                    <a:ext uri="{FF2B5EF4-FFF2-40B4-BE49-F238E27FC236}">
                      <a16:creationId xmlns:a16="http://schemas.microsoft.com/office/drawing/2014/main" id="{7B853F6C-A324-C043-8317-296E394D11F3}"/>
                    </a:ext>
                  </a:extLst>
                </p:cNvPr>
                <p:cNvSpPr txBox="1">
                  <a:spLocks noRot="1" noChangeAspect="1" noMove="1" noResize="1" noEditPoints="1" noAdjustHandles="1" noChangeArrowheads="1" noChangeShapeType="1" noTextEdit="1"/>
                </p:cNvSpPr>
                <p:nvPr/>
              </p:nvSpPr>
              <p:spPr>
                <a:xfrm>
                  <a:off x="3963810" y="3034754"/>
                  <a:ext cx="481349" cy="311432"/>
                </a:xfrm>
                <a:prstGeom prst="rect">
                  <a:avLst/>
                </a:prstGeom>
                <a:blipFill>
                  <a:blip r:embed="rId6"/>
                  <a:stretch>
                    <a:fillRect l="-20588" r="-17647"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5FE9FAD-F6AF-4142-9F9B-3E738ECFD359}"/>
                    </a:ext>
                  </a:extLst>
                </p:cNvPr>
                <p:cNvSpPr txBox="1"/>
                <p:nvPr/>
              </p:nvSpPr>
              <p:spPr>
                <a:xfrm>
                  <a:off x="3982596" y="3582180"/>
                  <a:ext cx="481349" cy="311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m:t>
                        </m:r>
                        <m:sSubSup>
                          <m:sSubSupPr>
                            <m:ctrlPr>
                              <a:rPr lang="en-US" i="1">
                                <a:latin typeface="Cambria Math" panose="02040503050406030204" pitchFamily="18" charset="0"/>
                              </a:rPr>
                            </m:ctrlPr>
                          </m:sSubSupPr>
                          <m:e>
                            <m:r>
                              <a:rPr lang="en-US" i="1">
                                <a:latin typeface="Cambria Math" panose="02040503050406030204" pitchFamily="18" charset="0"/>
                              </a:rPr>
                              <m:t>𝐵</m:t>
                            </m:r>
                          </m:e>
                          <m:sub>
                            <m:r>
                              <a:rPr lang="en-US" i="1">
                                <a:latin typeface="Cambria Math" panose="02040503050406030204" pitchFamily="18" charset="0"/>
                              </a:rPr>
                              <m:t>𝑖𝑗</m:t>
                            </m:r>
                          </m:sub>
                          <m:sup>
                            <m:r>
                              <a:rPr lang="en-US" i="1">
                                <a:latin typeface="Cambria Math" panose="02040503050406030204" pitchFamily="18" charset="0"/>
                              </a:rPr>
                              <m:t>𝑡</m:t>
                            </m:r>
                          </m:sup>
                        </m:sSubSup>
                      </m:oMath>
                    </m:oMathPara>
                  </a14:m>
                  <a:endParaRPr lang="en-US" dirty="0"/>
                </a:p>
              </p:txBody>
            </p:sp>
          </mc:Choice>
          <mc:Fallback xmlns="">
            <p:sp>
              <p:nvSpPr>
                <p:cNvPr id="18" name="TextBox 17">
                  <a:extLst>
                    <a:ext uri="{FF2B5EF4-FFF2-40B4-BE49-F238E27FC236}">
                      <a16:creationId xmlns:a16="http://schemas.microsoft.com/office/drawing/2014/main" id="{55FE9FAD-F6AF-4142-9F9B-3E738ECFD359}"/>
                    </a:ext>
                  </a:extLst>
                </p:cNvPr>
                <p:cNvSpPr txBox="1">
                  <a:spLocks noRot="1" noChangeAspect="1" noMove="1" noResize="1" noEditPoints="1" noAdjustHandles="1" noChangeArrowheads="1" noChangeShapeType="1" noTextEdit="1"/>
                </p:cNvSpPr>
                <p:nvPr/>
              </p:nvSpPr>
              <p:spPr>
                <a:xfrm>
                  <a:off x="3982596" y="3582180"/>
                  <a:ext cx="481349" cy="311432"/>
                </a:xfrm>
                <a:prstGeom prst="rect">
                  <a:avLst/>
                </a:prstGeom>
                <a:blipFill>
                  <a:blip r:embed="rId7"/>
                  <a:stretch>
                    <a:fillRect l="-20000" r="-14286" b="-34783"/>
                  </a:stretch>
                </a:blipFill>
              </p:spPr>
              <p:txBody>
                <a:bodyPr/>
                <a:lstStyle/>
                <a:p>
                  <a:r>
                    <a:rPr lang="en-US">
                      <a:noFill/>
                    </a:rPr>
                    <a:t> </a:t>
                  </a:r>
                </a:p>
              </p:txBody>
            </p:sp>
          </mc:Fallback>
        </mc:AlternateContent>
        <p:sp>
          <p:nvSpPr>
            <p:cNvPr id="19" name="Right Brace 18">
              <a:extLst>
                <a:ext uri="{FF2B5EF4-FFF2-40B4-BE49-F238E27FC236}">
                  <a16:creationId xmlns:a16="http://schemas.microsoft.com/office/drawing/2014/main" id="{0E4F796A-835B-5A41-8541-8785A153D8E6}"/>
                </a:ext>
              </a:extLst>
            </p:cNvPr>
            <p:cNvSpPr/>
            <p:nvPr/>
          </p:nvSpPr>
          <p:spPr>
            <a:xfrm>
              <a:off x="7027397" y="2763207"/>
              <a:ext cx="144056" cy="1059577"/>
            </a:xfrm>
            <a:prstGeom prst="rightBrace">
              <a:avLst>
                <a:gd name="adj1" fmla="val 39503"/>
                <a:gd name="adj2" fmla="val 52917"/>
              </a:avLst>
            </a:prstGeom>
            <a:ln>
              <a:solidFill>
                <a:schemeClr val="accent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1">
                    <a:lumMod val="40000"/>
                    <a:lumOff val="60000"/>
                  </a:schemeClr>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61E953F-3BF3-C549-A8FF-8C4DCAC37C24}"/>
                    </a:ext>
                  </a:extLst>
                </p:cNvPr>
                <p:cNvSpPr txBox="1"/>
                <p:nvPr/>
              </p:nvSpPr>
              <p:spPr>
                <a:xfrm>
                  <a:off x="7229071" y="3145616"/>
                  <a:ext cx="622222" cy="3392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m:t>
                        </m:r>
                        <m:sSubSup>
                          <m:sSubSupPr>
                            <m:ctrlPr>
                              <a:rPr lang="en-US" i="1">
                                <a:latin typeface="Cambria Math" panose="02040503050406030204" pitchFamily="18" charset="0"/>
                              </a:rPr>
                            </m:ctrlPr>
                          </m:sSubSupPr>
                          <m:e>
                            <m:r>
                              <a:rPr lang="en-US" i="1">
                                <a:latin typeface="Cambria Math" panose="02040503050406030204" pitchFamily="18" charset="0"/>
                              </a:rPr>
                              <m:t>𝐵</m:t>
                            </m:r>
                          </m:e>
                          <m:sub>
                            <m:sSup>
                              <m:sSupPr>
                                <m:ctrlPr>
                                  <a:rPr lang="en-US" i="1">
                                    <a:latin typeface="Cambria Math" panose="02040503050406030204" pitchFamily="18" charset="0"/>
                                  </a:rPr>
                                </m:ctrlPr>
                              </m:sSupPr>
                              <m:e>
                                <m:r>
                                  <a:rPr lang="en-US" i="1">
                                    <a:latin typeface="Cambria Math" panose="02040503050406030204" pitchFamily="18" charset="0"/>
                                  </a:rPr>
                                  <m:t>𝑖</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m:t>
                                </m:r>
                              </m:sup>
                            </m:sSup>
                          </m:sub>
                          <m:sup>
                            <m:r>
                              <a:rPr lang="en-US" i="1">
                                <a:latin typeface="Cambria Math" panose="02040503050406030204" pitchFamily="18" charset="0"/>
                              </a:rPr>
                              <m:t>𝑡</m:t>
                            </m:r>
                          </m:sup>
                        </m:sSubSup>
                      </m:oMath>
                    </m:oMathPara>
                  </a14:m>
                  <a:endParaRPr lang="en-US" dirty="0"/>
                </a:p>
              </p:txBody>
            </p:sp>
          </mc:Choice>
          <mc:Fallback xmlns="">
            <p:sp>
              <p:nvSpPr>
                <p:cNvPr id="20" name="TextBox 19">
                  <a:extLst>
                    <a:ext uri="{FF2B5EF4-FFF2-40B4-BE49-F238E27FC236}">
                      <a16:creationId xmlns:a16="http://schemas.microsoft.com/office/drawing/2014/main" id="{261E953F-3BF3-C549-A8FF-8C4DCAC37C24}"/>
                    </a:ext>
                  </a:extLst>
                </p:cNvPr>
                <p:cNvSpPr txBox="1">
                  <a:spLocks noRot="1" noChangeAspect="1" noMove="1" noResize="1" noEditPoints="1" noAdjustHandles="1" noChangeArrowheads="1" noChangeShapeType="1" noTextEdit="1"/>
                </p:cNvSpPr>
                <p:nvPr/>
              </p:nvSpPr>
              <p:spPr>
                <a:xfrm>
                  <a:off x="7229071" y="3145616"/>
                  <a:ext cx="622222" cy="339260"/>
                </a:xfrm>
                <a:prstGeom prst="rect">
                  <a:avLst/>
                </a:prstGeom>
                <a:blipFill>
                  <a:blip r:embed="rId8"/>
                  <a:stretch>
                    <a:fillRect l="-13333" r="-11111"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062A47C-C931-FE4B-918D-C7D533813C07}"/>
                    </a:ext>
                  </a:extLst>
                </p:cNvPr>
                <p:cNvSpPr txBox="1"/>
                <p:nvPr/>
              </p:nvSpPr>
              <p:spPr>
                <a:xfrm>
                  <a:off x="7247214" y="4205653"/>
                  <a:ext cx="622222" cy="3392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m:t>
                        </m:r>
                        <m:sSubSup>
                          <m:sSubSupPr>
                            <m:ctrlPr>
                              <a:rPr lang="en-US" i="1">
                                <a:latin typeface="Cambria Math" panose="02040503050406030204" pitchFamily="18" charset="0"/>
                              </a:rPr>
                            </m:ctrlPr>
                          </m:sSubSupPr>
                          <m:e>
                            <m:r>
                              <a:rPr lang="en-US" i="1">
                                <a:latin typeface="Cambria Math" panose="02040503050406030204" pitchFamily="18" charset="0"/>
                              </a:rPr>
                              <m:t>𝐵</m:t>
                            </m:r>
                          </m:e>
                          <m:sub>
                            <m:sSup>
                              <m:sSupPr>
                                <m:ctrlPr>
                                  <a:rPr lang="en-US" i="1">
                                    <a:latin typeface="Cambria Math" panose="02040503050406030204" pitchFamily="18" charset="0"/>
                                  </a:rPr>
                                </m:ctrlPr>
                              </m:sSupPr>
                              <m:e>
                                <m:r>
                                  <a:rPr lang="en-US" i="1">
                                    <a:latin typeface="Cambria Math" panose="02040503050406030204" pitchFamily="18" charset="0"/>
                                  </a:rPr>
                                  <m:t>𝑖</m:t>
                                </m:r>
                              </m:e>
                              <m:sup>
                                <m:r>
                                  <a:rPr lang="en-US" i="1">
                                    <a:latin typeface="Cambria Math" panose="02040503050406030204" pitchFamily="18" charset="0"/>
                                  </a:rPr>
                                  <m:t>′</m:t>
                                </m:r>
                              </m:sup>
                            </m:sSup>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m:t>
                                </m:r>
                              </m:sup>
                            </m:sSup>
                          </m:sub>
                          <m:sup>
                            <m:r>
                              <a:rPr lang="en-US" i="1">
                                <a:latin typeface="Cambria Math" panose="02040503050406030204" pitchFamily="18" charset="0"/>
                              </a:rPr>
                              <m:t>𝑡</m:t>
                            </m:r>
                          </m:sup>
                        </m:sSubSup>
                      </m:oMath>
                    </m:oMathPara>
                  </a14:m>
                  <a:endParaRPr lang="en-US" dirty="0"/>
                </a:p>
              </p:txBody>
            </p:sp>
          </mc:Choice>
          <mc:Fallback xmlns="">
            <p:sp>
              <p:nvSpPr>
                <p:cNvPr id="21" name="TextBox 20">
                  <a:extLst>
                    <a:ext uri="{FF2B5EF4-FFF2-40B4-BE49-F238E27FC236}">
                      <a16:creationId xmlns:a16="http://schemas.microsoft.com/office/drawing/2014/main" id="{4062A47C-C931-FE4B-918D-C7D533813C07}"/>
                    </a:ext>
                  </a:extLst>
                </p:cNvPr>
                <p:cNvSpPr txBox="1">
                  <a:spLocks noRot="1" noChangeAspect="1" noMove="1" noResize="1" noEditPoints="1" noAdjustHandles="1" noChangeArrowheads="1" noChangeShapeType="1" noTextEdit="1"/>
                </p:cNvSpPr>
                <p:nvPr/>
              </p:nvSpPr>
              <p:spPr>
                <a:xfrm>
                  <a:off x="7247214" y="4205653"/>
                  <a:ext cx="622222" cy="339260"/>
                </a:xfrm>
                <a:prstGeom prst="rect">
                  <a:avLst/>
                </a:prstGeom>
                <a:blipFill>
                  <a:blip r:embed="rId9"/>
                  <a:stretch>
                    <a:fillRect l="-15909" r="-11364" b="-44000"/>
                  </a:stretch>
                </a:blipFill>
              </p:spPr>
              <p:txBody>
                <a:bodyPr/>
                <a:lstStyle/>
                <a:p>
                  <a:r>
                    <a:rPr lang="en-US">
                      <a:noFill/>
                    </a:rPr>
                    <a:t> </a:t>
                  </a:r>
                </a:p>
              </p:txBody>
            </p:sp>
          </mc:Fallback>
        </mc:AlternateContent>
        <p:sp>
          <p:nvSpPr>
            <p:cNvPr id="22" name="Right Brace 21">
              <a:extLst>
                <a:ext uri="{FF2B5EF4-FFF2-40B4-BE49-F238E27FC236}">
                  <a16:creationId xmlns:a16="http://schemas.microsoft.com/office/drawing/2014/main" id="{308827EF-EAFA-F846-9049-383C6DF9914B}"/>
                </a:ext>
              </a:extLst>
            </p:cNvPr>
            <p:cNvSpPr/>
            <p:nvPr/>
          </p:nvSpPr>
          <p:spPr>
            <a:xfrm>
              <a:off x="7043789" y="3822784"/>
              <a:ext cx="144056" cy="1059577"/>
            </a:xfrm>
            <a:prstGeom prst="rightBrace">
              <a:avLst>
                <a:gd name="adj1" fmla="val 39503"/>
                <a:gd name="adj2" fmla="val 52917"/>
              </a:avLst>
            </a:prstGeom>
            <a:ln>
              <a:solidFill>
                <a:schemeClr val="accent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1">
                    <a:lumMod val="40000"/>
                    <a:lumOff val="60000"/>
                  </a:schemeClr>
                </a:solidFill>
              </a:endParaRPr>
            </a:p>
          </p:txBody>
        </p:sp>
        <p:sp>
          <p:nvSpPr>
            <p:cNvPr id="23" name="TextBox 22">
              <a:extLst>
                <a:ext uri="{FF2B5EF4-FFF2-40B4-BE49-F238E27FC236}">
                  <a16:creationId xmlns:a16="http://schemas.microsoft.com/office/drawing/2014/main" id="{7E8E593F-8A15-F24F-B6CF-DCAFC0EAFDC9}"/>
                </a:ext>
              </a:extLst>
            </p:cNvPr>
            <p:cNvSpPr txBox="1"/>
            <p:nvPr/>
          </p:nvSpPr>
          <p:spPr>
            <a:xfrm>
              <a:off x="1402827" y="4655120"/>
              <a:ext cx="2648865" cy="380702"/>
            </a:xfrm>
            <a:prstGeom prst="rect">
              <a:avLst/>
            </a:prstGeom>
            <a:noFill/>
          </p:spPr>
          <p:txBody>
            <a:bodyPr wrap="square" rtlCol="0">
              <a:spAutoFit/>
            </a:bodyPr>
            <a:lstStyle/>
            <a:p>
              <a:r>
                <a:rPr lang="en-US" sz="1600" dirty="0"/>
                <a:t>Lower confidence bound</a:t>
              </a:r>
            </a:p>
          </p:txBody>
        </p:sp>
        <p:cxnSp>
          <p:nvCxnSpPr>
            <p:cNvPr id="24" name="Straight Arrow Connector 23">
              <a:extLst>
                <a:ext uri="{FF2B5EF4-FFF2-40B4-BE49-F238E27FC236}">
                  <a16:creationId xmlns:a16="http://schemas.microsoft.com/office/drawing/2014/main" id="{2A32AE1B-381E-E147-9B4F-3193C135BD62}"/>
                </a:ext>
              </a:extLst>
            </p:cNvPr>
            <p:cNvCxnSpPr>
              <a:cxnSpLocks/>
            </p:cNvCxnSpPr>
            <p:nvPr/>
          </p:nvCxnSpPr>
          <p:spPr>
            <a:xfrm flipV="1">
              <a:off x="2421998" y="4023568"/>
              <a:ext cx="428579" cy="541862"/>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3F7BF82-71AA-8C4E-80AA-D1B15074E53F}"/>
                    </a:ext>
                  </a:extLst>
                </p:cNvPr>
                <p:cNvSpPr txBox="1"/>
                <p:nvPr/>
              </p:nvSpPr>
              <p:spPr>
                <a:xfrm>
                  <a:off x="4618774" y="3590434"/>
                  <a:ext cx="1133131" cy="4049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𝑥</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𝑖</m:t>
                                    </m:r>
                                  </m:e>
                                  <m:sup>
                                    <m:r>
                                      <a:rPr lang="en-US" b="0" i="1" smtClean="0">
                                        <a:latin typeface="Cambria Math" panose="02040503050406030204" pitchFamily="18" charset="0"/>
                                        <a:ea typeface="Cambria Math" panose="02040503050406030204" pitchFamily="18" charset="0"/>
                                      </a:rPr>
                                      <m:t>′</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𝑗</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𝑡</m:t>
                                </m:r>
                              </m:sup>
                            </m:sSubSup>
                          </m:e>
                          <m:sup>
                            <m:r>
                              <a:rPr lang="en-US" b="0" i="1" smtClean="0">
                                <a:latin typeface="Cambria Math" panose="02040503050406030204" pitchFamily="18" charset="0"/>
                                <a:ea typeface="Cambria Math" panose="02040503050406030204" pitchFamily="18" charset="0"/>
                              </a:rPr>
                              <m:t>𝑇</m:t>
                            </m:r>
                          </m:sup>
                        </m:sSup>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4" name="TextBox 33">
                  <a:extLst>
                    <a:ext uri="{FF2B5EF4-FFF2-40B4-BE49-F238E27FC236}">
                      <a16:creationId xmlns:a16="http://schemas.microsoft.com/office/drawing/2014/main" id="{C3F7BF82-71AA-8C4E-80AA-D1B15074E53F}"/>
                    </a:ext>
                  </a:extLst>
                </p:cNvPr>
                <p:cNvSpPr txBox="1">
                  <a:spLocks noRot="1" noChangeAspect="1" noMove="1" noResize="1" noEditPoints="1" noAdjustHandles="1" noChangeArrowheads="1" noChangeShapeType="1" noTextEdit="1"/>
                </p:cNvSpPr>
                <p:nvPr/>
              </p:nvSpPr>
              <p:spPr>
                <a:xfrm>
                  <a:off x="4618774" y="3590434"/>
                  <a:ext cx="1133131" cy="404919"/>
                </a:xfrm>
                <a:prstGeom prst="rect">
                  <a:avLst/>
                </a:prstGeom>
                <a:blipFill>
                  <a:blip r:embed="rId10"/>
                  <a:stretch>
                    <a:fillRect l="-4938" r="-16049" b="-34483"/>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A765CC46-DE04-5D4D-973A-F4635C1E36E6}"/>
              </a:ext>
            </a:extLst>
          </p:cNvPr>
          <p:cNvGrpSpPr/>
          <p:nvPr/>
        </p:nvGrpSpPr>
        <p:grpSpPr>
          <a:xfrm>
            <a:off x="2394223" y="5320193"/>
            <a:ext cx="693391" cy="914073"/>
            <a:chOff x="2436117" y="5248597"/>
            <a:chExt cx="693391" cy="914073"/>
          </a:xfrm>
        </p:grpSpPr>
        <p:cxnSp>
          <p:nvCxnSpPr>
            <p:cNvPr id="43" name="Straight Arrow Connector 42">
              <a:extLst>
                <a:ext uri="{FF2B5EF4-FFF2-40B4-BE49-F238E27FC236}">
                  <a16:creationId xmlns:a16="http://schemas.microsoft.com/office/drawing/2014/main" id="{81A7398D-E5F6-A34F-A47A-534DC94D9272}"/>
                </a:ext>
              </a:extLst>
            </p:cNvPr>
            <p:cNvCxnSpPr>
              <a:cxnSpLocks/>
            </p:cNvCxnSpPr>
            <p:nvPr/>
          </p:nvCxnSpPr>
          <p:spPr>
            <a:xfrm flipV="1">
              <a:off x="2865457" y="5248597"/>
              <a:ext cx="264051" cy="302515"/>
            </a:xfrm>
            <a:prstGeom prst="straightConnector1">
              <a:avLst/>
            </a:prstGeom>
            <a:ln>
              <a:solidFill>
                <a:schemeClr val="accent6">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03C83FC-9F8A-CF43-A19E-4E80F1EEDBCF}"/>
                    </a:ext>
                  </a:extLst>
                </p:cNvPr>
                <p:cNvSpPr txBox="1"/>
                <p:nvPr/>
              </p:nvSpPr>
              <p:spPr>
                <a:xfrm>
                  <a:off x="2436117" y="5608672"/>
                  <a:ext cx="612732" cy="553998"/>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6">
                                <a:lumMod val="75000"/>
                              </a:schemeClr>
                            </a:solidFill>
                            <a:latin typeface="Cambria Math" panose="02040503050406030204" pitchFamily="18" charset="0"/>
                            <a:ea typeface="Cambria Math" panose="02040503050406030204" pitchFamily="18" charset="0"/>
                          </a:rPr>
                          <m:t>𝜎</m:t>
                        </m:r>
                        <m:r>
                          <a:rPr lang="en-US" i="1" smtClean="0">
                            <a:solidFill>
                              <a:schemeClr val="accent6">
                                <a:lumMod val="75000"/>
                              </a:schemeClr>
                            </a:solidFill>
                            <a:latin typeface="Cambria Math" panose="02040503050406030204" pitchFamily="18" charset="0"/>
                            <a:ea typeface="Cambria Math" panose="02040503050406030204" pitchFamily="18" charset="0"/>
                          </a:rPr>
                          <m:t>(0)</m:t>
                        </m:r>
                      </m:oMath>
                    </m:oMathPara>
                  </a14:m>
                  <a:endParaRPr lang="en-US" dirty="0">
                    <a:solidFill>
                      <a:schemeClr val="accent6">
                        <a:lumMod val="75000"/>
                      </a:schemeClr>
                    </a:solidFill>
                  </a:endParaRPr>
                </a:p>
                <a:p>
                  <a:endParaRPr lang="en-US" dirty="0">
                    <a:solidFill>
                      <a:srgbClr val="C00000"/>
                    </a:solidFill>
                  </a:endParaRPr>
                </a:p>
              </p:txBody>
            </p:sp>
          </mc:Choice>
          <mc:Fallback xmlns="">
            <p:sp>
              <p:nvSpPr>
                <p:cNvPr id="45" name="TextBox 44">
                  <a:extLst>
                    <a:ext uri="{FF2B5EF4-FFF2-40B4-BE49-F238E27FC236}">
                      <a16:creationId xmlns:a16="http://schemas.microsoft.com/office/drawing/2014/main" id="{303C83FC-9F8A-CF43-A19E-4E80F1EEDBCF}"/>
                    </a:ext>
                  </a:extLst>
                </p:cNvPr>
                <p:cNvSpPr txBox="1">
                  <a:spLocks noRot="1" noChangeAspect="1" noMove="1" noResize="1" noEditPoints="1" noAdjustHandles="1" noChangeArrowheads="1" noChangeShapeType="1" noTextEdit="1"/>
                </p:cNvSpPr>
                <p:nvPr/>
              </p:nvSpPr>
              <p:spPr>
                <a:xfrm>
                  <a:off x="2436117" y="5608672"/>
                  <a:ext cx="612732" cy="553998"/>
                </a:xfrm>
                <a:prstGeom prst="rect">
                  <a:avLst/>
                </a:prstGeom>
                <a:blipFill>
                  <a:blip r:embed="rId12"/>
                  <a:stretch>
                    <a:fillRect r="-4082"/>
                  </a:stretch>
                </a:blipFill>
                <a:ln>
                  <a:noFill/>
                </a:ln>
              </p:spPr>
              <p:txBody>
                <a:bodyPr/>
                <a:lstStyle/>
                <a:p>
                  <a:r>
                    <a:rPr lang="en-US">
                      <a:noFill/>
                    </a:rPr>
                    <a:t> </a:t>
                  </a:r>
                </a:p>
              </p:txBody>
            </p:sp>
          </mc:Fallback>
        </mc:AlternateContent>
      </p:grpSp>
      <p:sp>
        <p:nvSpPr>
          <p:cNvPr id="46" name="TextBox 45">
            <a:extLst>
              <a:ext uri="{FF2B5EF4-FFF2-40B4-BE49-F238E27FC236}">
                <a16:creationId xmlns:a16="http://schemas.microsoft.com/office/drawing/2014/main" id="{00E8224A-FB89-3746-A530-9B8E37016A5E}"/>
              </a:ext>
            </a:extLst>
          </p:cNvPr>
          <p:cNvSpPr txBox="1"/>
          <p:nvPr/>
        </p:nvSpPr>
        <p:spPr>
          <a:xfrm>
            <a:off x="5638800" y="2734724"/>
            <a:ext cx="65" cy="276999"/>
          </a:xfrm>
          <a:prstGeom prst="rect">
            <a:avLst/>
          </a:prstGeom>
          <a:noFill/>
        </p:spPr>
        <p:txBody>
          <a:bodyPr wrap="none" lIns="0" tIns="0" rIns="0" bIns="0" rtlCol="0">
            <a:spAutoFit/>
          </a:bodyPr>
          <a:lstStyle/>
          <a:p>
            <a:endParaRPr lang="en-US" dirty="0"/>
          </a:p>
        </p:txBody>
      </p:sp>
      <p:grpSp>
        <p:nvGrpSpPr>
          <p:cNvPr id="61" name="Group 60">
            <a:extLst>
              <a:ext uri="{FF2B5EF4-FFF2-40B4-BE49-F238E27FC236}">
                <a16:creationId xmlns:a16="http://schemas.microsoft.com/office/drawing/2014/main" id="{8EBD0026-514D-5C40-80C3-B3959D2A340C}"/>
              </a:ext>
            </a:extLst>
          </p:cNvPr>
          <p:cNvGrpSpPr/>
          <p:nvPr/>
        </p:nvGrpSpPr>
        <p:grpSpPr>
          <a:xfrm>
            <a:off x="78235" y="4297025"/>
            <a:ext cx="3448598" cy="1200329"/>
            <a:chOff x="77719" y="4204253"/>
            <a:chExt cx="3448598" cy="1200329"/>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016E6F1-535F-F74F-BEAD-8764E0920B00}"/>
                    </a:ext>
                  </a:extLst>
                </p:cNvPr>
                <p:cNvSpPr txBox="1"/>
                <p:nvPr/>
              </p:nvSpPr>
              <p:spPr>
                <a:xfrm>
                  <a:off x="77719" y="4204253"/>
                  <a:ext cx="3051790" cy="1200329"/>
                </a:xfrm>
                <a:prstGeom prst="rect">
                  <a:avLst/>
                </a:prstGeom>
                <a:noFill/>
              </p:spPr>
              <p:txBody>
                <a:bodyPr wrap="square" rtlCol="0">
                  <a:spAutoFit/>
                </a:bodyPr>
                <a:lstStyle/>
                <a:p>
                  <a:r>
                    <a:rPr lang="en-US" dirty="0">
                      <a:solidFill>
                        <a:srgbClr val="C00000"/>
                      </a:solidFill>
                    </a:rPr>
                    <a:t>Certain rank order:</a:t>
                  </a:r>
                </a:p>
                <a:p>
                  <a:r>
                    <a:rPr lang="en-US" dirty="0">
                      <a:solidFill>
                        <a:schemeClr val="tx1"/>
                      </a:solidFill>
                    </a:rPr>
                    <a:t>true preference is consistent with the estimated preference: </a:t>
                  </a:r>
                  <a14:m>
                    <m:oMath xmlns:m="http://schemas.openxmlformats.org/officeDocument/2006/math">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𝑗</m:t>
                      </m:r>
                    </m:oMath>
                  </a14:m>
                  <a:r>
                    <a:rPr lang="en-US" dirty="0">
                      <a:solidFill>
                        <a:schemeClr val="tx1"/>
                      </a:solidFill>
                    </a:rPr>
                    <a:t>.</a:t>
                  </a:r>
                </a:p>
              </p:txBody>
            </p:sp>
          </mc:Choice>
          <mc:Fallback xmlns="">
            <p:sp>
              <p:nvSpPr>
                <p:cNvPr id="47" name="TextBox 46">
                  <a:extLst>
                    <a:ext uri="{FF2B5EF4-FFF2-40B4-BE49-F238E27FC236}">
                      <a16:creationId xmlns:a16="http://schemas.microsoft.com/office/drawing/2014/main" id="{B016E6F1-535F-F74F-BEAD-8764E0920B00}"/>
                    </a:ext>
                  </a:extLst>
                </p:cNvPr>
                <p:cNvSpPr txBox="1">
                  <a:spLocks noRot="1" noChangeAspect="1" noMove="1" noResize="1" noEditPoints="1" noAdjustHandles="1" noChangeArrowheads="1" noChangeShapeType="1" noTextEdit="1"/>
                </p:cNvSpPr>
                <p:nvPr/>
              </p:nvSpPr>
              <p:spPr>
                <a:xfrm>
                  <a:off x="77719" y="4204253"/>
                  <a:ext cx="3051790" cy="1200329"/>
                </a:xfrm>
                <a:prstGeom prst="rect">
                  <a:avLst/>
                </a:prstGeom>
                <a:blipFill>
                  <a:blip r:embed="rId13"/>
                  <a:stretch>
                    <a:fillRect l="-2075" t="-2105" b="-8421"/>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BF5987DD-5517-584C-862A-773ADB8DCB1A}"/>
                </a:ext>
              </a:extLst>
            </p:cNvPr>
            <p:cNvCxnSpPr>
              <a:cxnSpLocks/>
            </p:cNvCxnSpPr>
            <p:nvPr/>
          </p:nvCxnSpPr>
          <p:spPr>
            <a:xfrm flipH="1" flipV="1">
              <a:off x="3002583" y="4495440"/>
              <a:ext cx="523734" cy="5612"/>
            </a:xfrm>
            <a:prstGeom prst="straightConnector1">
              <a:avLst/>
            </a:prstGeom>
            <a:ln w="38100">
              <a:solidFill>
                <a:srgbClr val="C0000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grpSp>
        <p:nvGrpSpPr>
          <p:cNvPr id="63" name="Group 62">
            <a:extLst>
              <a:ext uri="{FF2B5EF4-FFF2-40B4-BE49-F238E27FC236}">
                <a16:creationId xmlns:a16="http://schemas.microsoft.com/office/drawing/2014/main" id="{18B4D5F1-534F-A14E-AB66-C45B7C742E09}"/>
              </a:ext>
            </a:extLst>
          </p:cNvPr>
          <p:cNvGrpSpPr/>
          <p:nvPr/>
        </p:nvGrpSpPr>
        <p:grpSpPr>
          <a:xfrm>
            <a:off x="8640427" y="4433314"/>
            <a:ext cx="3319026" cy="646331"/>
            <a:chOff x="8656688" y="4431378"/>
            <a:chExt cx="3319026" cy="646331"/>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F0169A2-F449-694A-80F9-88CAC543EF39}"/>
                    </a:ext>
                  </a:extLst>
                </p:cNvPr>
                <p:cNvSpPr txBox="1"/>
                <p:nvPr/>
              </p:nvSpPr>
              <p:spPr>
                <a:xfrm>
                  <a:off x="9531302" y="4431378"/>
                  <a:ext cx="2444412" cy="646331"/>
                </a:xfrm>
                <a:prstGeom prst="rect">
                  <a:avLst/>
                </a:prstGeom>
                <a:noFill/>
              </p:spPr>
              <p:txBody>
                <a:bodyPr wrap="square" rtlCol="0">
                  <a:spAutoFit/>
                </a:bodyPr>
                <a:lstStyle/>
                <a:p>
                  <a:r>
                    <a:rPr lang="en-US" dirty="0">
                      <a:solidFill>
                        <a:srgbClr val="C00000"/>
                      </a:solidFill>
                    </a:rPr>
                    <a:t>estimated preference: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𝑖</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ea typeface="Cambria Math" panose="02040503050406030204" pitchFamily="18" charset="0"/>
                        </a:rPr>
                        <m:t>≻</m:t>
                      </m:r>
                      <m:sSup>
                        <m:sSupPr>
                          <m:ctrlPr>
                            <a:rPr lang="en-US" b="0" i="1" smtClean="0">
                              <a:solidFill>
                                <a:srgbClr val="C00000"/>
                              </a:solidFill>
                              <a:latin typeface="Cambria Math" panose="02040503050406030204" pitchFamily="18" charset="0"/>
                              <a:ea typeface="Cambria Math" panose="02040503050406030204" pitchFamily="18" charset="0"/>
                            </a:rPr>
                          </m:ctrlPr>
                        </m:sSupPr>
                        <m:e>
                          <m:r>
                            <a:rPr lang="en-US" b="0" i="1" smtClean="0">
                              <a:solidFill>
                                <a:srgbClr val="C00000"/>
                              </a:solidFill>
                              <a:latin typeface="Cambria Math" panose="02040503050406030204" pitchFamily="18" charset="0"/>
                              <a:ea typeface="Cambria Math" panose="02040503050406030204" pitchFamily="18" charset="0"/>
                            </a:rPr>
                            <m:t>𝑗</m:t>
                          </m:r>
                        </m:e>
                        <m:sup>
                          <m:r>
                            <a:rPr lang="en-US" b="0" i="1" smtClean="0">
                              <a:solidFill>
                                <a:srgbClr val="C00000"/>
                              </a:solidFill>
                              <a:latin typeface="Cambria Math" panose="02040503050406030204" pitchFamily="18" charset="0"/>
                              <a:ea typeface="Cambria Math" panose="02040503050406030204" pitchFamily="18" charset="0"/>
                            </a:rPr>
                            <m:t>′</m:t>
                          </m:r>
                        </m:sup>
                      </m:sSup>
                    </m:oMath>
                  </a14:m>
                  <a:endParaRPr lang="en-US" dirty="0">
                    <a:solidFill>
                      <a:srgbClr val="C00000"/>
                    </a:solidFill>
                  </a:endParaRPr>
                </a:p>
              </p:txBody>
            </p:sp>
          </mc:Choice>
          <mc:Fallback xmlns="">
            <p:sp>
              <p:nvSpPr>
                <p:cNvPr id="51" name="TextBox 50">
                  <a:extLst>
                    <a:ext uri="{FF2B5EF4-FFF2-40B4-BE49-F238E27FC236}">
                      <a16:creationId xmlns:a16="http://schemas.microsoft.com/office/drawing/2014/main" id="{9F0169A2-F449-694A-80F9-88CAC543EF39}"/>
                    </a:ext>
                  </a:extLst>
                </p:cNvPr>
                <p:cNvSpPr txBox="1">
                  <a:spLocks noRot="1" noChangeAspect="1" noMove="1" noResize="1" noEditPoints="1" noAdjustHandles="1" noChangeArrowheads="1" noChangeShapeType="1" noTextEdit="1"/>
                </p:cNvSpPr>
                <p:nvPr/>
              </p:nvSpPr>
              <p:spPr>
                <a:xfrm>
                  <a:off x="9531302" y="4431378"/>
                  <a:ext cx="2444412" cy="646331"/>
                </a:xfrm>
                <a:prstGeom prst="rect">
                  <a:avLst/>
                </a:prstGeom>
                <a:blipFill>
                  <a:blip r:embed="rId14"/>
                  <a:stretch>
                    <a:fillRect l="-2062" t="-3846" b="-9615"/>
                  </a:stretch>
                </a:blipFill>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CA9BB512-DD47-8243-BA1B-D866B8B4786F}"/>
                </a:ext>
              </a:extLst>
            </p:cNvPr>
            <p:cNvCxnSpPr>
              <a:cxnSpLocks/>
              <a:endCxn id="51" idx="1"/>
            </p:cNvCxnSpPr>
            <p:nvPr/>
          </p:nvCxnSpPr>
          <p:spPr>
            <a:xfrm flipV="1">
              <a:off x="8656688" y="4754544"/>
              <a:ext cx="874614" cy="12020"/>
            </a:xfrm>
            <a:prstGeom prst="straightConnector1">
              <a:avLst/>
            </a:prstGeom>
            <a:ln w="38100">
              <a:solidFill>
                <a:srgbClr val="C0000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grpSp>
        <p:nvGrpSpPr>
          <p:cNvPr id="62" name="Group 61">
            <a:extLst>
              <a:ext uri="{FF2B5EF4-FFF2-40B4-BE49-F238E27FC236}">
                <a16:creationId xmlns:a16="http://schemas.microsoft.com/office/drawing/2014/main" id="{5CDEA93D-E1F4-1140-9E2A-12616F56D3CA}"/>
              </a:ext>
            </a:extLst>
          </p:cNvPr>
          <p:cNvGrpSpPr/>
          <p:nvPr/>
        </p:nvGrpSpPr>
        <p:grpSpPr>
          <a:xfrm>
            <a:off x="9326543" y="5174414"/>
            <a:ext cx="2682821" cy="754588"/>
            <a:chOff x="9326543" y="5143786"/>
            <a:chExt cx="2682821" cy="754588"/>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7348C35-4939-034B-87C8-15D0A4FB9403}"/>
                    </a:ext>
                  </a:extLst>
                </p:cNvPr>
                <p:cNvSpPr txBox="1"/>
                <p:nvPr/>
              </p:nvSpPr>
              <p:spPr>
                <a:xfrm>
                  <a:off x="9564952" y="5229088"/>
                  <a:ext cx="2444412" cy="669286"/>
                </a:xfrm>
                <a:prstGeom prst="rect">
                  <a:avLst/>
                </a:prstGeom>
                <a:noFill/>
              </p:spPr>
              <p:txBody>
                <a:bodyPr wrap="square" rtlCol="0">
                  <a:spAutoFit/>
                </a:bodyPr>
                <a:lstStyle/>
                <a:p>
                  <a:r>
                    <a:rPr lang="en-US" dirty="0">
                      <a:solidFill>
                        <a:srgbClr val="7030A0"/>
                      </a:solidFill>
                    </a:rPr>
                    <a:t>true preference might be: </a:t>
                  </a:r>
                  <a14:m>
                    <m:oMath xmlns:m="http://schemas.openxmlformats.org/officeDocument/2006/math">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𝑗</m:t>
                          </m:r>
                        </m:e>
                        <m:sup>
                          <m:r>
                            <a:rPr lang="en-US" b="0" i="1" smtClean="0">
                              <a:solidFill>
                                <a:srgbClr val="7030A0"/>
                              </a:solidFill>
                              <a:latin typeface="Cambria Math" panose="02040503050406030204" pitchFamily="18" charset="0"/>
                            </a:rPr>
                            <m:t>′</m:t>
                          </m:r>
                        </m:sup>
                      </m:sSup>
                      <m:r>
                        <a:rPr lang="en-US" b="0" i="1" smtClean="0">
                          <a:solidFill>
                            <a:srgbClr val="7030A0"/>
                          </a:solidFill>
                          <a:latin typeface="Cambria Math" panose="02040503050406030204" pitchFamily="18" charset="0"/>
                        </a:rPr>
                        <m:t> </m:t>
                      </m:r>
                      <m:r>
                        <a:rPr lang="en-US" b="0" i="1" smtClean="0">
                          <a:solidFill>
                            <a:srgbClr val="7030A0"/>
                          </a:solidFill>
                          <a:latin typeface="Cambria Math" panose="02040503050406030204" pitchFamily="18" charset="0"/>
                          <a:ea typeface="Cambria Math" panose="02040503050406030204" pitchFamily="18" charset="0"/>
                        </a:rPr>
                        <m:t>≻</m:t>
                      </m:r>
                      <m:sSup>
                        <m:sSupPr>
                          <m:ctrlPr>
                            <a:rPr lang="en-US" b="0" i="1" smtClean="0">
                              <a:solidFill>
                                <a:srgbClr val="7030A0"/>
                              </a:solidFill>
                              <a:latin typeface="Cambria Math" panose="02040503050406030204" pitchFamily="18" charset="0"/>
                              <a:ea typeface="Cambria Math" panose="02040503050406030204" pitchFamily="18" charset="0"/>
                            </a:rPr>
                          </m:ctrlPr>
                        </m:sSupPr>
                        <m:e>
                          <m:r>
                            <a:rPr lang="en-US" b="0" i="1" smtClean="0">
                              <a:solidFill>
                                <a:srgbClr val="7030A0"/>
                              </a:solidFill>
                              <a:latin typeface="Cambria Math" panose="02040503050406030204" pitchFamily="18" charset="0"/>
                              <a:ea typeface="Cambria Math" panose="02040503050406030204" pitchFamily="18" charset="0"/>
                            </a:rPr>
                            <m:t>𝑖</m:t>
                          </m:r>
                        </m:e>
                        <m:sup>
                          <m:r>
                            <a:rPr lang="en-US" b="0" i="1" smtClean="0">
                              <a:solidFill>
                                <a:srgbClr val="7030A0"/>
                              </a:solidFill>
                              <a:latin typeface="Cambria Math" panose="02040503050406030204" pitchFamily="18" charset="0"/>
                              <a:ea typeface="Cambria Math" panose="02040503050406030204" pitchFamily="18" charset="0"/>
                            </a:rPr>
                            <m:t>′</m:t>
                          </m:r>
                        </m:sup>
                      </m:sSup>
                    </m:oMath>
                  </a14:m>
                  <a:endParaRPr lang="en-US" dirty="0">
                    <a:solidFill>
                      <a:srgbClr val="7030A0"/>
                    </a:solidFill>
                  </a:endParaRPr>
                </a:p>
              </p:txBody>
            </p:sp>
          </mc:Choice>
          <mc:Fallback xmlns="">
            <p:sp>
              <p:nvSpPr>
                <p:cNvPr id="56" name="TextBox 55">
                  <a:extLst>
                    <a:ext uri="{FF2B5EF4-FFF2-40B4-BE49-F238E27FC236}">
                      <a16:creationId xmlns:a16="http://schemas.microsoft.com/office/drawing/2014/main" id="{D7348C35-4939-034B-87C8-15D0A4FB9403}"/>
                    </a:ext>
                  </a:extLst>
                </p:cNvPr>
                <p:cNvSpPr txBox="1">
                  <a:spLocks noRot="1" noChangeAspect="1" noMove="1" noResize="1" noEditPoints="1" noAdjustHandles="1" noChangeArrowheads="1" noChangeShapeType="1" noTextEdit="1"/>
                </p:cNvSpPr>
                <p:nvPr/>
              </p:nvSpPr>
              <p:spPr>
                <a:xfrm>
                  <a:off x="9564952" y="5229088"/>
                  <a:ext cx="2444412" cy="669286"/>
                </a:xfrm>
                <a:prstGeom prst="rect">
                  <a:avLst/>
                </a:prstGeom>
                <a:blipFill>
                  <a:blip r:embed="rId15"/>
                  <a:stretch>
                    <a:fillRect l="-2073" t="-3704" b="-11111"/>
                  </a:stretch>
                </a:blipFill>
              </p:spPr>
              <p:txBody>
                <a:bodyPr/>
                <a:lstStyle/>
                <a:p>
                  <a:r>
                    <a:rPr lang="en-US">
                      <a:noFill/>
                    </a:rPr>
                    <a:t> </a:t>
                  </a:r>
                </a:p>
              </p:txBody>
            </p:sp>
          </mc:Fallback>
        </mc:AlternateContent>
        <p:sp>
          <p:nvSpPr>
            <p:cNvPr id="57" name="Right Brace 56">
              <a:extLst>
                <a:ext uri="{FF2B5EF4-FFF2-40B4-BE49-F238E27FC236}">
                  <a16:creationId xmlns:a16="http://schemas.microsoft.com/office/drawing/2014/main" id="{5B51F6A0-63BE-FC47-8523-CC28E1C3FAD0}"/>
                </a:ext>
              </a:extLst>
            </p:cNvPr>
            <p:cNvSpPr/>
            <p:nvPr/>
          </p:nvSpPr>
          <p:spPr>
            <a:xfrm>
              <a:off x="9326543" y="5143786"/>
              <a:ext cx="88751" cy="583673"/>
            </a:xfrm>
            <a:prstGeom prst="rightBrace">
              <a:avLst>
                <a:gd name="adj1" fmla="val 39503"/>
                <a:gd name="adj2" fmla="val 52917"/>
              </a:avLst>
            </a:prstGeom>
            <a:ln>
              <a:solidFill>
                <a:srgbClr val="7030A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rgbClr val="7030A0"/>
                </a:solidFill>
              </a:endParaRPr>
            </a:p>
          </p:txBody>
        </p:sp>
      </p:grpSp>
      <p:sp>
        <p:nvSpPr>
          <p:cNvPr id="59" name="TextBox 58">
            <a:extLst>
              <a:ext uri="{FF2B5EF4-FFF2-40B4-BE49-F238E27FC236}">
                <a16:creationId xmlns:a16="http://schemas.microsoft.com/office/drawing/2014/main" id="{59CFE9AF-7023-2542-9BBF-503DCB612DFF}"/>
              </a:ext>
            </a:extLst>
          </p:cNvPr>
          <p:cNvSpPr txBox="1"/>
          <p:nvPr/>
        </p:nvSpPr>
        <p:spPr>
          <a:xfrm>
            <a:off x="9134342" y="2958384"/>
            <a:ext cx="3051790" cy="1200329"/>
          </a:xfrm>
          <a:prstGeom prst="rect">
            <a:avLst/>
          </a:prstGeom>
          <a:noFill/>
        </p:spPr>
        <p:txBody>
          <a:bodyPr wrap="square" rtlCol="0">
            <a:spAutoFit/>
          </a:bodyPr>
          <a:lstStyle/>
          <a:p>
            <a:r>
              <a:rPr lang="en-US" dirty="0">
                <a:solidFill>
                  <a:srgbClr val="C00000"/>
                </a:solidFill>
              </a:rPr>
              <a:t>Uncertain rank order:</a:t>
            </a:r>
          </a:p>
          <a:p>
            <a:r>
              <a:rPr lang="en-US" dirty="0">
                <a:solidFill>
                  <a:schemeClr val="tx1"/>
                </a:solidFill>
              </a:rPr>
              <a:t>true preference may present an opposite order from the estimated order.</a:t>
            </a:r>
          </a:p>
        </p:txBody>
      </p:sp>
      <p:sp>
        <p:nvSpPr>
          <p:cNvPr id="36" name="TextBox 35">
            <a:extLst>
              <a:ext uri="{FF2B5EF4-FFF2-40B4-BE49-F238E27FC236}">
                <a16:creationId xmlns:a16="http://schemas.microsoft.com/office/drawing/2014/main" id="{9171F4F7-42F2-914F-BD5C-CABC27B16F7A}"/>
              </a:ext>
            </a:extLst>
          </p:cNvPr>
          <p:cNvSpPr txBox="1"/>
          <p:nvPr/>
        </p:nvSpPr>
        <p:spPr>
          <a:xfrm>
            <a:off x="303002" y="2503891"/>
            <a:ext cx="3240269" cy="369332"/>
          </a:xfrm>
          <a:prstGeom prst="rect">
            <a:avLst/>
          </a:prstGeom>
          <a:noFill/>
        </p:spPr>
        <p:txBody>
          <a:bodyPr wrap="square" rtlCol="0">
            <a:spAutoFit/>
          </a:bodyPr>
          <a:lstStyle/>
          <a:p>
            <a:r>
              <a:rPr lang="en-US" dirty="0">
                <a:solidFill>
                  <a:schemeClr val="accent6"/>
                </a:solidFill>
              </a:rPr>
              <a:t>Pairwise preference estimation</a:t>
            </a:r>
          </a:p>
        </p:txBody>
      </p:sp>
      <p:sp>
        <p:nvSpPr>
          <p:cNvPr id="38" name="TextBox 37">
            <a:extLst>
              <a:ext uri="{FF2B5EF4-FFF2-40B4-BE49-F238E27FC236}">
                <a16:creationId xmlns:a16="http://schemas.microsoft.com/office/drawing/2014/main" id="{4C5CA3B2-27A8-5344-9C30-5AD4884A874A}"/>
              </a:ext>
            </a:extLst>
          </p:cNvPr>
          <p:cNvSpPr txBox="1"/>
          <p:nvPr/>
        </p:nvSpPr>
        <p:spPr>
          <a:xfrm>
            <a:off x="8779295" y="2487561"/>
            <a:ext cx="2338945" cy="369332"/>
          </a:xfrm>
          <a:prstGeom prst="rect">
            <a:avLst/>
          </a:prstGeom>
          <a:noFill/>
        </p:spPr>
        <p:txBody>
          <a:bodyPr wrap="square" rtlCol="0">
            <a:spAutoFit/>
          </a:bodyPr>
          <a:lstStyle/>
          <a:p>
            <a:r>
              <a:rPr lang="en-US" dirty="0">
                <a:solidFill>
                  <a:schemeClr val="accent1"/>
                </a:solidFill>
              </a:rPr>
              <a:t>Estimation uncertainty</a:t>
            </a:r>
          </a:p>
        </p:txBody>
      </p:sp>
      <p:pic>
        <p:nvPicPr>
          <p:cNvPr id="54" name="Picture 2" descr="Image result for uva logo">
            <a:extLst>
              <a:ext uri="{FF2B5EF4-FFF2-40B4-BE49-F238E27FC236}">
                <a16:creationId xmlns:a16="http://schemas.microsoft.com/office/drawing/2014/main" id="{51A8ED27-77BD-434F-8FF7-20E70D5F5CC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laceholder 4">
            <a:extLst>
              <a:ext uri="{FF2B5EF4-FFF2-40B4-BE49-F238E27FC236}">
                <a16:creationId xmlns:a16="http://schemas.microsoft.com/office/drawing/2014/main" id="{22026EBA-817D-2B4B-A0F8-DD56570D5531}"/>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107</a:t>
            </a:fld>
            <a:endParaRPr lang="en-US"/>
          </a:p>
        </p:txBody>
      </p:sp>
      <p:sp>
        <p:nvSpPr>
          <p:cNvPr id="65" name="Date Placeholder 3">
            <a:extLst>
              <a:ext uri="{FF2B5EF4-FFF2-40B4-BE49-F238E27FC236}">
                <a16:creationId xmlns:a16="http://schemas.microsoft.com/office/drawing/2014/main" id="{BE0D73B8-9765-7B49-84DB-2E545743D17C}"/>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custDataLst>
      <p:tags r:id="rId1"/>
    </p:custDataLst>
    <p:extLst>
      <p:ext uri="{BB962C8B-B14F-4D97-AF65-F5344CB8AC3E}">
        <p14:creationId xmlns:p14="http://schemas.microsoft.com/office/powerpoint/2010/main" val="433785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55" grpId="0" animBg="1"/>
      <p:bldP spid="55" grpId="1" animBg="1"/>
      <p:bldP spid="53" grpId="0" animBg="1"/>
      <p:bldP spid="53" grpId="1" animBg="1"/>
      <p:bldP spid="13" grpId="0" animBg="1"/>
      <p:bldP spid="13" grpId="1" animBg="1"/>
      <p:bldP spid="59" grpId="0"/>
      <p:bldP spid="36" grpId="0"/>
      <p:bldP spid="36" grpId="1"/>
      <p:bldP spid="38" grpId="0"/>
      <p:bldP spid="38"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PairRank: explore via divide and conquer</a:t>
            </a:r>
          </a:p>
        </p:txBody>
      </p:sp>
      <p:grpSp>
        <p:nvGrpSpPr>
          <p:cNvPr id="8" name="Group 7">
            <a:extLst>
              <a:ext uri="{FF2B5EF4-FFF2-40B4-BE49-F238E27FC236}">
                <a16:creationId xmlns:a16="http://schemas.microsoft.com/office/drawing/2014/main" id="{ECC5BE6E-83FD-9D41-BFA9-169F346822AD}"/>
              </a:ext>
            </a:extLst>
          </p:cNvPr>
          <p:cNvGrpSpPr/>
          <p:nvPr/>
        </p:nvGrpSpPr>
        <p:grpSpPr>
          <a:xfrm>
            <a:off x="684740" y="1534841"/>
            <a:ext cx="1872146" cy="3335055"/>
            <a:chOff x="1145746" y="1826154"/>
            <a:chExt cx="1872146" cy="3335055"/>
          </a:xfrm>
        </p:grpSpPr>
        <p:grpSp>
          <p:nvGrpSpPr>
            <p:cNvPr id="9" name="Group 8">
              <a:extLst>
                <a:ext uri="{FF2B5EF4-FFF2-40B4-BE49-F238E27FC236}">
                  <a16:creationId xmlns:a16="http://schemas.microsoft.com/office/drawing/2014/main" id="{C670AA7B-5BB8-4747-800D-6505870A5BB1}"/>
                </a:ext>
              </a:extLst>
            </p:cNvPr>
            <p:cNvGrpSpPr/>
            <p:nvPr/>
          </p:nvGrpSpPr>
          <p:grpSpPr>
            <a:xfrm>
              <a:off x="1906546" y="1826154"/>
              <a:ext cx="359936" cy="2594683"/>
              <a:chOff x="7700434" y="1690688"/>
              <a:chExt cx="486834" cy="3843867"/>
            </a:xfrm>
          </p:grpSpPr>
          <p:sp>
            <p:nvSpPr>
              <p:cNvPr id="11" name="Rounded Rectangle 10">
                <a:extLst>
                  <a:ext uri="{FF2B5EF4-FFF2-40B4-BE49-F238E27FC236}">
                    <a16:creationId xmlns:a16="http://schemas.microsoft.com/office/drawing/2014/main" id="{2E96BAD6-E6C0-2E48-AB11-EBD8E1067005}"/>
                  </a:ext>
                </a:extLst>
              </p:cNvPr>
              <p:cNvSpPr/>
              <p:nvPr/>
            </p:nvSpPr>
            <p:spPr>
              <a:xfrm>
                <a:off x="7700434" y="1690688"/>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12" name="Rounded Rectangle 11">
                <a:extLst>
                  <a:ext uri="{FF2B5EF4-FFF2-40B4-BE49-F238E27FC236}">
                    <a16:creationId xmlns:a16="http://schemas.microsoft.com/office/drawing/2014/main" id="{C5FD2835-2B3F-1A4D-A7A6-E85CC0793C39}"/>
                  </a:ext>
                </a:extLst>
              </p:cNvPr>
              <p:cNvSpPr/>
              <p:nvPr/>
            </p:nvSpPr>
            <p:spPr>
              <a:xfrm>
                <a:off x="7700434" y="5068889"/>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13" name="Rounded Rectangle 12">
                <a:extLst>
                  <a:ext uri="{FF2B5EF4-FFF2-40B4-BE49-F238E27FC236}">
                    <a16:creationId xmlns:a16="http://schemas.microsoft.com/office/drawing/2014/main" id="{EFD77DE3-8E90-3748-AF27-961BF68144A0}"/>
                  </a:ext>
                </a:extLst>
              </p:cNvPr>
              <p:cNvSpPr/>
              <p:nvPr/>
            </p:nvSpPr>
            <p:spPr>
              <a:xfrm>
                <a:off x="7700434" y="4224338"/>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14" name="Rounded Rectangle 13">
                <a:extLst>
                  <a:ext uri="{FF2B5EF4-FFF2-40B4-BE49-F238E27FC236}">
                    <a16:creationId xmlns:a16="http://schemas.microsoft.com/office/drawing/2014/main" id="{BBC1EE25-1CDF-6C4A-AC01-EC9F5DF5D6CD}"/>
                  </a:ext>
                </a:extLst>
              </p:cNvPr>
              <p:cNvSpPr/>
              <p:nvPr/>
            </p:nvSpPr>
            <p:spPr>
              <a:xfrm>
                <a:off x="7700434" y="3379788"/>
                <a:ext cx="474134"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15" name="Rounded Rectangle 14">
                <a:extLst>
                  <a:ext uri="{FF2B5EF4-FFF2-40B4-BE49-F238E27FC236}">
                    <a16:creationId xmlns:a16="http://schemas.microsoft.com/office/drawing/2014/main" id="{31629A7F-D5BE-014A-9082-D72EE9DFCA13}"/>
                  </a:ext>
                </a:extLst>
              </p:cNvPr>
              <p:cNvSpPr/>
              <p:nvPr/>
            </p:nvSpPr>
            <p:spPr>
              <a:xfrm>
                <a:off x="7700442" y="2535238"/>
                <a:ext cx="474133" cy="465665"/>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cxnSp>
            <p:nvCxnSpPr>
              <p:cNvPr id="16" name="Curved Connector 15">
                <a:extLst>
                  <a:ext uri="{FF2B5EF4-FFF2-40B4-BE49-F238E27FC236}">
                    <a16:creationId xmlns:a16="http://schemas.microsoft.com/office/drawing/2014/main" id="{408220B7-EE4E-AA48-A1A5-05F077439A20}"/>
                  </a:ext>
                </a:extLst>
              </p:cNvPr>
              <p:cNvCxnSpPr>
                <a:stCxn id="11" idx="1"/>
                <a:endCxn id="14" idx="1"/>
              </p:cNvCxnSpPr>
              <p:nvPr/>
            </p:nvCxnSpPr>
            <p:spPr>
              <a:xfrm rot="10800000" flipV="1">
                <a:off x="7700434" y="1923521"/>
                <a:ext cx="12700" cy="1689100"/>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7" name="Curved Connector 16">
                <a:extLst>
                  <a:ext uri="{FF2B5EF4-FFF2-40B4-BE49-F238E27FC236}">
                    <a16:creationId xmlns:a16="http://schemas.microsoft.com/office/drawing/2014/main" id="{551FD4A0-487D-7F40-A2A6-E1547E3C28C5}"/>
                  </a:ext>
                </a:extLst>
              </p:cNvPr>
              <p:cNvCxnSpPr>
                <a:stCxn id="11" idx="1"/>
                <a:endCxn id="13" idx="1"/>
              </p:cNvCxnSpPr>
              <p:nvPr/>
            </p:nvCxnSpPr>
            <p:spPr>
              <a:xfrm rot="10800000" flipV="1">
                <a:off x="7700434" y="1923521"/>
                <a:ext cx="12700" cy="2533650"/>
              </a:xfrm>
              <a:prstGeom prst="curvedConnector3">
                <a:avLst>
                  <a:gd name="adj1" fmla="val 3333331"/>
                </a:avLst>
              </a:prstGeom>
              <a:ln>
                <a:tailEnd type="triangle"/>
              </a:ln>
            </p:spPr>
            <p:style>
              <a:lnRef idx="3">
                <a:schemeClr val="dk1"/>
              </a:lnRef>
              <a:fillRef idx="0">
                <a:schemeClr val="dk1"/>
              </a:fillRef>
              <a:effectRef idx="2">
                <a:schemeClr val="dk1"/>
              </a:effectRef>
              <a:fontRef idx="minor">
                <a:schemeClr val="tx1"/>
              </a:fontRef>
            </p:style>
          </p:cxnSp>
          <p:cxnSp>
            <p:nvCxnSpPr>
              <p:cNvPr id="18" name="Curved Connector 17">
                <a:extLst>
                  <a:ext uri="{FF2B5EF4-FFF2-40B4-BE49-F238E27FC236}">
                    <a16:creationId xmlns:a16="http://schemas.microsoft.com/office/drawing/2014/main" id="{5F0AFA83-EF03-5848-99A6-4611CB0B1EB0}"/>
                  </a:ext>
                </a:extLst>
              </p:cNvPr>
              <p:cNvCxnSpPr>
                <a:stCxn id="11" idx="1"/>
                <a:endCxn id="12" idx="1"/>
              </p:cNvCxnSpPr>
              <p:nvPr/>
            </p:nvCxnSpPr>
            <p:spPr>
              <a:xfrm rot="10800000" flipV="1">
                <a:off x="7700434" y="1923520"/>
                <a:ext cx="12700" cy="3378201"/>
              </a:xfrm>
              <a:prstGeom prst="curvedConnector3">
                <a:avLst>
                  <a:gd name="adj1" fmla="val 5400000"/>
                </a:avLst>
              </a:prstGeom>
              <a:ln>
                <a:tailEnd type="triangle"/>
              </a:ln>
            </p:spPr>
            <p:style>
              <a:lnRef idx="3">
                <a:schemeClr val="dk1"/>
              </a:lnRef>
              <a:fillRef idx="0">
                <a:schemeClr val="dk1"/>
              </a:fillRef>
              <a:effectRef idx="2">
                <a:schemeClr val="dk1"/>
              </a:effectRef>
              <a:fontRef idx="minor">
                <a:schemeClr val="tx1"/>
              </a:fontRef>
            </p:style>
          </p:cxnSp>
          <p:cxnSp>
            <p:nvCxnSpPr>
              <p:cNvPr id="19" name="Curved Connector 18">
                <a:extLst>
                  <a:ext uri="{FF2B5EF4-FFF2-40B4-BE49-F238E27FC236}">
                    <a16:creationId xmlns:a16="http://schemas.microsoft.com/office/drawing/2014/main" id="{2C354BFF-33E6-1148-9620-13DB710E8269}"/>
                  </a:ext>
                </a:extLst>
              </p:cNvPr>
              <p:cNvCxnSpPr>
                <a:stCxn id="15" idx="3"/>
                <a:endCxn id="13" idx="3"/>
              </p:cNvCxnSpPr>
              <p:nvPr/>
            </p:nvCxnSpPr>
            <p:spPr>
              <a:xfrm>
                <a:off x="8174568" y="2768071"/>
                <a:ext cx="12700" cy="1689100"/>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0" name="Curved Connector 19">
                <a:extLst>
                  <a:ext uri="{FF2B5EF4-FFF2-40B4-BE49-F238E27FC236}">
                    <a16:creationId xmlns:a16="http://schemas.microsoft.com/office/drawing/2014/main" id="{80F7DFB7-4CE2-1E4B-932A-BF1540BD8B77}"/>
                  </a:ext>
                </a:extLst>
              </p:cNvPr>
              <p:cNvCxnSpPr>
                <a:stCxn id="15" idx="3"/>
                <a:endCxn id="12" idx="3"/>
              </p:cNvCxnSpPr>
              <p:nvPr/>
            </p:nvCxnSpPr>
            <p:spPr>
              <a:xfrm>
                <a:off x="8174568" y="2768071"/>
                <a:ext cx="12700" cy="2533651"/>
              </a:xfrm>
              <a:prstGeom prst="curvedConnector3">
                <a:avLst>
                  <a:gd name="adj1" fmla="val 406666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90C5E2F2-C61D-7E4E-822C-36A5AA0DE9BE}"/>
                  </a:ext>
                </a:extLst>
              </p:cNvPr>
              <p:cNvCxnSpPr>
                <a:stCxn id="15" idx="0"/>
                <a:endCxn id="11" idx="2"/>
              </p:cNvCxnSpPr>
              <p:nvPr/>
            </p:nvCxnSpPr>
            <p:spPr>
              <a:xfrm flipV="1">
                <a:off x="7937501" y="2156354"/>
                <a:ext cx="0" cy="378884"/>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04737EAC-7012-E24F-8ECD-4B964B58815A}"/>
                  </a:ext>
                </a:extLst>
              </p:cNvPr>
              <p:cNvCxnSpPr>
                <a:stCxn id="15" idx="2"/>
                <a:endCxn id="14" idx="0"/>
              </p:cNvCxnSpPr>
              <p:nvPr/>
            </p:nvCxnSpPr>
            <p:spPr>
              <a:xfrm>
                <a:off x="7937501" y="3000904"/>
                <a:ext cx="0" cy="378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5003FA02-5FCD-9E43-BE04-907DE7849A3E}"/>
                  </a:ext>
                </a:extLst>
              </p:cNvPr>
              <p:cNvCxnSpPr>
                <a:stCxn id="14" idx="2"/>
                <a:endCxn id="13" idx="0"/>
              </p:cNvCxnSpPr>
              <p:nvPr/>
            </p:nvCxnSpPr>
            <p:spPr>
              <a:xfrm>
                <a:off x="7937501" y="3845454"/>
                <a:ext cx="0" cy="378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8B2417A6-9910-9F4A-AAA1-FD5DBB2FBB26}"/>
                  </a:ext>
                </a:extLst>
              </p:cNvPr>
              <p:cNvCxnSpPr>
                <a:stCxn id="12" idx="0"/>
                <a:endCxn id="13" idx="2"/>
              </p:cNvCxnSpPr>
              <p:nvPr/>
            </p:nvCxnSpPr>
            <p:spPr>
              <a:xfrm flipV="1">
                <a:off x="7937501" y="4690004"/>
                <a:ext cx="0" cy="378885"/>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 name="Curved Connector 24">
                <a:extLst>
                  <a:ext uri="{FF2B5EF4-FFF2-40B4-BE49-F238E27FC236}">
                    <a16:creationId xmlns:a16="http://schemas.microsoft.com/office/drawing/2014/main" id="{384152E3-C7E4-6949-99CB-C4C331A2E3BA}"/>
                  </a:ext>
                </a:extLst>
              </p:cNvPr>
              <p:cNvCxnSpPr>
                <a:stCxn id="12" idx="3"/>
                <a:endCxn id="14" idx="3"/>
              </p:cNvCxnSpPr>
              <p:nvPr/>
            </p:nvCxnSpPr>
            <p:spPr>
              <a:xfrm flipV="1">
                <a:off x="8174568" y="3612621"/>
                <a:ext cx="12700" cy="1689101"/>
              </a:xfrm>
              <a:prstGeom prst="curvedConnector3">
                <a:avLst>
                  <a:gd name="adj1" fmla="val 1800000"/>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10" name="TextBox 9">
              <a:extLst>
                <a:ext uri="{FF2B5EF4-FFF2-40B4-BE49-F238E27FC236}">
                  <a16:creationId xmlns:a16="http://schemas.microsoft.com/office/drawing/2014/main" id="{D8D379D3-0420-4B4D-A5B2-83D251111AB3}"/>
                </a:ext>
              </a:extLst>
            </p:cNvPr>
            <p:cNvSpPr txBox="1"/>
            <p:nvPr/>
          </p:nvSpPr>
          <p:spPr>
            <a:xfrm>
              <a:off x="1145746" y="4791877"/>
              <a:ext cx="1872146" cy="369332"/>
            </a:xfrm>
            <a:prstGeom prst="rect">
              <a:avLst/>
            </a:prstGeom>
            <a:noFill/>
          </p:spPr>
          <p:txBody>
            <a:bodyPr wrap="square" rtlCol="0">
              <a:spAutoFit/>
            </a:bodyPr>
            <a:lstStyle/>
            <a:p>
              <a:r>
                <a:rPr lang="en-US" dirty="0"/>
                <a:t>Document graph</a:t>
              </a:r>
            </a:p>
          </p:txBody>
        </p:sp>
      </p:grpSp>
      <p:sp>
        <p:nvSpPr>
          <p:cNvPr id="26" name="TextBox 25">
            <a:extLst>
              <a:ext uri="{FF2B5EF4-FFF2-40B4-BE49-F238E27FC236}">
                <a16:creationId xmlns:a16="http://schemas.microsoft.com/office/drawing/2014/main" id="{A65D1EE6-37A3-4646-AC04-386F5FC6DB95}"/>
              </a:ext>
            </a:extLst>
          </p:cNvPr>
          <p:cNvSpPr txBox="1"/>
          <p:nvPr/>
        </p:nvSpPr>
        <p:spPr>
          <a:xfrm>
            <a:off x="168779" y="5216831"/>
            <a:ext cx="2904067" cy="923330"/>
          </a:xfrm>
          <a:prstGeom prst="rect">
            <a:avLst/>
          </a:prstGeom>
          <a:noFill/>
        </p:spPr>
        <p:txBody>
          <a:bodyPr wrap="square" rtlCol="0">
            <a:spAutoFit/>
          </a:bodyPr>
          <a:lstStyle/>
          <a:p>
            <a:r>
              <a:rPr lang="en-US" dirty="0">
                <a:solidFill>
                  <a:schemeClr val="accent1">
                    <a:lumMod val="75000"/>
                  </a:schemeClr>
                </a:solidFill>
              </a:rPr>
              <a:t>Constructed with the certain and uncertain rank orders between document pairs.</a:t>
            </a:r>
          </a:p>
        </p:txBody>
      </p:sp>
      <p:grpSp>
        <p:nvGrpSpPr>
          <p:cNvPr id="27" name="Group 26">
            <a:extLst>
              <a:ext uri="{FF2B5EF4-FFF2-40B4-BE49-F238E27FC236}">
                <a16:creationId xmlns:a16="http://schemas.microsoft.com/office/drawing/2014/main" id="{DE46C1B6-64AF-BB48-868E-CE5CF72E9148}"/>
              </a:ext>
            </a:extLst>
          </p:cNvPr>
          <p:cNvGrpSpPr/>
          <p:nvPr/>
        </p:nvGrpSpPr>
        <p:grpSpPr>
          <a:xfrm>
            <a:off x="3254648" y="1810715"/>
            <a:ext cx="2340649" cy="3059817"/>
            <a:chOff x="911494" y="2102028"/>
            <a:chExt cx="2340649" cy="3059817"/>
          </a:xfrm>
        </p:grpSpPr>
        <p:grpSp>
          <p:nvGrpSpPr>
            <p:cNvPr id="28" name="Group 27">
              <a:extLst>
                <a:ext uri="{FF2B5EF4-FFF2-40B4-BE49-F238E27FC236}">
                  <a16:creationId xmlns:a16="http://schemas.microsoft.com/office/drawing/2014/main" id="{BBAE7BDB-ACB4-D44B-9252-7C145F61DCEB}"/>
                </a:ext>
              </a:extLst>
            </p:cNvPr>
            <p:cNvGrpSpPr/>
            <p:nvPr/>
          </p:nvGrpSpPr>
          <p:grpSpPr>
            <a:xfrm>
              <a:off x="1531557" y="2102028"/>
              <a:ext cx="1270530" cy="2004476"/>
              <a:chOff x="7193237" y="2099379"/>
              <a:chExt cx="1718464" cy="2969512"/>
            </a:xfrm>
          </p:grpSpPr>
          <p:sp>
            <p:nvSpPr>
              <p:cNvPr id="30" name="Rounded Rectangle 29">
                <a:extLst>
                  <a:ext uri="{FF2B5EF4-FFF2-40B4-BE49-F238E27FC236}">
                    <a16:creationId xmlns:a16="http://schemas.microsoft.com/office/drawing/2014/main" id="{19724BE5-893C-3341-9213-0C59DD03E234}"/>
                  </a:ext>
                </a:extLst>
              </p:cNvPr>
              <p:cNvSpPr/>
              <p:nvPr/>
            </p:nvSpPr>
            <p:spPr>
              <a:xfrm>
                <a:off x="7193237" y="2115980"/>
                <a:ext cx="474134" cy="465665"/>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31" name="Rounded Rectangle 30">
                <a:extLst>
                  <a:ext uri="{FF2B5EF4-FFF2-40B4-BE49-F238E27FC236}">
                    <a16:creationId xmlns:a16="http://schemas.microsoft.com/office/drawing/2014/main" id="{BFAEEFFC-9829-2349-8C25-A0896F3D5795}"/>
                  </a:ext>
                </a:extLst>
              </p:cNvPr>
              <p:cNvSpPr/>
              <p:nvPr/>
            </p:nvSpPr>
            <p:spPr>
              <a:xfrm>
                <a:off x="8437568" y="4603225"/>
                <a:ext cx="474133"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32" name="Rounded Rectangle 31">
                <a:extLst>
                  <a:ext uri="{FF2B5EF4-FFF2-40B4-BE49-F238E27FC236}">
                    <a16:creationId xmlns:a16="http://schemas.microsoft.com/office/drawing/2014/main" id="{E204BA4B-500F-154C-A270-BD4C490C5454}"/>
                  </a:ext>
                </a:extLst>
              </p:cNvPr>
              <p:cNvSpPr/>
              <p:nvPr/>
            </p:nvSpPr>
            <p:spPr>
              <a:xfrm>
                <a:off x="7193237" y="4589939"/>
                <a:ext cx="474134" cy="465665"/>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33" name="Rounded Rectangle 32">
                <a:extLst>
                  <a:ext uri="{FF2B5EF4-FFF2-40B4-BE49-F238E27FC236}">
                    <a16:creationId xmlns:a16="http://schemas.microsoft.com/office/drawing/2014/main" id="{8DF2788A-B1F5-BA4E-9864-CDA0782905E1}"/>
                  </a:ext>
                </a:extLst>
              </p:cNvPr>
              <p:cNvSpPr/>
              <p:nvPr/>
            </p:nvSpPr>
            <p:spPr>
              <a:xfrm>
                <a:off x="7360754" y="3933340"/>
                <a:ext cx="474133" cy="465666"/>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34" name="Rounded Rectangle 33">
                <a:extLst>
                  <a:ext uri="{FF2B5EF4-FFF2-40B4-BE49-F238E27FC236}">
                    <a16:creationId xmlns:a16="http://schemas.microsoft.com/office/drawing/2014/main" id="{59CDDBC0-FA0E-2C42-A69D-0A72D2F7E45D}"/>
                  </a:ext>
                </a:extLst>
              </p:cNvPr>
              <p:cNvSpPr/>
              <p:nvPr/>
            </p:nvSpPr>
            <p:spPr>
              <a:xfrm>
                <a:off x="8200503" y="2099379"/>
                <a:ext cx="474132" cy="465665"/>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cxnSp>
            <p:nvCxnSpPr>
              <p:cNvPr id="35" name="Straight Arrow Connector 34">
                <a:extLst>
                  <a:ext uri="{FF2B5EF4-FFF2-40B4-BE49-F238E27FC236}">
                    <a16:creationId xmlns:a16="http://schemas.microsoft.com/office/drawing/2014/main" id="{FF49D649-CE32-EB4F-A3FE-F4E7F59E9836}"/>
                  </a:ext>
                </a:extLst>
              </p:cNvPr>
              <p:cNvCxnSpPr>
                <a:cxnSpLocks/>
                <a:stCxn id="34" idx="1"/>
                <a:endCxn id="30" idx="3"/>
              </p:cNvCxnSpPr>
              <p:nvPr/>
            </p:nvCxnSpPr>
            <p:spPr>
              <a:xfrm flipH="1">
                <a:off x="7667371" y="2332212"/>
                <a:ext cx="533132" cy="16601"/>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47037085-442C-974B-85E4-79CD7B9ED852}"/>
                  </a:ext>
                </a:extLst>
              </p:cNvPr>
              <p:cNvCxnSpPr>
                <a:cxnSpLocks/>
                <a:stCxn id="31" idx="1"/>
                <a:endCxn id="32" idx="3"/>
              </p:cNvCxnSpPr>
              <p:nvPr/>
            </p:nvCxnSpPr>
            <p:spPr>
              <a:xfrm flipH="1" flipV="1">
                <a:off x="7667370" y="4822772"/>
                <a:ext cx="770197" cy="13287"/>
              </a:xfrm>
              <a:prstGeom prst="straightConnector1">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7" name="Curved Connector 36">
                <a:extLst>
                  <a:ext uri="{FF2B5EF4-FFF2-40B4-BE49-F238E27FC236}">
                    <a16:creationId xmlns:a16="http://schemas.microsoft.com/office/drawing/2014/main" id="{4970F735-74B0-F447-B0D8-5C9A767EC2A6}"/>
                  </a:ext>
                </a:extLst>
              </p:cNvPr>
              <p:cNvCxnSpPr>
                <a:cxnSpLocks/>
                <a:stCxn id="31" idx="0"/>
                <a:endCxn id="33" idx="3"/>
              </p:cNvCxnSpPr>
              <p:nvPr/>
            </p:nvCxnSpPr>
            <p:spPr>
              <a:xfrm rot="16200000" flipV="1">
                <a:off x="8036236" y="3964825"/>
                <a:ext cx="437052" cy="839747"/>
              </a:xfrm>
              <a:prstGeom prst="curvedConnector2">
                <a:avLst/>
              </a:prstGeom>
              <a:ln>
                <a:solidFill>
                  <a:srgbClr val="FF0000"/>
                </a:solidFill>
                <a:prstDash val="dash"/>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29" name="TextBox 28">
              <a:extLst>
                <a:ext uri="{FF2B5EF4-FFF2-40B4-BE49-F238E27FC236}">
                  <a16:creationId xmlns:a16="http://schemas.microsoft.com/office/drawing/2014/main" id="{8164ECCC-1BCD-1C4A-9A78-282B39FCCC71}"/>
                </a:ext>
              </a:extLst>
            </p:cNvPr>
            <p:cNvSpPr txBox="1"/>
            <p:nvPr/>
          </p:nvSpPr>
          <p:spPr>
            <a:xfrm>
              <a:off x="911494" y="4792513"/>
              <a:ext cx="2340649" cy="369332"/>
            </a:xfrm>
            <a:prstGeom prst="rect">
              <a:avLst/>
            </a:prstGeom>
            <a:noFill/>
          </p:spPr>
          <p:txBody>
            <a:bodyPr wrap="square" rtlCol="0">
              <a:spAutoFit/>
            </a:bodyPr>
            <a:lstStyle/>
            <a:p>
              <a:r>
                <a:rPr lang="en-US" dirty="0"/>
                <a:t>Uncertain order graph</a:t>
              </a:r>
            </a:p>
          </p:txBody>
        </p:sp>
      </p:grpSp>
      <p:sp>
        <p:nvSpPr>
          <p:cNvPr id="38" name="TextBox 37">
            <a:extLst>
              <a:ext uri="{FF2B5EF4-FFF2-40B4-BE49-F238E27FC236}">
                <a16:creationId xmlns:a16="http://schemas.microsoft.com/office/drawing/2014/main" id="{B6C5BC28-CB7F-2147-B78D-7DB3D4BB0E4A}"/>
              </a:ext>
            </a:extLst>
          </p:cNvPr>
          <p:cNvSpPr txBox="1"/>
          <p:nvPr/>
        </p:nvSpPr>
        <p:spPr>
          <a:xfrm>
            <a:off x="3072846" y="5216831"/>
            <a:ext cx="2904067" cy="923330"/>
          </a:xfrm>
          <a:prstGeom prst="rect">
            <a:avLst/>
          </a:prstGeom>
          <a:noFill/>
        </p:spPr>
        <p:txBody>
          <a:bodyPr wrap="square" rtlCol="0">
            <a:spAutoFit/>
          </a:bodyPr>
          <a:lstStyle/>
          <a:p>
            <a:r>
              <a:rPr lang="en-US" dirty="0">
                <a:solidFill>
                  <a:srgbClr val="C00000"/>
                </a:solidFill>
              </a:rPr>
              <a:t>Explore the uncertain rank orders</a:t>
            </a:r>
            <a:r>
              <a:rPr lang="en-US" dirty="0">
                <a:solidFill>
                  <a:schemeClr val="accent1">
                    <a:lumMod val="75000"/>
                  </a:schemeClr>
                </a:solidFill>
              </a:rPr>
              <a:t>: construct blocks with the connected components.</a:t>
            </a:r>
          </a:p>
        </p:txBody>
      </p:sp>
      <p:sp>
        <p:nvSpPr>
          <p:cNvPr id="39" name="Oval 38">
            <a:extLst>
              <a:ext uri="{FF2B5EF4-FFF2-40B4-BE49-F238E27FC236}">
                <a16:creationId xmlns:a16="http://schemas.microsoft.com/office/drawing/2014/main" id="{AFDC655E-F307-024B-9FE2-D3563984B667}"/>
              </a:ext>
            </a:extLst>
          </p:cNvPr>
          <p:cNvSpPr/>
          <p:nvPr/>
        </p:nvSpPr>
        <p:spPr>
          <a:xfrm>
            <a:off x="3742055" y="1506292"/>
            <a:ext cx="1341120" cy="949226"/>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A19AC4F-4C6F-764D-994F-EFC331C6F593}"/>
              </a:ext>
            </a:extLst>
          </p:cNvPr>
          <p:cNvSpPr/>
          <p:nvPr/>
        </p:nvSpPr>
        <p:spPr>
          <a:xfrm>
            <a:off x="3504518" y="2883606"/>
            <a:ext cx="1858657" cy="1202508"/>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0C47B76-3295-594C-8B9E-FFAD0A7DEDD5}"/>
              </a:ext>
            </a:extLst>
          </p:cNvPr>
          <p:cNvSpPr txBox="1"/>
          <p:nvPr/>
        </p:nvSpPr>
        <p:spPr>
          <a:xfrm>
            <a:off x="3001672" y="1467952"/>
            <a:ext cx="1005840" cy="369332"/>
          </a:xfrm>
          <a:prstGeom prst="rect">
            <a:avLst/>
          </a:prstGeom>
          <a:noFill/>
        </p:spPr>
        <p:txBody>
          <a:bodyPr wrap="square" rtlCol="0">
            <a:spAutoFit/>
          </a:bodyPr>
          <a:lstStyle/>
          <a:p>
            <a:r>
              <a:rPr lang="en-US" dirty="0"/>
              <a:t>Block 1</a:t>
            </a:r>
          </a:p>
        </p:txBody>
      </p:sp>
      <p:sp>
        <p:nvSpPr>
          <p:cNvPr id="42" name="TextBox 41">
            <a:extLst>
              <a:ext uri="{FF2B5EF4-FFF2-40B4-BE49-F238E27FC236}">
                <a16:creationId xmlns:a16="http://schemas.microsoft.com/office/drawing/2014/main" id="{40DDD852-B46C-3744-9864-49ED738DD011}"/>
              </a:ext>
            </a:extLst>
          </p:cNvPr>
          <p:cNvSpPr txBox="1"/>
          <p:nvPr/>
        </p:nvSpPr>
        <p:spPr>
          <a:xfrm>
            <a:off x="2992723" y="2523661"/>
            <a:ext cx="1005840" cy="369332"/>
          </a:xfrm>
          <a:prstGeom prst="rect">
            <a:avLst/>
          </a:prstGeom>
          <a:noFill/>
        </p:spPr>
        <p:txBody>
          <a:bodyPr wrap="square" rtlCol="0">
            <a:spAutoFit/>
          </a:bodyPr>
          <a:lstStyle/>
          <a:p>
            <a:r>
              <a:rPr lang="en-US" dirty="0"/>
              <a:t>Block 2</a:t>
            </a:r>
          </a:p>
        </p:txBody>
      </p:sp>
      <p:sp>
        <p:nvSpPr>
          <p:cNvPr id="43" name="TextBox 42">
            <a:extLst>
              <a:ext uri="{FF2B5EF4-FFF2-40B4-BE49-F238E27FC236}">
                <a16:creationId xmlns:a16="http://schemas.microsoft.com/office/drawing/2014/main" id="{B731E186-2215-8446-A78F-A08BBBB5F2F5}"/>
              </a:ext>
            </a:extLst>
          </p:cNvPr>
          <p:cNvSpPr txBox="1"/>
          <p:nvPr/>
        </p:nvSpPr>
        <p:spPr>
          <a:xfrm>
            <a:off x="6471311" y="5216831"/>
            <a:ext cx="2904067" cy="923330"/>
          </a:xfrm>
          <a:prstGeom prst="rect">
            <a:avLst/>
          </a:prstGeom>
          <a:noFill/>
        </p:spPr>
        <p:txBody>
          <a:bodyPr wrap="square" rtlCol="0">
            <a:spAutoFit/>
          </a:bodyPr>
          <a:lstStyle/>
          <a:p>
            <a:r>
              <a:rPr lang="en-US" dirty="0">
                <a:solidFill>
                  <a:schemeClr val="accent1">
                    <a:lumMod val="75000"/>
                  </a:schemeClr>
                </a:solidFill>
              </a:rPr>
              <a:t>Topological sort between blocks: </a:t>
            </a:r>
            <a:r>
              <a:rPr lang="en-US" dirty="0">
                <a:solidFill>
                  <a:srgbClr val="C00000"/>
                </a:solidFill>
              </a:rPr>
              <a:t>exploit the certain rank orders.</a:t>
            </a:r>
          </a:p>
        </p:txBody>
      </p:sp>
      <p:sp>
        <p:nvSpPr>
          <p:cNvPr id="44" name="Rounded Rectangle 43">
            <a:extLst>
              <a:ext uri="{FF2B5EF4-FFF2-40B4-BE49-F238E27FC236}">
                <a16:creationId xmlns:a16="http://schemas.microsoft.com/office/drawing/2014/main" id="{BADD9D02-99D4-504E-8A6E-B86A194B3568}"/>
              </a:ext>
            </a:extLst>
          </p:cNvPr>
          <p:cNvSpPr/>
          <p:nvPr/>
        </p:nvSpPr>
        <p:spPr>
          <a:xfrm>
            <a:off x="7178632" y="1790549"/>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45" name="Rounded Rectangle 44">
            <a:extLst>
              <a:ext uri="{FF2B5EF4-FFF2-40B4-BE49-F238E27FC236}">
                <a16:creationId xmlns:a16="http://schemas.microsoft.com/office/drawing/2014/main" id="{6A87623E-5F36-D641-801B-2FABAACCF155}"/>
              </a:ext>
            </a:extLst>
          </p:cNvPr>
          <p:cNvSpPr/>
          <p:nvPr/>
        </p:nvSpPr>
        <p:spPr>
          <a:xfrm>
            <a:off x="8098616" y="3469486"/>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46" name="Rounded Rectangle 45">
            <a:extLst>
              <a:ext uri="{FF2B5EF4-FFF2-40B4-BE49-F238E27FC236}">
                <a16:creationId xmlns:a16="http://schemas.microsoft.com/office/drawing/2014/main" id="{109D262B-AB20-9149-935A-288909EF27D6}"/>
              </a:ext>
            </a:extLst>
          </p:cNvPr>
          <p:cNvSpPr/>
          <p:nvPr/>
        </p:nvSpPr>
        <p:spPr>
          <a:xfrm>
            <a:off x="7178632" y="3460517"/>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47" name="Rounded Rectangle 46">
            <a:extLst>
              <a:ext uri="{FF2B5EF4-FFF2-40B4-BE49-F238E27FC236}">
                <a16:creationId xmlns:a16="http://schemas.microsoft.com/office/drawing/2014/main" id="{E0C5886B-3C22-8C40-A642-9D5F61A6E5D4}"/>
              </a:ext>
            </a:extLst>
          </p:cNvPr>
          <p:cNvSpPr/>
          <p:nvPr/>
        </p:nvSpPr>
        <p:spPr>
          <a:xfrm>
            <a:off x="7302484" y="3017301"/>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48" name="Rounded Rectangle 47">
            <a:extLst>
              <a:ext uri="{FF2B5EF4-FFF2-40B4-BE49-F238E27FC236}">
                <a16:creationId xmlns:a16="http://schemas.microsoft.com/office/drawing/2014/main" id="{183A99BC-A666-5549-A23C-26A93302C672}"/>
              </a:ext>
            </a:extLst>
          </p:cNvPr>
          <p:cNvSpPr/>
          <p:nvPr/>
        </p:nvSpPr>
        <p:spPr>
          <a:xfrm>
            <a:off x="7923345" y="1779343"/>
            <a:ext cx="350545"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49" name="TextBox 48">
            <a:extLst>
              <a:ext uri="{FF2B5EF4-FFF2-40B4-BE49-F238E27FC236}">
                <a16:creationId xmlns:a16="http://schemas.microsoft.com/office/drawing/2014/main" id="{F6D56641-8908-A44A-8394-ED08ED86AA24}"/>
              </a:ext>
            </a:extLst>
          </p:cNvPr>
          <p:cNvSpPr txBox="1"/>
          <p:nvPr/>
        </p:nvSpPr>
        <p:spPr>
          <a:xfrm>
            <a:off x="7034679" y="4495636"/>
            <a:ext cx="1364775" cy="369332"/>
          </a:xfrm>
          <a:prstGeom prst="rect">
            <a:avLst/>
          </a:prstGeom>
          <a:noFill/>
        </p:spPr>
        <p:txBody>
          <a:bodyPr wrap="square" rtlCol="0">
            <a:spAutoFit/>
          </a:bodyPr>
          <a:lstStyle/>
          <a:p>
            <a:pPr algn="ctr"/>
            <a:r>
              <a:rPr lang="en-US" dirty="0"/>
              <a:t>Block graph</a:t>
            </a:r>
          </a:p>
        </p:txBody>
      </p:sp>
      <p:sp>
        <p:nvSpPr>
          <p:cNvPr id="50" name="Oval 49">
            <a:extLst>
              <a:ext uri="{FF2B5EF4-FFF2-40B4-BE49-F238E27FC236}">
                <a16:creationId xmlns:a16="http://schemas.microsoft.com/office/drawing/2014/main" id="{37B5CAB9-CF31-464E-8A92-4C1795CEF11D}"/>
              </a:ext>
            </a:extLst>
          </p:cNvPr>
          <p:cNvSpPr/>
          <p:nvPr/>
        </p:nvSpPr>
        <p:spPr>
          <a:xfrm>
            <a:off x="6785078" y="2914109"/>
            <a:ext cx="1858657" cy="1202508"/>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1C95D48-AE5F-C44B-8981-1012BEA6034E}"/>
              </a:ext>
            </a:extLst>
          </p:cNvPr>
          <p:cNvSpPr txBox="1"/>
          <p:nvPr/>
        </p:nvSpPr>
        <p:spPr>
          <a:xfrm>
            <a:off x="6317951" y="1467316"/>
            <a:ext cx="1005840" cy="369332"/>
          </a:xfrm>
          <a:prstGeom prst="rect">
            <a:avLst/>
          </a:prstGeom>
          <a:noFill/>
        </p:spPr>
        <p:txBody>
          <a:bodyPr wrap="square" rtlCol="0">
            <a:spAutoFit/>
          </a:bodyPr>
          <a:lstStyle/>
          <a:p>
            <a:r>
              <a:rPr lang="en-US" dirty="0"/>
              <a:t>Block 1</a:t>
            </a:r>
          </a:p>
        </p:txBody>
      </p:sp>
      <p:sp>
        <p:nvSpPr>
          <p:cNvPr id="52" name="TextBox 51">
            <a:extLst>
              <a:ext uri="{FF2B5EF4-FFF2-40B4-BE49-F238E27FC236}">
                <a16:creationId xmlns:a16="http://schemas.microsoft.com/office/drawing/2014/main" id="{92E43169-420F-2F41-80C2-F53EC91ACB0D}"/>
              </a:ext>
            </a:extLst>
          </p:cNvPr>
          <p:cNvSpPr txBox="1"/>
          <p:nvPr/>
        </p:nvSpPr>
        <p:spPr>
          <a:xfrm>
            <a:off x="6296645" y="2523025"/>
            <a:ext cx="1005840" cy="369332"/>
          </a:xfrm>
          <a:prstGeom prst="rect">
            <a:avLst/>
          </a:prstGeom>
          <a:noFill/>
        </p:spPr>
        <p:txBody>
          <a:bodyPr wrap="square" rtlCol="0">
            <a:spAutoFit/>
          </a:bodyPr>
          <a:lstStyle/>
          <a:p>
            <a:r>
              <a:rPr lang="en-US" dirty="0"/>
              <a:t>Block 2</a:t>
            </a:r>
          </a:p>
        </p:txBody>
      </p:sp>
      <p:cxnSp>
        <p:nvCxnSpPr>
          <p:cNvPr id="53" name="Curved Connector 52">
            <a:extLst>
              <a:ext uri="{FF2B5EF4-FFF2-40B4-BE49-F238E27FC236}">
                <a16:creationId xmlns:a16="http://schemas.microsoft.com/office/drawing/2014/main" id="{451F6B1A-8551-AA43-9AEB-084E708F3BC0}"/>
              </a:ext>
            </a:extLst>
          </p:cNvPr>
          <p:cNvCxnSpPr>
            <a:cxnSpLocks/>
            <a:endCxn id="50" idx="0"/>
          </p:cNvCxnSpPr>
          <p:nvPr/>
        </p:nvCxnSpPr>
        <p:spPr>
          <a:xfrm rot="16200000" flipH="1">
            <a:off x="7495925" y="2695627"/>
            <a:ext cx="428088" cy="8875"/>
          </a:xfrm>
          <a:prstGeom prst="curvedConnector3">
            <a:avLst>
              <a:gd name="adj1" fmla="val 50000"/>
            </a:avLst>
          </a:prstGeom>
          <a:ln w="28575">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54" name="TextBox 53">
            <a:extLst>
              <a:ext uri="{FF2B5EF4-FFF2-40B4-BE49-F238E27FC236}">
                <a16:creationId xmlns:a16="http://schemas.microsoft.com/office/drawing/2014/main" id="{0F909D84-EC51-8642-B8D7-3FDA99BA8C3C}"/>
              </a:ext>
            </a:extLst>
          </p:cNvPr>
          <p:cNvSpPr txBox="1"/>
          <p:nvPr/>
        </p:nvSpPr>
        <p:spPr>
          <a:xfrm>
            <a:off x="9732865" y="4495636"/>
            <a:ext cx="1799109" cy="646331"/>
          </a:xfrm>
          <a:prstGeom prst="rect">
            <a:avLst/>
          </a:prstGeom>
          <a:noFill/>
        </p:spPr>
        <p:txBody>
          <a:bodyPr wrap="square" rtlCol="0">
            <a:spAutoFit/>
          </a:bodyPr>
          <a:lstStyle/>
          <a:p>
            <a:pPr algn="ctr"/>
            <a:r>
              <a:rPr lang="en-US" dirty="0"/>
              <a:t>Ranked list (possible one)</a:t>
            </a:r>
          </a:p>
        </p:txBody>
      </p:sp>
      <p:sp>
        <p:nvSpPr>
          <p:cNvPr id="55" name="TextBox 54">
            <a:extLst>
              <a:ext uri="{FF2B5EF4-FFF2-40B4-BE49-F238E27FC236}">
                <a16:creationId xmlns:a16="http://schemas.microsoft.com/office/drawing/2014/main" id="{B7F2C198-EB00-924B-9D8C-93A05CD1A843}"/>
              </a:ext>
            </a:extLst>
          </p:cNvPr>
          <p:cNvSpPr txBox="1"/>
          <p:nvPr/>
        </p:nvSpPr>
        <p:spPr>
          <a:xfrm>
            <a:off x="9180385" y="5216831"/>
            <a:ext cx="2904067" cy="1200329"/>
          </a:xfrm>
          <a:prstGeom prst="rect">
            <a:avLst/>
          </a:prstGeom>
          <a:noFill/>
        </p:spPr>
        <p:txBody>
          <a:bodyPr wrap="square" rtlCol="0">
            <a:spAutoFit/>
          </a:bodyPr>
          <a:lstStyle/>
          <a:p>
            <a:r>
              <a:rPr lang="en-US" dirty="0">
                <a:solidFill>
                  <a:schemeClr val="accent1">
                    <a:lumMod val="75000"/>
                  </a:schemeClr>
                </a:solidFill>
              </a:rPr>
              <a:t>Randomly shuffle the order of documents within each block: </a:t>
            </a:r>
            <a:r>
              <a:rPr lang="en-US" dirty="0">
                <a:solidFill>
                  <a:srgbClr val="C00000"/>
                </a:solidFill>
              </a:rPr>
              <a:t>explore the uncertain rank orders.</a:t>
            </a:r>
          </a:p>
        </p:txBody>
      </p:sp>
      <p:sp>
        <p:nvSpPr>
          <p:cNvPr id="56" name="Rounded Rectangle 55">
            <a:extLst>
              <a:ext uri="{FF2B5EF4-FFF2-40B4-BE49-F238E27FC236}">
                <a16:creationId xmlns:a16="http://schemas.microsoft.com/office/drawing/2014/main" id="{D205634E-0740-5C49-978D-B99A62865BF1}"/>
              </a:ext>
            </a:extLst>
          </p:cNvPr>
          <p:cNvSpPr/>
          <p:nvPr/>
        </p:nvSpPr>
        <p:spPr>
          <a:xfrm>
            <a:off x="10416057" y="2020309"/>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57" name="Rounded Rectangle 56">
            <a:extLst>
              <a:ext uri="{FF2B5EF4-FFF2-40B4-BE49-F238E27FC236}">
                <a16:creationId xmlns:a16="http://schemas.microsoft.com/office/drawing/2014/main" id="{A0093F6C-C82C-094B-9915-AB352C786005}"/>
              </a:ext>
            </a:extLst>
          </p:cNvPr>
          <p:cNvSpPr/>
          <p:nvPr/>
        </p:nvSpPr>
        <p:spPr>
          <a:xfrm>
            <a:off x="10416057" y="3658024"/>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58" name="Rounded Rectangle 57">
            <a:extLst>
              <a:ext uri="{FF2B5EF4-FFF2-40B4-BE49-F238E27FC236}">
                <a16:creationId xmlns:a16="http://schemas.microsoft.com/office/drawing/2014/main" id="{39AA8E96-2A3C-E24A-B9C6-FD6B0CA3E1C1}"/>
              </a:ext>
            </a:extLst>
          </p:cNvPr>
          <p:cNvSpPr/>
          <p:nvPr/>
        </p:nvSpPr>
        <p:spPr>
          <a:xfrm>
            <a:off x="10416057" y="2566214"/>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59" name="Rounded Rectangle 58">
            <a:extLst>
              <a:ext uri="{FF2B5EF4-FFF2-40B4-BE49-F238E27FC236}">
                <a16:creationId xmlns:a16="http://schemas.microsoft.com/office/drawing/2014/main" id="{BA2B5970-6875-DA43-9EFE-350D075659FF}"/>
              </a:ext>
            </a:extLst>
          </p:cNvPr>
          <p:cNvSpPr/>
          <p:nvPr/>
        </p:nvSpPr>
        <p:spPr>
          <a:xfrm>
            <a:off x="10416057" y="3112119"/>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60" name="Rounded Rectangle 59">
            <a:extLst>
              <a:ext uri="{FF2B5EF4-FFF2-40B4-BE49-F238E27FC236}">
                <a16:creationId xmlns:a16="http://schemas.microsoft.com/office/drawing/2014/main" id="{9C3CF6EB-AEB0-7F48-AE9E-4A7C812CDD64}"/>
              </a:ext>
            </a:extLst>
          </p:cNvPr>
          <p:cNvSpPr/>
          <p:nvPr/>
        </p:nvSpPr>
        <p:spPr>
          <a:xfrm>
            <a:off x="10416057" y="1474404"/>
            <a:ext cx="350546" cy="314333"/>
          </a:xfrm>
          <a:prstGeom prst="roundRect">
            <a:avLst/>
          </a:prstGeom>
          <a:solidFill>
            <a:srgbClr val="B7E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cxnSp>
        <p:nvCxnSpPr>
          <p:cNvPr id="61" name="Straight Arrow Connector 60">
            <a:extLst>
              <a:ext uri="{FF2B5EF4-FFF2-40B4-BE49-F238E27FC236}">
                <a16:creationId xmlns:a16="http://schemas.microsoft.com/office/drawing/2014/main" id="{86B1F6A9-0B7A-9B4E-A4B8-C32A130AB243}"/>
              </a:ext>
            </a:extLst>
          </p:cNvPr>
          <p:cNvCxnSpPr>
            <a:cxnSpLocks/>
          </p:cNvCxnSpPr>
          <p:nvPr/>
        </p:nvCxnSpPr>
        <p:spPr>
          <a:xfrm>
            <a:off x="2556886" y="2800272"/>
            <a:ext cx="435837" cy="0"/>
          </a:xfrm>
          <a:prstGeom prst="straightConnector1">
            <a:avLst/>
          </a:prstGeom>
          <a:ln w="38100">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62" name="Straight Arrow Connector 61">
            <a:extLst>
              <a:ext uri="{FF2B5EF4-FFF2-40B4-BE49-F238E27FC236}">
                <a16:creationId xmlns:a16="http://schemas.microsoft.com/office/drawing/2014/main" id="{FA1495C7-5E2B-D24D-9B6D-323D2B3F5F00}"/>
              </a:ext>
            </a:extLst>
          </p:cNvPr>
          <p:cNvCxnSpPr>
            <a:cxnSpLocks/>
          </p:cNvCxnSpPr>
          <p:nvPr/>
        </p:nvCxnSpPr>
        <p:spPr>
          <a:xfrm>
            <a:off x="5672520" y="2800272"/>
            <a:ext cx="435837" cy="0"/>
          </a:xfrm>
          <a:prstGeom prst="straightConnector1">
            <a:avLst/>
          </a:prstGeom>
          <a:ln w="38100">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63" name="Straight Arrow Connector 62">
            <a:extLst>
              <a:ext uri="{FF2B5EF4-FFF2-40B4-BE49-F238E27FC236}">
                <a16:creationId xmlns:a16="http://schemas.microsoft.com/office/drawing/2014/main" id="{BD307DDF-871F-9345-A79D-4B969F160E5E}"/>
              </a:ext>
            </a:extLst>
          </p:cNvPr>
          <p:cNvCxnSpPr>
            <a:cxnSpLocks/>
          </p:cNvCxnSpPr>
          <p:nvPr/>
        </p:nvCxnSpPr>
        <p:spPr>
          <a:xfrm>
            <a:off x="9117594" y="2800272"/>
            <a:ext cx="435837" cy="0"/>
          </a:xfrm>
          <a:prstGeom prst="straightConnector1">
            <a:avLst/>
          </a:prstGeom>
          <a:ln w="38100">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64" name="Oval 63">
            <a:extLst>
              <a:ext uri="{FF2B5EF4-FFF2-40B4-BE49-F238E27FC236}">
                <a16:creationId xmlns:a16="http://schemas.microsoft.com/office/drawing/2014/main" id="{2DF477A3-104E-AF46-9BF2-3BD74EA6C54C}"/>
              </a:ext>
            </a:extLst>
          </p:cNvPr>
          <p:cNvSpPr/>
          <p:nvPr/>
        </p:nvSpPr>
        <p:spPr>
          <a:xfrm>
            <a:off x="7019754" y="1519872"/>
            <a:ext cx="1341120" cy="949226"/>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2" descr="Image result for uva logo">
            <a:extLst>
              <a:ext uri="{FF2B5EF4-FFF2-40B4-BE49-F238E27FC236}">
                <a16:creationId xmlns:a16="http://schemas.microsoft.com/office/drawing/2014/main" id="{A9A7CFBB-D183-5440-802C-FA6A1D6A2B6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
        <p:nvSpPr>
          <p:cNvPr id="66" name="Slide Number Placeholder 4">
            <a:extLst>
              <a:ext uri="{FF2B5EF4-FFF2-40B4-BE49-F238E27FC236}">
                <a16:creationId xmlns:a16="http://schemas.microsoft.com/office/drawing/2014/main" id="{67443165-9D0C-0E43-AAC1-50090E0A597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108</a:t>
            </a:fld>
            <a:endParaRPr lang="en-US"/>
          </a:p>
        </p:txBody>
      </p:sp>
      <p:sp>
        <p:nvSpPr>
          <p:cNvPr id="67" name="Date Placeholder 3">
            <a:extLst>
              <a:ext uri="{FF2B5EF4-FFF2-40B4-BE49-F238E27FC236}">
                <a16:creationId xmlns:a16="http://schemas.microsoft.com/office/drawing/2014/main" id="{AAEBB39C-7BD7-F545-880D-3EADFA926AD1}"/>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spTree>
    <p:extLst>
      <p:ext uri="{BB962C8B-B14F-4D97-AF65-F5344CB8AC3E}">
        <p14:creationId xmlns:p14="http://schemas.microsoft.com/office/powerpoint/2010/main" val="339591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linds(horizontal)">
                                      <p:cBhvr>
                                        <p:cTn id="15" dur="500"/>
                                        <p:tgtEl>
                                          <p:spTgt spid="4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linds(horizontal)">
                                      <p:cBhvr>
                                        <p:cTn id="18" dur="500"/>
                                        <p:tgtEl>
                                          <p:spTgt spid="3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linds(horizontal)">
                                      <p:cBhvr>
                                        <p:cTn id="21" dur="500"/>
                                        <p:tgtEl>
                                          <p:spTgt spid="4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linds(horizont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path" presetSubtype="0" repeatCount="2000" accel="50000" decel="50000" fill="hold" grpId="1" nodeType="clickEffect">
                                  <p:stCondLst>
                                    <p:cond delay="0"/>
                                  </p:stCondLst>
                                  <p:childTnLst>
                                    <p:animMotion origin="layout" path="M -3.33333E-6 -3.7037E-6 C 0.00078 -0.02384 0.01654 -0.04189 0.03555 -0.04027 C 0.05443 -0.03842 0.06914 -0.01713 0.06849 0.00649 C 0.06771 0.03079 0.05183 0.04838 0.03295 0.04676 C 0.01394 0.04491 -0.00065 0.02431 -3.33333E-6 -3.7037E-6 Z " pathEditMode="relative" rAng="16380000" ptsTypes="AAAAA">
                                      <p:cBhvr>
                                        <p:cTn id="58" dur="1500" fill="hold"/>
                                        <p:tgtEl>
                                          <p:spTgt spid="44"/>
                                        </p:tgtEl>
                                        <p:attrNameLst>
                                          <p:attrName>ppt_x</p:attrName>
                                          <p:attrName>ppt_y</p:attrName>
                                        </p:attrNameLst>
                                      </p:cBhvr>
                                      <p:rCtr x="3424" y="324"/>
                                    </p:animMotion>
                                  </p:childTnLst>
                                </p:cTn>
                              </p:par>
                              <p:par>
                                <p:cTn id="59" presetID="1" presetClass="path" presetSubtype="0" repeatCount="2000" accel="50000" decel="50000" fill="hold" grpId="1" nodeType="withEffect">
                                  <p:stCondLst>
                                    <p:cond delay="0"/>
                                  </p:stCondLst>
                                  <p:childTnLst>
                                    <p:animMotion origin="layout" path="M -0.00026 0.0037 C -0.00143 0.02893 -0.01601 0.04676 -0.03307 0.04444 C -0.04961 0.0419 -0.06276 0.01944 -0.06146 -0.00602 C -0.06029 -0.03079 -0.04518 -0.04838 -0.02864 -0.04583 C -0.01185 -0.04329 0.00117 -0.0213 -0.00026 0.0037 Z " pathEditMode="relative" rAng="5700000" ptsTypes="AAAAA">
                                      <p:cBhvr>
                                        <p:cTn id="60" dur="1500" fill="hold"/>
                                        <p:tgtEl>
                                          <p:spTgt spid="48"/>
                                        </p:tgtEl>
                                        <p:attrNameLst>
                                          <p:attrName>ppt_x</p:attrName>
                                          <p:attrName>ppt_y</p:attrName>
                                        </p:attrNameLst>
                                      </p:cBhvr>
                                      <p:rCtr x="-3047" y="-440"/>
                                    </p:animMotion>
                                  </p:childTnLst>
                                </p:cTn>
                              </p:par>
                              <p:par>
                                <p:cTn id="61" presetID="1" presetClass="path" presetSubtype="0" repeatCount="2000" accel="50000" decel="50000" fill="hold" grpId="1" nodeType="withEffect">
                                  <p:stCondLst>
                                    <p:cond delay="0"/>
                                  </p:stCondLst>
                                  <p:childTnLst>
                                    <p:animMotion origin="layout" path="M 0.00898 -4.81481E-6 C 0.03906 -4.81481E-6 0.0638 0.02547 0.0638 0.05718 C 0.0638 0.08866 0.03906 0.11459 0.00898 0.11459 C -0.02148 0.11459 -0.04531 0.08866 -0.04531 0.05718 C -0.04531 0.02547 -0.02148 -4.81481E-6 0.00898 -4.81481E-6 Z " pathEditMode="relative" rAng="0" ptsTypes="AAAAA">
                                      <p:cBhvr>
                                        <p:cTn id="62" dur="1500" fill="hold"/>
                                        <p:tgtEl>
                                          <p:spTgt spid="47"/>
                                        </p:tgtEl>
                                        <p:attrNameLst>
                                          <p:attrName>ppt_x</p:attrName>
                                          <p:attrName>ppt_y</p:attrName>
                                        </p:attrNameLst>
                                      </p:cBhvr>
                                      <p:rCtr x="26" y="5718"/>
                                    </p:animMotion>
                                  </p:childTnLst>
                                </p:cTn>
                              </p:par>
                              <p:par>
                                <p:cTn id="63" presetID="0" presetClass="path" presetSubtype="0" repeatCount="2000" accel="50000" decel="50000" fill="hold" grpId="1" nodeType="withEffect">
                                  <p:stCondLst>
                                    <p:cond delay="0"/>
                                  </p:stCondLst>
                                  <p:childTnLst>
                                    <p:animMotion origin="layout" path="M 0 0 C -0.00026 -0.00416 -0.00065 -0.00439 0.00027 -0.01088 C 0.00118 -0.01713 0.00391 -0.03125 0.00547 -0.03819 C 0.00704 -0.04514 0.0073 -0.04838 0.00951 -0.05231 C 0.01172 -0.05625 0.0155 -0.05949 0.01836 -0.06157 C 0.02136 -0.06389 0.02396 -0.06435 0.02735 -0.06597 C 0.03073 -0.06782 0.03555 -0.07152 0.03868 -0.07268 C 0.0418 -0.07361 0.04323 -0.07245 0.0461 -0.07199 C 0.04896 -0.07152 0.05261 -0.0706 0.05599 -0.0699 C 0.05925 -0.06898 0.06342 -0.06828 0.06615 -0.06713 C 0.06889 -0.06597 0.07019 -0.06504 0.07227 -0.06273 C 0.07435 -0.06041 0.07696 -0.0574 0.07878 -0.05347 C 0.08047 -0.04953 0.08178 -0.04351 0.08269 -0.03865 C 0.0836 -0.03402 0.08386 -0.02986 0.08425 -0.025 C 0.08464 -0.02014 0.08503 -0.01551 0.08516 -0.00972 C 0.08529 -0.00393 0.08607 0.00348 0.08516 0.00949 C 0.08438 0.01528 0.08217 0.02107 0.07995 0.0257 C 0.07774 0.03056 0.07644 0.03449 0.07201 0.03774 C 0.06758 0.04121 0.05938 0.04445 0.05352 0.04607 C 0.04766 0.04769 0.04154 0.04769 0.03685 0.04769 C 0.03217 0.04769 0.02995 0.04838 0.02553 0.04607 C 0.02097 0.04352 0.01316 0.03635 0.00977 0.03287 C 0.00652 0.0294 0.00665 0.02755 0.00547 0.02524 C 0.00443 0.02315 0.00365 0.02153 0.003 0.01968 C 0.00248 0.01806 0.00222 0.01783 0.00183 0.01551 C 0.00131 0.01297 0.00027 0.0044 0 0 Z " pathEditMode="relative" ptsTypes="AAAAAAAAAAAAAAAAAAAAAAAAAA">
                                      <p:cBhvr>
                                        <p:cTn id="64" dur="1500" fill="hold"/>
                                        <p:tgtEl>
                                          <p:spTgt spid="46"/>
                                        </p:tgtEl>
                                        <p:attrNameLst>
                                          <p:attrName>ppt_x</p:attrName>
                                          <p:attrName>ppt_y</p:attrName>
                                        </p:attrNameLst>
                                      </p:cBhvr>
                                    </p:animMotion>
                                  </p:childTnLst>
                                </p:cTn>
                              </p:par>
                              <p:par>
                                <p:cTn id="65" presetID="0" presetClass="path" presetSubtype="0" repeatCount="2000" accel="50000" decel="50000" fill="hold" grpId="1" nodeType="withEffect">
                                  <p:stCondLst>
                                    <p:cond delay="0"/>
                                  </p:stCondLst>
                                  <p:childTnLst>
                                    <p:animMotion origin="layout" path="M 0 0 C -0.00052 0.00463 -0.00026 0.01042 -0.00117 0.01528 C -0.00222 0.02037 -0.0043 0.02616 -0.00612 0.03009 C -0.00795 0.03403 -0.00964 0.03657 -0.01224 0.03889 C -0.01498 0.04097 -0.0181 0.04167 -0.0224 0.04329 C -0.02683 0.04468 -0.0336 0.04699 -0.03841 0.04745 C -0.04323 0.04815 -0.04779 0.04745 -0.0517 0.04699 C -0.05547 0.04676 -0.0586 0.0463 -0.06146 0.04537 C -0.06433 0.04445 -0.06628 0.04306 -0.06849 0.04097 C -0.07071 0.03889 -0.07279 0.03634 -0.07474 0.03287 C -0.07657 0.0294 -0.07878 0.02454 -0.08021 0.02014 C -0.08164 0.01597 -0.08203 0.01343 -0.08295 0.00648 C -0.08386 -0.00023 -0.08568 -0.01042 -0.08568 -0.0213 C -0.08581 -0.03194 -0.08399 -0.05139 -0.08334 -0.05787 C -0.08255 -0.06435 -0.08412 -0.0581 -0.08138 -0.06065 C -0.07878 -0.06296 -0.06966 -0.0706 -0.06706 -0.07268 C -0.06433 -0.07477 -0.06706 -0.07245 -0.06511 -0.07315 C -0.06328 -0.07407 -0.05886 -0.07708 -0.0556 -0.07755 C -0.05235 -0.07801 -0.04584 -0.07639 -0.04584 -0.07639 C -0.04063 -0.07593 -0.02956 -0.07523 -0.02422 -0.0743 C -0.01901 -0.07338 -0.01758 -0.07268 -0.01446 -0.07037 C -0.01133 -0.06829 -0.00834 -0.06435 -0.00586 -0.06065 C -0.00339 -0.05671 -0.00065 -0.05278 0.00065 -0.04745 C 0.00195 -0.04236 0.00169 -0.03542 0.00182 -0.0294 C 0.00195 -0.02361 0.00169 -0.01667 0.00156 -0.01204 C 0.00143 -0.00741 0.00052 -0.00463 0 0 Z " pathEditMode="relative" ptsTypes="AAAAAAAAAAAAAAAAAAAAAAAAAA">
                                      <p:cBhvr>
                                        <p:cTn id="66" dur="1500" fill="hold"/>
                                        <p:tgtEl>
                                          <p:spTgt spid="45"/>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1" grpId="0"/>
      <p:bldP spid="42" grpId="0"/>
      <p:bldP spid="43" grpId="0"/>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animBg="1"/>
      <p:bldP spid="51" grpId="0"/>
      <p:bldP spid="52" grpId="0"/>
      <p:bldP spid="54" grpId="0"/>
      <p:bldP spid="55" grpId="0"/>
      <p:bldP spid="56" grpId="0" animBg="1"/>
      <p:bldP spid="57" grpId="0" animBg="1"/>
      <p:bldP spid="58" grpId="0" animBg="1"/>
      <p:bldP spid="59" grpId="0" animBg="1"/>
      <p:bldP spid="60" grpId="0" animBg="1"/>
      <p:bldP spid="6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1C9A-4D36-9B4E-84A7-1B66724FD93C}"/>
              </a:ext>
            </a:extLst>
          </p:cNvPr>
          <p:cNvSpPr>
            <a:spLocks noGrp="1"/>
          </p:cNvSpPr>
          <p:nvPr>
            <p:ph type="title"/>
          </p:nvPr>
        </p:nvSpPr>
        <p:spPr/>
        <p:txBody>
          <a:bodyPr/>
          <a:lstStyle/>
          <a:p>
            <a:r>
              <a:rPr lang="en-US" dirty="0"/>
              <a:t>Pairwise regret</a:t>
            </a:r>
          </a:p>
        </p:txBody>
      </p:sp>
      <p:sp>
        <p:nvSpPr>
          <p:cNvPr id="8" name="Content Placeholder 2">
            <a:extLst>
              <a:ext uri="{FF2B5EF4-FFF2-40B4-BE49-F238E27FC236}">
                <a16:creationId xmlns:a16="http://schemas.microsoft.com/office/drawing/2014/main" id="{F2A702D7-857B-D540-806F-431A2A4FF9CA}"/>
              </a:ext>
            </a:extLst>
          </p:cNvPr>
          <p:cNvSpPr txBox="1">
            <a:spLocks/>
          </p:cNvSpPr>
          <p:nvPr/>
        </p:nvSpPr>
        <p:spPr>
          <a:xfrm>
            <a:off x="838200" y="1825625"/>
            <a:ext cx="10515600" cy="4785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Pairwise regret for OL2R</a:t>
            </a:r>
          </a:p>
          <a:p>
            <a:pPr lvl="1"/>
            <a:r>
              <a:rPr lang="en-US" dirty="0"/>
              <a:t>The cumulative number of mis-ordered pairs from the presented ranking to the ideal one, i.e., the Kendall tau rank distance</a:t>
            </a:r>
          </a:p>
          <a:p>
            <a:pPr lvl="1"/>
            <a:endParaRPr lang="en-US" dirty="0"/>
          </a:p>
          <a:p>
            <a:pPr lvl="1"/>
            <a:endParaRPr lang="en-US" dirty="0"/>
          </a:p>
          <a:p>
            <a:pPr lvl="1"/>
            <a:r>
              <a:rPr lang="en-US" dirty="0"/>
              <a:t>Most ranking metrics deployed in real-world retrieval systems, such as ARP and NDCG, can be decomposed into pairwise comparisons</a:t>
            </a:r>
          </a:p>
          <a:p>
            <a:r>
              <a:rPr lang="en-US" dirty="0"/>
              <a:t>Sublinear upper regret bound of </a:t>
            </a:r>
            <a:r>
              <a:rPr lang="en-US" dirty="0" err="1"/>
              <a:t>PairRank</a:t>
            </a:r>
            <a:r>
              <a:rPr lang="en-US" dirty="0"/>
              <a:t>:</a:t>
            </a:r>
          </a:p>
        </p:txBody>
      </p:sp>
      <p:pic>
        <p:nvPicPr>
          <p:cNvPr id="4" name="Picture 3" descr="Text&#10;&#10;Description automatically generated with low confidence">
            <a:extLst>
              <a:ext uri="{FF2B5EF4-FFF2-40B4-BE49-F238E27FC236}">
                <a16:creationId xmlns:a16="http://schemas.microsoft.com/office/drawing/2014/main" id="{1233E2C6-4113-B641-96EE-A2CFB9324204}"/>
              </a:ext>
            </a:extLst>
          </p:cNvPr>
          <p:cNvPicPr>
            <a:picLocks noChangeAspect="1"/>
          </p:cNvPicPr>
          <p:nvPr/>
        </p:nvPicPr>
        <p:blipFill>
          <a:blip r:embed="rId4"/>
          <a:stretch>
            <a:fillRect/>
          </a:stretch>
        </p:blipFill>
        <p:spPr>
          <a:xfrm>
            <a:off x="7361767" y="4533194"/>
            <a:ext cx="2819400" cy="546100"/>
          </a:xfrm>
          <a:prstGeom prst="rect">
            <a:avLst/>
          </a:prstGeom>
        </p:spPr>
      </p:pic>
      <p:pic>
        <p:nvPicPr>
          <p:cNvPr id="6" name="Picture 5">
            <a:extLst>
              <a:ext uri="{FF2B5EF4-FFF2-40B4-BE49-F238E27FC236}">
                <a16:creationId xmlns:a16="http://schemas.microsoft.com/office/drawing/2014/main" id="{28EFFB23-E9F2-F148-B1F6-001A13412368}"/>
              </a:ext>
            </a:extLst>
          </p:cNvPr>
          <p:cNvPicPr>
            <a:picLocks noChangeAspect="1"/>
          </p:cNvPicPr>
          <p:nvPr/>
        </p:nvPicPr>
        <p:blipFill>
          <a:blip r:embed="rId5"/>
          <a:stretch>
            <a:fillRect/>
          </a:stretch>
        </p:blipFill>
        <p:spPr>
          <a:xfrm>
            <a:off x="3308350" y="3130550"/>
            <a:ext cx="5575300" cy="596900"/>
          </a:xfrm>
          <a:prstGeom prst="rect">
            <a:avLst/>
          </a:prstGeom>
        </p:spPr>
      </p:pic>
      <p:sp>
        <p:nvSpPr>
          <p:cNvPr id="9" name="Slide Number Placeholder 4">
            <a:extLst>
              <a:ext uri="{FF2B5EF4-FFF2-40B4-BE49-F238E27FC236}">
                <a16:creationId xmlns:a16="http://schemas.microsoft.com/office/drawing/2014/main" id="{DED1C88E-AB13-CC4E-9CDB-DA5E476C456B}"/>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109</a:t>
            </a:fld>
            <a:endParaRPr lang="en-US"/>
          </a:p>
        </p:txBody>
      </p:sp>
      <p:sp>
        <p:nvSpPr>
          <p:cNvPr id="10" name="Date Placeholder 3">
            <a:extLst>
              <a:ext uri="{FF2B5EF4-FFF2-40B4-BE49-F238E27FC236}">
                <a16:creationId xmlns:a16="http://schemas.microsoft.com/office/drawing/2014/main" id="{E5D9AF88-755B-8941-9A2E-53505B1BABB2}"/>
              </a:ext>
            </a:extLst>
          </p:cNvPr>
          <p:cNvSpPr>
            <a:spLocks noGrp="1"/>
          </p:cNvSpPr>
          <p:nvPr>
            <p:ph type="dt" sz="half" idx="10"/>
          </p:nvPr>
        </p:nvSpPr>
        <p:spPr>
          <a:xfrm>
            <a:off x="838200" y="6356350"/>
            <a:ext cx="2743200" cy="365125"/>
          </a:xfrm>
        </p:spPr>
        <p:txBody>
          <a:bodyPr/>
          <a:lstStyle/>
          <a:p>
            <a:r>
              <a:rPr lang="en-US"/>
              <a:t>Pairwise OL2R</a:t>
            </a:r>
            <a:endParaRPr lang="en-US" dirty="0"/>
          </a:p>
        </p:txBody>
      </p:sp>
      <p:pic>
        <p:nvPicPr>
          <p:cNvPr id="11" name="Picture 2" descr="Image result for uva logo">
            <a:extLst>
              <a:ext uri="{FF2B5EF4-FFF2-40B4-BE49-F238E27FC236}">
                <a16:creationId xmlns:a16="http://schemas.microsoft.com/office/drawing/2014/main" id="{DD9CF2FC-0C39-6140-98E0-F5D3106C2A6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9169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in users’ implicit feedback</a:t>
            </a:r>
          </a:p>
        </p:txBody>
      </p:sp>
      <p:sp>
        <p:nvSpPr>
          <p:cNvPr id="9" name="Content Placeholder 8">
            <a:extLst>
              <a:ext uri="{FF2B5EF4-FFF2-40B4-BE49-F238E27FC236}">
                <a16:creationId xmlns:a16="http://schemas.microsoft.com/office/drawing/2014/main" id="{167463AF-3F83-9248-AF33-3644A3047463}"/>
              </a:ext>
            </a:extLst>
          </p:cNvPr>
          <p:cNvSpPr>
            <a:spLocks noGrp="1"/>
          </p:cNvSpPr>
          <p:nvPr>
            <p:ph idx="1"/>
          </p:nvPr>
        </p:nvSpPr>
        <p:spPr/>
        <p:txBody>
          <a:bodyPr/>
          <a:lstStyle/>
          <a:p>
            <a:r>
              <a:rPr lang="en-US" dirty="0"/>
              <a:t>In a retrieval system</a:t>
            </a:r>
          </a:p>
          <a:p>
            <a:pPr lvl="1"/>
            <a:r>
              <a:rPr lang="en-US" dirty="0"/>
              <a:t>Presentation bias</a:t>
            </a:r>
          </a:p>
          <a:p>
            <a:pPr lvl="1"/>
            <a:r>
              <a:rPr lang="en-US" dirty="0"/>
              <a:t>Position bias </a:t>
            </a:r>
          </a:p>
          <a:p>
            <a:pPr lvl="1"/>
            <a:r>
              <a:rPr lang="en-US" dirty="0"/>
              <a:t>Trust bias</a:t>
            </a:r>
          </a:p>
        </p:txBody>
      </p:sp>
      <p:sp>
        <p:nvSpPr>
          <p:cNvPr id="3" name="Date Placeholder 2"/>
          <p:cNvSpPr>
            <a:spLocks noGrp="1"/>
          </p:cNvSpPr>
          <p:nvPr>
            <p:ph type="dt" sz="half" idx="10"/>
          </p:nvPr>
        </p:nvSpPr>
        <p:spPr/>
        <p:txBody>
          <a:bodyPr/>
          <a:lstStyle/>
          <a:p>
            <a:r>
              <a:rPr lang="en-US"/>
              <a:t>Challenges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11</a:t>
            </a:fld>
            <a:endParaRPr lang="en-US"/>
          </a:p>
        </p:txBody>
      </p:sp>
      <p:pic>
        <p:nvPicPr>
          <p:cNvPr id="81" name="Picture 2" descr="eye tracking">
            <a:extLst>
              <a:ext uri="{FF2B5EF4-FFF2-40B4-BE49-F238E27FC236}">
                <a16:creationId xmlns:a16="http://schemas.microsoft.com/office/drawing/2014/main" id="{9FE4E9F1-03AB-4845-A46B-BC5CD425E44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453689" y="1910896"/>
            <a:ext cx="3399421" cy="4581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9A55C8-5832-FF42-96EF-5C00D9EDC3BD}"/>
              </a:ext>
            </a:extLst>
          </p:cNvPr>
          <p:cNvSpPr txBox="1"/>
          <p:nvPr/>
        </p:nvSpPr>
        <p:spPr>
          <a:xfrm>
            <a:off x="7161727" y="6468676"/>
            <a:ext cx="2897746" cy="276999"/>
          </a:xfrm>
          <a:prstGeom prst="rect">
            <a:avLst/>
          </a:prstGeom>
          <a:noFill/>
        </p:spPr>
        <p:txBody>
          <a:bodyPr wrap="square" rtlCol="0">
            <a:spAutoFit/>
          </a:bodyPr>
          <a:lstStyle/>
          <a:p>
            <a:r>
              <a:rPr lang="en-US" sz="1200" i="1" dirty="0"/>
              <a:t>Figure credit: </a:t>
            </a:r>
            <a:r>
              <a:rPr lang="en-US" sz="1200" dirty="0" err="1"/>
              <a:t>Baeza</a:t>
            </a:r>
            <a:r>
              <a:rPr lang="en-US" sz="1200" dirty="0"/>
              <a:t>-Yates 2018 </a:t>
            </a:r>
            <a:r>
              <a:rPr lang="en-US" sz="1200" baseline="30000" dirty="0"/>
              <a:t>[Bae18]</a:t>
            </a:r>
            <a:r>
              <a:rPr lang="en-US" sz="1200" i="1" dirty="0"/>
              <a:t> </a:t>
            </a:r>
          </a:p>
        </p:txBody>
      </p:sp>
    </p:spTree>
    <p:extLst>
      <p:ext uri="{BB962C8B-B14F-4D97-AF65-F5344CB8AC3E}">
        <p14:creationId xmlns:p14="http://schemas.microsoft.com/office/powerpoint/2010/main" val="9715193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33C6-DED1-DB45-B451-674BA5C8D68D}"/>
              </a:ext>
            </a:extLst>
          </p:cNvPr>
          <p:cNvSpPr>
            <a:spLocks noGrp="1"/>
          </p:cNvSpPr>
          <p:nvPr>
            <p:ph type="title"/>
          </p:nvPr>
        </p:nvSpPr>
        <p:spPr/>
        <p:txBody>
          <a:bodyPr/>
          <a:lstStyle/>
          <a:p>
            <a:r>
              <a:rPr lang="en-US" dirty="0"/>
              <a:t>OL2R vs. offline unbiased L2R</a:t>
            </a:r>
          </a:p>
        </p:txBody>
      </p:sp>
      <p:sp>
        <p:nvSpPr>
          <p:cNvPr id="3" name="Vertical Text Placeholder 2">
            <a:extLst>
              <a:ext uri="{FF2B5EF4-FFF2-40B4-BE49-F238E27FC236}">
                <a16:creationId xmlns:a16="http://schemas.microsoft.com/office/drawing/2014/main" id="{055D23F9-D337-0F49-B7B7-F793CF2BC0DD}"/>
              </a:ext>
            </a:extLst>
          </p:cNvPr>
          <p:cNvSpPr>
            <a:spLocks noGrp="1"/>
          </p:cNvSpPr>
          <p:nvPr>
            <p:ph type="body" orient="vert" idx="1"/>
          </p:nvPr>
        </p:nvSpPr>
        <p:spPr>
          <a:xfrm>
            <a:off x="838199" y="1825625"/>
            <a:ext cx="11229975" cy="1603375"/>
          </a:xfrm>
        </p:spPr>
        <p:txBody>
          <a:bodyPr/>
          <a:lstStyle/>
          <a:p>
            <a:r>
              <a:rPr lang="en-US" dirty="0"/>
              <a:t>Goal: to find the best models that rank documents based on their utility</a:t>
            </a:r>
          </a:p>
          <a:p>
            <a:r>
              <a:rPr lang="en-US" dirty="0"/>
              <a:t>Learn from user interactions, implicit feedback, e.g., clicks</a:t>
            </a:r>
          </a:p>
        </p:txBody>
      </p:sp>
      <p:sp>
        <p:nvSpPr>
          <p:cNvPr id="4" name="Slide Number Placeholder 4">
            <a:extLst>
              <a:ext uri="{FF2B5EF4-FFF2-40B4-BE49-F238E27FC236}">
                <a16:creationId xmlns:a16="http://schemas.microsoft.com/office/drawing/2014/main" id="{C41E6538-9132-2B40-9BF5-ABE37C9B4ABC}"/>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110</a:t>
            </a:fld>
            <a:endParaRPr lang="en-US"/>
          </a:p>
        </p:txBody>
      </p:sp>
      <p:sp>
        <p:nvSpPr>
          <p:cNvPr id="5" name="Date Placeholder 3">
            <a:extLst>
              <a:ext uri="{FF2B5EF4-FFF2-40B4-BE49-F238E27FC236}">
                <a16:creationId xmlns:a16="http://schemas.microsoft.com/office/drawing/2014/main" id="{9D932255-6276-E143-BF34-AB44A9AB6525}"/>
              </a:ext>
            </a:extLst>
          </p:cNvPr>
          <p:cNvSpPr>
            <a:spLocks noGrp="1"/>
          </p:cNvSpPr>
          <p:nvPr>
            <p:ph type="dt" sz="half" idx="10"/>
          </p:nvPr>
        </p:nvSpPr>
        <p:spPr>
          <a:xfrm>
            <a:off x="838200" y="6356350"/>
            <a:ext cx="2743200" cy="365125"/>
          </a:xfrm>
        </p:spPr>
        <p:txBody>
          <a:bodyPr/>
          <a:lstStyle/>
          <a:p>
            <a:r>
              <a:rPr lang="en-US"/>
              <a:t>OL2R vs. Offline Unbiased L2R</a:t>
            </a:r>
            <a:endParaRPr lang="en-US" dirty="0"/>
          </a:p>
        </p:txBody>
      </p:sp>
    </p:spTree>
    <p:extLst>
      <p:ext uri="{BB962C8B-B14F-4D97-AF65-F5344CB8AC3E}">
        <p14:creationId xmlns:p14="http://schemas.microsoft.com/office/powerpoint/2010/main" val="33390909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33C6-DED1-DB45-B451-674BA5C8D68D}"/>
              </a:ext>
            </a:extLst>
          </p:cNvPr>
          <p:cNvSpPr>
            <a:spLocks noGrp="1"/>
          </p:cNvSpPr>
          <p:nvPr>
            <p:ph type="title"/>
          </p:nvPr>
        </p:nvSpPr>
        <p:spPr/>
        <p:txBody>
          <a:bodyPr/>
          <a:lstStyle/>
          <a:p>
            <a:r>
              <a:rPr lang="en-US" dirty="0"/>
              <a:t>OL2R vs. offline unbiased L2R</a:t>
            </a:r>
          </a:p>
        </p:txBody>
      </p:sp>
      <p:sp>
        <p:nvSpPr>
          <p:cNvPr id="3" name="Vertical Text Placeholder 2">
            <a:extLst>
              <a:ext uri="{FF2B5EF4-FFF2-40B4-BE49-F238E27FC236}">
                <a16:creationId xmlns:a16="http://schemas.microsoft.com/office/drawing/2014/main" id="{055D23F9-D337-0F49-B7B7-F793CF2BC0DD}"/>
              </a:ext>
            </a:extLst>
          </p:cNvPr>
          <p:cNvSpPr>
            <a:spLocks noGrp="1"/>
          </p:cNvSpPr>
          <p:nvPr>
            <p:ph sz="half" idx="1"/>
          </p:nvPr>
        </p:nvSpPr>
        <p:spPr/>
        <p:txBody>
          <a:bodyPr>
            <a:normAutofit/>
          </a:bodyPr>
          <a:lstStyle/>
          <a:p>
            <a:r>
              <a:rPr lang="en-US" b="1" dirty="0">
                <a:solidFill>
                  <a:schemeClr val="accent1"/>
                </a:solidFill>
              </a:rPr>
              <a:t>OL2R</a:t>
            </a:r>
          </a:p>
          <a:p>
            <a:pPr lvl="1"/>
            <a:r>
              <a:rPr lang="en-US" dirty="0"/>
              <a:t>Interactively optimize and update a ranking model after every interaction</a:t>
            </a:r>
          </a:p>
          <a:p>
            <a:pPr lvl="1"/>
            <a:r>
              <a:rPr lang="en-US" dirty="0"/>
              <a:t>Combat bias by interventions, i.e., exploration</a:t>
            </a:r>
          </a:p>
          <a:p>
            <a:pPr lvl="1"/>
            <a:r>
              <a:rPr lang="en-US" dirty="0"/>
              <a:t>User experience might be hurt due to exploration</a:t>
            </a:r>
          </a:p>
        </p:txBody>
      </p:sp>
      <p:sp>
        <p:nvSpPr>
          <p:cNvPr id="4" name="Content Placeholder 3">
            <a:extLst>
              <a:ext uri="{FF2B5EF4-FFF2-40B4-BE49-F238E27FC236}">
                <a16:creationId xmlns:a16="http://schemas.microsoft.com/office/drawing/2014/main" id="{295B5ED5-5B6E-A24D-A5B7-5767A2E6771A}"/>
              </a:ext>
            </a:extLst>
          </p:cNvPr>
          <p:cNvSpPr>
            <a:spLocks noGrp="1"/>
          </p:cNvSpPr>
          <p:nvPr>
            <p:ph sz="half" idx="2"/>
          </p:nvPr>
        </p:nvSpPr>
        <p:spPr/>
        <p:txBody>
          <a:bodyPr>
            <a:normAutofit/>
          </a:bodyPr>
          <a:lstStyle/>
          <a:p>
            <a:r>
              <a:rPr lang="en-US" b="1" dirty="0">
                <a:solidFill>
                  <a:schemeClr val="accent1"/>
                </a:solidFill>
              </a:rPr>
              <a:t>Offline unbiased L2R</a:t>
            </a:r>
          </a:p>
          <a:p>
            <a:pPr lvl="1"/>
            <a:r>
              <a:rPr lang="en-US" dirty="0"/>
              <a:t>Learn a ranking model from a historical interaction log</a:t>
            </a:r>
          </a:p>
          <a:p>
            <a:pPr lvl="1"/>
            <a:r>
              <a:rPr lang="en-US" dirty="0"/>
              <a:t>Remove data bias by re-weighting strategies</a:t>
            </a:r>
          </a:p>
          <a:p>
            <a:pPr lvl="1"/>
            <a:r>
              <a:rPr lang="en-US" dirty="0"/>
              <a:t>There is no presentation bias</a:t>
            </a:r>
          </a:p>
          <a:p>
            <a:pPr lvl="1"/>
            <a:r>
              <a:rPr lang="en-US" dirty="0"/>
              <a:t>Do not affect user experience but cannot explore and limited to rankings in the historical log</a:t>
            </a:r>
          </a:p>
          <a:p>
            <a:endParaRPr lang="en-US" dirty="0"/>
          </a:p>
        </p:txBody>
      </p:sp>
      <p:pic>
        <p:nvPicPr>
          <p:cNvPr id="5" name="Picture 2" descr="Image result for uva logo">
            <a:extLst>
              <a:ext uri="{FF2B5EF4-FFF2-40B4-BE49-F238E27FC236}">
                <a16:creationId xmlns:a16="http://schemas.microsoft.com/office/drawing/2014/main" id="{804FBE0C-1AE7-9442-903F-83DB407B68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9F0C8319-A241-1B4B-BB13-6BB6DC1C40E4}"/>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111</a:t>
            </a:fld>
            <a:endParaRPr lang="en-US"/>
          </a:p>
        </p:txBody>
      </p:sp>
      <p:sp>
        <p:nvSpPr>
          <p:cNvPr id="7" name="Date Placeholder 3">
            <a:extLst>
              <a:ext uri="{FF2B5EF4-FFF2-40B4-BE49-F238E27FC236}">
                <a16:creationId xmlns:a16="http://schemas.microsoft.com/office/drawing/2014/main" id="{611A9024-78B2-F645-8407-B394B5B18CB3}"/>
              </a:ext>
            </a:extLst>
          </p:cNvPr>
          <p:cNvSpPr>
            <a:spLocks noGrp="1"/>
          </p:cNvSpPr>
          <p:nvPr>
            <p:ph type="dt" sz="half" idx="10"/>
          </p:nvPr>
        </p:nvSpPr>
        <p:spPr>
          <a:xfrm>
            <a:off x="838200" y="6356350"/>
            <a:ext cx="2743200" cy="365125"/>
          </a:xfrm>
        </p:spPr>
        <p:txBody>
          <a:bodyPr/>
          <a:lstStyle/>
          <a:p>
            <a:r>
              <a:rPr lang="en-US"/>
              <a:t>OL2R vs. Offline Unbiased L2R</a:t>
            </a:r>
            <a:endParaRPr lang="en-US" dirty="0"/>
          </a:p>
        </p:txBody>
      </p:sp>
    </p:spTree>
    <p:extLst>
      <p:ext uri="{BB962C8B-B14F-4D97-AF65-F5344CB8AC3E}">
        <p14:creationId xmlns:p14="http://schemas.microsoft.com/office/powerpoint/2010/main" val="2480767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C6DF-5D2D-7546-8B8D-E89B066C90AD}"/>
              </a:ext>
            </a:extLst>
          </p:cNvPr>
          <p:cNvSpPr>
            <a:spLocks noGrp="1"/>
          </p:cNvSpPr>
          <p:nvPr>
            <p:ph type="title"/>
          </p:nvPr>
        </p:nvSpPr>
        <p:spPr/>
        <p:txBody>
          <a:bodyPr/>
          <a:lstStyle/>
          <a:p>
            <a:r>
              <a:rPr lang="en-US" dirty="0"/>
              <a:t>OL2R vs. offline unbiased L2R</a:t>
            </a:r>
          </a:p>
        </p:txBody>
      </p:sp>
      <p:sp>
        <p:nvSpPr>
          <p:cNvPr id="3" name="Vertical Text Placeholder 2">
            <a:extLst>
              <a:ext uri="{FF2B5EF4-FFF2-40B4-BE49-F238E27FC236}">
                <a16:creationId xmlns:a16="http://schemas.microsoft.com/office/drawing/2014/main" id="{E159264A-0509-0B41-A34F-A2CA0D4D5D62}"/>
              </a:ext>
            </a:extLst>
          </p:cNvPr>
          <p:cNvSpPr>
            <a:spLocks noGrp="1"/>
          </p:cNvSpPr>
          <p:nvPr>
            <p:ph type="body" orient="vert" idx="1"/>
          </p:nvPr>
        </p:nvSpPr>
        <p:spPr>
          <a:xfrm>
            <a:off x="838200" y="1825624"/>
            <a:ext cx="11087100" cy="4841875"/>
          </a:xfrm>
        </p:spPr>
        <p:txBody>
          <a:bodyPr/>
          <a:lstStyle/>
          <a:p>
            <a:r>
              <a:rPr lang="en-US" dirty="0"/>
              <a:t>To model or to intervene [JOR19] </a:t>
            </a:r>
          </a:p>
          <a:p>
            <a:pPr lvl="1"/>
            <a:r>
              <a:rPr lang="en-US" dirty="0"/>
              <a:t>Compare the counterfactual L2R and OL2R methods under different experimental conditions</a:t>
            </a:r>
          </a:p>
          <a:p>
            <a:pPr lvl="1"/>
            <a:r>
              <a:rPr lang="en-US" dirty="0"/>
              <a:t>Performance of OL2R and counterfactual L2R depend on the presence of selection bias, the degree of position bias and interaction noise</a:t>
            </a:r>
          </a:p>
          <a:p>
            <a:pPr lvl="2"/>
            <a:r>
              <a:rPr lang="en-US" dirty="0"/>
              <a:t>Counterfactual method performs best when there is litter bias or noise in the feedback</a:t>
            </a:r>
          </a:p>
          <a:p>
            <a:pPr lvl="2"/>
            <a:r>
              <a:rPr lang="en-US" dirty="0"/>
              <a:t>OL2R methods are more robust to bias and noise, but they may hurt user experience</a:t>
            </a:r>
          </a:p>
          <a:p>
            <a:r>
              <a:rPr lang="en-US" dirty="0"/>
              <a:t>Unbiased learning to rank: online or offline [AYWM21] </a:t>
            </a:r>
          </a:p>
          <a:p>
            <a:pPr lvl="1"/>
            <a:r>
              <a:rPr lang="en-US" dirty="0"/>
              <a:t>Are counterfactual L2R and OL2R are two sides of the same coin for unbiased L2R?</a:t>
            </a:r>
          </a:p>
          <a:p>
            <a:pPr lvl="1"/>
            <a:r>
              <a:rPr lang="en-US" dirty="0"/>
              <a:t>Almost all unbiased L2R algorithms in offline learning can be directly applied to online learning</a:t>
            </a:r>
          </a:p>
          <a:p>
            <a:pPr lvl="1"/>
            <a:endParaRPr lang="en-US" dirty="0"/>
          </a:p>
        </p:txBody>
      </p:sp>
      <p:sp>
        <p:nvSpPr>
          <p:cNvPr id="4" name="Slide Number Placeholder 4">
            <a:extLst>
              <a:ext uri="{FF2B5EF4-FFF2-40B4-BE49-F238E27FC236}">
                <a16:creationId xmlns:a16="http://schemas.microsoft.com/office/drawing/2014/main" id="{95F43544-6982-DB4D-B070-F94C6665DEC6}"/>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112</a:t>
            </a:fld>
            <a:endParaRPr lang="en-US"/>
          </a:p>
        </p:txBody>
      </p:sp>
      <p:sp>
        <p:nvSpPr>
          <p:cNvPr id="5" name="Date Placeholder 3">
            <a:extLst>
              <a:ext uri="{FF2B5EF4-FFF2-40B4-BE49-F238E27FC236}">
                <a16:creationId xmlns:a16="http://schemas.microsoft.com/office/drawing/2014/main" id="{C8737E0F-41C2-C543-9B0E-185D97B97EEC}"/>
              </a:ext>
            </a:extLst>
          </p:cNvPr>
          <p:cNvSpPr>
            <a:spLocks noGrp="1"/>
          </p:cNvSpPr>
          <p:nvPr>
            <p:ph type="dt" sz="half" idx="10"/>
          </p:nvPr>
        </p:nvSpPr>
        <p:spPr>
          <a:xfrm>
            <a:off x="838200" y="6356350"/>
            <a:ext cx="2743200" cy="365125"/>
          </a:xfrm>
        </p:spPr>
        <p:txBody>
          <a:bodyPr/>
          <a:lstStyle/>
          <a:p>
            <a:r>
              <a:rPr lang="en-US"/>
              <a:t>OL2R vs. Offline Unbiased L2R</a:t>
            </a:r>
            <a:endParaRPr lang="en-US" dirty="0"/>
          </a:p>
        </p:txBody>
      </p:sp>
    </p:spTree>
    <p:extLst>
      <p:ext uri="{BB962C8B-B14F-4D97-AF65-F5344CB8AC3E}">
        <p14:creationId xmlns:p14="http://schemas.microsoft.com/office/powerpoint/2010/main" val="975214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5C0B-0C20-324A-8C73-220E5D4F9642}"/>
              </a:ext>
            </a:extLst>
          </p:cNvPr>
          <p:cNvSpPr>
            <a:spLocks noGrp="1"/>
          </p:cNvSpPr>
          <p:nvPr>
            <p:ph type="title"/>
          </p:nvPr>
        </p:nvSpPr>
        <p:spPr>
          <a:xfrm>
            <a:off x="838200" y="365125"/>
            <a:ext cx="10515600" cy="1325563"/>
          </a:xfrm>
        </p:spPr>
        <p:txBody>
          <a:bodyPr/>
          <a:lstStyle/>
          <a:p>
            <a:r>
              <a:rPr lang="en-US" dirty="0"/>
              <a:t>Unifying online and counterfactual learning to rank [OR21]</a:t>
            </a:r>
          </a:p>
        </p:txBody>
      </p:sp>
      <p:sp>
        <p:nvSpPr>
          <p:cNvPr id="3" name="Vertical Text Placeholder 2">
            <a:extLst>
              <a:ext uri="{FF2B5EF4-FFF2-40B4-BE49-F238E27FC236}">
                <a16:creationId xmlns:a16="http://schemas.microsoft.com/office/drawing/2014/main" id="{F8BA8374-27C9-2545-A6A6-C156951A821A}"/>
              </a:ext>
            </a:extLst>
          </p:cNvPr>
          <p:cNvSpPr>
            <a:spLocks noGrp="1"/>
          </p:cNvSpPr>
          <p:nvPr>
            <p:ph type="body" orient="vert" idx="1"/>
          </p:nvPr>
        </p:nvSpPr>
        <p:spPr/>
        <p:txBody>
          <a:bodyPr/>
          <a:lstStyle/>
          <a:p>
            <a:r>
              <a:rPr lang="en-US" dirty="0"/>
              <a:t>Intervention-aware estimator</a:t>
            </a:r>
          </a:p>
          <a:p>
            <a:pPr lvl="1"/>
            <a:r>
              <a:rPr lang="en-US" dirty="0"/>
              <a:t>Bridge the online and counterfactual L2R divisions</a:t>
            </a:r>
          </a:p>
          <a:p>
            <a:r>
              <a:rPr lang="en-US" dirty="0"/>
              <a:t>Key insights</a:t>
            </a:r>
          </a:p>
          <a:p>
            <a:pPr lvl="1"/>
            <a:r>
              <a:rPr lang="en-US" dirty="0"/>
              <a:t>Use the offline policy-aware estimator to correct position bias, presentation bias and user trust bias</a:t>
            </a:r>
          </a:p>
          <a:p>
            <a:pPr lvl="1"/>
            <a:r>
              <a:rPr lang="en-US" dirty="0"/>
              <a:t>Online intervention: take the entire collection of logging policies into consideration</a:t>
            </a:r>
          </a:p>
        </p:txBody>
      </p:sp>
      <p:sp>
        <p:nvSpPr>
          <p:cNvPr id="4" name="Slide Number Placeholder 4">
            <a:extLst>
              <a:ext uri="{FF2B5EF4-FFF2-40B4-BE49-F238E27FC236}">
                <a16:creationId xmlns:a16="http://schemas.microsoft.com/office/drawing/2014/main" id="{A1311E5B-33A1-2C4C-8D3D-EDA8F5A7D3ED}"/>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113</a:t>
            </a:fld>
            <a:endParaRPr lang="en-US"/>
          </a:p>
        </p:txBody>
      </p:sp>
      <p:sp>
        <p:nvSpPr>
          <p:cNvPr id="5" name="Date Placeholder 3">
            <a:extLst>
              <a:ext uri="{FF2B5EF4-FFF2-40B4-BE49-F238E27FC236}">
                <a16:creationId xmlns:a16="http://schemas.microsoft.com/office/drawing/2014/main" id="{58C22F1C-7BE9-1140-8FCE-F53EA8A8571E}"/>
              </a:ext>
            </a:extLst>
          </p:cNvPr>
          <p:cNvSpPr>
            <a:spLocks noGrp="1"/>
          </p:cNvSpPr>
          <p:nvPr>
            <p:ph type="dt" sz="half" idx="10"/>
          </p:nvPr>
        </p:nvSpPr>
        <p:spPr>
          <a:xfrm>
            <a:off x="838200" y="6356350"/>
            <a:ext cx="2743200" cy="365125"/>
          </a:xfrm>
        </p:spPr>
        <p:txBody>
          <a:bodyPr/>
          <a:lstStyle/>
          <a:p>
            <a:r>
              <a:rPr lang="en-US"/>
              <a:t>OL2R vs. Offline Unbiased L2R</a:t>
            </a:r>
            <a:endParaRPr lang="en-US" dirty="0"/>
          </a:p>
        </p:txBody>
      </p:sp>
    </p:spTree>
    <p:extLst>
      <p:ext uri="{BB962C8B-B14F-4D97-AF65-F5344CB8AC3E}">
        <p14:creationId xmlns:p14="http://schemas.microsoft.com/office/powerpoint/2010/main" val="16965093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467E-4505-C44F-A670-576A09B6337E}"/>
              </a:ext>
            </a:extLst>
          </p:cNvPr>
          <p:cNvSpPr>
            <a:spLocks noGrp="1"/>
          </p:cNvSpPr>
          <p:nvPr>
            <p:ph type="title"/>
          </p:nvPr>
        </p:nvSpPr>
        <p:spPr/>
        <p:txBody>
          <a:bodyPr/>
          <a:lstStyle/>
          <a:p>
            <a:r>
              <a:rPr lang="en-US" dirty="0"/>
              <a:t>Unifying online and counterfactual learning to rank [OR21]</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B16B0E26-C46F-564C-8ECE-6BBA59EB5882}"/>
                  </a:ext>
                </a:extLst>
              </p:cNvPr>
              <p:cNvSpPr>
                <a:spLocks noGrp="1"/>
              </p:cNvSpPr>
              <p:nvPr>
                <p:ph type="body" orient="vert" idx="1"/>
              </p:nvPr>
            </p:nvSpPr>
            <p:spPr>
              <a:xfrm>
                <a:off x="838200" y="1825625"/>
                <a:ext cx="10515600" cy="4667250"/>
              </a:xfrm>
            </p:spPr>
            <p:txBody>
              <a:bodyPr/>
              <a:lstStyle/>
              <a:p>
                <a:r>
                  <a:rPr lang="en-US" dirty="0"/>
                  <a:t>Intervention-oblivious estimator</a:t>
                </a:r>
              </a:p>
              <a:p>
                <a:pPr lvl="1"/>
                <a:r>
                  <a:rPr lang="en-US" dirty="0"/>
                  <a:t>Clicks follow an affine model, for item </a:t>
                </a:r>
                <a14:m>
                  <m:oMath xmlns:m="http://schemas.openxmlformats.org/officeDocument/2006/math">
                    <m:r>
                      <a:rPr lang="en-US" i="1" dirty="0" smtClean="0">
                        <a:latin typeface="Cambria Math" panose="02040503050406030204" pitchFamily="18" charset="0"/>
                      </a:rPr>
                      <m:t>𝑑</m:t>
                    </m:r>
                  </m:oMath>
                </a14:m>
                <a:r>
                  <a:rPr lang="en-US" dirty="0"/>
                  <a:t> displayed at rank </a:t>
                </a:r>
                <a14:m>
                  <m:oMath xmlns:m="http://schemas.openxmlformats.org/officeDocument/2006/math">
                    <m:r>
                      <a:rPr lang="en-US" i="1" dirty="0" smtClean="0">
                        <a:latin typeface="Cambria Math" panose="02040503050406030204" pitchFamily="18" charset="0"/>
                      </a:rPr>
                      <m:t>𝑘</m:t>
                    </m:r>
                    <m:r>
                      <a:rPr lang="en-US" b="0" i="0" dirty="0" smtClean="0">
                        <a:latin typeface="Cambria Math" panose="02040503050406030204" pitchFamily="18" charset="0"/>
                      </a:rPr>
                      <m:t>:</m:t>
                    </m:r>
                  </m:oMath>
                </a14:m>
                <a:endParaRPr lang="en-US" b="0" dirty="0"/>
              </a:p>
              <a:p>
                <a:pPr lvl="1"/>
                <a:endParaRPr lang="en-US" dirty="0"/>
              </a:p>
              <a:p>
                <a:pPr lvl="1"/>
                <a:endParaRPr lang="en-US" dirty="0"/>
              </a:p>
              <a:p>
                <a:pPr lvl="1"/>
                <a:r>
                  <a:rPr lang="en-US" dirty="0"/>
                  <a:t>Conditioned on logging policy </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t>, the click probability is:</a:t>
                </a:r>
              </a:p>
              <a:p>
                <a:pPr lvl="1"/>
                <a:endParaRPr lang="en-US" dirty="0"/>
              </a:p>
              <a:p>
                <a:pPr lvl="1"/>
                <a:endParaRPr lang="en-US" dirty="0"/>
              </a:p>
              <a:p>
                <a:pPr lvl="1"/>
                <a:r>
                  <a:rPr lang="en-US" dirty="0"/>
                  <a:t>The estimator is based on the inverse:</a:t>
                </a:r>
              </a:p>
            </p:txBody>
          </p:sp>
        </mc:Choice>
        <mc:Fallback xmlns="">
          <p:sp>
            <p:nvSpPr>
              <p:cNvPr id="3" name="Vertical Text Placeholder 2">
                <a:extLst>
                  <a:ext uri="{FF2B5EF4-FFF2-40B4-BE49-F238E27FC236}">
                    <a16:creationId xmlns:a16="http://schemas.microsoft.com/office/drawing/2014/main" id="{B16B0E26-C46F-564C-8ECE-6BBA59EB5882}"/>
                  </a:ext>
                </a:extLst>
              </p:cNvPr>
              <p:cNvSpPr>
                <a:spLocks noGrp="1" noRot="1" noChangeAspect="1" noMove="1" noResize="1" noEditPoints="1" noAdjustHandles="1" noChangeArrowheads="1" noChangeShapeType="1" noTextEdit="1"/>
              </p:cNvSpPr>
              <p:nvPr>
                <p:ph type="body" orient="vert" idx="1"/>
              </p:nvPr>
            </p:nvSpPr>
            <p:spPr>
              <a:xfrm>
                <a:off x="838200" y="1825625"/>
                <a:ext cx="10515600" cy="4667250"/>
              </a:xfrm>
              <a:blipFill>
                <a:blip r:embed="rId2"/>
                <a:stretch>
                  <a:fillRect l="-1086" t="-216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330DEC5-B1F5-DA49-8BD3-C8BC0F128694}"/>
              </a:ext>
            </a:extLst>
          </p:cNvPr>
          <p:cNvPicPr>
            <a:picLocks noChangeAspect="1"/>
          </p:cNvPicPr>
          <p:nvPr/>
        </p:nvPicPr>
        <p:blipFill>
          <a:blip r:embed="rId3"/>
          <a:stretch>
            <a:fillRect/>
          </a:stretch>
        </p:blipFill>
        <p:spPr>
          <a:xfrm>
            <a:off x="3479800" y="2844800"/>
            <a:ext cx="5232400" cy="584200"/>
          </a:xfrm>
          <a:prstGeom prst="rect">
            <a:avLst/>
          </a:prstGeom>
        </p:spPr>
      </p:pic>
      <p:pic>
        <p:nvPicPr>
          <p:cNvPr id="7" name="Picture 6" descr="Text&#10;&#10;Description automatically generated">
            <a:extLst>
              <a:ext uri="{FF2B5EF4-FFF2-40B4-BE49-F238E27FC236}">
                <a16:creationId xmlns:a16="http://schemas.microsoft.com/office/drawing/2014/main" id="{8F095866-F306-CF47-A691-04C7D1DEF0CD}"/>
              </a:ext>
            </a:extLst>
          </p:cNvPr>
          <p:cNvPicPr>
            <a:picLocks noChangeAspect="1"/>
          </p:cNvPicPr>
          <p:nvPr/>
        </p:nvPicPr>
        <p:blipFill>
          <a:blip r:embed="rId4"/>
          <a:stretch>
            <a:fillRect/>
          </a:stretch>
        </p:blipFill>
        <p:spPr>
          <a:xfrm>
            <a:off x="3568700" y="5089525"/>
            <a:ext cx="5054600" cy="673100"/>
          </a:xfrm>
          <a:prstGeom prst="rect">
            <a:avLst/>
          </a:prstGeom>
        </p:spPr>
      </p:pic>
      <p:pic>
        <p:nvPicPr>
          <p:cNvPr id="9" name="Picture 8">
            <a:extLst>
              <a:ext uri="{FF2B5EF4-FFF2-40B4-BE49-F238E27FC236}">
                <a16:creationId xmlns:a16="http://schemas.microsoft.com/office/drawing/2014/main" id="{E58B03E1-FDBE-BA4C-9CE5-6060E68DDEB2}"/>
              </a:ext>
            </a:extLst>
          </p:cNvPr>
          <p:cNvPicPr>
            <a:picLocks noChangeAspect="1"/>
          </p:cNvPicPr>
          <p:nvPr/>
        </p:nvPicPr>
        <p:blipFill>
          <a:blip r:embed="rId5"/>
          <a:stretch>
            <a:fillRect/>
          </a:stretch>
        </p:blipFill>
        <p:spPr>
          <a:xfrm>
            <a:off x="2463800" y="3922712"/>
            <a:ext cx="7264400" cy="673100"/>
          </a:xfrm>
          <a:prstGeom prst="rect">
            <a:avLst/>
          </a:prstGeom>
        </p:spPr>
      </p:pic>
      <p:sp>
        <p:nvSpPr>
          <p:cNvPr id="10" name="Slide Number Placeholder 4">
            <a:extLst>
              <a:ext uri="{FF2B5EF4-FFF2-40B4-BE49-F238E27FC236}">
                <a16:creationId xmlns:a16="http://schemas.microsoft.com/office/drawing/2014/main" id="{0CD5E0D3-6307-8541-9046-BCE25FC222C4}"/>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114</a:t>
            </a:fld>
            <a:endParaRPr lang="en-US"/>
          </a:p>
        </p:txBody>
      </p:sp>
      <p:sp>
        <p:nvSpPr>
          <p:cNvPr id="11" name="Date Placeholder 3">
            <a:extLst>
              <a:ext uri="{FF2B5EF4-FFF2-40B4-BE49-F238E27FC236}">
                <a16:creationId xmlns:a16="http://schemas.microsoft.com/office/drawing/2014/main" id="{5853C8B0-0F96-E14D-84C9-A32ECF43EA41}"/>
              </a:ext>
            </a:extLst>
          </p:cNvPr>
          <p:cNvSpPr>
            <a:spLocks noGrp="1"/>
          </p:cNvSpPr>
          <p:nvPr>
            <p:ph type="dt" sz="half" idx="10"/>
          </p:nvPr>
        </p:nvSpPr>
        <p:spPr>
          <a:xfrm>
            <a:off x="838200" y="6356350"/>
            <a:ext cx="2743200" cy="365125"/>
          </a:xfrm>
        </p:spPr>
        <p:txBody>
          <a:bodyPr/>
          <a:lstStyle/>
          <a:p>
            <a:r>
              <a:rPr lang="en-US"/>
              <a:t>OL2R vs. Offline Unbiased L2R</a:t>
            </a:r>
            <a:endParaRPr lang="en-US" dirty="0"/>
          </a:p>
        </p:txBody>
      </p:sp>
    </p:spTree>
    <p:extLst>
      <p:ext uri="{BB962C8B-B14F-4D97-AF65-F5344CB8AC3E}">
        <p14:creationId xmlns:p14="http://schemas.microsoft.com/office/powerpoint/2010/main" val="10569993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467E-4505-C44F-A670-576A09B6337E}"/>
              </a:ext>
            </a:extLst>
          </p:cNvPr>
          <p:cNvSpPr>
            <a:spLocks noGrp="1"/>
          </p:cNvSpPr>
          <p:nvPr>
            <p:ph type="title"/>
          </p:nvPr>
        </p:nvSpPr>
        <p:spPr/>
        <p:txBody>
          <a:bodyPr/>
          <a:lstStyle/>
          <a:p>
            <a:r>
              <a:rPr lang="en-US" dirty="0"/>
              <a:t>Unifying online and counterfactual learning to rank [OR21]</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B16B0E26-C46F-564C-8ECE-6BBA59EB5882}"/>
                  </a:ext>
                </a:extLst>
              </p:cNvPr>
              <p:cNvSpPr>
                <a:spLocks noGrp="1"/>
              </p:cNvSpPr>
              <p:nvPr>
                <p:ph type="body" orient="vert" idx="1"/>
              </p:nvPr>
            </p:nvSpPr>
            <p:spPr>
              <a:xfrm>
                <a:off x="838200" y="1825625"/>
                <a:ext cx="10515600" cy="3432175"/>
              </a:xfrm>
            </p:spPr>
            <p:txBody>
              <a:bodyPr/>
              <a:lstStyle/>
              <a:p>
                <a:r>
                  <a:rPr lang="en-US" dirty="0"/>
                  <a:t>Intervention-aware estimator</a:t>
                </a:r>
              </a:p>
              <a:p>
                <a:pPr lvl="1"/>
                <a:r>
                  <a:rPr lang="en-US" dirty="0"/>
                  <a:t>Clicks follow an affine model, for item </a:t>
                </a:r>
                <a14:m>
                  <m:oMath xmlns:m="http://schemas.openxmlformats.org/officeDocument/2006/math">
                    <m:r>
                      <a:rPr lang="en-US" i="1" dirty="0" smtClean="0">
                        <a:latin typeface="Cambria Math" panose="02040503050406030204" pitchFamily="18" charset="0"/>
                      </a:rPr>
                      <m:t>𝑑</m:t>
                    </m:r>
                  </m:oMath>
                </a14:m>
                <a:r>
                  <a:rPr lang="en-US" dirty="0"/>
                  <a:t> displayed at rank </a:t>
                </a:r>
                <a14:m>
                  <m:oMath xmlns:m="http://schemas.openxmlformats.org/officeDocument/2006/math">
                    <m:r>
                      <a:rPr lang="en-US" i="1" dirty="0" smtClean="0">
                        <a:latin typeface="Cambria Math" panose="02040503050406030204" pitchFamily="18" charset="0"/>
                      </a:rPr>
                      <m:t>𝑘</m:t>
                    </m:r>
                    <m:r>
                      <a:rPr lang="en-US" b="0" i="0" dirty="0" smtClean="0">
                        <a:latin typeface="Cambria Math" panose="02040503050406030204" pitchFamily="18" charset="0"/>
                      </a:rPr>
                      <m:t>:</m:t>
                    </m:r>
                  </m:oMath>
                </a14:m>
                <a:endParaRPr lang="en-US" b="0" dirty="0"/>
              </a:p>
              <a:p>
                <a:pPr marL="457200" lvl="1" indent="0">
                  <a:buNone/>
                </a:pPr>
                <a:endParaRPr lang="en-US" dirty="0"/>
              </a:p>
              <a:p>
                <a:pPr marL="457200" lvl="1" indent="0">
                  <a:buNone/>
                </a:pPr>
                <a:endParaRPr lang="en-US" b="0" dirty="0"/>
              </a:p>
              <a:p>
                <a:pPr lvl="1"/>
                <a:r>
                  <a:rPr lang="en-US" dirty="0"/>
                  <a:t>Conditioned on </a:t>
                </a:r>
                <a:r>
                  <a:rPr lang="en-US" b="1" dirty="0">
                    <a:solidFill>
                      <a:srgbClr val="FF0000"/>
                    </a:solidFill>
                  </a:rPr>
                  <a:t>the set of logging policies </a:t>
                </a:r>
                <a14:m>
                  <m:oMath xmlns:m="http://schemas.openxmlformats.org/officeDocument/2006/math">
                    <m:r>
                      <a:rPr lang="el-GR" b="1" i="1" smtClean="0">
                        <a:solidFill>
                          <a:srgbClr val="FF0000"/>
                        </a:solidFill>
                        <a:latin typeface="Cambria Math" panose="02040503050406030204" pitchFamily="18" charset="0"/>
                        <a:ea typeface="Cambria Math" panose="02040503050406030204" pitchFamily="18" charset="0"/>
                      </a:rPr>
                      <m:t>𝜫</m:t>
                    </m:r>
                  </m:oMath>
                </a14:m>
                <a:r>
                  <a:rPr lang="en-US" dirty="0"/>
                  <a:t>, the click probability is:</a:t>
                </a:r>
              </a:p>
              <a:p>
                <a:pPr lvl="1"/>
                <a:endParaRPr lang="en-US" dirty="0"/>
              </a:p>
              <a:p>
                <a:pPr lvl="1"/>
                <a:endParaRPr lang="en-US" dirty="0"/>
              </a:p>
              <a:p>
                <a:pPr lvl="1"/>
                <a:r>
                  <a:rPr lang="en-US" dirty="0"/>
                  <a:t>The estimator is based on the inverse:</a:t>
                </a:r>
              </a:p>
            </p:txBody>
          </p:sp>
        </mc:Choice>
        <mc:Fallback xmlns="">
          <p:sp>
            <p:nvSpPr>
              <p:cNvPr id="3" name="Vertical Text Placeholder 2">
                <a:extLst>
                  <a:ext uri="{FF2B5EF4-FFF2-40B4-BE49-F238E27FC236}">
                    <a16:creationId xmlns:a16="http://schemas.microsoft.com/office/drawing/2014/main" id="{B16B0E26-C46F-564C-8ECE-6BBA59EB5882}"/>
                  </a:ext>
                </a:extLst>
              </p:cNvPr>
              <p:cNvSpPr>
                <a:spLocks noGrp="1" noRot="1" noChangeAspect="1" noMove="1" noResize="1" noEditPoints="1" noAdjustHandles="1" noChangeArrowheads="1" noChangeShapeType="1" noTextEdit="1"/>
              </p:cNvSpPr>
              <p:nvPr>
                <p:ph type="body" orient="vert" idx="1"/>
              </p:nvPr>
            </p:nvSpPr>
            <p:spPr>
              <a:xfrm>
                <a:off x="838200" y="1825625"/>
                <a:ext cx="10515600" cy="3432175"/>
              </a:xfrm>
              <a:blipFill>
                <a:blip r:embed="rId2"/>
                <a:stretch>
                  <a:fillRect l="-1086" t="-294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E0B0A9D-45AA-3F45-BD6A-3D921FBAF321}"/>
              </a:ext>
            </a:extLst>
          </p:cNvPr>
          <p:cNvPicPr>
            <a:picLocks noChangeAspect="1"/>
          </p:cNvPicPr>
          <p:nvPr/>
        </p:nvPicPr>
        <p:blipFill>
          <a:blip r:embed="rId3"/>
          <a:stretch>
            <a:fillRect/>
          </a:stretch>
        </p:blipFill>
        <p:spPr>
          <a:xfrm>
            <a:off x="3479800" y="2844800"/>
            <a:ext cx="5232400" cy="584200"/>
          </a:xfrm>
          <a:prstGeom prst="rect">
            <a:avLst/>
          </a:prstGeom>
        </p:spPr>
      </p:pic>
      <p:pic>
        <p:nvPicPr>
          <p:cNvPr id="6" name="Picture 5">
            <a:extLst>
              <a:ext uri="{FF2B5EF4-FFF2-40B4-BE49-F238E27FC236}">
                <a16:creationId xmlns:a16="http://schemas.microsoft.com/office/drawing/2014/main" id="{0A9B784B-F3CE-DE4C-A168-9DA750F6DDFF}"/>
              </a:ext>
            </a:extLst>
          </p:cNvPr>
          <p:cNvPicPr>
            <a:picLocks noChangeAspect="1"/>
          </p:cNvPicPr>
          <p:nvPr/>
        </p:nvPicPr>
        <p:blipFill>
          <a:blip r:embed="rId4"/>
          <a:stretch>
            <a:fillRect/>
          </a:stretch>
        </p:blipFill>
        <p:spPr>
          <a:xfrm>
            <a:off x="3644900" y="5257800"/>
            <a:ext cx="5067300" cy="596900"/>
          </a:xfrm>
          <a:prstGeom prst="rect">
            <a:avLst/>
          </a:prstGeom>
        </p:spPr>
      </p:pic>
      <p:pic>
        <p:nvPicPr>
          <p:cNvPr id="8" name="Picture 7">
            <a:extLst>
              <a:ext uri="{FF2B5EF4-FFF2-40B4-BE49-F238E27FC236}">
                <a16:creationId xmlns:a16="http://schemas.microsoft.com/office/drawing/2014/main" id="{FF08C7F8-81AB-C649-8A29-420CE13BB5C9}"/>
              </a:ext>
            </a:extLst>
          </p:cNvPr>
          <p:cNvPicPr>
            <a:picLocks noChangeAspect="1"/>
          </p:cNvPicPr>
          <p:nvPr/>
        </p:nvPicPr>
        <p:blipFill>
          <a:blip r:embed="rId5"/>
          <a:stretch>
            <a:fillRect/>
          </a:stretch>
        </p:blipFill>
        <p:spPr>
          <a:xfrm>
            <a:off x="1651000" y="4038600"/>
            <a:ext cx="8890000" cy="609600"/>
          </a:xfrm>
          <a:prstGeom prst="rect">
            <a:avLst/>
          </a:prstGeom>
        </p:spPr>
      </p:pic>
      <p:sp>
        <p:nvSpPr>
          <p:cNvPr id="9" name="Slide Number Placeholder 4">
            <a:extLst>
              <a:ext uri="{FF2B5EF4-FFF2-40B4-BE49-F238E27FC236}">
                <a16:creationId xmlns:a16="http://schemas.microsoft.com/office/drawing/2014/main" id="{D3526667-1E2D-C84A-B28B-715E989C4893}"/>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115</a:t>
            </a:fld>
            <a:endParaRPr lang="en-US"/>
          </a:p>
        </p:txBody>
      </p:sp>
      <p:sp>
        <p:nvSpPr>
          <p:cNvPr id="10" name="Date Placeholder 3">
            <a:extLst>
              <a:ext uri="{FF2B5EF4-FFF2-40B4-BE49-F238E27FC236}">
                <a16:creationId xmlns:a16="http://schemas.microsoft.com/office/drawing/2014/main" id="{0B45FC06-027D-6040-BFF1-76AA357007D5}"/>
              </a:ext>
            </a:extLst>
          </p:cNvPr>
          <p:cNvSpPr>
            <a:spLocks noGrp="1"/>
          </p:cNvSpPr>
          <p:nvPr>
            <p:ph type="dt" sz="half" idx="10"/>
          </p:nvPr>
        </p:nvSpPr>
        <p:spPr>
          <a:xfrm>
            <a:off x="838200" y="6356350"/>
            <a:ext cx="2743200" cy="365125"/>
          </a:xfrm>
        </p:spPr>
        <p:txBody>
          <a:bodyPr/>
          <a:lstStyle/>
          <a:p>
            <a:r>
              <a:rPr lang="en-US"/>
              <a:t>OL2R vs. Offline Unbiased L2R</a:t>
            </a:r>
            <a:endParaRPr lang="en-US" dirty="0"/>
          </a:p>
        </p:txBody>
      </p:sp>
    </p:spTree>
    <p:extLst>
      <p:ext uri="{BB962C8B-B14F-4D97-AF65-F5344CB8AC3E}">
        <p14:creationId xmlns:p14="http://schemas.microsoft.com/office/powerpoint/2010/main" val="17152597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06D4-EADA-5142-8AB3-5EA42ECE4395}"/>
              </a:ext>
            </a:extLst>
          </p:cNvPr>
          <p:cNvSpPr>
            <a:spLocks noGrp="1"/>
          </p:cNvSpPr>
          <p:nvPr>
            <p:ph type="title"/>
          </p:nvPr>
        </p:nvSpPr>
        <p:spPr/>
        <p:txBody>
          <a:bodyPr/>
          <a:lstStyle/>
          <a:p>
            <a:r>
              <a:rPr lang="en-US" dirty="0"/>
              <a:t>Open questions</a:t>
            </a:r>
          </a:p>
        </p:txBody>
      </p:sp>
      <p:sp>
        <p:nvSpPr>
          <p:cNvPr id="3" name="Vertical Text Placeholder 2">
            <a:extLst>
              <a:ext uri="{FF2B5EF4-FFF2-40B4-BE49-F238E27FC236}">
                <a16:creationId xmlns:a16="http://schemas.microsoft.com/office/drawing/2014/main" id="{B753240A-E1A4-8745-B87D-7AC34FB255BA}"/>
              </a:ext>
            </a:extLst>
          </p:cNvPr>
          <p:cNvSpPr>
            <a:spLocks noGrp="1"/>
          </p:cNvSpPr>
          <p:nvPr>
            <p:ph type="body" orient="vert" idx="1"/>
          </p:nvPr>
        </p:nvSpPr>
        <p:spPr/>
        <p:txBody>
          <a:bodyPr/>
          <a:lstStyle/>
          <a:p>
            <a:r>
              <a:rPr lang="en-US" dirty="0"/>
              <a:t>How to balance the efficiency and effectiveness of OL2R? </a:t>
            </a:r>
          </a:p>
          <a:p>
            <a:pPr lvl="1"/>
            <a:r>
              <a:rPr lang="en-US" dirty="0"/>
              <a:t>Online stochastic gradient descent</a:t>
            </a:r>
          </a:p>
          <a:p>
            <a:pPr lvl="1"/>
            <a:r>
              <a:rPr lang="en-US" dirty="0"/>
              <a:t>Perturbation-based/randomization-based exploration </a:t>
            </a:r>
          </a:p>
        </p:txBody>
      </p:sp>
      <p:sp>
        <p:nvSpPr>
          <p:cNvPr id="4" name="Slide Number Placeholder 4">
            <a:extLst>
              <a:ext uri="{FF2B5EF4-FFF2-40B4-BE49-F238E27FC236}">
                <a16:creationId xmlns:a16="http://schemas.microsoft.com/office/drawing/2014/main" id="{CF62F419-1F88-1B45-80A9-5EAFA4426CE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116</a:t>
            </a:fld>
            <a:endParaRPr lang="en-US"/>
          </a:p>
        </p:txBody>
      </p:sp>
      <p:sp>
        <p:nvSpPr>
          <p:cNvPr id="5" name="Date Placeholder 3">
            <a:extLst>
              <a:ext uri="{FF2B5EF4-FFF2-40B4-BE49-F238E27FC236}">
                <a16:creationId xmlns:a16="http://schemas.microsoft.com/office/drawing/2014/main" id="{1BFF13A9-9310-9E49-B870-4CFB5B8C55D4}"/>
              </a:ext>
            </a:extLst>
          </p:cNvPr>
          <p:cNvSpPr>
            <a:spLocks noGrp="1"/>
          </p:cNvSpPr>
          <p:nvPr>
            <p:ph type="dt" sz="half" idx="10"/>
          </p:nvPr>
        </p:nvSpPr>
        <p:spPr>
          <a:xfrm>
            <a:off x="838200" y="6356350"/>
            <a:ext cx="2743200" cy="365125"/>
          </a:xfrm>
        </p:spPr>
        <p:txBody>
          <a:bodyPr/>
          <a:lstStyle/>
          <a:p>
            <a:r>
              <a:rPr lang="en-US"/>
              <a:t>Open questions</a:t>
            </a:r>
            <a:endParaRPr lang="en-US" dirty="0"/>
          </a:p>
        </p:txBody>
      </p:sp>
    </p:spTree>
    <p:extLst>
      <p:ext uri="{BB962C8B-B14F-4D97-AF65-F5344CB8AC3E}">
        <p14:creationId xmlns:p14="http://schemas.microsoft.com/office/powerpoint/2010/main" val="16985027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33D6-016E-DC49-A699-084051F0C45D}"/>
              </a:ext>
            </a:extLst>
          </p:cNvPr>
          <p:cNvSpPr>
            <a:spLocks noGrp="1"/>
          </p:cNvSpPr>
          <p:nvPr>
            <p:ph type="title"/>
          </p:nvPr>
        </p:nvSpPr>
        <p:spPr/>
        <p:txBody>
          <a:bodyPr/>
          <a:lstStyle/>
          <a:p>
            <a:r>
              <a:rPr lang="en-US" dirty="0"/>
              <a:t>References VI</a:t>
            </a:r>
          </a:p>
        </p:txBody>
      </p:sp>
      <p:sp>
        <p:nvSpPr>
          <p:cNvPr id="3" name="Vertical Text Placeholder 2">
            <a:extLst>
              <a:ext uri="{FF2B5EF4-FFF2-40B4-BE49-F238E27FC236}">
                <a16:creationId xmlns:a16="http://schemas.microsoft.com/office/drawing/2014/main" id="{DB7249D0-FAA3-0F4D-BFD9-46E7BB543F7E}"/>
              </a:ext>
            </a:extLst>
          </p:cNvPr>
          <p:cNvSpPr>
            <a:spLocks noGrp="1"/>
          </p:cNvSpPr>
          <p:nvPr>
            <p:ph type="body" orient="vert" idx="1"/>
          </p:nvPr>
        </p:nvSpPr>
        <p:spPr>
          <a:xfrm>
            <a:off x="838200" y="1438275"/>
            <a:ext cx="10889202" cy="5283200"/>
          </a:xfrm>
        </p:spPr>
        <p:txBody>
          <a:bodyPr>
            <a:normAutofit lnSpcReduction="10000"/>
          </a:bodyPr>
          <a:lstStyle/>
          <a:p>
            <a:r>
              <a:rPr lang="en-US" sz="1400" dirty="0"/>
              <a:t>[KSWA15] </a:t>
            </a:r>
            <a:r>
              <a:rPr lang="en-US" sz="1400" dirty="0" err="1"/>
              <a:t>Kveton</a:t>
            </a:r>
            <a:r>
              <a:rPr lang="en-US" sz="1400" dirty="0"/>
              <a:t>, Branislav, Csaba </a:t>
            </a:r>
            <a:r>
              <a:rPr lang="en-US" sz="1400" dirty="0" err="1"/>
              <a:t>Szepesvari</a:t>
            </a:r>
            <a:r>
              <a:rPr lang="en-US" sz="1400" dirty="0"/>
              <a:t>, Zheng Wen, and </a:t>
            </a:r>
            <a:r>
              <a:rPr lang="en-US" sz="1400" dirty="0" err="1"/>
              <a:t>Azin</a:t>
            </a:r>
            <a:r>
              <a:rPr lang="en-US" sz="1400" dirty="0"/>
              <a:t> Ashkan. “Cascading Bandits: Learning to Rank in the Cascade Model.” In </a:t>
            </a:r>
            <a:r>
              <a:rPr lang="en-US" sz="1400" i="1" dirty="0"/>
              <a:t>International Conference on Machine Learning</a:t>
            </a:r>
            <a:r>
              <a:rPr lang="en-US" sz="1400" dirty="0"/>
              <a:t>, 767–76. PMLR, 2015.</a:t>
            </a:r>
          </a:p>
          <a:p>
            <a:r>
              <a:rPr lang="en-US" sz="1400" dirty="0"/>
              <a:t>[KKSW16] </a:t>
            </a:r>
            <a:r>
              <a:rPr lang="en-US" sz="1400" dirty="0" err="1"/>
              <a:t>Katariya</a:t>
            </a:r>
            <a:r>
              <a:rPr lang="en-US" sz="1400" dirty="0"/>
              <a:t>, Sumeet, Branislav </a:t>
            </a:r>
            <a:r>
              <a:rPr lang="en-US" sz="1400" dirty="0" err="1"/>
              <a:t>Kveton</a:t>
            </a:r>
            <a:r>
              <a:rPr lang="en-US" sz="1400" dirty="0"/>
              <a:t>, Csaba </a:t>
            </a:r>
            <a:r>
              <a:rPr lang="en-US" sz="1400" dirty="0" err="1"/>
              <a:t>Szepesvari</a:t>
            </a:r>
            <a:r>
              <a:rPr lang="en-US" sz="1400" dirty="0"/>
              <a:t>, and Zheng Wen. “DCM Bandits: Learning to Rank with Multiple Clicks.” In </a:t>
            </a:r>
            <a:r>
              <a:rPr lang="en-US" sz="1400" i="1" dirty="0"/>
              <a:t>International Conference on Machine Learning</a:t>
            </a:r>
            <a:r>
              <a:rPr lang="en-US" sz="1400" dirty="0"/>
              <a:t>, 1215–24. PMLR, 2016.</a:t>
            </a:r>
          </a:p>
          <a:p>
            <a:r>
              <a:rPr lang="en-US" sz="1400" dirty="0"/>
              <a:t>[LKLS18] Lattimore, Tor, Branislav </a:t>
            </a:r>
            <a:r>
              <a:rPr lang="en-US" sz="1400" dirty="0" err="1"/>
              <a:t>Kveton</a:t>
            </a:r>
            <a:r>
              <a:rPr lang="en-US" sz="1400" dirty="0"/>
              <a:t>, Shuai Li, and Csaba </a:t>
            </a:r>
            <a:r>
              <a:rPr lang="en-US" sz="1400" dirty="0" err="1"/>
              <a:t>Szepesvári</a:t>
            </a:r>
            <a:r>
              <a:rPr lang="en-US" sz="1400" dirty="0"/>
              <a:t>. "</a:t>
            </a:r>
            <a:r>
              <a:rPr lang="en-US" sz="1400" dirty="0" err="1"/>
              <a:t>TopRank</a:t>
            </a:r>
            <a:r>
              <a:rPr lang="en-US" sz="1400" dirty="0"/>
              <a:t>: A practical algorithm for online stochastic ranking." In </a:t>
            </a:r>
            <a:r>
              <a:rPr lang="en-US" sz="1400" i="1" dirty="0" err="1"/>
              <a:t>NeurIPS</a:t>
            </a:r>
            <a:r>
              <a:rPr lang="en-US" sz="1400" dirty="0"/>
              <a:t>. 2018.</a:t>
            </a:r>
          </a:p>
          <a:p>
            <a:r>
              <a:rPr lang="en-US" sz="1400" dirty="0"/>
              <a:t>[YJ09] Yue, </a:t>
            </a:r>
            <a:r>
              <a:rPr lang="en-US" sz="1400" dirty="0" err="1"/>
              <a:t>Yisong</a:t>
            </a:r>
            <a:r>
              <a:rPr lang="en-US" sz="1400" dirty="0"/>
              <a:t>, and Thorsten </a:t>
            </a:r>
            <a:r>
              <a:rPr lang="en-US" sz="1400" dirty="0" err="1"/>
              <a:t>Joachims</a:t>
            </a:r>
            <a:r>
              <a:rPr lang="en-US" sz="1400" dirty="0"/>
              <a:t>. "Interactively optimizing information retrieval systems as a dueling bandits problem." In </a:t>
            </a:r>
            <a:r>
              <a:rPr lang="en-US" sz="1400" i="1" dirty="0"/>
              <a:t>Proceedings of the 26th Annual International Conference on Machine Learning</a:t>
            </a:r>
            <a:r>
              <a:rPr lang="en-US" sz="1400" dirty="0"/>
              <a:t>, pp. 1201-1208. 2009. </a:t>
            </a:r>
          </a:p>
          <a:p>
            <a:r>
              <a:rPr lang="en-US" sz="1400" dirty="0"/>
              <a:t>[SOWR16] </a:t>
            </a:r>
            <a:r>
              <a:rPr lang="en-US" sz="1400" dirty="0" err="1"/>
              <a:t>Schuth</a:t>
            </a:r>
            <a:r>
              <a:rPr lang="en-US" sz="1400" dirty="0"/>
              <a:t>, Anne, </a:t>
            </a:r>
            <a:r>
              <a:rPr lang="en-US" sz="1400" dirty="0" err="1"/>
              <a:t>Harrie</a:t>
            </a:r>
            <a:r>
              <a:rPr lang="en-US" sz="1400" dirty="0"/>
              <a:t> </a:t>
            </a:r>
            <a:r>
              <a:rPr lang="en-US" sz="1400" dirty="0" err="1"/>
              <a:t>Oosterhuis</a:t>
            </a:r>
            <a:r>
              <a:rPr lang="en-US" sz="1400" dirty="0"/>
              <a:t>, Shimon </a:t>
            </a:r>
            <a:r>
              <a:rPr lang="en-US" sz="1400" dirty="0" err="1"/>
              <a:t>Whiteson</a:t>
            </a:r>
            <a:r>
              <a:rPr lang="en-US" sz="1400" dirty="0"/>
              <a:t>, and Maarten de </a:t>
            </a:r>
            <a:r>
              <a:rPr lang="en-US" sz="1400" dirty="0" err="1"/>
              <a:t>Rijke</a:t>
            </a:r>
            <a:r>
              <a:rPr lang="en-US" sz="1400" dirty="0"/>
              <a:t>. "</a:t>
            </a:r>
            <a:r>
              <a:rPr lang="en-US" sz="1400" dirty="0" err="1"/>
              <a:t>Multileave</a:t>
            </a:r>
            <a:r>
              <a:rPr lang="en-US" sz="1400" dirty="0"/>
              <a:t> gradient descent for fast online learning to rank." In </a:t>
            </a:r>
            <a:r>
              <a:rPr lang="en-US" sz="1400" i="1" dirty="0"/>
              <a:t>Proceedings of the Ninth ACM International Conference on Web Search and Data Mining</a:t>
            </a:r>
            <a:r>
              <a:rPr lang="en-US" sz="1400" dirty="0"/>
              <a:t>, pp. 457-466. 2016.</a:t>
            </a:r>
          </a:p>
          <a:p>
            <a:r>
              <a:rPr lang="en-US" sz="1400" dirty="0"/>
              <a:t>[ZK16] Zhao, Tong, and Irwin King. "Constructing reliable gradient exploration for online learning to rank." In </a:t>
            </a:r>
            <a:r>
              <a:rPr lang="en-US" sz="1400" i="1" dirty="0"/>
              <a:t>Proceedings of the 25th ACM International on Conference on Information and Knowledge Management</a:t>
            </a:r>
            <a:r>
              <a:rPr lang="en-US" sz="1400" dirty="0"/>
              <a:t>, pp. 1643-1652. 2016.</a:t>
            </a:r>
          </a:p>
          <a:p>
            <a:r>
              <a:rPr lang="en-US" sz="1400" dirty="0"/>
              <a:t>[WLKMW18] Wang, </a:t>
            </a:r>
            <a:r>
              <a:rPr lang="en-US" sz="1400" dirty="0" err="1"/>
              <a:t>Huazheng</a:t>
            </a:r>
            <a:r>
              <a:rPr lang="en-US" sz="1400" dirty="0"/>
              <a:t>, Ramsey Langley, </a:t>
            </a:r>
            <a:r>
              <a:rPr lang="en-US" sz="1400" dirty="0" err="1"/>
              <a:t>Sonwoo</a:t>
            </a:r>
            <a:r>
              <a:rPr lang="en-US" sz="1400" dirty="0"/>
              <a:t> Kim, Eric McCord-Snook, and </a:t>
            </a:r>
            <a:r>
              <a:rPr lang="en-US" sz="1400" dirty="0" err="1"/>
              <a:t>Hongning</a:t>
            </a:r>
            <a:r>
              <a:rPr lang="en-US" sz="1400" dirty="0"/>
              <a:t> Wang. "Efficient exploration of gradient space for online learning to rank." In </a:t>
            </a:r>
            <a:r>
              <a:rPr lang="en-US" sz="1400" i="1" dirty="0"/>
              <a:t>The 41st International ACM SIGIR Conference on Research &amp; Development in Information Retrieval</a:t>
            </a:r>
            <a:r>
              <a:rPr lang="en-US" sz="1400" dirty="0"/>
              <a:t>, pp. 145-154. 2018.</a:t>
            </a:r>
          </a:p>
          <a:p>
            <a:r>
              <a:rPr lang="en-US" sz="1400" dirty="0"/>
              <a:t>[WKMWW19] Wang, </a:t>
            </a:r>
            <a:r>
              <a:rPr lang="en-US" sz="1400" dirty="0" err="1"/>
              <a:t>Huazheng</a:t>
            </a:r>
            <a:r>
              <a:rPr lang="en-US" sz="1400" dirty="0"/>
              <a:t>, </a:t>
            </a:r>
            <a:r>
              <a:rPr lang="en-US" sz="1400" dirty="0" err="1"/>
              <a:t>Sonwoo</a:t>
            </a:r>
            <a:r>
              <a:rPr lang="en-US" sz="1400" dirty="0"/>
              <a:t> Kim, Eric McCord-Snook, </a:t>
            </a:r>
            <a:r>
              <a:rPr lang="en-US" sz="1400" dirty="0" err="1"/>
              <a:t>Qingyun</a:t>
            </a:r>
            <a:r>
              <a:rPr lang="en-US" sz="1400" dirty="0"/>
              <a:t> Wu, and </a:t>
            </a:r>
            <a:r>
              <a:rPr lang="en-US" sz="1400" dirty="0" err="1"/>
              <a:t>Hongning</a:t>
            </a:r>
            <a:r>
              <a:rPr lang="en-US" sz="1400" dirty="0"/>
              <a:t> Wang. "Variance reduction in gradient exploration for online learning to rank." In </a:t>
            </a:r>
            <a:r>
              <a:rPr lang="en-US" sz="1400" i="1" dirty="0"/>
              <a:t>Proceedings of the 42nd International ACM SIGIR Conference on Research and Development in Information Retrieval</a:t>
            </a:r>
            <a:endParaRPr lang="en-US" sz="1400" dirty="0"/>
          </a:p>
          <a:p>
            <a:r>
              <a:rPr lang="en-US" sz="1400" dirty="0"/>
              <a:t>[OR18] </a:t>
            </a:r>
            <a:r>
              <a:rPr lang="en-US" sz="1400" dirty="0" err="1"/>
              <a:t>Oosterhuis</a:t>
            </a:r>
            <a:r>
              <a:rPr lang="en-US" sz="1400" dirty="0"/>
              <a:t>, </a:t>
            </a:r>
            <a:r>
              <a:rPr lang="en-US" sz="1400" dirty="0" err="1"/>
              <a:t>Harrie</a:t>
            </a:r>
            <a:r>
              <a:rPr lang="en-US" sz="1400" dirty="0"/>
              <a:t>, and Maarten de </a:t>
            </a:r>
            <a:r>
              <a:rPr lang="en-US" sz="1400" dirty="0" err="1"/>
              <a:t>Rijke</a:t>
            </a:r>
            <a:r>
              <a:rPr lang="en-US" sz="1400" dirty="0"/>
              <a:t>. "Differentiable unbiased online learning to rank." In </a:t>
            </a:r>
            <a:r>
              <a:rPr lang="en-US" sz="1400" i="1" dirty="0"/>
              <a:t>Proceedings of the 27th ACM International Conference on Information and Knowledge Management</a:t>
            </a:r>
            <a:r>
              <a:rPr lang="en-US" sz="1400" dirty="0"/>
              <a:t>, pp. 1293-1302. 2018.</a:t>
            </a:r>
          </a:p>
          <a:p>
            <a:r>
              <a:rPr lang="en-US" sz="1400" dirty="0"/>
              <a:t>[JWGW21] Jia, Yiling, </a:t>
            </a:r>
            <a:r>
              <a:rPr lang="en-US" sz="1400" dirty="0" err="1"/>
              <a:t>Huazheng</a:t>
            </a:r>
            <a:r>
              <a:rPr lang="en-US" sz="1400" dirty="0"/>
              <a:t> Wang, Stephen Guo, and </a:t>
            </a:r>
            <a:r>
              <a:rPr lang="en-US" sz="1400" dirty="0" err="1"/>
              <a:t>Hongning</a:t>
            </a:r>
            <a:r>
              <a:rPr lang="en-US" sz="1400" dirty="0"/>
              <a:t> Wang. "</a:t>
            </a:r>
            <a:r>
              <a:rPr lang="en-US" sz="1400" dirty="0" err="1"/>
              <a:t>PairRank</a:t>
            </a:r>
            <a:r>
              <a:rPr lang="en-US" sz="1400" dirty="0"/>
              <a:t>: Online Pairwise Learning to Rank by Divide-and-Conquer." In </a:t>
            </a:r>
            <a:r>
              <a:rPr lang="en-US" sz="1400" i="1" dirty="0"/>
              <a:t>Proceedings of the Web Conference 2021</a:t>
            </a:r>
            <a:r>
              <a:rPr lang="en-US" sz="1400" dirty="0"/>
              <a:t>, pp. 146-157. 2021.</a:t>
            </a:r>
          </a:p>
          <a:p>
            <a:endParaRPr lang="en-US" sz="1400" dirty="0"/>
          </a:p>
        </p:txBody>
      </p:sp>
      <p:sp>
        <p:nvSpPr>
          <p:cNvPr id="4" name="Slide Number Placeholder 4">
            <a:extLst>
              <a:ext uri="{FF2B5EF4-FFF2-40B4-BE49-F238E27FC236}">
                <a16:creationId xmlns:a16="http://schemas.microsoft.com/office/drawing/2014/main" id="{FE3691A7-17ED-C440-A0C1-A5724748816B}"/>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117</a:t>
            </a:fld>
            <a:endParaRPr lang="en-US" dirty="0"/>
          </a:p>
        </p:txBody>
      </p:sp>
      <p:sp>
        <p:nvSpPr>
          <p:cNvPr id="6" name="Date Placeholder 3">
            <a:extLst>
              <a:ext uri="{FF2B5EF4-FFF2-40B4-BE49-F238E27FC236}">
                <a16:creationId xmlns:a16="http://schemas.microsoft.com/office/drawing/2014/main" id="{3B878945-B6E1-D440-A6F1-0D322AB32F44}"/>
              </a:ext>
            </a:extLst>
          </p:cNvPr>
          <p:cNvSpPr>
            <a:spLocks noGrp="1"/>
          </p:cNvSpPr>
          <p:nvPr>
            <p:ph type="dt" sz="half" idx="10"/>
          </p:nvPr>
        </p:nvSpPr>
        <p:spPr>
          <a:xfrm>
            <a:off x="838200" y="6356350"/>
            <a:ext cx="2743200" cy="365125"/>
          </a:xfrm>
        </p:spPr>
        <p:txBody>
          <a:bodyPr/>
          <a:lstStyle/>
          <a:p>
            <a:r>
              <a:rPr lang="en-US" dirty="0"/>
              <a:t>References</a:t>
            </a:r>
          </a:p>
        </p:txBody>
      </p:sp>
    </p:spTree>
    <p:extLst>
      <p:ext uri="{BB962C8B-B14F-4D97-AF65-F5344CB8AC3E}">
        <p14:creationId xmlns:p14="http://schemas.microsoft.com/office/powerpoint/2010/main" val="22091543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33D6-016E-DC49-A699-084051F0C45D}"/>
              </a:ext>
            </a:extLst>
          </p:cNvPr>
          <p:cNvSpPr>
            <a:spLocks noGrp="1"/>
          </p:cNvSpPr>
          <p:nvPr>
            <p:ph type="title"/>
          </p:nvPr>
        </p:nvSpPr>
        <p:spPr/>
        <p:txBody>
          <a:bodyPr/>
          <a:lstStyle/>
          <a:p>
            <a:r>
              <a:rPr lang="en-US" dirty="0"/>
              <a:t>References VII</a:t>
            </a:r>
          </a:p>
        </p:txBody>
      </p:sp>
      <p:sp>
        <p:nvSpPr>
          <p:cNvPr id="3" name="Vertical Text Placeholder 2">
            <a:extLst>
              <a:ext uri="{FF2B5EF4-FFF2-40B4-BE49-F238E27FC236}">
                <a16:creationId xmlns:a16="http://schemas.microsoft.com/office/drawing/2014/main" id="{DB7249D0-FAA3-0F4D-BFD9-46E7BB543F7E}"/>
              </a:ext>
            </a:extLst>
          </p:cNvPr>
          <p:cNvSpPr>
            <a:spLocks noGrp="1"/>
          </p:cNvSpPr>
          <p:nvPr>
            <p:ph type="body" orient="vert" idx="1"/>
          </p:nvPr>
        </p:nvSpPr>
        <p:spPr>
          <a:xfrm>
            <a:off x="838200" y="1438275"/>
            <a:ext cx="10889202" cy="5743760"/>
          </a:xfrm>
        </p:spPr>
        <p:txBody>
          <a:bodyPr>
            <a:normAutofit/>
          </a:bodyPr>
          <a:lstStyle/>
          <a:p>
            <a:r>
              <a:rPr lang="en-US" sz="1400" dirty="0"/>
              <a:t>[JOR19] </a:t>
            </a:r>
            <a:r>
              <a:rPr lang="en-US" sz="1400" dirty="0" err="1"/>
              <a:t>Jagerman</a:t>
            </a:r>
            <a:r>
              <a:rPr lang="en-US" sz="1400" dirty="0"/>
              <a:t>, Rolf, </a:t>
            </a:r>
            <a:r>
              <a:rPr lang="en-US" sz="1400" dirty="0" err="1"/>
              <a:t>Harrie</a:t>
            </a:r>
            <a:r>
              <a:rPr lang="en-US" sz="1400" dirty="0"/>
              <a:t> </a:t>
            </a:r>
            <a:r>
              <a:rPr lang="en-US" sz="1400" dirty="0" err="1"/>
              <a:t>Oosterhuis</a:t>
            </a:r>
            <a:r>
              <a:rPr lang="en-US" sz="1400" dirty="0"/>
              <a:t>, and Maarten de </a:t>
            </a:r>
            <a:r>
              <a:rPr lang="en-US" sz="1400" dirty="0" err="1"/>
              <a:t>Rijke</a:t>
            </a:r>
            <a:r>
              <a:rPr lang="en-US" sz="1400" dirty="0"/>
              <a:t>. "To model or to intervene: A comparison of counterfactual and online learning to rank from user interactions." In </a:t>
            </a:r>
            <a:r>
              <a:rPr lang="en-US" sz="1400" i="1" dirty="0"/>
              <a:t>Proceedings of the 42nd international ACM SIGIR conference on research and development in information retrieval</a:t>
            </a:r>
            <a:endParaRPr lang="en-US" sz="1400" dirty="0"/>
          </a:p>
          <a:p>
            <a:r>
              <a:rPr lang="en-US" sz="1400" dirty="0"/>
              <a:t>[AYWM21] Ai, </a:t>
            </a:r>
            <a:r>
              <a:rPr lang="en-US" sz="1400" dirty="0" err="1"/>
              <a:t>Qingyao</a:t>
            </a:r>
            <a:r>
              <a:rPr lang="en-US" sz="1400" dirty="0"/>
              <a:t>, Tao Yang, </a:t>
            </a:r>
            <a:r>
              <a:rPr lang="en-US" sz="1400" dirty="0" err="1"/>
              <a:t>Huazheng</a:t>
            </a:r>
            <a:r>
              <a:rPr lang="en-US" sz="1400" dirty="0"/>
              <a:t> Wang, and </a:t>
            </a:r>
            <a:r>
              <a:rPr lang="en-US" sz="1400" dirty="0" err="1"/>
              <a:t>Jiaxin</a:t>
            </a:r>
            <a:r>
              <a:rPr lang="en-US" sz="1400" dirty="0"/>
              <a:t> Mao. "Unbiased Learning to Rank: Online or Offline?." </a:t>
            </a:r>
            <a:r>
              <a:rPr lang="en-US" sz="1400" i="1" dirty="0"/>
              <a:t>ACM Transactions on Information Systems (TOIS)</a:t>
            </a:r>
            <a:r>
              <a:rPr lang="en-US" sz="1400" dirty="0"/>
              <a:t> 39, no. 2 (2021): 1-29.</a:t>
            </a:r>
          </a:p>
          <a:p>
            <a:r>
              <a:rPr lang="en-US" sz="1400" dirty="0"/>
              <a:t>[OR21] </a:t>
            </a:r>
            <a:r>
              <a:rPr lang="en-US" sz="1400" dirty="0" err="1"/>
              <a:t>Oosterhuis</a:t>
            </a:r>
            <a:r>
              <a:rPr lang="en-US" sz="1400" dirty="0"/>
              <a:t>, </a:t>
            </a:r>
            <a:r>
              <a:rPr lang="en-US" sz="1400" dirty="0" err="1"/>
              <a:t>Harrie</a:t>
            </a:r>
            <a:r>
              <a:rPr lang="en-US" sz="1400" dirty="0"/>
              <a:t>, and Maarten de </a:t>
            </a:r>
            <a:r>
              <a:rPr lang="en-US" sz="1400" dirty="0" err="1"/>
              <a:t>Rijke</a:t>
            </a:r>
            <a:r>
              <a:rPr lang="en-US" sz="1400" dirty="0"/>
              <a:t>. "Unifying Online and Counterfactual Learning to Rank: A Novel Counterfactual Estimator that Effectively Utilizes Online Interventions." In </a:t>
            </a:r>
            <a:r>
              <a:rPr lang="en-US" sz="1400" i="1" dirty="0"/>
              <a:t>Proceedings of the 14th ACM International Conference on Web Search and Data Mining</a:t>
            </a:r>
            <a:r>
              <a:rPr lang="en-US" sz="1400" dirty="0"/>
              <a:t>, pp. 463-471. 2021.</a:t>
            </a:r>
          </a:p>
          <a:p>
            <a:endParaRPr lang="en-US" sz="1400" dirty="0"/>
          </a:p>
        </p:txBody>
      </p:sp>
      <p:sp>
        <p:nvSpPr>
          <p:cNvPr id="4" name="Slide Number Placeholder 4">
            <a:extLst>
              <a:ext uri="{FF2B5EF4-FFF2-40B4-BE49-F238E27FC236}">
                <a16:creationId xmlns:a16="http://schemas.microsoft.com/office/drawing/2014/main" id="{FE3691A7-17ED-C440-A0C1-A5724748816B}"/>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118</a:t>
            </a:fld>
            <a:endParaRPr lang="en-US"/>
          </a:p>
        </p:txBody>
      </p:sp>
      <p:sp>
        <p:nvSpPr>
          <p:cNvPr id="6" name="Date Placeholder 3">
            <a:extLst>
              <a:ext uri="{FF2B5EF4-FFF2-40B4-BE49-F238E27FC236}">
                <a16:creationId xmlns:a16="http://schemas.microsoft.com/office/drawing/2014/main" id="{21E45695-A0F7-2B4D-BBB3-DC380B60DCCF}"/>
              </a:ext>
            </a:extLst>
          </p:cNvPr>
          <p:cNvSpPr>
            <a:spLocks noGrp="1"/>
          </p:cNvSpPr>
          <p:nvPr>
            <p:ph type="dt" sz="half" idx="10"/>
          </p:nvPr>
        </p:nvSpPr>
        <p:spPr>
          <a:xfrm>
            <a:off x="838200" y="6356350"/>
            <a:ext cx="2743200" cy="365125"/>
          </a:xfrm>
        </p:spPr>
        <p:txBody>
          <a:bodyPr/>
          <a:lstStyle/>
          <a:p>
            <a:r>
              <a:rPr lang="en-US" dirty="0"/>
              <a:t>References</a:t>
            </a:r>
          </a:p>
        </p:txBody>
      </p:sp>
    </p:spTree>
    <p:extLst>
      <p:ext uri="{BB962C8B-B14F-4D97-AF65-F5344CB8AC3E}">
        <p14:creationId xmlns:p14="http://schemas.microsoft.com/office/powerpoint/2010/main" val="15132588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this tutorial</a:t>
            </a:r>
          </a:p>
        </p:txBody>
      </p:sp>
      <p:sp>
        <p:nvSpPr>
          <p:cNvPr id="3" name="Content Placeholder 2"/>
          <p:cNvSpPr>
            <a:spLocks noGrp="1"/>
          </p:cNvSpPr>
          <p:nvPr>
            <p:ph idx="1"/>
          </p:nvPr>
        </p:nvSpPr>
        <p:spPr/>
        <p:txBody>
          <a:bodyPr/>
          <a:lstStyle/>
          <a:p>
            <a:r>
              <a:rPr lang="en-US" dirty="0">
                <a:solidFill>
                  <a:schemeClr val="accent3"/>
                </a:solidFill>
              </a:rPr>
              <a:t>Motivation</a:t>
            </a:r>
          </a:p>
          <a:p>
            <a:r>
              <a:rPr lang="en-US" dirty="0">
                <a:solidFill>
                  <a:schemeClr val="accent3"/>
                </a:solidFill>
              </a:rPr>
              <a:t>Background: bandit algorithms</a:t>
            </a:r>
          </a:p>
          <a:p>
            <a:r>
              <a:rPr lang="en-US" dirty="0">
                <a:solidFill>
                  <a:schemeClr val="accent3"/>
                </a:solidFill>
              </a:rPr>
              <a:t>Bandit learning for recommender systems</a:t>
            </a:r>
          </a:p>
          <a:p>
            <a:r>
              <a:rPr lang="en-US" dirty="0">
                <a:solidFill>
                  <a:schemeClr val="accent3"/>
                </a:solidFill>
              </a:rPr>
              <a:t>Bandit learning for retrieval systems</a:t>
            </a:r>
          </a:p>
          <a:p>
            <a:r>
              <a:rPr lang="en-US" dirty="0"/>
              <a:t>Ethical considerations in IR with bandit learning</a:t>
            </a:r>
          </a:p>
          <a:p>
            <a:r>
              <a:rPr lang="en-US" dirty="0"/>
              <a:t>Conclusion &amp; future directions</a:t>
            </a:r>
          </a:p>
        </p:txBody>
      </p:sp>
      <p:sp>
        <p:nvSpPr>
          <p:cNvPr id="4" name="Date Placeholder 3"/>
          <p:cNvSpPr>
            <a:spLocks noGrp="1"/>
          </p:cNvSpPr>
          <p:nvPr>
            <p:ph type="dt" sz="half" idx="10"/>
          </p:nvPr>
        </p:nvSpPr>
        <p:spPr/>
        <p:txBody>
          <a:bodyPr/>
          <a:lstStyle/>
          <a:p>
            <a:r>
              <a:rPr lang="en-US"/>
              <a:t>Outline</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119</a:t>
            </a:fld>
            <a:endParaRPr lang="en-US"/>
          </a:p>
        </p:txBody>
      </p:sp>
    </p:spTree>
    <p:extLst>
      <p:ext uri="{BB962C8B-B14F-4D97-AF65-F5344CB8AC3E}">
        <p14:creationId xmlns:p14="http://schemas.microsoft.com/office/powerpoint/2010/main" val="864352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information retrieval</a:t>
            </a:r>
          </a:p>
        </p:txBody>
      </p:sp>
      <p:sp>
        <p:nvSpPr>
          <p:cNvPr id="3" name="Content Placeholder 2"/>
          <p:cNvSpPr>
            <a:spLocks noGrp="1"/>
          </p:cNvSpPr>
          <p:nvPr>
            <p:ph idx="1"/>
          </p:nvPr>
        </p:nvSpPr>
        <p:spPr/>
        <p:txBody>
          <a:bodyPr/>
          <a:lstStyle/>
          <a:p>
            <a:r>
              <a:rPr lang="en-US" dirty="0"/>
              <a:t>Learning by </a:t>
            </a:r>
            <a:r>
              <a:rPr lang="en-US" dirty="0">
                <a:solidFill>
                  <a:schemeClr val="accent6">
                    <a:lumMod val="75000"/>
                  </a:schemeClr>
                </a:solidFill>
              </a:rPr>
              <a:t>interacting</a:t>
            </a:r>
            <a:r>
              <a:rPr lang="en-US" dirty="0"/>
              <a:t> with users</a:t>
            </a:r>
          </a:p>
          <a:p>
            <a:pPr lvl="1"/>
            <a:r>
              <a:rPr lang="en-US" dirty="0"/>
              <a:t>Eliminates offline methods’ heavy dependency on manual relevance annotations</a:t>
            </a:r>
          </a:p>
          <a:p>
            <a:pPr lvl="1"/>
            <a:r>
              <a:rPr lang="en-US" b="1" dirty="0">
                <a:solidFill>
                  <a:srgbClr val="FF0000"/>
                </a:solidFill>
              </a:rPr>
              <a:t>NOT</a:t>
            </a:r>
            <a:r>
              <a:rPr lang="en-US" dirty="0"/>
              <a:t> simply update an offline model online</a:t>
            </a:r>
          </a:p>
          <a:p>
            <a:pPr lvl="2"/>
            <a:r>
              <a:rPr lang="en-US" dirty="0"/>
              <a:t>Various types of </a:t>
            </a:r>
            <a:r>
              <a:rPr lang="en-US" dirty="0">
                <a:solidFill>
                  <a:srgbClr val="FF0000"/>
                </a:solidFill>
              </a:rPr>
              <a:t>biases</a:t>
            </a:r>
            <a:r>
              <a:rPr lang="en-US" dirty="0"/>
              <a:t> in users’ feedback</a:t>
            </a:r>
            <a:endParaRPr lang="en-US" baseline="30000" dirty="0"/>
          </a:p>
          <a:p>
            <a:pPr lvl="2"/>
            <a:r>
              <a:rPr lang="en-US" dirty="0"/>
              <a:t>Learning while serving the users</a:t>
            </a:r>
          </a:p>
        </p:txBody>
      </p:sp>
      <p:grpSp>
        <p:nvGrpSpPr>
          <p:cNvPr id="83" name="Group 82">
            <a:extLst>
              <a:ext uri="{FF2B5EF4-FFF2-40B4-BE49-F238E27FC236}">
                <a16:creationId xmlns:a16="http://schemas.microsoft.com/office/drawing/2014/main" id="{CFCC0971-914B-DB43-8D0A-A19D57A30C7E}"/>
              </a:ext>
            </a:extLst>
          </p:cNvPr>
          <p:cNvGrpSpPr/>
          <p:nvPr/>
        </p:nvGrpSpPr>
        <p:grpSpPr>
          <a:xfrm>
            <a:off x="5134193" y="4481810"/>
            <a:ext cx="2311400" cy="2011065"/>
            <a:chOff x="4940300" y="3935181"/>
            <a:chExt cx="2311400" cy="2011065"/>
          </a:xfrm>
        </p:grpSpPr>
        <p:pic>
          <p:nvPicPr>
            <p:cNvPr id="84" name="Picture 83" descr="Icon&#10;&#10;Description automatically generated">
              <a:extLst>
                <a:ext uri="{FF2B5EF4-FFF2-40B4-BE49-F238E27FC236}">
                  <a16:creationId xmlns:a16="http://schemas.microsoft.com/office/drawing/2014/main" id="{BA3C207C-5F2D-4040-8614-1EA90D8E6D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4154" y="3935181"/>
              <a:ext cx="1532467" cy="1532467"/>
            </a:xfrm>
            <a:prstGeom prst="rect">
              <a:avLst/>
            </a:prstGeom>
          </p:spPr>
        </p:pic>
        <p:sp>
          <p:nvSpPr>
            <p:cNvPr id="85" name="TextBox 84">
              <a:extLst>
                <a:ext uri="{FF2B5EF4-FFF2-40B4-BE49-F238E27FC236}">
                  <a16:creationId xmlns:a16="http://schemas.microsoft.com/office/drawing/2014/main" id="{81327928-2FAC-A944-8AA8-08113EF8173D}"/>
                </a:ext>
              </a:extLst>
            </p:cNvPr>
            <p:cNvSpPr txBox="1"/>
            <p:nvPr/>
          </p:nvSpPr>
          <p:spPr>
            <a:xfrm>
              <a:off x="4940300" y="5576914"/>
              <a:ext cx="2311400" cy="369332"/>
            </a:xfrm>
            <a:prstGeom prst="rect">
              <a:avLst/>
            </a:prstGeom>
            <a:noFill/>
          </p:spPr>
          <p:txBody>
            <a:bodyPr wrap="square" rtlCol="0">
              <a:spAutoFit/>
            </a:bodyPr>
            <a:lstStyle/>
            <a:p>
              <a:pPr algn="ctr"/>
              <a:r>
                <a:rPr lang="en-US" dirty="0"/>
                <a:t>Interactive IR System</a:t>
              </a:r>
            </a:p>
          </p:txBody>
        </p:sp>
      </p:grpSp>
      <p:grpSp>
        <p:nvGrpSpPr>
          <p:cNvPr id="86" name="Group 85">
            <a:extLst>
              <a:ext uri="{FF2B5EF4-FFF2-40B4-BE49-F238E27FC236}">
                <a16:creationId xmlns:a16="http://schemas.microsoft.com/office/drawing/2014/main" id="{1B3E1D61-FA7A-754D-B672-CBAEE70C0B67}"/>
              </a:ext>
            </a:extLst>
          </p:cNvPr>
          <p:cNvGrpSpPr/>
          <p:nvPr/>
        </p:nvGrpSpPr>
        <p:grpSpPr>
          <a:xfrm>
            <a:off x="1116760" y="4436889"/>
            <a:ext cx="4109511" cy="1255422"/>
            <a:chOff x="922867" y="3890260"/>
            <a:chExt cx="4109511" cy="1255422"/>
          </a:xfrm>
        </p:grpSpPr>
        <p:sp>
          <p:nvSpPr>
            <p:cNvPr id="87" name="Right Arrow 86">
              <a:extLst>
                <a:ext uri="{FF2B5EF4-FFF2-40B4-BE49-F238E27FC236}">
                  <a16:creationId xmlns:a16="http://schemas.microsoft.com/office/drawing/2014/main" id="{1D279847-6547-8D4C-87BF-28AA369DFFD1}"/>
                </a:ext>
              </a:extLst>
            </p:cNvPr>
            <p:cNvSpPr/>
            <p:nvPr/>
          </p:nvSpPr>
          <p:spPr>
            <a:xfrm flipH="1">
              <a:off x="4422779" y="4470581"/>
              <a:ext cx="609599" cy="46166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F35823B8-EB35-1947-965B-D22256BA2B0A}"/>
                </a:ext>
              </a:extLst>
            </p:cNvPr>
            <p:cNvSpPr txBox="1"/>
            <p:nvPr/>
          </p:nvSpPr>
          <p:spPr>
            <a:xfrm>
              <a:off x="1532468" y="3890260"/>
              <a:ext cx="1794931" cy="461665"/>
            </a:xfrm>
            <a:prstGeom prst="rect">
              <a:avLst/>
            </a:prstGeom>
            <a:noFill/>
          </p:spPr>
          <p:txBody>
            <a:bodyPr wrap="square" rtlCol="0">
              <a:spAutoFit/>
            </a:bodyPr>
            <a:lstStyle/>
            <a:p>
              <a:r>
                <a:rPr lang="en-US" sz="2400" b="1" dirty="0">
                  <a:solidFill>
                    <a:srgbClr val="C00000"/>
                  </a:solidFill>
                </a:rPr>
                <a:t>Exploitation</a:t>
              </a:r>
            </a:p>
          </p:txBody>
        </p:sp>
        <p:sp>
          <p:nvSpPr>
            <p:cNvPr id="90" name="TextBox 89">
              <a:extLst>
                <a:ext uri="{FF2B5EF4-FFF2-40B4-BE49-F238E27FC236}">
                  <a16:creationId xmlns:a16="http://schemas.microsoft.com/office/drawing/2014/main" id="{646B847F-8A8D-7A42-95CD-99A0BA6BD5F6}"/>
                </a:ext>
              </a:extLst>
            </p:cNvPr>
            <p:cNvSpPr txBox="1"/>
            <p:nvPr/>
          </p:nvSpPr>
          <p:spPr>
            <a:xfrm>
              <a:off x="922867" y="4499351"/>
              <a:ext cx="3225800" cy="646331"/>
            </a:xfrm>
            <a:prstGeom prst="rect">
              <a:avLst/>
            </a:prstGeom>
            <a:noFill/>
          </p:spPr>
          <p:txBody>
            <a:bodyPr wrap="square" rtlCol="0">
              <a:spAutoFit/>
            </a:bodyPr>
            <a:lstStyle/>
            <a:p>
              <a:r>
                <a:rPr lang="en-US" dirty="0"/>
                <a:t>Present the best results estimated so far to satisfy users</a:t>
              </a:r>
            </a:p>
          </p:txBody>
        </p:sp>
      </p:grpSp>
      <p:grpSp>
        <p:nvGrpSpPr>
          <p:cNvPr id="92" name="Group 91">
            <a:extLst>
              <a:ext uri="{FF2B5EF4-FFF2-40B4-BE49-F238E27FC236}">
                <a16:creationId xmlns:a16="http://schemas.microsoft.com/office/drawing/2014/main" id="{6F9D3DE1-B843-D144-948C-79194C85DE58}"/>
              </a:ext>
            </a:extLst>
          </p:cNvPr>
          <p:cNvGrpSpPr/>
          <p:nvPr/>
        </p:nvGrpSpPr>
        <p:grpSpPr>
          <a:xfrm>
            <a:off x="7222288" y="4446279"/>
            <a:ext cx="4240738" cy="1207872"/>
            <a:chOff x="7028395" y="3899650"/>
            <a:chExt cx="4240738" cy="1207872"/>
          </a:xfrm>
        </p:grpSpPr>
        <p:sp>
          <p:nvSpPr>
            <p:cNvPr id="93" name="Right Arrow 92">
              <a:extLst>
                <a:ext uri="{FF2B5EF4-FFF2-40B4-BE49-F238E27FC236}">
                  <a16:creationId xmlns:a16="http://schemas.microsoft.com/office/drawing/2014/main" id="{32461A24-A625-1342-B20C-024E7D9442BB}"/>
                </a:ext>
              </a:extLst>
            </p:cNvPr>
            <p:cNvSpPr/>
            <p:nvPr/>
          </p:nvSpPr>
          <p:spPr>
            <a:xfrm>
              <a:off x="7028395" y="4501826"/>
              <a:ext cx="609599" cy="46166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B3C7779E-C1C2-BD48-852F-3A00E8B20E84}"/>
                </a:ext>
              </a:extLst>
            </p:cNvPr>
            <p:cNvSpPr txBox="1"/>
            <p:nvPr/>
          </p:nvSpPr>
          <p:spPr>
            <a:xfrm>
              <a:off x="8524928" y="3899650"/>
              <a:ext cx="1786192" cy="461665"/>
            </a:xfrm>
            <a:prstGeom prst="rect">
              <a:avLst/>
            </a:prstGeom>
            <a:noFill/>
          </p:spPr>
          <p:txBody>
            <a:bodyPr wrap="square" rtlCol="0">
              <a:spAutoFit/>
            </a:bodyPr>
            <a:lstStyle/>
            <a:p>
              <a:r>
                <a:rPr lang="en-US" sz="2400" b="1" dirty="0">
                  <a:solidFill>
                    <a:srgbClr val="C00000"/>
                  </a:solidFill>
                </a:rPr>
                <a:t>Exploration</a:t>
              </a:r>
            </a:p>
          </p:txBody>
        </p:sp>
        <p:sp>
          <p:nvSpPr>
            <p:cNvPr id="96" name="TextBox 95">
              <a:extLst>
                <a:ext uri="{FF2B5EF4-FFF2-40B4-BE49-F238E27FC236}">
                  <a16:creationId xmlns:a16="http://schemas.microsoft.com/office/drawing/2014/main" id="{AD00807F-08A2-1740-879B-A4DE666BD935}"/>
                </a:ext>
              </a:extLst>
            </p:cNvPr>
            <p:cNvSpPr txBox="1"/>
            <p:nvPr/>
          </p:nvSpPr>
          <p:spPr>
            <a:xfrm>
              <a:off x="7869768" y="4461191"/>
              <a:ext cx="3399365" cy="646331"/>
            </a:xfrm>
            <a:prstGeom prst="rect">
              <a:avLst/>
            </a:prstGeom>
            <a:noFill/>
          </p:spPr>
          <p:txBody>
            <a:bodyPr wrap="square" rtlCol="0">
              <a:spAutoFit/>
            </a:bodyPr>
            <a:lstStyle/>
            <a:p>
              <a:r>
                <a:rPr lang="en-US" dirty="0"/>
                <a:t>Present currently underestimated results to best improve the ranker</a:t>
              </a:r>
            </a:p>
          </p:txBody>
        </p:sp>
      </p:grpSp>
      <p:sp>
        <p:nvSpPr>
          <p:cNvPr id="4" name="Date Placeholder 3">
            <a:extLst>
              <a:ext uri="{FF2B5EF4-FFF2-40B4-BE49-F238E27FC236}">
                <a16:creationId xmlns:a16="http://schemas.microsoft.com/office/drawing/2014/main" id="{CE96972D-0205-C94A-B5E0-5012ED19D74C}"/>
              </a:ext>
            </a:extLst>
          </p:cNvPr>
          <p:cNvSpPr>
            <a:spLocks noGrp="1"/>
          </p:cNvSpPr>
          <p:nvPr>
            <p:ph type="dt" sz="half" idx="10"/>
          </p:nvPr>
        </p:nvSpPr>
        <p:spPr/>
        <p:txBody>
          <a:bodyPr/>
          <a:lstStyle/>
          <a:p>
            <a:r>
              <a:rPr lang="en-US"/>
              <a:t>Motivation</a:t>
            </a:r>
            <a:endParaRPr lang="en-US" dirty="0"/>
          </a:p>
        </p:txBody>
      </p:sp>
      <p:sp>
        <p:nvSpPr>
          <p:cNvPr id="5" name="Slide Number Placeholder 4">
            <a:extLst>
              <a:ext uri="{FF2B5EF4-FFF2-40B4-BE49-F238E27FC236}">
                <a16:creationId xmlns:a16="http://schemas.microsoft.com/office/drawing/2014/main" id="{BFBC84C0-4025-2D4D-BB8A-786494FD8F13}"/>
              </a:ext>
            </a:extLst>
          </p:cNvPr>
          <p:cNvSpPr>
            <a:spLocks noGrp="1"/>
          </p:cNvSpPr>
          <p:nvPr>
            <p:ph type="sldNum" sz="quarter" idx="12"/>
          </p:nvPr>
        </p:nvSpPr>
        <p:spPr/>
        <p:txBody>
          <a:bodyPr/>
          <a:lstStyle/>
          <a:p>
            <a:fld id="{CA6696E8-D417-8B43-B1F6-212CA6FA9E63}" type="slidenum">
              <a:rPr lang="en-US" smtClean="0"/>
              <a:t>12</a:t>
            </a:fld>
            <a:endParaRPr lang="en-US"/>
          </a:p>
        </p:txBody>
      </p:sp>
    </p:spTree>
    <p:extLst>
      <p:ext uri="{BB962C8B-B14F-4D97-AF65-F5344CB8AC3E}">
        <p14:creationId xmlns:p14="http://schemas.microsoft.com/office/powerpoint/2010/main" val="21122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right)">
                                      <p:cBhvr>
                                        <p:cTn id="15" dur="500"/>
                                        <p:tgtEl>
                                          <p:spTgt spid="8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4927-6CE8-4D06-9927-A4B260BC8695}"/>
              </a:ext>
            </a:extLst>
          </p:cNvPr>
          <p:cNvSpPr>
            <a:spLocks noGrp="1"/>
          </p:cNvSpPr>
          <p:nvPr>
            <p:ph type="title"/>
          </p:nvPr>
        </p:nvSpPr>
        <p:spPr/>
        <p:txBody>
          <a:bodyPr/>
          <a:lstStyle/>
          <a:p>
            <a:r>
              <a:rPr lang="en-US" dirty="0"/>
              <a:t>Ethical considerations</a:t>
            </a:r>
          </a:p>
        </p:txBody>
      </p:sp>
      <p:sp>
        <p:nvSpPr>
          <p:cNvPr id="3" name="Content Placeholder 2">
            <a:extLst>
              <a:ext uri="{FF2B5EF4-FFF2-40B4-BE49-F238E27FC236}">
                <a16:creationId xmlns:a16="http://schemas.microsoft.com/office/drawing/2014/main" id="{5A8471F9-C2E6-4E24-9F35-E97426FAA371}"/>
              </a:ext>
            </a:extLst>
          </p:cNvPr>
          <p:cNvSpPr>
            <a:spLocks noGrp="1"/>
          </p:cNvSpPr>
          <p:nvPr>
            <p:ph idx="1"/>
          </p:nvPr>
        </p:nvSpPr>
        <p:spPr>
          <a:xfrm>
            <a:off x="838200" y="1825625"/>
            <a:ext cx="10515600" cy="4800462"/>
          </a:xfrm>
        </p:spPr>
        <p:txBody>
          <a:bodyPr>
            <a:normAutofit/>
          </a:bodyPr>
          <a:lstStyle/>
          <a:p>
            <a:r>
              <a:rPr lang="en-US" sz="2800" dirty="0"/>
              <a:t>Privacy concerns</a:t>
            </a:r>
          </a:p>
          <a:p>
            <a:pPr lvl="1"/>
            <a:r>
              <a:rPr lang="en-US" sz="2400" dirty="0"/>
              <a:t>Background: differential privacy (for continual release)</a:t>
            </a:r>
          </a:p>
          <a:p>
            <a:pPr lvl="1"/>
            <a:r>
              <a:rPr lang="en-US" sz="2400" dirty="0"/>
              <a:t>Global and local differentially private bandit learning</a:t>
            </a:r>
          </a:p>
          <a:p>
            <a:r>
              <a:rPr lang="en-US" sz="2800" dirty="0"/>
              <a:t>Fairness concerns</a:t>
            </a:r>
          </a:p>
          <a:p>
            <a:pPr lvl="1"/>
            <a:r>
              <a:rPr lang="en-US" sz="2400" dirty="0"/>
              <a:t>Meritocratic fairness </a:t>
            </a:r>
          </a:p>
          <a:p>
            <a:pPr lvl="1"/>
            <a:r>
              <a:rPr lang="en-US" sz="2400" dirty="0"/>
              <a:t>Merit-based fair exposure</a:t>
            </a:r>
          </a:p>
          <a:p>
            <a:r>
              <a:rPr lang="en-US" sz="2800" dirty="0">
                <a:solidFill>
                  <a:schemeClr val="accent3"/>
                </a:solidFill>
              </a:rPr>
              <a:t>Safety and security concerns</a:t>
            </a:r>
          </a:p>
          <a:p>
            <a:pPr lvl="1"/>
            <a:endParaRPr lang="en-US" sz="2400" dirty="0">
              <a:solidFill>
                <a:schemeClr val="accent3"/>
              </a:solidFill>
            </a:endParaRPr>
          </a:p>
          <a:p>
            <a:pPr lvl="1"/>
            <a:endParaRPr lang="en-US" sz="2400" dirty="0"/>
          </a:p>
          <a:p>
            <a:pPr lvl="1"/>
            <a:endParaRPr lang="en-US" sz="2400" dirty="0"/>
          </a:p>
        </p:txBody>
      </p:sp>
      <p:sp>
        <p:nvSpPr>
          <p:cNvPr id="5" name="Slide Number Placeholder 4">
            <a:extLst>
              <a:ext uri="{FF2B5EF4-FFF2-40B4-BE49-F238E27FC236}">
                <a16:creationId xmlns:a16="http://schemas.microsoft.com/office/drawing/2014/main" id="{432E1FB1-33B8-4B06-9073-F089CB88C85B}"/>
              </a:ext>
            </a:extLst>
          </p:cNvPr>
          <p:cNvSpPr>
            <a:spLocks noGrp="1"/>
          </p:cNvSpPr>
          <p:nvPr>
            <p:ph type="sldNum" sz="quarter" idx="12"/>
          </p:nvPr>
        </p:nvSpPr>
        <p:spPr/>
        <p:txBody>
          <a:bodyPr/>
          <a:lstStyle/>
          <a:p>
            <a:fld id="{96675DA6-09A5-4603-985B-62A0433927C4}" type="slidenum">
              <a:rPr lang="en-US" smtClean="0"/>
              <a:t>120</a:t>
            </a:fld>
            <a:endParaRPr lang="en-US"/>
          </a:p>
        </p:txBody>
      </p:sp>
      <p:sp>
        <p:nvSpPr>
          <p:cNvPr id="7" name="Date Placeholder 6">
            <a:extLst>
              <a:ext uri="{FF2B5EF4-FFF2-40B4-BE49-F238E27FC236}">
                <a16:creationId xmlns:a16="http://schemas.microsoft.com/office/drawing/2014/main" id="{9F039C27-BC1E-42C0-A131-F45BE0F7854B}"/>
              </a:ext>
            </a:extLst>
          </p:cNvPr>
          <p:cNvSpPr>
            <a:spLocks noGrp="1"/>
          </p:cNvSpPr>
          <p:nvPr>
            <p:ph type="dt" sz="half" idx="10"/>
          </p:nvPr>
        </p:nvSpPr>
        <p:spPr/>
        <p:txBody>
          <a:bodyPr/>
          <a:lstStyle/>
          <a:p>
            <a:r>
              <a:rPr lang="en-US"/>
              <a:t>Ethical considerations</a:t>
            </a:r>
          </a:p>
        </p:txBody>
      </p:sp>
    </p:spTree>
    <p:extLst>
      <p:ext uri="{BB962C8B-B14F-4D97-AF65-F5344CB8AC3E}">
        <p14:creationId xmlns:p14="http://schemas.microsoft.com/office/powerpoint/2010/main" val="406922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4927-6CE8-4D06-9927-A4B260BC8695}"/>
              </a:ext>
            </a:extLst>
          </p:cNvPr>
          <p:cNvSpPr>
            <a:spLocks noGrp="1"/>
          </p:cNvSpPr>
          <p:nvPr>
            <p:ph type="title"/>
          </p:nvPr>
        </p:nvSpPr>
        <p:spPr/>
        <p:txBody>
          <a:bodyPr/>
          <a:lstStyle/>
          <a:p>
            <a:r>
              <a:rPr lang="en-US" dirty="0"/>
              <a:t>Ethical considerations</a:t>
            </a:r>
          </a:p>
        </p:txBody>
      </p:sp>
      <p:sp>
        <p:nvSpPr>
          <p:cNvPr id="3" name="Content Placeholder 2">
            <a:extLst>
              <a:ext uri="{FF2B5EF4-FFF2-40B4-BE49-F238E27FC236}">
                <a16:creationId xmlns:a16="http://schemas.microsoft.com/office/drawing/2014/main" id="{5A8471F9-C2E6-4E24-9F35-E97426FAA371}"/>
              </a:ext>
            </a:extLst>
          </p:cNvPr>
          <p:cNvSpPr>
            <a:spLocks noGrp="1"/>
          </p:cNvSpPr>
          <p:nvPr>
            <p:ph idx="1"/>
          </p:nvPr>
        </p:nvSpPr>
        <p:spPr>
          <a:xfrm>
            <a:off x="838200" y="1825625"/>
            <a:ext cx="10515600" cy="4800462"/>
          </a:xfrm>
        </p:spPr>
        <p:txBody>
          <a:bodyPr>
            <a:normAutofit/>
          </a:bodyPr>
          <a:lstStyle/>
          <a:p>
            <a:r>
              <a:rPr lang="en-US" sz="2800" dirty="0">
                <a:solidFill>
                  <a:schemeClr val="accent3"/>
                </a:solidFill>
              </a:rPr>
              <a:t>Privacy concerns</a:t>
            </a:r>
          </a:p>
          <a:p>
            <a:pPr lvl="1"/>
            <a:r>
              <a:rPr lang="en-US" sz="2400" dirty="0">
                <a:solidFill>
                  <a:schemeClr val="accent3"/>
                </a:solidFill>
              </a:rPr>
              <a:t>Background: differential privacy (for continual release)</a:t>
            </a:r>
          </a:p>
          <a:p>
            <a:pPr lvl="1"/>
            <a:r>
              <a:rPr lang="en-US" sz="2400" dirty="0">
                <a:solidFill>
                  <a:schemeClr val="accent3"/>
                </a:solidFill>
              </a:rPr>
              <a:t>Global and local differentially private bandit learning</a:t>
            </a:r>
          </a:p>
          <a:p>
            <a:r>
              <a:rPr lang="en-US" sz="2800" dirty="0">
                <a:solidFill>
                  <a:schemeClr val="accent3"/>
                </a:solidFill>
              </a:rPr>
              <a:t>Fairness concerns</a:t>
            </a:r>
          </a:p>
          <a:p>
            <a:pPr lvl="1"/>
            <a:r>
              <a:rPr lang="en-US" sz="2400" dirty="0">
                <a:solidFill>
                  <a:schemeClr val="accent3"/>
                </a:solidFill>
              </a:rPr>
              <a:t>Meritocratic fairness </a:t>
            </a:r>
          </a:p>
          <a:p>
            <a:pPr lvl="1"/>
            <a:r>
              <a:rPr lang="en-US" sz="2400" dirty="0">
                <a:solidFill>
                  <a:schemeClr val="accent3"/>
                </a:solidFill>
              </a:rPr>
              <a:t>Merit-based fair exposure</a:t>
            </a:r>
          </a:p>
          <a:p>
            <a:r>
              <a:rPr lang="en-US" sz="2800" dirty="0"/>
              <a:t>Safety and security concerns: exploration with constraints </a:t>
            </a:r>
          </a:p>
          <a:p>
            <a:pPr lvl="1"/>
            <a:r>
              <a:rPr lang="en-US" sz="2400" dirty="0"/>
              <a:t>Regret constraint: conservative exploration [WSLS16, KGYR17] </a:t>
            </a:r>
          </a:p>
          <a:p>
            <a:pPr lvl="1"/>
            <a:r>
              <a:rPr lang="en-US" sz="2400" dirty="0"/>
              <a:t>Side constraint: [AAT19, KB20]</a:t>
            </a:r>
            <a:endParaRPr lang="en-US" sz="1600" dirty="0"/>
          </a:p>
          <a:p>
            <a:pPr lvl="1"/>
            <a:r>
              <a:rPr lang="en-US" sz="2400" dirty="0"/>
              <a:t>Will not cover the details due to time limit</a:t>
            </a:r>
          </a:p>
          <a:p>
            <a:pPr lvl="1"/>
            <a:endParaRPr lang="en-US" sz="2400" dirty="0"/>
          </a:p>
          <a:p>
            <a:pPr lvl="1"/>
            <a:endParaRPr lang="en-US" sz="2400" dirty="0"/>
          </a:p>
        </p:txBody>
      </p:sp>
      <p:sp>
        <p:nvSpPr>
          <p:cNvPr id="5" name="Slide Number Placeholder 4">
            <a:extLst>
              <a:ext uri="{FF2B5EF4-FFF2-40B4-BE49-F238E27FC236}">
                <a16:creationId xmlns:a16="http://schemas.microsoft.com/office/drawing/2014/main" id="{432E1FB1-33B8-4B06-9073-F089CB88C85B}"/>
              </a:ext>
            </a:extLst>
          </p:cNvPr>
          <p:cNvSpPr>
            <a:spLocks noGrp="1"/>
          </p:cNvSpPr>
          <p:nvPr>
            <p:ph type="sldNum" sz="quarter" idx="12"/>
          </p:nvPr>
        </p:nvSpPr>
        <p:spPr/>
        <p:txBody>
          <a:bodyPr/>
          <a:lstStyle/>
          <a:p>
            <a:fld id="{96675DA6-09A5-4603-985B-62A0433927C4}" type="slidenum">
              <a:rPr lang="en-US" smtClean="0"/>
              <a:t>121</a:t>
            </a:fld>
            <a:endParaRPr lang="en-US"/>
          </a:p>
        </p:txBody>
      </p:sp>
      <p:sp>
        <p:nvSpPr>
          <p:cNvPr id="6" name="Date Placeholder 5">
            <a:extLst>
              <a:ext uri="{FF2B5EF4-FFF2-40B4-BE49-F238E27FC236}">
                <a16:creationId xmlns:a16="http://schemas.microsoft.com/office/drawing/2014/main" id="{BEC7837A-1529-4006-944B-5B6757348FFB}"/>
              </a:ext>
            </a:extLst>
          </p:cNvPr>
          <p:cNvSpPr>
            <a:spLocks noGrp="1"/>
          </p:cNvSpPr>
          <p:nvPr>
            <p:ph type="dt" sz="half" idx="10"/>
          </p:nvPr>
        </p:nvSpPr>
        <p:spPr/>
        <p:txBody>
          <a:bodyPr/>
          <a:lstStyle/>
          <a:p>
            <a:r>
              <a:rPr lang="en-US"/>
              <a:t>Ethical considerations</a:t>
            </a:r>
          </a:p>
        </p:txBody>
      </p:sp>
    </p:spTree>
    <p:extLst>
      <p:ext uri="{BB962C8B-B14F-4D97-AF65-F5344CB8AC3E}">
        <p14:creationId xmlns:p14="http://schemas.microsoft.com/office/powerpoint/2010/main" val="27953351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67036213-1E9F-49D2-B24B-EB5E6076FF81}"/>
              </a:ext>
            </a:extLst>
          </p:cNvPr>
          <p:cNvSpPr txBox="1"/>
          <p:nvPr/>
        </p:nvSpPr>
        <p:spPr>
          <a:xfrm>
            <a:off x="8567184" y="5085512"/>
            <a:ext cx="2473339" cy="156966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285750" indent="-285750">
              <a:buFont typeface="Arial" panose="020B0604020202020204" pitchFamily="34" charset="0"/>
              <a:buChar char="•"/>
            </a:lvl1pPr>
          </a:lstStyle>
          <a:p>
            <a:pPr marL="0" indent="0">
              <a:buNone/>
            </a:pPr>
            <a:endParaRPr lang="en-US" altLang="zh-CN" sz="1600" dirty="0"/>
          </a:p>
          <a:p>
            <a:pPr marL="0" indent="0">
              <a:buNone/>
            </a:pPr>
            <a:endParaRPr lang="en-US" altLang="zh-CN" sz="1600" dirty="0"/>
          </a:p>
          <a:p>
            <a:pPr marL="0" indent="0">
              <a:buNone/>
            </a:pPr>
            <a:endParaRPr lang="en-US" altLang="zh-CN" sz="1600" dirty="0"/>
          </a:p>
          <a:p>
            <a:pPr marL="0" indent="0">
              <a:buNone/>
            </a:pPr>
            <a:r>
              <a:rPr lang="en-US" altLang="zh-CN" sz="1600" dirty="0"/>
              <a:t>Adversary tries to extract user’s reward from recommendation sequence</a:t>
            </a:r>
          </a:p>
        </p:txBody>
      </p:sp>
      <p:sp>
        <p:nvSpPr>
          <p:cNvPr id="2" name="Title 1"/>
          <p:cNvSpPr>
            <a:spLocks noGrp="1"/>
          </p:cNvSpPr>
          <p:nvPr>
            <p:ph type="title"/>
          </p:nvPr>
        </p:nvSpPr>
        <p:spPr/>
        <p:txBody>
          <a:bodyPr/>
          <a:lstStyle/>
          <a:p>
            <a:r>
              <a:rPr lang="en-US" dirty="0"/>
              <a:t>Privacy concerns</a:t>
            </a:r>
          </a:p>
        </p:txBody>
      </p:sp>
      <p:sp>
        <p:nvSpPr>
          <p:cNvPr id="3" name="Content Placeholder 2"/>
          <p:cNvSpPr>
            <a:spLocks noGrp="1"/>
          </p:cNvSpPr>
          <p:nvPr>
            <p:ph idx="1"/>
          </p:nvPr>
        </p:nvSpPr>
        <p:spPr>
          <a:xfrm>
            <a:off x="838200" y="1825625"/>
            <a:ext cx="9372600" cy="4351338"/>
          </a:xfrm>
        </p:spPr>
        <p:txBody>
          <a:bodyPr>
            <a:normAutofit/>
          </a:bodyPr>
          <a:lstStyle/>
          <a:p>
            <a:r>
              <a:rPr lang="en-US" sz="2400" dirty="0"/>
              <a:t>“A Face Is Exposed for AOL Searcher No. 4417749” [BZH06]</a:t>
            </a:r>
          </a:p>
          <a:p>
            <a:r>
              <a:rPr lang="en-US" sz="2400" dirty="0"/>
              <a:t>“Robust De-anonymization of Large Datasets (How to Break Anonymity of the Netflix Prize Dataset)” [NS08]</a:t>
            </a:r>
          </a:p>
          <a:p>
            <a:r>
              <a:rPr lang="en-US" sz="2400" dirty="0"/>
              <a:t>Tutorial “Differential Privacy for Information Retrieval” @ WSDM 2018</a:t>
            </a:r>
          </a:p>
          <a:p>
            <a:r>
              <a:rPr lang="en-US" sz="2400" dirty="0"/>
              <a:t>In bandit learning:  privacy for </a:t>
            </a:r>
            <a:r>
              <a:rPr lang="en-US" sz="2400" dirty="0">
                <a:solidFill>
                  <a:srgbClr val="FF0000"/>
                </a:solidFill>
              </a:rPr>
              <a:t>reward (and context)</a:t>
            </a:r>
            <a:r>
              <a:rPr lang="en-US" sz="2400" dirty="0"/>
              <a:t> under extraction attacks</a:t>
            </a:r>
          </a:p>
          <a:p>
            <a:r>
              <a:rPr lang="en-US" sz="2400" dirty="0"/>
              <a:t>Idea: exploration reconciles the need for learning and the need for privacy protection</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4" name="Slide Number Placeholder 3">
            <a:extLst>
              <a:ext uri="{FF2B5EF4-FFF2-40B4-BE49-F238E27FC236}">
                <a16:creationId xmlns:a16="http://schemas.microsoft.com/office/drawing/2014/main" id="{F7D8ED69-C1F5-418E-A125-E4B3BA71BDFA}"/>
              </a:ext>
            </a:extLst>
          </p:cNvPr>
          <p:cNvSpPr>
            <a:spLocks noGrp="1"/>
          </p:cNvSpPr>
          <p:nvPr>
            <p:ph type="sldNum" sz="quarter" idx="12"/>
          </p:nvPr>
        </p:nvSpPr>
        <p:spPr/>
        <p:txBody>
          <a:bodyPr/>
          <a:lstStyle/>
          <a:p>
            <a:fld id="{96675DA6-09A5-4603-985B-62A0433927C4}" type="slidenum">
              <a:rPr lang="en-US" smtClean="0"/>
              <a:t>122</a:t>
            </a:fld>
            <a:endParaRPr lang="en-US" dirty="0"/>
          </a:p>
        </p:txBody>
      </p:sp>
      <p:sp>
        <p:nvSpPr>
          <p:cNvPr id="5" name="Date Placeholder 4">
            <a:extLst>
              <a:ext uri="{FF2B5EF4-FFF2-40B4-BE49-F238E27FC236}">
                <a16:creationId xmlns:a16="http://schemas.microsoft.com/office/drawing/2014/main" id="{A14160A5-BB15-443E-A681-57B80FA6F621}"/>
              </a:ext>
            </a:extLst>
          </p:cNvPr>
          <p:cNvSpPr>
            <a:spLocks noGrp="1"/>
          </p:cNvSpPr>
          <p:nvPr>
            <p:ph type="dt" sz="half" idx="10"/>
          </p:nvPr>
        </p:nvSpPr>
        <p:spPr/>
        <p:txBody>
          <a:bodyPr/>
          <a:lstStyle/>
          <a:p>
            <a:r>
              <a:rPr lang="en-US"/>
              <a:t>Privacy</a:t>
            </a:r>
            <a:endParaRPr lang="en-US" dirty="0"/>
          </a:p>
        </p:txBody>
      </p:sp>
      <p:grpSp>
        <p:nvGrpSpPr>
          <p:cNvPr id="7" name="Group 6">
            <a:extLst>
              <a:ext uri="{FF2B5EF4-FFF2-40B4-BE49-F238E27FC236}">
                <a16:creationId xmlns:a16="http://schemas.microsoft.com/office/drawing/2014/main" id="{3BECDFE9-D708-487B-85FB-FE212B53C3E1}"/>
              </a:ext>
            </a:extLst>
          </p:cNvPr>
          <p:cNvGrpSpPr/>
          <p:nvPr/>
        </p:nvGrpSpPr>
        <p:grpSpPr>
          <a:xfrm>
            <a:off x="10325338" y="1690688"/>
            <a:ext cx="2056924" cy="2555270"/>
            <a:chOff x="1269517" y="3065341"/>
            <a:chExt cx="2056924" cy="2555270"/>
          </a:xfrm>
        </p:grpSpPr>
        <p:grpSp>
          <p:nvGrpSpPr>
            <p:cNvPr id="8" name="Group 7">
              <a:extLst>
                <a:ext uri="{FF2B5EF4-FFF2-40B4-BE49-F238E27FC236}">
                  <a16:creationId xmlns:a16="http://schemas.microsoft.com/office/drawing/2014/main" id="{3F382A69-8ED9-47D0-B5B3-CA31ACC3DB1D}"/>
                </a:ext>
              </a:extLst>
            </p:cNvPr>
            <p:cNvGrpSpPr/>
            <p:nvPr/>
          </p:nvGrpSpPr>
          <p:grpSpPr>
            <a:xfrm>
              <a:off x="1344907" y="3065341"/>
              <a:ext cx="1416602" cy="2240844"/>
              <a:chOff x="1344907" y="3380926"/>
              <a:chExt cx="1416602" cy="2240844"/>
            </a:xfrm>
          </p:grpSpPr>
          <p:pic>
            <p:nvPicPr>
              <p:cNvPr id="10" name="Picture 6" descr="mage result for privacy issues in amazon and facebook recommendation">
                <a:extLst>
                  <a:ext uri="{FF2B5EF4-FFF2-40B4-BE49-F238E27FC236}">
                    <a16:creationId xmlns:a16="http://schemas.microsoft.com/office/drawing/2014/main" id="{52AE9BC8-5813-479A-A16F-DBA50A60E48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4908" y="3380926"/>
                <a:ext cx="1416601" cy="796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age result for facebook privacy">
                <a:extLst>
                  <a:ext uri="{FF2B5EF4-FFF2-40B4-BE49-F238E27FC236}">
                    <a16:creationId xmlns:a16="http://schemas.microsoft.com/office/drawing/2014/main" id="{1C53CA46-4568-4B9D-A4A8-5608F1380E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4907" y="4184413"/>
                <a:ext cx="1416601" cy="143735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F0018CF4-32AC-4544-92F3-AF8D6B3D0A35}"/>
                </a:ext>
              </a:extLst>
            </p:cNvPr>
            <p:cNvSpPr txBox="1"/>
            <p:nvPr/>
          </p:nvSpPr>
          <p:spPr>
            <a:xfrm>
              <a:off x="1269517" y="5312834"/>
              <a:ext cx="2056924" cy="307777"/>
            </a:xfrm>
            <a:prstGeom prst="rect">
              <a:avLst/>
            </a:prstGeom>
            <a:noFill/>
          </p:spPr>
          <p:txBody>
            <a:bodyPr wrap="square" rtlCol="0">
              <a:spAutoFit/>
            </a:bodyPr>
            <a:lstStyle/>
            <a:p>
              <a:r>
                <a:rPr lang="en-US" sz="1400" dirty="0"/>
                <a:t>[CKNFS11, Kor10]</a:t>
              </a:r>
            </a:p>
          </p:txBody>
        </p:sp>
      </p:grpSp>
      <p:pic>
        <p:nvPicPr>
          <p:cNvPr id="12" name="Picture 11" descr="mage result for robot icon">
            <a:extLst>
              <a:ext uri="{FF2B5EF4-FFF2-40B4-BE49-F238E27FC236}">
                <a16:creationId xmlns:a16="http://schemas.microsoft.com/office/drawing/2014/main" id="{7C6177EC-F8F8-455A-97A7-199DE12492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33487" y="5775189"/>
            <a:ext cx="982680" cy="9966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BA8E583-684F-4CEE-81F9-6793C3C1EB05}"/>
              </a:ext>
            </a:extLst>
          </p:cNvPr>
          <p:cNvGrpSpPr/>
          <p:nvPr/>
        </p:nvGrpSpPr>
        <p:grpSpPr>
          <a:xfrm>
            <a:off x="4750906" y="5358072"/>
            <a:ext cx="2408074" cy="576072"/>
            <a:chOff x="5534278" y="1024687"/>
            <a:chExt cx="2408074" cy="576072"/>
          </a:xfrm>
        </p:grpSpPr>
        <p:pic>
          <p:nvPicPr>
            <p:cNvPr id="14" name="Picture 16" descr="Image result for horror movie posters">
              <a:extLst>
                <a:ext uri="{FF2B5EF4-FFF2-40B4-BE49-F238E27FC236}">
                  <a16:creationId xmlns:a16="http://schemas.microsoft.com/office/drawing/2014/main" id="{E7F715B6-8F68-419B-9841-849CFE75E7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34278" y="1024687"/>
              <a:ext cx="388272" cy="576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result for romance movie posters">
              <a:extLst>
                <a:ext uri="{FF2B5EF4-FFF2-40B4-BE49-F238E27FC236}">
                  <a16:creationId xmlns:a16="http://schemas.microsoft.com/office/drawing/2014/main" id="{368D66D1-4F7B-4977-8892-BC8892742F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37128" y="1024687"/>
              <a:ext cx="390410" cy="576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Image result for romance movie posters">
              <a:extLst>
                <a:ext uri="{FF2B5EF4-FFF2-40B4-BE49-F238E27FC236}">
                  <a16:creationId xmlns:a16="http://schemas.microsoft.com/office/drawing/2014/main" id="{32479281-9429-4D9D-A13B-8574C94A26A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42116" y="1024687"/>
              <a:ext cx="386530" cy="5760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Image result for romance movie posters">
              <a:extLst>
                <a:ext uri="{FF2B5EF4-FFF2-40B4-BE49-F238E27FC236}">
                  <a16:creationId xmlns:a16="http://schemas.microsoft.com/office/drawing/2014/main" id="{CCD79B4F-C6B0-4B04-8972-29330321D05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43224" y="1024687"/>
              <a:ext cx="383357" cy="5760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drama movie posters">
              <a:extLst>
                <a:ext uri="{FF2B5EF4-FFF2-40B4-BE49-F238E27FC236}">
                  <a16:creationId xmlns:a16="http://schemas.microsoft.com/office/drawing/2014/main" id="{92794EE0-822C-4676-96D4-5C1F8278BD2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1159" y="1024687"/>
              <a:ext cx="401193" cy="57607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Google Shape;324;p37">
            <a:extLst>
              <a:ext uri="{FF2B5EF4-FFF2-40B4-BE49-F238E27FC236}">
                <a16:creationId xmlns:a16="http://schemas.microsoft.com/office/drawing/2014/main" id="{5F5AE36B-E559-47DF-AE72-C48277A867FB}"/>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19443" y="4709740"/>
            <a:ext cx="625831" cy="625831"/>
          </a:xfrm>
          <a:prstGeom prst="rect">
            <a:avLst/>
          </a:prstGeom>
          <a:noFill/>
          <a:ln>
            <a:noFill/>
          </a:ln>
        </p:spPr>
      </p:pic>
      <p:grpSp>
        <p:nvGrpSpPr>
          <p:cNvPr id="20" name="Group 19">
            <a:extLst>
              <a:ext uri="{FF2B5EF4-FFF2-40B4-BE49-F238E27FC236}">
                <a16:creationId xmlns:a16="http://schemas.microsoft.com/office/drawing/2014/main" id="{B0EB1701-82E0-48A4-A97B-83BA62604DBB}"/>
              </a:ext>
            </a:extLst>
          </p:cNvPr>
          <p:cNvGrpSpPr/>
          <p:nvPr/>
        </p:nvGrpSpPr>
        <p:grpSpPr>
          <a:xfrm>
            <a:off x="7479345" y="5909856"/>
            <a:ext cx="767474" cy="757198"/>
            <a:chOff x="5934045" y="3394319"/>
            <a:chExt cx="1215992" cy="1231053"/>
          </a:xfrm>
        </p:grpSpPr>
        <p:sp>
          <p:nvSpPr>
            <p:cNvPr id="21" name="Oval 20">
              <a:extLst>
                <a:ext uri="{FF2B5EF4-FFF2-40B4-BE49-F238E27FC236}">
                  <a16:creationId xmlns:a16="http://schemas.microsoft.com/office/drawing/2014/main" id="{97ED1B18-9A5C-45CE-BAA8-7325181E9CB3}"/>
                </a:ext>
              </a:extLst>
            </p:cNvPr>
            <p:cNvSpPr/>
            <p:nvPr/>
          </p:nvSpPr>
          <p:spPr>
            <a:xfrm>
              <a:off x="5934045" y="3394319"/>
              <a:ext cx="1215992" cy="1231053"/>
            </a:xfrm>
            <a:prstGeom prst="ellipse">
              <a:avLst/>
            </a:prstGeom>
            <a:solidFill>
              <a:srgbClr val="FF2600">
                <a:alpha val="12941"/>
              </a:srgbClr>
            </a:solidFill>
            <a:ln>
              <a:solidFill>
                <a:srgbClr val="FF0000">
                  <a:alpha val="549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31A4A40-5E61-402F-B426-70B3E93BE1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41222" y="3584730"/>
              <a:ext cx="801637" cy="801637"/>
            </a:xfrm>
            <a:prstGeom prst="rect">
              <a:avLst/>
            </a:prstGeom>
          </p:spPr>
        </p:pic>
      </p:grpSp>
      <p:cxnSp>
        <p:nvCxnSpPr>
          <p:cNvPr id="23" name="Straight Connector 22">
            <a:extLst>
              <a:ext uri="{FF2B5EF4-FFF2-40B4-BE49-F238E27FC236}">
                <a16:creationId xmlns:a16="http://schemas.microsoft.com/office/drawing/2014/main" id="{453373CE-3481-4772-BA9D-F1DBD9B26504}"/>
              </a:ext>
            </a:extLst>
          </p:cNvPr>
          <p:cNvCxnSpPr>
            <a:cxnSpLocks/>
          </p:cNvCxnSpPr>
          <p:nvPr/>
        </p:nvCxnSpPr>
        <p:spPr>
          <a:xfrm flipH="1">
            <a:off x="4597490" y="6042399"/>
            <a:ext cx="2822484" cy="0"/>
          </a:xfrm>
          <a:prstGeom prst="line">
            <a:avLst/>
          </a:prstGeom>
          <a:ln w="254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973F022-E15F-4F06-839D-B0BDAFFD4022}"/>
              </a:ext>
            </a:extLst>
          </p:cNvPr>
          <p:cNvCxnSpPr>
            <a:cxnSpLocks/>
          </p:cNvCxnSpPr>
          <p:nvPr/>
        </p:nvCxnSpPr>
        <p:spPr>
          <a:xfrm>
            <a:off x="4597490" y="6520046"/>
            <a:ext cx="2759691" cy="0"/>
          </a:xfrm>
          <a:prstGeom prst="line">
            <a:avLst/>
          </a:prstGeom>
          <a:ln w="2540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85E9BF7-70D8-4CB0-9465-A51E7631B948}"/>
              </a:ext>
            </a:extLst>
          </p:cNvPr>
          <p:cNvSpPr txBox="1"/>
          <p:nvPr/>
        </p:nvSpPr>
        <p:spPr>
          <a:xfrm>
            <a:off x="4790662" y="5997397"/>
            <a:ext cx="2249821" cy="307777"/>
          </a:xfrm>
          <a:prstGeom prst="rect">
            <a:avLst/>
          </a:prstGeom>
          <a:noFill/>
        </p:spPr>
        <p:txBody>
          <a:bodyPr wrap="square" rtlCol="0">
            <a:spAutoFit/>
          </a:bodyPr>
          <a:lstStyle/>
          <a:p>
            <a:pPr algn="ctr"/>
            <a:r>
              <a:rPr lang="en-US" altLang="zh-CN" sz="1400" dirty="0">
                <a:latin typeface="Gill Sans MT" panose="020B0502020104020203" pitchFamily="34" charset="0"/>
                <a:ea typeface="Gill Sans Light" charset="0"/>
                <a:cs typeface="Gill Sans Light" charset="0"/>
              </a:rPr>
              <a:t>Privacy-preserving action</a:t>
            </a:r>
            <a:endParaRPr lang="en-US" sz="1050" dirty="0">
              <a:latin typeface="Gill Sans MT" panose="020B0502020104020203" pitchFamily="34" charset="0"/>
              <a:ea typeface="Gill Sans Light" charset="0"/>
              <a:cs typeface="Gill Sans Light" charset="0"/>
            </a:endParaRPr>
          </a:p>
        </p:txBody>
      </p:sp>
      <p:sp>
        <p:nvSpPr>
          <p:cNvPr id="26" name="TextBox 25">
            <a:extLst>
              <a:ext uri="{FF2B5EF4-FFF2-40B4-BE49-F238E27FC236}">
                <a16:creationId xmlns:a16="http://schemas.microsoft.com/office/drawing/2014/main" id="{3885ED4F-2B47-44EA-8FDB-F7C8743160D4}"/>
              </a:ext>
            </a:extLst>
          </p:cNvPr>
          <p:cNvSpPr txBox="1"/>
          <p:nvPr/>
        </p:nvSpPr>
        <p:spPr>
          <a:xfrm>
            <a:off x="5117710" y="6550223"/>
            <a:ext cx="1595727" cy="307777"/>
          </a:xfrm>
          <a:prstGeom prst="rect">
            <a:avLst/>
          </a:prstGeom>
          <a:noFill/>
        </p:spPr>
        <p:txBody>
          <a:bodyPr wrap="square" rtlCol="0">
            <a:spAutoFit/>
          </a:bodyPr>
          <a:lstStyle/>
          <a:p>
            <a:pPr algn="ctr"/>
            <a:r>
              <a:rPr lang="en-US" altLang="zh-CN" sz="1400" dirty="0">
                <a:solidFill>
                  <a:schemeClr val="accent2"/>
                </a:solidFill>
                <a:latin typeface="Gill Sans MT" panose="020B0502020104020203" pitchFamily="34" charset="0"/>
                <a:ea typeface="Gill Sans Light" charset="0"/>
                <a:cs typeface="Gill Sans Light" charset="0"/>
              </a:rPr>
              <a:t>Feedback</a:t>
            </a:r>
            <a:endParaRPr lang="en-US" sz="1050" dirty="0">
              <a:solidFill>
                <a:schemeClr val="accent2"/>
              </a:solidFill>
              <a:latin typeface="Gill Sans MT" panose="020B0502020104020203" pitchFamily="34" charset="0"/>
              <a:ea typeface="Gill Sans Light" charset="0"/>
              <a:cs typeface="Gill Sans Light" charset="0"/>
            </a:endParaRPr>
          </a:p>
        </p:txBody>
      </p:sp>
      <p:pic>
        <p:nvPicPr>
          <p:cNvPr id="27" name="Picture 6" descr="Image result for thumb up">
            <a:extLst>
              <a:ext uri="{FF2B5EF4-FFF2-40B4-BE49-F238E27FC236}">
                <a16:creationId xmlns:a16="http://schemas.microsoft.com/office/drawing/2014/main" id="{E5F31831-6099-463C-8732-F7B770D0064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316710" y="659597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Image result for romance movie posters">
            <a:extLst>
              <a:ext uri="{FF2B5EF4-FFF2-40B4-BE49-F238E27FC236}">
                <a16:creationId xmlns:a16="http://schemas.microsoft.com/office/drawing/2014/main" id="{399F9628-2722-4BBF-9812-124393338D3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003570" y="5202375"/>
            <a:ext cx="441969" cy="658697"/>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324;p37">
            <a:extLst>
              <a:ext uri="{FF2B5EF4-FFF2-40B4-BE49-F238E27FC236}">
                <a16:creationId xmlns:a16="http://schemas.microsoft.com/office/drawing/2014/main" id="{A5CEF8B5-51CA-45C2-96DF-ADFF3121930C}"/>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738968" y="5235241"/>
            <a:ext cx="625831" cy="625831"/>
          </a:xfrm>
          <a:prstGeom prst="rect">
            <a:avLst/>
          </a:prstGeom>
          <a:noFill/>
          <a:ln>
            <a:noFill/>
          </a:ln>
        </p:spPr>
      </p:pic>
      <p:pic>
        <p:nvPicPr>
          <p:cNvPr id="30" name="Picture 2" descr="Question Mark Icon – Free Download, PNG and Vector">
            <a:extLst>
              <a:ext uri="{FF2B5EF4-FFF2-40B4-BE49-F238E27FC236}">
                <a16:creationId xmlns:a16="http://schemas.microsoft.com/office/drawing/2014/main" id="{4C46231E-8E5A-4E8B-AC68-C97413DDF09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407626" y="5054058"/>
            <a:ext cx="441969" cy="4419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thumb up">
            <a:extLst>
              <a:ext uri="{FF2B5EF4-FFF2-40B4-BE49-F238E27FC236}">
                <a16:creationId xmlns:a16="http://schemas.microsoft.com/office/drawing/2014/main" id="{4F2D9928-8DD2-4A4E-A392-6FCB78FAD85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491626" y="5596893"/>
            <a:ext cx="347240" cy="34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90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uiExpand="1" build="p"/>
      <p:bldP spid="25" grpId="0"/>
      <p:bldP spid="2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for post">
            <a:extLst>
              <a:ext uri="{FF2B5EF4-FFF2-40B4-BE49-F238E27FC236}">
                <a16:creationId xmlns:a16="http://schemas.microsoft.com/office/drawing/2014/main" id="{ABF45B0C-8221-47F3-8478-AD9EAA53CB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6343" y="3957318"/>
            <a:ext cx="5344828" cy="29006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Differential privacy [Dwo06]</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800" b="0" dirty="0"/>
                  <a:t>A </a:t>
                </a:r>
                <a:r>
                  <a:rPr lang="en-US" sz="2800" dirty="0"/>
                  <a:t>randomized m</a:t>
                </a:r>
                <a:r>
                  <a:rPr lang="en-US" sz="2800" b="0" dirty="0"/>
                  <a:t>echanism </a:t>
                </a:r>
                <a14:m>
                  <m:oMath xmlns:m="http://schemas.openxmlformats.org/officeDocument/2006/math">
                    <m:r>
                      <a:rPr lang="en-US" sz="2800" b="0" i="1" smtClean="0">
                        <a:latin typeface="Cambria Math" panose="02040503050406030204" pitchFamily="18" charset="0"/>
                      </a:rPr>
                      <m:t>𝐴</m:t>
                    </m:r>
                    <m:r>
                      <a:rPr lang="en-US" sz="2800" b="0" i="1" smtClean="0">
                        <a:latin typeface="Cambria Math" panose="02040503050406030204" pitchFamily="18" charset="0"/>
                      </a:rPr>
                      <m:t>:</m:t>
                    </m:r>
                    <m:r>
                      <a:rPr lang="en-US" sz="2800" b="0" i="1" smtClean="0">
                        <a:latin typeface="Cambria Math" panose="02040503050406030204" pitchFamily="18" charset="0"/>
                      </a:rPr>
                      <m:t>𝑋</m:t>
                    </m:r>
                    <m:r>
                      <a:rPr lang="en-US" sz="2800" b="0" i="1" smtClean="0">
                        <a:latin typeface="Cambria Math" panose="02040503050406030204" pitchFamily="18" charset="0"/>
                      </a:rPr>
                      <m:t>→</m:t>
                    </m:r>
                    <m:r>
                      <a:rPr lang="en-US" sz="2800" b="0" i="1" smtClean="0">
                        <a:latin typeface="Cambria Math" panose="02040503050406030204" pitchFamily="18" charset="0"/>
                      </a:rPr>
                      <m:t>𝑌</m:t>
                    </m:r>
                  </m:oMath>
                </a14:m>
                <a:r>
                  <a:rPr lang="en-US" sz="2800" dirty="0"/>
                  <a:t> is </a:t>
                </a:r>
                <a14:m>
                  <m:oMath xmlns:m="http://schemas.openxmlformats.org/officeDocument/2006/math">
                    <m:r>
                      <a:rPr lang="en-US" sz="2800" b="0" i="0" smtClean="0">
                        <a:latin typeface="Cambria Math" panose="02040503050406030204" pitchFamily="18" charset="0"/>
                      </a:rPr>
                      <m:t>(</m:t>
                    </m:r>
                    <m:r>
                      <a:rPr lang="en-US" sz="2800" b="0" i="1" smtClean="0">
                        <a:latin typeface="Cambria Math" panose="02040503050406030204" pitchFamily="18" charset="0"/>
                      </a:rPr>
                      <m:t>𝜖</m:t>
                    </m:r>
                    <m:r>
                      <a:rPr lang="en-US" sz="2800" b="0" i="1" smtClean="0">
                        <a:latin typeface="Cambria Math" panose="02040503050406030204" pitchFamily="18" charset="0"/>
                      </a:rPr>
                      <m:t>,</m:t>
                    </m:r>
                    <m:r>
                      <a:rPr lang="en-US" sz="2800" b="0" i="1" smtClean="0">
                        <a:latin typeface="Cambria Math" panose="02040503050406030204" pitchFamily="18" charset="0"/>
                      </a:rPr>
                      <m:t>𝛿</m:t>
                    </m:r>
                    <m:r>
                      <a:rPr lang="en-US" sz="2800" b="0" i="1" smtClean="0">
                        <a:latin typeface="Cambria Math" panose="02040503050406030204" pitchFamily="18" charset="0"/>
                      </a:rPr>
                      <m:t>)</m:t>
                    </m:r>
                  </m:oMath>
                </a14:m>
                <a:r>
                  <a:rPr lang="en-US" sz="2800" dirty="0"/>
                  <a:t>-differentially private if for all neighboring inputs </a:t>
                </a:r>
                <a14:m>
                  <m:oMath xmlns:m="http://schemas.openxmlformats.org/officeDocument/2006/math">
                    <m:r>
                      <a:rPr lang="en-US" sz="2800" i="1">
                        <a:latin typeface="Cambria Math" panose="02040503050406030204" pitchFamily="18" charset="0"/>
                      </a:rPr>
                      <m:t>𝑋</m:t>
                    </m:r>
                    <m:r>
                      <a:rPr lang="en-US" sz="2800" b="0" i="1" smtClean="0">
                        <a:latin typeface="Cambria Math" panose="02040503050406030204" pitchFamily="18" charset="0"/>
                      </a:rPr>
                      <m:t>′</m:t>
                    </m:r>
                  </m:oMath>
                </a14:m>
                <a:r>
                  <a:rPr lang="en-US" sz="2800" dirty="0"/>
                  <a:t> and for all sets of outputs </a:t>
                </a:r>
                <a14:m>
                  <m:oMath xmlns:m="http://schemas.openxmlformats.org/officeDocument/2006/math">
                    <m:r>
                      <m:rPr>
                        <m:sty m:val="p"/>
                      </m:rPr>
                      <a:rPr lang="en-US" sz="2800" b="0" i="0" smtClean="0">
                        <a:latin typeface="Cambria Math" panose="02040503050406030204" pitchFamily="18" charset="0"/>
                      </a:rPr>
                      <m:t>O</m:t>
                    </m:r>
                    <m:r>
                      <a:rPr lang="en-US" sz="2800" b="0" i="1" smtClean="0">
                        <a:latin typeface="Cambria Math" panose="02040503050406030204" pitchFamily="18" charset="0"/>
                      </a:rPr>
                      <m:t>⊆</m:t>
                    </m:r>
                    <m:r>
                      <a:rPr lang="en-US" sz="2800" i="1">
                        <a:latin typeface="Cambria Math" panose="02040503050406030204" pitchFamily="18" charset="0"/>
                      </a:rPr>
                      <m:t>𝑌</m:t>
                    </m:r>
                  </m:oMath>
                </a14:m>
                <a:r>
                  <a:rPr lang="en-US" sz="2800" dirty="0"/>
                  <a:t>, </a:t>
                </a:r>
              </a:p>
              <a:p>
                <a:pPr lvl="1"/>
                <a:endParaRPr lang="en-US" sz="2000" i="1" dirty="0">
                  <a:latin typeface="Cambria Math" panose="02040503050406030204" pitchFamily="18" charset="0"/>
                </a:endParaRPr>
              </a:p>
              <a:p>
                <a:pPr lvl="1"/>
                <a:endParaRPr lang="en-US" sz="2000" i="1" dirty="0">
                  <a:latin typeface="Cambria Math" panose="02040503050406030204" pitchFamily="18" charset="0"/>
                </a:endParaRPr>
              </a:p>
              <a:p>
                <a:pPr lvl="1"/>
                <a14:m>
                  <m:oMath xmlns:m="http://schemas.openxmlformats.org/officeDocument/2006/math">
                    <m:r>
                      <a:rPr lang="en-US" sz="2000" i="1">
                        <a:latin typeface="Cambria Math" panose="02040503050406030204" pitchFamily="18" charset="0"/>
                      </a:rPr>
                      <m:t>𝛿</m:t>
                    </m:r>
                    <m:r>
                      <a:rPr lang="en-US" sz="2000" b="0" i="1" smtClean="0">
                        <a:latin typeface="Cambria Math" panose="02040503050406030204" pitchFamily="18" charset="0"/>
                      </a:rPr>
                      <m:t>=0</m:t>
                    </m:r>
                  </m:oMath>
                </a14:m>
                <a:r>
                  <a:rPr lang="en-US" sz="2000" dirty="0"/>
                  <a:t>: </a:t>
                </a:r>
                <a14:m>
                  <m:oMath xmlns:m="http://schemas.openxmlformats.org/officeDocument/2006/math">
                    <m:r>
                      <a:rPr lang="en-US" sz="2000" i="1">
                        <a:latin typeface="Cambria Math" panose="02040503050406030204" pitchFamily="18" charset="0"/>
                      </a:rPr>
                      <m:t>𝜖</m:t>
                    </m:r>
                  </m:oMath>
                </a14:m>
                <a:r>
                  <a:rPr lang="en-US" sz="2000" dirty="0"/>
                  <a:t>-DP</a:t>
                </a:r>
                <a:endParaRPr lang="en-US" sz="2400" dirty="0"/>
              </a:p>
              <a:p>
                <a:r>
                  <a:rPr lang="en-US" sz="2800" dirty="0"/>
                  <a:t>Intuition: cannot differentiate whether a data point is presented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B4A30BF6-FC67-41F4-9C39-4083503438E7}"/>
              </a:ext>
            </a:extLst>
          </p:cNvPr>
          <p:cNvSpPr>
            <a:spLocks noGrp="1"/>
          </p:cNvSpPr>
          <p:nvPr>
            <p:ph type="sldNum" sz="quarter" idx="12"/>
          </p:nvPr>
        </p:nvSpPr>
        <p:spPr/>
        <p:txBody>
          <a:bodyPr/>
          <a:lstStyle/>
          <a:p>
            <a:fld id="{96675DA6-09A5-4603-985B-62A0433927C4}" type="slidenum">
              <a:rPr lang="en-US" smtClean="0"/>
              <a:t>123</a:t>
            </a:fld>
            <a:endParaRPr lang="en-US"/>
          </a:p>
        </p:txBody>
      </p:sp>
      <p:sp>
        <p:nvSpPr>
          <p:cNvPr id="7" name="TextBox 6">
            <a:extLst>
              <a:ext uri="{FF2B5EF4-FFF2-40B4-BE49-F238E27FC236}">
                <a16:creationId xmlns:a16="http://schemas.microsoft.com/office/drawing/2014/main" id="{D0BB01BA-1E80-4BCF-940F-83314B137D1C}"/>
              </a:ext>
            </a:extLst>
          </p:cNvPr>
          <p:cNvSpPr txBox="1"/>
          <p:nvPr/>
        </p:nvSpPr>
        <p:spPr>
          <a:xfrm>
            <a:off x="8935571" y="5811272"/>
            <a:ext cx="3092823" cy="276999"/>
          </a:xfrm>
          <a:prstGeom prst="rect">
            <a:avLst/>
          </a:prstGeom>
          <a:noFill/>
        </p:spPr>
        <p:txBody>
          <a:bodyPr wrap="square" rtlCol="0">
            <a:spAutoFit/>
          </a:bodyPr>
          <a:lstStyle/>
          <a:p>
            <a:r>
              <a:rPr lang="en-US" sz="1200" dirty="0"/>
              <a:t>Figure from [Ngu19]</a:t>
            </a:r>
          </a:p>
        </p:txBody>
      </p:sp>
      <p:pic>
        <p:nvPicPr>
          <p:cNvPr id="8" name="Picture 7">
            <a:extLst>
              <a:ext uri="{FF2B5EF4-FFF2-40B4-BE49-F238E27FC236}">
                <a16:creationId xmlns:a16="http://schemas.microsoft.com/office/drawing/2014/main" id="{E5D50418-8484-4207-82FD-68B176DA4CF3}"/>
              </a:ext>
            </a:extLst>
          </p:cNvPr>
          <p:cNvPicPr>
            <a:picLocks noChangeAspect="1"/>
          </p:cNvPicPr>
          <p:nvPr/>
        </p:nvPicPr>
        <p:blipFill>
          <a:blip r:embed="rId4"/>
          <a:stretch>
            <a:fillRect/>
          </a:stretch>
        </p:blipFill>
        <p:spPr>
          <a:xfrm>
            <a:off x="2952146" y="2663536"/>
            <a:ext cx="5605865" cy="474292"/>
          </a:xfrm>
          <a:prstGeom prst="rect">
            <a:avLst/>
          </a:prstGeom>
        </p:spPr>
      </p:pic>
      <p:sp>
        <p:nvSpPr>
          <p:cNvPr id="9" name="Date Placeholder 5">
            <a:extLst>
              <a:ext uri="{FF2B5EF4-FFF2-40B4-BE49-F238E27FC236}">
                <a16:creationId xmlns:a16="http://schemas.microsoft.com/office/drawing/2014/main" id="{E5A244CD-8E90-2843-BEF0-677666088C01}"/>
              </a:ext>
            </a:extLst>
          </p:cNvPr>
          <p:cNvSpPr>
            <a:spLocks noGrp="1"/>
          </p:cNvSpPr>
          <p:nvPr>
            <p:ph type="dt" sz="half" idx="10"/>
          </p:nvPr>
        </p:nvSpPr>
        <p:spPr>
          <a:xfrm>
            <a:off x="838200" y="6356350"/>
            <a:ext cx="2743200" cy="365125"/>
          </a:xfrm>
        </p:spPr>
        <p:txBody>
          <a:bodyPr/>
          <a:lstStyle/>
          <a:p>
            <a:r>
              <a:rPr lang="en-US" dirty="0"/>
              <a:t>Privacy</a:t>
            </a:r>
          </a:p>
        </p:txBody>
      </p:sp>
    </p:spTree>
    <p:extLst>
      <p:ext uri="{BB962C8B-B14F-4D97-AF65-F5344CB8AC3E}">
        <p14:creationId xmlns:p14="http://schemas.microsoft.com/office/powerpoint/2010/main" val="18405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privacy for continual observations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a:t>Data stream has T examples, </a:t>
                </a:r>
                <a14:m>
                  <m:oMath xmlns:m="http://schemas.openxmlformats.org/officeDocument/2006/math">
                    <m:sSub>
                      <m:sSubPr>
                        <m:ctrlPr>
                          <a:rPr lang="en-US" sz="2800" i="1">
                            <a:latin typeface="Cambria Math" panose="02040503050406030204" pitchFamily="18" charset="0"/>
                          </a:rPr>
                        </m:ctrlPr>
                      </m:sSubPr>
                      <m:e>
                        <m:r>
                          <a:rPr lang="en-US" sz="2800" b="0" i="1" smtClean="0">
                            <a:latin typeface="Cambria Math" panose="02040503050406030204" pitchFamily="18" charset="0"/>
                          </a:rPr>
                          <m:t>𝑟</m:t>
                        </m:r>
                      </m:e>
                      <m:sub>
                        <m:r>
                          <a:rPr lang="en-US" sz="2800" i="1">
                            <a:latin typeface="Cambria Math" panose="02040503050406030204" pitchFamily="18" charset="0"/>
                          </a:rPr>
                          <m:t>𝑖</m:t>
                        </m:r>
                      </m:sub>
                    </m:sSub>
                    <m:r>
                      <a:rPr lang="en-US" sz="2800" i="1">
                        <a:latin typeface="Cambria Math" panose="02040503050406030204" pitchFamily="18" charset="0"/>
                      </a:rPr>
                      <m:t>∈</m:t>
                    </m:r>
                    <m:r>
                      <a:rPr lang="en-US" sz="2800" b="0" i="1" smtClean="0">
                        <a:latin typeface="Cambria Math" panose="02040503050406030204" pitchFamily="18" charset="0"/>
                      </a:rPr>
                      <m:t>[</m:t>
                    </m:r>
                    <m:r>
                      <a:rPr lang="en-US" sz="2800" i="1">
                        <a:latin typeface="Cambria Math" panose="02040503050406030204" pitchFamily="18" charset="0"/>
                      </a:rPr>
                      <m:t>0, 1</m:t>
                    </m:r>
                    <m:r>
                      <a:rPr lang="en-US" sz="2800" b="0" i="1" smtClean="0">
                        <a:latin typeface="Cambria Math" panose="02040503050406030204" pitchFamily="18" charset="0"/>
                      </a:rPr>
                      <m:t>]</m:t>
                    </m:r>
                  </m:oMath>
                </a14:m>
                <a:endParaRPr lang="en-US" sz="2800" dirty="0"/>
              </a:p>
              <a:p>
                <a:r>
                  <a:rPr lang="en-US" sz="2800" dirty="0"/>
                  <a:t>Goal: Privately output the sum of first k data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𝑘</m:t>
                        </m:r>
                      </m:sub>
                    </m:sSub>
                  </m:oMath>
                </a14:m>
                <a:r>
                  <a:rPr lang="en-US" sz="2800" dirty="0"/>
                  <a:t>, </a:t>
                </a:r>
                <a14:m>
                  <m:oMath xmlns:m="http://schemas.openxmlformats.org/officeDocument/2006/math">
                    <m:r>
                      <a:rPr lang="en-US" sz="2800" b="0" i="1" smtClean="0">
                        <a:latin typeface="Cambria Math" panose="02040503050406030204" pitchFamily="18" charset="0"/>
                      </a:rPr>
                      <m:t>𝑘</m:t>
                    </m:r>
                    <m:r>
                      <a:rPr lang="en-US" sz="2800" i="1">
                        <a:latin typeface="Cambria Math" panose="02040503050406030204" pitchFamily="18" charset="0"/>
                      </a:rPr>
                      <m:t>∈</m:t>
                    </m:r>
                    <m:r>
                      <a:rPr lang="en-US" sz="2800" b="0" i="1" smtClean="0">
                        <a:latin typeface="Cambria Math" panose="02040503050406030204" pitchFamily="18" charset="0"/>
                      </a:rPr>
                      <m:t>[1..</m:t>
                    </m:r>
                    <m:r>
                      <a:rPr lang="en-US" sz="2800" i="1">
                        <a:latin typeface="Cambria Math" panose="02040503050406030204" pitchFamily="18" charset="0"/>
                      </a:rPr>
                      <m:t> </m:t>
                    </m:r>
                    <m:r>
                      <a:rPr lang="en-US" sz="2800" b="0" i="1" smtClean="0">
                        <a:latin typeface="Cambria Math" panose="02040503050406030204" pitchFamily="18" charset="0"/>
                      </a:rPr>
                      <m:t>𝑇</m:t>
                    </m:r>
                    <m:r>
                      <a:rPr lang="en-US" sz="2800" b="0" i="1" smtClean="0">
                        <a:latin typeface="Cambria Math" panose="02040503050406030204" pitchFamily="18" charset="0"/>
                      </a:rPr>
                      <m:t>]</m:t>
                    </m:r>
                  </m:oMath>
                </a14:m>
                <a:endParaRPr lang="en-US" sz="2800" dirty="0"/>
              </a:p>
              <a:p>
                <a:r>
                  <a:rPr lang="en-US" sz="2800" dirty="0"/>
                  <a:t>Aggregate k data by tree representation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𝑖</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𝑖</m:t>
                        </m:r>
                      </m:sub>
                    </m:sSub>
                  </m:oMath>
                </a14:m>
                <a:r>
                  <a:rPr lang="en-US" sz="2800" dirty="0"/>
                  <a:t> </a:t>
                </a:r>
              </a:p>
              <a:p>
                <a:r>
                  <a:rPr lang="en-US" sz="2800" dirty="0"/>
                  <a:t>Output private statistics of </a:t>
                </a:r>
                <a14:m>
                  <m:oMath xmlns:m="http://schemas.openxmlformats.org/officeDocument/2006/math">
                    <m:nary>
                      <m:naryPr>
                        <m:chr m:val="∑"/>
                        <m:subHide m:val="on"/>
                        <m:supHide m:val="on"/>
                        <m:ctrlPr>
                          <a:rPr lang="en-US" sz="2800" i="1">
                            <a:latin typeface="Cambria Math" panose="02040503050406030204" pitchFamily="18" charset="0"/>
                          </a:rPr>
                        </m:ctrlPr>
                      </m:naryPr>
                      <m:sub/>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𝑖</m:t>
                                </m:r>
                              </m:sub>
                            </m:sSub>
                          </m:sub>
                        </m:sSub>
                      </m:e>
                    </m:nary>
                  </m:oMath>
                </a14:m>
                <a:endParaRPr lang="en-US" sz="2800" dirty="0"/>
              </a:p>
              <a:p>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4AE9740-06A8-494A-B036-740036416FA9}"/>
              </a:ext>
            </a:extLst>
          </p:cNvPr>
          <p:cNvSpPr>
            <a:spLocks noGrp="1"/>
          </p:cNvSpPr>
          <p:nvPr>
            <p:ph type="sldNum" sz="quarter" idx="12"/>
          </p:nvPr>
        </p:nvSpPr>
        <p:spPr/>
        <p:txBody>
          <a:bodyPr/>
          <a:lstStyle/>
          <a:p>
            <a:fld id="{96675DA6-09A5-4603-985B-62A0433927C4}" type="slidenum">
              <a:rPr lang="en-US" smtClean="0"/>
              <a:t>124</a:t>
            </a:fld>
            <a:endParaRPr lang="en-US"/>
          </a:p>
        </p:txBody>
      </p:sp>
      <p:sp>
        <p:nvSpPr>
          <p:cNvPr id="5" name="Date Placeholder 4">
            <a:extLst>
              <a:ext uri="{FF2B5EF4-FFF2-40B4-BE49-F238E27FC236}">
                <a16:creationId xmlns:a16="http://schemas.microsoft.com/office/drawing/2014/main" id="{C98C3B42-A13E-4366-86CA-EA152965F34A}"/>
              </a:ext>
            </a:extLst>
          </p:cNvPr>
          <p:cNvSpPr>
            <a:spLocks noGrp="1"/>
          </p:cNvSpPr>
          <p:nvPr>
            <p:ph type="dt" sz="half" idx="10"/>
          </p:nvPr>
        </p:nvSpPr>
        <p:spPr/>
        <p:txBody>
          <a:bodyPr/>
          <a:lstStyle/>
          <a:p>
            <a:r>
              <a:rPr lang="en-US" dirty="0"/>
              <a:t>Privacy</a:t>
            </a:r>
          </a:p>
        </p:txBody>
      </p:sp>
      <p:grpSp>
        <p:nvGrpSpPr>
          <p:cNvPr id="21" name="Group 20">
            <a:extLst>
              <a:ext uri="{FF2B5EF4-FFF2-40B4-BE49-F238E27FC236}">
                <a16:creationId xmlns:a16="http://schemas.microsoft.com/office/drawing/2014/main" id="{3323F13A-1295-41D5-A317-D1C5423C9367}"/>
              </a:ext>
            </a:extLst>
          </p:cNvPr>
          <p:cNvGrpSpPr/>
          <p:nvPr/>
        </p:nvGrpSpPr>
        <p:grpSpPr>
          <a:xfrm>
            <a:off x="2691688" y="4051068"/>
            <a:ext cx="6555013" cy="2698135"/>
            <a:chOff x="2691688" y="4051068"/>
            <a:chExt cx="6555013" cy="2698135"/>
          </a:xfrm>
        </p:grpSpPr>
        <p:pic>
          <p:nvPicPr>
            <p:cNvPr id="6" name="Picture 2" descr="mage result for robot icon">
              <a:extLst>
                <a:ext uri="{FF2B5EF4-FFF2-40B4-BE49-F238E27FC236}">
                  <a16:creationId xmlns:a16="http://schemas.microsoft.com/office/drawing/2014/main" id="{1042809F-D5C2-429D-8518-56800556B8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758" y="4051068"/>
              <a:ext cx="827242" cy="8272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63CD4FD-A7C3-4836-AE83-805C089C155C}"/>
                </a:ext>
              </a:extLst>
            </p:cNvPr>
            <p:cNvGrpSpPr/>
            <p:nvPr/>
          </p:nvGrpSpPr>
          <p:grpSpPr>
            <a:xfrm>
              <a:off x="6094580" y="4440187"/>
              <a:ext cx="1402504" cy="1955253"/>
              <a:chOff x="6097293" y="3125876"/>
              <a:chExt cx="1402504" cy="1920240"/>
            </a:xfrm>
          </p:grpSpPr>
          <p:cxnSp>
            <p:nvCxnSpPr>
              <p:cNvPr id="9" name="Straight Connector 8">
                <a:extLst>
                  <a:ext uri="{FF2B5EF4-FFF2-40B4-BE49-F238E27FC236}">
                    <a16:creationId xmlns:a16="http://schemas.microsoft.com/office/drawing/2014/main" id="{07D42175-4A95-4C1D-BE44-1C65BF7ABE96}"/>
                  </a:ext>
                </a:extLst>
              </p:cNvPr>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CFC8C9-ABF2-47DB-8E56-73EDC2877A2D}"/>
                  </a:ext>
                </a:extLst>
              </p:cNvPr>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942307-E3A2-4D18-A1B1-775D0F38D9F8}"/>
                  </a:ext>
                </a:extLst>
              </p:cNvPr>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385D4A7-E65A-4E38-ABF9-44FF88189615}"/>
                </a:ext>
              </a:extLst>
            </p:cNvPr>
            <p:cNvGrpSpPr/>
            <p:nvPr/>
          </p:nvGrpSpPr>
          <p:grpSpPr>
            <a:xfrm rot="10800000">
              <a:off x="3880970" y="4443997"/>
              <a:ext cx="1402504" cy="1955253"/>
              <a:chOff x="6097293" y="3125876"/>
              <a:chExt cx="1402504" cy="1920240"/>
            </a:xfrm>
          </p:grpSpPr>
          <p:cxnSp>
            <p:nvCxnSpPr>
              <p:cNvPr id="13" name="Straight Connector 12">
                <a:extLst>
                  <a:ext uri="{FF2B5EF4-FFF2-40B4-BE49-F238E27FC236}">
                    <a16:creationId xmlns:a16="http://schemas.microsoft.com/office/drawing/2014/main" id="{4438DC0F-4DFD-4E70-99A8-134E4126513D}"/>
                  </a:ext>
                </a:extLst>
              </p:cNvPr>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438985-FBA5-4C5C-B046-00DE28A3BFC3}"/>
                  </a:ext>
                </a:extLst>
              </p:cNvPr>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547DB2-B7CF-4EF1-A289-027EF40A91F5}"/>
                  </a:ext>
                </a:extLst>
              </p:cNvPr>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88CFD47-B9DF-425E-8740-94025589FF04}"/>
                </a:ext>
              </a:extLst>
            </p:cNvPr>
            <p:cNvGrpSpPr/>
            <p:nvPr/>
          </p:nvGrpSpPr>
          <p:grpSpPr>
            <a:xfrm>
              <a:off x="5322874" y="6041676"/>
              <a:ext cx="732306" cy="707527"/>
              <a:chOff x="6229302" y="3351336"/>
              <a:chExt cx="1215992" cy="1231053"/>
            </a:xfrm>
          </p:grpSpPr>
          <p:sp>
            <p:nvSpPr>
              <p:cNvPr id="17" name="Oval 16">
                <a:extLst>
                  <a:ext uri="{FF2B5EF4-FFF2-40B4-BE49-F238E27FC236}">
                    <a16:creationId xmlns:a16="http://schemas.microsoft.com/office/drawing/2014/main" id="{311B7A22-5CFF-40C0-B18B-4335502F3EBA}"/>
                  </a:ext>
                </a:extLst>
              </p:cNvPr>
              <p:cNvSpPr/>
              <p:nvPr/>
            </p:nvSpPr>
            <p:spPr>
              <a:xfrm>
                <a:off x="6229302" y="3351336"/>
                <a:ext cx="1215992" cy="1231053"/>
              </a:xfrm>
              <a:prstGeom prst="ellipse">
                <a:avLst/>
              </a:prstGeom>
              <a:solidFill>
                <a:srgbClr val="FF2600">
                  <a:alpha val="12941"/>
                </a:srgbClr>
              </a:solidFill>
              <a:ln>
                <a:solidFill>
                  <a:srgbClr val="FF0000">
                    <a:alpha val="549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Light" charset="0"/>
                  <a:ea typeface="Gill Sans Light" charset="0"/>
                  <a:cs typeface="Gill Sans Light" charset="0"/>
                </a:endParaRPr>
              </a:p>
            </p:txBody>
          </p:sp>
          <p:pic>
            <p:nvPicPr>
              <p:cNvPr id="18" name="Picture 17">
                <a:extLst>
                  <a:ext uri="{FF2B5EF4-FFF2-40B4-BE49-F238E27FC236}">
                    <a16:creationId xmlns:a16="http://schemas.microsoft.com/office/drawing/2014/main" id="{03E54DE4-69EE-4C73-AE85-A55BA4BF1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034" y="3556271"/>
                <a:ext cx="801637" cy="801637"/>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4A526AB-394D-468D-9DB0-AB77784E06E3}"/>
                    </a:ext>
                  </a:extLst>
                </p:cNvPr>
                <p:cNvSpPr txBox="1"/>
                <p:nvPr/>
              </p:nvSpPr>
              <p:spPr>
                <a:xfrm>
                  <a:off x="2691688" y="5048481"/>
                  <a:ext cx="1189281" cy="369332"/>
                </a:xfrm>
                <a:prstGeom prst="rect">
                  <a:avLst/>
                </a:prstGeom>
                <a:solidFill>
                  <a:schemeClr val="bg1"/>
                </a:solidFill>
              </p:spPr>
              <p:txBody>
                <a:bodyPr wrap="square" rtlCol="0">
                  <a:spAutoFit/>
                </a:bodyPr>
                <a:lstStyle/>
                <a:p>
                  <a:r>
                    <a:rPr lang="en-US" altLang="zh-CN" dirty="0">
                      <a:ea typeface="Gill Sans Light" charset="0"/>
                      <a:cs typeface="Gill Sans Light" charset="0"/>
                    </a:rPr>
                    <a:t>Reward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𝑎</m:t>
                          </m:r>
                        </m:sub>
                      </m:sSub>
                    </m:oMath>
                  </a14:m>
                  <a:endParaRPr lang="en-US" sz="2400" dirty="0">
                    <a:ea typeface="Gill Sans Light" charset="0"/>
                    <a:cs typeface="Gill Sans Light" charset="0"/>
                  </a:endParaRPr>
                </a:p>
              </p:txBody>
            </p:sp>
          </mc:Choice>
          <mc:Fallback xmlns="">
            <p:sp>
              <p:nvSpPr>
                <p:cNvPr id="19" name="TextBox 18">
                  <a:extLst>
                    <a:ext uri="{FF2B5EF4-FFF2-40B4-BE49-F238E27FC236}">
                      <a16:creationId xmlns:a16="http://schemas.microsoft.com/office/drawing/2014/main" id="{54A526AB-394D-468D-9DB0-AB77784E06E3}"/>
                    </a:ext>
                  </a:extLst>
                </p:cNvPr>
                <p:cNvSpPr txBox="1">
                  <a:spLocks noRot="1" noChangeAspect="1" noMove="1" noResize="1" noEditPoints="1" noAdjustHandles="1" noChangeArrowheads="1" noChangeShapeType="1" noTextEdit="1"/>
                </p:cNvSpPr>
                <p:nvPr/>
              </p:nvSpPr>
              <p:spPr>
                <a:xfrm>
                  <a:off x="2691688" y="5048481"/>
                  <a:ext cx="1189281" cy="369332"/>
                </a:xfrm>
                <a:prstGeom prst="rect">
                  <a:avLst/>
                </a:prstGeom>
                <a:blipFill>
                  <a:blip r:embed="rId5"/>
                  <a:stretch>
                    <a:fillRect l="-4615" t="-8197" b="-2459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F417D22-0206-4FA0-98BE-17EF9042DEDF}"/>
                </a:ext>
              </a:extLst>
            </p:cNvPr>
            <p:cNvSpPr txBox="1"/>
            <p:nvPr/>
          </p:nvSpPr>
          <p:spPr>
            <a:xfrm>
              <a:off x="7563431" y="5048481"/>
              <a:ext cx="1683270" cy="369332"/>
            </a:xfrm>
            <a:prstGeom prst="rect">
              <a:avLst/>
            </a:prstGeom>
            <a:solidFill>
              <a:schemeClr val="bg1"/>
            </a:solidFill>
          </p:spPr>
          <p:txBody>
            <a:bodyPr wrap="square" rtlCol="0">
              <a:spAutoFit/>
            </a:bodyPr>
            <a:lstStyle/>
            <a:p>
              <a:r>
                <a:rPr lang="en-US" altLang="zh-CN" dirty="0">
                  <a:ea typeface="Gill Sans Light" charset="0"/>
                  <a:cs typeface="Gill Sans Light" charset="0"/>
                </a:rPr>
                <a:t>Private output</a:t>
              </a:r>
              <a:endParaRPr lang="en-US" dirty="0">
                <a:ea typeface="Gill Sans Light" charset="0"/>
                <a:cs typeface="Gill Sans Light" charset="0"/>
              </a:endParaRPr>
            </a:p>
          </p:txBody>
        </p:sp>
      </p:grpSp>
    </p:spTree>
    <p:extLst>
      <p:ext uri="{BB962C8B-B14F-4D97-AF65-F5344CB8AC3E}">
        <p14:creationId xmlns:p14="http://schemas.microsoft.com/office/powerpoint/2010/main" val="148468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Tree-based aggregation [CSS10, DNPR10]</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838200" y="1825624"/>
                <a:ext cx="10515600" cy="5032375"/>
              </a:xfrm>
            </p:spPr>
            <p:txBody>
              <a:bodyPr>
                <a:noAutofit/>
              </a:bodyPr>
              <a:lstStyle/>
              <a:p>
                <a:r>
                  <a:rPr lang="en-US" sz="2800" dirty="0"/>
                  <a:t>Represent sum of </a:t>
                </a:r>
                <a14:m>
                  <m:oMath xmlns:m="http://schemas.openxmlformats.org/officeDocument/2006/math">
                    <m:sSub>
                      <m:sSubPr>
                        <m:ctrlPr>
                          <a:rPr lang="en-US" sz="2800" i="1">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1</m:t>
                        </m:r>
                      </m:sub>
                    </m:sSub>
                  </m:oMath>
                </a14:m>
                <a:r>
                  <a:rPr lang="en-US" sz="2800" dirty="0"/>
                  <a:t>to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b="0" i="1" smtClean="0">
                            <a:latin typeface="Cambria Math" panose="02040503050406030204" pitchFamily="18" charset="0"/>
                          </a:rPr>
                          <m:t>7</m:t>
                        </m:r>
                      </m:sub>
                    </m:sSub>
                  </m:oMath>
                </a14:m>
                <a:r>
                  <a:rPr lang="en-US" sz="2800" dirty="0"/>
                  <a:t> as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𝛼</m:t>
                        </m:r>
                      </m:e>
                      <m:sub>
                        <m:r>
                          <a:rPr lang="en-US" sz="2800" b="0" i="1" smtClean="0">
                            <a:latin typeface="Cambria Math" panose="02040503050406030204" pitchFamily="18" charset="0"/>
                          </a:rPr>
                          <m:t>1..4</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𝛼</m:t>
                        </m:r>
                      </m:e>
                      <m:sub>
                        <m:r>
                          <a:rPr lang="en-US" sz="2800" b="0" i="1" smtClean="0">
                            <a:latin typeface="Cambria Math" panose="02040503050406030204" pitchFamily="18" charset="0"/>
                          </a:rPr>
                          <m:t>5..6</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𝛼</m:t>
                        </m:r>
                      </m:e>
                      <m:sub>
                        <m:r>
                          <a:rPr lang="en-US" sz="2800" b="0" i="1" smtClean="0">
                            <a:latin typeface="Cambria Math" panose="02040503050406030204" pitchFamily="18" charset="0"/>
                          </a:rPr>
                          <m:t>7</m:t>
                        </m:r>
                      </m:sub>
                    </m:sSub>
                  </m:oMath>
                </a14:m>
                <a:endParaRPr lang="en-US" sz="2800" dirty="0"/>
              </a:p>
              <a:p>
                <a:pPr lvl="1"/>
                <a:r>
                  <a:rPr lang="en-US" sz="2400" dirty="0"/>
                  <a:t>Separate into </a:t>
                </a:r>
                <a14:m>
                  <m:oMath xmlns:m="http://schemas.openxmlformats.org/officeDocument/2006/math">
                    <m:r>
                      <m:rPr>
                        <m:sty m:val="p"/>
                      </m:rPr>
                      <a:rPr lang="en-US" sz="2400" i="1">
                        <a:latin typeface="Cambria Math" panose="02040503050406030204" pitchFamily="18" charset="0"/>
                      </a:rPr>
                      <m:t>log</m:t>
                    </m:r>
                    <m:r>
                      <a:rPr lang="en-US" sz="2400" b="0" i="1" smtClean="0">
                        <a:latin typeface="Cambria Math" panose="02040503050406030204" pitchFamily="18" charset="0"/>
                      </a:rPr>
                      <m:t>(</m:t>
                    </m:r>
                    <m:r>
                      <a:rPr lang="en-US" sz="2400" i="1">
                        <a:latin typeface="Cambria Math" panose="02040503050406030204" pitchFamily="18" charset="0"/>
                      </a:rPr>
                      <m:t>𝑇</m:t>
                    </m:r>
                    <m:r>
                      <a:rPr lang="en-US" sz="2400" b="0" i="1" smtClean="0">
                        <a:latin typeface="Cambria Math" panose="02040503050406030204" pitchFamily="18" charset="0"/>
                      </a:rPr>
                      <m:t>)</m:t>
                    </m:r>
                  </m:oMath>
                </a14:m>
                <a:r>
                  <a:rPr lang="en-US" sz="2400" dirty="0"/>
                  <a:t> partial sums</a:t>
                </a:r>
              </a:p>
              <a:p>
                <a:pPr lvl="1"/>
                <a:endParaRPr lang="en-US" sz="2400" dirty="0"/>
              </a:p>
              <a:p>
                <a:endParaRPr lang="en-US" sz="2800" dirty="0"/>
              </a:p>
              <a:p>
                <a:endParaRPr lang="en-US" sz="2800" dirty="0"/>
              </a:p>
              <a:p>
                <a:pPr marL="0" indent="0">
                  <a:buNone/>
                </a:pPr>
                <a:endParaRPr lang="en-US" sz="2800" dirty="0"/>
              </a:p>
              <a:p>
                <a:r>
                  <a:rPr lang="en-US" sz="2800" dirty="0"/>
                  <a:t>Every node is </a:t>
                </a:r>
                <a:r>
                  <a:rPr lang="en-US" altLang="zh-CN" sz="2800" dirty="0"/>
                  <a:t>a </a:t>
                </a:r>
                <a:r>
                  <a:rPr lang="en-US" altLang="zh-CN" sz="2800" dirty="0">
                    <a:solidFill>
                      <a:srgbClr val="FF0000"/>
                    </a:solidFill>
                  </a:rPr>
                  <a:t>private</a:t>
                </a:r>
                <a:r>
                  <a:rPr lang="en-US" altLang="zh-CN" sz="2800" dirty="0"/>
                  <a:t> partial sum with</a:t>
                </a:r>
                <a:r>
                  <a:rPr lang="en-US" sz="2800" dirty="0"/>
                  <a:t> noise                        : </a:t>
                </a:r>
                <a14:m>
                  <m:oMath xmlns:m="http://schemas.openxmlformats.org/officeDocument/2006/math">
                    <m:f>
                      <m:fPr>
                        <m:ctrlPr>
                          <a:rPr lang="en-US" sz="2800" b="0" i="1" smtClean="0">
                            <a:latin typeface="Cambria Math" panose="02040503050406030204" pitchFamily="18" charset="0"/>
                          </a:rPr>
                        </m:ctrlPr>
                      </m:fPr>
                      <m:num>
                        <m:r>
                          <a:rPr lang="en-US" sz="2800" i="1">
                            <a:latin typeface="Cambria Math" panose="02040503050406030204" pitchFamily="18" charset="0"/>
                          </a:rPr>
                          <m:t>𝜖</m:t>
                        </m:r>
                      </m:num>
                      <m:den>
                        <m:r>
                          <m:rPr>
                            <m:sty m:val="p"/>
                          </m:rPr>
                          <a:rPr lang="en-US" sz="2800" i="1">
                            <a:latin typeface="Cambria Math" panose="02040503050406030204" pitchFamily="18" charset="0"/>
                          </a:rPr>
                          <m:t>log</m:t>
                        </m:r>
                        <m:r>
                          <a:rPr lang="en-US" sz="2800" i="1">
                            <a:latin typeface="Cambria Math" panose="02040503050406030204" pitchFamily="18" charset="0"/>
                          </a:rPr>
                          <m:t>𝑇</m:t>
                        </m:r>
                      </m:den>
                    </m:f>
                  </m:oMath>
                </a14:m>
                <a:r>
                  <a:rPr lang="en-US" sz="2800" dirty="0"/>
                  <a:t>-DP</a:t>
                </a:r>
              </a:p>
              <a:p>
                <a:pPr lvl="1"/>
                <a:r>
                  <a:rPr lang="en-US" sz="2400" dirty="0"/>
                  <a:t>By composition theorem the total sum is </a:t>
                </a:r>
                <a14:m>
                  <m:oMath xmlns:m="http://schemas.openxmlformats.org/officeDocument/2006/math">
                    <m:r>
                      <a:rPr lang="en-US" sz="2400" i="1">
                        <a:latin typeface="Cambria Math" panose="02040503050406030204" pitchFamily="18" charset="0"/>
                      </a:rPr>
                      <m:t>𝜖</m:t>
                    </m:r>
                  </m:oMath>
                </a14:m>
                <a:r>
                  <a:rPr lang="en-US" sz="2400" dirty="0"/>
                  <a:t>-DP</a:t>
                </a:r>
              </a:p>
              <a:p>
                <a:r>
                  <a:rPr lang="en-US" sz="2800" dirty="0"/>
                  <a:t>Noise (error) in private sum is bounded by</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838200" y="1825624"/>
                <a:ext cx="10515600" cy="5032375"/>
              </a:xfrm>
              <a:blipFill>
                <a:blip r:embed="rId2"/>
                <a:stretch>
                  <a:fillRect l="-1043" t="-193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8D5EF61-8BF0-4E9F-B3F2-DB3AF1A0BADF}"/>
              </a:ext>
            </a:extLst>
          </p:cNvPr>
          <p:cNvPicPr>
            <a:picLocks noChangeAspect="1"/>
          </p:cNvPicPr>
          <p:nvPr/>
        </p:nvPicPr>
        <p:blipFill>
          <a:blip r:embed="rId3"/>
          <a:stretch>
            <a:fillRect/>
          </a:stretch>
        </p:blipFill>
        <p:spPr>
          <a:xfrm>
            <a:off x="2059944" y="2699349"/>
            <a:ext cx="3938920" cy="1890212"/>
          </a:xfrm>
          <a:prstGeom prst="rect">
            <a:avLst/>
          </a:prstGeom>
        </p:spPr>
      </p:pic>
      <p:pic>
        <p:nvPicPr>
          <p:cNvPr id="7" name="Picture 6">
            <a:extLst>
              <a:ext uri="{FF2B5EF4-FFF2-40B4-BE49-F238E27FC236}">
                <a16:creationId xmlns:a16="http://schemas.microsoft.com/office/drawing/2014/main" id="{2AF1EEF9-C338-4B01-B37A-28429D31833D}"/>
              </a:ext>
            </a:extLst>
          </p:cNvPr>
          <p:cNvPicPr>
            <a:picLocks noChangeAspect="1"/>
          </p:cNvPicPr>
          <p:nvPr/>
        </p:nvPicPr>
        <p:blipFill>
          <a:blip r:embed="rId4"/>
          <a:stretch>
            <a:fillRect/>
          </a:stretch>
        </p:blipFill>
        <p:spPr>
          <a:xfrm>
            <a:off x="2230624" y="2725854"/>
            <a:ext cx="4056324" cy="2078059"/>
          </a:xfrm>
          <a:prstGeom prst="rect">
            <a:avLst/>
          </a:prstGeom>
        </p:spPr>
      </p:pic>
      <p:grpSp>
        <p:nvGrpSpPr>
          <p:cNvPr id="12" name="Group 11">
            <a:extLst>
              <a:ext uri="{FF2B5EF4-FFF2-40B4-BE49-F238E27FC236}">
                <a16:creationId xmlns:a16="http://schemas.microsoft.com/office/drawing/2014/main" id="{AFDA86E3-EB23-4C50-96F6-BD81AE23711A}"/>
              </a:ext>
            </a:extLst>
          </p:cNvPr>
          <p:cNvGrpSpPr/>
          <p:nvPr/>
        </p:nvGrpSpPr>
        <p:grpSpPr>
          <a:xfrm>
            <a:off x="778085" y="3037065"/>
            <a:ext cx="2674105" cy="783869"/>
            <a:chOff x="2600703" y="2395944"/>
            <a:chExt cx="2674105" cy="783869"/>
          </a:xfrm>
        </p:grpSpPr>
        <p:sp>
          <p:nvSpPr>
            <p:cNvPr id="13" name="Rectangle 12">
              <a:extLst>
                <a:ext uri="{FF2B5EF4-FFF2-40B4-BE49-F238E27FC236}">
                  <a16:creationId xmlns:a16="http://schemas.microsoft.com/office/drawing/2014/main" id="{193DC94E-288D-460D-873D-9AF1D99EF7CC}"/>
                </a:ext>
              </a:extLst>
            </p:cNvPr>
            <p:cNvSpPr/>
            <p:nvPr/>
          </p:nvSpPr>
          <p:spPr>
            <a:xfrm>
              <a:off x="4983165" y="2589549"/>
              <a:ext cx="291643" cy="2968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69D51C-6D05-4F4F-8AD7-1DD2C1CEE62E}"/>
                    </a:ext>
                  </a:extLst>
                </p:cNvPr>
                <p:cNvSpPr txBox="1"/>
                <p:nvPr/>
              </p:nvSpPr>
              <p:spPr>
                <a:xfrm>
                  <a:off x="2600703" y="2395944"/>
                  <a:ext cx="1987550" cy="783869"/>
                </a:xfrm>
                <a:prstGeom prst="rect">
                  <a:avLst/>
                </a:prstGeom>
                <a:noFill/>
              </p:spPr>
              <p:txBody>
                <a:bodyPr wrap="square" rtlCol="0">
                  <a:spAutoFit/>
                </a:bodyPr>
                <a:lstStyle/>
                <a:p>
                  <a:r>
                    <a:rPr lang="en-US" dirty="0">
                      <a:solidFill>
                        <a:srgbClr val="FF0000"/>
                      </a:solidFill>
                    </a:rPr>
                    <a:t>Sum of </a:t>
                  </a:r>
                  <a14:m>
                    <m:oMath xmlns:m="http://schemas.openxmlformats.org/officeDocument/2006/math">
                      <m:sSub>
                        <m:sSubPr>
                          <m:ctrlPr>
                            <a:rPr lang="en-US" i="1" dirty="0" smtClean="0">
                              <a:solidFill>
                                <a:srgbClr val="FF0000"/>
                              </a:solidFill>
                              <a:latin typeface="Cambria Math" panose="02040503050406030204" pitchFamily="18" charset="0"/>
                            </a:rPr>
                          </m:ctrlPr>
                        </m:sSubPr>
                        <m:e>
                          <m:r>
                            <a:rPr lang="en-US" i="1" dirty="0" smtClean="0">
                              <a:solidFill>
                                <a:srgbClr val="FF0000"/>
                              </a:solidFill>
                              <a:latin typeface="Cambria Math" panose="02040503050406030204" pitchFamily="18" charset="0"/>
                            </a:rPr>
                            <m:t>𝑟</m:t>
                          </m:r>
                        </m:e>
                        <m:sub>
                          <m:r>
                            <a:rPr lang="en-US" i="1" dirty="0" smtClean="0">
                              <a:solidFill>
                                <a:srgbClr val="FF0000"/>
                              </a:solidFill>
                              <a:latin typeface="Cambria Math" panose="02040503050406030204" pitchFamily="18" charset="0"/>
                            </a:rPr>
                            <m:t>1</m:t>
                          </m:r>
                        </m:sub>
                      </m:sSub>
                    </m:oMath>
                  </a14:m>
                  <a:r>
                    <a:rPr lang="en-US" dirty="0">
                      <a:solidFill>
                        <a:srgbClr val="FF0000"/>
                      </a:solidFill>
                    </a:rPr>
                    <a:t> to </a:t>
                  </a:r>
                  <a14:m>
                    <m:oMath xmlns:m="http://schemas.openxmlformats.org/officeDocument/2006/math">
                      <m:sSub>
                        <m:sSubPr>
                          <m:ctrlPr>
                            <a:rPr lang="en-US" i="1" dirty="0" smtClean="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𝑟</m:t>
                          </m:r>
                        </m:e>
                        <m:sub>
                          <m:r>
                            <a:rPr lang="en-US" b="0" i="1" dirty="0" smtClean="0">
                              <a:solidFill>
                                <a:srgbClr val="FF0000"/>
                              </a:solidFill>
                              <a:latin typeface="Cambria Math" panose="02040503050406030204" pitchFamily="18" charset="0"/>
                            </a:rPr>
                            <m:t>4</m:t>
                          </m:r>
                        </m:sub>
                      </m:sSub>
                    </m:oMath>
                  </a14:m>
                  <a:r>
                    <a:rPr lang="en-US" dirty="0">
                      <a:solidFill>
                        <a:srgbClr val="FF0000"/>
                      </a:solidFill>
                    </a:rPr>
                    <a:t> with </a:t>
                  </a:r>
                  <a14:m>
                    <m:oMath xmlns:m="http://schemas.openxmlformats.org/officeDocument/2006/math">
                      <m:r>
                        <a:rPr lang="en-US" i="1" smtClean="0">
                          <a:solidFill>
                            <a:srgbClr val="FF0000"/>
                          </a:solidFill>
                          <a:latin typeface="Cambria Math" panose="02040503050406030204" pitchFamily="18" charset="0"/>
                        </a:rPr>
                        <m:t>𝐿𝑎𝑝</m:t>
                      </m:r>
                      <m:d>
                        <m:dPr>
                          <m:ctrlPr>
                            <a:rPr lang="en-US" i="1">
                              <a:solidFill>
                                <a:srgbClr val="FF0000"/>
                              </a:solidFill>
                              <a:latin typeface="Cambria Math" panose="02040503050406030204" pitchFamily="18" charset="0"/>
                            </a:rPr>
                          </m:ctrlPr>
                        </m:dPr>
                        <m:e>
                          <m:f>
                            <m:fPr>
                              <m:ctrlPr>
                                <a:rPr lang="en-US" i="1">
                                  <a:solidFill>
                                    <a:srgbClr val="FF0000"/>
                                  </a:solidFill>
                                  <a:latin typeface="Cambria Math" panose="02040503050406030204" pitchFamily="18" charset="0"/>
                                </a:rPr>
                              </m:ctrlPr>
                            </m:fPr>
                            <m:num>
                              <m:r>
                                <m:rPr>
                                  <m:sty m:val="p"/>
                                </m:rPr>
                                <a:rPr lang="en-US" i="1">
                                  <a:solidFill>
                                    <a:srgbClr val="FF0000"/>
                                  </a:solidFill>
                                  <a:latin typeface="Cambria Math" panose="02040503050406030204" pitchFamily="18" charset="0"/>
                                </a:rPr>
                                <m:t>log</m:t>
                              </m:r>
                              <m:r>
                                <a:rPr lang="en-US" i="1">
                                  <a:solidFill>
                                    <a:srgbClr val="FF0000"/>
                                  </a:solidFill>
                                  <a:latin typeface="Cambria Math" panose="02040503050406030204" pitchFamily="18" charset="0"/>
                                </a:rPr>
                                <m:t>𝑇</m:t>
                              </m:r>
                            </m:num>
                            <m:den>
                              <m:r>
                                <a:rPr lang="en-US" i="1">
                                  <a:solidFill>
                                    <a:srgbClr val="FF0000"/>
                                  </a:solidFill>
                                  <a:latin typeface="Cambria Math" panose="02040503050406030204" pitchFamily="18" charset="0"/>
                                </a:rPr>
                                <m:t>𝜖</m:t>
                              </m:r>
                            </m:den>
                          </m:f>
                        </m:e>
                      </m:d>
                    </m:oMath>
                  </a14:m>
                  <a:r>
                    <a:rPr lang="en-US" dirty="0">
                      <a:solidFill>
                        <a:srgbClr val="FF0000"/>
                      </a:solidFill>
                    </a:rPr>
                    <a:t>  </a:t>
                  </a:r>
                </a:p>
              </p:txBody>
            </p:sp>
          </mc:Choice>
          <mc:Fallback xmlns="">
            <p:sp>
              <p:nvSpPr>
                <p:cNvPr id="14" name="TextBox 13">
                  <a:extLst>
                    <a:ext uri="{FF2B5EF4-FFF2-40B4-BE49-F238E27FC236}">
                      <a16:creationId xmlns:a16="http://schemas.microsoft.com/office/drawing/2014/main" id="{1269D51C-6D05-4F4F-8AD7-1DD2C1CEE62E}"/>
                    </a:ext>
                  </a:extLst>
                </p:cNvPr>
                <p:cNvSpPr txBox="1">
                  <a:spLocks noRot="1" noChangeAspect="1" noMove="1" noResize="1" noEditPoints="1" noAdjustHandles="1" noChangeArrowheads="1" noChangeShapeType="1" noTextEdit="1"/>
                </p:cNvSpPr>
                <p:nvPr/>
              </p:nvSpPr>
              <p:spPr>
                <a:xfrm>
                  <a:off x="2600703" y="2395944"/>
                  <a:ext cx="1987550" cy="783869"/>
                </a:xfrm>
                <a:prstGeom prst="rect">
                  <a:avLst/>
                </a:prstGeom>
                <a:blipFill>
                  <a:blip r:embed="rId5"/>
                  <a:stretch>
                    <a:fillRect l="-2761" t="-3876" b="-3101"/>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1F25A87-5359-45D5-8E7D-009426C714CA}"/>
                </a:ext>
              </a:extLst>
            </p:cNvPr>
            <p:cNvCxnSpPr>
              <a:cxnSpLocks/>
            </p:cNvCxnSpPr>
            <p:nvPr/>
          </p:nvCxnSpPr>
          <p:spPr>
            <a:xfrm flipV="1">
              <a:off x="4280896" y="2787878"/>
              <a:ext cx="702269" cy="984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Slide Number Placeholder 18">
            <a:extLst>
              <a:ext uri="{FF2B5EF4-FFF2-40B4-BE49-F238E27FC236}">
                <a16:creationId xmlns:a16="http://schemas.microsoft.com/office/drawing/2014/main" id="{3E59B374-1F95-4517-B883-E6C55DD08D1C}"/>
              </a:ext>
            </a:extLst>
          </p:cNvPr>
          <p:cNvSpPr>
            <a:spLocks noGrp="1"/>
          </p:cNvSpPr>
          <p:nvPr>
            <p:ph type="sldNum" sz="quarter" idx="12"/>
          </p:nvPr>
        </p:nvSpPr>
        <p:spPr/>
        <p:txBody>
          <a:bodyPr/>
          <a:lstStyle/>
          <a:p>
            <a:fld id="{96675DA6-09A5-4603-985B-62A0433927C4}" type="slidenum">
              <a:rPr lang="en-US" smtClean="0"/>
              <a:t>125</a:t>
            </a:fld>
            <a:endParaRPr lang="en-US"/>
          </a:p>
        </p:txBody>
      </p:sp>
      <p:sp>
        <p:nvSpPr>
          <p:cNvPr id="20" name="Date Placeholder 19">
            <a:extLst>
              <a:ext uri="{FF2B5EF4-FFF2-40B4-BE49-F238E27FC236}">
                <a16:creationId xmlns:a16="http://schemas.microsoft.com/office/drawing/2014/main" id="{A22844EA-5BDE-4E65-9395-753247CBD4DC}"/>
              </a:ext>
            </a:extLst>
          </p:cNvPr>
          <p:cNvSpPr>
            <a:spLocks noGrp="1"/>
          </p:cNvSpPr>
          <p:nvPr>
            <p:ph type="dt" sz="half" idx="10"/>
          </p:nvPr>
        </p:nvSpPr>
        <p:spPr/>
        <p:txBody>
          <a:bodyPr/>
          <a:lstStyle/>
          <a:p>
            <a:r>
              <a:rPr lang="en-US" dirty="0"/>
              <a:t>Privacy</a:t>
            </a:r>
          </a:p>
        </p:txBody>
      </p:sp>
      <p:pic>
        <p:nvPicPr>
          <p:cNvPr id="6" name="Picture 5">
            <a:extLst>
              <a:ext uri="{FF2B5EF4-FFF2-40B4-BE49-F238E27FC236}">
                <a16:creationId xmlns:a16="http://schemas.microsoft.com/office/drawing/2014/main" id="{0E24BE76-A335-48E7-B222-0A42F56991E9}"/>
              </a:ext>
            </a:extLst>
          </p:cNvPr>
          <p:cNvPicPr>
            <a:picLocks noChangeAspect="1"/>
          </p:cNvPicPr>
          <p:nvPr/>
        </p:nvPicPr>
        <p:blipFill>
          <a:blip r:embed="rId6"/>
          <a:stretch>
            <a:fillRect/>
          </a:stretch>
        </p:blipFill>
        <p:spPr>
          <a:xfrm>
            <a:off x="7679372" y="4589561"/>
            <a:ext cx="1873061" cy="731336"/>
          </a:xfrm>
          <a:prstGeom prst="rect">
            <a:avLst/>
          </a:prstGeom>
        </p:spPr>
      </p:pic>
      <p:pic>
        <p:nvPicPr>
          <p:cNvPr id="9" name="Picture 8">
            <a:extLst>
              <a:ext uri="{FF2B5EF4-FFF2-40B4-BE49-F238E27FC236}">
                <a16:creationId xmlns:a16="http://schemas.microsoft.com/office/drawing/2014/main" id="{B7218FBB-BF0E-45C2-9884-41811DA7A1B4}"/>
              </a:ext>
            </a:extLst>
          </p:cNvPr>
          <p:cNvPicPr>
            <a:picLocks noChangeAspect="1"/>
          </p:cNvPicPr>
          <p:nvPr/>
        </p:nvPicPr>
        <p:blipFill>
          <a:blip r:embed="rId7"/>
          <a:stretch>
            <a:fillRect/>
          </a:stretch>
        </p:blipFill>
        <p:spPr>
          <a:xfrm>
            <a:off x="7316072" y="5625015"/>
            <a:ext cx="1569325" cy="731336"/>
          </a:xfrm>
          <a:prstGeom prst="rect">
            <a:avLst/>
          </a:prstGeom>
        </p:spPr>
      </p:pic>
    </p:spTree>
    <p:extLst>
      <p:ext uri="{BB962C8B-B14F-4D97-AF65-F5344CB8AC3E}">
        <p14:creationId xmlns:p14="http://schemas.microsoft.com/office/powerpoint/2010/main" val="12930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B14481A-6AA0-48DD-B455-6A39F38975F7}"/>
              </a:ext>
            </a:extLst>
          </p:cNvPr>
          <p:cNvPicPr>
            <a:picLocks noChangeAspect="1"/>
          </p:cNvPicPr>
          <p:nvPr/>
        </p:nvPicPr>
        <p:blipFill>
          <a:blip r:embed="rId2"/>
          <a:stretch>
            <a:fillRect/>
          </a:stretch>
        </p:blipFill>
        <p:spPr>
          <a:xfrm>
            <a:off x="3244972" y="3512671"/>
            <a:ext cx="5407101" cy="821553"/>
          </a:xfrm>
          <a:prstGeom prst="rect">
            <a:avLst/>
          </a:prstGeom>
        </p:spPr>
      </p:pic>
      <p:sp>
        <p:nvSpPr>
          <p:cNvPr id="2" name="Title 1"/>
          <p:cNvSpPr>
            <a:spLocks noGrp="1"/>
          </p:cNvSpPr>
          <p:nvPr>
            <p:ph type="title"/>
          </p:nvPr>
        </p:nvSpPr>
        <p:spPr/>
        <p:txBody>
          <a:bodyPr>
            <a:normAutofit/>
          </a:bodyPr>
          <a:lstStyle/>
          <a:p>
            <a:r>
              <a:rPr lang="en-US" dirty="0"/>
              <a:t>Differentially private UCB1 [MT15]</a:t>
            </a:r>
          </a:p>
        </p:txBody>
      </p:sp>
      <p:sp>
        <p:nvSpPr>
          <p:cNvPr id="3" name="Content Placeholder 2"/>
          <p:cNvSpPr>
            <a:spLocks noGrp="1"/>
          </p:cNvSpPr>
          <p:nvPr>
            <p:ph idx="1"/>
          </p:nvPr>
        </p:nvSpPr>
        <p:spPr/>
        <p:txBody>
          <a:bodyPr/>
          <a:lstStyle/>
          <a:p>
            <a:r>
              <a:rPr lang="en-US" sz="2800" dirty="0"/>
              <a:t>Idea: keep the averaged reward                             private</a:t>
            </a:r>
          </a:p>
          <a:p>
            <a:pPr lvl="1"/>
            <a:r>
              <a:rPr lang="en-US" sz="2400" dirty="0"/>
              <a:t>Post-processing invariant</a:t>
            </a:r>
          </a:p>
          <a:p>
            <a:r>
              <a:rPr lang="en-US" sz="2800" dirty="0"/>
              <a:t>Use tree-based aggregation, </a:t>
            </a:r>
            <a:r>
              <a:rPr lang="en-US" sz="2800" dirty="0">
                <a:solidFill>
                  <a:srgbClr val="FF0000"/>
                </a:solidFill>
              </a:rPr>
              <a:t>add noise to            </a:t>
            </a:r>
            <a:r>
              <a:rPr lang="en-US" sz="2800" dirty="0"/>
              <a:t>for private </a:t>
            </a:r>
          </a:p>
          <a:p>
            <a:pPr marL="228600" lvl="1">
              <a:spcBef>
                <a:spcPts val="1000"/>
              </a:spcBef>
            </a:pPr>
            <a:r>
              <a:rPr lang="en-US" dirty="0"/>
              <a:t>Arm selection strategy: </a:t>
            </a:r>
          </a:p>
          <a:p>
            <a:pPr marL="0" lvl="1" indent="0">
              <a:spcBef>
                <a:spcPts val="1000"/>
              </a:spcBef>
              <a:buNone/>
            </a:pPr>
            <a:endParaRPr lang="en-US" dirty="0"/>
          </a:p>
          <a:p>
            <a:pPr marL="685800" lvl="2">
              <a:spcBef>
                <a:spcPts val="1000"/>
              </a:spcBef>
            </a:pPr>
            <a:r>
              <a:rPr lang="en-US" dirty="0"/>
              <a:t>Additional confidence term for exploration in private setting</a:t>
            </a:r>
          </a:p>
          <a:p>
            <a:pPr marL="228600" lvl="1">
              <a:spcBef>
                <a:spcPts val="1000"/>
              </a:spcBef>
            </a:pPr>
            <a:endParaRPr lang="en-US" dirty="0"/>
          </a:p>
          <a:p>
            <a:pPr marL="228600" lvl="1">
              <a:spcBef>
                <a:spcPts val="1000"/>
              </a:spcBef>
            </a:pPr>
            <a:r>
              <a:rPr lang="en-US" dirty="0"/>
              <a:t>Regret:</a:t>
            </a:r>
          </a:p>
        </p:txBody>
      </p:sp>
      <p:sp>
        <p:nvSpPr>
          <p:cNvPr id="4" name="Slide Number Placeholder 3">
            <a:extLst>
              <a:ext uri="{FF2B5EF4-FFF2-40B4-BE49-F238E27FC236}">
                <a16:creationId xmlns:a16="http://schemas.microsoft.com/office/drawing/2014/main" id="{1BCF4E2B-B3F1-4C71-923C-C9D56D0876FC}"/>
              </a:ext>
            </a:extLst>
          </p:cNvPr>
          <p:cNvSpPr>
            <a:spLocks noGrp="1"/>
          </p:cNvSpPr>
          <p:nvPr>
            <p:ph type="sldNum" sz="quarter" idx="12"/>
          </p:nvPr>
        </p:nvSpPr>
        <p:spPr/>
        <p:txBody>
          <a:bodyPr/>
          <a:lstStyle/>
          <a:p>
            <a:fld id="{96675DA6-09A5-4603-985B-62A0433927C4}" type="slidenum">
              <a:rPr lang="en-US" smtClean="0"/>
              <a:t>126</a:t>
            </a:fld>
            <a:endParaRPr lang="en-US"/>
          </a:p>
        </p:txBody>
      </p:sp>
      <p:sp>
        <p:nvSpPr>
          <p:cNvPr id="5" name="Date Placeholder 4">
            <a:extLst>
              <a:ext uri="{FF2B5EF4-FFF2-40B4-BE49-F238E27FC236}">
                <a16:creationId xmlns:a16="http://schemas.microsoft.com/office/drawing/2014/main" id="{2D25EB3C-E576-43EC-B7B0-CC67D2E2C31F}"/>
              </a:ext>
            </a:extLst>
          </p:cNvPr>
          <p:cNvSpPr>
            <a:spLocks noGrp="1"/>
          </p:cNvSpPr>
          <p:nvPr>
            <p:ph type="dt" sz="half" idx="10"/>
          </p:nvPr>
        </p:nvSpPr>
        <p:spPr/>
        <p:txBody>
          <a:bodyPr/>
          <a:lstStyle/>
          <a:p>
            <a:r>
              <a:rPr lang="en-US" dirty="0"/>
              <a:t>Privacy</a:t>
            </a:r>
          </a:p>
        </p:txBody>
      </p:sp>
      <p:grpSp>
        <p:nvGrpSpPr>
          <p:cNvPr id="6" name="Group 5">
            <a:extLst>
              <a:ext uri="{FF2B5EF4-FFF2-40B4-BE49-F238E27FC236}">
                <a16:creationId xmlns:a16="http://schemas.microsoft.com/office/drawing/2014/main" id="{42FB87F3-2BF6-42AB-A4FB-70A2C833950D}"/>
              </a:ext>
            </a:extLst>
          </p:cNvPr>
          <p:cNvGrpSpPr/>
          <p:nvPr/>
        </p:nvGrpSpPr>
        <p:grpSpPr>
          <a:xfrm>
            <a:off x="5093067" y="4938574"/>
            <a:ext cx="5005674" cy="1919426"/>
            <a:chOff x="2506675" y="4051068"/>
            <a:chExt cx="7036471" cy="2698135"/>
          </a:xfrm>
        </p:grpSpPr>
        <p:pic>
          <p:nvPicPr>
            <p:cNvPr id="7" name="Picture 2" descr="mage result for robot icon">
              <a:extLst>
                <a:ext uri="{FF2B5EF4-FFF2-40B4-BE49-F238E27FC236}">
                  <a16:creationId xmlns:a16="http://schemas.microsoft.com/office/drawing/2014/main" id="{BBEB41B1-1111-42FF-B89E-6647509086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758" y="4051068"/>
              <a:ext cx="827242" cy="8272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2AC4FAF-C138-4063-8D62-44FB86980529}"/>
                </a:ext>
              </a:extLst>
            </p:cNvPr>
            <p:cNvGrpSpPr/>
            <p:nvPr/>
          </p:nvGrpSpPr>
          <p:grpSpPr>
            <a:xfrm>
              <a:off x="6094580" y="4440187"/>
              <a:ext cx="1402504" cy="1955253"/>
              <a:chOff x="6097293" y="3125876"/>
              <a:chExt cx="1402504" cy="1920240"/>
            </a:xfrm>
          </p:grpSpPr>
          <p:cxnSp>
            <p:nvCxnSpPr>
              <p:cNvPr id="18" name="Straight Connector 17">
                <a:extLst>
                  <a:ext uri="{FF2B5EF4-FFF2-40B4-BE49-F238E27FC236}">
                    <a16:creationId xmlns:a16="http://schemas.microsoft.com/office/drawing/2014/main" id="{5BF92E8D-44A2-4A08-B700-B1FCBF06BD8F}"/>
                  </a:ext>
                </a:extLst>
              </p:cNvPr>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04F2C1-534A-4A95-85F2-F32C7B7B107D}"/>
                  </a:ext>
                </a:extLst>
              </p:cNvPr>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0D4714-6E02-4AC0-A8F2-F0C64E78FDAF}"/>
                  </a:ext>
                </a:extLst>
              </p:cNvPr>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80D8A88-F4BE-4151-9B97-1560DC25BB42}"/>
                </a:ext>
              </a:extLst>
            </p:cNvPr>
            <p:cNvGrpSpPr/>
            <p:nvPr/>
          </p:nvGrpSpPr>
          <p:grpSpPr>
            <a:xfrm rot="10800000">
              <a:off x="3880970" y="4443997"/>
              <a:ext cx="1402504" cy="1955253"/>
              <a:chOff x="6097293" y="3125876"/>
              <a:chExt cx="1402504" cy="1920240"/>
            </a:xfrm>
          </p:grpSpPr>
          <p:cxnSp>
            <p:nvCxnSpPr>
              <p:cNvPr id="15" name="Straight Connector 14">
                <a:extLst>
                  <a:ext uri="{FF2B5EF4-FFF2-40B4-BE49-F238E27FC236}">
                    <a16:creationId xmlns:a16="http://schemas.microsoft.com/office/drawing/2014/main" id="{EDE11778-23FF-4476-B00A-05A9979DD3D1}"/>
                  </a:ext>
                </a:extLst>
              </p:cNvPr>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FCB57C-CAC2-42CB-850C-266D631781B6}"/>
                  </a:ext>
                </a:extLst>
              </p:cNvPr>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477C97-A58B-4841-8A41-01951BBEAA58}"/>
                  </a:ext>
                </a:extLst>
              </p:cNvPr>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B9C663B-ED73-4B53-895F-647E5C7BFCAF}"/>
                </a:ext>
              </a:extLst>
            </p:cNvPr>
            <p:cNvGrpSpPr/>
            <p:nvPr/>
          </p:nvGrpSpPr>
          <p:grpSpPr>
            <a:xfrm>
              <a:off x="5322874" y="6041676"/>
              <a:ext cx="732306" cy="707527"/>
              <a:chOff x="6229302" y="3351336"/>
              <a:chExt cx="1215992" cy="1231053"/>
            </a:xfrm>
          </p:grpSpPr>
          <p:sp>
            <p:nvSpPr>
              <p:cNvPr id="13" name="Oval 12">
                <a:extLst>
                  <a:ext uri="{FF2B5EF4-FFF2-40B4-BE49-F238E27FC236}">
                    <a16:creationId xmlns:a16="http://schemas.microsoft.com/office/drawing/2014/main" id="{82160D2D-FC0E-4132-9DCA-73A291F04380}"/>
                  </a:ext>
                </a:extLst>
              </p:cNvPr>
              <p:cNvSpPr/>
              <p:nvPr/>
            </p:nvSpPr>
            <p:spPr>
              <a:xfrm>
                <a:off x="6229302" y="3351336"/>
                <a:ext cx="1215992" cy="1231053"/>
              </a:xfrm>
              <a:prstGeom prst="ellipse">
                <a:avLst/>
              </a:prstGeom>
              <a:solidFill>
                <a:srgbClr val="FF2600">
                  <a:alpha val="12941"/>
                </a:srgbClr>
              </a:solidFill>
              <a:ln>
                <a:solidFill>
                  <a:srgbClr val="FF0000">
                    <a:alpha val="549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Light" charset="0"/>
                  <a:ea typeface="Gill Sans Light" charset="0"/>
                  <a:cs typeface="Gill Sans Light" charset="0"/>
                </a:endParaRPr>
              </a:p>
            </p:txBody>
          </p:sp>
          <p:pic>
            <p:nvPicPr>
              <p:cNvPr id="14" name="Picture 13">
                <a:extLst>
                  <a:ext uri="{FF2B5EF4-FFF2-40B4-BE49-F238E27FC236}">
                    <a16:creationId xmlns:a16="http://schemas.microsoft.com/office/drawing/2014/main" id="{244DDD38-A6C8-4039-84AD-254705207E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034" y="3556271"/>
                <a:ext cx="801637" cy="801637"/>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086305-1EF6-4EB5-8A25-D08C7D62806D}"/>
                    </a:ext>
                  </a:extLst>
                </p:cNvPr>
                <p:cNvSpPr txBox="1"/>
                <p:nvPr/>
              </p:nvSpPr>
              <p:spPr>
                <a:xfrm>
                  <a:off x="2506675" y="5164099"/>
                  <a:ext cx="1356688" cy="432642"/>
                </a:xfrm>
                <a:prstGeom prst="rect">
                  <a:avLst/>
                </a:prstGeom>
                <a:solidFill>
                  <a:schemeClr val="bg1"/>
                </a:solidFill>
              </p:spPr>
              <p:txBody>
                <a:bodyPr wrap="square" rtlCol="0">
                  <a:spAutoFit/>
                </a:bodyPr>
                <a:lstStyle/>
                <a:p>
                  <a:r>
                    <a:rPr lang="en-US" altLang="zh-CN" sz="1400" dirty="0">
                      <a:ea typeface="Gill Sans Light" charset="0"/>
                      <a:cs typeface="Gill Sans Light" charset="0"/>
                    </a:rPr>
                    <a:t>Reward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𝑟</m:t>
                          </m:r>
                        </m:e>
                        <m:sub>
                          <m:r>
                            <a:rPr lang="en-US" sz="1400" b="0" i="1" smtClean="0">
                              <a:latin typeface="Cambria Math" panose="02040503050406030204" pitchFamily="18" charset="0"/>
                            </a:rPr>
                            <m:t>𝑎</m:t>
                          </m:r>
                        </m:sub>
                      </m:sSub>
                    </m:oMath>
                  </a14:m>
                  <a:endParaRPr lang="en-US" dirty="0">
                    <a:ea typeface="Gill Sans Light" charset="0"/>
                    <a:cs typeface="Gill Sans Light" charset="0"/>
                  </a:endParaRPr>
                </a:p>
              </p:txBody>
            </p:sp>
          </mc:Choice>
          <mc:Fallback xmlns="">
            <p:sp>
              <p:nvSpPr>
                <p:cNvPr id="11" name="TextBox 10">
                  <a:extLst>
                    <a:ext uri="{FF2B5EF4-FFF2-40B4-BE49-F238E27FC236}">
                      <a16:creationId xmlns:a16="http://schemas.microsoft.com/office/drawing/2014/main" id="{96086305-1EF6-4EB5-8A25-D08C7D62806D}"/>
                    </a:ext>
                  </a:extLst>
                </p:cNvPr>
                <p:cNvSpPr txBox="1">
                  <a:spLocks noRot="1" noChangeAspect="1" noMove="1" noResize="1" noEditPoints="1" noAdjustHandles="1" noChangeArrowheads="1" noChangeShapeType="1" noTextEdit="1"/>
                </p:cNvSpPr>
                <p:nvPr/>
              </p:nvSpPr>
              <p:spPr>
                <a:xfrm>
                  <a:off x="2506675" y="5164099"/>
                  <a:ext cx="1356688" cy="432642"/>
                </a:xfrm>
                <a:prstGeom prst="rect">
                  <a:avLst/>
                </a:prstGeom>
                <a:blipFill>
                  <a:blip r:embed="rId5"/>
                  <a:stretch>
                    <a:fillRect l="-1887" t="-3922" b="-1960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0CD9D39-83A3-429B-87EC-A76179450728}"/>
                </a:ext>
              </a:extLst>
            </p:cNvPr>
            <p:cNvSpPr txBox="1"/>
            <p:nvPr/>
          </p:nvSpPr>
          <p:spPr>
            <a:xfrm>
              <a:off x="7509566" y="5098762"/>
              <a:ext cx="2033580" cy="735490"/>
            </a:xfrm>
            <a:prstGeom prst="rect">
              <a:avLst/>
            </a:prstGeom>
            <a:solidFill>
              <a:schemeClr val="bg1"/>
            </a:solidFill>
          </p:spPr>
          <p:txBody>
            <a:bodyPr wrap="square" rtlCol="0">
              <a:spAutoFit/>
            </a:bodyPr>
            <a:lstStyle/>
            <a:p>
              <a:r>
                <a:rPr lang="en-US" altLang="zh-CN" sz="1400" dirty="0">
                  <a:ea typeface="Gill Sans Light" charset="0"/>
                  <a:cs typeface="Gill Sans Light" charset="0"/>
                </a:rPr>
                <a:t>Private recommendation</a:t>
              </a:r>
              <a:endParaRPr lang="en-US" sz="1400" dirty="0">
                <a:ea typeface="Gill Sans Light" charset="0"/>
                <a:cs typeface="Gill Sans Light" charset="0"/>
              </a:endParaRPr>
            </a:p>
          </p:txBody>
        </p:sp>
      </p:grpSp>
      <p:pic>
        <p:nvPicPr>
          <p:cNvPr id="22" name="Picture 21">
            <a:extLst>
              <a:ext uri="{FF2B5EF4-FFF2-40B4-BE49-F238E27FC236}">
                <a16:creationId xmlns:a16="http://schemas.microsoft.com/office/drawing/2014/main" id="{B31A93EB-0FC8-4BB4-BF5F-870A6252469E}"/>
              </a:ext>
            </a:extLst>
          </p:cNvPr>
          <p:cNvPicPr>
            <a:picLocks noChangeAspect="1"/>
          </p:cNvPicPr>
          <p:nvPr/>
        </p:nvPicPr>
        <p:blipFill>
          <a:blip r:embed="rId6"/>
          <a:stretch>
            <a:fillRect/>
          </a:stretch>
        </p:blipFill>
        <p:spPr>
          <a:xfrm>
            <a:off x="5740624" y="1627221"/>
            <a:ext cx="2183378" cy="896556"/>
          </a:xfrm>
          <a:prstGeom prst="rect">
            <a:avLst/>
          </a:prstGeom>
        </p:spPr>
      </p:pic>
      <p:pic>
        <p:nvPicPr>
          <p:cNvPr id="26" name="Picture 25">
            <a:extLst>
              <a:ext uri="{FF2B5EF4-FFF2-40B4-BE49-F238E27FC236}">
                <a16:creationId xmlns:a16="http://schemas.microsoft.com/office/drawing/2014/main" id="{D3EA644A-8FEF-4EF1-B27E-37748084B4B8}"/>
              </a:ext>
            </a:extLst>
          </p:cNvPr>
          <p:cNvPicPr>
            <a:picLocks noChangeAspect="1"/>
          </p:cNvPicPr>
          <p:nvPr/>
        </p:nvPicPr>
        <p:blipFill>
          <a:blip r:embed="rId7"/>
          <a:stretch>
            <a:fillRect/>
          </a:stretch>
        </p:blipFill>
        <p:spPr>
          <a:xfrm>
            <a:off x="7119466" y="2545936"/>
            <a:ext cx="863495" cy="805607"/>
          </a:xfrm>
          <a:prstGeom prst="rect">
            <a:avLst/>
          </a:prstGeom>
        </p:spPr>
      </p:pic>
      <p:pic>
        <p:nvPicPr>
          <p:cNvPr id="28" name="Picture 27">
            <a:extLst>
              <a:ext uri="{FF2B5EF4-FFF2-40B4-BE49-F238E27FC236}">
                <a16:creationId xmlns:a16="http://schemas.microsoft.com/office/drawing/2014/main" id="{275FC2F5-801D-4160-BF90-6C2F4EBA0B3E}"/>
              </a:ext>
            </a:extLst>
          </p:cNvPr>
          <p:cNvPicPr>
            <a:picLocks noChangeAspect="1"/>
          </p:cNvPicPr>
          <p:nvPr/>
        </p:nvPicPr>
        <p:blipFill>
          <a:blip r:embed="rId8"/>
          <a:stretch>
            <a:fillRect/>
          </a:stretch>
        </p:blipFill>
        <p:spPr>
          <a:xfrm>
            <a:off x="9569521" y="2656044"/>
            <a:ext cx="663381" cy="558636"/>
          </a:xfrm>
          <a:prstGeom prst="rect">
            <a:avLst/>
          </a:prstGeom>
        </p:spPr>
      </p:pic>
      <p:pic>
        <p:nvPicPr>
          <p:cNvPr id="32" name="Picture 31">
            <a:extLst>
              <a:ext uri="{FF2B5EF4-FFF2-40B4-BE49-F238E27FC236}">
                <a16:creationId xmlns:a16="http://schemas.microsoft.com/office/drawing/2014/main" id="{EE5ADA12-A04B-4662-BDF6-40BA9F592078}"/>
              </a:ext>
            </a:extLst>
          </p:cNvPr>
          <p:cNvPicPr>
            <a:picLocks noChangeAspect="1"/>
          </p:cNvPicPr>
          <p:nvPr/>
        </p:nvPicPr>
        <p:blipFill>
          <a:blip r:embed="rId9"/>
          <a:stretch>
            <a:fillRect/>
          </a:stretch>
        </p:blipFill>
        <p:spPr>
          <a:xfrm>
            <a:off x="2247608" y="5095528"/>
            <a:ext cx="1393189" cy="749807"/>
          </a:xfrm>
          <a:prstGeom prst="rect">
            <a:avLst/>
          </a:prstGeom>
        </p:spPr>
      </p:pic>
    </p:spTree>
    <p:extLst>
      <p:ext uri="{BB962C8B-B14F-4D97-AF65-F5344CB8AC3E}">
        <p14:creationId xmlns:p14="http://schemas.microsoft.com/office/powerpoint/2010/main" val="5560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4BC5-3441-4474-A955-8DF262556808}"/>
              </a:ext>
            </a:extLst>
          </p:cNvPr>
          <p:cNvSpPr>
            <a:spLocks noGrp="1"/>
          </p:cNvSpPr>
          <p:nvPr>
            <p:ph type="title"/>
          </p:nvPr>
        </p:nvSpPr>
        <p:spPr/>
        <p:txBody>
          <a:bodyPr/>
          <a:lstStyle/>
          <a:p>
            <a:r>
              <a:rPr lang="en-US" dirty="0"/>
              <a:t>Differentially private LinUCB</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F05211-A661-4C98-BF53-BD1BF4E5BEB3}"/>
                  </a:ext>
                </a:extLst>
              </p:cNvPr>
              <p:cNvSpPr>
                <a:spLocks noGrp="1"/>
              </p:cNvSpPr>
              <p:nvPr>
                <p:ph idx="1"/>
              </p:nvPr>
            </p:nvSpPr>
            <p:spPr>
              <a:xfrm>
                <a:off x="838200" y="1825625"/>
                <a:ext cx="7661564" cy="4351338"/>
              </a:xfrm>
            </p:spPr>
            <p:txBody>
              <a:bodyPr>
                <a:normAutofit/>
              </a:bodyPr>
              <a:lstStyle/>
              <a:p>
                <a:r>
                  <a:rPr lang="en-US" sz="2800" dirty="0"/>
                  <a:t>Privacy for reward [NR18]</a:t>
                </a:r>
              </a:p>
              <a:p>
                <a:r>
                  <a:rPr lang="en-US" sz="2800" dirty="0"/>
                  <a:t>Use tree-based aggregation, add noise to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𝑏</m:t>
                        </m:r>
                      </m:e>
                      <m:sub>
                        <m:r>
                          <a:rPr lang="en-US" sz="2800" i="1" dirty="0">
                            <a:latin typeface="Cambria Math" panose="02040503050406030204" pitchFamily="18" charset="0"/>
                          </a:rPr>
                          <m:t>𝑡</m:t>
                        </m:r>
                      </m:sub>
                    </m:sSub>
                  </m:oMath>
                </a14:m>
                <a:endParaRPr lang="en-US" sz="2800" dirty="0"/>
              </a:p>
              <a:p>
                <a:r>
                  <a:rPr lang="en-US" sz="2800" dirty="0"/>
                  <a:t>Arm selection strategy:</a:t>
                </a:r>
              </a:p>
              <a:p>
                <a:endParaRPr lang="en-US" sz="2800" dirty="0"/>
              </a:p>
              <a:p>
                <a:endParaRPr lang="en-US" sz="2800" dirty="0"/>
              </a:p>
              <a:p>
                <a:r>
                  <a:rPr lang="en-US" sz="2800" dirty="0"/>
                  <a:t>Regret:</a:t>
                </a:r>
              </a:p>
              <a:p>
                <a:endParaRPr lang="en-US" sz="2800" dirty="0"/>
              </a:p>
              <a:p>
                <a:endParaRPr lang="en-US" sz="2800" dirty="0"/>
              </a:p>
            </p:txBody>
          </p:sp>
        </mc:Choice>
        <mc:Fallback xmlns="">
          <p:sp>
            <p:nvSpPr>
              <p:cNvPr id="3" name="Content Placeholder 2">
                <a:extLst>
                  <a:ext uri="{FF2B5EF4-FFF2-40B4-BE49-F238E27FC236}">
                    <a16:creationId xmlns:a16="http://schemas.microsoft.com/office/drawing/2014/main" id="{E5F05211-A661-4C98-BF53-BD1BF4E5BEB3}"/>
                  </a:ext>
                </a:extLst>
              </p:cNvPr>
              <p:cNvSpPr>
                <a:spLocks noGrp="1" noRot="1" noChangeAspect="1" noMove="1" noResize="1" noEditPoints="1" noAdjustHandles="1" noChangeArrowheads="1" noChangeShapeType="1" noTextEdit="1"/>
              </p:cNvSpPr>
              <p:nvPr>
                <p:ph idx="1"/>
              </p:nvPr>
            </p:nvSpPr>
            <p:spPr>
              <a:xfrm>
                <a:off x="838200" y="1825625"/>
                <a:ext cx="7661564" cy="4351338"/>
              </a:xfrm>
              <a:blipFill>
                <a:blip r:embed="rId2"/>
                <a:stretch>
                  <a:fillRect l="-1433" t="-224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26FA9C1-83D5-47A2-8CB6-F8CA26932E0C}"/>
              </a:ext>
            </a:extLst>
          </p:cNvPr>
          <p:cNvSpPr>
            <a:spLocks noGrp="1"/>
          </p:cNvSpPr>
          <p:nvPr>
            <p:ph type="sldNum" sz="quarter" idx="12"/>
          </p:nvPr>
        </p:nvSpPr>
        <p:spPr/>
        <p:txBody>
          <a:bodyPr/>
          <a:lstStyle/>
          <a:p>
            <a:fld id="{96675DA6-09A5-4603-985B-62A0433927C4}" type="slidenum">
              <a:rPr lang="en-US" smtClean="0"/>
              <a:t>127</a:t>
            </a:fld>
            <a:endParaRPr lang="en-US"/>
          </a:p>
        </p:txBody>
      </p:sp>
      <p:grpSp>
        <p:nvGrpSpPr>
          <p:cNvPr id="12" name="Group 11">
            <a:extLst>
              <a:ext uri="{FF2B5EF4-FFF2-40B4-BE49-F238E27FC236}">
                <a16:creationId xmlns:a16="http://schemas.microsoft.com/office/drawing/2014/main" id="{95EA8765-BCE0-438A-8D14-1DFD3F2635A5}"/>
              </a:ext>
            </a:extLst>
          </p:cNvPr>
          <p:cNvGrpSpPr/>
          <p:nvPr/>
        </p:nvGrpSpPr>
        <p:grpSpPr>
          <a:xfrm>
            <a:off x="8334263" y="2693390"/>
            <a:ext cx="3393610" cy="1471220"/>
            <a:chOff x="5043565" y="5262132"/>
            <a:chExt cx="3393610" cy="1471220"/>
          </a:xfrm>
        </p:grpSpPr>
        <p:pic>
          <p:nvPicPr>
            <p:cNvPr id="13" name="Picture 12">
              <a:extLst>
                <a:ext uri="{FF2B5EF4-FFF2-40B4-BE49-F238E27FC236}">
                  <a16:creationId xmlns:a16="http://schemas.microsoft.com/office/drawing/2014/main" id="{8D455B72-E981-4050-BF8D-5816B3A5C723}"/>
                </a:ext>
              </a:extLst>
            </p:cNvPr>
            <p:cNvPicPr>
              <a:picLocks noChangeAspect="1"/>
            </p:cNvPicPr>
            <p:nvPr/>
          </p:nvPicPr>
          <p:blipFill>
            <a:blip r:embed="rId3"/>
            <a:stretch>
              <a:fillRect/>
            </a:stretch>
          </p:blipFill>
          <p:spPr>
            <a:xfrm>
              <a:off x="5223073" y="5602027"/>
              <a:ext cx="3015024" cy="341066"/>
            </a:xfrm>
            <a:prstGeom prst="rect">
              <a:avLst/>
            </a:prstGeom>
          </p:spPr>
        </p:pic>
        <p:pic>
          <p:nvPicPr>
            <p:cNvPr id="14" name="Picture 13">
              <a:extLst>
                <a:ext uri="{FF2B5EF4-FFF2-40B4-BE49-F238E27FC236}">
                  <a16:creationId xmlns:a16="http://schemas.microsoft.com/office/drawing/2014/main" id="{6A41F515-D541-40EF-A0B9-480B3C52ADFD}"/>
                </a:ext>
              </a:extLst>
            </p:cNvPr>
            <p:cNvPicPr>
              <a:picLocks noChangeAspect="1"/>
            </p:cNvPicPr>
            <p:nvPr/>
          </p:nvPicPr>
          <p:blipFill>
            <a:blip r:embed="rId4"/>
            <a:stretch>
              <a:fillRect/>
            </a:stretch>
          </p:blipFill>
          <p:spPr>
            <a:xfrm>
              <a:off x="5254138" y="5992138"/>
              <a:ext cx="2551056" cy="333377"/>
            </a:xfrm>
            <a:prstGeom prst="rect">
              <a:avLst/>
            </a:prstGeom>
          </p:spPr>
        </p:pic>
        <p:pic>
          <p:nvPicPr>
            <p:cNvPr id="15" name="Picture 14">
              <a:extLst>
                <a:ext uri="{FF2B5EF4-FFF2-40B4-BE49-F238E27FC236}">
                  <a16:creationId xmlns:a16="http://schemas.microsoft.com/office/drawing/2014/main" id="{2002FC10-0B81-42DB-A87C-61DCCF3BDD4E}"/>
                </a:ext>
              </a:extLst>
            </p:cNvPr>
            <p:cNvPicPr>
              <a:picLocks noChangeAspect="1"/>
            </p:cNvPicPr>
            <p:nvPr/>
          </p:nvPicPr>
          <p:blipFill>
            <a:blip r:embed="rId5"/>
            <a:stretch>
              <a:fillRect/>
            </a:stretch>
          </p:blipFill>
          <p:spPr>
            <a:xfrm>
              <a:off x="5268637" y="6373067"/>
              <a:ext cx="1326191" cy="313331"/>
            </a:xfrm>
            <a:prstGeom prst="rect">
              <a:avLst/>
            </a:prstGeom>
          </p:spPr>
        </p:pic>
        <p:sp>
          <p:nvSpPr>
            <p:cNvPr id="16" name="TextBox 15">
              <a:extLst>
                <a:ext uri="{FF2B5EF4-FFF2-40B4-BE49-F238E27FC236}">
                  <a16:creationId xmlns:a16="http://schemas.microsoft.com/office/drawing/2014/main" id="{E9B101C8-E102-47C0-8858-24FF103B998E}"/>
                </a:ext>
              </a:extLst>
            </p:cNvPr>
            <p:cNvSpPr txBox="1"/>
            <p:nvPr/>
          </p:nvSpPr>
          <p:spPr>
            <a:xfrm>
              <a:off x="5043565" y="5262132"/>
              <a:ext cx="3393610" cy="369332"/>
            </a:xfrm>
            <a:prstGeom prst="rect">
              <a:avLst/>
            </a:prstGeom>
            <a:noFill/>
          </p:spPr>
          <p:txBody>
            <a:bodyPr wrap="square" rtlCol="0">
              <a:spAutoFit/>
            </a:bodyPr>
            <a:lstStyle/>
            <a:p>
              <a:r>
                <a:rPr lang="en-US" dirty="0"/>
                <a:t>Closed form estimator of LinUCB</a:t>
              </a:r>
            </a:p>
          </p:txBody>
        </p:sp>
        <p:sp>
          <p:nvSpPr>
            <p:cNvPr id="17" name="Rectangle 16">
              <a:extLst>
                <a:ext uri="{FF2B5EF4-FFF2-40B4-BE49-F238E27FC236}">
                  <a16:creationId xmlns:a16="http://schemas.microsoft.com/office/drawing/2014/main" id="{F061661B-549A-4144-AB84-C2CF606E2782}"/>
                </a:ext>
              </a:extLst>
            </p:cNvPr>
            <p:cNvSpPr/>
            <p:nvPr/>
          </p:nvSpPr>
          <p:spPr>
            <a:xfrm>
              <a:off x="5043565" y="5271196"/>
              <a:ext cx="3255619" cy="1462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Date Placeholder 5">
            <a:extLst>
              <a:ext uri="{FF2B5EF4-FFF2-40B4-BE49-F238E27FC236}">
                <a16:creationId xmlns:a16="http://schemas.microsoft.com/office/drawing/2014/main" id="{B9A0139A-3F53-4979-8B84-8B128FC2F1EC}"/>
              </a:ext>
            </a:extLst>
          </p:cNvPr>
          <p:cNvSpPr>
            <a:spLocks noGrp="1"/>
          </p:cNvSpPr>
          <p:nvPr>
            <p:ph type="dt" sz="half" idx="10"/>
          </p:nvPr>
        </p:nvSpPr>
        <p:spPr/>
        <p:txBody>
          <a:bodyPr/>
          <a:lstStyle/>
          <a:p>
            <a:r>
              <a:rPr lang="en-US" dirty="0"/>
              <a:t>Privacy</a:t>
            </a:r>
          </a:p>
        </p:txBody>
      </p:sp>
      <p:pic>
        <p:nvPicPr>
          <p:cNvPr id="9" name="Picture 8">
            <a:extLst>
              <a:ext uri="{FF2B5EF4-FFF2-40B4-BE49-F238E27FC236}">
                <a16:creationId xmlns:a16="http://schemas.microsoft.com/office/drawing/2014/main" id="{1D77BB49-FC04-4818-9C3A-B66CB437E097}"/>
              </a:ext>
            </a:extLst>
          </p:cNvPr>
          <p:cNvPicPr>
            <a:picLocks noChangeAspect="1"/>
          </p:cNvPicPr>
          <p:nvPr/>
        </p:nvPicPr>
        <p:blipFill>
          <a:blip r:embed="rId6"/>
          <a:stretch>
            <a:fillRect/>
          </a:stretch>
        </p:blipFill>
        <p:spPr>
          <a:xfrm>
            <a:off x="1382121" y="3258825"/>
            <a:ext cx="6146399" cy="905785"/>
          </a:xfrm>
          <a:prstGeom prst="rect">
            <a:avLst/>
          </a:prstGeom>
        </p:spPr>
      </p:pic>
      <p:pic>
        <p:nvPicPr>
          <p:cNvPr id="11" name="Picture 10">
            <a:extLst>
              <a:ext uri="{FF2B5EF4-FFF2-40B4-BE49-F238E27FC236}">
                <a16:creationId xmlns:a16="http://schemas.microsoft.com/office/drawing/2014/main" id="{303195D4-60F7-4905-9328-C8175FC248F4}"/>
              </a:ext>
            </a:extLst>
          </p:cNvPr>
          <p:cNvPicPr>
            <a:picLocks noChangeAspect="1"/>
          </p:cNvPicPr>
          <p:nvPr/>
        </p:nvPicPr>
        <p:blipFill>
          <a:blip r:embed="rId7"/>
          <a:stretch>
            <a:fillRect/>
          </a:stretch>
        </p:blipFill>
        <p:spPr>
          <a:xfrm>
            <a:off x="2334169" y="4240711"/>
            <a:ext cx="3550099" cy="851827"/>
          </a:xfrm>
          <a:prstGeom prst="rect">
            <a:avLst/>
          </a:prstGeom>
        </p:spPr>
      </p:pic>
      <p:sp>
        <p:nvSpPr>
          <p:cNvPr id="19" name="TextBox 18">
            <a:extLst>
              <a:ext uri="{FF2B5EF4-FFF2-40B4-BE49-F238E27FC236}">
                <a16:creationId xmlns:a16="http://schemas.microsoft.com/office/drawing/2014/main" id="{ED56DB44-E5CC-4F47-8A30-5099E5E905BA}"/>
              </a:ext>
            </a:extLst>
          </p:cNvPr>
          <p:cNvSpPr txBox="1"/>
          <p:nvPr/>
        </p:nvSpPr>
        <p:spPr>
          <a:xfrm>
            <a:off x="7203571" y="5724262"/>
            <a:ext cx="4524302"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dirty="0"/>
              <a:t>R</a:t>
            </a:r>
            <a:r>
              <a:rPr lang="en-US" sz="1800" dirty="0"/>
              <a:t>ed terms are due to privacy mechanism</a:t>
            </a:r>
          </a:p>
        </p:txBody>
      </p:sp>
    </p:spTree>
    <p:extLst>
      <p:ext uri="{BB962C8B-B14F-4D97-AF65-F5344CB8AC3E}">
        <p14:creationId xmlns:p14="http://schemas.microsoft.com/office/powerpoint/2010/main" val="327720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77CA383-DBE6-44D4-AD6C-93D96AE337B7}"/>
              </a:ext>
            </a:extLst>
          </p:cNvPr>
          <p:cNvPicPr>
            <a:picLocks noChangeAspect="1"/>
          </p:cNvPicPr>
          <p:nvPr/>
        </p:nvPicPr>
        <p:blipFill>
          <a:blip r:embed="rId2"/>
          <a:stretch>
            <a:fillRect/>
          </a:stretch>
        </p:blipFill>
        <p:spPr>
          <a:xfrm>
            <a:off x="2209800" y="3804325"/>
            <a:ext cx="3356612" cy="967763"/>
          </a:xfrm>
          <a:prstGeom prst="rect">
            <a:avLst/>
          </a:prstGeom>
        </p:spPr>
      </p:pic>
      <p:pic>
        <p:nvPicPr>
          <p:cNvPr id="14" name="Picture 13">
            <a:extLst>
              <a:ext uri="{FF2B5EF4-FFF2-40B4-BE49-F238E27FC236}">
                <a16:creationId xmlns:a16="http://schemas.microsoft.com/office/drawing/2014/main" id="{5A8B3140-20F4-49F7-A13D-9DE83AA016C1}"/>
              </a:ext>
            </a:extLst>
          </p:cNvPr>
          <p:cNvPicPr>
            <a:picLocks noChangeAspect="1"/>
          </p:cNvPicPr>
          <p:nvPr/>
        </p:nvPicPr>
        <p:blipFill>
          <a:blip r:embed="rId3"/>
          <a:stretch>
            <a:fillRect/>
          </a:stretch>
        </p:blipFill>
        <p:spPr>
          <a:xfrm>
            <a:off x="4474010" y="3148318"/>
            <a:ext cx="3722262" cy="725808"/>
          </a:xfrm>
          <a:prstGeom prst="rect">
            <a:avLst/>
          </a:prstGeom>
        </p:spPr>
      </p:pic>
      <p:sp>
        <p:nvSpPr>
          <p:cNvPr id="2" name="Title 1">
            <a:extLst>
              <a:ext uri="{FF2B5EF4-FFF2-40B4-BE49-F238E27FC236}">
                <a16:creationId xmlns:a16="http://schemas.microsoft.com/office/drawing/2014/main" id="{B4804BC5-3441-4474-A955-8DF262556808}"/>
              </a:ext>
            </a:extLst>
          </p:cNvPr>
          <p:cNvSpPr>
            <a:spLocks noGrp="1"/>
          </p:cNvSpPr>
          <p:nvPr>
            <p:ph type="title"/>
          </p:nvPr>
        </p:nvSpPr>
        <p:spPr/>
        <p:txBody>
          <a:bodyPr/>
          <a:lstStyle/>
          <a:p>
            <a:r>
              <a:rPr lang="en-US" dirty="0"/>
              <a:t>Differentially private LinUCB</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F05211-A661-4C98-BF53-BD1BF4E5BEB3}"/>
                  </a:ext>
                </a:extLst>
              </p:cNvPr>
              <p:cNvSpPr>
                <a:spLocks noGrp="1"/>
              </p:cNvSpPr>
              <p:nvPr>
                <p:ph idx="1"/>
              </p:nvPr>
            </p:nvSpPr>
            <p:spPr>
              <a:xfrm>
                <a:off x="838200" y="1825625"/>
                <a:ext cx="7358072" cy="4667250"/>
              </a:xfrm>
            </p:spPr>
            <p:txBody>
              <a:bodyPr>
                <a:normAutofit/>
              </a:bodyPr>
              <a:lstStyle/>
              <a:p>
                <a:r>
                  <a:rPr lang="en-US" sz="2800" dirty="0"/>
                  <a:t>Privacy for both </a:t>
                </a:r>
                <a:r>
                  <a:rPr lang="en-US" sz="2800" dirty="0">
                    <a:solidFill>
                      <a:srgbClr val="FF0000"/>
                    </a:solidFill>
                  </a:rPr>
                  <a:t>context and reward </a:t>
                </a:r>
                <a:r>
                  <a:rPr lang="en-US" sz="2800" dirty="0"/>
                  <a:t>[SS18]</a:t>
                </a:r>
              </a:p>
              <a:p>
                <a:r>
                  <a:rPr lang="en-US" sz="2800" dirty="0"/>
                  <a:t>Use tree-based aggregation, add noise to</a:t>
                </a:r>
                <a14:m>
                  <m:oMath xmlns:m="http://schemas.openxmlformats.org/officeDocument/2006/math">
                    <m:r>
                      <a:rPr lang="en-US" sz="2800" b="0" i="0" dirty="0" smtClean="0">
                        <a:latin typeface="Cambria Math" panose="02040503050406030204" pitchFamily="18" charset="0"/>
                      </a:rPr>
                      <m:t> </m:t>
                    </m:r>
                    <m:sSub>
                      <m:sSubPr>
                        <m:ctrlPr>
                          <a:rPr lang="en-US" sz="2800" i="1" dirty="0">
                            <a:latin typeface="Cambria Math" panose="02040503050406030204" pitchFamily="18" charset="0"/>
                          </a:rPr>
                        </m:ctrlPr>
                      </m:sSubPr>
                      <m:e>
                        <m:r>
                          <a:rPr lang="en-US" sz="2800" i="1" dirty="0">
                            <a:latin typeface="Cambria Math" panose="02040503050406030204" pitchFamily="18" charset="0"/>
                          </a:rPr>
                          <m:t>𝐴</m:t>
                        </m:r>
                      </m:e>
                      <m:sub>
                        <m:r>
                          <a:rPr lang="en-US" sz="2800" i="1" dirty="0">
                            <a:latin typeface="Cambria Math" panose="02040503050406030204" pitchFamily="18" charset="0"/>
                          </a:rPr>
                          <m:t>𝑡</m:t>
                        </m:r>
                      </m:sub>
                    </m:sSub>
                    <m:r>
                      <a:rPr lang="en-US" sz="2800" i="1" dirty="0">
                        <a:latin typeface="Cambria Math" panose="02040503050406030204" pitchFamily="18" charset="0"/>
                      </a:rPr>
                      <m:t> </m:t>
                    </m:r>
                  </m:oMath>
                </a14:m>
                <a:r>
                  <a:rPr lang="en-US" sz="2800" dirty="0"/>
                  <a:t>and </a:t>
                </a:r>
                <a14:m>
                  <m:oMath xmlns:m="http://schemas.openxmlformats.org/officeDocument/2006/math">
                    <m:sSub>
                      <m:sSubPr>
                        <m:ctrlPr>
                          <a:rPr lang="en-US" sz="2800" i="1" dirty="0">
                            <a:latin typeface="Cambria Math" panose="02040503050406030204" pitchFamily="18" charset="0"/>
                          </a:rPr>
                        </m:ctrlPr>
                      </m:sSubPr>
                      <m:e>
                        <m:r>
                          <a:rPr lang="en-US" sz="2800" b="0" i="1" dirty="0">
                            <a:latin typeface="Cambria Math" panose="02040503050406030204" pitchFamily="18" charset="0"/>
                          </a:rPr>
                          <m:t>𝑏</m:t>
                        </m:r>
                      </m:e>
                      <m:sub>
                        <m:r>
                          <a:rPr lang="en-US" sz="2800" b="0" i="1" dirty="0">
                            <a:latin typeface="Cambria Math" panose="02040503050406030204" pitchFamily="18" charset="0"/>
                          </a:rPr>
                          <m:t>𝑡</m:t>
                        </m:r>
                      </m:sub>
                    </m:sSub>
                  </m:oMath>
                </a14:m>
                <a:endParaRPr lang="en-US" sz="2800" dirty="0"/>
              </a:p>
              <a:p>
                <a:r>
                  <a:rPr lang="en-US" sz="2800" dirty="0"/>
                  <a:t>Arm selection strategy: </a:t>
                </a:r>
              </a:p>
              <a:p>
                <a:endParaRPr lang="en-US" sz="1800" dirty="0"/>
              </a:p>
              <a:p>
                <a:r>
                  <a:rPr lang="en-US" sz="2800" dirty="0"/>
                  <a:t>Regret: </a:t>
                </a:r>
              </a:p>
              <a:p>
                <a:r>
                  <a:rPr lang="en-US" sz="2800" dirty="0"/>
                  <a:t>Also showed a </a:t>
                </a:r>
                <a:r>
                  <a:rPr lang="en-US" sz="2800" dirty="0">
                    <a:solidFill>
                      <a:srgbClr val="FF0000"/>
                    </a:solidFill>
                  </a:rPr>
                  <a:t>matched</a:t>
                </a:r>
                <a:r>
                  <a:rPr lang="en-US" sz="2800" dirty="0"/>
                  <a:t> gap-dependent lower bound</a:t>
                </a:r>
              </a:p>
              <a:p>
                <a:pPr lvl="1"/>
                <a:r>
                  <a:rPr lang="en-US" sz="2400" dirty="0"/>
                  <a:t>Constructing the lower bound based on definition of privacy for context</a:t>
                </a:r>
                <a:endParaRPr lang="en-US" sz="2800" dirty="0"/>
              </a:p>
              <a:p>
                <a:endParaRPr lang="en-US" sz="2800" dirty="0"/>
              </a:p>
            </p:txBody>
          </p:sp>
        </mc:Choice>
        <mc:Fallback xmlns="">
          <p:sp>
            <p:nvSpPr>
              <p:cNvPr id="3" name="Content Placeholder 2">
                <a:extLst>
                  <a:ext uri="{FF2B5EF4-FFF2-40B4-BE49-F238E27FC236}">
                    <a16:creationId xmlns:a16="http://schemas.microsoft.com/office/drawing/2014/main" id="{E5F05211-A661-4C98-BF53-BD1BF4E5BEB3}"/>
                  </a:ext>
                </a:extLst>
              </p:cNvPr>
              <p:cNvSpPr>
                <a:spLocks noGrp="1" noRot="1" noChangeAspect="1" noMove="1" noResize="1" noEditPoints="1" noAdjustHandles="1" noChangeArrowheads="1" noChangeShapeType="1" noTextEdit="1"/>
              </p:cNvSpPr>
              <p:nvPr>
                <p:ph idx="1"/>
              </p:nvPr>
            </p:nvSpPr>
            <p:spPr>
              <a:xfrm>
                <a:off x="838200" y="1825625"/>
                <a:ext cx="7358072" cy="4667250"/>
              </a:xfrm>
              <a:blipFill>
                <a:blip r:embed="rId4"/>
                <a:stretch>
                  <a:fillRect l="-1491" t="-2089" r="-198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26FA9C1-83D5-47A2-8CB6-F8CA26932E0C}"/>
              </a:ext>
            </a:extLst>
          </p:cNvPr>
          <p:cNvSpPr>
            <a:spLocks noGrp="1"/>
          </p:cNvSpPr>
          <p:nvPr>
            <p:ph type="sldNum" sz="quarter" idx="12"/>
          </p:nvPr>
        </p:nvSpPr>
        <p:spPr/>
        <p:txBody>
          <a:bodyPr/>
          <a:lstStyle/>
          <a:p>
            <a:fld id="{96675DA6-09A5-4603-985B-62A0433927C4}" type="slidenum">
              <a:rPr lang="en-US" smtClean="0"/>
              <a:t>128</a:t>
            </a:fld>
            <a:endParaRPr lang="en-US"/>
          </a:p>
        </p:txBody>
      </p:sp>
      <p:grpSp>
        <p:nvGrpSpPr>
          <p:cNvPr id="7" name="Group 6">
            <a:extLst>
              <a:ext uri="{FF2B5EF4-FFF2-40B4-BE49-F238E27FC236}">
                <a16:creationId xmlns:a16="http://schemas.microsoft.com/office/drawing/2014/main" id="{E37C4F76-F7BC-4203-ABCA-B2A055FF9E07}"/>
              </a:ext>
            </a:extLst>
          </p:cNvPr>
          <p:cNvGrpSpPr/>
          <p:nvPr/>
        </p:nvGrpSpPr>
        <p:grpSpPr>
          <a:xfrm>
            <a:off x="8334263" y="2693390"/>
            <a:ext cx="3393610" cy="1471220"/>
            <a:chOff x="5043565" y="5262132"/>
            <a:chExt cx="3393610" cy="1471220"/>
          </a:xfrm>
        </p:grpSpPr>
        <p:pic>
          <p:nvPicPr>
            <p:cNvPr id="8" name="Picture 7">
              <a:extLst>
                <a:ext uri="{FF2B5EF4-FFF2-40B4-BE49-F238E27FC236}">
                  <a16:creationId xmlns:a16="http://schemas.microsoft.com/office/drawing/2014/main" id="{135D8B37-46C2-41B9-8DC3-15C173100697}"/>
                </a:ext>
              </a:extLst>
            </p:cNvPr>
            <p:cNvPicPr>
              <a:picLocks noChangeAspect="1"/>
            </p:cNvPicPr>
            <p:nvPr/>
          </p:nvPicPr>
          <p:blipFill>
            <a:blip r:embed="rId5"/>
            <a:stretch>
              <a:fillRect/>
            </a:stretch>
          </p:blipFill>
          <p:spPr>
            <a:xfrm>
              <a:off x="5223073" y="5602027"/>
              <a:ext cx="3015024" cy="341066"/>
            </a:xfrm>
            <a:prstGeom prst="rect">
              <a:avLst/>
            </a:prstGeom>
          </p:spPr>
        </p:pic>
        <p:pic>
          <p:nvPicPr>
            <p:cNvPr id="9" name="Picture 8">
              <a:extLst>
                <a:ext uri="{FF2B5EF4-FFF2-40B4-BE49-F238E27FC236}">
                  <a16:creationId xmlns:a16="http://schemas.microsoft.com/office/drawing/2014/main" id="{05FDA0D5-5A6A-4B76-8037-4094750D963A}"/>
                </a:ext>
              </a:extLst>
            </p:cNvPr>
            <p:cNvPicPr>
              <a:picLocks noChangeAspect="1"/>
            </p:cNvPicPr>
            <p:nvPr/>
          </p:nvPicPr>
          <p:blipFill>
            <a:blip r:embed="rId6"/>
            <a:stretch>
              <a:fillRect/>
            </a:stretch>
          </p:blipFill>
          <p:spPr>
            <a:xfrm>
              <a:off x="5254138" y="5992138"/>
              <a:ext cx="2551056" cy="333377"/>
            </a:xfrm>
            <a:prstGeom prst="rect">
              <a:avLst/>
            </a:prstGeom>
          </p:spPr>
        </p:pic>
        <p:pic>
          <p:nvPicPr>
            <p:cNvPr id="10" name="Picture 9">
              <a:extLst>
                <a:ext uri="{FF2B5EF4-FFF2-40B4-BE49-F238E27FC236}">
                  <a16:creationId xmlns:a16="http://schemas.microsoft.com/office/drawing/2014/main" id="{36C3F84F-DCF2-4464-A226-D657FBE3E75F}"/>
                </a:ext>
              </a:extLst>
            </p:cNvPr>
            <p:cNvPicPr>
              <a:picLocks noChangeAspect="1"/>
            </p:cNvPicPr>
            <p:nvPr/>
          </p:nvPicPr>
          <p:blipFill>
            <a:blip r:embed="rId7"/>
            <a:stretch>
              <a:fillRect/>
            </a:stretch>
          </p:blipFill>
          <p:spPr>
            <a:xfrm>
              <a:off x="5268637" y="6373067"/>
              <a:ext cx="1326191" cy="313331"/>
            </a:xfrm>
            <a:prstGeom prst="rect">
              <a:avLst/>
            </a:prstGeom>
          </p:spPr>
        </p:pic>
        <p:sp>
          <p:nvSpPr>
            <p:cNvPr id="11" name="TextBox 10">
              <a:extLst>
                <a:ext uri="{FF2B5EF4-FFF2-40B4-BE49-F238E27FC236}">
                  <a16:creationId xmlns:a16="http://schemas.microsoft.com/office/drawing/2014/main" id="{5284F4FA-06E1-4D5D-A16E-D470AF699CA9}"/>
                </a:ext>
              </a:extLst>
            </p:cNvPr>
            <p:cNvSpPr txBox="1"/>
            <p:nvPr/>
          </p:nvSpPr>
          <p:spPr>
            <a:xfrm>
              <a:off x="5043565" y="5262132"/>
              <a:ext cx="3393610" cy="369332"/>
            </a:xfrm>
            <a:prstGeom prst="rect">
              <a:avLst/>
            </a:prstGeom>
            <a:noFill/>
          </p:spPr>
          <p:txBody>
            <a:bodyPr wrap="square" rtlCol="0">
              <a:spAutoFit/>
            </a:bodyPr>
            <a:lstStyle/>
            <a:p>
              <a:r>
                <a:rPr lang="en-US" dirty="0"/>
                <a:t>Closed form estimator of LinUCB</a:t>
              </a:r>
            </a:p>
          </p:txBody>
        </p:sp>
        <p:sp>
          <p:nvSpPr>
            <p:cNvPr id="12" name="Rectangle 11">
              <a:extLst>
                <a:ext uri="{FF2B5EF4-FFF2-40B4-BE49-F238E27FC236}">
                  <a16:creationId xmlns:a16="http://schemas.microsoft.com/office/drawing/2014/main" id="{EF981FC0-D89D-4A02-875B-203C37D0F0F3}"/>
                </a:ext>
              </a:extLst>
            </p:cNvPr>
            <p:cNvSpPr/>
            <p:nvPr/>
          </p:nvSpPr>
          <p:spPr>
            <a:xfrm>
              <a:off x="5043565" y="5271196"/>
              <a:ext cx="3255619" cy="1462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Date Placeholder 5">
            <a:extLst>
              <a:ext uri="{FF2B5EF4-FFF2-40B4-BE49-F238E27FC236}">
                <a16:creationId xmlns:a16="http://schemas.microsoft.com/office/drawing/2014/main" id="{6E455E67-F11B-4041-8A9D-686D1B37DC35}"/>
              </a:ext>
            </a:extLst>
          </p:cNvPr>
          <p:cNvSpPr>
            <a:spLocks noGrp="1"/>
          </p:cNvSpPr>
          <p:nvPr>
            <p:ph type="dt" sz="half" idx="10"/>
          </p:nvPr>
        </p:nvSpPr>
        <p:spPr/>
        <p:txBody>
          <a:bodyPr/>
          <a:lstStyle/>
          <a:p>
            <a:r>
              <a:rPr lang="en-US" dirty="0"/>
              <a:t>Privacy</a:t>
            </a:r>
          </a:p>
        </p:txBody>
      </p:sp>
    </p:spTree>
    <p:extLst>
      <p:ext uri="{BB962C8B-B14F-4D97-AF65-F5344CB8AC3E}">
        <p14:creationId xmlns:p14="http://schemas.microsoft.com/office/powerpoint/2010/main" val="893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B266-001C-4D7A-9930-57EE87F0B874}"/>
              </a:ext>
            </a:extLst>
          </p:cNvPr>
          <p:cNvSpPr>
            <a:spLocks noGrp="1"/>
          </p:cNvSpPr>
          <p:nvPr>
            <p:ph type="title"/>
          </p:nvPr>
        </p:nvSpPr>
        <p:spPr/>
        <p:txBody>
          <a:bodyPr/>
          <a:lstStyle/>
          <a:p>
            <a:r>
              <a:rPr lang="en-US" dirty="0"/>
              <a:t>Local differential privacy</a:t>
            </a:r>
          </a:p>
        </p:txBody>
      </p:sp>
      <p:sp>
        <p:nvSpPr>
          <p:cNvPr id="3" name="Content Placeholder 2">
            <a:extLst>
              <a:ext uri="{FF2B5EF4-FFF2-40B4-BE49-F238E27FC236}">
                <a16:creationId xmlns:a16="http://schemas.microsoft.com/office/drawing/2014/main" id="{60481EC9-1DFC-4693-99DD-BCFAADFD3C96}"/>
              </a:ext>
            </a:extLst>
          </p:cNvPr>
          <p:cNvSpPr>
            <a:spLocks noGrp="1"/>
          </p:cNvSpPr>
          <p:nvPr>
            <p:ph idx="1"/>
          </p:nvPr>
        </p:nvSpPr>
        <p:spPr/>
        <p:txBody>
          <a:bodyPr>
            <a:normAutofit/>
          </a:bodyPr>
          <a:lstStyle/>
          <a:p>
            <a:r>
              <a:rPr lang="en-US" sz="2800" dirty="0"/>
              <a:t>DP: user sent data to central server, and server adds noise to the </a:t>
            </a:r>
            <a:r>
              <a:rPr lang="en-US" sz="2800" dirty="0">
                <a:solidFill>
                  <a:srgbClr val="FF0000"/>
                </a:solidFill>
              </a:rPr>
              <a:t>aggregated</a:t>
            </a:r>
            <a:r>
              <a:rPr lang="en-US" sz="2800" dirty="0"/>
              <a:t> result</a:t>
            </a:r>
          </a:p>
          <a:p>
            <a:pPr lvl="1"/>
            <a:r>
              <a:rPr lang="en-US" sz="2400" dirty="0"/>
              <a:t>Concerns: </a:t>
            </a:r>
            <a:r>
              <a:rPr lang="en-US" sz="2400" dirty="0">
                <a:solidFill>
                  <a:srgbClr val="FF0000"/>
                </a:solidFill>
              </a:rPr>
              <a:t>Data communication </a:t>
            </a:r>
            <a:r>
              <a:rPr lang="en-US" sz="2400" dirty="0"/>
              <a:t>or even the </a:t>
            </a:r>
            <a:r>
              <a:rPr lang="en-US" sz="2400" dirty="0">
                <a:solidFill>
                  <a:srgbClr val="FF0000"/>
                </a:solidFill>
              </a:rPr>
              <a:t>center</a:t>
            </a:r>
            <a:r>
              <a:rPr lang="en-US" sz="2400" dirty="0"/>
              <a:t> can be compromised</a:t>
            </a:r>
          </a:p>
          <a:p>
            <a:r>
              <a:rPr lang="en-US" sz="2800" dirty="0"/>
              <a:t>LDP: Data is randomized on the </a:t>
            </a:r>
            <a:r>
              <a:rPr lang="en-US" sz="2800" dirty="0">
                <a:solidFill>
                  <a:srgbClr val="FF0000"/>
                </a:solidFill>
              </a:rPr>
              <a:t>user side </a:t>
            </a:r>
            <a:r>
              <a:rPr lang="en-US" sz="2800" dirty="0"/>
              <a:t>before sent to aggregator</a:t>
            </a:r>
          </a:p>
          <a:p>
            <a:r>
              <a:rPr lang="en-US" sz="2800" dirty="0"/>
              <a:t>LDP is a stronger privacy definition</a:t>
            </a:r>
          </a:p>
          <a:p>
            <a:pPr lvl="1"/>
            <a:r>
              <a:rPr lang="en-US" sz="2400" dirty="0"/>
              <a:t>Larger cost / regret is expected</a:t>
            </a:r>
          </a:p>
        </p:txBody>
      </p:sp>
      <p:sp>
        <p:nvSpPr>
          <p:cNvPr id="5" name="Slide Number Placeholder 4">
            <a:extLst>
              <a:ext uri="{FF2B5EF4-FFF2-40B4-BE49-F238E27FC236}">
                <a16:creationId xmlns:a16="http://schemas.microsoft.com/office/drawing/2014/main" id="{1561D398-B12C-49AA-BCCF-0F2650D2CC24}"/>
              </a:ext>
            </a:extLst>
          </p:cNvPr>
          <p:cNvSpPr>
            <a:spLocks noGrp="1"/>
          </p:cNvSpPr>
          <p:nvPr>
            <p:ph type="sldNum" sz="quarter" idx="12"/>
          </p:nvPr>
        </p:nvSpPr>
        <p:spPr/>
        <p:txBody>
          <a:bodyPr/>
          <a:lstStyle/>
          <a:p>
            <a:fld id="{96675DA6-09A5-4603-985B-62A0433927C4}" type="slidenum">
              <a:rPr lang="en-US" smtClean="0"/>
              <a:t>129</a:t>
            </a:fld>
            <a:endParaRPr lang="en-US"/>
          </a:p>
        </p:txBody>
      </p:sp>
      <p:sp>
        <p:nvSpPr>
          <p:cNvPr id="6" name="Date Placeholder 5">
            <a:extLst>
              <a:ext uri="{FF2B5EF4-FFF2-40B4-BE49-F238E27FC236}">
                <a16:creationId xmlns:a16="http://schemas.microsoft.com/office/drawing/2014/main" id="{63F995D9-9FB4-4BFF-A7FC-136B8B043736}"/>
              </a:ext>
            </a:extLst>
          </p:cNvPr>
          <p:cNvSpPr>
            <a:spLocks noGrp="1"/>
          </p:cNvSpPr>
          <p:nvPr>
            <p:ph type="dt" sz="half" idx="10"/>
          </p:nvPr>
        </p:nvSpPr>
        <p:spPr/>
        <p:txBody>
          <a:bodyPr/>
          <a:lstStyle/>
          <a:p>
            <a:r>
              <a:rPr lang="en-US" dirty="0"/>
              <a:t>Privacy</a:t>
            </a:r>
          </a:p>
        </p:txBody>
      </p:sp>
      <p:grpSp>
        <p:nvGrpSpPr>
          <p:cNvPr id="7" name="Group 6">
            <a:extLst>
              <a:ext uri="{FF2B5EF4-FFF2-40B4-BE49-F238E27FC236}">
                <a16:creationId xmlns:a16="http://schemas.microsoft.com/office/drawing/2014/main" id="{745CA45E-AFA1-4354-8011-B59DB9E52A47}"/>
              </a:ext>
            </a:extLst>
          </p:cNvPr>
          <p:cNvGrpSpPr/>
          <p:nvPr/>
        </p:nvGrpSpPr>
        <p:grpSpPr>
          <a:xfrm>
            <a:off x="3319704" y="4436924"/>
            <a:ext cx="5030056" cy="1919426"/>
            <a:chOff x="2472401" y="4051068"/>
            <a:chExt cx="7070745" cy="2698135"/>
          </a:xfrm>
        </p:grpSpPr>
        <p:pic>
          <p:nvPicPr>
            <p:cNvPr id="8" name="Picture 2" descr="mage result for robot icon">
              <a:extLst>
                <a:ext uri="{FF2B5EF4-FFF2-40B4-BE49-F238E27FC236}">
                  <a16:creationId xmlns:a16="http://schemas.microsoft.com/office/drawing/2014/main" id="{452512EB-CEE4-477E-B322-56B7326F19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8758" y="4051068"/>
              <a:ext cx="827242" cy="82724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CDAD5D4-1E08-426C-BD82-C0DF14CAB2C4}"/>
                </a:ext>
              </a:extLst>
            </p:cNvPr>
            <p:cNvGrpSpPr/>
            <p:nvPr/>
          </p:nvGrpSpPr>
          <p:grpSpPr>
            <a:xfrm>
              <a:off x="6094580" y="4440187"/>
              <a:ext cx="1402504" cy="1955253"/>
              <a:chOff x="6097293" y="3125876"/>
              <a:chExt cx="1402504" cy="1920240"/>
            </a:xfrm>
          </p:grpSpPr>
          <p:cxnSp>
            <p:nvCxnSpPr>
              <p:cNvPr id="19" name="Straight Connector 18">
                <a:extLst>
                  <a:ext uri="{FF2B5EF4-FFF2-40B4-BE49-F238E27FC236}">
                    <a16:creationId xmlns:a16="http://schemas.microsoft.com/office/drawing/2014/main" id="{55D94C2B-4CC8-44C3-BF8F-00CD15739275}"/>
                  </a:ext>
                </a:extLst>
              </p:cNvPr>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EF5854-6ACB-4F74-A041-A61AAAB7112E}"/>
                  </a:ext>
                </a:extLst>
              </p:cNvPr>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581AA2-4C61-49BD-A550-9AC87307B4C2}"/>
                  </a:ext>
                </a:extLst>
              </p:cNvPr>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732D6E5-6D2B-4EF5-82A0-66957D0F8B7A}"/>
                </a:ext>
              </a:extLst>
            </p:cNvPr>
            <p:cNvGrpSpPr/>
            <p:nvPr/>
          </p:nvGrpSpPr>
          <p:grpSpPr>
            <a:xfrm rot="10800000">
              <a:off x="3880970" y="4443997"/>
              <a:ext cx="1402504" cy="1955253"/>
              <a:chOff x="6097293" y="3125876"/>
              <a:chExt cx="1402504" cy="1920240"/>
            </a:xfrm>
          </p:grpSpPr>
          <p:cxnSp>
            <p:nvCxnSpPr>
              <p:cNvPr id="16" name="Straight Connector 15">
                <a:extLst>
                  <a:ext uri="{FF2B5EF4-FFF2-40B4-BE49-F238E27FC236}">
                    <a16:creationId xmlns:a16="http://schemas.microsoft.com/office/drawing/2014/main" id="{8B20EB19-7245-405E-97EA-92279A05491A}"/>
                  </a:ext>
                </a:extLst>
              </p:cNvPr>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EF5DBC-4698-49F5-BEB7-F59F9EE20598}"/>
                  </a:ext>
                </a:extLst>
              </p:cNvPr>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0857B9-542F-4FF2-A7BC-B721D5B1F5A7}"/>
                  </a:ext>
                </a:extLst>
              </p:cNvPr>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BEBD60D-0618-44B7-A368-8C9C2D021612}"/>
                </a:ext>
              </a:extLst>
            </p:cNvPr>
            <p:cNvGrpSpPr/>
            <p:nvPr/>
          </p:nvGrpSpPr>
          <p:grpSpPr>
            <a:xfrm>
              <a:off x="5322874" y="6041676"/>
              <a:ext cx="732306" cy="707527"/>
              <a:chOff x="6229302" y="3351336"/>
              <a:chExt cx="1215992" cy="1231053"/>
            </a:xfrm>
          </p:grpSpPr>
          <p:sp>
            <p:nvSpPr>
              <p:cNvPr id="14" name="Oval 13">
                <a:extLst>
                  <a:ext uri="{FF2B5EF4-FFF2-40B4-BE49-F238E27FC236}">
                    <a16:creationId xmlns:a16="http://schemas.microsoft.com/office/drawing/2014/main" id="{E7215B6E-497B-4A59-93B5-CA7268EE1181}"/>
                  </a:ext>
                </a:extLst>
              </p:cNvPr>
              <p:cNvSpPr/>
              <p:nvPr/>
            </p:nvSpPr>
            <p:spPr>
              <a:xfrm>
                <a:off x="6229302" y="3351336"/>
                <a:ext cx="1215992" cy="1231053"/>
              </a:xfrm>
              <a:prstGeom prst="ellipse">
                <a:avLst/>
              </a:prstGeom>
              <a:solidFill>
                <a:srgbClr val="FF2600">
                  <a:alpha val="12941"/>
                </a:srgbClr>
              </a:solidFill>
              <a:ln>
                <a:solidFill>
                  <a:srgbClr val="FF0000">
                    <a:alpha val="549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Light" charset="0"/>
                  <a:ea typeface="Gill Sans Light" charset="0"/>
                  <a:cs typeface="Gill Sans Light" charset="0"/>
                </a:endParaRPr>
              </a:p>
            </p:txBody>
          </p:sp>
          <p:pic>
            <p:nvPicPr>
              <p:cNvPr id="15" name="Picture 14">
                <a:extLst>
                  <a:ext uri="{FF2B5EF4-FFF2-40B4-BE49-F238E27FC236}">
                    <a16:creationId xmlns:a16="http://schemas.microsoft.com/office/drawing/2014/main" id="{EF7C34A9-571D-4407-B20F-3B8603065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034" y="3556271"/>
                <a:ext cx="801637" cy="801637"/>
              </a:xfrm>
              <a:prstGeom prst="rect">
                <a:avLst/>
              </a:prstGeom>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9FE25AA-F56F-43D2-86E6-17CB06740CD4}"/>
                    </a:ext>
                  </a:extLst>
                </p:cNvPr>
                <p:cNvSpPr txBox="1"/>
                <p:nvPr/>
              </p:nvSpPr>
              <p:spPr>
                <a:xfrm>
                  <a:off x="2472401" y="5158999"/>
                  <a:ext cx="1317418" cy="432642"/>
                </a:xfrm>
                <a:prstGeom prst="rect">
                  <a:avLst/>
                </a:prstGeom>
                <a:solidFill>
                  <a:schemeClr val="bg1"/>
                </a:solidFill>
              </p:spPr>
              <p:txBody>
                <a:bodyPr wrap="square" rtlCol="0">
                  <a:spAutoFit/>
                </a:bodyPr>
                <a:lstStyle/>
                <a:p>
                  <a:r>
                    <a:rPr lang="en-US" altLang="zh-CN" sz="1400" dirty="0">
                      <a:ea typeface="Gill Sans Light" charset="0"/>
                      <a:cs typeface="Gill Sans Light" charset="0"/>
                    </a:rPr>
                    <a:t>Reward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𝑟</m:t>
                          </m:r>
                        </m:e>
                        <m:sub>
                          <m:r>
                            <a:rPr lang="en-US" sz="1400" i="1">
                              <a:latin typeface="Cambria Math" panose="02040503050406030204" pitchFamily="18" charset="0"/>
                            </a:rPr>
                            <m:t>𝑖</m:t>
                          </m:r>
                        </m:sub>
                      </m:sSub>
                    </m:oMath>
                  </a14:m>
                  <a:endParaRPr lang="en-US" dirty="0">
                    <a:ea typeface="Gill Sans Light" charset="0"/>
                    <a:cs typeface="Gill Sans Light" charset="0"/>
                  </a:endParaRPr>
                </a:p>
              </p:txBody>
            </p:sp>
          </mc:Choice>
          <mc:Fallback xmlns="">
            <p:sp>
              <p:nvSpPr>
                <p:cNvPr id="12" name="TextBox 11">
                  <a:extLst>
                    <a:ext uri="{FF2B5EF4-FFF2-40B4-BE49-F238E27FC236}">
                      <a16:creationId xmlns:a16="http://schemas.microsoft.com/office/drawing/2014/main" id="{E9FE25AA-F56F-43D2-86E6-17CB06740CD4}"/>
                    </a:ext>
                  </a:extLst>
                </p:cNvPr>
                <p:cNvSpPr txBox="1">
                  <a:spLocks noRot="1" noChangeAspect="1" noMove="1" noResize="1" noEditPoints="1" noAdjustHandles="1" noChangeArrowheads="1" noChangeShapeType="1" noTextEdit="1"/>
                </p:cNvSpPr>
                <p:nvPr/>
              </p:nvSpPr>
              <p:spPr>
                <a:xfrm>
                  <a:off x="2472401" y="5158999"/>
                  <a:ext cx="1317418" cy="432642"/>
                </a:xfrm>
                <a:prstGeom prst="rect">
                  <a:avLst/>
                </a:prstGeom>
                <a:blipFill>
                  <a:blip r:embed="rId4"/>
                  <a:stretch>
                    <a:fillRect l="-1961" t="-3922" b="-1960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E8D16D44-3164-492D-9FAE-BECED5A9A1B9}"/>
                </a:ext>
              </a:extLst>
            </p:cNvPr>
            <p:cNvSpPr txBox="1"/>
            <p:nvPr/>
          </p:nvSpPr>
          <p:spPr>
            <a:xfrm>
              <a:off x="7509566" y="5098762"/>
              <a:ext cx="2033580" cy="735490"/>
            </a:xfrm>
            <a:prstGeom prst="rect">
              <a:avLst/>
            </a:prstGeom>
            <a:solidFill>
              <a:schemeClr val="bg1"/>
            </a:solidFill>
          </p:spPr>
          <p:txBody>
            <a:bodyPr wrap="square" rtlCol="0">
              <a:spAutoFit/>
            </a:bodyPr>
            <a:lstStyle/>
            <a:p>
              <a:r>
                <a:rPr lang="en-US" altLang="zh-CN" sz="1400" dirty="0">
                  <a:ea typeface="Gill Sans Light" charset="0"/>
                  <a:cs typeface="Gill Sans Light" charset="0"/>
                </a:rPr>
                <a:t>Private recommendation</a:t>
              </a:r>
              <a:endParaRPr lang="en-US" sz="1400" dirty="0">
                <a:ea typeface="Gill Sans Light" charset="0"/>
                <a:cs typeface="Gill Sans Light" charset="0"/>
              </a:endParaRPr>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B7ACB56-1F21-4F6A-A2B2-DF6C1CD9315C}"/>
                  </a:ext>
                </a:extLst>
              </p:cNvPr>
              <p:cNvSpPr txBox="1"/>
              <p:nvPr/>
            </p:nvSpPr>
            <p:spPr>
              <a:xfrm>
                <a:off x="3298968" y="5215250"/>
                <a:ext cx="937051" cy="548676"/>
              </a:xfrm>
              <a:prstGeom prst="rect">
                <a:avLst/>
              </a:prstGeom>
              <a:solidFill>
                <a:schemeClr val="bg1"/>
              </a:solidFill>
            </p:spPr>
            <p:txBody>
              <a:bodyPr wrap="square" rtlCol="0">
                <a:spAutoFit/>
              </a:bodyPr>
              <a:lstStyle/>
              <a:p>
                <a:r>
                  <a:rPr lang="en-US" altLang="zh-CN" sz="1400" dirty="0">
                    <a:solidFill>
                      <a:srgbClr val="FF0000"/>
                    </a:solidFill>
                    <a:ea typeface="Gill Sans Light" charset="0"/>
                    <a:cs typeface="Gill Sans Light" charset="0"/>
                  </a:rPr>
                  <a:t>Private reward </a:t>
                </a:r>
                <a14:m>
                  <m:oMath xmlns:m="http://schemas.openxmlformats.org/officeDocument/2006/math">
                    <m:sSubSup>
                      <m:sSubSupPr>
                        <m:ctrlPr>
                          <a:rPr lang="en-US" sz="1400" b="0" i="1" smtClean="0">
                            <a:solidFill>
                              <a:srgbClr val="FF0000"/>
                            </a:solidFill>
                            <a:latin typeface="Cambria Math" panose="02040503050406030204" pitchFamily="18" charset="0"/>
                          </a:rPr>
                        </m:ctrlPr>
                      </m:sSubSupPr>
                      <m:e>
                        <m:r>
                          <a:rPr lang="en-US" sz="1400" i="1">
                            <a:solidFill>
                              <a:srgbClr val="FF0000"/>
                            </a:solidFill>
                            <a:latin typeface="Cambria Math" panose="02040503050406030204" pitchFamily="18" charset="0"/>
                          </a:rPr>
                          <m:t>𝑟</m:t>
                        </m:r>
                      </m:e>
                      <m:sub>
                        <m:r>
                          <a:rPr lang="en-US" sz="1400" i="1">
                            <a:solidFill>
                              <a:srgbClr val="FF0000"/>
                            </a:solidFill>
                            <a:latin typeface="Cambria Math" panose="02040503050406030204" pitchFamily="18" charset="0"/>
                          </a:rPr>
                          <m:t>𝑖</m:t>
                        </m:r>
                      </m:sub>
                      <m:sup>
                        <m:r>
                          <a:rPr lang="en-US" sz="1400" b="0" i="1" smtClean="0">
                            <a:solidFill>
                              <a:srgbClr val="FF0000"/>
                            </a:solidFill>
                            <a:latin typeface="Cambria Math" panose="02040503050406030204" pitchFamily="18" charset="0"/>
                          </a:rPr>
                          <m:t>𝑝</m:t>
                        </m:r>
                      </m:sup>
                    </m:sSubSup>
                  </m:oMath>
                </a14:m>
                <a:endParaRPr lang="en-US" dirty="0">
                  <a:solidFill>
                    <a:srgbClr val="FF0000"/>
                  </a:solidFill>
                  <a:ea typeface="Gill Sans Light" charset="0"/>
                  <a:cs typeface="Gill Sans Light" charset="0"/>
                </a:endParaRPr>
              </a:p>
            </p:txBody>
          </p:sp>
        </mc:Choice>
        <mc:Fallback xmlns="">
          <p:sp>
            <p:nvSpPr>
              <p:cNvPr id="22" name="TextBox 21">
                <a:extLst>
                  <a:ext uri="{FF2B5EF4-FFF2-40B4-BE49-F238E27FC236}">
                    <a16:creationId xmlns:a16="http://schemas.microsoft.com/office/drawing/2014/main" id="{0B7ACB56-1F21-4F6A-A2B2-DF6C1CD9315C}"/>
                  </a:ext>
                </a:extLst>
              </p:cNvPr>
              <p:cNvSpPr txBox="1">
                <a:spLocks noRot="1" noChangeAspect="1" noMove="1" noResize="1" noEditPoints="1" noAdjustHandles="1" noChangeArrowheads="1" noChangeShapeType="1" noTextEdit="1"/>
              </p:cNvSpPr>
              <p:nvPr/>
            </p:nvSpPr>
            <p:spPr>
              <a:xfrm>
                <a:off x="3298968" y="5215250"/>
                <a:ext cx="937051" cy="548676"/>
              </a:xfrm>
              <a:prstGeom prst="rect">
                <a:avLst/>
              </a:prstGeom>
              <a:blipFill>
                <a:blip r:embed="rId5"/>
                <a:stretch>
                  <a:fillRect l="-1948" t="-2222" b="-8889"/>
                </a:stretch>
              </a:blipFill>
            </p:spPr>
            <p:txBody>
              <a:bodyPr/>
              <a:lstStyle/>
              <a:p>
                <a:r>
                  <a:rPr lang="en-US">
                    <a:noFill/>
                  </a:rPr>
                  <a:t> </a:t>
                </a:r>
              </a:p>
            </p:txBody>
          </p:sp>
        </mc:Fallback>
      </mc:AlternateContent>
    </p:spTree>
    <p:extLst>
      <p:ext uri="{BB962C8B-B14F-4D97-AF65-F5344CB8AC3E}">
        <p14:creationId xmlns:p14="http://schemas.microsoft.com/office/powerpoint/2010/main" val="202177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exploration is crucial</a:t>
            </a:r>
          </a:p>
        </p:txBody>
      </p:sp>
      <p:sp>
        <p:nvSpPr>
          <p:cNvPr id="3" name="Content Placeholder 2"/>
          <p:cNvSpPr>
            <a:spLocks noGrp="1"/>
          </p:cNvSpPr>
          <p:nvPr>
            <p:ph idx="1"/>
          </p:nvPr>
        </p:nvSpPr>
        <p:spPr/>
        <p:txBody>
          <a:bodyPr/>
          <a:lstStyle/>
          <a:p>
            <a:pPr marL="228600" lvl="1">
              <a:spcBef>
                <a:spcPts val="1000"/>
              </a:spcBef>
            </a:pPr>
            <a:r>
              <a:rPr lang="en-US" dirty="0"/>
              <a:t>Huge search space</a:t>
            </a:r>
          </a:p>
          <a:p>
            <a:pPr marL="685800" lvl="2">
              <a:spcBef>
                <a:spcPts val="1000"/>
              </a:spcBef>
            </a:pPr>
            <a:r>
              <a:rPr lang="en-US" dirty="0"/>
              <a:t>Exploration is costly</a:t>
            </a:r>
          </a:p>
        </p:txBody>
      </p:sp>
      <p:pic>
        <p:nvPicPr>
          <p:cNvPr id="6148" name="Picture 4" descr="Image result for human to univers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77295" y="3022742"/>
            <a:ext cx="4731331" cy="315422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a:t>Challenges</a:t>
            </a:r>
            <a:endParaRPr lang="en-US" dirty="0"/>
          </a:p>
        </p:txBody>
      </p:sp>
      <p:sp>
        <p:nvSpPr>
          <p:cNvPr id="6" name="Slide Number Placeholder 5"/>
          <p:cNvSpPr>
            <a:spLocks noGrp="1"/>
          </p:cNvSpPr>
          <p:nvPr>
            <p:ph type="sldNum" sz="quarter" idx="12"/>
          </p:nvPr>
        </p:nvSpPr>
        <p:spPr/>
        <p:txBody>
          <a:bodyPr/>
          <a:lstStyle/>
          <a:p>
            <a:fld id="{96675DA6-09A5-4603-985B-62A0433927C4}" type="slidenum">
              <a:rPr lang="en-US" smtClean="0"/>
              <a:t>13</a:t>
            </a:fld>
            <a:endParaRPr lang="en-US"/>
          </a:p>
        </p:txBody>
      </p:sp>
      <p:pic>
        <p:nvPicPr>
          <p:cNvPr id="6152" name="Picture 8" descr="https://www.vocalcom.com/wp-content/uploads/5-tips-for-communicating-with-unhappy-customer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94716" y="3313023"/>
            <a:ext cx="6414976" cy="270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14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B323A-F677-44A6-81E6-0339D60233CC}"/>
              </a:ext>
            </a:extLst>
          </p:cNvPr>
          <p:cNvPicPr>
            <a:picLocks noChangeAspect="1"/>
          </p:cNvPicPr>
          <p:nvPr/>
        </p:nvPicPr>
        <p:blipFill>
          <a:blip r:embed="rId2"/>
          <a:stretch>
            <a:fillRect/>
          </a:stretch>
        </p:blipFill>
        <p:spPr>
          <a:xfrm>
            <a:off x="5398497" y="2159849"/>
            <a:ext cx="2261495" cy="826090"/>
          </a:xfrm>
          <a:prstGeom prst="rect">
            <a:avLst/>
          </a:prstGeom>
        </p:spPr>
      </p:pic>
      <p:sp>
        <p:nvSpPr>
          <p:cNvPr id="2" name="Title 1">
            <a:extLst>
              <a:ext uri="{FF2B5EF4-FFF2-40B4-BE49-F238E27FC236}">
                <a16:creationId xmlns:a16="http://schemas.microsoft.com/office/drawing/2014/main" id="{7B977AA9-A85E-4AC5-A98C-5B9659F97CB1}"/>
              </a:ext>
            </a:extLst>
          </p:cNvPr>
          <p:cNvSpPr>
            <a:spLocks noGrp="1"/>
          </p:cNvSpPr>
          <p:nvPr>
            <p:ph type="title"/>
          </p:nvPr>
        </p:nvSpPr>
        <p:spPr/>
        <p:txBody>
          <a:bodyPr/>
          <a:lstStyle/>
          <a:p>
            <a:r>
              <a:rPr lang="en-US" dirty="0"/>
              <a:t>UCB with local differential privacy</a:t>
            </a:r>
          </a:p>
        </p:txBody>
      </p:sp>
      <p:sp>
        <p:nvSpPr>
          <p:cNvPr id="3" name="Content Placeholder 2">
            <a:extLst>
              <a:ext uri="{FF2B5EF4-FFF2-40B4-BE49-F238E27FC236}">
                <a16:creationId xmlns:a16="http://schemas.microsoft.com/office/drawing/2014/main" id="{AED0A280-7754-485A-91BA-F5592754B47E}"/>
              </a:ext>
            </a:extLst>
          </p:cNvPr>
          <p:cNvSpPr>
            <a:spLocks noGrp="1"/>
          </p:cNvSpPr>
          <p:nvPr>
            <p:ph idx="1"/>
          </p:nvPr>
        </p:nvSpPr>
        <p:spPr/>
        <p:txBody>
          <a:bodyPr/>
          <a:lstStyle/>
          <a:p>
            <a:r>
              <a:rPr lang="en-US" dirty="0"/>
              <a:t>LDP-UCB-Laplace [RZLS20]</a:t>
            </a:r>
          </a:p>
          <a:p>
            <a:pPr lvl="1"/>
            <a:r>
              <a:rPr lang="en-US" dirty="0"/>
              <a:t>User sends noisy feedback                            to the server</a:t>
            </a:r>
          </a:p>
          <a:p>
            <a:pPr marL="228600" lvl="1">
              <a:spcBef>
                <a:spcPts val="1000"/>
              </a:spcBef>
            </a:pPr>
            <a:r>
              <a:rPr lang="en-US" dirty="0"/>
              <a:t>Arm selection strategy:</a:t>
            </a:r>
          </a:p>
          <a:p>
            <a:pPr marL="228600" lvl="1">
              <a:spcBef>
                <a:spcPts val="1000"/>
              </a:spcBef>
            </a:pPr>
            <a:endParaRPr lang="en-US" dirty="0"/>
          </a:p>
          <a:p>
            <a:pPr marL="228600" lvl="1">
              <a:spcBef>
                <a:spcPts val="1000"/>
              </a:spcBef>
            </a:pPr>
            <a:endParaRPr lang="en-US" dirty="0"/>
          </a:p>
          <a:p>
            <a:pPr marL="685800" lvl="2">
              <a:spcBef>
                <a:spcPts val="1000"/>
              </a:spcBef>
            </a:pPr>
            <a:r>
              <a:rPr lang="en-US" dirty="0"/>
              <a:t>Added confidence term for exploration in private setting</a:t>
            </a:r>
          </a:p>
          <a:p>
            <a:pPr marL="228600" lvl="1">
              <a:spcBef>
                <a:spcPts val="1000"/>
              </a:spcBef>
            </a:pPr>
            <a:endParaRPr lang="en-US" dirty="0"/>
          </a:p>
          <a:p>
            <a:pPr marL="228600" lvl="1">
              <a:spcBef>
                <a:spcPts val="1000"/>
              </a:spcBef>
            </a:pPr>
            <a:r>
              <a:rPr lang="en-US" dirty="0"/>
              <a:t>Regret:</a:t>
            </a:r>
          </a:p>
          <a:p>
            <a:endParaRPr lang="en-US" dirty="0"/>
          </a:p>
        </p:txBody>
      </p:sp>
      <p:sp>
        <p:nvSpPr>
          <p:cNvPr id="5" name="Slide Number Placeholder 4">
            <a:extLst>
              <a:ext uri="{FF2B5EF4-FFF2-40B4-BE49-F238E27FC236}">
                <a16:creationId xmlns:a16="http://schemas.microsoft.com/office/drawing/2014/main" id="{3BF2898F-E80B-42DC-AA68-68DC6CB534EF}"/>
              </a:ext>
            </a:extLst>
          </p:cNvPr>
          <p:cNvSpPr>
            <a:spLocks noGrp="1"/>
          </p:cNvSpPr>
          <p:nvPr>
            <p:ph type="sldNum" sz="quarter" idx="12"/>
          </p:nvPr>
        </p:nvSpPr>
        <p:spPr/>
        <p:txBody>
          <a:bodyPr/>
          <a:lstStyle/>
          <a:p>
            <a:fld id="{96675DA6-09A5-4603-985B-62A0433927C4}" type="slidenum">
              <a:rPr lang="en-US" smtClean="0"/>
              <a:t>130</a:t>
            </a:fld>
            <a:endParaRPr lang="en-US"/>
          </a:p>
        </p:txBody>
      </p:sp>
      <p:sp>
        <p:nvSpPr>
          <p:cNvPr id="6" name="Date Placeholder 5">
            <a:extLst>
              <a:ext uri="{FF2B5EF4-FFF2-40B4-BE49-F238E27FC236}">
                <a16:creationId xmlns:a16="http://schemas.microsoft.com/office/drawing/2014/main" id="{744562ED-F752-40AD-8325-5C0248BBBAD2}"/>
              </a:ext>
            </a:extLst>
          </p:cNvPr>
          <p:cNvSpPr>
            <a:spLocks noGrp="1"/>
          </p:cNvSpPr>
          <p:nvPr>
            <p:ph type="dt" sz="half" idx="10"/>
          </p:nvPr>
        </p:nvSpPr>
        <p:spPr/>
        <p:txBody>
          <a:bodyPr/>
          <a:lstStyle/>
          <a:p>
            <a:r>
              <a:rPr lang="en-US" dirty="0"/>
              <a:t>Privacy</a:t>
            </a:r>
          </a:p>
        </p:txBody>
      </p:sp>
      <p:pic>
        <p:nvPicPr>
          <p:cNvPr id="10" name="Picture 9">
            <a:extLst>
              <a:ext uri="{FF2B5EF4-FFF2-40B4-BE49-F238E27FC236}">
                <a16:creationId xmlns:a16="http://schemas.microsoft.com/office/drawing/2014/main" id="{88E4884E-2453-410A-AF94-02F1F47F81C2}"/>
              </a:ext>
            </a:extLst>
          </p:cNvPr>
          <p:cNvPicPr>
            <a:picLocks noChangeAspect="1"/>
          </p:cNvPicPr>
          <p:nvPr/>
        </p:nvPicPr>
        <p:blipFill>
          <a:blip r:embed="rId3"/>
          <a:stretch>
            <a:fillRect/>
          </a:stretch>
        </p:blipFill>
        <p:spPr>
          <a:xfrm>
            <a:off x="2174965" y="3267667"/>
            <a:ext cx="5688875" cy="1009126"/>
          </a:xfrm>
          <a:prstGeom prst="rect">
            <a:avLst/>
          </a:prstGeom>
        </p:spPr>
      </p:pic>
      <p:pic>
        <p:nvPicPr>
          <p:cNvPr id="12" name="Picture 11">
            <a:extLst>
              <a:ext uri="{FF2B5EF4-FFF2-40B4-BE49-F238E27FC236}">
                <a16:creationId xmlns:a16="http://schemas.microsoft.com/office/drawing/2014/main" id="{0792C8CC-EFF6-45A1-8540-66F09071A84C}"/>
              </a:ext>
            </a:extLst>
          </p:cNvPr>
          <p:cNvPicPr>
            <a:picLocks noChangeAspect="1"/>
          </p:cNvPicPr>
          <p:nvPr/>
        </p:nvPicPr>
        <p:blipFill>
          <a:blip r:embed="rId4"/>
          <a:stretch>
            <a:fillRect/>
          </a:stretch>
        </p:blipFill>
        <p:spPr>
          <a:xfrm>
            <a:off x="2279468" y="5192504"/>
            <a:ext cx="1676431" cy="832737"/>
          </a:xfrm>
          <a:prstGeom prst="rect">
            <a:avLst/>
          </a:prstGeom>
        </p:spPr>
      </p:pic>
    </p:spTree>
    <p:extLst>
      <p:ext uri="{BB962C8B-B14F-4D97-AF65-F5344CB8AC3E}">
        <p14:creationId xmlns:p14="http://schemas.microsoft.com/office/powerpoint/2010/main" val="24245232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CC54EC3-D303-4873-A1D5-F5E1F582A882}"/>
              </a:ext>
            </a:extLst>
          </p:cNvPr>
          <p:cNvPicPr>
            <a:picLocks noChangeAspect="1"/>
          </p:cNvPicPr>
          <p:nvPr/>
        </p:nvPicPr>
        <p:blipFill>
          <a:blip r:embed="rId2"/>
          <a:stretch>
            <a:fillRect/>
          </a:stretch>
        </p:blipFill>
        <p:spPr>
          <a:xfrm>
            <a:off x="5390469" y="1769368"/>
            <a:ext cx="1665651" cy="650353"/>
          </a:xfrm>
          <a:prstGeom prst="rect">
            <a:avLst/>
          </a:prstGeom>
        </p:spPr>
      </p:pic>
      <p:sp>
        <p:nvSpPr>
          <p:cNvPr id="2" name="Title 1">
            <a:extLst>
              <a:ext uri="{FF2B5EF4-FFF2-40B4-BE49-F238E27FC236}">
                <a16:creationId xmlns:a16="http://schemas.microsoft.com/office/drawing/2014/main" id="{516942F8-70BE-4383-A302-DE36FA69F670}"/>
              </a:ext>
            </a:extLst>
          </p:cNvPr>
          <p:cNvSpPr>
            <a:spLocks noGrp="1"/>
          </p:cNvSpPr>
          <p:nvPr>
            <p:ph type="title"/>
          </p:nvPr>
        </p:nvSpPr>
        <p:spPr/>
        <p:txBody>
          <a:bodyPr/>
          <a:lstStyle/>
          <a:p>
            <a:r>
              <a:rPr lang="en-US" dirty="0"/>
              <a:t>Private Collaborative Bandits </a:t>
            </a:r>
            <a:r>
              <a:rPr lang="en-US" sz="4400" dirty="0"/>
              <a:t>[WZWCKW20]</a:t>
            </a:r>
            <a:r>
              <a:rPr lang="en-US"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C35474-6478-4C15-96F2-3204F7031ADB}"/>
                  </a:ext>
                </a:extLst>
              </p:cNvPr>
              <p:cNvSpPr>
                <a:spLocks noGrp="1"/>
              </p:cNvSpPr>
              <p:nvPr>
                <p:ph idx="1"/>
              </p:nvPr>
            </p:nvSpPr>
            <p:spPr>
              <a:xfrm>
                <a:off x="838201" y="1825625"/>
                <a:ext cx="7861214" cy="4351338"/>
              </a:xfrm>
            </p:spPr>
            <p:txBody>
              <a:bodyPr>
                <a:normAutofit/>
              </a:bodyPr>
              <a:lstStyle/>
              <a:p>
                <a:r>
                  <a:rPr lang="en-US" sz="2800" dirty="0"/>
                  <a:t>Main idea: add Laplace noise                       to the reward during model estimation; </a:t>
                </a:r>
              </a:p>
              <a:p>
                <a:pPr lvl="1"/>
                <a:r>
                  <a:rPr lang="en-US" sz="2400" dirty="0"/>
                  <a:t>Scale the noise based on sensitivity </a:t>
                </a:r>
                <a14:m>
                  <m:oMath xmlns:m="http://schemas.openxmlformats.org/officeDocument/2006/math">
                    <m:r>
                      <m:rPr>
                        <m:sty m:val="p"/>
                      </m:rPr>
                      <a:rPr lang="en-US" sz="2400" smtClean="0">
                        <a:solidFill>
                          <a:srgbClr val="FF0000"/>
                        </a:solidFill>
                        <a:latin typeface="Cambria Math" panose="02040503050406030204" pitchFamily="18" charset="0"/>
                      </a:rPr>
                      <m:t>Δ</m:t>
                    </m:r>
                  </m:oMath>
                </a14:m>
                <a:r>
                  <a:rPr lang="en-US" sz="2400" dirty="0"/>
                  <a:t> and privacy budget </a:t>
                </a:r>
                <a14:m>
                  <m:oMath xmlns:m="http://schemas.openxmlformats.org/officeDocument/2006/math">
                    <m:r>
                      <a:rPr lang="en-US" sz="2400" i="1" smtClean="0">
                        <a:solidFill>
                          <a:srgbClr val="FF0000"/>
                        </a:solidFill>
                        <a:latin typeface="Cambria Math" panose="02040503050406030204" pitchFamily="18" charset="0"/>
                      </a:rPr>
                      <m:t>𝜖</m:t>
                    </m:r>
                  </m:oMath>
                </a14:m>
                <a:endParaRPr lang="en-US" sz="2400" dirty="0"/>
              </a:p>
              <a:p>
                <a:r>
                  <a:rPr lang="en-US" sz="2800" dirty="0"/>
                  <a:t>Collaborative learning: </a:t>
                </a:r>
                <a:r>
                  <a:rPr lang="en-US" sz="2800" dirty="0">
                    <a:solidFill>
                      <a:srgbClr val="FF0000"/>
                    </a:solidFill>
                  </a:rPr>
                  <a:t>calibrate sensitivity with respect to the user dependency structure </a:t>
                </a:r>
                <a14:m>
                  <m:oMath xmlns:m="http://schemas.openxmlformats.org/officeDocument/2006/math">
                    <m:r>
                      <m:rPr>
                        <m:sty m:val="p"/>
                      </m:rPr>
                      <a:rPr lang="en-US" sz="2400" b="0" i="0" smtClean="0">
                        <a:solidFill>
                          <a:srgbClr val="FF0000"/>
                        </a:solidFill>
                        <a:latin typeface="Cambria Math" panose="02040503050406030204" pitchFamily="18" charset="0"/>
                      </a:rPr>
                      <m:t>W</m:t>
                    </m:r>
                  </m:oMath>
                </a14:m>
                <a:endParaRPr lang="en-US" sz="2800" dirty="0">
                  <a:solidFill>
                    <a:srgbClr val="FF0000"/>
                  </a:solidFill>
                </a:endParaRPr>
              </a:p>
              <a:p>
                <a:pPr lvl="1"/>
                <a14:m>
                  <m:oMath xmlns:m="http://schemas.openxmlformats.org/officeDocument/2006/math">
                    <m:r>
                      <m:rPr>
                        <m:sty m:val="p"/>
                      </m:rPr>
                      <a:rPr lang="en-US" sz="2400">
                        <a:solidFill>
                          <a:srgbClr val="FF0000"/>
                        </a:solidFill>
                        <a:latin typeface="Cambria Math" panose="02040503050406030204" pitchFamily="18" charset="0"/>
                      </a:rPr>
                      <m:t>Δ</m:t>
                    </m:r>
                    <m:r>
                      <a:rPr lang="en-US" sz="2400" b="0" i="0" smtClean="0">
                        <a:solidFill>
                          <a:srgbClr val="FF0000"/>
                        </a:solidFill>
                        <a:latin typeface="Cambria Math" panose="02040503050406030204" pitchFamily="18" charset="0"/>
                      </a:rPr>
                      <m:t>=</m:t>
                    </m:r>
                    <m:limLow>
                      <m:limLowPr>
                        <m:ctrlPr>
                          <a:rPr lang="en-US" sz="2400" b="0" i="1" smtClean="0">
                            <a:solidFill>
                              <a:srgbClr val="FF0000"/>
                            </a:solidFill>
                            <a:latin typeface="Cambria Math" panose="02040503050406030204" pitchFamily="18" charset="0"/>
                          </a:rPr>
                        </m:ctrlPr>
                      </m:limLowPr>
                      <m:e>
                        <m:r>
                          <m:rPr>
                            <m:sty m:val="p"/>
                          </m:rPr>
                          <a:rPr lang="en-US" sz="2400" b="0" i="0" smtClean="0">
                            <a:solidFill>
                              <a:srgbClr val="FF0000"/>
                            </a:solidFill>
                            <a:latin typeface="Cambria Math" panose="02040503050406030204" pitchFamily="18" charset="0"/>
                          </a:rPr>
                          <m:t>max</m:t>
                        </m:r>
                      </m:e>
                      <m:lim>
                        <m:r>
                          <m:rPr>
                            <m:sty m:val="p"/>
                          </m:rPr>
                          <a:rPr lang="en-US" sz="2400" b="0" i="0" smtClean="0">
                            <a:solidFill>
                              <a:srgbClr val="FF0000"/>
                            </a:solidFill>
                            <a:latin typeface="Cambria Math" panose="02040503050406030204" pitchFamily="18" charset="0"/>
                          </a:rPr>
                          <m:t>i</m:t>
                        </m:r>
                      </m:lim>
                    </m:limLow>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2</m:t>
                        </m:r>
                        <m:d>
                          <m:dPr>
                            <m:begChr m:val="‖"/>
                            <m:endChr m:val="‖"/>
                            <m:ctrlPr>
                              <a:rPr lang="en-US" sz="2400" b="0" i="1" smtClean="0">
                                <a:solidFill>
                                  <a:srgbClr val="FF0000"/>
                                </a:solidFill>
                                <a:latin typeface="Cambria Math" panose="02040503050406030204" pitchFamily="18" charset="0"/>
                              </a:rPr>
                            </m:ctrlPr>
                          </m:dPr>
                          <m:e>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𝑊</m:t>
                                </m:r>
                              </m:e>
                              <m:sub>
                                <m:r>
                                  <a:rPr lang="en-US" sz="2400" b="0" i="1" smtClean="0">
                                    <a:solidFill>
                                      <a:srgbClr val="FF0000"/>
                                    </a:solidFill>
                                    <a:latin typeface="Cambria Math" panose="02040503050406030204" pitchFamily="18" charset="0"/>
                                  </a:rPr>
                                  <m:t>𝑖</m:t>
                                </m:r>
                              </m:sub>
                            </m:sSub>
                          </m:e>
                        </m:d>
                      </m:e>
                      <m:sub>
                        <m:r>
                          <a:rPr lang="en-US" sz="2400" b="0" i="1" smtClean="0">
                            <a:solidFill>
                              <a:srgbClr val="FF0000"/>
                            </a:solidFill>
                            <a:latin typeface="Cambria Math" panose="02040503050406030204" pitchFamily="18" charset="0"/>
                          </a:rPr>
                          <m:t>2</m:t>
                        </m:r>
                      </m:sub>
                    </m:sSub>
                  </m:oMath>
                </a14:m>
                <a:endParaRPr lang="en-US" sz="2400" dirty="0"/>
              </a:p>
              <a:p>
                <a:pPr lvl="1"/>
                <a:r>
                  <a:rPr lang="en-US" sz="2400" dirty="0"/>
                  <a:t>Vanilla (independent users) setting assumes rewards in [-1, 1], so </a:t>
                </a:r>
                <a14:m>
                  <m:oMath xmlns:m="http://schemas.openxmlformats.org/officeDocument/2006/math">
                    <m:r>
                      <m:rPr>
                        <m:sty m:val="p"/>
                      </m:rPr>
                      <a:rPr lang="en-US" sz="2400" smtClean="0">
                        <a:solidFill>
                          <a:schemeClr val="tx1"/>
                        </a:solidFill>
                        <a:latin typeface="Cambria Math" panose="02040503050406030204" pitchFamily="18" charset="0"/>
                      </a:rPr>
                      <m:t>Δ</m:t>
                    </m:r>
                    <m:r>
                      <a:rPr lang="en-US" sz="2400" b="0" i="0" smtClean="0">
                        <a:solidFill>
                          <a:schemeClr val="tx1"/>
                        </a:solidFill>
                        <a:latin typeface="Cambria Math" panose="02040503050406030204" pitchFamily="18" charset="0"/>
                      </a:rPr>
                      <m:t>=2</m:t>
                    </m:r>
                  </m:oMath>
                </a14:m>
                <a:endParaRPr lang="en-US" sz="2400" dirty="0">
                  <a:solidFill>
                    <a:schemeClr val="tx1"/>
                  </a:solidFill>
                </a:endParaRPr>
              </a:p>
              <a:p>
                <a:endParaRPr lang="en-US" sz="2800" dirty="0"/>
              </a:p>
            </p:txBody>
          </p:sp>
        </mc:Choice>
        <mc:Fallback xmlns="">
          <p:sp>
            <p:nvSpPr>
              <p:cNvPr id="3" name="Content Placeholder 2">
                <a:extLst>
                  <a:ext uri="{FF2B5EF4-FFF2-40B4-BE49-F238E27FC236}">
                    <a16:creationId xmlns:a16="http://schemas.microsoft.com/office/drawing/2014/main" id="{3AC35474-6478-4C15-96F2-3204F7031ADB}"/>
                  </a:ext>
                </a:extLst>
              </p:cNvPr>
              <p:cNvSpPr>
                <a:spLocks noGrp="1" noRot="1" noChangeAspect="1" noMove="1" noResize="1" noEditPoints="1" noAdjustHandles="1" noChangeArrowheads="1" noChangeShapeType="1" noTextEdit="1"/>
              </p:cNvSpPr>
              <p:nvPr>
                <p:ph idx="1"/>
              </p:nvPr>
            </p:nvSpPr>
            <p:spPr>
              <a:xfrm>
                <a:off x="838201" y="1825625"/>
                <a:ext cx="7861214" cy="4351338"/>
              </a:xfrm>
              <a:blipFill>
                <a:blip r:embed="rId3"/>
                <a:stretch>
                  <a:fillRect l="-1396"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F8CDD5C-9DB9-4D9E-A4A1-0D908B9F9BEB}"/>
                  </a:ext>
                </a:extLst>
              </p:cNvPr>
              <p:cNvSpPr txBox="1"/>
              <p:nvPr/>
            </p:nvSpPr>
            <p:spPr>
              <a:xfrm>
                <a:off x="10714502" y="2779552"/>
                <a:ext cx="425307" cy="369332"/>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m:rPr>
                          <m:sty m:val="p"/>
                        </m:rPr>
                        <a:rPr lang="en-US" sz="1800" b="0" i="0" smtClean="0">
                          <a:latin typeface="Cambria Math" panose="02040503050406030204" pitchFamily="18" charset="0"/>
                        </a:rPr>
                        <m:t>W</m:t>
                      </m:r>
                    </m:oMath>
                  </m:oMathPara>
                </a14:m>
                <a:endParaRPr lang="en-US" dirty="0"/>
              </a:p>
            </p:txBody>
          </p:sp>
        </mc:Choice>
        <mc:Fallback xmlns="">
          <p:sp>
            <p:nvSpPr>
              <p:cNvPr id="4" name="TextBox 3">
                <a:extLst>
                  <a:ext uri="{FF2B5EF4-FFF2-40B4-BE49-F238E27FC236}">
                    <a16:creationId xmlns:a16="http://schemas.microsoft.com/office/drawing/2014/main" id="{4F8CDD5C-9DB9-4D9E-A4A1-0D908B9F9BEB}"/>
                  </a:ext>
                </a:extLst>
              </p:cNvPr>
              <p:cNvSpPr txBox="1">
                <a:spLocks noRot="1" noChangeAspect="1" noMove="1" noResize="1" noEditPoints="1" noAdjustHandles="1" noChangeArrowheads="1" noChangeShapeType="1" noTextEdit="1"/>
              </p:cNvSpPr>
              <p:nvPr/>
            </p:nvSpPr>
            <p:spPr>
              <a:xfrm>
                <a:off x="10714502" y="2779552"/>
                <a:ext cx="425307" cy="369332"/>
              </a:xfrm>
              <a:prstGeom prst="rect">
                <a:avLst/>
              </a:prstGeom>
              <a:blipFill>
                <a:blip r:embed="rId4"/>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99B047D-0C1C-4BB7-9348-0278500F4233}"/>
              </a:ext>
            </a:extLst>
          </p:cNvPr>
          <p:cNvGrpSpPr/>
          <p:nvPr/>
        </p:nvGrpSpPr>
        <p:grpSpPr>
          <a:xfrm>
            <a:off x="8938508" y="1902313"/>
            <a:ext cx="2668272" cy="2854241"/>
            <a:chOff x="7377249" y="2008837"/>
            <a:chExt cx="3133235" cy="3351610"/>
          </a:xfrm>
        </p:grpSpPr>
        <p:grpSp>
          <p:nvGrpSpPr>
            <p:cNvPr id="6" name="Group 5">
              <a:extLst>
                <a:ext uri="{FF2B5EF4-FFF2-40B4-BE49-F238E27FC236}">
                  <a16:creationId xmlns:a16="http://schemas.microsoft.com/office/drawing/2014/main" id="{75161024-21D6-4C8A-AD6E-A26C54BC09AB}"/>
                </a:ext>
              </a:extLst>
            </p:cNvPr>
            <p:cNvGrpSpPr/>
            <p:nvPr/>
          </p:nvGrpSpPr>
          <p:grpSpPr>
            <a:xfrm>
              <a:off x="8564220" y="2008837"/>
              <a:ext cx="964692" cy="886367"/>
              <a:chOff x="2109632" y="2510860"/>
              <a:chExt cx="964692" cy="886367"/>
            </a:xfrm>
          </p:grpSpPr>
          <p:pic>
            <p:nvPicPr>
              <p:cNvPr id="21" name="Picture 20">
                <a:extLst>
                  <a:ext uri="{FF2B5EF4-FFF2-40B4-BE49-F238E27FC236}">
                    <a16:creationId xmlns:a16="http://schemas.microsoft.com/office/drawing/2014/main" id="{50B2B06F-AAA8-4B69-A6BC-0BFD800BC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9632" y="2510860"/>
                <a:ext cx="649224" cy="649224"/>
              </a:xfrm>
              <a:prstGeom prst="rect">
                <a:avLst/>
              </a:prstGeom>
            </p:spPr>
          </p:pic>
          <p:pic>
            <p:nvPicPr>
              <p:cNvPr id="22" name="Picture 21">
                <a:extLst>
                  <a:ext uri="{FF2B5EF4-FFF2-40B4-BE49-F238E27FC236}">
                    <a16:creationId xmlns:a16="http://schemas.microsoft.com/office/drawing/2014/main" id="{5240E3E1-4EB1-4D56-B80C-9FF0C34AD1FB}"/>
                  </a:ext>
                </a:extLst>
              </p:cNvPr>
              <p:cNvPicPr>
                <a:picLocks noChangeAspect="1"/>
              </p:cNvPicPr>
              <p:nvPr/>
            </p:nvPicPr>
            <p:blipFill>
              <a:blip r:embed="rId6"/>
              <a:stretch>
                <a:fillRect/>
              </a:stretch>
            </p:blipFill>
            <p:spPr>
              <a:xfrm>
                <a:off x="2731424" y="3054327"/>
                <a:ext cx="342900" cy="342900"/>
              </a:xfrm>
              <a:prstGeom prst="rect">
                <a:avLst/>
              </a:prstGeom>
            </p:spPr>
          </p:pic>
        </p:grpSp>
        <p:grpSp>
          <p:nvGrpSpPr>
            <p:cNvPr id="7" name="Group 6">
              <a:extLst>
                <a:ext uri="{FF2B5EF4-FFF2-40B4-BE49-F238E27FC236}">
                  <a16:creationId xmlns:a16="http://schemas.microsoft.com/office/drawing/2014/main" id="{2AE01D4F-E740-43C2-94F4-550184C9859C}"/>
                </a:ext>
              </a:extLst>
            </p:cNvPr>
            <p:cNvGrpSpPr/>
            <p:nvPr/>
          </p:nvGrpSpPr>
          <p:grpSpPr>
            <a:xfrm>
              <a:off x="7377249" y="3110278"/>
              <a:ext cx="958710" cy="848989"/>
              <a:chOff x="1493822" y="3687875"/>
              <a:chExt cx="958710" cy="848989"/>
            </a:xfrm>
          </p:grpSpPr>
          <p:pic>
            <p:nvPicPr>
              <p:cNvPr id="19" name="Picture 18">
                <a:extLst>
                  <a:ext uri="{FF2B5EF4-FFF2-40B4-BE49-F238E27FC236}">
                    <a16:creationId xmlns:a16="http://schemas.microsoft.com/office/drawing/2014/main" id="{72215392-9D23-493C-BF5B-BAAB3DFC47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3822" y="3687875"/>
                <a:ext cx="649224" cy="649224"/>
              </a:xfrm>
              <a:prstGeom prst="rect">
                <a:avLst/>
              </a:prstGeom>
            </p:spPr>
          </p:pic>
          <p:pic>
            <p:nvPicPr>
              <p:cNvPr id="20" name="Picture 19">
                <a:extLst>
                  <a:ext uri="{FF2B5EF4-FFF2-40B4-BE49-F238E27FC236}">
                    <a16:creationId xmlns:a16="http://schemas.microsoft.com/office/drawing/2014/main" id="{2D627552-5F5A-4F27-BDAC-A0FA66141BEE}"/>
                  </a:ext>
                </a:extLst>
              </p:cNvPr>
              <p:cNvPicPr>
                <a:picLocks noChangeAspect="1"/>
              </p:cNvPicPr>
              <p:nvPr/>
            </p:nvPicPr>
            <p:blipFill>
              <a:blip r:embed="rId8"/>
              <a:stretch>
                <a:fillRect/>
              </a:stretch>
            </p:blipFill>
            <p:spPr>
              <a:xfrm>
                <a:off x="2109632" y="4193964"/>
                <a:ext cx="342900" cy="342900"/>
              </a:xfrm>
              <a:prstGeom prst="rect">
                <a:avLst/>
              </a:prstGeom>
            </p:spPr>
          </p:pic>
        </p:grpSp>
        <p:grpSp>
          <p:nvGrpSpPr>
            <p:cNvPr id="8" name="Group 7">
              <a:extLst>
                <a:ext uri="{FF2B5EF4-FFF2-40B4-BE49-F238E27FC236}">
                  <a16:creationId xmlns:a16="http://schemas.microsoft.com/office/drawing/2014/main" id="{6865B86A-330F-4E82-887B-97F71955E7AD}"/>
                </a:ext>
              </a:extLst>
            </p:cNvPr>
            <p:cNvGrpSpPr/>
            <p:nvPr/>
          </p:nvGrpSpPr>
          <p:grpSpPr>
            <a:xfrm>
              <a:off x="9519325" y="3846204"/>
              <a:ext cx="991159" cy="827953"/>
              <a:chOff x="1494787" y="4551422"/>
              <a:chExt cx="991159" cy="827953"/>
            </a:xfrm>
          </p:grpSpPr>
          <p:pic>
            <p:nvPicPr>
              <p:cNvPr id="17" name="Picture 16">
                <a:extLst>
                  <a:ext uri="{FF2B5EF4-FFF2-40B4-BE49-F238E27FC236}">
                    <a16:creationId xmlns:a16="http://schemas.microsoft.com/office/drawing/2014/main" id="{9619E842-15EA-40BD-B76E-7999ED75B6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4787" y="4551422"/>
                <a:ext cx="649224" cy="649224"/>
              </a:xfrm>
              <a:prstGeom prst="rect">
                <a:avLst/>
              </a:prstGeom>
            </p:spPr>
          </p:pic>
          <p:pic>
            <p:nvPicPr>
              <p:cNvPr id="18" name="Picture 17">
                <a:extLst>
                  <a:ext uri="{FF2B5EF4-FFF2-40B4-BE49-F238E27FC236}">
                    <a16:creationId xmlns:a16="http://schemas.microsoft.com/office/drawing/2014/main" id="{3496788A-2B90-4E0D-928A-580CDD245BA8}"/>
                  </a:ext>
                </a:extLst>
              </p:cNvPr>
              <p:cNvPicPr>
                <a:picLocks noChangeAspect="1"/>
              </p:cNvPicPr>
              <p:nvPr/>
            </p:nvPicPr>
            <p:blipFill>
              <a:blip r:embed="rId10"/>
              <a:stretch>
                <a:fillRect/>
              </a:stretch>
            </p:blipFill>
            <p:spPr>
              <a:xfrm>
                <a:off x="2143046" y="5036475"/>
                <a:ext cx="342900" cy="342900"/>
              </a:xfrm>
              <a:prstGeom prst="rect">
                <a:avLst/>
              </a:prstGeom>
            </p:spPr>
          </p:pic>
        </p:grpSp>
        <p:grpSp>
          <p:nvGrpSpPr>
            <p:cNvPr id="9" name="Group 8">
              <a:extLst>
                <a:ext uri="{FF2B5EF4-FFF2-40B4-BE49-F238E27FC236}">
                  <a16:creationId xmlns:a16="http://schemas.microsoft.com/office/drawing/2014/main" id="{E2BCE7CD-19DF-4CFF-B683-637FBF7C5D4B}"/>
                </a:ext>
              </a:extLst>
            </p:cNvPr>
            <p:cNvGrpSpPr/>
            <p:nvPr/>
          </p:nvGrpSpPr>
          <p:grpSpPr>
            <a:xfrm>
              <a:off x="8450343" y="4544326"/>
              <a:ext cx="928741" cy="816121"/>
              <a:chOff x="1558941" y="5405765"/>
              <a:chExt cx="928741" cy="816121"/>
            </a:xfrm>
          </p:grpSpPr>
          <p:pic>
            <p:nvPicPr>
              <p:cNvPr id="15" name="Picture 14">
                <a:extLst>
                  <a:ext uri="{FF2B5EF4-FFF2-40B4-BE49-F238E27FC236}">
                    <a16:creationId xmlns:a16="http://schemas.microsoft.com/office/drawing/2014/main" id="{164670D0-6B38-43DB-87E0-C6057FE6AD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941" y="5405765"/>
                <a:ext cx="649224" cy="649224"/>
              </a:xfrm>
              <a:prstGeom prst="rect">
                <a:avLst/>
              </a:prstGeom>
            </p:spPr>
          </p:pic>
          <p:pic>
            <p:nvPicPr>
              <p:cNvPr id="16" name="Picture 15">
                <a:extLst>
                  <a:ext uri="{FF2B5EF4-FFF2-40B4-BE49-F238E27FC236}">
                    <a16:creationId xmlns:a16="http://schemas.microsoft.com/office/drawing/2014/main" id="{DEB8E0C0-7BEB-47E4-8027-BB99CDE23AE3}"/>
                  </a:ext>
                </a:extLst>
              </p:cNvPr>
              <p:cNvPicPr>
                <a:picLocks noChangeAspect="1"/>
              </p:cNvPicPr>
              <p:nvPr/>
            </p:nvPicPr>
            <p:blipFill>
              <a:blip r:embed="rId12"/>
              <a:stretch>
                <a:fillRect/>
              </a:stretch>
            </p:blipFill>
            <p:spPr>
              <a:xfrm>
                <a:off x="2144782" y="5878986"/>
                <a:ext cx="342900" cy="342900"/>
              </a:xfrm>
              <a:prstGeom prst="rect">
                <a:avLst/>
              </a:prstGeom>
            </p:spPr>
          </p:pic>
        </p:grpSp>
        <p:cxnSp>
          <p:nvCxnSpPr>
            <p:cNvPr id="10" name="Straight Arrow Connector 9">
              <a:extLst>
                <a:ext uri="{FF2B5EF4-FFF2-40B4-BE49-F238E27FC236}">
                  <a16:creationId xmlns:a16="http://schemas.microsoft.com/office/drawing/2014/main" id="{A1BE4B92-25AE-43CF-8846-F37A6153B0F4}"/>
                </a:ext>
              </a:extLst>
            </p:cNvPr>
            <p:cNvCxnSpPr/>
            <p:nvPr/>
          </p:nvCxnSpPr>
          <p:spPr>
            <a:xfrm>
              <a:off x="8959471" y="2813863"/>
              <a:ext cx="668085" cy="94563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41B655-2B2C-4FF7-80DF-A104365BE909}"/>
                </a:ext>
              </a:extLst>
            </p:cNvPr>
            <p:cNvCxnSpPr>
              <a:cxnSpLocks/>
              <a:endCxn id="19" idx="3"/>
            </p:cNvCxnSpPr>
            <p:nvPr/>
          </p:nvCxnSpPr>
          <p:spPr>
            <a:xfrm flipH="1">
              <a:off x="8026473" y="2781240"/>
              <a:ext cx="786451" cy="65365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8BA29C4-0B03-4AED-9AFA-84B1B40B0266}"/>
                </a:ext>
              </a:extLst>
            </p:cNvPr>
            <p:cNvCxnSpPr/>
            <p:nvPr/>
          </p:nvCxnSpPr>
          <p:spPr>
            <a:xfrm flipH="1" flipV="1">
              <a:off x="7884992" y="3940979"/>
              <a:ext cx="622417" cy="60145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7A12AF-80D1-4B6B-B33A-C7440DC65808}"/>
                </a:ext>
              </a:extLst>
            </p:cNvPr>
            <p:cNvCxnSpPr/>
            <p:nvPr/>
          </p:nvCxnSpPr>
          <p:spPr>
            <a:xfrm flipV="1">
              <a:off x="8695672" y="2894878"/>
              <a:ext cx="178924" cy="1520147"/>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0275BB-D01D-4CC7-B4F3-B3E1731F2F41}"/>
                </a:ext>
              </a:extLst>
            </p:cNvPr>
            <p:cNvCxnSpPr>
              <a:cxnSpLocks/>
              <a:endCxn id="20" idx="0"/>
            </p:cNvCxnSpPr>
            <p:nvPr/>
          </p:nvCxnSpPr>
          <p:spPr>
            <a:xfrm flipH="1" flipV="1">
              <a:off x="8164509" y="3616367"/>
              <a:ext cx="1277627" cy="379952"/>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Date Placeholder 5">
            <a:extLst>
              <a:ext uri="{FF2B5EF4-FFF2-40B4-BE49-F238E27FC236}">
                <a16:creationId xmlns:a16="http://schemas.microsoft.com/office/drawing/2014/main" id="{5EA018E7-BE58-314F-BF15-D8AC383EA0A3}"/>
              </a:ext>
            </a:extLst>
          </p:cNvPr>
          <p:cNvSpPr>
            <a:spLocks noGrp="1"/>
          </p:cNvSpPr>
          <p:nvPr>
            <p:ph type="dt" sz="half" idx="10"/>
          </p:nvPr>
        </p:nvSpPr>
        <p:spPr>
          <a:xfrm>
            <a:off x="838200" y="6356350"/>
            <a:ext cx="2743200" cy="365125"/>
          </a:xfrm>
        </p:spPr>
        <p:txBody>
          <a:bodyPr/>
          <a:lstStyle/>
          <a:p>
            <a:r>
              <a:rPr lang="en-US" dirty="0"/>
              <a:t>Privacy</a:t>
            </a:r>
          </a:p>
        </p:txBody>
      </p:sp>
      <p:sp>
        <p:nvSpPr>
          <p:cNvPr id="27" name="Slide Number Placeholder 4">
            <a:extLst>
              <a:ext uri="{FF2B5EF4-FFF2-40B4-BE49-F238E27FC236}">
                <a16:creationId xmlns:a16="http://schemas.microsoft.com/office/drawing/2014/main" id="{74D89AF2-65DB-9747-AC7D-3B54955396E7}"/>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131</a:t>
            </a:fld>
            <a:endParaRPr lang="en-US"/>
          </a:p>
        </p:txBody>
      </p:sp>
    </p:spTree>
    <p:extLst>
      <p:ext uri="{BB962C8B-B14F-4D97-AF65-F5344CB8AC3E}">
        <p14:creationId xmlns:p14="http://schemas.microsoft.com/office/powerpoint/2010/main" val="403282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CD39-3BBB-4F09-A027-0B824D33A2E9}"/>
              </a:ext>
            </a:extLst>
          </p:cNvPr>
          <p:cNvSpPr>
            <a:spLocks noGrp="1"/>
          </p:cNvSpPr>
          <p:nvPr>
            <p:ph type="title"/>
          </p:nvPr>
        </p:nvSpPr>
        <p:spPr/>
        <p:txBody>
          <a:bodyPr/>
          <a:lstStyle/>
          <a:p>
            <a:r>
              <a:rPr lang="en-US" dirty="0"/>
              <a:t>Fairness concerns</a:t>
            </a:r>
          </a:p>
        </p:txBody>
      </p:sp>
      <p:sp>
        <p:nvSpPr>
          <p:cNvPr id="3" name="Content Placeholder 2">
            <a:extLst>
              <a:ext uri="{FF2B5EF4-FFF2-40B4-BE49-F238E27FC236}">
                <a16:creationId xmlns:a16="http://schemas.microsoft.com/office/drawing/2014/main" id="{9ACD2FDC-FF9F-421D-8595-B3EFA15CF7ED}"/>
              </a:ext>
            </a:extLst>
          </p:cNvPr>
          <p:cNvSpPr>
            <a:spLocks noGrp="1"/>
          </p:cNvSpPr>
          <p:nvPr>
            <p:ph idx="1"/>
          </p:nvPr>
        </p:nvSpPr>
        <p:spPr>
          <a:xfrm>
            <a:off x="838200" y="1825625"/>
            <a:ext cx="8118764" cy="4351338"/>
          </a:xfrm>
        </p:spPr>
        <p:txBody>
          <a:bodyPr>
            <a:normAutofit/>
          </a:bodyPr>
          <a:lstStyle/>
          <a:p>
            <a:r>
              <a:rPr lang="en-US" sz="2800" dirty="0"/>
              <a:t>Algorithmic bias – an important topic</a:t>
            </a:r>
          </a:p>
          <a:p>
            <a:pPr marL="742950" lvl="1" indent="-285750">
              <a:buFont typeface="Arial" charset="0"/>
              <a:buChar char="•"/>
            </a:pPr>
            <a:r>
              <a:rPr lang="en-US" altLang="zh-CN" dirty="0"/>
              <a:t>Research of bias in data, model, algorithm etc.</a:t>
            </a:r>
          </a:p>
          <a:p>
            <a:pPr marL="1200150" lvl="2" indent="-285750">
              <a:buFont typeface="Arial" charset="0"/>
              <a:buChar char="•"/>
            </a:pPr>
            <a:r>
              <a:rPr lang="en-US" altLang="zh-CN" dirty="0"/>
              <a:t>E.g., discriminatory treatment of subpopulations</a:t>
            </a:r>
          </a:p>
          <a:p>
            <a:pPr marL="742950" lvl="1" indent="-285750">
              <a:buFont typeface="Arial" charset="0"/>
              <a:buChar char="•"/>
            </a:pPr>
            <a:r>
              <a:rPr lang="en-US" dirty="0"/>
              <a:t>The </a:t>
            </a:r>
            <a:r>
              <a:rPr lang="en-US" altLang="zh-CN" dirty="0"/>
              <a:t>n</a:t>
            </a:r>
            <a:r>
              <a:rPr lang="en-US" dirty="0"/>
              <a:t>eed to </a:t>
            </a:r>
            <a:r>
              <a:rPr lang="en-US" altLang="zh-CN" dirty="0"/>
              <a:t>e</a:t>
            </a:r>
            <a:r>
              <a:rPr lang="en-US" dirty="0"/>
              <a:t>xplore</a:t>
            </a:r>
            <a:endParaRPr lang="en-US" sz="2800" dirty="0"/>
          </a:p>
          <a:p>
            <a:r>
              <a:rPr lang="en-US" sz="2800" dirty="0"/>
              <a:t>Fairness guarantee during online decision making</a:t>
            </a:r>
          </a:p>
          <a:p>
            <a:pPr lvl="1"/>
            <a:r>
              <a:rPr lang="en-US" sz="2400" dirty="0"/>
              <a:t>Fair recommendation / fair LTR</a:t>
            </a:r>
          </a:p>
          <a:p>
            <a:r>
              <a:rPr lang="en-US" sz="2800" dirty="0"/>
              <a:t>Many literatures in offline learning setting</a:t>
            </a:r>
          </a:p>
          <a:p>
            <a:pPr lvl="1"/>
            <a:r>
              <a:rPr lang="en-US" sz="2400" dirty="0"/>
              <a:t>Check “</a:t>
            </a:r>
            <a:r>
              <a:rPr lang="en-US" sz="2400" dirty="0">
                <a:hlinkClick r:id="rId2"/>
              </a:rPr>
              <a:t>Tutorial on Fairness of Machine Learning in Recommender Systems</a:t>
            </a:r>
            <a:r>
              <a:rPr lang="en-US" sz="2400" dirty="0"/>
              <a:t>” @ SIGIR 2021</a:t>
            </a:r>
          </a:p>
          <a:p>
            <a:endParaRPr lang="en-US" sz="2800" dirty="0"/>
          </a:p>
        </p:txBody>
      </p:sp>
      <p:sp>
        <p:nvSpPr>
          <p:cNvPr id="5" name="Slide Number Placeholder 4">
            <a:extLst>
              <a:ext uri="{FF2B5EF4-FFF2-40B4-BE49-F238E27FC236}">
                <a16:creationId xmlns:a16="http://schemas.microsoft.com/office/drawing/2014/main" id="{B493A672-345A-4931-B160-64E6FDE3C07F}"/>
              </a:ext>
            </a:extLst>
          </p:cNvPr>
          <p:cNvSpPr>
            <a:spLocks noGrp="1"/>
          </p:cNvSpPr>
          <p:nvPr>
            <p:ph type="sldNum" sz="quarter" idx="12"/>
          </p:nvPr>
        </p:nvSpPr>
        <p:spPr/>
        <p:txBody>
          <a:bodyPr/>
          <a:lstStyle/>
          <a:p>
            <a:fld id="{96675DA6-09A5-4603-985B-62A0433927C4}" type="slidenum">
              <a:rPr lang="en-US" smtClean="0"/>
              <a:t>132</a:t>
            </a:fld>
            <a:endParaRPr lang="en-US"/>
          </a:p>
        </p:txBody>
      </p:sp>
      <p:pic>
        <p:nvPicPr>
          <p:cNvPr id="6" name="Picture 2" descr="https://static.propublica.org/projects/algorithmic-bias/assets/img/generated/opener-b-crop-2400*1350-00796e.jpg">
            <a:extLst>
              <a:ext uri="{FF2B5EF4-FFF2-40B4-BE49-F238E27FC236}">
                <a16:creationId xmlns:a16="http://schemas.microsoft.com/office/drawing/2014/main" id="{2AA79297-46AA-4402-A02B-9180348324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6232" y="2940637"/>
            <a:ext cx="1593129" cy="896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D4CCCA-66D4-445A-B0F0-B2CD52104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0670" y="2482321"/>
            <a:ext cx="1593130" cy="462822"/>
          </a:xfrm>
          <a:prstGeom prst="rect">
            <a:avLst/>
          </a:prstGeom>
        </p:spPr>
      </p:pic>
      <p:sp>
        <p:nvSpPr>
          <p:cNvPr id="8" name="Date Placeholder 7">
            <a:extLst>
              <a:ext uri="{FF2B5EF4-FFF2-40B4-BE49-F238E27FC236}">
                <a16:creationId xmlns:a16="http://schemas.microsoft.com/office/drawing/2014/main" id="{FF88BF7D-2931-4446-A168-4FF069B1A289}"/>
              </a:ext>
            </a:extLst>
          </p:cNvPr>
          <p:cNvSpPr>
            <a:spLocks noGrp="1"/>
          </p:cNvSpPr>
          <p:nvPr>
            <p:ph type="dt" sz="half" idx="10"/>
          </p:nvPr>
        </p:nvSpPr>
        <p:spPr/>
        <p:txBody>
          <a:bodyPr/>
          <a:lstStyle/>
          <a:p>
            <a:r>
              <a:rPr lang="en-US" dirty="0"/>
              <a:t>Fairness</a:t>
            </a:r>
          </a:p>
        </p:txBody>
      </p:sp>
    </p:spTree>
    <p:extLst>
      <p:ext uri="{BB962C8B-B14F-4D97-AF65-F5344CB8AC3E}">
        <p14:creationId xmlns:p14="http://schemas.microsoft.com/office/powerpoint/2010/main" val="24150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688F-FB99-4458-A9C6-495346DA7951}"/>
              </a:ext>
            </a:extLst>
          </p:cNvPr>
          <p:cNvSpPr>
            <a:spLocks noGrp="1"/>
          </p:cNvSpPr>
          <p:nvPr>
            <p:ph type="title"/>
          </p:nvPr>
        </p:nvSpPr>
        <p:spPr/>
        <p:txBody>
          <a:bodyPr/>
          <a:lstStyle/>
          <a:p>
            <a:r>
              <a:rPr lang="en-US" dirty="0"/>
              <a:t>Weakly meritocratic fairness [JKMNR16]</a:t>
            </a:r>
          </a:p>
        </p:txBody>
      </p:sp>
      <p:sp>
        <p:nvSpPr>
          <p:cNvPr id="3" name="Content Placeholder 2">
            <a:extLst>
              <a:ext uri="{FF2B5EF4-FFF2-40B4-BE49-F238E27FC236}">
                <a16:creationId xmlns:a16="http://schemas.microsoft.com/office/drawing/2014/main" id="{15C32DCD-5D68-4992-A6D0-EBA927264195}"/>
              </a:ext>
            </a:extLst>
          </p:cNvPr>
          <p:cNvSpPr>
            <a:spLocks noGrp="1"/>
          </p:cNvSpPr>
          <p:nvPr>
            <p:ph idx="1"/>
          </p:nvPr>
        </p:nvSpPr>
        <p:spPr>
          <a:xfrm>
            <a:off x="838200" y="1825625"/>
            <a:ext cx="10287000" cy="4351338"/>
          </a:xfrm>
        </p:spPr>
        <p:txBody>
          <a:bodyPr>
            <a:normAutofit/>
          </a:bodyPr>
          <a:lstStyle/>
          <a:p>
            <a:r>
              <a:rPr lang="en-US" sz="2800" dirty="0"/>
              <a:t>Fairness definition: if reward                 then</a:t>
            </a:r>
          </a:p>
          <a:p>
            <a:pPr lvl="1"/>
            <a:r>
              <a:rPr lang="en-US" sz="2400" dirty="0"/>
              <a:t>A fair bandits should never favor a worse arm at </a:t>
            </a:r>
            <a:r>
              <a:rPr lang="en-US" sz="2400" dirty="0">
                <a:solidFill>
                  <a:srgbClr val="FF0000"/>
                </a:solidFill>
              </a:rPr>
              <a:t>any round</a:t>
            </a:r>
            <a:endParaRPr lang="en-US" sz="2000" dirty="0">
              <a:solidFill>
                <a:srgbClr val="FF0000"/>
              </a:solidFill>
            </a:endParaRPr>
          </a:p>
          <a:p>
            <a:r>
              <a:rPr lang="en-US" sz="2800" dirty="0">
                <a:solidFill>
                  <a:srgbClr val="FF0000"/>
                </a:solidFill>
              </a:rPr>
              <a:t>Prefect strategy</a:t>
            </a:r>
            <a:r>
              <a:rPr lang="en-US" sz="2800" dirty="0"/>
              <a:t> is fair:                     -- but we don’t which arm is perfect at the beginning</a:t>
            </a:r>
          </a:p>
          <a:p>
            <a:r>
              <a:rPr lang="en-US" sz="2800" dirty="0">
                <a:solidFill>
                  <a:srgbClr val="FF0000"/>
                </a:solidFill>
              </a:rPr>
              <a:t>Uniformly random</a:t>
            </a:r>
            <a:r>
              <a:rPr lang="en-US" sz="2800" dirty="0"/>
              <a:t> is fair:                          -- linear regret</a:t>
            </a:r>
          </a:p>
          <a:p>
            <a:r>
              <a:rPr lang="en-US" sz="2800" dirty="0"/>
              <a:t>Somewhere in between?</a:t>
            </a:r>
          </a:p>
          <a:p>
            <a:endParaRPr lang="en-US" sz="2800" dirty="0"/>
          </a:p>
          <a:p>
            <a:endParaRPr lang="en-US" sz="2800" dirty="0"/>
          </a:p>
          <a:p>
            <a:endParaRPr lang="en-US" sz="2800" dirty="0"/>
          </a:p>
        </p:txBody>
      </p:sp>
      <p:sp>
        <p:nvSpPr>
          <p:cNvPr id="5" name="Slide Number Placeholder 4">
            <a:extLst>
              <a:ext uri="{FF2B5EF4-FFF2-40B4-BE49-F238E27FC236}">
                <a16:creationId xmlns:a16="http://schemas.microsoft.com/office/drawing/2014/main" id="{035A4D56-A5BE-40FA-91DC-4A03CF802E90}"/>
              </a:ext>
            </a:extLst>
          </p:cNvPr>
          <p:cNvSpPr>
            <a:spLocks noGrp="1"/>
          </p:cNvSpPr>
          <p:nvPr>
            <p:ph type="sldNum" sz="quarter" idx="12"/>
          </p:nvPr>
        </p:nvSpPr>
        <p:spPr/>
        <p:txBody>
          <a:bodyPr/>
          <a:lstStyle/>
          <a:p>
            <a:fld id="{96675DA6-09A5-4603-985B-62A0433927C4}" type="slidenum">
              <a:rPr lang="en-US" smtClean="0"/>
              <a:t>133</a:t>
            </a:fld>
            <a:endParaRPr lang="en-US"/>
          </a:p>
        </p:txBody>
      </p:sp>
      <p:grpSp>
        <p:nvGrpSpPr>
          <p:cNvPr id="52" name="Group 51">
            <a:extLst>
              <a:ext uri="{FF2B5EF4-FFF2-40B4-BE49-F238E27FC236}">
                <a16:creationId xmlns:a16="http://schemas.microsoft.com/office/drawing/2014/main" id="{42646446-FA64-4EAE-90BE-EAD7AE47C232}"/>
              </a:ext>
            </a:extLst>
          </p:cNvPr>
          <p:cNvGrpSpPr/>
          <p:nvPr/>
        </p:nvGrpSpPr>
        <p:grpSpPr>
          <a:xfrm>
            <a:off x="2583936" y="4416365"/>
            <a:ext cx="6026664" cy="2387932"/>
            <a:chOff x="2145510" y="4387538"/>
            <a:chExt cx="6026664" cy="2387932"/>
          </a:xfrm>
        </p:grpSpPr>
        <p:sp>
          <p:nvSpPr>
            <p:cNvPr id="15" name="Rectangle 14">
              <a:extLst>
                <a:ext uri="{FF2B5EF4-FFF2-40B4-BE49-F238E27FC236}">
                  <a16:creationId xmlns:a16="http://schemas.microsoft.com/office/drawing/2014/main" id="{6FDABB3E-C8C6-4473-AB74-57FFDBF49D61}"/>
                </a:ext>
              </a:extLst>
            </p:cNvPr>
            <p:cNvSpPr/>
            <p:nvPr/>
          </p:nvSpPr>
          <p:spPr>
            <a:xfrm>
              <a:off x="5714297" y="5567605"/>
              <a:ext cx="439544" cy="523220"/>
            </a:xfrm>
            <a:prstGeom prst="rect">
              <a:avLst/>
            </a:prstGeom>
          </p:spPr>
          <p:txBody>
            <a:bodyPr wrap="none">
              <a:spAutoFit/>
            </a:bodyPr>
            <a:lstStyle/>
            <a:p>
              <a:r>
                <a:rPr lang="en-US" sz="2800" b="1" dirty="0"/>
                <a:t>…</a:t>
              </a:r>
            </a:p>
          </p:txBody>
        </p:sp>
        <p:pic>
          <p:nvPicPr>
            <p:cNvPr id="16" name="Picture 15">
              <a:extLst>
                <a:ext uri="{FF2B5EF4-FFF2-40B4-BE49-F238E27FC236}">
                  <a16:creationId xmlns:a16="http://schemas.microsoft.com/office/drawing/2014/main" id="{F9EE75AE-975A-4EDD-B70A-ACF62FB8D216}"/>
                </a:ext>
              </a:extLst>
            </p:cNvPr>
            <p:cNvPicPr>
              <a:picLocks noChangeAspect="1"/>
            </p:cNvPicPr>
            <p:nvPr/>
          </p:nvPicPr>
          <p:blipFill>
            <a:blip r:embed="rId2"/>
            <a:stretch>
              <a:fillRect/>
            </a:stretch>
          </p:blipFill>
          <p:spPr>
            <a:xfrm>
              <a:off x="2910369" y="6451182"/>
              <a:ext cx="344263" cy="292102"/>
            </a:xfrm>
            <a:prstGeom prst="rect">
              <a:avLst/>
            </a:prstGeom>
          </p:spPr>
        </p:pic>
        <p:pic>
          <p:nvPicPr>
            <p:cNvPr id="17" name="Picture 16">
              <a:extLst>
                <a:ext uri="{FF2B5EF4-FFF2-40B4-BE49-F238E27FC236}">
                  <a16:creationId xmlns:a16="http://schemas.microsoft.com/office/drawing/2014/main" id="{250B148B-A5C2-4F40-A64E-81A7F71380D8}"/>
                </a:ext>
              </a:extLst>
            </p:cNvPr>
            <p:cNvPicPr>
              <a:picLocks noChangeAspect="1"/>
            </p:cNvPicPr>
            <p:nvPr/>
          </p:nvPicPr>
          <p:blipFill>
            <a:blip r:embed="rId3"/>
            <a:stretch>
              <a:fillRect/>
            </a:stretch>
          </p:blipFill>
          <p:spPr>
            <a:xfrm>
              <a:off x="4313408" y="6521971"/>
              <a:ext cx="333688" cy="253499"/>
            </a:xfrm>
            <a:prstGeom prst="rect">
              <a:avLst/>
            </a:prstGeom>
          </p:spPr>
        </p:pic>
        <p:pic>
          <p:nvPicPr>
            <p:cNvPr id="18" name="Picture 17">
              <a:extLst>
                <a:ext uri="{FF2B5EF4-FFF2-40B4-BE49-F238E27FC236}">
                  <a16:creationId xmlns:a16="http://schemas.microsoft.com/office/drawing/2014/main" id="{68954242-5EF0-4B69-ACA3-076A6EA714EA}"/>
                </a:ext>
              </a:extLst>
            </p:cNvPr>
            <p:cNvPicPr>
              <a:picLocks noChangeAspect="1"/>
            </p:cNvPicPr>
            <p:nvPr/>
          </p:nvPicPr>
          <p:blipFill>
            <a:blip r:embed="rId4"/>
            <a:stretch>
              <a:fillRect/>
            </a:stretch>
          </p:blipFill>
          <p:spPr>
            <a:xfrm>
              <a:off x="6984308" y="6457532"/>
              <a:ext cx="476253" cy="285752"/>
            </a:xfrm>
            <a:prstGeom prst="rect">
              <a:avLst/>
            </a:prstGeom>
          </p:spPr>
        </p:pic>
        <p:cxnSp>
          <p:nvCxnSpPr>
            <p:cNvPr id="19" name="Straight Arrow Connector 18">
              <a:extLst>
                <a:ext uri="{FF2B5EF4-FFF2-40B4-BE49-F238E27FC236}">
                  <a16:creationId xmlns:a16="http://schemas.microsoft.com/office/drawing/2014/main" id="{7DF62B9F-7D05-434F-958B-BD3764A7C156}"/>
                </a:ext>
              </a:extLst>
            </p:cNvPr>
            <p:cNvCxnSpPr/>
            <p:nvPr/>
          </p:nvCxnSpPr>
          <p:spPr>
            <a:xfrm flipH="1">
              <a:off x="2584175" y="4792593"/>
              <a:ext cx="0" cy="157700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5318F9-388C-457B-A5E1-AC15929A979A}"/>
                </a:ext>
              </a:extLst>
            </p:cNvPr>
            <p:cNvCxnSpPr/>
            <p:nvPr/>
          </p:nvCxnSpPr>
          <p:spPr>
            <a:xfrm flipV="1">
              <a:off x="2584174" y="6356350"/>
              <a:ext cx="558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5AD948-7914-4022-B3A1-4FFB629C8BB8}"/>
                </a:ext>
              </a:extLst>
            </p:cNvPr>
            <p:cNvSpPr txBox="1"/>
            <p:nvPr/>
          </p:nvSpPr>
          <p:spPr>
            <a:xfrm rot="16200000">
              <a:off x="1722784" y="4810264"/>
              <a:ext cx="1214783" cy="369332"/>
            </a:xfrm>
            <a:prstGeom prst="rect">
              <a:avLst/>
            </a:prstGeom>
            <a:noFill/>
          </p:spPr>
          <p:txBody>
            <a:bodyPr wrap="square" rtlCol="0">
              <a:spAutoFit/>
            </a:bodyPr>
            <a:lstStyle/>
            <a:p>
              <a:r>
                <a:rPr lang="en-US" dirty="0"/>
                <a:t>Reward</a:t>
              </a:r>
            </a:p>
          </p:txBody>
        </p:sp>
        <p:grpSp>
          <p:nvGrpSpPr>
            <p:cNvPr id="37" name="Group 36">
              <a:extLst>
                <a:ext uri="{FF2B5EF4-FFF2-40B4-BE49-F238E27FC236}">
                  <a16:creationId xmlns:a16="http://schemas.microsoft.com/office/drawing/2014/main" id="{9DA78A55-1E02-4475-9EA5-A92610B13773}"/>
                </a:ext>
              </a:extLst>
            </p:cNvPr>
            <p:cNvGrpSpPr/>
            <p:nvPr/>
          </p:nvGrpSpPr>
          <p:grpSpPr>
            <a:xfrm>
              <a:off x="2676940" y="5195057"/>
              <a:ext cx="4588563" cy="754725"/>
              <a:chOff x="2411896" y="4042395"/>
              <a:chExt cx="4588563" cy="754725"/>
            </a:xfrm>
          </p:grpSpPr>
          <p:grpSp>
            <p:nvGrpSpPr>
              <p:cNvPr id="38" name="Group 37">
                <a:extLst>
                  <a:ext uri="{FF2B5EF4-FFF2-40B4-BE49-F238E27FC236}">
                    <a16:creationId xmlns:a16="http://schemas.microsoft.com/office/drawing/2014/main" id="{B023C2E7-6D9E-4606-A2B7-DB43B1208CCC}"/>
                  </a:ext>
                </a:extLst>
              </p:cNvPr>
              <p:cNvGrpSpPr/>
              <p:nvPr/>
            </p:nvGrpSpPr>
            <p:grpSpPr>
              <a:xfrm>
                <a:off x="3794539" y="4404670"/>
                <a:ext cx="528981" cy="340667"/>
                <a:chOff x="3794539" y="4404670"/>
                <a:chExt cx="528981" cy="340667"/>
              </a:xfrm>
            </p:grpSpPr>
            <p:pic>
              <p:nvPicPr>
                <p:cNvPr id="45" name="Picture 44">
                  <a:extLst>
                    <a:ext uri="{FF2B5EF4-FFF2-40B4-BE49-F238E27FC236}">
                      <a16:creationId xmlns:a16="http://schemas.microsoft.com/office/drawing/2014/main" id="{38F81F68-4034-4673-B9C2-8AD08A587068}"/>
                    </a:ext>
                  </a:extLst>
                </p:cNvPr>
                <p:cNvPicPr>
                  <a:picLocks noChangeAspect="1"/>
                </p:cNvPicPr>
                <p:nvPr/>
              </p:nvPicPr>
              <p:blipFill>
                <a:blip r:embed="rId5"/>
                <a:stretch>
                  <a:fillRect/>
                </a:stretch>
              </p:blipFill>
              <p:spPr>
                <a:xfrm>
                  <a:off x="3794539" y="4404670"/>
                  <a:ext cx="295673" cy="340667"/>
                </a:xfrm>
                <a:prstGeom prst="rect">
                  <a:avLst/>
                </a:prstGeom>
              </p:spPr>
            </p:pic>
            <p:cxnSp>
              <p:nvCxnSpPr>
                <p:cNvPr id="46" name="Straight Connector 45">
                  <a:extLst>
                    <a:ext uri="{FF2B5EF4-FFF2-40B4-BE49-F238E27FC236}">
                      <a16:creationId xmlns:a16="http://schemas.microsoft.com/office/drawing/2014/main" id="{6E11A692-B82E-491E-9B16-55F54F0D9A19}"/>
                    </a:ext>
                  </a:extLst>
                </p:cNvPr>
                <p:cNvCxnSpPr/>
                <p:nvPr/>
              </p:nvCxnSpPr>
              <p:spPr>
                <a:xfrm>
                  <a:off x="4094920" y="4461565"/>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B4107A7-14B4-45B3-8AF5-C62A88A635D8}"/>
                  </a:ext>
                </a:extLst>
              </p:cNvPr>
              <p:cNvGrpSpPr/>
              <p:nvPr/>
            </p:nvGrpSpPr>
            <p:grpSpPr>
              <a:xfrm>
                <a:off x="6455533" y="4456940"/>
                <a:ext cx="544926" cy="340180"/>
                <a:chOff x="6455533" y="4456940"/>
                <a:chExt cx="544926" cy="340180"/>
              </a:xfrm>
            </p:grpSpPr>
            <p:pic>
              <p:nvPicPr>
                <p:cNvPr id="43" name="Picture 42">
                  <a:extLst>
                    <a:ext uri="{FF2B5EF4-FFF2-40B4-BE49-F238E27FC236}">
                      <a16:creationId xmlns:a16="http://schemas.microsoft.com/office/drawing/2014/main" id="{F3850153-8E85-4DAD-9EEC-425D7A97AE59}"/>
                    </a:ext>
                  </a:extLst>
                </p:cNvPr>
                <p:cNvPicPr>
                  <a:picLocks noChangeAspect="1"/>
                </p:cNvPicPr>
                <p:nvPr/>
              </p:nvPicPr>
              <p:blipFill>
                <a:blip r:embed="rId6"/>
                <a:stretch>
                  <a:fillRect/>
                </a:stretch>
              </p:blipFill>
              <p:spPr>
                <a:xfrm>
                  <a:off x="6455533" y="4456940"/>
                  <a:ext cx="364920" cy="340180"/>
                </a:xfrm>
                <a:prstGeom prst="rect">
                  <a:avLst/>
                </a:prstGeom>
              </p:spPr>
            </p:pic>
            <p:cxnSp>
              <p:nvCxnSpPr>
                <p:cNvPr id="44" name="Straight Connector 43">
                  <a:extLst>
                    <a:ext uri="{FF2B5EF4-FFF2-40B4-BE49-F238E27FC236}">
                      <a16:creationId xmlns:a16="http://schemas.microsoft.com/office/drawing/2014/main" id="{B7AB4370-32E5-48AB-B7EC-4B811A6533D6}"/>
                    </a:ext>
                  </a:extLst>
                </p:cNvPr>
                <p:cNvCxnSpPr/>
                <p:nvPr/>
              </p:nvCxnSpPr>
              <p:spPr>
                <a:xfrm>
                  <a:off x="6771859" y="4514574"/>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F45F2805-3A87-42A4-AE75-B4212D24BEB7}"/>
                  </a:ext>
                </a:extLst>
              </p:cNvPr>
              <p:cNvGrpSpPr/>
              <p:nvPr/>
            </p:nvGrpSpPr>
            <p:grpSpPr>
              <a:xfrm>
                <a:off x="2411896" y="4042395"/>
                <a:ext cx="528982" cy="352286"/>
                <a:chOff x="2411896" y="4042395"/>
                <a:chExt cx="528982" cy="352286"/>
              </a:xfrm>
            </p:grpSpPr>
            <p:cxnSp>
              <p:nvCxnSpPr>
                <p:cNvPr id="41" name="Straight Connector 40">
                  <a:extLst>
                    <a:ext uri="{FF2B5EF4-FFF2-40B4-BE49-F238E27FC236}">
                      <a16:creationId xmlns:a16="http://schemas.microsoft.com/office/drawing/2014/main" id="{D175E5D0-5B60-4C94-8A5C-0E78BDF5EF3A}"/>
                    </a:ext>
                  </a:extLst>
                </p:cNvPr>
                <p:cNvCxnSpPr/>
                <p:nvPr/>
              </p:nvCxnSpPr>
              <p:spPr>
                <a:xfrm>
                  <a:off x="2712278" y="409933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C580BCAE-8AF4-44EF-97FA-38AA474045F9}"/>
                    </a:ext>
                  </a:extLst>
                </p:cNvPr>
                <p:cNvPicPr>
                  <a:picLocks noChangeAspect="1"/>
                </p:cNvPicPr>
                <p:nvPr/>
              </p:nvPicPr>
              <p:blipFill>
                <a:blip r:embed="rId7"/>
                <a:stretch>
                  <a:fillRect/>
                </a:stretch>
              </p:blipFill>
              <p:spPr>
                <a:xfrm>
                  <a:off x="2411896" y="4042395"/>
                  <a:ext cx="272523" cy="352286"/>
                </a:xfrm>
                <a:prstGeom prst="rect">
                  <a:avLst/>
                </a:prstGeom>
              </p:spPr>
            </p:pic>
          </p:grpSp>
        </p:grpSp>
      </p:grpSp>
      <p:sp>
        <p:nvSpPr>
          <p:cNvPr id="6" name="Date Placeholder 5">
            <a:extLst>
              <a:ext uri="{FF2B5EF4-FFF2-40B4-BE49-F238E27FC236}">
                <a16:creationId xmlns:a16="http://schemas.microsoft.com/office/drawing/2014/main" id="{B189BA7A-BD59-41B9-8298-40B7156BC80A}"/>
              </a:ext>
            </a:extLst>
          </p:cNvPr>
          <p:cNvSpPr>
            <a:spLocks noGrp="1"/>
          </p:cNvSpPr>
          <p:nvPr>
            <p:ph type="dt" sz="half" idx="10"/>
          </p:nvPr>
        </p:nvSpPr>
        <p:spPr/>
        <p:txBody>
          <a:bodyPr/>
          <a:lstStyle/>
          <a:p>
            <a:r>
              <a:rPr lang="en-US" dirty="0"/>
              <a:t>Fairness</a:t>
            </a:r>
          </a:p>
        </p:txBody>
      </p:sp>
      <p:pic>
        <p:nvPicPr>
          <p:cNvPr id="7" name="Picture 6">
            <a:extLst>
              <a:ext uri="{FF2B5EF4-FFF2-40B4-BE49-F238E27FC236}">
                <a16:creationId xmlns:a16="http://schemas.microsoft.com/office/drawing/2014/main" id="{024669B7-4B47-40B5-A1F9-2B3CB198E854}"/>
              </a:ext>
            </a:extLst>
          </p:cNvPr>
          <p:cNvPicPr>
            <a:picLocks noChangeAspect="1"/>
          </p:cNvPicPr>
          <p:nvPr/>
        </p:nvPicPr>
        <p:blipFill>
          <a:blip r:embed="rId8"/>
          <a:stretch>
            <a:fillRect/>
          </a:stretch>
        </p:blipFill>
        <p:spPr>
          <a:xfrm>
            <a:off x="5318715" y="1812374"/>
            <a:ext cx="1236264" cy="487823"/>
          </a:xfrm>
          <a:prstGeom prst="rect">
            <a:avLst/>
          </a:prstGeom>
        </p:spPr>
      </p:pic>
      <p:pic>
        <p:nvPicPr>
          <p:cNvPr id="9" name="Picture 8">
            <a:extLst>
              <a:ext uri="{FF2B5EF4-FFF2-40B4-BE49-F238E27FC236}">
                <a16:creationId xmlns:a16="http://schemas.microsoft.com/office/drawing/2014/main" id="{67C6F068-DDF7-49D4-AB43-B38973BC095D}"/>
              </a:ext>
            </a:extLst>
          </p:cNvPr>
          <p:cNvPicPr>
            <a:picLocks noChangeAspect="1"/>
          </p:cNvPicPr>
          <p:nvPr/>
        </p:nvPicPr>
        <p:blipFill>
          <a:blip r:embed="rId9"/>
          <a:stretch>
            <a:fillRect/>
          </a:stretch>
        </p:blipFill>
        <p:spPr>
          <a:xfrm>
            <a:off x="4504541" y="2737926"/>
            <a:ext cx="1432306" cy="497164"/>
          </a:xfrm>
          <a:prstGeom prst="rect">
            <a:avLst/>
          </a:prstGeom>
        </p:spPr>
      </p:pic>
      <p:pic>
        <p:nvPicPr>
          <p:cNvPr id="11" name="Picture 10">
            <a:extLst>
              <a:ext uri="{FF2B5EF4-FFF2-40B4-BE49-F238E27FC236}">
                <a16:creationId xmlns:a16="http://schemas.microsoft.com/office/drawing/2014/main" id="{C0FD5165-85AD-4709-8D90-BE9B9F06406F}"/>
              </a:ext>
            </a:extLst>
          </p:cNvPr>
          <p:cNvPicPr>
            <a:picLocks noChangeAspect="1"/>
          </p:cNvPicPr>
          <p:nvPr/>
        </p:nvPicPr>
        <p:blipFill>
          <a:blip r:embed="rId10"/>
          <a:stretch>
            <a:fillRect/>
          </a:stretch>
        </p:blipFill>
        <p:spPr>
          <a:xfrm>
            <a:off x="7422734" y="1857906"/>
            <a:ext cx="1867130" cy="525130"/>
          </a:xfrm>
          <a:prstGeom prst="rect">
            <a:avLst/>
          </a:prstGeom>
        </p:spPr>
      </p:pic>
      <p:pic>
        <p:nvPicPr>
          <p:cNvPr id="13" name="Picture 12">
            <a:extLst>
              <a:ext uri="{FF2B5EF4-FFF2-40B4-BE49-F238E27FC236}">
                <a16:creationId xmlns:a16="http://schemas.microsoft.com/office/drawing/2014/main" id="{2DE56409-75A5-49A9-9CF2-80F6E0F0AA2B}"/>
              </a:ext>
            </a:extLst>
          </p:cNvPr>
          <p:cNvPicPr>
            <a:picLocks noChangeAspect="1"/>
          </p:cNvPicPr>
          <p:nvPr/>
        </p:nvPicPr>
        <p:blipFill>
          <a:blip r:embed="rId11"/>
          <a:stretch>
            <a:fillRect/>
          </a:stretch>
        </p:blipFill>
        <p:spPr>
          <a:xfrm>
            <a:off x="4793682" y="3488414"/>
            <a:ext cx="1950440" cy="751065"/>
          </a:xfrm>
          <a:prstGeom prst="rect">
            <a:avLst/>
          </a:prstGeom>
        </p:spPr>
      </p:pic>
    </p:spTree>
    <p:extLst>
      <p:ext uri="{BB962C8B-B14F-4D97-AF65-F5344CB8AC3E}">
        <p14:creationId xmlns:p14="http://schemas.microsoft.com/office/powerpoint/2010/main" val="109448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E7CD-57E4-4DCE-87E4-8867AC33701B}"/>
              </a:ext>
            </a:extLst>
          </p:cNvPr>
          <p:cNvSpPr>
            <a:spLocks noGrp="1"/>
          </p:cNvSpPr>
          <p:nvPr>
            <p:ph type="title"/>
          </p:nvPr>
        </p:nvSpPr>
        <p:spPr/>
        <p:txBody>
          <a:bodyPr/>
          <a:lstStyle/>
          <a:p>
            <a:r>
              <a:rPr lang="en-US" dirty="0" err="1"/>
              <a:t>FairUCB</a:t>
            </a:r>
            <a:r>
              <a:rPr lang="en-US" dirty="0"/>
              <a:t> [JKMR16]</a:t>
            </a:r>
          </a:p>
        </p:txBody>
      </p:sp>
      <p:sp>
        <p:nvSpPr>
          <p:cNvPr id="3" name="Content Placeholder 2">
            <a:extLst>
              <a:ext uri="{FF2B5EF4-FFF2-40B4-BE49-F238E27FC236}">
                <a16:creationId xmlns:a16="http://schemas.microsoft.com/office/drawing/2014/main" id="{5612F48F-E3E4-4E3B-879C-5956376FE78F}"/>
              </a:ext>
            </a:extLst>
          </p:cNvPr>
          <p:cNvSpPr>
            <a:spLocks noGrp="1"/>
          </p:cNvSpPr>
          <p:nvPr>
            <p:ph idx="1"/>
          </p:nvPr>
        </p:nvSpPr>
        <p:spPr/>
        <p:txBody>
          <a:bodyPr>
            <a:normAutofit/>
          </a:bodyPr>
          <a:lstStyle/>
          <a:p>
            <a:r>
              <a:rPr lang="en-US" sz="2800" dirty="0"/>
              <a:t>Idea: </a:t>
            </a:r>
            <a:r>
              <a:rPr lang="en-US" sz="2800" dirty="0">
                <a:solidFill>
                  <a:srgbClr val="FF0000"/>
                </a:solidFill>
              </a:rPr>
              <a:t>uniformly</a:t>
            </a:r>
            <a:r>
              <a:rPr lang="en-US" sz="2800" dirty="0"/>
              <a:t> pull arm within the first </a:t>
            </a:r>
            <a:r>
              <a:rPr lang="en-US" sz="2800" dirty="0">
                <a:solidFill>
                  <a:srgbClr val="FF0000"/>
                </a:solidFill>
              </a:rPr>
              <a:t>confidence interval chain</a:t>
            </a:r>
          </a:p>
          <a:p>
            <a:pPr lvl="1"/>
            <a:r>
              <a:rPr lang="en-US" sz="2400" dirty="0"/>
              <a:t>Start from the largest UCB, find overlapped confidence intervals</a:t>
            </a:r>
          </a:p>
          <a:p>
            <a:r>
              <a:rPr lang="en-US" sz="2800" dirty="0"/>
              <a:t>Guaranteed fairness at every step with high probability</a:t>
            </a:r>
          </a:p>
          <a:p>
            <a:r>
              <a:rPr lang="en-US" sz="2800" dirty="0"/>
              <a:t>Regret: </a:t>
            </a:r>
          </a:p>
          <a:p>
            <a:pPr lvl="1"/>
            <a:endParaRPr lang="en-US" sz="2400" dirty="0"/>
          </a:p>
        </p:txBody>
      </p:sp>
      <p:sp>
        <p:nvSpPr>
          <p:cNvPr id="5" name="Slide Number Placeholder 4">
            <a:extLst>
              <a:ext uri="{FF2B5EF4-FFF2-40B4-BE49-F238E27FC236}">
                <a16:creationId xmlns:a16="http://schemas.microsoft.com/office/drawing/2014/main" id="{D870DCE3-ECD3-43D6-AF32-973579ACAC4D}"/>
              </a:ext>
            </a:extLst>
          </p:cNvPr>
          <p:cNvSpPr>
            <a:spLocks noGrp="1"/>
          </p:cNvSpPr>
          <p:nvPr>
            <p:ph type="sldNum" sz="quarter" idx="12"/>
          </p:nvPr>
        </p:nvSpPr>
        <p:spPr/>
        <p:txBody>
          <a:bodyPr/>
          <a:lstStyle/>
          <a:p>
            <a:fld id="{96675DA6-09A5-4603-985B-62A0433927C4}" type="slidenum">
              <a:rPr lang="en-US" smtClean="0"/>
              <a:t>134</a:t>
            </a:fld>
            <a:endParaRPr lang="en-US" dirty="0"/>
          </a:p>
        </p:txBody>
      </p:sp>
      <p:grpSp>
        <p:nvGrpSpPr>
          <p:cNvPr id="60" name="Group 59">
            <a:extLst>
              <a:ext uri="{FF2B5EF4-FFF2-40B4-BE49-F238E27FC236}">
                <a16:creationId xmlns:a16="http://schemas.microsoft.com/office/drawing/2014/main" id="{D7E63BA2-C905-4A04-93EB-82137D051884}"/>
              </a:ext>
            </a:extLst>
          </p:cNvPr>
          <p:cNvGrpSpPr/>
          <p:nvPr/>
        </p:nvGrpSpPr>
        <p:grpSpPr>
          <a:xfrm>
            <a:off x="3434567" y="4329788"/>
            <a:ext cx="274320" cy="365813"/>
            <a:chOff x="3362702" y="4360344"/>
            <a:chExt cx="274320" cy="579972"/>
          </a:xfrm>
        </p:grpSpPr>
        <p:cxnSp>
          <p:nvCxnSpPr>
            <p:cNvPr id="7" name="Straight Connector 6">
              <a:extLst>
                <a:ext uri="{FF2B5EF4-FFF2-40B4-BE49-F238E27FC236}">
                  <a16:creationId xmlns:a16="http://schemas.microsoft.com/office/drawing/2014/main" id="{859EB1EC-8BCF-4F7B-B917-D5DBD9256183}"/>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C6C36AD-8D3E-40E1-AC76-DC2ECCE98532}"/>
                </a:ext>
              </a:extLst>
            </p:cNvPr>
            <p:cNvGrpSpPr/>
            <p:nvPr/>
          </p:nvGrpSpPr>
          <p:grpSpPr>
            <a:xfrm>
              <a:off x="3362702" y="4360344"/>
              <a:ext cx="274320" cy="579972"/>
              <a:chOff x="3706191" y="3984487"/>
              <a:chExt cx="274320" cy="579972"/>
            </a:xfrm>
          </p:grpSpPr>
          <p:cxnSp>
            <p:nvCxnSpPr>
              <p:cNvPr id="11" name="Straight Connector 10">
                <a:extLst>
                  <a:ext uri="{FF2B5EF4-FFF2-40B4-BE49-F238E27FC236}">
                    <a16:creationId xmlns:a16="http://schemas.microsoft.com/office/drawing/2014/main" id="{96EA8157-3F78-44D5-A064-D47F8A3D12D9}"/>
                  </a:ext>
                </a:extLst>
              </p:cNvPr>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A8AB84-E86B-4B6B-B122-61A40A7E3707}"/>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pic>
        <p:nvPicPr>
          <p:cNvPr id="16" name="Picture 15">
            <a:extLst>
              <a:ext uri="{FF2B5EF4-FFF2-40B4-BE49-F238E27FC236}">
                <a16:creationId xmlns:a16="http://schemas.microsoft.com/office/drawing/2014/main" id="{7D845CE2-C5EB-4486-92B9-C68E97ABD236}"/>
              </a:ext>
            </a:extLst>
          </p:cNvPr>
          <p:cNvPicPr>
            <a:picLocks noChangeAspect="1"/>
          </p:cNvPicPr>
          <p:nvPr/>
        </p:nvPicPr>
        <p:blipFill>
          <a:blip r:embed="rId2"/>
          <a:stretch>
            <a:fillRect/>
          </a:stretch>
        </p:blipFill>
        <p:spPr>
          <a:xfrm>
            <a:off x="3364624" y="6365007"/>
            <a:ext cx="344263" cy="292102"/>
          </a:xfrm>
          <a:prstGeom prst="rect">
            <a:avLst/>
          </a:prstGeom>
        </p:spPr>
      </p:pic>
      <p:pic>
        <p:nvPicPr>
          <p:cNvPr id="18" name="Picture 17">
            <a:extLst>
              <a:ext uri="{FF2B5EF4-FFF2-40B4-BE49-F238E27FC236}">
                <a16:creationId xmlns:a16="http://schemas.microsoft.com/office/drawing/2014/main" id="{CCA8F31F-3BC3-4B3E-B7DC-B0E7A9B6F0DB}"/>
              </a:ext>
            </a:extLst>
          </p:cNvPr>
          <p:cNvPicPr>
            <a:picLocks noChangeAspect="1"/>
          </p:cNvPicPr>
          <p:nvPr/>
        </p:nvPicPr>
        <p:blipFill>
          <a:blip r:embed="rId3"/>
          <a:stretch>
            <a:fillRect/>
          </a:stretch>
        </p:blipFill>
        <p:spPr>
          <a:xfrm>
            <a:off x="7536619" y="6365007"/>
            <a:ext cx="476253" cy="285752"/>
          </a:xfrm>
          <a:prstGeom prst="rect">
            <a:avLst/>
          </a:prstGeom>
        </p:spPr>
      </p:pic>
      <p:cxnSp>
        <p:nvCxnSpPr>
          <p:cNvPr id="19" name="Straight Arrow Connector 18">
            <a:extLst>
              <a:ext uri="{FF2B5EF4-FFF2-40B4-BE49-F238E27FC236}">
                <a16:creationId xmlns:a16="http://schemas.microsoft.com/office/drawing/2014/main" id="{0D3E5108-F547-474A-A7A9-0B0D6F5BE267}"/>
              </a:ext>
            </a:extLst>
          </p:cNvPr>
          <p:cNvCxnSpPr>
            <a:cxnSpLocks/>
          </p:cNvCxnSpPr>
          <p:nvPr/>
        </p:nvCxnSpPr>
        <p:spPr>
          <a:xfrm>
            <a:off x="2968486" y="4344626"/>
            <a:ext cx="1" cy="193245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43621FF-D470-4350-8A67-107CD91F5832}"/>
              </a:ext>
            </a:extLst>
          </p:cNvPr>
          <p:cNvCxnSpPr/>
          <p:nvPr/>
        </p:nvCxnSpPr>
        <p:spPr>
          <a:xfrm flipV="1">
            <a:off x="2968486" y="6263825"/>
            <a:ext cx="558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BDCD407-5E64-4324-92AE-6B0ED3573A42}"/>
              </a:ext>
            </a:extLst>
          </p:cNvPr>
          <p:cNvSpPr txBox="1"/>
          <p:nvPr/>
        </p:nvSpPr>
        <p:spPr>
          <a:xfrm rot="16200000">
            <a:off x="2107096" y="4717739"/>
            <a:ext cx="1214783" cy="369332"/>
          </a:xfrm>
          <a:prstGeom prst="rect">
            <a:avLst/>
          </a:prstGeom>
          <a:noFill/>
        </p:spPr>
        <p:txBody>
          <a:bodyPr wrap="square" rtlCol="0">
            <a:spAutoFit/>
          </a:bodyPr>
          <a:lstStyle/>
          <a:p>
            <a:r>
              <a:rPr lang="en-US" dirty="0"/>
              <a:t>Reward</a:t>
            </a:r>
          </a:p>
        </p:txBody>
      </p:sp>
      <p:grpSp>
        <p:nvGrpSpPr>
          <p:cNvPr id="61" name="Group 60">
            <a:extLst>
              <a:ext uri="{FF2B5EF4-FFF2-40B4-BE49-F238E27FC236}">
                <a16:creationId xmlns:a16="http://schemas.microsoft.com/office/drawing/2014/main" id="{E575E7F8-2E7F-47A5-960A-DE18DCE1FE84}"/>
              </a:ext>
            </a:extLst>
          </p:cNvPr>
          <p:cNvGrpSpPr/>
          <p:nvPr/>
        </p:nvGrpSpPr>
        <p:grpSpPr>
          <a:xfrm>
            <a:off x="3974224" y="4483774"/>
            <a:ext cx="274320" cy="708617"/>
            <a:chOff x="3362702" y="4360344"/>
            <a:chExt cx="274320" cy="579972"/>
          </a:xfrm>
        </p:grpSpPr>
        <p:cxnSp>
          <p:nvCxnSpPr>
            <p:cNvPr id="62" name="Straight Connector 61">
              <a:extLst>
                <a:ext uri="{FF2B5EF4-FFF2-40B4-BE49-F238E27FC236}">
                  <a16:creationId xmlns:a16="http://schemas.microsoft.com/office/drawing/2014/main" id="{768E438F-F6A0-422C-961B-BD4830FDD248}"/>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AC81D99D-6F58-4324-9B91-C5FCCCCACCC7}"/>
                </a:ext>
              </a:extLst>
            </p:cNvPr>
            <p:cNvGrpSpPr/>
            <p:nvPr/>
          </p:nvGrpSpPr>
          <p:grpSpPr>
            <a:xfrm>
              <a:off x="3362702" y="4360344"/>
              <a:ext cx="274320" cy="579972"/>
              <a:chOff x="3706191" y="3984487"/>
              <a:chExt cx="274320" cy="579972"/>
            </a:xfrm>
          </p:grpSpPr>
          <p:cxnSp>
            <p:nvCxnSpPr>
              <p:cNvPr id="64" name="Straight Connector 63">
                <a:extLst>
                  <a:ext uri="{FF2B5EF4-FFF2-40B4-BE49-F238E27FC236}">
                    <a16:creationId xmlns:a16="http://schemas.microsoft.com/office/drawing/2014/main" id="{5CD666E7-3B5F-46CB-8AE5-B99E85A3E1FE}"/>
                  </a:ext>
                </a:extLst>
              </p:cNvPr>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CDFCE4E-6AE1-4FBC-BD4A-69DF18B38AAE}"/>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A55C0BA7-32F7-447E-BA86-53995F07366E}"/>
              </a:ext>
            </a:extLst>
          </p:cNvPr>
          <p:cNvGrpSpPr/>
          <p:nvPr/>
        </p:nvGrpSpPr>
        <p:grpSpPr>
          <a:xfrm>
            <a:off x="4634284" y="5101296"/>
            <a:ext cx="274320" cy="306363"/>
            <a:chOff x="3362702" y="4360344"/>
            <a:chExt cx="274320" cy="579972"/>
          </a:xfrm>
        </p:grpSpPr>
        <p:cxnSp>
          <p:nvCxnSpPr>
            <p:cNvPr id="67" name="Straight Connector 66">
              <a:extLst>
                <a:ext uri="{FF2B5EF4-FFF2-40B4-BE49-F238E27FC236}">
                  <a16:creationId xmlns:a16="http://schemas.microsoft.com/office/drawing/2014/main" id="{065BB78F-7608-4DA9-96E5-5545773AC36C}"/>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01242FE-4FC9-4D4E-A58F-CE30D025275B}"/>
                </a:ext>
              </a:extLst>
            </p:cNvPr>
            <p:cNvGrpSpPr/>
            <p:nvPr/>
          </p:nvGrpSpPr>
          <p:grpSpPr>
            <a:xfrm>
              <a:off x="3362702" y="4360344"/>
              <a:ext cx="274320" cy="579972"/>
              <a:chOff x="3706191" y="3984487"/>
              <a:chExt cx="274320" cy="579972"/>
            </a:xfrm>
          </p:grpSpPr>
          <p:cxnSp>
            <p:nvCxnSpPr>
              <p:cNvPr id="69" name="Straight Connector 68">
                <a:extLst>
                  <a:ext uri="{FF2B5EF4-FFF2-40B4-BE49-F238E27FC236}">
                    <a16:creationId xmlns:a16="http://schemas.microsoft.com/office/drawing/2014/main" id="{811D36C3-6E29-4D9A-9B1D-1499D3224535}"/>
                  </a:ext>
                </a:extLst>
              </p:cNvPr>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7A0509-719F-42FF-A880-9B7DB6D80D87}"/>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C85A87E5-170D-4F98-8E3F-9D1609E69476}"/>
              </a:ext>
            </a:extLst>
          </p:cNvPr>
          <p:cNvGrpSpPr/>
          <p:nvPr/>
        </p:nvGrpSpPr>
        <p:grpSpPr>
          <a:xfrm>
            <a:off x="5107241" y="4926559"/>
            <a:ext cx="274320" cy="411977"/>
            <a:chOff x="3362702" y="4360344"/>
            <a:chExt cx="274320" cy="579972"/>
          </a:xfrm>
        </p:grpSpPr>
        <p:cxnSp>
          <p:nvCxnSpPr>
            <p:cNvPr id="72" name="Straight Connector 71">
              <a:extLst>
                <a:ext uri="{FF2B5EF4-FFF2-40B4-BE49-F238E27FC236}">
                  <a16:creationId xmlns:a16="http://schemas.microsoft.com/office/drawing/2014/main" id="{E4F29ED3-C084-45FC-9F78-F60A509C441A}"/>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CDD8D393-27F6-409A-91E7-0BB054AA0B6A}"/>
                </a:ext>
              </a:extLst>
            </p:cNvPr>
            <p:cNvGrpSpPr/>
            <p:nvPr/>
          </p:nvGrpSpPr>
          <p:grpSpPr>
            <a:xfrm>
              <a:off x="3362702" y="4360344"/>
              <a:ext cx="274320" cy="579972"/>
              <a:chOff x="3706191" y="3984487"/>
              <a:chExt cx="274320" cy="579972"/>
            </a:xfrm>
          </p:grpSpPr>
          <p:cxnSp>
            <p:nvCxnSpPr>
              <p:cNvPr id="74" name="Straight Connector 73">
                <a:extLst>
                  <a:ext uri="{FF2B5EF4-FFF2-40B4-BE49-F238E27FC236}">
                    <a16:creationId xmlns:a16="http://schemas.microsoft.com/office/drawing/2014/main" id="{3C28D310-1B60-4A1E-A1AE-D8B4BCF659FE}"/>
                  </a:ext>
                </a:extLst>
              </p:cNvPr>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9E01178-B2F8-4B18-AE98-FBB5EB25C17A}"/>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7DE05CE3-F1D6-4545-9AC3-DEA35A23CA0C}"/>
              </a:ext>
            </a:extLst>
          </p:cNvPr>
          <p:cNvGrpSpPr/>
          <p:nvPr/>
        </p:nvGrpSpPr>
        <p:grpSpPr>
          <a:xfrm>
            <a:off x="6855470" y="5557200"/>
            <a:ext cx="274320" cy="329547"/>
            <a:chOff x="3362702" y="4360344"/>
            <a:chExt cx="274320" cy="579972"/>
          </a:xfrm>
        </p:grpSpPr>
        <p:cxnSp>
          <p:nvCxnSpPr>
            <p:cNvPr id="77" name="Straight Connector 76">
              <a:extLst>
                <a:ext uri="{FF2B5EF4-FFF2-40B4-BE49-F238E27FC236}">
                  <a16:creationId xmlns:a16="http://schemas.microsoft.com/office/drawing/2014/main" id="{933B55EB-5932-4963-A2DB-2FA951F414FA}"/>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3A922F2E-8FB5-4A9D-A160-DB98A9A6C74B}"/>
                </a:ext>
              </a:extLst>
            </p:cNvPr>
            <p:cNvGrpSpPr/>
            <p:nvPr/>
          </p:nvGrpSpPr>
          <p:grpSpPr>
            <a:xfrm>
              <a:off x="3362702" y="4360344"/>
              <a:ext cx="274320" cy="579972"/>
              <a:chOff x="3706191" y="3984487"/>
              <a:chExt cx="274320" cy="579972"/>
            </a:xfrm>
          </p:grpSpPr>
          <p:cxnSp>
            <p:nvCxnSpPr>
              <p:cNvPr id="79" name="Straight Connector 78">
                <a:extLst>
                  <a:ext uri="{FF2B5EF4-FFF2-40B4-BE49-F238E27FC236}">
                    <a16:creationId xmlns:a16="http://schemas.microsoft.com/office/drawing/2014/main" id="{8E539EAB-D352-4C0C-84EE-E30540FDE98D}"/>
                  </a:ext>
                </a:extLst>
              </p:cNvPr>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86C015C-0D81-4120-82A8-9E8176855C1F}"/>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8ACF50E5-97AC-46F6-A89F-8895D2A8BB8D}"/>
              </a:ext>
            </a:extLst>
          </p:cNvPr>
          <p:cNvGrpSpPr/>
          <p:nvPr/>
        </p:nvGrpSpPr>
        <p:grpSpPr>
          <a:xfrm>
            <a:off x="7352426" y="5603584"/>
            <a:ext cx="274320" cy="559057"/>
            <a:chOff x="3362702" y="4360344"/>
            <a:chExt cx="274320" cy="579972"/>
          </a:xfrm>
        </p:grpSpPr>
        <p:cxnSp>
          <p:nvCxnSpPr>
            <p:cNvPr id="82" name="Straight Connector 81">
              <a:extLst>
                <a:ext uri="{FF2B5EF4-FFF2-40B4-BE49-F238E27FC236}">
                  <a16:creationId xmlns:a16="http://schemas.microsoft.com/office/drawing/2014/main" id="{0289F689-9162-4832-BB91-FF991808DA85}"/>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703A0F5A-87F2-40F5-BF62-23856EE7AA21}"/>
                </a:ext>
              </a:extLst>
            </p:cNvPr>
            <p:cNvGrpSpPr/>
            <p:nvPr/>
          </p:nvGrpSpPr>
          <p:grpSpPr>
            <a:xfrm>
              <a:off x="3362702" y="4360344"/>
              <a:ext cx="274320" cy="579972"/>
              <a:chOff x="3706191" y="3984487"/>
              <a:chExt cx="274320" cy="579972"/>
            </a:xfrm>
          </p:grpSpPr>
          <p:cxnSp>
            <p:nvCxnSpPr>
              <p:cNvPr id="84" name="Straight Connector 83">
                <a:extLst>
                  <a:ext uri="{FF2B5EF4-FFF2-40B4-BE49-F238E27FC236}">
                    <a16:creationId xmlns:a16="http://schemas.microsoft.com/office/drawing/2014/main" id="{6C6AB7C4-DD70-464B-9EBD-DC43C672A147}"/>
                  </a:ext>
                </a:extLst>
              </p:cNvPr>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E453D16-EAB4-4085-B682-4E6FB4FD9A41}"/>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86" name="Group 85">
            <a:extLst>
              <a:ext uri="{FF2B5EF4-FFF2-40B4-BE49-F238E27FC236}">
                <a16:creationId xmlns:a16="http://schemas.microsoft.com/office/drawing/2014/main" id="{2D1444FC-EFA6-467A-8847-B0BEA9FCD2A5}"/>
              </a:ext>
            </a:extLst>
          </p:cNvPr>
          <p:cNvGrpSpPr/>
          <p:nvPr/>
        </p:nvGrpSpPr>
        <p:grpSpPr>
          <a:xfrm>
            <a:off x="7803292" y="5758481"/>
            <a:ext cx="274320" cy="329547"/>
            <a:chOff x="3362702" y="4360344"/>
            <a:chExt cx="274320" cy="579972"/>
          </a:xfrm>
        </p:grpSpPr>
        <p:cxnSp>
          <p:nvCxnSpPr>
            <p:cNvPr id="87" name="Straight Connector 86">
              <a:extLst>
                <a:ext uri="{FF2B5EF4-FFF2-40B4-BE49-F238E27FC236}">
                  <a16:creationId xmlns:a16="http://schemas.microsoft.com/office/drawing/2014/main" id="{98F256E1-B923-4FB9-AA05-F7997C020C6F}"/>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4C58BA13-7EDE-43A3-BBD0-7CC99021D995}"/>
                </a:ext>
              </a:extLst>
            </p:cNvPr>
            <p:cNvGrpSpPr/>
            <p:nvPr/>
          </p:nvGrpSpPr>
          <p:grpSpPr>
            <a:xfrm>
              <a:off x="3362702" y="4360344"/>
              <a:ext cx="274320" cy="579972"/>
              <a:chOff x="3706191" y="3984487"/>
              <a:chExt cx="274320" cy="579972"/>
            </a:xfrm>
          </p:grpSpPr>
          <p:cxnSp>
            <p:nvCxnSpPr>
              <p:cNvPr id="89" name="Straight Connector 88">
                <a:extLst>
                  <a:ext uri="{FF2B5EF4-FFF2-40B4-BE49-F238E27FC236}">
                    <a16:creationId xmlns:a16="http://schemas.microsoft.com/office/drawing/2014/main" id="{B8B84B43-61AE-407E-AB7E-8962AF248A32}"/>
                  </a:ext>
                </a:extLst>
              </p:cNvPr>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4489DC5-D223-49C3-9EFB-A6E59110693A}"/>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cxnSp>
        <p:nvCxnSpPr>
          <p:cNvPr id="91" name="Straight Connector 90">
            <a:extLst>
              <a:ext uri="{FF2B5EF4-FFF2-40B4-BE49-F238E27FC236}">
                <a16:creationId xmlns:a16="http://schemas.microsoft.com/office/drawing/2014/main" id="{3D917C07-CC06-4043-A63B-A9363FEF903E}"/>
              </a:ext>
            </a:extLst>
          </p:cNvPr>
          <p:cNvCxnSpPr>
            <a:cxnSpLocks/>
          </p:cNvCxnSpPr>
          <p:nvPr/>
        </p:nvCxnSpPr>
        <p:spPr>
          <a:xfrm>
            <a:off x="2968486" y="5443536"/>
            <a:ext cx="55254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B386D9F-2EA4-4009-A9B8-2DF774C5C676}"/>
              </a:ext>
            </a:extLst>
          </p:cNvPr>
          <p:cNvSpPr/>
          <p:nvPr/>
        </p:nvSpPr>
        <p:spPr>
          <a:xfrm>
            <a:off x="5947978" y="5417053"/>
            <a:ext cx="439544" cy="523220"/>
          </a:xfrm>
          <a:prstGeom prst="rect">
            <a:avLst/>
          </a:prstGeom>
        </p:spPr>
        <p:txBody>
          <a:bodyPr wrap="none">
            <a:spAutoFit/>
          </a:bodyPr>
          <a:lstStyle/>
          <a:p>
            <a:r>
              <a:rPr lang="en-US" sz="2800" b="1" dirty="0"/>
              <a:t>…</a:t>
            </a:r>
          </a:p>
        </p:txBody>
      </p:sp>
      <p:sp>
        <p:nvSpPr>
          <p:cNvPr id="6" name="Date Placeholder 5">
            <a:extLst>
              <a:ext uri="{FF2B5EF4-FFF2-40B4-BE49-F238E27FC236}">
                <a16:creationId xmlns:a16="http://schemas.microsoft.com/office/drawing/2014/main" id="{05C31227-358B-44DF-BABF-BD4E58A5728B}"/>
              </a:ext>
            </a:extLst>
          </p:cNvPr>
          <p:cNvSpPr>
            <a:spLocks noGrp="1"/>
          </p:cNvSpPr>
          <p:nvPr>
            <p:ph type="dt" sz="half" idx="10"/>
          </p:nvPr>
        </p:nvSpPr>
        <p:spPr/>
        <p:txBody>
          <a:bodyPr/>
          <a:lstStyle/>
          <a:p>
            <a:r>
              <a:rPr lang="en-US" dirty="0"/>
              <a:t>Fairness</a:t>
            </a:r>
          </a:p>
        </p:txBody>
      </p:sp>
      <p:pic>
        <p:nvPicPr>
          <p:cNvPr id="8" name="Picture 7">
            <a:extLst>
              <a:ext uri="{FF2B5EF4-FFF2-40B4-BE49-F238E27FC236}">
                <a16:creationId xmlns:a16="http://schemas.microsoft.com/office/drawing/2014/main" id="{00D177CC-AF6B-4E81-B35F-2F992BA0977E}"/>
              </a:ext>
            </a:extLst>
          </p:cNvPr>
          <p:cNvPicPr>
            <a:picLocks noChangeAspect="1"/>
          </p:cNvPicPr>
          <p:nvPr/>
        </p:nvPicPr>
        <p:blipFill>
          <a:blip r:embed="rId4"/>
          <a:stretch>
            <a:fillRect/>
          </a:stretch>
        </p:blipFill>
        <p:spPr>
          <a:xfrm>
            <a:off x="2173169" y="3102203"/>
            <a:ext cx="2730731" cy="837038"/>
          </a:xfrm>
          <a:prstGeom prst="rect">
            <a:avLst/>
          </a:prstGeom>
        </p:spPr>
      </p:pic>
    </p:spTree>
    <p:extLst>
      <p:ext uri="{BB962C8B-B14F-4D97-AF65-F5344CB8AC3E}">
        <p14:creationId xmlns:p14="http://schemas.microsoft.com/office/powerpoint/2010/main" val="39835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688F-FB99-4458-A9C6-495346DA7951}"/>
              </a:ext>
            </a:extLst>
          </p:cNvPr>
          <p:cNvSpPr>
            <a:spLocks noGrp="1"/>
          </p:cNvSpPr>
          <p:nvPr>
            <p:ph type="title"/>
          </p:nvPr>
        </p:nvSpPr>
        <p:spPr/>
        <p:txBody>
          <a:bodyPr/>
          <a:lstStyle/>
          <a:p>
            <a:r>
              <a:rPr lang="en-US" sz="4400" dirty="0"/>
              <a:t>Merit-based fair exposure </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C32DCD-5D68-4992-A6D0-EBA927264195}"/>
                  </a:ext>
                </a:extLst>
              </p:cNvPr>
              <p:cNvSpPr>
                <a:spLocks noGrp="1"/>
              </p:cNvSpPr>
              <p:nvPr>
                <p:ph idx="1"/>
              </p:nvPr>
            </p:nvSpPr>
            <p:spPr>
              <a:xfrm>
                <a:off x="831427" y="1825625"/>
                <a:ext cx="10287000" cy="4351338"/>
              </a:xfrm>
            </p:spPr>
            <p:txBody>
              <a:bodyPr>
                <a:normAutofit/>
              </a:bodyPr>
              <a:lstStyle/>
              <a:p>
                <a:r>
                  <a:rPr lang="en-US" sz="2800" dirty="0"/>
                  <a:t>Fairness definition: given merit function </a:t>
                </a:r>
                <a14:m>
                  <m:oMath xmlns:m="http://schemas.openxmlformats.org/officeDocument/2006/math">
                    <m:r>
                      <a:rPr lang="en-US" sz="2800" b="0" i="1" smtClean="0">
                        <a:latin typeface="Cambria Math" panose="02040503050406030204" pitchFamily="18" charset="0"/>
                      </a:rPr>
                      <m:t>𝑓</m:t>
                    </m:r>
                  </m:oMath>
                </a14:m>
                <a:r>
                  <a:rPr lang="en-US" sz="2800" dirty="0"/>
                  <a:t> , </a:t>
                </a:r>
                <a:endParaRPr lang="en-US" sz="2800" b="0" i="1" dirty="0">
                  <a:latin typeface="Cambria Math" panose="02040503050406030204" pitchFamily="18" charset="0"/>
                </a:endParaRPr>
              </a:p>
              <a:p>
                <a:pPr marL="457200" lvl="1" indent="0">
                  <a:buNone/>
                </a:pPr>
                <a:endParaRPr lang="en-US" sz="2400" dirty="0"/>
              </a:p>
              <a:p>
                <a:pPr marL="457200" lvl="1" indent="0">
                  <a:buNone/>
                </a:pPr>
                <a:endParaRPr lang="en-US" sz="2400" dirty="0"/>
              </a:p>
              <a:p>
                <a:pPr marL="457200" lvl="1" indent="0">
                  <a:buNone/>
                </a:pPr>
                <a:endParaRPr lang="en-US" sz="2400" dirty="0"/>
              </a:p>
              <a:p>
                <a:r>
                  <a:rPr lang="en-US" sz="2800" dirty="0"/>
                  <a:t>Intuition: exposure should be </a:t>
                </a:r>
                <a:r>
                  <a:rPr lang="en-US" sz="2800" dirty="0">
                    <a:solidFill>
                      <a:srgbClr val="FF0000"/>
                    </a:solidFill>
                  </a:rPr>
                  <a:t>proportional</a:t>
                </a:r>
                <a:r>
                  <a:rPr lang="en-US" sz="2800" dirty="0"/>
                  <a:t> to the merit</a:t>
                </a:r>
              </a:p>
              <a:p>
                <a:r>
                  <a:rPr lang="en-US" sz="2800" dirty="0"/>
                  <a:t>Compare with previous fairness definition: prefect strategy with      is no longer fair</a:t>
                </a:r>
              </a:p>
              <a:p>
                <a:endParaRPr lang="en-US" sz="2800" dirty="0"/>
              </a:p>
              <a:p>
                <a:endParaRPr lang="en-US" sz="2800" dirty="0"/>
              </a:p>
            </p:txBody>
          </p:sp>
        </mc:Choice>
        <mc:Fallback xmlns="">
          <p:sp>
            <p:nvSpPr>
              <p:cNvPr id="3" name="Content Placeholder 2">
                <a:extLst>
                  <a:ext uri="{FF2B5EF4-FFF2-40B4-BE49-F238E27FC236}">
                    <a16:creationId xmlns:a16="http://schemas.microsoft.com/office/drawing/2014/main" id="{15C32DCD-5D68-4992-A6D0-EBA927264195}"/>
                  </a:ext>
                </a:extLst>
              </p:cNvPr>
              <p:cNvSpPr>
                <a:spLocks noGrp="1" noRot="1" noChangeAspect="1" noMove="1" noResize="1" noEditPoints="1" noAdjustHandles="1" noChangeArrowheads="1" noChangeShapeType="1" noTextEdit="1"/>
              </p:cNvSpPr>
              <p:nvPr>
                <p:ph idx="1"/>
              </p:nvPr>
            </p:nvSpPr>
            <p:spPr>
              <a:xfrm>
                <a:off x="831427" y="1825625"/>
                <a:ext cx="10287000" cy="4351338"/>
              </a:xfrm>
              <a:blipFill>
                <a:blip r:embed="rId2"/>
                <a:stretch>
                  <a:fillRect l="-1066" t="-224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35A4D56-A5BE-40FA-91DC-4A03CF802E90}"/>
              </a:ext>
            </a:extLst>
          </p:cNvPr>
          <p:cNvSpPr>
            <a:spLocks noGrp="1"/>
          </p:cNvSpPr>
          <p:nvPr>
            <p:ph type="sldNum" sz="quarter" idx="12"/>
          </p:nvPr>
        </p:nvSpPr>
        <p:spPr/>
        <p:txBody>
          <a:bodyPr/>
          <a:lstStyle/>
          <a:p>
            <a:fld id="{96675DA6-09A5-4603-985B-62A0433927C4}" type="slidenum">
              <a:rPr lang="en-US" smtClean="0"/>
              <a:t>135</a:t>
            </a:fld>
            <a:endParaRPr lang="en-US"/>
          </a:p>
        </p:txBody>
      </p:sp>
      <p:sp>
        <p:nvSpPr>
          <p:cNvPr id="6" name="Date Placeholder 5">
            <a:extLst>
              <a:ext uri="{FF2B5EF4-FFF2-40B4-BE49-F238E27FC236}">
                <a16:creationId xmlns:a16="http://schemas.microsoft.com/office/drawing/2014/main" id="{B189BA7A-BD59-41B9-8298-40B7156BC80A}"/>
              </a:ext>
            </a:extLst>
          </p:cNvPr>
          <p:cNvSpPr>
            <a:spLocks noGrp="1"/>
          </p:cNvSpPr>
          <p:nvPr>
            <p:ph type="dt" sz="half" idx="10"/>
          </p:nvPr>
        </p:nvSpPr>
        <p:spPr/>
        <p:txBody>
          <a:bodyPr/>
          <a:lstStyle/>
          <a:p>
            <a:r>
              <a:rPr lang="en-US" dirty="0"/>
              <a:t>Fairness</a:t>
            </a:r>
          </a:p>
        </p:txBody>
      </p:sp>
      <p:pic>
        <p:nvPicPr>
          <p:cNvPr id="9" name="Picture 8">
            <a:extLst>
              <a:ext uri="{FF2B5EF4-FFF2-40B4-BE49-F238E27FC236}">
                <a16:creationId xmlns:a16="http://schemas.microsoft.com/office/drawing/2014/main" id="{65B97D29-DE96-419E-9109-F68516218348}"/>
              </a:ext>
            </a:extLst>
          </p:cNvPr>
          <p:cNvPicPr>
            <a:picLocks noChangeAspect="1"/>
          </p:cNvPicPr>
          <p:nvPr/>
        </p:nvPicPr>
        <p:blipFill>
          <a:blip r:embed="rId3"/>
          <a:stretch>
            <a:fillRect/>
          </a:stretch>
        </p:blipFill>
        <p:spPr>
          <a:xfrm>
            <a:off x="4506822" y="2402631"/>
            <a:ext cx="2190070" cy="938601"/>
          </a:xfrm>
          <a:prstGeom prst="rect">
            <a:avLst/>
          </a:prstGeom>
        </p:spPr>
      </p:pic>
      <p:pic>
        <p:nvPicPr>
          <p:cNvPr id="10" name="Picture 9">
            <a:extLst>
              <a:ext uri="{FF2B5EF4-FFF2-40B4-BE49-F238E27FC236}">
                <a16:creationId xmlns:a16="http://schemas.microsoft.com/office/drawing/2014/main" id="{46005AF8-2AD9-4A30-B0D0-C0C27F3DFFD8}"/>
              </a:ext>
            </a:extLst>
          </p:cNvPr>
          <p:cNvPicPr>
            <a:picLocks noChangeAspect="1"/>
          </p:cNvPicPr>
          <p:nvPr/>
        </p:nvPicPr>
        <p:blipFill>
          <a:blip r:embed="rId4"/>
          <a:stretch>
            <a:fillRect/>
          </a:stretch>
        </p:blipFill>
        <p:spPr>
          <a:xfrm>
            <a:off x="10402274" y="4010919"/>
            <a:ext cx="1432306" cy="497164"/>
          </a:xfrm>
          <a:prstGeom prst="rect">
            <a:avLst/>
          </a:prstGeom>
        </p:spPr>
      </p:pic>
    </p:spTree>
    <p:extLst>
      <p:ext uri="{BB962C8B-B14F-4D97-AF65-F5344CB8AC3E}">
        <p14:creationId xmlns:p14="http://schemas.microsoft.com/office/powerpoint/2010/main" val="82896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E7CD-57E4-4DCE-87E4-8867AC33701B}"/>
              </a:ext>
            </a:extLst>
          </p:cNvPr>
          <p:cNvSpPr>
            <a:spLocks noGrp="1"/>
          </p:cNvSpPr>
          <p:nvPr>
            <p:ph type="title"/>
          </p:nvPr>
        </p:nvSpPr>
        <p:spPr/>
        <p:txBody>
          <a:bodyPr/>
          <a:lstStyle/>
          <a:p>
            <a:r>
              <a:rPr lang="en-US" dirty="0" err="1"/>
              <a:t>FairX</a:t>
            </a:r>
            <a:r>
              <a:rPr lang="en-US" dirty="0"/>
              <a:t>-UCB [WBSJ21]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12F48F-E3E4-4E3B-879C-5956376FE78F}"/>
                  </a:ext>
                </a:extLst>
              </p:cNvPr>
              <p:cNvSpPr>
                <a:spLocks noGrp="1"/>
              </p:cNvSpPr>
              <p:nvPr>
                <p:ph idx="1"/>
              </p:nvPr>
            </p:nvSpPr>
            <p:spPr/>
            <p:txBody>
              <a:bodyPr>
                <a:normAutofit/>
              </a:bodyPr>
              <a:lstStyle/>
              <a:p>
                <a:r>
                  <a:rPr lang="en-US" sz="2800" dirty="0"/>
                  <a:t>Idea: pull arm </a:t>
                </a:r>
                <a:r>
                  <a:rPr lang="en-US" sz="2800" dirty="0">
                    <a:solidFill>
                      <a:srgbClr val="FF0000"/>
                    </a:solidFill>
                  </a:rPr>
                  <a:t>proportional</a:t>
                </a:r>
                <a:r>
                  <a:rPr lang="en-US" sz="2800" dirty="0"/>
                  <a:t> to the merit </a:t>
                </a:r>
                <a14:m>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8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𝑟</m:t>
                                </m:r>
                              </m:e>
                            </m:acc>
                          </m:e>
                          <m:sub>
                            <m:r>
                              <a:rPr lang="en-US" sz="2800" b="0" i="1" dirty="0" smtClean="0">
                                <a:latin typeface="Cambria Math" panose="02040503050406030204" pitchFamily="18" charset="0"/>
                              </a:rPr>
                              <m:t>𝑎</m:t>
                            </m:r>
                          </m:sub>
                        </m:sSub>
                      </m:e>
                    </m:d>
                  </m:oMath>
                </a14:m>
                <a:endParaRPr lang="en-US" sz="2400" dirty="0"/>
              </a:p>
              <a:p>
                <a14:m>
                  <m:oMath xmlns:m="http://schemas.openxmlformats.org/officeDocument/2006/math">
                    <m:acc>
                      <m:accPr>
                        <m:chr m:val="̃"/>
                        <m:ctrlPr>
                          <a:rPr lang="en-US" sz="2800" b="0" i="1" dirty="0" smtClean="0">
                            <a:latin typeface="Cambria Math" panose="02040503050406030204" pitchFamily="18" charset="0"/>
                          </a:rPr>
                        </m:ctrlPr>
                      </m:accPr>
                      <m:e>
                        <m:r>
                          <a:rPr lang="en-US" sz="2800" b="0" i="1" dirty="0" smtClean="0">
                            <a:latin typeface="Cambria Math" panose="02040503050406030204" pitchFamily="18" charset="0"/>
                          </a:rPr>
                          <m:t>𝑟</m:t>
                        </m:r>
                      </m:e>
                    </m:acc>
                  </m:oMath>
                </a14:m>
                <a:r>
                  <a:rPr lang="en-US" sz="2400" dirty="0"/>
                  <a:t> is an optimism reward prediction satisfying fairness constraint</a:t>
                </a:r>
              </a:p>
              <a:p>
                <a:pPr lvl="1"/>
                <a:endParaRPr lang="en-US" sz="2000" dirty="0"/>
              </a:p>
            </p:txBody>
          </p:sp>
        </mc:Choice>
        <mc:Fallback xmlns="">
          <p:sp>
            <p:nvSpPr>
              <p:cNvPr id="3" name="Content Placeholder 2">
                <a:extLst>
                  <a:ext uri="{FF2B5EF4-FFF2-40B4-BE49-F238E27FC236}">
                    <a16:creationId xmlns:a16="http://schemas.microsoft.com/office/drawing/2014/main" id="{5612F48F-E3E4-4E3B-879C-5956376FE78F}"/>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870DCE3-ECD3-43D6-AF32-973579ACAC4D}"/>
              </a:ext>
            </a:extLst>
          </p:cNvPr>
          <p:cNvSpPr>
            <a:spLocks noGrp="1"/>
          </p:cNvSpPr>
          <p:nvPr>
            <p:ph type="sldNum" sz="quarter" idx="12"/>
          </p:nvPr>
        </p:nvSpPr>
        <p:spPr/>
        <p:txBody>
          <a:bodyPr/>
          <a:lstStyle/>
          <a:p>
            <a:fld id="{96675DA6-09A5-4603-985B-62A0433927C4}" type="slidenum">
              <a:rPr lang="en-US" smtClean="0"/>
              <a:t>136</a:t>
            </a:fld>
            <a:endParaRPr lang="en-US" dirty="0"/>
          </a:p>
        </p:txBody>
      </p:sp>
      <p:sp>
        <p:nvSpPr>
          <p:cNvPr id="6" name="Date Placeholder 5">
            <a:extLst>
              <a:ext uri="{FF2B5EF4-FFF2-40B4-BE49-F238E27FC236}">
                <a16:creationId xmlns:a16="http://schemas.microsoft.com/office/drawing/2014/main" id="{05C31227-358B-44DF-BABF-BD4E58A5728B}"/>
              </a:ext>
            </a:extLst>
          </p:cNvPr>
          <p:cNvSpPr>
            <a:spLocks noGrp="1"/>
          </p:cNvSpPr>
          <p:nvPr>
            <p:ph type="dt" sz="half" idx="10"/>
          </p:nvPr>
        </p:nvSpPr>
        <p:spPr/>
        <p:txBody>
          <a:bodyPr/>
          <a:lstStyle/>
          <a:p>
            <a:r>
              <a:rPr lang="en-US" dirty="0"/>
              <a:t>Fairness</a:t>
            </a:r>
          </a:p>
        </p:txBody>
      </p:sp>
      <p:grpSp>
        <p:nvGrpSpPr>
          <p:cNvPr id="51" name="Group 50">
            <a:extLst>
              <a:ext uri="{FF2B5EF4-FFF2-40B4-BE49-F238E27FC236}">
                <a16:creationId xmlns:a16="http://schemas.microsoft.com/office/drawing/2014/main" id="{C200B15F-782F-4F6B-99EF-4304F1FE6368}"/>
              </a:ext>
            </a:extLst>
          </p:cNvPr>
          <p:cNvGrpSpPr/>
          <p:nvPr/>
        </p:nvGrpSpPr>
        <p:grpSpPr>
          <a:xfrm>
            <a:off x="3434567" y="4329788"/>
            <a:ext cx="274320" cy="365813"/>
            <a:chOff x="3362702" y="4360344"/>
            <a:chExt cx="274320" cy="579972"/>
          </a:xfrm>
        </p:grpSpPr>
        <p:cxnSp>
          <p:nvCxnSpPr>
            <p:cNvPr id="52" name="Straight Connector 51">
              <a:extLst>
                <a:ext uri="{FF2B5EF4-FFF2-40B4-BE49-F238E27FC236}">
                  <a16:creationId xmlns:a16="http://schemas.microsoft.com/office/drawing/2014/main" id="{7F8DF591-AF97-4D4B-B9B7-161CCFA92514}"/>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FA1B197A-28B1-4F86-8BD5-654EC45EEDA9}"/>
                </a:ext>
              </a:extLst>
            </p:cNvPr>
            <p:cNvGrpSpPr/>
            <p:nvPr/>
          </p:nvGrpSpPr>
          <p:grpSpPr>
            <a:xfrm>
              <a:off x="3362702" y="4360344"/>
              <a:ext cx="274320" cy="579972"/>
              <a:chOff x="3706191" y="3984487"/>
              <a:chExt cx="274320" cy="579972"/>
            </a:xfrm>
          </p:grpSpPr>
          <p:cxnSp>
            <p:nvCxnSpPr>
              <p:cNvPr id="54" name="Straight Connector 53">
                <a:extLst>
                  <a:ext uri="{FF2B5EF4-FFF2-40B4-BE49-F238E27FC236}">
                    <a16:creationId xmlns:a16="http://schemas.microsoft.com/office/drawing/2014/main" id="{0DAB69BB-918A-49B6-B7EF-6B13CC707C35}"/>
                  </a:ext>
                </a:extLst>
              </p:cNvPr>
              <p:cNvCxnSpPr/>
              <p:nvPr/>
            </p:nvCxnSpPr>
            <p:spPr>
              <a:xfrm flipV="1">
                <a:off x="3706191" y="3988904"/>
                <a:ext cx="274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DCD11D-8E63-4834-B9BC-0EF9F5B2D8BC}"/>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pic>
        <p:nvPicPr>
          <p:cNvPr id="56" name="Picture 55">
            <a:extLst>
              <a:ext uri="{FF2B5EF4-FFF2-40B4-BE49-F238E27FC236}">
                <a16:creationId xmlns:a16="http://schemas.microsoft.com/office/drawing/2014/main" id="{BF483C48-4295-4500-9882-522B111BEF3F}"/>
              </a:ext>
            </a:extLst>
          </p:cNvPr>
          <p:cNvPicPr>
            <a:picLocks noChangeAspect="1"/>
          </p:cNvPicPr>
          <p:nvPr/>
        </p:nvPicPr>
        <p:blipFill>
          <a:blip r:embed="rId3"/>
          <a:stretch>
            <a:fillRect/>
          </a:stretch>
        </p:blipFill>
        <p:spPr>
          <a:xfrm>
            <a:off x="3364624" y="6365007"/>
            <a:ext cx="344263" cy="292102"/>
          </a:xfrm>
          <a:prstGeom prst="rect">
            <a:avLst/>
          </a:prstGeom>
        </p:spPr>
      </p:pic>
      <p:pic>
        <p:nvPicPr>
          <p:cNvPr id="57" name="Picture 56">
            <a:extLst>
              <a:ext uri="{FF2B5EF4-FFF2-40B4-BE49-F238E27FC236}">
                <a16:creationId xmlns:a16="http://schemas.microsoft.com/office/drawing/2014/main" id="{E764CE12-4A13-43E1-B7CB-F87A7B424982}"/>
              </a:ext>
            </a:extLst>
          </p:cNvPr>
          <p:cNvPicPr>
            <a:picLocks noChangeAspect="1"/>
          </p:cNvPicPr>
          <p:nvPr/>
        </p:nvPicPr>
        <p:blipFill>
          <a:blip r:embed="rId4"/>
          <a:stretch>
            <a:fillRect/>
          </a:stretch>
        </p:blipFill>
        <p:spPr>
          <a:xfrm>
            <a:off x="7536619" y="6365007"/>
            <a:ext cx="476253" cy="285752"/>
          </a:xfrm>
          <a:prstGeom prst="rect">
            <a:avLst/>
          </a:prstGeom>
        </p:spPr>
      </p:pic>
      <p:cxnSp>
        <p:nvCxnSpPr>
          <p:cNvPr id="58" name="Straight Arrow Connector 57">
            <a:extLst>
              <a:ext uri="{FF2B5EF4-FFF2-40B4-BE49-F238E27FC236}">
                <a16:creationId xmlns:a16="http://schemas.microsoft.com/office/drawing/2014/main" id="{632C8619-5274-4D81-8CF0-CD784C95F06C}"/>
              </a:ext>
            </a:extLst>
          </p:cNvPr>
          <p:cNvCxnSpPr>
            <a:cxnSpLocks/>
          </p:cNvCxnSpPr>
          <p:nvPr/>
        </p:nvCxnSpPr>
        <p:spPr>
          <a:xfrm>
            <a:off x="2968486" y="4344626"/>
            <a:ext cx="1" cy="193245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E51776B-FD3F-41CE-92A0-E28C7AE77951}"/>
              </a:ext>
            </a:extLst>
          </p:cNvPr>
          <p:cNvCxnSpPr/>
          <p:nvPr/>
        </p:nvCxnSpPr>
        <p:spPr>
          <a:xfrm flipV="1">
            <a:off x="2968486" y="6263825"/>
            <a:ext cx="558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8FD19DF-EEFE-4553-B4E2-E9998B682981}"/>
              </a:ext>
            </a:extLst>
          </p:cNvPr>
          <p:cNvSpPr txBox="1"/>
          <p:nvPr/>
        </p:nvSpPr>
        <p:spPr>
          <a:xfrm rot="16200000">
            <a:off x="2107096" y="4717739"/>
            <a:ext cx="1214783" cy="369332"/>
          </a:xfrm>
          <a:prstGeom prst="rect">
            <a:avLst/>
          </a:prstGeom>
          <a:noFill/>
        </p:spPr>
        <p:txBody>
          <a:bodyPr wrap="square" rtlCol="0">
            <a:spAutoFit/>
          </a:bodyPr>
          <a:lstStyle/>
          <a:p>
            <a:r>
              <a:rPr lang="en-US" dirty="0"/>
              <a:t>Reward</a:t>
            </a:r>
          </a:p>
        </p:txBody>
      </p:sp>
      <p:grpSp>
        <p:nvGrpSpPr>
          <p:cNvPr id="93" name="Group 92">
            <a:extLst>
              <a:ext uri="{FF2B5EF4-FFF2-40B4-BE49-F238E27FC236}">
                <a16:creationId xmlns:a16="http://schemas.microsoft.com/office/drawing/2014/main" id="{57E39E63-3A9B-4E3B-9256-719512ED8A01}"/>
              </a:ext>
            </a:extLst>
          </p:cNvPr>
          <p:cNvGrpSpPr/>
          <p:nvPr/>
        </p:nvGrpSpPr>
        <p:grpSpPr>
          <a:xfrm>
            <a:off x="3974224" y="4483774"/>
            <a:ext cx="274320" cy="708617"/>
            <a:chOff x="3362702" y="4360344"/>
            <a:chExt cx="274320" cy="579972"/>
          </a:xfrm>
        </p:grpSpPr>
        <p:cxnSp>
          <p:nvCxnSpPr>
            <p:cNvPr id="94" name="Straight Connector 93">
              <a:extLst>
                <a:ext uri="{FF2B5EF4-FFF2-40B4-BE49-F238E27FC236}">
                  <a16:creationId xmlns:a16="http://schemas.microsoft.com/office/drawing/2014/main" id="{BB7F4E5D-9594-4DE0-81AD-DF878F8E3202}"/>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F4AC7816-3263-4179-8DFA-2322237DCA64}"/>
                </a:ext>
              </a:extLst>
            </p:cNvPr>
            <p:cNvGrpSpPr/>
            <p:nvPr/>
          </p:nvGrpSpPr>
          <p:grpSpPr>
            <a:xfrm>
              <a:off x="3362702" y="4360344"/>
              <a:ext cx="274320" cy="579972"/>
              <a:chOff x="3706191" y="3984487"/>
              <a:chExt cx="274320" cy="579972"/>
            </a:xfrm>
          </p:grpSpPr>
          <p:cxnSp>
            <p:nvCxnSpPr>
              <p:cNvPr id="96" name="Straight Connector 95">
                <a:extLst>
                  <a:ext uri="{FF2B5EF4-FFF2-40B4-BE49-F238E27FC236}">
                    <a16:creationId xmlns:a16="http://schemas.microsoft.com/office/drawing/2014/main" id="{01DB08BF-0142-4A20-8F11-E74686E8C441}"/>
                  </a:ext>
                </a:extLst>
              </p:cNvPr>
              <p:cNvCxnSpPr/>
              <p:nvPr/>
            </p:nvCxnSpPr>
            <p:spPr>
              <a:xfrm flipV="1">
                <a:off x="3706191" y="3988904"/>
                <a:ext cx="274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42E2F7F-0E26-474B-A24D-249A8365BA48}"/>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9641F45-82BA-4E4A-8869-0AD8050CCC48}"/>
              </a:ext>
            </a:extLst>
          </p:cNvPr>
          <p:cNvGrpSpPr/>
          <p:nvPr/>
        </p:nvGrpSpPr>
        <p:grpSpPr>
          <a:xfrm>
            <a:off x="4634284" y="5101296"/>
            <a:ext cx="274320" cy="306363"/>
            <a:chOff x="3362702" y="4360344"/>
            <a:chExt cx="274320" cy="579972"/>
          </a:xfrm>
        </p:grpSpPr>
        <p:cxnSp>
          <p:nvCxnSpPr>
            <p:cNvPr id="99" name="Straight Connector 98">
              <a:extLst>
                <a:ext uri="{FF2B5EF4-FFF2-40B4-BE49-F238E27FC236}">
                  <a16:creationId xmlns:a16="http://schemas.microsoft.com/office/drawing/2014/main" id="{4C089F58-257C-4EE2-B90E-9FE2D5733199}"/>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A02B31-2B7E-4385-8B58-E4F6C5749186}"/>
                </a:ext>
              </a:extLst>
            </p:cNvPr>
            <p:cNvGrpSpPr/>
            <p:nvPr/>
          </p:nvGrpSpPr>
          <p:grpSpPr>
            <a:xfrm>
              <a:off x="3362702" y="4360344"/>
              <a:ext cx="274320" cy="579972"/>
              <a:chOff x="3706191" y="3984487"/>
              <a:chExt cx="274320" cy="579972"/>
            </a:xfrm>
          </p:grpSpPr>
          <p:cxnSp>
            <p:nvCxnSpPr>
              <p:cNvPr id="101" name="Straight Connector 100">
                <a:extLst>
                  <a:ext uri="{FF2B5EF4-FFF2-40B4-BE49-F238E27FC236}">
                    <a16:creationId xmlns:a16="http://schemas.microsoft.com/office/drawing/2014/main" id="{7B63639A-2BF2-4689-9D44-5853B28A9798}"/>
                  </a:ext>
                </a:extLst>
              </p:cNvPr>
              <p:cNvCxnSpPr/>
              <p:nvPr/>
            </p:nvCxnSpPr>
            <p:spPr>
              <a:xfrm flipV="1">
                <a:off x="3706191" y="3988904"/>
                <a:ext cx="274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5E3D038-F064-4AC6-947C-750C21A00364}"/>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04" name="Group 103">
            <a:extLst>
              <a:ext uri="{FF2B5EF4-FFF2-40B4-BE49-F238E27FC236}">
                <a16:creationId xmlns:a16="http://schemas.microsoft.com/office/drawing/2014/main" id="{6E617B49-BF5F-4C3D-9C19-8101DD829B06}"/>
              </a:ext>
            </a:extLst>
          </p:cNvPr>
          <p:cNvGrpSpPr/>
          <p:nvPr/>
        </p:nvGrpSpPr>
        <p:grpSpPr>
          <a:xfrm>
            <a:off x="5107241" y="4926559"/>
            <a:ext cx="274320" cy="411977"/>
            <a:chOff x="3362702" y="4360344"/>
            <a:chExt cx="274320" cy="579972"/>
          </a:xfrm>
        </p:grpSpPr>
        <p:cxnSp>
          <p:nvCxnSpPr>
            <p:cNvPr id="105" name="Straight Connector 104">
              <a:extLst>
                <a:ext uri="{FF2B5EF4-FFF2-40B4-BE49-F238E27FC236}">
                  <a16:creationId xmlns:a16="http://schemas.microsoft.com/office/drawing/2014/main" id="{A97604BD-311B-44F5-9D96-F34FF3A605AB}"/>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419E4332-F480-4522-A1B5-A08E89F0BD9B}"/>
                </a:ext>
              </a:extLst>
            </p:cNvPr>
            <p:cNvGrpSpPr/>
            <p:nvPr/>
          </p:nvGrpSpPr>
          <p:grpSpPr>
            <a:xfrm>
              <a:off x="3362702" y="4360344"/>
              <a:ext cx="274320" cy="579972"/>
              <a:chOff x="3706191" y="3984487"/>
              <a:chExt cx="274320" cy="579972"/>
            </a:xfrm>
          </p:grpSpPr>
          <p:cxnSp>
            <p:nvCxnSpPr>
              <p:cNvPr id="107" name="Straight Connector 106">
                <a:extLst>
                  <a:ext uri="{FF2B5EF4-FFF2-40B4-BE49-F238E27FC236}">
                    <a16:creationId xmlns:a16="http://schemas.microsoft.com/office/drawing/2014/main" id="{1585A94C-6BB3-47D7-816A-351FDA46C49F}"/>
                  </a:ext>
                </a:extLst>
              </p:cNvPr>
              <p:cNvCxnSpPr/>
              <p:nvPr/>
            </p:nvCxnSpPr>
            <p:spPr>
              <a:xfrm flipV="1">
                <a:off x="3706191" y="3988904"/>
                <a:ext cx="274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2277659-12FE-43C1-A7BF-E6823EE389A5}"/>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09" name="Group 108">
            <a:extLst>
              <a:ext uri="{FF2B5EF4-FFF2-40B4-BE49-F238E27FC236}">
                <a16:creationId xmlns:a16="http://schemas.microsoft.com/office/drawing/2014/main" id="{921AB878-8CDD-4A89-B8DE-CB64A4F772DE}"/>
              </a:ext>
            </a:extLst>
          </p:cNvPr>
          <p:cNvGrpSpPr/>
          <p:nvPr/>
        </p:nvGrpSpPr>
        <p:grpSpPr>
          <a:xfrm>
            <a:off x="6855470" y="5557200"/>
            <a:ext cx="274320" cy="329547"/>
            <a:chOff x="3362702" y="4360344"/>
            <a:chExt cx="274320" cy="579972"/>
          </a:xfrm>
        </p:grpSpPr>
        <p:cxnSp>
          <p:nvCxnSpPr>
            <p:cNvPr id="110" name="Straight Connector 109">
              <a:extLst>
                <a:ext uri="{FF2B5EF4-FFF2-40B4-BE49-F238E27FC236}">
                  <a16:creationId xmlns:a16="http://schemas.microsoft.com/office/drawing/2014/main" id="{BF91E465-111E-4537-A105-34DA6F2AD3E6}"/>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1A83E5FD-6445-463F-9DAC-3F464D246893}"/>
                </a:ext>
              </a:extLst>
            </p:cNvPr>
            <p:cNvGrpSpPr/>
            <p:nvPr/>
          </p:nvGrpSpPr>
          <p:grpSpPr>
            <a:xfrm>
              <a:off x="3362702" y="4360344"/>
              <a:ext cx="274320" cy="579972"/>
              <a:chOff x="3706191" y="3984487"/>
              <a:chExt cx="274320" cy="579972"/>
            </a:xfrm>
          </p:grpSpPr>
          <p:cxnSp>
            <p:nvCxnSpPr>
              <p:cNvPr id="112" name="Straight Connector 111">
                <a:extLst>
                  <a:ext uri="{FF2B5EF4-FFF2-40B4-BE49-F238E27FC236}">
                    <a16:creationId xmlns:a16="http://schemas.microsoft.com/office/drawing/2014/main" id="{F84B9F6E-2887-456E-9B3E-B453EB1A884D}"/>
                  </a:ext>
                </a:extLst>
              </p:cNvPr>
              <p:cNvCxnSpPr/>
              <p:nvPr/>
            </p:nvCxnSpPr>
            <p:spPr>
              <a:xfrm flipV="1">
                <a:off x="3706191" y="3988904"/>
                <a:ext cx="274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82ADBEC-6441-47B4-80EF-F1B98D2DF198}"/>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14" name="Group 113">
            <a:extLst>
              <a:ext uri="{FF2B5EF4-FFF2-40B4-BE49-F238E27FC236}">
                <a16:creationId xmlns:a16="http://schemas.microsoft.com/office/drawing/2014/main" id="{2D17CDBF-2288-42FA-9DDA-1F9EB7FB7364}"/>
              </a:ext>
            </a:extLst>
          </p:cNvPr>
          <p:cNvGrpSpPr/>
          <p:nvPr/>
        </p:nvGrpSpPr>
        <p:grpSpPr>
          <a:xfrm>
            <a:off x="7352426" y="5603584"/>
            <a:ext cx="274320" cy="559057"/>
            <a:chOff x="3362702" y="4360344"/>
            <a:chExt cx="274320" cy="579972"/>
          </a:xfrm>
        </p:grpSpPr>
        <p:cxnSp>
          <p:nvCxnSpPr>
            <p:cNvPr id="115" name="Straight Connector 114">
              <a:extLst>
                <a:ext uri="{FF2B5EF4-FFF2-40B4-BE49-F238E27FC236}">
                  <a16:creationId xmlns:a16="http://schemas.microsoft.com/office/drawing/2014/main" id="{8B1B6EC0-35CD-447F-BCB0-A2095FBD895E}"/>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72728465-5181-4E2F-B8C6-10B64334315D}"/>
                </a:ext>
              </a:extLst>
            </p:cNvPr>
            <p:cNvGrpSpPr/>
            <p:nvPr/>
          </p:nvGrpSpPr>
          <p:grpSpPr>
            <a:xfrm>
              <a:off x="3362702" y="4360344"/>
              <a:ext cx="274320" cy="579972"/>
              <a:chOff x="3706191" y="3984487"/>
              <a:chExt cx="274320" cy="579972"/>
            </a:xfrm>
          </p:grpSpPr>
          <p:cxnSp>
            <p:nvCxnSpPr>
              <p:cNvPr id="117" name="Straight Connector 116">
                <a:extLst>
                  <a:ext uri="{FF2B5EF4-FFF2-40B4-BE49-F238E27FC236}">
                    <a16:creationId xmlns:a16="http://schemas.microsoft.com/office/drawing/2014/main" id="{E56C135B-178A-44A8-A60B-A19647263688}"/>
                  </a:ext>
                </a:extLst>
              </p:cNvPr>
              <p:cNvCxnSpPr/>
              <p:nvPr/>
            </p:nvCxnSpPr>
            <p:spPr>
              <a:xfrm flipV="1">
                <a:off x="3706191" y="3988904"/>
                <a:ext cx="274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F49D8D6-2C2F-4E2F-B43D-AECBD6F82A81}"/>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4B69CFBE-5812-4AA1-BD05-5E2819776430}"/>
              </a:ext>
            </a:extLst>
          </p:cNvPr>
          <p:cNvGrpSpPr/>
          <p:nvPr/>
        </p:nvGrpSpPr>
        <p:grpSpPr>
          <a:xfrm>
            <a:off x="7803292" y="5758481"/>
            <a:ext cx="274320" cy="329547"/>
            <a:chOff x="3362702" y="4360344"/>
            <a:chExt cx="274320" cy="579972"/>
          </a:xfrm>
        </p:grpSpPr>
        <p:cxnSp>
          <p:nvCxnSpPr>
            <p:cNvPr id="120" name="Straight Connector 119">
              <a:extLst>
                <a:ext uri="{FF2B5EF4-FFF2-40B4-BE49-F238E27FC236}">
                  <a16:creationId xmlns:a16="http://schemas.microsoft.com/office/drawing/2014/main" id="{11C61C7C-A026-415F-982A-0C816351E5F3}"/>
                </a:ext>
              </a:extLst>
            </p:cNvPr>
            <p:cNvCxnSpPr>
              <a:cxnSpLocks/>
            </p:cNvCxnSpPr>
            <p:nvPr/>
          </p:nvCxnSpPr>
          <p:spPr>
            <a:xfrm>
              <a:off x="3362702" y="4938485"/>
              <a:ext cx="26961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8F982A8D-50AD-4C29-A1A9-19E82203399D}"/>
                </a:ext>
              </a:extLst>
            </p:cNvPr>
            <p:cNvGrpSpPr/>
            <p:nvPr/>
          </p:nvGrpSpPr>
          <p:grpSpPr>
            <a:xfrm>
              <a:off x="3362702" y="4360344"/>
              <a:ext cx="274320" cy="579972"/>
              <a:chOff x="3706191" y="3984487"/>
              <a:chExt cx="274320" cy="579972"/>
            </a:xfrm>
          </p:grpSpPr>
          <p:cxnSp>
            <p:nvCxnSpPr>
              <p:cNvPr id="122" name="Straight Connector 121">
                <a:extLst>
                  <a:ext uri="{FF2B5EF4-FFF2-40B4-BE49-F238E27FC236}">
                    <a16:creationId xmlns:a16="http://schemas.microsoft.com/office/drawing/2014/main" id="{81173D92-352F-4E34-82FE-70D754C474F5}"/>
                  </a:ext>
                </a:extLst>
              </p:cNvPr>
              <p:cNvCxnSpPr/>
              <p:nvPr/>
            </p:nvCxnSpPr>
            <p:spPr>
              <a:xfrm flipV="1">
                <a:off x="3706191" y="3988904"/>
                <a:ext cx="274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49E6A4E-7D79-4278-BD7C-4947EE258F5F}"/>
                  </a:ext>
                </a:extLst>
              </p:cNvPr>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25" name="Rectangle 124">
            <a:extLst>
              <a:ext uri="{FF2B5EF4-FFF2-40B4-BE49-F238E27FC236}">
                <a16:creationId xmlns:a16="http://schemas.microsoft.com/office/drawing/2014/main" id="{D54959C1-F271-458E-B24B-0F390AC422E6}"/>
              </a:ext>
            </a:extLst>
          </p:cNvPr>
          <p:cNvSpPr/>
          <p:nvPr/>
        </p:nvSpPr>
        <p:spPr>
          <a:xfrm>
            <a:off x="5947978" y="5417053"/>
            <a:ext cx="439544" cy="523220"/>
          </a:xfrm>
          <a:prstGeom prst="rect">
            <a:avLst/>
          </a:prstGeom>
        </p:spPr>
        <p:txBody>
          <a:bodyPr wrap="none">
            <a:spAutoFit/>
          </a:bodyPr>
          <a:lstStyle/>
          <a:p>
            <a:r>
              <a:rPr lang="en-US" sz="2800" b="1" dirty="0"/>
              <a:t>…</a:t>
            </a:r>
          </a:p>
        </p:txBody>
      </p:sp>
      <p:pic>
        <p:nvPicPr>
          <p:cNvPr id="7" name="Picture 6">
            <a:extLst>
              <a:ext uri="{FF2B5EF4-FFF2-40B4-BE49-F238E27FC236}">
                <a16:creationId xmlns:a16="http://schemas.microsoft.com/office/drawing/2014/main" id="{9A64BBDA-6476-4201-8A6E-74EFE646AE19}"/>
              </a:ext>
            </a:extLst>
          </p:cNvPr>
          <p:cNvPicPr>
            <a:picLocks noChangeAspect="1"/>
          </p:cNvPicPr>
          <p:nvPr/>
        </p:nvPicPr>
        <p:blipFill>
          <a:blip r:embed="rId5"/>
          <a:stretch>
            <a:fillRect/>
          </a:stretch>
        </p:blipFill>
        <p:spPr>
          <a:xfrm>
            <a:off x="1853322" y="2813984"/>
            <a:ext cx="8485355" cy="825130"/>
          </a:xfrm>
          <a:prstGeom prst="rect">
            <a:avLst/>
          </a:prstGeom>
        </p:spPr>
      </p:pic>
    </p:spTree>
    <p:extLst>
      <p:ext uri="{BB962C8B-B14F-4D97-AF65-F5344CB8AC3E}">
        <p14:creationId xmlns:p14="http://schemas.microsoft.com/office/powerpoint/2010/main" val="342415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3127-705D-4075-893C-A1489A8A98A4}"/>
              </a:ext>
            </a:extLst>
          </p:cNvPr>
          <p:cNvSpPr>
            <a:spLocks noGrp="1"/>
          </p:cNvSpPr>
          <p:nvPr>
            <p:ph type="title"/>
          </p:nvPr>
        </p:nvSpPr>
        <p:spPr/>
        <p:txBody>
          <a:bodyPr/>
          <a:lstStyle/>
          <a:p>
            <a:r>
              <a:rPr lang="en-US" dirty="0" err="1"/>
              <a:t>FairCo</a:t>
            </a:r>
            <a:r>
              <a:rPr lang="en-US" dirty="0"/>
              <a:t> [MSHJ20]</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A45126-0CF8-49DC-B801-1B9F99B0D428}"/>
                  </a:ext>
                </a:extLst>
              </p:cNvPr>
              <p:cNvSpPr>
                <a:spLocks noGrp="1"/>
              </p:cNvSpPr>
              <p:nvPr>
                <p:ph idx="1"/>
              </p:nvPr>
            </p:nvSpPr>
            <p:spPr>
              <a:xfrm>
                <a:off x="838200" y="1825624"/>
                <a:ext cx="10515600" cy="4923519"/>
              </a:xfrm>
            </p:spPr>
            <p:txBody>
              <a:bodyPr>
                <a:normAutofit/>
              </a:bodyPr>
              <a:lstStyle/>
              <a:p>
                <a:r>
                  <a:rPr lang="en-US" sz="2800" dirty="0"/>
                  <a:t>Controlling Fairness and Bias in Dynamic Learning-to-Rank</a:t>
                </a:r>
              </a:p>
              <a:p>
                <a:r>
                  <a:rPr lang="en-US" sz="2800" dirty="0"/>
                  <a:t>Divide documents into groups </a:t>
                </a:r>
                <a14:m>
                  <m:oMath xmlns:m="http://schemas.openxmlformats.org/officeDocument/2006/math">
                    <m:r>
                      <a:rPr lang="en-US" sz="2800" b="0" i="0"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oMath>
                </a14:m>
                <a:endParaRPr lang="en-US" sz="2800" dirty="0"/>
              </a:p>
              <a:p>
                <a:pPr lvl="1"/>
                <a:r>
                  <a:rPr lang="en-US" sz="2400" dirty="0"/>
                  <a:t>Group fairness / individual fairness</a:t>
                </a:r>
              </a:p>
              <a:p>
                <a:r>
                  <a:rPr lang="en-US" sz="2800" dirty="0"/>
                  <a:t>Exposure:</a:t>
                </a:r>
              </a:p>
              <a:p>
                <a:pPr lvl="1"/>
                <a:endParaRPr lang="en-US" sz="2400" dirty="0"/>
              </a:p>
              <a:p>
                <a:pPr lvl="1"/>
                <a:r>
                  <a:rPr lang="en-US" sz="2400" dirty="0"/>
                  <a:t>Averaged examination probability</a:t>
                </a:r>
              </a:p>
              <a:p>
                <a:r>
                  <a:rPr lang="en-US" sz="2800" dirty="0"/>
                  <a:t>Merit function:</a:t>
                </a:r>
              </a:p>
              <a:p>
                <a:pPr lvl="1"/>
                <a:endParaRPr lang="en-US" sz="2400" dirty="0"/>
              </a:p>
              <a:p>
                <a:pPr lvl="1"/>
                <a:r>
                  <a:rPr lang="en-US" sz="2400" dirty="0"/>
                  <a:t>Averaged relevance </a:t>
                </a:r>
              </a:p>
              <a:p>
                <a:r>
                  <a:rPr lang="en-US" sz="2800" dirty="0"/>
                  <a:t>Fairness: exposure should be </a:t>
                </a:r>
                <a:r>
                  <a:rPr lang="en-US" sz="2800" dirty="0">
                    <a:solidFill>
                      <a:srgbClr val="FF0000"/>
                    </a:solidFill>
                  </a:rPr>
                  <a:t>proportional</a:t>
                </a:r>
                <a:r>
                  <a:rPr lang="en-US" sz="2800" dirty="0"/>
                  <a:t> to the merit</a:t>
                </a:r>
              </a:p>
              <a:p>
                <a:pPr marL="0" indent="0">
                  <a:buNone/>
                </a:pPr>
                <a:endParaRPr lang="en-US" sz="2800" dirty="0"/>
              </a:p>
              <a:p>
                <a:pPr lvl="1"/>
                <a:endParaRPr lang="en-US" sz="2400" dirty="0"/>
              </a:p>
              <a:p>
                <a:endParaRPr lang="en-US" sz="2800" dirty="0"/>
              </a:p>
            </p:txBody>
          </p:sp>
        </mc:Choice>
        <mc:Fallback xmlns="">
          <p:sp>
            <p:nvSpPr>
              <p:cNvPr id="3" name="Content Placeholder 2">
                <a:extLst>
                  <a:ext uri="{FF2B5EF4-FFF2-40B4-BE49-F238E27FC236}">
                    <a16:creationId xmlns:a16="http://schemas.microsoft.com/office/drawing/2014/main" id="{B4A45126-0CF8-49DC-B801-1B9F99B0D428}"/>
                  </a:ext>
                </a:extLst>
              </p:cNvPr>
              <p:cNvSpPr>
                <a:spLocks noGrp="1" noRot="1" noChangeAspect="1" noMove="1" noResize="1" noEditPoints="1" noAdjustHandles="1" noChangeArrowheads="1" noChangeShapeType="1" noTextEdit="1"/>
              </p:cNvSpPr>
              <p:nvPr>
                <p:ph idx="1"/>
              </p:nvPr>
            </p:nvSpPr>
            <p:spPr>
              <a:xfrm>
                <a:off x="838200" y="1825624"/>
                <a:ext cx="10515600" cy="4923519"/>
              </a:xfrm>
              <a:blipFill>
                <a:blip r:embed="rId2"/>
                <a:stretch>
                  <a:fillRect l="-1043" t="-198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8D49C99-0D1B-4D40-9FB4-D29F6BEF1EFA}"/>
              </a:ext>
            </a:extLst>
          </p:cNvPr>
          <p:cNvPicPr>
            <a:picLocks noChangeAspect="1"/>
          </p:cNvPicPr>
          <p:nvPr/>
        </p:nvPicPr>
        <p:blipFill>
          <a:blip r:embed="rId3"/>
          <a:stretch>
            <a:fillRect/>
          </a:stretch>
        </p:blipFill>
        <p:spPr>
          <a:xfrm>
            <a:off x="3958908" y="3250235"/>
            <a:ext cx="2895894" cy="807620"/>
          </a:xfrm>
          <a:prstGeom prst="rect">
            <a:avLst/>
          </a:prstGeom>
        </p:spPr>
      </p:pic>
      <p:pic>
        <p:nvPicPr>
          <p:cNvPr id="9" name="Picture 8">
            <a:extLst>
              <a:ext uri="{FF2B5EF4-FFF2-40B4-BE49-F238E27FC236}">
                <a16:creationId xmlns:a16="http://schemas.microsoft.com/office/drawing/2014/main" id="{3397126C-90B8-4E22-8ED7-18F9C613B885}"/>
              </a:ext>
            </a:extLst>
          </p:cNvPr>
          <p:cNvPicPr>
            <a:picLocks noChangeAspect="1"/>
          </p:cNvPicPr>
          <p:nvPr/>
        </p:nvPicPr>
        <p:blipFill>
          <a:blip r:embed="rId4"/>
          <a:stretch>
            <a:fillRect/>
          </a:stretch>
        </p:blipFill>
        <p:spPr>
          <a:xfrm>
            <a:off x="9207272" y="5631242"/>
            <a:ext cx="2436087" cy="935021"/>
          </a:xfrm>
          <a:prstGeom prst="rect">
            <a:avLst/>
          </a:prstGeom>
        </p:spPr>
      </p:pic>
      <p:pic>
        <p:nvPicPr>
          <p:cNvPr id="7" name="Picture 6">
            <a:extLst>
              <a:ext uri="{FF2B5EF4-FFF2-40B4-BE49-F238E27FC236}">
                <a16:creationId xmlns:a16="http://schemas.microsoft.com/office/drawing/2014/main" id="{50392F11-82B3-416E-B9CC-76FFDBF580E6}"/>
              </a:ext>
            </a:extLst>
          </p:cNvPr>
          <p:cNvPicPr>
            <a:picLocks noChangeAspect="1"/>
          </p:cNvPicPr>
          <p:nvPr/>
        </p:nvPicPr>
        <p:blipFill>
          <a:blip r:embed="rId5"/>
          <a:stretch>
            <a:fillRect/>
          </a:stretch>
        </p:blipFill>
        <p:spPr>
          <a:xfrm>
            <a:off x="3871370" y="4659759"/>
            <a:ext cx="2703604" cy="819158"/>
          </a:xfrm>
          <a:prstGeom prst="rect">
            <a:avLst/>
          </a:prstGeom>
        </p:spPr>
      </p:pic>
      <p:sp>
        <p:nvSpPr>
          <p:cNvPr id="10" name="Slide Number Placeholder 9">
            <a:extLst>
              <a:ext uri="{FF2B5EF4-FFF2-40B4-BE49-F238E27FC236}">
                <a16:creationId xmlns:a16="http://schemas.microsoft.com/office/drawing/2014/main" id="{24E3DC47-2D9B-44A3-BB17-80C5621AD8D4}"/>
              </a:ext>
            </a:extLst>
          </p:cNvPr>
          <p:cNvSpPr>
            <a:spLocks noGrp="1"/>
          </p:cNvSpPr>
          <p:nvPr>
            <p:ph type="sldNum" sz="quarter" idx="12"/>
          </p:nvPr>
        </p:nvSpPr>
        <p:spPr/>
        <p:txBody>
          <a:bodyPr/>
          <a:lstStyle/>
          <a:p>
            <a:fld id="{96675DA6-09A5-4603-985B-62A0433927C4}" type="slidenum">
              <a:rPr lang="en-US" smtClean="0"/>
              <a:t>137</a:t>
            </a:fld>
            <a:endParaRPr lang="en-US"/>
          </a:p>
        </p:txBody>
      </p:sp>
      <p:sp>
        <p:nvSpPr>
          <p:cNvPr id="11" name="Date Placeholder 5">
            <a:extLst>
              <a:ext uri="{FF2B5EF4-FFF2-40B4-BE49-F238E27FC236}">
                <a16:creationId xmlns:a16="http://schemas.microsoft.com/office/drawing/2014/main" id="{FC3EB576-3B62-444F-B7A7-ED1FFB58DEB3}"/>
              </a:ext>
            </a:extLst>
          </p:cNvPr>
          <p:cNvSpPr>
            <a:spLocks noGrp="1"/>
          </p:cNvSpPr>
          <p:nvPr>
            <p:ph type="dt" sz="half" idx="10"/>
          </p:nvPr>
        </p:nvSpPr>
        <p:spPr>
          <a:xfrm>
            <a:off x="838200" y="6356350"/>
            <a:ext cx="2743200" cy="365125"/>
          </a:xfrm>
        </p:spPr>
        <p:txBody>
          <a:bodyPr/>
          <a:lstStyle/>
          <a:p>
            <a:r>
              <a:rPr lang="en-US" dirty="0"/>
              <a:t>Fairness</a:t>
            </a:r>
          </a:p>
        </p:txBody>
      </p:sp>
    </p:spTree>
    <p:extLst>
      <p:ext uri="{BB962C8B-B14F-4D97-AF65-F5344CB8AC3E}">
        <p14:creationId xmlns:p14="http://schemas.microsoft.com/office/powerpoint/2010/main" val="26147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3127-705D-4075-893C-A1489A8A98A4}"/>
              </a:ext>
            </a:extLst>
          </p:cNvPr>
          <p:cNvSpPr>
            <a:spLocks noGrp="1"/>
          </p:cNvSpPr>
          <p:nvPr>
            <p:ph type="title"/>
          </p:nvPr>
        </p:nvSpPr>
        <p:spPr/>
        <p:txBody>
          <a:bodyPr/>
          <a:lstStyle/>
          <a:p>
            <a:r>
              <a:rPr lang="en-US" dirty="0" err="1"/>
              <a:t>FairCo</a:t>
            </a:r>
            <a:r>
              <a:rPr lang="en-US" dirty="0"/>
              <a:t> [MSHJ20]</a:t>
            </a:r>
          </a:p>
        </p:txBody>
      </p:sp>
      <p:sp>
        <p:nvSpPr>
          <p:cNvPr id="3" name="Content Placeholder 2">
            <a:extLst>
              <a:ext uri="{FF2B5EF4-FFF2-40B4-BE49-F238E27FC236}">
                <a16:creationId xmlns:a16="http://schemas.microsoft.com/office/drawing/2014/main" id="{B4A45126-0CF8-49DC-B801-1B9F99B0D428}"/>
              </a:ext>
            </a:extLst>
          </p:cNvPr>
          <p:cNvSpPr>
            <a:spLocks noGrp="1"/>
          </p:cNvSpPr>
          <p:nvPr>
            <p:ph idx="1"/>
          </p:nvPr>
        </p:nvSpPr>
        <p:spPr>
          <a:xfrm>
            <a:off x="838200" y="1825624"/>
            <a:ext cx="10515600" cy="4568825"/>
          </a:xfrm>
        </p:spPr>
        <p:txBody>
          <a:bodyPr>
            <a:normAutofit/>
          </a:bodyPr>
          <a:lstStyle/>
          <a:p>
            <a:r>
              <a:rPr lang="en-US" sz="2800" dirty="0"/>
              <a:t>Fairness: exposure should be </a:t>
            </a:r>
            <a:r>
              <a:rPr lang="en-US" sz="2800" dirty="0">
                <a:solidFill>
                  <a:srgbClr val="FF0000"/>
                </a:solidFill>
              </a:rPr>
              <a:t>proportional</a:t>
            </a:r>
            <a:r>
              <a:rPr lang="en-US" sz="2800" dirty="0"/>
              <a:t> to the merit</a:t>
            </a:r>
          </a:p>
          <a:p>
            <a:r>
              <a:rPr lang="en-US" sz="2800" dirty="0"/>
              <a:t>Idea: fairness constraints as an </a:t>
            </a:r>
            <a:r>
              <a:rPr lang="en-US" sz="2800" dirty="0">
                <a:solidFill>
                  <a:srgbClr val="FF0000"/>
                </a:solidFill>
              </a:rPr>
              <a:t>added error term </a:t>
            </a:r>
          </a:p>
          <a:p>
            <a:pPr lvl="1"/>
            <a:r>
              <a:rPr lang="en-US" sz="2400" b="0" dirty="0"/>
              <a:t>Ranking list</a:t>
            </a:r>
          </a:p>
          <a:p>
            <a:pPr marL="457200" lvl="1" indent="0">
              <a:buNone/>
            </a:pPr>
            <a:r>
              <a:rPr lang="en-US" sz="2400" b="0" dirty="0"/>
              <a:t> </a:t>
            </a:r>
          </a:p>
          <a:p>
            <a:r>
              <a:rPr lang="en-US" dirty="0"/>
              <a:t>Error term is the </a:t>
            </a:r>
            <a:r>
              <a:rPr lang="en-US" dirty="0">
                <a:solidFill>
                  <a:srgbClr val="FF0000"/>
                </a:solidFill>
              </a:rPr>
              <a:t>exposure-based fairness disparity </a:t>
            </a:r>
            <a:r>
              <a:rPr lang="en-US" dirty="0"/>
              <a:t>between two groups</a:t>
            </a:r>
          </a:p>
          <a:p>
            <a:pPr marL="457200" lvl="1" indent="0">
              <a:buNone/>
            </a:pPr>
            <a:endParaRPr lang="en-US" sz="2400" dirty="0"/>
          </a:p>
          <a:p>
            <a:endParaRPr lang="en-US" sz="2800" dirty="0"/>
          </a:p>
          <a:p>
            <a:endParaRPr lang="en-US" sz="2800" dirty="0"/>
          </a:p>
        </p:txBody>
      </p:sp>
      <p:sp>
        <p:nvSpPr>
          <p:cNvPr id="4" name="Slide Number Placeholder 3">
            <a:extLst>
              <a:ext uri="{FF2B5EF4-FFF2-40B4-BE49-F238E27FC236}">
                <a16:creationId xmlns:a16="http://schemas.microsoft.com/office/drawing/2014/main" id="{9B6A6529-F2A5-436A-9584-49C47EE21ABB}"/>
              </a:ext>
            </a:extLst>
          </p:cNvPr>
          <p:cNvSpPr>
            <a:spLocks noGrp="1"/>
          </p:cNvSpPr>
          <p:nvPr>
            <p:ph type="sldNum" sz="quarter" idx="12"/>
          </p:nvPr>
        </p:nvSpPr>
        <p:spPr/>
        <p:txBody>
          <a:bodyPr/>
          <a:lstStyle/>
          <a:p>
            <a:fld id="{96675DA6-09A5-4603-985B-62A0433927C4}" type="slidenum">
              <a:rPr lang="en-US" smtClean="0"/>
              <a:t>138</a:t>
            </a:fld>
            <a:endParaRPr lang="en-US"/>
          </a:p>
        </p:txBody>
      </p:sp>
      <p:sp>
        <p:nvSpPr>
          <p:cNvPr id="5" name="Date Placeholder 5">
            <a:extLst>
              <a:ext uri="{FF2B5EF4-FFF2-40B4-BE49-F238E27FC236}">
                <a16:creationId xmlns:a16="http://schemas.microsoft.com/office/drawing/2014/main" id="{DA5C4BDB-6CD9-4496-BB8B-B16DC8C327C6}"/>
              </a:ext>
            </a:extLst>
          </p:cNvPr>
          <p:cNvSpPr>
            <a:spLocks noGrp="1"/>
          </p:cNvSpPr>
          <p:nvPr>
            <p:ph type="dt" sz="half" idx="10"/>
          </p:nvPr>
        </p:nvSpPr>
        <p:spPr>
          <a:xfrm>
            <a:off x="838200" y="6356350"/>
            <a:ext cx="2743200" cy="365125"/>
          </a:xfrm>
        </p:spPr>
        <p:txBody>
          <a:bodyPr/>
          <a:lstStyle/>
          <a:p>
            <a:r>
              <a:rPr lang="en-US" dirty="0"/>
              <a:t>Fairness</a:t>
            </a:r>
          </a:p>
        </p:txBody>
      </p:sp>
      <p:pic>
        <p:nvPicPr>
          <p:cNvPr id="7" name="Picture 6">
            <a:extLst>
              <a:ext uri="{FF2B5EF4-FFF2-40B4-BE49-F238E27FC236}">
                <a16:creationId xmlns:a16="http://schemas.microsoft.com/office/drawing/2014/main" id="{C0D3E043-DA4E-47C9-B0F7-E1E7E5558A72}"/>
              </a:ext>
            </a:extLst>
          </p:cNvPr>
          <p:cNvPicPr>
            <a:picLocks noChangeAspect="1"/>
          </p:cNvPicPr>
          <p:nvPr/>
        </p:nvPicPr>
        <p:blipFill>
          <a:blip r:embed="rId2"/>
          <a:stretch>
            <a:fillRect/>
          </a:stretch>
        </p:blipFill>
        <p:spPr>
          <a:xfrm>
            <a:off x="3253603" y="2812123"/>
            <a:ext cx="6216735" cy="684850"/>
          </a:xfrm>
          <a:prstGeom prst="rect">
            <a:avLst/>
          </a:prstGeom>
        </p:spPr>
      </p:pic>
      <p:pic>
        <p:nvPicPr>
          <p:cNvPr id="9" name="Picture 8">
            <a:extLst>
              <a:ext uri="{FF2B5EF4-FFF2-40B4-BE49-F238E27FC236}">
                <a16:creationId xmlns:a16="http://schemas.microsoft.com/office/drawing/2014/main" id="{87763C73-F302-44F4-AF1C-A7BE44968AB3}"/>
              </a:ext>
            </a:extLst>
          </p:cNvPr>
          <p:cNvPicPr>
            <a:picLocks noChangeAspect="1"/>
          </p:cNvPicPr>
          <p:nvPr/>
        </p:nvPicPr>
        <p:blipFill>
          <a:blip r:embed="rId3"/>
          <a:stretch>
            <a:fillRect/>
          </a:stretch>
        </p:blipFill>
        <p:spPr>
          <a:xfrm>
            <a:off x="3997524" y="4483471"/>
            <a:ext cx="4423665" cy="1043275"/>
          </a:xfrm>
          <a:prstGeom prst="rect">
            <a:avLst/>
          </a:prstGeom>
        </p:spPr>
      </p:pic>
    </p:spTree>
    <p:extLst>
      <p:ext uri="{BB962C8B-B14F-4D97-AF65-F5344CB8AC3E}">
        <p14:creationId xmlns:p14="http://schemas.microsoft.com/office/powerpoint/2010/main" val="366508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688F-FB99-4458-A9C6-495346DA7951}"/>
              </a:ext>
            </a:extLst>
          </p:cNvPr>
          <p:cNvSpPr>
            <a:spLocks noGrp="1"/>
          </p:cNvSpPr>
          <p:nvPr>
            <p:ph type="title"/>
          </p:nvPr>
        </p:nvSpPr>
        <p:spPr/>
        <p:txBody>
          <a:bodyPr/>
          <a:lstStyle/>
          <a:p>
            <a:r>
              <a:rPr lang="en-US" sz="4400" dirty="0"/>
              <a:t>Marginal fairness [YA21]</a:t>
            </a:r>
            <a:endParaRPr lang="en-US" dirty="0"/>
          </a:p>
        </p:txBody>
      </p:sp>
      <p:sp>
        <p:nvSpPr>
          <p:cNvPr id="3" name="Content Placeholder 2">
            <a:extLst>
              <a:ext uri="{FF2B5EF4-FFF2-40B4-BE49-F238E27FC236}">
                <a16:creationId xmlns:a16="http://schemas.microsoft.com/office/drawing/2014/main" id="{15C32DCD-5D68-4992-A6D0-EBA927264195}"/>
              </a:ext>
            </a:extLst>
          </p:cNvPr>
          <p:cNvSpPr>
            <a:spLocks noGrp="1"/>
          </p:cNvSpPr>
          <p:nvPr>
            <p:ph idx="1"/>
          </p:nvPr>
        </p:nvSpPr>
        <p:spPr>
          <a:xfrm>
            <a:off x="831427" y="1825625"/>
            <a:ext cx="10287000" cy="4351338"/>
          </a:xfrm>
        </p:spPr>
        <p:txBody>
          <a:bodyPr>
            <a:normAutofit/>
          </a:bodyPr>
          <a:lstStyle/>
          <a:p>
            <a:r>
              <a:rPr lang="en-US" sz="2800" dirty="0"/>
              <a:t>Fairness in top-k settings</a:t>
            </a:r>
          </a:p>
          <a:p>
            <a:pPr lvl="1"/>
            <a:r>
              <a:rPr lang="en-US" sz="2400" dirty="0"/>
              <a:t>Proportional is not enough</a:t>
            </a:r>
          </a:p>
          <a:p>
            <a:r>
              <a:rPr lang="en-US" sz="2800" dirty="0" err="1"/>
              <a:t>FairExposure@k</a:t>
            </a:r>
            <a:r>
              <a:rPr lang="en-US" sz="2800" dirty="0"/>
              <a:t> </a:t>
            </a:r>
          </a:p>
          <a:p>
            <a:pPr marL="457200" lvl="1" indent="0">
              <a:buNone/>
            </a:pPr>
            <a:r>
              <a:rPr lang="en-US" sz="2400" dirty="0"/>
              <a:t> </a:t>
            </a:r>
          </a:p>
          <a:p>
            <a:pPr lvl="1"/>
            <a:r>
              <a:rPr lang="en-US" sz="2400" dirty="0"/>
              <a:t> </a:t>
            </a:r>
            <a:endParaRPr lang="en-US" sz="2400" b="0" i="1" dirty="0">
              <a:latin typeface="Cambria Math" panose="02040503050406030204" pitchFamily="18" charset="0"/>
            </a:endParaRPr>
          </a:p>
          <a:p>
            <a:pPr marL="457200" lvl="1" indent="0">
              <a:buNone/>
            </a:pPr>
            <a:endParaRPr lang="en-US" sz="2400" i="1" dirty="0">
              <a:latin typeface="Cambria Math" panose="02040503050406030204" pitchFamily="18" charset="0"/>
            </a:endParaRPr>
          </a:p>
          <a:p>
            <a:pPr lvl="1"/>
            <a:r>
              <a:rPr lang="en-US" sz="2400" i="1" dirty="0">
                <a:latin typeface="Cambria Math" panose="02040503050406030204" pitchFamily="18" charset="0"/>
              </a:rPr>
              <a:t> </a:t>
            </a:r>
            <a:endParaRPr lang="en-US" sz="2400" dirty="0"/>
          </a:p>
          <a:p>
            <a:endParaRPr lang="en-US" sz="2800" dirty="0"/>
          </a:p>
          <a:p>
            <a:r>
              <a:rPr lang="en-US" sz="2800" dirty="0"/>
              <a:t>Idea: minimize the marginal unfairness between </a:t>
            </a:r>
            <a:endParaRPr lang="en-US" sz="2800" dirty="0">
              <a:latin typeface="Cambria Math" panose="02040503050406030204" pitchFamily="18" charset="0"/>
            </a:endParaRPr>
          </a:p>
          <a:p>
            <a:pPr marL="457200" lvl="1" indent="0">
              <a:buNone/>
            </a:pPr>
            <a:endParaRPr lang="en-US" sz="2400" dirty="0"/>
          </a:p>
          <a:p>
            <a:endParaRPr lang="en-US" sz="2800" dirty="0"/>
          </a:p>
        </p:txBody>
      </p:sp>
      <p:sp>
        <p:nvSpPr>
          <p:cNvPr id="5" name="Slide Number Placeholder 4">
            <a:extLst>
              <a:ext uri="{FF2B5EF4-FFF2-40B4-BE49-F238E27FC236}">
                <a16:creationId xmlns:a16="http://schemas.microsoft.com/office/drawing/2014/main" id="{035A4D56-A5BE-40FA-91DC-4A03CF802E90}"/>
              </a:ext>
            </a:extLst>
          </p:cNvPr>
          <p:cNvSpPr>
            <a:spLocks noGrp="1"/>
          </p:cNvSpPr>
          <p:nvPr>
            <p:ph type="sldNum" sz="quarter" idx="12"/>
          </p:nvPr>
        </p:nvSpPr>
        <p:spPr/>
        <p:txBody>
          <a:bodyPr/>
          <a:lstStyle/>
          <a:p>
            <a:fld id="{96675DA6-09A5-4603-985B-62A0433927C4}" type="slidenum">
              <a:rPr lang="en-US" smtClean="0"/>
              <a:t>139</a:t>
            </a:fld>
            <a:endParaRPr lang="en-US"/>
          </a:p>
        </p:txBody>
      </p:sp>
      <p:sp>
        <p:nvSpPr>
          <p:cNvPr id="7" name="Date Placeholder 5">
            <a:extLst>
              <a:ext uri="{FF2B5EF4-FFF2-40B4-BE49-F238E27FC236}">
                <a16:creationId xmlns:a16="http://schemas.microsoft.com/office/drawing/2014/main" id="{CC455706-6B63-4B95-A28D-B2121326BE3B}"/>
              </a:ext>
            </a:extLst>
          </p:cNvPr>
          <p:cNvSpPr>
            <a:spLocks noGrp="1"/>
          </p:cNvSpPr>
          <p:nvPr>
            <p:ph type="dt" sz="half" idx="10"/>
          </p:nvPr>
        </p:nvSpPr>
        <p:spPr>
          <a:xfrm>
            <a:off x="838200" y="6356350"/>
            <a:ext cx="2743200" cy="365125"/>
          </a:xfrm>
        </p:spPr>
        <p:txBody>
          <a:bodyPr/>
          <a:lstStyle/>
          <a:p>
            <a:r>
              <a:rPr lang="en-US" dirty="0"/>
              <a:t>Fairness</a:t>
            </a:r>
          </a:p>
        </p:txBody>
      </p:sp>
      <p:pic>
        <p:nvPicPr>
          <p:cNvPr id="12" name="Picture 11">
            <a:extLst>
              <a:ext uri="{FF2B5EF4-FFF2-40B4-BE49-F238E27FC236}">
                <a16:creationId xmlns:a16="http://schemas.microsoft.com/office/drawing/2014/main" id="{EACC429A-9B2E-41C8-AB9F-89E7C5794309}"/>
              </a:ext>
            </a:extLst>
          </p:cNvPr>
          <p:cNvPicPr>
            <a:picLocks noChangeAspect="1"/>
          </p:cNvPicPr>
          <p:nvPr/>
        </p:nvPicPr>
        <p:blipFill>
          <a:blip r:embed="rId2"/>
          <a:stretch>
            <a:fillRect/>
          </a:stretch>
        </p:blipFill>
        <p:spPr>
          <a:xfrm>
            <a:off x="1693409" y="3222620"/>
            <a:ext cx="4278030" cy="965138"/>
          </a:xfrm>
          <a:prstGeom prst="rect">
            <a:avLst/>
          </a:prstGeom>
        </p:spPr>
      </p:pic>
      <p:pic>
        <p:nvPicPr>
          <p:cNvPr id="14" name="Picture 13">
            <a:extLst>
              <a:ext uri="{FF2B5EF4-FFF2-40B4-BE49-F238E27FC236}">
                <a16:creationId xmlns:a16="http://schemas.microsoft.com/office/drawing/2014/main" id="{A2B2801A-FC8F-4220-A86D-6841FD711EB5}"/>
              </a:ext>
            </a:extLst>
          </p:cNvPr>
          <p:cNvPicPr>
            <a:picLocks noChangeAspect="1"/>
          </p:cNvPicPr>
          <p:nvPr/>
        </p:nvPicPr>
        <p:blipFill>
          <a:blip r:embed="rId3"/>
          <a:stretch>
            <a:fillRect/>
          </a:stretch>
        </p:blipFill>
        <p:spPr>
          <a:xfrm>
            <a:off x="3021739" y="5778959"/>
            <a:ext cx="5249227" cy="398004"/>
          </a:xfrm>
          <a:prstGeom prst="rect">
            <a:avLst/>
          </a:prstGeom>
        </p:spPr>
      </p:pic>
      <p:pic>
        <p:nvPicPr>
          <p:cNvPr id="6" name="Picture 5">
            <a:extLst>
              <a:ext uri="{FF2B5EF4-FFF2-40B4-BE49-F238E27FC236}">
                <a16:creationId xmlns:a16="http://schemas.microsoft.com/office/drawing/2014/main" id="{6367E1DB-CBAB-4D62-9DCA-A52340B05D02}"/>
              </a:ext>
            </a:extLst>
          </p:cNvPr>
          <p:cNvPicPr>
            <a:picLocks noChangeAspect="1"/>
          </p:cNvPicPr>
          <p:nvPr/>
        </p:nvPicPr>
        <p:blipFill>
          <a:blip r:embed="rId4"/>
          <a:stretch>
            <a:fillRect/>
          </a:stretch>
        </p:blipFill>
        <p:spPr>
          <a:xfrm>
            <a:off x="1693409" y="4088384"/>
            <a:ext cx="7247392" cy="1029557"/>
          </a:xfrm>
          <a:prstGeom prst="rect">
            <a:avLst/>
          </a:prstGeom>
        </p:spPr>
      </p:pic>
    </p:spTree>
    <p:extLst>
      <p:ext uri="{BB962C8B-B14F-4D97-AF65-F5344CB8AC3E}">
        <p14:creationId xmlns:p14="http://schemas.microsoft.com/office/powerpoint/2010/main" val="24510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exploration is crucial</a:t>
            </a:r>
          </a:p>
        </p:txBody>
      </p:sp>
      <p:sp>
        <p:nvSpPr>
          <p:cNvPr id="3" name="Content Placeholder 2"/>
          <p:cNvSpPr>
            <a:spLocks noGrp="1"/>
          </p:cNvSpPr>
          <p:nvPr>
            <p:ph idx="1"/>
          </p:nvPr>
        </p:nvSpPr>
        <p:spPr/>
        <p:txBody>
          <a:bodyPr/>
          <a:lstStyle/>
          <a:p>
            <a:pPr marL="228600" lvl="1">
              <a:spcBef>
                <a:spcPts val="1000"/>
              </a:spcBef>
            </a:pPr>
            <a:r>
              <a:rPr lang="en-US" dirty="0"/>
              <a:t>One only gets answers to the questions she asked</a:t>
            </a:r>
          </a:p>
          <a:p>
            <a:pPr lvl="1"/>
            <a:r>
              <a:rPr lang="en-US" dirty="0"/>
              <a:t>Bandit feedback</a:t>
            </a:r>
          </a:p>
          <a:p>
            <a:pPr lvl="1"/>
            <a:endParaRPr lang="en-US" dirty="0"/>
          </a:p>
        </p:txBody>
      </p:sp>
      <p:sp>
        <p:nvSpPr>
          <p:cNvPr id="4" name="Date Placeholder 3"/>
          <p:cNvSpPr>
            <a:spLocks noGrp="1"/>
          </p:cNvSpPr>
          <p:nvPr>
            <p:ph type="dt" sz="half" idx="10"/>
          </p:nvPr>
        </p:nvSpPr>
        <p:spPr/>
        <p:txBody>
          <a:bodyPr/>
          <a:lstStyle/>
          <a:p>
            <a:r>
              <a:rPr lang="en-US"/>
              <a:t>Challenges</a:t>
            </a:r>
            <a:endParaRPr lang="en-US" dirty="0"/>
          </a:p>
        </p:txBody>
      </p:sp>
      <p:sp>
        <p:nvSpPr>
          <p:cNvPr id="6" name="Slide Number Placeholder 5"/>
          <p:cNvSpPr>
            <a:spLocks noGrp="1"/>
          </p:cNvSpPr>
          <p:nvPr>
            <p:ph type="sldNum" sz="quarter" idx="12"/>
          </p:nvPr>
        </p:nvSpPr>
        <p:spPr/>
        <p:txBody>
          <a:bodyPr/>
          <a:lstStyle/>
          <a:p>
            <a:fld id="{96675DA6-09A5-4603-985B-62A0433927C4}" type="slidenum">
              <a:rPr lang="en-US" smtClean="0"/>
              <a:t>14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29395895"/>
              </p:ext>
            </p:extLst>
          </p:nvPr>
        </p:nvGraphicFramePr>
        <p:xfrm>
          <a:off x="3096037" y="3926450"/>
          <a:ext cx="5447880" cy="2210204"/>
        </p:xfrm>
        <a:graphic>
          <a:graphicData uri="http://schemas.openxmlformats.org/drawingml/2006/table">
            <a:tbl>
              <a:tblPr firstRow="1" bandRow="1">
                <a:tableStyleId>{5940675A-B579-460E-94D1-54222C63F5DA}</a:tableStyleId>
              </a:tblPr>
              <a:tblGrid>
                <a:gridCol w="1815960">
                  <a:extLst>
                    <a:ext uri="{9D8B030D-6E8A-4147-A177-3AD203B41FA5}">
                      <a16:colId xmlns:a16="http://schemas.microsoft.com/office/drawing/2014/main" val="4170111158"/>
                    </a:ext>
                  </a:extLst>
                </a:gridCol>
                <a:gridCol w="1815960">
                  <a:extLst>
                    <a:ext uri="{9D8B030D-6E8A-4147-A177-3AD203B41FA5}">
                      <a16:colId xmlns:a16="http://schemas.microsoft.com/office/drawing/2014/main" val="4103216737"/>
                    </a:ext>
                  </a:extLst>
                </a:gridCol>
                <a:gridCol w="1815960">
                  <a:extLst>
                    <a:ext uri="{9D8B030D-6E8A-4147-A177-3AD203B41FA5}">
                      <a16:colId xmlns:a16="http://schemas.microsoft.com/office/drawing/2014/main" val="2470551502"/>
                    </a:ext>
                  </a:extLst>
                </a:gridCol>
              </a:tblGrid>
              <a:tr h="110510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65599345"/>
                  </a:ext>
                </a:extLst>
              </a:tr>
              <a:tr h="1105102">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38542045"/>
                  </a:ext>
                </a:extLst>
              </a:tr>
            </a:tbl>
          </a:graphicData>
        </a:graphic>
      </p:graphicFrame>
      <p:sp>
        <p:nvSpPr>
          <p:cNvPr id="8" name="TextBox 7"/>
          <p:cNvSpPr txBox="1"/>
          <p:nvPr/>
        </p:nvSpPr>
        <p:spPr>
          <a:xfrm>
            <a:off x="3592757" y="2909544"/>
            <a:ext cx="954594" cy="369332"/>
          </a:xfrm>
          <a:prstGeom prst="rect">
            <a:avLst/>
          </a:prstGeom>
          <a:noFill/>
        </p:spPr>
        <p:txBody>
          <a:bodyPr wrap="square" rtlCol="0">
            <a:spAutoFit/>
          </a:bodyPr>
          <a:lstStyle/>
          <a:p>
            <a:r>
              <a:rPr lang="en-US" dirty="0"/>
              <a:t>Horror</a:t>
            </a:r>
          </a:p>
        </p:txBody>
      </p:sp>
      <p:sp>
        <p:nvSpPr>
          <p:cNvPr id="9" name="TextBox 8"/>
          <p:cNvSpPr txBox="1"/>
          <p:nvPr/>
        </p:nvSpPr>
        <p:spPr>
          <a:xfrm>
            <a:off x="5361119" y="2926712"/>
            <a:ext cx="1220875" cy="369332"/>
          </a:xfrm>
          <a:prstGeom prst="rect">
            <a:avLst/>
          </a:prstGeom>
          <a:noFill/>
        </p:spPr>
        <p:txBody>
          <a:bodyPr wrap="square" rtlCol="0">
            <a:spAutoFit/>
          </a:bodyPr>
          <a:lstStyle/>
          <a:p>
            <a:r>
              <a:rPr lang="en-US" dirty="0"/>
              <a:t>Romance</a:t>
            </a:r>
          </a:p>
        </p:txBody>
      </p:sp>
      <p:sp>
        <p:nvSpPr>
          <p:cNvPr id="10" name="TextBox 9"/>
          <p:cNvSpPr txBox="1"/>
          <p:nvPr/>
        </p:nvSpPr>
        <p:spPr>
          <a:xfrm>
            <a:off x="7223973" y="2909544"/>
            <a:ext cx="1220875" cy="369332"/>
          </a:xfrm>
          <a:prstGeom prst="rect">
            <a:avLst/>
          </a:prstGeom>
          <a:noFill/>
        </p:spPr>
        <p:txBody>
          <a:bodyPr wrap="square" rtlCol="0">
            <a:spAutoFit/>
          </a:bodyPr>
          <a:lstStyle/>
          <a:p>
            <a:r>
              <a:rPr lang="en-US" dirty="0"/>
              <a:t>Drama</a:t>
            </a:r>
          </a:p>
        </p:txBody>
      </p:sp>
      <p:grpSp>
        <p:nvGrpSpPr>
          <p:cNvPr id="37" name="Group 36"/>
          <p:cNvGrpSpPr/>
          <p:nvPr/>
        </p:nvGrpSpPr>
        <p:grpSpPr>
          <a:xfrm>
            <a:off x="2587330" y="4830122"/>
            <a:ext cx="377537" cy="377537"/>
            <a:chOff x="6725401" y="3127190"/>
            <a:chExt cx="796034" cy="796034"/>
          </a:xfrm>
        </p:grpSpPr>
        <p:sp>
          <p:nvSpPr>
            <p:cNvPr id="38" name="Oval 37"/>
            <p:cNvSpPr/>
            <p:nvPr/>
          </p:nvSpPr>
          <p:spPr>
            <a:xfrm>
              <a:off x="6725401" y="3127190"/>
              <a:ext cx="796034" cy="79603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8138" y="3200595"/>
              <a:ext cx="649224" cy="649224"/>
            </a:xfrm>
            <a:prstGeom prst="rect">
              <a:avLst/>
            </a:prstGeom>
          </p:spPr>
        </p:pic>
      </p:grpSp>
      <p:grpSp>
        <p:nvGrpSpPr>
          <p:cNvPr id="40" name="Group 39"/>
          <p:cNvGrpSpPr/>
          <p:nvPr/>
        </p:nvGrpSpPr>
        <p:grpSpPr>
          <a:xfrm>
            <a:off x="2587330" y="5286917"/>
            <a:ext cx="377537" cy="377537"/>
            <a:chOff x="1609065" y="1869535"/>
            <a:chExt cx="796034" cy="796034"/>
          </a:xfrm>
        </p:grpSpPr>
        <p:sp>
          <p:nvSpPr>
            <p:cNvPr id="41" name="Oval 40"/>
            <p:cNvSpPr/>
            <p:nvPr/>
          </p:nvSpPr>
          <p:spPr>
            <a:xfrm>
              <a:off x="1609065" y="1869535"/>
              <a:ext cx="796034" cy="79603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82470" y="1942940"/>
              <a:ext cx="649224" cy="649224"/>
            </a:xfrm>
            <a:prstGeom prst="rect">
              <a:avLst/>
            </a:prstGeom>
          </p:spPr>
        </p:pic>
      </p:grpSp>
      <p:grpSp>
        <p:nvGrpSpPr>
          <p:cNvPr id="43" name="Group 42"/>
          <p:cNvGrpSpPr/>
          <p:nvPr/>
        </p:nvGrpSpPr>
        <p:grpSpPr>
          <a:xfrm>
            <a:off x="2587330" y="3916532"/>
            <a:ext cx="377537" cy="377537"/>
            <a:chOff x="2940472" y="5176088"/>
            <a:chExt cx="796034" cy="796034"/>
          </a:xfrm>
        </p:grpSpPr>
        <p:sp>
          <p:nvSpPr>
            <p:cNvPr id="44" name="Oval 43"/>
            <p:cNvSpPr/>
            <p:nvPr/>
          </p:nvSpPr>
          <p:spPr>
            <a:xfrm>
              <a:off x="2940472" y="5176088"/>
              <a:ext cx="796034" cy="79603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3877" y="5249493"/>
              <a:ext cx="649224" cy="649224"/>
            </a:xfrm>
            <a:prstGeom prst="rect">
              <a:avLst/>
            </a:prstGeom>
          </p:spPr>
        </p:pic>
      </p:grpSp>
      <p:grpSp>
        <p:nvGrpSpPr>
          <p:cNvPr id="46" name="Group 45"/>
          <p:cNvGrpSpPr/>
          <p:nvPr/>
        </p:nvGrpSpPr>
        <p:grpSpPr>
          <a:xfrm>
            <a:off x="2587330" y="4373327"/>
            <a:ext cx="377537" cy="377537"/>
            <a:chOff x="5666427" y="1562758"/>
            <a:chExt cx="796034" cy="796034"/>
          </a:xfrm>
        </p:grpSpPr>
        <p:sp>
          <p:nvSpPr>
            <p:cNvPr id="47" name="Oval 46"/>
            <p:cNvSpPr/>
            <p:nvPr/>
          </p:nvSpPr>
          <p:spPr>
            <a:xfrm>
              <a:off x="5666427" y="1562758"/>
              <a:ext cx="796034" cy="79603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775207" y="1618328"/>
              <a:ext cx="649224" cy="649224"/>
            </a:xfrm>
            <a:prstGeom prst="rect">
              <a:avLst/>
            </a:prstGeom>
          </p:spPr>
        </p:pic>
      </p:grpSp>
      <p:pic>
        <p:nvPicPr>
          <p:cNvPr id="49" name="Picture 48"/>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81595" y="5699269"/>
            <a:ext cx="434731" cy="412148"/>
          </a:xfrm>
          <a:prstGeom prst="rect">
            <a:avLst/>
          </a:prstGeom>
        </p:spPr>
      </p:pic>
      <p:pic>
        <p:nvPicPr>
          <p:cNvPr id="50" name="Picture 10" descr="Image result for horror movie posters"/>
          <p:cNvPicPr>
            <a:picLocks noChangeAspect="1" noChangeArrowheads="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99636" y="3259394"/>
            <a:ext cx="460612" cy="5760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Image result for horror movie posters"/>
          <p:cNvPicPr>
            <a:picLocks noChangeAspect="1" noChangeArrowheads="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74826" y="3259394"/>
            <a:ext cx="388239" cy="57607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Image result for horror movie posters"/>
          <p:cNvPicPr>
            <a:picLocks noChangeAspect="1" noChangeArrowheads="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177643" y="3259394"/>
            <a:ext cx="381961" cy="5760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Image result for horror movie posters"/>
          <p:cNvPicPr>
            <a:picLocks noChangeAspect="1" noChangeArrowheads="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74182" y="3259394"/>
            <a:ext cx="388272" cy="5760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8" descr="Image result for romance movie poster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77032" y="3259394"/>
            <a:ext cx="390410" cy="5760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Image result for romance movie posters"/>
          <p:cNvPicPr>
            <a:picLocks noChangeAspect="1" noChangeArrowheads="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82020" y="3259394"/>
            <a:ext cx="386530" cy="5760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2" descr="Image result for romance movie posters"/>
          <p:cNvPicPr>
            <a:picLocks noChangeAspect="1" noChangeArrowheads="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83128" y="3259394"/>
            <a:ext cx="383357" cy="5760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4" descr="Image result for drama movie posters"/>
          <p:cNvPicPr>
            <a:picLocks noChangeAspect="1" noChangeArrowheads="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81063" y="3259394"/>
            <a:ext cx="401193" cy="5760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6" descr="Image result for drama movie posters"/>
          <p:cNvPicPr>
            <a:picLocks noChangeAspect="1" noChangeArrowheads="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96834" y="3259394"/>
            <a:ext cx="384048" cy="5760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8" descr="Image result for drama movie posters oscard"/>
          <p:cNvPicPr>
            <a:picLocks noChangeAspect="1" noChangeArrowheads="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95460" y="3259394"/>
            <a:ext cx="386531" cy="57607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0" descr="Image result for drama movie posters oscars 2020"/>
          <p:cNvPicPr>
            <a:picLocks noChangeAspect="1" noChangeArrowheads="1"/>
          </p:cNvPicPr>
          <p:nvPr/>
        </p:nvPicPr>
        <p:blipFill>
          <a:blip r:embed="rId1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96571" y="3259394"/>
            <a:ext cx="347346" cy="57607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thumb up"/>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39454" y="3988799"/>
            <a:ext cx="347240" cy="34724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p:cNvGrpSpPr/>
          <p:nvPr/>
        </p:nvGrpSpPr>
        <p:grpSpPr>
          <a:xfrm>
            <a:off x="3258873" y="3995777"/>
            <a:ext cx="5175942" cy="225068"/>
            <a:chOff x="3258873" y="3995777"/>
            <a:chExt cx="5175942" cy="225068"/>
          </a:xfrm>
        </p:grpSpPr>
        <p:pic>
          <p:nvPicPr>
            <p:cNvPr id="1032"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25887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77703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29138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69524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79633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28782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85551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30128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82325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Question mark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284263" y="3995777"/>
              <a:ext cx="150552" cy="2250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099636" y="3250809"/>
            <a:ext cx="5444281" cy="576072"/>
            <a:chOff x="3425901" y="2186155"/>
            <a:chExt cx="5444281" cy="576072"/>
          </a:xfrm>
        </p:grpSpPr>
        <p:pic>
          <p:nvPicPr>
            <p:cNvPr id="86" name="Picture 10" descr="Image result for horror movie poste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25901" y="2186155"/>
              <a:ext cx="460612" cy="57607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2" descr="Image result for horror movie post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01091" y="2186155"/>
              <a:ext cx="388239" cy="57607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Image result for horror movie poster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03908" y="2186155"/>
              <a:ext cx="381961" cy="5760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6" descr="Image result for horror movie poster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00447" y="2186155"/>
              <a:ext cx="388272" cy="57607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0" descr="Image result for romance movie poster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08285" y="2186155"/>
              <a:ext cx="386530" cy="57607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2" descr="Image result for romance movie poster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509393" y="2186155"/>
              <a:ext cx="383357" cy="57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Image result for drama movie poster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007328" y="2186155"/>
              <a:ext cx="401193" cy="57607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6" descr="Image result for drama movie posters"/>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523099" y="2186155"/>
              <a:ext cx="384048" cy="57607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8" descr="Image result for drama movie posters oscard"/>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021725" y="2186155"/>
              <a:ext cx="386531" cy="57607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0" descr="Image result for drama movie posters oscars 2020"/>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522836" y="2186155"/>
              <a:ext cx="347346" cy="5760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421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A8B5-2073-4F12-B215-5AE5B0148F52}"/>
              </a:ext>
            </a:extLst>
          </p:cNvPr>
          <p:cNvSpPr>
            <a:spLocks noGrp="1"/>
          </p:cNvSpPr>
          <p:nvPr>
            <p:ph type="title"/>
          </p:nvPr>
        </p:nvSpPr>
        <p:spPr/>
        <p:txBody>
          <a:bodyPr/>
          <a:lstStyle/>
          <a:p>
            <a:r>
              <a:rPr lang="en-US" dirty="0"/>
              <a:t>Open questions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E255D7-3CE3-4E94-9065-6412166400EA}"/>
                  </a:ext>
                </a:extLst>
              </p:cNvPr>
              <p:cNvSpPr>
                <a:spLocks noGrp="1"/>
              </p:cNvSpPr>
              <p:nvPr>
                <p:ph idx="1"/>
              </p:nvPr>
            </p:nvSpPr>
            <p:spPr/>
            <p:txBody>
              <a:bodyPr>
                <a:normAutofit/>
              </a:bodyPr>
              <a:lstStyle/>
              <a:p>
                <a:r>
                  <a:rPr lang="en-US" sz="2800" dirty="0"/>
                  <a:t>Regret Lower Bound for bandits with privacy guarantee</a:t>
                </a:r>
              </a:p>
              <a:p>
                <a:pPr lvl="1"/>
                <a:r>
                  <a:rPr lang="en-US" sz="2400" dirty="0"/>
                  <a:t>What is the minimum noise and regret to achieve </a:t>
                </a:r>
                <a14:m>
                  <m:oMath xmlns:m="http://schemas.openxmlformats.org/officeDocument/2006/math">
                    <m:r>
                      <a:rPr lang="en-US" sz="2400" i="1">
                        <a:latin typeface="Cambria Math" panose="02040503050406030204" pitchFamily="18" charset="0"/>
                      </a:rPr>
                      <m:t>𝜖</m:t>
                    </m:r>
                  </m:oMath>
                </a14:m>
                <a:r>
                  <a:rPr lang="en-US" sz="2400" dirty="0"/>
                  <a:t>-DP/LDP?</a:t>
                </a:r>
              </a:p>
              <a:p>
                <a:r>
                  <a:rPr lang="en-US" sz="2800" dirty="0"/>
                  <a:t>Calibrate privacy and fairness with problem-dependent structure </a:t>
                </a:r>
              </a:p>
              <a:p>
                <a:pPr lvl="1"/>
                <a:r>
                  <a:rPr lang="en-US" sz="2400" dirty="0"/>
                  <a:t>Collaborative Bandits</a:t>
                </a:r>
              </a:p>
              <a:p>
                <a:pPr lvl="1"/>
                <a:r>
                  <a:rPr lang="en-US" sz="2400" dirty="0"/>
                  <a:t>Low-rank structure</a:t>
                </a:r>
              </a:p>
              <a:p>
                <a:pPr lvl="1"/>
                <a:r>
                  <a:rPr lang="en-US" sz="2400" dirty="0"/>
                  <a:t>Non-stationary environment</a:t>
                </a:r>
              </a:p>
              <a:p>
                <a:r>
                  <a:rPr lang="en-US" sz="2800" dirty="0"/>
                  <a:t>Other fairness definition </a:t>
                </a:r>
              </a:p>
              <a:p>
                <a:pPr lvl="1"/>
                <a:endParaRPr lang="en-US" sz="2400" dirty="0"/>
              </a:p>
            </p:txBody>
          </p:sp>
        </mc:Choice>
        <mc:Fallback xmlns="">
          <p:sp>
            <p:nvSpPr>
              <p:cNvPr id="3" name="Content Placeholder 2">
                <a:extLst>
                  <a:ext uri="{FF2B5EF4-FFF2-40B4-BE49-F238E27FC236}">
                    <a16:creationId xmlns:a16="http://schemas.microsoft.com/office/drawing/2014/main" id="{5EE255D7-3CE3-4E94-9065-6412166400EA}"/>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0382775-6177-4A8D-ABB6-224215A83B0E}"/>
              </a:ext>
            </a:extLst>
          </p:cNvPr>
          <p:cNvSpPr>
            <a:spLocks noGrp="1"/>
          </p:cNvSpPr>
          <p:nvPr>
            <p:ph type="sldNum" sz="quarter" idx="12"/>
          </p:nvPr>
        </p:nvSpPr>
        <p:spPr/>
        <p:txBody>
          <a:bodyPr/>
          <a:lstStyle/>
          <a:p>
            <a:fld id="{96675DA6-09A5-4603-985B-62A0433927C4}" type="slidenum">
              <a:rPr lang="en-US" smtClean="0"/>
              <a:t>140</a:t>
            </a:fld>
            <a:endParaRPr lang="en-US"/>
          </a:p>
        </p:txBody>
      </p:sp>
      <p:sp>
        <p:nvSpPr>
          <p:cNvPr id="6" name="Date Placeholder 5">
            <a:extLst>
              <a:ext uri="{FF2B5EF4-FFF2-40B4-BE49-F238E27FC236}">
                <a16:creationId xmlns:a16="http://schemas.microsoft.com/office/drawing/2014/main" id="{D4A8B178-DD7B-4039-A95F-7ECD4E66EBC3}"/>
              </a:ext>
            </a:extLst>
          </p:cNvPr>
          <p:cNvSpPr>
            <a:spLocks noGrp="1"/>
          </p:cNvSpPr>
          <p:nvPr>
            <p:ph type="dt" sz="half" idx="10"/>
          </p:nvPr>
        </p:nvSpPr>
        <p:spPr/>
        <p:txBody>
          <a:bodyPr/>
          <a:lstStyle/>
          <a:p>
            <a:r>
              <a:rPr lang="en-US"/>
              <a:t>Ethical considerations</a:t>
            </a:r>
          </a:p>
        </p:txBody>
      </p:sp>
    </p:spTree>
    <p:extLst>
      <p:ext uri="{BB962C8B-B14F-4D97-AF65-F5344CB8AC3E}">
        <p14:creationId xmlns:p14="http://schemas.microsoft.com/office/powerpoint/2010/main" val="136855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0766-1004-4D12-970D-DCE543DCCEC0}"/>
              </a:ext>
            </a:extLst>
          </p:cNvPr>
          <p:cNvSpPr>
            <a:spLocks noGrp="1"/>
          </p:cNvSpPr>
          <p:nvPr>
            <p:ph type="title"/>
          </p:nvPr>
        </p:nvSpPr>
        <p:spPr/>
        <p:txBody>
          <a:bodyPr/>
          <a:lstStyle/>
          <a:p>
            <a:r>
              <a:rPr lang="en-US" dirty="0"/>
              <a:t>References VIII</a:t>
            </a:r>
          </a:p>
        </p:txBody>
      </p:sp>
      <p:sp>
        <p:nvSpPr>
          <p:cNvPr id="3" name="Content Placeholder 2">
            <a:extLst>
              <a:ext uri="{FF2B5EF4-FFF2-40B4-BE49-F238E27FC236}">
                <a16:creationId xmlns:a16="http://schemas.microsoft.com/office/drawing/2014/main" id="{3CE3B123-E251-47C9-AB28-44E536D8B2D5}"/>
              </a:ext>
            </a:extLst>
          </p:cNvPr>
          <p:cNvSpPr>
            <a:spLocks noGrp="1"/>
          </p:cNvSpPr>
          <p:nvPr>
            <p:ph idx="1"/>
          </p:nvPr>
        </p:nvSpPr>
        <p:spPr>
          <a:xfrm>
            <a:off x="838200" y="1413164"/>
            <a:ext cx="10515600" cy="5160817"/>
          </a:xfrm>
        </p:spPr>
        <p:txBody>
          <a:bodyPr>
            <a:normAutofit/>
          </a:bodyPr>
          <a:lstStyle/>
          <a:p>
            <a:pPr marL="0" indent="0">
              <a:lnSpc>
                <a:spcPct val="80000"/>
              </a:lnSpc>
              <a:spcBef>
                <a:spcPts val="600"/>
              </a:spcBef>
              <a:buNone/>
            </a:pPr>
            <a:r>
              <a:rPr lang="en-US" sz="1400" dirty="0"/>
              <a:t>[BZH06] </a:t>
            </a:r>
            <a:r>
              <a:rPr lang="en-US" sz="1400" dirty="0" err="1"/>
              <a:t>Barbaro</a:t>
            </a:r>
            <a:r>
              <a:rPr lang="en-US" sz="1400" dirty="0"/>
              <a:t>, M., Zeller, T., &amp; Hansell, S. (2006). A face is exposed for AOL searcher no. 4417749. New York Times, 9(2008), 8.</a:t>
            </a:r>
          </a:p>
          <a:p>
            <a:pPr marL="0" indent="0">
              <a:lnSpc>
                <a:spcPct val="80000"/>
              </a:lnSpc>
              <a:spcBef>
                <a:spcPts val="600"/>
              </a:spcBef>
              <a:buNone/>
            </a:pPr>
            <a:r>
              <a:rPr lang="en-US" sz="1400" dirty="0"/>
              <a:t>[NS08] Narayanan, A., &amp; </a:t>
            </a:r>
            <a:r>
              <a:rPr lang="en-US" sz="1400" dirty="0" err="1"/>
              <a:t>Shmatikov</a:t>
            </a:r>
            <a:r>
              <a:rPr lang="en-US" sz="1400" dirty="0"/>
              <a:t>, V. (2008, May). Robust de-anonymization of large sparse datasets. In 2008 IEEE Symposium on Security and Privacy (</a:t>
            </a:r>
            <a:r>
              <a:rPr lang="en-US" sz="1400" dirty="0" err="1"/>
              <a:t>sp</a:t>
            </a:r>
            <a:r>
              <a:rPr lang="en-US" sz="1400" dirty="0"/>
              <a:t> 2008) (pp. 111-125). IEEE.</a:t>
            </a:r>
          </a:p>
          <a:p>
            <a:pPr marL="0" indent="0">
              <a:lnSpc>
                <a:spcPct val="80000"/>
              </a:lnSpc>
              <a:spcBef>
                <a:spcPts val="600"/>
              </a:spcBef>
              <a:buNone/>
            </a:pPr>
            <a:r>
              <a:rPr lang="en-US" sz="1400" dirty="0">
                <a:latin typeface="+mn-lt"/>
              </a:rPr>
              <a:t>[Kor’10] </a:t>
            </a:r>
            <a:r>
              <a:rPr lang="en-US" sz="1400" dirty="0" err="1">
                <a:latin typeface="+mn-lt"/>
              </a:rPr>
              <a:t>Korolova</a:t>
            </a:r>
            <a:r>
              <a:rPr lang="en-US" sz="1400" dirty="0">
                <a:latin typeface="+mn-lt"/>
              </a:rPr>
              <a:t>, A. (2010, December). Privacy violations using microtargeted ads: A case study. In 2010 IEEE International Conference on Data Mining Workshops (pp. 474-482). IEEE.</a:t>
            </a:r>
          </a:p>
          <a:p>
            <a:pPr marL="0" indent="0">
              <a:lnSpc>
                <a:spcPct val="80000"/>
              </a:lnSpc>
              <a:spcBef>
                <a:spcPts val="600"/>
              </a:spcBef>
              <a:buNone/>
            </a:pPr>
            <a:r>
              <a:rPr lang="en-US" sz="1400" dirty="0">
                <a:latin typeface="+mn-lt"/>
              </a:rPr>
              <a:t>[CKNFS’11] </a:t>
            </a:r>
            <a:r>
              <a:rPr lang="en-US" sz="1400" dirty="0" err="1">
                <a:latin typeface="+mn-lt"/>
              </a:rPr>
              <a:t>Calandrino</a:t>
            </a:r>
            <a:r>
              <a:rPr lang="en-US" sz="1400" dirty="0">
                <a:latin typeface="+mn-lt"/>
              </a:rPr>
              <a:t>, J. A., </a:t>
            </a:r>
            <a:r>
              <a:rPr lang="en-US" sz="1400" dirty="0" err="1">
                <a:latin typeface="+mn-lt"/>
              </a:rPr>
              <a:t>Kilzer</a:t>
            </a:r>
            <a:r>
              <a:rPr lang="en-US" sz="1400" dirty="0">
                <a:latin typeface="+mn-lt"/>
              </a:rPr>
              <a:t>, A., Narayanan, A., </a:t>
            </a:r>
            <a:r>
              <a:rPr lang="en-US" sz="1400" dirty="0" err="1">
                <a:latin typeface="+mn-lt"/>
              </a:rPr>
              <a:t>Felten</a:t>
            </a:r>
            <a:r>
              <a:rPr lang="en-US" sz="1400" dirty="0">
                <a:latin typeface="+mn-lt"/>
              </a:rPr>
              <a:t>, E. W., &amp; </a:t>
            </a:r>
            <a:r>
              <a:rPr lang="en-US" sz="1400" dirty="0" err="1">
                <a:latin typeface="+mn-lt"/>
              </a:rPr>
              <a:t>Shmatikov</a:t>
            </a:r>
            <a:r>
              <a:rPr lang="en-US" sz="1400" dirty="0">
                <a:latin typeface="+mn-lt"/>
              </a:rPr>
              <a:t>, V. (2011, May). " You might also like:" Privacy risks of collaborative filtering. In 2011 IEEE symposium on security and privacy (pp. 231-246). IEEE.</a:t>
            </a:r>
            <a:endParaRPr lang="en-US" sz="1400" dirty="0"/>
          </a:p>
          <a:p>
            <a:pPr marL="0" indent="0">
              <a:lnSpc>
                <a:spcPct val="80000"/>
              </a:lnSpc>
              <a:spcBef>
                <a:spcPts val="600"/>
              </a:spcBef>
              <a:buNone/>
            </a:pPr>
            <a:r>
              <a:rPr lang="en-US" sz="1400" dirty="0"/>
              <a:t>[Dwo06] </a:t>
            </a:r>
            <a:r>
              <a:rPr lang="en-US" sz="1400" dirty="0" err="1"/>
              <a:t>Dwork</a:t>
            </a:r>
            <a:r>
              <a:rPr lang="en-US" sz="1400" dirty="0"/>
              <a:t>, C. (2006, July). Differential privacy. In Proceedings of the 33rd international conference on Automata, Languages and Programming-Volume Part II (pp. 1-12). Springer-Verlag.</a:t>
            </a:r>
          </a:p>
          <a:p>
            <a:pPr marL="0" indent="0">
              <a:lnSpc>
                <a:spcPct val="80000"/>
              </a:lnSpc>
              <a:spcBef>
                <a:spcPts val="600"/>
              </a:spcBef>
              <a:buNone/>
            </a:pPr>
            <a:r>
              <a:rPr lang="en-US" sz="1400" dirty="0"/>
              <a:t>[Ngu19] Nguyen, A (2019). Understanding Differential </a:t>
            </a:r>
            <a:r>
              <a:rPr lang="en-US" sz="1400" dirty="0" err="1"/>
              <a:t>Privacy.Towards</a:t>
            </a:r>
            <a:r>
              <a:rPr lang="en-US" sz="1400" dirty="0"/>
              <a:t> Data Science. towardsdatascience.com/understanding-differential-privacy-85ce191e198a.</a:t>
            </a:r>
          </a:p>
          <a:p>
            <a:pPr marL="0" indent="0">
              <a:lnSpc>
                <a:spcPct val="80000"/>
              </a:lnSpc>
              <a:spcBef>
                <a:spcPts val="600"/>
              </a:spcBef>
              <a:buNone/>
            </a:pPr>
            <a:r>
              <a:rPr lang="en-US" sz="1400" dirty="0"/>
              <a:t>[CSS10] Chan, T. H., Shi, E., &amp; Song, D. (2010, July). Private and continual release of statistics. In International Colloquium on Automata, Languages, and Programming (pp. 405-417). Springer, Berlin, Heidelberg.</a:t>
            </a:r>
          </a:p>
          <a:p>
            <a:pPr marL="0" indent="0">
              <a:lnSpc>
                <a:spcPct val="80000"/>
              </a:lnSpc>
              <a:spcBef>
                <a:spcPts val="600"/>
              </a:spcBef>
              <a:buNone/>
            </a:pPr>
            <a:r>
              <a:rPr lang="en-US" sz="1400" dirty="0"/>
              <a:t>[DNPR10] </a:t>
            </a:r>
            <a:r>
              <a:rPr lang="en-US" sz="1400" dirty="0" err="1"/>
              <a:t>Dwork</a:t>
            </a:r>
            <a:r>
              <a:rPr lang="en-US" sz="1400" dirty="0"/>
              <a:t>, C., </a:t>
            </a:r>
            <a:r>
              <a:rPr lang="en-US" sz="1400" dirty="0" err="1"/>
              <a:t>Naor</a:t>
            </a:r>
            <a:r>
              <a:rPr lang="en-US" sz="1400" dirty="0"/>
              <a:t>, M., </a:t>
            </a:r>
            <a:r>
              <a:rPr lang="en-US" sz="1400" dirty="0" err="1"/>
              <a:t>Pitassi</a:t>
            </a:r>
            <a:r>
              <a:rPr lang="en-US" sz="1400" dirty="0"/>
              <a:t>, T., &amp; </a:t>
            </a:r>
            <a:r>
              <a:rPr lang="en-US" sz="1400" dirty="0" err="1"/>
              <a:t>Rothblum</a:t>
            </a:r>
            <a:r>
              <a:rPr lang="en-US" sz="1400" dirty="0"/>
              <a:t>, G. N. (2010, June). Differential privacy under continual observation. In Proceedings of the forty-second ACM symposium on Theory of computing (pp. 715-724).</a:t>
            </a:r>
          </a:p>
          <a:p>
            <a:pPr marL="0" indent="0">
              <a:lnSpc>
                <a:spcPct val="80000"/>
              </a:lnSpc>
              <a:spcBef>
                <a:spcPts val="600"/>
              </a:spcBef>
              <a:buNone/>
            </a:pPr>
            <a:r>
              <a:rPr lang="en-US" sz="1400" dirty="0"/>
              <a:t>[MT15] Mishra, N., &amp; </a:t>
            </a:r>
            <a:r>
              <a:rPr lang="en-US" sz="1400" dirty="0" err="1"/>
              <a:t>Thakurta</a:t>
            </a:r>
            <a:r>
              <a:rPr lang="en-US" sz="1400" dirty="0"/>
              <a:t>, A. (2015, July). (Nearly) optimal differentially private stochastic multi-arm bandits. In Proceedings of the Thirty-First Conference on Uncertainty in Artificial Intelligence (pp. 592-601).</a:t>
            </a:r>
          </a:p>
          <a:p>
            <a:pPr marL="0" indent="0">
              <a:lnSpc>
                <a:spcPct val="80000"/>
              </a:lnSpc>
              <a:spcBef>
                <a:spcPts val="600"/>
              </a:spcBef>
              <a:buNone/>
            </a:pPr>
            <a:r>
              <a:rPr lang="en-US" sz="1400" dirty="0"/>
              <a:t>[TD16] </a:t>
            </a:r>
            <a:r>
              <a:rPr lang="en-US" sz="1400" dirty="0" err="1"/>
              <a:t>Tossou</a:t>
            </a:r>
            <a:r>
              <a:rPr lang="en-US" sz="1400" dirty="0"/>
              <a:t>, A. C., &amp; </a:t>
            </a:r>
            <a:r>
              <a:rPr lang="en-US" sz="1400" dirty="0" err="1"/>
              <a:t>Dimitrakakis</a:t>
            </a:r>
            <a:r>
              <a:rPr lang="en-US" sz="1400" dirty="0"/>
              <a:t>, C. (2016, March). Algorithms for differentially private multi-armed bandits. In Thirtieth AAAI Conference on Artificial Intelligence.</a:t>
            </a:r>
          </a:p>
          <a:p>
            <a:pPr marL="0" indent="0">
              <a:lnSpc>
                <a:spcPct val="80000"/>
              </a:lnSpc>
              <a:spcBef>
                <a:spcPts val="600"/>
              </a:spcBef>
              <a:buNone/>
            </a:pPr>
            <a:r>
              <a:rPr lang="en-US" sz="1400" dirty="0"/>
              <a:t>[SS18] Shariff, R., &amp; </a:t>
            </a:r>
            <a:r>
              <a:rPr lang="en-US" sz="1400" dirty="0" err="1"/>
              <a:t>Sheffet</a:t>
            </a:r>
            <a:r>
              <a:rPr lang="en-US" sz="1400" dirty="0"/>
              <a:t>, O. (2018). Differentially private contextual linear bandits. In Advances in Neural Information Processing Systems (pp. 4296-4306).</a:t>
            </a:r>
          </a:p>
          <a:p>
            <a:pPr marL="0" indent="0">
              <a:lnSpc>
                <a:spcPct val="80000"/>
              </a:lnSpc>
              <a:spcBef>
                <a:spcPts val="600"/>
              </a:spcBef>
              <a:buNone/>
            </a:pPr>
            <a:r>
              <a:rPr lang="en-US" sz="1400" dirty="0"/>
              <a:t>[NR18] Neel, S., &amp; Roth, A. (2018, July). Mitigating Bias in Adaptive Data Gathering via Differential Privacy. In International Conference on Machine Learning (pp. 3720-3729).</a:t>
            </a:r>
          </a:p>
        </p:txBody>
      </p:sp>
      <p:sp>
        <p:nvSpPr>
          <p:cNvPr id="5" name="Slide Number Placeholder 4">
            <a:extLst>
              <a:ext uri="{FF2B5EF4-FFF2-40B4-BE49-F238E27FC236}">
                <a16:creationId xmlns:a16="http://schemas.microsoft.com/office/drawing/2014/main" id="{1604003E-C432-4FB7-B95C-A548588F301D}"/>
              </a:ext>
            </a:extLst>
          </p:cNvPr>
          <p:cNvSpPr>
            <a:spLocks noGrp="1"/>
          </p:cNvSpPr>
          <p:nvPr>
            <p:ph type="sldNum" sz="quarter" idx="12"/>
          </p:nvPr>
        </p:nvSpPr>
        <p:spPr/>
        <p:txBody>
          <a:bodyPr/>
          <a:lstStyle/>
          <a:p>
            <a:fld id="{96675DA6-09A5-4603-985B-62A0433927C4}" type="slidenum">
              <a:rPr lang="en-US" smtClean="0"/>
              <a:t>141</a:t>
            </a:fld>
            <a:endParaRPr lang="en-US"/>
          </a:p>
        </p:txBody>
      </p:sp>
      <p:sp>
        <p:nvSpPr>
          <p:cNvPr id="6" name="Date Placeholder 5">
            <a:extLst>
              <a:ext uri="{FF2B5EF4-FFF2-40B4-BE49-F238E27FC236}">
                <a16:creationId xmlns:a16="http://schemas.microsoft.com/office/drawing/2014/main" id="{FB557FE5-B8FB-4044-B6D2-8CDFEB1EABE4}"/>
              </a:ext>
            </a:extLst>
          </p:cNvPr>
          <p:cNvSpPr>
            <a:spLocks noGrp="1"/>
          </p:cNvSpPr>
          <p:nvPr>
            <p:ph type="dt" sz="half" idx="10"/>
          </p:nvPr>
        </p:nvSpPr>
        <p:spPr/>
        <p:txBody>
          <a:bodyPr/>
          <a:lstStyle/>
          <a:p>
            <a:r>
              <a:rPr lang="en-US"/>
              <a:t>References</a:t>
            </a:r>
            <a:endParaRPr lang="en-US" dirty="0"/>
          </a:p>
        </p:txBody>
      </p:sp>
    </p:spTree>
    <p:extLst>
      <p:ext uri="{BB962C8B-B14F-4D97-AF65-F5344CB8AC3E}">
        <p14:creationId xmlns:p14="http://schemas.microsoft.com/office/powerpoint/2010/main" val="36590233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0766-1004-4D12-970D-DCE543DCCEC0}"/>
              </a:ext>
            </a:extLst>
          </p:cNvPr>
          <p:cNvSpPr>
            <a:spLocks noGrp="1"/>
          </p:cNvSpPr>
          <p:nvPr>
            <p:ph type="title"/>
          </p:nvPr>
        </p:nvSpPr>
        <p:spPr/>
        <p:txBody>
          <a:bodyPr/>
          <a:lstStyle/>
          <a:p>
            <a:r>
              <a:rPr lang="en-US" dirty="0"/>
              <a:t>References IX</a:t>
            </a:r>
          </a:p>
        </p:txBody>
      </p:sp>
      <p:sp>
        <p:nvSpPr>
          <p:cNvPr id="3" name="Content Placeholder 2">
            <a:extLst>
              <a:ext uri="{FF2B5EF4-FFF2-40B4-BE49-F238E27FC236}">
                <a16:creationId xmlns:a16="http://schemas.microsoft.com/office/drawing/2014/main" id="{3CE3B123-E251-47C9-AB28-44E536D8B2D5}"/>
              </a:ext>
            </a:extLst>
          </p:cNvPr>
          <p:cNvSpPr>
            <a:spLocks noGrp="1"/>
          </p:cNvSpPr>
          <p:nvPr>
            <p:ph idx="1"/>
          </p:nvPr>
        </p:nvSpPr>
        <p:spPr>
          <a:xfrm>
            <a:off x="838200" y="1642631"/>
            <a:ext cx="10515600" cy="4615816"/>
          </a:xfrm>
        </p:spPr>
        <p:txBody>
          <a:bodyPr>
            <a:noAutofit/>
          </a:bodyPr>
          <a:lstStyle/>
          <a:p>
            <a:pPr marL="0" indent="0">
              <a:lnSpc>
                <a:spcPct val="80000"/>
              </a:lnSpc>
              <a:spcBef>
                <a:spcPts val="600"/>
              </a:spcBef>
              <a:buNone/>
            </a:pPr>
            <a:r>
              <a:rPr lang="en-US" sz="1400" dirty="0"/>
              <a:t>[RZLS20] Ren, W., Zhou, X., Liu, J., &amp; Shroff, N. B. (2020). Multi-Armed Bandits with Local Differential Privacy. </a:t>
            </a:r>
            <a:r>
              <a:rPr lang="en-US" sz="1400" dirty="0" err="1"/>
              <a:t>arXiv</a:t>
            </a:r>
            <a:r>
              <a:rPr lang="en-US" sz="1400" dirty="0"/>
              <a:t> preprint arXiv:2007.03121.</a:t>
            </a:r>
          </a:p>
          <a:p>
            <a:pPr marL="0" indent="0">
              <a:lnSpc>
                <a:spcPct val="80000"/>
              </a:lnSpc>
              <a:spcBef>
                <a:spcPts val="600"/>
              </a:spcBef>
              <a:buNone/>
            </a:pPr>
            <a:r>
              <a:rPr lang="en-US" sz="1400" dirty="0"/>
              <a:t>[WZWCKW20] Wang, H., Zhao, Q., Wu, Q., Chopra, S., </a:t>
            </a:r>
            <a:r>
              <a:rPr lang="en-US" sz="1400" dirty="0" err="1"/>
              <a:t>Khaitan</a:t>
            </a:r>
            <a:r>
              <a:rPr lang="en-US" sz="1400" dirty="0"/>
              <a:t>, A., &amp; Wang, H. (2020, September). Global and Local Differential Privacy for Collaborative Bandits. In Fourteenth ACM Conference on Recommender Systems (pp. 150-159).</a:t>
            </a:r>
          </a:p>
          <a:p>
            <a:pPr marL="0" indent="0">
              <a:lnSpc>
                <a:spcPct val="80000"/>
              </a:lnSpc>
              <a:spcBef>
                <a:spcPts val="600"/>
              </a:spcBef>
              <a:buNone/>
            </a:pPr>
            <a:r>
              <a:rPr lang="en-US" sz="1400" dirty="0"/>
              <a:t>[JKMR16] Joseph, M., Kearns, M., Morgenstern, J. H., &amp; Roth, A. (2016). Fairness in learning: Classic and contextual bandits. In Advances in Neural Information Processing Systems (pp. 325-333).</a:t>
            </a:r>
          </a:p>
          <a:p>
            <a:pPr marL="0" indent="0">
              <a:lnSpc>
                <a:spcPct val="80000"/>
              </a:lnSpc>
              <a:spcBef>
                <a:spcPts val="600"/>
              </a:spcBef>
              <a:buNone/>
            </a:pPr>
            <a:r>
              <a:rPr lang="en-US" sz="1400" dirty="0"/>
              <a:t>[JKMNR16] Joseph, M., Kearns, M., Morgenstern, J., Neel, S., &amp; Roth, A. (2016). Fair algorithms for infinite and contextual bandits. </a:t>
            </a:r>
            <a:r>
              <a:rPr lang="en-US" sz="1400" dirty="0" err="1"/>
              <a:t>arXiv</a:t>
            </a:r>
            <a:r>
              <a:rPr lang="en-US" sz="1400" dirty="0"/>
              <a:t> preprint arXiv:1610.09559.</a:t>
            </a:r>
          </a:p>
          <a:p>
            <a:pPr marL="0" indent="0">
              <a:lnSpc>
                <a:spcPct val="80000"/>
              </a:lnSpc>
              <a:spcBef>
                <a:spcPts val="600"/>
              </a:spcBef>
              <a:buNone/>
            </a:pPr>
            <a:r>
              <a:rPr lang="en-US" sz="1400" dirty="0"/>
              <a:t>[WSLS16] Wu, Y., Shariff, R., Lattimore, T., &amp; </a:t>
            </a:r>
            <a:r>
              <a:rPr lang="en-US" sz="1400" dirty="0" err="1"/>
              <a:t>Szepesvári</a:t>
            </a:r>
            <a:r>
              <a:rPr lang="en-US" sz="1400" dirty="0"/>
              <a:t>, C. (2016, June). Conservative bandits. In International Conference on Machine Learning (pp. 1254-1262).</a:t>
            </a:r>
          </a:p>
          <a:p>
            <a:pPr marL="0" indent="0">
              <a:lnSpc>
                <a:spcPct val="80000"/>
              </a:lnSpc>
              <a:spcBef>
                <a:spcPts val="600"/>
              </a:spcBef>
              <a:buNone/>
            </a:pPr>
            <a:r>
              <a:rPr lang="en-US" sz="1400" dirty="0"/>
              <a:t>[KGYR17] </a:t>
            </a:r>
            <a:r>
              <a:rPr lang="en-US" sz="1400" dirty="0" err="1"/>
              <a:t>Kazerouni</a:t>
            </a:r>
            <a:r>
              <a:rPr lang="en-US" sz="1400" dirty="0"/>
              <a:t>, A., </a:t>
            </a:r>
            <a:r>
              <a:rPr lang="en-US" sz="1400" dirty="0" err="1"/>
              <a:t>Ghavamzadeh</a:t>
            </a:r>
            <a:r>
              <a:rPr lang="en-US" sz="1400" dirty="0"/>
              <a:t>, M., </a:t>
            </a:r>
            <a:r>
              <a:rPr lang="en-US" sz="1400" dirty="0" err="1"/>
              <a:t>Yadkori</a:t>
            </a:r>
            <a:r>
              <a:rPr lang="en-US" sz="1400" dirty="0"/>
              <a:t>, Y. A., &amp; Van Roy, B. (2017). Conservative contextual linear bandits. In Advances in Neural Information Processing Systems (pp. 3910-3919).</a:t>
            </a:r>
          </a:p>
          <a:p>
            <a:pPr marL="0" indent="0">
              <a:lnSpc>
                <a:spcPct val="80000"/>
              </a:lnSpc>
              <a:spcBef>
                <a:spcPts val="600"/>
              </a:spcBef>
              <a:buNone/>
            </a:pPr>
            <a:r>
              <a:rPr lang="en-US" sz="1400" dirty="0"/>
              <a:t>[AAT19] Amani, S., Alizadeh, M., &amp; </a:t>
            </a:r>
            <a:r>
              <a:rPr lang="en-US" sz="1400" dirty="0" err="1"/>
              <a:t>Thrampoulidis</a:t>
            </a:r>
            <a:r>
              <a:rPr lang="en-US" sz="1400" dirty="0"/>
              <a:t>, C. (2019). Linear stochastic bandits under safety constraints. In Advances in Neural Information Processing Systems (pp. 9256-9266).</a:t>
            </a:r>
          </a:p>
          <a:p>
            <a:pPr marL="0" indent="0">
              <a:lnSpc>
                <a:spcPct val="80000"/>
              </a:lnSpc>
              <a:spcBef>
                <a:spcPts val="600"/>
              </a:spcBef>
              <a:buNone/>
            </a:pPr>
            <a:r>
              <a:rPr lang="en-US" sz="1400" dirty="0"/>
              <a:t>[KB20] </a:t>
            </a:r>
            <a:r>
              <a:rPr lang="en-US" sz="1400" dirty="0" err="1"/>
              <a:t>Khezeli</a:t>
            </a:r>
            <a:r>
              <a:rPr lang="en-US" sz="1400" dirty="0"/>
              <a:t>, K., &amp; </a:t>
            </a:r>
            <a:r>
              <a:rPr lang="en-US" sz="1400" dirty="0" err="1"/>
              <a:t>Bitar</a:t>
            </a:r>
            <a:r>
              <a:rPr lang="en-US" sz="1400" dirty="0"/>
              <a:t>, E. (2020). Safe Linear Stochastic Bandits. In AAAI (pp. 10202-10209).</a:t>
            </a:r>
          </a:p>
          <a:p>
            <a:pPr marL="0" indent="0">
              <a:lnSpc>
                <a:spcPct val="80000"/>
              </a:lnSpc>
              <a:spcBef>
                <a:spcPts val="600"/>
              </a:spcBef>
              <a:buNone/>
            </a:pPr>
            <a:r>
              <a:rPr lang="en-US" sz="1400" dirty="0"/>
              <a:t>[MSHJ20] </a:t>
            </a:r>
            <a:r>
              <a:rPr lang="en-US" sz="1400" dirty="0" err="1"/>
              <a:t>Morik</a:t>
            </a:r>
            <a:r>
              <a:rPr lang="en-US" sz="1400" dirty="0"/>
              <a:t>, M., Singh, A., Hong, J., &amp; </a:t>
            </a:r>
            <a:r>
              <a:rPr lang="en-US" sz="1400" dirty="0" err="1"/>
              <a:t>Joachims</a:t>
            </a:r>
            <a:r>
              <a:rPr lang="en-US" sz="1400" dirty="0"/>
              <a:t>, T. (2020, July). Controlling fairness and bias in dynamic learning-to-</a:t>
            </a:r>
            <a:r>
              <a:rPr lang="en-US" sz="1400" dirty="0" err="1"/>
              <a:t>rank.In</a:t>
            </a:r>
            <a:r>
              <a:rPr lang="en-US" sz="1400" dirty="0"/>
              <a:t> SIGIR 2020 (pp. 429-438).</a:t>
            </a:r>
          </a:p>
          <a:p>
            <a:pPr marL="0" indent="0">
              <a:lnSpc>
                <a:spcPct val="80000"/>
              </a:lnSpc>
              <a:spcBef>
                <a:spcPts val="600"/>
              </a:spcBef>
              <a:buNone/>
            </a:pPr>
            <a:r>
              <a:rPr lang="en-US" sz="1400" dirty="0"/>
              <a:t>[WBSJ21] Wang, L., Bai, Y., Sun, W., &amp; </a:t>
            </a:r>
            <a:r>
              <a:rPr lang="en-US" sz="1400" dirty="0" err="1"/>
              <a:t>Joachims</a:t>
            </a:r>
            <a:r>
              <a:rPr lang="en-US" sz="1400" dirty="0"/>
              <a:t>, T. (2021). Fairness of Exposure in Stochastic Bandits. </a:t>
            </a:r>
            <a:r>
              <a:rPr lang="en-US" sz="1400" dirty="0" err="1"/>
              <a:t>arXiv</a:t>
            </a:r>
            <a:r>
              <a:rPr lang="en-US" sz="1400" dirty="0"/>
              <a:t> preprint arXiv:2103.02735.</a:t>
            </a:r>
          </a:p>
          <a:p>
            <a:pPr marL="0" indent="0">
              <a:lnSpc>
                <a:spcPct val="80000"/>
              </a:lnSpc>
              <a:spcBef>
                <a:spcPts val="600"/>
              </a:spcBef>
              <a:buNone/>
            </a:pPr>
            <a:r>
              <a:rPr lang="en-US" sz="1400" dirty="0"/>
              <a:t>[YA21] Yang, T., &amp; Ai, Q. (2021, April). Maximizing Marginal Fairness for Dynamic Learning to Rank. In Proceedings of the Web Conference 2021 (pp. 137-145).</a:t>
            </a:r>
          </a:p>
        </p:txBody>
      </p:sp>
      <p:sp>
        <p:nvSpPr>
          <p:cNvPr id="5" name="Slide Number Placeholder 4">
            <a:extLst>
              <a:ext uri="{FF2B5EF4-FFF2-40B4-BE49-F238E27FC236}">
                <a16:creationId xmlns:a16="http://schemas.microsoft.com/office/drawing/2014/main" id="{1604003E-C432-4FB7-B95C-A548588F301D}"/>
              </a:ext>
            </a:extLst>
          </p:cNvPr>
          <p:cNvSpPr>
            <a:spLocks noGrp="1"/>
          </p:cNvSpPr>
          <p:nvPr>
            <p:ph type="sldNum" sz="quarter" idx="12"/>
          </p:nvPr>
        </p:nvSpPr>
        <p:spPr/>
        <p:txBody>
          <a:bodyPr/>
          <a:lstStyle/>
          <a:p>
            <a:fld id="{96675DA6-09A5-4603-985B-62A0433927C4}" type="slidenum">
              <a:rPr lang="en-US" smtClean="0"/>
              <a:t>142</a:t>
            </a:fld>
            <a:endParaRPr lang="en-US"/>
          </a:p>
        </p:txBody>
      </p:sp>
      <p:sp>
        <p:nvSpPr>
          <p:cNvPr id="6" name="Date Placeholder 5">
            <a:extLst>
              <a:ext uri="{FF2B5EF4-FFF2-40B4-BE49-F238E27FC236}">
                <a16:creationId xmlns:a16="http://schemas.microsoft.com/office/drawing/2014/main" id="{23B7226F-BA97-44DC-975B-B550BF819C15}"/>
              </a:ext>
            </a:extLst>
          </p:cNvPr>
          <p:cNvSpPr>
            <a:spLocks noGrp="1"/>
          </p:cNvSpPr>
          <p:nvPr>
            <p:ph type="dt" sz="half" idx="10"/>
          </p:nvPr>
        </p:nvSpPr>
        <p:spPr/>
        <p:txBody>
          <a:bodyPr/>
          <a:lstStyle/>
          <a:p>
            <a:r>
              <a:rPr lang="en-US"/>
              <a:t>References</a:t>
            </a:r>
            <a:endParaRPr lang="en-US" dirty="0"/>
          </a:p>
        </p:txBody>
      </p:sp>
    </p:spTree>
    <p:extLst>
      <p:ext uri="{BB962C8B-B14F-4D97-AF65-F5344CB8AC3E}">
        <p14:creationId xmlns:p14="http://schemas.microsoft.com/office/powerpoint/2010/main" val="39439072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this tutorial</a:t>
            </a:r>
          </a:p>
        </p:txBody>
      </p:sp>
      <p:sp>
        <p:nvSpPr>
          <p:cNvPr id="3" name="Content Placeholder 2"/>
          <p:cNvSpPr>
            <a:spLocks noGrp="1"/>
          </p:cNvSpPr>
          <p:nvPr>
            <p:ph idx="1"/>
          </p:nvPr>
        </p:nvSpPr>
        <p:spPr/>
        <p:txBody>
          <a:bodyPr/>
          <a:lstStyle/>
          <a:p>
            <a:r>
              <a:rPr lang="en-US" dirty="0">
                <a:solidFill>
                  <a:schemeClr val="bg1">
                    <a:lumMod val="75000"/>
                  </a:schemeClr>
                </a:solidFill>
              </a:rPr>
              <a:t>Motivation</a:t>
            </a:r>
          </a:p>
          <a:p>
            <a:r>
              <a:rPr lang="en-US" dirty="0">
                <a:solidFill>
                  <a:schemeClr val="bg1">
                    <a:lumMod val="75000"/>
                  </a:schemeClr>
                </a:solidFill>
              </a:rPr>
              <a:t>Classical exploration strategies</a:t>
            </a:r>
          </a:p>
          <a:p>
            <a:r>
              <a:rPr lang="en-US" dirty="0">
                <a:solidFill>
                  <a:schemeClr val="bg1">
                    <a:lumMod val="75000"/>
                  </a:schemeClr>
                </a:solidFill>
              </a:rPr>
              <a:t>Efficient exploration in complicated real-world environments</a:t>
            </a:r>
          </a:p>
          <a:p>
            <a:r>
              <a:rPr lang="en-US" dirty="0">
                <a:solidFill>
                  <a:schemeClr val="bg1">
                    <a:lumMod val="75000"/>
                  </a:schemeClr>
                </a:solidFill>
              </a:rPr>
              <a:t>Exploration in non-stationary environments</a:t>
            </a:r>
          </a:p>
          <a:p>
            <a:r>
              <a:rPr lang="en-US" dirty="0">
                <a:solidFill>
                  <a:schemeClr val="bg1">
                    <a:lumMod val="75000"/>
                  </a:schemeClr>
                </a:solidFill>
              </a:rPr>
              <a:t>Ethical considerations of exploration</a:t>
            </a:r>
          </a:p>
          <a:p>
            <a:r>
              <a:rPr lang="en-US" dirty="0"/>
              <a:t>Conclusion &amp; future directions</a:t>
            </a:r>
          </a:p>
        </p:txBody>
      </p:sp>
      <p:sp>
        <p:nvSpPr>
          <p:cNvPr id="4" name="Date Placeholder 3"/>
          <p:cNvSpPr>
            <a:spLocks noGrp="1"/>
          </p:cNvSpPr>
          <p:nvPr>
            <p:ph type="dt" sz="half" idx="10"/>
          </p:nvPr>
        </p:nvSpPr>
        <p:spPr/>
        <p:txBody>
          <a:bodyPr/>
          <a:lstStyle/>
          <a:p>
            <a:r>
              <a:rPr lang="en-US" dirty="0"/>
              <a:t>Outline</a:t>
            </a:r>
          </a:p>
        </p:txBody>
      </p:sp>
      <p:sp>
        <p:nvSpPr>
          <p:cNvPr id="5" name="Slide Number Placeholder 4"/>
          <p:cNvSpPr>
            <a:spLocks noGrp="1"/>
          </p:cNvSpPr>
          <p:nvPr>
            <p:ph type="sldNum" sz="quarter" idx="12"/>
          </p:nvPr>
        </p:nvSpPr>
        <p:spPr/>
        <p:txBody>
          <a:bodyPr/>
          <a:lstStyle/>
          <a:p>
            <a:fld id="{96675DA6-09A5-4603-985B-62A0433927C4}" type="slidenum">
              <a:rPr lang="en-US" smtClean="0"/>
              <a:t>143</a:t>
            </a:fld>
            <a:endParaRPr lang="en-US"/>
          </a:p>
        </p:txBody>
      </p:sp>
    </p:spTree>
    <p:extLst>
      <p:ext uri="{BB962C8B-B14F-4D97-AF65-F5344CB8AC3E}">
        <p14:creationId xmlns:p14="http://schemas.microsoft.com/office/powerpoint/2010/main" val="240843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824948" y="1671016"/>
            <a:ext cx="10515600" cy="4351338"/>
          </a:xfrm>
        </p:spPr>
        <p:txBody>
          <a:bodyPr/>
          <a:lstStyle/>
          <a:p>
            <a:r>
              <a:rPr lang="en-US" dirty="0"/>
              <a:t>Interactive information retrieval with bandit feedback</a:t>
            </a:r>
          </a:p>
        </p:txBody>
      </p:sp>
      <p:sp>
        <p:nvSpPr>
          <p:cNvPr id="4" name="Date Placeholder 3"/>
          <p:cNvSpPr>
            <a:spLocks noGrp="1"/>
          </p:cNvSpPr>
          <p:nvPr>
            <p:ph type="dt" sz="half" idx="10"/>
          </p:nvPr>
        </p:nvSpPr>
        <p:spPr/>
        <p:txBody>
          <a:bodyPr/>
          <a:lstStyle/>
          <a:p>
            <a:r>
              <a:rPr lang="en-US"/>
              <a:t>Conclusions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144</a:t>
            </a:fld>
            <a:endParaRPr lang="en-US"/>
          </a:p>
        </p:txBody>
      </p:sp>
      <p:grpSp>
        <p:nvGrpSpPr>
          <p:cNvPr id="23" name="Group 22">
            <a:extLst>
              <a:ext uri="{FF2B5EF4-FFF2-40B4-BE49-F238E27FC236}">
                <a16:creationId xmlns:a16="http://schemas.microsoft.com/office/drawing/2014/main" id="{5807F840-C2C0-604F-BE6A-290F06B8C79C}"/>
              </a:ext>
            </a:extLst>
          </p:cNvPr>
          <p:cNvGrpSpPr/>
          <p:nvPr/>
        </p:nvGrpSpPr>
        <p:grpSpPr>
          <a:xfrm>
            <a:off x="2209800" y="2587107"/>
            <a:ext cx="7024743" cy="3769243"/>
            <a:chOff x="3101149" y="2952232"/>
            <a:chExt cx="7024743" cy="3769243"/>
          </a:xfrm>
        </p:grpSpPr>
        <p:grpSp>
          <p:nvGrpSpPr>
            <p:cNvPr id="24" name="Group 23">
              <a:extLst>
                <a:ext uri="{FF2B5EF4-FFF2-40B4-BE49-F238E27FC236}">
                  <a16:creationId xmlns:a16="http://schemas.microsoft.com/office/drawing/2014/main" id="{300F136F-F7E0-FB44-A277-FED0A4634447}"/>
                </a:ext>
              </a:extLst>
            </p:cNvPr>
            <p:cNvGrpSpPr/>
            <p:nvPr/>
          </p:nvGrpSpPr>
          <p:grpSpPr>
            <a:xfrm>
              <a:off x="6786473" y="2952232"/>
              <a:ext cx="3339419" cy="3769243"/>
              <a:chOff x="6715562" y="2844077"/>
              <a:chExt cx="3339419" cy="3769243"/>
            </a:xfrm>
          </p:grpSpPr>
          <p:pic>
            <p:nvPicPr>
              <p:cNvPr id="45" name="Picture 44">
                <a:extLst>
                  <a:ext uri="{FF2B5EF4-FFF2-40B4-BE49-F238E27FC236}">
                    <a16:creationId xmlns:a16="http://schemas.microsoft.com/office/drawing/2014/main" id="{C9878845-CE78-3C4C-B501-3C4FD650D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5562" y="2844077"/>
                <a:ext cx="2958507" cy="3769243"/>
              </a:xfrm>
              <a:prstGeom prst="rect">
                <a:avLst/>
              </a:prstGeom>
            </p:spPr>
          </p:pic>
          <p:pic>
            <p:nvPicPr>
              <p:cNvPr id="46" name="Picture 4" descr="Image result for check icon">
                <a:extLst>
                  <a:ext uri="{FF2B5EF4-FFF2-40B4-BE49-F238E27FC236}">
                    <a16:creationId xmlns:a16="http://schemas.microsoft.com/office/drawing/2014/main" id="{9E54BE59-206F-DC46-9525-C3BB8224BB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33621" y="4516886"/>
                <a:ext cx="321360" cy="3213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F4C25C7-A073-C642-9FEB-BCD7BA1DB19C}"/>
                </a:ext>
              </a:extLst>
            </p:cNvPr>
            <p:cNvGrpSpPr/>
            <p:nvPr/>
          </p:nvGrpSpPr>
          <p:grpSpPr>
            <a:xfrm>
              <a:off x="3101149" y="3429000"/>
              <a:ext cx="2047332" cy="1366614"/>
              <a:chOff x="3165160" y="3316052"/>
              <a:chExt cx="2047332" cy="1366614"/>
            </a:xfrm>
          </p:grpSpPr>
          <p:grpSp>
            <p:nvGrpSpPr>
              <p:cNvPr id="28" name="Group 27">
                <a:extLst>
                  <a:ext uri="{FF2B5EF4-FFF2-40B4-BE49-F238E27FC236}">
                    <a16:creationId xmlns:a16="http://schemas.microsoft.com/office/drawing/2014/main" id="{48451F22-B4B7-534E-BC9A-42E86A491F4E}"/>
                  </a:ext>
                </a:extLst>
              </p:cNvPr>
              <p:cNvGrpSpPr/>
              <p:nvPr/>
            </p:nvGrpSpPr>
            <p:grpSpPr>
              <a:xfrm>
                <a:off x="3389669" y="3608662"/>
                <a:ext cx="1822823" cy="1074004"/>
                <a:chOff x="1758577" y="2787587"/>
                <a:chExt cx="1822823" cy="1074004"/>
              </a:xfrm>
            </p:grpSpPr>
            <p:sp>
              <p:nvSpPr>
                <p:cNvPr id="43" name="Oval 42">
                  <a:extLst>
                    <a:ext uri="{FF2B5EF4-FFF2-40B4-BE49-F238E27FC236}">
                      <a16:creationId xmlns:a16="http://schemas.microsoft.com/office/drawing/2014/main" id="{D1A6AB77-5401-DC48-BF33-B9BEE172A73D}"/>
                    </a:ext>
                  </a:extLst>
                </p:cNvPr>
                <p:cNvSpPr/>
                <p:nvPr/>
              </p:nvSpPr>
              <p:spPr>
                <a:xfrm>
                  <a:off x="1758577" y="3744684"/>
                  <a:ext cx="116907" cy="11690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Arrow Connector 43">
                  <a:extLst>
                    <a:ext uri="{FF2B5EF4-FFF2-40B4-BE49-F238E27FC236}">
                      <a16:creationId xmlns:a16="http://schemas.microsoft.com/office/drawing/2014/main" id="{6166BA00-2005-DF44-B9FE-8F8B545E1DC7}"/>
                    </a:ext>
                  </a:extLst>
                </p:cNvPr>
                <p:cNvCxnSpPr>
                  <a:cxnSpLocks/>
                </p:cNvCxnSpPr>
                <p:nvPr/>
              </p:nvCxnSpPr>
              <p:spPr>
                <a:xfrm flipV="1">
                  <a:off x="1871879" y="2787587"/>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D3F4D748-3987-2B44-9271-9F4C8B129F5E}"/>
                  </a:ext>
                </a:extLst>
              </p:cNvPr>
              <p:cNvGrpSpPr/>
              <p:nvPr/>
            </p:nvGrpSpPr>
            <p:grpSpPr>
              <a:xfrm>
                <a:off x="3165160" y="3316052"/>
                <a:ext cx="1603566" cy="1286098"/>
                <a:chOff x="1534068" y="2494977"/>
                <a:chExt cx="1603566" cy="1286098"/>
              </a:xfrm>
            </p:grpSpPr>
            <p:sp>
              <p:nvSpPr>
                <p:cNvPr id="35" name="Oval 34">
                  <a:extLst>
                    <a:ext uri="{FF2B5EF4-FFF2-40B4-BE49-F238E27FC236}">
                      <a16:creationId xmlns:a16="http://schemas.microsoft.com/office/drawing/2014/main" id="{28BF2D97-1A0B-4349-8DD3-2AF7739A7973}"/>
                    </a:ext>
                  </a:extLst>
                </p:cNvPr>
                <p:cNvSpPr/>
                <p:nvPr/>
              </p:nvSpPr>
              <p:spPr>
                <a:xfrm>
                  <a:off x="2532929" y="286810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Oval 35">
                  <a:extLst>
                    <a:ext uri="{FF2B5EF4-FFF2-40B4-BE49-F238E27FC236}">
                      <a16:creationId xmlns:a16="http://schemas.microsoft.com/office/drawing/2014/main" id="{D175837F-E407-4046-8CF8-C662CE5A4AFD}"/>
                    </a:ext>
                  </a:extLst>
                </p:cNvPr>
                <p:cNvSpPr/>
                <p:nvPr/>
              </p:nvSpPr>
              <p:spPr>
                <a:xfrm>
                  <a:off x="2206854" y="3022009"/>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Oval 36">
                  <a:extLst>
                    <a:ext uri="{FF2B5EF4-FFF2-40B4-BE49-F238E27FC236}">
                      <a16:creationId xmlns:a16="http://schemas.microsoft.com/office/drawing/2014/main" id="{1739206B-9169-C347-BB6B-D2F6B930D051}"/>
                    </a:ext>
                  </a:extLst>
                </p:cNvPr>
                <p:cNvSpPr/>
                <p:nvPr/>
              </p:nvSpPr>
              <p:spPr>
                <a:xfrm>
                  <a:off x="2092855" y="328177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Oval 37">
                  <a:extLst>
                    <a:ext uri="{FF2B5EF4-FFF2-40B4-BE49-F238E27FC236}">
                      <a16:creationId xmlns:a16="http://schemas.microsoft.com/office/drawing/2014/main" id="{29054D37-EFAA-B94C-A142-4A0897FA9CB2}"/>
                    </a:ext>
                  </a:extLst>
                </p:cNvPr>
                <p:cNvSpPr/>
                <p:nvPr/>
              </p:nvSpPr>
              <p:spPr>
                <a:xfrm>
                  <a:off x="2639468" y="3521620"/>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Rectangle 38">
                  <a:extLst>
                    <a:ext uri="{FF2B5EF4-FFF2-40B4-BE49-F238E27FC236}">
                      <a16:creationId xmlns:a16="http://schemas.microsoft.com/office/drawing/2014/main" id="{75840435-0681-674B-B904-DF8ED2D1262D}"/>
                    </a:ext>
                  </a:extLst>
                </p:cNvPr>
                <p:cNvSpPr/>
                <p:nvPr/>
              </p:nvSpPr>
              <p:spPr>
                <a:xfrm>
                  <a:off x="2532929" y="2494977"/>
                  <a:ext cx="423513" cy="369332"/>
                </a:xfrm>
                <a:prstGeom prst="rect">
                  <a:avLst/>
                </a:prstGeom>
              </p:spPr>
              <p:txBody>
                <a:bodyPr wrap="none">
                  <a:spAutoFit/>
                </a:bodyPr>
                <a:lstStyle/>
                <a:p>
                  <a:pPr algn="ctr"/>
                  <a:r>
                    <a:rPr lang="en-US" dirty="0"/>
                    <a:t>d1</a:t>
                  </a:r>
                </a:p>
              </p:txBody>
            </p:sp>
            <p:sp>
              <p:nvSpPr>
                <p:cNvPr id="40" name="Rectangle 39">
                  <a:extLst>
                    <a:ext uri="{FF2B5EF4-FFF2-40B4-BE49-F238E27FC236}">
                      <a16:creationId xmlns:a16="http://schemas.microsoft.com/office/drawing/2014/main" id="{47C65CC6-D9C0-6B44-9420-E716E0A33B17}"/>
                    </a:ext>
                  </a:extLst>
                </p:cNvPr>
                <p:cNvSpPr/>
                <p:nvPr/>
              </p:nvSpPr>
              <p:spPr>
                <a:xfrm>
                  <a:off x="2714120" y="3411743"/>
                  <a:ext cx="423514" cy="369332"/>
                </a:xfrm>
                <a:prstGeom prst="rect">
                  <a:avLst/>
                </a:prstGeom>
              </p:spPr>
              <p:txBody>
                <a:bodyPr wrap="none">
                  <a:spAutoFit/>
                </a:bodyPr>
                <a:lstStyle/>
                <a:p>
                  <a:pPr algn="ctr"/>
                  <a:r>
                    <a:rPr lang="en-US" dirty="0"/>
                    <a:t>d2</a:t>
                  </a:r>
                </a:p>
              </p:txBody>
            </p:sp>
            <p:sp>
              <p:nvSpPr>
                <p:cNvPr id="41" name="Rectangle 40">
                  <a:extLst>
                    <a:ext uri="{FF2B5EF4-FFF2-40B4-BE49-F238E27FC236}">
                      <a16:creationId xmlns:a16="http://schemas.microsoft.com/office/drawing/2014/main" id="{A99FC00C-2F15-F14B-B6BD-93532EB020DC}"/>
                    </a:ext>
                  </a:extLst>
                </p:cNvPr>
                <p:cNvSpPr/>
                <p:nvPr/>
              </p:nvSpPr>
              <p:spPr>
                <a:xfrm>
                  <a:off x="1534068" y="3212758"/>
                  <a:ext cx="423514" cy="369332"/>
                </a:xfrm>
                <a:prstGeom prst="rect">
                  <a:avLst/>
                </a:prstGeom>
              </p:spPr>
              <p:txBody>
                <a:bodyPr wrap="none">
                  <a:spAutoFit/>
                </a:bodyPr>
                <a:lstStyle/>
                <a:p>
                  <a:pPr algn="ctr"/>
                  <a:r>
                    <a:rPr lang="en-US" dirty="0"/>
                    <a:t>d4</a:t>
                  </a:r>
                </a:p>
              </p:txBody>
            </p:sp>
            <p:sp>
              <p:nvSpPr>
                <p:cNvPr id="42" name="Rectangle 41">
                  <a:extLst>
                    <a:ext uri="{FF2B5EF4-FFF2-40B4-BE49-F238E27FC236}">
                      <a16:creationId xmlns:a16="http://schemas.microsoft.com/office/drawing/2014/main" id="{D29AB639-AA5C-AF48-8763-FF053037DC2F}"/>
                    </a:ext>
                  </a:extLst>
                </p:cNvPr>
                <p:cNvSpPr/>
                <p:nvPr/>
              </p:nvSpPr>
              <p:spPr>
                <a:xfrm>
                  <a:off x="1888820" y="2635008"/>
                  <a:ext cx="423514" cy="369332"/>
                </a:xfrm>
                <a:prstGeom prst="rect">
                  <a:avLst/>
                </a:prstGeom>
              </p:spPr>
              <p:txBody>
                <a:bodyPr wrap="none">
                  <a:spAutoFit/>
                </a:bodyPr>
                <a:lstStyle/>
                <a:p>
                  <a:pPr algn="ctr"/>
                  <a:r>
                    <a:rPr lang="en-US" dirty="0"/>
                    <a:t>d3</a:t>
                  </a:r>
                </a:p>
              </p:txBody>
            </p:sp>
          </p:grpSp>
          <p:grpSp>
            <p:nvGrpSpPr>
              <p:cNvPr id="30" name="Group 29">
                <a:extLst>
                  <a:ext uri="{FF2B5EF4-FFF2-40B4-BE49-F238E27FC236}">
                    <a16:creationId xmlns:a16="http://schemas.microsoft.com/office/drawing/2014/main" id="{396353E6-0396-554F-8E67-D0429786614B}"/>
                  </a:ext>
                </a:extLst>
              </p:cNvPr>
              <p:cNvGrpSpPr/>
              <p:nvPr/>
            </p:nvGrpSpPr>
            <p:grpSpPr>
              <a:xfrm>
                <a:off x="3804497" y="3783031"/>
                <a:ext cx="623231" cy="572008"/>
                <a:chOff x="2175291" y="2964852"/>
                <a:chExt cx="623231" cy="572008"/>
              </a:xfrm>
            </p:grpSpPr>
            <p:cxnSp>
              <p:nvCxnSpPr>
                <p:cNvPr id="31" name="Straight Connector 30">
                  <a:extLst>
                    <a:ext uri="{FF2B5EF4-FFF2-40B4-BE49-F238E27FC236}">
                      <a16:creationId xmlns:a16="http://schemas.microsoft.com/office/drawing/2014/main" id="{96129333-A176-EA4F-AA0D-61C532C99934}"/>
                    </a:ext>
                  </a:extLst>
                </p:cNvPr>
                <p:cNvCxnSpPr>
                  <a:cxnSpLocks/>
                </p:cNvCxnSpPr>
                <p:nvPr/>
              </p:nvCxnSpPr>
              <p:spPr>
                <a:xfrm>
                  <a:off x="2633490" y="2964852"/>
                  <a:ext cx="165032" cy="27541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523BD4-93B7-BB47-B67B-11813F719A8E}"/>
                    </a:ext>
                  </a:extLst>
                </p:cNvPr>
                <p:cNvCxnSpPr/>
                <p:nvPr/>
              </p:nvCxnSpPr>
              <p:spPr>
                <a:xfrm>
                  <a:off x="2301585" y="3131883"/>
                  <a:ext cx="180242" cy="28947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DE434E4-8C92-424C-9CA9-D93BA358D5C0}"/>
                    </a:ext>
                  </a:extLst>
                </p:cNvPr>
                <p:cNvCxnSpPr/>
                <p:nvPr/>
              </p:nvCxnSpPr>
              <p:spPr>
                <a:xfrm>
                  <a:off x="2573650" y="3390308"/>
                  <a:ext cx="97602" cy="1465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D51E4BC-81DF-1C4B-866E-267D42081101}"/>
                    </a:ext>
                  </a:extLst>
                </p:cNvPr>
                <p:cNvCxnSpPr/>
                <p:nvPr/>
              </p:nvCxnSpPr>
              <p:spPr>
                <a:xfrm>
                  <a:off x="2175291" y="3380098"/>
                  <a:ext cx="90016" cy="14921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26" name="Right Arrow 25">
              <a:extLst>
                <a:ext uri="{FF2B5EF4-FFF2-40B4-BE49-F238E27FC236}">
                  <a16:creationId xmlns:a16="http://schemas.microsoft.com/office/drawing/2014/main" id="{FB1EBBD4-46E8-3B40-9F44-ED43D147B990}"/>
                </a:ext>
              </a:extLst>
            </p:cNvPr>
            <p:cNvSpPr/>
            <p:nvPr/>
          </p:nvSpPr>
          <p:spPr>
            <a:xfrm>
              <a:off x="5506566" y="4394620"/>
              <a:ext cx="847726" cy="400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95D6CCA8-7B35-8D40-8671-26EE9E3F2291}"/>
                </a:ext>
              </a:extLst>
            </p:cNvPr>
            <p:cNvSpPr/>
            <p:nvPr/>
          </p:nvSpPr>
          <p:spPr>
            <a:xfrm rot="10800000">
              <a:off x="5506566" y="3798332"/>
              <a:ext cx="847726" cy="400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99743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824948" y="1671016"/>
            <a:ext cx="10515600" cy="4351338"/>
          </a:xfrm>
        </p:spPr>
        <p:txBody>
          <a:bodyPr/>
          <a:lstStyle/>
          <a:p>
            <a:r>
              <a:rPr lang="en-US" dirty="0"/>
              <a:t>Interactive information retrieval with bandit feedback</a:t>
            </a:r>
          </a:p>
        </p:txBody>
      </p:sp>
      <p:sp>
        <p:nvSpPr>
          <p:cNvPr id="4" name="Date Placeholder 3"/>
          <p:cNvSpPr>
            <a:spLocks noGrp="1"/>
          </p:cNvSpPr>
          <p:nvPr>
            <p:ph type="dt" sz="half" idx="10"/>
          </p:nvPr>
        </p:nvSpPr>
        <p:spPr/>
        <p:txBody>
          <a:bodyPr/>
          <a:lstStyle/>
          <a:p>
            <a:r>
              <a:rPr lang="en-US"/>
              <a:t>Conclusions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145</a:t>
            </a:fld>
            <a:endParaRPr lang="en-US"/>
          </a:p>
        </p:txBody>
      </p:sp>
      <p:grpSp>
        <p:nvGrpSpPr>
          <p:cNvPr id="47" name="Group 46">
            <a:extLst>
              <a:ext uri="{FF2B5EF4-FFF2-40B4-BE49-F238E27FC236}">
                <a16:creationId xmlns:a16="http://schemas.microsoft.com/office/drawing/2014/main" id="{F60FCFA5-63BB-BA4E-903D-EADA215C9AF6}"/>
              </a:ext>
            </a:extLst>
          </p:cNvPr>
          <p:cNvGrpSpPr/>
          <p:nvPr/>
        </p:nvGrpSpPr>
        <p:grpSpPr>
          <a:xfrm>
            <a:off x="5038219" y="3040447"/>
            <a:ext cx="2311400" cy="2011065"/>
            <a:chOff x="4940300" y="3935181"/>
            <a:chExt cx="2311400" cy="2011065"/>
          </a:xfrm>
        </p:grpSpPr>
        <p:pic>
          <p:nvPicPr>
            <p:cNvPr id="48" name="Picture 47" descr="Icon&#10;&#10;Description automatically generated">
              <a:extLst>
                <a:ext uri="{FF2B5EF4-FFF2-40B4-BE49-F238E27FC236}">
                  <a16:creationId xmlns:a16="http://schemas.microsoft.com/office/drawing/2014/main" id="{57CFA171-EC52-0547-8BF6-9E863C75EA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4154" y="3935181"/>
              <a:ext cx="1532467" cy="1532467"/>
            </a:xfrm>
            <a:prstGeom prst="rect">
              <a:avLst/>
            </a:prstGeom>
          </p:spPr>
        </p:pic>
        <p:sp>
          <p:nvSpPr>
            <p:cNvPr id="49" name="TextBox 48">
              <a:extLst>
                <a:ext uri="{FF2B5EF4-FFF2-40B4-BE49-F238E27FC236}">
                  <a16:creationId xmlns:a16="http://schemas.microsoft.com/office/drawing/2014/main" id="{4C5246D4-C9F7-9945-8921-BFE17EA34960}"/>
                </a:ext>
              </a:extLst>
            </p:cNvPr>
            <p:cNvSpPr txBox="1"/>
            <p:nvPr/>
          </p:nvSpPr>
          <p:spPr>
            <a:xfrm>
              <a:off x="4940300" y="5576914"/>
              <a:ext cx="2311400" cy="369332"/>
            </a:xfrm>
            <a:prstGeom prst="rect">
              <a:avLst/>
            </a:prstGeom>
            <a:noFill/>
          </p:spPr>
          <p:txBody>
            <a:bodyPr wrap="square" rtlCol="0">
              <a:spAutoFit/>
            </a:bodyPr>
            <a:lstStyle/>
            <a:p>
              <a:pPr algn="ctr"/>
              <a:r>
                <a:rPr lang="en-US" dirty="0"/>
                <a:t>Interactive IR System</a:t>
              </a:r>
            </a:p>
          </p:txBody>
        </p:sp>
      </p:grpSp>
      <p:grpSp>
        <p:nvGrpSpPr>
          <p:cNvPr id="50" name="Group 49">
            <a:extLst>
              <a:ext uri="{FF2B5EF4-FFF2-40B4-BE49-F238E27FC236}">
                <a16:creationId xmlns:a16="http://schemas.microsoft.com/office/drawing/2014/main" id="{D7E0DACF-55C9-7A48-8D03-6E2E51930FE3}"/>
              </a:ext>
            </a:extLst>
          </p:cNvPr>
          <p:cNvGrpSpPr/>
          <p:nvPr/>
        </p:nvGrpSpPr>
        <p:grpSpPr>
          <a:xfrm>
            <a:off x="1020786" y="2995526"/>
            <a:ext cx="4109511" cy="1255422"/>
            <a:chOff x="922867" y="3890260"/>
            <a:chExt cx="4109511" cy="1255422"/>
          </a:xfrm>
        </p:grpSpPr>
        <p:sp>
          <p:nvSpPr>
            <p:cNvPr id="51" name="Right Arrow 50">
              <a:extLst>
                <a:ext uri="{FF2B5EF4-FFF2-40B4-BE49-F238E27FC236}">
                  <a16:creationId xmlns:a16="http://schemas.microsoft.com/office/drawing/2014/main" id="{22F437E4-7AD3-4B4A-9D51-65C34B1F59B2}"/>
                </a:ext>
              </a:extLst>
            </p:cNvPr>
            <p:cNvSpPr/>
            <p:nvPr/>
          </p:nvSpPr>
          <p:spPr>
            <a:xfrm flipH="1">
              <a:off x="4422779" y="4470581"/>
              <a:ext cx="609599" cy="46166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E79FCE5-249B-064E-838A-A5DC75C23206}"/>
                </a:ext>
              </a:extLst>
            </p:cNvPr>
            <p:cNvSpPr txBox="1"/>
            <p:nvPr/>
          </p:nvSpPr>
          <p:spPr>
            <a:xfrm>
              <a:off x="1532468" y="3890260"/>
              <a:ext cx="1794931" cy="461665"/>
            </a:xfrm>
            <a:prstGeom prst="rect">
              <a:avLst/>
            </a:prstGeom>
            <a:noFill/>
          </p:spPr>
          <p:txBody>
            <a:bodyPr wrap="square" rtlCol="0">
              <a:spAutoFit/>
            </a:bodyPr>
            <a:lstStyle/>
            <a:p>
              <a:r>
                <a:rPr lang="en-US" sz="2400" b="1" dirty="0">
                  <a:solidFill>
                    <a:srgbClr val="C00000"/>
                  </a:solidFill>
                </a:rPr>
                <a:t>Exploitation</a:t>
              </a:r>
            </a:p>
          </p:txBody>
        </p:sp>
        <p:sp>
          <p:nvSpPr>
            <p:cNvPr id="53" name="TextBox 52">
              <a:extLst>
                <a:ext uri="{FF2B5EF4-FFF2-40B4-BE49-F238E27FC236}">
                  <a16:creationId xmlns:a16="http://schemas.microsoft.com/office/drawing/2014/main" id="{55112ADE-4BB0-7843-9713-22786D61EA55}"/>
                </a:ext>
              </a:extLst>
            </p:cNvPr>
            <p:cNvSpPr txBox="1"/>
            <p:nvPr/>
          </p:nvSpPr>
          <p:spPr>
            <a:xfrm>
              <a:off x="922867" y="4499351"/>
              <a:ext cx="3225800" cy="646331"/>
            </a:xfrm>
            <a:prstGeom prst="rect">
              <a:avLst/>
            </a:prstGeom>
            <a:noFill/>
          </p:spPr>
          <p:txBody>
            <a:bodyPr wrap="square" rtlCol="0">
              <a:spAutoFit/>
            </a:bodyPr>
            <a:lstStyle/>
            <a:p>
              <a:r>
                <a:rPr lang="en-US" dirty="0"/>
                <a:t>Present the best results estimated so far to satisfy users</a:t>
              </a:r>
            </a:p>
          </p:txBody>
        </p:sp>
      </p:grpSp>
      <p:grpSp>
        <p:nvGrpSpPr>
          <p:cNvPr id="54" name="Group 53">
            <a:extLst>
              <a:ext uri="{FF2B5EF4-FFF2-40B4-BE49-F238E27FC236}">
                <a16:creationId xmlns:a16="http://schemas.microsoft.com/office/drawing/2014/main" id="{D59E077A-EA83-1046-9733-627B53CD8693}"/>
              </a:ext>
            </a:extLst>
          </p:cNvPr>
          <p:cNvGrpSpPr/>
          <p:nvPr/>
        </p:nvGrpSpPr>
        <p:grpSpPr>
          <a:xfrm>
            <a:off x="7126314" y="3004916"/>
            <a:ext cx="4240738" cy="1207872"/>
            <a:chOff x="7028395" y="3899650"/>
            <a:chExt cx="4240738" cy="1207872"/>
          </a:xfrm>
        </p:grpSpPr>
        <p:sp>
          <p:nvSpPr>
            <p:cNvPr id="55" name="Right Arrow 54">
              <a:extLst>
                <a:ext uri="{FF2B5EF4-FFF2-40B4-BE49-F238E27FC236}">
                  <a16:creationId xmlns:a16="http://schemas.microsoft.com/office/drawing/2014/main" id="{72C8B66E-ADD4-CF45-96BF-9F08C3516AC1}"/>
                </a:ext>
              </a:extLst>
            </p:cNvPr>
            <p:cNvSpPr/>
            <p:nvPr/>
          </p:nvSpPr>
          <p:spPr>
            <a:xfrm>
              <a:off x="7028395" y="4501826"/>
              <a:ext cx="609599" cy="46166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F38B9262-3FDF-5A4D-8396-447FA3D1F482}"/>
                </a:ext>
              </a:extLst>
            </p:cNvPr>
            <p:cNvSpPr txBox="1"/>
            <p:nvPr/>
          </p:nvSpPr>
          <p:spPr>
            <a:xfrm>
              <a:off x="8524928" y="3899650"/>
              <a:ext cx="1786192" cy="461665"/>
            </a:xfrm>
            <a:prstGeom prst="rect">
              <a:avLst/>
            </a:prstGeom>
            <a:noFill/>
          </p:spPr>
          <p:txBody>
            <a:bodyPr wrap="square" rtlCol="0">
              <a:spAutoFit/>
            </a:bodyPr>
            <a:lstStyle/>
            <a:p>
              <a:r>
                <a:rPr lang="en-US" sz="2400" b="1" dirty="0">
                  <a:solidFill>
                    <a:srgbClr val="C00000"/>
                  </a:solidFill>
                </a:rPr>
                <a:t>Exploration</a:t>
              </a:r>
            </a:p>
          </p:txBody>
        </p:sp>
        <p:sp>
          <p:nvSpPr>
            <p:cNvPr id="57" name="TextBox 56">
              <a:extLst>
                <a:ext uri="{FF2B5EF4-FFF2-40B4-BE49-F238E27FC236}">
                  <a16:creationId xmlns:a16="http://schemas.microsoft.com/office/drawing/2014/main" id="{90437092-16E7-6D4F-B13E-236D9727CFD4}"/>
                </a:ext>
              </a:extLst>
            </p:cNvPr>
            <p:cNvSpPr txBox="1"/>
            <p:nvPr/>
          </p:nvSpPr>
          <p:spPr>
            <a:xfrm>
              <a:off x="7869768" y="4461191"/>
              <a:ext cx="3399365" cy="646331"/>
            </a:xfrm>
            <a:prstGeom prst="rect">
              <a:avLst/>
            </a:prstGeom>
            <a:noFill/>
          </p:spPr>
          <p:txBody>
            <a:bodyPr wrap="square" rtlCol="0">
              <a:spAutoFit/>
            </a:bodyPr>
            <a:lstStyle/>
            <a:p>
              <a:r>
                <a:rPr lang="en-US" dirty="0"/>
                <a:t>Present currently underestimated results to best improve the ranker</a:t>
              </a:r>
            </a:p>
          </p:txBody>
        </p:sp>
      </p:grpSp>
    </p:spTree>
    <p:extLst>
      <p:ext uri="{BB962C8B-B14F-4D97-AF65-F5344CB8AC3E}">
        <p14:creationId xmlns:p14="http://schemas.microsoft.com/office/powerpoint/2010/main" val="15636762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Key problems</a:t>
            </a:r>
          </a:p>
          <a:p>
            <a:pPr lvl="1"/>
            <a:r>
              <a:rPr lang="en-US" dirty="0">
                <a:solidFill>
                  <a:srgbClr val="00CC00"/>
                </a:solidFill>
              </a:rPr>
              <a:t>Reward estimation</a:t>
            </a:r>
          </a:p>
          <a:p>
            <a:pPr lvl="1"/>
            <a:r>
              <a:rPr lang="en-US" dirty="0">
                <a:solidFill>
                  <a:srgbClr val="FF0000"/>
                </a:solidFill>
              </a:rPr>
              <a:t>Arm selection</a:t>
            </a:r>
          </a:p>
        </p:txBody>
      </p:sp>
      <p:sp>
        <p:nvSpPr>
          <p:cNvPr id="4" name="Date Placeholder 3"/>
          <p:cNvSpPr>
            <a:spLocks noGrp="1"/>
          </p:cNvSpPr>
          <p:nvPr>
            <p:ph type="dt" sz="half" idx="10"/>
          </p:nvPr>
        </p:nvSpPr>
        <p:spPr/>
        <p:txBody>
          <a:bodyPr/>
          <a:lstStyle/>
          <a:p>
            <a:r>
              <a:rPr lang="en-US" dirty="0"/>
              <a:t>Conclusions</a:t>
            </a:r>
          </a:p>
        </p:txBody>
      </p:sp>
      <p:sp>
        <p:nvSpPr>
          <p:cNvPr id="5" name="Slide Number Placeholder 4"/>
          <p:cNvSpPr>
            <a:spLocks noGrp="1"/>
          </p:cNvSpPr>
          <p:nvPr>
            <p:ph type="sldNum" sz="quarter" idx="12"/>
          </p:nvPr>
        </p:nvSpPr>
        <p:spPr/>
        <p:txBody>
          <a:bodyPr/>
          <a:lstStyle/>
          <a:p>
            <a:fld id="{96675DA6-09A5-4603-985B-62A0433927C4}" type="slidenum">
              <a:rPr lang="en-US" smtClean="0"/>
              <a:t>146</a:t>
            </a:fld>
            <a:endParaRPr lang="en-US"/>
          </a:p>
        </p:txBody>
      </p:sp>
      <p:pic>
        <p:nvPicPr>
          <p:cNvPr id="32" name="Picture 2" descr="mage result for robot ic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75107" y="2884920"/>
            <a:ext cx="827242" cy="8272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mage result for wor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0962" y="4757495"/>
            <a:ext cx="812107" cy="79783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6200929" y="3274039"/>
            <a:ext cx="1402504" cy="1955253"/>
            <a:chOff x="6097293" y="3125876"/>
            <a:chExt cx="1402504" cy="1920240"/>
          </a:xfrm>
        </p:grpSpPr>
        <p:cxnSp>
          <p:nvCxnSpPr>
            <p:cNvPr id="36" name="Straight Connector 35"/>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a:off x="3987319" y="3277849"/>
            <a:ext cx="1402504" cy="1955253"/>
            <a:chOff x="6097293" y="3125876"/>
            <a:chExt cx="1402504" cy="1920240"/>
          </a:xfrm>
        </p:grpSpPr>
        <p:cxnSp>
          <p:nvCxnSpPr>
            <p:cNvPr id="43" name="Straight Connector 42"/>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7690679" y="3856373"/>
            <a:ext cx="1289878" cy="369332"/>
          </a:xfrm>
          <a:prstGeom prst="rect">
            <a:avLst/>
          </a:prstGeom>
          <a:noFill/>
        </p:spPr>
        <p:txBody>
          <a:bodyPr wrap="square" rtlCol="0">
            <a:spAutoFit/>
          </a:bodyPr>
          <a:lstStyle/>
          <a:p>
            <a:r>
              <a:rPr lang="en-US" b="1" dirty="0"/>
              <a:t>Action</a:t>
            </a:r>
          </a:p>
        </p:txBody>
      </p:sp>
      <p:sp>
        <p:nvSpPr>
          <p:cNvPr id="56" name="TextBox 55"/>
          <p:cNvSpPr txBox="1"/>
          <p:nvPr/>
        </p:nvSpPr>
        <p:spPr>
          <a:xfrm>
            <a:off x="2978880" y="3846295"/>
            <a:ext cx="957886" cy="369332"/>
          </a:xfrm>
          <a:prstGeom prst="rect">
            <a:avLst/>
          </a:prstGeom>
          <a:noFill/>
        </p:spPr>
        <p:txBody>
          <a:bodyPr wrap="square" rtlCol="0">
            <a:spAutoFit/>
          </a:bodyPr>
          <a:lstStyle/>
          <a:p>
            <a:r>
              <a:rPr lang="en-US" b="1" dirty="0"/>
              <a:t>Reward</a:t>
            </a:r>
          </a:p>
        </p:txBody>
      </p:sp>
      <p:pic>
        <p:nvPicPr>
          <p:cNvPr id="57" name="Pictur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3546" y="4209627"/>
            <a:ext cx="2503637" cy="331712"/>
          </a:xfrm>
          <a:prstGeom prst="rect">
            <a:avLst/>
          </a:prstGeom>
        </p:spPr>
      </p:pic>
      <p:pic>
        <p:nvPicPr>
          <p:cNvPr id="58" name="Picture 5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7683" y="4261074"/>
            <a:ext cx="1808852" cy="310896"/>
          </a:xfrm>
          <a:prstGeom prst="rect">
            <a:avLst/>
          </a:prstGeom>
        </p:spPr>
      </p:pic>
      <p:grpSp>
        <p:nvGrpSpPr>
          <p:cNvPr id="15" name="Group 14"/>
          <p:cNvGrpSpPr/>
          <p:nvPr/>
        </p:nvGrpSpPr>
        <p:grpSpPr>
          <a:xfrm>
            <a:off x="1771375" y="4218610"/>
            <a:ext cx="2310295" cy="1243974"/>
            <a:chOff x="1771375" y="4218610"/>
            <a:chExt cx="2310295" cy="1243974"/>
          </a:xfrm>
        </p:grpSpPr>
        <p:sp>
          <p:nvSpPr>
            <p:cNvPr id="6" name="Rectangle 5"/>
            <p:cNvSpPr/>
            <p:nvPr/>
          </p:nvSpPr>
          <p:spPr>
            <a:xfrm>
              <a:off x="2036416" y="4218610"/>
              <a:ext cx="1877392" cy="393148"/>
            </a:xfrm>
            <a:prstGeom prst="rect">
              <a:avLst/>
            </a:prstGeom>
            <a:noFill/>
            <a:ln w="28575">
              <a:solidFill>
                <a:srgbClr val="00CC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2"/>
            </p:cNvCxnSpPr>
            <p:nvPr/>
          </p:nvCxnSpPr>
          <p:spPr>
            <a:xfrm>
              <a:off x="2975112" y="4611758"/>
              <a:ext cx="0" cy="494746"/>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71375" y="5093252"/>
              <a:ext cx="2310295" cy="369332"/>
            </a:xfrm>
            <a:prstGeom prst="rect">
              <a:avLst/>
            </a:prstGeom>
            <a:noFill/>
          </p:spPr>
          <p:txBody>
            <a:bodyPr wrap="square" rtlCol="0">
              <a:spAutoFit/>
            </a:bodyPr>
            <a:lstStyle/>
            <a:p>
              <a:r>
                <a:rPr lang="en-US" b="1" dirty="0">
                  <a:solidFill>
                    <a:srgbClr val="00CC00"/>
                  </a:solidFill>
                </a:rPr>
                <a:t>Convergence matters!</a:t>
              </a:r>
            </a:p>
          </p:txBody>
        </p:sp>
      </p:grpSp>
      <p:grpSp>
        <p:nvGrpSpPr>
          <p:cNvPr id="16" name="Group 15"/>
          <p:cNvGrpSpPr/>
          <p:nvPr/>
        </p:nvGrpSpPr>
        <p:grpSpPr>
          <a:xfrm>
            <a:off x="7699512" y="4209776"/>
            <a:ext cx="2619513" cy="1252808"/>
            <a:chOff x="7699512" y="4209776"/>
            <a:chExt cx="2619513" cy="1252808"/>
          </a:xfrm>
        </p:grpSpPr>
        <p:sp>
          <p:nvSpPr>
            <p:cNvPr id="68" name="Rectangle 67"/>
            <p:cNvSpPr/>
            <p:nvPr/>
          </p:nvSpPr>
          <p:spPr>
            <a:xfrm>
              <a:off x="7699512" y="4209776"/>
              <a:ext cx="2619513" cy="3931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915966" y="5093252"/>
              <a:ext cx="2310295" cy="369332"/>
            </a:xfrm>
            <a:prstGeom prst="rect">
              <a:avLst/>
            </a:prstGeom>
            <a:noFill/>
          </p:spPr>
          <p:txBody>
            <a:bodyPr wrap="square" rtlCol="0">
              <a:spAutoFit/>
            </a:bodyPr>
            <a:lstStyle/>
            <a:p>
              <a:r>
                <a:rPr lang="en-US" b="1" dirty="0">
                  <a:solidFill>
                    <a:srgbClr val="FF0000"/>
                  </a:solidFill>
                </a:rPr>
                <a:t>Exploration matters!</a:t>
              </a:r>
            </a:p>
          </p:txBody>
        </p:sp>
        <p:cxnSp>
          <p:nvCxnSpPr>
            <p:cNvPr id="70" name="Straight Arrow Connector 69"/>
            <p:cNvCxnSpPr>
              <a:stCxn id="68" idx="2"/>
              <a:endCxn id="69" idx="0"/>
            </p:cNvCxnSpPr>
            <p:nvPr/>
          </p:nvCxnSpPr>
          <p:spPr>
            <a:xfrm>
              <a:off x="9009269" y="4602924"/>
              <a:ext cx="0" cy="49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492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research directions</a:t>
            </a:r>
          </a:p>
        </p:txBody>
      </p:sp>
      <p:sp>
        <p:nvSpPr>
          <p:cNvPr id="3" name="Content Placeholder 2"/>
          <p:cNvSpPr>
            <a:spLocks noGrp="1"/>
          </p:cNvSpPr>
          <p:nvPr>
            <p:ph idx="1"/>
          </p:nvPr>
        </p:nvSpPr>
        <p:spPr/>
        <p:txBody>
          <a:bodyPr/>
          <a:lstStyle/>
          <a:p>
            <a:r>
              <a:rPr lang="en-US" dirty="0"/>
              <a:t>Going beyond linear models</a:t>
            </a:r>
          </a:p>
          <a:p>
            <a:pPr lvl="1"/>
            <a:r>
              <a:rPr lang="en-US" dirty="0"/>
              <a:t>How about deep models?</a:t>
            </a:r>
          </a:p>
        </p:txBody>
      </p:sp>
      <p:sp>
        <p:nvSpPr>
          <p:cNvPr id="4" name="Date Placeholder 3"/>
          <p:cNvSpPr>
            <a:spLocks noGrp="1"/>
          </p:cNvSpPr>
          <p:nvPr>
            <p:ph type="dt" sz="half" idx="10"/>
          </p:nvPr>
        </p:nvSpPr>
        <p:spPr/>
        <p:txBody>
          <a:bodyPr/>
          <a:lstStyle/>
          <a:p>
            <a:r>
              <a:rPr lang="en-US"/>
              <a:t>Complex models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147</a:t>
            </a:fld>
            <a:endParaRPr lang="en-US"/>
          </a:p>
        </p:txBody>
      </p:sp>
      <p:pic>
        <p:nvPicPr>
          <p:cNvPr id="38" name="Picture 14" descr="mage result for deep neural networ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4850" y="3060306"/>
            <a:ext cx="1413305" cy="9416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41738" y="5654260"/>
            <a:ext cx="3180522" cy="646331"/>
          </a:xfrm>
          <a:prstGeom prst="rect">
            <a:avLst/>
          </a:prstGeom>
          <a:noFill/>
        </p:spPr>
        <p:txBody>
          <a:bodyPr wrap="square" rtlCol="0">
            <a:spAutoFit/>
          </a:bodyPr>
          <a:lstStyle/>
          <a:p>
            <a:r>
              <a:rPr lang="en-US" dirty="0"/>
              <a:t>Some preliminary studies exist: [ZLG19, AFB14] </a:t>
            </a:r>
          </a:p>
        </p:txBody>
      </p:sp>
      <p:pic>
        <p:nvPicPr>
          <p:cNvPr id="40" name="Picture 2" descr="mage result for robot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75107" y="2884920"/>
            <a:ext cx="827242" cy="82724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mage result for worl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0962" y="4757495"/>
            <a:ext cx="812107" cy="79783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6200929" y="3274039"/>
            <a:ext cx="1402504" cy="1955253"/>
            <a:chOff x="6097293" y="3125876"/>
            <a:chExt cx="1402504" cy="1920240"/>
          </a:xfrm>
        </p:grpSpPr>
        <p:cxnSp>
          <p:nvCxnSpPr>
            <p:cNvPr id="43" name="Straight Connector 42"/>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rot="10800000">
            <a:off x="3987319" y="3277849"/>
            <a:ext cx="1402504" cy="1955253"/>
            <a:chOff x="6097293" y="3125876"/>
            <a:chExt cx="1402504" cy="1920240"/>
          </a:xfrm>
        </p:grpSpPr>
        <p:cxnSp>
          <p:nvCxnSpPr>
            <p:cNvPr id="48" name="Straight Connector 47"/>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7690679" y="3856373"/>
            <a:ext cx="1289878" cy="369332"/>
          </a:xfrm>
          <a:prstGeom prst="rect">
            <a:avLst/>
          </a:prstGeom>
          <a:noFill/>
        </p:spPr>
        <p:txBody>
          <a:bodyPr wrap="square" rtlCol="0">
            <a:spAutoFit/>
          </a:bodyPr>
          <a:lstStyle/>
          <a:p>
            <a:r>
              <a:rPr lang="en-US" b="1" dirty="0"/>
              <a:t>Action</a:t>
            </a:r>
          </a:p>
        </p:txBody>
      </p:sp>
      <p:sp>
        <p:nvSpPr>
          <p:cNvPr id="54" name="TextBox 53"/>
          <p:cNvSpPr txBox="1"/>
          <p:nvPr/>
        </p:nvSpPr>
        <p:spPr>
          <a:xfrm>
            <a:off x="2978880" y="3846295"/>
            <a:ext cx="957886" cy="369332"/>
          </a:xfrm>
          <a:prstGeom prst="rect">
            <a:avLst/>
          </a:prstGeom>
          <a:noFill/>
        </p:spPr>
        <p:txBody>
          <a:bodyPr wrap="square" rtlCol="0">
            <a:spAutoFit/>
          </a:bodyPr>
          <a:lstStyle/>
          <a:p>
            <a:r>
              <a:rPr lang="en-US" b="1" dirty="0"/>
              <a:t>Reward</a:t>
            </a:r>
          </a:p>
        </p:txBody>
      </p:sp>
      <p:pic>
        <p:nvPicPr>
          <p:cNvPr id="55"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3546" y="4209627"/>
            <a:ext cx="2503637" cy="331712"/>
          </a:xfrm>
          <a:prstGeom prst="rect">
            <a:avLst/>
          </a:prstGeom>
        </p:spPr>
      </p:pic>
      <p:pic>
        <p:nvPicPr>
          <p:cNvPr id="58" name="Picture 5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87683" y="4261074"/>
            <a:ext cx="1808852" cy="310896"/>
          </a:xfrm>
          <a:prstGeom prst="rect">
            <a:avLst/>
          </a:prstGeom>
        </p:spPr>
      </p:pic>
      <p:grpSp>
        <p:nvGrpSpPr>
          <p:cNvPr id="59" name="Group 58"/>
          <p:cNvGrpSpPr/>
          <p:nvPr/>
        </p:nvGrpSpPr>
        <p:grpSpPr>
          <a:xfrm>
            <a:off x="1771375" y="4218610"/>
            <a:ext cx="2310295" cy="1243974"/>
            <a:chOff x="1771375" y="4218610"/>
            <a:chExt cx="2310295" cy="1243974"/>
          </a:xfrm>
        </p:grpSpPr>
        <p:sp>
          <p:nvSpPr>
            <p:cNvPr id="60" name="Rectangle 59"/>
            <p:cNvSpPr/>
            <p:nvPr/>
          </p:nvSpPr>
          <p:spPr>
            <a:xfrm>
              <a:off x="2036416" y="4218610"/>
              <a:ext cx="1877392" cy="393148"/>
            </a:xfrm>
            <a:prstGeom prst="rect">
              <a:avLst/>
            </a:prstGeom>
            <a:noFill/>
            <a:ln w="28575">
              <a:solidFill>
                <a:srgbClr val="00CC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stCxn id="60" idx="2"/>
            </p:cNvCxnSpPr>
            <p:nvPr/>
          </p:nvCxnSpPr>
          <p:spPr>
            <a:xfrm>
              <a:off x="2975112" y="4611758"/>
              <a:ext cx="0" cy="494746"/>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771375" y="5093252"/>
              <a:ext cx="2310295" cy="369332"/>
            </a:xfrm>
            <a:prstGeom prst="rect">
              <a:avLst/>
            </a:prstGeom>
            <a:noFill/>
          </p:spPr>
          <p:txBody>
            <a:bodyPr wrap="square" rtlCol="0">
              <a:spAutoFit/>
            </a:bodyPr>
            <a:lstStyle/>
            <a:p>
              <a:r>
                <a:rPr lang="en-US" b="1" dirty="0">
                  <a:solidFill>
                    <a:srgbClr val="00CC00"/>
                  </a:solidFill>
                </a:rPr>
                <a:t>Convergence matters!</a:t>
              </a:r>
            </a:p>
          </p:txBody>
        </p:sp>
      </p:grpSp>
      <p:grpSp>
        <p:nvGrpSpPr>
          <p:cNvPr id="63" name="Group 62"/>
          <p:cNvGrpSpPr/>
          <p:nvPr/>
        </p:nvGrpSpPr>
        <p:grpSpPr>
          <a:xfrm>
            <a:off x="7699512" y="4209776"/>
            <a:ext cx="2619513" cy="1252808"/>
            <a:chOff x="7699512" y="4209776"/>
            <a:chExt cx="2619513" cy="1252808"/>
          </a:xfrm>
        </p:grpSpPr>
        <p:sp>
          <p:nvSpPr>
            <p:cNvPr id="64" name="Rectangle 63"/>
            <p:cNvSpPr/>
            <p:nvPr/>
          </p:nvSpPr>
          <p:spPr>
            <a:xfrm>
              <a:off x="7699512" y="4209776"/>
              <a:ext cx="2619513" cy="3931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7915966" y="5093252"/>
              <a:ext cx="2310295" cy="369332"/>
            </a:xfrm>
            <a:prstGeom prst="rect">
              <a:avLst/>
            </a:prstGeom>
            <a:noFill/>
          </p:spPr>
          <p:txBody>
            <a:bodyPr wrap="square" rtlCol="0">
              <a:spAutoFit/>
            </a:bodyPr>
            <a:lstStyle/>
            <a:p>
              <a:r>
                <a:rPr lang="en-US" b="1" dirty="0">
                  <a:solidFill>
                    <a:srgbClr val="FF0000"/>
                  </a:solidFill>
                </a:rPr>
                <a:t>Exploration matters!</a:t>
              </a:r>
            </a:p>
          </p:txBody>
        </p:sp>
        <p:cxnSp>
          <p:nvCxnSpPr>
            <p:cNvPr id="66" name="Straight Arrow Connector 65"/>
            <p:cNvCxnSpPr>
              <a:stCxn id="64" idx="2"/>
              <a:endCxn id="65" idx="0"/>
            </p:cNvCxnSpPr>
            <p:nvPr/>
          </p:nvCxnSpPr>
          <p:spPr>
            <a:xfrm>
              <a:off x="9009269" y="4602924"/>
              <a:ext cx="0" cy="49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1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research directions</a:t>
            </a:r>
          </a:p>
        </p:txBody>
      </p:sp>
      <p:sp>
        <p:nvSpPr>
          <p:cNvPr id="3" name="Content Placeholder 2"/>
          <p:cNvSpPr>
            <a:spLocks noGrp="1"/>
          </p:cNvSpPr>
          <p:nvPr>
            <p:ph idx="1"/>
          </p:nvPr>
        </p:nvSpPr>
        <p:spPr>
          <a:xfrm>
            <a:off x="573157" y="1701938"/>
            <a:ext cx="10515600" cy="4351338"/>
          </a:xfrm>
        </p:spPr>
        <p:txBody>
          <a:bodyPr/>
          <a:lstStyle/>
          <a:p>
            <a:r>
              <a:rPr lang="en-US" dirty="0"/>
              <a:t>Online deployment</a:t>
            </a:r>
          </a:p>
          <a:p>
            <a:pPr lvl="1"/>
            <a:r>
              <a:rPr lang="en-US" dirty="0"/>
              <a:t>Policy update driven by every interaction in real-time</a:t>
            </a:r>
          </a:p>
        </p:txBody>
      </p:sp>
      <p:sp>
        <p:nvSpPr>
          <p:cNvPr id="4" name="Date Placeholder 3"/>
          <p:cNvSpPr>
            <a:spLocks noGrp="1"/>
          </p:cNvSpPr>
          <p:nvPr>
            <p:ph type="dt" sz="half" idx="10"/>
          </p:nvPr>
        </p:nvSpPr>
        <p:spPr/>
        <p:txBody>
          <a:bodyPr/>
          <a:lstStyle/>
          <a:p>
            <a:r>
              <a:rPr lang="en-US"/>
              <a:t>Learning efficiency</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148</a:t>
            </a:fld>
            <a:endParaRPr lang="en-US"/>
          </a:p>
        </p:txBody>
      </p:sp>
      <p:pic>
        <p:nvPicPr>
          <p:cNvPr id="8" name="Picture 2" descr="mage result for robot ic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75107" y="2884920"/>
            <a:ext cx="827242" cy="8272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ge result for wor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0962" y="4757495"/>
            <a:ext cx="812107" cy="79783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200929" y="3274039"/>
            <a:ext cx="1402504" cy="1955253"/>
            <a:chOff x="6097293" y="3125876"/>
            <a:chExt cx="1402504" cy="1920240"/>
          </a:xfrm>
        </p:grpSpPr>
        <p:cxnSp>
          <p:nvCxnSpPr>
            <p:cNvPr id="11" name="Straight Connector 10"/>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rot="10800000">
            <a:off x="3987319" y="3277849"/>
            <a:ext cx="1402504" cy="1955253"/>
            <a:chOff x="6097293" y="3125876"/>
            <a:chExt cx="1402504" cy="1920240"/>
          </a:xfrm>
        </p:grpSpPr>
        <p:cxnSp>
          <p:nvCxnSpPr>
            <p:cNvPr id="15" name="Straight Connector 14"/>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7690679" y="3856373"/>
            <a:ext cx="1289878" cy="369332"/>
          </a:xfrm>
          <a:prstGeom prst="rect">
            <a:avLst/>
          </a:prstGeom>
          <a:noFill/>
        </p:spPr>
        <p:txBody>
          <a:bodyPr wrap="square" rtlCol="0">
            <a:spAutoFit/>
          </a:bodyPr>
          <a:lstStyle/>
          <a:p>
            <a:r>
              <a:rPr lang="en-US" b="1" dirty="0"/>
              <a:t>Action</a:t>
            </a:r>
          </a:p>
        </p:txBody>
      </p:sp>
      <p:sp>
        <p:nvSpPr>
          <p:cNvPr id="19" name="TextBox 18"/>
          <p:cNvSpPr txBox="1"/>
          <p:nvPr/>
        </p:nvSpPr>
        <p:spPr>
          <a:xfrm>
            <a:off x="2978880" y="3846295"/>
            <a:ext cx="957886" cy="369332"/>
          </a:xfrm>
          <a:prstGeom prst="rect">
            <a:avLst/>
          </a:prstGeom>
          <a:noFill/>
        </p:spPr>
        <p:txBody>
          <a:bodyPr wrap="square" rtlCol="0">
            <a:spAutoFit/>
          </a:bodyPr>
          <a:lstStyle/>
          <a:p>
            <a:r>
              <a:rPr lang="en-US" b="1" dirty="0"/>
              <a:t>Reward</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3546" y="4209627"/>
            <a:ext cx="2503637" cy="331712"/>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7683" y="4261074"/>
            <a:ext cx="1808852" cy="310896"/>
          </a:xfrm>
          <a:prstGeom prst="rect">
            <a:avLst/>
          </a:prstGeom>
        </p:spPr>
      </p:pic>
      <p:grpSp>
        <p:nvGrpSpPr>
          <p:cNvPr id="23" name="Group 22"/>
          <p:cNvGrpSpPr/>
          <p:nvPr/>
        </p:nvGrpSpPr>
        <p:grpSpPr>
          <a:xfrm>
            <a:off x="1771375" y="4218610"/>
            <a:ext cx="2310295" cy="1243974"/>
            <a:chOff x="1771375" y="4218610"/>
            <a:chExt cx="2310295" cy="1243974"/>
          </a:xfrm>
        </p:grpSpPr>
        <p:sp>
          <p:nvSpPr>
            <p:cNvPr id="24" name="Rectangle 23"/>
            <p:cNvSpPr/>
            <p:nvPr/>
          </p:nvSpPr>
          <p:spPr>
            <a:xfrm>
              <a:off x="2036416" y="4218610"/>
              <a:ext cx="1877392" cy="393148"/>
            </a:xfrm>
            <a:prstGeom prst="rect">
              <a:avLst/>
            </a:prstGeom>
            <a:noFill/>
            <a:ln w="28575">
              <a:solidFill>
                <a:srgbClr val="00CC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4" idx="2"/>
            </p:cNvCxnSpPr>
            <p:nvPr/>
          </p:nvCxnSpPr>
          <p:spPr>
            <a:xfrm>
              <a:off x="2975112" y="4611758"/>
              <a:ext cx="0" cy="494746"/>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771375" y="5093252"/>
              <a:ext cx="2310295" cy="369332"/>
            </a:xfrm>
            <a:prstGeom prst="rect">
              <a:avLst/>
            </a:prstGeom>
            <a:noFill/>
          </p:spPr>
          <p:txBody>
            <a:bodyPr wrap="square" rtlCol="0">
              <a:spAutoFit/>
            </a:bodyPr>
            <a:lstStyle/>
            <a:p>
              <a:r>
                <a:rPr lang="en-US" b="1" dirty="0">
                  <a:solidFill>
                    <a:srgbClr val="00CC00"/>
                  </a:solidFill>
                </a:rPr>
                <a:t>Convergence matters!</a:t>
              </a:r>
            </a:p>
          </p:txBody>
        </p:sp>
      </p:grpSp>
      <p:grpSp>
        <p:nvGrpSpPr>
          <p:cNvPr id="27" name="Group 26"/>
          <p:cNvGrpSpPr/>
          <p:nvPr/>
        </p:nvGrpSpPr>
        <p:grpSpPr>
          <a:xfrm>
            <a:off x="7699512" y="4209776"/>
            <a:ext cx="2619513" cy="1252808"/>
            <a:chOff x="7699512" y="4209776"/>
            <a:chExt cx="2619513" cy="1252808"/>
          </a:xfrm>
        </p:grpSpPr>
        <p:sp>
          <p:nvSpPr>
            <p:cNvPr id="28" name="Rectangle 27"/>
            <p:cNvSpPr/>
            <p:nvPr/>
          </p:nvSpPr>
          <p:spPr>
            <a:xfrm>
              <a:off x="7699512" y="4209776"/>
              <a:ext cx="2619513" cy="3931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915966" y="5093252"/>
              <a:ext cx="2310295" cy="369332"/>
            </a:xfrm>
            <a:prstGeom prst="rect">
              <a:avLst/>
            </a:prstGeom>
            <a:noFill/>
          </p:spPr>
          <p:txBody>
            <a:bodyPr wrap="square" rtlCol="0">
              <a:spAutoFit/>
            </a:bodyPr>
            <a:lstStyle/>
            <a:p>
              <a:r>
                <a:rPr lang="en-US" b="1" dirty="0">
                  <a:solidFill>
                    <a:srgbClr val="FF0000"/>
                  </a:solidFill>
                </a:rPr>
                <a:t>Exploration matters!</a:t>
              </a:r>
            </a:p>
          </p:txBody>
        </p:sp>
        <p:cxnSp>
          <p:nvCxnSpPr>
            <p:cNvPr id="30" name="Straight Arrow Connector 29"/>
            <p:cNvCxnSpPr>
              <a:stCxn id="28" idx="2"/>
              <a:endCxn id="29" idx="0"/>
            </p:cNvCxnSpPr>
            <p:nvPr/>
          </p:nvCxnSpPr>
          <p:spPr>
            <a:xfrm>
              <a:off x="9009269" y="4602924"/>
              <a:ext cx="0" cy="49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050" name="Picture 2" descr="Stopwatch &amp; Timer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68731" y="3893587"/>
            <a:ext cx="663574" cy="6635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41738" y="5654260"/>
            <a:ext cx="3180522" cy="646331"/>
          </a:xfrm>
          <a:prstGeom prst="rect">
            <a:avLst/>
          </a:prstGeom>
          <a:noFill/>
        </p:spPr>
        <p:txBody>
          <a:bodyPr wrap="square" rtlCol="0">
            <a:spAutoFit/>
          </a:bodyPr>
          <a:lstStyle/>
          <a:p>
            <a:r>
              <a:rPr lang="en-US" dirty="0"/>
              <a:t>Some recent work: [WHCW19, KSL16, MWLS20] </a:t>
            </a:r>
          </a:p>
        </p:txBody>
      </p:sp>
    </p:spTree>
    <p:extLst>
      <p:ext uri="{BB962C8B-B14F-4D97-AF65-F5344CB8AC3E}">
        <p14:creationId xmlns:p14="http://schemas.microsoft.com/office/powerpoint/2010/main" val="14570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differential privacy perturb distribu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2672" y="5440494"/>
            <a:ext cx="3489680" cy="1235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Future research directions</a:t>
            </a:r>
          </a:p>
        </p:txBody>
      </p:sp>
      <p:sp>
        <p:nvSpPr>
          <p:cNvPr id="3" name="Content Placeholder 2"/>
          <p:cNvSpPr>
            <a:spLocks noGrp="1"/>
          </p:cNvSpPr>
          <p:nvPr>
            <p:ph idx="1"/>
          </p:nvPr>
        </p:nvSpPr>
        <p:spPr/>
        <p:txBody>
          <a:bodyPr/>
          <a:lstStyle/>
          <a:p>
            <a:r>
              <a:rPr lang="en-US" dirty="0"/>
              <a:t>Learning under adversarial contexts</a:t>
            </a:r>
          </a:p>
          <a:p>
            <a:pPr lvl="1"/>
            <a:r>
              <a:rPr lang="en-US" dirty="0"/>
              <a:t>Privacy breach under extraction attacks</a:t>
            </a:r>
          </a:p>
        </p:txBody>
      </p:sp>
      <p:sp>
        <p:nvSpPr>
          <p:cNvPr id="4" name="Date Placeholder 3"/>
          <p:cNvSpPr>
            <a:spLocks noGrp="1"/>
          </p:cNvSpPr>
          <p:nvPr>
            <p:ph type="dt" sz="half" idx="10"/>
          </p:nvPr>
        </p:nvSpPr>
        <p:spPr/>
        <p:txBody>
          <a:bodyPr/>
          <a:lstStyle/>
          <a:p>
            <a:r>
              <a:rPr lang="en-US"/>
              <a:t>Private Learning</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149</a:t>
            </a:fld>
            <a:endParaRPr lang="en-US"/>
          </a:p>
        </p:txBody>
      </p:sp>
      <p:pic>
        <p:nvPicPr>
          <p:cNvPr id="8" name="Picture 7" descr="mage result for robot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9992" y="3649779"/>
            <a:ext cx="982680" cy="9966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acker th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2791" y="2935853"/>
            <a:ext cx="709909" cy="7099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1568" y="4581013"/>
            <a:ext cx="5586438" cy="830997"/>
          </a:xfrm>
          <a:prstGeom prst="rect">
            <a:avLst/>
          </a:prstGeom>
          <a:noFill/>
        </p:spPr>
        <p:txBody>
          <a:bodyPr wrap="square" rtlCol="0">
            <a:spAutoFit/>
          </a:bodyPr>
          <a:lstStyle/>
          <a:p>
            <a:r>
              <a:rPr lang="en-US" sz="2400" i="1" dirty="0">
                <a:solidFill>
                  <a:srgbClr val="FF0000"/>
                </a:solidFill>
              </a:rPr>
              <a:t>Exploration reconciles the need for learning and the need for privacy protection</a:t>
            </a:r>
          </a:p>
        </p:txBody>
      </p:sp>
      <p:grpSp>
        <p:nvGrpSpPr>
          <p:cNvPr id="17" name="Group 16"/>
          <p:cNvGrpSpPr/>
          <p:nvPr/>
        </p:nvGrpSpPr>
        <p:grpSpPr>
          <a:xfrm>
            <a:off x="7401665" y="3780331"/>
            <a:ext cx="793857" cy="772198"/>
            <a:chOff x="1609065" y="1869535"/>
            <a:chExt cx="796034" cy="796034"/>
          </a:xfrm>
        </p:grpSpPr>
        <p:sp>
          <p:nvSpPr>
            <p:cNvPr id="18" name="Oval 17"/>
            <p:cNvSpPr/>
            <p:nvPr/>
          </p:nvSpPr>
          <p:spPr>
            <a:xfrm>
              <a:off x="1609065" y="1869535"/>
              <a:ext cx="796034" cy="79603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2470" y="1942940"/>
              <a:ext cx="649224" cy="649224"/>
            </a:xfrm>
            <a:prstGeom prst="rect">
              <a:avLst/>
            </a:prstGeom>
          </p:spPr>
        </p:pic>
      </p:grpSp>
      <p:grpSp>
        <p:nvGrpSpPr>
          <p:cNvPr id="15" name="Group 14"/>
          <p:cNvGrpSpPr/>
          <p:nvPr/>
        </p:nvGrpSpPr>
        <p:grpSpPr>
          <a:xfrm>
            <a:off x="4616425" y="3970708"/>
            <a:ext cx="2556341" cy="430918"/>
            <a:chOff x="4616425" y="3970708"/>
            <a:chExt cx="2556341" cy="430918"/>
          </a:xfrm>
        </p:grpSpPr>
        <p:pic>
          <p:nvPicPr>
            <p:cNvPr id="2050" name="Picture 2" descr="Image result for drugs vecto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16425" y="3970708"/>
              <a:ext cx="530486" cy="4309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rugs vecto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51415" y="3994232"/>
              <a:ext cx="540960" cy="3803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medication pill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91236" y="4010870"/>
              <a:ext cx="381530" cy="3637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edication pill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21274" y="4005131"/>
              <a:ext cx="437236" cy="3752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694698" y="3846442"/>
            <a:ext cx="2408074" cy="576072"/>
            <a:chOff x="5534278" y="1024687"/>
            <a:chExt cx="2408074" cy="576072"/>
          </a:xfrm>
        </p:grpSpPr>
        <p:pic>
          <p:nvPicPr>
            <p:cNvPr id="24" name="Picture 16" descr="Image result for horror movie poster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34278" y="1024687"/>
              <a:ext cx="388272" cy="576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Image result for romance movie poster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37128" y="1024687"/>
              <a:ext cx="390410" cy="5760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Image result for romance movie poster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42116" y="1024687"/>
              <a:ext cx="386530" cy="5760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descr="Image result for romance movie poster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43224" y="1024687"/>
              <a:ext cx="383357" cy="576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Image result for drama movie poster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41159" y="1024687"/>
              <a:ext cx="401193" cy="576072"/>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80041" y="4374595"/>
            <a:ext cx="1546660" cy="400376"/>
          </a:xfrm>
          <a:prstGeom prst="rect">
            <a:avLst/>
          </a:prstGeom>
        </p:spPr>
      </p:pic>
      <p:grpSp>
        <p:nvGrpSpPr>
          <p:cNvPr id="12" name="Group 11"/>
          <p:cNvGrpSpPr/>
          <p:nvPr/>
        </p:nvGrpSpPr>
        <p:grpSpPr>
          <a:xfrm>
            <a:off x="8365734" y="4459525"/>
            <a:ext cx="2450773" cy="2099626"/>
            <a:chOff x="8365734" y="4459525"/>
            <a:chExt cx="2450773" cy="2099626"/>
          </a:xfrm>
        </p:grpSpPr>
        <p:pic>
          <p:nvPicPr>
            <p:cNvPr id="56" name="Picture 5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65734" y="6129742"/>
              <a:ext cx="1820181" cy="429409"/>
            </a:xfrm>
            <a:prstGeom prst="rect">
              <a:avLst/>
            </a:prstGeom>
          </p:spPr>
        </p:pic>
        <p:cxnSp>
          <p:nvCxnSpPr>
            <p:cNvPr id="44" name="Straight Arrow Connector 43">
              <a:extLst>
                <a:ext uri="{FF2B5EF4-FFF2-40B4-BE49-F238E27FC236}">
                  <a16:creationId xmlns:a16="http://schemas.microsoft.com/office/drawing/2014/main" id="{412F9D13-D0BD-4965-A01A-F3C01C7CEFD1}"/>
                </a:ext>
              </a:extLst>
            </p:cNvPr>
            <p:cNvCxnSpPr>
              <a:cxnSpLocks/>
            </p:cNvCxnSpPr>
            <p:nvPr/>
          </p:nvCxnSpPr>
          <p:spPr>
            <a:xfrm flipH="1" flipV="1">
              <a:off x="9802270" y="4459525"/>
              <a:ext cx="999124" cy="614546"/>
            </a:xfrm>
            <a:prstGeom prst="straightConnector1">
              <a:avLst/>
            </a:prstGeom>
            <a:ln w="28575">
              <a:solidFill>
                <a:schemeClr val="tx1"/>
              </a:solidFill>
              <a:prstDash val="sysDash"/>
              <a:tailEnd type="triangle" w="lg" len="lg"/>
            </a:ln>
          </p:spPr>
          <p:style>
            <a:lnRef idx="1">
              <a:schemeClr val="dk1"/>
            </a:lnRef>
            <a:fillRef idx="0">
              <a:schemeClr val="dk1"/>
            </a:fillRef>
            <a:effectRef idx="0">
              <a:schemeClr val="dk1"/>
            </a:effectRef>
            <a:fontRef idx="minor">
              <a:schemeClr val="tx1"/>
            </a:fontRef>
          </p:style>
        </p:cxnSp>
        <p:grpSp>
          <p:nvGrpSpPr>
            <p:cNvPr id="16" name="Group 15"/>
            <p:cNvGrpSpPr/>
            <p:nvPr/>
          </p:nvGrpSpPr>
          <p:grpSpPr>
            <a:xfrm>
              <a:off x="8993684" y="5074071"/>
              <a:ext cx="1822823" cy="1074004"/>
              <a:chOff x="9309226" y="5091107"/>
              <a:chExt cx="1822823" cy="1074004"/>
            </a:xfrm>
          </p:grpSpPr>
          <p:sp>
            <p:nvSpPr>
              <p:cNvPr id="52" name="Oval 51">
                <a:extLst>
                  <a:ext uri="{FF2B5EF4-FFF2-40B4-BE49-F238E27FC236}">
                    <a16:creationId xmlns:a16="http://schemas.microsoft.com/office/drawing/2014/main" id="{DBC84437-20DB-478A-A84C-3EFDAA08CAEB}"/>
                  </a:ext>
                </a:extLst>
              </p:cNvPr>
              <p:cNvSpPr/>
              <p:nvPr/>
            </p:nvSpPr>
            <p:spPr>
              <a:xfrm>
                <a:off x="9309226" y="6048204"/>
                <a:ext cx="116907" cy="116907"/>
              </a:xfrm>
              <a:prstGeom prst="ellipse">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3" name="Straight Arrow Connector 52">
                <a:extLst>
                  <a:ext uri="{FF2B5EF4-FFF2-40B4-BE49-F238E27FC236}">
                    <a16:creationId xmlns:a16="http://schemas.microsoft.com/office/drawing/2014/main" id="{412F9D13-D0BD-4965-A01A-F3C01C7CEFD1}"/>
                  </a:ext>
                </a:extLst>
              </p:cNvPr>
              <p:cNvCxnSpPr>
                <a:cxnSpLocks/>
              </p:cNvCxnSpPr>
              <p:nvPr/>
            </p:nvCxnSpPr>
            <p:spPr>
              <a:xfrm flipV="1">
                <a:off x="9422528" y="5091107"/>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cxnSp>
          <p:nvCxnSpPr>
            <p:cNvPr id="57" name="Straight Arrow Connector 56">
              <a:extLst>
                <a:ext uri="{FF2B5EF4-FFF2-40B4-BE49-F238E27FC236}">
                  <a16:creationId xmlns:a16="http://schemas.microsoft.com/office/drawing/2014/main" id="{412F9D13-D0BD-4965-A01A-F3C01C7CEFD1}"/>
                </a:ext>
              </a:extLst>
            </p:cNvPr>
            <p:cNvCxnSpPr>
              <a:cxnSpLocks/>
            </p:cNvCxnSpPr>
            <p:nvPr/>
          </p:nvCxnSpPr>
          <p:spPr>
            <a:xfrm flipV="1">
              <a:off x="9068583" y="4459526"/>
              <a:ext cx="718574" cy="1593944"/>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grpSp>
      <p:grpSp>
        <p:nvGrpSpPr>
          <p:cNvPr id="11" name="Group 10"/>
          <p:cNvGrpSpPr/>
          <p:nvPr/>
        </p:nvGrpSpPr>
        <p:grpSpPr>
          <a:xfrm>
            <a:off x="1269517" y="3065341"/>
            <a:ext cx="2056924" cy="2555270"/>
            <a:chOff x="1269517" y="3065341"/>
            <a:chExt cx="2056924" cy="2555270"/>
          </a:xfrm>
        </p:grpSpPr>
        <p:grpSp>
          <p:nvGrpSpPr>
            <p:cNvPr id="9" name="Group 8"/>
            <p:cNvGrpSpPr/>
            <p:nvPr/>
          </p:nvGrpSpPr>
          <p:grpSpPr>
            <a:xfrm>
              <a:off x="1344907" y="3065341"/>
              <a:ext cx="1416602" cy="2240844"/>
              <a:chOff x="1344907" y="3380926"/>
              <a:chExt cx="1416602" cy="2240844"/>
            </a:xfrm>
          </p:grpSpPr>
          <p:pic>
            <p:nvPicPr>
              <p:cNvPr id="6" name="Picture 6" descr="mage result for privacy issues in amazon and facebook recommendation"/>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344908" y="3380926"/>
                <a:ext cx="1416601" cy="796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age result for facebook privacy"/>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344907" y="4184413"/>
                <a:ext cx="1416601" cy="143735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269517" y="5312834"/>
              <a:ext cx="2056924" cy="307777"/>
            </a:xfrm>
            <a:prstGeom prst="rect">
              <a:avLst/>
            </a:prstGeom>
            <a:noFill/>
          </p:spPr>
          <p:txBody>
            <a:bodyPr wrap="square" rtlCol="0">
              <a:spAutoFit/>
            </a:bodyPr>
            <a:lstStyle/>
            <a:p>
              <a:r>
                <a:rPr lang="en-US" sz="1400" dirty="0"/>
                <a:t>[CKNFS11, Kor10]</a:t>
              </a:r>
            </a:p>
          </p:txBody>
        </p:sp>
      </p:grpSp>
      <p:sp>
        <p:nvSpPr>
          <p:cNvPr id="22" name="Rounded Rectangle 21"/>
          <p:cNvSpPr/>
          <p:nvPr/>
        </p:nvSpPr>
        <p:spPr>
          <a:xfrm>
            <a:off x="3365985" y="3692940"/>
            <a:ext cx="5004166" cy="94021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79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1"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par>
                          <p:cTn id="36" fill="hold">
                            <p:stCondLst>
                              <p:cond delay="5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exploration is crucial</a:t>
            </a:r>
          </a:p>
        </p:txBody>
      </p:sp>
      <p:sp>
        <p:nvSpPr>
          <p:cNvPr id="3" name="Content Placeholder 2"/>
          <p:cNvSpPr>
            <a:spLocks noGrp="1"/>
          </p:cNvSpPr>
          <p:nvPr>
            <p:ph idx="1"/>
          </p:nvPr>
        </p:nvSpPr>
        <p:spPr/>
        <p:txBody>
          <a:bodyPr/>
          <a:lstStyle/>
          <a:p>
            <a:pPr marL="228600" lvl="1">
              <a:spcBef>
                <a:spcPts val="1000"/>
              </a:spcBef>
            </a:pPr>
            <a:r>
              <a:rPr lang="en-US" dirty="0"/>
              <a:t>The problem space can be structured</a:t>
            </a:r>
          </a:p>
          <a:p>
            <a:pPr marL="685800" lvl="2">
              <a:spcBef>
                <a:spcPts val="1000"/>
              </a:spcBef>
            </a:pPr>
            <a:r>
              <a:rPr lang="en-US" dirty="0"/>
              <a:t>The observations might not be independent</a:t>
            </a:r>
          </a:p>
        </p:txBody>
      </p:sp>
      <p:sp>
        <p:nvSpPr>
          <p:cNvPr id="4" name="Date Placeholder 3"/>
          <p:cNvSpPr>
            <a:spLocks noGrp="1"/>
          </p:cNvSpPr>
          <p:nvPr>
            <p:ph type="dt" sz="half" idx="10"/>
          </p:nvPr>
        </p:nvSpPr>
        <p:spPr/>
        <p:txBody>
          <a:bodyPr/>
          <a:lstStyle/>
          <a:p>
            <a:r>
              <a:rPr lang="en-US"/>
              <a:t>Challenges</a:t>
            </a:r>
            <a:endParaRPr lang="en-US" dirty="0"/>
          </a:p>
        </p:txBody>
      </p:sp>
      <p:sp>
        <p:nvSpPr>
          <p:cNvPr id="6" name="Slide Number Placeholder 5"/>
          <p:cNvSpPr>
            <a:spLocks noGrp="1"/>
          </p:cNvSpPr>
          <p:nvPr>
            <p:ph type="sldNum" sz="quarter" idx="12"/>
          </p:nvPr>
        </p:nvSpPr>
        <p:spPr/>
        <p:txBody>
          <a:bodyPr/>
          <a:lstStyle/>
          <a:p>
            <a:fld id="{96675DA6-09A5-4603-985B-62A0433927C4}" type="slidenum">
              <a:rPr lang="en-US" smtClean="0"/>
              <a:t>15</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99468930"/>
              </p:ext>
            </p:extLst>
          </p:nvPr>
        </p:nvGraphicFramePr>
        <p:xfrm>
          <a:off x="3722685" y="4067993"/>
          <a:ext cx="5447880" cy="2210204"/>
        </p:xfrm>
        <a:graphic>
          <a:graphicData uri="http://schemas.openxmlformats.org/drawingml/2006/table">
            <a:tbl>
              <a:tblPr firstRow="1" bandRow="1">
                <a:tableStyleId>{5940675A-B579-460E-94D1-54222C63F5DA}</a:tableStyleId>
              </a:tblPr>
              <a:tblGrid>
                <a:gridCol w="1815960">
                  <a:extLst>
                    <a:ext uri="{9D8B030D-6E8A-4147-A177-3AD203B41FA5}">
                      <a16:colId xmlns:a16="http://schemas.microsoft.com/office/drawing/2014/main" val="4170111158"/>
                    </a:ext>
                  </a:extLst>
                </a:gridCol>
                <a:gridCol w="1815960">
                  <a:extLst>
                    <a:ext uri="{9D8B030D-6E8A-4147-A177-3AD203B41FA5}">
                      <a16:colId xmlns:a16="http://schemas.microsoft.com/office/drawing/2014/main" val="4103216737"/>
                    </a:ext>
                  </a:extLst>
                </a:gridCol>
                <a:gridCol w="1815960">
                  <a:extLst>
                    <a:ext uri="{9D8B030D-6E8A-4147-A177-3AD203B41FA5}">
                      <a16:colId xmlns:a16="http://schemas.microsoft.com/office/drawing/2014/main" val="2470551502"/>
                    </a:ext>
                  </a:extLst>
                </a:gridCol>
              </a:tblGrid>
              <a:tr h="110510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65599345"/>
                  </a:ext>
                </a:extLst>
              </a:tr>
              <a:tr h="1105102">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38542045"/>
                  </a:ext>
                </a:extLst>
              </a:tr>
            </a:tbl>
          </a:graphicData>
        </a:graphic>
      </p:graphicFrame>
      <p:sp>
        <p:nvSpPr>
          <p:cNvPr id="10" name="TextBox 9"/>
          <p:cNvSpPr txBox="1"/>
          <p:nvPr/>
        </p:nvSpPr>
        <p:spPr>
          <a:xfrm>
            <a:off x="4219405" y="3051087"/>
            <a:ext cx="954594" cy="369332"/>
          </a:xfrm>
          <a:prstGeom prst="rect">
            <a:avLst/>
          </a:prstGeom>
          <a:noFill/>
        </p:spPr>
        <p:txBody>
          <a:bodyPr wrap="square" rtlCol="0">
            <a:spAutoFit/>
          </a:bodyPr>
          <a:lstStyle/>
          <a:p>
            <a:r>
              <a:rPr lang="en-US" dirty="0"/>
              <a:t>Horror</a:t>
            </a:r>
          </a:p>
        </p:txBody>
      </p:sp>
      <p:sp>
        <p:nvSpPr>
          <p:cNvPr id="11" name="TextBox 10"/>
          <p:cNvSpPr txBox="1"/>
          <p:nvPr/>
        </p:nvSpPr>
        <p:spPr>
          <a:xfrm>
            <a:off x="5987767" y="3068255"/>
            <a:ext cx="1220875" cy="369332"/>
          </a:xfrm>
          <a:prstGeom prst="rect">
            <a:avLst/>
          </a:prstGeom>
          <a:noFill/>
        </p:spPr>
        <p:txBody>
          <a:bodyPr wrap="square" rtlCol="0">
            <a:spAutoFit/>
          </a:bodyPr>
          <a:lstStyle/>
          <a:p>
            <a:r>
              <a:rPr lang="en-US" dirty="0"/>
              <a:t>Romance</a:t>
            </a:r>
          </a:p>
        </p:txBody>
      </p:sp>
      <p:sp>
        <p:nvSpPr>
          <p:cNvPr id="12" name="TextBox 11"/>
          <p:cNvSpPr txBox="1"/>
          <p:nvPr/>
        </p:nvSpPr>
        <p:spPr>
          <a:xfrm>
            <a:off x="7850621" y="3051087"/>
            <a:ext cx="1220875" cy="369332"/>
          </a:xfrm>
          <a:prstGeom prst="rect">
            <a:avLst/>
          </a:prstGeom>
          <a:noFill/>
        </p:spPr>
        <p:txBody>
          <a:bodyPr wrap="square" rtlCol="0">
            <a:spAutoFit/>
          </a:bodyPr>
          <a:lstStyle/>
          <a:p>
            <a:r>
              <a:rPr lang="en-US" dirty="0"/>
              <a:t>Drama</a:t>
            </a:r>
          </a:p>
        </p:txBody>
      </p:sp>
      <p:pic>
        <p:nvPicPr>
          <p:cNvPr id="1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2025" y="4184809"/>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27903" y="452219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30039" y="451897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3218" y="421207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6702" y="4505297"/>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27016" y="475975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2206" y="487081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03176" y="481646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9509" y="487081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43942" y="443484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73231" y="410968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49760" y="472678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37135" y="591836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16801" y="587262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04460" y="475975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31664" y="532024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4179" y="552538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3764" y="595290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31162" y="588327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00337" y="548054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56939" y="5295407"/>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14043" y="597832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36444" y="520122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9393" y="554183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63308" y="5905719"/>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33667" y="5463052"/>
            <a:ext cx="347240" cy="34724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3213978" y="4971665"/>
            <a:ext cx="377537" cy="377537"/>
            <a:chOff x="6725401" y="3127190"/>
            <a:chExt cx="796034" cy="796034"/>
          </a:xfrm>
        </p:grpSpPr>
        <p:sp>
          <p:nvSpPr>
            <p:cNvPr id="40" name="Oval 39"/>
            <p:cNvSpPr/>
            <p:nvPr/>
          </p:nvSpPr>
          <p:spPr>
            <a:xfrm>
              <a:off x="6725401" y="3127190"/>
              <a:ext cx="796034" cy="79603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138" y="3200595"/>
              <a:ext cx="649224" cy="649224"/>
            </a:xfrm>
            <a:prstGeom prst="rect">
              <a:avLst/>
            </a:prstGeom>
          </p:spPr>
        </p:pic>
      </p:grpSp>
      <p:grpSp>
        <p:nvGrpSpPr>
          <p:cNvPr id="42" name="Group 41"/>
          <p:cNvGrpSpPr/>
          <p:nvPr/>
        </p:nvGrpSpPr>
        <p:grpSpPr>
          <a:xfrm>
            <a:off x="3213978" y="5428460"/>
            <a:ext cx="377537" cy="377537"/>
            <a:chOff x="1609065" y="1869535"/>
            <a:chExt cx="796034" cy="796034"/>
          </a:xfrm>
        </p:grpSpPr>
        <p:sp>
          <p:nvSpPr>
            <p:cNvPr id="43" name="Oval 42"/>
            <p:cNvSpPr/>
            <p:nvPr/>
          </p:nvSpPr>
          <p:spPr>
            <a:xfrm>
              <a:off x="1609065" y="1869535"/>
              <a:ext cx="796034" cy="79603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470" y="1942940"/>
              <a:ext cx="649224" cy="649224"/>
            </a:xfrm>
            <a:prstGeom prst="rect">
              <a:avLst/>
            </a:prstGeom>
          </p:spPr>
        </p:pic>
      </p:grpSp>
      <p:grpSp>
        <p:nvGrpSpPr>
          <p:cNvPr id="45" name="Group 44"/>
          <p:cNvGrpSpPr/>
          <p:nvPr/>
        </p:nvGrpSpPr>
        <p:grpSpPr>
          <a:xfrm>
            <a:off x="3213978" y="4058075"/>
            <a:ext cx="377537" cy="377537"/>
            <a:chOff x="2940472" y="5176088"/>
            <a:chExt cx="796034" cy="796034"/>
          </a:xfrm>
        </p:grpSpPr>
        <p:sp>
          <p:nvSpPr>
            <p:cNvPr id="46" name="Oval 45"/>
            <p:cNvSpPr/>
            <p:nvPr/>
          </p:nvSpPr>
          <p:spPr>
            <a:xfrm>
              <a:off x="2940472" y="5176088"/>
              <a:ext cx="796034" cy="79603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3877" y="5249493"/>
              <a:ext cx="649224" cy="649224"/>
            </a:xfrm>
            <a:prstGeom prst="rect">
              <a:avLst/>
            </a:prstGeom>
          </p:spPr>
        </p:pic>
      </p:grpSp>
      <p:grpSp>
        <p:nvGrpSpPr>
          <p:cNvPr id="48" name="Group 47"/>
          <p:cNvGrpSpPr/>
          <p:nvPr/>
        </p:nvGrpSpPr>
        <p:grpSpPr>
          <a:xfrm>
            <a:off x="3213978" y="4514870"/>
            <a:ext cx="377537" cy="377537"/>
            <a:chOff x="5666427" y="1562758"/>
            <a:chExt cx="796034" cy="796034"/>
          </a:xfrm>
        </p:grpSpPr>
        <p:sp>
          <p:nvSpPr>
            <p:cNvPr id="49" name="Oval 48"/>
            <p:cNvSpPr/>
            <p:nvPr/>
          </p:nvSpPr>
          <p:spPr>
            <a:xfrm>
              <a:off x="5666427" y="1562758"/>
              <a:ext cx="796034" cy="79603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5207" y="1618328"/>
              <a:ext cx="649224" cy="649224"/>
            </a:xfrm>
            <a:prstGeom prst="rect">
              <a:avLst/>
            </a:prstGeom>
          </p:spPr>
        </p:pic>
      </p:grpSp>
      <p:pic>
        <p:nvPicPr>
          <p:cNvPr id="51"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8243" y="5840812"/>
            <a:ext cx="434731" cy="412148"/>
          </a:xfrm>
          <a:prstGeom prst="rect">
            <a:avLst/>
          </a:prstGeom>
        </p:spPr>
      </p:pic>
      <p:pic>
        <p:nvPicPr>
          <p:cNvPr id="52" name="Picture 10" descr="Image result for horror movie post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26284" y="3400937"/>
            <a:ext cx="460612" cy="5760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Image result for horror movie poster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01474" y="3400937"/>
            <a:ext cx="388239" cy="5760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Image result for horror movie poster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04291" y="3400937"/>
            <a:ext cx="381961" cy="5760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Image result for horror movie poster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300830" y="3400937"/>
            <a:ext cx="388272" cy="5760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Image result for romance movie poster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803680" y="3400937"/>
            <a:ext cx="390410" cy="5760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0" descr="Image result for romance movie poster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308668" y="3400937"/>
            <a:ext cx="386530" cy="5760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descr="Image result for romance movie poster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09776" y="3400937"/>
            <a:ext cx="383357" cy="5760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4" descr="Image result for drama movie posters"/>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307711" y="3400937"/>
            <a:ext cx="401193" cy="57607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6" descr="Image result for drama movie poster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823482" y="3400937"/>
            <a:ext cx="384048" cy="5760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8" descr="Image result for drama movie posters oscard"/>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322108" y="3400937"/>
            <a:ext cx="386531" cy="5760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0" descr="Image result for drama movie posters oscars 202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823219" y="3400937"/>
            <a:ext cx="347346" cy="576072"/>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4034798" y="4103527"/>
            <a:ext cx="3035465" cy="1938917"/>
            <a:chOff x="706133" y="4216656"/>
            <a:chExt cx="3035465" cy="1938917"/>
          </a:xfrm>
        </p:grpSpPr>
        <p:pic>
          <p:nvPicPr>
            <p:cNvPr id="6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6133" y="4873431"/>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1411" y="421665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98816" y="5715838"/>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94358" y="580833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77300" y="5686304"/>
              <a:ext cx="347240" cy="347240"/>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9737" y="429885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78634" y="436760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60818" y="4400798"/>
            <a:ext cx="347240" cy="34724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6573181" y="6284436"/>
            <a:ext cx="2897746" cy="276999"/>
          </a:xfrm>
          <a:prstGeom prst="rect">
            <a:avLst/>
          </a:prstGeom>
          <a:noFill/>
        </p:spPr>
        <p:txBody>
          <a:bodyPr wrap="square" rtlCol="0">
            <a:spAutoFit/>
          </a:bodyPr>
          <a:lstStyle/>
          <a:p>
            <a:r>
              <a:rPr lang="en-US" sz="1200" i="1" dirty="0"/>
              <a:t>Figure credit: </a:t>
            </a:r>
            <a:r>
              <a:rPr lang="en-US" sz="1200" dirty="0"/>
              <a:t>Schnabel et al. 2016 </a:t>
            </a:r>
            <a:r>
              <a:rPr lang="en-US" sz="1200" baseline="30000" dirty="0"/>
              <a:t>[SSSCJ16]</a:t>
            </a:r>
            <a:r>
              <a:rPr lang="en-US" sz="1200" i="1" dirty="0"/>
              <a:t> </a:t>
            </a:r>
          </a:p>
        </p:txBody>
      </p:sp>
      <p:sp>
        <p:nvSpPr>
          <p:cNvPr id="74" name="Arc 73"/>
          <p:cNvSpPr/>
          <p:nvPr/>
        </p:nvSpPr>
        <p:spPr>
          <a:xfrm rot="10800000">
            <a:off x="2744857" y="4257812"/>
            <a:ext cx="939386" cy="1380850"/>
          </a:xfrm>
          <a:prstGeom prst="arc">
            <a:avLst>
              <a:gd name="adj1" fmla="val 16200000"/>
              <a:gd name="adj2" fmla="val 539314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0800000">
            <a:off x="2757557" y="4702312"/>
            <a:ext cx="939386" cy="1380850"/>
          </a:xfrm>
          <a:prstGeom prst="arc">
            <a:avLst>
              <a:gd name="adj1" fmla="val 16200000"/>
              <a:gd name="adj2" fmla="val 539314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10800000">
            <a:off x="2665482" y="4260709"/>
            <a:ext cx="1104900" cy="914402"/>
          </a:xfrm>
          <a:prstGeom prst="arc">
            <a:avLst>
              <a:gd name="adj1" fmla="val 16200000"/>
              <a:gd name="adj2" fmla="val 539314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697948" y="4898887"/>
            <a:ext cx="1815548" cy="369332"/>
          </a:xfrm>
          <a:prstGeom prst="rect">
            <a:avLst/>
          </a:prstGeom>
          <a:noFill/>
        </p:spPr>
        <p:txBody>
          <a:bodyPr wrap="square" rtlCol="0">
            <a:spAutoFit/>
          </a:bodyPr>
          <a:lstStyle/>
          <a:p>
            <a:r>
              <a:rPr lang="en-US" dirty="0">
                <a:solidFill>
                  <a:srgbClr val="FF0000"/>
                </a:solidFill>
              </a:rPr>
              <a:t>Social influence?</a:t>
            </a:r>
          </a:p>
        </p:txBody>
      </p:sp>
      <p:sp>
        <p:nvSpPr>
          <p:cNvPr id="79" name="Rectangle 78"/>
          <p:cNvSpPr/>
          <p:nvPr/>
        </p:nvSpPr>
        <p:spPr>
          <a:xfrm>
            <a:off x="3675270" y="3092174"/>
            <a:ext cx="2040834" cy="9055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751720" y="3092174"/>
            <a:ext cx="1490455" cy="905565"/>
          </a:xfrm>
          <a:prstGeom prst="rect">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282070" y="3092174"/>
            <a:ext cx="1922255" cy="905565"/>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4823789" y="2676940"/>
            <a:ext cx="3304303" cy="369332"/>
          </a:xfrm>
          <a:prstGeom prst="rect">
            <a:avLst/>
          </a:prstGeom>
          <a:noFill/>
        </p:spPr>
        <p:txBody>
          <a:bodyPr wrap="none" rtlCol="0">
            <a:spAutoFit/>
          </a:bodyPr>
          <a:lstStyle/>
          <a:p>
            <a:r>
              <a:rPr lang="en-US" dirty="0">
                <a:solidFill>
                  <a:srgbClr val="FF0000"/>
                </a:solidFill>
              </a:rPr>
              <a:t>Clustered, correlated responses? </a:t>
            </a:r>
          </a:p>
        </p:txBody>
      </p:sp>
    </p:spTree>
    <p:extLst>
      <p:ext uri="{BB962C8B-B14F-4D97-AF65-F5344CB8AC3E}">
        <p14:creationId xmlns:p14="http://schemas.microsoft.com/office/powerpoint/2010/main" val="240800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Horizontal)">
                                      <p:cBhvr>
                                        <p:cTn id="7" dur="500"/>
                                        <p:tgtEl>
                                          <p:spTgt spid="80"/>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arn(inHorizontal)">
                                      <p:cBhvr>
                                        <p:cTn id="10" dur="500"/>
                                        <p:tgtEl>
                                          <p:spTgt spid="79"/>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inHorizontal)">
                                      <p:cBhvr>
                                        <p:cTn id="13" dur="500"/>
                                        <p:tgtEl>
                                          <p:spTgt spid="81"/>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barn(outHorizontal)">
                                      <p:cBhvr>
                                        <p:cTn id="21" dur="500"/>
                                        <p:tgtEl>
                                          <p:spTgt spid="76"/>
                                        </p:tgtEl>
                                      </p:cBhvr>
                                    </p:animEffect>
                                  </p:childTnLst>
                                </p:cTn>
                              </p:par>
                              <p:par>
                                <p:cTn id="22" presetID="16" presetClass="entr" presetSubtype="42"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barn(outHorizontal)">
                                      <p:cBhvr>
                                        <p:cTn id="24" dur="500"/>
                                        <p:tgtEl>
                                          <p:spTgt spid="74"/>
                                        </p:tgtEl>
                                      </p:cBhvr>
                                    </p:animEffect>
                                  </p:childTnLst>
                                </p:cTn>
                              </p:par>
                              <p:par>
                                <p:cTn id="25" presetID="16" presetClass="entr" presetSubtype="42"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arn(outHorizontal)">
                                      <p:cBhvr>
                                        <p:cTn id="27" dur="500"/>
                                        <p:tgtEl>
                                          <p:spTgt spid="7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8" grpId="0"/>
      <p:bldP spid="79" grpId="0" animBg="1"/>
      <p:bldP spid="80" grpId="0" animBg="1"/>
      <p:bldP spid="81" grpId="0" animBg="1"/>
      <p:bldP spid="8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research directions</a:t>
            </a:r>
          </a:p>
        </p:txBody>
      </p:sp>
      <p:sp>
        <p:nvSpPr>
          <p:cNvPr id="3" name="Content Placeholder 2"/>
          <p:cNvSpPr>
            <a:spLocks noGrp="1"/>
          </p:cNvSpPr>
          <p:nvPr>
            <p:ph idx="1"/>
          </p:nvPr>
        </p:nvSpPr>
        <p:spPr/>
        <p:txBody>
          <a:bodyPr/>
          <a:lstStyle/>
          <a:p>
            <a:r>
              <a:rPr lang="en-US" dirty="0"/>
              <a:t>Learning under adversarial contexts</a:t>
            </a:r>
          </a:p>
          <a:p>
            <a:pPr lvl="1"/>
            <a:r>
              <a:rPr lang="en-US" dirty="0"/>
              <a:t>Robustness under poisoning attacks</a:t>
            </a:r>
          </a:p>
        </p:txBody>
      </p:sp>
      <p:sp>
        <p:nvSpPr>
          <p:cNvPr id="4" name="Date Placeholder 3"/>
          <p:cNvSpPr>
            <a:spLocks noGrp="1"/>
          </p:cNvSpPr>
          <p:nvPr>
            <p:ph type="dt" sz="half" idx="10"/>
          </p:nvPr>
        </p:nvSpPr>
        <p:spPr/>
        <p:txBody>
          <a:bodyPr/>
          <a:lstStyle/>
          <a:p>
            <a:r>
              <a:rPr lang="en-US"/>
              <a:t>Robust Learning</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150</a:t>
            </a:fld>
            <a:endParaRPr lang="en-US"/>
          </a:p>
        </p:txBody>
      </p:sp>
      <p:grpSp>
        <p:nvGrpSpPr>
          <p:cNvPr id="13" name="Group 12"/>
          <p:cNvGrpSpPr/>
          <p:nvPr/>
        </p:nvGrpSpPr>
        <p:grpSpPr>
          <a:xfrm>
            <a:off x="5677840" y="4073281"/>
            <a:ext cx="1823960" cy="1390587"/>
            <a:chOff x="5677840" y="4073281"/>
            <a:chExt cx="1823960" cy="1390587"/>
          </a:xfrm>
        </p:grpSpPr>
        <p:pic>
          <p:nvPicPr>
            <p:cNvPr id="17" name="Picture 6" descr="See the source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6665" y="4148733"/>
              <a:ext cx="1315135" cy="131513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rot="2444843">
              <a:off x="5677840" y="4073281"/>
              <a:ext cx="1585948" cy="850258"/>
              <a:chOff x="5391294" y="3381899"/>
              <a:chExt cx="1585948" cy="850258"/>
            </a:xfrm>
          </p:grpSpPr>
          <p:sp>
            <p:nvSpPr>
              <p:cNvPr id="19" name="TextBox 18"/>
              <p:cNvSpPr txBox="1"/>
              <p:nvPr/>
            </p:nvSpPr>
            <p:spPr>
              <a:xfrm>
                <a:off x="5473011" y="3381899"/>
                <a:ext cx="1504231" cy="307777"/>
              </a:xfrm>
              <a:prstGeom prst="rect">
                <a:avLst/>
              </a:prstGeom>
              <a:noFill/>
            </p:spPr>
            <p:txBody>
              <a:bodyPr wrap="square" rtlCol="0">
                <a:spAutoFit/>
              </a:bodyPr>
              <a:lstStyle/>
              <a:p>
                <a:r>
                  <a:rPr lang="en-US" altLang="zh-CN" sz="1400" dirty="0">
                    <a:ea typeface="Gill Sans Light" charset="0"/>
                    <a:cs typeface="Gill Sans Light" charset="0"/>
                  </a:rPr>
                  <a:t>Action</a:t>
                </a:r>
                <a:endParaRPr lang="en-US" sz="1050" dirty="0">
                  <a:ea typeface="Gill Sans Light" charset="0"/>
                  <a:cs typeface="Gill Sans Light" charset="0"/>
                </a:endParaRPr>
              </a:p>
            </p:txBody>
          </p:sp>
          <p:sp>
            <p:nvSpPr>
              <p:cNvPr id="20" name="TextBox 19"/>
              <p:cNvSpPr txBox="1"/>
              <p:nvPr/>
            </p:nvSpPr>
            <p:spPr>
              <a:xfrm>
                <a:off x="5391294" y="3924380"/>
                <a:ext cx="1072849" cy="307777"/>
              </a:xfrm>
              <a:prstGeom prst="rect">
                <a:avLst/>
              </a:prstGeom>
              <a:noFill/>
            </p:spPr>
            <p:txBody>
              <a:bodyPr wrap="square" rtlCol="0">
                <a:spAutoFit/>
              </a:bodyPr>
              <a:lstStyle/>
              <a:p>
                <a:r>
                  <a:rPr lang="en-US" altLang="zh-CN" sz="1400" dirty="0">
                    <a:solidFill>
                      <a:srgbClr val="FF0000"/>
                    </a:solidFill>
                    <a:ea typeface="Gill Sans Light" charset="0"/>
                    <a:cs typeface="Gill Sans Light" charset="0"/>
                  </a:rPr>
                  <a:t>Feedback</a:t>
                </a:r>
                <a:endParaRPr lang="en-US" sz="1050" dirty="0">
                  <a:solidFill>
                    <a:srgbClr val="FF0000"/>
                  </a:solidFill>
                  <a:ea typeface="Gill Sans Light" charset="0"/>
                  <a:cs typeface="Gill Sans Light" charset="0"/>
                </a:endParaRPr>
              </a:p>
            </p:txBody>
          </p:sp>
          <p:sp>
            <p:nvSpPr>
              <p:cNvPr id="21" name="Right Arrow 20"/>
              <p:cNvSpPr/>
              <p:nvPr/>
            </p:nvSpPr>
            <p:spPr>
              <a:xfrm>
                <a:off x="5474945" y="3633975"/>
                <a:ext cx="688228" cy="1186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0800000">
                <a:off x="5459072" y="3827569"/>
                <a:ext cx="688228" cy="11865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3383924" y="2923047"/>
            <a:ext cx="4671771" cy="996623"/>
            <a:chOff x="3581400" y="3041069"/>
            <a:chExt cx="4671771" cy="996623"/>
          </a:xfrm>
        </p:grpSpPr>
        <p:pic>
          <p:nvPicPr>
            <p:cNvPr id="8" name="Picture 7" descr="mage result for robot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92884" y="3041069"/>
              <a:ext cx="982680" cy="99662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515643" y="3158954"/>
              <a:ext cx="1585948" cy="850258"/>
              <a:chOff x="5391294" y="3381899"/>
              <a:chExt cx="1585948" cy="850258"/>
            </a:xfrm>
          </p:grpSpPr>
          <p:sp>
            <p:nvSpPr>
              <p:cNvPr id="9" name="TextBox 8"/>
              <p:cNvSpPr txBox="1"/>
              <p:nvPr/>
            </p:nvSpPr>
            <p:spPr>
              <a:xfrm>
                <a:off x="5473011" y="3381899"/>
                <a:ext cx="1504231" cy="307777"/>
              </a:xfrm>
              <a:prstGeom prst="rect">
                <a:avLst/>
              </a:prstGeom>
              <a:noFill/>
            </p:spPr>
            <p:txBody>
              <a:bodyPr wrap="square" rtlCol="0">
                <a:spAutoFit/>
              </a:bodyPr>
              <a:lstStyle/>
              <a:p>
                <a:r>
                  <a:rPr lang="en-US" altLang="zh-CN" sz="1400" dirty="0">
                    <a:ea typeface="Gill Sans Light" charset="0"/>
                    <a:cs typeface="Gill Sans Light" charset="0"/>
                  </a:rPr>
                  <a:t>Action</a:t>
                </a:r>
                <a:endParaRPr lang="en-US" sz="1050" dirty="0">
                  <a:ea typeface="Gill Sans Light" charset="0"/>
                  <a:cs typeface="Gill Sans Light" charset="0"/>
                </a:endParaRPr>
              </a:p>
            </p:txBody>
          </p:sp>
          <p:sp>
            <p:nvSpPr>
              <p:cNvPr id="10" name="TextBox 9"/>
              <p:cNvSpPr txBox="1"/>
              <p:nvPr/>
            </p:nvSpPr>
            <p:spPr>
              <a:xfrm>
                <a:off x="5391294" y="3924380"/>
                <a:ext cx="1072849" cy="307777"/>
              </a:xfrm>
              <a:prstGeom prst="rect">
                <a:avLst/>
              </a:prstGeom>
              <a:noFill/>
            </p:spPr>
            <p:txBody>
              <a:bodyPr wrap="square" rtlCol="0">
                <a:spAutoFit/>
              </a:bodyPr>
              <a:lstStyle/>
              <a:p>
                <a:r>
                  <a:rPr lang="en-US" altLang="zh-CN" sz="1400" dirty="0">
                    <a:solidFill>
                      <a:srgbClr val="FF0000"/>
                    </a:solidFill>
                    <a:ea typeface="Gill Sans Light" charset="0"/>
                    <a:cs typeface="Gill Sans Light" charset="0"/>
                  </a:rPr>
                  <a:t>Feedback</a:t>
                </a:r>
                <a:endParaRPr lang="en-US" sz="1050" dirty="0">
                  <a:solidFill>
                    <a:srgbClr val="FF0000"/>
                  </a:solidFill>
                  <a:ea typeface="Gill Sans Light" charset="0"/>
                  <a:cs typeface="Gill Sans Light" charset="0"/>
                </a:endParaRPr>
              </a:p>
            </p:txBody>
          </p:sp>
          <p:sp>
            <p:nvSpPr>
              <p:cNvPr id="11" name="Right Arrow 10"/>
              <p:cNvSpPr/>
              <p:nvPr/>
            </p:nvSpPr>
            <p:spPr>
              <a:xfrm>
                <a:off x="5474945" y="3633975"/>
                <a:ext cx="688228" cy="1186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459072" y="3827569"/>
                <a:ext cx="688228" cy="11865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525769" y="3158954"/>
              <a:ext cx="1585948" cy="850258"/>
              <a:chOff x="5391294" y="3381899"/>
              <a:chExt cx="1585948" cy="850258"/>
            </a:xfrm>
          </p:grpSpPr>
          <p:sp>
            <p:nvSpPr>
              <p:cNvPr id="24" name="TextBox 23"/>
              <p:cNvSpPr txBox="1"/>
              <p:nvPr/>
            </p:nvSpPr>
            <p:spPr>
              <a:xfrm>
                <a:off x="5473011" y="3381899"/>
                <a:ext cx="1504231" cy="307777"/>
              </a:xfrm>
              <a:prstGeom prst="rect">
                <a:avLst/>
              </a:prstGeom>
              <a:noFill/>
            </p:spPr>
            <p:txBody>
              <a:bodyPr wrap="square" rtlCol="0">
                <a:spAutoFit/>
              </a:bodyPr>
              <a:lstStyle/>
              <a:p>
                <a:r>
                  <a:rPr lang="en-US" altLang="zh-CN" sz="1400" dirty="0">
                    <a:ea typeface="Gill Sans Light" charset="0"/>
                    <a:cs typeface="Gill Sans Light" charset="0"/>
                  </a:rPr>
                  <a:t>Action</a:t>
                </a:r>
                <a:endParaRPr lang="en-US" sz="1050" dirty="0">
                  <a:ea typeface="Gill Sans Light" charset="0"/>
                  <a:cs typeface="Gill Sans Light" charset="0"/>
                </a:endParaRPr>
              </a:p>
            </p:txBody>
          </p:sp>
          <p:sp>
            <p:nvSpPr>
              <p:cNvPr id="25" name="TextBox 24"/>
              <p:cNvSpPr txBox="1"/>
              <p:nvPr/>
            </p:nvSpPr>
            <p:spPr>
              <a:xfrm>
                <a:off x="5391294" y="3924380"/>
                <a:ext cx="1072849" cy="307777"/>
              </a:xfrm>
              <a:prstGeom prst="rect">
                <a:avLst/>
              </a:prstGeom>
              <a:noFill/>
            </p:spPr>
            <p:txBody>
              <a:bodyPr wrap="square" rtlCol="0">
                <a:spAutoFit/>
              </a:bodyPr>
              <a:lstStyle/>
              <a:p>
                <a:r>
                  <a:rPr lang="en-US" altLang="zh-CN" sz="1400" dirty="0">
                    <a:solidFill>
                      <a:srgbClr val="FF0000"/>
                    </a:solidFill>
                    <a:ea typeface="Gill Sans Light" charset="0"/>
                    <a:cs typeface="Gill Sans Light" charset="0"/>
                  </a:rPr>
                  <a:t>Feedback</a:t>
                </a:r>
                <a:endParaRPr lang="en-US" sz="1050" dirty="0">
                  <a:solidFill>
                    <a:srgbClr val="FF0000"/>
                  </a:solidFill>
                  <a:ea typeface="Gill Sans Light" charset="0"/>
                  <a:cs typeface="Gill Sans Light" charset="0"/>
                </a:endParaRPr>
              </a:p>
            </p:txBody>
          </p:sp>
          <p:sp>
            <p:nvSpPr>
              <p:cNvPr id="26" name="Right Arrow 25"/>
              <p:cNvSpPr/>
              <p:nvPr/>
            </p:nvSpPr>
            <p:spPr>
              <a:xfrm rot="10800000">
                <a:off x="5455894" y="3633975"/>
                <a:ext cx="688228" cy="1186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5459072" y="3827569"/>
                <a:ext cx="688228" cy="11865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459314" y="3210897"/>
              <a:ext cx="793857" cy="772198"/>
              <a:chOff x="1609065" y="1869535"/>
              <a:chExt cx="796034" cy="796034"/>
            </a:xfrm>
          </p:grpSpPr>
          <p:sp>
            <p:nvSpPr>
              <p:cNvPr id="29" name="Oval 28"/>
              <p:cNvSpPr/>
              <p:nvPr/>
            </p:nvSpPr>
            <p:spPr>
              <a:xfrm>
                <a:off x="1609065" y="1869535"/>
                <a:ext cx="796034" cy="79603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470" y="1942940"/>
                <a:ext cx="649224" cy="649224"/>
              </a:xfrm>
              <a:prstGeom prst="rect">
                <a:avLst/>
              </a:prstGeom>
            </p:spPr>
          </p:pic>
        </p:grpSp>
        <p:grpSp>
          <p:nvGrpSpPr>
            <p:cNvPr id="31" name="Group 30"/>
            <p:cNvGrpSpPr/>
            <p:nvPr/>
          </p:nvGrpSpPr>
          <p:grpSpPr>
            <a:xfrm>
              <a:off x="3581400" y="3241116"/>
              <a:ext cx="768096" cy="768096"/>
              <a:chOff x="2940472" y="5176088"/>
              <a:chExt cx="796034" cy="796034"/>
            </a:xfrm>
          </p:grpSpPr>
          <p:sp>
            <p:nvSpPr>
              <p:cNvPr id="32" name="Oval 31"/>
              <p:cNvSpPr/>
              <p:nvPr/>
            </p:nvSpPr>
            <p:spPr>
              <a:xfrm>
                <a:off x="2940472" y="5176088"/>
                <a:ext cx="796034" cy="79603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3877" y="5249493"/>
                <a:ext cx="649224" cy="649224"/>
              </a:xfrm>
              <a:prstGeom prst="rect">
                <a:avLst/>
              </a:prstGeom>
            </p:spPr>
          </p:pic>
        </p:grpSp>
      </p:grpSp>
      <p:sp>
        <p:nvSpPr>
          <p:cNvPr id="34" name="TextBox 33"/>
          <p:cNvSpPr txBox="1"/>
          <p:nvPr/>
        </p:nvSpPr>
        <p:spPr>
          <a:xfrm>
            <a:off x="2965984" y="5266842"/>
            <a:ext cx="6839922" cy="1200329"/>
          </a:xfrm>
          <a:prstGeom prst="rect">
            <a:avLst/>
          </a:prstGeom>
          <a:noFill/>
        </p:spPr>
        <p:txBody>
          <a:bodyPr wrap="square" rtlCol="0">
            <a:spAutoFit/>
          </a:bodyPr>
          <a:lstStyle/>
          <a:p>
            <a:r>
              <a:rPr lang="en-US" sz="2400" i="1" dirty="0">
                <a:solidFill>
                  <a:srgbClr val="FF0000"/>
                </a:solidFill>
              </a:rPr>
              <a:t>Randomness in exploration hardens the model against adversary; dependence structure among users improves privacy utility trade-off.</a:t>
            </a:r>
          </a:p>
        </p:txBody>
      </p:sp>
      <p:sp>
        <p:nvSpPr>
          <p:cNvPr id="35" name="Rounded Rectangle 34"/>
          <p:cNvSpPr/>
          <p:nvPr/>
        </p:nvSpPr>
        <p:spPr>
          <a:xfrm>
            <a:off x="3237881" y="2990802"/>
            <a:ext cx="5004166" cy="94021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7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research directions</a:t>
            </a:r>
          </a:p>
        </p:txBody>
      </p:sp>
      <p:sp>
        <p:nvSpPr>
          <p:cNvPr id="3" name="Content Placeholder 2"/>
          <p:cNvSpPr>
            <a:spLocks noGrp="1"/>
          </p:cNvSpPr>
          <p:nvPr>
            <p:ph idx="1"/>
          </p:nvPr>
        </p:nvSpPr>
        <p:spPr/>
        <p:txBody>
          <a:bodyPr/>
          <a:lstStyle/>
          <a:p>
            <a:r>
              <a:rPr lang="en-US" dirty="0"/>
              <a:t>Incentivize the exploration</a:t>
            </a:r>
          </a:p>
          <a:p>
            <a:pPr lvl="1"/>
            <a:r>
              <a:rPr lang="en-US" dirty="0"/>
              <a:t>No regret under information gap</a:t>
            </a:r>
          </a:p>
        </p:txBody>
      </p:sp>
      <p:sp>
        <p:nvSpPr>
          <p:cNvPr id="4" name="Date Placeholder 3"/>
          <p:cNvSpPr>
            <a:spLocks noGrp="1"/>
          </p:cNvSpPr>
          <p:nvPr>
            <p:ph type="dt" sz="half" idx="10"/>
          </p:nvPr>
        </p:nvSpPr>
        <p:spPr/>
        <p:txBody>
          <a:bodyPr/>
          <a:lstStyle/>
          <a:p>
            <a:r>
              <a:rPr lang="en-US"/>
              <a:t>Incentivized Learning</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151</a:t>
            </a:fld>
            <a:endParaRPr lang="en-US"/>
          </a:p>
        </p:txBody>
      </p:sp>
      <p:pic>
        <p:nvPicPr>
          <p:cNvPr id="16386" name="Picture 2" descr="Image result for incentiv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9133" y="2949152"/>
            <a:ext cx="4756151" cy="336274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4197572" y="3069607"/>
            <a:ext cx="1612348" cy="2213406"/>
            <a:chOff x="4197572" y="3069607"/>
            <a:chExt cx="1612348" cy="2213406"/>
          </a:xfrm>
        </p:grpSpPr>
        <p:sp>
          <p:nvSpPr>
            <p:cNvPr id="6" name="TextBox 5"/>
            <p:cNvSpPr txBox="1"/>
            <p:nvPr/>
          </p:nvSpPr>
          <p:spPr>
            <a:xfrm>
              <a:off x="4197572" y="3069607"/>
              <a:ext cx="1612348" cy="369332"/>
            </a:xfrm>
            <a:prstGeom prst="rect">
              <a:avLst/>
            </a:prstGeom>
            <a:noFill/>
          </p:spPr>
          <p:txBody>
            <a:bodyPr wrap="square" rtlCol="0">
              <a:spAutoFit/>
            </a:bodyPr>
            <a:lstStyle/>
            <a:p>
              <a:r>
                <a:rPr lang="en-US" b="1" dirty="0"/>
                <a:t>Latent factors</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807553" y="3259789"/>
              <a:ext cx="260212" cy="1011660"/>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4805118" y="4001147"/>
              <a:ext cx="259835" cy="99514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823670" y="4657480"/>
              <a:ext cx="256032" cy="995033"/>
            </a:xfrm>
            <a:prstGeom prst="rect">
              <a:avLst/>
            </a:prstGeom>
          </p:spPr>
        </p:pic>
      </p:grpSp>
      <p:grpSp>
        <p:nvGrpSpPr>
          <p:cNvPr id="34" name="Group 33"/>
          <p:cNvGrpSpPr/>
          <p:nvPr/>
        </p:nvGrpSpPr>
        <p:grpSpPr>
          <a:xfrm>
            <a:off x="3184472" y="3472223"/>
            <a:ext cx="5786398" cy="1987635"/>
            <a:chOff x="3184472" y="3472223"/>
            <a:chExt cx="5786398" cy="1987635"/>
          </a:xfrm>
        </p:grpSpPr>
        <p:pic>
          <p:nvPicPr>
            <p:cNvPr id="7" name="Picture 6" descr="mage result for robot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84472" y="3927713"/>
              <a:ext cx="982680" cy="99662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177013" y="4093916"/>
              <a:ext cx="793857" cy="772198"/>
              <a:chOff x="1609065" y="1869535"/>
              <a:chExt cx="796034" cy="796034"/>
            </a:xfrm>
          </p:grpSpPr>
          <p:sp>
            <p:nvSpPr>
              <p:cNvPr id="9" name="Oval 8"/>
              <p:cNvSpPr/>
              <p:nvPr/>
            </p:nvSpPr>
            <p:spPr>
              <a:xfrm>
                <a:off x="1609065" y="1869535"/>
                <a:ext cx="796034" cy="79603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2470" y="1942940"/>
                <a:ext cx="649224" cy="649224"/>
              </a:xfrm>
              <a:prstGeom prst="rect">
                <a:avLst/>
              </a:prstGeom>
            </p:spPr>
          </p:pic>
        </p:grpSp>
        <p:grpSp>
          <p:nvGrpSpPr>
            <p:cNvPr id="22" name="Group 21"/>
            <p:cNvGrpSpPr/>
            <p:nvPr/>
          </p:nvGrpSpPr>
          <p:grpSpPr>
            <a:xfrm>
              <a:off x="5809920" y="3472223"/>
              <a:ext cx="401193" cy="1987635"/>
              <a:chOff x="5809920" y="3472223"/>
              <a:chExt cx="401193" cy="1987635"/>
            </a:xfrm>
          </p:grpSpPr>
          <p:pic>
            <p:nvPicPr>
              <p:cNvPr id="13" name="Picture 18" descr="Image result for romance movie post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12004" y="3472223"/>
                <a:ext cx="390410" cy="576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Image result for drama movie poster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09920" y="4177907"/>
                <a:ext cx="401193" cy="576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Image result for drama movie posters oscars 202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09920" y="4883786"/>
                <a:ext cx="392494" cy="57607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p:cNvGrpSpPr/>
          <p:nvPr/>
        </p:nvGrpSpPr>
        <p:grpSpPr>
          <a:xfrm>
            <a:off x="6281973" y="3069607"/>
            <a:ext cx="2602051" cy="2286881"/>
            <a:chOff x="6251054" y="3069607"/>
            <a:chExt cx="2602051" cy="2286881"/>
          </a:xfrm>
        </p:grpSpPr>
        <p:sp>
          <p:nvSpPr>
            <p:cNvPr id="18" name="TextBox 17"/>
            <p:cNvSpPr txBox="1"/>
            <p:nvPr/>
          </p:nvSpPr>
          <p:spPr>
            <a:xfrm>
              <a:off x="6251054" y="3069607"/>
              <a:ext cx="1983368" cy="369332"/>
            </a:xfrm>
            <a:prstGeom prst="rect">
              <a:avLst/>
            </a:prstGeom>
            <a:noFill/>
          </p:spPr>
          <p:txBody>
            <a:bodyPr wrap="square" rtlCol="0">
              <a:spAutoFit/>
            </a:bodyPr>
            <a:lstStyle/>
            <a:p>
              <a:r>
                <a:rPr lang="en-US" b="1" dirty="0"/>
                <a:t>Semantic features</a:t>
              </a:r>
            </a:p>
          </p:txBody>
        </p:sp>
        <p:sp>
          <p:nvSpPr>
            <p:cNvPr id="17" name="TextBox 16"/>
            <p:cNvSpPr txBox="1"/>
            <p:nvPr/>
          </p:nvSpPr>
          <p:spPr>
            <a:xfrm>
              <a:off x="6277766" y="3559394"/>
              <a:ext cx="2575339" cy="369332"/>
            </a:xfrm>
            <a:prstGeom prst="rect">
              <a:avLst/>
            </a:prstGeom>
            <a:noFill/>
          </p:spPr>
          <p:txBody>
            <a:bodyPr wrap="square" rtlCol="0">
              <a:spAutoFit/>
            </a:bodyPr>
            <a:lstStyle/>
            <a:p>
              <a:r>
                <a:rPr lang="en-US" dirty="0"/>
                <a:t>{Romance, Cameron}</a:t>
              </a:r>
            </a:p>
          </p:txBody>
        </p:sp>
        <p:sp>
          <p:nvSpPr>
            <p:cNvPr id="32" name="TextBox 31"/>
            <p:cNvSpPr txBox="1"/>
            <p:nvPr/>
          </p:nvSpPr>
          <p:spPr>
            <a:xfrm>
              <a:off x="6277766" y="4987156"/>
              <a:ext cx="1786296" cy="369332"/>
            </a:xfrm>
            <a:prstGeom prst="rect">
              <a:avLst/>
            </a:prstGeom>
            <a:noFill/>
          </p:spPr>
          <p:txBody>
            <a:bodyPr wrap="square" rtlCol="0">
              <a:spAutoFit/>
            </a:bodyPr>
            <a:lstStyle/>
            <a:p>
              <a:r>
                <a:rPr lang="en-US" dirty="0"/>
                <a:t>{Drama, Korean}</a:t>
              </a:r>
            </a:p>
          </p:txBody>
        </p:sp>
        <p:sp>
          <p:nvSpPr>
            <p:cNvPr id="33" name="TextBox 32"/>
            <p:cNvSpPr txBox="1"/>
            <p:nvPr/>
          </p:nvSpPr>
          <p:spPr>
            <a:xfrm>
              <a:off x="6277766" y="4302236"/>
              <a:ext cx="2575339" cy="369332"/>
            </a:xfrm>
            <a:prstGeom prst="rect">
              <a:avLst/>
            </a:prstGeom>
            <a:noFill/>
          </p:spPr>
          <p:txBody>
            <a:bodyPr wrap="square" rtlCol="0">
              <a:spAutoFit/>
            </a:bodyPr>
            <a:lstStyle/>
            <a:p>
              <a:r>
                <a:rPr lang="en-US" dirty="0"/>
                <a:t>{Drama, Damon}</a:t>
              </a:r>
            </a:p>
          </p:txBody>
        </p:sp>
      </p:grpSp>
      <p:grpSp>
        <p:nvGrpSpPr>
          <p:cNvPr id="12" name="Group 11"/>
          <p:cNvGrpSpPr/>
          <p:nvPr/>
        </p:nvGrpSpPr>
        <p:grpSpPr>
          <a:xfrm>
            <a:off x="9139582" y="4064001"/>
            <a:ext cx="2363305" cy="1261468"/>
            <a:chOff x="9139582" y="4064001"/>
            <a:chExt cx="2363305" cy="1261468"/>
          </a:xfrm>
        </p:grpSpPr>
        <p:sp>
          <p:nvSpPr>
            <p:cNvPr id="11" name="TextBox 10"/>
            <p:cNvSpPr txBox="1"/>
            <p:nvPr/>
          </p:nvSpPr>
          <p:spPr>
            <a:xfrm>
              <a:off x="9139582" y="4064001"/>
              <a:ext cx="2363305" cy="369332"/>
            </a:xfrm>
            <a:prstGeom prst="rect">
              <a:avLst/>
            </a:prstGeom>
            <a:noFill/>
          </p:spPr>
          <p:txBody>
            <a:bodyPr wrap="square" rtlCol="0">
              <a:spAutoFit/>
            </a:bodyPr>
            <a:lstStyle/>
            <a:p>
              <a:r>
                <a:rPr lang="en-US" i="1" dirty="0">
                  <a:solidFill>
                    <a:srgbClr val="FF0000"/>
                  </a:solidFill>
                </a:rPr>
                <a:t>Explanations?</a:t>
              </a:r>
            </a:p>
          </p:txBody>
        </p:sp>
        <p:pic>
          <p:nvPicPr>
            <p:cNvPr id="4098" name="Picture 2" descr="Migot the Professor : Migot the Professor carries a spoon into ..."/>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363198" y="4352702"/>
              <a:ext cx="662609" cy="9727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24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par>
                                <p:cTn id="14" presetID="2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research directions</a:t>
            </a:r>
          </a:p>
        </p:txBody>
      </p:sp>
      <p:sp>
        <p:nvSpPr>
          <p:cNvPr id="3" name="Content Placeholder 2"/>
          <p:cNvSpPr>
            <a:spLocks noGrp="1"/>
          </p:cNvSpPr>
          <p:nvPr>
            <p:ph idx="1"/>
          </p:nvPr>
        </p:nvSpPr>
        <p:spPr/>
        <p:txBody>
          <a:bodyPr/>
          <a:lstStyle/>
          <a:p>
            <a:r>
              <a:rPr lang="en-US" dirty="0"/>
              <a:t>System learning in accordance with user learning</a:t>
            </a:r>
          </a:p>
          <a:p>
            <a:pPr lvl="1"/>
            <a:r>
              <a:rPr lang="en-US" dirty="0"/>
              <a:t>User is not omniscient, but also learns from interactions with the system</a:t>
            </a:r>
          </a:p>
        </p:txBody>
      </p:sp>
      <p:sp>
        <p:nvSpPr>
          <p:cNvPr id="4" name="Date Placeholder 3"/>
          <p:cNvSpPr>
            <a:spLocks noGrp="1"/>
          </p:cNvSpPr>
          <p:nvPr>
            <p:ph type="dt" sz="half" idx="10"/>
          </p:nvPr>
        </p:nvSpPr>
        <p:spPr/>
        <p:txBody>
          <a:bodyPr/>
          <a:lstStyle/>
          <a:p>
            <a:r>
              <a:rPr lang="en-US"/>
              <a:t>Incentivized Learning</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152</a:t>
            </a:fld>
            <a:endParaRPr lang="en-US"/>
          </a:p>
        </p:txBody>
      </p:sp>
      <p:pic>
        <p:nvPicPr>
          <p:cNvPr id="29" name="Picture 8" descr="Introduction to Human Computer Interaction">
            <a:extLst>
              <a:ext uri="{FF2B5EF4-FFF2-40B4-BE49-F238E27FC236}">
                <a16:creationId xmlns:a16="http://schemas.microsoft.com/office/drawing/2014/main" id="{2B5DC862-0FE6-064D-81C5-AFFDEEE30D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3915" y="3230789"/>
            <a:ext cx="6524171" cy="326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512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0766-1004-4D12-970D-DCE543DCCEC0}"/>
              </a:ext>
            </a:extLst>
          </p:cNvPr>
          <p:cNvSpPr>
            <a:spLocks noGrp="1"/>
          </p:cNvSpPr>
          <p:nvPr>
            <p:ph type="title"/>
          </p:nvPr>
        </p:nvSpPr>
        <p:spPr/>
        <p:txBody>
          <a:bodyPr/>
          <a:lstStyle/>
          <a:p>
            <a:r>
              <a:rPr lang="en-US" dirty="0"/>
              <a:t>References X</a:t>
            </a:r>
          </a:p>
        </p:txBody>
      </p:sp>
      <p:sp>
        <p:nvSpPr>
          <p:cNvPr id="3" name="Content Placeholder 2">
            <a:extLst>
              <a:ext uri="{FF2B5EF4-FFF2-40B4-BE49-F238E27FC236}">
                <a16:creationId xmlns:a16="http://schemas.microsoft.com/office/drawing/2014/main" id="{3CE3B123-E251-47C9-AB28-44E536D8B2D5}"/>
              </a:ext>
            </a:extLst>
          </p:cNvPr>
          <p:cNvSpPr>
            <a:spLocks noGrp="1"/>
          </p:cNvSpPr>
          <p:nvPr>
            <p:ph idx="1"/>
          </p:nvPr>
        </p:nvSpPr>
        <p:spPr>
          <a:xfrm>
            <a:off x="838200" y="1825624"/>
            <a:ext cx="10515600" cy="4601679"/>
          </a:xfrm>
        </p:spPr>
        <p:txBody>
          <a:bodyPr>
            <a:normAutofit/>
          </a:bodyPr>
          <a:lstStyle/>
          <a:p>
            <a:pPr marL="0" indent="0">
              <a:buNone/>
            </a:pPr>
            <a:r>
              <a:rPr lang="en-US" sz="1600" dirty="0"/>
              <a:t>[ZLG19] Zhou, D., Li, L., &amp; </a:t>
            </a:r>
            <a:r>
              <a:rPr lang="en-US" sz="1600" dirty="0" err="1"/>
              <a:t>Gu</a:t>
            </a:r>
            <a:r>
              <a:rPr lang="en-US" sz="1600" dirty="0"/>
              <a:t>, Q. (2019). Neural Contextual Bandits with Upper Confidence Bound-Based Exploration. </a:t>
            </a:r>
            <a:r>
              <a:rPr lang="en-US" sz="1600" dirty="0" err="1"/>
              <a:t>arXiv</a:t>
            </a:r>
            <a:r>
              <a:rPr lang="en-US" sz="1600" dirty="0"/>
              <a:t> preprint arXiv:1911.04462.</a:t>
            </a:r>
          </a:p>
          <a:p>
            <a:pPr marL="0" indent="0">
              <a:buNone/>
            </a:pPr>
            <a:r>
              <a:rPr lang="en-US" sz="1600" dirty="0"/>
              <a:t>[AFB14] </a:t>
            </a:r>
            <a:r>
              <a:rPr lang="en-US" sz="1600" dirty="0" err="1"/>
              <a:t>Allesiardo</a:t>
            </a:r>
            <a:r>
              <a:rPr lang="en-US" sz="1600" dirty="0"/>
              <a:t>, R., </a:t>
            </a:r>
            <a:r>
              <a:rPr lang="en-US" sz="1600" dirty="0" err="1"/>
              <a:t>Féraud</a:t>
            </a:r>
            <a:r>
              <a:rPr lang="en-US" sz="1600" dirty="0"/>
              <a:t>, R., &amp; </a:t>
            </a:r>
            <a:r>
              <a:rPr lang="en-US" sz="1600" dirty="0" err="1"/>
              <a:t>Bouneffouf</a:t>
            </a:r>
            <a:r>
              <a:rPr lang="en-US" sz="1600" dirty="0"/>
              <a:t>, D. (2014, November). A neural networks committee for the contextual bandit problem. In International Conference on Neural Information Processing (pp. 374-381). Springer, Cham.</a:t>
            </a:r>
          </a:p>
          <a:p>
            <a:pPr marL="0" indent="0">
              <a:buNone/>
            </a:pPr>
            <a:r>
              <a:rPr lang="en-US" sz="1600" dirty="0"/>
              <a:t>[WHCW19] Wang, Y., Hu, J., Chen, X., &amp; Wang, L. (2019). Distributed bandit learning: Near-optimal regret with efficient communication. </a:t>
            </a:r>
            <a:r>
              <a:rPr lang="en-US" sz="1600" dirty="0" err="1"/>
              <a:t>arXiv</a:t>
            </a:r>
            <a:r>
              <a:rPr lang="en-US" sz="1600" dirty="0"/>
              <a:t> preprint arXiv:1904.06309.</a:t>
            </a:r>
          </a:p>
          <a:p>
            <a:pPr marL="0" indent="0">
              <a:buNone/>
            </a:pPr>
            <a:r>
              <a:rPr lang="en-US" sz="1600" dirty="0"/>
              <a:t>[KSL16] </a:t>
            </a:r>
            <a:r>
              <a:rPr lang="en-US" sz="1600" dirty="0" err="1"/>
              <a:t>Korda</a:t>
            </a:r>
            <a:r>
              <a:rPr lang="en-US" sz="1600" dirty="0"/>
              <a:t>, N., </a:t>
            </a:r>
            <a:r>
              <a:rPr lang="en-US" sz="1600" dirty="0" err="1"/>
              <a:t>Szorenyi</a:t>
            </a:r>
            <a:r>
              <a:rPr lang="en-US" sz="1600" dirty="0"/>
              <a:t>, B., &amp; Li, S. (2016, June). Distributed clustering of linear bandits in peer to peer networks. In International Conference on Machine Learning (pp. 1301-1309).</a:t>
            </a:r>
          </a:p>
          <a:p>
            <a:pPr marL="0" indent="0">
              <a:buNone/>
            </a:pPr>
            <a:r>
              <a:rPr lang="en-US" sz="1600" dirty="0"/>
              <a:t>[MWLS20] </a:t>
            </a:r>
            <a:r>
              <a:rPr lang="en-US" sz="1600" dirty="0" err="1"/>
              <a:t>Mahadik</a:t>
            </a:r>
            <a:r>
              <a:rPr lang="en-US" sz="1600" dirty="0"/>
              <a:t>, K., Wu, Q., Li, S., &amp; </a:t>
            </a:r>
            <a:r>
              <a:rPr lang="en-US" sz="1600" dirty="0" err="1"/>
              <a:t>Sabne</a:t>
            </a:r>
            <a:r>
              <a:rPr lang="en-US" sz="1600" dirty="0"/>
              <a:t>, A. (2020, June). Fast distributed bandits for online recommendation systems. In Proceedings of the 34th ACM International Conference on Supercomputing (pp. 1-13).</a:t>
            </a:r>
          </a:p>
          <a:p>
            <a:pPr marL="0" indent="0">
              <a:buNone/>
            </a:pPr>
            <a:r>
              <a:rPr lang="en-US" sz="1600" dirty="0"/>
              <a:t>[CKNFS11] </a:t>
            </a:r>
            <a:r>
              <a:rPr lang="en-US" sz="1600" dirty="0" err="1"/>
              <a:t>Calandrino</a:t>
            </a:r>
            <a:r>
              <a:rPr lang="en-US" sz="1600" dirty="0"/>
              <a:t>, J. A., </a:t>
            </a:r>
            <a:r>
              <a:rPr lang="en-US" sz="1600" dirty="0" err="1"/>
              <a:t>Kilzer</a:t>
            </a:r>
            <a:r>
              <a:rPr lang="en-US" sz="1600" dirty="0"/>
              <a:t>, A., Narayanan, A., </a:t>
            </a:r>
            <a:r>
              <a:rPr lang="en-US" sz="1600" dirty="0" err="1"/>
              <a:t>Felten</a:t>
            </a:r>
            <a:r>
              <a:rPr lang="en-US" sz="1600" dirty="0"/>
              <a:t>, E. W., &amp; </a:t>
            </a:r>
            <a:r>
              <a:rPr lang="en-US" sz="1600" dirty="0" err="1"/>
              <a:t>Shmatikov</a:t>
            </a:r>
            <a:r>
              <a:rPr lang="en-US" sz="1600" dirty="0"/>
              <a:t>, V. (2011, May). " You might also like:" Privacy risks of collaborative filtering. In 2011 IEEE symposium on security and privacy (pp. 231-246). IEEE.</a:t>
            </a:r>
          </a:p>
          <a:p>
            <a:pPr marL="0" indent="0">
              <a:buNone/>
            </a:pPr>
            <a:r>
              <a:rPr lang="en-US" sz="1600" dirty="0"/>
              <a:t>[Kor10] </a:t>
            </a:r>
            <a:r>
              <a:rPr lang="en-US" sz="1600" dirty="0" err="1"/>
              <a:t>Korolova</a:t>
            </a:r>
            <a:r>
              <a:rPr lang="en-US" sz="1600" dirty="0"/>
              <a:t>, A. (2010, December). Privacy violations using </a:t>
            </a:r>
            <a:r>
              <a:rPr lang="en-US" sz="1600" dirty="0" err="1"/>
              <a:t>microtargeted</a:t>
            </a:r>
            <a:r>
              <a:rPr lang="en-US" sz="1600" dirty="0"/>
              <a:t> ads: A case study. In 2010 IEEE International Conference on Data Mining Workshops (pp. 474-482). IEEE.</a:t>
            </a:r>
          </a:p>
        </p:txBody>
      </p:sp>
      <p:sp>
        <p:nvSpPr>
          <p:cNvPr id="5" name="Slide Number Placeholder 4">
            <a:extLst>
              <a:ext uri="{FF2B5EF4-FFF2-40B4-BE49-F238E27FC236}">
                <a16:creationId xmlns:a16="http://schemas.microsoft.com/office/drawing/2014/main" id="{1604003E-C432-4FB7-B95C-A548588F301D}"/>
              </a:ext>
            </a:extLst>
          </p:cNvPr>
          <p:cNvSpPr>
            <a:spLocks noGrp="1"/>
          </p:cNvSpPr>
          <p:nvPr>
            <p:ph type="sldNum" sz="quarter" idx="12"/>
          </p:nvPr>
        </p:nvSpPr>
        <p:spPr/>
        <p:txBody>
          <a:bodyPr/>
          <a:lstStyle/>
          <a:p>
            <a:fld id="{96675DA6-09A5-4603-985B-62A0433927C4}" type="slidenum">
              <a:rPr lang="en-US" smtClean="0"/>
              <a:t>153</a:t>
            </a:fld>
            <a:endParaRPr lang="en-US"/>
          </a:p>
        </p:txBody>
      </p:sp>
      <p:sp>
        <p:nvSpPr>
          <p:cNvPr id="6" name="Date Placeholder 5">
            <a:extLst>
              <a:ext uri="{FF2B5EF4-FFF2-40B4-BE49-F238E27FC236}">
                <a16:creationId xmlns:a16="http://schemas.microsoft.com/office/drawing/2014/main" id="{23B7226F-BA97-44DC-975B-B550BF819C15}"/>
              </a:ext>
            </a:extLst>
          </p:cNvPr>
          <p:cNvSpPr>
            <a:spLocks noGrp="1"/>
          </p:cNvSpPr>
          <p:nvPr>
            <p:ph type="dt" sz="half" idx="10"/>
          </p:nvPr>
        </p:nvSpPr>
        <p:spPr/>
        <p:txBody>
          <a:bodyPr/>
          <a:lstStyle/>
          <a:p>
            <a:r>
              <a:rPr lang="en-US"/>
              <a:t>References</a:t>
            </a:r>
            <a:endParaRPr lang="en-US" dirty="0"/>
          </a:p>
        </p:txBody>
      </p:sp>
    </p:spTree>
    <p:extLst>
      <p:ext uri="{BB962C8B-B14F-4D97-AF65-F5344CB8AC3E}">
        <p14:creationId xmlns:p14="http://schemas.microsoft.com/office/powerpoint/2010/main" val="2735029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a:t>
            </a:r>
          </a:p>
        </p:txBody>
      </p:sp>
      <p:sp>
        <p:nvSpPr>
          <p:cNvPr id="4" name="Date Placeholder 3"/>
          <p:cNvSpPr>
            <a:spLocks noGrp="1"/>
          </p:cNvSpPr>
          <p:nvPr>
            <p:ph type="dt" sz="half" idx="10"/>
          </p:nvPr>
        </p:nvSpPr>
        <p:spPr/>
        <p:txBody>
          <a:bodyPr/>
          <a:lstStyle/>
          <a:p>
            <a:r>
              <a:rPr lang="en-US"/>
              <a:t>Acknowledgement</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154</a:t>
            </a:fld>
            <a:endParaRPr lang="en-US"/>
          </a:p>
        </p:txBody>
      </p:sp>
      <p:pic>
        <p:nvPicPr>
          <p:cNvPr id="6" name="Picture 2" descr="http://www.cs.virginia.edu/people/grads/images/newgrads14/Wu,Qingyun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6203" y="2225147"/>
            <a:ext cx="1148037" cy="15307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ge result for ns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4240" y="4227283"/>
            <a:ext cx="985291" cy="9904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90121" y="4354598"/>
            <a:ext cx="1662635" cy="830997"/>
          </a:xfrm>
          <a:prstGeom prst="rect">
            <a:avLst/>
          </a:prstGeom>
        </p:spPr>
        <p:txBody>
          <a:bodyPr wrap="none">
            <a:spAutoFit/>
          </a:bodyPr>
          <a:lstStyle/>
          <a:p>
            <a:r>
              <a:rPr lang="en-US" sz="2400" dirty="0"/>
              <a:t>IIS-1553568</a:t>
            </a:r>
          </a:p>
          <a:p>
            <a:r>
              <a:rPr lang="en-US" sz="2400" dirty="0"/>
              <a:t>IIS-1618948</a:t>
            </a:r>
          </a:p>
        </p:txBody>
      </p:sp>
      <p:pic>
        <p:nvPicPr>
          <p:cNvPr id="1026" name="Picture 2" descr="Image result for snapchat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7657" y="5277323"/>
            <a:ext cx="774147" cy="7741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age result for yahoo research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8433" y="5295570"/>
            <a:ext cx="709759" cy="755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previe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54512" y="2239646"/>
            <a:ext cx="1021275" cy="15307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ge result for quanquan gu"/>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86983" y="2239646"/>
            <a:ext cx="1040773" cy="15307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descr="mage result for Wei Chen MS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38952" y="2239646"/>
            <a:ext cx="1428456" cy="15307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uva engineering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93099" y="5295570"/>
            <a:ext cx="1846591" cy="8448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ACC113-6F57-5E4F-9852-4D6AE24EDA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5436" y="2225147"/>
            <a:ext cx="1077880" cy="15452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ee the source image">
            <a:extLst>
              <a:ext uri="{FF2B5EF4-FFF2-40B4-BE49-F238E27FC236}">
                <a16:creationId xmlns:a16="http://schemas.microsoft.com/office/drawing/2014/main" id="{CB1587CB-3895-EB43-A758-383A312CFF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5411" y="4389801"/>
            <a:ext cx="760589" cy="760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ee the source image">
            <a:extLst>
              <a:ext uri="{FF2B5EF4-FFF2-40B4-BE49-F238E27FC236}">
                <a16:creationId xmlns:a16="http://schemas.microsoft.com/office/drawing/2014/main" id="{055A300E-283E-A84F-837C-3B5A500BBE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5481" y="4483658"/>
            <a:ext cx="2864370" cy="5728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ephen Guo">
            <a:extLst>
              <a:ext uri="{FF2B5EF4-FFF2-40B4-BE49-F238E27FC236}">
                <a16:creationId xmlns:a16="http://schemas.microsoft.com/office/drawing/2014/main" id="{09949C66-46B4-4041-9E94-4127B5C585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78603" y="2243098"/>
            <a:ext cx="1512767" cy="1512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508DD107-AF56-D740-B522-1E78D1E29B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00921" y="5444326"/>
            <a:ext cx="3381829" cy="65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348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Back-up</a:t>
            </a:r>
            <a:r>
              <a:rPr lang="zh-CN" altLang="en-US" dirty="0"/>
              <a:t> </a:t>
            </a:r>
            <a:r>
              <a:rPr lang="en-US" altLang="zh-CN" dirty="0"/>
              <a:t>slides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155</a:t>
            </a:fld>
            <a:endParaRPr lang="en-US"/>
          </a:p>
        </p:txBody>
      </p:sp>
      <p:sp>
        <p:nvSpPr>
          <p:cNvPr id="27" name="TextBox 26"/>
          <p:cNvSpPr txBox="1"/>
          <p:nvPr/>
        </p:nvSpPr>
        <p:spPr>
          <a:xfrm>
            <a:off x="1124262" y="1642517"/>
            <a:ext cx="9081096" cy="3108543"/>
          </a:xfrm>
          <a:prstGeom prst="rect">
            <a:avLst/>
          </a:prstGeom>
          <a:noFill/>
        </p:spPr>
        <p:txBody>
          <a:bodyPr wrap="square" rtlCol="0">
            <a:spAutoFit/>
          </a:bodyPr>
          <a:lstStyle/>
          <a:p>
            <a:pPr marL="285750" indent="-285750">
              <a:buFont typeface="Arial" charset="0"/>
              <a:buChar char="•"/>
            </a:pPr>
            <a:r>
              <a:rPr lang="en-US" sz="2800" dirty="0"/>
              <a:t>Simulation-based evaluation</a:t>
            </a:r>
          </a:p>
          <a:p>
            <a:pPr marL="742950" lvl="1" indent="-285750">
              <a:buFont typeface="Arial" charset="0"/>
              <a:buChar char="•"/>
            </a:pPr>
            <a:r>
              <a:rPr lang="en-US" sz="2800" dirty="0"/>
              <a:t>Simulate the non-stationary environment</a:t>
            </a:r>
          </a:p>
          <a:p>
            <a:pPr marL="285750" indent="-285750">
              <a:buFont typeface="Arial" charset="0"/>
              <a:buChar char="•"/>
            </a:pPr>
            <a:r>
              <a:rPr lang="en-US" sz="2800" dirty="0"/>
              <a:t>Semi-simulation-based evaluation</a:t>
            </a:r>
          </a:p>
          <a:p>
            <a:pPr marL="742950" lvl="1" indent="-285750">
              <a:buFont typeface="Arial" charset="0"/>
              <a:buChar char="•"/>
            </a:pPr>
            <a:r>
              <a:rPr lang="en-US" sz="2800" dirty="0"/>
              <a:t>Real-world datasets (that do not have non-</a:t>
            </a:r>
            <a:r>
              <a:rPr lang="en-US" sz="2800" dirty="0" err="1"/>
              <a:t>stationarity</a:t>
            </a:r>
            <a:r>
              <a:rPr lang="en-US" sz="2800" dirty="0"/>
              <a:t>) + simulated changes</a:t>
            </a:r>
          </a:p>
          <a:p>
            <a:pPr marL="285750" indent="-285750">
              <a:buFont typeface="Arial" charset="0"/>
              <a:buChar char="•"/>
            </a:pPr>
            <a:r>
              <a:rPr lang="en-US" sz="2800" dirty="0"/>
              <a:t>Evaluation on real-world datasets</a:t>
            </a:r>
          </a:p>
          <a:p>
            <a:pPr marL="742950" lvl="1" indent="-285750">
              <a:buFont typeface="Arial" charset="0"/>
              <a:buChar char="•"/>
            </a:pPr>
            <a:r>
              <a:rPr lang="en-US" sz="2800" dirty="0"/>
              <a:t>On real-world datasets that have non-</a:t>
            </a:r>
            <a:r>
              <a:rPr lang="en-US" sz="2800" dirty="0" err="1"/>
              <a:t>stationarity</a:t>
            </a:r>
            <a:endParaRPr lang="en-US" sz="2800" dirty="0"/>
          </a:p>
        </p:txBody>
      </p:sp>
      <p:sp>
        <p:nvSpPr>
          <p:cNvPr id="7"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1575128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Empirical</a:t>
            </a:r>
            <a:r>
              <a:rPr lang="zh-CN" altLang="en-US" dirty="0"/>
              <a:t> </a:t>
            </a:r>
            <a:r>
              <a:rPr lang="en-US" altLang="zh-CN" dirty="0"/>
              <a:t>evaluations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156</a:t>
            </a:fld>
            <a:endParaRPr lang="en-US"/>
          </a:p>
        </p:txBody>
      </p:sp>
      <p:sp>
        <p:nvSpPr>
          <p:cNvPr id="27" name="TextBox 26"/>
          <p:cNvSpPr txBox="1"/>
          <p:nvPr/>
        </p:nvSpPr>
        <p:spPr>
          <a:xfrm>
            <a:off x="1124262" y="1642517"/>
            <a:ext cx="9081096" cy="3108543"/>
          </a:xfrm>
          <a:prstGeom prst="rect">
            <a:avLst/>
          </a:prstGeom>
          <a:noFill/>
        </p:spPr>
        <p:txBody>
          <a:bodyPr wrap="square" rtlCol="0">
            <a:spAutoFit/>
          </a:bodyPr>
          <a:lstStyle/>
          <a:p>
            <a:pPr marL="285750" indent="-285750">
              <a:buFont typeface="Arial" charset="0"/>
              <a:buChar char="•"/>
            </a:pPr>
            <a:r>
              <a:rPr lang="en-US" sz="2800" dirty="0"/>
              <a:t>Simulation-based evaluation</a:t>
            </a:r>
          </a:p>
          <a:p>
            <a:pPr marL="742950" lvl="1" indent="-285750">
              <a:buFont typeface="Arial" charset="0"/>
              <a:buChar char="•"/>
            </a:pPr>
            <a:r>
              <a:rPr lang="en-US" sz="2800" dirty="0"/>
              <a:t>Simulate the non-stationary environment</a:t>
            </a:r>
          </a:p>
          <a:p>
            <a:pPr marL="285750" indent="-285750">
              <a:buFont typeface="Arial" charset="0"/>
              <a:buChar char="•"/>
            </a:pPr>
            <a:r>
              <a:rPr lang="en-US" sz="2800" dirty="0"/>
              <a:t>Semi-simulation-based evaluation</a:t>
            </a:r>
          </a:p>
          <a:p>
            <a:pPr marL="742950" lvl="1" indent="-285750">
              <a:buFont typeface="Arial" charset="0"/>
              <a:buChar char="•"/>
            </a:pPr>
            <a:r>
              <a:rPr lang="en-US" sz="2800" dirty="0"/>
              <a:t>Real-world datasets (that do not have non-</a:t>
            </a:r>
            <a:r>
              <a:rPr lang="en-US" sz="2800" dirty="0" err="1"/>
              <a:t>stationarity</a:t>
            </a:r>
            <a:r>
              <a:rPr lang="en-US" sz="2800" dirty="0"/>
              <a:t>) + simulated changes</a:t>
            </a:r>
          </a:p>
          <a:p>
            <a:pPr marL="285750" indent="-285750">
              <a:buFont typeface="Arial" charset="0"/>
              <a:buChar char="•"/>
            </a:pPr>
            <a:r>
              <a:rPr lang="en-US" sz="2800" dirty="0"/>
              <a:t>Evaluation on real-world datasets</a:t>
            </a:r>
          </a:p>
          <a:p>
            <a:pPr marL="742950" lvl="1" indent="-285750">
              <a:buFont typeface="Arial" charset="0"/>
              <a:buChar char="•"/>
            </a:pPr>
            <a:r>
              <a:rPr lang="en-US" sz="2800" dirty="0"/>
              <a:t>On real-world datasets that have non-</a:t>
            </a:r>
            <a:r>
              <a:rPr lang="en-US" sz="2800" dirty="0" err="1"/>
              <a:t>stationarity</a:t>
            </a:r>
            <a:endParaRPr lang="en-US" sz="2800" dirty="0"/>
          </a:p>
        </p:txBody>
      </p:sp>
      <p:sp>
        <p:nvSpPr>
          <p:cNvPr id="7"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0094227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Empirical</a:t>
            </a:r>
            <a:r>
              <a:rPr lang="zh-CN" altLang="en-US" dirty="0"/>
              <a:t> </a:t>
            </a:r>
            <a:r>
              <a:rPr lang="en-US" altLang="zh-CN" dirty="0"/>
              <a:t>evaluations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157</a:t>
            </a:fld>
            <a:endParaRPr lang="en-US"/>
          </a:p>
        </p:txBody>
      </p:sp>
      <p:pic>
        <p:nvPicPr>
          <p:cNvPr id="6" name="Picture 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69871" y="1944796"/>
            <a:ext cx="6677864" cy="3891040"/>
          </a:xfrm>
          <a:prstGeom prst="rect">
            <a:avLst/>
          </a:prstGeom>
        </p:spPr>
      </p:pic>
      <p:sp>
        <p:nvSpPr>
          <p:cNvPr id="7" name="Content Placeholder 4"/>
          <p:cNvSpPr txBox="1">
            <a:spLocks/>
          </p:cNvSpPr>
          <p:nvPr/>
        </p:nvSpPr>
        <p:spPr>
          <a:xfrm>
            <a:off x="2912818" y="5871541"/>
            <a:ext cx="5411026" cy="572561"/>
          </a:xfrm>
          <a:prstGeom prst="rect">
            <a:avLst/>
          </a:prstGeom>
        </p:spPr>
        <p:txBody>
          <a:bodyPr>
            <a:noAutofit/>
          </a:bodyPr>
          <a:lstStyle>
            <a:lvl1pPr marL="228600" indent="-228600" algn="l" defTabSz="914400" rtl="0" eaLnBrk="1" latinLnBrk="0" hangingPunct="1">
              <a:lnSpc>
                <a:spcPct val="85000"/>
              </a:lnSpc>
              <a:spcBef>
                <a:spcPts val="1300"/>
              </a:spcBef>
              <a:buFont typeface="Arial" pitchFamily="34" charset="0"/>
              <a:buChar char="•"/>
              <a:defRPr sz="2400" kern="1200">
                <a:solidFill>
                  <a:schemeClr val="tx1">
                    <a:lumMod val="85000"/>
                    <a:lumOff val="15000"/>
                  </a:schemeClr>
                </a:solidFill>
                <a:latin typeface="+mn-lt"/>
                <a:ea typeface="+mn-ea"/>
                <a:cs typeface="+mn-cs"/>
              </a:defRPr>
            </a:lvl1pPr>
            <a:lvl2pPr marL="512763" indent="-284163" algn="l" defTabSz="914400" rtl="0" eaLnBrk="1" latinLnBrk="0" hangingPunct="1">
              <a:lnSpc>
                <a:spcPct val="85000"/>
              </a:lnSpc>
              <a:spcBef>
                <a:spcPts val="6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1" kern="1200">
                <a:solidFill>
                  <a:schemeClr val="tx1">
                    <a:lumMod val="85000"/>
                    <a:lumOff val="15000"/>
                  </a:schemeClr>
                </a:solidFill>
                <a:latin typeface="+mn-lt"/>
                <a:ea typeface="+mn-ea"/>
                <a:cs typeface="+mn-cs"/>
              </a:defRPr>
            </a:lvl3pPr>
            <a:lvl4pPr marL="685800" indent="228600" algn="l" defTabSz="914400" rtl="0" eaLnBrk="1" latinLnBrk="0" hangingPunct="1">
              <a:lnSpc>
                <a:spcPct val="85000"/>
              </a:lnSpc>
              <a:spcBef>
                <a:spcPts val="6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914400" indent="173038" algn="l" defTabSz="914400" rtl="0" eaLnBrk="1" latinLnBrk="0" hangingPunct="1">
              <a:lnSpc>
                <a:spcPct val="85000"/>
              </a:lnSpc>
              <a:spcBef>
                <a:spcPts val="600"/>
              </a:spcBef>
              <a:buFont typeface="Arial" pitchFamily="34" charset="0"/>
              <a:buChar char="•"/>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None/>
            </a:pPr>
            <a:r>
              <a:rPr lang="en-US" altLang="zh-CN" sz="1800" dirty="0">
                <a:ea typeface="Gill Sans Light" charset="0"/>
                <a:cs typeface="Gill Sans Light" charset="0"/>
              </a:rPr>
              <a:t>Figure</a:t>
            </a:r>
            <a:r>
              <a:rPr lang="zh-CN" altLang="en-US" sz="1800" dirty="0">
                <a:ea typeface="Gill Sans Light" charset="0"/>
                <a:cs typeface="Gill Sans Light" charset="0"/>
              </a:rPr>
              <a:t> </a:t>
            </a:r>
            <a:r>
              <a:rPr lang="en-US" altLang="zh-CN" sz="1800" dirty="0">
                <a:ea typeface="Gill Sans Light" charset="0"/>
                <a:cs typeface="Gill Sans Light" charset="0"/>
              </a:rPr>
              <a:t>4.</a:t>
            </a:r>
            <a:r>
              <a:rPr lang="zh-CN" altLang="en-US" sz="1800" dirty="0">
                <a:ea typeface="Gill Sans Light" charset="0"/>
                <a:cs typeface="Gill Sans Light" charset="0"/>
              </a:rPr>
              <a:t> </a:t>
            </a:r>
            <a:r>
              <a:rPr lang="en-US" altLang="zh-CN" sz="1800" dirty="0">
                <a:ea typeface="Gill Sans Light" charset="0"/>
                <a:cs typeface="Gill Sans Light" charset="0"/>
              </a:rPr>
              <a:t>Real</a:t>
            </a:r>
            <a:r>
              <a:rPr lang="zh-CN" altLang="en-US" sz="1800" dirty="0">
                <a:ea typeface="Gill Sans Light" charset="0"/>
                <a:cs typeface="Gill Sans Light" charset="0"/>
              </a:rPr>
              <a:t> </a:t>
            </a:r>
            <a:r>
              <a:rPr lang="en-US" altLang="zh-CN" sz="1800" dirty="0">
                <a:ea typeface="Gill Sans Light" charset="0"/>
                <a:cs typeface="Gill Sans Light" charset="0"/>
              </a:rPr>
              <a:t>time</a:t>
            </a:r>
            <a:r>
              <a:rPr lang="zh-CN" altLang="en-US" sz="1800" dirty="0">
                <a:ea typeface="Gill Sans Light" charset="0"/>
                <a:cs typeface="Gill Sans Light" charset="0"/>
              </a:rPr>
              <a:t> </a:t>
            </a:r>
            <a:r>
              <a:rPr lang="en-US" altLang="zh-CN" sz="1800" dirty="0">
                <a:ea typeface="Gill Sans Light" charset="0"/>
                <a:cs typeface="Gill Sans Light" charset="0"/>
              </a:rPr>
              <a:t>CTR</a:t>
            </a:r>
            <a:r>
              <a:rPr lang="zh-CN" altLang="en-US" sz="1800" dirty="0">
                <a:ea typeface="Gill Sans Light" charset="0"/>
                <a:cs typeface="Gill Sans Light" charset="0"/>
              </a:rPr>
              <a:t> </a:t>
            </a:r>
            <a:r>
              <a:rPr lang="en-US" altLang="zh-CN" sz="1800" dirty="0">
                <a:ea typeface="Gill Sans Light" charset="0"/>
                <a:cs typeface="Gill Sans Light" charset="0"/>
              </a:rPr>
              <a:t>ratio</a:t>
            </a:r>
            <a:r>
              <a:rPr lang="zh-CN" altLang="en-US" sz="1800" dirty="0">
                <a:ea typeface="Gill Sans Light" charset="0"/>
                <a:cs typeface="Gill Sans Light" charset="0"/>
              </a:rPr>
              <a:t> </a:t>
            </a:r>
            <a:r>
              <a:rPr lang="en-US" altLang="zh-CN" sz="1800" dirty="0">
                <a:ea typeface="Gill Sans Light" charset="0"/>
                <a:cs typeface="Gill Sans Light" charset="0"/>
              </a:rPr>
              <a:t>in</a:t>
            </a:r>
            <a:r>
              <a:rPr lang="zh-CN" altLang="en-US" sz="1800" dirty="0">
                <a:ea typeface="Gill Sans Light" charset="0"/>
                <a:cs typeface="Gill Sans Light" charset="0"/>
              </a:rPr>
              <a:t> </a:t>
            </a:r>
            <a:r>
              <a:rPr lang="en-US" altLang="zh-CN" sz="1800" dirty="0">
                <a:ea typeface="Gill Sans Light" charset="0"/>
                <a:cs typeface="Gill Sans Light" charset="0"/>
              </a:rPr>
              <a:t>10</a:t>
            </a:r>
            <a:r>
              <a:rPr lang="zh-CN" altLang="en-US" sz="1800" dirty="0">
                <a:ea typeface="Gill Sans Light" charset="0"/>
                <a:cs typeface="Gill Sans Light" charset="0"/>
              </a:rPr>
              <a:t> </a:t>
            </a:r>
            <a:r>
              <a:rPr lang="en-US" altLang="zh-CN" sz="1800" dirty="0">
                <a:ea typeface="Gill Sans Light" charset="0"/>
                <a:cs typeface="Gill Sans Light" charset="0"/>
              </a:rPr>
              <a:t>days</a:t>
            </a:r>
            <a:r>
              <a:rPr lang="zh-CN" altLang="en-US" sz="1800" dirty="0">
                <a:ea typeface="Gill Sans Light" charset="0"/>
                <a:cs typeface="Gill Sans Light" charset="0"/>
              </a:rPr>
              <a:t> </a:t>
            </a:r>
            <a:r>
              <a:rPr lang="en-US" altLang="zh-CN" sz="1800" dirty="0">
                <a:ea typeface="Gill Sans Light" charset="0"/>
                <a:cs typeface="Gill Sans Light" charset="0"/>
              </a:rPr>
              <a:t>on</a:t>
            </a:r>
            <a:r>
              <a:rPr lang="zh-CN" altLang="en-US" sz="1800" dirty="0">
                <a:ea typeface="Gill Sans Light" charset="0"/>
                <a:cs typeface="Gill Sans Light" charset="0"/>
              </a:rPr>
              <a:t> </a:t>
            </a:r>
            <a:r>
              <a:rPr lang="en-US" altLang="zh-CN" sz="1800" dirty="0">
                <a:ea typeface="Gill Sans Light" charset="0"/>
                <a:cs typeface="Gill Sans Light" charset="0"/>
              </a:rPr>
              <a:t>Yahoo</a:t>
            </a:r>
            <a:r>
              <a:rPr lang="zh-CN" altLang="en-US" sz="1800" dirty="0">
                <a:ea typeface="Gill Sans Light" charset="0"/>
                <a:cs typeface="Gill Sans Light" charset="0"/>
              </a:rPr>
              <a:t> </a:t>
            </a:r>
            <a:r>
              <a:rPr lang="en-US" altLang="zh-CN" sz="1800" dirty="0">
                <a:ea typeface="Gill Sans Light" charset="0"/>
                <a:cs typeface="Gill Sans Light" charset="0"/>
              </a:rPr>
              <a:t>dataset</a:t>
            </a:r>
            <a:endParaRPr lang="en-US" sz="1800" dirty="0">
              <a:ea typeface="Gill Sans Light" charset="0"/>
              <a:cs typeface="Gill Sans Light" charset="0"/>
            </a:endParaRPr>
          </a:p>
        </p:txBody>
      </p:sp>
      <p:sp>
        <p:nvSpPr>
          <p:cNvPr id="8" name="TextBox 7"/>
          <p:cNvSpPr txBox="1"/>
          <p:nvPr/>
        </p:nvSpPr>
        <p:spPr>
          <a:xfrm>
            <a:off x="979003" y="1598542"/>
            <a:ext cx="4866626" cy="461665"/>
          </a:xfrm>
          <a:prstGeom prst="rect">
            <a:avLst/>
          </a:prstGeom>
          <a:noFill/>
        </p:spPr>
        <p:txBody>
          <a:bodyPr wrap="square" rtlCol="0">
            <a:spAutoFit/>
          </a:bodyPr>
          <a:lstStyle/>
          <a:p>
            <a:pPr marL="342900" indent="-342900">
              <a:buFont typeface="Arial" charset="0"/>
              <a:buChar char="•"/>
            </a:pPr>
            <a:r>
              <a:rPr lang="en-US" altLang="zh-CN" sz="2400" dirty="0">
                <a:ea typeface="Gill Sans Light" charset="0"/>
                <a:cs typeface="Gill Sans Light" charset="0"/>
              </a:rPr>
              <a:t>Yahoo!</a:t>
            </a:r>
            <a:r>
              <a:rPr lang="zh-CN" altLang="en-US" sz="2400" dirty="0">
                <a:ea typeface="Gill Sans Light" charset="0"/>
                <a:cs typeface="Gill Sans Light" charset="0"/>
              </a:rPr>
              <a:t> </a:t>
            </a:r>
            <a:r>
              <a:rPr lang="en-US" altLang="zh-CN" sz="2400" dirty="0">
                <a:ea typeface="Gill Sans Light" charset="0"/>
                <a:cs typeface="Gill Sans Light" charset="0"/>
              </a:rPr>
              <a:t>Today</a:t>
            </a:r>
            <a:r>
              <a:rPr lang="zh-CN" altLang="en-US" sz="2400" dirty="0">
                <a:ea typeface="Gill Sans Light" charset="0"/>
                <a:cs typeface="Gill Sans Light" charset="0"/>
              </a:rPr>
              <a:t> </a:t>
            </a:r>
            <a:r>
              <a:rPr lang="en-US" altLang="zh-CN" sz="2400" dirty="0">
                <a:ea typeface="Gill Sans Light" charset="0"/>
                <a:cs typeface="Gill Sans Light" charset="0"/>
              </a:rPr>
              <a:t>Module</a:t>
            </a:r>
            <a:endParaRPr lang="en-US" sz="2400" dirty="0">
              <a:ea typeface="Gill Sans Light" charset="0"/>
              <a:cs typeface="Gill Sans Light" charset="0"/>
            </a:endParaRPr>
          </a:p>
        </p:txBody>
      </p:sp>
      <p:sp>
        <p:nvSpPr>
          <p:cNvPr id="10" name="TextBox 9"/>
          <p:cNvSpPr txBox="1"/>
          <p:nvPr/>
        </p:nvSpPr>
        <p:spPr>
          <a:xfrm>
            <a:off x="8610600" y="1622810"/>
            <a:ext cx="1625739" cy="369332"/>
          </a:xfrm>
          <a:prstGeom prst="rect">
            <a:avLst/>
          </a:prstGeom>
          <a:noFill/>
        </p:spPr>
        <p:txBody>
          <a:bodyPr wrap="square" rtlCol="0">
            <a:spAutoFit/>
          </a:bodyPr>
          <a:lstStyle/>
          <a:p>
            <a:r>
              <a:rPr lang="en-US" altLang="zh-CN" dirty="0" err="1">
                <a:solidFill>
                  <a:srgbClr val="0432FF"/>
                </a:solidFill>
                <a:ea typeface="Gill Sans" charset="0"/>
                <a:cs typeface="Gill Sans" charset="0"/>
              </a:rPr>
              <a:t>dLinUCB</a:t>
            </a:r>
            <a:endParaRPr lang="en-US" dirty="0">
              <a:solidFill>
                <a:srgbClr val="0432FF"/>
              </a:solidFill>
              <a:ea typeface="Gill Sans" charset="0"/>
              <a:cs typeface="Gill Sans" charset="0"/>
            </a:endParaRPr>
          </a:p>
        </p:txBody>
      </p:sp>
      <p:cxnSp>
        <p:nvCxnSpPr>
          <p:cNvPr id="13" name="Straight Arrow Connector 12"/>
          <p:cNvCxnSpPr/>
          <p:nvPr/>
        </p:nvCxnSpPr>
        <p:spPr>
          <a:xfrm flipV="1">
            <a:off x="8323844" y="1974601"/>
            <a:ext cx="295605" cy="374062"/>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610600" y="4270793"/>
            <a:ext cx="2127439" cy="369332"/>
            <a:chOff x="8610600" y="4270793"/>
            <a:chExt cx="2127439" cy="369332"/>
          </a:xfrm>
        </p:grpSpPr>
        <p:cxnSp>
          <p:nvCxnSpPr>
            <p:cNvPr id="16" name="Straight Arrow Connector 15"/>
            <p:cNvCxnSpPr/>
            <p:nvPr/>
          </p:nvCxnSpPr>
          <p:spPr>
            <a:xfrm>
              <a:off x="8610600" y="4446494"/>
              <a:ext cx="694765" cy="179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05364" y="4270793"/>
              <a:ext cx="1432675" cy="369332"/>
            </a:xfrm>
            <a:prstGeom prst="rect">
              <a:avLst/>
            </a:prstGeom>
            <a:noFill/>
          </p:spPr>
          <p:txBody>
            <a:bodyPr wrap="square" rtlCol="0">
              <a:spAutoFit/>
            </a:bodyPr>
            <a:lstStyle/>
            <a:p>
              <a:r>
                <a:rPr lang="en-US" altLang="zh-CN" dirty="0">
                  <a:ea typeface="Gill Sans" charset="0"/>
                  <a:cs typeface="Gill Sans" charset="0"/>
                </a:rPr>
                <a:t>WMDUCB1</a:t>
              </a:r>
              <a:endParaRPr lang="en-US" dirty="0">
                <a:ea typeface="Gill Sans" charset="0"/>
                <a:cs typeface="Gill Sans" charset="0"/>
              </a:endParaRPr>
            </a:p>
          </p:txBody>
        </p:sp>
      </p:grpSp>
      <p:grpSp>
        <p:nvGrpSpPr>
          <p:cNvPr id="18" name="Group 17"/>
          <p:cNvGrpSpPr/>
          <p:nvPr/>
        </p:nvGrpSpPr>
        <p:grpSpPr>
          <a:xfrm>
            <a:off x="8455129" y="3242393"/>
            <a:ext cx="2282911" cy="369332"/>
            <a:chOff x="8455129" y="3242393"/>
            <a:chExt cx="2282911" cy="369332"/>
          </a:xfrm>
        </p:grpSpPr>
        <p:cxnSp>
          <p:nvCxnSpPr>
            <p:cNvPr id="19" name="Straight Arrow Connector 18"/>
            <p:cNvCxnSpPr/>
            <p:nvPr/>
          </p:nvCxnSpPr>
          <p:spPr>
            <a:xfrm>
              <a:off x="8455129" y="3399067"/>
              <a:ext cx="668444" cy="830"/>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305365" y="3242393"/>
              <a:ext cx="1432675" cy="369332"/>
            </a:xfrm>
            <a:prstGeom prst="rect">
              <a:avLst/>
            </a:prstGeom>
            <a:noFill/>
          </p:spPr>
          <p:txBody>
            <a:bodyPr wrap="square" rtlCol="0">
              <a:spAutoFit/>
            </a:bodyPr>
            <a:lstStyle/>
            <a:p>
              <a:r>
                <a:rPr lang="en-US" altLang="zh-CN" dirty="0" err="1">
                  <a:solidFill>
                    <a:srgbClr val="FF40FF"/>
                  </a:solidFill>
                  <a:ea typeface="Gill Sans" charset="0"/>
                  <a:cs typeface="Gill Sans" charset="0"/>
                </a:rPr>
                <a:t>adTS</a:t>
              </a:r>
              <a:endParaRPr lang="en-US" dirty="0">
                <a:solidFill>
                  <a:srgbClr val="FF40FF"/>
                </a:solidFill>
                <a:ea typeface="Gill Sans" charset="0"/>
                <a:cs typeface="Gill Sans" charset="0"/>
              </a:endParaRPr>
            </a:p>
          </p:txBody>
        </p:sp>
      </p:grpSp>
      <p:grpSp>
        <p:nvGrpSpPr>
          <p:cNvPr id="21" name="Group 20"/>
          <p:cNvGrpSpPr/>
          <p:nvPr/>
        </p:nvGrpSpPr>
        <p:grpSpPr>
          <a:xfrm>
            <a:off x="8571983" y="2875925"/>
            <a:ext cx="2126554" cy="369332"/>
            <a:chOff x="8571983" y="2875925"/>
            <a:chExt cx="2126554" cy="369332"/>
          </a:xfrm>
        </p:grpSpPr>
        <p:cxnSp>
          <p:nvCxnSpPr>
            <p:cNvPr id="22" name="Straight Arrow Connector 21"/>
            <p:cNvCxnSpPr/>
            <p:nvPr/>
          </p:nvCxnSpPr>
          <p:spPr>
            <a:xfrm>
              <a:off x="8571983" y="3073767"/>
              <a:ext cx="668444" cy="830"/>
            </a:xfrm>
            <a:prstGeom prst="straightConnector1">
              <a:avLst/>
            </a:prstGeom>
            <a:ln>
              <a:solidFill>
                <a:srgbClr val="3CA3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265862" y="2875925"/>
              <a:ext cx="1432675" cy="369332"/>
            </a:xfrm>
            <a:prstGeom prst="rect">
              <a:avLst/>
            </a:prstGeom>
            <a:noFill/>
          </p:spPr>
          <p:txBody>
            <a:bodyPr wrap="square" rtlCol="0">
              <a:spAutoFit/>
            </a:bodyPr>
            <a:lstStyle/>
            <a:p>
              <a:r>
                <a:rPr lang="en-US" altLang="zh-CN" dirty="0" err="1">
                  <a:solidFill>
                    <a:srgbClr val="00B050"/>
                  </a:solidFill>
                  <a:ea typeface="Gill Sans" charset="0"/>
                  <a:cs typeface="Gill Sans" charset="0"/>
                </a:rPr>
                <a:t>LinUCB</a:t>
              </a:r>
              <a:endParaRPr lang="en-US" dirty="0">
                <a:solidFill>
                  <a:srgbClr val="00B050"/>
                </a:solidFill>
                <a:ea typeface="Gill Sans" charset="0"/>
                <a:cs typeface="Gill Sans" charset="0"/>
              </a:endParaRPr>
            </a:p>
          </p:txBody>
        </p:sp>
      </p:grpSp>
      <p:sp>
        <p:nvSpPr>
          <p:cNvPr id="24"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26350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Empirical</a:t>
            </a:r>
            <a:r>
              <a:rPr lang="zh-CN" altLang="en-US" dirty="0"/>
              <a:t> </a:t>
            </a:r>
            <a:r>
              <a:rPr lang="en-US" altLang="zh-CN" dirty="0"/>
              <a:t>evaluations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158</a:t>
            </a:fld>
            <a:endParaRPr lang="en-US"/>
          </a:p>
        </p:txBody>
      </p:sp>
      <p:sp>
        <p:nvSpPr>
          <p:cNvPr id="8" name="TextBox 7"/>
          <p:cNvSpPr txBox="1"/>
          <p:nvPr/>
        </p:nvSpPr>
        <p:spPr>
          <a:xfrm>
            <a:off x="979003" y="1598542"/>
            <a:ext cx="4866626" cy="461665"/>
          </a:xfrm>
          <a:prstGeom prst="rect">
            <a:avLst/>
          </a:prstGeom>
          <a:noFill/>
        </p:spPr>
        <p:txBody>
          <a:bodyPr wrap="square" rtlCol="0">
            <a:spAutoFit/>
          </a:bodyPr>
          <a:lstStyle/>
          <a:p>
            <a:pPr marL="342900" indent="-342900">
              <a:buFont typeface="Arial" charset="0"/>
              <a:buChar char="•"/>
            </a:pPr>
            <a:r>
              <a:rPr lang="en-US" sz="2400" dirty="0" err="1"/>
              <a:t>LastFM</a:t>
            </a:r>
            <a:r>
              <a:rPr lang="en-US" sz="2400" dirty="0"/>
              <a:t> dataset</a:t>
            </a:r>
            <a:endParaRPr lang="en-US" sz="2400" dirty="0">
              <a:ea typeface="Gill Sans Light" charset="0"/>
              <a:cs typeface="Gill Sans Light" charset="0"/>
            </a:endParaRPr>
          </a:p>
        </p:txBody>
      </p:sp>
      <p:sp>
        <p:nvSpPr>
          <p:cNvPr id="25" name="TextBox 24">
            <a:extLst>
              <a:ext uri="{FF2B5EF4-FFF2-40B4-BE49-F238E27FC236}">
                <a16:creationId xmlns:a16="http://schemas.microsoft.com/office/drawing/2014/main" id="{614A69C4-5401-C447-8803-D11280F19BA9}"/>
              </a:ext>
            </a:extLst>
          </p:cNvPr>
          <p:cNvSpPr txBox="1"/>
          <p:nvPr/>
        </p:nvSpPr>
        <p:spPr>
          <a:xfrm>
            <a:off x="1300945" y="2093108"/>
            <a:ext cx="8066860" cy="830997"/>
          </a:xfrm>
          <a:prstGeom prst="rect">
            <a:avLst/>
          </a:prstGeom>
          <a:noFill/>
        </p:spPr>
        <p:txBody>
          <a:bodyPr wrap="square" rtlCol="0">
            <a:spAutoFit/>
          </a:bodyPr>
          <a:lstStyle/>
          <a:p>
            <a:pPr marL="342900" indent="-342900">
              <a:buFont typeface="Arial" charset="0"/>
              <a:buChar char="•"/>
            </a:pPr>
            <a:r>
              <a:rPr lang="en-US" altLang="zh-CN" sz="2400" dirty="0"/>
              <a:t>S</a:t>
            </a:r>
            <a:r>
              <a:rPr lang="en-US" sz="2400" dirty="0"/>
              <a:t>imulate a non-stationary environment</a:t>
            </a:r>
            <a:r>
              <a:rPr lang="zh-CN" altLang="en-US" sz="2400" dirty="0"/>
              <a:t> </a:t>
            </a:r>
            <a:r>
              <a:rPr lang="en-US" altLang="zh-CN" sz="2400" dirty="0"/>
              <a:t>by</a:t>
            </a:r>
            <a:r>
              <a:rPr lang="zh-CN" altLang="en-US" sz="2400" dirty="0"/>
              <a:t> </a:t>
            </a:r>
            <a:r>
              <a:rPr lang="en-US" altLang="zh-CN" sz="2400" dirty="0"/>
              <a:t>attaching</a:t>
            </a:r>
            <a:r>
              <a:rPr lang="zh-CN" altLang="en-US" sz="2400" dirty="0"/>
              <a:t> </a:t>
            </a:r>
            <a:r>
              <a:rPr lang="en-US" altLang="zh-CN" sz="2400" dirty="0"/>
              <a:t>different</a:t>
            </a:r>
            <a:r>
              <a:rPr lang="zh-CN" altLang="en-US" sz="2400" dirty="0"/>
              <a:t> </a:t>
            </a:r>
            <a:r>
              <a:rPr lang="en-US" altLang="zh-CN" sz="2400" dirty="0"/>
              <a:t>users’</a:t>
            </a:r>
            <a:r>
              <a:rPr lang="zh-CN" altLang="en-US" sz="2400" dirty="0"/>
              <a:t> </a:t>
            </a:r>
            <a:r>
              <a:rPr lang="en-US" altLang="zh-CN" sz="2400" dirty="0"/>
              <a:t>observations[]</a:t>
            </a:r>
            <a:endParaRPr lang="en-US" sz="2400" dirty="0"/>
          </a:p>
        </p:txBody>
      </p:sp>
      <p:pic>
        <p:nvPicPr>
          <p:cNvPr id="27" name="Picture 26">
            <a:extLst>
              <a:ext uri="{FF2B5EF4-FFF2-40B4-BE49-F238E27FC236}">
                <a16:creationId xmlns:a16="http://schemas.microsoft.com/office/drawing/2014/main" id="{DA6A365A-F395-744A-B7BC-BCF6C92D15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9105" y="3229899"/>
            <a:ext cx="5583143" cy="1893034"/>
          </a:xfrm>
          <a:prstGeom prst="rect">
            <a:avLst/>
          </a:prstGeom>
        </p:spPr>
      </p:pic>
      <p:cxnSp>
        <p:nvCxnSpPr>
          <p:cNvPr id="28" name="Straight Arrow Connector 27">
            <a:extLst>
              <a:ext uri="{FF2B5EF4-FFF2-40B4-BE49-F238E27FC236}">
                <a16:creationId xmlns:a16="http://schemas.microsoft.com/office/drawing/2014/main" id="{173427DD-05D9-B84D-AC85-C9D49D688169}"/>
              </a:ext>
            </a:extLst>
          </p:cNvPr>
          <p:cNvCxnSpPr/>
          <p:nvPr/>
        </p:nvCxnSpPr>
        <p:spPr>
          <a:xfrm>
            <a:off x="5260862" y="5127439"/>
            <a:ext cx="549788" cy="341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1D77CA0-47A2-014B-B25D-F3B716C5BB25}"/>
              </a:ext>
            </a:extLst>
          </p:cNvPr>
          <p:cNvCxnSpPr/>
          <p:nvPr/>
        </p:nvCxnSpPr>
        <p:spPr>
          <a:xfrm flipH="1">
            <a:off x="6424758" y="5122933"/>
            <a:ext cx="651127" cy="346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4294F93-09DA-5E46-A68F-28BE4D8F9874}"/>
              </a:ext>
            </a:extLst>
          </p:cNvPr>
          <p:cNvSpPr txBox="1"/>
          <p:nvPr/>
        </p:nvSpPr>
        <p:spPr>
          <a:xfrm>
            <a:off x="5158598" y="5403152"/>
            <a:ext cx="3584889" cy="461665"/>
          </a:xfrm>
          <a:prstGeom prst="rect">
            <a:avLst/>
          </a:prstGeom>
          <a:noFill/>
        </p:spPr>
        <p:txBody>
          <a:bodyPr wrap="square" rtlCol="0">
            <a:spAutoFit/>
          </a:bodyPr>
          <a:lstStyle/>
          <a:p>
            <a:r>
              <a:rPr lang="en-US" altLang="zh-CN" sz="2400" dirty="0"/>
              <a:t>Change</a:t>
            </a:r>
            <a:r>
              <a:rPr lang="zh-CN" altLang="en-US" sz="2400" dirty="0"/>
              <a:t> </a:t>
            </a:r>
            <a:r>
              <a:rPr lang="en-US" altLang="zh-CN" sz="2400" dirty="0"/>
              <a:t>Points</a:t>
            </a:r>
            <a:endParaRPr lang="en-US" sz="2400" dirty="0"/>
          </a:p>
        </p:txBody>
      </p:sp>
      <p:sp>
        <p:nvSpPr>
          <p:cNvPr id="11"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6462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Empirical</a:t>
            </a:r>
            <a:r>
              <a:rPr lang="zh-CN" altLang="en-US" dirty="0"/>
              <a:t> </a:t>
            </a:r>
            <a:r>
              <a:rPr lang="en-US" altLang="zh-CN" dirty="0"/>
              <a:t>evaluations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159</a:t>
            </a:fld>
            <a:endParaRPr lang="en-US"/>
          </a:p>
        </p:txBody>
      </p:sp>
      <p:sp>
        <p:nvSpPr>
          <p:cNvPr id="6" name="Content Placeholder 4"/>
          <p:cNvSpPr txBox="1">
            <a:spLocks/>
          </p:cNvSpPr>
          <p:nvPr/>
        </p:nvSpPr>
        <p:spPr>
          <a:xfrm>
            <a:off x="918991" y="5306213"/>
            <a:ext cx="11382501" cy="572561"/>
          </a:xfrm>
          <a:prstGeom prst="rect">
            <a:avLst/>
          </a:prstGeom>
        </p:spPr>
        <p:txBody>
          <a:bodyPr>
            <a:noAutofit/>
          </a:bodyPr>
          <a:lstStyle>
            <a:lvl1pPr marL="228600" indent="-228600" algn="l" defTabSz="914400" rtl="0" eaLnBrk="1" latinLnBrk="0" hangingPunct="1">
              <a:lnSpc>
                <a:spcPct val="85000"/>
              </a:lnSpc>
              <a:spcBef>
                <a:spcPts val="1300"/>
              </a:spcBef>
              <a:buFont typeface="Arial" pitchFamily="34" charset="0"/>
              <a:buChar char="•"/>
              <a:defRPr sz="2400" kern="1200">
                <a:solidFill>
                  <a:schemeClr val="tx1">
                    <a:lumMod val="85000"/>
                    <a:lumOff val="15000"/>
                  </a:schemeClr>
                </a:solidFill>
                <a:latin typeface="+mn-lt"/>
                <a:ea typeface="+mn-ea"/>
                <a:cs typeface="+mn-cs"/>
              </a:defRPr>
            </a:lvl1pPr>
            <a:lvl2pPr marL="512763" indent="-284163" algn="l" defTabSz="914400" rtl="0" eaLnBrk="1" latinLnBrk="0" hangingPunct="1">
              <a:lnSpc>
                <a:spcPct val="85000"/>
              </a:lnSpc>
              <a:spcBef>
                <a:spcPts val="6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1" kern="1200">
                <a:solidFill>
                  <a:schemeClr val="tx1">
                    <a:lumMod val="85000"/>
                    <a:lumOff val="15000"/>
                  </a:schemeClr>
                </a:solidFill>
                <a:latin typeface="+mn-lt"/>
                <a:ea typeface="+mn-ea"/>
                <a:cs typeface="+mn-cs"/>
              </a:defRPr>
            </a:lvl3pPr>
            <a:lvl4pPr marL="685800" indent="228600" algn="l" defTabSz="914400" rtl="0" eaLnBrk="1" latinLnBrk="0" hangingPunct="1">
              <a:lnSpc>
                <a:spcPct val="85000"/>
              </a:lnSpc>
              <a:spcBef>
                <a:spcPts val="6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914400" indent="173038" algn="l" defTabSz="914400" rtl="0" eaLnBrk="1" latinLnBrk="0" hangingPunct="1">
              <a:lnSpc>
                <a:spcPct val="85000"/>
              </a:lnSpc>
              <a:spcBef>
                <a:spcPts val="600"/>
              </a:spcBef>
              <a:buFont typeface="Arial" pitchFamily="34" charset="0"/>
              <a:buChar char="•"/>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None/>
            </a:pPr>
            <a:r>
              <a:rPr lang="en-US" altLang="zh-CN" sz="1800" dirty="0">
                <a:ea typeface="Gill Sans Light" charset="0"/>
                <a:cs typeface="Gill Sans Light" charset="0"/>
              </a:rPr>
              <a:t>Figure</a:t>
            </a:r>
            <a:r>
              <a:rPr lang="zh-CN" altLang="en-US" sz="1800" dirty="0">
                <a:ea typeface="Gill Sans Light" charset="0"/>
                <a:cs typeface="Gill Sans Light" charset="0"/>
              </a:rPr>
              <a:t> </a:t>
            </a:r>
            <a:r>
              <a:rPr lang="en-US" altLang="zh-CN" sz="1800" dirty="0">
                <a:ea typeface="Gill Sans Light" charset="0"/>
                <a:cs typeface="Gill Sans Light" charset="0"/>
              </a:rPr>
              <a:t>5.</a:t>
            </a:r>
            <a:r>
              <a:rPr lang="zh-CN" altLang="en-US" sz="1800" dirty="0">
                <a:ea typeface="Gill Sans Light" charset="0"/>
                <a:cs typeface="Gill Sans Light" charset="0"/>
              </a:rPr>
              <a:t> </a:t>
            </a:r>
            <a:r>
              <a:rPr lang="en-US" sz="1800" dirty="0">
                <a:ea typeface="Gill Sans Light" charset="0"/>
                <a:cs typeface="Gill Sans Light" charset="0"/>
              </a:rPr>
              <a:t>Word cloud of tags from</a:t>
            </a:r>
            <a:r>
              <a:rPr lang="zh-CN" altLang="en-US" sz="1800" dirty="0">
                <a:ea typeface="Gill Sans Light" charset="0"/>
                <a:cs typeface="Gill Sans Light" charset="0"/>
              </a:rPr>
              <a:t> </a:t>
            </a:r>
            <a:r>
              <a:rPr lang="en-US" altLang="zh-CN" sz="1800" dirty="0">
                <a:ea typeface="Gill Sans Light" charset="0"/>
                <a:cs typeface="Gill Sans Light" charset="0"/>
              </a:rPr>
              <a:t>high</a:t>
            </a:r>
            <a:r>
              <a:rPr lang="zh-CN" altLang="en-US" sz="1800" dirty="0">
                <a:ea typeface="Gill Sans Light" charset="0"/>
                <a:cs typeface="Gill Sans Light" charset="0"/>
              </a:rPr>
              <a:t> </a:t>
            </a:r>
            <a:r>
              <a:rPr lang="en-US" altLang="zh-CN" sz="1800" dirty="0">
                <a:ea typeface="Gill Sans Light" charset="0"/>
                <a:cs typeface="Gill Sans Light" charset="0"/>
              </a:rPr>
              <a:t>reward</a:t>
            </a:r>
            <a:r>
              <a:rPr lang="zh-CN" altLang="en-US" sz="1800" dirty="0">
                <a:ea typeface="Gill Sans Light" charset="0"/>
                <a:cs typeface="Gill Sans Light" charset="0"/>
              </a:rPr>
              <a:t> </a:t>
            </a:r>
            <a:r>
              <a:rPr lang="en-US" altLang="zh-CN" sz="1800" dirty="0">
                <a:ea typeface="Gill Sans Light" charset="0"/>
                <a:cs typeface="Gill Sans Light" charset="0"/>
              </a:rPr>
              <a:t>actions</a:t>
            </a:r>
            <a:r>
              <a:rPr lang="zh-CN" altLang="en-US" sz="1800" dirty="0">
                <a:ea typeface="Gill Sans Light" charset="0"/>
                <a:cs typeface="Gill Sans Light" charset="0"/>
              </a:rPr>
              <a:t> </a:t>
            </a:r>
            <a:r>
              <a:rPr lang="en-US" altLang="zh-CN" sz="1800" dirty="0">
                <a:ea typeface="Gill Sans Light" charset="0"/>
                <a:cs typeface="Gill Sans Light" charset="0"/>
              </a:rPr>
              <a:t>in</a:t>
            </a:r>
            <a:r>
              <a:rPr lang="zh-CN" altLang="en-US" sz="1800" dirty="0">
                <a:ea typeface="Gill Sans Light" charset="0"/>
                <a:cs typeface="Gill Sans Light" charset="0"/>
              </a:rPr>
              <a:t> </a:t>
            </a:r>
            <a:r>
              <a:rPr lang="en-US" altLang="zh-CN" sz="1800" dirty="0">
                <a:ea typeface="Gill Sans Light" charset="0"/>
                <a:cs typeface="Gill Sans Light" charset="0"/>
              </a:rPr>
              <a:t>the</a:t>
            </a:r>
            <a:r>
              <a:rPr lang="en-US" sz="1800" dirty="0">
                <a:ea typeface="Gill Sans Light" charset="0"/>
                <a:cs typeface="Gill Sans Light" charset="0"/>
              </a:rPr>
              <a:t> four identified </a:t>
            </a:r>
            <a:r>
              <a:rPr lang="en-US" altLang="zh-CN" sz="1800" dirty="0">
                <a:ea typeface="Gill Sans Light" charset="0"/>
                <a:cs typeface="Gill Sans Light" charset="0"/>
              </a:rPr>
              <a:t>environments</a:t>
            </a:r>
            <a:r>
              <a:rPr lang="zh-CN" altLang="en-US" sz="1800" dirty="0">
                <a:ea typeface="Gill Sans Light" charset="0"/>
                <a:cs typeface="Gill Sans Light" charset="0"/>
              </a:rPr>
              <a:t> </a:t>
            </a:r>
            <a:r>
              <a:rPr lang="en-US" altLang="zh-CN" sz="1800" dirty="0">
                <a:ea typeface="Gill Sans Light" charset="0"/>
                <a:cs typeface="Gill Sans Light" charset="0"/>
              </a:rPr>
              <a:t>by</a:t>
            </a:r>
            <a:r>
              <a:rPr lang="zh-CN" altLang="en-US" sz="1800" dirty="0">
                <a:ea typeface="Gill Sans Light" charset="0"/>
                <a:cs typeface="Gill Sans Light" charset="0"/>
              </a:rPr>
              <a:t> </a:t>
            </a:r>
            <a:r>
              <a:rPr lang="en-US" sz="1800" dirty="0" err="1">
                <a:ea typeface="Gill Sans Light" charset="0"/>
                <a:cs typeface="Gill Sans Light" charset="0"/>
              </a:rPr>
              <a:t>dLinUCB</a:t>
            </a:r>
            <a:r>
              <a:rPr lang="en-US" sz="1800" dirty="0">
                <a:ea typeface="Gill Sans Light" charset="0"/>
                <a:cs typeface="Gill Sans Light" charset="0"/>
              </a:rPr>
              <a:t> on </a:t>
            </a:r>
            <a:r>
              <a:rPr lang="en-US" sz="1800" dirty="0" err="1">
                <a:ea typeface="Gill Sans Light" charset="0"/>
                <a:cs typeface="Gill Sans Light" charset="0"/>
              </a:rPr>
              <a:t>LastFM</a:t>
            </a:r>
            <a:r>
              <a:rPr lang="en-US" sz="1800" dirty="0">
                <a:ea typeface="Gill Sans Light" charset="0"/>
                <a:cs typeface="Gill Sans Light" charset="0"/>
              </a:rPr>
              <a:t> dataset.</a:t>
            </a:r>
          </a:p>
        </p:txBody>
      </p:sp>
      <p:pic>
        <p:nvPicPr>
          <p:cNvPr id="7" name="Picture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57057" y="2122723"/>
            <a:ext cx="3044435" cy="2806691"/>
          </a:xfrm>
          <a:prstGeom prst="rect">
            <a:avLst/>
          </a:prstGeom>
        </p:spPr>
      </p:pic>
      <p:pic>
        <p:nvPicPr>
          <p:cNvPr id="8" name="Picture 7"/>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84397" y="2064480"/>
            <a:ext cx="3017049" cy="2931784"/>
          </a:xfrm>
          <a:prstGeom prst="rect">
            <a:avLst/>
          </a:prstGeom>
        </p:spPr>
      </p:pic>
      <p:pic>
        <p:nvPicPr>
          <p:cNvPr id="9" name="Picture 8"/>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83744" y="2064480"/>
            <a:ext cx="3021254" cy="2975773"/>
          </a:xfrm>
          <a:prstGeom prst="rect">
            <a:avLst/>
          </a:prstGeom>
        </p:spPr>
      </p:pic>
      <p:pic>
        <p:nvPicPr>
          <p:cNvPr id="10" name="Picture 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203" y="2064480"/>
            <a:ext cx="3018541" cy="2867941"/>
          </a:xfrm>
          <a:prstGeom prst="rect">
            <a:avLst/>
          </a:prstGeom>
        </p:spPr>
      </p:pic>
      <p:sp>
        <p:nvSpPr>
          <p:cNvPr id="11"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64787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exploration is crucial</a:t>
            </a:r>
          </a:p>
        </p:txBody>
      </p:sp>
      <p:sp>
        <p:nvSpPr>
          <p:cNvPr id="3" name="Content Placeholder 2"/>
          <p:cNvSpPr>
            <a:spLocks noGrp="1"/>
          </p:cNvSpPr>
          <p:nvPr>
            <p:ph idx="1"/>
          </p:nvPr>
        </p:nvSpPr>
        <p:spPr/>
        <p:txBody>
          <a:bodyPr/>
          <a:lstStyle/>
          <a:p>
            <a:pPr marL="228600" lvl="1">
              <a:spcBef>
                <a:spcPts val="1000"/>
              </a:spcBef>
            </a:pPr>
            <a:r>
              <a:rPr lang="en-US" dirty="0"/>
              <a:t>The problem space is evolving over time</a:t>
            </a:r>
          </a:p>
          <a:p>
            <a:pPr lvl="1"/>
            <a:r>
              <a:rPr lang="en-US" dirty="0"/>
              <a:t>Any real-world environment is non-stationary</a:t>
            </a:r>
          </a:p>
          <a:p>
            <a:pPr lvl="1"/>
            <a:r>
              <a:rPr lang="en-US" dirty="0"/>
              <a:t>Recognize </a:t>
            </a:r>
            <a:r>
              <a:rPr lang="en-US" dirty="0">
                <a:solidFill>
                  <a:srgbClr val="FF0000"/>
                </a:solidFill>
              </a:rPr>
              <a:t>outdated</a:t>
            </a:r>
            <a:r>
              <a:rPr lang="en-US" dirty="0"/>
              <a:t> model is important</a:t>
            </a:r>
          </a:p>
        </p:txBody>
      </p:sp>
      <p:sp>
        <p:nvSpPr>
          <p:cNvPr id="4" name="Date Placeholder 3"/>
          <p:cNvSpPr>
            <a:spLocks noGrp="1"/>
          </p:cNvSpPr>
          <p:nvPr>
            <p:ph type="dt" sz="half" idx="10"/>
          </p:nvPr>
        </p:nvSpPr>
        <p:spPr/>
        <p:txBody>
          <a:bodyPr/>
          <a:lstStyle/>
          <a:p>
            <a:r>
              <a:rPr lang="en-US"/>
              <a:t>Challenges</a:t>
            </a:r>
            <a:endParaRPr lang="en-US" dirty="0"/>
          </a:p>
        </p:txBody>
      </p:sp>
      <p:sp>
        <p:nvSpPr>
          <p:cNvPr id="6" name="Slide Number Placeholder 5"/>
          <p:cNvSpPr>
            <a:spLocks noGrp="1"/>
          </p:cNvSpPr>
          <p:nvPr>
            <p:ph type="sldNum" sz="quarter" idx="12"/>
          </p:nvPr>
        </p:nvSpPr>
        <p:spPr/>
        <p:txBody>
          <a:bodyPr/>
          <a:lstStyle/>
          <a:p>
            <a:fld id="{96675DA6-09A5-4603-985B-62A0433927C4}" type="slidenum">
              <a:rPr lang="en-US" smtClean="0"/>
              <a:t>16</a:t>
            </a:fld>
            <a:endParaRPr lang="en-US"/>
          </a:p>
        </p:txBody>
      </p:sp>
      <p:pic>
        <p:nvPicPr>
          <p:cNvPr id="10" name="Picture 9">
            <a:extLst>
              <a:ext uri="{FF2B5EF4-FFF2-40B4-BE49-F238E27FC236}">
                <a16:creationId xmlns:a16="http://schemas.microsoft.com/office/drawing/2014/main" id="{B4BEC8FA-6557-584E-8591-9E37501FE5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8124" y="3469883"/>
            <a:ext cx="6390675" cy="3069029"/>
          </a:xfrm>
          <a:prstGeom prst="rect">
            <a:avLst/>
          </a:prstGeom>
        </p:spPr>
      </p:pic>
      <p:sp>
        <p:nvSpPr>
          <p:cNvPr id="5" name="Rectangle 4">
            <a:extLst>
              <a:ext uri="{FF2B5EF4-FFF2-40B4-BE49-F238E27FC236}">
                <a16:creationId xmlns:a16="http://schemas.microsoft.com/office/drawing/2014/main" id="{D2C79B0C-9F84-C847-9A74-9DADB4FC83ED}"/>
              </a:ext>
            </a:extLst>
          </p:cNvPr>
          <p:cNvSpPr/>
          <p:nvPr/>
        </p:nvSpPr>
        <p:spPr>
          <a:xfrm>
            <a:off x="6798906" y="6528386"/>
            <a:ext cx="2649893" cy="276999"/>
          </a:xfrm>
          <a:prstGeom prst="rect">
            <a:avLst/>
          </a:prstGeom>
        </p:spPr>
        <p:txBody>
          <a:bodyPr wrap="none">
            <a:spAutoFit/>
          </a:bodyPr>
          <a:lstStyle/>
          <a:p>
            <a:r>
              <a:rPr lang="en-US" sz="1200" i="1" dirty="0"/>
              <a:t>Figure credit: </a:t>
            </a:r>
            <a:r>
              <a:rPr lang="en-US" sz="1200" dirty="0" err="1"/>
              <a:t>Leskovec</a:t>
            </a:r>
            <a:r>
              <a:rPr lang="en-US" sz="1200" dirty="0"/>
              <a:t> et al. 2016 </a:t>
            </a:r>
            <a:r>
              <a:rPr lang="en-US" sz="1200" baseline="30000" dirty="0"/>
              <a:t>[LBK09]</a:t>
            </a:r>
            <a:endParaRPr lang="en-US" sz="1200" dirty="0"/>
          </a:p>
        </p:txBody>
      </p:sp>
    </p:spTree>
    <p:extLst>
      <p:ext uri="{BB962C8B-B14F-4D97-AF65-F5344CB8AC3E}">
        <p14:creationId xmlns:p14="http://schemas.microsoft.com/office/powerpoint/2010/main" val="31782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Empirical</a:t>
            </a:r>
            <a:r>
              <a:rPr lang="zh-CN" altLang="en-US" dirty="0"/>
              <a:t> </a:t>
            </a:r>
            <a:r>
              <a:rPr lang="en-US" altLang="zh-CN" dirty="0"/>
              <a:t>evaluations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160</a:t>
            </a:fld>
            <a:endParaRPr lang="en-US"/>
          </a:p>
        </p:txBody>
      </p:sp>
      <p:sp>
        <p:nvSpPr>
          <p:cNvPr id="11" name="TextBox 10"/>
          <p:cNvSpPr txBox="1"/>
          <p:nvPr/>
        </p:nvSpPr>
        <p:spPr>
          <a:xfrm>
            <a:off x="2237849" y="5724567"/>
            <a:ext cx="8555657" cy="646331"/>
          </a:xfrm>
          <a:prstGeom prst="rect">
            <a:avLst/>
          </a:prstGeom>
          <a:noFill/>
        </p:spPr>
        <p:txBody>
          <a:bodyPr wrap="square" rtlCol="0">
            <a:spAutoFit/>
          </a:bodyPr>
          <a:lstStyle/>
          <a:p>
            <a:pPr algn="ctr"/>
            <a:r>
              <a:rPr lang="en-US" altLang="zh-CN" dirty="0">
                <a:ea typeface="Gill Sans Light" charset="0"/>
                <a:cs typeface="Gill Sans Light" charset="0"/>
              </a:rPr>
              <a:t>Figure</a:t>
            </a:r>
            <a:r>
              <a:rPr lang="zh-CN" altLang="en-US" dirty="0">
                <a:ea typeface="Gill Sans Light" charset="0"/>
                <a:cs typeface="Gill Sans Light" charset="0"/>
              </a:rPr>
              <a:t> </a:t>
            </a:r>
            <a:r>
              <a:rPr lang="en-US" altLang="zh-CN" dirty="0">
                <a:ea typeface="Gill Sans Light" charset="0"/>
                <a:cs typeface="Gill Sans Light" charset="0"/>
              </a:rPr>
              <a:t>5.</a:t>
            </a:r>
            <a:r>
              <a:rPr lang="zh-CN" altLang="en-US" dirty="0">
                <a:ea typeface="Gill Sans Light" charset="0"/>
                <a:cs typeface="Gill Sans Light" charset="0"/>
              </a:rPr>
              <a:t> </a:t>
            </a:r>
            <a:r>
              <a:rPr lang="en-US" dirty="0">
                <a:ea typeface="Gill Sans Light" charset="0"/>
                <a:cs typeface="Gill Sans Light" charset="0"/>
              </a:rPr>
              <a:t>Word cloud of tags from</a:t>
            </a:r>
            <a:r>
              <a:rPr lang="zh-CN" altLang="en-US" dirty="0">
                <a:ea typeface="Gill Sans Light" charset="0"/>
                <a:cs typeface="Gill Sans Light" charset="0"/>
              </a:rPr>
              <a:t> </a:t>
            </a:r>
            <a:r>
              <a:rPr lang="en-US" altLang="zh-CN" dirty="0">
                <a:ea typeface="Gill Sans Light" charset="0"/>
                <a:cs typeface="Gill Sans Light" charset="0"/>
              </a:rPr>
              <a:t>high</a:t>
            </a:r>
            <a:r>
              <a:rPr lang="zh-CN" altLang="en-US" dirty="0">
                <a:ea typeface="Gill Sans Light" charset="0"/>
                <a:cs typeface="Gill Sans Light" charset="0"/>
              </a:rPr>
              <a:t> </a:t>
            </a:r>
            <a:r>
              <a:rPr lang="en-US" altLang="zh-CN" dirty="0">
                <a:ea typeface="Gill Sans Light" charset="0"/>
                <a:cs typeface="Gill Sans Light" charset="0"/>
              </a:rPr>
              <a:t>reward</a:t>
            </a:r>
            <a:r>
              <a:rPr lang="zh-CN" altLang="en-US" dirty="0">
                <a:ea typeface="Gill Sans Light" charset="0"/>
                <a:cs typeface="Gill Sans Light" charset="0"/>
              </a:rPr>
              <a:t> </a:t>
            </a:r>
            <a:r>
              <a:rPr lang="en-US" altLang="zh-CN" dirty="0">
                <a:ea typeface="Gill Sans Light" charset="0"/>
                <a:cs typeface="Gill Sans Light" charset="0"/>
              </a:rPr>
              <a:t>actions</a:t>
            </a:r>
            <a:r>
              <a:rPr lang="zh-CN" altLang="en-US" dirty="0">
                <a:ea typeface="Gill Sans Light" charset="0"/>
                <a:cs typeface="Gill Sans Light" charset="0"/>
              </a:rPr>
              <a:t> </a:t>
            </a:r>
            <a:r>
              <a:rPr lang="en-US" altLang="zh-CN" dirty="0">
                <a:ea typeface="Gill Sans Light" charset="0"/>
                <a:cs typeface="Gill Sans Light" charset="0"/>
              </a:rPr>
              <a:t>in</a:t>
            </a:r>
            <a:r>
              <a:rPr lang="zh-CN" altLang="en-US" dirty="0">
                <a:ea typeface="Gill Sans Light" charset="0"/>
                <a:cs typeface="Gill Sans Light" charset="0"/>
              </a:rPr>
              <a:t> </a:t>
            </a:r>
            <a:r>
              <a:rPr lang="en-US" altLang="zh-CN" dirty="0">
                <a:ea typeface="Gill Sans Light" charset="0"/>
                <a:cs typeface="Gill Sans Light" charset="0"/>
              </a:rPr>
              <a:t>the</a:t>
            </a:r>
            <a:r>
              <a:rPr lang="en-US" dirty="0">
                <a:ea typeface="Gill Sans Light" charset="0"/>
                <a:cs typeface="Gill Sans Light" charset="0"/>
              </a:rPr>
              <a:t> four identified </a:t>
            </a:r>
            <a:r>
              <a:rPr lang="en-US" altLang="zh-CN" dirty="0">
                <a:ea typeface="Gill Sans Light" charset="0"/>
                <a:cs typeface="Gill Sans Light" charset="0"/>
              </a:rPr>
              <a:t>environments</a:t>
            </a:r>
            <a:r>
              <a:rPr lang="zh-CN" altLang="en-US" dirty="0">
                <a:ea typeface="Gill Sans Light" charset="0"/>
                <a:cs typeface="Gill Sans Light" charset="0"/>
              </a:rPr>
              <a:t> </a:t>
            </a:r>
            <a:r>
              <a:rPr lang="en-US" altLang="zh-CN" dirty="0">
                <a:ea typeface="Gill Sans Light" charset="0"/>
                <a:cs typeface="Gill Sans Light" charset="0"/>
              </a:rPr>
              <a:t>by</a:t>
            </a:r>
            <a:r>
              <a:rPr lang="zh-CN" altLang="en-US" dirty="0">
                <a:ea typeface="Gill Sans Light" charset="0"/>
                <a:cs typeface="Gill Sans Light" charset="0"/>
              </a:rPr>
              <a:t> </a:t>
            </a:r>
            <a:r>
              <a:rPr lang="en-US" dirty="0" err="1">
                <a:ea typeface="Gill Sans Light" charset="0"/>
                <a:cs typeface="Gill Sans Light" charset="0"/>
              </a:rPr>
              <a:t>dLinUCB</a:t>
            </a:r>
            <a:r>
              <a:rPr lang="en-US" dirty="0">
                <a:ea typeface="Gill Sans Light" charset="0"/>
                <a:cs typeface="Gill Sans Light" charset="0"/>
              </a:rPr>
              <a:t> on </a:t>
            </a:r>
            <a:r>
              <a:rPr lang="en-US" dirty="0" err="1">
                <a:ea typeface="Gill Sans Light" charset="0"/>
                <a:cs typeface="Gill Sans Light" charset="0"/>
              </a:rPr>
              <a:t>LastFM</a:t>
            </a:r>
            <a:r>
              <a:rPr lang="en-US" dirty="0">
                <a:ea typeface="Gill Sans Light" charset="0"/>
                <a:cs typeface="Gill Sans Light" charset="0"/>
              </a:rPr>
              <a:t> dataset.</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2851" y="2494696"/>
            <a:ext cx="3066304" cy="2904580"/>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838" y="2409024"/>
            <a:ext cx="3046145" cy="2990252"/>
          </a:xfrm>
          <a:prstGeom prst="rect">
            <a:avLst/>
          </a:prstGeom>
        </p:spPr>
      </p:pic>
      <p:sp>
        <p:nvSpPr>
          <p:cNvPr id="15" name="Rectangle 14"/>
          <p:cNvSpPr/>
          <p:nvPr/>
        </p:nvSpPr>
        <p:spPr>
          <a:xfrm>
            <a:off x="245587" y="2098936"/>
            <a:ext cx="5674088" cy="35422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86027" y="2079003"/>
            <a:ext cx="5566465" cy="35663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5631" y="2166781"/>
            <a:ext cx="2500161" cy="369332"/>
          </a:xfrm>
          <a:prstGeom prst="rect">
            <a:avLst/>
          </a:prstGeom>
          <a:noFill/>
        </p:spPr>
        <p:txBody>
          <a:bodyPr wrap="square" rtlCol="0">
            <a:spAutoFit/>
          </a:bodyPr>
          <a:lstStyle/>
          <a:p>
            <a:r>
              <a:rPr lang="en-US" altLang="zh-CN" dirty="0"/>
              <a:t>Change-invariant</a:t>
            </a:r>
            <a:r>
              <a:rPr lang="zh-CN" altLang="en-US" dirty="0"/>
              <a:t> </a:t>
            </a:r>
            <a:r>
              <a:rPr lang="en-US" altLang="zh-CN" dirty="0"/>
              <a:t>actions</a:t>
            </a:r>
            <a:endParaRPr lang="en-US" dirty="0"/>
          </a:p>
        </p:txBody>
      </p:sp>
      <p:sp>
        <p:nvSpPr>
          <p:cNvPr id="18" name="TextBox 17"/>
          <p:cNvSpPr txBox="1"/>
          <p:nvPr/>
        </p:nvSpPr>
        <p:spPr>
          <a:xfrm>
            <a:off x="9061912" y="2121134"/>
            <a:ext cx="2500161" cy="369332"/>
          </a:xfrm>
          <a:prstGeom prst="rect">
            <a:avLst/>
          </a:prstGeom>
          <a:noFill/>
        </p:spPr>
        <p:txBody>
          <a:bodyPr wrap="square" rtlCol="0">
            <a:spAutoFit/>
          </a:bodyPr>
          <a:lstStyle/>
          <a:p>
            <a:r>
              <a:rPr lang="en-US" altLang="zh-CN" dirty="0"/>
              <a:t>Change-invariant</a:t>
            </a:r>
            <a:r>
              <a:rPr lang="zh-CN" altLang="en-US" dirty="0"/>
              <a:t> </a:t>
            </a:r>
            <a:r>
              <a:rPr lang="en-US" altLang="zh-CN" dirty="0"/>
              <a:t>actions</a:t>
            </a:r>
            <a:endParaRPr lang="en-US" dirty="0"/>
          </a:p>
        </p:txBody>
      </p:sp>
      <p:sp>
        <p:nvSpPr>
          <p:cNvPr id="19" name="TextBox 18"/>
          <p:cNvSpPr txBox="1"/>
          <p:nvPr/>
        </p:nvSpPr>
        <p:spPr>
          <a:xfrm>
            <a:off x="3253973" y="5255384"/>
            <a:ext cx="2500161" cy="369332"/>
          </a:xfrm>
          <a:prstGeom prst="rect">
            <a:avLst/>
          </a:prstGeom>
          <a:noFill/>
        </p:spPr>
        <p:txBody>
          <a:bodyPr wrap="square" rtlCol="0">
            <a:spAutoFit/>
          </a:bodyPr>
          <a:lstStyle/>
          <a:p>
            <a:r>
              <a:rPr lang="en-US" altLang="zh-CN" dirty="0"/>
              <a:t>change sensitive actions</a:t>
            </a:r>
            <a:endParaRPr lang="en-US" dirty="0"/>
          </a:p>
        </p:txBody>
      </p:sp>
      <p:sp>
        <p:nvSpPr>
          <p:cNvPr id="20" name="TextBox 19"/>
          <p:cNvSpPr txBox="1"/>
          <p:nvPr/>
        </p:nvSpPr>
        <p:spPr>
          <a:xfrm>
            <a:off x="9352331" y="5271834"/>
            <a:ext cx="2500161" cy="369332"/>
          </a:xfrm>
          <a:prstGeom prst="rect">
            <a:avLst/>
          </a:prstGeom>
          <a:noFill/>
        </p:spPr>
        <p:txBody>
          <a:bodyPr wrap="square" rtlCol="0">
            <a:spAutoFit/>
          </a:bodyPr>
          <a:lstStyle/>
          <a:p>
            <a:r>
              <a:rPr lang="en-US" altLang="zh-CN"/>
              <a:t>change sensitive actions</a:t>
            </a:r>
            <a:endParaRPr lang="en-US" dirty="0"/>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8157" y="3875813"/>
            <a:ext cx="2476844" cy="1393945"/>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9155" y="2484157"/>
            <a:ext cx="2505846" cy="1409538"/>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983" y="2551766"/>
            <a:ext cx="2416166" cy="1385831"/>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3973" y="3962356"/>
            <a:ext cx="2418176" cy="1355373"/>
          </a:xfrm>
          <a:prstGeom prst="rect">
            <a:avLst/>
          </a:prstGeom>
        </p:spPr>
      </p:pic>
      <p:pic>
        <p:nvPicPr>
          <p:cNvPr id="25" name="Picture 2" descr="mage result for robot ic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55891" y="1347359"/>
            <a:ext cx="827242" cy="8272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age result for robot ic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04917" y="1330638"/>
            <a:ext cx="827242" cy="82724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183133" y="1538551"/>
            <a:ext cx="1731790" cy="369332"/>
          </a:xfrm>
          <a:prstGeom prst="rect">
            <a:avLst/>
          </a:prstGeom>
          <a:noFill/>
        </p:spPr>
        <p:txBody>
          <a:bodyPr wrap="square" rtlCol="0">
            <a:spAutoFit/>
          </a:bodyPr>
          <a:lstStyle/>
          <a:p>
            <a:r>
              <a:rPr lang="en-US" altLang="zh-CN" dirty="0"/>
              <a:t>Learner</a:t>
            </a:r>
            <a:r>
              <a:rPr lang="zh-CN" altLang="en-US" dirty="0"/>
              <a:t> </a:t>
            </a:r>
            <a:r>
              <a:rPr lang="en-US" altLang="zh-CN" dirty="0"/>
              <a:t>1</a:t>
            </a:r>
            <a:endParaRPr lang="en-US" dirty="0"/>
          </a:p>
        </p:txBody>
      </p:sp>
      <p:sp>
        <p:nvSpPr>
          <p:cNvPr id="28" name="TextBox 27"/>
          <p:cNvSpPr txBox="1"/>
          <p:nvPr/>
        </p:nvSpPr>
        <p:spPr>
          <a:xfrm>
            <a:off x="8932159" y="1523017"/>
            <a:ext cx="1731790" cy="369332"/>
          </a:xfrm>
          <a:prstGeom prst="rect">
            <a:avLst/>
          </a:prstGeom>
          <a:noFill/>
        </p:spPr>
        <p:txBody>
          <a:bodyPr wrap="square" rtlCol="0">
            <a:spAutoFit/>
          </a:bodyPr>
          <a:lstStyle/>
          <a:p>
            <a:r>
              <a:rPr lang="en-US" altLang="zh-CN" dirty="0"/>
              <a:t>Learner</a:t>
            </a:r>
            <a:r>
              <a:rPr lang="zh-CN" altLang="en-US" dirty="0"/>
              <a:t> </a:t>
            </a:r>
            <a:r>
              <a:rPr lang="en-US" altLang="zh-CN" dirty="0"/>
              <a:t>2</a:t>
            </a:r>
            <a:endParaRPr lang="en-US" dirty="0"/>
          </a:p>
        </p:txBody>
      </p:sp>
      <p:sp>
        <p:nvSpPr>
          <p:cNvPr id="29"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8128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Exploration also induces risks</a:t>
            </a:r>
          </a:p>
        </p:txBody>
      </p:sp>
      <p:sp>
        <p:nvSpPr>
          <p:cNvPr id="3" name="Content Placeholder 2"/>
          <p:cNvSpPr>
            <a:spLocks noGrp="1"/>
          </p:cNvSpPr>
          <p:nvPr>
            <p:ph idx="1"/>
          </p:nvPr>
        </p:nvSpPr>
        <p:spPr/>
        <p:txBody>
          <a:bodyPr/>
          <a:lstStyle/>
          <a:p>
            <a:pPr marL="228600" lvl="1">
              <a:spcBef>
                <a:spcPts val="1000"/>
              </a:spcBef>
            </a:pPr>
            <a:r>
              <a:rPr lang="en-US" dirty="0"/>
              <a:t>There are also privacy, fairness, and ethic concerns in exploration</a:t>
            </a:r>
          </a:p>
        </p:txBody>
      </p:sp>
      <p:sp>
        <p:nvSpPr>
          <p:cNvPr id="4" name="Date Placeholder 3"/>
          <p:cNvSpPr>
            <a:spLocks noGrp="1"/>
          </p:cNvSpPr>
          <p:nvPr>
            <p:ph type="dt" sz="half" idx="10"/>
          </p:nvPr>
        </p:nvSpPr>
        <p:spPr/>
        <p:txBody>
          <a:bodyPr/>
          <a:lstStyle/>
          <a:p>
            <a:r>
              <a:rPr lang="en-US"/>
              <a:t>Challenges</a:t>
            </a:r>
            <a:endParaRPr lang="en-US" dirty="0"/>
          </a:p>
        </p:txBody>
      </p:sp>
      <p:sp>
        <p:nvSpPr>
          <p:cNvPr id="6" name="Slide Number Placeholder 5"/>
          <p:cNvSpPr>
            <a:spLocks noGrp="1"/>
          </p:cNvSpPr>
          <p:nvPr>
            <p:ph type="sldNum" sz="quarter" idx="12"/>
          </p:nvPr>
        </p:nvSpPr>
        <p:spPr/>
        <p:txBody>
          <a:bodyPr/>
          <a:lstStyle/>
          <a:p>
            <a:fld id="{96675DA6-09A5-4603-985B-62A0433927C4}" type="slidenum">
              <a:rPr lang="en-US" smtClean="0"/>
              <a:t>17</a:t>
            </a:fld>
            <a:endParaRPr lang="en-US"/>
          </a:p>
        </p:txBody>
      </p:sp>
      <p:pic>
        <p:nvPicPr>
          <p:cNvPr id="2050" name="Picture 2" descr="We Want Fair AI Algorithms – But How To Define Fairness? (Fairness Series  Part 3) - MOSTLY AI">
            <a:extLst>
              <a:ext uri="{FF2B5EF4-FFF2-40B4-BE49-F238E27FC236}">
                <a16:creationId xmlns:a16="http://schemas.microsoft.com/office/drawing/2014/main" id="{EF43660F-4610-1241-A637-A5485576C6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22619" y="3026228"/>
            <a:ext cx="4980066" cy="24900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ginner&amp;#39;s Guide to Online Privacy">
            <a:extLst>
              <a:ext uri="{FF2B5EF4-FFF2-40B4-BE49-F238E27FC236}">
                <a16:creationId xmlns:a16="http://schemas.microsoft.com/office/drawing/2014/main" id="{E8A02D8A-F035-3E40-9562-CDBD7A7F17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4251" r="23253"/>
          <a:stretch/>
        </p:blipFill>
        <p:spPr bwMode="auto">
          <a:xfrm>
            <a:off x="1368952" y="3015358"/>
            <a:ext cx="4005943" cy="250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475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this tutorial</a:t>
            </a:r>
          </a:p>
        </p:txBody>
      </p:sp>
      <p:sp>
        <p:nvSpPr>
          <p:cNvPr id="3" name="Content Placeholder 2"/>
          <p:cNvSpPr>
            <a:spLocks noGrp="1"/>
          </p:cNvSpPr>
          <p:nvPr>
            <p:ph idx="1"/>
          </p:nvPr>
        </p:nvSpPr>
        <p:spPr/>
        <p:txBody>
          <a:bodyPr/>
          <a:lstStyle/>
          <a:p>
            <a:r>
              <a:rPr lang="en-US" dirty="0">
                <a:solidFill>
                  <a:schemeClr val="bg1">
                    <a:lumMod val="75000"/>
                  </a:schemeClr>
                </a:solidFill>
              </a:rPr>
              <a:t>Motivation</a:t>
            </a:r>
          </a:p>
          <a:p>
            <a:r>
              <a:rPr lang="en-US" dirty="0"/>
              <a:t>Background: bandit algorithms</a:t>
            </a:r>
          </a:p>
          <a:p>
            <a:r>
              <a:rPr lang="en-US" dirty="0"/>
              <a:t>Bandit learning for recommender systems</a:t>
            </a:r>
          </a:p>
          <a:p>
            <a:r>
              <a:rPr lang="en-US" dirty="0"/>
              <a:t>Bandit learning for retrieval systems</a:t>
            </a:r>
          </a:p>
          <a:p>
            <a:r>
              <a:rPr lang="en-US" dirty="0"/>
              <a:t>Ethical considerations in IR with bandit learning</a:t>
            </a:r>
          </a:p>
          <a:p>
            <a:r>
              <a:rPr lang="en-US" dirty="0"/>
              <a:t>Conclusion &amp; future directions</a:t>
            </a:r>
          </a:p>
        </p:txBody>
      </p:sp>
      <p:sp>
        <p:nvSpPr>
          <p:cNvPr id="4" name="Date Placeholder 3"/>
          <p:cNvSpPr>
            <a:spLocks noGrp="1"/>
          </p:cNvSpPr>
          <p:nvPr>
            <p:ph type="dt" sz="half" idx="10"/>
          </p:nvPr>
        </p:nvSpPr>
        <p:spPr/>
        <p:txBody>
          <a:bodyPr/>
          <a:lstStyle/>
          <a:p>
            <a:r>
              <a:rPr lang="en-US"/>
              <a:t>Outline</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18</a:t>
            </a:fld>
            <a:endParaRPr lang="en-US"/>
          </a:p>
        </p:txBody>
      </p:sp>
    </p:spTree>
    <p:extLst>
      <p:ext uri="{BB962C8B-B14F-4D97-AF65-F5344CB8AC3E}">
        <p14:creationId xmlns:p14="http://schemas.microsoft.com/office/powerpoint/2010/main" val="160531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p:txBody>
          <a:bodyPr/>
          <a:lstStyle/>
          <a:p>
            <a:r>
              <a:rPr lang="en-US" dirty="0"/>
              <a:t>(stochastic) Multi-arm bandit</a:t>
            </a:r>
          </a:p>
        </p:txBody>
      </p:sp>
      <p:sp>
        <p:nvSpPr>
          <p:cNvPr id="4" name="Date Placeholder 3"/>
          <p:cNvSpPr>
            <a:spLocks noGrp="1"/>
          </p:cNvSpPr>
          <p:nvPr>
            <p:ph type="dt" sz="half" idx="10"/>
          </p:nvPr>
        </p:nvSpPr>
        <p:spPr/>
        <p:txBody>
          <a:bodyPr/>
          <a:lstStyle/>
          <a:p>
            <a:r>
              <a:rPr lang="en-US"/>
              <a:t>Problem 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19</a:t>
            </a:fld>
            <a:endParaRPr lang="en-US"/>
          </a:p>
        </p:txBody>
      </p:sp>
      <p:grpSp>
        <p:nvGrpSpPr>
          <p:cNvPr id="15" name="Group 14"/>
          <p:cNvGrpSpPr/>
          <p:nvPr/>
        </p:nvGrpSpPr>
        <p:grpSpPr>
          <a:xfrm>
            <a:off x="3057985" y="2350053"/>
            <a:ext cx="5542676" cy="858253"/>
            <a:chOff x="2753185" y="2261705"/>
            <a:chExt cx="5542676" cy="858253"/>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3185" y="2482079"/>
              <a:ext cx="980688" cy="63787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3858" y="2451845"/>
              <a:ext cx="1010835" cy="668113"/>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8850" y="2478685"/>
              <a:ext cx="953921" cy="641273"/>
            </a:xfrm>
            <a:prstGeom prst="rect">
              <a:avLst/>
            </a:prstGeom>
          </p:spPr>
        </p:pic>
        <p:sp>
          <p:nvSpPr>
            <p:cNvPr id="13" name="TextBox 12"/>
            <p:cNvSpPr txBox="1"/>
            <p:nvPr/>
          </p:nvSpPr>
          <p:spPr>
            <a:xfrm>
              <a:off x="5888383" y="2261705"/>
              <a:ext cx="2407478" cy="707886"/>
            </a:xfrm>
            <a:prstGeom prst="rect">
              <a:avLst/>
            </a:prstGeom>
            <a:noFill/>
          </p:spPr>
          <p:txBody>
            <a:bodyPr wrap="square" rtlCol="0">
              <a:spAutoFit/>
            </a:bodyPr>
            <a:lstStyle/>
            <a:p>
              <a:r>
                <a:rPr lang="en-US" sz="4000" b="1" dirty="0"/>
                <a:t>…</a:t>
              </a:r>
            </a:p>
          </p:txBody>
        </p:sp>
      </p:grpSp>
      <p:grpSp>
        <p:nvGrpSpPr>
          <p:cNvPr id="16" name="Group 15"/>
          <p:cNvGrpSpPr/>
          <p:nvPr/>
        </p:nvGrpSpPr>
        <p:grpSpPr>
          <a:xfrm>
            <a:off x="2891620" y="3308625"/>
            <a:ext cx="5854284" cy="1375049"/>
            <a:chOff x="2586820" y="3220277"/>
            <a:chExt cx="5854284" cy="1375049"/>
          </a:xfrm>
        </p:grpSpPr>
        <p:pic>
          <p:nvPicPr>
            <p:cNvPr id="6" name="Picture 4" descr="Image result for bandit machin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86820"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bandit machin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90333"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bandit machin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96977" y="3251199"/>
              <a:ext cx="1344127" cy="13441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892800" y="3423479"/>
              <a:ext cx="2407478" cy="707886"/>
            </a:xfrm>
            <a:prstGeom prst="rect">
              <a:avLst/>
            </a:prstGeom>
            <a:noFill/>
          </p:spPr>
          <p:txBody>
            <a:bodyPr wrap="square" rtlCol="0">
              <a:spAutoFit/>
            </a:bodyPr>
            <a:lstStyle/>
            <a:p>
              <a:r>
                <a:rPr lang="en-US" sz="4000" b="1" dirty="0"/>
                <a:t>…</a:t>
              </a:r>
            </a:p>
          </p:txBody>
        </p:sp>
      </p:grpSp>
      <p:pic>
        <p:nvPicPr>
          <p:cNvPr id="17" name="Picture 2" descr="mage result for robot ic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86238" y="4945486"/>
            <a:ext cx="827242" cy="8272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4933273" y="5147319"/>
            <a:ext cx="315074" cy="382101"/>
            <a:chOff x="5382479" y="5128591"/>
            <a:chExt cx="315074" cy="382101"/>
          </a:xfrm>
        </p:grpSpPr>
        <p:pic>
          <p:nvPicPr>
            <p:cNvPr id="3074" name="Picture 2" descr="Free photo: Dollar sign - 3d, Investment, Jackpot - Free Download ..."/>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flipV="1">
              <a:off x="5382479" y="5128591"/>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photo: Dollar sign - 3d, Investment, Jackpot - Free Download ..."/>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flipV="1">
              <a:off x="5444323" y="5256694"/>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photo: Dollar sign - 3d, Investment, Jackpot - Free Download ..."/>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flipV="1">
              <a:off x="5519418" y="5186017"/>
              <a:ext cx="178135" cy="253998"/>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Controller, emergency, escape, evacuate, lever, pull, push ico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38726" y="5075211"/>
            <a:ext cx="543340" cy="5433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8738968" y="2331511"/>
            <a:ext cx="3266940" cy="646331"/>
          </a:xfrm>
          <a:prstGeom prst="rect">
            <a:avLst/>
          </a:prstGeom>
          <a:noFill/>
        </p:spPr>
        <p:txBody>
          <a:bodyPr wrap="square" rtlCol="0">
            <a:spAutoFit/>
          </a:bodyPr>
          <a:lstStyle/>
          <a:p>
            <a:r>
              <a:rPr lang="en-US" b="1" dirty="0"/>
              <a:t>Goal: </a:t>
            </a:r>
            <a:r>
              <a:rPr lang="en-US" dirty="0"/>
              <a:t>maximize the accumulated reward over T rounds</a:t>
            </a:r>
          </a:p>
        </p:txBody>
      </p:sp>
      <p:grpSp>
        <p:nvGrpSpPr>
          <p:cNvPr id="41" name="Group 40"/>
          <p:cNvGrpSpPr/>
          <p:nvPr/>
        </p:nvGrpSpPr>
        <p:grpSpPr>
          <a:xfrm>
            <a:off x="1837825" y="5918556"/>
            <a:ext cx="2707757" cy="394801"/>
            <a:chOff x="2478347" y="5998069"/>
            <a:chExt cx="2707757" cy="394801"/>
          </a:xfrm>
        </p:grpSpPr>
        <p:pic>
          <p:nvPicPr>
            <p:cNvPr id="31" name="Picture 3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69972" y="6014768"/>
              <a:ext cx="1816132" cy="378102"/>
            </a:xfrm>
            <a:prstGeom prst="rect">
              <a:avLst/>
            </a:prstGeom>
          </p:spPr>
        </p:pic>
        <p:sp>
          <p:nvSpPr>
            <p:cNvPr id="34" name="TextBox 33"/>
            <p:cNvSpPr txBox="1"/>
            <p:nvPr/>
          </p:nvSpPr>
          <p:spPr>
            <a:xfrm>
              <a:off x="2478347" y="5998069"/>
              <a:ext cx="1634434" cy="369332"/>
            </a:xfrm>
            <a:prstGeom prst="rect">
              <a:avLst/>
            </a:prstGeom>
            <a:noFill/>
          </p:spPr>
          <p:txBody>
            <a:bodyPr wrap="square" rtlCol="0">
              <a:spAutoFit/>
            </a:bodyPr>
            <a:lstStyle/>
            <a:p>
              <a:r>
                <a:rPr lang="en-US" b="1" dirty="0"/>
                <a:t>History</a:t>
              </a:r>
            </a:p>
          </p:txBody>
        </p:sp>
      </p:grpSp>
      <p:grpSp>
        <p:nvGrpSpPr>
          <p:cNvPr id="40" name="Group 39"/>
          <p:cNvGrpSpPr/>
          <p:nvPr/>
        </p:nvGrpSpPr>
        <p:grpSpPr>
          <a:xfrm>
            <a:off x="388730" y="5023817"/>
            <a:ext cx="1634434" cy="977762"/>
            <a:chOff x="388730" y="5023817"/>
            <a:chExt cx="1634434" cy="977762"/>
          </a:xfrm>
        </p:grpSpPr>
        <p:sp>
          <p:nvSpPr>
            <p:cNvPr id="25" name="TextBox 24"/>
            <p:cNvSpPr txBox="1"/>
            <p:nvPr/>
          </p:nvSpPr>
          <p:spPr>
            <a:xfrm>
              <a:off x="388730" y="5023817"/>
              <a:ext cx="1634434" cy="646331"/>
            </a:xfrm>
            <a:prstGeom prst="rect">
              <a:avLst/>
            </a:prstGeom>
            <a:noFill/>
          </p:spPr>
          <p:txBody>
            <a:bodyPr wrap="square" rtlCol="0">
              <a:spAutoFit/>
            </a:bodyPr>
            <a:lstStyle/>
            <a:p>
              <a:r>
                <a:rPr lang="en-US" b="1" dirty="0"/>
                <a:t>Agent/learner/policy</a:t>
              </a:r>
            </a:p>
          </p:txBody>
        </p:sp>
        <p:pic>
          <p:nvPicPr>
            <p:cNvPr id="32" name="Picture 3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4679" y="5664816"/>
              <a:ext cx="1125095" cy="336763"/>
            </a:xfrm>
            <a:prstGeom prst="rect">
              <a:avLst/>
            </a:prstGeom>
          </p:spPr>
        </p:pic>
      </p:grpSp>
      <p:grpSp>
        <p:nvGrpSpPr>
          <p:cNvPr id="22" name="Group 21"/>
          <p:cNvGrpSpPr/>
          <p:nvPr/>
        </p:nvGrpSpPr>
        <p:grpSpPr>
          <a:xfrm>
            <a:off x="3756341" y="5012494"/>
            <a:ext cx="957886" cy="649798"/>
            <a:chOff x="3584063" y="5078755"/>
            <a:chExt cx="957886" cy="649798"/>
          </a:xfrm>
        </p:grpSpPr>
        <p:sp>
          <p:nvSpPr>
            <p:cNvPr id="28" name="TextBox 27"/>
            <p:cNvSpPr txBox="1"/>
            <p:nvPr/>
          </p:nvSpPr>
          <p:spPr>
            <a:xfrm>
              <a:off x="3584063" y="5078755"/>
              <a:ext cx="957886" cy="369332"/>
            </a:xfrm>
            <a:prstGeom prst="rect">
              <a:avLst/>
            </a:prstGeom>
            <a:noFill/>
          </p:spPr>
          <p:txBody>
            <a:bodyPr wrap="square" rtlCol="0">
              <a:spAutoFit/>
            </a:bodyPr>
            <a:lstStyle/>
            <a:p>
              <a:r>
                <a:rPr lang="en-US" b="1" dirty="0"/>
                <a:t>Reward</a:t>
              </a:r>
            </a:p>
          </p:txBody>
        </p:sp>
        <p:pic>
          <p:nvPicPr>
            <p:cNvPr id="33" name="Picture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08213" y="5357075"/>
              <a:ext cx="600079" cy="371478"/>
            </a:xfrm>
            <a:prstGeom prst="rect">
              <a:avLst/>
            </a:prstGeom>
          </p:spPr>
        </p:pic>
      </p:grpSp>
      <p:cxnSp>
        <p:nvCxnSpPr>
          <p:cNvPr id="29" name="Straight Connector 28"/>
          <p:cNvCxnSpPr/>
          <p:nvPr/>
        </p:nvCxnSpPr>
        <p:spPr>
          <a:xfrm flipV="1">
            <a:off x="1192696" y="2323548"/>
            <a:ext cx="1802295" cy="88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201738" y="5629689"/>
            <a:ext cx="355600" cy="39487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388730" y="2500243"/>
            <a:ext cx="1360556" cy="903983"/>
            <a:chOff x="388730" y="2500243"/>
            <a:chExt cx="1360556" cy="903983"/>
          </a:xfrm>
        </p:grpSpPr>
        <p:sp>
          <p:nvSpPr>
            <p:cNvPr id="24" name="TextBox 23"/>
            <p:cNvSpPr txBox="1"/>
            <p:nvPr/>
          </p:nvSpPr>
          <p:spPr>
            <a:xfrm>
              <a:off x="388730" y="2500243"/>
              <a:ext cx="1289878" cy="646331"/>
            </a:xfrm>
            <a:prstGeom prst="rect">
              <a:avLst/>
            </a:prstGeom>
            <a:noFill/>
          </p:spPr>
          <p:txBody>
            <a:bodyPr wrap="square" rtlCol="0">
              <a:spAutoFit/>
            </a:bodyPr>
            <a:lstStyle/>
            <a:p>
              <a:r>
                <a:rPr lang="en-US" b="1" dirty="0"/>
                <a:t>Reward distribution</a:t>
              </a:r>
            </a:p>
          </p:txBody>
        </p:sp>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5459" y="3095071"/>
              <a:ext cx="1303827" cy="309155"/>
            </a:xfrm>
            <a:prstGeom prst="rect">
              <a:avLst/>
            </a:prstGeom>
          </p:spPr>
        </p:pic>
      </p:grpSp>
      <p:grpSp>
        <p:nvGrpSpPr>
          <p:cNvPr id="35" name="Group 34"/>
          <p:cNvGrpSpPr/>
          <p:nvPr/>
        </p:nvGrpSpPr>
        <p:grpSpPr>
          <a:xfrm>
            <a:off x="388730" y="3812208"/>
            <a:ext cx="2445748" cy="720790"/>
            <a:chOff x="388730" y="3812208"/>
            <a:chExt cx="2445748" cy="720790"/>
          </a:xfrm>
        </p:grpSpPr>
        <p:sp>
          <p:nvSpPr>
            <p:cNvPr id="21" name="TextBox 20"/>
            <p:cNvSpPr txBox="1"/>
            <p:nvPr/>
          </p:nvSpPr>
          <p:spPr>
            <a:xfrm>
              <a:off x="388730" y="3812208"/>
              <a:ext cx="1289878" cy="369332"/>
            </a:xfrm>
            <a:prstGeom prst="rect">
              <a:avLst/>
            </a:prstGeom>
            <a:noFill/>
          </p:spPr>
          <p:txBody>
            <a:bodyPr wrap="square" rtlCol="0">
              <a:spAutoFit/>
            </a:bodyPr>
            <a:lstStyle/>
            <a:p>
              <a:r>
                <a:rPr lang="en-US" b="1" dirty="0"/>
                <a:t>Actions</a:t>
              </a:r>
            </a:p>
          </p:txBody>
        </p:sp>
        <p:pic>
          <p:nvPicPr>
            <p:cNvPr id="30" name="Picture 2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0333" y="4184104"/>
              <a:ext cx="2434145" cy="348894"/>
            </a:xfrm>
            <a:prstGeom prst="rect">
              <a:avLst/>
            </a:prstGeom>
          </p:spPr>
        </p:pic>
      </p:grpSp>
      <p:sp>
        <p:nvSpPr>
          <p:cNvPr id="8" name="TextBox 7">
            <a:extLst>
              <a:ext uri="{FF2B5EF4-FFF2-40B4-BE49-F238E27FC236}">
                <a16:creationId xmlns:a16="http://schemas.microsoft.com/office/drawing/2014/main" id="{A76CDCBA-107E-ED4E-8CD1-33B57B510A15}"/>
              </a:ext>
            </a:extLst>
          </p:cNvPr>
          <p:cNvSpPr txBox="1"/>
          <p:nvPr/>
        </p:nvSpPr>
        <p:spPr>
          <a:xfrm>
            <a:off x="6340820" y="4956618"/>
            <a:ext cx="5312229" cy="1477328"/>
          </a:xfrm>
          <a:prstGeom prst="rect">
            <a:avLst/>
          </a:prstGeom>
          <a:noFill/>
        </p:spPr>
        <p:txBody>
          <a:bodyPr wrap="square" rtlCol="0">
            <a:spAutoFit/>
          </a:bodyPr>
          <a:lstStyle/>
          <a:p>
            <a:r>
              <a:rPr lang="en-US" dirty="0">
                <a:solidFill>
                  <a:srgbClr val="00CC00"/>
                </a:solidFill>
              </a:rPr>
              <a:t>Map it to an IR problem (e.g., recommender systems):</a:t>
            </a:r>
          </a:p>
          <a:p>
            <a:pPr marL="285750" indent="-285750">
              <a:buFont typeface="Arial" panose="020B0604020202020204" pitchFamily="34" charset="0"/>
              <a:buChar char="•"/>
            </a:pPr>
            <a:r>
              <a:rPr lang="en-US" dirty="0">
                <a:solidFill>
                  <a:srgbClr val="00CC00"/>
                </a:solidFill>
              </a:rPr>
              <a:t>Environment: a user or users</a:t>
            </a:r>
          </a:p>
          <a:p>
            <a:pPr marL="285750" indent="-285750">
              <a:buFont typeface="Arial" panose="020B0604020202020204" pitchFamily="34" charset="0"/>
              <a:buChar char="•"/>
            </a:pPr>
            <a:r>
              <a:rPr lang="en-US" dirty="0">
                <a:solidFill>
                  <a:srgbClr val="00CC00"/>
                </a:solidFill>
              </a:rPr>
              <a:t>Agent: recommendation algorithm</a:t>
            </a:r>
          </a:p>
          <a:p>
            <a:pPr marL="285750" indent="-285750">
              <a:buFont typeface="Arial" panose="020B0604020202020204" pitchFamily="34" charset="0"/>
              <a:buChar char="•"/>
            </a:pPr>
            <a:r>
              <a:rPr lang="en-US" dirty="0">
                <a:solidFill>
                  <a:srgbClr val="00CC00"/>
                </a:solidFill>
              </a:rPr>
              <a:t>Actions/arms: recommendation candidates</a:t>
            </a:r>
          </a:p>
          <a:p>
            <a:pPr marL="285750" indent="-285750">
              <a:buFont typeface="Arial" panose="020B0604020202020204" pitchFamily="34" charset="0"/>
              <a:buChar char="•"/>
            </a:pPr>
            <a:r>
              <a:rPr lang="en-US" dirty="0">
                <a:solidFill>
                  <a:srgbClr val="00CC00"/>
                </a:solidFill>
              </a:rPr>
              <a:t>Reward: click, purchase</a:t>
            </a:r>
          </a:p>
        </p:txBody>
      </p:sp>
    </p:spTree>
    <p:extLst>
      <p:ext uri="{BB962C8B-B14F-4D97-AF65-F5344CB8AC3E}">
        <p14:creationId xmlns:p14="http://schemas.microsoft.com/office/powerpoint/2010/main" val="17840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left)">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ppt_x"/>
                                          </p:val>
                                        </p:tav>
                                        <p:tav tm="100000">
                                          <p:val>
                                            <p:strVal val="#ppt_x"/>
                                          </p:val>
                                        </p:tav>
                                      </p:tavLst>
                                    </p:anim>
                                    <p:anim calcmode="lin" valueType="num">
                                      <p:cBhvr additive="base">
                                        <p:cTn id="4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2"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this tutorial</a:t>
            </a:r>
          </a:p>
        </p:txBody>
      </p:sp>
      <p:sp>
        <p:nvSpPr>
          <p:cNvPr id="3" name="Content Placeholder 2"/>
          <p:cNvSpPr>
            <a:spLocks noGrp="1"/>
          </p:cNvSpPr>
          <p:nvPr>
            <p:ph idx="1"/>
          </p:nvPr>
        </p:nvSpPr>
        <p:spPr/>
        <p:txBody>
          <a:bodyPr/>
          <a:lstStyle/>
          <a:p>
            <a:r>
              <a:rPr lang="en-US" dirty="0"/>
              <a:t>Motivation</a:t>
            </a:r>
          </a:p>
          <a:p>
            <a:r>
              <a:rPr lang="en-US" dirty="0"/>
              <a:t>Background: bandit algorithms</a:t>
            </a:r>
          </a:p>
          <a:p>
            <a:r>
              <a:rPr lang="en-US" dirty="0"/>
              <a:t>Bandit learning for recommender systems</a:t>
            </a:r>
          </a:p>
          <a:p>
            <a:r>
              <a:rPr lang="en-US" dirty="0"/>
              <a:t>Bandit learning for retrieval systems</a:t>
            </a:r>
          </a:p>
          <a:p>
            <a:r>
              <a:rPr lang="en-US" dirty="0"/>
              <a:t>Ethical considerations in IR with bandit learning</a:t>
            </a:r>
          </a:p>
          <a:p>
            <a:r>
              <a:rPr lang="en-US" dirty="0"/>
              <a:t>Conclusion &amp; future directions</a:t>
            </a:r>
          </a:p>
        </p:txBody>
      </p:sp>
      <p:sp>
        <p:nvSpPr>
          <p:cNvPr id="4" name="Date Placeholder 3"/>
          <p:cNvSpPr>
            <a:spLocks noGrp="1"/>
          </p:cNvSpPr>
          <p:nvPr>
            <p:ph type="dt" sz="half" idx="10"/>
          </p:nvPr>
        </p:nvSpPr>
        <p:spPr/>
        <p:txBody>
          <a:bodyPr/>
          <a:lstStyle/>
          <a:p>
            <a:r>
              <a:rPr lang="en-US"/>
              <a:t>Outline</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a:t>
            </a:fld>
            <a:endParaRPr lang="en-US"/>
          </a:p>
        </p:txBody>
      </p:sp>
    </p:spTree>
    <p:extLst>
      <p:ext uri="{BB962C8B-B14F-4D97-AF65-F5344CB8AC3E}">
        <p14:creationId xmlns:p14="http://schemas.microsoft.com/office/powerpoint/2010/main" val="2860056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749" y="5536013"/>
            <a:ext cx="3414311" cy="500847"/>
          </a:xfrm>
          <a:prstGeom prst="rect">
            <a:avLst/>
          </a:prstGeom>
        </p:spPr>
      </p:pic>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p:txBody>
          <a:bodyPr/>
          <a:lstStyle/>
          <a:p>
            <a:r>
              <a:rPr lang="en-US" dirty="0"/>
              <a:t>(stochastic) Multi-arm bandit</a:t>
            </a:r>
          </a:p>
        </p:txBody>
      </p:sp>
      <p:sp>
        <p:nvSpPr>
          <p:cNvPr id="4" name="Date Placeholder 3"/>
          <p:cNvSpPr>
            <a:spLocks noGrp="1"/>
          </p:cNvSpPr>
          <p:nvPr>
            <p:ph type="dt" sz="half" idx="10"/>
          </p:nvPr>
        </p:nvSpPr>
        <p:spPr/>
        <p:txBody>
          <a:bodyPr/>
          <a:lstStyle/>
          <a:p>
            <a:r>
              <a:rPr lang="en-US"/>
              <a:t>Problem 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20</a:t>
            </a:fld>
            <a:endParaRPr lang="en-US"/>
          </a:p>
        </p:txBody>
      </p:sp>
      <p:grpSp>
        <p:nvGrpSpPr>
          <p:cNvPr id="15" name="Group 14"/>
          <p:cNvGrpSpPr/>
          <p:nvPr/>
        </p:nvGrpSpPr>
        <p:grpSpPr>
          <a:xfrm>
            <a:off x="3057985" y="2350053"/>
            <a:ext cx="5542676" cy="858253"/>
            <a:chOff x="2753185" y="2261705"/>
            <a:chExt cx="5542676" cy="858253"/>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3185" y="2482079"/>
              <a:ext cx="980688" cy="637879"/>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858" y="2451845"/>
              <a:ext cx="1010835" cy="668113"/>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8850" y="2478685"/>
              <a:ext cx="953921" cy="641273"/>
            </a:xfrm>
            <a:prstGeom prst="rect">
              <a:avLst/>
            </a:prstGeom>
          </p:spPr>
        </p:pic>
        <p:sp>
          <p:nvSpPr>
            <p:cNvPr id="13" name="TextBox 12"/>
            <p:cNvSpPr txBox="1"/>
            <p:nvPr/>
          </p:nvSpPr>
          <p:spPr>
            <a:xfrm>
              <a:off x="5888383" y="2261705"/>
              <a:ext cx="2407478" cy="707886"/>
            </a:xfrm>
            <a:prstGeom prst="rect">
              <a:avLst/>
            </a:prstGeom>
            <a:noFill/>
          </p:spPr>
          <p:txBody>
            <a:bodyPr wrap="square" rtlCol="0">
              <a:spAutoFit/>
            </a:bodyPr>
            <a:lstStyle/>
            <a:p>
              <a:r>
                <a:rPr lang="en-US" sz="4000" b="1" dirty="0"/>
                <a:t>…</a:t>
              </a:r>
            </a:p>
          </p:txBody>
        </p:sp>
      </p:grpSp>
      <p:grpSp>
        <p:nvGrpSpPr>
          <p:cNvPr id="16" name="Group 15"/>
          <p:cNvGrpSpPr/>
          <p:nvPr/>
        </p:nvGrpSpPr>
        <p:grpSpPr>
          <a:xfrm>
            <a:off x="2891620" y="3308625"/>
            <a:ext cx="5854284" cy="1375049"/>
            <a:chOff x="2586820" y="3220277"/>
            <a:chExt cx="5854284" cy="1375049"/>
          </a:xfrm>
        </p:grpSpPr>
        <p:pic>
          <p:nvPicPr>
            <p:cNvPr id="6" name="Picture 4" descr="Image result for bandit machin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86820"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bandit machin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90333"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bandit machin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96977" y="3251199"/>
              <a:ext cx="1344127" cy="13441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892800" y="3423479"/>
              <a:ext cx="2407478" cy="707886"/>
            </a:xfrm>
            <a:prstGeom prst="rect">
              <a:avLst/>
            </a:prstGeom>
            <a:noFill/>
          </p:spPr>
          <p:txBody>
            <a:bodyPr wrap="square" rtlCol="0">
              <a:spAutoFit/>
            </a:bodyPr>
            <a:lstStyle/>
            <a:p>
              <a:r>
                <a:rPr lang="en-US" sz="4000" b="1" dirty="0"/>
                <a:t>…</a:t>
              </a:r>
            </a:p>
          </p:txBody>
        </p:sp>
      </p:grpSp>
      <p:pic>
        <p:nvPicPr>
          <p:cNvPr id="17" name="Picture 2" descr="mage result for robot ic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86238" y="4945486"/>
            <a:ext cx="827242" cy="8272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4933273" y="5147319"/>
            <a:ext cx="315074" cy="382101"/>
            <a:chOff x="5382479" y="5128591"/>
            <a:chExt cx="315074" cy="382101"/>
          </a:xfrm>
        </p:grpSpPr>
        <p:pic>
          <p:nvPicPr>
            <p:cNvPr id="3074" name="Picture 2" descr="Free photo: Dollar sign - 3d, Investment, Jackpot - Free Download ..."/>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flipH="1" flipV="1">
              <a:off x="5382479" y="5128591"/>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photo: Dollar sign - 3d, Investment, Jackpot - Free Download ..."/>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flipH="1" flipV="1">
              <a:off x="5444323" y="5256694"/>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photo: Dollar sign - 3d, Investment, Jackpot - Free Download ..."/>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flipH="1" flipV="1">
              <a:off x="5519418" y="5186017"/>
              <a:ext cx="178135" cy="25399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8738968" y="2331511"/>
            <a:ext cx="3266940" cy="646331"/>
          </a:xfrm>
          <a:prstGeom prst="rect">
            <a:avLst/>
          </a:prstGeom>
          <a:noFill/>
        </p:spPr>
        <p:txBody>
          <a:bodyPr wrap="square" rtlCol="0">
            <a:spAutoFit/>
          </a:bodyPr>
          <a:lstStyle/>
          <a:p>
            <a:r>
              <a:rPr lang="en-US" b="1" dirty="0"/>
              <a:t>Goal: </a:t>
            </a:r>
            <a:r>
              <a:rPr lang="en-US" dirty="0"/>
              <a:t>maximize the accumulated reward over T rounds</a:t>
            </a:r>
          </a:p>
        </p:txBody>
      </p:sp>
      <p:grpSp>
        <p:nvGrpSpPr>
          <p:cNvPr id="41" name="Group 40"/>
          <p:cNvGrpSpPr/>
          <p:nvPr/>
        </p:nvGrpSpPr>
        <p:grpSpPr>
          <a:xfrm>
            <a:off x="1837825" y="5918556"/>
            <a:ext cx="2707757" cy="394801"/>
            <a:chOff x="2478347" y="5998069"/>
            <a:chExt cx="2707757" cy="394801"/>
          </a:xfrm>
        </p:grpSpPr>
        <p:pic>
          <p:nvPicPr>
            <p:cNvPr id="31" name="Picture 3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69972" y="6014768"/>
              <a:ext cx="1816132" cy="378102"/>
            </a:xfrm>
            <a:prstGeom prst="rect">
              <a:avLst/>
            </a:prstGeom>
          </p:spPr>
        </p:pic>
        <p:sp>
          <p:nvSpPr>
            <p:cNvPr id="34" name="TextBox 33"/>
            <p:cNvSpPr txBox="1"/>
            <p:nvPr/>
          </p:nvSpPr>
          <p:spPr>
            <a:xfrm>
              <a:off x="2478347" y="5998069"/>
              <a:ext cx="1634434" cy="369332"/>
            </a:xfrm>
            <a:prstGeom prst="rect">
              <a:avLst/>
            </a:prstGeom>
            <a:noFill/>
          </p:spPr>
          <p:txBody>
            <a:bodyPr wrap="square" rtlCol="0">
              <a:spAutoFit/>
            </a:bodyPr>
            <a:lstStyle/>
            <a:p>
              <a:r>
                <a:rPr lang="en-US" b="1" dirty="0"/>
                <a:t>History</a:t>
              </a:r>
            </a:p>
          </p:txBody>
        </p:sp>
      </p:grpSp>
      <p:grpSp>
        <p:nvGrpSpPr>
          <p:cNvPr id="40" name="Group 39"/>
          <p:cNvGrpSpPr/>
          <p:nvPr/>
        </p:nvGrpSpPr>
        <p:grpSpPr>
          <a:xfrm>
            <a:off x="388730" y="5023817"/>
            <a:ext cx="1634434" cy="977762"/>
            <a:chOff x="388730" y="5023817"/>
            <a:chExt cx="1634434" cy="977762"/>
          </a:xfrm>
        </p:grpSpPr>
        <p:sp>
          <p:nvSpPr>
            <p:cNvPr id="25" name="TextBox 24"/>
            <p:cNvSpPr txBox="1"/>
            <p:nvPr/>
          </p:nvSpPr>
          <p:spPr>
            <a:xfrm>
              <a:off x="388730" y="5023817"/>
              <a:ext cx="1634434" cy="646331"/>
            </a:xfrm>
            <a:prstGeom prst="rect">
              <a:avLst/>
            </a:prstGeom>
            <a:noFill/>
          </p:spPr>
          <p:txBody>
            <a:bodyPr wrap="square" rtlCol="0">
              <a:spAutoFit/>
            </a:bodyPr>
            <a:lstStyle/>
            <a:p>
              <a:r>
                <a:rPr lang="en-US" b="1" dirty="0"/>
                <a:t>Agent/learner/policy</a:t>
              </a:r>
            </a:p>
          </p:txBody>
        </p:sp>
        <p:pic>
          <p:nvPicPr>
            <p:cNvPr id="32" name="Picture 3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4679" y="5664816"/>
              <a:ext cx="1125095" cy="336763"/>
            </a:xfrm>
            <a:prstGeom prst="rect">
              <a:avLst/>
            </a:prstGeom>
          </p:spPr>
        </p:pic>
      </p:grpSp>
      <p:grpSp>
        <p:nvGrpSpPr>
          <p:cNvPr id="22" name="Group 21"/>
          <p:cNvGrpSpPr/>
          <p:nvPr/>
        </p:nvGrpSpPr>
        <p:grpSpPr>
          <a:xfrm>
            <a:off x="3756341" y="5012494"/>
            <a:ext cx="957886" cy="649798"/>
            <a:chOff x="3584063" y="5078755"/>
            <a:chExt cx="957886" cy="649798"/>
          </a:xfrm>
        </p:grpSpPr>
        <p:sp>
          <p:nvSpPr>
            <p:cNvPr id="28" name="TextBox 27"/>
            <p:cNvSpPr txBox="1"/>
            <p:nvPr/>
          </p:nvSpPr>
          <p:spPr>
            <a:xfrm>
              <a:off x="3584063" y="5078755"/>
              <a:ext cx="957886" cy="369332"/>
            </a:xfrm>
            <a:prstGeom prst="rect">
              <a:avLst/>
            </a:prstGeom>
            <a:noFill/>
          </p:spPr>
          <p:txBody>
            <a:bodyPr wrap="square" rtlCol="0">
              <a:spAutoFit/>
            </a:bodyPr>
            <a:lstStyle/>
            <a:p>
              <a:r>
                <a:rPr lang="en-US" b="1" dirty="0"/>
                <a:t>Reward</a:t>
              </a:r>
            </a:p>
          </p:txBody>
        </p:sp>
        <p:pic>
          <p:nvPicPr>
            <p:cNvPr id="33" name="Picture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08213" y="5357075"/>
              <a:ext cx="600079" cy="371478"/>
            </a:xfrm>
            <a:prstGeom prst="rect">
              <a:avLst/>
            </a:prstGeom>
          </p:spPr>
        </p:pic>
      </p:grpSp>
      <p:cxnSp>
        <p:nvCxnSpPr>
          <p:cNvPr id="29" name="Straight Connector 28"/>
          <p:cNvCxnSpPr/>
          <p:nvPr/>
        </p:nvCxnSpPr>
        <p:spPr>
          <a:xfrm flipV="1">
            <a:off x="1192696" y="2323548"/>
            <a:ext cx="1802295" cy="88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201738" y="5629689"/>
            <a:ext cx="355600" cy="39487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7993997" y="5051362"/>
            <a:ext cx="7040362" cy="4697788"/>
            <a:chOff x="3050936" y="5448925"/>
            <a:chExt cx="7040362" cy="4697788"/>
          </a:xfrm>
        </p:grpSpPr>
        <p:sp>
          <p:nvSpPr>
            <p:cNvPr id="53" name="Arc 52"/>
            <p:cNvSpPr/>
            <p:nvPr/>
          </p:nvSpPr>
          <p:spPr>
            <a:xfrm rot="18961402">
              <a:off x="3050936" y="5848922"/>
              <a:ext cx="4348320" cy="2851773"/>
            </a:xfrm>
            <a:prstGeom prst="arc">
              <a:avLst>
                <a:gd name="adj1" fmla="val 16887526"/>
                <a:gd name="adj2" fmla="val 20234872"/>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p:cNvSpPr/>
            <p:nvPr/>
          </p:nvSpPr>
          <p:spPr>
            <a:xfrm rot="18481685">
              <a:off x="4650216" y="4705631"/>
              <a:ext cx="4697788" cy="6184376"/>
            </a:xfrm>
            <a:prstGeom prst="arc">
              <a:avLst>
                <a:gd name="adj1" fmla="val 15994470"/>
                <a:gd name="adj2" fmla="val 18268608"/>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54"/>
          <p:cNvGrpSpPr/>
          <p:nvPr/>
        </p:nvGrpSpPr>
        <p:grpSpPr>
          <a:xfrm>
            <a:off x="8926338" y="4211760"/>
            <a:ext cx="3538291" cy="1874061"/>
            <a:chOff x="2064167" y="4690005"/>
            <a:chExt cx="3538291" cy="1874061"/>
          </a:xfrm>
        </p:grpSpPr>
        <p:cxnSp>
          <p:nvCxnSpPr>
            <p:cNvPr id="56" name="Straight Arrow Connector 55"/>
            <p:cNvCxnSpPr/>
            <p:nvPr/>
          </p:nvCxnSpPr>
          <p:spPr>
            <a:xfrm>
              <a:off x="2514600" y="6146800"/>
              <a:ext cx="2271588"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514600" y="4767114"/>
              <a:ext cx="0" cy="13796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945163" y="6194734"/>
              <a:ext cx="1657295" cy="369332"/>
            </a:xfrm>
            <a:prstGeom prst="rect">
              <a:avLst/>
            </a:prstGeom>
            <a:noFill/>
          </p:spPr>
          <p:txBody>
            <a:bodyPr wrap="square" rtlCol="0">
              <a:spAutoFit/>
            </a:bodyPr>
            <a:lstStyle/>
            <a:p>
              <a:r>
                <a:rPr lang="en-US" dirty="0">
                  <a:solidFill>
                    <a:schemeClr val="accent1">
                      <a:lumMod val="75000"/>
                    </a:schemeClr>
                  </a:solidFill>
                </a:rPr>
                <a:t>Time</a:t>
              </a:r>
            </a:p>
          </p:txBody>
        </p:sp>
        <p:sp>
          <p:nvSpPr>
            <p:cNvPr id="59" name="TextBox 58"/>
            <p:cNvSpPr txBox="1"/>
            <p:nvPr/>
          </p:nvSpPr>
          <p:spPr>
            <a:xfrm rot="16200000">
              <a:off x="1791817" y="4962355"/>
              <a:ext cx="914032" cy="369332"/>
            </a:xfrm>
            <a:prstGeom prst="rect">
              <a:avLst/>
            </a:prstGeom>
            <a:noFill/>
          </p:spPr>
          <p:txBody>
            <a:bodyPr wrap="square" rtlCol="0">
              <a:spAutoFit/>
            </a:bodyPr>
            <a:lstStyle/>
            <a:p>
              <a:r>
                <a:rPr lang="en-US" dirty="0">
                  <a:solidFill>
                    <a:schemeClr val="accent1">
                      <a:lumMod val="75000"/>
                    </a:schemeClr>
                  </a:solidFill>
                </a:rPr>
                <a:t>Regret</a:t>
              </a:r>
            </a:p>
          </p:txBody>
        </p:sp>
      </p:grpSp>
      <p:sp>
        <p:nvSpPr>
          <p:cNvPr id="46" name="TextBox 45"/>
          <p:cNvSpPr txBox="1"/>
          <p:nvPr/>
        </p:nvSpPr>
        <p:spPr>
          <a:xfrm>
            <a:off x="8945216" y="6029741"/>
            <a:ext cx="3017079" cy="369332"/>
          </a:xfrm>
          <a:prstGeom prst="rect">
            <a:avLst/>
          </a:prstGeom>
          <a:noFill/>
        </p:spPr>
        <p:txBody>
          <a:bodyPr wrap="square" rtlCol="0">
            <a:spAutoFit/>
          </a:bodyPr>
          <a:lstStyle/>
          <a:p>
            <a:r>
              <a:rPr lang="en-US" dirty="0">
                <a:solidFill>
                  <a:srgbClr val="FF0000"/>
                </a:solidFill>
              </a:rPr>
              <a:t>Sub-linear regret is preferred!</a:t>
            </a:r>
          </a:p>
        </p:txBody>
      </p:sp>
      <p:sp>
        <p:nvSpPr>
          <p:cNvPr id="44" name="TextBox 43"/>
          <p:cNvSpPr txBox="1"/>
          <p:nvPr/>
        </p:nvSpPr>
        <p:spPr>
          <a:xfrm>
            <a:off x="5728632" y="5177314"/>
            <a:ext cx="3025913" cy="369332"/>
          </a:xfrm>
          <a:prstGeom prst="rect">
            <a:avLst/>
          </a:prstGeom>
          <a:noFill/>
        </p:spPr>
        <p:txBody>
          <a:bodyPr wrap="square" rtlCol="0">
            <a:spAutoFit/>
          </a:bodyPr>
          <a:lstStyle/>
          <a:p>
            <a:r>
              <a:rPr lang="en-US" dirty="0"/>
              <a:t>Lower regret bound [LR85]:</a:t>
            </a:r>
          </a:p>
        </p:txBody>
      </p:sp>
      <p:grpSp>
        <p:nvGrpSpPr>
          <p:cNvPr id="3079" name="Group 3078"/>
          <p:cNvGrpSpPr/>
          <p:nvPr/>
        </p:nvGrpSpPr>
        <p:grpSpPr>
          <a:xfrm>
            <a:off x="5979893" y="5772297"/>
            <a:ext cx="3050638" cy="941200"/>
            <a:chOff x="5870711" y="5745001"/>
            <a:chExt cx="3050638" cy="941200"/>
          </a:xfrm>
        </p:grpSpPr>
        <p:grpSp>
          <p:nvGrpSpPr>
            <p:cNvPr id="3075" name="Group 3074"/>
            <p:cNvGrpSpPr/>
            <p:nvPr/>
          </p:nvGrpSpPr>
          <p:grpSpPr>
            <a:xfrm>
              <a:off x="5870711" y="6078330"/>
              <a:ext cx="2791791" cy="607871"/>
              <a:chOff x="5870711" y="6078330"/>
              <a:chExt cx="2791791" cy="607871"/>
            </a:xfrm>
          </p:grpSpPr>
          <p:sp>
            <p:nvSpPr>
              <p:cNvPr id="63" name="TextBox 62"/>
              <p:cNvSpPr txBox="1"/>
              <p:nvPr/>
            </p:nvSpPr>
            <p:spPr>
              <a:xfrm>
                <a:off x="5870711" y="6316869"/>
                <a:ext cx="2791791" cy="369332"/>
              </a:xfrm>
              <a:prstGeom prst="rect">
                <a:avLst/>
              </a:prstGeom>
              <a:noFill/>
            </p:spPr>
            <p:txBody>
              <a:bodyPr wrap="square" rtlCol="0">
                <a:spAutoFit/>
              </a:bodyPr>
              <a:lstStyle/>
              <a:p>
                <a:r>
                  <a:rPr lang="en-US" dirty="0">
                    <a:solidFill>
                      <a:srgbClr val="FF0000"/>
                    </a:solidFill>
                  </a:rPr>
                  <a:t>Difficulty of the problem</a:t>
                </a:r>
              </a:p>
            </p:txBody>
          </p:sp>
          <p:cxnSp>
            <p:nvCxnSpPr>
              <p:cNvPr id="3073" name="Straight Arrow Connector 3072"/>
              <p:cNvCxnSpPr/>
              <p:nvPr/>
            </p:nvCxnSpPr>
            <p:spPr>
              <a:xfrm flipV="1">
                <a:off x="7036904" y="6078330"/>
                <a:ext cx="123687" cy="2297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6919753" y="5745001"/>
              <a:ext cx="2001596" cy="24502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2" name="TextBox 3081"/>
          <p:cNvSpPr txBox="1"/>
          <p:nvPr/>
        </p:nvSpPr>
        <p:spPr>
          <a:xfrm>
            <a:off x="5870712" y="6029739"/>
            <a:ext cx="2897809" cy="369332"/>
          </a:xfrm>
          <a:prstGeom prst="rect">
            <a:avLst/>
          </a:prstGeom>
          <a:noFill/>
        </p:spPr>
        <p:txBody>
          <a:bodyPr wrap="square" rtlCol="0">
            <a:spAutoFit/>
          </a:bodyPr>
          <a:lstStyle/>
          <a:p>
            <a:r>
              <a:rPr lang="en-US" b="1" dirty="0">
                <a:solidFill>
                  <a:srgbClr val="FF0000"/>
                </a:solidFill>
              </a:rPr>
              <a:t>Finite variance is required!</a:t>
            </a:r>
          </a:p>
        </p:txBody>
      </p:sp>
      <p:grpSp>
        <p:nvGrpSpPr>
          <p:cNvPr id="38" name="Group 37"/>
          <p:cNvGrpSpPr/>
          <p:nvPr/>
        </p:nvGrpSpPr>
        <p:grpSpPr>
          <a:xfrm>
            <a:off x="388730" y="2500243"/>
            <a:ext cx="1360556" cy="903983"/>
            <a:chOff x="388730" y="2500243"/>
            <a:chExt cx="1360556" cy="903983"/>
          </a:xfrm>
        </p:grpSpPr>
        <p:sp>
          <p:nvSpPr>
            <p:cNvPr id="24" name="TextBox 23"/>
            <p:cNvSpPr txBox="1"/>
            <p:nvPr/>
          </p:nvSpPr>
          <p:spPr>
            <a:xfrm>
              <a:off x="388730" y="2500243"/>
              <a:ext cx="1289878" cy="646331"/>
            </a:xfrm>
            <a:prstGeom prst="rect">
              <a:avLst/>
            </a:prstGeom>
            <a:noFill/>
          </p:spPr>
          <p:txBody>
            <a:bodyPr wrap="square" rtlCol="0">
              <a:spAutoFit/>
            </a:bodyPr>
            <a:lstStyle/>
            <a:p>
              <a:r>
                <a:rPr lang="en-US" b="1" dirty="0"/>
                <a:t>Reward distribution</a:t>
              </a:r>
            </a:p>
          </p:txBody>
        </p:sp>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5459" y="3095071"/>
              <a:ext cx="1303827" cy="309155"/>
            </a:xfrm>
            <a:prstGeom prst="rect">
              <a:avLst/>
            </a:prstGeom>
          </p:spPr>
        </p:pic>
      </p:grpSp>
      <p:grpSp>
        <p:nvGrpSpPr>
          <p:cNvPr id="45" name="Group 44"/>
          <p:cNvGrpSpPr/>
          <p:nvPr/>
        </p:nvGrpSpPr>
        <p:grpSpPr>
          <a:xfrm>
            <a:off x="8719872" y="3181640"/>
            <a:ext cx="3225564" cy="902192"/>
            <a:chOff x="8719872" y="3181640"/>
            <a:chExt cx="3225564" cy="902192"/>
          </a:xfrm>
        </p:grpSpPr>
        <p:sp>
          <p:nvSpPr>
            <p:cNvPr id="26" name="TextBox 25"/>
            <p:cNvSpPr txBox="1"/>
            <p:nvPr/>
          </p:nvSpPr>
          <p:spPr>
            <a:xfrm>
              <a:off x="8719872" y="3181640"/>
              <a:ext cx="3225564" cy="646331"/>
            </a:xfrm>
            <a:prstGeom prst="rect">
              <a:avLst/>
            </a:prstGeom>
            <a:noFill/>
          </p:spPr>
          <p:txBody>
            <a:bodyPr wrap="square" rtlCol="0">
              <a:spAutoFit/>
            </a:bodyPr>
            <a:lstStyle/>
            <a:p>
              <a:r>
                <a:rPr lang="en-US" b="1" dirty="0"/>
                <a:t>(Pseudo) Regret: </a:t>
              </a:r>
              <a:r>
                <a:rPr lang="en-US" dirty="0"/>
                <a:t>expected</a:t>
              </a:r>
              <a:r>
                <a:rPr lang="en-US" b="1" dirty="0"/>
                <a:t> </a:t>
              </a:r>
              <a:r>
                <a:rPr lang="en-US" dirty="0"/>
                <a:t>loss due to not playing the best arm </a:t>
              </a:r>
              <a:endParaRPr lang="en-US" b="1" dirty="0"/>
            </a:p>
          </p:txBody>
        </p:sp>
        <p:pic>
          <p:nvPicPr>
            <p:cNvPr id="39" name="Picture 3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06410" y="3790603"/>
              <a:ext cx="2888025" cy="293229"/>
            </a:xfrm>
            <a:prstGeom prst="rect">
              <a:avLst/>
            </a:prstGeom>
          </p:spPr>
        </p:pic>
      </p:grpSp>
      <p:pic>
        <p:nvPicPr>
          <p:cNvPr id="43" name="Picture 4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91200" y="5532520"/>
            <a:ext cx="2188191" cy="509321"/>
          </a:xfrm>
          <a:prstGeom prst="rect">
            <a:avLst/>
          </a:prstGeom>
        </p:spPr>
      </p:pic>
      <p:sp>
        <p:nvSpPr>
          <p:cNvPr id="66" name="TextBox 65"/>
          <p:cNvSpPr txBox="1"/>
          <p:nvPr/>
        </p:nvSpPr>
        <p:spPr>
          <a:xfrm>
            <a:off x="5728632" y="5177314"/>
            <a:ext cx="3025913" cy="369332"/>
          </a:xfrm>
          <a:prstGeom prst="rect">
            <a:avLst/>
          </a:prstGeom>
          <a:noFill/>
        </p:spPr>
        <p:txBody>
          <a:bodyPr wrap="square" rtlCol="0">
            <a:spAutoFit/>
          </a:bodyPr>
          <a:lstStyle/>
          <a:p>
            <a:r>
              <a:rPr lang="en-US" dirty="0"/>
              <a:t>Lower regret bound [Aue95]:</a:t>
            </a:r>
          </a:p>
        </p:txBody>
      </p:sp>
      <p:grpSp>
        <p:nvGrpSpPr>
          <p:cNvPr id="35" name="Group 34"/>
          <p:cNvGrpSpPr/>
          <p:nvPr/>
        </p:nvGrpSpPr>
        <p:grpSpPr>
          <a:xfrm>
            <a:off x="388730" y="3812208"/>
            <a:ext cx="2445748" cy="720790"/>
            <a:chOff x="388730" y="3812208"/>
            <a:chExt cx="2445748" cy="720790"/>
          </a:xfrm>
        </p:grpSpPr>
        <p:sp>
          <p:nvSpPr>
            <p:cNvPr id="21" name="TextBox 20"/>
            <p:cNvSpPr txBox="1"/>
            <p:nvPr/>
          </p:nvSpPr>
          <p:spPr>
            <a:xfrm>
              <a:off x="388730" y="3812208"/>
              <a:ext cx="1289878" cy="369332"/>
            </a:xfrm>
            <a:prstGeom prst="rect">
              <a:avLst/>
            </a:prstGeom>
            <a:noFill/>
          </p:spPr>
          <p:txBody>
            <a:bodyPr wrap="square" rtlCol="0">
              <a:spAutoFit/>
            </a:bodyPr>
            <a:lstStyle/>
            <a:p>
              <a:r>
                <a:rPr lang="en-US" b="1" dirty="0"/>
                <a:t>Actions</a:t>
              </a:r>
            </a:p>
          </p:txBody>
        </p:sp>
        <p:pic>
          <p:nvPicPr>
            <p:cNvPr id="30" name="Picture 2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0333" y="4184104"/>
              <a:ext cx="2434145" cy="348894"/>
            </a:xfrm>
            <a:prstGeom prst="rect">
              <a:avLst/>
            </a:prstGeom>
          </p:spPr>
        </p:pic>
      </p:grpSp>
    </p:spTree>
    <p:extLst>
      <p:ext uri="{BB962C8B-B14F-4D97-AF65-F5344CB8AC3E}">
        <p14:creationId xmlns:p14="http://schemas.microsoft.com/office/powerpoint/2010/main" val="39135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079"/>
                                        </p:tgtEl>
                                        <p:attrNameLst>
                                          <p:attrName>style.visibility</p:attrName>
                                        </p:attrNameLst>
                                      </p:cBhvr>
                                      <p:to>
                                        <p:strVal val="visible"/>
                                      </p:to>
                                    </p:set>
                                    <p:anim calcmode="lin" valueType="num">
                                      <p:cBhvr additive="base">
                                        <p:cTn id="30" dur="500" fill="hold"/>
                                        <p:tgtEl>
                                          <p:spTgt spid="3079"/>
                                        </p:tgtEl>
                                        <p:attrNameLst>
                                          <p:attrName>ppt_x</p:attrName>
                                        </p:attrNameLst>
                                      </p:cBhvr>
                                      <p:tavLst>
                                        <p:tav tm="0">
                                          <p:val>
                                            <p:strVal val="#ppt_x"/>
                                          </p:val>
                                        </p:tav>
                                        <p:tav tm="100000">
                                          <p:val>
                                            <p:strVal val="#ppt_x"/>
                                          </p:val>
                                        </p:tav>
                                      </p:tavLst>
                                    </p:anim>
                                    <p:anim calcmode="lin" valueType="num">
                                      <p:cBhvr additive="base">
                                        <p:cTn id="31"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3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44"/>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079"/>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4" grpId="0"/>
      <p:bldP spid="44" grpId="1"/>
      <p:bldP spid="3082"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711" y="3095070"/>
            <a:ext cx="1303827" cy="309155"/>
          </a:xfrm>
          <a:prstGeom prst="rect">
            <a:avLst/>
          </a:prstGeom>
        </p:spPr>
      </p:pic>
      <p:grpSp>
        <p:nvGrpSpPr>
          <p:cNvPr id="23" name="Group 22"/>
          <p:cNvGrpSpPr/>
          <p:nvPr/>
        </p:nvGrpSpPr>
        <p:grpSpPr>
          <a:xfrm>
            <a:off x="2865075" y="4748112"/>
            <a:ext cx="5537310" cy="372387"/>
            <a:chOff x="2865075" y="4756946"/>
            <a:chExt cx="5537310" cy="372387"/>
          </a:xfrm>
        </p:grpSpPr>
        <p:pic>
          <p:nvPicPr>
            <p:cNvPr id="61" name="Picture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5075" y="4799043"/>
              <a:ext cx="456689" cy="282316"/>
            </a:xfrm>
            <a:prstGeom prst="rect">
              <a:avLst/>
            </a:prstGeom>
          </p:spPr>
        </p:pic>
        <p:pic>
          <p:nvPicPr>
            <p:cNvPr id="62" name="Picture 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4660" y="4842440"/>
              <a:ext cx="448386" cy="274013"/>
            </a:xfrm>
            <a:prstGeom prst="rect">
              <a:avLst/>
            </a:prstGeom>
          </p:spPr>
        </p:pic>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3157" y="4855320"/>
              <a:ext cx="473296" cy="274013"/>
            </a:xfrm>
            <a:prstGeom prst="rect">
              <a:avLst/>
            </a:prstGeom>
          </p:spPr>
        </p:pic>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301" y="4767728"/>
              <a:ext cx="791342" cy="111413"/>
            </a:xfrm>
            <a:prstGeom prst="rect">
              <a:avLst/>
            </a:prstGeom>
          </p:spPr>
        </p:pic>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1537" y="4756946"/>
              <a:ext cx="782348" cy="112205"/>
            </a:xfrm>
            <a:prstGeom prst="rect">
              <a:avLst/>
            </a:prstGeom>
          </p:spPr>
        </p:pic>
        <p:pic>
          <p:nvPicPr>
            <p:cNvPr id="67" name="Picture 6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7149" y="4794406"/>
              <a:ext cx="775236" cy="112205"/>
            </a:xfrm>
            <a:prstGeom prst="rect">
              <a:avLst/>
            </a:prstGeom>
          </p:spPr>
        </p:pic>
      </p:grpSp>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p:txBody>
          <a:bodyPr/>
          <a:lstStyle/>
          <a:p>
            <a:r>
              <a:rPr lang="en-US" dirty="0"/>
              <a:t>Contextual/structured bandit</a:t>
            </a:r>
          </a:p>
        </p:txBody>
      </p:sp>
      <p:sp>
        <p:nvSpPr>
          <p:cNvPr id="4" name="Date Placeholder 3"/>
          <p:cNvSpPr>
            <a:spLocks noGrp="1"/>
          </p:cNvSpPr>
          <p:nvPr>
            <p:ph type="dt" sz="half" idx="10"/>
          </p:nvPr>
        </p:nvSpPr>
        <p:spPr/>
        <p:txBody>
          <a:bodyPr/>
          <a:lstStyle/>
          <a:p>
            <a:r>
              <a:rPr lang="en-US"/>
              <a:t>Problem 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21</a:t>
            </a:fld>
            <a:endParaRPr lang="en-US"/>
          </a:p>
        </p:txBody>
      </p:sp>
      <p:grpSp>
        <p:nvGrpSpPr>
          <p:cNvPr id="15" name="Group 14"/>
          <p:cNvGrpSpPr/>
          <p:nvPr/>
        </p:nvGrpSpPr>
        <p:grpSpPr>
          <a:xfrm>
            <a:off x="3057985" y="2350053"/>
            <a:ext cx="5542676" cy="858253"/>
            <a:chOff x="2753185" y="2261705"/>
            <a:chExt cx="5542676" cy="858253"/>
          </a:xfrm>
        </p:grpSpPr>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53185" y="2482079"/>
              <a:ext cx="980688" cy="637879"/>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73858" y="2451845"/>
              <a:ext cx="1010835" cy="668113"/>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68850" y="2478685"/>
              <a:ext cx="953921" cy="641273"/>
            </a:xfrm>
            <a:prstGeom prst="rect">
              <a:avLst/>
            </a:prstGeom>
          </p:spPr>
        </p:pic>
        <p:sp>
          <p:nvSpPr>
            <p:cNvPr id="13" name="TextBox 12"/>
            <p:cNvSpPr txBox="1"/>
            <p:nvPr/>
          </p:nvSpPr>
          <p:spPr>
            <a:xfrm>
              <a:off x="5888383" y="2261705"/>
              <a:ext cx="2407478" cy="707886"/>
            </a:xfrm>
            <a:prstGeom prst="rect">
              <a:avLst/>
            </a:prstGeom>
            <a:noFill/>
          </p:spPr>
          <p:txBody>
            <a:bodyPr wrap="square" rtlCol="0">
              <a:spAutoFit/>
            </a:bodyPr>
            <a:lstStyle/>
            <a:p>
              <a:r>
                <a:rPr lang="en-US" sz="4000" b="1" dirty="0"/>
                <a:t>…</a:t>
              </a:r>
            </a:p>
          </p:txBody>
        </p:sp>
      </p:grpSp>
      <p:grpSp>
        <p:nvGrpSpPr>
          <p:cNvPr id="16" name="Group 15"/>
          <p:cNvGrpSpPr/>
          <p:nvPr/>
        </p:nvGrpSpPr>
        <p:grpSpPr>
          <a:xfrm>
            <a:off x="2891620" y="3308625"/>
            <a:ext cx="5854284" cy="1375049"/>
            <a:chOff x="2586820" y="3220277"/>
            <a:chExt cx="5854284" cy="1375049"/>
          </a:xfrm>
        </p:grpSpPr>
        <p:pic>
          <p:nvPicPr>
            <p:cNvPr id="6" name="Picture 4" descr="Image result for bandit machin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586820"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bandit machin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90333"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bandit machin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096977" y="3251199"/>
              <a:ext cx="1344127" cy="13441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892800" y="3423479"/>
              <a:ext cx="2407478" cy="707886"/>
            </a:xfrm>
            <a:prstGeom prst="rect">
              <a:avLst/>
            </a:prstGeom>
            <a:noFill/>
          </p:spPr>
          <p:txBody>
            <a:bodyPr wrap="square" rtlCol="0">
              <a:spAutoFit/>
            </a:bodyPr>
            <a:lstStyle/>
            <a:p>
              <a:r>
                <a:rPr lang="en-US" sz="4000" b="1" dirty="0"/>
                <a:t>…</a:t>
              </a:r>
            </a:p>
          </p:txBody>
        </p:sp>
      </p:grpSp>
      <p:pic>
        <p:nvPicPr>
          <p:cNvPr id="17" name="Picture 2" descr="mage result for robot icon"/>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886238" y="4945486"/>
            <a:ext cx="827242" cy="8272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4933273" y="5147319"/>
            <a:ext cx="315074" cy="382101"/>
            <a:chOff x="5382479" y="5128591"/>
            <a:chExt cx="315074" cy="382101"/>
          </a:xfrm>
        </p:grpSpPr>
        <p:pic>
          <p:nvPicPr>
            <p:cNvPr id="3074" name="Picture 2" descr="Free photo: Dollar sign - 3d, Investment, Jackpot - Free Download ..."/>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flipH="1" flipV="1">
              <a:off x="5382479" y="5128591"/>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photo: Dollar sign - 3d, Investment, Jackpot - Free Download ..."/>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flipH="1" flipV="1">
              <a:off x="5444323" y="5256694"/>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photo: Dollar sign - 3d, Investment, Jackpot - Free Download ..."/>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flipH="1" flipV="1">
              <a:off x="5519418" y="5186017"/>
              <a:ext cx="178135" cy="25399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8738968" y="2331511"/>
            <a:ext cx="3266940" cy="646331"/>
          </a:xfrm>
          <a:prstGeom prst="rect">
            <a:avLst/>
          </a:prstGeom>
          <a:noFill/>
        </p:spPr>
        <p:txBody>
          <a:bodyPr wrap="square" rtlCol="0">
            <a:spAutoFit/>
          </a:bodyPr>
          <a:lstStyle/>
          <a:p>
            <a:r>
              <a:rPr lang="en-US" b="1" dirty="0"/>
              <a:t>Goal: </a:t>
            </a:r>
            <a:r>
              <a:rPr lang="en-US" dirty="0"/>
              <a:t>maximize the accumulated reward over T rounds</a:t>
            </a:r>
          </a:p>
        </p:txBody>
      </p:sp>
      <p:sp>
        <p:nvSpPr>
          <p:cNvPr id="21" name="TextBox 20"/>
          <p:cNvSpPr txBox="1"/>
          <p:nvPr/>
        </p:nvSpPr>
        <p:spPr>
          <a:xfrm>
            <a:off x="388730" y="3812208"/>
            <a:ext cx="1289878" cy="369332"/>
          </a:xfrm>
          <a:prstGeom prst="rect">
            <a:avLst/>
          </a:prstGeom>
          <a:noFill/>
        </p:spPr>
        <p:txBody>
          <a:bodyPr wrap="square" rtlCol="0">
            <a:spAutoFit/>
          </a:bodyPr>
          <a:lstStyle/>
          <a:p>
            <a:r>
              <a:rPr lang="en-US" b="1" dirty="0"/>
              <a:t>Actions</a:t>
            </a:r>
          </a:p>
        </p:txBody>
      </p:sp>
      <p:sp>
        <p:nvSpPr>
          <p:cNvPr id="24" name="TextBox 23"/>
          <p:cNvSpPr txBox="1"/>
          <p:nvPr/>
        </p:nvSpPr>
        <p:spPr>
          <a:xfrm>
            <a:off x="388730" y="2500243"/>
            <a:ext cx="1289878" cy="646331"/>
          </a:xfrm>
          <a:prstGeom prst="rect">
            <a:avLst/>
          </a:prstGeom>
          <a:noFill/>
        </p:spPr>
        <p:txBody>
          <a:bodyPr wrap="square" rtlCol="0">
            <a:spAutoFit/>
          </a:bodyPr>
          <a:lstStyle/>
          <a:p>
            <a:r>
              <a:rPr lang="en-US" b="1" dirty="0"/>
              <a:t>Reward distribution</a:t>
            </a:r>
          </a:p>
        </p:txBody>
      </p:sp>
      <p:pic>
        <p:nvPicPr>
          <p:cNvPr id="31" name="Picture 3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729450" y="5935255"/>
            <a:ext cx="1816132" cy="378102"/>
          </a:xfrm>
          <a:prstGeom prst="rect">
            <a:avLst/>
          </a:prstGeom>
        </p:spPr>
      </p:pic>
      <p:sp>
        <p:nvSpPr>
          <p:cNvPr id="34" name="TextBox 33"/>
          <p:cNvSpPr txBox="1"/>
          <p:nvPr/>
        </p:nvSpPr>
        <p:spPr>
          <a:xfrm>
            <a:off x="1837825" y="5918556"/>
            <a:ext cx="1634434" cy="369332"/>
          </a:xfrm>
          <a:prstGeom prst="rect">
            <a:avLst/>
          </a:prstGeom>
          <a:noFill/>
        </p:spPr>
        <p:txBody>
          <a:bodyPr wrap="square" rtlCol="0">
            <a:spAutoFit/>
          </a:bodyPr>
          <a:lstStyle/>
          <a:p>
            <a:r>
              <a:rPr lang="en-US" b="1" dirty="0"/>
              <a:t>History</a:t>
            </a:r>
          </a:p>
        </p:txBody>
      </p:sp>
      <p:sp>
        <p:nvSpPr>
          <p:cNvPr id="25" name="TextBox 24"/>
          <p:cNvSpPr txBox="1"/>
          <p:nvPr/>
        </p:nvSpPr>
        <p:spPr>
          <a:xfrm>
            <a:off x="388730" y="5023817"/>
            <a:ext cx="1634434" cy="646331"/>
          </a:xfrm>
          <a:prstGeom prst="rect">
            <a:avLst/>
          </a:prstGeom>
          <a:noFill/>
        </p:spPr>
        <p:txBody>
          <a:bodyPr wrap="square" rtlCol="0">
            <a:spAutoFit/>
          </a:bodyPr>
          <a:lstStyle/>
          <a:p>
            <a:r>
              <a:rPr lang="en-US" b="1" dirty="0"/>
              <a:t>Agent/learner/policy</a:t>
            </a:r>
          </a:p>
        </p:txBody>
      </p:sp>
      <p:pic>
        <p:nvPicPr>
          <p:cNvPr id="32" name="Picture 3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4679" y="5664816"/>
            <a:ext cx="1125095" cy="336763"/>
          </a:xfrm>
          <a:prstGeom prst="rect">
            <a:avLst/>
          </a:prstGeom>
        </p:spPr>
      </p:pic>
      <p:grpSp>
        <p:nvGrpSpPr>
          <p:cNvPr id="22" name="Group 21"/>
          <p:cNvGrpSpPr/>
          <p:nvPr/>
        </p:nvGrpSpPr>
        <p:grpSpPr>
          <a:xfrm>
            <a:off x="3756341" y="5012494"/>
            <a:ext cx="957886" cy="649798"/>
            <a:chOff x="3584063" y="5078755"/>
            <a:chExt cx="957886" cy="649798"/>
          </a:xfrm>
        </p:grpSpPr>
        <p:sp>
          <p:nvSpPr>
            <p:cNvPr id="28" name="TextBox 27"/>
            <p:cNvSpPr txBox="1"/>
            <p:nvPr/>
          </p:nvSpPr>
          <p:spPr>
            <a:xfrm>
              <a:off x="3584063" y="5078755"/>
              <a:ext cx="957886" cy="369332"/>
            </a:xfrm>
            <a:prstGeom prst="rect">
              <a:avLst/>
            </a:prstGeom>
            <a:noFill/>
          </p:spPr>
          <p:txBody>
            <a:bodyPr wrap="square" rtlCol="0">
              <a:spAutoFit/>
            </a:bodyPr>
            <a:lstStyle/>
            <a:p>
              <a:r>
                <a:rPr lang="en-US" b="1" dirty="0"/>
                <a:t>Reward</a:t>
              </a:r>
            </a:p>
          </p:txBody>
        </p:sp>
        <p:pic>
          <p:nvPicPr>
            <p:cNvPr id="33" name="Picture 3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08213" y="5357075"/>
              <a:ext cx="600079" cy="371478"/>
            </a:xfrm>
            <a:prstGeom prst="rect">
              <a:avLst/>
            </a:prstGeom>
          </p:spPr>
        </p:pic>
      </p:grpSp>
      <p:pic>
        <p:nvPicPr>
          <p:cNvPr id="69" name="Picture 6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0328" y="5662469"/>
            <a:ext cx="1374027" cy="338328"/>
          </a:xfrm>
          <a:prstGeom prst="rect">
            <a:avLst/>
          </a:prstGeom>
        </p:spPr>
      </p:pic>
      <p:pic>
        <p:nvPicPr>
          <p:cNvPr id="70" name="Picture 6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25708" y="5945373"/>
            <a:ext cx="2197712" cy="374904"/>
          </a:xfrm>
          <a:prstGeom prst="rect">
            <a:avLst/>
          </a:prstGeom>
        </p:spPr>
      </p:pic>
      <p:pic>
        <p:nvPicPr>
          <p:cNvPr id="68" name="Picture 6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7664" y="3094890"/>
            <a:ext cx="1808852" cy="310896"/>
          </a:xfrm>
          <a:prstGeom prst="rect">
            <a:avLst/>
          </a:prstGeom>
        </p:spPr>
      </p:pic>
      <p:grpSp>
        <p:nvGrpSpPr>
          <p:cNvPr id="85" name="Group 84"/>
          <p:cNvGrpSpPr/>
          <p:nvPr/>
        </p:nvGrpSpPr>
        <p:grpSpPr>
          <a:xfrm>
            <a:off x="6546573" y="918817"/>
            <a:ext cx="4228751" cy="616940"/>
            <a:chOff x="6546573" y="918817"/>
            <a:chExt cx="4228751" cy="616940"/>
          </a:xfrm>
        </p:grpSpPr>
        <p:grpSp>
          <p:nvGrpSpPr>
            <p:cNvPr id="50" name="Group 49"/>
            <p:cNvGrpSpPr/>
            <p:nvPr/>
          </p:nvGrpSpPr>
          <p:grpSpPr>
            <a:xfrm>
              <a:off x="6546573" y="918817"/>
              <a:ext cx="4228751" cy="607392"/>
              <a:chOff x="6568660" y="892313"/>
              <a:chExt cx="4228751" cy="607392"/>
            </a:xfrm>
          </p:grpSpPr>
          <p:sp>
            <p:nvSpPr>
              <p:cNvPr id="39" name="TextBox 38"/>
              <p:cNvSpPr txBox="1"/>
              <p:nvPr/>
            </p:nvSpPr>
            <p:spPr>
              <a:xfrm>
                <a:off x="7138504" y="892313"/>
                <a:ext cx="3658907" cy="369332"/>
              </a:xfrm>
              <a:prstGeom prst="rect">
                <a:avLst/>
              </a:prstGeom>
              <a:noFill/>
            </p:spPr>
            <p:txBody>
              <a:bodyPr wrap="square" rtlCol="0">
                <a:spAutoFit/>
              </a:bodyPr>
              <a:lstStyle/>
              <a:p>
                <a:r>
                  <a:rPr lang="en-US" dirty="0"/>
                  <a:t>In linear contextual bandit [LCLS10], </a:t>
                </a:r>
              </a:p>
            </p:txBody>
          </p:sp>
          <p:pic>
            <p:nvPicPr>
              <p:cNvPr id="2054" name="Picture 6" descr="Example Logo"/>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568660" y="898940"/>
                <a:ext cx="600765" cy="600765"/>
              </a:xfrm>
              <a:prstGeom prst="rect">
                <a:avLst/>
              </a:prstGeom>
              <a:noFill/>
              <a:extLst>
                <a:ext uri="{909E8E84-426E-40DD-AFC4-6F175D3DCCD1}">
                  <a14:hiddenFill xmlns:a14="http://schemas.microsoft.com/office/drawing/2010/main">
                    <a:solidFill>
                      <a:srgbClr val="FFFFFF"/>
                    </a:solidFill>
                  </a14:hiddenFill>
                </a:ext>
              </a:extLst>
            </p:spPr>
          </p:pic>
        </p:grpSp>
        <p:pic>
          <p:nvPicPr>
            <p:cNvPr id="84" name="Picture 8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91917" y="1207878"/>
              <a:ext cx="2786971" cy="327879"/>
            </a:xfrm>
            <a:prstGeom prst="rect">
              <a:avLst/>
            </a:prstGeom>
          </p:spPr>
        </p:pic>
      </p:grpSp>
      <p:grpSp>
        <p:nvGrpSpPr>
          <p:cNvPr id="29" name="Group 28"/>
          <p:cNvGrpSpPr/>
          <p:nvPr/>
        </p:nvGrpSpPr>
        <p:grpSpPr>
          <a:xfrm>
            <a:off x="8719872" y="3181640"/>
            <a:ext cx="3225564" cy="941949"/>
            <a:chOff x="8719872" y="3181640"/>
            <a:chExt cx="3225564" cy="941949"/>
          </a:xfrm>
        </p:grpSpPr>
        <p:sp>
          <p:nvSpPr>
            <p:cNvPr id="26" name="TextBox 25"/>
            <p:cNvSpPr txBox="1"/>
            <p:nvPr/>
          </p:nvSpPr>
          <p:spPr>
            <a:xfrm>
              <a:off x="8719872" y="3181640"/>
              <a:ext cx="3225564" cy="646331"/>
            </a:xfrm>
            <a:prstGeom prst="rect">
              <a:avLst/>
            </a:prstGeom>
            <a:noFill/>
          </p:spPr>
          <p:txBody>
            <a:bodyPr wrap="square" rtlCol="0">
              <a:spAutoFit/>
            </a:bodyPr>
            <a:lstStyle/>
            <a:p>
              <a:r>
                <a:rPr lang="en-US" b="1" dirty="0"/>
                <a:t>(Pseudo) Regret: </a:t>
              </a:r>
              <a:r>
                <a:rPr lang="en-US" dirty="0"/>
                <a:t>expected</a:t>
              </a:r>
              <a:r>
                <a:rPr lang="en-US" b="1" dirty="0"/>
                <a:t> </a:t>
              </a:r>
              <a:r>
                <a:rPr lang="en-US" dirty="0"/>
                <a:t>loss due to not playing the best arm </a:t>
              </a:r>
              <a:endParaRPr lang="en-US" b="1" dirty="0"/>
            </a:p>
          </p:txBody>
        </p:sp>
        <p:pic>
          <p:nvPicPr>
            <p:cNvPr id="56" name="Picture 5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857819" y="3830360"/>
              <a:ext cx="2888025" cy="293229"/>
            </a:xfrm>
            <a:prstGeom prst="rect">
              <a:avLst/>
            </a:prstGeom>
          </p:spPr>
        </p:pic>
      </p:grpSp>
      <p:grpSp>
        <p:nvGrpSpPr>
          <p:cNvPr id="37" name="Group 36"/>
          <p:cNvGrpSpPr/>
          <p:nvPr/>
        </p:nvGrpSpPr>
        <p:grpSpPr>
          <a:xfrm>
            <a:off x="6206807" y="5567342"/>
            <a:ext cx="5568776" cy="833460"/>
            <a:chOff x="6206807" y="5567342"/>
            <a:chExt cx="5568776" cy="833460"/>
          </a:xfrm>
        </p:grpSpPr>
        <p:pic>
          <p:nvPicPr>
            <p:cNvPr id="36" name="Picture 3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334125" y="5831137"/>
              <a:ext cx="4081483" cy="569665"/>
            </a:xfrm>
            <a:prstGeom prst="rect">
              <a:avLst/>
            </a:prstGeom>
          </p:spPr>
        </p:pic>
        <p:sp>
          <p:nvSpPr>
            <p:cNvPr id="44" name="TextBox 43"/>
            <p:cNvSpPr txBox="1"/>
            <p:nvPr/>
          </p:nvSpPr>
          <p:spPr>
            <a:xfrm>
              <a:off x="6206807" y="5567342"/>
              <a:ext cx="5568776" cy="646331"/>
            </a:xfrm>
            <a:prstGeom prst="rect">
              <a:avLst/>
            </a:prstGeom>
            <a:noFill/>
          </p:spPr>
          <p:txBody>
            <a:bodyPr wrap="square" rtlCol="0">
              <a:spAutoFit/>
            </a:bodyPr>
            <a:lstStyle/>
            <a:p>
              <a:r>
                <a:rPr lang="en-US" dirty="0"/>
                <a:t>Lower regret bound in linear contextual bandit [CLRS11]:</a:t>
              </a:r>
            </a:p>
            <a:p>
              <a:endParaRPr lang="en-US" dirty="0"/>
            </a:p>
          </p:txBody>
        </p:sp>
      </p:grpSp>
      <p:pic>
        <p:nvPicPr>
          <p:cNvPr id="35" name="Picture 34"/>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86687" y="4165907"/>
            <a:ext cx="2525130" cy="361935"/>
          </a:xfrm>
          <a:prstGeom prst="rect">
            <a:avLst/>
          </a:prstGeom>
        </p:spPr>
      </p:pic>
      <p:pic>
        <p:nvPicPr>
          <p:cNvPr id="30" name="Picture 29"/>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77586" y="4146855"/>
            <a:ext cx="2422203" cy="369621"/>
          </a:xfrm>
          <a:prstGeom prst="rect">
            <a:avLst/>
          </a:prstGeom>
        </p:spPr>
      </p:pic>
    </p:spTree>
    <p:extLst>
      <p:ext uri="{BB962C8B-B14F-4D97-AF65-F5344CB8AC3E}">
        <p14:creationId xmlns:p14="http://schemas.microsoft.com/office/powerpoint/2010/main" val="31506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 calcmode="lin" valueType="num">
                                      <p:cBhvr additive="base">
                                        <p:cTn id="22" dur="500" fill="hold"/>
                                        <p:tgtEl>
                                          <p:spTgt spid="85"/>
                                        </p:tgtEl>
                                        <p:attrNameLst>
                                          <p:attrName>ppt_x</p:attrName>
                                        </p:attrNameLst>
                                      </p:cBhvr>
                                      <p:tavLst>
                                        <p:tav tm="0">
                                          <p:val>
                                            <p:strVal val="#ppt_x"/>
                                          </p:val>
                                        </p:tav>
                                        <p:tav tm="100000">
                                          <p:val>
                                            <p:strVal val="#ppt_x"/>
                                          </p:val>
                                        </p:tav>
                                      </p:tavLst>
                                    </p:anim>
                                    <p:anim calcmode="lin" valueType="num">
                                      <p:cBhvr additive="base">
                                        <p:cTn id="23" dur="500" fill="hold"/>
                                        <p:tgtEl>
                                          <p:spTgt spid="8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p:txBody>
          <a:bodyPr/>
          <a:lstStyle/>
          <a:p>
            <a:r>
              <a:rPr lang="en-US" dirty="0"/>
              <a:t>Reinforcement learning [SB18]</a:t>
            </a:r>
          </a:p>
        </p:txBody>
      </p:sp>
      <p:sp>
        <p:nvSpPr>
          <p:cNvPr id="4" name="Date Placeholder 3"/>
          <p:cNvSpPr>
            <a:spLocks noGrp="1"/>
          </p:cNvSpPr>
          <p:nvPr>
            <p:ph type="dt" sz="half" idx="10"/>
          </p:nvPr>
        </p:nvSpPr>
        <p:spPr/>
        <p:txBody>
          <a:bodyPr/>
          <a:lstStyle/>
          <a:p>
            <a:r>
              <a:rPr lang="en-US"/>
              <a:t>Problem 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22</a:t>
            </a:fld>
            <a:endParaRPr lang="en-US"/>
          </a:p>
        </p:txBody>
      </p:sp>
      <p:pic>
        <p:nvPicPr>
          <p:cNvPr id="30" name="Picture 2" descr="mage result for robot ic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75107" y="2884920"/>
            <a:ext cx="827242" cy="8272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ge result for wor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0962" y="4757495"/>
            <a:ext cx="812107" cy="79783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6200929" y="3274039"/>
            <a:ext cx="1402504" cy="1955253"/>
            <a:chOff x="6097293" y="3125876"/>
            <a:chExt cx="1402504" cy="1920240"/>
          </a:xfrm>
        </p:grpSpPr>
        <p:cxnSp>
          <p:nvCxnSpPr>
            <p:cNvPr id="34" name="Straight Connector 33"/>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rot="10800000">
            <a:off x="3987319" y="3277849"/>
            <a:ext cx="1402504" cy="1955253"/>
            <a:chOff x="6097293" y="3125876"/>
            <a:chExt cx="1402504" cy="1920240"/>
          </a:xfrm>
        </p:grpSpPr>
        <p:cxnSp>
          <p:nvCxnSpPr>
            <p:cNvPr id="48" name="Straight Connector 47"/>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134308" y="963886"/>
            <a:ext cx="3215640" cy="474454"/>
            <a:chOff x="7134308" y="963886"/>
            <a:chExt cx="3215640" cy="474454"/>
          </a:xfrm>
        </p:grpSpPr>
        <p:sp>
          <p:nvSpPr>
            <p:cNvPr id="22" name="TextBox 21"/>
            <p:cNvSpPr txBox="1"/>
            <p:nvPr/>
          </p:nvSpPr>
          <p:spPr>
            <a:xfrm>
              <a:off x="7549323" y="1069008"/>
              <a:ext cx="2800625" cy="369332"/>
            </a:xfrm>
            <a:prstGeom prst="rect">
              <a:avLst/>
            </a:prstGeom>
            <a:noFill/>
          </p:spPr>
          <p:txBody>
            <a:bodyPr wrap="square" rtlCol="0">
              <a:spAutoFit/>
            </a:bodyPr>
            <a:lstStyle/>
            <a:p>
              <a:r>
                <a:rPr lang="en-US" b="1" i="1" dirty="0">
                  <a:solidFill>
                    <a:srgbClr val="FF0000"/>
                  </a:solidFill>
                </a:rPr>
                <a:t>Out of scope of this tutorial</a:t>
              </a:r>
            </a:p>
          </p:txBody>
        </p:sp>
        <p:pic>
          <p:nvPicPr>
            <p:cNvPr id="23" name="Picture 2" descr="Compiler warnings: are you checking them in Dynamics 365? - ariste ..."/>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34308" y="963886"/>
              <a:ext cx="430983" cy="430983"/>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7673010" y="3878460"/>
            <a:ext cx="1289878" cy="369332"/>
          </a:xfrm>
          <a:prstGeom prst="rect">
            <a:avLst/>
          </a:prstGeom>
          <a:noFill/>
        </p:spPr>
        <p:txBody>
          <a:bodyPr wrap="square" rtlCol="0">
            <a:spAutoFit/>
          </a:bodyPr>
          <a:lstStyle/>
          <a:p>
            <a:r>
              <a:rPr lang="en-US" b="1" dirty="0"/>
              <a:t>Action</a:t>
            </a:r>
          </a:p>
        </p:txBody>
      </p:sp>
      <p:sp>
        <p:nvSpPr>
          <p:cNvPr id="28" name="TextBox 27"/>
          <p:cNvSpPr txBox="1"/>
          <p:nvPr/>
        </p:nvSpPr>
        <p:spPr>
          <a:xfrm>
            <a:off x="4074394" y="3872799"/>
            <a:ext cx="957886" cy="369332"/>
          </a:xfrm>
          <a:prstGeom prst="rect">
            <a:avLst/>
          </a:prstGeom>
          <a:noFill/>
        </p:spPr>
        <p:txBody>
          <a:bodyPr wrap="square" rtlCol="0">
            <a:spAutoFit/>
          </a:bodyPr>
          <a:lstStyle/>
          <a:p>
            <a:r>
              <a:rPr lang="en-US" b="1" dirty="0"/>
              <a:t>Reward</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3546" y="4209627"/>
            <a:ext cx="2503637" cy="331712"/>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0605" y="4238987"/>
            <a:ext cx="1808852" cy="310896"/>
          </a:xfrm>
          <a:prstGeom prst="rect">
            <a:avLst/>
          </a:prstGeom>
        </p:spPr>
      </p:pic>
      <p:grpSp>
        <p:nvGrpSpPr>
          <p:cNvPr id="17" name="Group 16"/>
          <p:cNvGrpSpPr/>
          <p:nvPr/>
        </p:nvGrpSpPr>
        <p:grpSpPr>
          <a:xfrm>
            <a:off x="3048760" y="3143791"/>
            <a:ext cx="2344771" cy="2218915"/>
            <a:chOff x="3048760" y="3059868"/>
            <a:chExt cx="2344771" cy="2218915"/>
          </a:xfrm>
        </p:grpSpPr>
        <p:grpSp>
          <p:nvGrpSpPr>
            <p:cNvPr id="46" name="Group 45"/>
            <p:cNvGrpSpPr/>
            <p:nvPr/>
          </p:nvGrpSpPr>
          <p:grpSpPr>
            <a:xfrm>
              <a:off x="3825152" y="3059868"/>
              <a:ext cx="1568379" cy="2218915"/>
              <a:chOff x="3756025" y="3293991"/>
              <a:chExt cx="1145616" cy="1645920"/>
            </a:xfrm>
          </p:grpSpPr>
          <p:cxnSp>
            <p:nvCxnSpPr>
              <p:cNvPr id="52" name="Straight Connector 51"/>
              <p:cNvCxnSpPr/>
              <p:nvPr/>
            </p:nvCxnSpPr>
            <p:spPr>
              <a:xfrm flipH="1">
                <a:off x="3757614" y="4926111"/>
                <a:ext cx="1144027" cy="6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3768588" y="3293991"/>
                <a:ext cx="0" cy="16459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756025" y="3308350"/>
                <a:ext cx="1137500" cy="290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3048760" y="3781906"/>
              <a:ext cx="1289878" cy="369332"/>
            </a:xfrm>
            <a:prstGeom prst="rect">
              <a:avLst/>
            </a:prstGeom>
            <a:noFill/>
          </p:spPr>
          <p:txBody>
            <a:bodyPr wrap="square" rtlCol="0">
              <a:spAutoFit/>
            </a:bodyPr>
            <a:lstStyle/>
            <a:p>
              <a:r>
                <a:rPr lang="en-US" b="1" dirty="0"/>
                <a:t>State</a:t>
              </a:r>
            </a:p>
          </p:txBody>
        </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28892" y="4151933"/>
              <a:ext cx="571504" cy="285752"/>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1994" y="4250418"/>
            <a:ext cx="2182545" cy="331204"/>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62176" y="4215424"/>
            <a:ext cx="2171716" cy="361953"/>
          </a:xfrm>
          <a:prstGeom prst="rect">
            <a:avLst/>
          </a:prstGeom>
        </p:spPr>
      </p:pic>
    </p:spTree>
    <p:extLst>
      <p:ext uri="{BB962C8B-B14F-4D97-AF65-F5344CB8AC3E}">
        <p14:creationId xmlns:p14="http://schemas.microsoft.com/office/powerpoint/2010/main" val="383649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7775" y="5667979"/>
            <a:ext cx="2473738" cy="419752"/>
          </a:xfrm>
          <a:prstGeom prst="rect">
            <a:avLst/>
          </a:prstGeom>
        </p:spPr>
      </p:pic>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p:txBody>
          <a:bodyPr/>
          <a:lstStyle/>
          <a:p>
            <a:r>
              <a:rPr lang="en-US" dirty="0"/>
              <a:t>Key problems</a:t>
            </a:r>
          </a:p>
          <a:p>
            <a:pPr lvl="1"/>
            <a:r>
              <a:rPr lang="en-US" dirty="0">
                <a:solidFill>
                  <a:srgbClr val="00CC00"/>
                </a:solidFill>
              </a:rPr>
              <a:t>Reward estimation</a:t>
            </a:r>
          </a:p>
          <a:p>
            <a:pPr lvl="1"/>
            <a:r>
              <a:rPr lang="en-US" dirty="0">
                <a:solidFill>
                  <a:srgbClr val="FF0000"/>
                </a:solidFill>
              </a:rPr>
              <a:t>Arm selection</a:t>
            </a:r>
          </a:p>
        </p:txBody>
      </p:sp>
      <p:sp>
        <p:nvSpPr>
          <p:cNvPr id="4" name="Date Placeholder 3"/>
          <p:cNvSpPr>
            <a:spLocks noGrp="1"/>
          </p:cNvSpPr>
          <p:nvPr>
            <p:ph type="dt" sz="half" idx="10"/>
          </p:nvPr>
        </p:nvSpPr>
        <p:spPr/>
        <p:txBody>
          <a:bodyPr/>
          <a:lstStyle/>
          <a:p>
            <a:r>
              <a:rPr lang="en-US"/>
              <a:t>Problem 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23</a:t>
            </a:fld>
            <a:endParaRPr lang="en-US"/>
          </a:p>
        </p:txBody>
      </p:sp>
      <p:pic>
        <p:nvPicPr>
          <p:cNvPr id="32" name="Picture 2" descr="mage result for robot 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75107" y="2884920"/>
            <a:ext cx="827242" cy="8272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mage result for worl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0962" y="4757495"/>
            <a:ext cx="812107" cy="79783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6200929" y="3274039"/>
            <a:ext cx="1402504" cy="1955253"/>
            <a:chOff x="6097293" y="3125876"/>
            <a:chExt cx="1402504" cy="1920240"/>
          </a:xfrm>
        </p:grpSpPr>
        <p:cxnSp>
          <p:nvCxnSpPr>
            <p:cNvPr id="36" name="Straight Connector 35"/>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a:off x="3987319" y="3277849"/>
            <a:ext cx="1402504" cy="1955253"/>
            <a:chOff x="6097293" y="3125876"/>
            <a:chExt cx="1402504" cy="1920240"/>
          </a:xfrm>
        </p:grpSpPr>
        <p:cxnSp>
          <p:nvCxnSpPr>
            <p:cNvPr id="43" name="Straight Connector 42"/>
            <p:cNvCxnSpPr/>
            <p:nvPr/>
          </p:nvCxnSpPr>
          <p:spPr>
            <a:xfrm>
              <a:off x="6097293" y="3144308"/>
              <a:ext cx="13952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83129" y="3125876"/>
              <a:ext cx="0" cy="192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04586" y="5028613"/>
              <a:ext cx="1395211"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7690679" y="3856373"/>
            <a:ext cx="1289878" cy="369332"/>
          </a:xfrm>
          <a:prstGeom prst="rect">
            <a:avLst/>
          </a:prstGeom>
          <a:noFill/>
        </p:spPr>
        <p:txBody>
          <a:bodyPr wrap="square" rtlCol="0">
            <a:spAutoFit/>
          </a:bodyPr>
          <a:lstStyle/>
          <a:p>
            <a:r>
              <a:rPr lang="en-US" b="1" dirty="0"/>
              <a:t>Action</a:t>
            </a:r>
          </a:p>
        </p:txBody>
      </p:sp>
      <p:sp>
        <p:nvSpPr>
          <p:cNvPr id="56" name="TextBox 55"/>
          <p:cNvSpPr txBox="1"/>
          <p:nvPr/>
        </p:nvSpPr>
        <p:spPr>
          <a:xfrm>
            <a:off x="2978880" y="3846295"/>
            <a:ext cx="957886" cy="369332"/>
          </a:xfrm>
          <a:prstGeom prst="rect">
            <a:avLst/>
          </a:prstGeom>
          <a:noFill/>
        </p:spPr>
        <p:txBody>
          <a:bodyPr wrap="square" rtlCol="0">
            <a:spAutoFit/>
          </a:bodyPr>
          <a:lstStyle/>
          <a:p>
            <a:r>
              <a:rPr lang="en-US" b="1" dirty="0"/>
              <a:t>Reward</a:t>
            </a: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3546" y="4209627"/>
            <a:ext cx="2503637" cy="331712"/>
          </a:xfrm>
          <a:prstGeom prst="rect">
            <a:avLst/>
          </a:prstGeom>
        </p:spPr>
      </p:pic>
      <p:pic>
        <p:nvPicPr>
          <p:cNvPr id="58" name="Picture 5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87683" y="4261074"/>
            <a:ext cx="1808852" cy="310896"/>
          </a:xfrm>
          <a:prstGeom prst="rect">
            <a:avLst/>
          </a:prstGeom>
        </p:spPr>
      </p:pic>
      <p:grpSp>
        <p:nvGrpSpPr>
          <p:cNvPr id="15" name="Group 14"/>
          <p:cNvGrpSpPr/>
          <p:nvPr/>
        </p:nvGrpSpPr>
        <p:grpSpPr>
          <a:xfrm>
            <a:off x="1771375" y="4218610"/>
            <a:ext cx="2310295" cy="1243974"/>
            <a:chOff x="1771375" y="4218610"/>
            <a:chExt cx="2310295" cy="1243974"/>
          </a:xfrm>
        </p:grpSpPr>
        <p:sp>
          <p:nvSpPr>
            <p:cNvPr id="6" name="Rectangle 5"/>
            <p:cNvSpPr/>
            <p:nvPr/>
          </p:nvSpPr>
          <p:spPr>
            <a:xfrm>
              <a:off x="2036416" y="4218610"/>
              <a:ext cx="1877392" cy="393148"/>
            </a:xfrm>
            <a:prstGeom prst="rect">
              <a:avLst/>
            </a:prstGeom>
            <a:noFill/>
            <a:ln w="28575">
              <a:solidFill>
                <a:srgbClr val="00CC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2"/>
            </p:cNvCxnSpPr>
            <p:nvPr/>
          </p:nvCxnSpPr>
          <p:spPr>
            <a:xfrm>
              <a:off x="2975112" y="4611758"/>
              <a:ext cx="0" cy="494746"/>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71375" y="5093252"/>
              <a:ext cx="2310295" cy="369332"/>
            </a:xfrm>
            <a:prstGeom prst="rect">
              <a:avLst/>
            </a:prstGeom>
            <a:noFill/>
          </p:spPr>
          <p:txBody>
            <a:bodyPr wrap="square" rtlCol="0">
              <a:spAutoFit/>
            </a:bodyPr>
            <a:lstStyle/>
            <a:p>
              <a:r>
                <a:rPr lang="en-US" b="1" dirty="0">
                  <a:solidFill>
                    <a:srgbClr val="00CC00"/>
                  </a:solidFill>
                </a:rPr>
                <a:t>Convergence matters!</a:t>
              </a:r>
            </a:p>
          </p:txBody>
        </p:sp>
      </p:grpSp>
      <p:grpSp>
        <p:nvGrpSpPr>
          <p:cNvPr id="16" name="Group 15"/>
          <p:cNvGrpSpPr/>
          <p:nvPr/>
        </p:nvGrpSpPr>
        <p:grpSpPr>
          <a:xfrm>
            <a:off x="7699512" y="4209776"/>
            <a:ext cx="2619513" cy="1252808"/>
            <a:chOff x="7699512" y="4209776"/>
            <a:chExt cx="2619513" cy="1252808"/>
          </a:xfrm>
        </p:grpSpPr>
        <p:sp>
          <p:nvSpPr>
            <p:cNvPr id="68" name="Rectangle 67"/>
            <p:cNvSpPr/>
            <p:nvPr/>
          </p:nvSpPr>
          <p:spPr>
            <a:xfrm>
              <a:off x="7699512" y="4209776"/>
              <a:ext cx="2619513" cy="3931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915966" y="5093252"/>
              <a:ext cx="2310295" cy="369332"/>
            </a:xfrm>
            <a:prstGeom prst="rect">
              <a:avLst/>
            </a:prstGeom>
            <a:noFill/>
          </p:spPr>
          <p:txBody>
            <a:bodyPr wrap="square" rtlCol="0">
              <a:spAutoFit/>
            </a:bodyPr>
            <a:lstStyle/>
            <a:p>
              <a:r>
                <a:rPr lang="en-US" b="1" dirty="0">
                  <a:solidFill>
                    <a:srgbClr val="FF0000"/>
                  </a:solidFill>
                </a:rPr>
                <a:t>Exploration matters!</a:t>
              </a:r>
            </a:p>
          </p:txBody>
        </p:sp>
        <p:cxnSp>
          <p:nvCxnSpPr>
            <p:cNvPr id="70" name="Straight Arrow Connector 69"/>
            <p:cNvCxnSpPr>
              <a:stCxn id="68" idx="2"/>
              <a:endCxn id="69" idx="0"/>
            </p:cNvCxnSpPr>
            <p:nvPr/>
          </p:nvCxnSpPr>
          <p:spPr>
            <a:xfrm>
              <a:off x="9009269" y="4602924"/>
              <a:ext cx="0" cy="49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287888" y="5396247"/>
            <a:ext cx="2464158" cy="923330"/>
          </a:xfrm>
          <a:prstGeom prst="rect">
            <a:avLst/>
          </a:prstGeom>
          <a:noFill/>
        </p:spPr>
        <p:txBody>
          <a:bodyPr wrap="square" rtlCol="0">
            <a:spAutoFit/>
          </a:bodyPr>
          <a:lstStyle/>
          <a:p>
            <a:pPr marL="342900" indent="-342900">
              <a:buAutoNum type="arabicPeriod"/>
            </a:pPr>
            <a:r>
              <a:rPr lang="en-US" dirty="0"/>
              <a:t>Multi-arm bandit:</a:t>
            </a:r>
          </a:p>
          <a:p>
            <a:pPr marL="342900" indent="-342900">
              <a:buAutoNum type="arabicPeriod"/>
            </a:pPr>
            <a:endParaRPr lang="en-US" dirty="0"/>
          </a:p>
          <a:p>
            <a:pPr marL="342900" indent="-342900">
              <a:buAutoNum type="arabicPeriod"/>
            </a:pPr>
            <a:r>
              <a:rPr lang="en-US" dirty="0"/>
              <a:t>Contextual bandit:</a:t>
            </a: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3852" y="6253545"/>
            <a:ext cx="3324960" cy="353317"/>
          </a:xfrm>
          <a:prstGeom prst="rect">
            <a:avLst/>
          </a:prstGeom>
        </p:spPr>
      </p:pic>
      <p:grpSp>
        <p:nvGrpSpPr>
          <p:cNvPr id="14" name="Group 13"/>
          <p:cNvGrpSpPr/>
          <p:nvPr/>
        </p:nvGrpSpPr>
        <p:grpSpPr>
          <a:xfrm>
            <a:off x="6546573" y="918817"/>
            <a:ext cx="4915624" cy="718509"/>
            <a:chOff x="6546573" y="918817"/>
            <a:chExt cx="4915624" cy="718509"/>
          </a:xfrm>
        </p:grpSpPr>
        <p:grpSp>
          <p:nvGrpSpPr>
            <p:cNvPr id="30" name="Group 29"/>
            <p:cNvGrpSpPr/>
            <p:nvPr/>
          </p:nvGrpSpPr>
          <p:grpSpPr>
            <a:xfrm>
              <a:off x="6546573" y="918817"/>
              <a:ext cx="4318903" cy="607392"/>
              <a:chOff x="6568660" y="892313"/>
              <a:chExt cx="4318903" cy="607392"/>
            </a:xfrm>
          </p:grpSpPr>
          <p:sp>
            <p:nvSpPr>
              <p:cNvPr id="34" name="TextBox 33"/>
              <p:cNvSpPr txBox="1"/>
              <p:nvPr/>
            </p:nvSpPr>
            <p:spPr>
              <a:xfrm>
                <a:off x="7138504" y="892313"/>
                <a:ext cx="3749059" cy="369332"/>
              </a:xfrm>
              <a:prstGeom prst="rect">
                <a:avLst/>
              </a:prstGeom>
              <a:noFill/>
            </p:spPr>
            <p:txBody>
              <a:bodyPr wrap="square" rtlCol="0">
                <a:spAutoFit/>
              </a:bodyPr>
              <a:lstStyle/>
              <a:p>
                <a:r>
                  <a:rPr lang="en-US" dirty="0"/>
                  <a:t>In linear contextual bandit [LCLS10], </a:t>
                </a:r>
              </a:p>
            </p:txBody>
          </p:sp>
          <p:pic>
            <p:nvPicPr>
              <p:cNvPr id="39" name="Picture 6" descr="Example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68660" y="898940"/>
                <a:ext cx="600765" cy="600765"/>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4093" y="1258706"/>
              <a:ext cx="4258104" cy="378620"/>
            </a:xfrm>
            <a:prstGeom prst="rect">
              <a:avLst/>
            </a:prstGeom>
          </p:spPr>
        </p:pic>
      </p:grpSp>
      <p:sp>
        <p:nvSpPr>
          <p:cNvPr id="13" name="TextBox 12"/>
          <p:cNvSpPr txBox="1"/>
          <p:nvPr/>
        </p:nvSpPr>
        <p:spPr>
          <a:xfrm>
            <a:off x="7134895" y="1558343"/>
            <a:ext cx="4546242" cy="369332"/>
          </a:xfrm>
          <a:prstGeom prst="rect">
            <a:avLst/>
          </a:prstGeom>
          <a:noFill/>
        </p:spPr>
        <p:txBody>
          <a:bodyPr wrap="square" rtlCol="0">
            <a:spAutoFit/>
          </a:bodyPr>
          <a:lstStyle/>
          <a:p>
            <a:r>
              <a:rPr lang="en-US" i="1" dirty="0">
                <a:solidFill>
                  <a:srgbClr val="FF0000"/>
                </a:solidFill>
              </a:rPr>
              <a:t>Ridge regression, closed form solution exists!</a:t>
            </a:r>
          </a:p>
        </p:txBody>
      </p:sp>
      <p:sp>
        <p:nvSpPr>
          <p:cNvPr id="41" name="TextBox 40"/>
          <p:cNvSpPr txBox="1"/>
          <p:nvPr/>
        </p:nvSpPr>
        <p:spPr>
          <a:xfrm>
            <a:off x="7834647" y="5503571"/>
            <a:ext cx="3547585" cy="923330"/>
          </a:xfrm>
          <a:prstGeom prst="rect">
            <a:avLst/>
          </a:prstGeom>
          <a:noFill/>
        </p:spPr>
        <p:txBody>
          <a:bodyPr wrap="square" rtlCol="0">
            <a:spAutoFit/>
          </a:bodyPr>
          <a:lstStyle/>
          <a:p>
            <a:pPr marL="342900" indent="-342900">
              <a:buAutoNum type="arabicPeriod"/>
            </a:pPr>
            <a:r>
              <a:rPr lang="en-US" dirty="0"/>
              <a:t>Adaptive </a:t>
            </a:r>
            <a:r>
              <a:rPr lang="en-US" dirty="0" err="1"/>
              <a:t>v.s</a:t>
            </a:r>
            <a:r>
              <a:rPr lang="en-US" dirty="0"/>
              <a:t>., non-adaptive</a:t>
            </a:r>
          </a:p>
          <a:p>
            <a:pPr marL="342900" indent="-342900">
              <a:buAutoNum type="arabicPeriod"/>
            </a:pPr>
            <a:r>
              <a:rPr lang="en-US" dirty="0"/>
              <a:t>Independent </a:t>
            </a:r>
            <a:r>
              <a:rPr lang="en-US" dirty="0" err="1"/>
              <a:t>v.s</a:t>
            </a:r>
            <a:r>
              <a:rPr lang="en-US" dirty="0"/>
              <a:t>., collaborative</a:t>
            </a:r>
          </a:p>
          <a:p>
            <a:pPr marL="342900" indent="-342900">
              <a:buAutoNum type="arabicPeriod"/>
            </a:pPr>
            <a:r>
              <a:rPr lang="en-US" dirty="0"/>
              <a:t>Unconstrained </a:t>
            </a:r>
            <a:r>
              <a:rPr lang="en-US" dirty="0" err="1"/>
              <a:t>v.s</a:t>
            </a:r>
            <a:r>
              <a:rPr lang="en-US" dirty="0"/>
              <a:t>., constrained</a:t>
            </a:r>
          </a:p>
        </p:txBody>
      </p:sp>
      <p:grpSp>
        <p:nvGrpSpPr>
          <p:cNvPr id="20" name="Group 19"/>
          <p:cNvGrpSpPr/>
          <p:nvPr/>
        </p:nvGrpSpPr>
        <p:grpSpPr>
          <a:xfrm>
            <a:off x="3882887" y="5972313"/>
            <a:ext cx="3034748" cy="644939"/>
            <a:chOff x="3882887" y="5972313"/>
            <a:chExt cx="3034748" cy="644939"/>
          </a:xfrm>
        </p:grpSpPr>
        <p:sp>
          <p:nvSpPr>
            <p:cNvPr id="17" name="TextBox 16"/>
            <p:cNvSpPr txBox="1"/>
            <p:nvPr/>
          </p:nvSpPr>
          <p:spPr>
            <a:xfrm>
              <a:off x="3882887" y="5972313"/>
              <a:ext cx="3034748" cy="369332"/>
            </a:xfrm>
            <a:prstGeom prst="rect">
              <a:avLst/>
            </a:prstGeom>
            <a:noFill/>
          </p:spPr>
          <p:txBody>
            <a:bodyPr wrap="square" rtlCol="0">
              <a:spAutoFit/>
            </a:bodyPr>
            <a:lstStyle/>
            <a:p>
              <a:r>
                <a:rPr lang="en-US" dirty="0">
                  <a:solidFill>
                    <a:srgbClr val="0000FF"/>
                  </a:solidFill>
                </a:rPr>
                <a:t>Loss function  </a:t>
              </a:r>
              <a:r>
                <a:rPr lang="en-US" dirty="0">
                  <a:solidFill>
                    <a:srgbClr val="7030A0"/>
                  </a:solidFill>
                </a:rPr>
                <a:t>Regularization</a:t>
              </a:r>
            </a:p>
          </p:txBody>
        </p:sp>
        <p:cxnSp>
          <p:nvCxnSpPr>
            <p:cNvPr id="19" name="Straight Connector 18"/>
            <p:cNvCxnSpPr/>
            <p:nvPr/>
          </p:nvCxnSpPr>
          <p:spPr>
            <a:xfrm>
              <a:off x="3966818" y="6617252"/>
              <a:ext cx="85697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72770" y="6613836"/>
              <a:ext cx="54864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78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p:txBody>
          <a:bodyPr/>
          <a:lstStyle/>
          <a:p>
            <a:r>
              <a:rPr lang="en-US" dirty="0"/>
              <a:t>Map to IR problems</a:t>
            </a:r>
          </a:p>
          <a:p>
            <a:pPr lvl="1"/>
            <a:r>
              <a:rPr lang="en-US" dirty="0">
                <a:solidFill>
                  <a:srgbClr val="00CC00"/>
                </a:solidFill>
              </a:rPr>
              <a:t>Reward estimation</a:t>
            </a:r>
          </a:p>
          <a:p>
            <a:pPr lvl="2"/>
            <a:r>
              <a:rPr lang="en-US" dirty="0">
                <a:solidFill>
                  <a:srgbClr val="00CC00"/>
                </a:solidFill>
              </a:rPr>
              <a:t>Document retrieval: document relevance under a given query</a:t>
            </a:r>
          </a:p>
          <a:p>
            <a:pPr lvl="2"/>
            <a:r>
              <a:rPr lang="en-US" dirty="0">
                <a:solidFill>
                  <a:srgbClr val="00CC00"/>
                </a:solidFill>
              </a:rPr>
              <a:t>Recommendation: item utility for a given user</a:t>
            </a:r>
          </a:p>
          <a:p>
            <a:pPr lvl="1"/>
            <a:r>
              <a:rPr lang="en-US" dirty="0">
                <a:solidFill>
                  <a:srgbClr val="FF0000"/>
                </a:solidFill>
              </a:rPr>
              <a:t>Arm selection</a:t>
            </a:r>
          </a:p>
          <a:p>
            <a:pPr lvl="2"/>
            <a:r>
              <a:rPr lang="en-US" dirty="0">
                <a:solidFill>
                  <a:srgbClr val="FF0000"/>
                </a:solidFill>
              </a:rPr>
              <a:t>Document retrieval: ranked list of documents (i.e., top-k ranking)</a:t>
            </a:r>
          </a:p>
          <a:p>
            <a:pPr lvl="2"/>
            <a:r>
              <a:rPr lang="en-US" dirty="0">
                <a:solidFill>
                  <a:srgbClr val="FF0000"/>
                </a:solidFill>
              </a:rPr>
              <a:t>Recommendation: the item of choice (i.e., top-1 ranking)</a:t>
            </a:r>
          </a:p>
        </p:txBody>
      </p:sp>
      <p:sp>
        <p:nvSpPr>
          <p:cNvPr id="4" name="Date Placeholder 3"/>
          <p:cNvSpPr>
            <a:spLocks noGrp="1"/>
          </p:cNvSpPr>
          <p:nvPr>
            <p:ph type="dt" sz="half" idx="10"/>
          </p:nvPr>
        </p:nvSpPr>
        <p:spPr/>
        <p:txBody>
          <a:bodyPr/>
          <a:lstStyle/>
          <a:p>
            <a:r>
              <a:rPr lang="en-US"/>
              <a:t>Problem 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24</a:t>
            </a:fld>
            <a:endParaRPr lang="en-US"/>
          </a:p>
        </p:txBody>
      </p:sp>
    </p:spTree>
    <p:extLst>
      <p:ext uri="{BB962C8B-B14F-4D97-AF65-F5344CB8AC3E}">
        <p14:creationId xmlns:p14="http://schemas.microsoft.com/office/powerpoint/2010/main" val="21029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bandit learning algorithms</a:t>
            </a:r>
          </a:p>
        </p:txBody>
      </p:sp>
      <p:sp>
        <p:nvSpPr>
          <p:cNvPr id="3" name="Content Placeholder 2"/>
          <p:cNvSpPr>
            <a:spLocks noGrp="1"/>
          </p:cNvSpPr>
          <p:nvPr>
            <p:ph idx="1"/>
          </p:nvPr>
        </p:nvSpPr>
        <p:spPr/>
        <p:txBody>
          <a:bodyPr/>
          <a:lstStyle/>
          <a:p>
            <a:r>
              <a:rPr lang="en-US" dirty="0"/>
              <a:t>Random exploration</a:t>
            </a:r>
          </a:p>
          <a:p>
            <a:r>
              <a:rPr lang="en-US" dirty="0"/>
              <a:t>Optimism in the face of uncertainty</a:t>
            </a:r>
          </a:p>
          <a:p>
            <a:r>
              <a:rPr lang="en-US" dirty="0"/>
              <a:t>Posterior sampling</a:t>
            </a:r>
          </a:p>
        </p:txBody>
      </p:sp>
      <p:sp>
        <p:nvSpPr>
          <p:cNvPr id="4" name="Date Placeholder 3"/>
          <p:cNvSpPr>
            <a:spLocks noGrp="1"/>
          </p:cNvSpPr>
          <p:nvPr>
            <p:ph type="dt" sz="half" idx="10"/>
          </p:nvPr>
        </p:nvSpPr>
        <p:spPr/>
        <p:txBody>
          <a:bodyPr/>
          <a:lstStyle/>
          <a:p>
            <a:r>
              <a:rPr lang="en-US"/>
              <a:t>Classical strategies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25</a:t>
            </a:fld>
            <a:endParaRPr lang="en-US"/>
          </a:p>
        </p:txBody>
      </p:sp>
    </p:spTree>
    <p:extLst>
      <p:ext uri="{BB962C8B-B14F-4D97-AF65-F5344CB8AC3E}">
        <p14:creationId xmlns:p14="http://schemas.microsoft.com/office/powerpoint/2010/main" val="3005261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exploration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a:latin typeface="Cambria Math" panose="02040503050406030204" pitchFamily="18" charset="0"/>
                      </a:rPr>
                      <m:t>𝜖</m:t>
                    </m:r>
                  </m:oMath>
                </a14:m>
                <a:r>
                  <a:rPr lang="en-US" dirty="0"/>
                  <a:t>-greedy [Aue02]</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2801"/>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Classical strategies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26</a:t>
            </a:fld>
            <a:endParaRPr lang="en-US"/>
          </a:p>
        </p:txBody>
      </p:sp>
      <p:pic>
        <p:nvPicPr>
          <p:cNvPr id="1026" name="Picture 2" descr="Just Flip A 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1591" y="2848388"/>
            <a:ext cx="536575" cy="536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9739" y="2976837"/>
            <a:ext cx="2297232" cy="340624"/>
          </a:xfrm>
          <a:prstGeom prst="rect">
            <a:avLst/>
          </a:prstGeom>
        </p:spPr>
      </p:pic>
      <p:grpSp>
        <p:nvGrpSpPr>
          <p:cNvPr id="43" name="Group 42"/>
          <p:cNvGrpSpPr/>
          <p:nvPr/>
        </p:nvGrpSpPr>
        <p:grpSpPr>
          <a:xfrm>
            <a:off x="3849064" y="3410226"/>
            <a:ext cx="1544571" cy="653774"/>
            <a:chOff x="3849064" y="3410226"/>
            <a:chExt cx="1544571" cy="653774"/>
          </a:xfrm>
        </p:grpSpPr>
        <p:cxnSp>
          <p:nvCxnSpPr>
            <p:cNvPr id="8" name="Straight Arrow Connector 7"/>
            <p:cNvCxnSpPr/>
            <p:nvPr/>
          </p:nvCxnSpPr>
          <p:spPr>
            <a:xfrm flipH="1">
              <a:off x="4589670" y="3410226"/>
              <a:ext cx="803965" cy="6537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9064" y="3504232"/>
              <a:ext cx="793616" cy="307729"/>
            </a:xfrm>
            <a:prstGeom prst="rect">
              <a:avLst/>
            </a:prstGeom>
          </p:spPr>
        </p:pic>
      </p:grpSp>
      <p:grpSp>
        <p:nvGrpSpPr>
          <p:cNvPr id="45" name="Group 44"/>
          <p:cNvGrpSpPr/>
          <p:nvPr/>
        </p:nvGrpSpPr>
        <p:grpSpPr>
          <a:xfrm>
            <a:off x="5788558" y="3414644"/>
            <a:ext cx="3240590" cy="1132240"/>
            <a:chOff x="5788558" y="3414644"/>
            <a:chExt cx="3240590" cy="1132240"/>
          </a:xfrm>
        </p:grpSpPr>
        <p:cxnSp>
          <p:nvCxnSpPr>
            <p:cNvPr id="10" name="Straight Arrow Connector 9"/>
            <p:cNvCxnSpPr/>
            <p:nvPr/>
          </p:nvCxnSpPr>
          <p:spPr>
            <a:xfrm>
              <a:off x="5959060" y="3414644"/>
              <a:ext cx="675861" cy="6581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0294" y="3477383"/>
              <a:ext cx="821084" cy="310896"/>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8558" y="4250701"/>
              <a:ext cx="3240590" cy="296183"/>
            </a:xfrm>
            <a:prstGeom prst="rect">
              <a:avLst/>
            </a:prstGeom>
          </p:spPr>
        </p:pic>
      </p:grpSp>
      <p:grpSp>
        <p:nvGrpSpPr>
          <p:cNvPr id="46" name="Group 45"/>
          <p:cNvGrpSpPr/>
          <p:nvPr/>
        </p:nvGrpSpPr>
        <p:grpSpPr>
          <a:xfrm>
            <a:off x="3414642" y="4598504"/>
            <a:ext cx="4571547" cy="1371888"/>
            <a:chOff x="3414642" y="4598504"/>
            <a:chExt cx="4571547" cy="1371888"/>
          </a:xfrm>
        </p:grpSpPr>
        <p:cxnSp>
          <p:nvCxnSpPr>
            <p:cNvPr id="20" name="Straight Arrow Connector 19"/>
            <p:cNvCxnSpPr/>
            <p:nvPr/>
          </p:nvCxnSpPr>
          <p:spPr>
            <a:xfrm>
              <a:off x="4576417" y="4629426"/>
              <a:ext cx="830470" cy="9011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733774" y="4598504"/>
              <a:ext cx="874643" cy="932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4642" y="5675793"/>
              <a:ext cx="4571547" cy="294599"/>
            </a:xfrm>
            <a:prstGeom prst="rect">
              <a:avLst/>
            </a:prstGeom>
          </p:spPr>
        </p:pic>
      </p:grpSp>
      <p:grpSp>
        <p:nvGrpSpPr>
          <p:cNvPr id="29" name="Group 28"/>
          <p:cNvGrpSpPr/>
          <p:nvPr/>
        </p:nvGrpSpPr>
        <p:grpSpPr>
          <a:xfrm rot="10800000">
            <a:off x="2405892" y="3101009"/>
            <a:ext cx="787881" cy="2721112"/>
            <a:chOff x="6097293" y="3125876"/>
            <a:chExt cx="1402504" cy="1920240"/>
          </a:xfrm>
        </p:grpSpPr>
        <p:cxnSp>
          <p:nvCxnSpPr>
            <p:cNvPr id="30" name="Straight Connector 29"/>
            <p:cNvCxnSpPr/>
            <p:nvPr/>
          </p:nvCxnSpPr>
          <p:spPr>
            <a:xfrm>
              <a:off x="6097293" y="3137587"/>
              <a:ext cx="139521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83129" y="3125876"/>
              <a:ext cx="0" cy="19202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104586" y="5038693"/>
              <a:ext cx="1395211" cy="0"/>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922052" y="1736037"/>
            <a:ext cx="3613426" cy="369332"/>
            <a:chOff x="8406296" y="2288209"/>
            <a:chExt cx="3613426" cy="369332"/>
          </a:xfrm>
        </p:grpSpPr>
        <p:sp>
          <p:nvSpPr>
            <p:cNvPr id="33" name="TextBox 32"/>
            <p:cNvSpPr txBox="1"/>
            <p:nvPr/>
          </p:nvSpPr>
          <p:spPr>
            <a:xfrm>
              <a:off x="8406296" y="2288209"/>
              <a:ext cx="3613426" cy="369332"/>
            </a:xfrm>
            <a:prstGeom prst="rect">
              <a:avLst/>
            </a:prstGeom>
            <a:noFill/>
          </p:spPr>
          <p:txBody>
            <a:bodyPr wrap="square" rtlCol="0">
              <a:spAutoFit/>
            </a:bodyPr>
            <a:lstStyle/>
            <a:p>
              <a:r>
                <a:rPr lang="en-US" dirty="0"/>
                <a:t>Constant      leads to linear regret!</a:t>
              </a:r>
            </a:p>
          </p:txBody>
        </p:sp>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89784" y="2393087"/>
              <a:ext cx="203689" cy="184290"/>
            </a:xfrm>
            <a:prstGeom prst="rect">
              <a:avLst/>
            </a:prstGeom>
          </p:spPr>
        </p:pic>
      </p:grpSp>
      <p:cxnSp>
        <p:nvCxnSpPr>
          <p:cNvPr id="40" name="Straight Connector 39"/>
          <p:cNvCxnSpPr/>
          <p:nvPr/>
        </p:nvCxnSpPr>
        <p:spPr>
          <a:xfrm flipV="1">
            <a:off x="7898296" y="3339548"/>
            <a:ext cx="3445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220765" y="3502991"/>
            <a:ext cx="1974574" cy="369332"/>
          </a:xfrm>
          <a:prstGeom prst="rect">
            <a:avLst/>
          </a:prstGeom>
          <a:noFill/>
        </p:spPr>
        <p:txBody>
          <a:bodyPr wrap="square" rtlCol="0">
            <a:spAutoFit/>
          </a:bodyPr>
          <a:lstStyle/>
          <a:p>
            <a:r>
              <a:rPr lang="en-US" b="1" dirty="0">
                <a:solidFill>
                  <a:srgbClr val="FF0000"/>
                </a:solidFill>
              </a:rPr>
              <a:t>Arm selection</a:t>
            </a:r>
          </a:p>
        </p:txBody>
      </p:sp>
      <p:grpSp>
        <p:nvGrpSpPr>
          <p:cNvPr id="27" name="Group 26"/>
          <p:cNvGrpSpPr/>
          <p:nvPr/>
        </p:nvGrpSpPr>
        <p:grpSpPr>
          <a:xfrm>
            <a:off x="6926469" y="1965738"/>
            <a:ext cx="4713357" cy="1200329"/>
            <a:chOff x="6926469" y="1965738"/>
            <a:chExt cx="4713357" cy="1200329"/>
          </a:xfrm>
        </p:grpSpPr>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4288" y="2106887"/>
              <a:ext cx="2934336" cy="390771"/>
            </a:xfrm>
            <a:prstGeom prst="rect">
              <a:avLst/>
            </a:prstGeom>
          </p:spPr>
        </p:pic>
        <p:sp>
          <p:nvSpPr>
            <p:cNvPr id="11" name="TextBox 10"/>
            <p:cNvSpPr txBox="1"/>
            <p:nvPr/>
          </p:nvSpPr>
          <p:spPr>
            <a:xfrm>
              <a:off x="6926469" y="1965738"/>
              <a:ext cx="4713357" cy="1200329"/>
            </a:xfrm>
            <a:prstGeom prst="rect">
              <a:avLst/>
            </a:prstGeom>
            <a:noFill/>
          </p:spPr>
          <p:txBody>
            <a:bodyPr wrap="square" rtlCol="0">
              <a:spAutoFit/>
            </a:bodyPr>
            <a:lstStyle/>
            <a:p>
              <a:pPr>
                <a:lnSpc>
                  <a:spcPct val="150000"/>
                </a:lnSpc>
              </a:pPr>
              <a:r>
                <a:rPr lang="en-US" dirty="0"/>
                <a:t>By setting                                                         , we have</a:t>
              </a:r>
            </a:p>
            <a:p>
              <a:r>
                <a:rPr lang="en-US" dirty="0"/>
                <a:t>                                                                                                 </a:t>
              </a:r>
            </a:p>
          </p:txBody>
        </p:sp>
        <p:pic>
          <p:nvPicPr>
            <p:cNvPr id="7" name="Picture 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8162" y="2470770"/>
              <a:ext cx="4010737" cy="387540"/>
            </a:xfrm>
            <a:prstGeom prst="rect">
              <a:avLst/>
            </a:prstGeom>
          </p:spPr>
        </p:pic>
      </p:grpSp>
      <p:grpSp>
        <p:nvGrpSpPr>
          <p:cNvPr id="17" name="Group 16"/>
          <p:cNvGrpSpPr/>
          <p:nvPr/>
        </p:nvGrpSpPr>
        <p:grpSpPr>
          <a:xfrm>
            <a:off x="7050156" y="521252"/>
            <a:ext cx="3584257" cy="744332"/>
            <a:chOff x="7050156" y="521252"/>
            <a:chExt cx="3584257" cy="744332"/>
          </a:xfrm>
        </p:grpSpPr>
        <p:pic>
          <p:nvPicPr>
            <p:cNvPr id="47" name="Picture 4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2674" y="833436"/>
              <a:ext cx="3011739" cy="432148"/>
            </a:xfrm>
            <a:prstGeom prst="rect">
              <a:avLst/>
            </a:prstGeom>
          </p:spPr>
        </p:pic>
        <p:grpSp>
          <p:nvGrpSpPr>
            <p:cNvPr id="44" name="Group 43"/>
            <p:cNvGrpSpPr/>
            <p:nvPr/>
          </p:nvGrpSpPr>
          <p:grpSpPr>
            <a:xfrm>
              <a:off x="7050156" y="521252"/>
              <a:ext cx="3366051" cy="499855"/>
              <a:chOff x="7054574" y="503583"/>
              <a:chExt cx="3366051" cy="499855"/>
            </a:xfrm>
          </p:grpSpPr>
          <p:sp>
            <p:nvSpPr>
              <p:cNvPr id="49" name="TextBox 48"/>
              <p:cNvSpPr txBox="1"/>
              <p:nvPr/>
            </p:nvSpPr>
            <p:spPr>
              <a:xfrm>
                <a:off x="7518398" y="503583"/>
                <a:ext cx="2902227" cy="369332"/>
              </a:xfrm>
              <a:prstGeom prst="rect">
                <a:avLst/>
              </a:prstGeom>
              <a:noFill/>
            </p:spPr>
            <p:txBody>
              <a:bodyPr wrap="square" rtlCol="0">
                <a:spAutoFit/>
              </a:bodyPr>
              <a:lstStyle/>
              <a:p>
                <a:r>
                  <a:rPr lang="en-US" b="1" dirty="0">
                    <a:solidFill>
                      <a:srgbClr val="00CC00"/>
                    </a:solidFill>
                  </a:rPr>
                  <a:t>Lower regret bound of MAB:</a:t>
                </a:r>
              </a:p>
            </p:txBody>
          </p:sp>
          <p:pic>
            <p:nvPicPr>
              <p:cNvPr id="50" name="Picture 8" descr="Download Paper Clipart Note Taking - Clip Art Take Note - Full ..."/>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54574" y="561251"/>
                <a:ext cx="433318" cy="4421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3" name="TextBox 22"/>
          <p:cNvSpPr txBox="1"/>
          <p:nvPr/>
        </p:nvSpPr>
        <p:spPr>
          <a:xfrm>
            <a:off x="8198678" y="4912138"/>
            <a:ext cx="3392557" cy="646331"/>
          </a:xfrm>
          <a:prstGeom prst="rect">
            <a:avLst/>
          </a:prstGeom>
          <a:noFill/>
        </p:spPr>
        <p:txBody>
          <a:bodyPr wrap="square" rtlCol="0">
            <a:spAutoFit/>
          </a:bodyPr>
          <a:lstStyle/>
          <a:p>
            <a:r>
              <a:rPr lang="en-US" i="1" u="sng" dirty="0">
                <a:solidFill>
                  <a:srgbClr val="FF0000"/>
                </a:solidFill>
              </a:rPr>
              <a:t>Non-adaptive</a:t>
            </a:r>
            <a:r>
              <a:rPr lang="en-US" i="1" dirty="0">
                <a:solidFill>
                  <a:srgbClr val="FF0000"/>
                </a:solidFill>
              </a:rPr>
              <a:t>; often leads to sub-optimal performance in practice.</a:t>
            </a:r>
          </a:p>
        </p:txBody>
      </p:sp>
      <p:cxnSp>
        <p:nvCxnSpPr>
          <p:cNvPr id="39" name="Straight Connector 38"/>
          <p:cNvCxnSpPr/>
          <p:nvPr/>
        </p:nvCxnSpPr>
        <p:spPr>
          <a:xfrm>
            <a:off x="9488557" y="1016000"/>
            <a:ext cx="4329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9931936" y="2817019"/>
            <a:ext cx="14956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050156" y="525669"/>
            <a:ext cx="3366051" cy="777460"/>
            <a:chOff x="7054574" y="503583"/>
            <a:chExt cx="3366051" cy="777460"/>
          </a:xfrm>
        </p:grpSpPr>
        <p:sp>
          <p:nvSpPr>
            <p:cNvPr id="28" name="TextBox 27"/>
            <p:cNvSpPr txBox="1"/>
            <p:nvPr/>
          </p:nvSpPr>
          <p:spPr>
            <a:xfrm>
              <a:off x="7518398" y="503583"/>
              <a:ext cx="2902227" cy="369332"/>
            </a:xfrm>
            <a:prstGeom prst="rect">
              <a:avLst/>
            </a:prstGeom>
            <a:noFill/>
          </p:spPr>
          <p:txBody>
            <a:bodyPr wrap="square" rtlCol="0">
              <a:spAutoFit/>
            </a:bodyPr>
            <a:lstStyle/>
            <a:p>
              <a:r>
                <a:rPr lang="en-US" b="1" dirty="0">
                  <a:solidFill>
                    <a:srgbClr val="00CC00"/>
                  </a:solidFill>
                </a:rPr>
                <a:t>Reward estimation in MAB:</a:t>
              </a:r>
            </a:p>
          </p:txBody>
        </p:sp>
        <p:pic>
          <p:nvPicPr>
            <p:cNvPr id="1032" name="Picture 8" descr="Download Paper Clipart Note Taking - Clip Art Take Note - Full ..."/>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54574" y="561251"/>
              <a:ext cx="433318" cy="4421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24417" y="835353"/>
              <a:ext cx="2626599" cy="445690"/>
            </a:xfrm>
            <a:prstGeom prst="rect">
              <a:avLst/>
            </a:prstGeom>
          </p:spPr>
        </p:pic>
      </p:grpSp>
      <p:pic>
        <p:nvPicPr>
          <p:cNvPr id="15" name="Picture 1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87885" y="4196728"/>
            <a:ext cx="2566377" cy="357896"/>
          </a:xfrm>
          <a:prstGeom prst="rect">
            <a:avLst/>
          </a:prstGeom>
        </p:spPr>
      </p:pic>
    </p:spTree>
    <p:extLst>
      <p:ext uri="{BB962C8B-B14F-4D97-AF65-F5344CB8AC3E}">
        <p14:creationId xmlns:p14="http://schemas.microsoft.com/office/powerpoint/2010/main" val="150002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1107" y="4744392"/>
            <a:ext cx="565575" cy="343385"/>
          </a:xfrm>
          <a:prstGeom prst="rect">
            <a:avLst/>
          </a:prstGeom>
        </p:spPr>
      </p:pic>
      <p:sp>
        <p:nvSpPr>
          <p:cNvPr id="2" name="Title 1"/>
          <p:cNvSpPr>
            <a:spLocks noGrp="1"/>
          </p:cNvSpPr>
          <p:nvPr>
            <p:ph type="title"/>
          </p:nvPr>
        </p:nvSpPr>
        <p:spPr/>
        <p:txBody>
          <a:bodyPr/>
          <a:lstStyle/>
          <a:p>
            <a:r>
              <a:rPr lang="en-US" dirty="0"/>
              <a:t>Optimism in the face of uncertainty</a:t>
            </a:r>
          </a:p>
        </p:txBody>
      </p:sp>
      <p:sp>
        <p:nvSpPr>
          <p:cNvPr id="3" name="Content Placeholder 2"/>
          <p:cNvSpPr>
            <a:spLocks noGrp="1"/>
          </p:cNvSpPr>
          <p:nvPr>
            <p:ph idx="1"/>
          </p:nvPr>
        </p:nvSpPr>
        <p:spPr/>
        <p:txBody>
          <a:bodyPr/>
          <a:lstStyle/>
          <a:p>
            <a:r>
              <a:rPr lang="en-US" dirty="0"/>
              <a:t>UCB1 [Aue02]</a:t>
            </a:r>
          </a:p>
          <a:p>
            <a:pPr lvl="1"/>
            <a:r>
              <a:rPr lang="en-US" dirty="0"/>
              <a:t>Upper confidence bound based</a:t>
            </a:r>
          </a:p>
        </p:txBody>
      </p:sp>
      <p:sp>
        <p:nvSpPr>
          <p:cNvPr id="4" name="Date Placeholder 3"/>
          <p:cNvSpPr>
            <a:spLocks noGrp="1"/>
          </p:cNvSpPr>
          <p:nvPr>
            <p:ph type="dt" sz="half" idx="10"/>
          </p:nvPr>
        </p:nvSpPr>
        <p:spPr/>
        <p:txBody>
          <a:bodyPr/>
          <a:lstStyle/>
          <a:p>
            <a:r>
              <a:rPr lang="en-US"/>
              <a:t>Classical strategies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27</a:t>
            </a:fld>
            <a:endParaRPr lang="en-US"/>
          </a:p>
        </p:txBody>
      </p:sp>
      <p:cxnSp>
        <p:nvCxnSpPr>
          <p:cNvPr id="7" name="Straight Connector 6"/>
          <p:cNvCxnSpPr/>
          <p:nvPr/>
        </p:nvCxnSpPr>
        <p:spPr>
          <a:xfrm flipV="1">
            <a:off x="2593009" y="4532244"/>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967936" y="4371097"/>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57189" y="4824561"/>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449253" y="4414943"/>
            <a:ext cx="439544" cy="523220"/>
          </a:xfrm>
          <a:prstGeom prst="rect">
            <a:avLst/>
          </a:prstGeom>
        </p:spPr>
        <p:txBody>
          <a:bodyPr wrap="none">
            <a:spAutoFit/>
          </a:bodyPr>
          <a:lstStyle/>
          <a:p>
            <a:r>
              <a:rPr lang="en-US" sz="2800" b="1" dirty="0"/>
              <a:t>…</a:t>
            </a: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5325" y="5298520"/>
            <a:ext cx="344263" cy="292102"/>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364" y="5369309"/>
            <a:ext cx="333688" cy="253499"/>
          </a:xfrm>
          <a:prstGeom prst="rect">
            <a:avLst/>
          </a:prstGeom>
        </p:spPr>
      </p:pic>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9264" y="5304870"/>
            <a:ext cx="476253" cy="285752"/>
          </a:xfrm>
          <a:prstGeom prst="rect">
            <a:avLst/>
          </a:prstGeom>
        </p:spPr>
      </p:pic>
      <p:cxnSp>
        <p:nvCxnSpPr>
          <p:cNvPr id="29" name="Straight Arrow Connector 28"/>
          <p:cNvCxnSpPr/>
          <p:nvPr/>
        </p:nvCxnSpPr>
        <p:spPr>
          <a:xfrm flipH="1">
            <a:off x="2319131" y="3639931"/>
            <a:ext cx="0" cy="157700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19130" y="5203688"/>
            <a:ext cx="558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1457740" y="3657602"/>
            <a:ext cx="1214783" cy="369332"/>
          </a:xfrm>
          <a:prstGeom prst="rect">
            <a:avLst/>
          </a:prstGeom>
          <a:noFill/>
        </p:spPr>
        <p:txBody>
          <a:bodyPr wrap="square" rtlCol="0">
            <a:spAutoFit/>
          </a:bodyPr>
          <a:lstStyle/>
          <a:p>
            <a:r>
              <a:rPr lang="en-US" dirty="0"/>
              <a:t>Reward</a:t>
            </a:r>
          </a:p>
        </p:txBody>
      </p:sp>
      <p:grpSp>
        <p:nvGrpSpPr>
          <p:cNvPr id="35" name="Group 34"/>
          <p:cNvGrpSpPr/>
          <p:nvPr/>
        </p:nvGrpSpPr>
        <p:grpSpPr>
          <a:xfrm>
            <a:off x="2690191" y="3653183"/>
            <a:ext cx="4339220" cy="1462157"/>
            <a:chOff x="2690191" y="3653183"/>
            <a:chExt cx="4339220" cy="1462157"/>
          </a:xfrm>
        </p:grpSpPr>
        <p:grpSp>
          <p:nvGrpSpPr>
            <p:cNvPr id="6" name="Group 5"/>
            <p:cNvGrpSpPr/>
            <p:nvPr/>
          </p:nvGrpSpPr>
          <p:grpSpPr>
            <a:xfrm>
              <a:off x="2690191" y="3953566"/>
              <a:ext cx="283155" cy="1161774"/>
              <a:chOff x="3697356" y="3984487"/>
              <a:chExt cx="283155" cy="1161774"/>
            </a:xfrm>
          </p:grpSpPr>
          <p:cxnSp>
            <p:nvCxnSpPr>
              <p:cNvPr id="8" name="Straight Connector 7"/>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840145" y="4559748"/>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697356" y="5146261"/>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066377" y="3653183"/>
              <a:ext cx="283845" cy="1445793"/>
              <a:chOff x="5073542" y="3684104"/>
              <a:chExt cx="283845" cy="1445793"/>
            </a:xfrm>
          </p:grpSpPr>
          <p:cxnSp>
            <p:nvCxnSpPr>
              <p:cNvPr id="17" name="Straight Connector 16"/>
              <p:cNvCxnSpPr/>
              <p:nvPr/>
            </p:nvCxnSpPr>
            <p:spPr>
              <a:xfrm flipV="1">
                <a:off x="5083067" y="3698900"/>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21357" y="3684104"/>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221357" y="4408556"/>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5073542" y="5120506"/>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745170" y="4552950"/>
              <a:ext cx="284241" cy="553513"/>
              <a:chOff x="7752335" y="4583871"/>
              <a:chExt cx="284241" cy="553513"/>
            </a:xfrm>
          </p:grpSpPr>
          <p:cxnSp>
            <p:nvCxnSpPr>
              <p:cNvPr id="21" name="Straight Connector 20"/>
              <p:cNvCxnSpPr/>
              <p:nvPr/>
            </p:nvCxnSpPr>
            <p:spPr>
              <a:xfrm>
                <a:off x="7896121" y="4583871"/>
                <a:ext cx="1" cy="2714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7892550" y="4863064"/>
                <a:ext cx="2175" cy="2743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7762256" y="5129449"/>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752335" y="4589303"/>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57" name="Group 56"/>
          <p:cNvGrpSpPr/>
          <p:nvPr/>
        </p:nvGrpSpPr>
        <p:grpSpPr>
          <a:xfrm>
            <a:off x="6997149" y="3578089"/>
            <a:ext cx="3829877" cy="395835"/>
            <a:chOff x="8004314" y="3609010"/>
            <a:chExt cx="3829877" cy="395835"/>
          </a:xfrm>
        </p:grpSpPr>
        <p:sp>
          <p:nvSpPr>
            <p:cNvPr id="53" name="TextBox 52"/>
            <p:cNvSpPr txBox="1"/>
            <p:nvPr/>
          </p:nvSpPr>
          <p:spPr>
            <a:xfrm>
              <a:off x="8335617" y="3635513"/>
              <a:ext cx="3498574" cy="369332"/>
            </a:xfrm>
            <a:prstGeom prst="rect">
              <a:avLst/>
            </a:prstGeom>
            <a:noFill/>
          </p:spPr>
          <p:txBody>
            <a:bodyPr wrap="square" rtlCol="0">
              <a:spAutoFit/>
            </a:bodyPr>
            <a:lstStyle/>
            <a:p>
              <a:r>
                <a:rPr lang="en-US" dirty="0">
                  <a:solidFill>
                    <a:srgbClr val="FF0000"/>
                  </a:solidFill>
                </a:rPr>
                <a:t>Encourage underestimated arms</a:t>
              </a:r>
            </a:p>
          </p:txBody>
        </p:sp>
        <p:cxnSp>
          <p:nvCxnSpPr>
            <p:cNvPr id="55" name="Straight Arrow Connector 54"/>
            <p:cNvCxnSpPr>
              <a:stCxn id="53" idx="1"/>
            </p:cNvCxnSpPr>
            <p:nvPr/>
          </p:nvCxnSpPr>
          <p:spPr>
            <a:xfrm flipH="1" flipV="1">
              <a:off x="8004314" y="3609010"/>
              <a:ext cx="331303" cy="2111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732989" y="1252091"/>
            <a:ext cx="3721309" cy="1364724"/>
            <a:chOff x="8064292" y="1349273"/>
            <a:chExt cx="3721309" cy="1364724"/>
          </a:xfrm>
        </p:grpSpPr>
        <p:pic>
          <p:nvPicPr>
            <p:cNvPr id="2052" name="Picture 4" descr="Free Idea Cliparts, Download Free Clip Art, Free Clip Art on ..."/>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64292" y="1440070"/>
              <a:ext cx="428487" cy="42848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8490651" y="1349273"/>
              <a:ext cx="2658420" cy="369332"/>
            </a:xfrm>
            <a:prstGeom prst="rect">
              <a:avLst/>
            </a:prstGeom>
          </p:spPr>
          <p:txBody>
            <a:bodyPr wrap="none">
              <a:spAutoFit/>
            </a:bodyPr>
            <a:lstStyle/>
            <a:p>
              <a:r>
                <a:rPr lang="en-US" dirty="0" err="1"/>
                <a:t>Chernoff-Hoeffding</a:t>
              </a:r>
              <a:r>
                <a:rPr lang="en-US" dirty="0"/>
                <a:t> bound</a:t>
              </a:r>
            </a:p>
          </p:txBody>
        </p:sp>
        <p:pic>
          <p:nvPicPr>
            <p:cNvPr id="60" name="Picture 5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65323" y="1701592"/>
              <a:ext cx="3220278" cy="290720"/>
            </a:xfrm>
            <a:prstGeom prst="rect">
              <a:avLst/>
            </a:prstGeom>
          </p:spPr>
        </p:pic>
        <p:pic>
          <p:nvPicPr>
            <p:cNvPr id="61" name="Picture 6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8115" y="2020989"/>
              <a:ext cx="2133564" cy="320227"/>
            </a:xfrm>
            <a:prstGeom prst="rect">
              <a:avLst/>
            </a:prstGeom>
          </p:spPr>
        </p:pic>
        <p:pic>
          <p:nvPicPr>
            <p:cNvPr id="62" name="Picture 6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85356" y="2375727"/>
              <a:ext cx="2398643" cy="338270"/>
            </a:xfrm>
            <a:prstGeom prst="rect">
              <a:avLst/>
            </a:prstGeom>
          </p:spPr>
        </p:pic>
      </p:grpSp>
      <p:sp>
        <p:nvSpPr>
          <p:cNvPr id="15" name="Oval 14"/>
          <p:cNvSpPr/>
          <p:nvPr/>
        </p:nvSpPr>
        <p:spPr>
          <a:xfrm>
            <a:off x="2771395" y="3894449"/>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150139" y="360631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836558" y="449797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05247" y="4185822"/>
            <a:ext cx="4096805" cy="354604"/>
          </a:xfrm>
          <a:prstGeom prst="rect">
            <a:avLst/>
          </a:prstGeom>
        </p:spPr>
      </p:pic>
      <p:grpSp>
        <p:nvGrpSpPr>
          <p:cNvPr id="66" name="Group 65"/>
          <p:cNvGrpSpPr/>
          <p:nvPr/>
        </p:nvGrpSpPr>
        <p:grpSpPr>
          <a:xfrm>
            <a:off x="7752522" y="1307548"/>
            <a:ext cx="3366051" cy="499855"/>
            <a:chOff x="7054574" y="503583"/>
            <a:chExt cx="3366051" cy="499855"/>
          </a:xfrm>
        </p:grpSpPr>
        <p:sp>
          <p:nvSpPr>
            <p:cNvPr id="68" name="TextBox 67"/>
            <p:cNvSpPr txBox="1"/>
            <p:nvPr/>
          </p:nvSpPr>
          <p:spPr>
            <a:xfrm>
              <a:off x="7518398" y="503583"/>
              <a:ext cx="2902227" cy="369332"/>
            </a:xfrm>
            <a:prstGeom prst="rect">
              <a:avLst/>
            </a:prstGeom>
            <a:noFill/>
          </p:spPr>
          <p:txBody>
            <a:bodyPr wrap="square" rtlCol="0">
              <a:spAutoFit/>
            </a:bodyPr>
            <a:lstStyle/>
            <a:p>
              <a:r>
                <a:rPr lang="en-US" b="1" dirty="0">
                  <a:solidFill>
                    <a:srgbClr val="00CC00"/>
                  </a:solidFill>
                </a:rPr>
                <a:t>Lower regret bound of MAB:</a:t>
              </a:r>
            </a:p>
          </p:txBody>
        </p:sp>
        <p:pic>
          <p:nvPicPr>
            <p:cNvPr id="69" name="Picture 8" descr="Download Paper Clipart Note Taking - Clip Art Take Note - Full ..."/>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54574" y="561251"/>
              <a:ext cx="433318" cy="44218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4" name="Straight Connector 73"/>
          <p:cNvCxnSpPr/>
          <p:nvPr/>
        </p:nvCxnSpPr>
        <p:spPr>
          <a:xfrm flipV="1">
            <a:off x="9652000" y="4404139"/>
            <a:ext cx="4152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082156" y="4576418"/>
            <a:ext cx="11396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91639" y="5760484"/>
            <a:ext cx="4523562" cy="452356"/>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20677" y="4391371"/>
            <a:ext cx="461828" cy="344745"/>
          </a:xfrm>
          <a:prstGeom prst="rect">
            <a:avLst/>
          </a:prstGeom>
        </p:spPr>
      </p:pic>
      <p:pic>
        <p:nvPicPr>
          <p:cNvPr id="64" name="Picture 6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26068" y="4270957"/>
            <a:ext cx="424481" cy="312118"/>
          </a:xfrm>
          <a:prstGeom prst="rect">
            <a:avLst/>
          </a:prstGeom>
        </p:spPr>
      </p:pic>
      <p:grpSp>
        <p:nvGrpSpPr>
          <p:cNvPr id="81" name="Group 80"/>
          <p:cNvGrpSpPr/>
          <p:nvPr/>
        </p:nvGrpSpPr>
        <p:grpSpPr>
          <a:xfrm>
            <a:off x="2411896" y="4042395"/>
            <a:ext cx="4591738" cy="886298"/>
            <a:chOff x="2411896" y="4042395"/>
            <a:chExt cx="4591738" cy="886298"/>
          </a:xfrm>
        </p:grpSpPr>
        <p:grpSp>
          <p:nvGrpSpPr>
            <p:cNvPr id="79" name="Group 78"/>
            <p:cNvGrpSpPr/>
            <p:nvPr/>
          </p:nvGrpSpPr>
          <p:grpSpPr>
            <a:xfrm>
              <a:off x="3774298" y="4588026"/>
              <a:ext cx="553984" cy="340667"/>
              <a:chOff x="3774298" y="4588026"/>
              <a:chExt cx="553984" cy="340667"/>
            </a:xfrm>
          </p:grpSpPr>
          <p:pic>
            <p:nvPicPr>
              <p:cNvPr id="73" name="Picture 7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74298" y="4588026"/>
                <a:ext cx="295673" cy="340667"/>
              </a:xfrm>
              <a:prstGeom prst="rect">
                <a:avLst/>
              </a:prstGeom>
            </p:spPr>
          </p:pic>
          <p:cxnSp>
            <p:nvCxnSpPr>
              <p:cNvPr id="54" name="Straight Connector 53"/>
              <p:cNvCxnSpPr/>
              <p:nvPr/>
            </p:nvCxnSpPr>
            <p:spPr>
              <a:xfrm>
                <a:off x="4099682" y="471635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6363245" y="4469336"/>
              <a:ext cx="640389" cy="340180"/>
              <a:chOff x="6363245" y="4469336"/>
              <a:chExt cx="640389" cy="340180"/>
            </a:xfrm>
          </p:grpSpPr>
          <p:pic>
            <p:nvPicPr>
              <p:cNvPr id="77" name="Picture 7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63245" y="4469336"/>
                <a:ext cx="364920" cy="340180"/>
              </a:xfrm>
              <a:prstGeom prst="rect">
                <a:avLst/>
              </a:prstGeom>
            </p:spPr>
          </p:pic>
          <p:cxnSp>
            <p:nvCxnSpPr>
              <p:cNvPr id="56" name="Straight Connector 55"/>
              <p:cNvCxnSpPr/>
              <p:nvPr/>
            </p:nvCxnSpPr>
            <p:spPr>
              <a:xfrm>
                <a:off x="6775034" y="4728886"/>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2411896" y="4042395"/>
              <a:ext cx="528982" cy="352286"/>
              <a:chOff x="2411896" y="4042395"/>
              <a:chExt cx="528982" cy="352286"/>
            </a:xfrm>
          </p:grpSpPr>
          <p:cxnSp>
            <p:nvCxnSpPr>
              <p:cNvPr id="28" name="Straight Connector 27"/>
              <p:cNvCxnSpPr/>
              <p:nvPr/>
            </p:nvCxnSpPr>
            <p:spPr>
              <a:xfrm>
                <a:off x="2712278" y="409933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411896" y="4042395"/>
                <a:ext cx="272523" cy="352286"/>
              </a:xfrm>
              <a:prstGeom prst="rect">
                <a:avLst/>
              </a:prstGeom>
            </p:spPr>
          </p:pic>
        </p:grpSp>
      </p:grpSp>
      <p:grpSp>
        <p:nvGrpSpPr>
          <p:cNvPr id="36" name="Group 35"/>
          <p:cNvGrpSpPr/>
          <p:nvPr/>
        </p:nvGrpSpPr>
        <p:grpSpPr>
          <a:xfrm>
            <a:off x="2858053" y="3101010"/>
            <a:ext cx="4896775" cy="1644131"/>
            <a:chOff x="2858053" y="3101010"/>
            <a:chExt cx="4896775" cy="1644131"/>
          </a:xfrm>
        </p:grpSpPr>
        <p:pic>
          <p:nvPicPr>
            <p:cNvPr id="38" name="Picture 3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58053" y="4125705"/>
              <a:ext cx="673725" cy="259600"/>
            </a:xfrm>
            <a:prstGeom prst="rect">
              <a:avLst/>
            </a:prstGeom>
          </p:spPr>
        </p:pic>
        <p:pic>
          <p:nvPicPr>
            <p:cNvPr id="39" name="Picture 3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274292" y="4000808"/>
              <a:ext cx="661861" cy="256003"/>
            </a:xfrm>
            <a:prstGeom prst="rect">
              <a:avLst/>
            </a:prstGeom>
          </p:spPr>
        </p:pic>
        <p:pic>
          <p:nvPicPr>
            <p:cNvPr id="40" name="Picture 3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059800" y="4499837"/>
              <a:ext cx="695028" cy="245304"/>
            </a:xfrm>
            <a:prstGeom prst="rect">
              <a:avLst/>
            </a:prstGeom>
          </p:spPr>
        </p:pic>
        <p:grpSp>
          <p:nvGrpSpPr>
            <p:cNvPr id="32" name="Group 31"/>
            <p:cNvGrpSpPr/>
            <p:nvPr/>
          </p:nvGrpSpPr>
          <p:grpSpPr>
            <a:xfrm>
              <a:off x="3401392" y="3101010"/>
              <a:ext cx="3902269" cy="1329322"/>
              <a:chOff x="3401392" y="3101010"/>
              <a:chExt cx="3902269" cy="1329322"/>
            </a:xfrm>
          </p:grpSpPr>
          <p:cxnSp>
            <p:nvCxnSpPr>
              <p:cNvPr id="45" name="Straight Arrow Connector 44"/>
              <p:cNvCxnSpPr/>
              <p:nvPr/>
            </p:nvCxnSpPr>
            <p:spPr>
              <a:xfrm flipH="1">
                <a:off x="3401392" y="3609009"/>
                <a:ext cx="2438401" cy="477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951899" y="3644349"/>
                <a:ext cx="1055753" cy="5124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126922" y="3662018"/>
                <a:ext cx="1136763" cy="7683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424557" y="3101010"/>
                <a:ext cx="1879104" cy="484508"/>
              </a:xfrm>
              <a:prstGeom prst="rect">
                <a:avLst/>
              </a:prstGeom>
            </p:spPr>
          </p:pic>
        </p:grpSp>
      </p:grpSp>
      <p:pic>
        <p:nvPicPr>
          <p:cNvPr id="82" name="Picture 8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302954" y="1637400"/>
            <a:ext cx="2594752" cy="372315"/>
          </a:xfrm>
          <a:prstGeom prst="rect">
            <a:avLst/>
          </a:prstGeom>
        </p:spPr>
      </p:pic>
      <p:cxnSp>
        <p:nvCxnSpPr>
          <p:cNvPr id="71" name="Straight Connector 70"/>
          <p:cNvCxnSpPr/>
          <p:nvPr/>
        </p:nvCxnSpPr>
        <p:spPr>
          <a:xfrm flipV="1">
            <a:off x="9837531" y="1802296"/>
            <a:ext cx="4152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9303025" y="1917148"/>
            <a:ext cx="4859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3" name="Picture 8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261446" y="1583769"/>
            <a:ext cx="1971338" cy="458846"/>
          </a:xfrm>
          <a:prstGeom prst="rect">
            <a:avLst/>
          </a:prstGeom>
        </p:spPr>
      </p:pic>
      <p:pic>
        <p:nvPicPr>
          <p:cNvPr id="11" name="Picture 10"/>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847463" y="4250851"/>
            <a:ext cx="2556622" cy="315633"/>
          </a:xfrm>
          <a:prstGeom prst="rect">
            <a:avLst/>
          </a:prstGeom>
        </p:spPr>
      </p:pic>
    </p:spTree>
    <p:extLst>
      <p:ext uri="{BB962C8B-B14F-4D97-AF65-F5344CB8AC3E}">
        <p14:creationId xmlns:p14="http://schemas.microsoft.com/office/powerpoint/2010/main" val="227701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7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82"/>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2956" y="2947488"/>
            <a:ext cx="3248167" cy="500658"/>
          </a:xfrm>
          <a:prstGeom prst="rect">
            <a:avLst/>
          </a:prstGeom>
        </p:spPr>
      </p:pic>
      <p:sp>
        <p:nvSpPr>
          <p:cNvPr id="2" name="Title 1"/>
          <p:cNvSpPr>
            <a:spLocks noGrp="1"/>
          </p:cNvSpPr>
          <p:nvPr>
            <p:ph type="title"/>
          </p:nvPr>
        </p:nvSpPr>
        <p:spPr/>
        <p:txBody>
          <a:bodyPr/>
          <a:lstStyle/>
          <a:p>
            <a:r>
              <a:rPr lang="en-US" dirty="0"/>
              <a:t>Optimism in the face of uncertainty</a:t>
            </a:r>
          </a:p>
        </p:txBody>
      </p:sp>
      <p:sp>
        <p:nvSpPr>
          <p:cNvPr id="3" name="Content Placeholder 2"/>
          <p:cNvSpPr>
            <a:spLocks noGrp="1"/>
          </p:cNvSpPr>
          <p:nvPr>
            <p:ph idx="1"/>
          </p:nvPr>
        </p:nvSpPr>
        <p:spPr/>
        <p:txBody>
          <a:bodyPr/>
          <a:lstStyle/>
          <a:p>
            <a:r>
              <a:rPr lang="en-US" dirty="0" err="1"/>
              <a:t>LinUCB</a:t>
            </a:r>
            <a:r>
              <a:rPr lang="en-US" dirty="0"/>
              <a:t> [LCLS10]</a:t>
            </a:r>
          </a:p>
          <a:p>
            <a:pPr lvl="1"/>
            <a:r>
              <a:rPr lang="en-US" dirty="0"/>
              <a:t>Upper confidence bound based</a:t>
            </a:r>
          </a:p>
        </p:txBody>
      </p:sp>
      <p:sp>
        <p:nvSpPr>
          <p:cNvPr id="4" name="Date Placeholder 3"/>
          <p:cNvSpPr>
            <a:spLocks noGrp="1"/>
          </p:cNvSpPr>
          <p:nvPr>
            <p:ph type="dt" sz="half" idx="10"/>
          </p:nvPr>
        </p:nvSpPr>
        <p:spPr/>
        <p:txBody>
          <a:bodyPr/>
          <a:lstStyle/>
          <a:p>
            <a:r>
              <a:rPr lang="en-US"/>
              <a:t>Classical strategies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28</a:t>
            </a:fld>
            <a:endParaRPr lang="en-US"/>
          </a:p>
        </p:txBody>
      </p:sp>
      <p:sp>
        <p:nvSpPr>
          <p:cNvPr id="23" name="Rectangle 22"/>
          <p:cNvSpPr/>
          <p:nvPr/>
        </p:nvSpPr>
        <p:spPr>
          <a:xfrm>
            <a:off x="5449253" y="4414943"/>
            <a:ext cx="439544" cy="523220"/>
          </a:xfrm>
          <a:prstGeom prst="rect">
            <a:avLst/>
          </a:prstGeom>
        </p:spPr>
        <p:txBody>
          <a:bodyPr wrap="none">
            <a:spAutoFit/>
          </a:bodyPr>
          <a:lstStyle/>
          <a:p>
            <a:r>
              <a:rPr lang="en-US" sz="2800" b="1" dirty="0"/>
              <a:t>…</a:t>
            </a:r>
          </a:p>
        </p:txBody>
      </p:sp>
      <p:grpSp>
        <p:nvGrpSpPr>
          <p:cNvPr id="24" name="Group 23"/>
          <p:cNvGrpSpPr/>
          <p:nvPr/>
        </p:nvGrpSpPr>
        <p:grpSpPr>
          <a:xfrm>
            <a:off x="2645325" y="5298520"/>
            <a:ext cx="4550192" cy="324288"/>
            <a:chOff x="2645325" y="5298520"/>
            <a:chExt cx="4550192" cy="324288"/>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5325" y="5298520"/>
              <a:ext cx="344263" cy="292102"/>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364" y="5369309"/>
              <a:ext cx="333688" cy="253499"/>
            </a:xfrm>
            <a:prstGeom prst="rect">
              <a:avLst/>
            </a:prstGeom>
          </p:spPr>
        </p:pic>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9264" y="5304870"/>
              <a:ext cx="476253" cy="285752"/>
            </a:xfrm>
            <a:prstGeom prst="rect">
              <a:avLst/>
            </a:prstGeom>
          </p:spPr>
        </p:pic>
      </p:grpSp>
      <p:cxnSp>
        <p:nvCxnSpPr>
          <p:cNvPr id="29" name="Straight Arrow Connector 28"/>
          <p:cNvCxnSpPr/>
          <p:nvPr/>
        </p:nvCxnSpPr>
        <p:spPr>
          <a:xfrm flipH="1">
            <a:off x="2319131" y="3639931"/>
            <a:ext cx="0" cy="157700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19130" y="5203688"/>
            <a:ext cx="558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1457740" y="3657602"/>
            <a:ext cx="1214783" cy="369332"/>
          </a:xfrm>
          <a:prstGeom prst="rect">
            <a:avLst/>
          </a:prstGeom>
          <a:noFill/>
        </p:spPr>
        <p:txBody>
          <a:bodyPr wrap="square" rtlCol="0">
            <a:spAutoFit/>
          </a:bodyPr>
          <a:lstStyle/>
          <a:p>
            <a:r>
              <a:rPr lang="en-US" dirty="0"/>
              <a:t>Reward</a:t>
            </a:r>
          </a:p>
        </p:txBody>
      </p:sp>
      <p:cxnSp>
        <p:nvCxnSpPr>
          <p:cNvPr id="45" name="Straight Arrow Connector 44"/>
          <p:cNvCxnSpPr/>
          <p:nvPr/>
        </p:nvCxnSpPr>
        <p:spPr>
          <a:xfrm flipH="1">
            <a:off x="3401392" y="3609009"/>
            <a:ext cx="2438401" cy="477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951899" y="3644349"/>
            <a:ext cx="1055753" cy="5124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613283" y="5337723"/>
            <a:ext cx="4573812" cy="282316"/>
            <a:chOff x="2617701" y="5342140"/>
            <a:chExt cx="4573812" cy="282316"/>
          </a:xfrm>
        </p:grpSpPr>
        <p:pic>
          <p:nvPicPr>
            <p:cNvPr id="73" name="Picture 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17701" y="5342140"/>
              <a:ext cx="456689" cy="282316"/>
            </a:xfrm>
            <a:prstGeom prst="rect">
              <a:avLst/>
            </a:prstGeom>
          </p:spPr>
        </p:pic>
        <p:pic>
          <p:nvPicPr>
            <p:cNvPr id="77" name="Picture 7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9424" y="5350443"/>
              <a:ext cx="448386" cy="274013"/>
            </a:xfrm>
            <a:prstGeom prst="rect">
              <a:avLst/>
            </a:prstGeom>
          </p:spPr>
        </p:pic>
        <p:pic>
          <p:nvPicPr>
            <p:cNvPr id="78" name="Picture 7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8217" y="5350443"/>
              <a:ext cx="473296" cy="274013"/>
            </a:xfrm>
            <a:prstGeom prst="rect">
              <a:avLst/>
            </a:prstGeom>
          </p:spPr>
        </p:pic>
      </p:grpSp>
      <p:grpSp>
        <p:nvGrpSpPr>
          <p:cNvPr id="106" name="Group 105"/>
          <p:cNvGrpSpPr/>
          <p:nvPr/>
        </p:nvGrpSpPr>
        <p:grpSpPr>
          <a:xfrm>
            <a:off x="8423965" y="4567583"/>
            <a:ext cx="3260035" cy="1488661"/>
            <a:chOff x="8207513" y="4046330"/>
            <a:chExt cx="3260035" cy="1488661"/>
          </a:xfrm>
        </p:grpSpPr>
        <p:pic>
          <p:nvPicPr>
            <p:cNvPr id="101" name="Picture 10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97915" y="4396822"/>
              <a:ext cx="3015024" cy="341066"/>
            </a:xfrm>
            <a:prstGeom prst="rect">
              <a:avLst/>
            </a:prstGeom>
          </p:spPr>
        </p:pic>
        <p:pic>
          <p:nvPicPr>
            <p:cNvPr id="102" name="Picture 10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28980" y="4786933"/>
              <a:ext cx="2551056" cy="333377"/>
            </a:xfrm>
            <a:prstGeom prst="rect">
              <a:avLst/>
            </a:prstGeom>
          </p:spPr>
        </p:pic>
        <p:pic>
          <p:nvPicPr>
            <p:cNvPr id="103" name="Picture 10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43479" y="5167862"/>
              <a:ext cx="1326191" cy="313331"/>
            </a:xfrm>
            <a:prstGeom prst="rect">
              <a:avLst/>
            </a:prstGeom>
          </p:spPr>
        </p:pic>
        <p:sp>
          <p:nvSpPr>
            <p:cNvPr id="104" name="Rectangle 103"/>
            <p:cNvSpPr/>
            <p:nvPr/>
          </p:nvSpPr>
          <p:spPr>
            <a:xfrm>
              <a:off x="8211929" y="4072835"/>
              <a:ext cx="3255619" cy="1462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8207513" y="4046330"/>
              <a:ext cx="2509078" cy="369332"/>
            </a:xfrm>
            <a:prstGeom prst="rect">
              <a:avLst/>
            </a:prstGeom>
            <a:noFill/>
          </p:spPr>
          <p:txBody>
            <a:bodyPr wrap="square" rtlCol="0">
              <a:spAutoFit/>
            </a:bodyPr>
            <a:lstStyle/>
            <a:p>
              <a:r>
                <a:rPr lang="en-US" dirty="0"/>
                <a:t>Closed form estimator</a:t>
              </a:r>
            </a:p>
          </p:txBody>
        </p:sp>
      </p:grpSp>
      <p:pic>
        <p:nvPicPr>
          <p:cNvPr id="110" name="Picture 10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91639" y="5760484"/>
            <a:ext cx="4523562" cy="452356"/>
          </a:xfrm>
          <a:prstGeom prst="rect">
            <a:avLst/>
          </a:prstGeom>
        </p:spPr>
      </p:pic>
      <p:grpSp>
        <p:nvGrpSpPr>
          <p:cNvPr id="22" name="Group 21"/>
          <p:cNvGrpSpPr/>
          <p:nvPr/>
        </p:nvGrpSpPr>
        <p:grpSpPr>
          <a:xfrm>
            <a:off x="7496313" y="1320799"/>
            <a:ext cx="3723860" cy="616940"/>
            <a:chOff x="7496313" y="1320799"/>
            <a:chExt cx="3723860" cy="616940"/>
          </a:xfrm>
        </p:grpSpPr>
        <p:sp>
          <p:nvSpPr>
            <p:cNvPr id="114" name="TextBox 113"/>
            <p:cNvSpPr txBox="1"/>
            <p:nvPr/>
          </p:nvSpPr>
          <p:spPr>
            <a:xfrm>
              <a:off x="7920382" y="1320799"/>
              <a:ext cx="3299791" cy="369332"/>
            </a:xfrm>
            <a:prstGeom prst="rect">
              <a:avLst/>
            </a:prstGeom>
            <a:noFill/>
          </p:spPr>
          <p:txBody>
            <a:bodyPr wrap="square" rtlCol="0">
              <a:spAutoFit/>
            </a:bodyPr>
            <a:lstStyle/>
            <a:p>
              <a:r>
                <a:rPr lang="en-US" dirty="0"/>
                <a:t>In linear contextual bandit, </a:t>
              </a:r>
            </a:p>
          </p:txBody>
        </p:sp>
        <p:pic>
          <p:nvPicPr>
            <p:cNvPr id="113" name="Picture 1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95882" y="1609860"/>
              <a:ext cx="2786971" cy="327879"/>
            </a:xfrm>
            <a:prstGeom prst="rect">
              <a:avLst/>
            </a:prstGeom>
          </p:spPr>
        </p:pic>
        <p:pic>
          <p:nvPicPr>
            <p:cNvPr id="116" name="Picture 8" descr="Download Paper Clipart Note Taking - Clip Art Take Note - Full ..."/>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496313" y="1453564"/>
              <a:ext cx="433318" cy="442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6997149" y="3578089"/>
            <a:ext cx="3829877" cy="395835"/>
            <a:chOff x="8004314" y="3609010"/>
            <a:chExt cx="3829877" cy="395835"/>
          </a:xfrm>
        </p:grpSpPr>
        <p:sp>
          <p:nvSpPr>
            <p:cNvPr id="53" name="TextBox 52"/>
            <p:cNvSpPr txBox="1"/>
            <p:nvPr/>
          </p:nvSpPr>
          <p:spPr>
            <a:xfrm>
              <a:off x="8335617" y="3635513"/>
              <a:ext cx="3498574" cy="369332"/>
            </a:xfrm>
            <a:prstGeom prst="rect">
              <a:avLst/>
            </a:prstGeom>
            <a:noFill/>
          </p:spPr>
          <p:txBody>
            <a:bodyPr wrap="square" rtlCol="0">
              <a:spAutoFit/>
            </a:bodyPr>
            <a:lstStyle/>
            <a:p>
              <a:r>
                <a:rPr lang="en-US" dirty="0">
                  <a:solidFill>
                    <a:srgbClr val="FF0000"/>
                  </a:solidFill>
                </a:rPr>
                <a:t>Encourage underestimated arms</a:t>
              </a:r>
            </a:p>
          </p:txBody>
        </p:sp>
        <p:cxnSp>
          <p:nvCxnSpPr>
            <p:cNvPr id="55" name="Straight Arrow Connector 54"/>
            <p:cNvCxnSpPr>
              <a:stCxn id="53" idx="1"/>
            </p:cNvCxnSpPr>
            <p:nvPr/>
          </p:nvCxnSpPr>
          <p:spPr>
            <a:xfrm flipH="1" flipV="1">
              <a:off x="8004314" y="3609010"/>
              <a:ext cx="331303" cy="2111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102124" y="1315123"/>
            <a:ext cx="4969068" cy="697607"/>
            <a:chOff x="2453924" y="62586"/>
            <a:chExt cx="4969068" cy="697607"/>
          </a:xfrm>
        </p:grpSpPr>
        <p:pic>
          <p:nvPicPr>
            <p:cNvPr id="109" name="Picture 10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86200" y="316162"/>
              <a:ext cx="3181350" cy="444031"/>
            </a:xfrm>
            <a:prstGeom prst="rect">
              <a:avLst/>
            </a:prstGeom>
          </p:spPr>
        </p:pic>
        <p:sp>
          <p:nvSpPr>
            <p:cNvPr id="118" name="TextBox 117"/>
            <p:cNvSpPr txBox="1"/>
            <p:nvPr/>
          </p:nvSpPr>
          <p:spPr>
            <a:xfrm>
              <a:off x="2891245" y="62586"/>
              <a:ext cx="4531747" cy="646331"/>
            </a:xfrm>
            <a:prstGeom prst="rect">
              <a:avLst/>
            </a:prstGeom>
            <a:noFill/>
          </p:spPr>
          <p:txBody>
            <a:bodyPr wrap="square" rtlCol="0">
              <a:spAutoFit/>
            </a:bodyPr>
            <a:lstStyle/>
            <a:p>
              <a:r>
                <a:rPr lang="en-US" dirty="0"/>
                <a:t>Lower regret bound in linear contextual bandit [CLRS11]:</a:t>
              </a:r>
            </a:p>
          </p:txBody>
        </p:sp>
        <p:pic>
          <p:nvPicPr>
            <p:cNvPr id="120" name="Picture 8" descr="Download Paper Clipart Note Taking - Clip Art Take Note - Full ..."/>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53924" y="221855"/>
              <a:ext cx="433318" cy="44218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1" name="Straight Connector 70"/>
          <p:cNvCxnSpPr/>
          <p:nvPr/>
        </p:nvCxnSpPr>
        <p:spPr>
          <a:xfrm flipV="1">
            <a:off x="9678504" y="3343965"/>
            <a:ext cx="12942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24557" y="3101010"/>
            <a:ext cx="1879104" cy="484508"/>
          </a:xfrm>
          <a:prstGeom prst="rect">
            <a:avLst/>
          </a:prstGeom>
        </p:spPr>
      </p:pic>
      <p:pic>
        <p:nvPicPr>
          <p:cNvPr id="51" name="Picture 5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405910" y="3176929"/>
            <a:ext cx="2395203" cy="401776"/>
          </a:xfrm>
          <a:prstGeom prst="rect">
            <a:avLst/>
          </a:prstGeom>
        </p:spPr>
      </p:pic>
      <p:pic>
        <p:nvPicPr>
          <p:cNvPr id="136" name="Picture 13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20677" y="4391371"/>
            <a:ext cx="461828" cy="344745"/>
          </a:xfrm>
          <a:prstGeom prst="rect">
            <a:avLst/>
          </a:prstGeom>
        </p:spPr>
      </p:pic>
      <p:grpSp>
        <p:nvGrpSpPr>
          <p:cNvPr id="46" name="Group 45"/>
          <p:cNvGrpSpPr/>
          <p:nvPr/>
        </p:nvGrpSpPr>
        <p:grpSpPr>
          <a:xfrm>
            <a:off x="2411896" y="3894449"/>
            <a:ext cx="1170609" cy="1220891"/>
            <a:chOff x="2411896" y="3894449"/>
            <a:chExt cx="1170609" cy="1220891"/>
          </a:xfrm>
        </p:grpSpPr>
        <p:grpSp>
          <p:nvGrpSpPr>
            <p:cNvPr id="140" name="Group 139"/>
            <p:cNvGrpSpPr/>
            <p:nvPr/>
          </p:nvGrpSpPr>
          <p:grpSpPr>
            <a:xfrm>
              <a:off x="2411896" y="4042395"/>
              <a:ext cx="528982" cy="352286"/>
              <a:chOff x="2411896" y="4042395"/>
              <a:chExt cx="528982" cy="352286"/>
            </a:xfrm>
          </p:grpSpPr>
          <p:cxnSp>
            <p:nvCxnSpPr>
              <p:cNvPr id="141" name="Straight Connector 140"/>
              <p:cNvCxnSpPr/>
              <p:nvPr/>
            </p:nvCxnSpPr>
            <p:spPr>
              <a:xfrm>
                <a:off x="2712278" y="409933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2" name="Picture 14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411896" y="4042395"/>
                <a:ext cx="272523" cy="352286"/>
              </a:xfrm>
              <a:prstGeom prst="rect">
                <a:avLst/>
              </a:prstGeom>
            </p:spPr>
          </p:pic>
        </p:grpSp>
        <p:grpSp>
          <p:nvGrpSpPr>
            <p:cNvPr id="44" name="Group 43"/>
            <p:cNvGrpSpPr/>
            <p:nvPr/>
          </p:nvGrpSpPr>
          <p:grpSpPr>
            <a:xfrm>
              <a:off x="2593009" y="3953566"/>
              <a:ext cx="989496" cy="1161774"/>
              <a:chOff x="2593009" y="3953566"/>
              <a:chExt cx="989496" cy="1161774"/>
            </a:xfrm>
          </p:grpSpPr>
          <p:grpSp>
            <p:nvGrpSpPr>
              <p:cNvPr id="86" name="Group 85"/>
              <p:cNvGrpSpPr/>
              <p:nvPr/>
            </p:nvGrpSpPr>
            <p:grpSpPr>
              <a:xfrm>
                <a:off x="2690191" y="3953566"/>
                <a:ext cx="841587" cy="1161774"/>
                <a:chOff x="3697356" y="3984487"/>
                <a:chExt cx="841587" cy="1161774"/>
              </a:xfrm>
            </p:grpSpPr>
            <p:pic>
              <p:nvPicPr>
                <p:cNvPr id="107" name="Picture 10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865218" y="4156626"/>
                  <a:ext cx="673725" cy="259600"/>
                </a:xfrm>
                <a:prstGeom prst="rect">
                  <a:avLst/>
                </a:prstGeom>
              </p:spPr>
            </p:pic>
            <p:grpSp>
              <p:nvGrpSpPr>
                <p:cNvPr id="108" name="Group 107"/>
                <p:cNvGrpSpPr/>
                <p:nvPr/>
              </p:nvGrpSpPr>
              <p:grpSpPr>
                <a:xfrm>
                  <a:off x="3697356" y="3984487"/>
                  <a:ext cx="283155" cy="1161774"/>
                  <a:chOff x="3697356" y="3984487"/>
                  <a:chExt cx="283155" cy="1161774"/>
                </a:xfrm>
              </p:grpSpPr>
              <p:cxnSp>
                <p:nvCxnSpPr>
                  <p:cNvPr id="111" name="Straight Connector 110"/>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3840145" y="4559748"/>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697356" y="5146261"/>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cxnSp>
            <p:nvCxnSpPr>
              <p:cNvPr id="147" name="Straight Connector 146"/>
              <p:cNvCxnSpPr/>
              <p:nvPr/>
            </p:nvCxnSpPr>
            <p:spPr>
              <a:xfrm flipV="1">
                <a:off x="2593009" y="4532244"/>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1" name="Picture 15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20677" y="4391371"/>
                <a:ext cx="461828" cy="344745"/>
              </a:xfrm>
              <a:prstGeom prst="rect">
                <a:avLst/>
              </a:prstGeom>
            </p:spPr>
          </p:pic>
        </p:grpSp>
        <p:sp>
          <p:nvSpPr>
            <p:cNvPr id="153" name="Oval 152"/>
            <p:cNvSpPr/>
            <p:nvPr/>
          </p:nvSpPr>
          <p:spPr>
            <a:xfrm>
              <a:off x="2771395" y="3894449"/>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3774298" y="3606317"/>
            <a:ext cx="1176251" cy="1492659"/>
            <a:chOff x="3774298" y="3606317"/>
            <a:chExt cx="1176251" cy="1492659"/>
          </a:xfrm>
        </p:grpSpPr>
        <p:grpSp>
          <p:nvGrpSpPr>
            <p:cNvPr id="122" name="Group 121"/>
            <p:cNvGrpSpPr/>
            <p:nvPr/>
          </p:nvGrpSpPr>
          <p:grpSpPr>
            <a:xfrm>
              <a:off x="4066377" y="3653183"/>
              <a:ext cx="869776" cy="1445793"/>
              <a:chOff x="5073542" y="3684104"/>
              <a:chExt cx="869776" cy="1445793"/>
            </a:xfrm>
          </p:grpSpPr>
          <p:grpSp>
            <p:nvGrpSpPr>
              <p:cNvPr id="123" name="Group 122"/>
              <p:cNvGrpSpPr/>
              <p:nvPr/>
            </p:nvGrpSpPr>
            <p:grpSpPr>
              <a:xfrm>
                <a:off x="5073542" y="3684104"/>
                <a:ext cx="283845" cy="1445793"/>
                <a:chOff x="5073542" y="3684104"/>
                <a:chExt cx="283845" cy="1445793"/>
              </a:xfrm>
            </p:grpSpPr>
            <p:cxnSp>
              <p:nvCxnSpPr>
                <p:cNvPr id="125" name="Straight Connector 124"/>
                <p:cNvCxnSpPr/>
                <p:nvPr/>
              </p:nvCxnSpPr>
              <p:spPr>
                <a:xfrm flipV="1">
                  <a:off x="5083067" y="3698900"/>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221357" y="3684104"/>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221357" y="4408556"/>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5073542" y="5120506"/>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24" name="Picture 123"/>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81457" y="4031729"/>
                <a:ext cx="661861" cy="256003"/>
              </a:xfrm>
              <a:prstGeom prst="rect">
                <a:avLst/>
              </a:prstGeom>
            </p:spPr>
          </p:pic>
        </p:grpSp>
        <p:grpSp>
          <p:nvGrpSpPr>
            <p:cNvPr id="138" name="Group 137"/>
            <p:cNvGrpSpPr/>
            <p:nvPr/>
          </p:nvGrpSpPr>
          <p:grpSpPr>
            <a:xfrm>
              <a:off x="3774298" y="4588026"/>
              <a:ext cx="553984" cy="340667"/>
              <a:chOff x="3774298" y="4588026"/>
              <a:chExt cx="553984" cy="340667"/>
            </a:xfrm>
          </p:grpSpPr>
          <p:pic>
            <p:nvPicPr>
              <p:cNvPr id="145" name="Picture 144"/>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774298" y="4588026"/>
                <a:ext cx="295673" cy="340667"/>
              </a:xfrm>
              <a:prstGeom prst="rect">
                <a:avLst/>
              </a:prstGeom>
            </p:spPr>
          </p:pic>
          <p:cxnSp>
            <p:nvCxnSpPr>
              <p:cNvPr id="146" name="Straight Connector 145"/>
              <p:cNvCxnSpPr/>
              <p:nvPr/>
            </p:nvCxnSpPr>
            <p:spPr>
              <a:xfrm>
                <a:off x="4099682" y="471635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Straight Connector 147"/>
            <p:cNvCxnSpPr/>
            <p:nvPr/>
          </p:nvCxnSpPr>
          <p:spPr>
            <a:xfrm flipV="1">
              <a:off x="3967936" y="4371097"/>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2" name="Picture 15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526068" y="4270957"/>
              <a:ext cx="424481" cy="312118"/>
            </a:xfrm>
            <a:prstGeom prst="rect">
              <a:avLst/>
            </a:prstGeom>
          </p:spPr>
        </p:pic>
        <p:sp>
          <p:nvSpPr>
            <p:cNvPr id="154" name="Oval 153"/>
            <p:cNvSpPr/>
            <p:nvPr/>
          </p:nvSpPr>
          <p:spPr>
            <a:xfrm>
              <a:off x="4150139" y="360631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6363245" y="4469336"/>
            <a:ext cx="1391583" cy="637127"/>
            <a:chOff x="6363245" y="4469336"/>
            <a:chExt cx="1391583" cy="637127"/>
          </a:xfrm>
        </p:grpSpPr>
        <p:grpSp>
          <p:nvGrpSpPr>
            <p:cNvPr id="129" name="Group 128"/>
            <p:cNvGrpSpPr/>
            <p:nvPr/>
          </p:nvGrpSpPr>
          <p:grpSpPr>
            <a:xfrm>
              <a:off x="6745170" y="4499837"/>
              <a:ext cx="1009658" cy="606626"/>
              <a:chOff x="7752335" y="4530758"/>
              <a:chExt cx="1009658" cy="606626"/>
            </a:xfrm>
          </p:grpSpPr>
          <p:grpSp>
            <p:nvGrpSpPr>
              <p:cNvPr id="130" name="Group 129"/>
              <p:cNvGrpSpPr/>
              <p:nvPr/>
            </p:nvGrpSpPr>
            <p:grpSpPr>
              <a:xfrm>
                <a:off x="7752335" y="4583871"/>
                <a:ext cx="284241" cy="553513"/>
                <a:chOff x="7752335" y="4583871"/>
                <a:chExt cx="284241" cy="553513"/>
              </a:xfrm>
            </p:grpSpPr>
            <p:cxnSp>
              <p:nvCxnSpPr>
                <p:cNvPr id="132" name="Straight Connector 131"/>
                <p:cNvCxnSpPr/>
                <p:nvPr/>
              </p:nvCxnSpPr>
              <p:spPr>
                <a:xfrm>
                  <a:off x="7896121" y="4583871"/>
                  <a:ext cx="1" cy="2714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7892550" y="4863064"/>
                  <a:ext cx="2175" cy="2743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7762256" y="5129449"/>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7752335" y="4589303"/>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31" name="Picture 130"/>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066965" y="4530758"/>
                <a:ext cx="695028" cy="245304"/>
              </a:xfrm>
              <a:prstGeom prst="rect">
                <a:avLst/>
              </a:prstGeom>
            </p:spPr>
          </p:pic>
        </p:grpSp>
        <p:grpSp>
          <p:nvGrpSpPr>
            <p:cNvPr id="139" name="Group 138"/>
            <p:cNvGrpSpPr/>
            <p:nvPr/>
          </p:nvGrpSpPr>
          <p:grpSpPr>
            <a:xfrm>
              <a:off x="6363245" y="4469336"/>
              <a:ext cx="640389" cy="340180"/>
              <a:chOff x="6363245" y="4469336"/>
              <a:chExt cx="640389" cy="340180"/>
            </a:xfrm>
          </p:grpSpPr>
          <p:pic>
            <p:nvPicPr>
              <p:cNvPr id="143" name="Picture 14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63245" y="4469336"/>
                <a:ext cx="364920" cy="340180"/>
              </a:xfrm>
              <a:prstGeom prst="rect">
                <a:avLst/>
              </a:prstGeom>
            </p:spPr>
          </p:pic>
          <p:cxnSp>
            <p:nvCxnSpPr>
              <p:cNvPr id="144" name="Straight Connector 143"/>
              <p:cNvCxnSpPr/>
              <p:nvPr/>
            </p:nvCxnSpPr>
            <p:spPr>
              <a:xfrm>
                <a:off x="6775034" y="4728886"/>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9" name="Straight Connector 148"/>
            <p:cNvCxnSpPr/>
            <p:nvPr/>
          </p:nvCxnSpPr>
          <p:spPr>
            <a:xfrm flipV="1">
              <a:off x="6657189" y="4824561"/>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0" name="Picture 149"/>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171107" y="4744392"/>
              <a:ext cx="565575" cy="343385"/>
            </a:xfrm>
            <a:prstGeom prst="rect">
              <a:avLst/>
            </a:prstGeom>
          </p:spPr>
        </p:pic>
        <p:sp>
          <p:nvSpPr>
            <p:cNvPr id="155" name="Oval 154"/>
            <p:cNvSpPr/>
            <p:nvPr/>
          </p:nvSpPr>
          <p:spPr>
            <a:xfrm>
              <a:off x="6836558" y="449797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6" name="Straight Arrow Connector 155"/>
          <p:cNvCxnSpPr/>
          <p:nvPr/>
        </p:nvCxnSpPr>
        <p:spPr>
          <a:xfrm>
            <a:off x="6126922" y="3662018"/>
            <a:ext cx="1136763" cy="7683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3538331" y="2672080"/>
            <a:ext cx="3645107" cy="2092008"/>
            <a:chOff x="3538331" y="2672080"/>
            <a:chExt cx="3645107" cy="2092008"/>
          </a:xfrm>
        </p:grpSpPr>
        <p:cxnSp>
          <p:nvCxnSpPr>
            <p:cNvPr id="95" name="Straight Arrow Connector 94"/>
            <p:cNvCxnSpPr>
              <a:stCxn id="87" idx="2"/>
              <a:endCxn id="152" idx="0"/>
            </p:cNvCxnSpPr>
            <p:nvPr/>
          </p:nvCxnSpPr>
          <p:spPr>
            <a:xfrm>
              <a:off x="4420564" y="3181356"/>
              <a:ext cx="317745" cy="10896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86"/>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681615" y="2672080"/>
              <a:ext cx="1477898" cy="509276"/>
            </a:xfrm>
            <a:prstGeom prst="rect">
              <a:avLst/>
            </a:prstGeom>
          </p:spPr>
        </p:pic>
        <p:cxnSp>
          <p:nvCxnSpPr>
            <p:cNvPr id="89" name="Straight Arrow Connector 88"/>
            <p:cNvCxnSpPr/>
            <p:nvPr/>
          </p:nvCxnSpPr>
          <p:spPr>
            <a:xfrm flipH="1">
              <a:off x="3538331" y="3211443"/>
              <a:ext cx="724452" cy="12147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4647096" y="3162852"/>
              <a:ext cx="2536342" cy="16012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7474225" y="2111512"/>
            <a:ext cx="4053584" cy="778886"/>
            <a:chOff x="7474225" y="2111512"/>
            <a:chExt cx="4053584" cy="778886"/>
          </a:xfrm>
        </p:grpSpPr>
        <p:sp>
          <p:nvSpPr>
            <p:cNvPr id="65" name="TextBox 64"/>
            <p:cNvSpPr txBox="1"/>
            <p:nvPr/>
          </p:nvSpPr>
          <p:spPr>
            <a:xfrm>
              <a:off x="7474225" y="2111512"/>
              <a:ext cx="2716695" cy="369332"/>
            </a:xfrm>
            <a:prstGeom prst="rect">
              <a:avLst/>
            </a:prstGeom>
            <a:noFill/>
          </p:spPr>
          <p:txBody>
            <a:bodyPr wrap="square" rtlCol="0">
              <a:spAutoFit/>
            </a:bodyPr>
            <a:lstStyle/>
            <a:p>
              <a:r>
                <a:rPr lang="en-US" dirty="0"/>
                <a:t>Confidence ellipsoid</a:t>
              </a:r>
            </a:p>
          </p:txBody>
        </p:sp>
        <p:pic>
          <p:nvPicPr>
            <p:cNvPr id="6" name="Picture 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610901" y="2411529"/>
              <a:ext cx="3916908" cy="478869"/>
            </a:xfrm>
            <a:prstGeom prst="rect">
              <a:avLst/>
            </a:prstGeom>
          </p:spPr>
        </p:pic>
      </p:grpSp>
    </p:spTree>
    <p:extLst>
      <p:ext uri="{BB962C8B-B14F-4D97-AF65-F5344CB8AC3E}">
        <p14:creationId xmlns:p14="http://schemas.microsoft.com/office/powerpoint/2010/main" val="21337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up)">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9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2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4387" y="3200399"/>
            <a:ext cx="3548081" cy="492438"/>
          </a:xfrm>
          <a:prstGeom prst="rect">
            <a:avLst/>
          </a:prstGeom>
        </p:spPr>
      </p:pic>
      <p:pic>
        <p:nvPicPr>
          <p:cNvPr id="123" name="Picture 1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7997" y="3221105"/>
            <a:ext cx="2395203" cy="401776"/>
          </a:xfrm>
          <a:prstGeom prst="rect">
            <a:avLst/>
          </a:prstGeom>
        </p:spPr>
      </p:pic>
      <p:sp>
        <p:nvSpPr>
          <p:cNvPr id="2" name="Title 1"/>
          <p:cNvSpPr>
            <a:spLocks noGrp="1"/>
          </p:cNvSpPr>
          <p:nvPr>
            <p:ph type="title"/>
          </p:nvPr>
        </p:nvSpPr>
        <p:spPr/>
        <p:txBody>
          <a:bodyPr/>
          <a:lstStyle/>
          <a:p>
            <a:r>
              <a:rPr lang="en-US" dirty="0"/>
              <a:t>Optimism in the face of uncertainty</a:t>
            </a:r>
          </a:p>
        </p:txBody>
      </p:sp>
      <p:sp>
        <p:nvSpPr>
          <p:cNvPr id="3" name="Content Placeholder 2"/>
          <p:cNvSpPr>
            <a:spLocks noGrp="1"/>
          </p:cNvSpPr>
          <p:nvPr>
            <p:ph idx="1"/>
          </p:nvPr>
        </p:nvSpPr>
        <p:spPr/>
        <p:txBody>
          <a:bodyPr/>
          <a:lstStyle/>
          <a:p>
            <a:r>
              <a:rPr lang="en-US" dirty="0"/>
              <a:t>GLM-UCB [FCGS10]</a:t>
            </a:r>
          </a:p>
          <a:p>
            <a:pPr lvl="1"/>
            <a:r>
              <a:rPr lang="en-US" dirty="0"/>
              <a:t>A generalized linear model</a:t>
            </a:r>
          </a:p>
        </p:txBody>
      </p:sp>
      <p:sp>
        <p:nvSpPr>
          <p:cNvPr id="4" name="Date Placeholder 3"/>
          <p:cNvSpPr>
            <a:spLocks noGrp="1"/>
          </p:cNvSpPr>
          <p:nvPr>
            <p:ph type="dt" sz="half" idx="10"/>
          </p:nvPr>
        </p:nvSpPr>
        <p:spPr/>
        <p:txBody>
          <a:bodyPr/>
          <a:lstStyle/>
          <a:p>
            <a:r>
              <a:rPr lang="en-US"/>
              <a:t>Classical strategies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29</a:t>
            </a:fld>
            <a:endParaRPr lang="en-US"/>
          </a:p>
        </p:txBody>
      </p:sp>
      <p:sp>
        <p:nvSpPr>
          <p:cNvPr id="23" name="Rectangle 22"/>
          <p:cNvSpPr/>
          <p:nvPr/>
        </p:nvSpPr>
        <p:spPr>
          <a:xfrm>
            <a:off x="5449253" y="4414943"/>
            <a:ext cx="439544" cy="523220"/>
          </a:xfrm>
          <a:prstGeom prst="rect">
            <a:avLst/>
          </a:prstGeom>
        </p:spPr>
        <p:txBody>
          <a:bodyPr wrap="none">
            <a:spAutoFit/>
          </a:bodyPr>
          <a:lstStyle/>
          <a:p>
            <a:r>
              <a:rPr lang="en-US" sz="2800" b="1" dirty="0"/>
              <a:t>…</a:t>
            </a:r>
          </a:p>
        </p:txBody>
      </p:sp>
      <p:grpSp>
        <p:nvGrpSpPr>
          <p:cNvPr id="24" name="Group 23"/>
          <p:cNvGrpSpPr/>
          <p:nvPr/>
        </p:nvGrpSpPr>
        <p:grpSpPr>
          <a:xfrm>
            <a:off x="2645325" y="5298520"/>
            <a:ext cx="4550192" cy="324288"/>
            <a:chOff x="2645325" y="5298520"/>
            <a:chExt cx="4550192" cy="324288"/>
          </a:xfrm>
        </p:grpSpPr>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5325" y="5298520"/>
              <a:ext cx="344263" cy="292102"/>
            </a:xfrm>
            <a:prstGeom prst="rect">
              <a:avLst/>
            </a:prstGeom>
          </p:spPr>
        </p:pic>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8364" y="5369309"/>
              <a:ext cx="333688" cy="253499"/>
            </a:xfrm>
            <a:prstGeom prst="rect">
              <a:avLst/>
            </a:prstGeom>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9264" y="5304870"/>
              <a:ext cx="476253" cy="285752"/>
            </a:xfrm>
            <a:prstGeom prst="rect">
              <a:avLst/>
            </a:prstGeom>
          </p:spPr>
        </p:pic>
      </p:grpSp>
      <p:cxnSp>
        <p:nvCxnSpPr>
          <p:cNvPr id="29" name="Straight Arrow Connector 28"/>
          <p:cNvCxnSpPr/>
          <p:nvPr/>
        </p:nvCxnSpPr>
        <p:spPr>
          <a:xfrm flipH="1">
            <a:off x="2319131" y="3639931"/>
            <a:ext cx="0" cy="157700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19130" y="5203688"/>
            <a:ext cx="558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1457740" y="3657602"/>
            <a:ext cx="1214783" cy="369332"/>
          </a:xfrm>
          <a:prstGeom prst="rect">
            <a:avLst/>
          </a:prstGeom>
          <a:noFill/>
        </p:spPr>
        <p:txBody>
          <a:bodyPr wrap="square" rtlCol="0">
            <a:spAutoFit/>
          </a:bodyPr>
          <a:lstStyle/>
          <a:p>
            <a:r>
              <a:rPr lang="en-US" dirty="0"/>
              <a:t>Reward</a:t>
            </a:r>
          </a:p>
        </p:txBody>
      </p:sp>
      <p:cxnSp>
        <p:nvCxnSpPr>
          <p:cNvPr id="45" name="Straight Arrow Connector 44"/>
          <p:cNvCxnSpPr/>
          <p:nvPr/>
        </p:nvCxnSpPr>
        <p:spPr>
          <a:xfrm flipH="1">
            <a:off x="3401392" y="3609009"/>
            <a:ext cx="2438401" cy="477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951899" y="3644349"/>
            <a:ext cx="1055753" cy="5124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126922" y="3662018"/>
            <a:ext cx="1205949" cy="8746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613283" y="5337723"/>
            <a:ext cx="4573812" cy="282316"/>
            <a:chOff x="2617701" y="5342140"/>
            <a:chExt cx="4573812" cy="282316"/>
          </a:xfrm>
        </p:grpSpPr>
        <p:pic>
          <p:nvPicPr>
            <p:cNvPr id="73" name="Picture 7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17701" y="5342140"/>
              <a:ext cx="456689" cy="282316"/>
            </a:xfrm>
            <a:prstGeom prst="rect">
              <a:avLst/>
            </a:prstGeom>
          </p:spPr>
        </p:pic>
        <p:pic>
          <p:nvPicPr>
            <p:cNvPr id="77" name="Picture 7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59424" y="5350443"/>
              <a:ext cx="448386" cy="274013"/>
            </a:xfrm>
            <a:prstGeom prst="rect">
              <a:avLst/>
            </a:prstGeom>
          </p:spPr>
        </p:pic>
        <p:pic>
          <p:nvPicPr>
            <p:cNvPr id="78" name="Picture 7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8217" y="5350443"/>
              <a:ext cx="473296" cy="274013"/>
            </a:xfrm>
            <a:prstGeom prst="rect">
              <a:avLst/>
            </a:prstGeom>
          </p:spPr>
        </p:pic>
      </p:grpSp>
      <p:pic>
        <p:nvPicPr>
          <p:cNvPr id="110" name="Picture 10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91639" y="5760484"/>
            <a:ext cx="4523562" cy="452356"/>
          </a:xfrm>
          <a:prstGeom prst="rect">
            <a:avLst/>
          </a:prstGeom>
        </p:spPr>
      </p:pic>
      <p:grpSp>
        <p:nvGrpSpPr>
          <p:cNvPr id="22" name="Group 21"/>
          <p:cNvGrpSpPr/>
          <p:nvPr/>
        </p:nvGrpSpPr>
        <p:grpSpPr>
          <a:xfrm>
            <a:off x="7496313" y="1320799"/>
            <a:ext cx="4210583" cy="616940"/>
            <a:chOff x="7496313" y="1320799"/>
            <a:chExt cx="4210583" cy="616940"/>
          </a:xfrm>
        </p:grpSpPr>
        <p:sp>
          <p:nvSpPr>
            <p:cNvPr id="114" name="TextBox 113"/>
            <p:cNvSpPr txBox="1"/>
            <p:nvPr/>
          </p:nvSpPr>
          <p:spPr>
            <a:xfrm>
              <a:off x="7920382" y="1320799"/>
              <a:ext cx="3786514" cy="369332"/>
            </a:xfrm>
            <a:prstGeom prst="rect">
              <a:avLst/>
            </a:prstGeom>
            <a:noFill/>
          </p:spPr>
          <p:txBody>
            <a:bodyPr wrap="square" rtlCol="0">
              <a:spAutoFit/>
            </a:bodyPr>
            <a:lstStyle/>
            <a:p>
              <a:r>
                <a:rPr lang="en-US" dirty="0"/>
                <a:t>In linear contextual bandit [LCLS10], </a:t>
              </a:r>
            </a:p>
          </p:txBody>
        </p:sp>
        <p:pic>
          <p:nvPicPr>
            <p:cNvPr id="113" name="Picture 1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95882" y="1609860"/>
              <a:ext cx="2786971" cy="327879"/>
            </a:xfrm>
            <a:prstGeom prst="rect">
              <a:avLst/>
            </a:prstGeom>
          </p:spPr>
        </p:pic>
        <p:pic>
          <p:nvPicPr>
            <p:cNvPr id="116" name="Picture 8" descr="Download Paper Clipart Note Taking - Clip Art Take Note - Full ..."/>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496313" y="1453564"/>
              <a:ext cx="433318" cy="442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6997149" y="3578089"/>
            <a:ext cx="3829877" cy="395835"/>
            <a:chOff x="8004314" y="3609010"/>
            <a:chExt cx="3829877" cy="395835"/>
          </a:xfrm>
        </p:grpSpPr>
        <p:sp>
          <p:nvSpPr>
            <p:cNvPr id="53" name="TextBox 52"/>
            <p:cNvSpPr txBox="1"/>
            <p:nvPr/>
          </p:nvSpPr>
          <p:spPr>
            <a:xfrm>
              <a:off x="8335617" y="3635513"/>
              <a:ext cx="3498574" cy="369332"/>
            </a:xfrm>
            <a:prstGeom prst="rect">
              <a:avLst/>
            </a:prstGeom>
            <a:noFill/>
          </p:spPr>
          <p:txBody>
            <a:bodyPr wrap="square" rtlCol="0">
              <a:spAutoFit/>
            </a:bodyPr>
            <a:lstStyle/>
            <a:p>
              <a:r>
                <a:rPr lang="en-US" dirty="0">
                  <a:solidFill>
                    <a:srgbClr val="FF0000"/>
                  </a:solidFill>
                </a:rPr>
                <a:t>Encourage underestimated arms</a:t>
              </a:r>
            </a:p>
          </p:txBody>
        </p:sp>
        <p:cxnSp>
          <p:nvCxnSpPr>
            <p:cNvPr id="55" name="Straight Arrow Connector 54"/>
            <p:cNvCxnSpPr>
              <a:stCxn id="53" idx="1"/>
            </p:cNvCxnSpPr>
            <p:nvPr/>
          </p:nvCxnSpPr>
          <p:spPr>
            <a:xfrm flipH="1" flipV="1">
              <a:off x="8004314" y="3609010"/>
              <a:ext cx="331303" cy="2111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7488599" y="1315199"/>
            <a:ext cx="3723860" cy="636790"/>
            <a:chOff x="7466263" y="2127875"/>
            <a:chExt cx="3723860" cy="636790"/>
          </a:xfrm>
        </p:grpSpPr>
        <p:sp>
          <p:nvSpPr>
            <p:cNvPr id="97" name="TextBox 96"/>
            <p:cNvSpPr txBox="1"/>
            <p:nvPr/>
          </p:nvSpPr>
          <p:spPr>
            <a:xfrm>
              <a:off x="7890332" y="2127875"/>
              <a:ext cx="3299791" cy="369332"/>
            </a:xfrm>
            <a:prstGeom prst="rect">
              <a:avLst/>
            </a:prstGeom>
            <a:noFill/>
          </p:spPr>
          <p:txBody>
            <a:bodyPr wrap="square" rtlCol="0">
              <a:spAutoFit/>
            </a:bodyPr>
            <a:lstStyle/>
            <a:p>
              <a:r>
                <a:rPr lang="en-US" dirty="0"/>
                <a:t>In generalized linear bandit, </a:t>
              </a:r>
            </a:p>
          </p:txBody>
        </p:sp>
        <p:pic>
          <p:nvPicPr>
            <p:cNvPr id="108" name="Picture 8" descr="Download Paper Clipart Note Taking - Clip Art Take Note - Full ..."/>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466263" y="2260640"/>
              <a:ext cx="433318" cy="4421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06364" y="2455772"/>
              <a:ext cx="2499879" cy="308893"/>
            </a:xfrm>
            <a:prstGeom prst="rect">
              <a:avLst/>
            </a:prstGeom>
          </p:spPr>
        </p:pic>
      </p:grpSp>
      <p:grpSp>
        <p:nvGrpSpPr>
          <p:cNvPr id="63" name="Group 62"/>
          <p:cNvGrpSpPr/>
          <p:nvPr/>
        </p:nvGrpSpPr>
        <p:grpSpPr>
          <a:xfrm>
            <a:off x="7823263" y="1643394"/>
            <a:ext cx="3988159" cy="863022"/>
            <a:chOff x="7770254" y="2434107"/>
            <a:chExt cx="3988159" cy="863022"/>
          </a:xfrm>
        </p:grpSpPr>
        <p:grpSp>
          <p:nvGrpSpPr>
            <p:cNvPr id="35" name="Group 34"/>
            <p:cNvGrpSpPr/>
            <p:nvPr/>
          </p:nvGrpSpPr>
          <p:grpSpPr>
            <a:xfrm>
              <a:off x="7770254" y="2927797"/>
              <a:ext cx="3988159" cy="369332"/>
              <a:chOff x="7723031" y="2996485"/>
              <a:chExt cx="3988159" cy="369332"/>
            </a:xfrm>
          </p:grpSpPr>
          <p:sp>
            <p:nvSpPr>
              <p:cNvPr id="32" name="TextBox 31"/>
              <p:cNvSpPr txBox="1"/>
              <p:nvPr/>
            </p:nvSpPr>
            <p:spPr>
              <a:xfrm>
                <a:off x="7723031" y="2996485"/>
                <a:ext cx="2275268" cy="369332"/>
              </a:xfrm>
              <a:prstGeom prst="rect">
                <a:avLst/>
              </a:prstGeom>
              <a:noFill/>
            </p:spPr>
            <p:txBody>
              <a:bodyPr wrap="square" rtlCol="0">
                <a:spAutoFit/>
              </a:bodyPr>
              <a:lstStyle/>
              <a:p>
                <a:r>
                  <a:rPr lang="en-US" dirty="0"/>
                  <a:t>Link function, e.g., </a:t>
                </a:r>
              </a:p>
            </p:txBody>
          </p:sp>
          <p:pic>
            <p:nvPicPr>
              <p:cNvPr id="34" name="Picture 3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07640" y="3048196"/>
                <a:ext cx="2103550" cy="299410"/>
              </a:xfrm>
              <a:prstGeom prst="rect">
                <a:avLst/>
              </a:prstGeom>
            </p:spPr>
          </p:pic>
        </p:grpSp>
        <p:grpSp>
          <p:nvGrpSpPr>
            <p:cNvPr id="62" name="Group 61"/>
            <p:cNvGrpSpPr/>
            <p:nvPr/>
          </p:nvGrpSpPr>
          <p:grpSpPr>
            <a:xfrm>
              <a:off x="7886163" y="2434107"/>
              <a:ext cx="3717702" cy="562378"/>
              <a:chOff x="7886163" y="2434107"/>
              <a:chExt cx="3717702" cy="562378"/>
            </a:xfrm>
          </p:grpSpPr>
          <p:sp>
            <p:nvSpPr>
              <p:cNvPr id="36" name="Rectangle 35"/>
              <p:cNvSpPr/>
              <p:nvPr/>
            </p:nvSpPr>
            <p:spPr>
              <a:xfrm>
                <a:off x="8916473" y="2434107"/>
                <a:ext cx="764147" cy="32197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7886163" y="2760663"/>
                <a:ext cx="1014950" cy="2358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9704388" y="2755900"/>
                <a:ext cx="1899477" cy="2105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12" name="Group 111"/>
          <p:cNvGrpSpPr/>
          <p:nvPr/>
        </p:nvGrpSpPr>
        <p:grpSpPr>
          <a:xfrm>
            <a:off x="7933385" y="4164169"/>
            <a:ext cx="4194220" cy="1575517"/>
            <a:chOff x="7933385" y="4164169"/>
            <a:chExt cx="4194220" cy="1575517"/>
          </a:xfrm>
        </p:grpSpPr>
        <p:grpSp>
          <p:nvGrpSpPr>
            <p:cNvPr id="74" name="Group 73"/>
            <p:cNvGrpSpPr/>
            <p:nvPr/>
          </p:nvGrpSpPr>
          <p:grpSpPr>
            <a:xfrm>
              <a:off x="7933385" y="4164169"/>
              <a:ext cx="3279820" cy="369332"/>
              <a:chOff x="8135155" y="4129825"/>
              <a:chExt cx="3279820" cy="369332"/>
            </a:xfrm>
          </p:grpSpPr>
          <p:sp>
            <p:nvSpPr>
              <p:cNvPr id="68" name="TextBox 67"/>
              <p:cNvSpPr txBox="1"/>
              <p:nvPr/>
            </p:nvSpPr>
            <p:spPr>
              <a:xfrm>
                <a:off x="8135155" y="4129825"/>
                <a:ext cx="3279820" cy="369332"/>
              </a:xfrm>
              <a:prstGeom prst="rect">
                <a:avLst/>
              </a:prstGeom>
              <a:noFill/>
            </p:spPr>
            <p:txBody>
              <a:bodyPr wrap="square" rtlCol="0">
                <a:spAutoFit/>
              </a:bodyPr>
              <a:lstStyle/>
              <a:p>
                <a:r>
                  <a:rPr lang="en-US" dirty="0"/>
                  <a:t>No closed form solution for </a:t>
                </a:r>
              </a:p>
            </p:txBody>
          </p:sp>
          <p:pic>
            <p:nvPicPr>
              <p:cNvPr id="70" name="Picture 6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50115" y="4159876"/>
                <a:ext cx="225381" cy="300508"/>
              </a:xfrm>
              <a:prstGeom prst="rect">
                <a:avLst/>
              </a:prstGeom>
            </p:spPr>
          </p:pic>
        </p:grpSp>
        <p:sp>
          <p:nvSpPr>
            <p:cNvPr id="75" name="TextBox 74"/>
            <p:cNvSpPr txBox="1"/>
            <p:nvPr/>
          </p:nvSpPr>
          <p:spPr>
            <a:xfrm>
              <a:off x="7933385" y="4524777"/>
              <a:ext cx="3760631" cy="369332"/>
            </a:xfrm>
            <a:prstGeom prst="rect">
              <a:avLst/>
            </a:prstGeom>
            <a:noFill/>
          </p:spPr>
          <p:txBody>
            <a:bodyPr wrap="square" rtlCol="0">
              <a:spAutoFit/>
            </a:bodyPr>
            <a:lstStyle/>
            <a:p>
              <a:r>
                <a:rPr lang="en-US" dirty="0"/>
                <a:t>Using gradient descent to solve</a:t>
              </a:r>
            </a:p>
          </p:txBody>
        </p:sp>
        <p:pic>
          <p:nvPicPr>
            <p:cNvPr id="82" name="Picture 8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19559" y="4912081"/>
              <a:ext cx="4069409" cy="462702"/>
            </a:xfrm>
            <a:prstGeom prst="rect">
              <a:avLst/>
            </a:prstGeom>
          </p:spPr>
        </p:pic>
        <p:grpSp>
          <p:nvGrpSpPr>
            <p:cNvPr id="84" name="Group 83"/>
            <p:cNvGrpSpPr/>
            <p:nvPr/>
          </p:nvGrpSpPr>
          <p:grpSpPr>
            <a:xfrm>
              <a:off x="7972022" y="5357612"/>
              <a:ext cx="3185374" cy="369332"/>
              <a:chOff x="8036417" y="5357612"/>
              <a:chExt cx="3185374" cy="369332"/>
            </a:xfrm>
          </p:grpSpPr>
          <p:pic>
            <p:nvPicPr>
              <p:cNvPr id="121" name="Picture 12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14873" y="5424644"/>
                <a:ext cx="2406918" cy="272276"/>
              </a:xfrm>
              <a:prstGeom prst="rect">
                <a:avLst/>
              </a:prstGeom>
            </p:spPr>
          </p:pic>
          <p:sp>
            <p:nvSpPr>
              <p:cNvPr id="83" name="TextBox 82"/>
              <p:cNvSpPr txBox="1"/>
              <p:nvPr/>
            </p:nvSpPr>
            <p:spPr>
              <a:xfrm>
                <a:off x="8036417" y="5357612"/>
                <a:ext cx="957330" cy="369332"/>
              </a:xfrm>
              <a:prstGeom prst="rect">
                <a:avLst/>
              </a:prstGeom>
              <a:noFill/>
            </p:spPr>
            <p:txBody>
              <a:bodyPr wrap="square" rtlCol="0">
                <a:spAutoFit/>
              </a:bodyPr>
              <a:lstStyle/>
              <a:p>
                <a:r>
                  <a:rPr lang="en-US" dirty="0"/>
                  <a:t>where</a:t>
                </a:r>
              </a:p>
            </p:txBody>
          </p:sp>
        </p:grpSp>
        <p:sp>
          <p:nvSpPr>
            <p:cNvPr id="122" name="Rectangle 121"/>
            <p:cNvSpPr/>
            <p:nvPr/>
          </p:nvSpPr>
          <p:spPr>
            <a:xfrm>
              <a:off x="7972022" y="4189928"/>
              <a:ext cx="4155583" cy="15497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p:cNvCxnSpPr/>
          <p:nvPr/>
        </p:nvCxnSpPr>
        <p:spPr>
          <a:xfrm>
            <a:off x="10196029" y="3618879"/>
            <a:ext cx="9196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2411896" y="3894449"/>
            <a:ext cx="1170609" cy="1220891"/>
            <a:chOff x="2411896" y="3894449"/>
            <a:chExt cx="1170609" cy="1220891"/>
          </a:xfrm>
        </p:grpSpPr>
        <p:grpSp>
          <p:nvGrpSpPr>
            <p:cNvPr id="103" name="Group 102"/>
            <p:cNvGrpSpPr/>
            <p:nvPr/>
          </p:nvGrpSpPr>
          <p:grpSpPr>
            <a:xfrm>
              <a:off x="2411896" y="4042395"/>
              <a:ext cx="528982" cy="352286"/>
              <a:chOff x="2411896" y="4042395"/>
              <a:chExt cx="528982" cy="352286"/>
            </a:xfrm>
          </p:grpSpPr>
          <p:cxnSp>
            <p:nvCxnSpPr>
              <p:cNvPr id="127" name="Straight Connector 126"/>
              <p:cNvCxnSpPr/>
              <p:nvPr/>
            </p:nvCxnSpPr>
            <p:spPr>
              <a:xfrm>
                <a:off x="2712278" y="409933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8" name="Picture 12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11896" y="4042395"/>
                <a:ext cx="272523" cy="352286"/>
              </a:xfrm>
              <a:prstGeom prst="rect">
                <a:avLst/>
              </a:prstGeom>
            </p:spPr>
          </p:pic>
        </p:grpSp>
        <p:grpSp>
          <p:nvGrpSpPr>
            <p:cNvPr id="104" name="Group 103"/>
            <p:cNvGrpSpPr/>
            <p:nvPr/>
          </p:nvGrpSpPr>
          <p:grpSpPr>
            <a:xfrm>
              <a:off x="2593009" y="3953566"/>
              <a:ext cx="989496" cy="1161774"/>
              <a:chOff x="2593009" y="3953566"/>
              <a:chExt cx="989496" cy="1161774"/>
            </a:xfrm>
          </p:grpSpPr>
          <p:grpSp>
            <p:nvGrpSpPr>
              <p:cNvPr id="106" name="Group 105"/>
              <p:cNvGrpSpPr/>
              <p:nvPr/>
            </p:nvGrpSpPr>
            <p:grpSpPr>
              <a:xfrm>
                <a:off x="2690191" y="3953566"/>
                <a:ext cx="841587" cy="1161774"/>
                <a:chOff x="3697356" y="3984487"/>
                <a:chExt cx="841587" cy="1161774"/>
              </a:xfrm>
            </p:grpSpPr>
            <p:pic>
              <p:nvPicPr>
                <p:cNvPr id="118" name="Picture 11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865218" y="4156626"/>
                  <a:ext cx="673725" cy="259600"/>
                </a:xfrm>
                <a:prstGeom prst="rect">
                  <a:avLst/>
                </a:prstGeom>
              </p:spPr>
            </p:pic>
            <p:grpSp>
              <p:nvGrpSpPr>
                <p:cNvPr id="119" name="Group 118"/>
                <p:cNvGrpSpPr/>
                <p:nvPr/>
              </p:nvGrpSpPr>
              <p:grpSpPr>
                <a:xfrm>
                  <a:off x="3697356" y="3984487"/>
                  <a:ext cx="283155" cy="1161774"/>
                  <a:chOff x="3697356" y="3984487"/>
                  <a:chExt cx="283155" cy="1161774"/>
                </a:xfrm>
              </p:grpSpPr>
              <p:cxnSp>
                <p:nvCxnSpPr>
                  <p:cNvPr id="120" name="Straight Connector 119"/>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3840145" y="4559748"/>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3697356" y="5146261"/>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cxnSp>
            <p:nvCxnSpPr>
              <p:cNvPr id="107" name="Straight Connector 106"/>
              <p:cNvCxnSpPr/>
              <p:nvPr/>
            </p:nvCxnSpPr>
            <p:spPr>
              <a:xfrm flipV="1">
                <a:off x="2593009" y="4532244"/>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7" name="Picture 11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120677" y="4391371"/>
                <a:ext cx="461828" cy="344745"/>
              </a:xfrm>
              <a:prstGeom prst="rect">
                <a:avLst/>
              </a:prstGeom>
            </p:spPr>
          </p:pic>
        </p:grpSp>
        <p:sp>
          <p:nvSpPr>
            <p:cNvPr id="105" name="Oval 104"/>
            <p:cNvSpPr/>
            <p:nvPr/>
          </p:nvSpPr>
          <p:spPr>
            <a:xfrm>
              <a:off x="2771395" y="3894449"/>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3774298" y="3606317"/>
            <a:ext cx="1176251" cy="1492659"/>
            <a:chOff x="3774298" y="3606317"/>
            <a:chExt cx="1176251" cy="1492659"/>
          </a:xfrm>
        </p:grpSpPr>
        <p:grpSp>
          <p:nvGrpSpPr>
            <p:cNvPr id="130" name="Group 129"/>
            <p:cNvGrpSpPr/>
            <p:nvPr/>
          </p:nvGrpSpPr>
          <p:grpSpPr>
            <a:xfrm>
              <a:off x="4066377" y="3653183"/>
              <a:ext cx="869776" cy="1445793"/>
              <a:chOff x="5073542" y="3684104"/>
              <a:chExt cx="869776" cy="1445793"/>
            </a:xfrm>
          </p:grpSpPr>
          <p:grpSp>
            <p:nvGrpSpPr>
              <p:cNvPr id="137" name="Group 136"/>
              <p:cNvGrpSpPr/>
              <p:nvPr/>
            </p:nvGrpSpPr>
            <p:grpSpPr>
              <a:xfrm>
                <a:off x="5073542" y="3684104"/>
                <a:ext cx="283845" cy="1445793"/>
                <a:chOff x="5073542" y="3684104"/>
                <a:chExt cx="283845" cy="1445793"/>
              </a:xfrm>
            </p:grpSpPr>
            <p:cxnSp>
              <p:nvCxnSpPr>
                <p:cNvPr id="139" name="Straight Connector 138"/>
                <p:cNvCxnSpPr/>
                <p:nvPr/>
              </p:nvCxnSpPr>
              <p:spPr>
                <a:xfrm flipV="1">
                  <a:off x="5083067" y="3698900"/>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5221357" y="3684104"/>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5221357" y="4408556"/>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5073542" y="5120506"/>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38" name="Picture 13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81457" y="4031729"/>
                <a:ext cx="661861" cy="256003"/>
              </a:xfrm>
              <a:prstGeom prst="rect">
                <a:avLst/>
              </a:prstGeom>
            </p:spPr>
          </p:pic>
        </p:grpSp>
        <p:grpSp>
          <p:nvGrpSpPr>
            <p:cNvPr id="131" name="Group 130"/>
            <p:cNvGrpSpPr/>
            <p:nvPr/>
          </p:nvGrpSpPr>
          <p:grpSpPr>
            <a:xfrm>
              <a:off x="3774298" y="4588026"/>
              <a:ext cx="553984" cy="340667"/>
              <a:chOff x="3774298" y="4588026"/>
              <a:chExt cx="553984" cy="340667"/>
            </a:xfrm>
          </p:grpSpPr>
          <p:pic>
            <p:nvPicPr>
              <p:cNvPr id="135" name="Picture 134"/>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774298" y="4588026"/>
                <a:ext cx="295673" cy="340667"/>
              </a:xfrm>
              <a:prstGeom prst="rect">
                <a:avLst/>
              </a:prstGeom>
            </p:spPr>
          </p:pic>
          <p:cxnSp>
            <p:nvCxnSpPr>
              <p:cNvPr id="136" name="Straight Connector 135"/>
              <p:cNvCxnSpPr/>
              <p:nvPr/>
            </p:nvCxnSpPr>
            <p:spPr>
              <a:xfrm>
                <a:off x="4099682" y="471635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2" name="Straight Connector 131"/>
            <p:cNvCxnSpPr/>
            <p:nvPr/>
          </p:nvCxnSpPr>
          <p:spPr>
            <a:xfrm flipV="1">
              <a:off x="3967936" y="4371097"/>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3" name="Picture 13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526068" y="4270957"/>
              <a:ext cx="424481" cy="312118"/>
            </a:xfrm>
            <a:prstGeom prst="rect">
              <a:avLst/>
            </a:prstGeom>
          </p:spPr>
        </p:pic>
        <p:sp>
          <p:nvSpPr>
            <p:cNvPr id="134" name="Oval 133"/>
            <p:cNvSpPr/>
            <p:nvPr/>
          </p:nvSpPr>
          <p:spPr>
            <a:xfrm>
              <a:off x="4150139" y="360631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6363245" y="4469336"/>
            <a:ext cx="1391583" cy="637127"/>
            <a:chOff x="6363245" y="4469336"/>
            <a:chExt cx="1391583" cy="637127"/>
          </a:xfrm>
        </p:grpSpPr>
        <p:grpSp>
          <p:nvGrpSpPr>
            <p:cNvPr id="144" name="Group 143"/>
            <p:cNvGrpSpPr/>
            <p:nvPr/>
          </p:nvGrpSpPr>
          <p:grpSpPr>
            <a:xfrm>
              <a:off x="6745170" y="4499837"/>
              <a:ext cx="1009658" cy="606626"/>
              <a:chOff x="7752335" y="4530758"/>
              <a:chExt cx="1009658" cy="606626"/>
            </a:xfrm>
          </p:grpSpPr>
          <p:grpSp>
            <p:nvGrpSpPr>
              <p:cNvPr id="151" name="Group 150"/>
              <p:cNvGrpSpPr/>
              <p:nvPr/>
            </p:nvGrpSpPr>
            <p:grpSpPr>
              <a:xfrm>
                <a:off x="7752335" y="4583871"/>
                <a:ext cx="284241" cy="553513"/>
                <a:chOff x="7752335" y="4583871"/>
                <a:chExt cx="284241" cy="553513"/>
              </a:xfrm>
            </p:grpSpPr>
            <p:cxnSp>
              <p:nvCxnSpPr>
                <p:cNvPr id="153" name="Straight Connector 152"/>
                <p:cNvCxnSpPr/>
                <p:nvPr/>
              </p:nvCxnSpPr>
              <p:spPr>
                <a:xfrm>
                  <a:off x="7896121" y="4583871"/>
                  <a:ext cx="1" cy="2714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7892550" y="4863064"/>
                  <a:ext cx="2175" cy="2743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7762256" y="5129449"/>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7752335" y="4589303"/>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52" name="Picture 151"/>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066965" y="4530758"/>
                <a:ext cx="695028" cy="245304"/>
              </a:xfrm>
              <a:prstGeom prst="rect">
                <a:avLst/>
              </a:prstGeom>
            </p:spPr>
          </p:pic>
        </p:grpSp>
        <p:grpSp>
          <p:nvGrpSpPr>
            <p:cNvPr id="145" name="Group 144"/>
            <p:cNvGrpSpPr/>
            <p:nvPr/>
          </p:nvGrpSpPr>
          <p:grpSpPr>
            <a:xfrm>
              <a:off x="6363245" y="4469336"/>
              <a:ext cx="640389" cy="340180"/>
              <a:chOff x="6363245" y="4469336"/>
              <a:chExt cx="640389" cy="340180"/>
            </a:xfrm>
          </p:grpSpPr>
          <p:pic>
            <p:nvPicPr>
              <p:cNvPr id="149" name="Picture 148"/>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63245" y="4469336"/>
                <a:ext cx="364920" cy="340180"/>
              </a:xfrm>
              <a:prstGeom prst="rect">
                <a:avLst/>
              </a:prstGeom>
            </p:spPr>
          </p:pic>
          <p:cxnSp>
            <p:nvCxnSpPr>
              <p:cNvPr id="150" name="Straight Connector 149"/>
              <p:cNvCxnSpPr/>
              <p:nvPr/>
            </p:nvCxnSpPr>
            <p:spPr>
              <a:xfrm>
                <a:off x="6775034" y="4728886"/>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6" name="Straight Connector 145"/>
            <p:cNvCxnSpPr/>
            <p:nvPr/>
          </p:nvCxnSpPr>
          <p:spPr>
            <a:xfrm flipV="1">
              <a:off x="6657189" y="4824561"/>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7" name="Picture 146"/>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171107" y="4744392"/>
              <a:ext cx="565575" cy="343385"/>
            </a:xfrm>
            <a:prstGeom prst="rect">
              <a:avLst/>
            </a:prstGeom>
          </p:spPr>
        </p:pic>
        <p:sp>
          <p:nvSpPr>
            <p:cNvPr id="148" name="Oval 147"/>
            <p:cNvSpPr/>
            <p:nvPr/>
          </p:nvSpPr>
          <p:spPr>
            <a:xfrm>
              <a:off x="6836558" y="449797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3538331" y="2672080"/>
            <a:ext cx="3645107" cy="2092008"/>
            <a:chOff x="3538331" y="2672080"/>
            <a:chExt cx="3645107" cy="2092008"/>
          </a:xfrm>
        </p:grpSpPr>
        <p:cxnSp>
          <p:nvCxnSpPr>
            <p:cNvPr id="158" name="Straight Arrow Connector 157"/>
            <p:cNvCxnSpPr>
              <a:stCxn id="159" idx="2"/>
            </p:cNvCxnSpPr>
            <p:nvPr/>
          </p:nvCxnSpPr>
          <p:spPr>
            <a:xfrm>
              <a:off x="4420564" y="3181356"/>
              <a:ext cx="317745" cy="10896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9" name="Picture 158"/>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681615" y="2672080"/>
              <a:ext cx="1477898" cy="509276"/>
            </a:xfrm>
            <a:prstGeom prst="rect">
              <a:avLst/>
            </a:prstGeom>
          </p:spPr>
        </p:pic>
        <p:cxnSp>
          <p:nvCxnSpPr>
            <p:cNvPr id="160" name="Straight Arrow Connector 159"/>
            <p:cNvCxnSpPr/>
            <p:nvPr/>
          </p:nvCxnSpPr>
          <p:spPr>
            <a:xfrm flipH="1">
              <a:off x="3538331" y="3211443"/>
              <a:ext cx="724452" cy="12147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4647096" y="3162852"/>
              <a:ext cx="2536342" cy="16012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5" name="Picture 84"/>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675270" y="2682534"/>
            <a:ext cx="1941183" cy="459507"/>
          </a:xfrm>
          <a:prstGeom prst="rect">
            <a:avLst/>
          </a:prstGeom>
        </p:spPr>
      </p:pic>
      <p:grpSp>
        <p:nvGrpSpPr>
          <p:cNvPr id="7" name="Group 6"/>
          <p:cNvGrpSpPr/>
          <p:nvPr/>
        </p:nvGrpSpPr>
        <p:grpSpPr>
          <a:xfrm>
            <a:off x="8206391" y="2517850"/>
            <a:ext cx="2716695" cy="658739"/>
            <a:chOff x="8206391" y="2517850"/>
            <a:chExt cx="2716695" cy="658739"/>
          </a:xfrm>
        </p:grpSpPr>
        <p:sp>
          <p:nvSpPr>
            <p:cNvPr id="102" name="TextBox 101"/>
            <p:cNvSpPr txBox="1"/>
            <p:nvPr/>
          </p:nvSpPr>
          <p:spPr>
            <a:xfrm>
              <a:off x="8206391" y="2517850"/>
              <a:ext cx="2716695" cy="369332"/>
            </a:xfrm>
            <a:prstGeom prst="rect">
              <a:avLst/>
            </a:prstGeom>
            <a:noFill/>
          </p:spPr>
          <p:txBody>
            <a:bodyPr wrap="square" rtlCol="0">
              <a:spAutoFit/>
            </a:bodyPr>
            <a:lstStyle/>
            <a:p>
              <a:r>
                <a:rPr lang="en-US" dirty="0"/>
                <a:t>Confidence ellipsoid</a:t>
              </a:r>
            </a:p>
          </p:txBody>
        </p:sp>
        <p:pic>
          <p:nvPicPr>
            <p:cNvPr id="6" name="Picture 5"/>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824913" y="2814635"/>
              <a:ext cx="2051074" cy="361954"/>
            </a:xfrm>
            <a:prstGeom prst="rect">
              <a:avLst/>
            </a:prstGeom>
          </p:spPr>
        </p:pic>
      </p:grpSp>
    </p:spTree>
    <p:extLst>
      <p:ext uri="{BB962C8B-B14F-4D97-AF65-F5344CB8AC3E}">
        <p14:creationId xmlns:p14="http://schemas.microsoft.com/office/powerpoint/2010/main" val="12477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4776-6482-DC4C-8445-69377A06B481}"/>
              </a:ext>
            </a:extLst>
          </p:cNvPr>
          <p:cNvSpPr>
            <a:spLocks noGrp="1"/>
          </p:cNvSpPr>
          <p:nvPr>
            <p:ph type="title"/>
          </p:nvPr>
        </p:nvSpPr>
        <p:spPr/>
        <p:txBody>
          <a:bodyPr/>
          <a:lstStyle/>
          <a:p>
            <a:r>
              <a:rPr lang="en-US" dirty="0"/>
              <a:t>Information retrieval is everywhere</a:t>
            </a:r>
          </a:p>
        </p:txBody>
      </p:sp>
      <p:sp>
        <p:nvSpPr>
          <p:cNvPr id="3" name="TextBox 2">
            <a:extLst>
              <a:ext uri="{FF2B5EF4-FFF2-40B4-BE49-F238E27FC236}">
                <a16:creationId xmlns:a16="http://schemas.microsoft.com/office/drawing/2014/main" id="{682E4264-41BD-FF4A-8D10-F272E8FCD3F1}"/>
              </a:ext>
            </a:extLst>
          </p:cNvPr>
          <p:cNvSpPr txBox="1"/>
          <p:nvPr/>
        </p:nvSpPr>
        <p:spPr>
          <a:xfrm>
            <a:off x="838200" y="1690688"/>
            <a:ext cx="1043093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A predominant interface between users and massive amount of information indexed in modern online systems</a:t>
            </a:r>
          </a:p>
        </p:txBody>
      </p:sp>
      <p:pic>
        <p:nvPicPr>
          <p:cNvPr id="22" name="Picture 21">
            <a:extLst>
              <a:ext uri="{FF2B5EF4-FFF2-40B4-BE49-F238E27FC236}">
                <a16:creationId xmlns:a16="http://schemas.microsoft.com/office/drawing/2014/main" id="{175BFE7F-496A-6B45-B014-733A70ED6C9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12904" y="2491856"/>
            <a:ext cx="970840" cy="970840"/>
          </a:xfrm>
          <a:prstGeom prst="rect">
            <a:avLst/>
          </a:prstGeom>
        </p:spPr>
      </p:pic>
      <p:grpSp>
        <p:nvGrpSpPr>
          <p:cNvPr id="24" name="Group 23">
            <a:extLst>
              <a:ext uri="{FF2B5EF4-FFF2-40B4-BE49-F238E27FC236}">
                <a16:creationId xmlns:a16="http://schemas.microsoft.com/office/drawing/2014/main" id="{6514F568-1B74-574D-8364-CC30CCC530BC}"/>
              </a:ext>
            </a:extLst>
          </p:cNvPr>
          <p:cNvGrpSpPr/>
          <p:nvPr/>
        </p:nvGrpSpPr>
        <p:grpSpPr>
          <a:xfrm>
            <a:off x="2160275" y="2505299"/>
            <a:ext cx="3335278" cy="1958845"/>
            <a:chOff x="2254940" y="1394534"/>
            <a:chExt cx="3335278" cy="1958845"/>
          </a:xfrm>
        </p:grpSpPr>
        <p:pic>
          <p:nvPicPr>
            <p:cNvPr id="27" name="Picture 26">
              <a:extLst>
                <a:ext uri="{FF2B5EF4-FFF2-40B4-BE49-F238E27FC236}">
                  <a16:creationId xmlns:a16="http://schemas.microsoft.com/office/drawing/2014/main" id="{58692DE8-CAE4-BD4E-863A-749B6CDC6EA7}"/>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501148" y="1394534"/>
              <a:ext cx="1227078" cy="1227078"/>
            </a:xfrm>
            <a:prstGeom prst="rect">
              <a:avLst/>
            </a:prstGeom>
          </p:spPr>
        </p:pic>
        <p:cxnSp>
          <p:nvCxnSpPr>
            <p:cNvPr id="29" name="Straight Connector 28">
              <a:extLst>
                <a:ext uri="{FF2B5EF4-FFF2-40B4-BE49-F238E27FC236}">
                  <a16:creationId xmlns:a16="http://schemas.microsoft.com/office/drawing/2014/main" id="{2F0885CE-800E-DD46-83C7-6D7BAC6B35B7}"/>
                </a:ext>
              </a:extLst>
            </p:cNvPr>
            <p:cNvCxnSpPr/>
            <p:nvPr/>
          </p:nvCxnSpPr>
          <p:spPr>
            <a:xfrm>
              <a:off x="2254940" y="1973043"/>
              <a:ext cx="103868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72615EC-F4FD-C84F-9BCC-B5075600C4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117" y="2925840"/>
              <a:ext cx="1426338" cy="427539"/>
            </a:xfrm>
            <a:prstGeom prst="rect">
              <a:avLst/>
            </a:prstGeom>
          </p:spPr>
        </p:pic>
        <p:sp>
          <p:nvSpPr>
            <p:cNvPr id="31" name="Rectangle 30">
              <a:extLst>
                <a:ext uri="{FF2B5EF4-FFF2-40B4-BE49-F238E27FC236}">
                  <a16:creationId xmlns:a16="http://schemas.microsoft.com/office/drawing/2014/main" id="{4A0F96F7-7FED-2040-A4AC-4B519246BBF5}"/>
                </a:ext>
              </a:extLst>
            </p:cNvPr>
            <p:cNvSpPr/>
            <p:nvPr/>
          </p:nvSpPr>
          <p:spPr>
            <a:xfrm>
              <a:off x="2716354" y="2436946"/>
              <a:ext cx="2873864" cy="369332"/>
            </a:xfrm>
            <a:prstGeom prst="rect">
              <a:avLst/>
            </a:prstGeom>
          </p:spPr>
          <p:txBody>
            <a:bodyPr wrap="none">
              <a:spAutoFit/>
            </a:bodyPr>
            <a:lstStyle/>
            <a:p>
              <a:r>
                <a:rPr lang="en-US" dirty="0">
                  <a:cs typeface="Gill Sans Light" panose="020B0302020104020203" pitchFamily="34" charset="-79"/>
                </a:rPr>
                <a:t>Listen to music and podcasts</a:t>
              </a:r>
              <a:endParaRPr lang="en-US" dirty="0"/>
            </a:p>
          </p:txBody>
        </p:sp>
      </p:grpSp>
      <p:sp>
        <p:nvSpPr>
          <p:cNvPr id="32" name="Rectangle 31">
            <a:extLst>
              <a:ext uri="{FF2B5EF4-FFF2-40B4-BE49-F238E27FC236}">
                <a16:creationId xmlns:a16="http://schemas.microsoft.com/office/drawing/2014/main" id="{BBA1B78C-5827-174F-813C-55593C4DDE89}"/>
              </a:ext>
            </a:extLst>
          </p:cNvPr>
          <p:cNvSpPr/>
          <p:nvPr/>
        </p:nvSpPr>
        <p:spPr>
          <a:xfrm>
            <a:off x="357855" y="3547711"/>
            <a:ext cx="1950534" cy="369332"/>
          </a:xfrm>
          <a:prstGeom prst="rect">
            <a:avLst/>
          </a:prstGeom>
        </p:spPr>
        <p:txBody>
          <a:bodyPr wrap="none">
            <a:spAutoFit/>
          </a:bodyPr>
          <a:lstStyle/>
          <a:p>
            <a:r>
              <a:rPr lang="en-US" dirty="0">
                <a:cs typeface="Gill Sans Light" panose="020B0302020104020203" pitchFamily="34" charset="-79"/>
              </a:rPr>
              <a:t>Check media feeds</a:t>
            </a:r>
            <a:endParaRPr lang="en-US" dirty="0"/>
          </a:p>
        </p:txBody>
      </p:sp>
      <p:pic>
        <p:nvPicPr>
          <p:cNvPr id="33" name="Picture 32">
            <a:extLst>
              <a:ext uri="{FF2B5EF4-FFF2-40B4-BE49-F238E27FC236}">
                <a16:creationId xmlns:a16="http://schemas.microsoft.com/office/drawing/2014/main" id="{28AF6CAB-47C6-0C4A-A0BE-598F5851D6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860" y="3988828"/>
            <a:ext cx="369325" cy="369325"/>
          </a:xfrm>
          <a:prstGeom prst="rect">
            <a:avLst/>
          </a:prstGeom>
        </p:spPr>
      </p:pic>
      <p:pic>
        <p:nvPicPr>
          <p:cNvPr id="34" name="Picture 33">
            <a:extLst>
              <a:ext uri="{FF2B5EF4-FFF2-40B4-BE49-F238E27FC236}">
                <a16:creationId xmlns:a16="http://schemas.microsoft.com/office/drawing/2014/main" id="{0FE0F3E8-3D2A-AB4E-A655-2BBB701402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5671" y="3988828"/>
            <a:ext cx="369325" cy="369325"/>
          </a:xfrm>
          <a:prstGeom prst="rect">
            <a:avLst/>
          </a:prstGeom>
        </p:spPr>
      </p:pic>
      <p:pic>
        <p:nvPicPr>
          <p:cNvPr id="35" name="Picture 34">
            <a:extLst>
              <a:ext uri="{FF2B5EF4-FFF2-40B4-BE49-F238E27FC236}">
                <a16:creationId xmlns:a16="http://schemas.microsoft.com/office/drawing/2014/main" id="{AB9D0352-FBFD-164D-B50A-418E370B05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44996" y="3891713"/>
            <a:ext cx="563553" cy="563553"/>
          </a:xfrm>
          <a:prstGeom prst="rect">
            <a:avLst/>
          </a:prstGeom>
        </p:spPr>
      </p:pic>
      <p:pic>
        <p:nvPicPr>
          <p:cNvPr id="36" name="Picture 35">
            <a:extLst>
              <a:ext uri="{FF2B5EF4-FFF2-40B4-BE49-F238E27FC236}">
                <a16:creationId xmlns:a16="http://schemas.microsoft.com/office/drawing/2014/main" id="{397FC36C-0DCD-2C44-B894-82B24588F2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9861" y="4493465"/>
            <a:ext cx="878690" cy="369325"/>
          </a:xfrm>
          <a:prstGeom prst="rect">
            <a:avLst/>
          </a:prstGeom>
        </p:spPr>
      </p:pic>
      <p:grpSp>
        <p:nvGrpSpPr>
          <p:cNvPr id="37" name="Group 36">
            <a:extLst>
              <a:ext uri="{FF2B5EF4-FFF2-40B4-BE49-F238E27FC236}">
                <a16:creationId xmlns:a16="http://schemas.microsoft.com/office/drawing/2014/main" id="{66E77F25-E88B-F14B-A73A-AE4FD4049CF4}"/>
              </a:ext>
            </a:extLst>
          </p:cNvPr>
          <p:cNvGrpSpPr/>
          <p:nvPr/>
        </p:nvGrpSpPr>
        <p:grpSpPr>
          <a:xfrm>
            <a:off x="4771790" y="2669517"/>
            <a:ext cx="2607523" cy="1862634"/>
            <a:chOff x="4866455" y="1558752"/>
            <a:chExt cx="2607523" cy="1862634"/>
          </a:xfrm>
        </p:grpSpPr>
        <p:pic>
          <p:nvPicPr>
            <p:cNvPr id="38" name="Picture 37">
              <a:extLst>
                <a:ext uri="{FF2B5EF4-FFF2-40B4-BE49-F238E27FC236}">
                  <a16:creationId xmlns:a16="http://schemas.microsoft.com/office/drawing/2014/main" id="{44F57896-5CD6-7B4F-A69F-B1BF239BAF7A}"/>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6084955" y="1558752"/>
              <a:ext cx="899711" cy="899711"/>
            </a:xfrm>
            <a:prstGeom prst="rect">
              <a:avLst/>
            </a:prstGeom>
          </p:spPr>
        </p:pic>
        <p:cxnSp>
          <p:nvCxnSpPr>
            <p:cNvPr id="39" name="Straight Connector 38">
              <a:extLst>
                <a:ext uri="{FF2B5EF4-FFF2-40B4-BE49-F238E27FC236}">
                  <a16:creationId xmlns:a16="http://schemas.microsoft.com/office/drawing/2014/main" id="{79B8F30C-A832-0548-A0D6-120A2455B00A}"/>
                </a:ext>
              </a:extLst>
            </p:cNvPr>
            <p:cNvCxnSpPr>
              <a:cxnSpLocks/>
            </p:cNvCxnSpPr>
            <p:nvPr/>
          </p:nvCxnSpPr>
          <p:spPr>
            <a:xfrm>
              <a:off x="4866455" y="1973043"/>
              <a:ext cx="117828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AB10C29-AF41-EF4F-A477-C1FD26E44EA4}"/>
                </a:ext>
              </a:extLst>
            </p:cNvPr>
            <p:cNvSpPr/>
            <p:nvPr/>
          </p:nvSpPr>
          <p:spPr>
            <a:xfrm>
              <a:off x="5729590" y="2436946"/>
              <a:ext cx="1744388" cy="369332"/>
            </a:xfrm>
            <a:prstGeom prst="rect">
              <a:avLst/>
            </a:prstGeom>
          </p:spPr>
          <p:txBody>
            <a:bodyPr wrap="none">
              <a:spAutoFit/>
            </a:bodyPr>
            <a:lstStyle/>
            <a:p>
              <a:r>
                <a:rPr lang="en-US" dirty="0">
                  <a:cs typeface="Gill Sans Light" panose="020B0302020104020203" pitchFamily="34" charset="-79"/>
                </a:rPr>
                <a:t>Attend to emails</a:t>
              </a:r>
              <a:endParaRPr lang="en-US" dirty="0"/>
            </a:p>
          </p:txBody>
        </p:sp>
        <p:pic>
          <p:nvPicPr>
            <p:cNvPr id="41" name="Picture 40">
              <a:extLst>
                <a:ext uri="{FF2B5EF4-FFF2-40B4-BE49-F238E27FC236}">
                  <a16:creationId xmlns:a16="http://schemas.microsoft.com/office/drawing/2014/main" id="{64D85E8A-185E-E747-9D1E-6513A4DC6C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34424" y="2857832"/>
              <a:ext cx="573460" cy="563554"/>
            </a:xfrm>
            <a:prstGeom prst="rect">
              <a:avLst/>
            </a:prstGeom>
          </p:spPr>
        </p:pic>
        <p:pic>
          <p:nvPicPr>
            <p:cNvPr id="42" name="Picture 41">
              <a:extLst>
                <a:ext uri="{FF2B5EF4-FFF2-40B4-BE49-F238E27FC236}">
                  <a16:creationId xmlns:a16="http://schemas.microsoft.com/office/drawing/2014/main" id="{C907D8DB-62EB-5E48-B27F-F3A6C1F1F6A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55953" y="2927847"/>
              <a:ext cx="573460" cy="416654"/>
            </a:xfrm>
            <a:prstGeom prst="rect">
              <a:avLst/>
            </a:prstGeom>
          </p:spPr>
        </p:pic>
      </p:grpSp>
      <p:grpSp>
        <p:nvGrpSpPr>
          <p:cNvPr id="43" name="Group 42">
            <a:extLst>
              <a:ext uri="{FF2B5EF4-FFF2-40B4-BE49-F238E27FC236}">
                <a16:creationId xmlns:a16="http://schemas.microsoft.com/office/drawing/2014/main" id="{6A2B2417-8D80-E348-B20E-EB70DB057AEF}"/>
              </a:ext>
            </a:extLst>
          </p:cNvPr>
          <p:cNvGrpSpPr/>
          <p:nvPr/>
        </p:nvGrpSpPr>
        <p:grpSpPr>
          <a:xfrm>
            <a:off x="7042982" y="2505299"/>
            <a:ext cx="2452306" cy="2018611"/>
            <a:chOff x="7137647" y="1394534"/>
            <a:chExt cx="2452306" cy="2018611"/>
          </a:xfrm>
        </p:grpSpPr>
        <p:pic>
          <p:nvPicPr>
            <p:cNvPr id="44" name="Picture 43">
              <a:extLst>
                <a:ext uri="{FF2B5EF4-FFF2-40B4-BE49-F238E27FC236}">
                  <a16:creationId xmlns:a16="http://schemas.microsoft.com/office/drawing/2014/main" id="{6F623430-9264-E244-894A-0CDAC50FB8CD}"/>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8128323" y="1394534"/>
              <a:ext cx="1227078" cy="1227078"/>
            </a:xfrm>
            <a:prstGeom prst="rect">
              <a:avLst/>
            </a:prstGeom>
          </p:spPr>
        </p:pic>
        <p:cxnSp>
          <p:nvCxnSpPr>
            <p:cNvPr id="45" name="Straight Connector 44">
              <a:extLst>
                <a:ext uri="{FF2B5EF4-FFF2-40B4-BE49-F238E27FC236}">
                  <a16:creationId xmlns:a16="http://schemas.microsoft.com/office/drawing/2014/main" id="{7D15B13D-4BC6-954D-A263-BDB2EE83551F}"/>
                </a:ext>
              </a:extLst>
            </p:cNvPr>
            <p:cNvCxnSpPr>
              <a:cxnSpLocks/>
            </p:cNvCxnSpPr>
            <p:nvPr/>
          </p:nvCxnSpPr>
          <p:spPr>
            <a:xfrm>
              <a:off x="7137647" y="1973043"/>
              <a:ext cx="89664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EDB74FD-8AB3-234C-8101-D246BA8B22FA}"/>
                </a:ext>
              </a:extLst>
            </p:cNvPr>
            <p:cNvSpPr/>
            <p:nvPr/>
          </p:nvSpPr>
          <p:spPr>
            <a:xfrm>
              <a:off x="7829343" y="2436946"/>
              <a:ext cx="1760610" cy="369332"/>
            </a:xfrm>
            <a:prstGeom prst="rect">
              <a:avLst/>
            </a:prstGeom>
          </p:spPr>
          <p:txBody>
            <a:bodyPr wrap="none">
              <a:spAutoFit/>
            </a:bodyPr>
            <a:lstStyle/>
            <a:p>
              <a:r>
                <a:rPr lang="en-US" dirty="0">
                  <a:cs typeface="Gill Sans Light" panose="020B0302020104020203" pitchFamily="34" charset="-79"/>
                </a:rPr>
                <a:t>Find a restaurant</a:t>
              </a:r>
              <a:endParaRPr lang="en-US" dirty="0"/>
            </a:p>
          </p:txBody>
        </p:sp>
        <p:pic>
          <p:nvPicPr>
            <p:cNvPr id="47" name="Picture 46">
              <a:extLst>
                <a:ext uri="{FF2B5EF4-FFF2-40B4-BE49-F238E27FC236}">
                  <a16:creationId xmlns:a16="http://schemas.microsoft.com/office/drawing/2014/main" id="{5C5008B9-73CC-0540-9A4C-C24DFFC6F63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61561" y="2848319"/>
              <a:ext cx="1160601" cy="564826"/>
            </a:xfrm>
            <a:prstGeom prst="rect">
              <a:avLst/>
            </a:prstGeom>
          </p:spPr>
        </p:pic>
      </p:grpSp>
      <p:grpSp>
        <p:nvGrpSpPr>
          <p:cNvPr id="10" name="Group 9">
            <a:extLst>
              <a:ext uri="{FF2B5EF4-FFF2-40B4-BE49-F238E27FC236}">
                <a16:creationId xmlns:a16="http://schemas.microsoft.com/office/drawing/2014/main" id="{28C40760-3B09-8648-AF27-94F589E62ECD}"/>
              </a:ext>
            </a:extLst>
          </p:cNvPr>
          <p:cNvGrpSpPr/>
          <p:nvPr/>
        </p:nvGrpSpPr>
        <p:grpSpPr>
          <a:xfrm>
            <a:off x="5138741" y="4614343"/>
            <a:ext cx="1996007" cy="1904773"/>
            <a:chOff x="3940952" y="4575657"/>
            <a:chExt cx="1996007" cy="1904773"/>
          </a:xfrm>
        </p:grpSpPr>
        <p:pic>
          <p:nvPicPr>
            <p:cNvPr id="55" name="Picture 54">
              <a:extLst>
                <a:ext uri="{FF2B5EF4-FFF2-40B4-BE49-F238E27FC236}">
                  <a16:creationId xmlns:a16="http://schemas.microsoft.com/office/drawing/2014/main" id="{7580D79A-27D5-2C46-B670-93A4466F85C1}"/>
                </a:ext>
              </a:extLst>
            </p:cNvPr>
            <p:cNvPicPr>
              <a:picLocks/>
            </p:cNvPicPr>
            <p:nvPr/>
          </p:nvPicPr>
          <p:blipFill>
            <a:blip r:embed="rId15" cstate="screen">
              <a:extLst>
                <a:ext uri="{28A0092B-C50C-407E-A947-70E740481C1C}">
                  <a14:useLocalDpi xmlns:a14="http://schemas.microsoft.com/office/drawing/2010/main"/>
                </a:ext>
              </a:extLst>
            </a:blip>
            <a:stretch>
              <a:fillRect/>
            </a:stretch>
          </p:blipFill>
          <p:spPr>
            <a:xfrm>
              <a:off x="4456850" y="4575657"/>
              <a:ext cx="914141" cy="1106110"/>
            </a:xfrm>
            <a:prstGeom prst="rect">
              <a:avLst/>
            </a:prstGeom>
          </p:spPr>
        </p:pic>
        <p:sp>
          <p:nvSpPr>
            <p:cNvPr id="56" name="Rectangle 55">
              <a:extLst>
                <a:ext uri="{FF2B5EF4-FFF2-40B4-BE49-F238E27FC236}">
                  <a16:creationId xmlns:a16="http://schemas.microsoft.com/office/drawing/2014/main" id="{F8D703B2-97B2-424B-A34C-419C61121503}"/>
                </a:ext>
              </a:extLst>
            </p:cNvPr>
            <p:cNvSpPr/>
            <p:nvPr/>
          </p:nvSpPr>
          <p:spPr>
            <a:xfrm>
              <a:off x="3940952" y="5636678"/>
              <a:ext cx="1996007" cy="369332"/>
            </a:xfrm>
            <a:prstGeom prst="rect">
              <a:avLst/>
            </a:prstGeom>
          </p:spPr>
          <p:txBody>
            <a:bodyPr wrap="square">
              <a:spAutoFit/>
            </a:bodyPr>
            <a:lstStyle/>
            <a:p>
              <a:pPr algn="ctr"/>
              <a:r>
                <a:rPr lang="en-US" dirty="0">
                  <a:cs typeface="Gill Sans Light" panose="020B0302020104020203" pitchFamily="34" charset="-79"/>
                </a:rPr>
                <a:t>Apply for jobs</a:t>
              </a:r>
              <a:endParaRPr lang="en-US" dirty="0"/>
            </a:p>
          </p:txBody>
        </p:sp>
        <p:pic>
          <p:nvPicPr>
            <p:cNvPr id="57" name="Picture 56">
              <a:extLst>
                <a:ext uri="{FF2B5EF4-FFF2-40B4-BE49-F238E27FC236}">
                  <a16:creationId xmlns:a16="http://schemas.microsoft.com/office/drawing/2014/main" id="{590DA6EF-6E8B-2E49-A462-891DD707CDB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660942" y="6048018"/>
              <a:ext cx="505957" cy="432412"/>
            </a:xfrm>
            <a:prstGeom prst="rect">
              <a:avLst/>
            </a:prstGeom>
          </p:spPr>
        </p:pic>
      </p:grpSp>
      <p:grpSp>
        <p:nvGrpSpPr>
          <p:cNvPr id="58" name="Group 57">
            <a:extLst>
              <a:ext uri="{FF2B5EF4-FFF2-40B4-BE49-F238E27FC236}">
                <a16:creationId xmlns:a16="http://schemas.microsoft.com/office/drawing/2014/main" id="{DD0300F0-84D7-F74C-9E12-C6CB043CE621}"/>
              </a:ext>
            </a:extLst>
          </p:cNvPr>
          <p:cNvGrpSpPr/>
          <p:nvPr/>
        </p:nvGrpSpPr>
        <p:grpSpPr>
          <a:xfrm>
            <a:off x="7324902" y="5021142"/>
            <a:ext cx="1812513" cy="1461880"/>
            <a:chOff x="6323156" y="4277886"/>
            <a:chExt cx="1812513" cy="1461880"/>
          </a:xfrm>
        </p:grpSpPr>
        <p:sp>
          <p:nvSpPr>
            <p:cNvPr id="59" name="Rectangle 58">
              <a:extLst>
                <a:ext uri="{FF2B5EF4-FFF2-40B4-BE49-F238E27FC236}">
                  <a16:creationId xmlns:a16="http://schemas.microsoft.com/office/drawing/2014/main" id="{AE3348B6-5435-9C4E-83DA-89B917364351}"/>
                </a:ext>
              </a:extLst>
            </p:cNvPr>
            <p:cNvSpPr/>
            <p:nvPr/>
          </p:nvSpPr>
          <p:spPr>
            <a:xfrm>
              <a:off x="6436860" y="4932108"/>
              <a:ext cx="1593381" cy="369332"/>
            </a:xfrm>
            <a:prstGeom prst="rect">
              <a:avLst/>
            </a:prstGeom>
          </p:spPr>
          <p:txBody>
            <a:bodyPr wrap="square">
              <a:spAutoFit/>
            </a:bodyPr>
            <a:lstStyle/>
            <a:p>
              <a:pPr algn="ctr"/>
              <a:r>
                <a:rPr lang="en-US" dirty="0">
                  <a:cs typeface="Gill Sans Light" panose="020B0302020104020203" pitchFamily="34" charset="-79"/>
                </a:rPr>
                <a:t>Take courses</a:t>
              </a:r>
              <a:endParaRPr lang="en-US" dirty="0"/>
            </a:p>
          </p:txBody>
        </p:sp>
        <p:pic>
          <p:nvPicPr>
            <p:cNvPr id="60" name="Picture 59">
              <a:extLst>
                <a:ext uri="{FF2B5EF4-FFF2-40B4-BE49-F238E27FC236}">
                  <a16:creationId xmlns:a16="http://schemas.microsoft.com/office/drawing/2014/main" id="{8D1F9B28-7225-B14B-9149-53CBBA6AAB55}"/>
                </a:ext>
              </a:extLst>
            </p:cNvPr>
            <p:cNvPicPr>
              <a:picLocks/>
            </p:cNvPicPr>
            <p:nvPr/>
          </p:nvPicPr>
          <p:blipFill>
            <a:blip r:embed="rId17" cstate="screen">
              <a:extLst>
                <a:ext uri="{28A0092B-C50C-407E-A947-70E740481C1C}">
                  <a14:useLocalDpi xmlns:a14="http://schemas.microsoft.com/office/drawing/2010/main"/>
                </a:ext>
              </a:extLst>
            </a:blip>
            <a:stretch>
              <a:fillRect/>
            </a:stretch>
          </p:blipFill>
          <p:spPr>
            <a:xfrm>
              <a:off x="6894579" y="4277886"/>
              <a:ext cx="669668" cy="669668"/>
            </a:xfrm>
            <a:prstGeom prst="rect">
              <a:avLst/>
            </a:prstGeom>
          </p:spPr>
        </p:pic>
        <p:pic>
          <p:nvPicPr>
            <p:cNvPr id="61" name="Picture 60">
              <a:extLst>
                <a:ext uri="{FF2B5EF4-FFF2-40B4-BE49-F238E27FC236}">
                  <a16:creationId xmlns:a16="http://schemas.microsoft.com/office/drawing/2014/main" id="{5B8C3D16-1DA3-D74C-A6CC-86BDE90A6DF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323156" y="5375979"/>
              <a:ext cx="1812513" cy="363787"/>
            </a:xfrm>
            <a:prstGeom prst="rect">
              <a:avLst/>
            </a:prstGeom>
          </p:spPr>
        </p:pic>
      </p:grpSp>
      <p:grpSp>
        <p:nvGrpSpPr>
          <p:cNvPr id="8" name="Group 7">
            <a:extLst>
              <a:ext uri="{FF2B5EF4-FFF2-40B4-BE49-F238E27FC236}">
                <a16:creationId xmlns:a16="http://schemas.microsoft.com/office/drawing/2014/main" id="{D53DAB88-CD54-8C41-82FA-3A9905B1521E}"/>
              </a:ext>
            </a:extLst>
          </p:cNvPr>
          <p:cNvGrpSpPr/>
          <p:nvPr/>
        </p:nvGrpSpPr>
        <p:grpSpPr>
          <a:xfrm>
            <a:off x="3123005" y="4935341"/>
            <a:ext cx="1996007" cy="1655011"/>
            <a:chOff x="1925216" y="4896655"/>
            <a:chExt cx="1996007" cy="1655011"/>
          </a:xfrm>
        </p:grpSpPr>
        <p:pic>
          <p:nvPicPr>
            <p:cNvPr id="3078" name="Picture 6" descr="Microsoft Bing - Home | Facebook">
              <a:extLst>
                <a:ext uri="{FF2B5EF4-FFF2-40B4-BE49-F238E27FC236}">
                  <a16:creationId xmlns:a16="http://schemas.microsoft.com/office/drawing/2014/main" id="{64DB86D8-1C35-1E4B-876B-56F18555074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858671" y="5904638"/>
              <a:ext cx="647028" cy="64702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iscovery concept, global search, internet browsing, internet search, web search icon - Download on Iconfinder">
              <a:extLst>
                <a:ext uri="{FF2B5EF4-FFF2-40B4-BE49-F238E27FC236}">
                  <a16:creationId xmlns:a16="http://schemas.microsoft.com/office/drawing/2014/main" id="{9DA9403F-9613-E64B-AAB1-9519DF47D2D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520128" y="4896655"/>
              <a:ext cx="747730" cy="747730"/>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3A410EF9-B96D-6F4F-992D-284218CBFC73}"/>
                </a:ext>
              </a:extLst>
            </p:cNvPr>
            <p:cNvSpPr/>
            <p:nvPr/>
          </p:nvSpPr>
          <p:spPr>
            <a:xfrm>
              <a:off x="1925216" y="5636678"/>
              <a:ext cx="1996007" cy="369332"/>
            </a:xfrm>
            <a:prstGeom prst="rect">
              <a:avLst/>
            </a:prstGeom>
          </p:spPr>
          <p:txBody>
            <a:bodyPr wrap="square">
              <a:spAutoFit/>
            </a:bodyPr>
            <a:lstStyle/>
            <a:p>
              <a:pPr algn="ctr"/>
              <a:r>
                <a:rPr lang="en-US" dirty="0">
                  <a:cs typeface="Gill Sans Light" panose="020B0302020104020203" pitchFamily="34" charset="-79"/>
                </a:rPr>
                <a:t>Search online</a:t>
              </a:r>
              <a:endParaRPr lang="en-US" dirty="0"/>
            </a:p>
          </p:txBody>
        </p:sp>
        <p:pic>
          <p:nvPicPr>
            <p:cNvPr id="3076" name="Picture 4" descr="Google (@Google) | Twitter">
              <a:extLst>
                <a:ext uri="{FF2B5EF4-FFF2-40B4-BE49-F238E27FC236}">
                  <a16:creationId xmlns:a16="http://schemas.microsoft.com/office/drawing/2014/main" id="{F3097DCC-D428-4D4F-8DBE-3B098638D0CE}"/>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425759" y="5982486"/>
              <a:ext cx="497944" cy="4979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8009FCC-E435-AA4B-AB3F-CBB8F1C242F6}"/>
              </a:ext>
            </a:extLst>
          </p:cNvPr>
          <p:cNvGrpSpPr/>
          <p:nvPr/>
        </p:nvGrpSpPr>
        <p:grpSpPr>
          <a:xfrm>
            <a:off x="9260736" y="2548812"/>
            <a:ext cx="2450768" cy="2627116"/>
            <a:chOff x="9260736" y="2548812"/>
            <a:chExt cx="2450768" cy="2627116"/>
          </a:xfrm>
        </p:grpSpPr>
        <p:grpSp>
          <p:nvGrpSpPr>
            <p:cNvPr id="48" name="Group 47">
              <a:extLst>
                <a:ext uri="{FF2B5EF4-FFF2-40B4-BE49-F238E27FC236}">
                  <a16:creationId xmlns:a16="http://schemas.microsoft.com/office/drawing/2014/main" id="{7E8A4E99-6422-D841-9E19-170865A2F5D1}"/>
                </a:ext>
              </a:extLst>
            </p:cNvPr>
            <p:cNvGrpSpPr/>
            <p:nvPr/>
          </p:nvGrpSpPr>
          <p:grpSpPr>
            <a:xfrm>
              <a:off x="9260736" y="2548812"/>
              <a:ext cx="2450768" cy="1917221"/>
              <a:chOff x="9355401" y="1438047"/>
              <a:chExt cx="2450768" cy="1917221"/>
            </a:xfrm>
          </p:grpSpPr>
          <p:pic>
            <p:nvPicPr>
              <p:cNvPr id="49" name="Picture 48">
                <a:extLst>
                  <a:ext uri="{FF2B5EF4-FFF2-40B4-BE49-F238E27FC236}">
                    <a16:creationId xmlns:a16="http://schemas.microsoft.com/office/drawing/2014/main" id="{17FE883F-C33D-4D47-8E05-6EF9EB6B8617}"/>
                  </a:ext>
                </a:extLst>
              </p:cNvPr>
              <p:cNvPicPr>
                <a:picLocks/>
              </p:cNvPicPr>
              <p:nvPr/>
            </p:nvPicPr>
            <p:blipFill>
              <a:blip r:embed="rId22" cstate="screen">
                <a:extLst>
                  <a:ext uri="{28A0092B-C50C-407E-A947-70E740481C1C}">
                    <a14:useLocalDpi xmlns:a14="http://schemas.microsoft.com/office/drawing/2010/main"/>
                  </a:ext>
                </a:extLst>
              </a:blip>
              <a:stretch>
                <a:fillRect/>
              </a:stretch>
            </p:blipFill>
            <p:spPr>
              <a:xfrm>
                <a:off x="10469740" y="1438047"/>
                <a:ext cx="970840" cy="970840"/>
              </a:xfrm>
              <a:prstGeom prst="rect">
                <a:avLst/>
              </a:prstGeom>
            </p:spPr>
          </p:pic>
          <p:cxnSp>
            <p:nvCxnSpPr>
              <p:cNvPr id="50" name="Straight Connector 49">
                <a:extLst>
                  <a:ext uri="{FF2B5EF4-FFF2-40B4-BE49-F238E27FC236}">
                    <a16:creationId xmlns:a16="http://schemas.microsoft.com/office/drawing/2014/main" id="{F326505A-4692-B74B-B368-88FCA35929A7}"/>
                  </a:ext>
                </a:extLst>
              </p:cNvPr>
              <p:cNvCxnSpPr>
                <a:cxnSpLocks/>
              </p:cNvCxnSpPr>
              <p:nvPr/>
            </p:nvCxnSpPr>
            <p:spPr>
              <a:xfrm>
                <a:off x="9355401" y="1923467"/>
                <a:ext cx="96045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33948363-4260-174D-9408-BC39ECF5B0EE}"/>
                  </a:ext>
                </a:extLst>
              </p:cNvPr>
              <p:cNvSpPr/>
              <p:nvPr/>
            </p:nvSpPr>
            <p:spPr>
              <a:xfrm>
                <a:off x="10097047" y="2436946"/>
                <a:ext cx="1709122" cy="369332"/>
              </a:xfrm>
              <a:prstGeom prst="rect">
                <a:avLst/>
              </a:prstGeom>
            </p:spPr>
            <p:txBody>
              <a:bodyPr wrap="none">
                <a:spAutoFit/>
              </a:bodyPr>
              <a:lstStyle/>
              <a:p>
                <a:r>
                  <a:rPr lang="en-US" dirty="0">
                    <a:cs typeface="Gill Sans Light" panose="020B0302020104020203" pitchFamily="34" charset="-79"/>
                  </a:rPr>
                  <a:t>Online shopping</a:t>
                </a:r>
                <a:endParaRPr lang="en-US" dirty="0"/>
              </a:p>
            </p:txBody>
          </p:sp>
          <p:pic>
            <p:nvPicPr>
              <p:cNvPr id="52" name="Picture 51">
                <a:extLst>
                  <a:ext uri="{FF2B5EF4-FFF2-40B4-BE49-F238E27FC236}">
                    <a16:creationId xmlns:a16="http://schemas.microsoft.com/office/drawing/2014/main" id="{1FB6CBE8-A305-0544-810D-E28E68746F0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436287" y="2987928"/>
                <a:ext cx="1012885" cy="367340"/>
              </a:xfrm>
              <a:prstGeom prst="rect">
                <a:avLst/>
              </a:prstGeom>
            </p:spPr>
          </p:pic>
        </p:grpSp>
        <p:pic>
          <p:nvPicPr>
            <p:cNvPr id="3080" name="Picture 8" descr="Get Walmart hours, driving directions and check out weekly specials at your  Charlottesville Supercenter, 975 Hilton Heights Rd, Charlottesville, VA  22901 - Walmart.com">
              <a:extLst>
                <a:ext uri="{FF2B5EF4-FFF2-40B4-BE49-F238E27FC236}">
                  <a16:creationId xmlns:a16="http://schemas.microsoft.com/office/drawing/2014/main" id="{17B7E93A-7A39-644F-98A9-F7AF525C076D}"/>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0232736" y="4180326"/>
              <a:ext cx="1333396" cy="99560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Date Placeholder 3">
            <a:extLst>
              <a:ext uri="{FF2B5EF4-FFF2-40B4-BE49-F238E27FC236}">
                <a16:creationId xmlns:a16="http://schemas.microsoft.com/office/drawing/2014/main" id="{8DA8B81F-4DC4-EA40-B4CD-367D111883ED}"/>
              </a:ext>
            </a:extLst>
          </p:cNvPr>
          <p:cNvSpPr>
            <a:spLocks noGrp="1"/>
          </p:cNvSpPr>
          <p:nvPr>
            <p:ph type="dt" sz="half" idx="10"/>
          </p:nvPr>
        </p:nvSpPr>
        <p:spPr/>
        <p:txBody>
          <a:bodyPr/>
          <a:lstStyle/>
          <a:p>
            <a:r>
              <a:rPr lang="en-US"/>
              <a:t>Motivation</a:t>
            </a:r>
            <a:endParaRPr lang="en-US" dirty="0"/>
          </a:p>
        </p:txBody>
      </p:sp>
      <p:sp>
        <p:nvSpPr>
          <p:cNvPr id="5" name="Slide Number Placeholder 4">
            <a:extLst>
              <a:ext uri="{FF2B5EF4-FFF2-40B4-BE49-F238E27FC236}">
                <a16:creationId xmlns:a16="http://schemas.microsoft.com/office/drawing/2014/main" id="{AF3559A5-2F7E-7F40-BE67-A6270CB524C6}"/>
              </a:ext>
            </a:extLst>
          </p:cNvPr>
          <p:cNvSpPr>
            <a:spLocks noGrp="1"/>
          </p:cNvSpPr>
          <p:nvPr>
            <p:ph type="sldNum" sz="quarter" idx="12"/>
          </p:nvPr>
        </p:nvSpPr>
        <p:spPr/>
        <p:txBody>
          <a:bodyPr/>
          <a:lstStyle/>
          <a:p>
            <a:fld id="{CA6696E8-D417-8B43-B1F6-212CA6FA9E63}" type="slidenum">
              <a:rPr lang="en-US" smtClean="0"/>
              <a:t>3</a:t>
            </a:fld>
            <a:endParaRPr lang="en-US"/>
          </a:p>
        </p:txBody>
      </p:sp>
    </p:spTree>
    <p:extLst>
      <p:ext uri="{BB962C8B-B14F-4D97-AF65-F5344CB8AC3E}">
        <p14:creationId xmlns:p14="http://schemas.microsoft.com/office/powerpoint/2010/main" val="444688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3838" y="3571872"/>
            <a:ext cx="3986230" cy="580519"/>
          </a:xfrm>
          <a:prstGeom prst="rect">
            <a:avLst/>
          </a:prstGeom>
        </p:spPr>
      </p:pic>
      <p:sp>
        <p:nvSpPr>
          <p:cNvPr id="2" name="Title 1"/>
          <p:cNvSpPr>
            <a:spLocks noGrp="1"/>
          </p:cNvSpPr>
          <p:nvPr>
            <p:ph type="title"/>
          </p:nvPr>
        </p:nvSpPr>
        <p:spPr/>
        <p:txBody>
          <a:bodyPr/>
          <a:lstStyle/>
          <a:p>
            <a:r>
              <a:rPr lang="en-US" dirty="0"/>
              <a:t>Posterior sampling</a:t>
            </a:r>
          </a:p>
        </p:txBody>
      </p:sp>
      <p:sp>
        <p:nvSpPr>
          <p:cNvPr id="3" name="Content Placeholder 2"/>
          <p:cNvSpPr>
            <a:spLocks noGrp="1"/>
          </p:cNvSpPr>
          <p:nvPr>
            <p:ph idx="1"/>
          </p:nvPr>
        </p:nvSpPr>
        <p:spPr/>
        <p:txBody>
          <a:bodyPr/>
          <a:lstStyle/>
          <a:p>
            <a:r>
              <a:rPr lang="en-US" dirty="0"/>
              <a:t>Thompson sampling [AG13]</a:t>
            </a:r>
          </a:p>
        </p:txBody>
      </p:sp>
      <p:sp>
        <p:nvSpPr>
          <p:cNvPr id="4" name="Date Placeholder 3"/>
          <p:cNvSpPr>
            <a:spLocks noGrp="1"/>
          </p:cNvSpPr>
          <p:nvPr>
            <p:ph type="dt" sz="half" idx="10"/>
          </p:nvPr>
        </p:nvSpPr>
        <p:spPr/>
        <p:txBody>
          <a:bodyPr/>
          <a:lstStyle/>
          <a:p>
            <a:r>
              <a:rPr lang="en-US"/>
              <a:t>Classical strategies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30</a:t>
            </a:fld>
            <a:endParaRPr lang="en-US"/>
          </a:p>
        </p:txBody>
      </p:sp>
      <p:grpSp>
        <p:nvGrpSpPr>
          <p:cNvPr id="24" name="Group 23"/>
          <p:cNvGrpSpPr/>
          <p:nvPr/>
        </p:nvGrpSpPr>
        <p:grpSpPr>
          <a:xfrm>
            <a:off x="2645325" y="5298520"/>
            <a:ext cx="4550192" cy="324288"/>
            <a:chOff x="2645325" y="5298520"/>
            <a:chExt cx="4550192" cy="324288"/>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5325" y="5298520"/>
              <a:ext cx="344263" cy="292102"/>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364" y="5369309"/>
              <a:ext cx="333688" cy="253499"/>
            </a:xfrm>
            <a:prstGeom prst="rect">
              <a:avLst/>
            </a:prstGeom>
          </p:spPr>
        </p:pic>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9264" y="5304870"/>
              <a:ext cx="476253" cy="285752"/>
            </a:xfrm>
            <a:prstGeom prst="rect">
              <a:avLst/>
            </a:prstGeom>
          </p:spPr>
        </p:pic>
      </p:grpSp>
      <p:cxnSp>
        <p:nvCxnSpPr>
          <p:cNvPr id="29" name="Straight Arrow Connector 28"/>
          <p:cNvCxnSpPr/>
          <p:nvPr/>
        </p:nvCxnSpPr>
        <p:spPr>
          <a:xfrm flipH="1">
            <a:off x="2319131" y="3639931"/>
            <a:ext cx="0" cy="157700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19130" y="5203688"/>
            <a:ext cx="558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1457740" y="3657602"/>
            <a:ext cx="1214783" cy="369332"/>
          </a:xfrm>
          <a:prstGeom prst="rect">
            <a:avLst/>
          </a:prstGeom>
          <a:noFill/>
        </p:spPr>
        <p:txBody>
          <a:bodyPr wrap="square" rtlCol="0">
            <a:spAutoFit/>
          </a:bodyPr>
          <a:lstStyle/>
          <a:p>
            <a:r>
              <a:rPr lang="en-US" dirty="0"/>
              <a:t>Reward</a:t>
            </a:r>
          </a:p>
        </p:txBody>
      </p:sp>
      <p:grpSp>
        <p:nvGrpSpPr>
          <p:cNvPr id="52" name="Group 51"/>
          <p:cNvGrpSpPr/>
          <p:nvPr/>
        </p:nvGrpSpPr>
        <p:grpSpPr>
          <a:xfrm>
            <a:off x="2613283" y="5337723"/>
            <a:ext cx="4573812" cy="282316"/>
            <a:chOff x="2617701" y="5342140"/>
            <a:chExt cx="4573812" cy="282316"/>
          </a:xfrm>
        </p:grpSpPr>
        <p:pic>
          <p:nvPicPr>
            <p:cNvPr id="73" name="Picture 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17701" y="5342140"/>
              <a:ext cx="456689" cy="282316"/>
            </a:xfrm>
            <a:prstGeom prst="rect">
              <a:avLst/>
            </a:prstGeom>
          </p:spPr>
        </p:pic>
        <p:pic>
          <p:nvPicPr>
            <p:cNvPr id="77" name="Picture 7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9424" y="5350443"/>
              <a:ext cx="448386" cy="274013"/>
            </a:xfrm>
            <a:prstGeom prst="rect">
              <a:avLst/>
            </a:prstGeom>
          </p:spPr>
        </p:pic>
        <p:pic>
          <p:nvPicPr>
            <p:cNvPr id="78" name="Picture 7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8217" y="5350443"/>
              <a:ext cx="473296" cy="274013"/>
            </a:xfrm>
            <a:prstGeom prst="rect">
              <a:avLst/>
            </a:prstGeom>
          </p:spPr>
        </p:pic>
      </p:grpSp>
      <p:pic>
        <p:nvPicPr>
          <p:cNvPr id="110" name="Picture 10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91639" y="5760484"/>
            <a:ext cx="4523562" cy="452356"/>
          </a:xfrm>
          <a:prstGeom prst="rect">
            <a:avLst/>
          </a:prstGeom>
        </p:spPr>
      </p:pic>
      <p:grpSp>
        <p:nvGrpSpPr>
          <p:cNvPr id="22" name="Group 21"/>
          <p:cNvGrpSpPr/>
          <p:nvPr/>
        </p:nvGrpSpPr>
        <p:grpSpPr>
          <a:xfrm>
            <a:off x="7134087" y="503582"/>
            <a:ext cx="3967502" cy="616940"/>
            <a:chOff x="7496313" y="1320799"/>
            <a:chExt cx="3967502" cy="616940"/>
          </a:xfrm>
        </p:grpSpPr>
        <p:sp>
          <p:nvSpPr>
            <p:cNvPr id="114" name="TextBox 113"/>
            <p:cNvSpPr txBox="1"/>
            <p:nvPr/>
          </p:nvSpPr>
          <p:spPr>
            <a:xfrm>
              <a:off x="7920382" y="1320799"/>
              <a:ext cx="3543433" cy="369332"/>
            </a:xfrm>
            <a:prstGeom prst="rect">
              <a:avLst/>
            </a:prstGeom>
            <a:noFill/>
          </p:spPr>
          <p:txBody>
            <a:bodyPr wrap="square" rtlCol="0">
              <a:spAutoFit/>
            </a:bodyPr>
            <a:lstStyle/>
            <a:p>
              <a:r>
                <a:rPr lang="en-US" dirty="0"/>
                <a:t>In linear contextual bandit [LCLS10], </a:t>
              </a:r>
            </a:p>
          </p:txBody>
        </p:sp>
        <p:pic>
          <p:nvPicPr>
            <p:cNvPr id="113" name="Picture 1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5882" y="1609860"/>
              <a:ext cx="2786971" cy="327879"/>
            </a:xfrm>
            <a:prstGeom prst="rect">
              <a:avLst/>
            </a:prstGeom>
          </p:spPr>
        </p:pic>
        <p:pic>
          <p:nvPicPr>
            <p:cNvPr id="116" name="Picture 8" descr="Download Paper Clipart Note Taking - Clip Art Take Note - Full ..."/>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496313" y="1453564"/>
              <a:ext cx="433318" cy="442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9179340" y="2676939"/>
            <a:ext cx="1722782" cy="369332"/>
            <a:chOff x="9263270" y="2676939"/>
            <a:chExt cx="1722782" cy="369332"/>
          </a:xfrm>
        </p:grpSpPr>
        <p:cxnSp>
          <p:nvCxnSpPr>
            <p:cNvPr id="46" name="Straight Connector 45"/>
            <p:cNvCxnSpPr/>
            <p:nvPr/>
          </p:nvCxnSpPr>
          <p:spPr>
            <a:xfrm flipV="1">
              <a:off x="9263270" y="2884557"/>
              <a:ext cx="3224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9603408" y="2676939"/>
              <a:ext cx="1382644" cy="369332"/>
            </a:xfrm>
            <a:prstGeom prst="rect">
              <a:avLst/>
            </a:prstGeom>
            <a:noFill/>
          </p:spPr>
          <p:txBody>
            <a:bodyPr wrap="square" rtlCol="0">
              <a:spAutoFit/>
            </a:bodyPr>
            <a:lstStyle/>
            <a:p>
              <a:r>
                <a:rPr lang="en-US" dirty="0"/>
                <a:t>prior</a:t>
              </a:r>
            </a:p>
          </p:txBody>
        </p:sp>
      </p:grpSp>
      <p:pic>
        <p:nvPicPr>
          <p:cNvPr id="74" name="Picture 73"/>
          <p:cNvPicPr>
            <a:picLocks noChangeAspect="1"/>
          </p:cNvPicPr>
          <p:nvPr/>
        </p:nvPicPr>
        <p:blipFill>
          <a:blip r:embed="rId12"/>
          <a:stretch>
            <a:fillRect/>
          </a:stretch>
        </p:blipFill>
        <p:spPr>
          <a:xfrm>
            <a:off x="6088335" y="5720522"/>
            <a:ext cx="1275456" cy="520908"/>
          </a:xfrm>
          <a:prstGeom prst="rect">
            <a:avLst/>
          </a:prstGeom>
        </p:spPr>
      </p:pic>
      <p:grpSp>
        <p:nvGrpSpPr>
          <p:cNvPr id="84" name="Group 83"/>
          <p:cNvGrpSpPr/>
          <p:nvPr/>
        </p:nvGrpSpPr>
        <p:grpSpPr>
          <a:xfrm>
            <a:off x="5835374" y="2235201"/>
            <a:ext cx="3648767" cy="646331"/>
            <a:chOff x="5835374" y="2235201"/>
            <a:chExt cx="3648767" cy="646331"/>
          </a:xfrm>
        </p:grpSpPr>
        <p:sp>
          <p:nvSpPr>
            <p:cNvPr id="37" name="TextBox 36"/>
            <p:cNvSpPr txBox="1"/>
            <p:nvPr/>
          </p:nvSpPr>
          <p:spPr>
            <a:xfrm>
              <a:off x="5835374" y="2235201"/>
              <a:ext cx="2800626" cy="646331"/>
            </a:xfrm>
            <a:prstGeom prst="rect">
              <a:avLst/>
            </a:prstGeom>
            <a:noFill/>
          </p:spPr>
          <p:txBody>
            <a:bodyPr wrap="square" rtlCol="0">
              <a:spAutoFit/>
            </a:bodyPr>
            <a:lstStyle/>
            <a:p>
              <a:r>
                <a:rPr lang="en-US" dirty="0"/>
                <a:t>A Bayesian perspective of reward estimation:</a:t>
              </a:r>
            </a:p>
          </p:txBody>
        </p:sp>
        <p:pic>
          <p:nvPicPr>
            <p:cNvPr id="83" name="Picture 8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05533" y="2518152"/>
              <a:ext cx="1678608" cy="352703"/>
            </a:xfrm>
            <a:prstGeom prst="rect">
              <a:avLst/>
            </a:prstGeom>
          </p:spPr>
        </p:pic>
      </p:grpSp>
      <p:grpSp>
        <p:nvGrpSpPr>
          <p:cNvPr id="108" name="Group 107"/>
          <p:cNvGrpSpPr/>
          <p:nvPr/>
        </p:nvGrpSpPr>
        <p:grpSpPr>
          <a:xfrm>
            <a:off x="8348868" y="4616175"/>
            <a:ext cx="3260035" cy="1797877"/>
            <a:chOff x="8423965" y="4567583"/>
            <a:chExt cx="3260035" cy="1797877"/>
          </a:xfrm>
        </p:grpSpPr>
        <p:sp>
          <p:nvSpPr>
            <p:cNvPr id="104" name="Rectangle 103"/>
            <p:cNvSpPr/>
            <p:nvPr/>
          </p:nvSpPr>
          <p:spPr>
            <a:xfrm>
              <a:off x="8428381" y="4594087"/>
              <a:ext cx="3255619" cy="17713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8423965" y="4567583"/>
              <a:ext cx="3211444" cy="646331"/>
            </a:xfrm>
            <a:prstGeom prst="rect">
              <a:avLst/>
            </a:prstGeom>
            <a:noFill/>
          </p:spPr>
          <p:txBody>
            <a:bodyPr wrap="square" rtlCol="0">
              <a:spAutoFit/>
            </a:bodyPr>
            <a:lstStyle/>
            <a:p>
              <a:r>
                <a:rPr lang="en-US" dirty="0"/>
                <a:t>Analytic form of posterior</a:t>
              </a:r>
            </a:p>
            <a:p>
              <a:r>
                <a:rPr lang="en-US" dirty="0"/>
                <a:t>Prior:</a:t>
              </a:r>
            </a:p>
          </p:txBody>
        </p:sp>
        <p:pic>
          <p:nvPicPr>
            <p:cNvPr id="75" name="Picture 7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25564" y="5220801"/>
              <a:ext cx="3131931" cy="338587"/>
            </a:xfrm>
            <a:prstGeom prst="rect">
              <a:avLst/>
            </a:prstGeom>
          </p:spPr>
        </p:pic>
        <p:pic>
          <p:nvPicPr>
            <p:cNvPr id="76" name="Picture 7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25564" y="5598974"/>
              <a:ext cx="2854065" cy="408680"/>
            </a:xfrm>
            <a:prstGeom prst="rect">
              <a:avLst/>
            </a:prstGeom>
          </p:spPr>
        </p:pic>
        <p:pic>
          <p:nvPicPr>
            <p:cNvPr id="82" name="Picture 8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574157" y="5961890"/>
              <a:ext cx="2049669" cy="376731"/>
            </a:xfrm>
            <a:prstGeom prst="rect">
              <a:avLst/>
            </a:prstGeom>
          </p:spPr>
        </p:pic>
        <p:pic>
          <p:nvPicPr>
            <p:cNvPr id="85" name="Picture 8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068905" y="4888187"/>
              <a:ext cx="1907384" cy="297831"/>
            </a:xfrm>
            <a:prstGeom prst="rect">
              <a:avLst/>
            </a:prstGeom>
          </p:spPr>
        </p:pic>
      </p:grpSp>
      <p:grpSp>
        <p:nvGrpSpPr>
          <p:cNvPr id="107" name="Group 106"/>
          <p:cNvGrpSpPr/>
          <p:nvPr/>
        </p:nvGrpSpPr>
        <p:grpSpPr>
          <a:xfrm>
            <a:off x="7001565" y="1228034"/>
            <a:ext cx="5002314" cy="680279"/>
            <a:chOff x="7001565" y="1228034"/>
            <a:chExt cx="5002314" cy="680279"/>
          </a:xfrm>
        </p:grpSpPr>
        <p:pic>
          <p:nvPicPr>
            <p:cNvPr id="86" name="Picture 8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89912" y="1587015"/>
              <a:ext cx="4913967" cy="321298"/>
            </a:xfrm>
            <a:prstGeom prst="rect">
              <a:avLst/>
            </a:prstGeom>
          </p:spPr>
        </p:pic>
        <p:sp>
          <p:nvSpPr>
            <p:cNvPr id="97" name="TextBox 96"/>
            <p:cNvSpPr txBox="1"/>
            <p:nvPr/>
          </p:nvSpPr>
          <p:spPr>
            <a:xfrm>
              <a:off x="7001565" y="1228034"/>
              <a:ext cx="2778539" cy="369332"/>
            </a:xfrm>
            <a:prstGeom prst="rect">
              <a:avLst/>
            </a:prstGeom>
            <a:noFill/>
          </p:spPr>
          <p:txBody>
            <a:bodyPr wrap="square" rtlCol="0">
              <a:spAutoFit/>
            </a:bodyPr>
            <a:lstStyle/>
            <a:p>
              <a:r>
                <a:rPr lang="en-US" dirty="0"/>
                <a:t>Predictive distribution:</a:t>
              </a:r>
            </a:p>
          </p:txBody>
        </p:sp>
      </p:grpSp>
      <p:grpSp>
        <p:nvGrpSpPr>
          <p:cNvPr id="123" name="Group 122"/>
          <p:cNvGrpSpPr/>
          <p:nvPr/>
        </p:nvGrpSpPr>
        <p:grpSpPr>
          <a:xfrm>
            <a:off x="10402958" y="3123096"/>
            <a:ext cx="1722782" cy="583095"/>
            <a:chOff x="10243931" y="2628348"/>
            <a:chExt cx="1722782" cy="583095"/>
          </a:xfrm>
        </p:grpSpPr>
        <p:sp>
          <p:nvSpPr>
            <p:cNvPr id="112" name="TextBox 111"/>
            <p:cNvSpPr txBox="1"/>
            <p:nvPr/>
          </p:nvSpPr>
          <p:spPr>
            <a:xfrm>
              <a:off x="10243931" y="2628348"/>
              <a:ext cx="1722782" cy="369332"/>
            </a:xfrm>
            <a:prstGeom prst="rect">
              <a:avLst/>
            </a:prstGeom>
            <a:noFill/>
          </p:spPr>
          <p:txBody>
            <a:bodyPr wrap="square" rtlCol="0">
              <a:spAutoFit/>
            </a:bodyPr>
            <a:lstStyle/>
            <a:p>
              <a:r>
                <a:rPr lang="en-US" dirty="0"/>
                <a:t>related to prior</a:t>
              </a:r>
            </a:p>
          </p:txBody>
        </p:sp>
        <p:cxnSp>
          <p:nvCxnSpPr>
            <p:cNvPr id="121" name="Straight Arrow Connector 120"/>
            <p:cNvCxnSpPr/>
            <p:nvPr/>
          </p:nvCxnSpPr>
          <p:spPr>
            <a:xfrm flipH="1">
              <a:off x="10411791" y="2928730"/>
              <a:ext cx="269461" cy="2827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Rectangle 100"/>
          <p:cNvSpPr/>
          <p:nvPr/>
        </p:nvSpPr>
        <p:spPr>
          <a:xfrm>
            <a:off x="5449253" y="4414943"/>
            <a:ext cx="439544" cy="523220"/>
          </a:xfrm>
          <a:prstGeom prst="rect">
            <a:avLst/>
          </a:prstGeom>
        </p:spPr>
        <p:txBody>
          <a:bodyPr wrap="none">
            <a:spAutoFit/>
          </a:bodyPr>
          <a:lstStyle/>
          <a:p>
            <a:r>
              <a:rPr lang="en-US" sz="2800" b="1" dirty="0"/>
              <a:t>…</a:t>
            </a:r>
          </a:p>
        </p:txBody>
      </p:sp>
      <p:cxnSp>
        <p:nvCxnSpPr>
          <p:cNvPr id="120" name="Straight Connector 119"/>
          <p:cNvCxnSpPr/>
          <p:nvPr/>
        </p:nvCxnSpPr>
        <p:spPr>
          <a:xfrm flipV="1">
            <a:off x="2593009" y="4532244"/>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4" name="Picture 123"/>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120677" y="4391371"/>
            <a:ext cx="461828" cy="344745"/>
          </a:xfrm>
          <a:prstGeom prst="rect">
            <a:avLst/>
          </a:prstGeom>
        </p:spPr>
      </p:pic>
      <p:cxnSp>
        <p:nvCxnSpPr>
          <p:cNvPr id="136" name="Straight Connector 135"/>
          <p:cNvCxnSpPr/>
          <p:nvPr/>
        </p:nvCxnSpPr>
        <p:spPr>
          <a:xfrm flipV="1">
            <a:off x="3967936" y="4371097"/>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26068" y="4270957"/>
            <a:ext cx="424481" cy="312118"/>
          </a:xfrm>
          <a:prstGeom prst="rect">
            <a:avLst/>
          </a:prstGeom>
        </p:spPr>
      </p:pic>
      <p:cxnSp>
        <p:nvCxnSpPr>
          <p:cNvPr id="150" name="Straight Connector 149"/>
          <p:cNvCxnSpPr/>
          <p:nvPr/>
        </p:nvCxnSpPr>
        <p:spPr>
          <a:xfrm flipV="1">
            <a:off x="6657189" y="4824561"/>
            <a:ext cx="4726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1" name="Picture 15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171107" y="4744392"/>
            <a:ext cx="565575" cy="343385"/>
          </a:xfrm>
          <a:prstGeom prst="rect">
            <a:avLst/>
          </a:prstGeom>
        </p:spPr>
      </p:pic>
      <p:grpSp>
        <p:nvGrpSpPr>
          <p:cNvPr id="43" name="Group 42"/>
          <p:cNvGrpSpPr/>
          <p:nvPr/>
        </p:nvGrpSpPr>
        <p:grpSpPr>
          <a:xfrm>
            <a:off x="2690191" y="3176929"/>
            <a:ext cx="5110922" cy="1938411"/>
            <a:chOff x="2690191" y="3176929"/>
            <a:chExt cx="5110922" cy="1938411"/>
          </a:xfrm>
        </p:grpSpPr>
        <p:grpSp>
          <p:nvGrpSpPr>
            <p:cNvPr id="36" name="Group 35"/>
            <p:cNvGrpSpPr/>
            <p:nvPr/>
          </p:nvGrpSpPr>
          <p:grpSpPr>
            <a:xfrm>
              <a:off x="2690191" y="3894449"/>
              <a:ext cx="841587" cy="1220891"/>
              <a:chOff x="2690191" y="3894449"/>
              <a:chExt cx="841587" cy="1220891"/>
            </a:xfrm>
          </p:grpSpPr>
          <p:grpSp>
            <p:nvGrpSpPr>
              <p:cNvPr id="119" name="Group 118"/>
              <p:cNvGrpSpPr/>
              <p:nvPr/>
            </p:nvGrpSpPr>
            <p:grpSpPr>
              <a:xfrm>
                <a:off x="2690191" y="3953566"/>
                <a:ext cx="841587" cy="1161774"/>
                <a:chOff x="3697356" y="3984487"/>
                <a:chExt cx="841587" cy="1161774"/>
              </a:xfrm>
            </p:grpSpPr>
            <p:pic>
              <p:nvPicPr>
                <p:cNvPr id="125" name="Picture 124"/>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865218" y="4156626"/>
                  <a:ext cx="673725" cy="259600"/>
                </a:xfrm>
                <a:prstGeom prst="rect">
                  <a:avLst/>
                </a:prstGeom>
              </p:spPr>
            </p:pic>
            <p:grpSp>
              <p:nvGrpSpPr>
                <p:cNvPr id="126" name="Group 125"/>
                <p:cNvGrpSpPr/>
                <p:nvPr/>
              </p:nvGrpSpPr>
              <p:grpSpPr>
                <a:xfrm>
                  <a:off x="3697356" y="3984487"/>
                  <a:ext cx="283155" cy="1161774"/>
                  <a:chOff x="3697356" y="3984487"/>
                  <a:chExt cx="283155" cy="1161774"/>
                </a:xfrm>
              </p:grpSpPr>
              <p:cxnSp>
                <p:nvCxnSpPr>
                  <p:cNvPr id="127" name="Straight Connector 126"/>
                  <p:cNvCxnSpPr/>
                  <p:nvPr/>
                </p:nvCxnSpPr>
                <p:spPr>
                  <a:xfrm flipV="1">
                    <a:off x="3706191" y="3988904"/>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3838109" y="3984487"/>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3840145" y="4559748"/>
                    <a:ext cx="604" cy="5799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3697356" y="5146261"/>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18" name="Oval 117"/>
              <p:cNvSpPr/>
              <p:nvPr/>
            </p:nvSpPr>
            <p:spPr>
              <a:xfrm>
                <a:off x="2771395" y="3894449"/>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4066377" y="3606317"/>
              <a:ext cx="869776" cy="1492659"/>
              <a:chOff x="4066377" y="3606317"/>
              <a:chExt cx="869776" cy="1492659"/>
            </a:xfrm>
          </p:grpSpPr>
          <p:grpSp>
            <p:nvGrpSpPr>
              <p:cNvPr id="141" name="Group 140"/>
              <p:cNvGrpSpPr/>
              <p:nvPr/>
            </p:nvGrpSpPr>
            <p:grpSpPr>
              <a:xfrm>
                <a:off x="4066377" y="3653183"/>
                <a:ext cx="283845" cy="1445793"/>
                <a:chOff x="5073542" y="3684104"/>
                <a:chExt cx="283845" cy="1445793"/>
              </a:xfrm>
            </p:grpSpPr>
            <p:cxnSp>
              <p:nvCxnSpPr>
                <p:cNvPr id="143" name="Straight Connector 142"/>
                <p:cNvCxnSpPr/>
                <p:nvPr/>
              </p:nvCxnSpPr>
              <p:spPr>
                <a:xfrm flipV="1">
                  <a:off x="5083067" y="3698900"/>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221357" y="3684104"/>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5221357" y="4408556"/>
                  <a:ext cx="1493" cy="7213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073542" y="5120506"/>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42" name="Picture 14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274292" y="4000808"/>
                <a:ext cx="661861" cy="256003"/>
              </a:xfrm>
              <a:prstGeom prst="rect">
                <a:avLst/>
              </a:prstGeom>
            </p:spPr>
          </p:pic>
          <p:sp>
            <p:nvSpPr>
              <p:cNvPr id="138" name="Oval 137"/>
              <p:cNvSpPr/>
              <p:nvPr/>
            </p:nvSpPr>
            <p:spPr>
              <a:xfrm>
                <a:off x="4150139" y="360631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745170" y="4497977"/>
              <a:ext cx="1009658" cy="608486"/>
              <a:chOff x="6745170" y="4497977"/>
              <a:chExt cx="1009658" cy="608486"/>
            </a:xfrm>
          </p:grpSpPr>
          <p:grpSp>
            <p:nvGrpSpPr>
              <p:cNvPr id="155" name="Group 154"/>
              <p:cNvGrpSpPr/>
              <p:nvPr/>
            </p:nvGrpSpPr>
            <p:grpSpPr>
              <a:xfrm>
                <a:off x="6745170" y="4552950"/>
                <a:ext cx="284241" cy="553513"/>
                <a:chOff x="7752335" y="4583871"/>
                <a:chExt cx="284241" cy="553513"/>
              </a:xfrm>
            </p:grpSpPr>
            <p:cxnSp>
              <p:nvCxnSpPr>
                <p:cNvPr id="157" name="Straight Connector 156"/>
                <p:cNvCxnSpPr/>
                <p:nvPr/>
              </p:nvCxnSpPr>
              <p:spPr>
                <a:xfrm>
                  <a:off x="7896121" y="4583871"/>
                  <a:ext cx="1" cy="2714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7892550" y="4863064"/>
                  <a:ext cx="2175" cy="2743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7762256" y="5129449"/>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7752335" y="4589303"/>
                  <a:ext cx="27432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56" name="Picture 15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059800" y="4499837"/>
                <a:ext cx="695028" cy="245304"/>
              </a:xfrm>
              <a:prstGeom prst="rect">
                <a:avLst/>
              </a:prstGeom>
            </p:spPr>
          </p:pic>
          <p:sp>
            <p:nvSpPr>
              <p:cNvPr id="152" name="Oval 151"/>
              <p:cNvSpPr/>
              <p:nvPr/>
            </p:nvSpPr>
            <p:spPr>
              <a:xfrm>
                <a:off x="6836558" y="4497977"/>
                <a:ext cx="119269" cy="11926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3401392" y="3176929"/>
              <a:ext cx="4399721" cy="1253403"/>
              <a:chOff x="3401392" y="3176929"/>
              <a:chExt cx="4399721" cy="1253403"/>
            </a:xfrm>
          </p:grpSpPr>
          <p:cxnSp>
            <p:nvCxnSpPr>
              <p:cNvPr id="102" name="Straight Arrow Connector 101"/>
              <p:cNvCxnSpPr/>
              <p:nvPr/>
            </p:nvCxnSpPr>
            <p:spPr>
              <a:xfrm flipH="1">
                <a:off x="3401392" y="3609009"/>
                <a:ext cx="2438401" cy="477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4951899" y="3644349"/>
                <a:ext cx="1055753" cy="5124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6" name="Picture 105"/>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405910" y="3176929"/>
                <a:ext cx="2395203" cy="401776"/>
              </a:xfrm>
              <a:prstGeom prst="rect">
                <a:avLst/>
              </a:prstGeom>
            </p:spPr>
          </p:pic>
          <p:cxnSp>
            <p:nvCxnSpPr>
              <p:cNvPr id="161" name="Straight Arrow Connector 160"/>
              <p:cNvCxnSpPr/>
              <p:nvPr/>
            </p:nvCxnSpPr>
            <p:spPr>
              <a:xfrm>
                <a:off x="6126922" y="3662018"/>
                <a:ext cx="1136763" cy="7683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5" name="Group 114"/>
          <p:cNvGrpSpPr/>
          <p:nvPr/>
        </p:nvGrpSpPr>
        <p:grpSpPr>
          <a:xfrm>
            <a:off x="2411896" y="4042395"/>
            <a:ext cx="528982" cy="352286"/>
            <a:chOff x="2411896" y="4042395"/>
            <a:chExt cx="528982" cy="352286"/>
          </a:xfrm>
        </p:grpSpPr>
        <p:cxnSp>
          <p:nvCxnSpPr>
            <p:cNvPr id="131" name="Straight Connector 130"/>
            <p:cNvCxnSpPr/>
            <p:nvPr/>
          </p:nvCxnSpPr>
          <p:spPr>
            <a:xfrm>
              <a:off x="2712278" y="409933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2" name="Picture 131"/>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411896" y="4042395"/>
              <a:ext cx="272523" cy="352286"/>
            </a:xfrm>
            <a:prstGeom prst="rect">
              <a:avLst/>
            </a:prstGeom>
          </p:spPr>
        </p:pic>
      </p:grpSp>
      <p:grpSp>
        <p:nvGrpSpPr>
          <p:cNvPr id="135" name="Group 134"/>
          <p:cNvGrpSpPr/>
          <p:nvPr/>
        </p:nvGrpSpPr>
        <p:grpSpPr>
          <a:xfrm>
            <a:off x="3774298" y="4588026"/>
            <a:ext cx="553984" cy="340667"/>
            <a:chOff x="3774298" y="4588026"/>
            <a:chExt cx="553984" cy="340667"/>
          </a:xfrm>
        </p:grpSpPr>
        <p:pic>
          <p:nvPicPr>
            <p:cNvPr id="139" name="Picture 138"/>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774298" y="4588026"/>
              <a:ext cx="295673" cy="340667"/>
            </a:xfrm>
            <a:prstGeom prst="rect">
              <a:avLst/>
            </a:prstGeom>
          </p:spPr>
        </p:pic>
        <p:cxnSp>
          <p:nvCxnSpPr>
            <p:cNvPr id="140" name="Straight Connector 139"/>
            <p:cNvCxnSpPr/>
            <p:nvPr/>
          </p:nvCxnSpPr>
          <p:spPr>
            <a:xfrm>
              <a:off x="4099682" y="4716359"/>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6363245" y="4469336"/>
            <a:ext cx="640389" cy="340180"/>
            <a:chOff x="6363245" y="4469336"/>
            <a:chExt cx="640389" cy="340180"/>
          </a:xfrm>
        </p:grpSpPr>
        <p:pic>
          <p:nvPicPr>
            <p:cNvPr id="153" name="Picture 152"/>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363245" y="4469336"/>
              <a:ext cx="364920" cy="340180"/>
            </a:xfrm>
            <a:prstGeom prst="rect">
              <a:avLst/>
            </a:prstGeom>
          </p:spPr>
        </p:pic>
        <p:cxnSp>
          <p:nvCxnSpPr>
            <p:cNvPr id="154" name="Straight Connector 153"/>
            <p:cNvCxnSpPr/>
            <p:nvPr/>
          </p:nvCxnSpPr>
          <p:spPr>
            <a:xfrm>
              <a:off x="6775034" y="4728886"/>
              <a:ext cx="22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3538331" y="2672080"/>
            <a:ext cx="3645107" cy="2092008"/>
            <a:chOff x="3538331" y="2672080"/>
            <a:chExt cx="3645107" cy="2092008"/>
          </a:xfrm>
        </p:grpSpPr>
        <p:cxnSp>
          <p:nvCxnSpPr>
            <p:cNvPr id="163" name="Straight Arrow Connector 162"/>
            <p:cNvCxnSpPr>
              <a:stCxn id="164" idx="2"/>
            </p:cNvCxnSpPr>
            <p:nvPr/>
          </p:nvCxnSpPr>
          <p:spPr>
            <a:xfrm>
              <a:off x="4420564" y="3181356"/>
              <a:ext cx="317745" cy="10896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4" name="Picture 163"/>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681615" y="2672080"/>
              <a:ext cx="1477898" cy="509276"/>
            </a:xfrm>
            <a:prstGeom prst="rect">
              <a:avLst/>
            </a:prstGeom>
          </p:spPr>
        </p:pic>
        <p:cxnSp>
          <p:nvCxnSpPr>
            <p:cNvPr id="165" name="Straight Arrow Connector 164"/>
            <p:cNvCxnSpPr/>
            <p:nvPr/>
          </p:nvCxnSpPr>
          <p:spPr>
            <a:xfrm flipH="1">
              <a:off x="3538331" y="3211443"/>
              <a:ext cx="724452" cy="12147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4647096" y="3162852"/>
              <a:ext cx="2536342" cy="16012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2604892" y="2241920"/>
            <a:ext cx="2554622" cy="833464"/>
            <a:chOff x="2604892" y="2241920"/>
            <a:chExt cx="2554622" cy="833464"/>
          </a:xfrm>
        </p:grpSpPr>
        <p:sp>
          <p:nvSpPr>
            <p:cNvPr id="28" name="Rectangle 27"/>
            <p:cNvSpPr/>
            <p:nvPr/>
          </p:nvSpPr>
          <p:spPr>
            <a:xfrm>
              <a:off x="4837509" y="2683669"/>
              <a:ext cx="322005" cy="39171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604892" y="2241920"/>
              <a:ext cx="2195443" cy="369332"/>
            </a:xfrm>
            <a:prstGeom prst="rect">
              <a:avLst/>
            </a:prstGeom>
            <a:noFill/>
          </p:spPr>
          <p:txBody>
            <a:bodyPr wrap="square" rtlCol="0">
              <a:spAutoFit/>
            </a:bodyPr>
            <a:lstStyle/>
            <a:p>
              <a:r>
                <a:rPr lang="en-US" dirty="0"/>
                <a:t>Source of uncertainty</a:t>
              </a:r>
            </a:p>
          </p:txBody>
        </p:sp>
        <p:cxnSp>
          <p:nvCxnSpPr>
            <p:cNvPr id="34" name="Straight Arrow Connector 33"/>
            <p:cNvCxnSpPr/>
            <p:nvPr/>
          </p:nvCxnSpPr>
          <p:spPr>
            <a:xfrm>
              <a:off x="4707932" y="2455890"/>
              <a:ext cx="297723" cy="1765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852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wipe(left)">
                                      <p:cBhvr>
                                        <p:cTn id="24" dur="5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Posterior sampling</a:t>
            </a:r>
          </a:p>
        </p:txBody>
      </p:sp>
      <p:sp>
        <p:nvSpPr>
          <p:cNvPr id="3" name="Content Placeholder 2"/>
          <p:cNvSpPr>
            <a:spLocks noGrp="1"/>
          </p:cNvSpPr>
          <p:nvPr>
            <p:ph idx="1"/>
          </p:nvPr>
        </p:nvSpPr>
        <p:spPr/>
        <p:txBody>
          <a:bodyPr/>
          <a:lstStyle/>
          <a:p>
            <a:r>
              <a:rPr lang="en-US" dirty="0"/>
              <a:t>Thompson sampling [RVKOW18]</a:t>
            </a:r>
          </a:p>
          <a:p>
            <a:pPr lvl="1"/>
            <a:r>
              <a:rPr lang="en-US" dirty="0"/>
              <a:t>No analytic posterior?</a:t>
            </a:r>
          </a:p>
          <a:p>
            <a:pPr lvl="1"/>
            <a:r>
              <a:rPr lang="en-US" dirty="0"/>
              <a:t>Approximate posterior inference!</a:t>
            </a:r>
          </a:p>
          <a:p>
            <a:pPr lvl="2"/>
            <a:r>
              <a:rPr lang="en-US" dirty="0"/>
              <a:t>Gibbs sampling</a:t>
            </a:r>
          </a:p>
          <a:p>
            <a:pPr lvl="2"/>
            <a:r>
              <a:rPr lang="en-US" dirty="0"/>
              <a:t>Particle sampling</a:t>
            </a:r>
          </a:p>
          <a:p>
            <a:pPr lvl="2"/>
            <a:r>
              <a:rPr lang="en-US" dirty="0"/>
              <a:t>Laplace approximation</a:t>
            </a:r>
          </a:p>
          <a:p>
            <a:pPr lvl="2"/>
            <a:r>
              <a:rPr lang="en-US" dirty="0"/>
              <a:t>Bootstrapping</a:t>
            </a:r>
          </a:p>
        </p:txBody>
      </p:sp>
      <p:sp>
        <p:nvSpPr>
          <p:cNvPr id="4" name="Date Placeholder 3"/>
          <p:cNvSpPr>
            <a:spLocks noGrp="1"/>
          </p:cNvSpPr>
          <p:nvPr>
            <p:ph type="dt" sz="half" idx="10"/>
          </p:nvPr>
        </p:nvSpPr>
        <p:spPr/>
        <p:txBody>
          <a:bodyPr/>
          <a:lstStyle/>
          <a:p>
            <a:r>
              <a:rPr lang="en-US"/>
              <a:t>Classical strategies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31</a:t>
            </a:fld>
            <a:endParaRPr lang="en-US"/>
          </a:p>
        </p:txBody>
      </p:sp>
      <p:grpSp>
        <p:nvGrpSpPr>
          <p:cNvPr id="8" name="Group 7"/>
          <p:cNvGrpSpPr/>
          <p:nvPr/>
        </p:nvGrpSpPr>
        <p:grpSpPr>
          <a:xfrm>
            <a:off x="6153646" y="1091991"/>
            <a:ext cx="4580614" cy="702862"/>
            <a:chOff x="6325925" y="4020721"/>
            <a:chExt cx="4580614" cy="702862"/>
          </a:xfrm>
        </p:grpSpPr>
        <p:sp>
          <p:nvSpPr>
            <p:cNvPr id="6" name="TextBox 5"/>
            <p:cNvSpPr txBox="1"/>
            <p:nvPr/>
          </p:nvSpPr>
          <p:spPr>
            <a:xfrm>
              <a:off x="6718851" y="4077252"/>
              <a:ext cx="4187688" cy="646331"/>
            </a:xfrm>
            <a:prstGeom prst="rect">
              <a:avLst/>
            </a:prstGeom>
            <a:noFill/>
          </p:spPr>
          <p:txBody>
            <a:bodyPr wrap="square" rtlCol="0">
              <a:spAutoFit/>
            </a:bodyPr>
            <a:lstStyle/>
            <a:p>
              <a:r>
                <a:rPr lang="en-US" i="1" dirty="0">
                  <a:solidFill>
                    <a:srgbClr val="FF0000"/>
                  </a:solidFill>
                </a:rPr>
                <a:t>No formal regret known yet; and some analysis from Bayesian regret perspective</a:t>
              </a:r>
            </a:p>
          </p:txBody>
        </p:sp>
        <p:pic>
          <p:nvPicPr>
            <p:cNvPr id="7" name="Picture 2" descr="Compiler warnings: are you checking them in Dynamics 365? - ariste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25925" y="4020721"/>
              <a:ext cx="430983" cy="430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17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I</a:t>
            </a:r>
          </a:p>
        </p:txBody>
      </p:sp>
      <p:sp>
        <p:nvSpPr>
          <p:cNvPr id="3" name="Content Placeholder 2"/>
          <p:cNvSpPr>
            <a:spLocks noGrp="1"/>
          </p:cNvSpPr>
          <p:nvPr>
            <p:ph idx="1"/>
          </p:nvPr>
        </p:nvSpPr>
        <p:spPr/>
        <p:txBody>
          <a:bodyPr>
            <a:normAutofit lnSpcReduction="10000"/>
          </a:bodyPr>
          <a:lstStyle/>
          <a:p>
            <a:pPr marL="0" indent="0">
              <a:buNone/>
            </a:pPr>
            <a:r>
              <a:rPr lang="en-US" sz="1400" dirty="0"/>
              <a:t>[Rob77] Robertson, Stephen E. "The probability ranking principle in IR." </a:t>
            </a:r>
            <a:r>
              <a:rPr lang="en-US" sz="1400" i="1" dirty="0"/>
              <a:t>Journal of documentation</a:t>
            </a:r>
            <a:r>
              <a:rPr lang="en-US" sz="1400" dirty="0"/>
              <a:t> (1977).</a:t>
            </a:r>
          </a:p>
          <a:p>
            <a:pPr marL="0" indent="0">
              <a:buNone/>
            </a:pPr>
            <a:r>
              <a:rPr lang="en-US" sz="1400" dirty="0"/>
              <a:t>[SSSCJ16] Schnabel, T., Swaminathan, A., Singh, A., </a:t>
            </a:r>
            <a:r>
              <a:rPr lang="en-US" sz="1400" dirty="0" err="1"/>
              <a:t>Chandak</a:t>
            </a:r>
            <a:r>
              <a:rPr lang="en-US" sz="1400" dirty="0"/>
              <a:t>, N., &amp; </a:t>
            </a:r>
            <a:r>
              <a:rPr lang="en-US" sz="1400" dirty="0" err="1"/>
              <a:t>Joachims</a:t>
            </a:r>
            <a:r>
              <a:rPr lang="en-US" sz="1400" dirty="0"/>
              <a:t>, T. (2016, June). Recommendations as treatments: debiasing learning and evaluation. In Proceedings of the 33rd International Conference on International Conference on Machine Learning-Volume 48 (pp. 1670-1679).</a:t>
            </a:r>
          </a:p>
          <a:p>
            <a:pPr marL="0" indent="0">
              <a:buNone/>
            </a:pPr>
            <a:r>
              <a:rPr lang="en-US" sz="1400" dirty="0"/>
              <a:t>[Bae18] </a:t>
            </a:r>
            <a:r>
              <a:rPr lang="en-US" sz="1400" dirty="0" err="1"/>
              <a:t>Baeza</a:t>
            </a:r>
            <a:r>
              <a:rPr lang="en-US" sz="1400" dirty="0"/>
              <a:t>-Yates, R. (2018). Bias on the web. Communications of the ACM, 61(6), 54-61.</a:t>
            </a:r>
          </a:p>
          <a:p>
            <a:pPr marL="0" indent="0">
              <a:buNone/>
            </a:pPr>
            <a:r>
              <a:rPr lang="en-US" sz="1400" dirty="0"/>
              <a:t>[LBK09] </a:t>
            </a:r>
            <a:r>
              <a:rPr lang="en-US" sz="1400" dirty="0" err="1"/>
              <a:t>Leskovec</a:t>
            </a:r>
            <a:r>
              <a:rPr lang="en-US" sz="1400" dirty="0"/>
              <a:t>, J., Backstrom, L., &amp; Kleinberg, J. (2009, June). Meme-tracking and the dynamics of the news cycle. In Proceedings of the 15th ACM SIGKDD international conference on Knowledge discovery and data mining (pp. 497-506).</a:t>
            </a:r>
          </a:p>
          <a:p>
            <a:pPr marL="0" indent="0">
              <a:buNone/>
            </a:pPr>
            <a:r>
              <a:rPr lang="en-US" sz="1400" dirty="0"/>
              <a:t>[LR85] Lai, T. L., &amp; Robbins, H. (1985). Asymptotically efficient adaptive allocation rules. Advances in applied mathematics, 6(1), 4-22.</a:t>
            </a:r>
          </a:p>
          <a:p>
            <a:pPr marL="0" indent="0">
              <a:buNone/>
            </a:pPr>
            <a:r>
              <a:rPr lang="en-US" sz="1400" dirty="0"/>
              <a:t>[Aue95] Auer, P., </a:t>
            </a:r>
            <a:r>
              <a:rPr lang="en-US" sz="1400" dirty="0" err="1"/>
              <a:t>Cesa</a:t>
            </a:r>
            <a:r>
              <a:rPr lang="en-US" sz="1400" dirty="0"/>
              <a:t>-Bianchi, N., Freund, Y., &amp; </a:t>
            </a:r>
            <a:r>
              <a:rPr lang="en-US" sz="1400" dirty="0" err="1"/>
              <a:t>Schapire</a:t>
            </a:r>
            <a:r>
              <a:rPr lang="en-US" sz="1400" dirty="0"/>
              <a:t>, R. E. (1995, October). Gambling in a rigged casino: The adversarial multi-armed bandit problem. In Proceedings of IEEE 36th Annual Foundations of Computer Science (pp. 322-331). IEEE.</a:t>
            </a:r>
          </a:p>
          <a:p>
            <a:pPr marL="0" indent="0">
              <a:buNone/>
            </a:pPr>
            <a:r>
              <a:rPr lang="en-US" sz="1400" dirty="0"/>
              <a:t>[LCLS10] Li, L., Chu, W., Langford, J., &amp; </a:t>
            </a:r>
            <a:r>
              <a:rPr lang="en-US" sz="1400" dirty="0" err="1"/>
              <a:t>Schapire</a:t>
            </a:r>
            <a:r>
              <a:rPr lang="en-US" sz="1400" dirty="0"/>
              <a:t>, R. E. (2010, April). A contextual-bandit approach to personalized news article recommendation. In Proceedings of the 19th international conference on World wide web (pp. 661-670).</a:t>
            </a:r>
          </a:p>
          <a:p>
            <a:pPr marL="0" indent="0">
              <a:buNone/>
            </a:pPr>
            <a:r>
              <a:rPr lang="en-US" sz="1400" dirty="0"/>
              <a:t>[CLRS11] Chu, W., Li, L., </a:t>
            </a:r>
            <a:r>
              <a:rPr lang="en-US" sz="1400" dirty="0" err="1"/>
              <a:t>Reyzin</a:t>
            </a:r>
            <a:r>
              <a:rPr lang="en-US" sz="1400" dirty="0"/>
              <a:t>, L., &amp; </a:t>
            </a:r>
            <a:r>
              <a:rPr lang="en-US" sz="1400" dirty="0" err="1"/>
              <a:t>Schapire</a:t>
            </a:r>
            <a:r>
              <a:rPr lang="en-US" sz="1400" dirty="0"/>
              <a:t>, R. (2011, June). Contextual bandits with linear payoff functions. In Proceedings of the Fourteenth International Conference on Artificial Intelligence and Statistics (pp. 208-214).</a:t>
            </a:r>
          </a:p>
          <a:p>
            <a:pPr marL="0" indent="0">
              <a:buNone/>
            </a:pPr>
            <a:r>
              <a:rPr lang="en-US" sz="1400" dirty="0"/>
              <a:t>[SB18] Sutton, R. S., &amp; </a:t>
            </a:r>
            <a:r>
              <a:rPr lang="en-US" sz="1400" dirty="0" err="1"/>
              <a:t>Barto</a:t>
            </a:r>
            <a:r>
              <a:rPr lang="en-US" sz="1400" dirty="0"/>
              <a:t>, A. G. (2018). Reinforcement learning: An introduction. MIT press.</a:t>
            </a:r>
          </a:p>
          <a:p>
            <a:pPr marL="0" indent="0">
              <a:buNone/>
            </a:pPr>
            <a:r>
              <a:rPr lang="en-US" sz="1400" dirty="0"/>
              <a:t>[Aue02] Auer, P. (2002). Using confidence bounds for exploitation-exploration trade-offs. Journal of Machine Learning Research, 3(Nov), 397-422.</a:t>
            </a:r>
          </a:p>
        </p:txBody>
      </p:sp>
      <p:sp>
        <p:nvSpPr>
          <p:cNvPr id="4" name="Date Placeholder 3"/>
          <p:cNvSpPr>
            <a:spLocks noGrp="1"/>
          </p:cNvSpPr>
          <p:nvPr>
            <p:ph type="dt" sz="half" idx="10"/>
          </p:nvPr>
        </p:nvSpPr>
        <p:spPr/>
        <p:txBody>
          <a:bodyPr/>
          <a:lstStyle/>
          <a:p>
            <a:r>
              <a:rPr lang="en-US"/>
              <a:t>References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32</a:t>
            </a:fld>
            <a:endParaRPr lang="en-US"/>
          </a:p>
        </p:txBody>
      </p:sp>
    </p:spTree>
    <p:extLst>
      <p:ext uri="{BB962C8B-B14F-4D97-AF65-F5344CB8AC3E}">
        <p14:creationId xmlns:p14="http://schemas.microsoft.com/office/powerpoint/2010/main" val="1456612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II</a:t>
            </a:r>
          </a:p>
        </p:txBody>
      </p:sp>
      <p:sp>
        <p:nvSpPr>
          <p:cNvPr id="3" name="Content Placeholder 2"/>
          <p:cNvSpPr>
            <a:spLocks noGrp="1"/>
          </p:cNvSpPr>
          <p:nvPr>
            <p:ph idx="1"/>
          </p:nvPr>
        </p:nvSpPr>
        <p:spPr/>
        <p:txBody>
          <a:bodyPr>
            <a:normAutofit/>
          </a:bodyPr>
          <a:lstStyle/>
          <a:p>
            <a:pPr marL="0" indent="0">
              <a:buNone/>
            </a:pPr>
            <a:r>
              <a:rPr lang="en-US" sz="1400" dirty="0"/>
              <a:t>[LZ08] Langford, J., &amp; Zhang, T. (2008). The epoch-greedy algorithm for multi-armed bandits with side information. In Advances in neural information processing systems (pp. 817-824).</a:t>
            </a:r>
          </a:p>
          <a:p>
            <a:pPr marL="0" indent="0">
              <a:buNone/>
            </a:pPr>
            <a:r>
              <a:rPr lang="en-US" sz="1400" dirty="0"/>
              <a:t>[FCGS10] </a:t>
            </a:r>
            <a:r>
              <a:rPr lang="en-US" sz="1400" dirty="0" err="1"/>
              <a:t>Filippi</a:t>
            </a:r>
            <a:r>
              <a:rPr lang="en-US" sz="1400" dirty="0"/>
              <a:t>, S., </a:t>
            </a:r>
            <a:r>
              <a:rPr lang="en-US" sz="1400" dirty="0" err="1"/>
              <a:t>Cappe</a:t>
            </a:r>
            <a:r>
              <a:rPr lang="en-US" sz="1400" dirty="0"/>
              <a:t>, O., </a:t>
            </a:r>
            <a:r>
              <a:rPr lang="en-US" sz="1400" dirty="0" err="1"/>
              <a:t>Garivier</a:t>
            </a:r>
            <a:r>
              <a:rPr lang="en-US" sz="1400" dirty="0"/>
              <a:t>, A., &amp; </a:t>
            </a:r>
            <a:r>
              <a:rPr lang="en-US" sz="1400" dirty="0" err="1"/>
              <a:t>Szepesvári</a:t>
            </a:r>
            <a:r>
              <a:rPr lang="en-US" sz="1400" dirty="0"/>
              <a:t>, C. (2010). Parametric bandits: The generalized linear case. In Advances in Neural Information Processing Systems (pp. 586-594).</a:t>
            </a:r>
          </a:p>
          <a:p>
            <a:pPr marL="0" indent="0">
              <a:buNone/>
            </a:pPr>
            <a:r>
              <a:rPr lang="en-US" sz="1400" dirty="0"/>
              <a:t>[GC11] </a:t>
            </a:r>
            <a:r>
              <a:rPr lang="en-US" sz="1400" dirty="0" err="1"/>
              <a:t>Garivier</a:t>
            </a:r>
            <a:r>
              <a:rPr lang="en-US" sz="1400" dirty="0"/>
              <a:t>, A., &amp; </a:t>
            </a:r>
            <a:r>
              <a:rPr lang="en-US" sz="1400" dirty="0" err="1"/>
              <a:t>Cappé</a:t>
            </a:r>
            <a:r>
              <a:rPr lang="en-US" sz="1400" dirty="0"/>
              <a:t>, O. (2011, December). The KL-UCB algorithm for bounded stochastic bandits and beyond. In Proceedings of the 24th annual conference on learning theory (pp. 359-376).</a:t>
            </a:r>
          </a:p>
          <a:p>
            <a:pPr marL="0" indent="0">
              <a:buNone/>
            </a:pPr>
            <a:r>
              <a:rPr lang="en-US" sz="1400" dirty="0"/>
              <a:t>[AG13] Agrawal, S., &amp; Goyal, N. (2013, February). Thompson sampling for contextual bandits with linear payoffs. In International Conference on Machine Learning (pp. 127-135).</a:t>
            </a:r>
          </a:p>
          <a:p>
            <a:pPr marL="0" indent="0">
              <a:buNone/>
            </a:pPr>
            <a:r>
              <a:rPr lang="en-US" sz="1400" dirty="0"/>
              <a:t>[RVKOW18] Russo, D. J., Van Roy, B., </a:t>
            </a:r>
            <a:r>
              <a:rPr lang="en-US" sz="1400" dirty="0" err="1"/>
              <a:t>Kazerouni</a:t>
            </a:r>
            <a:r>
              <a:rPr lang="en-US" sz="1400" dirty="0"/>
              <a:t>, A., </a:t>
            </a:r>
            <a:r>
              <a:rPr lang="en-US" sz="1400" dirty="0" err="1"/>
              <a:t>Osband</a:t>
            </a:r>
            <a:r>
              <a:rPr lang="en-US" sz="1400" dirty="0"/>
              <a:t>, I., &amp; Wen, Z. (2018). A Tutorial on Thompson Sampling. Foundations and Trends® in Machine Learning, 11(1), 1-96.</a:t>
            </a:r>
          </a:p>
          <a:p>
            <a:pPr marL="0" indent="0">
              <a:buNone/>
            </a:pPr>
            <a:r>
              <a:rPr lang="en-US" sz="1400" dirty="0"/>
              <a:t>[KSGB19a] </a:t>
            </a:r>
            <a:r>
              <a:rPr lang="en-US" sz="1400" dirty="0" err="1"/>
              <a:t>Kveton</a:t>
            </a:r>
            <a:r>
              <a:rPr lang="en-US" sz="1400" dirty="0"/>
              <a:t>, B., </a:t>
            </a:r>
            <a:r>
              <a:rPr lang="en-US" sz="1400" dirty="0" err="1"/>
              <a:t>Szepesvári</a:t>
            </a:r>
            <a:r>
              <a:rPr lang="en-US" sz="1400" dirty="0"/>
              <a:t>, C., </a:t>
            </a:r>
            <a:r>
              <a:rPr lang="en-US" sz="1400" dirty="0" err="1"/>
              <a:t>Ghavamzadeh</a:t>
            </a:r>
            <a:r>
              <a:rPr lang="en-US" sz="1400" dirty="0"/>
              <a:t>, M., &amp; </a:t>
            </a:r>
            <a:r>
              <a:rPr lang="en-US" sz="1400" dirty="0" err="1"/>
              <a:t>Boutilier</a:t>
            </a:r>
            <a:r>
              <a:rPr lang="en-US" sz="1400" dirty="0"/>
              <a:t>, C. (2019, August). Perturbed-history exploration in stochastic multi-armed bandits. In Proceedings of the 28th International Joint Conference on Artificial Intelligence (pp. 2786-2793). AAAI Press.</a:t>
            </a:r>
          </a:p>
          <a:p>
            <a:pPr marL="0" indent="0">
              <a:buNone/>
            </a:pPr>
            <a:r>
              <a:rPr lang="en-US" sz="1400" dirty="0"/>
              <a:t>[KSGB19b] </a:t>
            </a:r>
            <a:r>
              <a:rPr lang="en-US" sz="1400" dirty="0" err="1"/>
              <a:t>Kveton</a:t>
            </a:r>
            <a:r>
              <a:rPr lang="en-US" sz="1400" dirty="0"/>
              <a:t>, B., </a:t>
            </a:r>
            <a:r>
              <a:rPr lang="en-US" sz="1400" dirty="0" err="1"/>
              <a:t>Szepesvari</a:t>
            </a:r>
            <a:r>
              <a:rPr lang="en-US" sz="1400" dirty="0"/>
              <a:t>, C., </a:t>
            </a:r>
            <a:r>
              <a:rPr lang="en-US" sz="1400" dirty="0" err="1"/>
              <a:t>Ghavamzadeh</a:t>
            </a:r>
            <a:r>
              <a:rPr lang="en-US" sz="1400" dirty="0"/>
              <a:t>, M., &amp; </a:t>
            </a:r>
            <a:r>
              <a:rPr lang="en-US" sz="1400" dirty="0" err="1"/>
              <a:t>Boutilier</a:t>
            </a:r>
            <a:r>
              <a:rPr lang="en-US" sz="1400" dirty="0"/>
              <a:t>, C. (2019). Perturbed-history exploration in stochastic linear bandits. </a:t>
            </a:r>
            <a:r>
              <a:rPr lang="en-US" sz="1400" dirty="0" err="1"/>
              <a:t>arXiv</a:t>
            </a:r>
            <a:r>
              <a:rPr lang="en-US" sz="1400" dirty="0"/>
              <a:t> preprint arXiv:1903.09132.</a:t>
            </a:r>
          </a:p>
          <a:p>
            <a:pPr marL="0" indent="0">
              <a:buNone/>
            </a:pPr>
            <a:r>
              <a:rPr lang="en-US" sz="1400" dirty="0"/>
              <a:t>[KMRWW18] Kannan, S., Morgenstern, J. H., Roth, A., Waggoner, B., &amp; Wu, Z. S. (2018). A smoothed analysis of the greedy algorithm for the linear contextual bandit problem. In Advances in Neural Information Processing Systems (pp. 2227-2236).</a:t>
            </a:r>
          </a:p>
          <a:p>
            <a:endParaRPr lang="en-US" dirty="0"/>
          </a:p>
        </p:txBody>
      </p:sp>
      <p:sp>
        <p:nvSpPr>
          <p:cNvPr id="4" name="Date Placeholder 3"/>
          <p:cNvSpPr>
            <a:spLocks noGrp="1"/>
          </p:cNvSpPr>
          <p:nvPr>
            <p:ph type="dt" sz="half" idx="10"/>
          </p:nvPr>
        </p:nvSpPr>
        <p:spPr/>
        <p:txBody>
          <a:bodyPr/>
          <a:lstStyle/>
          <a:p>
            <a:r>
              <a:rPr lang="en-US"/>
              <a:t>References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33</a:t>
            </a:fld>
            <a:endParaRPr lang="en-US"/>
          </a:p>
        </p:txBody>
      </p:sp>
    </p:spTree>
    <p:extLst>
      <p:ext uri="{BB962C8B-B14F-4D97-AF65-F5344CB8AC3E}">
        <p14:creationId xmlns:p14="http://schemas.microsoft.com/office/powerpoint/2010/main" val="1546824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this tutorial</a:t>
            </a:r>
          </a:p>
        </p:txBody>
      </p:sp>
      <p:sp>
        <p:nvSpPr>
          <p:cNvPr id="3" name="Content Placeholder 2"/>
          <p:cNvSpPr>
            <a:spLocks noGrp="1"/>
          </p:cNvSpPr>
          <p:nvPr>
            <p:ph idx="1"/>
          </p:nvPr>
        </p:nvSpPr>
        <p:spPr/>
        <p:txBody>
          <a:bodyPr/>
          <a:lstStyle/>
          <a:p>
            <a:r>
              <a:rPr lang="en-US" dirty="0">
                <a:solidFill>
                  <a:schemeClr val="accent3"/>
                </a:solidFill>
              </a:rPr>
              <a:t>Motivation</a:t>
            </a:r>
          </a:p>
          <a:p>
            <a:r>
              <a:rPr lang="en-US" dirty="0">
                <a:solidFill>
                  <a:schemeClr val="accent3"/>
                </a:solidFill>
              </a:rPr>
              <a:t>Background: bandit algorithms</a:t>
            </a:r>
          </a:p>
          <a:p>
            <a:r>
              <a:rPr lang="en-US" dirty="0"/>
              <a:t>Bandit learning for recommender systems</a:t>
            </a:r>
          </a:p>
          <a:p>
            <a:r>
              <a:rPr lang="en-US" dirty="0"/>
              <a:t>Bandit learning for retrieval systems</a:t>
            </a:r>
          </a:p>
          <a:p>
            <a:r>
              <a:rPr lang="en-US" dirty="0"/>
              <a:t>Ethical considerations in IR with bandit learning</a:t>
            </a:r>
          </a:p>
          <a:p>
            <a:r>
              <a:rPr lang="en-US" dirty="0"/>
              <a:t>Conclusion &amp; future directions</a:t>
            </a:r>
          </a:p>
        </p:txBody>
      </p:sp>
      <p:sp>
        <p:nvSpPr>
          <p:cNvPr id="4" name="Date Placeholder 3"/>
          <p:cNvSpPr>
            <a:spLocks noGrp="1"/>
          </p:cNvSpPr>
          <p:nvPr>
            <p:ph type="dt" sz="half" idx="10"/>
          </p:nvPr>
        </p:nvSpPr>
        <p:spPr/>
        <p:txBody>
          <a:bodyPr/>
          <a:lstStyle/>
          <a:p>
            <a:r>
              <a:rPr lang="en-US"/>
              <a:t>Outline</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34</a:t>
            </a:fld>
            <a:endParaRPr lang="en-US"/>
          </a:p>
        </p:txBody>
      </p:sp>
    </p:spTree>
    <p:extLst>
      <p:ext uri="{BB962C8B-B14F-4D97-AF65-F5344CB8AC3E}">
        <p14:creationId xmlns:p14="http://schemas.microsoft.com/office/powerpoint/2010/main" val="3468190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Real-world challenges: recap</a:t>
            </a:r>
          </a:p>
        </p:txBody>
      </p:sp>
      <p:sp>
        <p:nvSpPr>
          <p:cNvPr id="3" name="Content Placeholder 2"/>
          <p:cNvSpPr>
            <a:spLocks noGrp="1"/>
          </p:cNvSpPr>
          <p:nvPr>
            <p:ph idx="1"/>
          </p:nvPr>
        </p:nvSpPr>
        <p:spPr>
          <a:xfrm>
            <a:off x="838200" y="1601046"/>
            <a:ext cx="10515600" cy="4351338"/>
          </a:xfrm>
        </p:spPr>
        <p:txBody>
          <a:bodyPr/>
          <a:lstStyle/>
          <a:p>
            <a:pPr marL="228600" lvl="1">
              <a:spcBef>
                <a:spcPts val="1000"/>
              </a:spcBef>
            </a:pPr>
            <a:r>
              <a:rPr lang="en-US" dirty="0"/>
              <a:t>Huge exploration space, but the problem space has structure</a:t>
            </a:r>
          </a:p>
          <a:p>
            <a:pPr marL="228600" lvl="1">
              <a:spcBef>
                <a:spcPts val="1000"/>
              </a:spcBef>
            </a:pPr>
            <a:r>
              <a:rPr lang="en-US" dirty="0"/>
              <a:t>User’s preference can be non-stationary</a:t>
            </a:r>
          </a:p>
          <a:p>
            <a:pPr marL="228600" lvl="1">
              <a:spcBef>
                <a:spcPts val="1000"/>
              </a:spcBef>
            </a:pPr>
            <a:endParaRPr lang="en-US" dirty="0"/>
          </a:p>
        </p:txBody>
      </p:sp>
      <p:sp>
        <p:nvSpPr>
          <p:cNvPr id="6" name="Slide Number Placeholder 5"/>
          <p:cNvSpPr>
            <a:spLocks noGrp="1"/>
          </p:cNvSpPr>
          <p:nvPr>
            <p:ph type="sldNum" sz="quarter" idx="12"/>
          </p:nvPr>
        </p:nvSpPr>
        <p:spPr/>
        <p:txBody>
          <a:bodyPr/>
          <a:lstStyle/>
          <a:p>
            <a:fld id="{96675DA6-09A5-4603-985B-62A0433927C4}" type="slidenum">
              <a:rPr lang="en-US" smtClean="0"/>
              <a:t>35</a:t>
            </a:fld>
            <a:endParaRPr lang="en-US"/>
          </a:p>
        </p:txBody>
      </p:sp>
      <p:graphicFrame>
        <p:nvGraphicFramePr>
          <p:cNvPr id="9" name="Table 8"/>
          <p:cNvGraphicFramePr>
            <a:graphicFrameLocks noGrp="1"/>
          </p:cNvGraphicFramePr>
          <p:nvPr/>
        </p:nvGraphicFramePr>
        <p:xfrm>
          <a:off x="1157867" y="4074766"/>
          <a:ext cx="5447880" cy="2210204"/>
        </p:xfrm>
        <a:graphic>
          <a:graphicData uri="http://schemas.openxmlformats.org/drawingml/2006/table">
            <a:tbl>
              <a:tblPr firstRow="1" bandRow="1">
                <a:tableStyleId>{5940675A-B579-460E-94D1-54222C63F5DA}</a:tableStyleId>
              </a:tblPr>
              <a:tblGrid>
                <a:gridCol w="1815960">
                  <a:extLst>
                    <a:ext uri="{9D8B030D-6E8A-4147-A177-3AD203B41FA5}">
                      <a16:colId xmlns:a16="http://schemas.microsoft.com/office/drawing/2014/main" val="4170111158"/>
                    </a:ext>
                  </a:extLst>
                </a:gridCol>
                <a:gridCol w="1815960">
                  <a:extLst>
                    <a:ext uri="{9D8B030D-6E8A-4147-A177-3AD203B41FA5}">
                      <a16:colId xmlns:a16="http://schemas.microsoft.com/office/drawing/2014/main" val="4103216737"/>
                    </a:ext>
                  </a:extLst>
                </a:gridCol>
                <a:gridCol w="1815960">
                  <a:extLst>
                    <a:ext uri="{9D8B030D-6E8A-4147-A177-3AD203B41FA5}">
                      <a16:colId xmlns:a16="http://schemas.microsoft.com/office/drawing/2014/main" val="2470551502"/>
                    </a:ext>
                  </a:extLst>
                </a:gridCol>
              </a:tblGrid>
              <a:tr h="110510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65599345"/>
                  </a:ext>
                </a:extLst>
              </a:tr>
              <a:tr h="1105102">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38542045"/>
                  </a:ext>
                </a:extLst>
              </a:tr>
            </a:tbl>
          </a:graphicData>
        </a:graphic>
      </p:graphicFrame>
      <p:sp>
        <p:nvSpPr>
          <p:cNvPr id="10" name="TextBox 9"/>
          <p:cNvSpPr txBox="1"/>
          <p:nvPr/>
        </p:nvSpPr>
        <p:spPr>
          <a:xfrm>
            <a:off x="1654587" y="3057860"/>
            <a:ext cx="954594" cy="369332"/>
          </a:xfrm>
          <a:prstGeom prst="rect">
            <a:avLst/>
          </a:prstGeom>
          <a:noFill/>
        </p:spPr>
        <p:txBody>
          <a:bodyPr wrap="square" rtlCol="0">
            <a:spAutoFit/>
          </a:bodyPr>
          <a:lstStyle/>
          <a:p>
            <a:r>
              <a:rPr lang="en-US" dirty="0"/>
              <a:t>Horror</a:t>
            </a:r>
          </a:p>
        </p:txBody>
      </p:sp>
      <p:sp>
        <p:nvSpPr>
          <p:cNvPr id="11" name="TextBox 10"/>
          <p:cNvSpPr txBox="1"/>
          <p:nvPr/>
        </p:nvSpPr>
        <p:spPr>
          <a:xfrm>
            <a:off x="3422949" y="3075028"/>
            <a:ext cx="1220875" cy="369332"/>
          </a:xfrm>
          <a:prstGeom prst="rect">
            <a:avLst/>
          </a:prstGeom>
          <a:noFill/>
        </p:spPr>
        <p:txBody>
          <a:bodyPr wrap="square" rtlCol="0">
            <a:spAutoFit/>
          </a:bodyPr>
          <a:lstStyle/>
          <a:p>
            <a:r>
              <a:rPr lang="en-US" dirty="0"/>
              <a:t>Romance</a:t>
            </a:r>
          </a:p>
        </p:txBody>
      </p:sp>
      <p:sp>
        <p:nvSpPr>
          <p:cNvPr id="12" name="TextBox 11"/>
          <p:cNvSpPr txBox="1"/>
          <p:nvPr/>
        </p:nvSpPr>
        <p:spPr>
          <a:xfrm>
            <a:off x="5285803" y="3057860"/>
            <a:ext cx="1220875" cy="369332"/>
          </a:xfrm>
          <a:prstGeom prst="rect">
            <a:avLst/>
          </a:prstGeom>
          <a:noFill/>
        </p:spPr>
        <p:txBody>
          <a:bodyPr wrap="square" rtlCol="0">
            <a:spAutoFit/>
          </a:bodyPr>
          <a:lstStyle/>
          <a:p>
            <a:r>
              <a:rPr lang="en-US" dirty="0"/>
              <a:t>Drama</a:t>
            </a:r>
          </a:p>
        </p:txBody>
      </p:sp>
      <p:pic>
        <p:nvPicPr>
          <p:cNvPr id="1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67207" y="419158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3085" y="452896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5221" y="4525749"/>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400" y="421884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1884" y="451207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2198" y="476652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07388" y="4877587"/>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358" y="482323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94691" y="4877587"/>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9124" y="4441618"/>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8413" y="4116459"/>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84942" y="4733553"/>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72317" y="592513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51983" y="587939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39642" y="476652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66846" y="532701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9361" y="553215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98946" y="5959674"/>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6344" y="589004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35519" y="548731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92121" y="530218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49225" y="598509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1626" y="5207996"/>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4575" y="5548609"/>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8490" y="591249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849" y="5469825"/>
            <a:ext cx="347240" cy="34724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906FE013-7175-4406-BA2C-D979CB55D670}"/>
              </a:ext>
            </a:extLst>
          </p:cNvPr>
          <p:cNvGrpSpPr/>
          <p:nvPr/>
        </p:nvGrpSpPr>
        <p:grpSpPr>
          <a:xfrm>
            <a:off x="649160" y="4978438"/>
            <a:ext cx="377537" cy="377537"/>
            <a:chOff x="649160" y="4978438"/>
            <a:chExt cx="377537" cy="377537"/>
          </a:xfrm>
        </p:grpSpPr>
        <p:sp>
          <p:nvSpPr>
            <p:cNvPr id="40" name="Oval 39"/>
            <p:cNvSpPr/>
            <p:nvPr/>
          </p:nvSpPr>
          <p:spPr>
            <a:xfrm>
              <a:off x="649160" y="4978438"/>
              <a:ext cx="377537" cy="37753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400" y="5013252"/>
              <a:ext cx="307909" cy="307909"/>
            </a:xfrm>
            <a:prstGeom prst="rect">
              <a:avLst/>
            </a:prstGeom>
          </p:spPr>
        </p:pic>
      </p:grpSp>
      <p:grpSp>
        <p:nvGrpSpPr>
          <p:cNvPr id="63" name="Group 62">
            <a:extLst>
              <a:ext uri="{FF2B5EF4-FFF2-40B4-BE49-F238E27FC236}">
                <a16:creationId xmlns:a16="http://schemas.microsoft.com/office/drawing/2014/main" id="{FD90316A-61CB-485A-87DB-FD54B9230896}"/>
              </a:ext>
            </a:extLst>
          </p:cNvPr>
          <p:cNvGrpSpPr/>
          <p:nvPr/>
        </p:nvGrpSpPr>
        <p:grpSpPr>
          <a:xfrm>
            <a:off x="649160" y="5435233"/>
            <a:ext cx="377537" cy="377537"/>
            <a:chOff x="649160" y="5435233"/>
            <a:chExt cx="377537" cy="377537"/>
          </a:xfrm>
        </p:grpSpPr>
        <p:sp>
          <p:nvSpPr>
            <p:cNvPr id="43" name="Oval 42"/>
            <p:cNvSpPr/>
            <p:nvPr/>
          </p:nvSpPr>
          <p:spPr>
            <a:xfrm>
              <a:off x="649160" y="5435233"/>
              <a:ext cx="377537" cy="37753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974" y="5470047"/>
              <a:ext cx="307909" cy="307909"/>
            </a:xfrm>
            <a:prstGeom prst="rect">
              <a:avLst/>
            </a:prstGeom>
          </p:spPr>
        </p:pic>
      </p:grpSp>
      <p:grpSp>
        <p:nvGrpSpPr>
          <p:cNvPr id="8" name="Group 7">
            <a:extLst>
              <a:ext uri="{FF2B5EF4-FFF2-40B4-BE49-F238E27FC236}">
                <a16:creationId xmlns:a16="http://schemas.microsoft.com/office/drawing/2014/main" id="{355EF859-155A-4D21-A78B-D12916D4CD5F}"/>
              </a:ext>
            </a:extLst>
          </p:cNvPr>
          <p:cNvGrpSpPr/>
          <p:nvPr/>
        </p:nvGrpSpPr>
        <p:grpSpPr>
          <a:xfrm>
            <a:off x="649160" y="4064848"/>
            <a:ext cx="377537" cy="377537"/>
            <a:chOff x="649160" y="4064848"/>
            <a:chExt cx="377537" cy="377537"/>
          </a:xfrm>
        </p:grpSpPr>
        <p:sp>
          <p:nvSpPr>
            <p:cNvPr id="46" name="Oval 45"/>
            <p:cNvSpPr/>
            <p:nvPr/>
          </p:nvSpPr>
          <p:spPr>
            <a:xfrm>
              <a:off x="649160" y="4064848"/>
              <a:ext cx="377537" cy="37753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974" y="4099662"/>
              <a:ext cx="307909" cy="307909"/>
            </a:xfrm>
            <a:prstGeom prst="rect">
              <a:avLst/>
            </a:prstGeom>
          </p:spPr>
        </p:pic>
      </p:grpSp>
      <p:grpSp>
        <p:nvGrpSpPr>
          <p:cNvPr id="7" name="Group 6">
            <a:extLst>
              <a:ext uri="{FF2B5EF4-FFF2-40B4-BE49-F238E27FC236}">
                <a16:creationId xmlns:a16="http://schemas.microsoft.com/office/drawing/2014/main" id="{39E26D08-2790-48B3-9FBA-8F5E21431AD8}"/>
              </a:ext>
            </a:extLst>
          </p:cNvPr>
          <p:cNvGrpSpPr/>
          <p:nvPr/>
        </p:nvGrpSpPr>
        <p:grpSpPr>
          <a:xfrm>
            <a:off x="649160" y="4521643"/>
            <a:ext cx="377537" cy="377537"/>
            <a:chOff x="649160" y="4521643"/>
            <a:chExt cx="377537" cy="377537"/>
          </a:xfrm>
        </p:grpSpPr>
        <p:sp>
          <p:nvSpPr>
            <p:cNvPr id="49" name="Oval 48"/>
            <p:cNvSpPr/>
            <p:nvPr/>
          </p:nvSpPr>
          <p:spPr>
            <a:xfrm>
              <a:off x="649160" y="4521643"/>
              <a:ext cx="377537" cy="37753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751" y="4547998"/>
              <a:ext cx="307909" cy="307909"/>
            </a:xfrm>
            <a:prstGeom prst="rect">
              <a:avLst/>
            </a:prstGeom>
          </p:spPr>
        </p:pic>
      </p:grpSp>
      <p:pic>
        <p:nvPicPr>
          <p:cNvPr id="51"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425" y="5847585"/>
            <a:ext cx="434731" cy="412148"/>
          </a:xfrm>
          <a:prstGeom prst="rect">
            <a:avLst/>
          </a:prstGeom>
        </p:spPr>
      </p:pic>
      <p:pic>
        <p:nvPicPr>
          <p:cNvPr id="52" name="Picture 10" descr="Image result for horror movie post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61466" y="3407710"/>
            <a:ext cx="460612" cy="5760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Image result for horror movie poster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36656" y="3407710"/>
            <a:ext cx="388239" cy="5760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Image result for horror movie poster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39473" y="3407710"/>
            <a:ext cx="381961" cy="5760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Image result for horror movie poster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36012" y="3407710"/>
            <a:ext cx="388272" cy="5760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Image result for romance movie poster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38862" y="3407710"/>
            <a:ext cx="390410" cy="5760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0" descr="Image result for romance movie poster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43850" y="3407710"/>
            <a:ext cx="386530" cy="5760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descr="Image result for romance movie poster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244958" y="3407710"/>
            <a:ext cx="383357" cy="5760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4" descr="Image result for drama movie posters"/>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742893" y="3407710"/>
            <a:ext cx="401193" cy="57607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6" descr="Image result for drama movie poster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258664" y="3407710"/>
            <a:ext cx="384048" cy="5760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8" descr="Image result for drama movie posters oscard"/>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757290" y="3407710"/>
            <a:ext cx="386531" cy="5760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0" descr="Image result for drama movie posters oscars 202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258401" y="3407710"/>
            <a:ext cx="347346" cy="5760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2CB9C09-C486-494D-8EBF-8F81365DE4A0}"/>
              </a:ext>
            </a:extLst>
          </p:cNvPr>
          <p:cNvGrpSpPr/>
          <p:nvPr/>
        </p:nvGrpSpPr>
        <p:grpSpPr>
          <a:xfrm>
            <a:off x="1469980" y="4110300"/>
            <a:ext cx="3035465" cy="1938917"/>
            <a:chOff x="1469980" y="4110300"/>
            <a:chExt cx="3035465" cy="1938917"/>
          </a:xfrm>
        </p:grpSpPr>
        <p:pic>
          <p:nvPicPr>
            <p:cNvPr id="65"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9980" y="4767075"/>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5258" y="4110300"/>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62663" y="5609482"/>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58205" y="5701977"/>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41147" y="5579948"/>
              <a:ext cx="347240" cy="347240"/>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04919" y="4305629"/>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13816" y="4374378"/>
            <a:ext cx="347240" cy="3472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thumb u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4407571"/>
            <a:ext cx="347240" cy="34724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4008363" y="6291209"/>
            <a:ext cx="2897746" cy="276999"/>
          </a:xfrm>
          <a:prstGeom prst="rect">
            <a:avLst/>
          </a:prstGeom>
          <a:noFill/>
        </p:spPr>
        <p:txBody>
          <a:bodyPr wrap="square" rtlCol="0">
            <a:spAutoFit/>
          </a:bodyPr>
          <a:lstStyle/>
          <a:p>
            <a:r>
              <a:rPr lang="en-US" sz="1200" i="1" dirty="0"/>
              <a:t>Figure credit: </a:t>
            </a:r>
            <a:r>
              <a:rPr lang="en-US" sz="1200" dirty="0"/>
              <a:t>Schnabel et al. 2016 </a:t>
            </a:r>
            <a:r>
              <a:rPr lang="en-US" sz="1200" baseline="30000" dirty="0"/>
              <a:t>[SSSCJ16]</a:t>
            </a:r>
            <a:r>
              <a:rPr lang="en-US" sz="1200" i="1" dirty="0"/>
              <a:t> </a:t>
            </a:r>
          </a:p>
        </p:txBody>
      </p:sp>
      <p:sp>
        <p:nvSpPr>
          <p:cNvPr id="74" name="Arc 73"/>
          <p:cNvSpPr/>
          <p:nvPr/>
        </p:nvSpPr>
        <p:spPr>
          <a:xfrm rot="10800000">
            <a:off x="180039" y="4264585"/>
            <a:ext cx="939386" cy="1380850"/>
          </a:xfrm>
          <a:prstGeom prst="arc">
            <a:avLst>
              <a:gd name="adj1" fmla="val 16200000"/>
              <a:gd name="adj2" fmla="val 539314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0800000">
            <a:off x="192739" y="4709085"/>
            <a:ext cx="939386" cy="1380850"/>
          </a:xfrm>
          <a:prstGeom prst="arc">
            <a:avLst>
              <a:gd name="adj1" fmla="val 16200000"/>
              <a:gd name="adj2" fmla="val 539314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10800000">
            <a:off x="100664" y="4267482"/>
            <a:ext cx="1104900" cy="914402"/>
          </a:xfrm>
          <a:prstGeom prst="arc">
            <a:avLst>
              <a:gd name="adj1" fmla="val 16200000"/>
              <a:gd name="adj2" fmla="val 539314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16670" y="6396273"/>
            <a:ext cx="1815548" cy="369332"/>
          </a:xfrm>
          <a:prstGeom prst="rect">
            <a:avLst/>
          </a:prstGeom>
          <a:noFill/>
        </p:spPr>
        <p:txBody>
          <a:bodyPr wrap="square" rtlCol="0">
            <a:spAutoFit/>
          </a:bodyPr>
          <a:lstStyle/>
          <a:p>
            <a:r>
              <a:rPr lang="en-US" dirty="0">
                <a:solidFill>
                  <a:srgbClr val="FF0000"/>
                </a:solidFill>
              </a:rPr>
              <a:t>Social influence?</a:t>
            </a:r>
          </a:p>
        </p:txBody>
      </p:sp>
      <p:sp>
        <p:nvSpPr>
          <p:cNvPr id="79" name="Rectangle 78"/>
          <p:cNvSpPr/>
          <p:nvPr/>
        </p:nvSpPr>
        <p:spPr>
          <a:xfrm>
            <a:off x="1110452" y="3098947"/>
            <a:ext cx="2040834" cy="9055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86902" y="3098947"/>
            <a:ext cx="1490455" cy="905565"/>
          </a:xfrm>
          <a:prstGeom prst="rect">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717252" y="3098947"/>
            <a:ext cx="1922255" cy="905565"/>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2258971" y="2683713"/>
            <a:ext cx="3304303" cy="369332"/>
          </a:xfrm>
          <a:prstGeom prst="rect">
            <a:avLst/>
          </a:prstGeom>
          <a:noFill/>
        </p:spPr>
        <p:txBody>
          <a:bodyPr wrap="none" rtlCol="0">
            <a:spAutoFit/>
          </a:bodyPr>
          <a:lstStyle/>
          <a:p>
            <a:r>
              <a:rPr lang="en-US" dirty="0">
                <a:solidFill>
                  <a:srgbClr val="FF0000"/>
                </a:solidFill>
              </a:rPr>
              <a:t>Clustered, correlated responses? </a:t>
            </a:r>
          </a:p>
        </p:txBody>
      </p:sp>
      <p:grpSp>
        <p:nvGrpSpPr>
          <p:cNvPr id="84" name="Group 83">
            <a:extLst>
              <a:ext uri="{FF2B5EF4-FFF2-40B4-BE49-F238E27FC236}">
                <a16:creationId xmlns:a16="http://schemas.microsoft.com/office/drawing/2014/main" id="{AC0DC113-039F-47A4-BA00-316B49C542A3}"/>
              </a:ext>
            </a:extLst>
          </p:cNvPr>
          <p:cNvGrpSpPr/>
          <p:nvPr/>
        </p:nvGrpSpPr>
        <p:grpSpPr>
          <a:xfrm>
            <a:off x="6781224" y="3222248"/>
            <a:ext cx="5796091" cy="2681923"/>
            <a:chOff x="6764667" y="3653625"/>
            <a:chExt cx="5427333" cy="2511294"/>
          </a:xfrm>
        </p:grpSpPr>
        <p:grpSp>
          <p:nvGrpSpPr>
            <p:cNvPr id="85" name="Group 84">
              <a:extLst>
                <a:ext uri="{FF2B5EF4-FFF2-40B4-BE49-F238E27FC236}">
                  <a16:creationId xmlns:a16="http://schemas.microsoft.com/office/drawing/2014/main" id="{315C3F5B-7C68-4F8B-AE80-7D23311A3232}"/>
                </a:ext>
              </a:extLst>
            </p:cNvPr>
            <p:cNvGrpSpPr/>
            <p:nvPr/>
          </p:nvGrpSpPr>
          <p:grpSpPr>
            <a:xfrm>
              <a:off x="6764667" y="3653625"/>
              <a:ext cx="5427333" cy="2511294"/>
              <a:chOff x="2307965" y="2063376"/>
              <a:chExt cx="8375332" cy="4112961"/>
            </a:xfrm>
          </p:grpSpPr>
          <p:cxnSp>
            <p:nvCxnSpPr>
              <p:cNvPr id="117" name="Straight Arrow Connector 116">
                <a:extLst>
                  <a:ext uri="{FF2B5EF4-FFF2-40B4-BE49-F238E27FC236}">
                    <a16:creationId xmlns:a16="http://schemas.microsoft.com/office/drawing/2014/main" id="{712C324E-BEE8-41A0-9952-3342418DC060}"/>
                  </a:ext>
                </a:extLst>
              </p:cNvPr>
              <p:cNvCxnSpPr/>
              <p:nvPr/>
            </p:nvCxnSpPr>
            <p:spPr>
              <a:xfrm flipV="1">
                <a:off x="3097530" y="2657341"/>
                <a:ext cx="0" cy="2888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F4AA15D8-EF35-4363-AE47-4FF89C63515C}"/>
                  </a:ext>
                </a:extLst>
              </p:cNvPr>
              <p:cNvCxnSpPr/>
              <p:nvPr/>
            </p:nvCxnSpPr>
            <p:spPr>
              <a:xfrm>
                <a:off x="3097531" y="5534370"/>
                <a:ext cx="7025404" cy="11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7557A4-C87B-46AC-BB88-7804650A514E}"/>
                  </a:ext>
                </a:extLst>
              </p:cNvPr>
              <p:cNvSpPr txBox="1"/>
              <p:nvPr/>
            </p:nvSpPr>
            <p:spPr>
              <a:xfrm>
                <a:off x="9185965" y="5571450"/>
                <a:ext cx="1497332" cy="604887"/>
              </a:xfrm>
              <a:prstGeom prst="rect">
                <a:avLst/>
              </a:prstGeom>
              <a:noFill/>
            </p:spPr>
            <p:txBody>
              <a:bodyPr wrap="square" rtlCol="0">
                <a:spAutoFit/>
              </a:bodyPr>
              <a:lstStyle/>
              <a:p>
                <a:r>
                  <a:rPr lang="en-US" dirty="0"/>
                  <a:t>Time</a:t>
                </a:r>
              </a:p>
            </p:txBody>
          </p:sp>
          <p:sp>
            <p:nvSpPr>
              <p:cNvPr id="120" name="TextBox 119">
                <a:extLst>
                  <a:ext uri="{FF2B5EF4-FFF2-40B4-BE49-F238E27FC236}">
                    <a16:creationId xmlns:a16="http://schemas.microsoft.com/office/drawing/2014/main" id="{99F4E5F3-D365-4653-9DE2-2689FA584C8E}"/>
                  </a:ext>
                </a:extLst>
              </p:cNvPr>
              <p:cNvSpPr txBox="1"/>
              <p:nvPr/>
            </p:nvSpPr>
            <p:spPr>
              <a:xfrm rot="16200000">
                <a:off x="973359" y="3397982"/>
                <a:ext cx="3239156" cy="569944"/>
              </a:xfrm>
              <a:prstGeom prst="rect">
                <a:avLst/>
              </a:prstGeom>
              <a:noFill/>
            </p:spPr>
            <p:txBody>
              <a:bodyPr wrap="square" rtlCol="0">
                <a:spAutoFit/>
              </a:bodyPr>
              <a:lstStyle/>
              <a:p>
                <a:r>
                  <a:rPr lang="en-US" altLang="zh-CN" dirty="0"/>
                  <a:t>Expected</a:t>
                </a:r>
                <a:r>
                  <a:rPr lang="zh-CN" altLang="en-US" dirty="0"/>
                  <a:t> </a:t>
                </a:r>
                <a:r>
                  <a:rPr lang="en-US" dirty="0"/>
                  <a:t>Reward</a:t>
                </a:r>
              </a:p>
            </p:txBody>
          </p:sp>
        </p:grpSp>
        <p:cxnSp>
          <p:nvCxnSpPr>
            <p:cNvPr id="86" name="Straight Connector 85">
              <a:extLst>
                <a:ext uri="{FF2B5EF4-FFF2-40B4-BE49-F238E27FC236}">
                  <a16:creationId xmlns:a16="http://schemas.microsoft.com/office/drawing/2014/main" id="{F7DCE779-1633-48F0-A9FB-5D65486C246D}"/>
                </a:ext>
              </a:extLst>
            </p:cNvPr>
            <p:cNvCxnSpPr/>
            <p:nvPr/>
          </p:nvCxnSpPr>
          <p:spPr>
            <a:xfrm>
              <a:off x="9035447" y="4378891"/>
              <a:ext cx="5207" cy="1236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03018791-15EB-4D37-A4D5-F6BF06C971A1}"/>
                </a:ext>
              </a:extLst>
            </p:cNvPr>
            <p:cNvGrpSpPr/>
            <p:nvPr/>
          </p:nvGrpSpPr>
          <p:grpSpPr>
            <a:xfrm>
              <a:off x="7299884" y="3946904"/>
              <a:ext cx="1737379" cy="459283"/>
              <a:chOff x="2637330" y="3813257"/>
              <a:chExt cx="2889160" cy="521830"/>
            </a:xfrm>
          </p:grpSpPr>
          <p:cxnSp>
            <p:nvCxnSpPr>
              <p:cNvPr id="111" name="Straight Connector 110">
                <a:extLst>
                  <a:ext uri="{FF2B5EF4-FFF2-40B4-BE49-F238E27FC236}">
                    <a16:creationId xmlns:a16="http://schemas.microsoft.com/office/drawing/2014/main" id="{4FCF3A5D-CCAD-490C-A347-C20E788F874E}"/>
                  </a:ext>
                </a:extLst>
              </p:cNvPr>
              <p:cNvCxnSpPr/>
              <p:nvPr/>
            </p:nvCxnSpPr>
            <p:spPr>
              <a:xfrm>
                <a:off x="2637330" y="4335087"/>
                <a:ext cx="2889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BAADE9EC-76DE-4FF1-8CAF-E84BFD2706E6}"/>
                  </a:ext>
                </a:extLst>
              </p:cNvPr>
              <p:cNvGrpSpPr/>
              <p:nvPr/>
            </p:nvGrpSpPr>
            <p:grpSpPr>
              <a:xfrm>
                <a:off x="3007538" y="3813257"/>
                <a:ext cx="2008414" cy="477769"/>
                <a:chOff x="3478310" y="4301544"/>
                <a:chExt cx="2008414" cy="477769"/>
              </a:xfrm>
            </p:grpSpPr>
            <p:pic>
              <p:nvPicPr>
                <p:cNvPr id="113" name="Picture 8" descr="Image result for soccer player">
                  <a:extLst>
                    <a:ext uri="{FF2B5EF4-FFF2-40B4-BE49-F238E27FC236}">
                      <a16:creationId xmlns:a16="http://schemas.microsoft.com/office/drawing/2014/main" id="{C2B2539E-E265-4233-A648-A168F95EE56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flipH="1">
                  <a:off x="3478310" y="43015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Image result for tennis player">
                  <a:extLst>
                    <a:ext uri="{FF2B5EF4-FFF2-40B4-BE49-F238E27FC236}">
                      <a16:creationId xmlns:a16="http://schemas.microsoft.com/office/drawing/2014/main" id="{6EC531F7-43D7-4514-AC1A-AF892BD5675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flipH="1">
                  <a:off x="3957566" y="43025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descr="Image result for basketball player">
                  <a:extLst>
                    <a:ext uri="{FF2B5EF4-FFF2-40B4-BE49-F238E27FC236}">
                      <a16:creationId xmlns:a16="http://schemas.microsoft.com/office/drawing/2014/main" id="{9B46574C-2B6F-46D9-8617-26885D3A642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36489" y="43396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4" descr="Image result for baseball player">
                  <a:extLst>
                    <a:ext uri="{FF2B5EF4-FFF2-40B4-BE49-F238E27FC236}">
                      <a16:creationId xmlns:a16="http://schemas.microsoft.com/office/drawing/2014/main" id="{F43DE993-4B82-4FB8-B4DF-3704C7882A78}"/>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5102453" y="4364818"/>
                  <a:ext cx="384271" cy="41449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8" name="Group 87">
              <a:extLst>
                <a:ext uri="{FF2B5EF4-FFF2-40B4-BE49-F238E27FC236}">
                  <a16:creationId xmlns:a16="http://schemas.microsoft.com/office/drawing/2014/main" id="{B41AA65B-C3DB-468B-8703-51B3B035C0C9}"/>
                </a:ext>
              </a:extLst>
            </p:cNvPr>
            <p:cNvGrpSpPr/>
            <p:nvPr/>
          </p:nvGrpSpPr>
          <p:grpSpPr>
            <a:xfrm>
              <a:off x="9010376" y="5217765"/>
              <a:ext cx="2224111" cy="399005"/>
              <a:chOff x="5534791" y="1984457"/>
              <a:chExt cx="2776487" cy="558852"/>
            </a:xfrm>
          </p:grpSpPr>
          <p:cxnSp>
            <p:nvCxnSpPr>
              <p:cNvPr id="104" name="Straight Connector 103">
                <a:extLst>
                  <a:ext uri="{FF2B5EF4-FFF2-40B4-BE49-F238E27FC236}">
                    <a16:creationId xmlns:a16="http://schemas.microsoft.com/office/drawing/2014/main" id="{B90FF7F6-4099-4352-A232-0C0430C11A24}"/>
                  </a:ext>
                </a:extLst>
              </p:cNvPr>
              <p:cNvCxnSpPr/>
              <p:nvPr/>
            </p:nvCxnSpPr>
            <p:spPr>
              <a:xfrm>
                <a:off x="5534791" y="2540600"/>
                <a:ext cx="2655517" cy="2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E4ADD129-35DD-40A1-9BE2-096ADA4008FA}"/>
                  </a:ext>
                </a:extLst>
              </p:cNvPr>
              <p:cNvGrpSpPr/>
              <p:nvPr/>
            </p:nvGrpSpPr>
            <p:grpSpPr>
              <a:xfrm>
                <a:off x="5760263" y="1984457"/>
                <a:ext cx="2551015" cy="477769"/>
                <a:chOff x="6231035" y="2472744"/>
                <a:chExt cx="2551015" cy="477769"/>
              </a:xfrm>
            </p:grpSpPr>
            <p:pic>
              <p:nvPicPr>
                <p:cNvPr id="106" name="Picture 8" descr="Image result for soccer player">
                  <a:extLst>
                    <a:ext uri="{FF2B5EF4-FFF2-40B4-BE49-F238E27FC236}">
                      <a16:creationId xmlns:a16="http://schemas.microsoft.com/office/drawing/2014/main" id="{0BC3693C-3724-411F-AAF0-4C461BB1F3D5}"/>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flipH="1">
                  <a:off x="6231035" y="24727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Image result for tennis player">
                  <a:extLst>
                    <a:ext uri="{FF2B5EF4-FFF2-40B4-BE49-F238E27FC236}">
                      <a16:creationId xmlns:a16="http://schemas.microsoft.com/office/drawing/2014/main" id="{7C5D92FB-F763-4347-A5B4-081872AACB2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flipH="1">
                  <a:off x="6710291" y="24737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2" descr="Image result for basketball player">
                  <a:extLst>
                    <a:ext uri="{FF2B5EF4-FFF2-40B4-BE49-F238E27FC236}">
                      <a16:creationId xmlns:a16="http://schemas.microsoft.com/office/drawing/2014/main" id="{C3ED6212-BA14-413E-AE04-BB95D294B4AD}"/>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289214" y="25108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4" descr="Image result for baseball player">
                  <a:extLst>
                    <a:ext uri="{FF2B5EF4-FFF2-40B4-BE49-F238E27FC236}">
                      <a16:creationId xmlns:a16="http://schemas.microsoft.com/office/drawing/2014/main" id="{FD65239C-E035-48E0-BA10-B7D56A1BD398}"/>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855178" y="2536018"/>
                  <a:ext cx="384271" cy="41449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6" descr="Image result for soccer player">
                  <a:extLst>
                    <a:ext uri="{FF2B5EF4-FFF2-40B4-BE49-F238E27FC236}">
                      <a16:creationId xmlns:a16="http://schemas.microsoft.com/office/drawing/2014/main" id="{2884EC7C-99F8-4B67-8D28-5441FBB5A7BF}"/>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370886" y="2539349"/>
                  <a:ext cx="411164" cy="4111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9" name="Group 88">
              <a:extLst>
                <a:ext uri="{FF2B5EF4-FFF2-40B4-BE49-F238E27FC236}">
                  <a16:creationId xmlns:a16="http://schemas.microsoft.com/office/drawing/2014/main" id="{D77A78DE-EEBE-4988-ABB7-564FCD27AA26}"/>
                </a:ext>
              </a:extLst>
            </p:cNvPr>
            <p:cNvGrpSpPr/>
            <p:nvPr/>
          </p:nvGrpSpPr>
          <p:grpSpPr>
            <a:xfrm>
              <a:off x="7335363" y="4549342"/>
              <a:ext cx="1726154" cy="414785"/>
              <a:chOff x="2620158" y="2697825"/>
              <a:chExt cx="2889160" cy="471489"/>
            </a:xfrm>
          </p:grpSpPr>
          <p:cxnSp>
            <p:nvCxnSpPr>
              <p:cNvPr id="98" name="Straight Connector 97">
                <a:extLst>
                  <a:ext uri="{FF2B5EF4-FFF2-40B4-BE49-F238E27FC236}">
                    <a16:creationId xmlns:a16="http://schemas.microsoft.com/office/drawing/2014/main" id="{31D86191-C2BB-4A12-AE30-0BCDEBDE1B44}"/>
                  </a:ext>
                </a:extLst>
              </p:cNvPr>
              <p:cNvCxnSpPr/>
              <p:nvPr/>
            </p:nvCxnSpPr>
            <p:spPr>
              <a:xfrm>
                <a:off x="2620158" y="3169314"/>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3AE69709-EDCB-4185-93DB-4DF5DCF10213}"/>
                  </a:ext>
                </a:extLst>
              </p:cNvPr>
              <p:cNvGrpSpPr/>
              <p:nvPr/>
            </p:nvGrpSpPr>
            <p:grpSpPr>
              <a:xfrm>
                <a:off x="2939178" y="2697825"/>
                <a:ext cx="2227263" cy="377825"/>
                <a:chOff x="3409950" y="3186112"/>
                <a:chExt cx="2227263" cy="377825"/>
              </a:xfrm>
            </p:grpSpPr>
            <p:pic>
              <p:nvPicPr>
                <p:cNvPr id="100" name="Picture 99">
                  <a:extLst>
                    <a:ext uri="{FF2B5EF4-FFF2-40B4-BE49-F238E27FC236}">
                      <a16:creationId xmlns:a16="http://schemas.microsoft.com/office/drawing/2014/main" id="{3E1DFA88-0302-4754-BFA2-442E1983812B}"/>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409950" y="3190875"/>
                  <a:ext cx="364717" cy="364717"/>
                </a:xfrm>
                <a:prstGeom prst="rect">
                  <a:avLst/>
                </a:prstGeom>
              </p:spPr>
            </p:pic>
            <p:pic>
              <p:nvPicPr>
                <p:cNvPr id="101" name="Picture 100">
                  <a:extLst>
                    <a:ext uri="{FF2B5EF4-FFF2-40B4-BE49-F238E27FC236}">
                      <a16:creationId xmlns:a16="http://schemas.microsoft.com/office/drawing/2014/main" id="{006CE763-9375-4A53-8770-2789891B9480}"/>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971924" y="3190874"/>
                  <a:ext cx="365760" cy="365760"/>
                </a:xfrm>
                <a:prstGeom prst="rect">
                  <a:avLst/>
                </a:prstGeom>
              </p:spPr>
            </p:pic>
            <p:pic>
              <p:nvPicPr>
                <p:cNvPr id="102" name="Picture 20" descr="Government will inject equity of Rs1.2 billion, company will have Rs6 billion paid-up capital. DESIGN: TALHA KHAN&#10;">
                  <a:extLst>
                    <a:ext uri="{FF2B5EF4-FFF2-40B4-BE49-F238E27FC236}">
                      <a16:creationId xmlns:a16="http://schemas.microsoft.com/office/drawing/2014/main" id="{D4CAE2B5-CE23-42B8-9C9A-CDEDF8EDD66E}"/>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485744" y="3186112"/>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4" descr="Image result for international trade">
                  <a:extLst>
                    <a:ext uri="{FF2B5EF4-FFF2-40B4-BE49-F238E27FC236}">
                      <a16:creationId xmlns:a16="http://schemas.microsoft.com/office/drawing/2014/main" id="{C96FA77D-1016-48E8-8ECD-DD09446A7861}"/>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106760" y="3186113"/>
                  <a:ext cx="530453" cy="37147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89">
              <a:extLst>
                <a:ext uri="{FF2B5EF4-FFF2-40B4-BE49-F238E27FC236}">
                  <a16:creationId xmlns:a16="http://schemas.microsoft.com/office/drawing/2014/main" id="{293D0962-B381-4F0B-B3C8-A01B6C70203A}"/>
                </a:ext>
              </a:extLst>
            </p:cNvPr>
            <p:cNvGrpSpPr/>
            <p:nvPr/>
          </p:nvGrpSpPr>
          <p:grpSpPr>
            <a:xfrm>
              <a:off x="9044037" y="4516837"/>
              <a:ext cx="2172927" cy="447291"/>
              <a:chOff x="5511798" y="4330408"/>
              <a:chExt cx="2889160" cy="465217"/>
            </a:xfrm>
          </p:grpSpPr>
          <p:cxnSp>
            <p:nvCxnSpPr>
              <p:cNvPr id="91" name="Straight Connector 90">
                <a:extLst>
                  <a:ext uri="{FF2B5EF4-FFF2-40B4-BE49-F238E27FC236}">
                    <a16:creationId xmlns:a16="http://schemas.microsoft.com/office/drawing/2014/main" id="{6B61091A-5E18-4E38-877C-62D0FF2DC727}"/>
                  </a:ext>
                </a:extLst>
              </p:cNvPr>
              <p:cNvCxnSpPr/>
              <p:nvPr/>
            </p:nvCxnSpPr>
            <p:spPr>
              <a:xfrm>
                <a:off x="5511798" y="4795625"/>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B5A828D4-4483-41EF-8C8B-640EFE3DA275}"/>
                  </a:ext>
                </a:extLst>
              </p:cNvPr>
              <p:cNvGrpSpPr/>
              <p:nvPr/>
            </p:nvGrpSpPr>
            <p:grpSpPr>
              <a:xfrm>
                <a:off x="5725240" y="4330408"/>
                <a:ext cx="2675570" cy="377825"/>
                <a:chOff x="6196012" y="4818695"/>
                <a:chExt cx="2675570" cy="377825"/>
              </a:xfrm>
            </p:grpSpPr>
            <p:pic>
              <p:nvPicPr>
                <p:cNvPr id="93" name="Picture 92">
                  <a:extLst>
                    <a:ext uri="{FF2B5EF4-FFF2-40B4-BE49-F238E27FC236}">
                      <a16:creationId xmlns:a16="http://schemas.microsoft.com/office/drawing/2014/main" id="{08BB8770-6A07-4577-8F9D-9CA271A8404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196012" y="4831803"/>
                  <a:ext cx="364717" cy="364717"/>
                </a:xfrm>
                <a:prstGeom prst="rect">
                  <a:avLst/>
                </a:prstGeom>
              </p:spPr>
            </p:pic>
            <p:pic>
              <p:nvPicPr>
                <p:cNvPr id="94" name="Picture 93">
                  <a:extLst>
                    <a:ext uri="{FF2B5EF4-FFF2-40B4-BE49-F238E27FC236}">
                      <a16:creationId xmlns:a16="http://schemas.microsoft.com/office/drawing/2014/main" id="{CDDD1A51-F9F8-44CC-9688-FC95212A8001}"/>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324720" y="4830760"/>
                  <a:ext cx="365760" cy="365760"/>
                </a:xfrm>
                <a:prstGeom prst="rect">
                  <a:avLst/>
                </a:prstGeom>
              </p:spPr>
            </p:pic>
            <p:pic>
              <p:nvPicPr>
                <p:cNvPr id="95" name="Picture 20" descr="Government will inject equity of Rs1.2 billion, company will have Rs6 billion paid-up capital. DESIGN: TALHA KHAN&#10;">
                  <a:extLst>
                    <a:ext uri="{FF2B5EF4-FFF2-40B4-BE49-F238E27FC236}">
                      <a16:creationId xmlns:a16="http://schemas.microsoft.com/office/drawing/2014/main" id="{CDF2A079-0A54-47A9-8975-CD04F132B960}"/>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7833776" y="4818695"/>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4" descr="Image result for international trade">
                  <a:extLst>
                    <a:ext uri="{FF2B5EF4-FFF2-40B4-BE49-F238E27FC236}">
                      <a16:creationId xmlns:a16="http://schemas.microsoft.com/office/drawing/2014/main" id="{FDA1170B-AF7B-4719-B68C-2AE237E068E2}"/>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654568" y="4825045"/>
                  <a:ext cx="530453" cy="37147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6" descr="http://www.bitcongress.org/wp-content/uploads/2018/01/exchange-300x300.png">
                  <a:extLst>
                    <a:ext uri="{FF2B5EF4-FFF2-40B4-BE49-F238E27FC236}">
                      <a16:creationId xmlns:a16="http://schemas.microsoft.com/office/drawing/2014/main" id="{64E3CB13-3D7C-429A-A150-CB0E6A4BA215}"/>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8505822" y="4830760"/>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121" name="Picture 2" descr="eople who are at higher risk for severe illness | CDC">
            <a:extLst>
              <a:ext uri="{FF2B5EF4-FFF2-40B4-BE49-F238E27FC236}">
                <a16:creationId xmlns:a16="http://schemas.microsoft.com/office/drawing/2014/main" id="{B8CF976F-C753-4739-B893-9AD37D13DC70}"/>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8556295" y="5568866"/>
            <a:ext cx="1428974" cy="714488"/>
          </a:xfrm>
          <a:prstGeom prst="rect">
            <a:avLst/>
          </a:prstGeom>
          <a:noFill/>
          <a:extLst>
            <a:ext uri="{909E8E84-426E-40DD-AFC4-6F175D3DCCD1}">
              <a14:hiddenFill xmlns:a14="http://schemas.microsoft.com/office/drawing/2010/main">
                <a:solidFill>
                  <a:srgbClr val="FFFFFF"/>
                </a:solidFill>
              </a14:hiddenFill>
            </a:ext>
          </a:extLst>
        </p:spPr>
      </p:pic>
      <p:sp>
        <p:nvSpPr>
          <p:cNvPr id="122" name="Date Placeholder 5">
            <a:extLst>
              <a:ext uri="{FF2B5EF4-FFF2-40B4-BE49-F238E27FC236}">
                <a16:creationId xmlns:a16="http://schemas.microsoft.com/office/drawing/2014/main" id="{54D65290-3E0E-004F-9E4A-BEB54E8CBB1A}"/>
              </a:ext>
            </a:extLst>
          </p:cNvPr>
          <p:cNvSpPr>
            <a:spLocks noGrp="1"/>
          </p:cNvSpPr>
          <p:nvPr>
            <p:ph type="dt" sz="half" idx="10"/>
          </p:nvPr>
        </p:nvSpPr>
        <p:spPr>
          <a:xfrm>
            <a:off x="838200" y="6356350"/>
            <a:ext cx="2743200" cy="365125"/>
          </a:xfrm>
        </p:spPr>
        <p:txBody>
          <a:bodyPr/>
          <a:lstStyle/>
          <a:p>
            <a:r>
              <a:rPr lang="en-US" altLang="zh-CN"/>
              <a:t>Challenges</a:t>
            </a:r>
            <a:endParaRPr lang="en-US" dirty="0"/>
          </a:p>
        </p:txBody>
      </p:sp>
    </p:spTree>
    <p:extLst>
      <p:ext uri="{BB962C8B-B14F-4D97-AF65-F5344CB8AC3E}">
        <p14:creationId xmlns:p14="http://schemas.microsoft.com/office/powerpoint/2010/main" val="3205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2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73" grpId="0"/>
      <p:bldP spid="74" grpId="0" animBg="1"/>
      <p:bldP spid="75" grpId="0" animBg="1"/>
      <p:bldP spid="76" grpId="0" animBg="1"/>
      <p:bldP spid="78" grpId="0"/>
      <p:bldP spid="79" grpId="0" animBg="1"/>
      <p:bldP spid="80" grpId="0" animBg="1"/>
      <p:bldP spid="81" grpId="0" animBg="1"/>
      <p:bldP spid="8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D399-F9EF-40E2-A08A-09C220EACF49}"/>
              </a:ext>
            </a:extLst>
          </p:cNvPr>
          <p:cNvSpPr>
            <a:spLocks noGrp="1"/>
          </p:cNvSpPr>
          <p:nvPr>
            <p:ph type="title"/>
          </p:nvPr>
        </p:nvSpPr>
        <p:spPr>
          <a:xfrm>
            <a:off x="838200" y="365125"/>
            <a:ext cx="9829800" cy="1325563"/>
          </a:xfrm>
        </p:spPr>
        <p:txBody>
          <a:bodyPr>
            <a:normAutofit/>
          </a:bodyPr>
          <a:lstStyle/>
          <a:p>
            <a:r>
              <a:rPr lang="en-US" dirty="0"/>
              <a:t>Bandit learning for recommender systems</a:t>
            </a:r>
          </a:p>
        </p:txBody>
      </p:sp>
      <p:sp>
        <p:nvSpPr>
          <p:cNvPr id="3" name="Content Placeholder 2">
            <a:extLst>
              <a:ext uri="{FF2B5EF4-FFF2-40B4-BE49-F238E27FC236}">
                <a16:creationId xmlns:a16="http://schemas.microsoft.com/office/drawing/2014/main" id="{CC8EA541-58F3-4F0F-BB1D-FF798489FC6C}"/>
              </a:ext>
            </a:extLst>
          </p:cNvPr>
          <p:cNvSpPr>
            <a:spLocks noGrp="1"/>
          </p:cNvSpPr>
          <p:nvPr>
            <p:ph idx="1"/>
          </p:nvPr>
        </p:nvSpPr>
        <p:spPr/>
        <p:txBody>
          <a:bodyPr/>
          <a:lstStyle/>
          <a:p>
            <a:r>
              <a:rPr lang="en-US" dirty="0"/>
              <a:t>Contextual bandits for recommendation</a:t>
            </a:r>
          </a:p>
          <a:p>
            <a:r>
              <a:rPr lang="en-US" dirty="0"/>
              <a:t>Collaborative bandit learning</a:t>
            </a:r>
          </a:p>
          <a:p>
            <a:r>
              <a:rPr lang="en-US" dirty="0"/>
              <a:t>Learning in a non-stationary environment</a:t>
            </a:r>
          </a:p>
        </p:txBody>
      </p:sp>
      <p:sp>
        <p:nvSpPr>
          <p:cNvPr id="5" name="Slide Number Placeholder 4">
            <a:extLst>
              <a:ext uri="{FF2B5EF4-FFF2-40B4-BE49-F238E27FC236}">
                <a16:creationId xmlns:a16="http://schemas.microsoft.com/office/drawing/2014/main" id="{5BA66546-731A-4775-84A9-30D69CD224E9}"/>
              </a:ext>
            </a:extLst>
          </p:cNvPr>
          <p:cNvSpPr>
            <a:spLocks noGrp="1"/>
          </p:cNvSpPr>
          <p:nvPr>
            <p:ph type="sldNum" sz="quarter" idx="12"/>
          </p:nvPr>
        </p:nvSpPr>
        <p:spPr/>
        <p:txBody>
          <a:bodyPr/>
          <a:lstStyle/>
          <a:p>
            <a:fld id="{96675DA6-09A5-4603-985B-62A0433927C4}" type="slidenum">
              <a:rPr lang="en-US" smtClean="0"/>
              <a:t>36</a:t>
            </a:fld>
            <a:endParaRPr lang="en-US"/>
          </a:p>
        </p:txBody>
      </p:sp>
      <p:sp>
        <p:nvSpPr>
          <p:cNvPr id="6" name="Date Placeholder 5">
            <a:extLst>
              <a:ext uri="{FF2B5EF4-FFF2-40B4-BE49-F238E27FC236}">
                <a16:creationId xmlns:a16="http://schemas.microsoft.com/office/drawing/2014/main" id="{49A18A45-F912-4533-AAC3-83C00330CFD6}"/>
              </a:ext>
            </a:extLst>
          </p:cNvPr>
          <p:cNvSpPr>
            <a:spLocks noGrp="1"/>
          </p:cNvSpPr>
          <p:nvPr>
            <p:ph type="dt" sz="half" idx="10"/>
          </p:nvPr>
        </p:nvSpPr>
        <p:spPr/>
        <p:txBody>
          <a:bodyPr/>
          <a:lstStyle/>
          <a:p>
            <a:r>
              <a:rPr lang="en-US" altLang="zh-CN"/>
              <a:t>Outline</a:t>
            </a:r>
            <a:endParaRPr lang="en-US" dirty="0"/>
          </a:p>
        </p:txBody>
      </p:sp>
    </p:spTree>
    <p:extLst>
      <p:ext uri="{BB962C8B-B14F-4D97-AF65-F5344CB8AC3E}">
        <p14:creationId xmlns:p14="http://schemas.microsoft.com/office/powerpoint/2010/main" val="306326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890D-DA8D-44EF-8696-CAA79A440F32}"/>
              </a:ext>
            </a:extLst>
          </p:cNvPr>
          <p:cNvSpPr>
            <a:spLocks noGrp="1"/>
          </p:cNvSpPr>
          <p:nvPr>
            <p:ph type="title"/>
          </p:nvPr>
        </p:nvSpPr>
        <p:spPr/>
        <p:txBody>
          <a:bodyPr/>
          <a:lstStyle/>
          <a:p>
            <a:r>
              <a:rPr lang="en-US" dirty="0"/>
              <a:t>Contextual bandits for recommendation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158332-C0C7-4DA0-9413-F4C9FB73243E}"/>
                  </a:ext>
                </a:extLst>
              </p:cNvPr>
              <p:cNvSpPr>
                <a:spLocks noGrp="1"/>
              </p:cNvSpPr>
              <p:nvPr>
                <p:ph idx="1"/>
              </p:nvPr>
            </p:nvSpPr>
            <p:spPr/>
            <p:txBody>
              <a:bodyPr>
                <a:normAutofit fontScale="92500" lnSpcReduction="10000"/>
              </a:bodyPr>
              <a:lstStyle/>
              <a:p>
                <a:r>
                  <a:rPr lang="en-US" dirty="0"/>
                  <a:t>Linear bandit formulation:</a:t>
                </a:r>
              </a:p>
              <a:p>
                <a:pPr lvl="1"/>
                <a:r>
                  <a:rPr lang="en-US" dirty="0"/>
                  <a:t>User has an unknown preference </a:t>
                </a:r>
                <a14:m>
                  <m:oMath xmlns:m="http://schemas.openxmlformats.org/officeDocument/2006/math">
                    <m:r>
                      <a:rPr lang="en-US" b="1" i="1" smtClean="0">
                        <a:latin typeface="Cambria Math" panose="02040503050406030204" pitchFamily="18" charset="0"/>
                      </a:rPr>
                      <m:t>𝜽</m:t>
                    </m:r>
                  </m:oMath>
                </a14:m>
                <a:endParaRPr lang="en-US" b="1" dirty="0"/>
              </a:p>
              <a:p>
                <a:pPr lvl="1"/>
                <a:r>
                  <a:rPr lang="en-US" dirty="0"/>
                  <a:t>Each item </a:t>
                </a:r>
                <a14:m>
                  <m:oMath xmlns:m="http://schemas.openxmlformats.org/officeDocument/2006/math">
                    <m:r>
                      <a:rPr lang="en-US" b="0" i="1" smtClean="0">
                        <a:latin typeface="Cambria Math" panose="02040503050406030204" pitchFamily="18" charset="0"/>
                      </a:rPr>
                      <m:t>𝑎</m:t>
                    </m:r>
                  </m:oMath>
                </a14:m>
                <a:r>
                  <a:rPr lang="en-US" dirty="0"/>
                  <a:t> is represented by vector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x</m:t>
                        </m:r>
                      </m:e>
                      <m:sub>
                        <m:r>
                          <a:rPr lang="en-US" b="0" i="1" smtClean="0">
                            <a:latin typeface="Cambria Math" panose="02040503050406030204" pitchFamily="18" charset="0"/>
                          </a:rPr>
                          <m:t>𝑎</m:t>
                        </m:r>
                      </m:sub>
                    </m:sSub>
                  </m:oMath>
                </a14:m>
                <a:endParaRPr lang="en-US" dirty="0"/>
              </a:p>
              <a:p>
                <a:pPr lvl="1"/>
                <a:r>
                  <a:rPr lang="en-US" dirty="0"/>
                  <a:t>Linear reward assumption:</a:t>
                </a:r>
              </a:p>
              <a:p>
                <a:pPr marL="0" indent="0">
                  <a:buNone/>
                </a:pPr>
                <a:endParaRPr lang="en-US" dirty="0"/>
              </a:p>
              <a:p>
                <a:r>
                  <a:rPr lang="en-US" dirty="0"/>
                  <a:t>Classical method: LinUCB </a:t>
                </a:r>
                <a:r>
                  <a:rPr lang="en-US" sz="3200" dirty="0"/>
                  <a:t>[LCLS10]</a:t>
                </a:r>
              </a:p>
              <a:p>
                <a:pPr lvl="1"/>
                <a:r>
                  <a:rPr lang="en-US" dirty="0"/>
                  <a:t>Recap: optimism in the face of uncertainty</a:t>
                </a:r>
              </a:p>
              <a:p>
                <a:r>
                  <a:rPr lang="en-US" dirty="0"/>
                  <a:t>Non-linear reward function</a:t>
                </a:r>
              </a:p>
              <a:p>
                <a:pPr lvl="1"/>
                <a:r>
                  <a:rPr lang="en-US" dirty="0"/>
                  <a:t>Logistic reward [FCGS10]</a:t>
                </a:r>
              </a:p>
              <a:p>
                <a:pPr lvl="1"/>
                <a:r>
                  <a:rPr lang="en-US" dirty="0"/>
                  <a:t>Neural network [ZLG20]</a:t>
                </a:r>
              </a:p>
              <a:p>
                <a:pPr marL="0" indent="0">
                  <a:buNone/>
                </a:pPr>
                <a:endParaRPr lang="en-US" dirty="0"/>
              </a:p>
              <a:p>
                <a:endParaRPr lang="en-US" sz="3200" dirty="0"/>
              </a:p>
            </p:txBody>
          </p:sp>
        </mc:Choice>
        <mc:Fallback xmlns="">
          <p:sp>
            <p:nvSpPr>
              <p:cNvPr id="3" name="Content Placeholder 2">
                <a:extLst>
                  <a:ext uri="{FF2B5EF4-FFF2-40B4-BE49-F238E27FC236}">
                    <a16:creationId xmlns:a16="http://schemas.microsoft.com/office/drawing/2014/main" id="{2E158332-C0C7-4DA0-9413-F4C9FB73243E}"/>
                  </a:ext>
                </a:extLst>
              </p:cNvPr>
              <p:cNvSpPr>
                <a:spLocks noGrp="1" noRot="1" noChangeAspect="1" noMove="1" noResize="1" noEditPoints="1" noAdjustHandles="1" noChangeArrowheads="1" noChangeShapeType="1" noTextEdit="1"/>
              </p:cNvSpPr>
              <p:nvPr>
                <p:ph idx="1"/>
              </p:nvPr>
            </p:nvSpPr>
            <p:spPr>
              <a:blipFill>
                <a:blip r:embed="rId2"/>
                <a:stretch>
                  <a:fillRect l="-1217" t="-3641" b="-84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AE4247F-81C0-4511-8A94-D4570B517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110" y="3429000"/>
            <a:ext cx="3483517" cy="409826"/>
          </a:xfrm>
          <a:prstGeom prst="rect">
            <a:avLst/>
          </a:prstGeom>
        </p:spPr>
      </p:pic>
      <p:sp>
        <p:nvSpPr>
          <p:cNvPr id="5" name="Date Placeholder 5">
            <a:extLst>
              <a:ext uri="{FF2B5EF4-FFF2-40B4-BE49-F238E27FC236}">
                <a16:creationId xmlns:a16="http://schemas.microsoft.com/office/drawing/2014/main" id="{3B36A7AD-5A3C-6045-9A49-4DC5762F8260}"/>
              </a:ext>
            </a:extLst>
          </p:cNvPr>
          <p:cNvSpPr>
            <a:spLocks noGrp="1"/>
          </p:cNvSpPr>
          <p:nvPr>
            <p:ph type="dt" sz="half" idx="10"/>
          </p:nvPr>
        </p:nvSpPr>
        <p:spPr>
          <a:xfrm>
            <a:off x="838200" y="6356350"/>
            <a:ext cx="2743200" cy="365125"/>
          </a:xfrm>
        </p:spPr>
        <p:txBody>
          <a:bodyPr/>
          <a:lstStyle/>
          <a:p>
            <a:r>
              <a:rPr lang="en-US" altLang="zh-CN"/>
              <a:t>Classical algorithms</a:t>
            </a:r>
            <a:endParaRPr lang="en-US" dirty="0"/>
          </a:p>
        </p:txBody>
      </p:sp>
    </p:spTree>
    <p:extLst>
      <p:ext uri="{BB962C8B-B14F-4D97-AF65-F5344CB8AC3E}">
        <p14:creationId xmlns:p14="http://schemas.microsoft.com/office/powerpoint/2010/main" val="2755226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D399-F9EF-40E2-A08A-09C220EACF49}"/>
              </a:ext>
            </a:extLst>
          </p:cNvPr>
          <p:cNvSpPr>
            <a:spLocks noGrp="1"/>
          </p:cNvSpPr>
          <p:nvPr>
            <p:ph type="title"/>
          </p:nvPr>
        </p:nvSpPr>
        <p:spPr>
          <a:xfrm>
            <a:off x="838200" y="365125"/>
            <a:ext cx="9829800" cy="1325563"/>
          </a:xfrm>
        </p:spPr>
        <p:txBody>
          <a:bodyPr>
            <a:normAutofit/>
          </a:bodyPr>
          <a:lstStyle/>
          <a:p>
            <a:r>
              <a:rPr lang="en-US" dirty="0"/>
              <a:t>Bandit learning for recommender systems</a:t>
            </a:r>
          </a:p>
        </p:txBody>
      </p:sp>
      <p:sp>
        <p:nvSpPr>
          <p:cNvPr id="3" name="Content Placeholder 2">
            <a:extLst>
              <a:ext uri="{FF2B5EF4-FFF2-40B4-BE49-F238E27FC236}">
                <a16:creationId xmlns:a16="http://schemas.microsoft.com/office/drawing/2014/main" id="{CC8EA541-58F3-4F0F-BB1D-FF798489FC6C}"/>
              </a:ext>
            </a:extLst>
          </p:cNvPr>
          <p:cNvSpPr>
            <a:spLocks noGrp="1"/>
          </p:cNvSpPr>
          <p:nvPr>
            <p:ph idx="1"/>
          </p:nvPr>
        </p:nvSpPr>
        <p:spPr/>
        <p:txBody>
          <a:bodyPr/>
          <a:lstStyle/>
          <a:p>
            <a:r>
              <a:rPr lang="en-US" dirty="0">
                <a:solidFill>
                  <a:schemeClr val="accent3"/>
                </a:solidFill>
              </a:rPr>
              <a:t>Contextual bandits for recommendation</a:t>
            </a:r>
          </a:p>
          <a:p>
            <a:r>
              <a:rPr lang="en-US" dirty="0"/>
              <a:t>Collaborative bandit learning</a:t>
            </a:r>
          </a:p>
          <a:p>
            <a:pPr lvl="1"/>
            <a:r>
              <a:rPr lang="en-US" altLang="zh-CN" dirty="0"/>
              <a:t>With </a:t>
            </a:r>
            <a:r>
              <a:rPr lang="en-US" dirty="0"/>
              <a:t>user-dependency structure</a:t>
            </a:r>
          </a:p>
          <a:p>
            <a:pPr lvl="1"/>
            <a:r>
              <a:rPr lang="en-US" dirty="0"/>
              <a:t>Online user / item clustering</a:t>
            </a:r>
          </a:p>
          <a:p>
            <a:pPr lvl="1"/>
            <a:r>
              <a:rPr lang="en-US" dirty="0"/>
              <a:t>Matrix factorization for low-rank structure</a:t>
            </a:r>
          </a:p>
          <a:p>
            <a:pPr lvl="1"/>
            <a:r>
              <a:rPr lang="en-US" dirty="0"/>
              <a:t>Warm-start exploration</a:t>
            </a:r>
          </a:p>
          <a:p>
            <a:r>
              <a:rPr lang="en-US" dirty="0">
                <a:solidFill>
                  <a:schemeClr val="accent3"/>
                </a:solidFill>
              </a:rPr>
              <a:t>Learning in a non-stationary environment</a:t>
            </a:r>
          </a:p>
        </p:txBody>
      </p:sp>
      <p:sp>
        <p:nvSpPr>
          <p:cNvPr id="5" name="Slide Number Placeholder 4">
            <a:extLst>
              <a:ext uri="{FF2B5EF4-FFF2-40B4-BE49-F238E27FC236}">
                <a16:creationId xmlns:a16="http://schemas.microsoft.com/office/drawing/2014/main" id="{5BA66546-731A-4775-84A9-30D69CD224E9}"/>
              </a:ext>
            </a:extLst>
          </p:cNvPr>
          <p:cNvSpPr>
            <a:spLocks noGrp="1"/>
          </p:cNvSpPr>
          <p:nvPr>
            <p:ph type="sldNum" sz="quarter" idx="12"/>
          </p:nvPr>
        </p:nvSpPr>
        <p:spPr/>
        <p:txBody>
          <a:bodyPr/>
          <a:lstStyle/>
          <a:p>
            <a:fld id="{96675DA6-09A5-4603-985B-62A0433927C4}" type="slidenum">
              <a:rPr lang="en-US" smtClean="0"/>
              <a:t>38</a:t>
            </a:fld>
            <a:endParaRPr lang="en-US"/>
          </a:p>
        </p:txBody>
      </p:sp>
      <p:sp>
        <p:nvSpPr>
          <p:cNvPr id="6" name="Date Placeholder 5">
            <a:extLst>
              <a:ext uri="{FF2B5EF4-FFF2-40B4-BE49-F238E27FC236}">
                <a16:creationId xmlns:a16="http://schemas.microsoft.com/office/drawing/2014/main" id="{49A18A45-F912-4533-AAC3-83C00330CFD6}"/>
              </a:ext>
            </a:extLst>
          </p:cNvPr>
          <p:cNvSpPr>
            <a:spLocks noGrp="1"/>
          </p:cNvSpPr>
          <p:nvPr>
            <p:ph type="dt" sz="half" idx="10"/>
          </p:nvPr>
        </p:nvSpPr>
        <p:spPr/>
        <p:txBody>
          <a:bodyPr/>
          <a:lstStyle/>
          <a:p>
            <a:r>
              <a:rPr lang="en-US" altLang="zh-CN"/>
              <a:t>Outline</a:t>
            </a:r>
            <a:endParaRPr lang="en-US" dirty="0"/>
          </a:p>
        </p:txBody>
      </p:sp>
    </p:spTree>
    <p:extLst>
      <p:ext uri="{BB962C8B-B14F-4D97-AF65-F5344CB8AC3E}">
        <p14:creationId xmlns:p14="http://schemas.microsoft.com/office/powerpoint/2010/main" val="5436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3160-240F-480B-8DA6-620A261F2E64}"/>
              </a:ext>
            </a:extLst>
          </p:cNvPr>
          <p:cNvSpPr>
            <a:spLocks noGrp="1"/>
          </p:cNvSpPr>
          <p:nvPr>
            <p:ph type="title"/>
          </p:nvPr>
        </p:nvSpPr>
        <p:spPr/>
        <p:txBody>
          <a:bodyPr/>
          <a:lstStyle/>
          <a:p>
            <a:r>
              <a:rPr lang="en-US" dirty="0"/>
              <a:t>Collaborative bandit learning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DB43FF-96EF-4222-8562-9F679DB4398C}"/>
                  </a:ext>
                </a:extLst>
              </p:cNvPr>
              <p:cNvSpPr>
                <a:spLocks noGrp="1"/>
              </p:cNvSpPr>
              <p:nvPr>
                <p:ph idx="1"/>
              </p:nvPr>
            </p:nvSpPr>
            <p:spPr>
              <a:xfrm>
                <a:off x="838200" y="1825625"/>
                <a:ext cx="7881730" cy="4351338"/>
              </a:xfrm>
            </p:spPr>
            <p:txBody>
              <a:bodyPr>
                <a:normAutofit/>
              </a:bodyPr>
              <a:lstStyle/>
              <a:p>
                <a:r>
                  <a:rPr lang="en-US" sz="2800" b="0" dirty="0"/>
                  <a:t>Multi-agent linear bandits: </a:t>
                </a:r>
                <a14:m>
                  <m:oMath xmlns:m="http://schemas.openxmlformats.org/officeDocument/2006/math">
                    <m:r>
                      <a:rPr lang="en-US" sz="2800" b="0" i="1" smtClean="0">
                        <a:latin typeface="Cambria Math" panose="02040503050406030204" pitchFamily="18" charset="0"/>
                      </a:rPr>
                      <m:t>𝑁</m:t>
                    </m:r>
                  </m:oMath>
                </a14:m>
                <a:r>
                  <a:rPr lang="en-US" sz="2800" b="0" dirty="0"/>
                  <a:t> users, each user has his/her own </a:t>
                </a:r>
                <a14:m>
                  <m:oMath xmlns:m="http://schemas.openxmlformats.org/officeDocument/2006/math">
                    <m:r>
                      <a:rPr lang="en-US" sz="2800" b="0" i="1" smtClean="0">
                        <a:latin typeface="Cambria Math" panose="02040503050406030204" pitchFamily="18" charset="0"/>
                      </a:rPr>
                      <m:t>𝜃</m:t>
                    </m:r>
                  </m:oMath>
                </a14:m>
                <a:endParaRPr lang="en-US" sz="2800" b="0" dirty="0"/>
              </a:p>
              <a:p>
                <a:r>
                  <a:rPr lang="en-US" sz="2800" dirty="0"/>
                  <a:t>Build independent LinUCB for each user?</a:t>
                </a:r>
                <a:endParaRPr lang="en-US" sz="2800" b="0" dirty="0"/>
              </a:p>
              <a:p>
                <a:pPr lvl="1"/>
                <a:r>
                  <a:rPr lang="en-US" sz="2400" dirty="0"/>
                  <a:t>Cold start challenge</a:t>
                </a:r>
              </a:p>
              <a:p>
                <a:pPr lvl="1"/>
                <a:r>
                  <a:rPr lang="en-US" sz="2400" dirty="0"/>
                  <a:t>Users are not independent</a:t>
                </a:r>
              </a:p>
              <a:p>
                <a:r>
                  <a:rPr lang="en-US" sz="2800" dirty="0"/>
                  <a:t>Leverage user dependency for efficient exploration</a:t>
                </a:r>
              </a:p>
              <a:p>
                <a:pPr lvl="1"/>
                <a:r>
                  <a:rPr lang="en-US" sz="2400" dirty="0"/>
                  <a:t>Use existing user dependency information</a:t>
                </a:r>
              </a:p>
              <a:p>
                <a:pPr lvl="1"/>
                <a:r>
                  <a:rPr lang="en-US" sz="2400" dirty="0"/>
                  <a:t>Discover dependency online (via clustering)</a:t>
                </a:r>
              </a:p>
              <a:p>
                <a:pPr lvl="1"/>
                <a:endParaRPr lang="en-US" sz="2400" dirty="0"/>
              </a:p>
              <a:p>
                <a:pPr lvl="1"/>
                <a:endParaRPr lang="en-US" sz="2000" b="0" dirty="0"/>
              </a:p>
              <a:p>
                <a:endParaRPr lang="en-US" sz="2400" dirty="0"/>
              </a:p>
            </p:txBody>
          </p:sp>
        </mc:Choice>
        <mc:Fallback xmlns="">
          <p:sp>
            <p:nvSpPr>
              <p:cNvPr id="3" name="Content Placeholder 2">
                <a:extLst>
                  <a:ext uri="{FF2B5EF4-FFF2-40B4-BE49-F238E27FC236}">
                    <a16:creationId xmlns:a16="http://schemas.microsoft.com/office/drawing/2014/main" id="{3ADB43FF-96EF-4222-8562-9F679DB4398C}"/>
                  </a:ext>
                </a:extLst>
              </p:cNvPr>
              <p:cNvSpPr>
                <a:spLocks noGrp="1" noRot="1" noChangeAspect="1" noMove="1" noResize="1" noEditPoints="1" noAdjustHandles="1" noChangeArrowheads="1" noChangeShapeType="1" noTextEdit="1"/>
              </p:cNvSpPr>
              <p:nvPr>
                <p:ph idx="1"/>
              </p:nvPr>
            </p:nvSpPr>
            <p:spPr>
              <a:xfrm>
                <a:off x="838200" y="1825625"/>
                <a:ext cx="7881730" cy="4351338"/>
              </a:xfrm>
              <a:blipFill>
                <a:blip r:embed="rId2"/>
                <a:stretch>
                  <a:fillRect l="-1286" t="-263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EBE5FC7-3DC3-4833-A0C3-7534E95E342F}"/>
              </a:ext>
            </a:extLst>
          </p:cNvPr>
          <p:cNvSpPr>
            <a:spLocks noGrp="1"/>
          </p:cNvSpPr>
          <p:nvPr>
            <p:ph type="sldNum" sz="quarter" idx="12"/>
          </p:nvPr>
        </p:nvSpPr>
        <p:spPr/>
        <p:txBody>
          <a:bodyPr/>
          <a:lstStyle/>
          <a:p>
            <a:fld id="{96675DA6-09A5-4603-985B-62A0433927C4}" type="slidenum">
              <a:rPr lang="en-US" smtClean="0"/>
              <a:t>39</a:t>
            </a:fld>
            <a:endParaRPr lang="en-US"/>
          </a:p>
        </p:txBody>
      </p:sp>
      <p:grpSp>
        <p:nvGrpSpPr>
          <p:cNvPr id="9" name="Group 8">
            <a:extLst>
              <a:ext uri="{FF2B5EF4-FFF2-40B4-BE49-F238E27FC236}">
                <a16:creationId xmlns:a16="http://schemas.microsoft.com/office/drawing/2014/main" id="{BE6B8C45-D368-4957-9B6A-52ADE45B7B39}"/>
              </a:ext>
            </a:extLst>
          </p:cNvPr>
          <p:cNvGrpSpPr/>
          <p:nvPr/>
        </p:nvGrpSpPr>
        <p:grpSpPr>
          <a:xfrm>
            <a:off x="9913162" y="3300875"/>
            <a:ext cx="958710" cy="848989"/>
            <a:chOff x="1493822" y="3687875"/>
            <a:chExt cx="958710" cy="848989"/>
          </a:xfrm>
        </p:grpSpPr>
        <p:pic>
          <p:nvPicPr>
            <p:cNvPr id="10" name="Picture 9">
              <a:extLst>
                <a:ext uri="{FF2B5EF4-FFF2-40B4-BE49-F238E27FC236}">
                  <a16:creationId xmlns:a16="http://schemas.microsoft.com/office/drawing/2014/main" id="{E021524D-C8AE-4E94-B58E-C1433C47C5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11" name="Picture 10">
              <a:extLst>
                <a:ext uri="{FF2B5EF4-FFF2-40B4-BE49-F238E27FC236}">
                  <a16:creationId xmlns:a16="http://schemas.microsoft.com/office/drawing/2014/main" id="{C325A7EB-8C54-4E3E-8C86-4F330F465FF6}"/>
                </a:ext>
              </a:extLst>
            </p:cNvPr>
            <p:cNvPicPr>
              <a:picLocks noChangeAspect="1"/>
            </p:cNvPicPr>
            <p:nvPr/>
          </p:nvPicPr>
          <p:blipFill>
            <a:blip r:embed="rId4"/>
            <a:stretch>
              <a:fillRect/>
            </a:stretch>
          </p:blipFill>
          <p:spPr>
            <a:xfrm>
              <a:off x="2109632" y="4193964"/>
              <a:ext cx="342900" cy="342900"/>
            </a:xfrm>
            <a:prstGeom prst="rect">
              <a:avLst/>
            </a:prstGeom>
          </p:spPr>
        </p:pic>
      </p:grpSp>
      <p:grpSp>
        <p:nvGrpSpPr>
          <p:cNvPr id="12" name="Group 11">
            <a:extLst>
              <a:ext uri="{FF2B5EF4-FFF2-40B4-BE49-F238E27FC236}">
                <a16:creationId xmlns:a16="http://schemas.microsoft.com/office/drawing/2014/main" id="{6E5CF0F3-D6BA-4083-BC91-89D01D7FA7B5}"/>
              </a:ext>
            </a:extLst>
          </p:cNvPr>
          <p:cNvGrpSpPr/>
          <p:nvPr/>
        </p:nvGrpSpPr>
        <p:grpSpPr>
          <a:xfrm>
            <a:off x="9913162" y="4287022"/>
            <a:ext cx="991159" cy="827953"/>
            <a:chOff x="3064737" y="4348227"/>
            <a:chExt cx="991159" cy="827953"/>
          </a:xfrm>
        </p:grpSpPr>
        <p:pic>
          <p:nvPicPr>
            <p:cNvPr id="13" name="Picture 12">
              <a:extLst>
                <a:ext uri="{FF2B5EF4-FFF2-40B4-BE49-F238E27FC236}">
                  <a16:creationId xmlns:a16="http://schemas.microsoft.com/office/drawing/2014/main" id="{EB053B5B-9C62-455C-9F14-DFC769C463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64737" y="4348227"/>
              <a:ext cx="649224" cy="649224"/>
            </a:xfrm>
            <a:prstGeom prst="rect">
              <a:avLst/>
            </a:prstGeom>
          </p:spPr>
        </p:pic>
        <p:pic>
          <p:nvPicPr>
            <p:cNvPr id="14" name="Picture 13">
              <a:extLst>
                <a:ext uri="{FF2B5EF4-FFF2-40B4-BE49-F238E27FC236}">
                  <a16:creationId xmlns:a16="http://schemas.microsoft.com/office/drawing/2014/main" id="{01872A46-0B98-4E71-98E3-2E61C2E7F0A0}"/>
                </a:ext>
              </a:extLst>
            </p:cNvPr>
            <p:cNvPicPr>
              <a:picLocks noChangeAspect="1"/>
            </p:cNvPicPr>
            <p:nvPr/>
          </p:nvPicPr>
          <p:blipFill>
            <a:blip r:embed="rId6"/>
            <a:stretch>
              <a:fillRect/>
            </a:stretch>
          </p:blipFill>
          <p:spPr>
            <a:xfrm>
              <a:off x="3712996" y="4833280"/>
              <a:ext cx="342900" cy="342900"/>
            </a:xfrm>
            <a:prstGeom prst="rect">
              <a:avLst/>
            </a:prstGeom>
          </p:spPr>
        </p:pic>
      </p:grpSp>
      <p:grpSp>
        <p:nvGrpSpPr>
          <p:cNvPr id="15" name="Group 14">
            <a:extLst>
              <a:ext uri="{FF2B5EF4-FFF2-40B4-BE49-F238E27FC236}">
                <a16:creationId xmlns:a16="http://schemas.microsoft.com/office/drawing/2014/main" id="{34C19045-8203-42F1-BDA7-5929EF7D7EC3}"/>
              </a:ext>
            </a:extLst>
          </p:cNvPr>
          <p:cNvGrpSpPr/>
          <p:nvPr/>
        </p:nvGrpSpPr>
        <p:grpSpPr>
          <a:xfrm>
            <a:off x="10002822" y="5274254"/>
            <a:ext cx="928741" cy="816121"/>
            <a:chOff x="1558941" y="5405765"/>
            <a:chExt cx="928741" cy="816121"/>
          </a:xfrm>
        </p:grpSpPr>
        <p:pic>
          <p:nvPicPr>
            <p:cNvPr id="16" name="Picture 15">
              <a:extLst>
                <a:ext uri="{FF2B5EF4-FFF2-40B4-BE49-F238E27FC236}">
                  <a16:creationId xmlns:a16="http://schemas.microsoft.com/office/drawing/2014/main" id="{02449D0F-742D-4E7F-9F5F-F208BE3B06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8941" y="5405765"/>
              <a:ext cx="649224" cy="649224"/>
            </a:xfrm>
            <a:prstGeom prst="rect">
              <a:avLst/>
            </a:prstGeom>
          </p:spPr>
        </p:pic>
        <p:pic>
          <p:nvPicPr>
            <p:cNvPr id="17" name="Picture 16">
              <a:extLst>
                <a:ext uri="{FF2B5EF4-FFF2-40B4-BE49-F238E27FC236}">
                  <a16:creationId xmlns:a16="http://schemas.microsoft.com/office/drawing/2014/main" id="{2A6B1D4E-621C-4E70-819E-593A73B3BDCB}"/>
                </a:ext>
              </a:extLst>
            </p:cNvPr>
            <p:cNvPicPr>
              <a:picLocks noChangeAspect="1"/>
            </p:cNvPicPr>
            <p:nvPr/>
          </p:nvPicPr>
          <p:blipFill>
            <a:blip r:embed="rId8"/>
            <a:stretch>
              <a:fillRect/>
            </a:stretch>
          </p:blipFill>
          <p:spPr>
            <a:xfrm>
              <a:off x="2144782" y="5878986"/>
              <a:ext cx="342900" cy="342900"/>
            </a:xfrm>
            <a:prstGeom prst="rect">
              <a:avLst/>
            </a:prstGeom>
          </p:spPr>
        </p:pic>
      </p:grpSp>
      <p:sp>
        <p:nvSpPr>
          <p:cNvPr id="18" name="Date Placeholder 17">
            <a:extLst>
              <a:ext uri="{FF2B5EF4-FFF2-40B4-BE49-F238E27FC236}">
                <a16:creationId xmlns:a16="http://schemas.microsoft.com/office/drawing/2014/main" id="{69E093A4-18E8-4AD2-BC5C-790F6D858B24}"/>
              </a:ext>
            </a:extLst>
          </p:cNvPr>
          <p:cNvSpPr>
            <a:spLocks noGrp="1"/>
          </p:cNvSpPr>
          <p:nvPr>
            <p:ph type="dt" sz="half" idx="10"/>
          </p:nvPr>
        </p:nvSpPr>
        <p:spPr/>
        <p:txBody>
          <a:bodyPr/>
          <a:lstStyle/>
          <a:p>
            <a:r>
              <a:rPr lang="en-US"/>
              <a:t>Collaborative learning</a:t>
            </a:r>
            <a:endParaRPr lang="en-US" dirty="0"/>
          </a:p>
        </p:txBody>
      </p:sp>
      <p:grpSp>
        <p:nvGrpSpPr>
          <p:cNvPr id="19" name="Group 18">
            <a:extLst>
              <a:ext uri="{FF2B5EF4-FFF2-40B4-BE49-F238E27FC236}">
                <a16:creationId xmlns:a16="http://schemas.microsoft.com/office/drawing/2014/main" id="{999806CE-8B26-4A5C-B752-0CF3CFEB5D75}"/>
              </a:ext>
            </a:extLst>
          </p:cNvPr>
          <p:cNvGrpSpPr/>
          <p:nvPr/>
        </p:nvGrpSpPr>
        <p:grpSpPr>
          <a:xfrm>
            <a:off x="9913162" y="2337232"/>
            <a:ext cx="964692" cy="886367"/>
            <a:chOff x="2109632" y="2510860"/>
            <a:chExt cx="964692" cy="886367"/>
          </a:xfrm>
        </p:grpSpPr>
        <p:pic>
          <p:nvPicPr>
            <p:cNvPr id="20" name="Picture 19">
              <a:extLst>
                <a:ext uri="{FF2B5EF4-FFF2-40B4-BE49-F238E27FC236}">
                  <a16:creationId xmlns:a16="http://schemas.microsoft.com/office/drawing/2014/main" id="{66B3726A-A925-4902-9872-1F7282A4FB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21" name="Picture 20">
              <a:extLst>
                <a:ext uri="{FF2B5EF4-FFF2-40B4-BE49-F238E27FC236}">
                  <a16:creationId xmlns:a16="http://schemas.microsoft.com/office/drawing/2014/main" id="{D4213680-7309-4F2C-A012-A8B5E16B6823}"/>
                </a:ext>
              </a:extLst>
            </p:cNvPr>
            <p:cNvPicPr>
              <a:picLocks noChangeAspect="1"/>
            </p:cNvPicPr>
            <p:nvPr/>
          </p:nvPicPr>
          <p:blipFill>
            <a:blip r:embed="rId10"/>
            <a:stretch>
              <a:fillRect/>
            </a:stretch>
          </p:blipFill>
          <p:spPr>
            <a:xfrm>
              <a:off x="2731424" y="3054327"/>
              <a:ext cx="342900" cy="342900"/>
            </a:xfrm>
            <a:prstGeom prst="rect">
              <a:avLst/>
            </a:prstGeom>
          </p:spPr>
        </p:pic>
      </p:grpSp>
    </p:spTree>
    <p:extLst>
      <p:ext uri="{BB962C8B-B14F-4D97-AF65-F5344CB8AC3E}">
        <p14:creationId xmlns:p14="http://schemas.microsoft.com/office/powerpoint/2010/main" val="32462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52DA-10BC-5F4B-9BC4-385248B132CE}"/>
              </a:ext>
            </a:extLst>
          </p:cNvPr>
          <p:cNvSpPr>
            <a:spLocks noGrp="1"/>
          </p:cNvSpPr>
          <p:nvPr>
            <p:ph type="title"/>
          </p:nvPr>
        </p:nvSpPr>
        <p:spPr/>
        <p:txBody>
          <a:bodyPr/>
          <a:lstStyle/>
          <a:p>
            <a:r>
              <a:rPr lang="en-US" dirty="0"/>
              <a:t>Goal of information retrieval</a:t>
            </a:r>
          </a:p>
        </p:txBody>
      </p:sp>
      <p:sp>
        <p:nvSpPr>
          <p:cNvPr id="3" name="Content Placeholder 2">
            <a:extLst>
              <a:ext uri="{FF2B5EF4-FFF2-40B4-BE49-F238E27FC236}">
                <a16:creationId xmlns:a16="http://schemas.microsoft.com/office/drawing/2014/main" id="{AB4BE1DA-DA69-7A49-82E4-BFB91017ADF1}"/>
              </a:ext>
            </a:extLst>
          </p:cNvPr>
          <p:cNvSpPr>
            <a:spLocks noGrp="1"/>
          </p:cNvSpPr>
          <p:nvPr>
            <p:ph idx="1"/>
          </p:nvPr>
        </p:nvSpPr>
        <p:spPr/>
        <p:txBody>
          <a:bodyPr/>
          <a:lstStyle/>
          <a:p>
            <a:r>
              <a:rPr lang="en-US" dirty="0"/>
              <a:t>Satisfy users’ information need</a:t>
            </a:r>
          </a:p>
        </p:txBody>
      </p:sp>
      <p:sp>
        <p:nvSpPr>
          <p:cNvPr id="4" name="Date Placeholder 3">
            <a:extLst>
              <a:ext uri="{FF2B5EF4-FFF2-40B4-BE49-F238E27FC236}">
                <a16:creationId xmlns:a16="http://schemas.microsoft.com/office/drawing/2014/main" id="{56DB9640-3433-C740-9F75-E62E613D146D}"/>
              </a:ext>
            </a:extLst>
          </p:cNvPr>
          <p:cNvSpPr>
            <a:spLocks noGrp="1"/>
          </p:cNvSpPr>
          <p:nvPr>
            <p:ph type="dt" sz="half" idx="10"/>
          </p:nvPr>
        </p:nvSpPr>
        <p:spPr/>
        <p:txBody>
          <a:bodyPr/>
          <a:lstStyle/>
          <a:p>
            <a:r>
              <a:rPr lang="en-US"/>
              <a:t>Motivation</a:t>
            </a:r>
            <a:endParaRPr lang="en-US" dirty="0"/>
          </a:p>
        </p:txBody>
      </p:sp>
      <p:sp>
        <p:nvSpPr>
          <p:cNvPr id="5" name="Slide Number Placeholder 4">
            <a:extLst>
              <a:ext uri="{FF2B5EF4-FFF2-40B4-BE49-F238E27FC236}">
                <a16:creationId xmlns:a16="http://schemas.microsoft.com/office/drawing/2014/main" id="{DC9DA392-4F89-1942-A51C-21296990593E}"/>
              </a:ext>
            </a:extLst>
          </p:cNvPr>
          <p:cNvSpPr>
            <a:spLocks noGrp="1"/>
          </p:cNvSpPr>
          <p:nvPr>
            <p:ph type="sldNum" sz="quarter" idx="12"/>
          </p:nvPr>
        </p:nvSpPr>
        <p:spPr/>
        <p:txBody>
          <a:bodyPr/>
          <a:lstStyle/>
          <a:p>
            <a:fld id="{96675DA6-09A5-4603-985B-62A0433927C4}" type="slidenum">
              <a:rPr lang="en-US" smtClean="0"/>
              <a:t>4</a:t>
            </a:fld>
            <a:endParaRPr lang="en-US"/>
          </a:p>
        </p:txBody>
      </p:sp>
      <p:pic>
        <p:nvPicPr>
          <p:cNvPr id="6" name="Picture 4" descr="http://boston.lti.cs.cmu.edu/classes/11-744/treclogo-c.gif">
            <a:extLst>
              <a:ext uri="{FF2B5EF4-FFF2-40B4-BE49-F238E27FC236}">
                <a16:creationId xmlns:a16="http://schemas.microsoft.com/office/drawing/2014/main" id="{2B508905-CFA7-6241-B146-4D02E253D3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22737" y="3307692"/>
            <a:ext cx="3946525" cy="22104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d cloud of keywords and titles of articles in Library Science... |  Download Scientific Diagram">
            <a:extLst>
              <a:ext uri="{FF2B5EF4-FFF2-40B4-BE49-F238E27FC236}">
                <a16:creationId xmlns:a16="http://schemas.microsoft.com/office/drawing/2014/main" id="{548B28FE-BBAC-4944-9A7B-5F405E6D431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161"/>
          <a:stretch/>
        </p:blipFill>
        <p:spPr bwMode="auto">
          <a:xfrm>
            <a:off x="1730022" y="2417093"/>
            <a:ext cx="8731953" cy="399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2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75B6-1B8D-45FC-92F1-BC93AF4E4428}"/>
              </a:ext>
            </a:extLst>
          </p:cNvPr>
          <p:cNvSpPr>
            <a:spLocks noGrp="1"/>
          </p:cNvSpPr>
          <p:nvPr>
            <p:ph type="title"/>
          </p:nvPr>
        </p:nvSpPr>
        <p:spPr/>
        <p:txBody>
          <a:bodyPr/>
          <a:lstStyle/>
          <a:p>
            <a:r>
              <a:rPr lang="en-US" dirty="0"/>
              <a:t>Collaborative bandit learning </a:t>
            </a:r>
          </a:p>
        </p:txBody>
      </p:sp>
      <p:sp>
        <p:nvSpPr>
          <p:cNvPr id="3" name="Content Placeholder 2">
            <a:extLst>
              <a:ext uri="{FF2B5EF4-FFF2-40B4-BE49-F238E27FC236}">
                <a16:creationId xmlns:a16="http://schemas.microsoft.com/office/drawing/2014/main" id="{244C8AC8-E3BA-4BF7-AD79-0F723DFAA591}"/>
              </a:ext>
            </a:extLst>
          </p:cNvPr>
          <p:cNvSpPr>
            <a:spLocks noGrp="1"/>
          </p:cNvSpPr>
          <p:nvPr>
            <p:ph idx="1"/>
          </p:nvPr>
        </p:nvSpPr>
        <p:spPr>
          <a:xfrm>
            <a:off x="838199" y="1825625"/>
            <a:ext cx="6165961" cy="4351338"/>
          </a:xfrm>
        </p:spPr>
        <p:txBody>
          <a:bodyPr>
            <a:normAutofit/>
          </a:bodyPr>
          <a:lstStyle/>
          <a:p>
            <a:r>
              <a:rPr lang="en-US" sz="2800" dirty="0" err="1"/>
              <a:t>GOBLin</a:t>
            </a:r>
            <a:r>
              <a:rPr lang="en-US" sz="2800" dirty="0"/>
              <a:t> [CGZ13]</a:t>
            </a:r>
          </a:p>
          <a:p>
            <a:pPr lvl="1"/>
            <a:r>
              <a:rPr lang="en-US" sz="2400"/>
              <a:t>Connected users are assumed to share similar model parameters</a:t>
            </a:r>
          </a:p>
          <a:p>
            <a:pPr lvl="1"/>
            <a:r>
              <a:rPr lang="en-US" sz="2400" dirty="0"/>
              <a:t>Graph Laplacian based regularization upon ridge regression to model dependency</a:t>
            </a:r>
          </a:p>
          <a:p>
            <a:pPr marL="0" indent="0">
              <a:buNone/>
            </a:pPr>
            <a:endParaRPr lang="en-US" sz="2800" dirty="0"/>
          </a:p>
          <a:p>
            <a:pPr lvl="1"/>
            <a:endParaRPr lang="en-US" sz="2400" dirty="0"/>
          </a:p>
        </p:txBody>
      </p:sp>
      <p:sp>
        <p:nvSpPr>
          <p:cNvPr id="5" name="Slide Number Placeholder 4">
            <a:extLst>
              <a:ext uri="{FF2B5EF4-FFF2-40B4-BE49-F238E27FC236}">
                <a16:creationId xmlns:a16="http://schemas.microsoft.com/office/drawing/2014/main" id="{1FB089B3-26F4-4125-8595-4F50352DBA74}"/>
              </a:ext>
            </a:extLst>
          </p:cNvPr>
          <p:cNvSpPr>
            <a:spLocks noGrp="1"/>
          </p:cNvSpPr>
          <p:nvPr>
            <p:ph type="sldNum" sz="quarter" idx="12"/>
          </p:nvPr>
        </p:nvSpPr>
        <p:spPr/>
        <p:txBody>
          <a:bodyPr/>
          <a:lstStyle/>
          <a:p>
            <a:fld id="{96675DA6-09A5-4603-985B-62A0433927C4}" type="slidenum">
              <a:rPr lang="en-US" smtClean="0"/>
              <a:t>40</a:t>
            </a:fld>
            <a:endParaRPr lang="en-US"/>
          </a:p>
        </p:txBody>
      </p:sp>
      <p:grpSp>
        <p:nvGrpSpPr>
          <p:cNvPr id="44" name="Group 43">
            <a:extLst>
              <a:ext uri="{FF2B5EF4-FFF2-40B4-BE49-F238E27FC236}">
                <a16:creationId xmlns:a16="http://schemas.microsoft.com/office/drawing/2014/main" id="{5E1A41DD-5BBF-48E5-B8A4-888A5969CE01}"/>
              </a:ext>
            </a:extLst>
          </p:cNvPr>
          <p:cNvGrpSpPr/>
          <p:nvPr/>
        </p:nvGrpSpPr>
        <p:grpSpPr>
          <a:xfrm>
            <a:off x="7377249" y="2008837"/>
            <a:ext cx="3133235" cy="3351610"/>
            <a:chOff x="7377249" y="2008837"/>
            <a:chExt cx="3133235" cy="3351610"/>
          </a:xfrm>
        </p:grpSpPr>
        <p:grpSp>
          <p:nvGrpSpPr>
            <p:cNvPr id="45" name="Group 44">
              <a:extLst>
                <a:ext uri="{FF2B5EF4-FFF2-40B4-BE49-F238E27FC236}">
                  <a16:creationId xmlns:a16="http://schemas.microsoft.com/office/drawing/2014/main" id="{F9B0E09B-44AF-49E6-8F3A-0A4676B88CA3}"/>
                </a:ext>
              </a:extLst>
            </p:cNvPr>
            <p:cNvGrpSpPr/>
            <p:nvPr/>
          </p:nvGrpSpPr>
          <p:grpSpPr>
            <a:xfrm>
              <a:off x="8564220" y="2008837"/>
              <a:ext cx="964692" cy="886367"/>
              <a:chOff x="2109632" y="2510860"/>
              <a:chExt cx="964692" cy="886367"/>
            </a:xfrm>
          </p:grpSpPr>
          <p:pic>
            <p:nvPicPr>
              <p:cNvPr id="61" name="Picture 60">
                <a:extLst>
                  <a:ext uri="{FF2B5EF4-FFF2-40B4-BE49-F238E27FC236}">
                    <a16:creationId xmlns:a16="http://schemas.microsoft.com/office/drawing/2014/main" id="{5EE60EF6-19AB-4555-9CAD-011A91533E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62" name="Picture 61">
                <a:extLst>
                  <a:ext uri="{FF2B5EF4-FFF2-40B4-BE49-F238E27FC236}">
                    <a16:creationId xmlns:a16="http://schemas.microsoft.com/office/drawing/2014/main" id="{D4603D10-4BA6-416F-B6DB-898C781B2E25}"/>
                  </a:ext>
                </a:extLst>
              </p:cNvPr>
              <p:cNvPicPr>
                <a:picLocks noChangeAspect="1"/>
              </p:cNvPicPr>
              <p:nvPr/>
            </p:nvPicPr>
            <p:blipFill>
              <a:blip r:embed="rId3"/>
              <a:stretch>
                <a:fillRect/>
              </a:stretch>
            </p:blipFill>
            <p:spPr>
              <a:xfrm>
                <a:off x="2731424" y="3054327"/>
                <a:ext cx="342900" cy="342900"/>
              </a:xfrm>
              <a:prstGeom prst="rect">
                <a:avLst/>
              </a:prstGeom>
            </p:spPr>
          </p:pic>
        </p:grpSp>
        <p:grpSp>
          <p:nvGrpSpPr>
            <p:cNvPr id="46" name="Group 45">
              <a:extLst>
                <a:ext uri="{FF2B5EF4-FFF2-40B4-BE49-F238E27FC236}">
                  <a16:creationId xmlns:a16="http://schemas.microsoft.com/office/drawing/2014/main" id="{D1137792-3E66-495A-BCD9-865AAC254EC3}"/>
                </a:ext>
              </a:extLst>
            </p:cNvPr>
            <p:cNvGrpSpPr/>
            <p:nvPr/>
          </p:nvGrpSpPr>
          <p:grpSpPr>
            <a:xfrm>
              <a:off x="7377249" y="3110278"/>
              <a:ext cx="958710" cy="848989"/>
              <a:chOff x="1493822" y="3687875"/>
              <a:chExt cx="958710" cy="848989"/>
            </a:xfrm>
          </p:grpSpPr>
          <p:pic>
            <p:nvPicPr>
              <p:cNvPr id="59" name="Picture 58">
                <a:extLst>
                  <a:ext uri="{FF2B5EF4-FFF2-40B4-BE49-F238E27FC236}">
                    <a16:creationId xmlns:a16="http://schemas.microsoft.com/office/drawing/2014/main" id="{615C9F53-9DD4-4C38-AA7F-BBBE3E08BC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60" name="Picture 59">
                <a:extLst>
                  <a:ext uri="{FF2B5EF4-FFF2-40B4-BE49-F238E27FC236}">
                    <a16:creationId xmlns:a16="http://schemas.microsoft.com/office/drawing/2014/main" id="{CCE86800-21C6-4FB7-AB8B-93A573D15FF5}"/>
                  </a:ext>
                </a:extLst>
              </p:cNvPr>
              <p:cNvPicPr>
                <a:picLocks noChangeAspect="1"/>
              </p:cNvPicPr>
              <p:nvPr/>
            </p:nvPicPr>
            <p:blipFill>
              <a:blip r:embed="rId5"/>
              <a:stretch>
                <a:fillRect/>
              </a:stretch>
            </p:blipFill>
            <p:spPr>
              <a:xfrm>
                <a:off x="2109632" y="4193964"/>
                <a:ext cx="342900" cy="342900"/>
              </a:xfrm>
              <a:prstGeom prst="rect">
                <a:avLst/>
              </a:prstGeom>
            </p:spPr>
          </p:pic>
        </p:grpSp>
        <p:grpSp>
          <p:nvGrpSpPr>
            <p:cNvPr id="47" name="Group 46">
              <a:extLst>
                <a:ext uri="{FF2B5EF4-FFF2-40B4-BE49-F238E27FC236}">
                  <a16:creationId xmlns:a16="http://schemas.microsoft.com/office/drawing/2014/main" id="{9405EB9F-8505-47DC-AFCA-62477401F499}"/>
                </a:ext>
              </a:extLst>
            </p:cNvPr>
            <p:cNvGrpSpPr/>
            <p:nvPr/>
          </p:nvGrpSpPr>
          <p:grpSpPr>
            <a:xfrm>
              <a:off x="9519325" y="3846204"/>
              <a:ext cx="991159" cy="827953"/>
              <a:chOff x="1494787" y="4551422"/>
              <a:chExt cx="991159" cy="827953"/>
            </a:xfrm>
          </p:grpSpPr>
          <p:pic>
            <p:nvPicPr>
              <p:cNvPr id="57" name="Picture 56">
                <a:extLst>
                  <a:ext uri="{FF2B5EF4-FFF2-40B4-BE49-F238E27FC236}">
                    <a16:creationId xmlns:a16="http://schemas.microsoft.com/office/drawing/2014/main" id="{BE9A0DBF-EC6E-4B09-A2D5-D51A56B1C1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787" y="4551422"/>
                <a:ext cx="649224" cy="649224"/>
              </a:xfrm>
              <a:prstGeom prst="rect">
                <a:avLst/>
              </a:prstGeom>
            </p:spPr>
          </p:pic>
          <p:pic>
            <p:nvPicPr>
              <p:cNvPr id="58" name="Picture 57">
                <a:extLst>
                  <a:ext uri="{FF2B5EF4-FFF2-40B4-BE49-F238E27FC236}">
                    <a16:creationId xmlns:a16="http://schemas.microsoft.com/office/drawing/2014/main" id="{ED3F63DA-F150-4CA7-B34C-D0C7AE6BD0D0}"/>
                  </a:ext>
                </a:extLst>
              </p:cNvPr>
              <p:cNvPicPr>
                <a:picLocks noChangeAspect="1"/>
              </p:cNvPicPr>
              <p:nvPr/>
            </p:nvPicPr>
            <p:blipFill>
              <a:blip r:embed="rId7"/>
              <a:stretch>
                <a:fillRect/>
              </a:stretch>
            </p:blipFill>
            <p:spPr>
              <a:xfrm>
                <a:off x="2143046" y="5036475"/>
                <a:ext cx="342900" cy="342900"/>
              </a:xfrm>
              <a:prstGeom prst="rect">
                <a:avLst/>
              </a:prstGeom>
            </p:spPr>
          </p:pic>
        </p:grpSp>
        <p:grpSp>
          <p:nvGrpSpPr>
            <p:cNvPr id="48" name="Group 47">
              <a:extLst>
                <a:ext uri="{FF2B5EF4-FFF2-40B4-BE49-F238E27FC236}">
                  <a16:creationId xmlns:a16="http://schemas.microsoft.com/office/drawing/2014/main" id="{E24A58E6-A2D5-48B2-B387-6252E7AFB081}"/>
                </a:ext>
              </a:extLst>
            </p:cNvPr>
            <p:cNvGrpSpPr/>
            <p:nvPr/>
          </p:nvGrpSpPr>
          <p:grpSpPr>
            <a:xfrm>
              <a:off x="8450343" y="4544326"/>
              <a:ext cx="928741" cy="816121"/>
              <a:chOff x="1558941" y="5405765"/>
              <a:chExt cx="928741" cy="816121"/>
            </a:xfrm>
          </p:grpSpPr>
          <p:pic>
            <p:nvPicPr>
              <p:cNvPr id="55" name="Picture 54">
                <a:extLst>
                  <a:ext uri="{FF2B5EF4-FFF2-40B4-BE49-F238E27FC236}">
                    <a16:creationId xmlns:a16="http://schemas.microsoft.com/office/drawing/2014/main" id="{9858633B-8605-43C2-8D3A-57343AE6BC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8941" y="5405765"/>
                <a:ext cx="649224" cy="649224"/>
              </a:xfrm>
              <a:prstGeom prst="rect">
                <a:avLst/>
              </a:prstGeom>
            </p:spPr>
          </p:pic>
          <p:pic>
            <p:nvPicPr>
              <p:cNvPr id="56" name="Picture 55">
                <a:extLst>
                  <a:ext uri="{FF2B5EF4-FFF2-40B4-BE49-F238E27FC236}">
                    <a16:creationId xmlns:a16="http://schemas.microsoft.com/office/drawing/2014/main" id="{8642D240-132F-4E73-A1CC-C5B035147B12}"/>
                  </a:ext>
                </a:extLst>
              </p:cNvPr>
              <p:cNvPicPr>
                <a:picLocks noChangeAspect="1"/>
              </p:cNvPicPr>
              <p:nvPr/>
            </p:nvPicPr>
            <p:blipFill>
              <a:blip r:embed="rId9"/>
              <a:stretch>
                <a:fillRect/>
              </a:stretch>
            </p:blipFill>
            <p:spPr>
              <a:xfrm>
                <a:off x="2144782" y="5878986"/>
                <a:ext cx="342900" cy="342900"/>
              </a:xfrm>
              <a:prstGeom prst="rect">
                <a:avLst/>
              </a:prstGeom>
            </p:spPr>
          </p:pic>
        </p:grpSp>
        <p:cxnSp>
          <p:nvCxnSpPr>
            <p:cNvPr id="49" name="Straight Arrow Connector 48">
              <a:extLst>
                <a:ext uri="{FF2B5EF4-FFF2-40B4-BE49-F238E27FC236}">
                  <a16:creationId xmlns:a16="http://schemas.microsoft.com/office/drawing/2014/main" id="{77B64433-D469-42E9-846B-D0C73589ACF3}"/>
                </a:ext>
              </a:extLst>
            </p:cNvPr>
            <p:cNvCxnSpPr/>
            <p:nvPr/>
          </p:nvCxnSpPr>
          <p:spPr>
            <a:xfrm>
              <a:off x="8959471" y="2813863"/>
              <a:ext cx="668085" cy="94563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8094A97-9A87-499B-9DF9-B567EF785DFB}"/>
                </a:ext>
              </a:extLst>
            </p:cNvPr>
            <p:cNvCxnSpPr>
              <a:endCxn id="59" idx="3"/>
            </p:cNvCxnSpPr>
            <p:nvPr/>
          </p:nvCxnSpPr>
          <p:spPr>
            <a:xfrm flipH="1">
              <a:off x="8026473" y="2781240"/>
              <a:ext cx="786451" cy="65365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DD3EF5B-BED3-4E31-BFB1-F6B0538D14AA}"/>
                </a:ext>
              </a:extLst>
            </p:cNvPr>
            <p:cNvCxnSpPr/>
            <p:nvPr/>
          </p:nvCxnSpPr>
          <p:spPr>
            <a:xfrm flipH="1" flipV="1">
              <a:off x="7884992" y="3940979"/>
              <a:ext cx="622417" cy="60145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F580791-9886-408E-A2A0-BBC65EFC3545}"/>
                </a:ext>
              </a:extLst>
            </p:cNvPr>
            <p:cNvCxnSpPr/>
            <p:nvPr/>
          </p:nvCxnSpPr>
          <p:spPr>
            <a:xfrm flipV="1">
              <a:off x="8695672" y="2894878"/>
              <a:ext cx="178924" cy="1520147"/>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6E0F5DB-B7E0-423B-8236-2DF48AB55003}"/>
                </a:ext>
              </a:extLst>
            </p:cNvPr>
            <p:cNvCxnSpPr>
              <a:endCxn id="60" idx="0"/>
            </p:cNvCxnSpPr>
            <p:nvPr/>
          </p:nvCxnSpPr>
          <p:spPr>
            <a:xfrm flipH="1" flipV="1">
              <a:off x="8164509" y="3616367"/>
              <a:ext cx="1277627" cy="379952"/>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E2B01B8-CD07-4AE5-84EF-27A9BF9C09AD}"/>
                </a:ext>
              </a:extLst>
            </p:cNvPr>
            <p:cNvCxnSpPr>
              <a:stCxn id="57" idx="1"/>
            </p:cNvCxnSpPr>
            <p:nvPr/>
          </p:nvCxnSpPr>
          <p:spPr>
            <a:xfrm flipH="1">
              <a:off x="8997749" y="4170816"/>
              <a:ext cx="521576" cy="37161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D0126404-D521-4280-8DAF-F9FB4A5F0673}"/>
              </a:ext>
            </a:extLst>
          </p:cNvPr>
          <p:cNvGrpSpPr/>
          <p:nvPr/>
        </p:nvGrpSpPr>
        <p:grpSpPr>
          <a:xfrm>
            <a:off x="7381564" y="2825288"/>
            <a:ext cx="3133235" cy="2534025"/>
            <a:chOff x="4705767" y="3355340"/>
            <a:chExt cx="3133235" cy="2534025"/>
          </a:xfrm>
        </p:grpSpPr>
        <p:grpSp>
          <p:nvGrpSpPr>
            <p:cNvPr id="64" name="Group 63">
              <a:extLst>
                <a:ext uri="{FF2B5EF4-FFF2-40B4-BE49-F238E27FC236}">
                  <a16:creationId xmlns:a16="http://schemas.microsoft.com/office/drawing/2014/main" id="{CBB2C5B9-D4DE-4439-BDC4-6E5EC14465AF}"/>
                </a:ext>
              </a:extLst>
            </p:cNvPr>
            <p:cNvGrpSpPr/>
            <p:nvPr/>
          </p:nvGrpSpPr>
          <p:grpSpPr>
            <a:xfrm>
              <a:off x="5830064" y="3355340"/>
              <a:ext cx="964692" cy="886367"/>
              <a:chOff x="2109632" y="2510860"/>
              <a:chExt cx="964692" cy="886367"/>
            </a:xfrm>
          </p:grpSpPr>
          <p:pic>
            <p:nvPicPr>
              <p:cNvPr id="80" name="Picture 79">
                <a:extLst>
                  <a:ext uri="{FF2B5EF4-FFF2-40B4-BE49-F238E27FC236}">
                    <a16:creationId xmlns:a16="http://schemas.microsoft.com/office/drawing/2014/main" id="{119AA446-6797-4C6D-B875-1D494A8235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81" name="Picture 80">
                <a:extLst>
                  <a:ext uri="{FF2B5EF4-FFF2-40B4-BE49-F238E27FC236}">
                    <a16:creationId xmlns:a16="http://schemas.microsoft.com/office/drawing/2014/main" id="{05288EAD-A635-45A0-B0ED-606B39AE9286}"/>
                  </a:ext>
                </a:extLst>
              </p:cNvPr>
              <p:cNvPicPr>
                <a:picLocks noChangeAspect="1"/>
              </p:cNvPicPr>
              <p:nvPr/>
            </p:nvPicPr>
            <p:blipFill>
              <a:blip r:embed="rId3"/>
              <a:stretch>
                <a:fillRect/>
              </a:stretch>
            </p:blipFill>
            <p:spPr>
              <a:xfrm>
                <a:off x="2731424" y="3054327"/>
                <a:ext cx="342900" cy="342900"/>
              </a:xfrm>
              <a:prstGeom prst="rect">
                <a:avLst/>
              </a:prstGeom>
            </p:spPr>
          </p:pic>
        </p:grpSp>
        <p:grpSp>
          <p:nvGrpSpPr>
            <p:cNvPr id="65" name="Group 64">
              <a:extLst>
                <a:ext uri="{FF2B5EF4-FFF2-40B4-BE49-F238E27FC236}">
                  <a16:creationId xmlns:a16="http://schemas.microsoft.com/office/drawing/2014/main" id="{AD4EC4A2-58C3-412A-AB71-684178A07A50}"/>
                </a:ext>
              </a:extLst>
            </p:cNvPr>
            <p:cNvGrpSpPr/>
            <p:nvPr/>
          </p:nvGrpSpPr>
          <p:grpSpPr>
            <a:xfrm>
              <a:off x="4705767" y="3639196"/>
              <a:ext cx="958710" cy="848989"/>
              <a:chOff x="1493822" y="3687875"/>
              <a:chExt cx="958710" cy="848989"/>
            </a:xfrm>
          </p:grpSpPr>
          <p:pic>
            <p:nvPicPr>
              <p:cNvPr id="78" name="Picture 77">
                <a:extLst>
                  <a:ext uri="{FF2B5EF4-FFF2-40B4-BE49-F238E27FC236}">
                    <a16:creationId xmlns:a16="http://schemas.microsoft.com/office/drawing/2014/main" id="{E1C3BB6E-D0AE-477F-AD36-80C6CBED55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79" name="Picture 78">
                <a:extLst>
                  <a:ext uri="{FF2B5EF4-FFF2-40B4-BE49-F238E27FC236}">
                    <a16:creationId xmlns:a16="http://schemas.microsoft.com/office/drawing/2014/main" id="{D0C135A8-0671-4D3D-9F29-F7918119D720}"/>
                  </a:ext>
                </a:extLst>
              </p:cNvPr>
              <p:cNvPicPr>
                <a:picLocks noChangeAspect="1"/>
              </p:cNvPicPr>
              <p:nvPr/>
            </p:nvPicPr>
            <p:blipFill>
              <a:blip r:embed="rId5"/>
              <a:stretch>
                <a:fillRect/>
              </a:stretch>
            </p:blipFill>
            <p:spPr>
              <a:xfrm>
                <a:off x="2109632" y="4193964"/>
                <a:ext cx="342900" cy="342900"/>
              </a:xfrm>
              <a:prstGeom prst="rect">
                <a:avLst/>
              </a:prstGeom>
            </p:spPr>
          </p:pic>
        </p:grpSp>
        <p:grpSp>
          <p:nvGrpSpPr>
            <p:cNvPr id="66" name="Group 65">
              <a:extLst>
                <a:ext uri="{FF2B5EF4-FFF2-40B4-BE49-F238E27FC236}">
                  <a16:creationId xmlns:a16="http://schemas.microsoft.com/office/drawing/2014/main" id="{D2522E59-2317-4B56-8B80-2316E3989530}"/>
                </a:ext>
              </a:extLst>
            </p:cNvPr>
            <p:cNvGrpSpPr/>
            <p:nvPr/>
          </p:nvGrpSpPr>
          <p:grpSpPr>
            <a:xfrm>
              <a:off x="6847843" y="4375122"/>
              <a:ext cx="991159" cy="827953"/>
              <a:chOff x="1494787" y="4551422"/>
              <a:chExt cx="991159" cy="827953"/>
            </a:xfrm>
          </p:grpSpPr>
          <p:pic>
            <p:nvPicPr>
              <p:cNvPr id="76" name="Picture 75">
                <a:extLst>
                  <a:ext uri="{FF2B5EF4-FFF2-40B4-BE49-F238E27FC236}">
                    <a16:creationId xmlns:a16="http://schemas.microsoft.com/office/drawing/2014/main" id="{1D385B12-7169-4757-82BD-77D3FD9522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787" y="4551422"/>
                <a:ext cx="649224" cy="649224"/>
              </a:xfrm>
              <a:prstGeom prst="rect">
                <a:avLst/>
              </a:prstGeom>
            </p:spPr>
          </p:pic>
          <p:pic>
            <p:nvPicPr>
              <p:cNvPr id="77" name="Picture 76">
                <a:extLst>
                  <a:ext uri="{FF2B5EF4-FFF2-40B4-BE49-F238E27FC236}">
                    <a16:creationId xmlns:a16="http://schemas.microsoft.com/office/drawing/2014/main" id="{7D19AC10-9693-4C9A-BE29-D7B2B1AAF5E0}"/>
                  </a:ext>
                </a:extLst>
              </p:cNvPr>
              <p:cNvPicPr>
                <a:picLocks noChangeAspect="1"/>
              </p:cNvPicPr>
              <p:nvPr/>
            </p:nvPicPr>
            <p:blipFill>
              <a:blip r:embed="rId7"/>
              <a:stretch>
                <a:fillRect/>
              </a:stretch>
            </p:blipFill>
            <p:spPr>
              <a:xfrm>
                <a:off x="2143046" y="5036475"/>
                <a:ext cx="342900" cy="342900"/>
              </a:xfrm>
              <a:prstGeom prst="rect">
                <a:avLst/>
              </a:prstGeom>
            </p:spPr>
          </p:pic>
        </p:grpSp>
        <p:grpSp>
          <p:nvGrpSpPr>
            <p:cNvPr id="67" name="Group 66">
              <a:extLst>
                <a:ext uri="{FF2B5EF4-FFF2-40B4-BE49-F238E27FC236}">
                  <a16:creationId xmlns:a16="http://schemas.microsoft.com/office/drawing/2014/main" id="{7F79448A-139D-4D0E-A9E6-7DA4D77E956A}"/>
                </a:ext>
              </a:extLst>
            </p:cNvPr>
            <p:cNvGrpSpPr/>
            <p:nvPr/>
          </p:nvGrpSpPr>
          <p:grpSpPr>
            <a:xfrm>
              <a:off x="5778861" y="5073244"/>
              <a:ext cx="928741" cy="816121"/>
              <a:chOff x="1558941" y="5405765"/>
              <a:chExt cx="928741" cy="816121"/>
            </a:xfrm>
          </p:grpSpPr>
          <p:pic>
            <p:nvPicPr>
              <p:cNvPr id="74" name="Picture 73">
                <a:extLst>
                  <a:ext uri="{FF2B5EF4-FFF2-40B4-BE49-F238E27FC236}">
                    <a16:creationId xmlns:a16="http://schemas.microsoft.com/office/drawing/2014/main" id="{582F2D2A-4924-4D23-98F7-CB7EDA0309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8941" y="5405765"/>
                <a:ext cx="649224" cy="649224"/>
              </a:xfrm>
              <a:prstGeom prst="rect">
                <a:avLst/>
              </a:prstGeom>
            </p:spPr>
          </p:pic>
          <p:pic>
            <p:nvPicPr>
              <p:cNvPr id="75" name="Picture 74">
                <a:extLst>
                  <a:ext uri="{FF2B5EF4-FFF2-40B4-BE49-F238E27FC236}">
                    <a16:creationId xmlns:a16="http://schemas.microsoft.com/office/drawing/2014/main" id="{3F56FA03-0E58-461B-8008-4F2CCDFEDD29}"/>
                  </a:ext>
                </a:extLst>
              </p:cNvPr>
              <p:cNvPicPr>
                <a:picLocks noChangeAspect="1"/>
              </p:cNvPicPr>
              <p:nvPr/>
            </p:nvPicPr>
            <p:blipFill>
              <a:blip r:embed="rId9"/>
              <a:stretch>
                <a:fillRect/>
              </a:stretch>
            </p:blipFill>
            <p:spPr>
              <a:xfrm>
                <a:off x="2144782" y="5878986"/>
                <a:ext cx="342900" cy="342900"/>
              </a:xfrm>
              <a:prstGeom prst="rect">
                <a:avLst/>
              </a:prstGeom>
            </p:spPr>
          </p:pic>
        </p:grpSp>
        <p:cxnSp>
          <p:nvCxnSpPr>
            <p:cNvPr id="68" name="Straight Arrow Connector 67">
              <a:extLst>
                <a:ext uri="{FF2B5EF4-FFF2-40B4-BE49-F238E27FC236}">
                  <a16:creationId xmlns:a16="http://schemas.microsoft.com/office/drawing/2014/main" id="{F0DF31AA-04E3-462F-B842-ED8E6583945A}"/>
                </a:ext>
              </a:extLst>
            </p:cNvPr>
            <p:cNvCxnSpPr>
              <a:stCxn id="80" idx="3"/>
            </p:cNvCxnSpPr>
            <p:nvPr/>
          </p:nvCxnSpPr>
          <p:spPr>
            <a:xfrm>
              <a:off x="6479288" y="3679952"/>
              <a:ext cx="476786" cy="608468"/>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6CF10CE-3878-48B8-97F9-31A6A802D029}"/>
                </a:ext>
              </a:extLst>
            </p:cNvPr>
            <p:cNvCxnSpPr>
              <a:stCxn id="80" idx="1"/>
              <a:endCxn id="78" idx="3"/>
            </p:cNvCxnSpPr>
            <p:nvPr/>
          </p:nvCxnSpPr>
          <p:spPr>
            <a:xfrm flipH="1">
              <a:off x="5354991" y="3679952"/>
              <a:ext cx="475073" cy="28385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3B18691-F604-4696-AE04-1A846EC16117}"/>
                </a:ext>
              </a:extLst>
            </p:cNvPr>
            <p:cNvCxnSpPr/>
            <p:nvPr/>
          </p:nvCxnSpPr>
          <p:spPr>
            <a:xfrm flipH="1" flipV="1">
              <a:off x="5213510" y="4469897"/>
              <a:ext cx="622417" cy="60145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7931A01-B4A0-4296-B30A-54D6A373B363}"/>
                </a:ext>
              </a:extLst>
            </p:cNvPr>
            <p:cNvCxnSpPr/>
            <p:nvPr/>
          </p:nvCxnSpPr>
          <p:spPr>
            <a:xfrm flipV="1">
              <a:off x="6024190" y="4131035"/>
              <a:ext cx="91254" cy="81290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51CF71B-A193-47F8-84F5-9F724D5D5C2E}"/>
                </a:ext>
              </a:extLst>
            </p:cNvPr>
            <p:cNvCxnSpPr>
              <a:endCxn id="79" idx="0"/>
            </p:cNvCxnSpPr>
            <p:nvPr/>
          </p:nvCxnSpPr>
          <p:spPr>
            <a:xfrm flipH="1" flipV="1">
              <a:off x="5493027" y="4145285"/>
              <a:ext cx="1277627" cy="379952"/>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AEC4F14-E913-4C9A-8897-FB0C4822711C}"/>
                </a:ext>
              </a:extLst>
            </p:cNvPr>
            <p:cNvCxnSpPr>
              <a:stCxn id="76" idx="1"/>
            </p:cNvCxnSpPr>
            <p:nvPr/>
          </p:nvCxnSpPr>
          <p:spPr>
            <a:xfrm flipH="1">
              <a:off x="6326267" y="4699734"/>
              <a:ext cx="521576" cy="37161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B1308570-82F5-4BCC-B773-38431E66F7E7}"/>
                  </a:ext>
                </a:extLst>
              </p:cNvPr>
              <p:cNvSpPr txBox="1"/>
              <p:nvPr/>
            </p:nvSpPr>
            <p:spPr>
              <a:xfrm>
                <a:off x="1790476" y="4404131"/>
                <a:ext cx="3008536" cy="646331"/>
              </a:xfrm>
              <a:prstGeom prst="rect">
                <a:avLst/>
              </a:prstGeom>
              <a:noFill/>
            </p:spPr>
            <p:txBody>
              <a:bodyPr wrap="square" rtlCol="0">
                <a:spAutoFit/>
              </a:bodyPr>
              <a:lstStyle/>
              <a:p>
                <a:r>
                  <a:rPr lang="en-US" dirty="0"/>
                  <a:t>Graph </a:t>
                </a:r>
                <a14:m>
                  <m:oMath xmlns:m="http://schemas.openxmlformats.org/officeDocument/2006/math">
                    <m:r>
                      <a:rPr lang="en-US" b="0" i="1" smtClean="0">
                        <a:latin typeface="Cambria Math" panose="02040503050406030204" pitchFamily="18" charset="0"/>
                      </a:rPr>
                      <m:t>𝐸</m:t>
                    </m:r>
                  </m:oMath>
                </a14:m>
                <a:r>
                  <a:rPr lang="en-US" dirty="0"/>
                  <a:t> is input. Regularization term:</a:t>
                </a:r>
              </a:p>
            </p:txBody>
          </p:sp>
        </mc:Choice>
        <mc:Fallback xmlns="">
          <p:sp>
            <p:nvSpPr>
              <p:cNvPr id="86" name="TextBox 85">
                <a:extLst>
                  <a:ext uri="{FF2B5EF4-FFF2-40B4-BE49-F238E27FC236}">
                    <a16:creationId xmlns:a16="http://schemas.microsoft.com/office/drawing/2014/main" id="{B1308570-82F5-4BCC-B773-38431E66F7E7}"/>
                  </a:ext>
                </a:extLst>
              </p:cNvPr>
              <p:cNvSpPr txBox="1">
                <a:spLocks noRot="1" noChangeAspect="1" noMove="1" noResize="1" noEditPoints="1" noAdjustHandles="1" noChangeArrowheads="1" noChangeShapeType="1" noTextEdit="1"/>
              </p:cNvSpPr>
              <p:nvPr/>
            </p:nvSpPr>
            <p:spPr>
              <a:xfrm>
                <a:off x="1790476" y="4404131"/>
                <a:ext cx="3008536" cy="646331"/>
              </a:xfrm>
              <a:prstGeom prst="rect">
                <a:avLst/>
              </a:prstGeom>
              <a:blipFill>
                <a:blip r:embed="rId11"/>
                <a:stretch>
                  <a:fillRect l="-1826" t="-4717" b="-14151"/>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BC38240E-70C7-42A2-A6E1-37C5BD22207A}"/>
              </a:ext>
            </a:extLst>
          </p:cNvPr>
          <p:cNvSpPr>
            <a:spLocks noGrp="1"/>
          </p:cNvSpPr>
          <p:nvPr>
            <p:ph type="dt" sz="half" idx="10"/>
          </p:nvPr>
        </p:nvSpPr>
        <p:spPr/>
        <p:txBody>
          <a:bodyPr/>
          <a:lstStyle/>
          <a:p>
            <a:r>
              <a:rPr lang="en-US"/>
              <a:t>Collaborative learning</a:t>
            </a:r>
            <a:endParaRPr lang="en-US" dirty="0"/>
          </a:p>
        </p:txBody>
      </p:sp>
      <p:pic>
        <p:nvPicPr>
          <p:cNvPr id="7" name="Picture 6">
            <a:extLst>
              <a:ext uri="{FF2B5EF4-FFF2-40B4-BE49-F238E27FC236}">
                <a16:creationId xmlns:a16="http://schemas.microsoft.com/office/drawing/2014/main" id="{0D018F22-9614-43C4-ADA7-3DAD8428ECA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70396" y="4480792"/>
            <a:ext cx="2556901" cy="577365"/>
          </a:xfrm>
          <a:prstGeom prst="rect">
            <a:avLst/>
          </a:prstGeom>
        </p:spPr>
      </p:pic>
      <p:sp>
        <p:nvSpPr>
          <p:cNvPr id="82" name="Rectangle 81">
            <a:extLst>
              <a:ext uri="{FF2B5EF4-FFF2-40B4-BE49-F238E27FC236}">
                <a16:creationId xmlns:a16="http://schemas.microsoft.com/office/drawing/2014/main" id="{DA9538FA-A688-4AF6-91BC-744D78A7A5ED}"/>
              </a:ext>
            </a:extLst>
          </p:cNvPr>
          <p:cNvSpPr/>
          <p:nvPr/>
        </p:nvSpPr>
        <p:spPr>
          <a:xfrm>
            <a:off x="5098413" y="4507546"/>
            <a:ext cx="1578108" cy="531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68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75B6-1B8D-45FC-92F1-BC93AF4E4428}"/>
              </a:ext>
            </a:extLst>
          </p:cNvPr>
          <p:cNvSpPr>
            <a:spLocks noGrp="1"/>
          </p:cNvSpPr>
          <p:nvPr>
            <p:ph type="title"/>
          </p:nvPr>
        </p:nvSpPr>
        <p:spPr/>
        <p:txBody>
          <a:bodyPr/>
          <a:lstStyle/>
          <a:p>
            <a:r>
              <a:rPr lang="en-US" dirty="0"/>
              <a:t>Collaborative bandit learning </a:t>
            </a:r>
          </a:p>
        </p:txBody>
      </p:sp>
      <p:sp>
        <p:nvSpPr>
          <p:cNvPr id="3" name="Content Placeholder 2">
            <a:extLst>
              <a:ext uri="{FF2B5EF4-FFF2-40B4-BE49-F238E27FC236}">
                <a16:creationId xmlns:a16="http://schemas.microsoft.com/office/drawing/2014/main" id="{244C8AC8-E3BA-4BF7-AD79-0F723DFAA591}"/>
              </a:ext>
            </a:extLst>
          </p:cNvPr>
          <p:cNvSpPr>
            <a:spLocks noGrp="1"/>
          </p:cNvSpPr>
          <p:nvPr>
            <p:ph idx="1"/>
          </p:nvPr>
        </p:nvSpPr>
        <p:spPr>
          <a:xfrm>
            <a:off x="838200" y="1825625"/>
            <a:ext cx="6227896" cy="4351338"/>
          </a:xfrm>
        </p:spPr>
        <p:txBody>
          <a:bodyPr>
            <a:normAutofit/>
          </a:bodyPr>
          <a:lstStyle/>
          <a:p>
            <a:r>
              <a:rPr lang="en-US" sz="2800" dirty="0" err="1"/>
              <a:t>GOBLin</a:t>
            </a:r>
            <a:r>
              <a:rPr lang="en-US" sz="2800" dirty="0"/>
              <a:t> [CGZ13]</a:t>
            </a:r>
          </a:p>
          <a:p>
            <a:pPr lvl="1"/>
            <a:r>
              <a:rPr lang="en-US" sz="2400" dirty="0"/>
              <a:t>Graph Laplacian based regularization upon ridge regression to model dependency</a:t>
            </a:r>
          </a:p>
          <a:p>
            <a:pPr lvl="1"/>
            <a:r>
              <a:rPr lang="en-US" sz="2400" dirty="0"/>
              <a:t>Encode graph Laplacian in context, formulate as a </a:t>
            </a:r>
            <a:r>
              <a:rPr lang="en-US" sz="2400" i="1" dirty="0" err="1">
                <a:solidFill>
                  <a:srgbClr val="FF0000"/>
                </a:solidFill>
              </a:rPr>
              <a:t>dN</a:t>
            </a:r>
            <a:r>
              <a:rPr lang="en-US" sz="2400" i="1" dirty="0"/>
              <a:t>-dimensional</a:t>
            </a:r>
            <a:r>
              <a:rPr lang="en-US" sz="2400" dirty="0"/>
              <a:t> LinUCB</a:t>
            </a:r>
          </a:p>
          <a:p>
            <a:pPr marL="0" indent="0">
              <a:buNone/>
            </a:pPr>
            <a:endParaRPr lang="en-US" sz="2800" dirty="0"/>
          </a:p>
          <a:p>
            <a:pPr lvl="1"/>
            <a:endParaRPr lang="en-US" sz="2400" dirty="0"/>
          </a:p>
        </p:txBody>
      </p:sp>
      <p:sp>
        <p:nvSpPr>
          <p:cNvPr id="5" name="Slide Number Placeholder 4">
            <a:extLst>
              <a:ext uri="{FF2B5EF4-FFF2-40B4-BE49-F238E27FC236}">
                <a16:creationId xmlns:a16="http://schemas.microsoft.com/office/drawing/2014/main" id="{1FB089B3-26F4-4125-8595-4F50352DBA74}"/>
              </a:ext>
            </a:extLst>
          </p:cNvPr>
          <p:cNvSpPr>
            <a:spLocks noGrp="1"/>
          </p:cNvSpPr>
          <p:nvPr>
            <p:ph type="sldNum" sz="quarter" idx="12"/>
          </p:nvPr>
        </p:nvSpPr>
        <p:spPr/>
        <p:txBody>
          <a:bodyPr/>
          <a:lstStyle/>
          <a:p>
            <a:fld id="{96675DA6-09A5-4603-985B-62A0433927C4}" type="slidenum">
              <a:rPr lang="en-US" smtClean="0"/>
              <a:t>41</a:t>
            </a:fld>
            <a:endParaRPr lang="en-US"/>
          </a:p>
        </p:txBody>
      </p:sp>
      <p:grpSp>
        <p:nvGrpSpPr>
          <p:cNvPr id="63" name="Group 62">
            <a:extLst>
              <a:ext uri="{FF2B5EF4-FFF2-40B4-BE49-F238E27FC236}">
                <a16:creationId xmlns:a16="http://schemas.microsoft.com/office/drawing/2014/main" id="{D0126404-D521-4280-8DAF-F9FB4A5F0673}"/>
              </a:ext>
            </a:extLst>
          </p:cNvPr>
          <p:cNvGrpSpPr/>
          <p:nvPr/>
        </p:nvGrpSpPr>
        <p:grpSpPr>
          <a:xfrm>
            <a:off x="7381564" y="2825288"/>
            <a:ext cx="3133235" cy="2534025"/>
            <a:chOff x="4705767" y="3355340"/>
            <a:chExt cx="3133235" cy="2534025"/>
          </a:xfrm>
        </p:grpSpPr>
        <p:grpSp>
          <p:nvGrpSpPr>
            <p:cNvPr id="64" name="Group 63">
              <a:extLst>
                <a:ext uri="{FF2B5EF4-FFF2-40B4-BE49-F238E27FC236}">
                  <a16:creationId xmlns:a16="http://schemas.microsoft.com/office/drawing/2014/main" id="{CBB2C5B9-D4DE-4439-BDC4-6E5EC14465AF}"/>
                </a:ext>
              </a:extLst>
            </p:cNvPr>
            <p:cNvGrpSpPr/>
            <p:nvPr/>
          </p:nvGrpSpPr>
          <p:grpSpPr>
            <a:xfrm>
              <a:off x="5830064" y="3355340"/>
              <a:ext cx="964692" cy="886367"/>
              <a:chOff x="2109632" y="2510860"/>
              <a:chExt cx="964692" cy="886367"/>
            </a:xfrm>
          </p:grpSpPr>
          <p:pic>
            <p:nvPicPr>
              <p:cNvPr id="80" name="Picture 79">
                <a:extLst>
                  <a:ext uri="{FF2B5EF4-FFF2-40B4-BE49-F238E27FC236}">
                    <a16:creationId xmlns:a16="http://schemas.microsoft.com/office/drawing/2014/main" id="{119AA446-6797-4C6D-B875-1D494A8235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81" name="Picture 80">
                <a:extLst>
                  <a:ext uri="{FF2B5EF4-FFF2-40B4-BE49-F238E27FC236}">
                    <a16:creationId xmlns:a16="http://schemas.microsoft.com/office/drawing/2014/main" id="{05288EAD-A635-45A0-B0ED-606B39AE9286}"/>
                  </a:ext>
                </a:extLst>
              </p:cNvPr>
              <p:cNvPicPr>
                <a:picLocks noChangeAspect="1"/>
              </p:cNvPicPr>
              <p:nvPr/>
            </p:nvPicPr>
            <p:blipFill>
              <a:blip r:embed="rId3"/>
              <a:stretch>
                <a:fillRect/>
              </a:stretch>
            </p:blipFill>
            <p:spPr>
              <a:xfrm>
                <a:off x="2731424" y="3054327"/>
                <a:ext cx="342900" cy="342900"/>
              </a:xfrm>
              <a:prstGeom prst="rect">
                <a:avLst/>
              </a:prstGeom>
            </p:spPr>
          </p:pic>
        </p:grpSp>
        <p:grpSp>
          <p:nvGrpSpPr>
            <p:cNvPr id="65" name="Group 64">
              <a:extLst>
                <a:ext uri="{FF2B5EF4-FFF2-40B4-BE49-F238E27FC236}">
                  <a16:creationId xmlns:a16="http://schemas.microsoft.com/office/drawing/2014/main" id="{AD4EC4A2-58C3-412A-AB71-684178A07A50}"/>
                </a:ext>
              </a:extLst>
            </p:cNvPr>
            <p:cNvGrpSpPr/>
            <p:nvPr/>
          </p:nvGrpSpPr>
          <p:grpSpPr>
            <a:xfrm>
              <a:off x="4705767" y="3639196"/>
              <a:ext cx="958710" cy="848989"/>
              <a:chOff x="1493822" y="3687875"/>
              <a:chExt cx="958710" cy="848989"/>
            </a:xfrm>
          </p:grpSpPr>
          <p:pic>
            <p:nvPicPr>
              <p:cNvPr id="78" name="Picture 77">
                <a:extLst>
                  <a:ext uri="{FF2B5EF4-FFF2-40B4-BE49-F238E27FC236}">
                    <a16:creationId xmlns:a16="http://schemas.microsoft.com/office/drawing/2014/main" id="{E1C3BB6E-D0AE-477F-AD36-80C6CBED55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79" name="Picture 78">
                <a:extLst>
                  <a:ext uri="{FF2B5EF4-FFF2-40B4-BE49-F238E27FC236}">
                    <a16:creationId xmlns:a16="http://schemas.microsoft.com/office/drawing/2014/main" id="{D0C135A8-0671-4D3D-9F29-F7918119D720}"/>
                  </a:ext>
                </a:extLst>
              </p:cNvPr>
              <p:cNvPicPr>
                <a:picLocks noChangeAspect="1"/>
              </p:cNvPicPr>
              <p:nvPr/>
            </p:nvPicPr>
            <p:blipFill>
              <a:blip r:embed="rId5"/>
              <a:stretch>
                <a:fillRect/>
              </a:stretch>
            </p:blipFill>
            <p:spPr>
              <a:xfrm>
                <a:off x="2109632" y="4193964"/>
                <a:ext cx="342900" cy="342900"/>
              </a:xfrm>
              <a:prstGeom prst="rect">
                <a:avLst/>
              </a:prstGeom>
            </p:spPr>
          </p:pic>
        </p:grpSp>
        <p:grpSp>
          <p:nvGrpSpPr>
            <p:cNvPr id="66" name="Group 65">
              <a:extLst>
                <a:ext uri="{FF2B5EF4-FFF2-40B4-BE49-F238E27FC236}">
                  <a16:creationId xmlns:a16="http://schemas.microsoft.com/office/drawing/2014/main" id="{D2522E59-2317-4B56-8B80-2316E3989530}"/>
                </a:ext>
              </a:extLst>
            </p:cNvPr>
            <p:cNvGrpSpPr/>
            <p:nvPr/>
          </p:nvGrpSpPr>
          <p:grpSpPr>
            <a:xfrm>
              <a:off x="6847843" y="4375122"/>
              <a:ext cx="991159" cy="827953"/>
              <a:chOff x="1494787" y="4551422"/>
              <a:chExt cx="991159" cy="827953"/>
            </a:xfrm>
          </p:grpSpPr>
          <p:pic>
            <p:nvPicPr>
              <p:cNvPr id="76" name="Picture 75">
                <a:extLst>
                  <a:ext uri="{FF2B5EF4-FFF2-40B4-BE49-F238E27FC236}">
                    <a16:creationId xmlns:a16="http://schemas.microsoft.com/office/drawing/2014/main" id="{1D385B12-7169-4757-82BD-77D3FD9522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787" y="4551422"/>
                <a:ext cx="649224" cy="649224"/>
              </a:xfrm>
              <a:prstGeom prst="rect">
                <a:avLst/>
              </a:prstGeom>
            </p:spPr>
          </p:pic>
          <p:pic>
            <p:nvPicPr>
              <p:cNvPr id="77" name="Picture 76">
                <a:extLst>
                  <a:ext uri="{FF2B5EF4-FFF2-40B4-BE49-F238E27FC236}">
                    <a16:creationId xmlns:a16="http://schemas.microsoft.com/office/drawing/2014/main" id="{7D19AC10-9693-4C9A-BE29-D7B2B1AAF5E0}"/>
                  </a:ext>
                </a:extLst>
              </p:cNvPr>
              <p:cNvPicPr>
                <a:picLocks noChangeAspect="1"/>
              </p:cNvPicPr>
              <p:nvPr/>
            </p:nvPicPr>
            <p:blipFill>
              <a:blip r:embed="rId7"/>
              <a:stretch>
                <a:fillRect/>
              </a:stretch>
            </p:blipFill>
            <p:spPr>
              <a:xfrm>
                <a:off x="2143046" y="5036475"/>
                <a:ext cx="342900" cy="342900"/>
              </a:xfrm>
              <a:prstGeom prst="rect">
                <a:avLst/>
              </a:prstGeom>
            </p:spPr>
          </p:pic>
        </p:grpSp>
        <p:grpSp>
          <p:nvGrpSpPr>
            <p:cNvPr id="67" name="Group 66">
              <a:extLst>
                <a:ext uri="{FF2B5EF4-FFF2-40B4-BE49-F238E27FC236}">
                  <a16:creationId xmlns:a16="http://schemas.microsoft.com/office/drawing/2014/main" id="{7F79448A-139D-4D0E-A9E6-7DA4D77E956A}"/>
                </a:ext>
              </a:extLst>
            </p:cNvPr>
            <p:cNvGrpSpPr/>
            <p:nvPr/>
          </p:nvGrpSpPr>
          <p:grpSpPr>
            <a:xfrm>
              <a:off x="5778861" y="5073244"/>
              <a:ext cx="928741" cy="816121"/>
              <a:chOff x="1558941" y="5405765"/>
              <a:chExt cx="928741" cy="816121"/>
            </a:xfrm>
          </p:grpSpPr>
          <p:pic>
            <p:nvPicPr>
              <p:cNvPr id="74" name="Picture 73">
                <a:extLst>
                  <a:ext uri="{FF2B5EF4-FFF2-40B4-BE49-F238E27FC236}">
                    <a16:creationId xmlns:a16="http://schemas.microsoft.com/office/drawing/2014/main" id="{582F2D2A-4924-4D23-98F7-CB7EDA0309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8941" y="5405765"/>
                <a:ext cx="649224" cy="649224"/>
              </a:xfrm>
              <a:prstGeom prst="rect">
                <a:avLst/>
              </a:prstGeom>
            </p:spPr>
          </p:pic>
          <p:pic>
            <p:nvPicPr>
              <p:cNvPr id="75" name="Picture 74">
                <a:extLst>
                  <a:ext uri="{FF2B5EF4-FFF2-40B4-BE49-F238E27FC236}">
                    <a16:creationId xmlns:a16="http://schemas.microsoft.com/office/drawing/2014/main" id="{3F56FA03-0E58-461B-8008-4F2CCDFEDD29}"/>
                  </a:ext>
                </a:extLst>
              </p:cNvPr>
              <p:cNvPicPr>
                <a:picLocks noChangeAspect="1"/>
              </p:cNvPicPr>
              <p:nvPr/>
            </p:nvPicPr>
            <p:blipFill>
              <a:blip r:embed="rId9"/>
              <a:stretch>
                <a:fillRect/>
              </a:stretch>
            </p:blipFill>
            <p:spPr>
              <a:xfrm>
                <a:off x="2144782" y="5878986"/>
                <a:ext cx="342900" cy="342900"/>
              </a:xfrm>
              <a:prstGeom prst="rect">
                <a:avLst/>
              </a:prstGeom>
            </p:spPr>
          </p:pic>
        </p:grpSp>
        <p:cxnSp>
          <p:nvCxnSpPr>
            <p:cNvPr id="68" name="Straight Arrow Connector 67">
              <a:extLst>
                <a:ext uri="{FF2B5EF4-FFF2-40B4-BE49-F238E27FC236}">
                  <a16:creationId xmlns:a16="http://schemas.microsoft.com/office/drawing/2014/main" id="{F0DF31AA-04E3-462F-B842-ED8E6583945A}"/>
                </a:ext>
              </a:extLst>
            </p:cNvPr>
            <p:cNvCxnSpPr>
              <a:stCxn id="80" idx="3"/>
            </p:cNvCxnSpPr>
            <p:nvPr/>
          </p:nvCxnSpPr>
          <p:spPr>
            <a:xfrm>
              <a:off x="6479288" y="3679952"/>
              <a:ext cx="476786" cy="608468"/>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6CF10CE-3878-48B8-97F9-31A6A802D029}"/>
                </a:ext>
              </a:extLst>
            </p:cNvPr>
            <p:cNvCxnSpPr>
              <a:stCxn id="80" idx="1"/>
              <a:endCxn id="78" idx="3"/>
            </p:cNvCxnSpPr>
            <p:nvPr/>
          </p:nvCxnSpPr>
          <p:spPr>
            <a:xfrm flipH="1">
              <a:off x="5354991" y="3679952"/>
              <a:ext cx="475073" cy="28385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3B18691-F604-4696-AE04-1A846EC16117}"/>
                </a:ext>
              </a:extLst>
            </p:cNvPr>
            <p:cNvCxnSpPr/>
            <p:nvPr/>
          </p:nvCxnSpPr>
          <p:spPr>
            <a:xfrm flipH="1" flipV="1">
              <a:off x="5213510" y="4469897"/>
              <a:ext cx="622417" cy="60145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7931A01-B4A0-4296-B30A-54D6A373B363}"/>
                </a:ext>
              </a:extLst>
            </p:cNvPr>
            <p:cNvCxnSpPr/>
            <p:nvPr/>
          </p:nvCxnSpPr>
          <p:spPr>
            <a:xfrm flipV="1">
              <a:off x="6024190" y="4131035"/>
              <a:ext cx="91254" cy="81290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51CF71B-A193-47F8-84F5-9F724D5D5C2E}"/>
                </a:ext>
              </a:extLst>
            </p:cNvPr>
            <p:cNvCxnSpPr>
              <a:endCxn id="79" idx="0"/>
            </p:cNvCxnSpPr>
            <p:nvPr/>
          </p:nvCxnSpPr>
          <p:spPr>
            <a:xfrm flipH="1" flipV="1">
              <a:off x="5493027" y="4145285"/>
              <a:ext cx="1277627" cy="379952"/>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AEC4F14-E913-4C9A-8897-FB0C4822711C}"/>
                </a:ext>
              </a:extLst>
            </p:cNvPr>
            <p:cNvCxnSpPr>
              <a:stCxn id="76" idx="1"/>
            </p:cNvCxnSpPr>
            <p:nvPr/>
          </p:nvCxnSpPr>
          <p:spPr>
            <a:xfrm flipH="1">
              <a:off x="6326267" y="4699734"/>
              <a:ext cx="521576" cy="37161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7E281DD5-D173-4FC5-9A53-86F36B787E5D}"/>
              </a:ext>
            </a:extLst>
          </p:cNvPr>
          <p:cNvGrpSpPr/>
          <p:nvPr/>
        </p:nvGrpSpPr>
        <p:grpSpPr>
          <a:xfrm>
            <a:off x="378826" y="3609740"/>
            <a:ext cx="4307021" cy="1038791"/>
            <a:chOff x="1427889" y="4122836"/>
            <a:chExt cx="4307021" cy="1038791"/>
          </a:xfrm>
        </p:grpSpPr>
        <p:pic>
          <p:nvPicPr>
            <p:cNvPr id="87" name="Picture 86">
              <a:extLst>
                <a:ext uri="{FF2B5EF4-FFF2-40B4-BE49-F238E27FC236}">
                  <a16:creationId xmlns:a16="http://schemas.microsoft.com/office/drawing/2014/main" id="{F3F2CD73-BFB6-4E19-B224-827E2516FEAC}"/>
                </a:ext>
              </a:extLst>
            </p:cNvPr>
            <p:cNvPicPr>
              <a:picLocks noChangeAspect="1"/>
            </p:cNvPicPr>
            <p:nvPr/>
          </p:nvPicPr>
          <p:blipFill>
            <a:blip r:embed="rId10"/>
            <a:stretch>
              <a:fillRect/>
            </a:stretch>
          </p:blipFill>
          <p:spPr>
            <a:xfrm>
              <a:off x="1427889" y="4608488"/>
              <a:ext cx="4307021" cy="553139"/>
            </a:xfrm>
            <a:prstGeom prst="rect">
              <a:avLst/>
            </a:prstGeom>
          </p:spPr>
        </p:pic>
        <p:grpSp>
          <p:nvGrpSpPr>
            <p:cNvPr id="93" name="Group 92">
              <a:extLst>
                <a:ext uri="{FF2B5EF4-FFF2-40B4-BE49-F238E27FC236}">
                  <a16:creationId xmlns:a16="http://schemas.microsoft.com/office/drawing/2014/main" id="{153D76FE-577E-4964-88F6-7B3664975DFE}"/>
                </a:ext>
              </a:extLst>
            </p:cNvPr>
            <p:cNvGrpSpPr/>
            <p:nvPr/>
          </p:nvGrpSpPr>
          <p:grpSpPr>
            <a:xfrm>
              <a:off x="2587523" y="4122836"/>
              <a:ext cx="2103710" cy="902381"/>
              <a:chOff x="4983166" y="2031724"/>
              <a:chExt cx="2103710" cy="902381"/>
            </a:xfrm>
          </p:grpSpPr>
          <p:sp>
            <p:nvSpPr>
              <p:cNvPr id="94" name="Rectangle 93">
                <a:extLst>
                  <a:ext uri="{FF2B5EF4-FFF2-40B4-BE49-F238E27FC236}">
                    <a16:creationId xmlns:a16="http://schemas.microsoft.com/office/drawing/2014/main" id="{88203524-E727-4E81-9780-77A426511BF4}"/>
                  </a:ext>
                </a:extLst>
              </p:cNvPr>
              <p:cNvSpPr/>
              <p:nvPr/>
            </p:nvSpPr>
            <p:spPr>
              <a:xfrm>
                <a:off x="4983166" y="2589549"/>
                <a:ext cx="218454" cy="344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5" name="TextBox 94">
                <a:extLst>
                  <a:ext uri="{FF2B5EF4-FFF2-40B4-BE49-F238E27FC236}">
                    <a16:creationId xmlns:a16="http://schemas.microsoft.com/office/drawing/2014/main" id="{16AEF2B6-BECF-498E-A557-D94730E68786}"/>
                  </a:ext>
                </a:extLst>
              </p:cNvPr>
              <p:cNvSpPr txBox="1"/>
              <p:nvPr/>
            </p:nvSpPr>
            <p:spPr>
              <a:xfrm>
                <a:off x="5099326" y="2031724"/>
                <a:ext cx="1987550" cy="369332"/>
              </a:xfrm>
              <a:prstGeom prst="rect">
                <a:avLst/>
              </a:prstGeom>
              <a:noFill/>
            </p:spPr>
            <p:txBody>
              <a:bodyPr wrap="square" rtlCol="0">
                <a:spAutoFit/>
              </a:bodyPr>
              <a:lstStyle/>
              <a:p>
                <a:r>
                  <a:rPr lang="en-US" dirty="0">
                    <a:solidFill>
                      <a:srgbClr val="FF0000"/>
                    </a:solidFill>
                  </a:rPr>
                  <a:t>Graph Laplacian</a:t>
                </a:r>
              </a:p>
            </p:txBody>
          </p:sp>
          <p:cxnSp>
            <p:nvCxnSpPr>
              <p:cNvPr id="96" name="Straight Arrow Connector 95">
                <a:extLst>
                  <a:ext uri="{FF2B5EF4-FFF2-40B4-BE49-F238E27FC236}">
                    <a16:creationId xmlns:a16="http://schemas.microsoft.com/office/drawing/2014/main" id="{4D5ED1D2-2A68-422D-801F-B65759531C72}"/>
                  </a:ext>
                </a:extLst>
              </p:cNvPr>
              <p:cNvCxnSpPr>
                <a:cxnSpLocks/>
              </p:cNvCxnSpPr>
              <p:nvPr/>
            </p:nvCxnSpPr>
            <p:spPr>
              <a:xfrm flipH="1">
                <a:off x="5118931" y="2358887"/>
                <a:ext cx="106844" cy="2042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00" name="Picture 99">
            <a:extLst>
              <a:ext uri="{FF2B5EF4-FFF2-40B4-BE49-F238E27FC236}">
                <a16:creationId xmlns:a16="http://schemas.microsoft.com/office/drawing/2014/main" id="{E3364D88-41A9-440B-A335-DFBA3D2C12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8826" y="4568413"/>
            <a:ext cx="3049140" cy="615937"/>
          </a:xfrm>
          <a:prstGeom prst="rect">
            <a:avLst/>
          </a:prstGeom>
        </p:spPr>
      </p:pic>
      <p:grpSp>
        <p:nvGrpSpPr>
          <p:cNvPr id="11" name="Group 10">
            <a:extLst>
              <a:ext uri="{FF2B5EF4-FFF2-40B4-BE49-F238E27FC236}">
                <a16:creationId xmlns:a16="http://schemas.microsoft.com/office/drawing/2014/main" id="{DB735BAD-38B6-4CD6-991C-6CEC6C93EFD8}"/>
              </a:ext>
            </a:extLst>
          </p:cNvPr>
          <p:cNvGrpSpPr/>
          <p:nvPr/>
        </p:nvGrpSpPr>
        <p:grpSpPr>
          <a:xfrm>
            <a:off x="4968681" y="4470134"/>
            <a:ext cx="3255619" cy="1725355"/>
            <a:chOff x="824338" y="4465985"/>
            <a:chExt cx="3255619" cy="1725355"/>
          </a:xfrm>
        </p:grpSpPr>
        <p:grpSp>
          <p:nvGrpSpPr>
            <p:cNvPr id="98" name="Group 97">
              <a:extLst>
                <a:ext uri="{FF2B5EF4-FFF2-40B4-BE49-F238E27FC236}">
                  <a16:creationId xmlns:a16="http://schemas.microsoft.com/office/drawing/2014/main" id="{7DEDADC6-3E4E-4DB4-8A13-5BDA38EC7823}"/>
                </a:ext>
              </a:extLst>
            </p:cNvPr>
            <p:cNvGrpSpPr/>
            <p:nvPr/>
          </p:nvGrpSpPr>
          <p:grpSpPr>
            <a:xfrm>
              <a:off x="824338" y="4465985"/>
              <a:ext cx="3255619" cy="1725355"/>
              <a:chOff x="5043565" y="5251535"/>
              <a:chExt cx="3255619" cy="1481817"/>
            </a:xfrm>
          </p:grpSpPr>
          <p:pic>
            <p:nvPicPr>
              <p:cNvPr id="90" name="Picture 89">
                <a:extLst>
                  <a:ext uri="{FF2B5EF4-FFF2-40B4-BE49-F238E27FC236}">
                    <a16:creationId xmlns:a16="http://schemas.microsoft.com/office/drawing/2014/main" id="{955AC7F9-3ECA-4A88-86A0-F0D85411A58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48760" y="6421430"/>
                <a:ext cx="1195424" cy="259381"/>
              </a:xfrm>
              <a:prstGeom prst="rect">
                <a:avLst/>
              </a:prstGeom>
            </p:spPr>
          </p:pic>
          <p:sp>
            <p:nvSpPr>
              <p:cNvPr id="91" name="TextBox 90">
                <a:extLst>
                  <a:ext uri="{FF2B5EF4-FFF2-40B4-BE49-F238E27FC236}">
                    <a16:creationId xmlns:a16="http://schemas.microsoft.com/office/drawing/2014/main" id="{6BC931E6-E931-46A4-9CE6-5B8A3250DF35}"/>
                  </a:ext>
                </a:extLst>
              </p:cNvPr>
              <p:cNvSpPr txBox="1"/>
              <p:nvPr/>
            </p:nvSpPr>
            <p:spPr>
              <a:xfrm>
                <a:off x="5132671" y="5251535"/>
                <a:ext cx="2509078" cy="369332"/>
              </a:xfrm>
              <a:prstGeom prst="rect">
                <a:avLst/>
              </a:prstGeom>
              <a:noFill/>
            </p:spPr>
            <p:txBody>
              <a:bodyPr wrap="square" rtlCol="0">
                <a:spAutoFit/>
              </a:bodyPr>
              <a:lstStyle/>
              <a:p>
                <a:r>
                  <a:rPr lang="en-US" dirty="0"/>
                  <a:t>Closed form estimator</a:t>
                </a:r>
              </a:p>
            </p:txBody>
          </p:sp>
          <p:sp>
            <p:nvSpPr>
              <p:cNvPr id="92" name="Rectangle 91">
                <a:extLst>
                  <a:ext uri="{FF2B5EF4-FFF2-40B4-BE49-F238E27FC236}">
                    <a16:creationId xmlns:a16="http://schemas.microsoft.com/office/drawing/2014/main" id="{65C36192-7510-4503-BACD-E80A970056F6}"/>
                  </a:ext>
                </a:extLst>
              </p:cNvPr>
              <p:cNvSpPr/>
              <p:nvPr/>
            </p:nvSpPr>
            <p:spPr>
              <a:xfrm>
                <a:off x="5043565" y="5271196"/>
                <a:ext cx="3255619" cy="1462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FA505DE-F367-4C2C-BC32-5D8DB23864A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4943" y="4945974"/>
              <a:ext cx="3117852" cy="490497"/>
            </a:xfrm>
            <a:prstGeom prst="rect">
              <a:avLst/>
            </a:prstGeom>
          </p:spPr>
        </p:pic>
        <p:pic>
          <p:nvPicPr>
            <p:cNvPr id="10" name="Picture 9">
              <a:extLst>
                <a:ext uri="{FF2B5EF4-FFF2-40B4-BE49-F238E27FC236}">
                  <a16:creationId xmlns:a16="http://schemas.microsoft.com/office/drawing/2014/main" id="{30C6D7B5-6CCC-4910-9A1F-945BA0F0460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4649" y="5316347"/>
              <a:ext cx="2465580" cy="510121"/>
            </a:xfrm>
            <a:prstGeom prst="rect">
              <a:avLst/>
            </a:prstGeom>
          </p:spPr>
        </p:pic>
      </p:grpSp>
      <p:sp>
        <p:nvSpPr>
          <p:cNvPr id="6" name="Date Placeholder 5">
            <a:extLst>
              <a:ext uri="{FF2B5EF4-FFF2-40B4-BE49-F238E27FC236}">
                <a16:creationId xmlns:a16="http://schemas.microsoft.com/office/drawing/2014/main" id="{66FD3082-E31C-45A8-97BA-19527F5DA498}"/>
              </a:ext>
            </a:extLst>
          </p:cNvPr>
          <p:cNvSpPr>
            <a:spLocks noGrp="1"/>
          </p:cNvSpPr>
          <p:nvPr>
            <p:ph type="dt" sz="half" idx="10"/>
          </p:nvPr>
        </p:nvSpPr>
        <p:spPr/>
        <p:txBody>
          <a:bodyPr/>
          <a:lstStyle/>
          <a:p>
            <a:r>
              <a:rPr lang="en-US"/>
              <a:t>Collaborative learning</a:t>
            </a:r>
            <a:endParaRPr lang="en-US" dirty="0"/>
          </a:p>
        </p:txBody>
      </p:sp>
      <p:grpSp>
        <p:nvGrpSpPr>
          <p:cNvPr id="13" name="Group 12">
            <a:extLst>
              <a:ext uri="{FF2B5EF4-FFF2-40B4-BE49-F238E27FC236}">
                <a16:creationId xmlns:a16="http://schemas.microsoft.com/office/drawing/2014/main" id="{59A71EEA-D0F5-424B-8C06-0421C81C31AB}"/>
              </a:ext>
            </a:extLst>
          </p:cNvPr>
          <p:cNvGrpSpPr/>
          <p:nvPr/>
        </p:nvGrpSpPr>
        <p:grpSpPr>
          <a:xfrm>
            <a:off x="593661" y="5590635"/>
            <a:ext cx="4194605" cy="725131"/>
            <a:chOff x="593661" y="5590635"/>
            <a:chExt cx="4194605" cy="725131"/>
          </a:xfrm>
        </p:grpSpPr>
        <p:sp>
          <p:nvSpPr>
            <p:cNvPr id="4" name="Rectangle 3">
              <a:extLst>
                <a:ext uri="{FF2B5EF4-FFF2-40B4-BE49-F238E27FC236}">
                  <a16:creationId xmlns:a16="http://schemas.microsoft.com/office/drawing/2014/main" id="{8305CD0D-5C9D-453C-BEFA-3BED4A512601}"/>
                </a:ext>
              </a:extLst>
            </p:cNvPr>
            <p:cNvSpPr/>
            <p:nvPr/>
          </p:nvSpPr>
          <p:spPr>
            <a:xfrm>
              <a:off x="593661" y="5613975"/>
              <a:ext cx="2706703" cy="646331"/>
            </a:xfrm>
            <a:prstGeom prst="rect">
              <a:avLst/>
            </a:prstGeom>
          </p:spPr>
          <p:txBody>
            <a:bodyPr wrap="none">
              <a:spAutoFit/>
            </a:bodyPr>
            <a:lstStyle/>
            <a:p>
              <a:r>
                <a:rPr lang="en-US" altLang="zh-CN" dirty="0"/>
                <a:t>Regret for </a:t>
              </a:r>
              <a:r>
                <a:rPr lang="en-US" dirty="0"/>
                <a:t>empty graph: </a:t>
              </a:r>
            </a:p>
            <a:p>
              <a:r>
                <a:rPr lang="en-US" dirty="0"/>
                <a:t>Regret for </a:t>
              </a:r>
              <a:r>
                <a:rPr lang="en-US" altLang="zh-CN" dirty="0"/>
                <a:t>complete graph:</a:t>
              </a:r>
            </a:p>
          </p:txBody>
        </p:sp>
        <p:pic>
          <p:nvPicPr>
            <p:cNvPr id="8" name="Picture 7">
              <a:extLst>
                <a:ext uri="{FF2B5EF4-FFF2-40B4-BE49-F238E27FC236}">
                  <a16:creationId xmlns:a16="http://schemas.microsoft.com/office/drawing/2014/main" id="{CFA9640F-7256-4578-B2E4-7FF9650D4C1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30221" y="5590635"/>
              <a:ext cx="1558045" cy="399629"/>
            </a:xfrm>
            <a:prstGeom prst="rect">
              <a:avLst/>
            </a:prstGeom>
          </p:spPr>
        </p:pic>
        <p:pic>
          <p:nvPicPr>
            <p:cNvPr id="12" name="Picture 11">
              <a:extLst>
                <a:ext uri="{FF2B5EF4-FFF2-40B4-BE49-F238E27FC236}">
                  <a16:creationId xmlns:a16="http://schemas.microsoft.com/office/drawing/2014/main" id="{0CC746D9-E412-48F0-BBEA-233D4E7E659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246605" y="5954896"/>
              <a:ext cx="1525276" cy="360870"/>
            </a:xfrm>
            <a:prstGeom prst="rect">
              <a:avLst/>
            </a:prstGeom>
          </p:spPr>
        </p:pic>
      </p:grpSp>
      <p:pic>
        <p:nvPicPr>
          <p:cNvPr id="14" name="Picture 13">
            <a:extLst>
              <a:ext uri="{FF2B5EF4-FFF2-40B4-BE49-F238E27FC236}">
                <a16:creationId xmlns:a16="http://schemas.microsoft.com/office/drawing/2014/main" id="{1DF23AAB-6773-41A3-A90E-A445A24323C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99724" y="5166962"/>
            <a:ext cx="3964328" cy="434120"/>
          </a:xfrm>
          <a:prstGeom prst="rect">
            <a:avLst/>
          </a:prstGeom>
        </p:spPr>
      </p:pic>
    </p:spTree>
    <p:extLst>
      <p:ext uri="{BB962C8B-B14F-4D97-AF65-F5344CB8AC3E}">
        <p14:creationId xmlns:p14="http://schemas.microsoft.com/office/powerpoint/2010/main" val="2829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D302F28-8495-445B-85F6-0C4D0AF1CAB7}"/>
              </a:ext>
            </a:extLst>
          </p:cNvPr>
          <p:cNvGrpSpPr/>
          <p:nvPr/>
        </p:nvGrpSpPr>
        <p:grpSpPr>
          <a:xfrm>
            <a:off x="4147885" y="4802150"/>
            <a:ext cx="4618347" cy="725131"/>
            <a:chOff x="426396" y="5590635"/>
            <a:chExt cx="4618347" cy="725131"/>
          </a:xfrm>
        </p:grpSpPr>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E0DE91A1-6DBF-4F14-A3F8-93B21AEB30E5}"/>
                    </a:ext>
                  </a:extLst>
                </p:cNvPr>
                <p:cNvSpPr/>
                <p:nvPr/>
              </p:nvSpPr>
              <p:spPr>
                <a:xfrm>
                  <a:off x="426396" y="5613975"/>
                  <a:ext cx="3299942" cy="646331"/>
                </a:xfrm>
                <a:prstGeom prst="rect">
                  <a:avLst/>
                </a:prstGeom>
              </p:spPr>
              <p:txBody>
                <a:bodyPr wrap="none">
                  <a:spAutoFit/>
                </a:bodyPr>
                <a:lstStyle/>
                <a:p>
                  <a:r>
                    <a:rPr lang="en-US" altLang="zh-CN" dirty="0"/>
                    <a:t>Regret for </a:t>
                  </a:r>
                  <a:r>
                    <a:rPr lang="en-US" dirty="0"/>
                    <a:t>empty graph (</a:t>
                  </a:r>
                  <a14:m>
                    <m:oMath xmlns:m="http://schemas.openxmlformats.org/officeDocument/2006/math">
                      <m:r>
                        <a:rPr lang="en-US" altLang="zh-CN" i="1">
                          <a:latin typeface="Cambria Math" charset="0"/>
                        </a:rPr>
                        <m:t>𝑊</m:t>
                      </m:r>
                      <m:r>
                        <a:rPr lang="en-US" altLang="zh-CN" b="0" i="1" smtClean="0">
                          <a:latin typeface="Cambria Math" panose="02040503050406030204" pitchFamily="18" charset="0"/>
                        </a:rPr>
                        <m:t>=</m:t>
                      </m:r>
                      <m:r>
                        <a:rPr lang="en-US" altLang="zh-CN" b="0" i="1" smtClean="0">
                          <a:latin typeface="Cambria Math" panose="02040503050406030204" pitchFamily="18" charset="0"/>
                        </a:rPr>
                        <m:t>𝐼</m:t>
                      </m:r>
                    </m:oMath>
                  </a14:m>
                  <a:r>
                    <a:rPr lang="en-US" dirty="0"/>
                    <a:t>): </a:t>
                  </a:r>
                </a:p>
                <a:p>
                  <a:r>
                    <a:rPr lang="en-US" dirty="0"/>
                    <a:t>Regret for </a:t>
                  </a:r>
                  <a14:m>
                    <m:oMath xmlns:m="http://schemas.openxmlformats.org/officeDocument/2006/math">
                      <m:r>
                        <a:rPr lang="en-US" altLang="zh-CN" i="1">
                          <a:latin typeface="Cambria Math" charset="0"/>
                        </a:rPr>
                        <m:t>𝑊</m:t>
                      </m:r>
                      <m:r>
                        <a:rPr lang="en-US" altLang="zh-CN" i="1">
                          <a:latin typeface="Cambria Math" panose="02040503050406030204" pitchFamily="18" charset="0"/>
                        </a:rPr>
                        <m:t>=</m:t>
                      </m:r>
                      <m:r>
                        <a:rPr lang="en-US" altLang="zh-CN" b="0" i="1" smtClean="0">
                          <a:latin typeface="Cambria Math" panose="02040503050406030204" pitchFamily="18" charset="0"/>
                        </a:rPr>
                        <m:t>𝑈</m:t>
                      </m:r>
                    </m:oMath>
                  </a14:m>
                  <a:r>
                    <a:rPr lang="en-US" altLang="zh-CN" dirty="0"/>
                    <a:t>:</a:t>
                  </a:r>
                </a:p>
              </p:txBody>
            </p:sp>
          </mc:Choice>
          <mc:Fallback xmlns="">
            <p:sp>
              <p:nvSpPr>
                <p:cNvPr id="72" name="Rectangle 71">
                  <a:extLst>
                    <a:ext uri="{FF2B5EF4-FFF2-40B4-BE49-F238E27FC236}">
                      <a16:creationId xmlns:a16="http://schemas.microsoft.com/office/drawing/2014/main" id="{E0DE91A1-6DBF-4F14-A3F8-93B21AEB30E5}"/>
                    </a:ext>
                  </a:extLst>
                </p:cNvPr>
                <p:cNvSpPr>
                  <a:spLocks noRot="1" noChangeAspect="1" noMove="1" noResize="1" noEditPoints="1" noAdjustHandles="1" noChangeArrowheads="1" noChangeShapeType="1" noTextEdit="1"/>
                </p:cNvSpPr>
                <p:nvPr/>
              </p:nvSpPr>
              <p:spPr>
                <a:xfrm>
                  <a:off x="426396" y="5613975"/>
                  <a:ext cx="3299942" cy="646331"/>
                </a:xfrm>
                <a:prstGeom prst="rect">
                  <a:avLst/>
                </a:prstGeom>
                <a:blipFill>
                  <a:blip r:embed="rId22"/>
                  <a:stretch>
                    <a:fillRect l="-1538" t="-1923" r="-385" b="-15385"/>
                  </a:stretch>
                </a:blipFill>
              </p:spPr>
              <p:txBody>
                <a:bodyPr/>
                <a:lstStyle/>
                <a:p>
                  <a:r>
                    <a:rPr lang="en-US">
                      <a:noFill/>
                    </a:rPr>
                    <a:t> </a:t>
                  </a:r>
                </a:p>
              </p:txBody>
            </p:sp>
          </mc:Fallback>
        </mc:AlternateContent>
        <p:pic>
          <p:nvPicPr>
            <p:cNvPr id="73" name="Picture 72">
              <a:extLst>
                <a:ext uri="{FF2B5EF4-FFF2-40B4-BE49-F238E27FC236}">
                  <a16:creationId xmlns:a16="http://schemas.microsoft.com/office/drawing/2014/main" id="{5184AB0C-61EE-42D9-8D3D-A9E7F1D60BC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486698" y="5590635"/>
              <a:ext cx="1558045" cy="399629"/>
            </a:xfrm>
            <a:prstGeom prst="rect">
              <a:avLst/>
            </a:prstGeom>
          </p:spPr>
        </p:pic>
        <p:pic>
          <p:nvPicPr>
            <p:cNvPr id="74" name="Picture 73">
              <a:extLst>
                <a:ext uri="{FF2B5EF4-FFF2-40B4-BE49-F238E27FC236}">
                  <a16:creationId xmlns:a16="http://schemas.microsoft.com/office/drawing/2014/main" id="{F0D41274-459B-4E79-BF5B-BC1A4F315D5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503082" y="5954896"/>
              <a:ext cx="1525276" cy="360870"/>
            </a:xfrm>
            <a:prstGeom prst="rect">
              <a:avLst/>
            </a:prstGeom>
          </p:spPr>
        </p:pic>
      </p:grpSp>
      <p:sp>
        <p:nvSpPr>
          <p:cNvPr id="2" name="Title 1">
            <a:extLst>
              <a:ext uri="{FF2B5EF4-FFF2-40B4-BE49-F238E27FC236}">
                <a16:creationId xmlns:a16="http://schemas.microsoft.com/office/drawing/2014/main" id="{A75775B6-1B8D-45FC-92F1-BC93AF4E4428}"/>
              </a:ext>
            </a:extLst>
          </p:cNvPr>
          <p:cNvSpPr>
            <a:spLocks noGrp="1"/>
          </p:cNvSpPr>
          <p:nvPr>
            <p:ph type="title"/>
          </p:nvPr>
        </p:nvSpPr>
        <p:spPr/>
        <p:txBody>
          <a:bodyPr/>
          <a:lstStyle/>
          <a:p>
            <a:r>
              <a:rPr lang="en-US" dirty="0"/>
              <a:t>Collaborative bandit learning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4C8AC8-E3BA-4BF7-AD79-0F723DFAA591}"/>
                  </a:ext>
                </a:extLst>
              </p:cNvPr>
              <p:cNvSpPr>
                <a:spLocks noGrp="1"/>
              </p:cNvSpPr>
              <p:nvPr>
                <p:ph idx="1"/>
              </p:nvPr>
            </p:nvSpPr>
            <p:spPr>
              <a:xfrm>
                <a:off x="838200" y="1825625"/>
                <a:ext cx="7200230" cy="4351338"/>
              </a:xfrm>
            </p:spPr>
            <p:txBody>
              <a:bodyPr>
                <a:normAutofit/>
              </a:bodyPr>
              <a:lstStyle/>
              <a:p>
                <a:r>
                  <a:rPr lang="en-US" sz="2800" dirty="0" err="1"/>
                  <a:t>CoLin</a:t>
                </a:r>
                <a:r>
                  <a:rPr lang="en-US" sz="2800" dirty="0"/>
                  <a:t> [WWGW16]</a:t>
                </a:r>
              </a:p>
              <a:p>
                <a:pPr lvl="1"/>
                <a:r>
                  <a:rPr lang="en-US" sz="2400" dirty="0"/>
                  <a:t>Social influence among users: content and opinion sharing in social network </a:t>
                </a:r>
                <a14:m>
                  <m:oMath xmlns:m="http://schemas.openxmlformats.org/officeDocument/2006/math">
                    <m:r>
                      <m:rPr>
                        <m:sty m:val="p"/>
                      </m:rPr>
                      <a:rPr lang="en-US" sz="2400" b="0" i="0" smtClean="0">
                        <a:latin typeface="Cambria Math" panose="02040503050406030204" pitchFamily="18" charset="0"/>
                      </a:rPr>
                      <m:t>W</m:t>
                    </m:r>
                  </m:oMath>
                </a14:m>
                <a:r>
                  <a:rPr lang="en-US" sz="2400" dirty="0"/>
                  <a:t> </a:t>
                </a:r>
              </a:p>
              <a:p>
                <a:pPr lvl="1"/>
                <a:r>
                  <a:rPr lang="en-US" sz="2400" dirty="0"/>
                  <a:t>Reward: weighted average of expected reward among friends</a:t>
                </a:r>
              </a:p>
              <a:p>
                <a:pPr lvl="1"/>
                <a:r>
                  <a:rPr lang="en-US" sz="2400" dirty="0"/>
                  <a:t>A </a:t>
                </a:r>
                <a:r>
                  <a:rPr lang="en-US" sz="2400" i="1" dirty="0" err="1">
                    <a:solidFill>
                      <a:srgbClr val="FF0000"/>
                    </a:solidFill>
                  </a:rPr>
                  <a:t>dN</a:t>
                </a:r>
                <a:r>
                  <a:rPr lang="en-US" sz="2400" i="1" dirty="0"/>
                  <a:t>-dimensional</a:t>
                </a:r>
                <a:r>
                  <a:rPr lang="en-US" sz="2400" dirty="0"/>
                  <a:t> LinUCB </a:t>
                </a:r>
              </a:p>
              <a:p>
                <a:pPr lvl="1"/>
                <a:endParaRPr lang="en-US" sz="2400" dirty="0"/>
              </a:p>
            </p:txBody>
          </p:sp>
        </mc:Choice>
        <mc:Fallback xmlns="">
          <p:sp>
            <p:nvSpPr>
              <p:cNvPr id="3" name="Content Placeholder 2">
                <a:extLst>
                  <a:ext uri="{FF2B5EF4-FFF2-40B4-BE49-F238E27FC236}">
                    <a16:creationId xmlns:a16="http://schemas.microsoft.com/office/drawing/2014/main" id="{244C8AC8-E3BA-4BF7-AD79-0F723DFAA591}"/>
                  </a:ext>
                </a:extLst>
              </p:cNvPr>
              <p:cNvSpPr>
                <a:spLocks noGrp="1" noRot="1" noChangeAspect="1" noMove="1" noResize="1" noEditPoints="1" noAdjustHandles="1" noChangeArrowheads="1" noChangeShapeType="1" noTextEdit="1"/>
              </p:cNvSpPr>
              <p:nvPr>
                <p:ph idx="1"/>
              </p:nvPr>
            </p:nvSpPr>
            <p:spPr>
              <a:xfrm>
                <a:off x="838200" y="1825625"/>
                <a:ext cx="7200230" cy="4351338"/>
              </a:xfrm>
              <a:blipFill>
                <a:blip r:embed="rId25"/>
                <a:stretch>
                  <a:fillRect l="-1524" t="-2241" r="-67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1FB089B3-26F4-4125-8595-4F50352DBA74}"/>
              </a:ext>
            </a:extLst>
          </p:cNvPr>
          <p:cNvSpPr>
            <a:spLocks noGrp="1"/>
          </p:cNvSpPr>
          <p:nvPr>
            <p:ph type="sldNum" sz="quarter" idx="12"/>
          </p:nvPr>
        </p:nvSpPr>
        <p:spPr/>
        <p:txBody>
          <a:bodyPr/>
          <a:lstStyle/>
          <a:p>
            <a:fld id="{96675DA6-09A5-4603-985B-62A0433927C4}" type="slidenum">
              <a:rPr lang="en-US" smtClean="0"/>
              <a:t>42</a:t>
            </a:fld>
            <a:endParaRPr lang="en-US"/>
          </a:p>
        </p:txBody>
      </p:sp>
      <p:grpSp>
        <p:nvGrpSpPr>
          <p:cNvPr id="7" name="Group 6">
            <a:extLst>
              <a:ext uri="{FF2B5EF4-FFF2-40B4-BE49-F238E27FC236}">
                <a16:creationId xmlns:a16="http://schemas.microsoft.com/office/drawing/2014/main" id="{3D85C8A3-17F4-4893-B0E2-FDE8A4BE1C2E}"/>
              </a:ext>
            </a:extLst>
          </p:cNvPr>
          <p:cNvGrpSpPr/>
          <p:nvPr/>
        </p:nvGrpSpPr>
        <p:grpSpPr>
          <a:xfrm>
            <a:off x="8740760" y="1216146"/>
            <a:ext cx="2373561" cy="2151034"/>
            <a:chOff x="1409516" y="2199310"/>
            <a:chExt cx="3016714" cy="3351610"/>
          </a:xfrm>
        </p:grpSpPr>
        <p:grpSp>
          <p:nvGrpSpPr>
            <p:cNvPr id="8" name="Group 7">
              <a:extLst>
                <a:ext uri="{FF2B5EF4-FFF2-40B4-BE49-F238E27FC236}">
                  <a16:creationId xmlns:a16="http://schemas.microsoft.com/office/drawing/2014/main" id="{BF81FD06-0F19-4AE2-9BDF-AA24F045067F}"/>
                </a:ext>
              </a:extLst>
            </p:cNvPr>
            <p:cNvGrpSpPr/>
            <p:nvPr/>
          </p:nvGrpSpPr>
          <p:grpSpPr>
            <a:xfrm>
              <a:off x="2596487" y="2199310"/>
              <a:ext cx="964692" cy="886367"/>
              <a:chOff x="2109632" y="2510860"/>
              <a:chExt cx="964692" cy="886367"/>
            </a:xfrm>
          </p:grpSpPr>
          <p:pic>
            <p:nvPicPr>
              <p:cNvPr id="24" name="Picture 23">
                <a:extLst>
                  <a:ext uri="{FF2B5EF4-FFF2-40B4-BE49-F238E27FC236}">
                    <a16:creationId xmlns:a16="http://schemas.microsoft.com/office/drawing/2014/main" id="{993EDC36-E006-4AC0-A0A9-4A1381A46449}"/>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25" name="Picture 24">
                <a:extLst>
                  <a:ext uri="{FF2B5EF4-FFF2-40B4-BE49-F238E27FC236}">
                    <a16:creationId xmlns:a16="http://schemas.microsoft.com/office/drawing/2014/main" id="{CC71BD5C-72BB-4E8A-A38A-FB37297AD2A5}"/>
                  </a:ext>
                </a:extLst>
              </p:cNvPr>
              <p:cNvPicPr>
                <a:picLocks noChangeAspect="1"/>
              </p:cNvPicPr>
              <p:nvPr/>
            </p:nvPicPr>
            <p:blipFill>
              <a:blip r:embed="rId27"/>
              <a:stretch>
                <a:fillRect/>
              </a:stretch>
            </p:blipFill>
            <p:spPr>
              <a:xfrm>
                <a:off x="2731424" y="3054327"/>
                <a:ext cx="342900" cy="342900"/>
              </a:xfrm>
              <a:prstGeom prst="rect">
                <a:avLst/>
              </a:prstGeom>
            </p:spPr>
          </p:pic>
        </p:grpSp>
        <p:grpSp>
          <p:nvGrpSpPr>
            <p:cNvPr id="9" name="Group 8">
              <a:extLst>
                <a:ext uri="{FF2B5EF4-FFF2-40B4-BE49-F238E27FC236}">
                  <a16:creationId xmlns:a16="http://schemas.microsoft.com/office/drawing/2014/main" id="{751E0356-FF97-406A-B626-3CB6C49003C0}"/>
                </a:ext>
              </a:extLst>
            </p:cNvPr>
            <p:cNvGrpSpPr/>
            <p:nvPr/>
          </p:nvGrpSpPr>
          <p:grpSpPr>
            <a:xfrm>
              <a:off x="1409516" y="3300751"/>
              <a:ext cx="958710" cy="848989"/>
              <a:chOff x="1493822" y="3687875"/>
              <a:chExt cx="958710" cy="848989"/>
            </a:xfrm>
          </p:grpSpPr>
          <p:pic>
            <p:nvPicPr>
              <p:cNvPr id="22" name="Picture 21">
                <a:extLst>
                  <a:ext uri="{FF2B5EF4-FFF2-40B4-BE49-F238E27FC236}">
                    <a16:creationId xmlns:a16="http://schemas.microsoft.com/office/drawing/2014/main" id="{9369AFF7-5101-4EAC-8CE6-76D6AA4957A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23" name="Picture 22">
                <a:extLst>
                  <a:ext uri="{FF2B5EF4-FFF2-40B4-BE49-F238E27FC236}">
                    <a16:creationId xmlns:a16="http://schemas.microsoft.com/office/drawing/2014/main" id="{8B9228DF-635E-468D-A2EF-D0E0AA7C5332}"/>
                  </a:ext>
                </a:extLst>
              </p:cNvPr>
              <p:cNvPicPr>
                <a:picLocks noChangeAspect="1"/>
              </p:cNvPicPr>
              <p:nvPr/>
            </p:nvPicPr>
            <p:blipFill>
              <a:blip r:embed="rId29"/>
              <a:stretch>
                <a:fillRect/>
              </a:stretch>
            </p:blipFill>
            <p:spPr>
              <a:xfrm>
                <a:off x="2109632" y="4193964"/>
                <a:ext cx="342900" cy="342900"/>
              </a:xfrm>
              <a:prstGeom prst="rect">
                <a:avLst/>
              </a:prstGeom>
            </p:spPr>
          </p:pic>
        </p:grpSp>
        <p:grpSp>
          <p:nvGrpSpPr>
            <p:cNvPr id="10" name="Group 9">
              <a:extLst>
                <a:ext uri="{FF2B5EF4-FFF2-40B4-BE49-F238E27FC236}">
                  <a16:creationId xmlns:a16="http://schemas.microsoft.com/office/drawing/2014/main" id="{D36B6A65-86B8-439F-A597-804C0A439D8F}"/>
                </a:ext>
              </a:extLst>
            </p:cNvPr>
            <p:cNvGrpSpPr/>
            <p:nvPr/>
          </p:nvGrpSpPr>
          <p:grpSpPr>
            <a:xfrm>
              <a:off x="3435071" y="4023469"/>
              <a:ext cx="991159" cy="827953"/>
              <a:chOff x="1494787" y="4551422"/>
              <a:chExt cx="991159" cy="827953"/>
            </a:xfrm>
          </p:grpSpPr>
          <p:pic>
            <p:nvPicPr>
              <p:cNvPr id="20" name="Picture 19">
                <a:extLst>
                  <a:ext uri="{FF2B5EF4-FFF2-40B4-BE49-F238E27FC236}">
                    <a16:creationId xmlns:a16="http://schemas.microsoft.com/office/drawing/2014/main" id="{7524F929-40AD-4A72-AC9B-3DDDAE7F83F0}"/>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494787" y="4551422"/>
                <a:ext cx="649224" cy="649224"/>
              </a:xfrm>
              <a:prstGeom prst="rect">
                <a:avLst/>
              </a:prstGeom>
            </p:spPr>
          </p:pic>
          <p:pic>
            <p:nvPicPr>
              <p:cNvPr id="21" name="Picture 20">
                <a:extLst>
                  <a:ext uri="{FF2B5EF4-FFF2-40B4-BE49-F238E27FC236}">
                    <a16:creationId xmlns:a16="http://schemas.microsoft.com/office/drawing/2014/main" id="{31CFCBCA-1730-440E-A91B-DA49C619E827}"/>
                  </a:ext>
                </a:extLst>
              </p:cNvPr>
              <p:cNvPicPr>
                <a:picLocks noChangeAspect="1"/>
              </p:cNvPicPr>
              <p:nvPr/>
            </p:nvPicPr>
            <p:blipFill>
              <a:blip r:embed="rId31"/>
              <a:stretch>
                <a:fillRect/>
              </a:stretch>
            </p:blipFill>
            <p:spPr>
              <a:xfrm>
                <a:off x="2143046" y="5036475"/>
                <a:ext cx="342900" cy="342900"/>
              </a:xfrm>
              <a:prstGeom prst="rect">
                <a:avLst/>
              </a:prstGeom>
            </p:spPr>
          </p:pic>
        </p:grpSp>
        <p:grpSp>
          <p:nvGrpSpPr>
            <p:cNvPr id="11" name="Group 10">
              <a:extLst>
                <a:ext uri="{FF2B5EF4-FFF2-40B4-BE49-F238E27FC236}">
                  <a16:creationId xmlns:a16="http://schemas.microsoft.com/office/drawing/2014/main" id="{89CC68BD-03F9-45F1-9D08-9C35A914D7B5}"/>
                </a:ext>
              </a:extLst>
            </p:cNvPr>
            <p:cNvGrpSpPr/>
            <p:nvPr/>
          </p:nvGrpSpPr>
          <p:grpSpPr>
            <a:xfrm>
              <a:off x="2482610" y="4734799"/>
              <a:ext cx="928741" cy="816121"/>
              <a:chOff x="1558941" y="5405765"/>
              <a:chExt cx="928741" cy="816121"/>
            </a:xfrm>
          </p:grpSpPr>
          <p:pic>
            <p:nvPicPr>
              <p:cNvPr id="18" name="Picture 17">
                <a:extLst>
                  <a:ext uri="{FF2B5EF4-FFF2-40B4-BE49-F238E27FC236}">
                    <a16:creationId xmlns:a16="http://schemas.microsoft.com/office/drawing/2014/main" id="{BA7D5347-4DD8-4D3C-922D-BFEF584BAEB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558941" y="5405765"/>
                <a:ext cx="649224" cy="649224"/>
              </a:xfrm>
              <a:prstGeom prst="rect">
                <a:avLst/>
              </a:prstGeom>
            </p:spPr>
          </p:pic>
          <p:pic>
            <p:nvPicPr>
              <p:cNvPr id="19" name="Picture 18">
                <a:extLst>
                  <a:ext uri="{FF2B5EF4-FFF2-40B4-BE49-F238E27FC236}">
                    <a16:creationId xmlns:a16="http://schemas.microsoft.com/office/drawing/2014/main" id="{90DC692E-D133-4EC9-BFD8-AC111148270E}"/>
                  </a:ext>
                </a:extLst>
              </p:cNvPr>
              <p:cNvPicPr>
                <a:picLocks noChangeAspect="1"/>
              </p:cNvPicPr>
              <p:nvPr/>
            </p:nvPicPr>
            <p:blipFill>
              <a:blip r:embed="rId33"/>
              <a:stretch>
                <a:fillRect/>
              </a:stretch>
            </p:blipFill>
            <p:spPr>
              <a:xfrm>
                <a:off x="2144782" y="5878986"/>
                <a:ext cx="342900" cy="342900"/>
              </a:xfrm>
              <a:prstGeom prst="rect">
                <a:avLst/>
              </a:prstGeom>
            </p:spPr>
          </p:pic>
        </p:grpSp>
        <p:cxnSp>
          <p:nvCxnSpPr>
            <p:cNvPr id="12" name="Straight Arrow Connector 11">
              <a:extLst>
                <a:ext uri="{FF2B5EF4-FFF2-40B4-BE49-F238E27FC236}">
                  <a16:creationId xmlns:a16="http://schemas.microsoft.com/office/drawing/2014/main" id="{8D0F6BE9-1E15-4AB6-A186-D761D38F454C}"/>
                </a:ext>
              </a:extLst>
            </p:cNvPr>
            <p:cNvCxnSpPr/>
            <p:nvPr/>
          </p:nvCxnSpPr>
          <p:spPr>
            <a:xfrm>
              <a:off x="2991738" y="3004336"/>
              <a:ext cx="668085" cy="9456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4C357EF-09A5-4146-8BCD-03983490B572}"/>
                </a:ext>
              </a:extLst>
            </p:cNvPr>
            <p:cNvCxnSpPr>
              <a:endCxn id="22" idx="3"/>
            </p:cNvCxnSpPr>
            <p:nvPr/>
          </p:nvCxnSpPr>
          <p:spPr>
            <a:xfrm flipH="1">
              <a:off x="2058740" y="2971713"/>
              <a:ext cx="786451" cy="6536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85BF939-C64D-433A-9E6C-89764BE68BF4}"/>
                </a:ext>
              </a:extLst>
            </p:cNvPr>
            <p:cNvCxnSpPr/>
            <p:nvPr/>
          </p:nvCxnSpPr>
          <p:spPr>
            <a:xfrm flipH="1" flipV="1">
              <a:off x="1917259" y="4131452"/>
              <a:ext cx="622417" cy="6014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530E86-F595-4264-B981-120D1DDDD19E}"/>
                </a:ext>
              </a:extLst>
            </p:cNvPr>
            <p:cNvCxnSpPr/>
            <p:nvPr/>
          </p:nvCxnSpPr>
          <p:spPr>
            <a:xfrm flipV="1">
              <a:off x="2727939" y="3085351"/>
              <a:ext cx="178924" cy="15201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E6C6D6-1A89-4C48-8866-3CE6E2770765}"/>
                </a:ext>
              </a:extLst>
            </p:cNvPr>
            <p:cNvCxnSpPr>
              <a:endCxn id="23" idx="0"/>
            </p:cNvCxnSpPr>
            <p:nvPr/>
          </p:nvCxnSpPr>
          <p:spPr>
            <a:xfrm flipH="1" flipV="1">
              <a:off x="2196776" y="3806840"/>
              <a:ext cx="1277627" cy="3799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99DAFBC-B7E0-45FD-B712-00D0580054A2}"/>
                </a:ext>
              </a:extLst>
            </p:cNvPr>
            <p:cNvCxnSpPr>
              <a:stCxn id="20" idx="1"/>
            </p:cNvCxnSpPr>
            <p:nvPr/>
          </p:nvCxnSpPr>
          <p:spPr>
            <a:xfrm flipH="1">
              <a:off x="2913495" y="4348081"/>
              <a:ext cx="521576" cy="3716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6" name="Table 25">
            <a:extLst>
              <a:ext uri="{FF2B5EF4-FFF2-40B4-BE49-F238E27FC236}">
                <a16:creationId xmlns:a16="http://schemas.microsoft.com/office/drawing/2014/main" id="{378FF05F-1584-4B15-A436-5AAF0BD2FAB4}"/>
              </a:ext>
            </a:extLst>
          </p:cNvPr>
          <p:cNvGraphicFramePr>
            <a:graphicFrameLocks noGrp="1"/>
          </p:cNvGraphicFramePr>
          <p:nvPr/>
        </p:nvGraphicFramePr>
        <p:xfrm>
          <a:off x="9336113" y="4760875"/>
          <a:ext cx="2177580" cy="1596492"/>
        </p:xfrm>
        <a:graphic>
          <a:graphicData uri="http://schemas.openxmlformats.org/drawingml/2006/table">
            <a:tbl>
              <a:tblPr firstRow="1" bandRow="1">
                <a:tableStyleId>{2D5ABB26-0587-4C30-8999-92F81FD0307C}</a:tableStyleId>
              </a:tblPr>
              <a:tblGrid>
                <a:gridCol w="544395">
                  <a:extLst>
                    <a:ext uri="{9D8B030D-6E8A-4147-A177-3AD203B41FA5}">
                      <a16:colId xmlns:a16="http://schemas.microsoft.com/office/drawing/2014/main" val="20000"/>
                    </a:ext>
                  </a:extLst>
                </a:gridCol>
                <a:gridCol w="544395">
                  <a:extLst>
                    <a:ext uri="{9D8B030D-6E8A-4147-A177-3AD203B41FA5}">
                      <a16:colId xmlns:a16="http://schemas.microsoft.com/office/drawing/2014/main" val="20001"/>
                    </a:ext>
                  </a:extLst>
                </a:gridCol>
                <a:gridCol w="544395">
                  <a:extLst>
                    <a:ext uri="{9D8B030D-6E8A-4147-A177-3AD203B41FA5}">
                      <a16:colId xmlns:a16="http://schemas.microsoft.com/office/drawing/2014/main" val="20002"/>
                    </a:ext>
                  </a:extLst>
                </a:gridCol>
                <a:gridCol w="544395">
                  <a:extLst>
                    <a:ext uri="{9D8B030D-6E8A-4147-A177-3AD203B41FA5}">
                      <a16:colId xmlns:a16="http://schemas.microsoft.com/office/drawing/2014/main" val="20003"/>
                    </a:ext>
                  </a:extLst>
                </a:gridCol>
              </a:tblGrid>
              <a:tr h="399123">
                <a:tc>
                  <a:txBody>
                    <a:bodyPr/>
                    <a:lstStyle/>
                    <a:p>
                      <a:pPr algn="ctr"/>
                      <a:r>
                        <a:rPr lang="en-US" b="0" i="0" dirty="0">
                          <a:solidFill>
                            <a:schemeClr val="accent1"/>
                          </a:solidFill>
                          <a:latin typeface="Gill Sans Light" charset="0"/>
                          <a:ea typeface="Gill Sans Light" charset="0"/>
                          <a:cs typeface="Gill Sans Light" charset="0"/>
                        </a:rPr>
                        <a:t>0.6</a:t>
                      </a:r>
                    </a:p>
                  </a:txBody>
                  <a:tcPr anchor="ctr"/>
                </a:tc>
                <a:tc>
                  <a:txBody>
                    <a:bodyPr/>
                    <a:lstStyle/>
                    <a:p>
                      <a:pPr algn="ctr"/>
                      <a:r>
                        <a:rPr lang="en-US" b="0" i="0" dirty="0">
                          <a:solidFill>
                            <a:schemeClr val="accent1"/>
                          </a:solidFill>
                          <a:latin typeface="Gill Sans Light" charset="0"/>
                          <a:ea typeface="Gill Sans Light" charset="0"/>
                          <a:cs typeface="Gill Sans Light" charset="0"/>
                        </a:rPr>
                        <a:t>0.1</a:t>
                      </a:r>
                    </a:p>
                  </a:txBody>
                  <a:tcPr anchor="ctr"/>
                </a:tc>
                <a:tc>
                  <a:txBody>
                    <a:bodyPr/>
                    <a:lstStyle/>
                    <a:p>
                      <a:pPr algn="ctr"/>
                      <a:r>
                        <a:rPr lang="en-US" b="0" i="0" dirty="0">
                          <a:solidFill>
                            <a:schemeClr val="accent1"/>
                          </a:solidFill>
                          <a:latin typeface="Gill Sans Light" charset="0"/>
                          <a:ea typeface="Gill Sans Light" charset="0"/>
                          <a:cs typeface="Gill Sans Light" charset="0"/>
                        </a:rPr>
                        <a:t>0.2</a:t>
                      </a:r>
                    </a:p>
                  </a:txBody>
                  <a:tcPr anchor="ctr"/>
                </a:tc>
                <a:tc>
                  <a:txBody>
                    <a:bodyPr/>
                    <a:lstStyle/>
                    <a:p>
                      <a:pPr algn="ctr"/>
                      <a:r>
                        <a:rPr lang="en-US" b="0" i="0" dirty="0">
                          <a:solidFill>
                            <a:schemeClr val="accent1"/>
                          </a:solidFill>
                          <a:latin typeface="Gill Sans Light" charset="0"/>
                          <a:ea typeface="Gill Sans Light" charset="0"/>
                          <a:cs typeface="Gill Sans Light" charset="0"/>
                        </a:rPr>
                        <a:t>0.0</a:t>
                      </a:r>
                    </a:p>
                  </a:txBody>
                  <a:tcPr anchor="ctr"/>
                </a:tc>
                <a:extLst>
                  <a:ext uri="{0D108BD9-81ED-4DB2-BD59-A6C34878D82A}">
                    <a16:rowId xmlns:a16="http://schemas.microsoft.com/office/drawing/2014/main" val="10000"/>
                  </a:ext>
                </a:extLst>
              </a:tr>
              <a:tr h="399123">
                <a:tc>
                  <a:txBody>
                    <a:bodyPr/>
                    <a:lstStyle/>
                    <a:p>
                      <a:pPr algn="ctr"/>
                      <a:r>
                        <a:rPr lang="en-US" b="0" i="0" dirty="0">
                          <a:solidFill>
                            <a:schemeClr val="accent1"/>
                          </a:solidFill>
                          <a:latin typeface="Gill Sans Light" charset="0"/>
                          <a:ea typeface="Gill Sans Light" charset="0"/>
                          <a:cs typeface="Gill Sans Light" charset="0"/>
                        </a:rPr>
                        <a:t>0.0</a:t>
                      </a:r>
                    </a:p>
                  </a:txBody>
                  <a:tcPr anchor="ctr"/>
                </a:tc>
                <a:tc>
                  <a:txBody>
                    <a:bodyPr/>
                    <a:lstStyle/>
                    <a:p>
                      <a:pPr algn="ctr"/>
                      <a:r>
                        <a:rPr lang="en-US" b="0" i="0" dirty="0">
                          <a:solidFill>
                            <a:schemeClr val="accent1"/>
                          </a:solidFill>
                          <a:latin typeface="Gill Sans Light" charset="0"/>
                          <a:ea typeface="Gill Sans Light" charset="0"/>
                          <a:cs typeface="Gill Sans Light" charset="0"/>
                        </a:rPr>
                        <a:t>0.7</a:t>
                      </a:r>
                    </a:p>
                  </a:txBody>
                  <a:tcPr anchor="ctr"/>
                </a:tc>
                <a:tc>
                  <a:txBody>
                    <a:bodyPr/>
                    <a:lstStyle/>
                    <a:p>
                      <a:pPr algn="ctr"/>
                      <a:r>
                        <a:rPr lang="en-US" b="0" i="0" dirty="0">
                          <a:solidFill>
                            <a:schemeClr val="accent1"/>
                          </a:solidFill>
                          <a:latin typeface="Gill Sans Light" charset="0"/>
                          <a:ea typeface="Gill Sans Light" charset="0"/>
                          <a:cs typeface="Gill Sans Light" charset="0"/>
                        </a:rPr>
                        <a:t>0.0</a:t>
                      </a:r>
                    </a:p>
                  </a:txBody>
                  <a:tcPr anchor="ctr"/>
                </a:tc>
                <a:tc>
                  <a:txBody>
                    <a:bodyPr/>
                    <a:lstStyle/>
                    <a:p>
                      <a:pPr algn="ctr"/>
                      <a:r>
                        <a:rPr lang="en-US" b="0" i="0" dirty="0">
                          <a:solidFill>
                            <a:schemeClr val="accent1"/>
                          </a:solidFill>
                          <a:latin typeface="Gill Sans Light" charset="0"/>
                          <a:ea typeface="Gill Sans Light" charset="0"/>
                          <a:cs typeface="Gill Sans Light" charset="0"/>
                        </a:rPr>
                        <a:t>0.0</a:t>
                      </a:r>
                    </a:p>
                  </a:txBody>
                  <a:tcPr anchor="ctr"/>
                </a:tc>
                <a:extLst>
                  <a:ext uri="{0D108BD9-81ED-4DB2-BD59-A6C34878D82A}">
                    <a16:rowId xmlns:a16="http://schemas.microsoft.com/office/drawing/2014/main" val="10001"/>
                  </a:ext>
                </a:extLst>
              </a:tr>
              <a:tr h="399123">
                <a:tc>
                  <a:txBody>
                    <a:bodyPr/>
                    <a:lstStyle/>
                    <a:p>
                      <a:pPr algn="ctr"/>
                      <a:r>
                        <a:rPr lang="en-US" b="0" i="0" dirty="0">
                          <a:solidFill>
                            <a:schemeClr val="accent1"/>
                          </a:solidFill>
                          <a:latin typeface="Gill Sans Light" charset="0"/>
                          <a:ea typeface="Gill Sans Light" charset="0"/>
                          <a:cs typeface="Gill Sans Light" charset="0"/>
                        </a:rPr>
                        <a:t>0.0</a:t>
                      </a:r>
                    </a:p>
                  </a:txBody>
                  <a:tcPr anchor="ctr"/>
                </a:tc>
                <a:tc>
                  <a:txBody>
                    <a:bodyPr/>
                    <a:lstStyle/>
                    <a:p>
                      <a:pPr algn="ctr"/>
                      <a:r>
                        <a:rPr lang="en-US" b="0" i="0" dirty="0">
                          <a:solidFill>
                            <a:schemeClr val="accent1"/>
                          </a:solidFill>
                          <a:latin typeface="Gill Sans Light" charset="0"/>
                          <a:ea typeface="Gill Sans Light" charset="0"/>
                          <a:cs typeface="Gill Sans Light" charset="0"/>
                        </a:rPr>
                        <a:t>0.1</a:t>
                      </a:r>
                    </a:p>
                  </a:txBody>
                  <a:tcPr anchor="ctr"/>
                </a:tc>
                <a:tc>
                  <a:txBody>
                    <a:bodyPr/>
                    <a:lstStyle/>
                    <a:p>
                      <a:pPr algn="ctr"/>
                      <a:r>
                        <a:rPr lang="en-US" b="0" i="0" dirty="0">
                          <a:solidFill>
                            <a:schemeClr val="accent1"/>
                          </a:solidFill>
                          <a:latin typeface="Gill Sans Light" charset="0"/>
                          <a:ea typeface="Gill Sans Light" charset="0"/>
                          <a:cs typeface="Gill Sans Light" charset="0"/>
                        </a:rPr>
                        <a:t>0.8</a:t>
                      </a:r>
                    </a:p>
                  </a:txBody>
                  <a:tcPr anchor="ctr"/>
                </a:tc>
                <a:tc>
                  <a:txBody>
                    <a:bodyPr/>
                    <a:lstStyle/>
                    <a:p>
                      <a:pPr algn="ctr"/>
                      <a:r>
                        <a:rPr lang="en-US" b="0" i="0" dirty="0">
                          <a:solidFill>
                            <a:schemeClr val="accent1"/>
                          </a:solidFill>
                          <a:latin typeface="Gill Sans Light" charset="0"/>
                          <a:ea typeface="Gill Sans Light" charset="0"/>
                          <a:cs typeface="Gill Sans Light" charset="0"/>
                        </a:rPr>
                        <a:t>0.5</a:t>
                      </a:r>
                    </a:p>
                  </a:txBody>
                  <a:tcPr anchor="ctr"/>
                </a:tc>
                <a:extLst>
                  <a:ext uri="{0D108BD9-81ED-4DB2-BD59-A6C34878D82A}">
                    <a16:rowId xmlns:a16="http://schemas.microsoft.com/office/drawing/2014/main" val="10002"/>
                  </a:ext>
                </a:extLst>
              </a:tr>
              <a:tr h="399123">
                <a:tc>
                  <a:txBody>
                    <a:bodyPr/>
                    <a:lstStyle/>
                    <a:p>
                      <a:pPr algn="ctr"/>
                      <a:r>
                        <a:rPr lang="en-US" b="0" i="0" dirty="0">
                          <a:solidFill>
                            <a:schemeClr val="accent1"/>
                          </a:solidFill>
                          <a:latin typeface="Gill Sans Light" charset="0"/>
                          <a:ea typeface="Gill Sans Light" charset="0"/>
                          <a:cs typeface="Gill Sans Light" charset="0"/>
                        </a:rPr>
                        <a:t>0.4</a:t>
                      </a:r>
                    </a:p>
                  </a:txBody>
                  <a:tcPr anchor="ctr"/>
                </a:tc>
                <a:tc>
                  <a:txBody>
                    <a:bodyPr/>
                    <a:lstStyle/>
                    <a:p>
                      <a:pPr algn="ctr"/>
                      <a:r>
                        <a:rPr lang="en-US" b="0" i="0" dirty="0">
                          <a:solidFill>
                            <a:schemeClr val="accent1"/>
                          </a:solidFill>
                          <a:latin typeface="Gill Sans Light" charset="0"/>
                          <a:ea typeface="Gill Sans Light" charset="0"/>
                          <a:cs typeface="Gill Sans Light" charset="0"/>
                        </a:rPr>
                        <a:t>0.1</a:t>
                      </a:r>
                    </a:p>
                  </a:txBody>
                  <a:tcPr anchor="ctr"/>
                </a:tc>
                <a:tc>
                  <a:txBody>
                    <a:bodyPr/>
                    <a:lstStyle/>
                    <a:p>
                      <a:pPr algn="ctr"/>
                      <a:r>
                        <a:rPr lang="en-US" b="0" i="0" dirty="0">
                          <a:solidFill>
                            <a:schemeClr val="accent1"/>
                          </a:solidFill>
                          <a:latin typeface="Gill Sans Light" charset="0"/>
                          <a:ea typeface="Gill Sans Light" charset="0"/>
                          <a:cs typeface="Gill Sans Light" charset="0"/>
                        </a:rPr>
                        <a:t>0.0</a:t>
                      </a:r>
                    </a:p>
                  </a:txBody>
                  <a:tcPr anchor="ctr"/>
                </a:tc>
                <a:tc>
                  <a:txBody>
                    <a:bodyPr/>
                    <a:lstStyle/>
                    <a:p>
                      <a:pPr algn="ctr"/>
                      <a:r>
                        <a:rPr lang="en-US" b="0" i="0" dirty="0">
                          <a:solidFill>
                            <a:schemeClr val="accent1"/>
                          </a:solidFill>
                          <a:latin typeface="Gill Sans Light" charset="0"/>
                          <a:ea typeface="Gill Sans Light" charset="0"/>
                          <a:cs typeface="Gill Sans Light" charset="0"/>
                        </a:rPr>
                        <a:t>0.5</a:t>
                      </a:r>
                    </a:p>
                  </a:txBody>
                  <a:tcPr anchor="ctr"/>
                </a:tc>
                <a:extLst>
                  <a:ext uri="{0D108BD9-81ED-4DB2-BD59-A6C34878D82A}">
                    <a16:rowId xmlns:a16="http://schemas.microsoft.com/office/drawing/2014/main" val="10003"/>
                  </a:ext>
                </a:extLst>
              </a:tr>
            </a:tbl>
          </a:graphicData>
        </a:graphic>
      </p:graphicFrame>
      <p:grpSp>
        <p:nvGrpSpPr>
          <p:cNvPr id="27" name="Group 26">
            <a:extLst>
              <a:ext uri="{FF2B5EF4-FFF2-40B4-BE49-F238E27FC236}">
                <a16:creationId xmlns:a16="http://schemas.microsoft.com/office/drawing/2014/main" id="{6044DCA5-099A-4C3E-837A-4C75BCA77608}"/>
              </a:ext>
            </a:extLst>
          </p:cNvPr>
          <p:cNvGrpSpPr/>
          <p:nvPr/>
        </p:nvGrpSpPr>
        <p:grpSpPr>
          <a:xfrm>
            <a:off x="8903714" y="4376985"/>
            <a:ext cx="2561542" cy="1980383"/>
            <a:chOff x="7119594" y="1759709"/>
            <a:chExt cx="4059754" cy="3550376"/>
          </a:xfrm>
        </p:grpSpPr>
        <p:pic>
          <p:nvPicPr>
            <p:cNvPr id="28" name="Picture 27">
              <a:extLst>
                <a:ext uri="{FF2B5EF4-FFF2-40B4-BE49-F238E27FC236}">
                  <a16:creationId xmlns:a16="http://schemas.microsoft.com/office/drawing/2014/main" id="{3F9E924C-508C-4AFC-8253-365E5450BAA2}"/>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119594" y="2400243"/>
              <a:ext cx="649224" cy="649224"/>
            </a:xfrm>
            <a:prstGeom prst="rect">
              <a:avLst/>
            </a:prstGeom>
          </p:spPr>
        </p:pic>
        <p:pic>
          <p:nvPicPr>
            <p:cNvPr id="29" name="Picture 28">
              <a:extLst>
                <a:ext uri="{FF2B5EF4-FFF2-40B4-BE49-F238E27FC236}">
                  <a16:creationId xmlns:a16="http://schemas.microsoft.com/office/drawing/2014/main" id="{34C9269A-5B95-4E8C-B71E-F30AD0B42672}"/>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119594" y="3106800"/>
              <a:ext cx="649224" cy="649224"/>
            </a:xfrm>
            <a:prstGeom prst="rect">
              <a:avLst/>
            </a:prstGeom>
          </p:spPr>
        </p:pic>
        <p:pic>
          <p:nvPicPr>
            <p:cNvPr id="30" name="Picture 29">
              <a:extLst>
                <a:ext uri="{FF2B5EF4-FFF2-40B4-BE49-F238E27FC236}">
                  <a16:creationId xmlns:a16="http://schemas.microsoft.com/office/drawing/2014/main" id="{D988D6FD-28DA-41F9-9B97-D0422FBFB10A}"/>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845721" y="1790446"/>
              <a:ext cx="649224" cy="649224"/>
            </a:xfrm>
            <a:prstGeom prst="rect">
              <a:avLst/>
            </a:prstGeom>
          </p:spPr>
        </p:pic>
        <p:pic>
          <p:nvPicPr>
            <p:cNvPr id="31" name="Picture 30">
              <a:extLst>
                <a:ext uri="{FF2B5EF4-FFF2-40B4-BE49-F238E27FC236}">
                  <a16:creationId xmlns:a16="http://schemas.microsoft.com/office/drawing/2014/main" id="{E034E9BD-C6AE-4CBD-AF3F-929BAD91C283}"/>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700152" y="1759709"/>
              <a:ext cx="649224" cy="649224"/>
            </a:xfrm>
            <a:prstGeom prst="rect">
              <a:avLst/>
            </a:prstGeom>
          </p:spPr>
        </p:pic>
        <p:pic>
          <p:nvPicPr>
            <p:cNvPr id="32" name="Picture 31">
              <a:extLst>
                <a:ext uri="{FF2B5EF4-FFF2-40B4-BE49-F238E27FC236}">
                  <a16:creationId xmlns:a16="http://schemas.microsoft.com/office/drawing/2014/main" id="{68E098B9-4789-4B8D-84B3-6DDB5EB0F3ED}"/>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585680" y="1775737"/>
              <a:ext cx="649224" cy="649224"/>
            </a:xfrm>
            <a:prstGeom prst="rect">
              <a:avLst/>
            </a:prstGeom>
          </p:spPr>
        </p:pic>
        <p:pic>
          <p:nvPicPr>
            <p:cNvPr id="33" name="Picture 32">
              <a:extLst>
                <a:ext uri="{FF2B5EF4-FFF2-40B4-BE49-F238E27FC236}">
                  <a16:creationId xmlns:a16="http://schemas.microsoft.com/office/drawing/2014/main" id="{39A3CEBE-C6A6-48C0-9F7F-12541041EC2D}"/>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0530124" y="1759709"/>
              <a:ext cx="649224" cy="649224"/>
            </a:xfrm>
            <a:prstGeom prst="rect">
              <a:avLst/>
            </a:prstGeom>
          </p:spPr>
        </p:pic>
        <p:pic>
          <p:nvPicPr>
            <p:cNvPr id="34" name="Picture 33">
              <a:extLst>
                <a:ext uri="{FF2B5EF4-FFF2-40B4-BE49-F238E27FC236}">
                  <a16:creationId xmlns:a16="http://schemas.microsoft.com/office/drawing/2014/main" id="{32896734-5166-44D1-B313-A61ADBCBC2C3}"/>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119594" y="3872808"/>
              <a:ext cx="649224" cy="649224"/>
            </a:xfrm>
            <a:prstGeom prst="rect">
              <a:avLst/>
            </a:prstGeom>
          </p:spPr>
        </p:pic>
        <p:pic>
          <p:nvPicPr>
            <p:cNvPr id="35" name="Picture 34">
              <a:extLst>
                <a:ext uri="{FF2B5EF4-FFF2-40B4-BE49-F238E27FC236}">
                  <a16:creationId xmlns:a16="http://schemas.microsoft.com/office/drawing/2014/main" id="{E535912D-A156-4A42-8E77-0FD89804E45A}"/>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196497" y="4660861"/>
              <a:ext cx="649224" cy="649224"/>
            </a:xfrm>
            <a:prstGeom prst="rect">
              <a:avLst/>
            </a:prstGeom>
          </p:spPr>
        </p:pic>
      </p:grpSp>
      <p:grpSp>
        <p:nvGrpSpPr>
          <p:cNvPr id="36" name="Group 35">
            <a:extLst>
              <a:ext uri="{FF2B5EF4-FFF2-40B4-BE49-F238E27FC236}">
                <a16:creationId xmlns:a16="http://schemas.microsoft.com/office/drawing/2014/main" id="{D811DA38-B542-47C0-BF00-2F00D6EDA4B5}"/>
              </a:ext>
            </a:extLst>
          </p:cNvPr>
          <p:cNvGrpSpPr/>
          <p:nvPr/>
        </p:nvGrpSpPr>
        <p:grpSpPr>
          <a:xfrm>
            <a:off x="8809629" y="3656156"/>
            <a:ext cx="2489365" cy="721145"/>
            <a:chOff x="9294099" y="2640533"/>
            <a:chExt cx="2489365" cy="721145"/>
          </a:xfrm>
        </p:grpSpPr>
        <p:pic>
          <p:nvPicPr>
            <p:cNvPr id="37" name="Picture 36">
              <a:extLst>
                <a:ext uri="{FF2B5EF4-FFF2-40B4-BE49-F238E27FC236}">
                  <a16:creationId xmlns:a16="http://schemas.microsoft.com/office/drawing/2014/main" id="{F367BB50-62EB-4521-9F49-9DA38F8684DB}"/>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9294099" y="2880138"/>
              <a:ext cx="441942" cy="267898"/>
            </a:xfrm>
            <a:prstGeom prst="rect">
              <a:avLst/>
            </a:prstGeom>
          </p:spPr>
        </p:pic>
        <p:grpSp>
          <p:nvGrpSpPr>
            <p:cNvPr id="38" name="Group 37">
              <a:extLst>
                <a:ext uri="{FF2B5EF4-FFF2-40B4-BE49-F238E27FC236}">
                  <a16:creationId xmlns:a16="http://schemas.microsoft.com/office/drawing/2014/main" id="{216F23F4-AEFF-44C4-B6C6-CA2316FFA1CA}"/>
                </a:ext>
              </a:extLst>
            </p:cNvPr>
            <p:cNvGrpSpPr/>
            <p:nvPr/>
          </p:nvGrpSpPr>
          <p:grpSpPr>
            <a:xfrm>
              <a:off x="9671588" y="2640533"/>
              <a:ext cx="2111876" cy="721145"/>
              <a:chOff x="9982200" y="1582527"/>
              <a:chExt cx="2111876" cy="721145"/>
            </a:xfrm>
          </p:grpSpPr>
          <p:pic>
            <p:nvPicPr>
              <p:cNvPr id="39" name="Picture 38">
                <a:extLst>
                  <a:ext uri="{FF2B5EF4-FFF2-40B4-BE49-F238E27FC236}">
                    <a16:creationId xmlns:a16="http://schemas.microsoft.com/office/drawing/2014/main" id="{F815AD1A-B45B-4C46-8E57-2DFBAF17D707}"/>
                  </a:ext>
                </a:extLst>
              </p:cNvPr>
              <p:cNvPicPr>
                <a:picLocks noChangeAspect="1"/>
              </p:cNvPicPr>
              <p:nvPr/>
            </p:nvPicPr>
            <p:blipFill>
              <a:blip r:embed="rId39"/>
              <a:stretch>
                <a:fillRect/>
              </a:stretch>
            </p:blipFill>
            <p:spPr>
              <a:xfrm>
                <a:off x="10933973" y="1582527"/>
                <a:ext cx="1160103" cy="721145"/>
              </a:xfrm>
              <a:prstGeom prst="rect">
                <a:avLst/>
              </a:prstGeom>
            </p:spPr>
          </p:pic>
          <p:sp>
            <p:nvSpPr>
              <p:cNvPr id="40" name="TextBox 39">
                <a:extLst>
                  <a:ext uri="{FF2B5EF4-FFF2-40B4-BE49-F238E27FC236}">
                    <a16:creationId xmlns:a16="http://schemas.microsoft.com/office/drawing/2014/main" id="{D802CDDD-D65A-4C83-B0EE-CF920638BE23}"/>
                  </a:ext>
                </a:extLst>
              </p:cNvPr>
              <p:cNvSpPr txBox="1"/>
              <p:nvPr/>
            </p:nvSpPr>
            <p:spPr>
              <a:xfrm>
                <a:off x="9982200" y="1758434"/>
                <a:ext cx="1550717" cy="369332"/>
              </a:xfrm>
              <a:prstGeom prst="rect">
                <a:avLst/>
              </a:prstGeom>
              <a:noFill/>
            </p:spPr>
            <p:txBody>
              <a:bodyPr wrap="square" rtlCol="0">
                <a:spAutoFit/>
              </a:bodyPr>
              <a:lstStyle/>
              <a:p>
                <a:r>
                  <a:rPr lang="en-US" altLang="zh-CN" dirty="0"/>
                  <a:t>in</a:t>
                </a:r>
                <a:r>
                  <a:rPr lang="zh-CN" altLang="en-US" dirty="0"/>
                  <a:t> </a:t>
                </a:r>
                <a:r>
                  <a:rPr lang="en-US" altLang="zh-CN" dirty="0"/>
                  <a:t>which</a:t>
                </a:r>
                <a:endParaRPr lang="en-US" dirty="0"/>
              </a:p>
            </p:txBody>
          </p:sp>
        </p:grpSp>
      </p:grpSp>
      <p:sp>
        <p:nvSpPr>
          <p:cNvPr id="41" name="Right Arrow 39">
            <a:extLst>
              <a:ext uri="{FF2B5EF4-FFF2-40B4-BE49-F238E27FC236}">
                <a16:creationId xmlns:a16="http://schemas.microsoft.com/office/drawing/2014/main" id="{C8A87106-E654-411E-93FC-16BA4393F4A1}"/>
              </a:ext>
            </a:extLst>
          </p:cNvPr>
          <p:cNvSpPr/>
          <p:nvPr/>
        </p:nvSpPr>
        <p:spPr>
          <a:xfrm rot="5400000">
            <a:off x="9705333" y="3406511"/>
            <a:ext cx="311172" cy="354378"/>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D4D89576-A7D7-48E2-A3DB-7C47F36BA6D3}"/>
              </a:ext>
            </a:extLst>
          </p:cNvPr>
          <p:cNvPicPr>
            <a:picLocks noChangeAspect="1"/>
          </p:cNvPicPr>
          <p:nvPr/>
        </p:nvPicPr>
        <p:blipFill>
          <a:blip r:embed="rId40"/>
          <a:stretch>
            <a:fillRect/>
          </a:stretch>
        </p:blipFill>
        <p:spPr>
          <a:xfrm>
            <a:off x="857852" y="4184985"/>
            <a:ext cx="2735692" cy="456992"/>
          </a:xfrm>
          <a:prstGeom prst="rect">
            <a:avLst/>
          </a:prstGeom>
        </p:spPr>
      </p:pic>
      <p:grpSp>
        <p:nvGrpSpPr>
          <p:cNvPr id="61" name="Group 60">
            <a:extLst>
              <a:ext uri="{FF2B5EF4-FFF2-40B4-BE49-F238E27FC236}">
                <a16:creationId xmlns:a16="http://schemas.microsoft.com/office/drawing/2014/main" id="{57FBBB22-B452-4F0B-9792-38E0CA7E0F2B}"/>
              </a:ext>
            </a:extLst>
          </p:cNvPr>
          <p:cNvGrpSpPr/>
          <p:nvPr/>
        </p:nvGrpSpPr>
        <p:grpSpPr>
          <a:xfrm>
            <a:off x="4524852" y="4153130"/>
            <a:ext cx="3882253" cy="590235"/>
            <a:chOff x="4524852" y="4153130"/>
            <a:chExt cx="3882253" cy="590235"/>
          </a:xfrm>
        </p:grpSpPr>
        <p:pic>
          <p:nvPicPr>
            <p:cNvPr id="55" name="Picture 54">
              <a:extLst>
                <a:ext uri="{FF2B5EF4-FFF2-40B4-BE49-F238E27FC236}">
                  <a16:creationId xmlns:a16="http://schemas.microsoft.com/office/drawing/2014/main" id="{0FA1BBD7-9949-49F4-BF02-5BFC08C5CA92}"/>
                </a:ext>
              </a:extLst>
            </p:cNvPr>
            <p:cNvPicPr>
              <a:picLocks noChangeAspect="1"/>
            </p:cNvPicPr>
            <p:nvPr/>
          </p:nvPicPr>
          <p:blipFill>
            <a:blip r:embed="rId41"/>
            <a:stretch>
              <a:fillRect/>
            </a:stretch>
          </p:blipFill>
          <p:spPr>
            <a:xfrm>
              <a:off x="4524852" y="4153130"/>
              <a:ext cx="3882253" cy="590235"/>
            </a:xfrm>
            <a:prstGeom prst="rect">
              <a:avLst/>
            </a:prstGeom>
          </p:spPr>
        </p:pic>
        <p:sp>
          <p:nvSpPr>
            <p:cNvPr id="56" name="Rectangle 55">
              <a:extLst>
                <a:ext uri="{FF2B5EF4-FFF2-40B4-BE49-F238E27FC236}">
                  <a16:creationId xmlns:a16="http://schemas.microsoft.com/office/drawing/2014/main" id="{4632778F-962E-49C2-B823-EBD62AE5F422}"/>
                </a:ext>
              </a:extLst>
            </p:cNvPr>
            <p:cNvSpPr/>
            <p:nvPr/>
          </p:nvSpPr>
          <p:spPr>
            <a:xfrm>
              <a:off x="7026961" y="4199669"/>
              <a:ext cx="1247327" cy="285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2" name="Picture 61">
            <a:extLst>
              <a:ext uri="{FF2B5EF4-FFF2-40B4-BE49-F238E27FC236}">
                <a16:creationId xmlns:a16="http://schemas.microsoft.com/office/drawing/2014/main" id="{1BDBE6DA-60F6-40DD-851F-29318AAE4033}"/>
              </a:ext>
            </a:extLst>
          </p:cNvPr>
          <p:cNvPicPr>
            <a:picLocks noChangeAspect="1"/>
          </p:cNvPicPr>
          <p:nvPr/>
        </p:nvPicPr>
        <p:blipFill>
          <a:blip r:embed="rId42"/>
          <a:stretch>
            <a:fillRect/>
          </a:stretch>
        </p:blipFill>
        <p:spPr>
          <a:xfrm>
            <a:off x="10656250" y="2878757"/>
            <a:ext cx="1306926" cy="544215"/>
          </a:xfrm>
          <a:prstGeom prst="rect">
            <a:avLst/>
          </a:prstGeom>
        </p:spPr>
      </p:pic>
      <p:grpSp>
        <p:nvGrpSpPr>
          <p:cNvPr id="63" name="Group 62">
            <a:extLst>
              <a:ext uri="{FF2B5EF4-FFF2-40B4-BE49-F238E27FC236}">
                <a16:creationId xmlns:a16="http://schemas.microsoft.com/office/drawing/2014/main" id="{120D44D5-0ABD-433B-BA7C-DA11E07F7A09}"/>
              </a:ext>
            </a:extLst>
          </p:cNvPr>
          <p:cNvGrpSpPr/>
          <p:nvPr/>
        </p:nvGrpSpPr>
        <p:grpSpPr>
          <a:xfrm>
            <a:off x="4460175" y="5604090"/>
            <a:ext cx="3674322" cy="1253139"/>
            <a:chOff x="4444983" y="4755861"/>
            <a:chExt cx="3674322" cy="125313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FFD854F-902A-4259-9AC8-4EEB2FF66B45}"/>
                    </a:ext>
                  </a:extLst>
                </p:cNvPr>
                <p:cNvSpPr txBox="1"/>
                <p:nvPr/>
              </p:nvSpPr>
              <p:spPr>
                <a:xfrm>
                  <a:off x="4444983" y="4755861"/>
                  <a:ext cx="3674322" cy="923330"/>
                </a:xfrm>
                <a:prstGeom prst="rect">
                  <a:avLst/>
                </a:prstGeom>
                <a:noFill/>
              </p:spPr>
              <p:txBody>
                <a:bodyPr wrap="square" rtlCol="0">
                  <a:spAutoFit/>
                </a:bodyPr>
                <a:lstStyle/>
                <a:p>
                  <a:r>
                    <a:rPr lang="en-US" altLang="zh-CN" dirty="0"/>
                    <a:t>When</a:t>
                  </a:r>
                  <a:r>
                    <a:rPr lang="zh-CN" altLang="en-US" dirty="0"/>
                    <a:t> </a:t>
                  </a:r>
                  <a14:m>
                    <m:oMath xmlns:m="http://schemas.openxmlformats.org/officeDocument/2006/math">
                      <m:r>
                        <a:rPr lang="en-US" altLang="zh-CN" i="1">
                          <a:latin typeface="Cambria Math" charset="0"/>
                        </a:rPr>
                        <m:t>𝑊</m:t>
                      </m:r>
                    </m:oMath>
                  </a14:m>
                  <a:r>
                    <a:rPr lang="zh-CN" altLang="en-US" dirty="0"/>
                    <a:t> </a:t>
                  </a:r>
                  <a:r>
                    <a:rPr lang="en-US" altLang="zh-CN" dirty="0"/>
                    <a:t>is</a:t>
                  </a:r>
                  <a:r>
                    <a:rPr lang="zh-CN" altLang="en-US" dirty="0"/>
                    <a:t> </a:t>
                  </a:r>
                  <a:r>
                    <a:rPr lang="en-US" altLang="zh-CN" dirty="0"/>
                    <a:t>uniform,</a:t>
                  </a:r>
                  <a:r>
                    <a:rPr lang="zh-CN" altLang="en-US" dirty="0"/>
                    <a:t> </a:t>
                  </a:r>
                  <a:r>
                    <a:rPr lang="en-US" altLang="zh-CN" dirty="0" err="1"/>
                    <a:t>i.e</a:t>
                  </a:r>
                  <a:r>
                    <a:rPr lang="en-US" altLang="zh-CN" dirty="0"/>
                    <a:t>,</a:t>
                  </a:r>
                  <a:r>
                    <a:rPr lang="zh-CN" altLang="en-US" dirty="0"/>
                    <a:t> </a:t>
                  </a:r>
                  <a:r>
                    <a:rPr lang="en-US" altLang="zh-CN" dirty="0"/>
                    <a:t>all</a:t>
                  </a:r>
                  <a:r>
                    <a:rPr lang="zh-CN" altLang="en-US" dirty="0"/>
                    <a:t> </a:t>
                  </a:r>
                  <a:r>
                    <a:rPr lang="en-US" altLang="zh-CN" dirty="0"/>
                    <a:t>users</a:t>
                  </a:r>
                  <a:r>
                    <a:rPr lang="zh-CN" altLang="en-US" dirty="0"/>
                    <a:t> </a:t>
                  </a:r>
                  <a:r>
                    <a:rPr lang="en-US" altLang="zh-CN" dirty="0"/>
                    <a:t>are</a:t>
                  </a:r>
                  <a:r>
                    <a:rPr lang="zh-CN" altLang="en-US" dirty="0"/>
                    <a:t> </a:t>
                  </a:r>
                  <a:r>
                    <a:rPr lang="en-US" altLang="zh-CN" dirty="0"/>
                    <a:t>uniformly</a:t>
                  </a:r>
                  <a:r>
                    <a:rPr lang="zh-CN" altLang="en-US" dirty="0"/>
                    <a:t> </a:t>
                  </a:r>
                  <a:r>
                    <a:rPr lang="en-US" altLang="zh-CN" dirty="0"/>
                    <a:t>connected to share:</a:t>
                  </a:r>
                  <a:r>
                    <a:rPr lang="zh-CN" altLang="en-US" dirty="0"/>
                    <a:t> </a:t>
                  </a:r>
                  <a:endParaRPr lang="en-US" altLang="zh-CN" dirty="0"/>
                </a:p>
                <a:p>
                  <a:endParaRPr lang="en-US" altLang="zh-CN" dirty="0"/>
                </a:p>
              </p:txBody>
            </p:sp>
          </mc:Choice>
          <mc:Fallback xmlns="">
            <p:sp>
              <p:nvSpPr>
                <p:cNvPr id="57" name="TextBox 56">
                  <a:extLst>
                    <a:ext uri="{FF2B5EF4-FFF2-40B4-BE49-F238E27FC236}">
                      <a16:creationId xmlns:a16="http://schemas.microsoft.com/office/drawing/2014/main" id="{BFFD854F-902A-4259-9AC8-4EEB2FF66B45}"/>
                    </a:ext>
                  </a:extLst>
                </p:cNvPr>
                <p:cNvSpPr txBox="1">
                  <a:spLocks noRot="1" noChangeAspect="1" noMove="1" noResize="1" noEditPoints="1" noAdjustHandles="1" noChangeArrowheads="1" noChangeShapeType="1" noTextEdit="1"/>
                </p:cNvSpPr>
                <p:nvPr/>
              </p:nvSpPr>
              <p:spPr>
                <a:xfrm>
                  <a:off x="4444983" y="4755861"/>
                  <a:ext cx="3674322" cy="923330"/>
                </a:xfrm>
                <a:prstGeom prst="rect">
                  <a:avLst/>
                </a:prstGeom>
                <a:blipFill>
                  <a:blip r:embed="rId20"/>
                  <a:stretch>
                    <a:fillRect l="-1327" t="-3289"/>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C48E2D28-4683-4E04-BB1E-1C663AA33894}"/>
                </a:ext>
              </a:extLst>
            </p:cNvPr>
            <p:cNvPicPr>
              <a:picLocks noChangeAspect="1"/>
            </p:cNvPicPr>
            <p:nvPr/>
          </p:nvPicPr>
          <p:blipFill>
            <a:blip r:embed="rId43"/>
            <a:stretch>
              <a:fillRect/>
            </a:stretch>
          </p:blipFill>
          <p:spPr>
            <a:xfrm>
              <a:off x="5752727" y="5396757"/>
              <a:ext cx="1426501" cy="612243"/>
            </a:xfrm>
            <a:prstGeom prst="rect">
              <a:avLst/>
            </a:prstGeom>
          </p:spPr>
        </p:pic>
      </p:grpSp>
      <p:sp>
        <p:nvSpPr>
          <p:cNvPr id="6" name="Date Placeholder 5">
            <a:extLst>
              <a:ext uri="{FF2B5EF4-FFF2-40B4-BE49-F238E27FC236}">
                <a16:creationId xmlns:a16="http://schemas.microsoft.com/office/drawing/2014/main" id="{DC8FA4F7-59C1-46C1-9081-FB708B8CF19E}"/>
              </a:ext>
            </a:extLst>
          </p:cNvPr>
          <p:cNvSpPr>
            <a:spLocks noGrp="1"/>
          </p:cNvSpPr>
          <p:nvPr>
            <p:ph type="dt" sz="half" idx="10"/>
          </p:nvPr>
        </p:nvSpPr>
        <p:spPr/>
        <p:txBody>
          <a:bodyPr/>
          <a:lstStyle/>
          <a:p>
            <a:r>
              <a:rPr lang="en-US"/>
              <a:t>Collaborative learning</a:t>
            </a:r>
            <a:endParaRPr lang="en-US" dirty="0"/>
          </a:p>
        </p:txBody>
      </p:sp>
      <p:grpSp>
        <p:nvGrpSpPr>
          <p:cNvPr id="64" name="Group 63">
            <a:extLst>
              <a:ext uri="{FF2B5EF4-FFF2-40B4-BE49-F238E27FC236}">
                <a16:creationId xmlns:a16="http://schemas.microsoft.com/office/drawing/2014/main" id="{63C71B45-9EDC-0949-A86A-B8DB0518B363}"/>
              </a:ext>
            </a:extLst>
          </p:cNvPr>
          <p:cNvGrpSpPr/>
          <p:nvPr/>
        </p:nvGrpSpPr>
        <p:grpSpPr>
          <a:xfrm>
            <a:off x="820680" y="4713398"/>
            <a:ext cx="3255619" cy="1725355"/>
            <a:chOff x="824338" y="4465985"/>
            <a:chExt cx="3255619" cy="1725355"/>
          </a:xfrm>
        </p:grpSpPr>
        <p:grpSp>
          <p:nvGrpSpPr>
            <p:cNvPr id="65" name="Group 64">
              <a:extLst>
                <a:ext uri="{FF2B5EF4-FFF2-40B4-BE49-F238E27FC236}">
                  <a16:creationId xmlns:a16="http://schemas.microsoft.com/office/drawing/2014/main" id="{544131B9-1FF2-BA47-93BF-F1A9A4FBB64D}"/>
                </a:ext>
              </a:extLst>
            </p:cNvPr>
            <p:cNvGrpSpPr/>
            <p:nvPr/>
          </p:nvGrpSpPr>
          <p:grpSpPr>
            <a:xfrm>
              <a:off x="824338" y="4465985"/>
              <a:ext cx="3255619" cy="1725355"/>
              <a:chOff x="5043565" y="5251535"/>
              <a:chExt cx="3255619" cy="1481817"/>
            </a:xfrm>
          </p:grpSpPr>
          <p:pic>
            <p:nvPicPr>
              <p:cNvPr id="77" name="Picture 76">
                <a:extLst>
                  <a:ext uri="{FF2B5EF4-FFF2-40B4-BE49-F238E27FC236}">
                    <a16:creationId xmlns:a16="http://schemas.microsoft.com/office/drawing/2014/main" id="{CB39156E-60EC-B140-84AD-B13084A96B85}"/>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5248760" y="6421430"/>
                <a:ext cx="1195424" cy="259381"/>
              </a:xfrm>
              <a:prstGeom prst="rect">
                <a:avLst/>
              </a:prstGeom>
            </p:spPr>
          </p:pic>
          <p:sp>
            <p:nvSpPr>
              <p:cNvPr id="78" name="TextBox 77">
                <a:extLst>
                  <a:ext uri="{FF2B5EF4-FFF2-40B4-BE49-F238E27FC236}">
                    <a16:creationId xmlns:a16="http://schemas.microsoft.com/office/drawing/2014/main" id="{7778B1F1-2FE9-5B46-AF47-AAADBFD343F2}"/>
                  </a:ext>
                </a:extLst>
              </p:cNvPr>
              <p:cNvSpPr txBox="1"/>
              <p:nvPr/>
            </p:nvSpPr>
            <p:spPr>
              <a:xfrm>
                <a:off x="5132671" y="5251535"/>
                <a:ext cx="2509078" cy="369332"/>
              </a:xfrm>
              <a:prstGeom prst="rect">
                <a:avLst/>
              </a:prstGeom>
              <a:noFill/>
            </p:spPr>
            <p:txBody>
              <a:bodyPr wrap="square" rtlCol="0">
                <a:spAutoFit/>
              </a:bodyPr>
              <a:lstStyle/>
              <a:p>
                <a:r>
                  <a:rPr lang="en-US" dirty="0"/>
                  <a:t>Closed form estimator</a:t>
                </a:r>
              </a:p>
            </p:txBody>
          </p:sp>
          <p:sp>
            <p:nvSpPr>
              <p:cNvPr id="79" name="Rectangle 78">
                <a:extLst>
                  <a:ext uri="{FF2B5EF4-FFF2-40B4-BE49-F238E27FC236}">
                    <a16:creationId xmlns:a16="http://schemas.microsoft.com/office/drawing/2014/main" id="{C5348D57-C83A-584F-BD17-677F33400AF5}"/>
                  </a:ext>
                </a:extLst>
              </p:cNvPr>
              <p:cNvSpPr/>
              <p:nvPr/>
            </p:nvSpPr>
            <p:spPr>
              <a:xfrm>
                <a:off x="5043565" y="5271196"/>
                <a:ext cx="3255619" cy="1462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74">
              <a:extLst>
                <a:ext uri="{FF2B5EF4-FFF2-40B4-BE49-F238E27FC236}">
                  <a16:creationId xmlns:a16="http://schemas.microsoft.com/office/drawing/2014/main" id="{2B1285CE-0682-4A40-A4D2-4DA2B3BCBA5E}"/>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954943" y="4945974"/>
              <a:ext cx="3117852" cy="490497"/>
            </a:xfrm>
            <a:prstGeom prst="rect">
              <a:avLst/>
            </a:prstGeom>
          </p:spPr>
        </p:pic>
        <p:pic>
          <p:nvPicPr>
            <p:cNvPr id="76" name="Picture 75">
              <a:extLst>
                <a:ext uri="{FF2B5EF4-FFF2-40B4-BE49-F238E27FC236}">
                  <a16:creationId xmlns:a16="http://schemas.microsoft.com/office/drawing/2014/main" id="{723076A7-5BF9-6441-8ACD-7F4E66C85765}"/>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894649" y="5316347"/>
              <a:ext cx="2465580" cy="510121"/>
            </a:xfrm>
            <a:prstGeom prst="rect">
              <a:avLst/>
            </a:prstGeom>
          </p:spPr>
        </p:pic>
      </p:grpSp>
    </p:spTree>
    <p:extLst>
      <p:ext uri="{BB962C8B-B14F-4D97-AF65-F5344CB8AC3E}">
        <p14:creationId xmlns:p14="http://schemas.microsoft.com/office/powerpoint/2010/main" val="370452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75B6-1B8D-45FC-92F1-BC93AF4E4428}"/>
              </a:ext>
            </a:extLst>
          </p:cNvPr>
          <p:cNvSpPr>
            <a:spLocks noGrp="1"/>
          </p:cNvSpPr>
          <p:nvPr>
            <p:ph type="title"/>
          </p:nvPr>
        </p:nvSpPr>
        <p:spPr/>
        <p:txBody>
          <a:bodyPr/>
          <a:lstStyle/>
          <a:p>
            <a:r>
              <a:rPr lang="en-US" dirty="0"/>
              <a:t>Online Clustering</a:t>
            </a:r>
          </a:p>
        </p:txBody>
      </p:sp>
      <p:sp>
        <p:nvSpPr>
          <p:cNvPr id="3" name="Content Placeholder 2">
            <a:extLst>
              <a:ext uri="{FF2B5EF4-FFF2-40B4-BE49-F238E27FC236}">
                <a16:creationId xmlns:a16="http://schemas.microsoft.com/office/drawing/2014/main" id="{244C8AC8-E3BA-4BF7-AD79-0F723DFAA591}"/>
              </a:ext>
            </a:extLst>
          </p:cNvPr>
          <p:cNvSpPr>
            <a:spLocks noGrp="1"/>
          </p:cNvSpPr>
          <p:nvPr>
            <p:ph idx="1"/>
          </p:nvPr>
        </p:nvSpPr>
        <p:spPr>
          <a:xfrm>
            <a:off x="838200" y="1825624"/>
            <a:ext cx="6287934" cy="4837393"/>
          </a:xfrm>
        </p:spPr>
        <p:txBody>
          <a:bodyPr>
            <a:normAutofit/>
          </a:bodyPr>
          <a:lstStyle/>
          <a:p>
            <a:r>
              <a:rPr lang="en-US" sz="2800" dirty="0"/>
              <a:t>Discover user dependency structure on </a:t>
            </a:r>
            <a:r>
              <a:rPr lang="en-US" sz="2800"/>
              <a:t>the fly</a:t>
            </a:r>
          </a:p>
          <a:p>
            <a:r>
              <a:rPr lang="en-US" sz="2800" dirty="0"/>
              <a:t>CLUB[GLZ14]</a:t>
            </a:r>
          </a:p>
          <a:p>
            <a:pPr lvl="1"/>
            <a:r>
              <a:rPr lang="en-US" sz="2400" dirty="0"/>
              <a:t>Adaptively cluster users into groups by keep removing edges</a:t>
            </a:r>
          </a:p>
          <a:p>
            <a:pPr lvl="1"/>
            <a:r>
              <a:rPr lang="en-US" sz="2400" dirty="0"/>
              <a:t>Threshold to remove edges is based on closeness of the users’ models</a:t>
            </a:r>
          </a:p>
          <a:p>
            <a:pPr lvl="1"/>
            <a:r>
              <a:rPr lang="en-US" sz="2400" dirty="0"/>
              <a:t>Build LinUCB on each cluster</a:t>
            </a:r>
          </a:p>
          <a:p>
            <a:r>
              <a:rPr lang="en-US" sz="2800" dirty="0"/>
              <a:t>Regret:                    . Reduce regret from </a:t>
            </a:r>
            <a:r>
              <a:rPr lang="en-US" sz="2800" dirty="0">
                <a:solidFill>
                  <a:srgbClr val="FF0000"/>
                </a:solidFill>
              </a:rPr>
              <a:t>n (users) to m (clusters)</a:t>
            </a:r>
          </a:p>
          <a:p>
            <a:pPr lvl="1"/>
            <a:endParaRPr lang="en-US" sz="2400" dirty="0"/>
          </a:p>
          <a:p>
            <a:pPr lvl="1"/>
            <a:endParaRPr lang="en-US" sz="2400" dirty="0"/>
          </a:p>
        </p:txBody>
      </p:sp>
      <p:sp>
        <p:nvSpPr>
          <p:cNvPr id="5" name="Slide Number Placeholder 4">
            <a:extLst>
              <a:ext uri="{FF2B5EF4-FFF2-40B4-BE49-F238E27FC236}">
                <a16:creationId xmlns:a16="http://schemas.microsoft.com/office/drawing/2014/main" id="{1FB089B3-26F4-4125-8595-4F50352DBA74}"/>
              </a:ext>
            </a:extLst>
          </p:cNvPr>
          <p:cNvSpPr>
            <a:spLocks noGrp="1"/>
          </p:cNvSpPr>
          <p:nvPr>
            <p:ph type="sldNum" sz="quarter" idx="12"/>
          </p:nvPr>
        </p:nvSpPr>
        <p:spPr/>
        <p:txBody>
          <a:bodyPr/>
          <a:lstStyle/>
          <a:p>
            <a:fld id="{96675DA6-09A5-4603-985B-62A0433927C4}" type="slidenum">
              <a:rPr lang="en-US" smtClean="0"/>
              <a:t>43</a:t>
            </a:fld>
            <a:endParaRPr lang="en-US" dirty="0"/>
          </a:p>
        </p:txBody>
      </p:sp>
      <p:grpSp>
        <p:nvGrpSpPr>
          <p:cNvPr id="6" name="Group 5">
            <a:extLst>
              <a:ext uri="{FF2B5EF4-FFF2-40B4-BE49-F238E27FC236}">
                <a16:creationId xmlns:a16="http://schemas.microsoft.com/office/drawing/2014/main" id="{E5F0A5EB-7C61-4471-AB02-1F084E390FCB}"/>
              </a:ext>
            </a:extLst>
          </p:cNvPr>
          <p:cNvGrpSpPr/>
          <p:nvPr/>
        </p:nvGrpSpPr>
        <p:grpSpPr>
          <a:xfrm>
            <a:off x="8564220" y="2008837"/>
            <a:ext cx="964692" cy="886367"/>
            <a:chOff x="2109632" y="2510860"/>
            <a:chExt cx="964692" cy="886367"/>
          </a:xfrm>
        </p:grpSpPr>
        <p:pic>
          <p:nvPicPr>
            <p:cNvPr id="7" name="Picture 6">
              <a:extLst>
                <a:ext uri="{FF2B5EF4-FFF2-40B4-BE49-F238E27FC236}">
                  <a16:creationId xmlns:a16="http://schemas.microsoft.com/office/drawing/2014/main" id="{4A434094-CC7D-46CA-B91B-A8AB1113AE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8" name="Picture 7">
              <a:extLst>
                <a:ext uri="{FF2B5EF4-FFF2-40B4-BE49-F238E27FC236}">
                  <a16:creationId xmlns:a16="http://schemas.microsoft.com/office/drawing/2014/main" id="{5EE2834D-7814-41D9-A715-14FC7D84350F}"/>
                </a:ext>
              </a:extLst>
            </p:cNvPr>
            <p:cNvPicPr>
              <a:picLocks noChangeAspect="1"/>
            </p:cNvPicPr>
            <p:nvPr/>
          </p:nvPicPr>
          <p:blipFill>
            <a:blip r:embed="rId3"/>
            <a:stretch>
              <a:fillRect/>
            </a:stretch>
          </p:blipFill>
          <p:spPr>
            <a:xfrm>
              <a:off x="2731424" y="3054327"/>
              <a:ext cx="342900" cy="342900"/>
            </a:xfrm>
            <a:prstGeom prst="rect">
              <a:avLst/>
            </a:prstGeom>
          </p:spPr>
        </p:pic>
      </p:grpSp>
      <p:grpSp>
        <p:nvGrpSpPr>
          <p:cNvPr id="9" name="Group 8">
            <a:extLst>
              <a:ext uri="{FF2B5EF4-FFF2-40B4-BE49-F238E27FC236}">
                <a16:creationId xmlns:a16="http://schemas.microsoft.com/office/drawing/2014/main" id="{5364851C-C071-4635-B4F2-746F7ABEA47A}"/>
              </a:ext>
            </a:extLst>
          </p:cNvPr>
          <p:cNvGrpSpPr/>
          <p:nvPr/>
        </p:nvGrpSpPr>
        <p:grpSpPr>
          <a:xfrm>
            <a:off x="7377249" y="3110278"/>
            <a:ext cx="958710" cy="848989"/>
            <a:chOff x="1493822" y="3687875"/>
            <a:chExt cx="958710" cy="848989"/>
          </a:xfrm>
        </p:grpSpPr>
        <p:pic>
          <p:nvPicPr>
            <p:cNvPr id="10" name="Picture 9">
              <a:extLst>
                <a:ext uri="{FF2B5EF4-FFF2-40B4-BE49-F238E27FC236}">
                  <a16:creationId xmlns:a16="http://schemas.microsoft.com/office/drawing/2014/main" id="{20A61801-2F4C-4001-BFA7-CA4D1A6779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11" name="Picture 10">
              <a:extLst>
                <a:ext uri="{FF2B5EF4-FFF2-40B4-BE49-F238E27FC236}">
                  <a16:creationId xmlns:a16="http://schemas.microsoft.com/office/drawing/2014/main" id="{70D8E819-C22E-425F-B931-AB7C01E57797}"/>
                </a:ext>
              </a:extLst>
            </p:cNvPr>
            <p:cNvPicPr>
              <a:picLocks noChangeAspect="1"/>
            </p:cNvPicPr>
            <p:nvPr/>
          </p:nvPicPr>
          <p:blipFill>
            <a:blip r:embed="rId5"/>
            <a:stretch>
              <a:fillRect/>
            </a:stretch>
          </p:blipFill>
          <p:spPr>
            <a:xfrm>
              <a:off x="2109632" y="4193964"/>
              <a:ext cx="342900" cy="342900"/>
            </a:xfrm>
            <a:prstGeom prst="rect">
              <a:avLst/>
            </a:prstGeom>
          </p:spPr>
        </p:pic>
      </p:grpSp>
      <p:pic>
        <p:nvPicPr>
          <p:cNvPr id="12" name="Picture 11">
            <a:extLst>
              <a:ext uri="{FF2B5EF4-FFF2-40B4-BE49-F238E27FC236}">
                <a16:creationId xmlns:a16="http://schemas.microsoft.com/office/drawing/2014/main" id="{90CAC320-A808-4B0B-AAC5-4BD65DAD97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19325" y="3846204"/>
            <a:ext cx="649224" cy="649224"/>
          </a:xfrm>
          <a:prstGeom prst="rect">
            <a:avLst/>
          </a:prstGeom>
        </p:spPr>
      </p:pic>
      <p:pic>
        <p:nvPicPr>
          <p:cNvPr id="13" name="Picture 12">
            <a:extLst>
              <a:ext uri="{FF2B5EF4-FFF2-40B4-BE49-F238E27FC236}">
                <a16:creationId xmlns:a16="http://schemas.microsoft.com/office/drawing/2014/main" id="{C4A0FB34-98E9-427F-BA30-38248F1C25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50343" y="4544326"/>
            <a:ext cx="649224" cy="649224"/>
          </a:xfrm>
          <a:prstGeom prst="rect">
            <a:avLst/>
          </a:prstGeom>
        </p:spPr>
      </p:pic>
      <p:grpSp>
        <p:nvGrpSpPr>
          <p:cNvPr id="14" name="Group 13">
            <a:extLst>
              <a:ext uri="{FF2B5EF4-FFF2-40B4-BE49-F238E27FC236}">
                <a16:creationId xmlns:a16="http://schemas.microsoft.com/office/drawing/2014/main" id="{CEB81EB3-CC8D-46CA-955B-D37370ACBBC7}"/>
              </a:ext>
            </a:extLst>
          </p:cNvPr>
          <p:cNvGrpSpPr/>
          <p:nvPr/>
        </p:nvGrpSpPr>
        <p:grpSpPr>
          <a:xfrm>
            <a:off x="9036184" y="4331257"/>
            <a:ext cx="1474300" cy="1029190"/>
            <a:chOff x="9036184" y="4331257"/>
            <a:chExt cx="1474300" cy="1029190"/>
          </a:xfrm>
        </p:grpSpPr>
        <p:pic>
          <p:nvPicPr>
            <p:cNvPr id="15" name="Picture 14">
              <a:extLst>
                <a:ext uri="{FF2B5EF4-FFF2-40B4-BE49-F238E27FC236}">
                  <a16:creationId xmlns:a16="http://schemas.microsoft.com/office/drawing/2014/main" id="{11DD0688-E127-4C74-B92A-E71FF1C7CC68}"/>
                </a:ext>
              </a:extLst>
            </p:cNvPr>
            <p:cNvPicPr>
              <a:picLocks noChangeAspect="1"/>
            </p:cNvPicPr>
            <p:nvPr/>
          </p:nvPicPr>
          <p:blipFill>
            <a:blip r:embed="rId8"/>
            <a:stretch>
              <a:fillRect/>
            </a:stretch>
          </p:blipFill>
          <p:spPr>
            <a:xfrm>
              <a:off x="10167584" y="4331257"/>
              <a:ext cx="342900" cy="342900"/>
            </a:xfrm>
            <a:prstGeom prst="rect">
              <a:avLst/>
            </a:prstGeom>
          </p:spPr>
        </p:pic>
        <p:pic>
          <p:nvPicPr>
            <p:cNvPr id="16" name="Picture 15">
              <a:extLst>
                <a:ext uri="{FF2B5EF4-FFF2-40B4-BE49-F238E27FC236}">
                  <a16:creationId xmlns:a16="http://schemas.microsoft.com/office/drawing/2014/main" id="{CD7546E6-AF27-4EAA-BA6E-1E8780283071}"/>
                </a:ext>
              </a:extLst>
            </p:cNvPr>
            <p:cNvPicPr>
              <a:picLocks noChangeAspect="1"/>
            </p:cNvPicPr>
            <p:nvPr/>
          </p:nvPicPr>
          <p:blipFill>
            <a:blip r:embed="rId9"/>
            <a:stretch>
              <a:fillRect/>
            </a:stretch>
          </p:blipFill>
          <p:spPr>
            <a:xfrm>
              <a:off x="9036184" y="5017547"/>
              <a:ext cx="342900" cy="342900"/>
            </a:xfrm>
            <a:prstGeom prst="rect">
              <a:avLst/>
            </a:prstGeom>
          </p:spPr>
        </p:pic>
      </p:grpSp>
      <p:cxnSp>
        <p:nvCxnSpPr>
          <p:cNvPr id="17" name="Straight Arrow Connector 16">
            <a:extLst>
              <a:ext uri="{FF2B5EF4-FFF2-40B4-BE49-F238E27FC236}">
                <a16:creationId xmlns:a16="http://schemas.microsoft.com/office/drawing/2014/main" id="{5473447B-417C-459C-BF27-137CCD2C6196}"/>
              </a:ext>
            </a:extLst>
          </p:cNvPr>
          <p:cNvCxnSpPr>
            <a:endCxn id="10" idx="3"/>
          </p:cNvCxnSpPr>
          <p:nvPr/>
        </p:nvCxnSpPr>
        <p:spPr>
          <a:xfrm flipH="1">
            <a:off x="8026473" y="2781240"/>
            <a:ext cx="786451" cy="653650"/>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12246C7-8F9D-4BB6-A640-56CE3E5F112C}"/>
              </a:ext>
            </a:extLst>
          </p:cNvPr>
          <p:cNvCxnSpPr/>
          <p:nvPr/>
        </p:nvCxnSpPr>
        <p:spPr>
          <a:xfrm>
            <a:off x="8959471" y="2813863"/>
            <a:ext cx="668085" cy="94563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61B45B-69C3-47E4-903F-C7E11C024E04}"/>
              </a:ext>
            </a:extLst>
          </p:cNvPr>
          <p:cNvCxnSpPr/>
          <p:nvPr/>
        </p:nvCxnSpPr>
        <p:spPr>
          <a:xfrm flipH="1" flipV="1">
            <a:off x="7884992" y="3940979"/>
            <a:ext cx="622417" cy="60145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AEE08E1-CABB-46C8-B5E3-C378BEC24C7F}"/>
              </a:ext>
            </a:extLst>
          </p:cNvPr>
          <p:cNvGrpSpPr/>
          <p:nvPr/>
        </p:nvGrpSpPr>
        <p:grpSpPr>
          <a:xfrm>
            <a:off x="8164509" y="2894878"/>
            <a:ext cx="1277627" cy="1520147"/>
            <a:chOff x="8164509" y="2894878"/>
            <a:chExt cx="1277627" cy="1520147"/>
          </a:xfrm>
        </p:grpSpPr>
        <p:cxnSp>
          <p:nvCxnSpPr>
            <p:cNvPr id="22" name="Straight Arrow Connector 21">
              <a:extLst>
                <a:ext uri="{FF2B5EF4-FFF2-40B4-BE49-F238E27FC236}">
                  <a16:creationId xmlns:a16="http://schemas.microsoft.com/office/drawing/2014/main" id="{7F97957E-1DF7-48E5-865E-DC7715A86278}"/>
                </a:ext>
              </a:extLst>
            </p:cNvPr>
            <p:cNvCxnSpPr/>
            <p:nvPr/>
          </p:nvCxnSpPr>
          <p:spPr>
            <a:xfrm flipV="1">
              <a:off x="8695672" y="2894878"/>
              <a:ext cx="178924" cy="1520147"/>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608ABED-AF01-4E5B-93C4-C7522CB6D6C6}"/>
                </a:ext>
              </a:extLst>
            </p:cNvPr>
            <p:cNvCxnSpPr>
              <a:cxnSpLocks/>
              <a:endCxn id="11" idx="0"/>
            </p:cNvCxnSpPr>
            <p:nvPr/>
          </p:nvCxnSpPr>
          <p:spPr>
            <a:xfrm flipH="1" flipV="1">
              <a:off x="8164509" y="3616367"/>
              <a:ext cx="1277627" cy="379952"/>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9C3255FE-73D1-454B-AB18-600F54541901}"/>
              </a:ext>
            </a:extLst>
          </p:cNvPr>
          <p:cNvCxnSpPr>
            <a:stCxn id="12" idx="1"/>
          </p:cNvCxnSpPr>
          <p:nvPr/>
        </p:nvCxnSpPr>
        <p:spPr>
          <a:xfrm flipH="1">
            <a:off x="8997749" y="4170816"/>
            <a:ext cx="521576" cy="37161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C4AB906-B19C-4A0D-B154-22E781E5FD67}"/>
              </a:ext>
            </a:extLst>
          </p:cNvPr>
          <p:cNvSpPr/>
          <p:nvPr/>
        </p:nvSpPr>
        <p:spPr>
          <a:xfrm rot="19465534">
            <a:off x="8761213" y="1743648"/>
            <a:ext cx="1535398" cy="3147549"/>
          </a:xfrm>
          <a:prstGeom prst="ellipse">
            <a:avLst/>
          </a:prstGeom>
          <a:noFill/>
          <a:ln>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393D507-1900-4791-894D-8064156DA450}"/>
              </a:ext>
            </a:extLst>
          </p:cNvPr>
          <p:cNvSpPr/>
          <p:nvPr/>
        </p:nvSpPr>
        <p:spPr>
          <a:xfrm rot="19370578">
            <a:off x="7872170" y="2679370"/>
            <a:ext cx="1026808" cy="3147549"/>
          </a:xfrm>
          <a:prstGeom prst="ellipse">
            <a:avLst/>
          </a:prstGeom>
          <a:noFill/>
          <a:ln>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AC3D5D8E-E9BD-4856-98A6-E7C2758AD1AE}"/>
              </a:ext>
            </a:extLst>
          </p:cNvPr>
          <p:cNvGrpSpPr/>
          <p:nvPr/>
        </p:nvGrpSpPr>
        <p:grpSpPr>
          <a:xfrm>
            <a:off x="7271028" y="450667"/>
            <a:ext cx="2719474" cy="1374827"/>
            <a:chOff x="1050150" y="4588760"/>
            <a:chExt cx="2719474" cy="1374827"/>
          </a:xfrm>
        </p:grpSpPr>
        <p:grpSp>
          <p:nvGrpSpPr>
            <p:cNvPr id="30" name="Group 29">
              <a:extLst>
                <a:ext uri="{FF2B5EF4-FFF2-40B4-BE49-F238E27FC236}">
                  <a16:creationId xmlns:a16="http://schemas.microsoft.com/office/drawing/2014/main" id="{91EE08D6-1853-4169-AFF7-D8A2CEA18056}"/>
                </a:ext>
              </a:extLst>
            </p:cNvPr>
            <p:cNvGrpSpPr/>
            <p:nvPr/>
          </p:nvGrpSpPr>
          <p:grpSpPr>
            <a:xfrm>
              <a:off x="1123112" y="4588760"/>
              <a:ext cx="2608558" cy="1374827"/>
              <a:chOff x="1053548" y="4542435"/>
              <a:chExt cx="2608558" cy="1374827"/>
            </a:xfrm>
          </p:grpSpPr>
          <p:pic>
            <p:nvPicPr>
              <p:cNvPr id="29" name="Picture 28">
                <a:extLst>
                  <a:ext uri="{FF2B5EF4-FFF2-40B4-BE49-F238E27FC236}">
                    <a16:creationId xmlns:a16="http://schemas.microsoft.com/office/drawing/2014/main" id="{2DCEB998-0D84-4EDA-9A2C-D1A405342A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7688" y="5188335"/>
                <a:ext cx="2290240" cy="728927"/>
              </a:xfrm>
              <a:prstGeom prst="rect">
                <a:avLst/>
              </a:prstGeom>
            </p:spPr>
          </p:pic>
          <p:sp>
            <p:nvSpPr>
              <p:cNvPr id="27" name="TextBox 26">
                <a:extLst>
                  <a:ext uri="{FF2B5EF4-FFF2-40B4-BE49-F238E27FC236}">
                    <a16:creationId xmlns:a16="http://schemas.microsoft.com/office/drawing/2014/main" id="{BC72515C-4406-41F8-998B-7A048871ABBA}"/>
                  </a:ext>
                </a:extLst>
              </p:cNvPr>
              <p:cNvSpPr txBox="1"/>
              <p:nvPr/>
            </p:nvSpPr>
            <p:spPr>
              <a:xfrm>
                <a:off x="1053548" y="4542435"/>
                <a:ext cx="2027582" cy="369332"/>
              </a:xfrm>
              <a:prstGeom prst="rect">
                <a:avLst/>
              </a:prstGeom>
              <a:noFill/>
            </p:spPr>
            <p:txBody>
              <a:bodyPr wrap="square" rtlCol="0">
                <a:spAutoFit/>
              </a:bodyPr>
              <a:lstStyle/>
              <a:p>
                <a:r>
                  <a:rPr lang="en-US" dirty="0"/>
                  <a:t>Remove edge if</a:t>
                </a:r>
              </a:p>
            </p:txBody>
          </p:sp>
          <p:pic>
            <p:nvPicPr>
              <p:cNvPr id="28" name="Picture 27">
                <a:extLst>
                  <a:ext uri="{FF2B5EF4-FFF2-40B4-BE49-F238E27FC236}">
                    <a16:creationId xmlns:a16="http://schemas.microsoft.com/office/drawing/2014/main" id="{9981BB53-45E5-4A30-9471-EEE6DC20D8A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4680" y="4838881"/>
                <a:ext cx="2597426" cy="412727"/>
              </a:xfrm>
              <a:prstGeom prst="rect">
                <a:avLst/>
              </a:prstGeom>
            </p:spPr>
          </p:pic>
        </p:grpSp>
        <p:sp>
          <p:nvSpPr>
            <p:cNvPr id="34" name="Rectangle 33">
              <a:extLst>
                <a:ext uri="{FF2B5EF4-FFF2-40B4-BE49-F238E27FC236}">
                  <a16:creationId xmlns:a16="http://schemas.microsoft.com/office/drawing/2014/main" id="{F0125742-E0FD-47EE-B41E-E3FE6E560C4A}"/>
                </a:ext>
              </a:extLst>
            </p:cNvPr>
            <p:cNvSpPr/>
            <p:nvPr/>
          </p:nvSpPr>
          <p:spPr>
            <a:xfrm>
              <a:off x="1050150" y="4588761"/>
              <a:ext cx="2719474" cy="1334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893FE3C2-AF18-49EC-A6FA-2E9E6B98ACDA}"/>
              </a:ext>
            </a:extLst>
          </p:cNvPr>
          <p:cNvGrpSpPr/>
          <p:nvPr/>
        </p:nvGrpSpPr>
        <p:grpSpPr>
          <a:xfrm>
            <a:off x="7306572" y="5351211"/>
            <a:ext cx="3255619" cy="1481817"/>
            <a:chOff x="4677332" y="5182531"/>
            <a:chExt cx="3255619" cy="1481817"/>
          </a:xfrm>
        </p:grpSpPr>
        <p:pic>
          <p:nvPicPr>
            <p:cNvPr id="31" name="Picture 30">
              <a:extLst>
                <a:ext uri="{FF2B5EF4-FFF2-40B4-BE49-F238E27FC236}">
                  <a16:creationId xmlns:a16="http://schemas.microsoft.com/office/drawing/2014/main" id="{33A6297C-93CA-4860-B377-21AC2B05420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56840" y="5533023"/>
              <a:ext cx="3015024" cy="341066"/>
            </a:xfrm>
            <a:prstGeom prst="rect">
              <a:avLst/>
            </a:prstGeom>
          </p:spPr>
        </p:pic>
        <p:pic>
          <p:nvPicPr>
            <p:cNvPr id="32" name="Picture 31">
              <a:extLst>
                <a:ext uri="{FF2B5EF4-FFF2-40B4-BE49-F238E27FC236}">
                  <a16:creationId xmlns:a16="http://schemas.microsoft.com/office/drawing/2014/main" id="{AFADE105-82C2-447D-814D-2AFEF16F23C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87905" y="5923134"/>
              <a:ext cx="2551056" cy="333377"/>
            </a:xfrm>
            <a:prstGeom prst="rect">
              <a:avLst/>
            </a:prstGeom>
          </p:spPr>
        </p:pic>
        <p:pic>
          <p:nvPicPr>
            <p:cNvPr id="33" name="Picture 32">
              <a:extLst>
                <a:ext uri="{FF2B5EF4-FFF2-40B4-BE49-F238E27FC236}">
                  <a16:creationId xmlns:a16="http://schemas.microsoft.com/office/drawing/2014/main" id="{F3411FCB-7519-4795-905F-D1BEC6FF1D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02404" y="6304063"/>
              <a:ext cx="1326191" cy="313331"/>
            </a:xfrm>
            <a:prstGeom prst="rect">
              <a:avLst/>
            </a:prstGeom>
          </p:spPr>
        </p:pic>
        <p:sp>
          <p:nvSpPr>
            <p:cNvPr id="35" name="TextBox 34">
              <a:extLst>
                <a:ext uri="{FF2B5EF4-FFF2-40B4-BE49-F238E27FC236}">
                  <a16:creationId xmlns:a16="http://schemas.microsoft.com/office/drawing/2014/main" id="{02466637-BA84-436A-9E9C-F85B99BF1E78}"/>
                </a:ext>
              </a:extLst>
            </p:cNvPr>
            <p:cNvSpPr txBox="1"/>
            <p:nvPr/>
          </p:nvSpPr>
          <p:spPr>
            <a:xfrm>
              <a:off x="4766438" y="5182531"/>
              <a:ext cx="2509078" cy="369332"/>
            </a:xfrm>
            <a:prstGeom prst="rect">
              <a:avLst/>
            </a:prstGeom>
            <a:noFill/>
          </p:spPr>
          <p:txBody>
            <a:bodyPr wrap="square" rtlCol="0">
              <a:spAutoFit/>
            </a:bodyPr>
            <a:lstStyle/>
            <a:p>
              <a:r>
                <a:rPr lang="en-US" dirty="0"/>
                <a:t>Closed form estimator</a:t>
              </a:r>
            </a:p>
          </p:txBody>
        </p:sp>
        <p:sp>
          <p:nvSpPr>
            <p:cNvPr id="36" name="Rectangle 35">
              <a:extLst>
                <a:ext uri="{FF2B5EF4-FFF2-40B4-BE49-F238E27FC236}">
                  <a16:creationId xmlns:a16="http://schemas.microsoft.com/office/drawing/2014/main" id="{24D16BD7-3F39-4CD9-9D76-BA38D3AF4C04}"/>
                </a:ext>
              </a:extLst>
            </p:cNvPr>
            <p:cNvSpPr/>
            <p:nvPr/>
          </p:nvSpPr>
          <p:spPr>
            <a:xfrm>
              <a:off x="4677332" y="5202192"/>
              <a:ext cx="3255619" cy="1462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2B7EEC3E-B93C-4D7B-9665-B134763B8DBB}"/>
              </a:ext>
            </a:extLst>
          </p:cNvPr>
          <p:cNvCxnSpPr>
            <a:cxnSpLocks/>
            <a:endCxn id="26" idx="2"/>
          </p:cNvCxnSpPr>
          <p:nvPr/>
        </p:nvCxnSpPr>
        <p:spPr>
          <a:xfrm flipV="1">
            <a:off x="7784692" y="4563242"/>
            <a:ext cx="191708" cy="9288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Date Placeholder 38">
            <a:extLst>
              <a:ext uri="{FF2B5EF4-FFF2-40B4-BE49-F238E27FC236}">
                <a16:creationId xmlns:a16="http://schemas.microsoft.com/office/drawing/2014/main" id="{36A6852F-D830-4836-8E44-0A987403A058}"/>
              </a:ext>
            </a:extLst>
          </p:cNvPr>
          <p:cNvSpPr>
            <a:spLocks noGrp="1"/>
          </p:cNvSpPr>
          <p:nvPr>
            <p:ph type="dt" sz="half" idx="10"/>
          </p:nvPr>
        </p:nvSpPr>
        <p:spPr/>
        <p:txBody>
          <a:bodyPr/>
          <a:lstStyle/>
          <a:p>
            <a:r>
              <a:rPr lang="en-US"/>
              <a:t>Collaborative learning</a:t>
            </a:r>
            <a:endParaRPr lang="en-US" dirty="0"/>
          </a:p>
        </p:txBody>
      </p:sp>
      <p:pic>
        <p:nvPicPr>
          <p:cNvPr id="40" name="Picture 39">
            <a:extLst>
              <a:ext uri="{FF2B5EF4-FFF2-40B4-BE49-F238E27FC236}">
                <a16:creationId xmlns:a16="http://schemas.microsoft.com/office/drawing/2014/main" id="{DE7FE4D3-0B2B-4549-811D-EFA84424F5E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11544" y="5100618"/>
            <a:ext cx="1505383" cy="368088"/>
          </a:xfrm>
          <a:prstGeom prst="rect">
            <a:avLst/>
          </a:prstGeom>
        </p:spPr>
      </p:pic>
    </p:spTree>
    <p:extLst>
      <p:ext uri="{BB962C8B-B14F-4D97-AF65-F5344CB8AC3E}">
        <p14:creationId xmlns:p14="http://schemas.microsoft.com/office/powerpoint/2010/main" val="330446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6" presetClass="exit" presetSubtype="21" fill="hold" nodeType="withEffect">
                                  <p:stCondLst>
                                    <p:cond delay="0"/>
                                  </p:stCondLst>
                                  <p:childTnLst>
                                    <p:animEffect transition="out" filter="barn(inVertical)">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5" grpId="0" uiExpand="1" animBg="1"/>
      <p:bldP spid="26" grpId="0" uiExpan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75B6-1B8D-45FC-92F1-BC93AF4E4428}"/>
              </a:ext>
            </a:extLst>
          </p:cNvPr>
          <p:cNvSpPr>
            <a:spLocks noGrp="1"/>
          </p:cNvSpPr>
          <p:nvPr>
            <p:ph type="title"/>
          </p:nvPr>
        </p:nvSpPr>
        <p:spPr/>
        <p:txBody>
          <a:bodyPr/>
          <a:lstStyle/>
          <a:p>
            <a:r>
              <a:rPr lang="en-US" dirty="0"/>
              <a:t>Online Clustering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4C8AC8-E3BA-4BF7-AD79-0F723DFAA591}"/>
                  </a:ext>
                </a:extLst>
              </p:cNvPr>
              <p:cNvSpPr>
                <a:spLocks noGrp="1"/>
              </p:cNvSpPr>
              <p:nvPr>
                <p:ph idx="1"/>
              </p:nvPr>
            </p:nvSpPr>
            <p:spPr>
              <a:xfrm>
                <a:off x="838200" y="1825624"/>
                <a:ext cx="6287934" cy="4837393"/>
              </a:xfrm>
            </p:spPr>
            <p:txBody>
              <a:bodyPr>
                <a:normAutofit/>
              </a:bodyPr>
              <a:lstStyle/>
              <a:p>
                <a:r>
                  <a:rPr lang="en-US" sz="2800" dirty="0"/>
                  <a:t>COFIBA [LKG16]: </a:t>
                </a:r>
              </a:p>
              <a:p>
                <a:pPr lvl="1"/>
                <a:r>
                  <a:rPr lang="en-US" sz="2400" dirty="0"/>
                  <a:t>Collaborative filtering via user clustering &amp; item clustering</a:t>
                </a:r>
              </a:p>
              <a:p>
                <a:pPr lvl="1"/>
                <a:r>
                  <a:rPr lang="en-US" sz="2400" dirty="0">
                    <a:solidFill>
                      <a:srgbClr val="FF0000"/>
                    </a:solidFill>
                  </a:rPr>
                  <a:t>Each</a:t>
                </a:r>
                <a:r>
                  <a:rPr lang="en-US" sz="2400" dirty="0"/>
                  <a:t> item cluster is associated with its own user clustering</a:t>
                </a:r>
              </a:p>
              <a:p>
                <a:pPr lvl="1"/>
                <a:r>
                  <a:rPr lang="en-US" sz="2400" dirty="0"/>
                  <a:t>To remove an edge in user cluster: same as CLUB</a:t>
                </a:r>
              </a:p>
              <a:p>
                <a:pPr lvl="1"/>
                <a:r>
                  <a:rPr lang="en-US" sz="2400" dirty="0"/>
                  <a:t>To remove an edge in item cluster: for the two items, user </a:t>
                </a:r>
                <a14:m>
                  <m:oMath xmlns:m="http://schemas.openxmlformats.org/officeDocument/2006/math">
                    <m:r>
                      <a:rPr lang="en-US" sz="2400" b="0" i="1" smtClean="0">
                        <a:latin typeface="Cambria Math" panose="02040503050406030204" pitchFamily="18" charset="0"/>
                      </a:rPr>
                      <m:t>𝑖</m:t>
                    </m:r>
                  </m:oMath>
                </a14:m>
                <a:r>
                  <a:rPr lang="en-US" sz="2400" dirty="0"/>
                  <a:t> forms </a:t>
                </a:r>
                <a:r>
                  <a:rPr lang="en-US" sz="2400" dirty="0">
                    <a:solidFill>
                      <a:srgbClr val="FF0000"/>
                    </a:solidFill>
                  </a:rPr>
                  <a:t>different</a:t>
                </a:r>
                <a:r>
                  <a:rPr lang="en-US" sz="2400" dirty="0"/>
                  <a:t> neighboring user set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𝑗</m:t>
                    </m:r>
                    <m:r>
                      <a:rPr lang="en-US" sz="2400" b="0" i="1" smtClean="0">
                        <a:latin typeface="Cambria Math" panose="02040503050406030204" pitchFamily="18" charset="0"/>
                      </a:rPr>
                      <m:t>}</m:t>
                    </m:r>
                  </m:oMath>
                </a14:m>
                <a:r>
                  <a:rPr lang="en-US" sz="2400" dirty="0"/>
                  <a:t> based on</a:t>
                </a:r>
              </a:p>
              <a:p>
                <a:pPr lvl="1"/>
                <a:endParaRPr lang="en-US" sz="2400" dirty="0"/>
              </a:p>
              <a:p>
                <a:endParaRPr lang="en-US" sz="2800" dirty="0"/>
              </a:p>
              <a:p>
                <a:pPr lvl="1"/>
                <a:endParaRPr lang="en-US" sz="2400" dirty="0"/>
              </a:p>
              <a:p>
                <a:endParaRPr lang="en-US" sz="2800" dirty="0"/>
              </a:p>
              <a:p>
                <a:endParaRPr lang="en-US" sz="2800" dirty="0"/>
              </a:p>
              <a:p>
                <a:endParaRPr lang="en-US" sz="2800" dirty="0">
                  <a:solidFill>
                    <a:srgbClr val="FF0000"/>
                  </a:solidFill>
                </a:endParaRPr>
              </a:p>
              <a:p>
                <a:pPr lvl="1"/>
                <a:endParaRPr lang="en-US" sz="2400" dirty="0"/>
              </a:p>
              <a:p>
                <a:pPr lvl="1"/>
                <a:endParaRPr lang="en-US" sz="2400" dirty="0"/>
              </a:p>
            </p:txBody>
          </p:sp>
        </mc:Choice>
        <mc:Fallback xmlns="">
          <p:sp>
            <p:nvSpPr>
              <p:cNvPr id="3" name="Content Placeholder 2">
                <a:extLst>
                  <a:ext uri="{FF2B5EF4-FFF2-40B4-BE49-F238E27FC236}">
                    <a16:creationId xmlns:a16="http://schemas.microsoft.com/office/drawing/2014/main" id="{244C8AC8-E3BA-4BF7-AD79-0F723DFAA591}"/>
                  </a:ext>
                </a:extLst>
              </p:cNvPr>
              <p:cNvSpPr>
                <a:spLocks noGrp="1" noRot="1" noChangeAspect="1" noMove="1" noResize="1" noEditPoints="1" noAdjustHandles="1" noChangeArrowheads="1" noChangeShapeType="1" noTextEdit="1"/>
              </p:cNvSpPr>
              <p:nvPr>
                <p:ph idx="1"/>
              </p:nvPr>
            </p:nvSpPr>
            <p:spPr>
              <a:xfrm>
                <a:off x="838200" y="1825624"/>
                <a:ext cx="6287934" cy="4837393"/>
              </a:xfrm>
              <a:blipFill>
                <a:blip r:embed="rId2"/>
                <a:stretch>
                  <a:fillRect l="-1613" t="-2362" r="-80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1FB089B3-26F4-4125-8595-4F50352DBA74}"/>
              </a:ext>
            </a:extLst>
          </p:cNvPr>
          <p:cNvSpPr>
            <a:spLocks noGrp="1"/>
          </p:cNvSpPr>
          <p:nvPr>
            <p:ph type="sldNum" sz="quarter" idx="12"/>
          </p:nvPr>
        </p:nvSpPr>
        <p:spPr/>
        <p:txBody>
          <a:bodyPr/>
          <a:lstStyle/>
          <a:p>
            <a:fld id="{96675DA6-09A5-4603-985B-62A0433927C4}" type="slidenum">
              <a:rPr lang="en-US" smtClean="0"/>
              <a:t>44</a:t>
            </a:fld>
            <a:endParaRPr lang="en-US" dirty="0"/>
          </a:p>
        </p:txBody>
      </p:sp>
      <p:grpSp>
        <p:nvGrpSpPr>
          <p:cNvPr id="6" name="Group 5">
            <a:extLst>
              <a:ext uri="{FF2B5EF4-FFF2-40B4-BE49-F238E27FC236}">
                <a16:creationId xmlns:a16="http://schemas.microsoft.com/office/drawing/2014/main" id="{E5F0A5EB-7C61-4471-AB02-1F084E390FCB}"/>
              </a:ext>
            </a:extLst>
          </p:cNvPr>
          <p:cNvGrpSpPr/>
          <p:nvPr/>
        </p:nvGrpSpPr>
        <p:grpSpPr>
          <a:xfrm>
            <a:off x="8314794" y="2899687"/>
            <a:ext cx="591058" cy="543069"/>
            <a:chOff x="2109632" y="2510860"/>
            <a:chExt cx="964692" cy="886367"/>
          </a:xfrm>
        </p:grpSpPr>
        <p:pic>
          <p:nvPicPr>
            <p:cNvPr id="7" name="Picture 6">
              <a:extLst>
                <a:ext uri="{FF2B5EF4-FFF2-40B4-BE49-F238E27FC236}">
                  <a16:creationId xmlns:a16="http://schemas.microsoft.com/office/drawing/2014/main" id="{4A434094-CC7D-46CA-B91B-A8AB1113A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8" name="Picture 7">
              <a:extLst>
                <a:ext uri="{FF2B5EF4-FFF2-40B4-BE49-F238E27FC236}">
                  <a16:creationId xmlns:a16="http://schemas.microsoft.com/office/drawing/2014/main" id="{5EE2834D-7814-41D9-A715-14FC7D84350F}"/>
                </a:ext>
              </a:extLst>
            </p:cNvPr>
            <p:cNvPicPr>
              <a:picLocks noChangeAspect="1"/>
            </p:cNvPicPr>
            <p:nvPr/>
          </p:nvPicPr>
          <p:blipFill>
            <a:blip r:embed="rId4"/>
            <a:stretch>
              <a:fillRect/>
            </a:stretch>
          </p:blipFill>
          <p:spPr>
            <a:xfrm>
              <a:off x="2731424" y="3054327"/>
              <a:ext cx="342900" cy="342900"/>
            </a:xfrm>
            <a:prstGeom prst="rect">
              <a:avLst/>
            </a:prstGeom>
          </p:spPr>
        </p:pic>
      </p:grpSp>
      <p:grpSp>
        <p:nvGrpSpPr>
          <p:cNvPr id="9" name="Group 8">
            <a:extLst>
              <a:ext uri="{FF2B5EF4-FFF2-40B4-BE49-F238E27FC236}">
                <a16:creationId xmlns:a16="http://schemas.microsoft.com/office/drawing/2014/main" id="{5364851C-C071-4635-B4F2-746F7ABEA47A}"/>
              </a:ext>
            </a:extLst>
          </p:cNvPr>
          <p:cNvGrpSpPr/>
          <p:nvPr/>
        </p:nvGrpSpPr>
        <p:grpSpPr>
          <a:xfrm>
            <a:off x="7587548" y="3574529"/>
            <a:ext cx="587392" cy="520167"/>
            <a:chOff x="1493822" y="3687875"/>
            <a:chExt cx="958710" cy="848989"/>
          </a:xfrm>
        </p:grpSpPr>
        <p:pic>
          <p:nvPicPr>
            <p:cNvPr id="10" name="Picture 9">
              <a:extLst>
                <a:ext uri="{FF2B5EF4-FFF2-40B4-BE49-F238E27FC236}">
                  <a16:creationId xmlns:a16="http://schemas.microsoft.com/office/drawing/2014/main" id="{20A61801-2F4C-4001-BFA7-CA4D1A6779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11" name="Picture 10">
              <a:extLst>
                <a:ext uri="{FF2B5EF4-FFF2-40B4-BE49-F238E27FC236}">
                  <a16:creationId xmlns:a16="http://schemas.microsoft.com/office/drawing/2014/main" id="{70D8E819-C22E-425F-B931-AB7C01E57797}"/>
                </a:ext>
              </a:extLst>
            </p:cNvPr>
            <p:cNvPicPr>
              <a:picLocks noChangeAspect="1"/>
            </p:cNvPicPr>
            <p:nvPr/>
          </p:nvPicPr>
          <p:blipFill>
            <a:blip r:embed="rId6"/>
            <a:stretch>
              <a:fillRect/>
            </a:stretch>
          </p:blipFill>
          <p:spPr>
            <a:xfrm>
              <a:off x="2109632" y="4193964"/>
              <a:ext cx="342900" cy="342900"/>
            </a:xfrm>
            <a:prstGeom prst="rect">
              <a:avLst/>
            </a:prstGeom>
          </p:spPr>
        </p:pic>
      </p:grpSp>
      <p:pic>
        <p:nvPicPr>
          <p:cNvPr id="12" name="Picture 11">
            <a:extLst>
              <a:ext uri="{FF2B5EF4-FFF2-40B4-BE49-F238E27FC236}">
                <a16:creationId xmlns:a16="http://schemas.microsoft.com/office/drawing/2014/main" id="{90CAC320-A808-4B0B-AAC5-4BD65DAD97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99977" y="4025424"/>
            <a:ext cx="397773" cy="397773"/>
          </a:xfrm>
          <a:prstGeom prst="rect">
            <a:avLst/>
          </a:prstGeom>
        </p:spPr>
      </p:pic>
      <p:pic>
        <p:nvPicPr>
          <p:cNvPr id="13" name="Picture 12">
            <a:extLst>
              <a:ext uri="{FF2B5EF4-FFF2-40B4-BE49-F238E27FC236}">
                <a16:creationId xmlns:a16="http://schemas.microsoft.com/office/drawing/2014/main" id="{C4A0FB34-98E9-427F-BA30-38248F1C25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5022" y="4453157"/>
            <a:ext cx="397773" cy="397773"/>
          </a:xfrm>
          <a:prstGeom prst="rect">
            <a:avLst/>
          </a:prstGeom>
        </p:spPr>
      </p:pic>
      <p:grpSp>
        <p:nvGrpSpPr>
          <p:cNvPr id="14" name="Group 13">
            <a:extLst>
              <a:ext uri="{FF2B5EF4-FFF2-40B4-BE49-F238E27FC236}">
                <a16:creationId xmlns:a16="http://schemas.microsoft.com/office/drawing/2014/main" id="{CEB81EB3-CC8D-46CA-955B-D37370ACBBC7}"/>
              </a:ext>
            </a:extLst>
          </p:cNvPr>
          <p:cNvGrpSpPr/>
          <p:nvPr/>
        </p:nvGrpSpPr>
        <p:grpSpPr>
          <a:xfrm>
            <a:off x="8603962" y="4322611"/>
            <a:ext cx="903289" cy="630575"/>
            <a:chOff x="9036184" y="4331257"/>
            <a:chExt cx="1474300" cy="1029190"/>
          </a:xfrm>
        </p:grpSpPr>
        <p:pic>
          <p:nvPicPr>
            <p:cNvPr id="15" name="Picture 14">
              <a:extLst>
                <a:ext uri="{FF2B5EF4-FFF2-40B4-BE49-F238E27FC236}">
                  <a16:creationId xmlns:a16="http://schemas.microsoft.com/office/drawing/2014/main" id="{11DD0688-E127-4C74-B92A-E71FF1C7CC68}"/>
                </a:ext>
              </a:extLst>
            </p:cNvPr>
            <p:cNvPicPr>
              <a:picLocks noChangeAspect="1"/>
            </p:cNvPicPr>
            <p:nvPr/>
          </p:nvPicPr>
          <p:blipFill>
            <a:blip r:embed="rId9"/>
            <a:stretch>
              <a:fillRect/>
            </a:stretch>
          </p:blipFill>
          <p:spPr>
            <a:xfrm>
              <a:off x="10167584" y="4331257"/>
              <a:ext cx="342900" cy="342900"/>
            </a:xfrm>
            <a:prstGeom prst="rect">
              <a:avLst/>
            </a:prstGeom>
          </p:spPr>
        </p:pic>
        <p:pic>
          <p:nvPicPr>
            <p:cNvPr id="16" name="Picture 15">
              <a:extLst>
                <a:ext uri="{FF2B5EF4-FFF2-40B4-BE49-F238E27FC236}">
                  <a16:creationId xmlns:a16="http://schemas.microsoft.com/office/drawing/2014/main" id="{CD7546E6-AF27-4EAA-BA6E-1E8780283071}"/>
                </a:ext>
              </a:extLst>
            </p:cNvPr>
            <p:cNvPicPr>
              <a:picLocks noChangeAspect="1"/>
            </p:cNvPicPr>
            <p:nvPr/>
          </p:nvPicPr>
          <p:blipFill>
            <a:blip r:embed="rId10"/>
            <a:stretch>
              <a:fillRect/>
            </a:stretch>
          </p:blipFill>
          <p:spPr>
            <a:xfrm>
              <a:off x="9036184" y="5017547"/>
              <a:ext cx="342900" cy="342900"/>
            </a:xfrm>
            <a:prstGeom prst="rect">
              <a:avLst/>
            </a:prstGeom>
          </p:spPr>
        </p:pic>
      </p:grpSp>
      <p:sp>
        <p:nvSpPr>
          <p:cNvPr id="25" name="Oval 24">
            <a:extLst>
              <a:ext uri="{FF2B5EF4-FFF2-40B4-BE49-F238E27FC236}">
                <a16:creationId xmlns:a16="http://schemas.microsoft.com/office/drawing/2014/main" id="{CC4AB906-B19C-4A0D-B154-22E781E5FD67}"/>
              </a:ext>
            </a:extLst>
          </p:cNvPr>
          <p:cNvSpPr/>
          <p:nvPr/>
        </p:nvSpPr>
        <p:spPr>
          <a:xfrm rot="19465534">
            <a:off x="8435489" y="2737208"/>
            <a:ext cx="940724" cy="1928473"/>
          </a:xfrm>
          <a:prstGeom prst="ellipse">
            <a:avLst/>
          </a:prstGeom>
          <a:noFill/>
          <a:ln>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393D507-1900-4791-894D-8064156DA450}"/>
              </a:ext>
            </a:extLst>
          </p:cNvPr>
          <p:cNvSpPr/>
          <p:nvPr/>
        </p:nvSpPr>
        <p:spPr>
          <a:xfrm rot="19370578">
            <a:off x="7890781" y="3310516"/>
            <a:ext cx="629115" cy="1928473"/>
          </a:xfrm>
          <a:prstGeom prst="ellipse">
            <a:avLst/>
          </a:prstGeom>
          <a:noFill/>
          <a:ln>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ate Placeholder 38">
            <a:extLst>
              <a:ext uri="{FF2B5EF4-FFF2-40B4-BE49-F238E27FC236}">
                <a16:creationId xmlns:a16="http://schemas.microsoft.com/office/drawing/2014/main" id="{36A6852F-D830-4836-8E44-0A987403A058}"/>
              </a:ext>
            </a:extLst>
          </p:cNvPr>
          <p:cNvSpPr>
            <a:spLocks noGrp="1"/>
          </p:cNvSpPr>
          <p:nvPr>
            <p:ph type="dt" sz="half" idx="10"/>
          </p:nvPr>
        </p:nvSpPr>
        <p:spPr/>
        <p:txBody>
          <a:bodyPr/>
          <a:lstStyle/>
          <a:p>
            <a:r>
              <a:rPr lang="en-US"/>
              <a:t>Collaborative learning</a:t>
            </a:r>
            <a:endParaRPr lang="en-US" dirty="0"/>
          </a:p>
        </p:txBody>
      </p:sp>
      <p:pic>
        <p:nvPicPr>
          <p:cNvPr id="22" name="Picture 21">
            <a:extLst>
              <a:ext uri="{FF2B5EF4-FFF2-40B4-BE49-F238E27FC236}">
                <a16:creationId xmlns:a16="http://schemas.microsoft.com/office/drawing/2014/main" id="{2CE3C5BA-C543-4066-8312-000959BD4A6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2022" y="1982519"/>
            <a:ext cx="331126" cy="400377"/>
          </a:xfrm>
          <a:prstGeom prst="rect">
            <a:avLst/>
          </a:prstGeom>
        </p:spPr>
      </p:pic>
      <p:pic>
        <p:nvPicPr>
          <p:cNvPr id="49" name="Picture 20" descr="Government will inject equity of Rs1.2 billion, company will have Rs6 billion paid-up capital. DESIGN: TALHA KHAN&#10;">
            <a:extLst>
              <a:ext uri="{FF2B5EF4-FFF2-40B4-BE49-F238E27FC236}">
                <a16:creationId xmlns:a16="http://schemas.microsoft.com/office/drawing/2014/main" id="{F80EDF6E-666D-431D-A406-CF43948C0F1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513892" y="1948666"/>
            <a:ext cx="457369" cy="414767"/>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F171112E-F9F2-4DAE-B2DB-A8271A418411}"/>
              </a:ext>
            </a:extLst>
          </p:cNvPr>
          <p:cNvCxnSpPr>
            <a:cxnSpLocks/>
          </p:cNvCxnSpPr>
          <p:nvPr/>
        </p:nvCxnSpPr>
        <p:spPr>
          <a:xfrm>
            <a:off x="8779577" y="3418981"/>
            <a:ext cx="298058" cy="582668"/>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04AA270-A5CB-4BD6-AE13-76F276434DE7}"/>
              </a:ext>
            </a:extLst>
          </p:cNvPr>
          <p:cNvCxnSpPr>
            <a:cxnSpLocks/>
          </p:cNvCxnSpPr>
          <p:nvPr/>
        </p:nvCxnSpPr>
        <p:spPr>
          <a:xfrm>
            <a:off x="8085724" y="4108088"/>
            <a:ext cx="161067" cy="302476"/>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DC8100E9-6175-4A83-A413-F0219255C752}"/>
              </a:ext>
            </a:extLst>
          </p:cNvPr>
          <p:cNvSpPr/>
          <p:nvPr/>
        </p:nvSpPr>
        <p:spPr>
          <a:xfrm rot="13695057">
            <a:off x="10171767" y="2404389"/>
            <a:ext cx="940723" cy="1928474"/>
          </a:xfrm>
          <a:prstGeom prst="ellipse">
            <a:avLst/>
          </a:prstGeom>
          <a:noFill/>
          <a:ln>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FD806C0-1BF2-475E-B4B8-40A6D4A69386}"/>
              </a:ext>
            </a:extLst>
          </p:cNvPr>
          <p:cNvGrpSpPr/>
          <p:nvPr/>
        </p:nvGrpSpPr>
        <p:grpSpPr>
          <a:xfrm>
            <a:off x="9988761" y="1894487"/>
            <a:ext cx="2094315" cy="2914935"/>
            <a:chOff x="9988761" y="1894487"/>
            <a:chExt cx="2094315" cy="2914935"/>
          </a:xfrm>
        </p:grpSpPr>
        <p:cxnSp>
          <p:nvCxnSpPr>
            <p:cNvPr id="17" name="Straight Arrow Connector 16">
              <a:extLst>
                <a:ext uri="{FF2B5EF4-FFF2-40B4-BE49-F238E27FC236}">
                  <a16:creationId xmlns:a16="http://schemas.microsoft.com/office/drawing/2014/main" id="{5473447B-417C-459C-BF27-137CCD2C6196}"/>
                </a:ext>
              </a:extLst>
            </p:cNvPr>
            <p:cNvCxnSpPr>
              <a:cxnSpLocks/>
            </p:cNvCxnSpPr>
            <p:nvPr/>
          </p:nvCxnSpPr>
          <p:spPr>
            <a:xfrm flipH="1">
              <a:off x="10341892" y="3207775"/>
              <a:ext cx="481851" cy="4004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C3255FE-73D1-454B-AB18-600F54541901}"/>
                </a:ext>
              </a:extLst>
            </p:cNvPr>
            <p:cNvCxnSpPr>
              <a:cxnSpLocks/>
            </p:cNvCxnSpPr>
            <p:nvPr/>
          </p:nvCxnSpPr>
          <p:spPr>
            <a:xfrm flipH="1">
              <a:off x="11126202" y="4251870"/>
              <a:ext cx="319565" cy="227687"/>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02CC85F0-4DE8-4068-BA2B-CFE6AFBC6F9A}"/>
                </a:ext>
              </a:extLst>
            </p:cNvPr>
            <p:cNvGrpSpPr/>
            <p:nvPr/>
          </p:nvGrpSpPr>
          <p:grpSpPr>
            <a:xfrm>
              <a:off x="10716006" y="2755923"/>
              <a:ext cx="591057" cy="543068"/>
              <a:chOff x="2109632" y="2510860"/>
              <a:chExt cx="964692" cy="886367"/>
            </a:xfrm>
          </p:grpSpPr>
          <p:pic>
            <p:nvPicPr>
              <p:cNvPr id="44" name="Picture 43">
                <a:extLst>
                  <a:ext uri="{FF2B5EF4-FFF2-40B4-BE49-F238E27FC236}">
                    <a16:creationId xmlns:a16="http://schemas.microsoft.com/office/drawing/2014/main" id="{5B5386DA-C22C-48C2-AAB8-665A3D21A2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45" name="Picture 44">
                <a:extLst>
                  <a:ext uri="{FF2B5EF4-FFF2-40B4-BE49-F238E27FC236}">
                    <a16:creationId xmlns:a16="http://schemas.microsoft.com/office/drawing/2014/main" id="{58587EF8-45C1-4986-8C43-475E1B051123}"/>
                  </a:ext>
                </a:extLst>
              </p:cNvPr>
              <p:cNvPicPr>
                <a:picLocks noChangeAspect="1"/>
              </p:cNvPicPr>
              <p:nvPr/>
            </p:nvPicPr>
            <p:blipFill>
              <a:blip r:embed="rId4"/>
              <a:stretch>
                <a:fillRect/>
              </a:stretch>
            </p:blipFill>
            <p:spPr>
              <a:xfrm>
                <a:off x="2731424" y="3054327"/>
                <a:ext cx="342900" cy="342900"/>
              </a:xfrm>
              <a:prstGeom prst="rect">
                <a:avLst/>
              </a:prstGeom>
            </p:spPr>
          </p:pic>
        </p:grpSp>
        <p:grpSp>
          <p:nvGrpSpPr>
            <p:cNvPr id="31" name="Group 30">
              <a:extLst>
                <a:ext uri="{FF2B5EF4-FFF2-40B4-BE49-F238E27FC236}">
                  <a16:creationId xmlns:a16="http://schemas.microsoft.com/office/drawing/2014/main" id="{709533B8-6DF7-4FF0-A608-13472F89AD01}"/>
                </a:ext>
              </a:extLst>
            </p:cNvPr>
            <p:cNvGrpSpPr/>
            <p:nvPr/>
          </p:nvGrpSpPr>
          <p:grpSpPr>
            <a:xfrm>
              <a:off x="9988761" y="3430765"/>
              <a:ext cx="587392" cy="520167"/>
              <a:chOff x="1493822" y="3687875"/>
              <a:chExt cx="958710" cy="848989"/>
            </a:xfrm>
          </p:grpSpPr>
          <p:pic>
            <p:nvPicPr>
              <p:cNvPr id="42" name="Picture 41">
                <a:extLst>
                  <a:ext uri="{FF2B5EF4-FFF2-40B4-BE49-F238E27FC236}">
                    <a16:creationId xmlns:a16="http://schemas.microsoft.com/office/drawing/2014/main" id="{7B4240DB-A553-4D01-9A0B-D46A1C4EBB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43" name="Picture 42">
                <a:extLst>
                  <a:ext uri="{FF2B5EF4-FFF2-40B4-BE49-F238E27FC236}">
                    <a16:creationId xmlns:a16="http://schemas.microsoft.com/office/drawing/2014/main" id="{8CB37A88-8071-4FBE-B0B9-A73B7FC42381}"/>
                  </a:ext>
                </a:extLst>
              </p:cNvPr>
              <p:cNvPicPr>
                <a:picLocks noChangeAspect="1"/>
              </p:cNvPicPr>
              <p:nvPr/>
            </p:nvPicPr>
            <p:blipFill>
              <a:blip r:embed="rId6"/>
              <a:stretch>
                <a:fillRect/>
              </a:stretch>
            </p:blipFill>
            <p:spPr>
              <a:xfrm>
                <a:off x="2109632" y="4193964"/>
                <a:ext cx="342900" cy="342900"/>
              </a:xfrm>
              <a:prstGeom prst="rect">
                <a:avLst/>
              </a:prstGeom>
            </p:spPr>
          </p:pic>
        </p:grpSp>
        <p:pic>
          <p:nvPicPr>
            <p:cNvPr id="32" name="Picture 31">
              <a:extLst>
                <a:ext uri="{FF2B5EF4-FFF2-40B4-BE49-F238E27FC236}">
                  <a16:creationId xmlns:a16="http://schemas.microsoft.com/office/drawing/2014/main" id="{C196BBF2-CF14-44D8-A16D-CCD69DC84C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01190" y="3881660"/>
              <a:ext cx="397773" cy="397773"/>
            </a:xfrm>
            <a:prstGeom prst="rect">
              <a:avLst/>
            </a:prstGeom>
          </p:spPr>
        </p:pic>
        <p:pic>
          <p:nvPicPr>
            <p:cNvPr id="33" name="Picture 32">
              <a:extLst>
                <a:ext uri="{FF2B5EF4-FFF2-40B4-BE49-F238E27FC236}">
                  <a16:creationId xmlns:a16="http://schemas.microsoft.com/office/drawing/2014/main" id="{5312D884-5166-4A5D-A8A4-AD62B7D356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46235" y="4309393"/>
              <a:ext cx="397773" cy="397773"/>
            </a:xfrm>
            <a:prstGeom prst="rect">
              <a:avLst/>
            </a:prstGeom>
          </p:spPr>
        </p:pic>
        <p:grpSp>
          <p:nvGrpSpPr>
            <p:cNvPr id="34" name="Group 33">
              <a:extLst>
                <a:ext uri="{FF2B5EF4-FFF2-40B4-BE49-F238E27FC236}">
                  <a16:creationId xmlns:a16="http://schemas.microsoft.com/office/drawing/2014/main" id="{9B14A37E-42E8-47FD-A4AC-D5821D05ED0C}"/>
                </a:ext>
              </a:extLst>
            </p:cNvPr>
            <p:cNvGrpSpPr/>
            <p:nvPr/>
          </p:nvGrpSpPr>
          <p:grpSpPr>
            <a:xfrm>
              <a:off x="11005174" y="4178847"/>
              <a:ext cx="903289" cy="630575"/>
              <a:chOff x="9036184" y="4331257"/>
              <a:chExt cx="1474300" cy="1029190"/>
            </a:xfrm>
          </p:grpSpPr>
          <p:pic>
            <p:nvPicPr>
              <p:cNvPr id="40" name="Picture 39">
                <a:extLst>
                  <a:ext uri="{FF2B5EF4-FFF2-40B4-BE49-F238E27FC236}">
                    <a16:creationId xmlns:a16="http://schemas.microsoft.com/office/drawing/2014/main" id="{02536FE2-24F9-4098-880D-4BC62779DC63}"/>
                  </a:ext>
                </a:extLst>
              </p:cNvPr>
              <p:cNvPicPr>
                <a:picLocks noChangeAspect="1"/>
              </p:cNvPicPr>
              <p:nvPr/>
            </p:nvPicPr>
            <p:blipFill>
              <a:blip r:embed="rId9"/>
              <a:stretch>
                <a:fillRect/>
              </a:stretch>
            </p:blipFill>
            <p:spPr>
              <a:xfrm>
                <a:off x="10167584" y="4331257"/>
                <a:ext cx="342900" cy="342900"/>
              </a:xfrm>
              <a:prstGeom prst="rect">
                <a:avLst/>
              </a:prstGeom>
            </p:spPr>
          </p:pic>
          <p:pic>
            <p:nvPicPr>
              <p:cNvPr id="41" name="Picture 40">
                <a:extLst>
                  <a:ext uri="{FF2B5EF4-FFF2-40B4-BE49-F238E27FC236}">
                    <a16:creationId xmlns:a16="http://schemas.microsoft.com/office/drawing/2014/main" id="{0E39306D-B177-4C19-9177-465B75C56ACD}"/>
                  </a:ext>
                </a:extLst>
              </p:cNvPr>
              <p:cNvPicPr>
                <a:picLocks noChangeAspect="1"/>
              </p:cNvPicPr>
              <p:nvPr/>
            </p:nvPicPr>
            <p:blipFill>
              <a:blip r:embed="rId10"/>
              <a:stretch>
                <a:fillRect/>
              </a:stretch>
            </p:blipFill>
            <p:spPr>
              <a:xfrm>
                <a:off x="9036184" y="5017547"/>
                <a:ext cx="342900" cy="342900"/>
              </a:xfrm>
              <a:prstGeom prst="rect">
                <a:avLst/>
              </a:prstGeom>
            </p:spPr>
          </p:pic>
        </p:grpSp>
        <p:sp>
          <p:nvSpPr>
            <p:cNvPr id="38" name="Oval 37">
              <a:extLst>
                <a:ext uri="{FF2B5EF4-FFF2-40B4-BE49-F238E27FC236}">
                  <a16:creationId xmlns:a16="http://schemas.microsoft.com/office/drawing/2014/main" id="{FC10BB15-B83D-4CBB-8C98-D2657CFF476A}"/>
                </a:ext>
              </a:extLst>
            </p:cNvPr>
            <p:cNvSpPr/>
            <p:nvPr/>
          </p:nvSpPr>
          <p:spPr>
            <a:xfrm rot="13639292">
              <a:off x="10804282" y="3510983"/>
              <a:ext cx="629115" cy="1928473"/>
            </a:xfrm>
            <a:prstGeom prst="ellipse">
              <a:avLst/>
            </a:prstGeom>
            <a:noFill/>
            <a:ln>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10" descr="Image result for tennis player">
              <a:extLst>
                <a:ext uri="{FF2B5EF4-FFF2-40B4-BE49-F238E27FC236}">
                  <a16:creationId xmlns:a16="http://schemas.microsoft.com/office/drawing/2014/main" id="{BEEBC94B-C004-4347-8EC1-736AD6F7DEA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flipH="1">
              <a:off x="10711847" y="1894487"/>
              <a:ext cx="589344" cy="5252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Image result for soccer player">
              <a:extLst>
                <a:ext uri="{FF2B5EF4-FFF2-40B4-BE49-F238E27FC236}">
                  <a16:creationId xmlns:a16="http://schemas.microsoft.com/office/drawing/2014/main" id="{43D4793A-0A10-47F6-914D-4AFB3D812827}"/>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1370811" y="1959509"/>
              <a:ext cx="537654" cy="479208"/>
            </a:xfrm>
            <a:prstGeom prst="rect">
              <a:avLst/>
            </a:prstGeom>
            <a:noFill/>
            <a:extLst>
              <a:ext uri="{909E8E84-426E-40DD-AFC4-6F175D3DCCD1}">
                <a14:hiddenFill xmlns:a14="http://schemas.microsoft.com/office/drawing/2010/main">
                  <a:solidFill>
                    <a:srgbClr val="FFFFFF"/>
                  </a:solidFill>
                </a14:hiddenFill>
              </a:ext>
            </a:extLst>
          </p:spPr>
        </p:pic>
      </p:grpSp>
      <p:pic>
        <p:nvPicPr>
          <p:cNvPr id="63" name="Picture 62">
            <a:extLst>
              <a:ext uri="{FF2B5EF4-FFF2-40B4-BE49-F238E27FC236}">
                <a16:creationId xmlns:a16="http://schemas.microsoft.com/office/drawing/2014/main" id="{FC2BE63D-89B7-45CC-8587-AEBDBD70E82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53029" y="5482274"/>
            <a:ext cx="4542971" cy="537739"/>
          </a:xfrm>
          <a:prstGeom prst="rect">
            <a:avLst/>
          </a:prstGeom>
        </p:spPr>
      </p:pic>
    </p:spTree>
    <p:extLst>
      <p:ext uri="{BB962C8B-B14F-4D97-AF65-F5344CB8AC3E}">
        <p14:creationId xmlns:p14="http://schemas.microsoft.com/office/powerpoint/2010/main" val="353961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75B6-1B8D-45FC-92F1-BC93AF4E4428}"/>
              </a:ext>
            </a:extLst>
          </p:cNvPr>
          <p:cNvSpPr>
            <a:spLocks noGrp="1"/>
          </p:cNvSpPr>
          <p:nvPr>
            <p:ph type="title"/>
          </p:nvPr>
        </p:nvSpPr>
        <p:spPr/>
        <p:txBody>
          <a:bodyPr/>
          <a:lstStyle/>
          <a:p>
            <a:r>
              <a:rPr lang="en-US" dirty="0"/>
              <a:t>Online Clustering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4C8AC8-E3BA-4BF7-AD79-0F723DFAA591}"/>
                  </a:ext>
                </a:extLst>
              </p:cNvPr>
              <p:cNvSpPr>
                <a:spLocks noGrp="1"/>
              </p:cNvSpPr>
              <p:nvPr>
                <p:ph idx="1"/>
              </p:nvPr>
            </p:nvSpPr>
            <p:spPr>
              <a:xfrm>
                <a:off x="838200" y="1825624"/>
                <a:ext cx="6287934" cy="4837393"/>
              </a:xfrm>
            </p:spPr>
            <p:txBody>
              <a:bodyPr>
                <a:normAutofit/>
              </a:bodyPr>
              <a:lstStyle/>
              <a:p>
                <a:r>
                  <a:rPr lang="en-US" sz="2800" dirty="0"/>
                  <a:t>CAB [GLKKZE17]: </a:t>
                </a:r>
              </a:p>
              <a:p>
                <a:pPr lvl="1"/>
                <a:r>
                  <a:rPr lang="en-US" sz="2400" dirty="0"/>
                  <a:t>Context-dependent clustering</a:t>
                </a:r>
              </a:p>
              <a:p>
                <a:pPr lvl="1"/>
                <a:r>
                  <a:rPr lang="en-US" sz="2400" dirty="0"/>
                  <a:t>For current user </a:t>
                </a:r>
                <a14:m>
                  <m:oMath xmlns:m="http://schemas.openxmlformats.org/officeDocument/2006/math">
                    <m:r>
                      <a:rPr lang="en-US" sz="2400" i="1">
                        <a:latin typeface="Cambria Math" panose="02040503050406030204" pitchFamily="18" charset="0"/>
                      </a:rPr>
                      <m:t>𝑖</m:t>
                    </m:r>
                  </m:oMath>
                </a14:m>
                <a:r>
                  <a:rPr lang="en-US" sz="2400" dirty="0"/>
                  <a:t> , find neighboring user set </a:t>
                </a:r>
                <a14:m>
                  <m:oMath xmlns:m="http://schemas.openxmlformats.org/officeDocument/2006/math">
                    <m:r>
                      <a:rPr lang="en-US" sz="2400" i="1">
                        <a:latin typeface="Cambria Math" panose="02040503050406030204" pitchFamily="18" charset="0"/>
                      </a:rPr>
                      <m:t>{</m:t>
                    </m:r>
                    <m:r>
                      <a:rPr lang="en-US" sz="2400" i="1">
                        <a:latin typeface="Cambria Math" panose="02040503050406030204" pitchFamily="18" charset="0"/>
                      </a:rPr>
                      <m:t>𝑗</m:t>
                    </m:r>
                    <m:r>
                      <a:rPr lang="en-US" sz="2400" i="1">
                        <a:latin typeface="Cambria Math" panose="02040503050406030204" pitchFamily="18" charset="0"/>
                      </a:rPr>
                      <m:t>}</m:t>
                    </m:r>
                  </m:oMath>
                </a14:m>
                <a:r>
                  <a:rPr lang="en-US" sz="2400" dirty="0"/>
                  <a:t> for </a:t>
                </a:r>
                <a:r>
                  <a:rPr lang="en-US" sz="2400" dirty="0">
                    <a:solidFill>
                      <a:srgbClr val="FF0000"/>
                    </a:solidFill>
                  </a:rPr>
                  <a:t>every</a:t>
                </a:r>
                <a:r>
                  <a:rPr lang="en-US" sz="2400" dirty="0"/>
                  <a:t> candidate item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𝑎</m:t>
                        </m:r>
                      </m:sub>
                    </m:sSub>
                  </m:oMath>
                </a14:m>
                <a:endParaRPr lang="en-US" sz="2400" dirty="0"/>
              </a:p>
              <a:p>
                <a:pPr lvl="1"/>
                <a:r>
                  <a:rPr lang="en-US" sz="2400" dirty="0"/>
                  <a:t>Then aggregate the history rewards / predictions within the user cluster.</a:t>
                </a:r>
              </a:p>
              <a:p>
                <a:pPr lvl="1"/>
                <a:endParaRPr lang="en-US" sz="2400" dirty="0"/>
              </a:p>
              <a:p>
                <a:endParaRPr lang="en-US" sz="2800" dirty="0"/>
              </a:p>
              <a:p>
                <a:pPr lvl="1"/>
                <a:endParaRPr lang="en-US" sz="2400" dirty="0"/>
              </a:p>
              <a:p>
                <a:endParaRPr lang="en-US" sz="2800" dirty="0"/>
              </a:p>
              <a:p>
                <a:endParaRPr lang="en-US" sz="2800" dirty="0"/>
              </a:p>
              <a:p>
                <a:endParaRPr lang="en-US" sz="2800" dirty="0">
                  <a:solidFill>
                    <a:srgbClr val="FF0000"/>
                  </a:solidFill>
                </a:endParaRPr>
              </a:p>
              <a:p>
                <a:pPr lvl="1"/>
                <a:endParaRPr lang="en-US" sz="2400" dirty="0"/>
              </a:p>
              <a:p>
                <a:pPr lvl="1"/>
                <a:endParaRPr lang="en-US" sz="2400" dirty="0"/>
              </a:p>
            </p:txBody>
          </p:sp>
        </mc:Choice>
        <mc:Fallback xmlns="">
          <p:sp>
            <p:nvSpPr>
              <p:cNvPr id="3" name="Content Placeholder 2">
                <a:extLst>
                  <a:ext uri="{FF2B5EF4-FFF2-40B4-BE49-F238E27FC236}">
                    <a16:creationId xmlns:a16="http://schemas.microsoft.com/office/drawing/2014/main" id="{244C8AC8-E3BA-4BF7-AD79-0F723DFAA591}"/>
                  </a:ext>
                </a:extLst>
              </p:cNvPr>
              <p:cNvSpPr>
                <a:spLocks noGrp="1" noRot="1" noChangeAspect="1" noMove="1" noResize="1" noEditPoints="1" noAdjustHandles="1" noChangeArrowheads="1" noChangeShapeType="1" noTextEdit="1"/>
              </p:cNvSpPr>
              <p:nvPr>
                <p:ph idx="1"/>
              </p:nvPr>
            </p:nvSpPr>
            <p:spPr>
              <a:xfrm>
                <a:off x="838200" y="1825624"/>
                <a:ext cx="6287934" cy="4837393"/>
              </a:xfrm>
              <a:blipFill>
                <a:blip r:embed="rId2"/>
                <a:stretch>
                  <a:fillRect l="-1746" t="-201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1FB089B3-26F4-4125-8595-4F50352DBA74}"/>
              </a:ext>
            </a:extLst>
          </p:cNvPr>
          <p:cNvSpPr>
            <a:spLocks noGrp="1"/>
          </p:cNvSpPr>
          <p:nvPr>
            <p:ph type="sldNum" sz="quarter" idx="12"/>
          </p:nvPr>
        </p:nvSpPr>
        <p:spPr/>
        <p:txBody>
          <a:bodyPr/>
          <a:lstStyle/>
          <a:p>
            <a:fld id="{96675DA6-09A5-4603-985B-62A0433927C4}" type="slidenum">
              <a:rPr lang="en-US" smtClean="0"/>
              <a:t>45</a:t>
            </a:fld>
            <a:endParaRPr lang="en-US" dirty="0"/>
          </a:p>
        </p:txBody>
      </p:sp>
      <p:grpSp>
        <p:nvGrpSpPr>
          <p:cNvPr id="6" name="Group 5">
            <a:extLst>
              <a:ext uri="{FF2B5EF4-FFF2-40B4-BE49-F238E27FC236}">
                <a16:creationId xmlns:a16="http://schemas.microsoft.com/office/drawing/2014/main" id="{E5F0A5EB-7C61-4471-AB02-1F084E390FCB}"/>
              </a:ext>
            </a:extLst>
          </p:cNvPr>
          <p:cNvGrpSpPr/>
          <p:nvPr/>
        </p:nvGrpSpPr>
        <p:grpSpPr>
          <a:xfrm>
            <a:off x="8564220" y="2008837"/>
            <a:ext cx="964692" cy="886367"/>
            <a:chOff x="2109632" y="2510860"/>
            <a:chExt cx="964692" cy="886367"/>
          </a:xfrm>
        </p:grpSpPr>
        <p:pic>
          <p:nvPicPr>
            <p:cNvPr id="7" name="Picture 6">
              <a:extLst>
                <a:ext uri="{FF2B5EF4-FFF2-40B4-BE49-F238E27FC236}">
                  <a16:creationId xmlns:a16="http://schemas.microsoft.com/office/drawing/2014/main" id="{4A434094-CC7D-46CA-B91B-A8AB1113A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9632" y="2510860"/>
              <a:ext cx="649224" cy="649224"/>
            </a:xfrm>
            <a:prstGeom prst="rect">
              <a:avLst/>
            </a:prstGeom>
          </p:spPr>
        </p:pic>
        <p:pic>
          <p:nvPicPr>
            <p:cNvPr id="8" name="Picture 7">
              <a:extLst>
                <a:ext uri="{FF2B5EF4-FFF2-40B4-BE49-F238E27FC236}">
                  <a16:creationId xmlns:a16="http://schemas.microsoft.com/office/drawing/2014/main" id="{5EE2834D-7814-41D9-A715-14FC7D84350F}"/>
                </a:ext>
              </a:extLst>
            </p:cNvPr>
            <p:cNvPicPr>
              <a:picLocks noChangeAspect="1"/>
            </p:cNvPicPr>
            <p:nvPr/>
          </p:nvPicPr>
          <p:blipFill>
            <a:blip r:embed="rId4"/>
            <a:stretch>
              <a:fillRect/>
            </a:stretch>
          </p:blipFill>
          <p:spPr>
            <a:xfrm>
              <a:off x="2731424" y="3054327"/>
              <a:ext cx="342900" cy="342900"/>
            </a:xfrm>
            <a:prstGeom prst="rect">
              <a:avLst/>
            </a:prstGeom>
          </p:spPr>
        </p:pic>
      </p:grpSp>
      <p:grpSp>
        <p:nvGrpSpPr>
          <p:cNvPr id="9" name="Group 8">
            <a:extLst>
              <a:ext uri="{FF2B5EF4-FFF2-40B4-BE49-F238E27FC236}">
                <a16:creationId xmlns:a16="http://schemas.microsoft.com/office/drawing/2014/main" id="{5364851C-C071-4635-B4F2-746F7ABEA47A}"/>
              </a:ext>
            </a:extLst>
          </p:cNvPr>
          <p:cNvGrpSpPr/>
          <p:nvPr/>
        </p:nvGrpSpPr>
        <p:grpSpPr>
          <a:xfrm>
            <a:off x="7377249" y="3110278"/>
            <a:ext cx="958710" cy="848989"/>
            <a:chOff x="1493822" y="3687875"/>
            <a:chExt cx="958710" cy="848989"/>
          </a:xfrm>
        </p:grpSpPr>
        <p:pic>
          <p:nvPicPr>
            <p:cNvPr id="10" name="Picture 9">
              <a:extLst>
                <a:ext uri="{FF2B5EF4-FFF2-40B4-BE49-F238E27FC236}">
                  <a16:creationId xmlns:a16="http://schemas.microsoft.com/office/drawing/2014/main" id="{20A61801-2F4C-4001-BFA7-CA4D1A6779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3822" y="3687875"/>
              <a:ext cx="649224" cy="649224"/>
            </a:xfrm>
            <a:prstGeom prst="rect">
              <a:avLst/>
            </a:prstGeom>
          </p:spPr>
        </p:pic>
        <p:pic>
          <p:nvPicPr>
            <p:cNvPr id="11" name="Picture 10">
              <a:extLst>
                <a:ext uri="{FF2B5EF4-FFF2-40B4-BE49-F238E27FC236}">
                  <a16:creationId xmlns:a16="http://schemas.microsoft.com/office/drawing/2014/main" id="{70D8E819-C22E-425F-B931-AB7C01E57797}"/>
                </a:ext>
              </a:extLst>
            </p:cNvPr>
            <p:cNvPicPr>
              <a:picLocks noChangeAspect="1"/>
            </p:cNvPicPr>
            <p:nvPr/>
          </p:nvPicPr>
          <p:blipFill>
            <a:blip r:embed="rId6"/>
            <a:stretch>
              <a:fillRect/>
            </a:stretch>
          </p:blipFill>
          <p:spPr>
            <a:xfrm>
              <a:off x="2109632" y="4193964"/>
              <a:ext cx="342900" cy="342900"/>
            </a:xfrm>
            <a:prstGeom prst="rect">
              <a:avLst/>
            </a:prstGeom>
          </p:spPr>
        </p:pic>
      </p:grpSp>
      <p:pic>
        <p:nvPicPr>
          <p:cNvPr id="12" name="Picture 11">
            <a:extLst>
              <a:ext uri="{FF2B5EF4-FFF2-40B4-BE49-F238E27FC236}">
                <a16:creationId xmlns:a16="http://schemas.microsoft.com/office/drawing/2014/main" id="{90CAC320-A808-4B0B-AAC5-4BD65DAD97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19325" y="3846204"/>
            <a:ext cx="649224" cy="649224"/>
          </a:xfrm>
          <a:prstGeom prst="rect">
            <a:avLst/>
          </a:prstGeom>
        </p:spPr>
      </p:pic>
      <p:pic>
        <p:nvPicPr>
          <p:cNvPr id="13" name="Picture 12">
            <a:extLst>
              <a:ext uri="{FF2B5EF4-FFF2-40B4-BE49-F238E27FC236}">
                <a16:creationId xmlns:a16="http://schemas.microsoft.com/office/drawing/2014/main" id="{C4A0FB34-98E9-427F-BA30-38248F1C25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50343" y="4544326"/>
            <a:ext cx="649224" cy="649224"/>
          </a:xfrm>
          <a:prstGeom prst="rect">
            <a:avLst/>
          </a:prstGeom>
        </p:spPr>
      </p:pic>
      <p:grpSp>
        <p:nvGrpSpPr>
          <p:cNvPr id="14" name="Group 13">
            <a:extLst>
              <a:ext uri="{FF2B5EF4-FFF2-40B4-BE49-F238E27FC236}">
                <a16:creationId xmlns:a16="http://schemas.microsoft.com/office/drawing/2014/main" id="{CEB81EB3-CC8D-46CA-955B-D37370ACBBC7}"/>
              </a:ext>
            </a:extLst>
          </p:cNvPr>
          <p:cNvGrpSpPr/>
          <p:nvPr/>
        </p:nvGrpSpPr>
        <p:grpSpPr>
          <a:xfrm>
            <a:off x="9036184" y="4331257"/>
            <a:ext cx="1474300" cy="1029190"/>
            <a:chOff x="9036184" y="4331257"/>
            <a:chExt cx="1474300" cy="1029190"/>
          </a:xfrm>
        </p:grpSpPr>
        <p:pic>
          <p:nvPicPr>
            <p:cNvPr id="15" name="Picture 14">
              <a:extLst>
                <a:ext uri="{FF2B5EF4-FFF2-40B4-BE49-F238E27FC236}">
                  <a16:creationId xmlns:a16="http://schemas.microsoft.com/office/drawing/2014/main" id="{11DD0688-E127-4C74-B92A-E71FF1C7CC68}"/>
                </a:ext>
              </a:extLst>
            </p:cNvPr>
            <p:cNvPicPr>
              <a:picLocks noChangeAspect="1"/>
            </p:cNvPicPr>
            <p:nvPr/>
          </p:nvPicPr>
          <p:blipFill>
            <a:blip r:embed="rId9"/>
            <a:stretch>
              <a:fillRect/>
            </a:stretch>
          </p:blipFill>
          <p:spPr>
            <a:xfrm>
              <a:off x="10167584" y="4331257"/>
              <a:ext cx="342900" cy="342900"/>
            </a:xfrm>
            <a:prstGeom prst="rect">
              <a:avLst/>
            </a:prstGeom>
          </p:spPr>
        </p:pic>
        <p:pic>
          <p:nvPicPr>
            <p:cNvPr id="16" name="Picture 15">
              <a:extLst>
                <a:ext uri="{FF2B5EF4-FFF2-40B4-BE49-F238E27FC236}">
                  <a16:creationId xmlns:a16="http://schemas.microsoft.com/office/drawing/2014/main" id="{CD7546E6-AF27-4EAA-BA6E-1E8780283071}"/>
                </a:ext>
              </a:extLst>
            </p:cNvPr>
            <p:cNvPicPr>
              <a:picLocks noChangeAspect="1"/>
            </p:cNvPicPr>
            <p:nvPr/>
          </p:nvPicPr>
          <p:blipFill>
            <a:blip r:embed="rId10"/>
            <a:stretch>
              <a:fillRect/>
            </a:stretch>
          </p:blipFill>
          <p:spPr>
            <a:xfrm>
              <a:off x="9036184" y="5017547"/>
              <a:ext cx="342900" cy="342900"/>
            </a:xfrm>
            <a:prstGeom prst="rect">
              <a:avLst/>
            </a:prstGeom>
          </p:spPr>
        </p:pic>
      </p:grpSp>
      <p:sp>
        <p:nvSpPr>
          <p:cNvPr id="25" name="Oval 24">
            <a:extLst>
              <a:ext uri="{FF2B5EF4-FFF2-40B4-BE49-F238E27FC236}">
                <a16:creationId xmlns:a16="http://schemas.microsoft.com/office/drawing/2014/main" id="{CC4AB906-B19C-4A0D-B154-22E781E5FD67}"/>
              </a:ext>
            </a:extLst>
          </p:cNvPr>
          <p:cNvSpPr/>
          <p:nvPr/>
        </p:nvSpPr>
        <p:spPr>
          <a:xfrm rot="19465534">
            <a:off x="8761213" y="1743648"/>
            <a:ext cx="1535398" cy="3147549"/>
          </a:xfrm>
          <a:prstGeom prst="ellipse">
            <a:avLst/>
          </a:prstGeom>
          <a:noFill/>
          <a:ln>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ate Placeholder 38">
            <a:extLst>
              <a:ext uri="{FF2B5EF4-FFF2-40B4-BE49-F238E27FC236}">
                <a16:creationId xmlns:a16="http://schemas.microsoft.com/office/drawing/2014/main" id="{36A6852F-D830-4836-8E44-0A987403A058}"/>
              </a:ext>
            </a:extLst>
          </p:cNvPr>
          <p:cNvSpPr>
            <a:spLocks noGrp="1"/>
          </p:cNvSpPr>
          <p:nvPr>
            <p:ph type="dt" sz="half" idx="10"/>
          </p:nvPr>
        </p:nvSpPr>
        <p:spPr/>
        <p:txBody>
          <a:bodyPr/>
          <a:lstStyle/>
          <a:p>
            <a:r>
              <a:rPr lang="en-US"/>
              <a:t>Collaborative learning</a:t>
            </a:r>
            <a:endParaRPr lang="en-US" dirty="0"/>
          </a:p>
        </p:txBody>
      </p:sp>
      <p:pic>
        <p:nvPicPr>
          <p:cNvPr id="21" name="Picture 20">
            <a:extLst>
              <a:ext uri="{FF2B5EF4-FFF2-40B4-BE49-F238E27FC236}">
                <a16:creationId xmlns:a16="http://schemas.microsoft.com/office/drawing/2014/main" id="{30E4F8C9-D40D-40E5-B7BE-1A30F742EAA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76526" y="1548636"/>
            <a:ext cx="512586" cy="619787"/>
          </a:xfrm>
          <a:prstGeom prst="rect">
            <a:avLst/>
          </a:prstGeom>
        </p:spPr>
      </p:pic>
      <p:cxnSp>
        <p:nvCxnSpPr>
          <p:cNvPr id="22" name="Straight Arrow Connector 21">
            <a:extLst>
              <a:ext uri="{FF2B5EF4-FFF2-40B4-BE49-F238E27FC236}">
                <a16:creationId xmlns:a16="http://schemas.microsoft.com/office/drawing/2014/main" id="{05260E1D-415E-DD4F-827F-1B9835A3F4C9}"/>
              </a:ext>
            </a:extLst>
          </p:cNvPr>
          <p:cNvCxnSpPr/>
          <p:nvPr/>
        </p:nvCxnSpPr>
        <p:spPr>
          <a:xfrm>
            <a:off x="8959471" y="2813863"/>
            <a:ext cx="668085" cy="945639"/>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25E1-32AC-4B9B-8682-14C56959693E}"/>
              </a:ext>
            </a:extLst>
          </p:cNvPr>
          <p:cNvSpPr>
            <a:spLocks noGrp="1"/>
          </p:cNvSpPr>
          <p:nvPr>
            <p:ph type="title"/>
          </p:nvPr>
        </p:nvSpPr>
        <p:spPr/>
        <p:txBody>
          <a:bodyPr/>
          <a:lstStyle/>
          <a:p>
            <a:r>
              <a:rPr lang="en-US" dirty="0"/>
              <a:t>Low rank structures</a:t>
            </a:r>
          </a:p>
        </p:txBody>
      </p:sp>
      <p:sp>
        <p:nvSpPr>
          <p:cNvPr id="3" name="Content Placeholder 2">
            <a:extLst>
              <a:ext uri="{FF2B5EF4-FFF2-40B4-BE49-F238E27FC236}">
                <a16:creationId xmlns:a16="http://schemas.microsoft.com/office/drawing/2014/main" id="{3E9DB3F6-E8CB-4131-9CB4-0094DB3DE889}"/>
              </a:ext>
            </a:extLst>
          </p:cNvPr>
          <p:cNvSpPr>
            <a:spLocks noGrp="1"/>
          </p:cNvSpPr>
          <p:nvPr>
            <p:ph idx="1"/>
          </p:nvPr>
        </p:nvSpPr>
        <p:spPr>
          <a:xfrm>
            <a:off x="838201" y="1825624"/>
            <a:ext cx="7616750" cy="4834475"/>
          </a:xfrm>
        </p:spPr>
        <p:txBody>
          <a:bodyPr>
            <a:normAutofit/>
          </a:bodyPr>
          <a:lstStyle/>
          <a:p>
            <a:r>
              <a:rPr lang="en-US" sz="2800" dirty="0"/>
              <a:t>Particle Thompson Sampling (PTS) [KBKTC15]</a:t>
            </a:r>
          </a:p>
          <a:p>
            <a:pPr lvl="1"/>
            <a:r>
              <a:rPr lang="en-US" sz="2400" dirty="0"/>
              <a:t>Probabilistic Matrix Factorization framework</a:t>
            </a:r>
          </a:p>
          <a:p>
            <a:pPr lvl="1"/>
            <a:r>
              <a:rPr lang="en-US" sz="2400" dirty="0">
                <a:solidFill>
                  <a:srgbClr val="FF0000"/>
                </a:solidFill>
              </a:rPr>
              <a:t>Particle filtering </a:t>
            </a:r>
            <a:r>
              <a:rPr lang="en-US" sz="2400" dirty="0"/>
              <a:t>for online Bayesian parameter estimation</a:t>
            </a:r>
          </a:p>
          <a:p>
            <a:pPr lvl="1"/>
            <a:r>
              <a:rPr lang="en-US" sz="2400" dirty="0">
                <a:solidFill>
                  <a:srgbClr val="FF0000"/>
                </a:solidFill>
              </a:rPr>
              <a:t>Thompson Sampling </a:t>
            </a:r>
            <a:r>
              <a:rPr lang="en-US" sz="2400" dirty="0"/>
              <a:t>for exploration</a:t>
            </a:r>
          </a:p>
          <a:p>
            <a:pPr lvl="1"/>
            <a:endParaRPr lang="en-US" sz="2400" dirty="0"/>
          </a:p>
          <a:p>
            <a:pPr lvl="1"/>
            <a:endParaRPr lang="en-US" sz="2400" dirty="0"/>
          </a:p>
          <a:p>
            <a:endParaRPr lang="en-US" sz="2800" dirty="0"/>
          </a:p>
          <a:p>
            <a:endParaRPr lang="en-US" sz="2800" dirty="0"/>
          </a:p>
          <a:p>
            <a:pPr lvl="1"/>
            <a:endParaRPr lang="en-US" sz="2400" dirty="0"/>
          </a:p>
          <a:p>
            <a:pPr lvl="1"/>
            <a:endParaRPr lang="en-US" sz="2400" dirty="0"/>
          </a:p>
        </p:txBody>
      </p:sp>
      <p:sp>
        <p:nvSpPr>
          <p:cNvPr id="5" name="Slide Number Placeholder 4">
            <a:extLst>
              <a:ext uri="{FF2B5EF4-FFF2-40B4-BE49-F238E27FC236}">
                <a16:creationId xmlns:a16="http://schemas.microsoft.com/office/drawing/2014/main" id="{D9238BCF-56DD-49B8-BA20-786BDA3C89E2}"/>
              </a:ext>
            </a:extLst>
          </p:cNvPr>
          <p:cNvSpPr>
            <a:spLocks noGrp="1"/>
          </p:cNvSpPr>
          <p:nvPr>
            <p:ph type="sldNum" sz="quarter" idx="12"/>
          </p:nvPr>
        </p:nvSpPr>
        <p:spPr>
          <a:xfrm>
            <a:off x="8339640" y="6294975"/>
            <a:ext cx="2743200" cy="365125"/>
          </a:xfrm>
        </p:spPr>
        <p:txBody>
          <a:bodyPr/>
          <a:lstStyle/>
          <a:p>
            <a:fld id="{96675DA6-09A5-4603-985B-62A0433927C4}" type="slidenum">
              <a:rPr lang="en-US" smtClean="0"/>
              <a:t>46</a:t>
            </a:fld>
            <a:endParaRPr lang="en-US"/>
          </a:p>
        </p:txBody>
      </p:sp>
      <p:graphicFrame>
        <p:nvGraphicFramePr>
          <p:cNvPr id="7" name="Table 6">
            <a:extLst>
              <a:ext uri="{FF2B5EF4-FFF2-40B4-BE49-F238E27FC236}">
                <a16:creationId xmlns:a16="http://schemas.microsoft.com/office/drawing/2014/main" id="{C3A58A00-D8FC-4DA5-8465-84A7304D612E}"/>
              </a:ext>
            </a:extLst>
          </p:cNvPr>
          <p:cNvGraphicFramePr>
            <a:graphicFrameLocks noGrp="1"/>
          </p:cNvGraphicFramePr>
          <p:nvPr/>
        </p:nvGraphicFramePr>
        <p:xfrm>
          <a:off x="9068757" y="1898071"/>
          <a:ext cx="2047885" cy="1596492"/>
        </p:xfrm>
        <a:graphic>
          <a:graphicData uri="http://schemas.openxmlformats.org/drawingml/2006/table">
            <a:tbl>
              <a:tblPr firstRow="1" bandRow="1">
                <a:tableStyleId>{2D5ABB26-0587-4C30-8999-92F81FD0307C}</a:tableStyleId>
              </a:tblPr>
              <a:tblGrid>
                <a:gridCol w="511971">
                  <a:extLst>
                    <a:ext uri="{9D8B030D-6E8A-4147-A177-3AD203B41FA5}">
                      <a16:colId xmlns:a16="http://schemas.microsoft.com/office/drawing/2014/main" val="20000"/>
                    </a:ext>
                  </a:extLst>
                </a:gridCol>
                <a:gridCol w="511971">
                  <a:extLst>
                    <a:ext uri="{9D8B030D-6E8A-4147-A177-3AD203B41FA5}">
                      <a16:colId xmlns:a16="http://schemas.microsoft.com/office/drawing/2014/main" val="20001"/>
                    </a:ext>
                  </a:extLst>
                </a:gridCol>
                <a:gridCol w="511971">
                  <a:extLst>
                    <a:ext uri="{9D8B030D-6E8A-4147-A177-3AD203B41FA5}">
                      <a16:colId xmlns:a16="http://schemas.microsoft.com/office/drawing/2014/main" val="20002"/>
                    </a:ext>
                  </a:extLst>
                </a:gridCol>
                <a:gridCol w="511972">
                  <a:extLst>
                    <a:ext uri="{9D8B030D-6E8A-4147-A177-3AD203B41FA5}">
                      <a16:colId xmlns:a16="http://schemas.microsoft.com/office/drawing/2014/main" val="20003"/>
                    </a:ext>
                  </a:extLst>
                </a:gridCol>
              </a:tblGrid>
              <a:tr h="399123">
                <a:tc>
                  <a:txBody>
                    <a:bodyPr/>
                    <a:lstStyle/>
                    <a:p>
                      <a:pPr algn="ctr"/>
                      <a:r>
                        <a:rPr lang="en-US" sz="1600" b="0" i="0" dirty="0">
                          <a:solidFill>
                            <a:schemeClr val="accent1"/>
                          </a:solidFill>
                          <a:latin typeface="+mn-lt"/>
                          <a:ea typeface="Gill Sans Light" charset="0"/>
                          <a:cs typeface="Gill Sans Light" charset="0"/>
                        </a:rPr>
                        <a:t>0.6</a:t>
                      </a:r>
                    </a:p>
                  </a:txBody>
                  <a:tcPr anchor="ctr"/>
                </a:tc>
                <a:tc>
                  <a:txBody>
                    <a:bodyPr/>
                    <a:lstStyle/>
                    <a:p>
                      <a:pPr algn="ctr"/>
                      <a:r>
                        <a:rPr lang="en-US" sz="1600" b="0" i="0" dirty="0">
                          <a:solidFill>
                            <a:schemeClr val="accent1"/>
                          </a:solidFill>
                          <a:latin typeface="+mn-lt"/>
                          <a:ea typeface="Gill Sans Light" charset="0"/>
                          <a:cs typeface="Gill Sans Light" charset="0"/>
                        </a:rPr>
                        <a:t>?</a:t>
                      </a:r>
                    </a:p>
                  </a:txBody>
                  <a:tcPr anchor="ctr"/>
                </a:tc>
                <a:tc>
                  <a:txBody>
                    <a:bodyPr/>
                    <a:lstStyle/>
                    <a:p>
                      <a:pPr algn="ctr"/>
                      <a:r>
                        <a:rPr lang="en-US" sz="1600" b="0" i="0" dirty="0">
                          <a:solidFill>
                            <a:schemeClr val="accent1"/>
                          </a:solidFill>
                          <a:latin typeface="+mn-lt"/>
                          <a:ea typeface="Gill Sans Light" charset="0"/>
                          <a:cs typeface="Gill Sans Light" charset="0"/>
                        </a:rPr>
                        <a:t>0.2</a:t>
                      </a:r>
                    </a:p>
                  </a:txBody>
                  <a:tcPr anchor="ctr"/>
                </a:tc>
                <a:tc>
                  <a:txBody>
                    <a:bodyPr/>
                    <a:lstStyle/>
                    <a:p>
                      <a:pPr algn="ctr"/>
                      <a:r>
                        <a:rPr lang="en-US" sz="1600" b="0" i="0" dirty="0">
                          <a:solidFill>
                            <a:schemeClr val="accent1"/>
                          </a:solidFill>
                          <a:latin typeface="+mn-lt"/>
                          <a:ea typeface="Gill Sans Light" charset="0"/>
                          <a:cs typeface="Gill Sans Light" charset="0"/>
                        </a:rPr>
                        <a:t>?</a:t>
                      </a:r>
                    </a:p>
                  </a:txBody>
                  <a:tcPr anchor="ctr"/>
                </a:tc>
                <a:extLst>
                  <a:ext uri="{0D108BD9-81ED-4DB2-BD59-A6C34878D82A}">
                    <a16:rowId xmlns:a16="http://schemas.microsoft.com/office/drawing/2014/main" val="10000"/>
                  </a:ext>
                </a:extLst>
              </a:tr>
              <a:tr h="399123">
                <a:tc>
                  <a:txBody>
                    <a:bodyPr/>
                    <a:lstStyle/>
                    <a:p>
                      <a:pPr algn="ctr"/>
                      <a:r>
                        <a:rPr lang="en-US" sz="1600" b="0" i="0" dirty="0">
                          <a:solidFill>
                            <a:schemeClr val="accent1"/>
                          </a:solidFill>
                          <a:latin typeface="+mn-lt"/>
                          <a:ea typeface="Gill Sans Light" charset="0"/>
                          <a:cs typeface="Gill Sans Light" charset="0"/>
                        </a:rPr>
                        <a:t>0.5</a:t>
                      </a:r>
                    </a:p>
                  </a:txBody>
                  <a:tcPr anchor="ctr"/>
                </a:tc>
                <a:tc>
                  <a:txBody>
                    <a:bodyPr/>
                    <a:lstStyle/>
                    <a:p>
                      <a:pPr algn="ctr"/>
                      <a:r>
                        <a:rPr lang="en-US" sz="1600" b="0" i="0" dirty="0">
                          <a:solidFill>
                            <a:schemeClr val="accent1"/>
                          </a:solidFill>
                          <a:latin typeface="+mn-lt"/>
                          <a:ea typeface="Gill Sans Light" charset="0"/>
                          <a:cs typeface="Gill Sans Light" charset="0"/>
                        </a:rPr>
                        <a:t>0.7</a:t>
                      </a:r>
                    </a:p>
                  </a:txBody>
                  <a:tcPr anchor="ctr"/>
                </a:tc>
                <a:tc>
                  <a:txBody>
                    <a:bodyPr/>
                    <a:lstStyle/>
                    <a:p>
                      <a:pPr algn="ctr"/>
                      <a:r>
                        <a:rPr lang="en-US" sz="1600" b="0" i="0" dirty="0">
                          <a:solidFill>
                            <a:schemeClr val="accent1"/>
                          </a:solidFill>
                          <a:latin typeface="+mn-lt"/>
                          <a:ea typeface="Gill Sans Light" charset="0"/>
                          <a:cs typeface="Gill Sans Light" charset="0"/>
                        </a:rPr>
                        <a:t>?</a:t>
                      </a:r>
                    </a:p>
                  </a:txBody>
                  <a:tcPr anchor="ctr"/>
                </a:tc>
                <a:tc>
                  <a:txBody>
                    <a:bodyPr/>
                    <a:lstStyle/>
                    <a:p>
                      <a:pPr algn="ctr"/>
                      <a:r>
                        <a:rPr lang="en-US" sz="1600" b="0" i="0" dirty="0">
                          <a:solidFill>
                            <a:schemeClr val="accent1"/>
                          </a:solidFill>
                          <a:latin typeface="+mn-lt"/>
                          <a:ea typeface="Gill Sans Light" charset="0"/>
                          <a:cs typeface="Gill Sans Light" charset="0"/>
                        </a:rPr>
                        <a:t>0.1</a:t>
                      </a:r>
                    </a:p>
                  </a:txBody>
                  <a:tcPr anchor="ctr"/>
                </a:tc>
                <a:extLst>
                  <a:ext uri="{0D108BD9-81ED-4DB2-BD59-A6C34878D82A}">
                    <a16:rowId xmlns:a16="http://schemas.microsoft.com/office/drawing/2014/main" val="10001"/>
                  </a:ext>
                </a:extLst>
              </a:tr>
              <a:tr h="399123">
                <a:tc>
                  <a:txBody>
                    <a:bodyPr/>
                    <a:lstStyle/>
                    <a:p>
                      <a:pPr algn="ctr"/>
                      <a:r>
                        <a:rPr lang="en-US" sz="1600" b="0" i="0" dirty="0">
                          <a:solidFill>
                            <a:schemeClr val="accent1"/>
                          </a:solidFill>
                          <a:latin typeface="+mn-lt"/>
                          <a:ea typeface="Gill Sans Light" charset="0"/>
                          <a:cs typeface="Gill Sans Light" charset="0"/>
                        </a:rPr>
                        <a:t>?</a:t>
                      </a:r>
                    </a:p>
                  </a:txBody>
                  <a:tcPr anchor="ctr"/>
                </a:tc>
                <a:tc>
                  <a:txBody>
                    <a:bodyPr/>
                    <a:lstStyle/>
                    <a:p>
                      <a:pPr algn="ctr"/>
                      <a:r>
                        <a:rPr lang="en-US" sz="1600" b="0" i="0" dirty="0">
                          <a:solidFill>
                            <a:schemeClr val="accent1"/>
                          </a:solidFill>
                          <a:latin typeface="+mn-lt"/>
                          <a:ea typeface="Gill Sans Light" charset="0"/>
                          <a:cs typeface="Gill Sans Light" charset="0"/>
                        </a:rPr>
                        <a:t>0.1</a:t>
                      </a:r>
                    </a:p>
                  </a:txBody>
                  <a:tcPr anchor="ctr"/>
                </a:tc>
                <a:tc>
                  <a:txBody>
                    <a:bodyPr/>
                    <a:lstStyle/>
                    <a:p>
                      <a:pPr algn="ctr"/>
                      <a:r>
                        <a:rPr lang="en-US" sz="1600" b="0" i="0" dirty="0">
                          <a:solidFill>
                            <a:schemeClr val="accent1"/>
                          </a:solidFill>
                          <a:latin typeface="+mn-lt"/>
                          <a:ea typeface="Gill Sans Light" charset="0"/>
                          <a:cs typeface="Gill Sans Light" charset="0"/>
                        </a:rPr>
                        <a:t>?</a:t>
                      </a:r>
                    </a:p>
                  </a:txBody>
                  <a:tcPr anchor="ctr"/>
                </a:tc>
                <a:tc>
                  <a:txBody>
                    <a:bodyPr/>
                    <a:lstStyle/>
                    <a:p>
                      <a:pPr algn="ctr"/>
                      <a:r>
                        <a:rPr lang="en-US" sz="1600" b="0" i="0" dirty="0">
                          <a:solidFill>
                            <a:schemeClr val="accent1"/>
                          </a:solidFill>
                          <a:latin typeface="+mn-lt"/>
                          <a:ea typeface="Gill Sans Light" charset="0"/>
                          <a:cs typeface="Gill Sans Light" charset="0"/>
                        </a:rPr>
                        <a:t>?</a:t>
                      </a:r>
                    </a:p>
                  </a:txBody>
                  <a:tcPr anchor="ctr"/>
                </a:tc>
                <a:extLst>
                  <a:ext uri="{0D108BD9-81ED-4DB2-BD59-A6C34878D82A}">
                    <a16:rowId xmlns:a16="http://schemas.microsoft.com/office/drawing/2014/main" val="10002"/>
                  </a:ext>
                </a:extLst>
              </a:tr>
              <a:tr h="399123">
                <a:tc>
                  <a:txBody>
                    <a:bodyPr/>
                    <a:lstStyle/>
                    <a:p>
                      <a:pPr algn="ctr"/>
                      <a:r>
                        <a:rPr lang="en-US" sz="1600" b="0" i="0" dirty="0">
                          <a:solidFill>
                            <a:schemeClr val="accent1"/>
                          </a:solidFill>
                          <a:latin typeface="+mn-lt"/>
                          <a:ea typeface="Gill Sans Light" charset="0"/>
                          <a:cs typeface="Gill Sans Light" charset="0"/>
                        </a:rPr>
                        <a:t>?</a:t>
                      </a:r>
                    </a:p>
                  </a:txBody>
                  <a:tcPr anchor="ctr"/>
                </a:tc>
                <a:tc>
                  <a:txBody>
                    <a:bodyPr/>
                    <a:lstStyle/>
                    <a:p>
                      <a:pPr algn="ctr"/>
                      <a:r>
                        <a:rPr lang="en-US" sz="1600" b="0" i="0" dirty="0">
                          <a:solidFill>
                            <a:schemeClr val="accent1"/>
                          </a:solidFill>
                          <a:latin typeface="+mn-lt"/>
                          <a:ea typeface="Gill Sans Light" charset="0"/>
                          <a:cs typeface="Gill Sans Light" charset="0"/>
                        </a:rPr>
                        <a:t>0.1</a:t>
                      </a:r>
                    </a:p>
                  </a:txBody>
                  <a:tcPr anchor="ctr"/>
                </a:tc>
                <a:tc>
                  <a:txBody>
                    <a:bodyPr/>
                    <a:lstStyle/>
                    <a:p>
                      <a:pPr algn="ctr"/>
                      <a:r>
                        <a:rPr lang="en-US" sz="1600" b="0" i="0" dirty="0">
                          <a:solidFill>
                            <a:schemeClr val="accent1"/>
                          </a:solidFill>
                          <a:latin typeface="+mn-lt"/>
                          <a:ea typeface="Gill Sans Light" charset="0"/>
                          <a:cs typeface="Gill Sans Light" charset="0"/>
                        </a:rPr>
                        <a:t>?</a:t>
                      </a:r>
                    </a:p>
                  </a:txBody>
                  <a:tcPr anchor="ctr"/>
                </a:tc>
                <a:tc>
                  <a:txBody>
                    <a:bodyPr/>
                    <a:lstStyle/>
                    <a:p>
                      <a:pPr algn="ctr"/>
                      <a:r>
                        <a:rPr lang="en-US" sz="1600" b="0" i="0" dirty="0">
                          <a:solidFill>
                            <a:schemeClr val="accent1"/>
                          </a:solidFill>
                          <a:latin typeface="+mn-lt"/>
                          <a:ea typeface="Gill Sans Light" charset="0"/>
                          <a:cs typeface="Gill Sans Light" charset="0"/>
                        </a:rPr>
                        <a:t>0.5</a:t>
                      </a:r>
                    </a:p>
                  </a:txBody>
                  <a:tcPr anchor="ctr"/>
                </a:tc>
                <a:extLst>
                  <a:ext uri="{0D108BD9-81ED-4DB2-BD59-A6C34878D82A}">
                    <a16:rowId xmlns:a16="http://schemas.microsoft.com/office/drawing/2014/main" val="10003"/>
                  </a:ext>
                </a:extLst>
              </a:tr>
            </a:tbl>
          </a:graphicData>
        </a:graphic>
      </p:graphicFrame>
      <p:grpSp>
        <p:nvGrpSpPr>
          <p:cNvPr id="8" name="Group 7">
            <a:extLst>
              <a:ext uri="{FF2B5EF4-FFF2-40B4-BE49-F238E27FC236}">
                <a16:creationId xmlns:a16="http://schemas.microsoft.com/office/drawing/2014/main" id="{8AF45712-197C-4A99-8704-5E0971440659}"/>
              </a:ext>
            </a:extLst>
          </p:cNvPr>
          <p:cNvGrpSpPr/>
          <p:nvPr/>
        </p:nvGrpSpPr>
        <p:grpSpPr>
          <a:xfrm>
            <a:off x="8610600" y="1868087"/>
            <a:ext cx="458157" cy="1623096"/>
            <a:chOff x="7119594" y="2400243"/>
            <a:chExt cx="726127" cy="2909842"/>
          </a:xfrm>
        </p:grpSpPr>
        <p:pic>
          <p:nvPicPr>
            <p:cNvPr id="9" name="Picture 8">
              <a:extLst>
                <a:ext uri="{FF2B5EF4-FFF2-40B4-BE49-F238E27FC236}">
                  <a16:creationId xmlns:a16="http://schemas.microsoft.com/office/drawing/2014/main" id="{F9FDDD3C-3E91-492C-9632-6F72C02C5E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9594" y="2400243"/>
              <a:ext cx="649224" cy="649224"/>
            </a:xfrm>
            <a:prstGeom prst="rect">
              <a:avLst/>
            </a:prstGeom>
          </p:spPr>
        </p:pic>
        <p:pic>
          <p:nvPicPr>
            <p:cNvPr id="10" name="Picture 9">
              <a:extLst>
                <a:ext uri="{FF2B5EF4-FFF2-40B4-BE49-F238E27FC236}">
                  <a16:creationId xmlns:a16="http://schemas.microsoft.com/office/drawing/2014/main" id="{1D38AE8B-9840-465E-BDA9-BD0A30369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594" y="3106800"/>
              <a:ext cx="649224" cy="649224"/>
            </a:xfrm>
            <a:prstGeom prst="rect">
              <a:avLst/>
            </a:prstGeom>
          </p:spPr>
        </p:pic>
        <p:pic>
          <p:nvPicPr>
            <p:cNvPr id="15" name="Picture 14">
              <a:extLst>
                <a:ext uri="{FF2B5EF4-FFF2-40B4-BE49-F238E27FC236}">
                  <a16:creationId xmlns:a16="http://schemas.microsoft.com/office/drawing/2014/main" id="{57B2756C-7D41-401F-8F6D-ACE364FFEF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594" y="3872808"/>
              <a:ext cx="649224" cy="649224"/>
            </a:xfrm>
            <a:prstGeom prst="rect">
              <a:avLst/>
            </a:prstGeom>
          </p:spPr>
        </p:pic>
        <p:pic>
          <p:nvPicPr>
            <p:cNvPr id="16" name="Picture 15">
              <a:extLst>
                <a:ext uri="{FF2B5EF4-FFF2-40B4-BE49-F238E27FC236}">
                  <a16:creationId xmlns:a16="http://schemas.microsoft.com/office/drawing/2014/main" id="{60FD9495-7F6D-4AF0-BE2E-68305B5E37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6497" y="4660861"/>
              <a:ext cx="649224" cy="649224"/>
            </a:xfrm>
            <a:prstGeom prst="rect">
              <a:avLst/>
            </a:prstGeom>
          </p:spPr>
        </p:pic>
      </p:grpSp>
      <p:grpSp>
        <p:nvGrpSpPr>
          <p:cNvPr id="22" name="Group 21">
            <a:extLst>
              <a:ext uri="{FF2B5EF4-FFF2-40B4-BE49-F238E27FC236}">
                <a16:creationId xmlns:a16="http://schemas.microsoft.com/office/drawing/2014/main" id="{88896E6F-E1F5-4DEF-A8A4-952D2801A410}"/>
              </a:ext>
            </a:extLst>
          </p:cNvPr>
          <p:cNvGrpSpPr/>
          <p:nvPr/>
        </p:nvGrpSpPr>
        <p:grpSpPr>
          <a:xfrm>
            <a:off x="9068757" y="1483304"/>
            <a:ext cx="2022126" cy="414767"/>
            <a:chOff x="3409950" y="3186112"/>
            <a:chExt cx="2227263" cy="377825"/>
          </a:xfrm>
        </p:grpSpPr>
        <p:pic>
          <p:nvPicPr>
            <p:cNvPr id="23" name="Picture 22">
              <a:extLst>
                <a:ext uri="{FF2B5EF4-FFF2-40B4-BE49-F238E27FC236}">
                  <a16:creationId xmlns:a16="http://schemas.microsoft.com/office/drawing/2014/main" id="{80524694-3334-40DC-8B4E-500B08AF6A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9950" y="3190875"/>
              <a:ext cx="364717" cy="364717"/>
            </a:xfrm>
            <a:prstGeom prst="rect">
              <a:avLst/>
            </a:prstGeom>
          </p:spPr>
        </p:pic>
        <p:pic>
          <p:nvPicPr>
            <p:cNvPr id="24" name="Picture 23">
              <a:extLst>
                <a:ext uri="{FF2B5EF4-FFF2-40B4-BE49-F238E27FC236}">
                  <a16:creationId xmlns:a16="http://schemas.microsoft.com/office/drawing/2014/main" id="{B6B29239-3DCA-4DBD-8F9D-C391842395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71924" y="3190874"/>
              <a:ext cx="365760" cy="365760"/>
            </a:xfrm>
            <a:prstGeom prst="rect">
              <a:avLst/>
            </a:prstGeom>
          </p:spPr>
        </p:pic>
        <p:pic>
          <p:nvPicPr>
            <p:cNvPr id="25" name="Picture 20" descr="Government will inject equity of Rs1.2 billion, company will have Rs6 billion paid-up capital. DESIGN: TALHA KHAN&#10;">
              <a:extLst>
                <a:ext uri="{FF2B5EF4-FFF2-40B4-BE49-F238E27FC236}">
                  <a16:creationId xmlns:a16="http://schemas.microsoft.com/office/drawing/2014/main" id="{A35E77CB-F137-44D6-9CEE-36302F4F2A4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85744" y="3186112"/>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Image result for international trade">
              <a:extLst>
                <a:ext uri="{FF2B5EF4-FFF2-40B4-BE49-F238E27FC236}">
                  <a16:creationId xmlns:a16="http://schemas.microsoft.com/office/drawing/2014/main" id="{9E3FF57A-CE2E-4E77-A6AD-DCA21B4F914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06760" y="3186113"/>
              <a:ext cx="530453" cy="371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C962CA22-4ED7-4D78-BD2B-29518ECA51FE}"/>
              </a:ext>
            </a:extLst>
          </p:cNvPr>
          <p:cNvPicPr>
            <a:picLocks noChangeAspect="1"/>
          </p:cNvPicPr>
          <p:nvPr/>
        </p:nvPicPr>
        <p:blipFill>
          <a:blip r:embed="rId10"/>
          <a:stretch>
            <a:fillRect/>
          </a:stretch>
        </p:blipFill>
        <p:spPr>
          <a:xfrm>
            <a:off x="3654864" y="4567342"/>
            <a:ext cx="3074946" cy="1129864"/>
          </a:xfrm>
          <a:prstGeom prst="rect">
            <a:avLst/>
          </a:prstGeom>
        </p:spPr>
      </p:pic>
      <p:pic>
        <p:nvPicPr>
          <p:cNvPr id="28" name="Picture 27">
            <a:extLst>
              <a:ext uri="{FF2B5EF4-FFF2-40B4-BE49-F238E27FC236}">
                <a16:creationId xmlns:a16="http://schemas.microsoft.com/office/drawing/2014/main" id="{2AAAB5FD-F649-4B5B-904F-35B415D598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95373" y="3988188"/>
            <a:ext cx="1987719" cy="1709018"/>
          </a:xfrm>
          <a:prstGeom prst="rect">
            <a:avLst/>
          </a:prstGeom>
        </p:spPr>
      </p:pic>
      <p:grpSp>
        <p:nvGrpSpPr>
          <p:cNvPr id="31" name="Group 30">
            <a:extLst>
              <a:ext uri="{FF2B5EF4-FFF2-40B4-BE49-F238E27FC236}">
                <a16:creationId xmlns:a16="http://schemas.microsoft.com/office/drawing/2014/main" id="{65933B1B-098C-448D-884E-D1A601F67257}"/>
              </a:ext>
            </a:extLst>
          </p:cNvPr>
          <p:cNvGrpSpPr/>
          <p:nvPr/>
        </p:nvGrpSpPr>
        <p:grpSpPr>
          <a:xfrm>
            <a:off x="4371880" y="5767446"/>
            <a:ext cx="1987550" cy="600391"/>
            <a:chOff x="5970837" y="4661909"/>
            <a:chExt cx="1987550" cy="600391"/>
          </a:xfrm>
        </p:grpSpPr>
        <p:sp>
          <p:nvSpPr>
            <p:cNvPr id="29" name="TextBox 28">
              <a:extLst>
                <a:ext uri="{FF2B5EF4-FFF2-40B4-BE49-F238E27FC236}">
                  <a16:creationId xmlns:a16="http://schemas.microsoft.com/office/drawing/2014/main" id="{0E373720-A2D7-49E7-A7C7-E35C4ECBB1EF}"/>
                </a:ext>
              </a:extLst>
            </p:cNvPr>
            <p:cNvSpPr txBox="1"/>
            <p:nvPr/>
          </p:nvSpPr>
          <p:spPr>
            <a:xfrm>
              <a:off x="5970837" y="4892968"/>
              <a:ext cx="1987550" cy="369332"/>
            </a:xfrm>
            <a:prstGeom prst="rect">
              <a:avLst/>
            </a:prstGeom>
            <a:noFill/>
          </p:spPr>
          <p:txBody>
            <a:bodyPr wrap="square" rtlCol="0">
              <a:spAutoFit/>
            </a:bodyPr>
            <a:lstStyle/>
            <a:p>
              <a:r>
                <a:rPr lang="en-US" dirty="0">
                  <a:solidFill>
                    <a:srgbClr val="FF0000"/>
                  </a:solidFill>
                </a:rPr>
                <a:t>Generative Model</a:t>
              </a:r>
            </a:p>
          </p:txBody>
        </p:sp>
        <p:cxnSp>
          <p:nvCxnSpPr>
            <p:cNvPr id="30" name="Straight Arrow Connector 29">
              <a:extLst>
                <a:ext uri="{FF2B5EF4-FFF2-40B4-BE49-F238E27FC236}">
                  <a16:creationId xmlns:a16="http://schemas.microsoft.com/office/drawing/2014/main" id="{F811663C-C861-4025-8A2C-69C855B0CA3B}"/>
                </a:ext>
              </a:extLst>
            </p:cNvPr>
            <p:cNvCxnSpPr>
              <a:cxnSpLocks/>
            </p:cNvCxnSpPr>
            <p:nvPr/>
          </p:nvCxnSpPr>
          <p:spPr>
            <a:xfrm flipV="1">
              <a:off x="6882169" y="4661909"/>
              <a:ext cx="0" cy="2729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Date Placeholder 10">
            <a:extLst>
              <a:ext uri="{FF2B5EF4-FFF2-40B4-BE49-F238E27FC236}">
                <a16:creationId xmlns:a16="http://schemas.microsoft.com/office/drawing/2014/main" id="{0926A0A5-DA1C-40A5-8875-69C93B18A406}"/>
              </a:ext>
            </a:extLst>
          </p:cNvPr>
          <p:cNvSpPr>
            <a:spLocks noGrp="1"/>
          </p:cNvSpPr>
          <p:nvPr>
            <p:ph type="dt" sz="half" idx="10"/>
          </p:nvPr>
        </p:nvSpPr>
        <p:spPr/>
        <p:txBody>
          <a:bodyPr/>
          <a:lstStyle/>
          <a:p>
            <a:r>
              <a:rPr lang="en-US"/>
              <a:t>Collaborative learning</a:t>
            </a:r>
            <a:endParaRPr lang="en-US" dirty="0"/>
          </a:p>
        </p:txBody>
      </p:sp>
    </p:spTree>
    <p:extLst>
      <p:ext uri="{BB962C8B-B14F-4D97-AF65-F5344CB8AC3E}">
        <p14:creationId xmlns:p14="http://schemas.microsoft.com/office/powerpoint/2010/main" val="300983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25E1-32AC-4B9B-8682-14C56959693E}"/>
              </a:ext>
            </a:extLst>
          </p:cNvPr>
          <p:cNvSpPr>
            <a:spLocks noGrp="1"/>
          </p:cNvSpPr>
          <p:nvPr>
            <p:ph type="title"/>
          </p:nvPr>
        </p:nvSpPr>
        <p:spPr/>
        <p:txBody>
          <a:bodyPr/>
          <a:lstStyle/>
          <a:p>
            <a:r>
              <a:rPr lang="en-US" dirty="0"/>
              <a:t>Low rank structures</a:t>
            </a:r>
          </a:p>
        </p:txBody>
      </p:sp>
      <p:sp>
        <p:nvSpPr>
          <p:cNvPr id="3" name="Content Placeholder 2">
            <a:extLst>
              <a:ext uri="{FF2B5EF4-FFF2-40B4-BE49-F238E27FC236}">
                <a16:creationId xmlns:a16="http://schemas.microsoft.com/office/drawing/2014/main" id="{3E9DB3F6-E8CB-4131-9CB4-0094DB3DE889}"/>
              </a:ext>
            </a:extLst>
          </p:cNvPr>
          <p:cNvSpPr>
            <a:spLocks noGrp="1"/>
          </p:cNvSpPr>
          <p:nvPr>
            <p:ph idx="1"/>
          </p:nvPr>
        </p:nvSpPr>
        <p:spPr>
          <a:xfrm>
            <a:off x="838200" y="1825625"/>
            <a:ext cx="4800592" cy="4351338"/>
          </a:xfrm>
        </p:spPr>
        <p:txBody>
          <a:bodyPr>
            <a:normAutofit/>
          </a:bodyPr>
          <a:lstStyle/>
          <a:p>
            <a:r>
              <a:rPr lang="en-US" sz="2800" dirty="0"/>
              <a:t>Hidden </a:t>
            </a:r>
            <a:r>
              <a:rPr lang="en-US" sz="2800" dirty="0" err="1"/>
              <a:t>LinUCB</a:t>
            </a:r>
            <a:r>
              <a:rPr lang="en-US" sz="2800" dirty="0"/>
              <a:t> [WWW16]</a:t>
            </a:r>
          </a:p>
          <a:p>
            <a:pPr lvl="1"/>
            <a:r>
              <a:rPr lang="en-US" sz="2400" dirty="0"/>
              <a:t>Matrix Factorization framework: user &amp; item factors</a:t>
            </a:r>
          </a:p>
          <a:p>
            <a:pPr lvl="1"/>
            <a:r>
              <a:rPr lang="en-US" sz="2400" dirty="0"/>
              <a:t>Alternating Least Squares for optimization</a:t>
            </a:r>
          </a:p>
          <a:p>
            <a:pPr lvl="1"/>
            <a:r>
              <a:rPr lang="en-US" sz="2400" dirty="0"/>
              <a:t>Exploration considers uncertainty from two factors</a:t>
            </a:r>
          </a:p>
        </p:txBody>
      </p:sp>
      <p:sp>
        <p:nvSpPr>
          <p:cNvPr id="5" name="Slide Number Placeholder 4">
            <a:extLst>
              <a:ext uri="{FF2B5EF4-FFF2-40B4-BE49-F238E27FC236}">
                <a16:creationId xmlns:a16="http://schemas.microsoft.com/office/drawing/2014/main" id="{D9238BCF-56DD-49B8-BA20-786BDA3C89E2}"/>
              </a:ext>
            </a:extLst>
          </p:cNvPr>
          <p:cNvSpPr>
            <a:spLocks noGrp="1"/>
          </p:cNvSpPr>
          <p:nvPr>
            <p:ph type="sldNum" sz="quarter" idx="12"/>
          </p:nvPr>
        </p:nvSpPr>
        <p:spPr/>
        <p:txBody>
          <a:bodyPr/>
          <a:lstStyle/>
          <a:p>
            <a:fld id="{96675DA6-09A5-4603-985B-62A0433927C4}" type="slidenum">
              <a:rPr lang="en-US" smtClean="0"/>
              <a:t>47</a:t>
            </a:fld>
            <a:endParaRPr lang="en-US" dirty="0"/>
          </a:p>
        </p:txBody>
      </p:sp>
      <p:pic>
        <p:nvPicPr>
          <p:cNvPr id="6" name="Picture 5">
            <a:extLst>
              <a:ext uri="{FF2B5EF4-FFF2-40B4-BE49-F238E27FC236}">
                <a16:creationId xmlns:a16="http://schemas.microsoft.com/office/drawing/2014/main" id="{FAEFC0D0-F23F-4BC0-8EC2-7FDF7F9B30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2164" y="2600404"/>
            <a:ext cx="4534393" cy="392440"/>
          </a:xfrm>
          <a:prstGeom prst="rect">
            <a:avLst/>
          </a:prstGeom>
        </p:spPr>
      </p:pic>
      <p:grpSp>
        <p:nvGrpSpPr>
          <p:cNvPr id="7" name="Group 6">
            <a:extLst>
              <a:ext uri="{FF2B5EF4-FFF2-40B4-BE49-F238E27FC236}">
                <a16:creationId xmlns:a16="http://schemas.microsoft.com/office/drawing/2014/main" id="{9313054A-D8FD-4D1D-8821-B88BB262528B}"/>
              </a:ext>
            </a:extLst>
          </p:cNvPr>
          <p:cNvGrpSpPr/>
          <p:nvPr/>
        </p:nvGrpSpPr>
        <p:grpSpPr>
          <a:xfrm>
            <a:off x="6150959" y="3011255"/>
            <a:ext cx="5616624" cy="786620"/>
            <a:chOff x="2299396" y="4162820"/>
            <a:chExt cx="5616624" cy="786620"/>
          </a:xfrm>
        </p:grpSpPr>
        <p:sp>
          <p:nvSpPr>
            <p:cNvPr id="8" name="TextBox 7">
              <a:extLst>
                <a:ext uri="{FF2B5EF4-FFF2-40B4-BE49-F238E27FC236}">
                  <a16:creationId xmlns:a16="http://schemas.microsoft.com/office/drawing/2014/main" id="{016BA9A0-FACE-42FC-906D-8F7701C2A0D2}"/>
                </a:ext>
              </a:extLst>
            </p:cNvPr>
            <p:cNvSpPr txBox="1"/>
            <p:nvPr/>
          </p:nvSpPr>
          <p:spPr>
            <a:xfrm>
              <a:off x="2299396" y="4303109"/>
              <a:ext cx="5616624" cy="646331"/>
            </a:xfrm>
            <a:prstGeom prst="rect">
              <a:avLst/>
            </a:prstGeom>
            <a:noFill/>
          </p:spPr>
          <p:txBody>
            <a:bodyPr wrap="square" rtlCol="0">
              <a:spAutoFit/>
            </a:bodyPr>
            <a:lstStyle/>
            <a:p>
              <a:r>
                <a:rPr lang="en-US" dirty="0">
                  <a:solidFill>
                    <a:srgbClr val="FF0000"/>
                  </a:solidFill>
                </a:rPr>
                <a:t>Hidden feature (of an item)</a:t>
              </a:r>
              <a:r>
                <a:rPr lang="en-US" altLang="zh-CN" dirty="0">
                  <a:solidFill>
                    <a:srgbClr val="FF0000"/>
                  </a:solidFill>
                </a:rPr>
                <a:t>:</a:t>
              </a:r>
              <a:r>
                <a:rPr lang="zh-CN" altLang="en-US" dirty="0">
                  <a:solidFill>
                    <a:srgbClr val="FF0000"/>
                  </a:solidFill>
                </a:rPr>
                <a:t> </a:t>
              </a:r>
              <a:r>
                <a:rPr lang="en-US" altLang="zh-CN" dirty="0">
                  <a:solidFill>
                    <a:srgbClr val="FF0000"/>
                  </a:solidFill>
                </a:rPr>
                <a:t>known</a:t>
              </a:r>
              <a:r>
                <a:rPr lang="zh-CN" altLang="en-US" dirty="0">
                  <a:solidFill>
                    <a:srgbClr val="FF0000"/>
                  </a:solidFill>
                </a:rPr>
                <a:t> </a:t>
              </a:r>
              <a:r>
                <a:rPr lang="en-US" altLang="zh-CN" dirty="0">
                  <a:solidFill>
                    <a:srgbClr val="FF0000"/>
                  </a:solidFill>
                </a:rPr>
                <a:t>to</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environment,</a:t>
              </a:r>
              <a:r>
                <a:rPr lang="zh-CN" altLang="en-US" dirty="0">
                  <a:solidFill>
                    <a:srgbClr val="FF0000"/>
                  </a:solidFill>
                </a:rPr>
                <a:t> </a:t>
              </a:r>
              <a:r>
                <a:rPr lang="en-US" altLang="zh-CN" dirty="0">
                  <a:solidFill>
                    <a:srgbClr val="FF0000"/>
                  </a:solidFill>
                </a:rPr>
                <a:t>but unknown</a:t>
              </a:r>
              <a:r>
                <a:rPr lang="zh-CN" altLang="en-US" dirty="0">
                  <a:solidFill>
                    <a:srgbClr val="FF0000"/>
                  </a:solidFill>
                </a:rPr>
                <a:t> </a:t>
              </a:r>
              <a:r>
                <a:rPr lang="en-US" altLang="zh-CN" dirty="0">
                  <a:solidFill>
                    <a:srgbClr val="FF0000"/>
                  </a:solidFill>
                </a:rPr>
                <a:t>to</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learner</a:t>
              </a:r>
              <a:endParaRPr lang="en-US" dirty="0">
                <a:solidFill>
                  <a:srgbClr val="FF0000"/>
                </a:solidFill>
              </a:endParaRPr>
            </a:p>
          </p:txBody>
        </p:sp>
        <p:cxnSp>
          <p:nvCxnSpPr>
            <p:cNvPr id="9" name="Straight Connector 8">
              <a:extLst>
                <a:ext uri="{FF2B5EF4-FFF2-40B4-BE49-F238E27FC236}">
                  <a16:creationId xmlns:a16="http://schemas.microsoft.com/office/drawing/2014/main" id="{7B969680-AB10-4F0E-98D0-061DC6098ADB}"/>
                </a:ext>
              </a:extLst>
            </p:cNvPr>
            <p:cNvCxnSpPr/>
            <p:nvPr/>
          </p:nvCxnSpPr>
          <p:spPr>
            <a:xfrm>
              <a:off x="4175872" y="4162820"/>
              <a:ext cx="32933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2DE8FEA-ED48-4046-87D1-0D23DA96EEC1}"/>
                </a:ext>
              </a:extLst>
            </p:cNvPr>
            <p:cNvCxnSpPr/>
            <p:nvPr/>
          </p:nvCxnSpPr>
          <p:spPr>
            <a:xfrm>
              <a:off x="4505202" y="4162820"/>
              <a:ext cx="318742" cy="144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9977DC0-995B-4FCF-B355-770B13747306}"/>
              </a:ext>
            </a:extLst>
          </p:cNvPr>
          <p:cNvGrpSpPr/>
          <p:nvPr/>
        </p:nvGrpSpPr>
        <p:grpSpPr>
          <a:xfrm>
            <a:off x="5914818" y="1870847"/>
            <a:ext cx="5852765" cy="720351"/>
            <a:chOff x="2065805" y="3020821"/>
            <a:chExt cx="5852765" cy="720351"/>
          </a:xfrm>
        </p:grpSpPr>
        <p:sp>
          <p:nvSpPr>
            <p:cNvPr id="15" name="Left Brace 14">
              <a:extLst>
                <a:ext uri="{FF2B5EF4-FFF2-40B4-BE49-F238E27FC236}">
                  <a16:creationId xmlns:a16="http://schemas.microsoft.com/office/drawing/2014/main" id="{4D7BC71A-B0FF-4F48-8335-83831A4985FC}"/>
                </a:ext>
              </a:extLst>
            </p:cNvPr>
            <p:cNvSpPr/>
            <p:nvPr/>
          </p:nvSpPr>
          <p:spPr>
            <a:xfrm rot="5400000">
              <a:off x="4858942" y="2834315"/>
              <a:ext cx="266492" cy="154722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C8BEBA81-04FE-4C9D-A0A7-D14DB1B82B30}"/>
                </a:ext>
              </a:extLst>
            </p:cNvPr>
            <p:cNvSpPr txBox="1"/>
            <p:nvPr/>
          </p:nvSpPr>
          <p:spPr>
            <a:xfrm>
              <a:off x="2065805" y="3020821"/>
              <a:ext cx="5852765" cy="369332"/>
            </a:xfrm>
            <a:prstGeom prst="rect">
              <a:avLst/>
            </a:prstGeom>
            <a:noFill/>
          </p:spPr>
          <p:txBody>
            <a:bodyPr wrap="square" rtlCol="0">
              <a:spAutoFit/>
            </a:bodyPr>
            <a:lstStyle/>
            <a:p>
              <a:r>
                <a:rPr lang="en-US" dirty="0">
                  <a:solidFill>
                    <a:srgbClr val="FF0000"/>
                  </a:solidFill>
                </a:rPr>
                <a:t>Source of uncertainty in confidence bound estimation</a:t>
              </a: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6122231-6732-4765-8C2B-4A4E54FFC09D}"/>
                  </a:ext>
                </a:extLst>
              </p:cNvPr>
              <p:cNvSpPr txBox="1"/>
              <p:nvPr/>
            </p:nvSpPr>
            <p:spPr>
              <a:xfrm>
                <a:off x="7077501" y="6075144"/>
                <a:ext cx="3231127" cy="646331"/>
              </a:xfrm>
              <a:prstGeom prst="rect">
                <a:avLst/>
              </a:prstGeom>
              <a:noFill/>
            </p:spPr>
            <p:txBody>
              <a:bodyPr wrap="square" rtlCol="0">
                <a:spAutoFit/>
              </a:bodyPr>
              <a:lstStyle/>
              <a:p>
                <a:r>
                  <a:rPr lang="en-US" dirty="0">
                    <a:solidFill>
                      <a:srgbClr val="0070C0"/>
                    </a:solidFill>
                  </a:rPr>
                  <a:t>Uncertainty of </a:t>
                </a:r>
                <a:r>
                  <a:rPr lang="en-US" altLang="zh-CN" dirty="0">
                    <a:solidFill>
                      <a:srgbClr val="0070C0"/>
                    </a:solidFill>
                  </a:rPr>
                  <a:t>hidden</a:t>
                </a:r>
                <a:r>
                  <a:rPr lang="zh-CN" altLang="en-US" dirty="0">
                    <a:solidFill>
                      <a:srgbClr val="0070C0"/>
                    </a:solidFill>
                  </a:rPr>
                  <a:t> </a:t>
                </a:r>
                <a:r>
                  <a:rPr lang="en-US" altLang="zh-CN" dirty="0">
                    <a:solidFill>
                      <a:srgbClr val="0070C0"/>
                    </a:solidFill>
                  </a:rPr>
                  <a:t>feature</a:t>
                </a:r>
                <a:r>
                  <a:rPr lang="zh-CN" altLang="en-US" dirty="0">
                    <a:solidFill>
                      <a:srgbClr val="0070C0"/>
                    </a:solidFill>
                  </a:rPr>
                  <a:t> </a:t>
                </a:r>
                <a14:m>
                  <m:oMath xmlns:m="http://schemas.openxmlformats.org/officeDocument/2006/math">
                    <m:sSub>
                      <m:sSubPr>
                        <m:ctrlPr>
                          <a:rPr lang="en-US" altLang="zh-CN" i="1" smtClean="0">
                            <a:solidFill>
                              <a:srgbClr val="0070C0"/>
                            </a:solidFill>
                            <a:latin typeface="Cambria Math" panose="02040503050406030204" pitchFamily="18" charset="0"/>
                          </a:rPr>
                        </m:ctrlPr>
                      </m:sSubPr>
                      <m:e>
                        <m:r>
                          <a:rPr lang="en-US" altLang="zh-CN" b="0" i="1" smtClean="0">
                            <a:solidFill>
                              <a:srgbClr val="0070C0"/>
                            </a:solidFill>
                            <a:latin typeface="Cambria Math" charset="0"/>
                          </a:rPr>
                          <m:t>𝑣</m:t>
                        </m:r>
                      </m:e>
                      <m:sub>
                        <m:r>
                          <a:rPr lang="en-US" altLang="zh-CN" b="0" i="1" smtClean="0">
                            <a:solidFill>
                              <a:srgbClr val="0070C0"/>
                            </a:solidFill>
                            <a:latin typeface="Cambria Math" charset="0"/>
                          </a:rPr>
                          <m:t>𝑎</m:t>
                        </m:r>
                      </m:sub>
                    </m:sSub>
                  </m:oMath>
                </a14:m>
                <a:r>
                  <a:rPr lang="en-US" dirty="0">
                    <a:solidFill>
                      <a:srgbClr val="0070C0"/>
                    </a:solidFill>
                  </a:rPr>
                  <a:t> estimation </a:t>
                </a:r>
              </a:p>
            </p:txBody>
          </p:sp>
        </mc:Choice>
        <mc:Fallback xmlns="">
          <p:sp>
            <p:nvSpPr>
              <p:cNvPr id="18" name="TextBox 17">
                <a:extLst>
                  <a:ext uri="{FF2B5EF4-FFF2-40B4-BE49-F238E27FC236}">
                    <a16:creationId xmlns:a16="http://schemas.microsoft.com/office/drawing/2014/main" id="{A6122231-6732-4765-8C2B-4A4E54FFC09D}"/>
                  </a:ext>
                </a:extLst>
              </p:cNvPr>
              <p:cNvSpPr txBox="1">
                <a:spLocks noRot="1" noChangeAspect="1" noMove="1" noResize="1" noEditPoints="1" noAdjustHandles="1" noChangeArrowheads="1" noChangeShapeType="1" noTextEdit="1"/>
              </p:cNvSpPr>
              <p:nvPr/>
            </p:nvSpPr>
            <p:spPr>
              <a:xfrm>
                <a:off x="7077501" y="6075144"/>
                <a:ext cx="3231127" cy="646331"/>
              </a:xfrm>
              <a:prstGeom prst="rect">
                <a:avLst/>
              </a:prstGeom>
              <a:blipFill>
                <a:blip r:embed="rId3"/>
                <a:stretch>
                  <a:fillRect l="-1509"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0B90829-7F70-49E5-B79F-9B5996C56D46}"/>
                  </a:ext>
                </a:extLst>
              </p:cNvPr>
              <p:cNvSpPr/>
              <p:nvPr/>
            </p:nvSpPr>
            <p:spPr>
              <a:xfrm>
                <a:off x="2235251" y="6129279"/>
                <a:ext cx="5112568" cy="369332"/>
              </a:xfrm>
              <a:prstGeom prst="rect">
                <a:avLst/>
              </a:prstGeom>
            </p:spPr>
            <p:txBody>
              <a:bodyPr wrap="square">
                <a:spAutoFit/>
              </a:bodyPr>
              <a:lstStyle/>
              <a:p>
                <a:r>
                  <a:rPr lang="en-US" dirty="0">
                    <a:solidFill>
                      <a:srgbClr val="FF0000"/>
                    </a:solidFill>
                  </a:rPr>
                  <a:t>Uncertainty of</a:t>
                </a:r>
                <a:r>
                  <a:rPr lang="zh-CN" altLang="en-US" dirty="0">
                    <a:solidFill>
                      <a:srgbClr val="FF0000"/>
                    </a:solidFill>
                  </a:rPr>
                  <a:t> </a:t>
                </a:r>
                <a:r>
                  <a:rPr lang="en-US" altLang="zh-CN" dirty="0">
                    <a:solidFill>
                      <a:srgbClr val="FF0000"/>
                    </a:solidFill>
                  </a:rPr>
                  <a:t>user</a:t>
                </a:r>
                <a:r>
                  <a:rPr lang="zh-CN" altLang="en-US" dirty="0">
                    <a:solidFill>
                      <a:srgbClr val="FF0000"/>
                    </a:solidFill>
                  </a:rPr>
                  <a:t> </a:t>
                </a:r>
                <a:r>
                  <a:rPr lang="en-US" altLang="zh-CN" dirty="0">
                    <a:solidFill>
                      <a:srgbClr val="FF0000"/>
                    </a:solidFill>
                  </a:rPr>
                  <a:t>preference</a:t>
                </a:r>
                <a:r>
                  <a:rPr lang="zh-CN" altLang="en-US" dirty="0">
                    <a:solidFill>
                      <a:srgbClr val="FF0000"/>
                    </a:solidFill>
                  </a:rPr>
                  <a:t> </a:t>
                </a:r>
                <a14:m>
                  <m:oMath xmlns:m="http://schemas.openxmlformats.org/officeDocument/2006/math">
                    <m:sSub>
                      <m:sSubPr>
                        <m:ctrlPr>
                          <a:rPr lang="en-US" altLang="zh-CN" i="1" smtClean="0">
                            <a:solidFill>
                              <a:srgbClr val="FF0000"/>
                            </a:solidFill>
                            <a:latin typeface="Cambria Math" panose="02040503050406030204" pitchFamily="18" charset="0"/>
                          </a:rPr>
                        </m:ctrlPr>
                      </m:sSubPr>
                      <m:e>
                        <m:r>
                          <a:rPr lang="en-US" altLang="zh-CN" i="1" smtClean="0">
                            <a:solidFill>
                              <a:srgbClr val="FF0000"/>
                            </a:solidFill>
                            <a:latin typeface="Cambria Math" charset="0"/>
                            <a:ea typeface="Cambria Math" charset="0"/>
                            <a:cs typeface="Cambria Math" charset="0"/>
                          </a:rPr>
                          <m:t>𝜃</m:t>
                        </m:r>
                      </m:e>
                      <m:sub>
                        <m:r>
                          <a:rPr lang="en-US" altLang="zh-CN" b="0" i="1" smtClean="0">
                            <a:solidFill>
                              <a:srgbClr val="FF0000"/>
                            </a:solidFill>
                            <a:latin typeface="Cambria Math" charset="0"/>
                          </a:rPr>
                          <m:t>𝑢</m:t>
                        </m:r>
                      </m:sub>
                    </m:sSub>
                  </m:oMath>
                </a14:m>
                <a:r>
                  <a:rPr lang="zh-CN" altLang="en-US" dirty="0">
                    <a:solidFill>
                      <a:srgbClr val="FF0000"/>
                    </a:solidFill>
                  </a:rPr>
                  <a:t> </a:t>
                </a:r>
                <a:r>
                  <a:rPr lang="en-US" altLang="zh-CN" dirty="0">
                    <a:solidFill>
                      <a:srgbClr val="FF0000"/>
                    </a:solidFill>
                  </a:rPr>
                  <a:t>estimation</a:t>
                </a:r>
                <a:endParaRPr lang="en-US" dirty="0">
                  <a:solidFill>
                    <a:srgbClr val="FF0000"/>
                  </a:solidFill>
                </a:endParaRPr>
              </a:p>
            </p:txBody>
          </p:sp>
        </mc:Choice>
        <mc:Fallback xmlns="">
          <p:sp>
            <p:nvSpPr>
              <p:cNvPr id="19" name="Rectangle 18">
                <a:extLst>
                  <a:ext uri="{FF2B5EF4-FFF2-40B4-BE49-F238E27FC236}">
                    <a16:creationId xmlns:a16="http://schemas.microsoft.com/office/drawing/2014/main" id="{30B90829-7F70-49E5-B79F-9B5996C56D46}"/>
                  </a:ext>
                </a:extLst>
              </p:cNvPr>
              <p:cNvSpPr>
                <a:spLocks noRot="1" noChangeAspect="1" noMove="1" noResize="1" noEditPoints="1" noAdjustHandles="1" noChangeArrowheads="1" noChangeShapeType="1" noTextEdit="1"/>
              </p:cNvSpPr>
              <p:nvPr/>
            </p:nvSpPr>
            <p:spPr>
              <a:xfrm>
                <a:off x="2235251" y="6129279"/>
                <a:ext cx="5112568" cy="369332"/>
              </a:xfrm>
              <a:prstGeom prst="rect">
                <a:avLst/>
              </a:prstGeom>
              <a:blipFill>
                <a:blip r:embed="rId4"/>
                <a:stretch>
                  <a:fillRect l="-1074" t="-8197" b="-24590"/>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E3D6E961-30BB-4BC1-A39D-D833940CE1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6771" y="4361146"/>
            <a:ext cx="6772781" cy="1573710"/>
          </a:xfrm>
          <a:prstGeom prst="rect">
            <a:avLst/>
          </a:prstGeom>
        </p:spPr>
      </p:pic>
      <p:sp>
        <p:nvSpPr>
          <p:cNvPr id="21" name="Rectangle 20">
            <a:extLst>
              <a:ext uri="{FF2B5EF4-FFF2-40B4-BE49-F238E27FC236}">
                <a16:creationId xmlns:a16="http://schemas.microsoft.com/office/drawing/2014/main" id="{5A294336-03C0-4AD8-9736-51CC8F4E802B}"/>
              </a:ext>
            </a:extLst>
          </p:cNvPr>
          <p:cNvSpPr/>
          <p:nvPr/>
        </p:nvSpPr>
        <p:spPr>
          <a:xfrm>
            <a:off x="3533020" y="5090555"/>
            <a:ext cx="3783227" cy="674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17EC3372-94A6-4F0C-B378-9256C661AD9F}"/>
              </a:ext>
            </a:extLst>
          </p:cNvPr>
          <p:cNvCxnSpPr>
            <a:cxnSpLocks/>
          </p:cNvCxnSpPr>
          <p:nvPr/>
        </p:nvCxnSpPr>
        <p:spPr>
          <a:xfrm flipV="1">
            <a:off x="5117197" y="5864089"/>
            <a:ext cx="0" cy="3805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4D5B6D-0197-46A6-959A-EE451D38009B}"/>
              </a:ext>
            </a:extLst>
          </p:cNvPr>
          <p:cNvCxnSpPr>
            <a:cxnSpLocks/>
          </p:cNvCxnSpPr>
          <p:nvPr/>
        </p:nvCxnSpPr>
        <p:spPr>
          <a:xfrm flipH="1" flipV="1">
            <a:off x="8329361" y="5806923"/>
            <a:ext cx="81194" cy="322356"/>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1BDA58D-01B8-4A0C-AD38-4BBF354BCB8E}"/>
              </a:ext>
            </a:extLst>
          </p:cNvPr>
          <p:cNvSpPr/>
          <p:nvPr/>
        </p:nvSpPr>
        <p:spPr>
          <a:xfrm>
            <a:off x="7487369" y="5073608"/>
            <a:ext cx="2238340" cy="69172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545894B9-3DB6-4161-AE9E-D72F57EF0FF4}"/>
              </a:ext>
            </a:extLst>
          </p:cNvPr>
          <p:cNvSpPr>
            <a:spLocks noGrp="1"/>
          </p:cNvSpPr>
          <p:nvPr>
            <p:ph type="dt" sz="half" idx="10"/>
          </p:nvPr>
        </p:nvSpPr>
        <p:spPr/>
        <p:txBody>
          <a:bodyPr/>
          <a:lstStyle/>
          <a:p>
            <a:r>
              <a:rPr lang="en-US"/>
              <a:t>Collaborative learning</a:t>
            </a:r>
            <a:endParaRPr lang="en-US" dirty="0"/>
          </a:p>
        </p:txBody>
      </p:sp>
    </p:spTree>
    <p:extLst>
      <p:ext uri="{BB962C8B-B14F-4D97-AF65-F5344CB8AC3E}">
        <p14:creationId xmlns:p14="http://schemas.microsoft.com/office/powerpoint/2010/main" val="3807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8D96-CFFA-49A4-893C-212A385A81EC}"/>
              </a:ext>
            </a:extLst>
          </p:cNvPr>
          <p:cNvSpPr>
            <a:spLocks noGrp="1"/>
          </p:cNvSpPr>
          <p:nvPr>
            <p:ph type="title"/>
          </p:nvPr>
        </p:nvSpPr>
        <p:spPr/>
        <p:txBody>
          <a:bodyPr/>
          <a:lstStyle/>
          <a:p>
            <a:r>
              <a:rPr lang="en-US" dirty="0"/>
              <a:t>Low rank structures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CCDC60D-2DEE-4B28-977B-27A0DDA82D08}"/>
                  </a:ext>
                </a:extLst>
              </p:cNvPr>
              <p:cNvSpPr>
                <a:spLocks noGrp="1"/>
              </p:cNvSpPr>
              <p:nvPr>
                <p:ph idx="1"/>
              </p:nvPr>
            </p:nvSpPr>
            <p:spPr>
              <a:xfrm>
                <a:off x="824654" y="1825625"/>
                <a:ext cx="10515600" cy="4351338"/>
              </a:xfrm>
            </p:spPr>
            <p:txBody>
              <a:bodyPr/>
              <a:lstStyle/>
              <a:p>
                <a:r>
                  <a:rPr lang="en-US" dirty="0"/>
                  <a:t>Projected Stochastic Linear Bandit [LAAH19]</a:t>
                </a:r>
              </a:p>
              <a:p>
                <a:r>
                  <a:rPr lang="en-US" dirty="0"/>
                  <a:t>Assume item features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𝑑</m:t>
                        </m:r>
                      </m:sup>
                    </m:sSup>
                    <m:r>
                      <a:rPr lang="en-US" b="0" i="1" smtClean="0">
                        <a:latin typeface="Cambria Math" panose="02040503050406030204" pitchFamily="18" charset="0"/>
                      </a:rPr>
                      <m:t>}</m:t>
                    </m:r>
                  </m:oMath>
                </a14:m>
                <a:r>
                  <a:rPr lang="en-US" dirty="0"/>
                  <a:t> is rank-</a:t>
                </a:r>
                <a14:m>
                  <m:oMath xmlns:m="http://schemas.openxmlformats.org/officeDocument/2006/math">
                    <m:r>
                      <a:rPr lang="en-US" b="0" i="1" smtClean="0">
                        <a:latin typeface="Cambria Math" panose="02040503050406030204" pitchFamily="18" charset="0"/>
                      </a:rPr>
                      <m:t>𝑘</m:t>
                    </m:r>
                  </m:oMath>
                </a14:m>
                <a:r>
                  <a:rPr lang="en-US" dirty="0"/>
                  <a:t> (</a:t>
                </a:r>
                <a14:m>
                  <m:oMath xmlns:m="http://schemas.openxmlformats.org/officeDocument/2006/math">
                    <m:r>
                      <a:rPr lang="en-US" b="0" i="1" dirty="0" smtClean="0">
                        <a:latin typeface="Cambria Math" panose="02040503050406030204" pitchFamily="18" charset="0"/>
                      </a:rPr>
                      <m:t>𝑘</m:t>
                    </m:r>
                    <m:r>
                      <a:rPr lang="en-US" b="0" i="1" dirty="0" smtClean="0">
                        <a:latin typeface="Cambria Math" panose="02040503050406030204" pitchFamily="18" charset="0"/>
                      </a:rPr>
                      <m:t>≪</m:t>
                    </m:r>
                    <m:r>
                      <a:rPr lang="en-US" b="0" i="1" dirty="0" smtClean="0">
                        <a:latin typeface="Cambria Math" panose="02040503050406030204" pitchFamily="18" charset="0"/>
                      </a:rPr>
                      <m:t>𝑑</m:t>
                    </m:r>
                  </m:oMath>
                </a14:m>
                <a:r>
                  <a:rPr lang="en-US" dirty="0"/>
                  <a:t>)</a:t>
                </a:r>
              </a:p>
              <a:p>
                <a:r>
                  <a:rPr lang="en-US" dirty="0"/>
                  <a:t>Idea: run PCA on all item features</a:t>
                </a:r>
              </a:p>
              <a:p>
                <a:pPr lvl="1"/>
                <a:r>
                  <a:rPr lang="en-US" dirty="0"/>
                  <a:t>Construct projection matrix </a:t>
                </a:r>
                <a14:m>
                  <m:oMath xmlns:m="http://schemas.openxmlformats.org/officeDocument/2006/math">
                    <m:r>
                      <a:rPr lang="en-US" b="0" i="1" smtClean="0">
                        <a:latin typeface="Cambria Math" panose="02040503050406030204" pitchFamily="18" charset="0"/>
                      </a:rPr>
                      <m:t>𝑃</m:t>
                    </m:r>
                  </m:oMath>
                </a14:m>
                <a:r>
                  <a:rPr lang="en-US" dirty="0"/>
                  <a:t> with first k eigenvectors.</a:t>
                </a:r>
              </a:p>
              <a:p>
                <a:r>
                  <a:rPr lang="en-US" dirty="0"/>
                  <a:t>Reward estimation: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solidFill>
                                  <a:srgbClr val="FF0000"/>
                                </a:solidFill>
                                <a:latin typeface="Cambria Math" panose="02040503050406030204" pitchFamily="18" charset="0"/>
                              </a:rPr>
                              <m:t>𝑃</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𝑎</m:t>
                                </m:r>
                              </m:sub>
                            </m:sSub>
                          </m:e>
                        </m:d>
                      </m:e>
                      <m:sup>
                        <m:r>
                          <a:rPr lang="en-US" b="0" i="1" smtClean="0">
                            <a:latin typeface="Cambria Math" panose="02040503050406030204" pitchFamily="18" charset="0"/>
                          </a:rPr>
                          <m:t>𝑇</m:t>
                        </m:r>
                      </m:sup>
                    </m:sSup>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oMath>
                </a14:m>
                <a:endParaRPr lang="en-US" dirty="0"/>
              </a:p>
            </p:txBody>
          </p:sp>
        </mc:Choice>
        <mc:Fallback xmlns="">
          <p:sp>
            <p:nvSpPr>
              <p:cNvPr id="3" name="Content Placeholder 2">
                <a:extLst>
                  <a:ext uri="{FF2B5EF4-FFF2-40B4-BE49-F238E27FC236}">
                    <a16:creationId xmlns:a16="http://schemas.microsoft.com/office/drawing/2014/main" id="{2CCDC60D-2DEE-4B28-977B-27A0DDA82D08}"/>
                  </a:ext>
                </a:extLst>
              </p:cNvPr>
              <p:cNvSpPr>
                <a:spLocks noGrp="1" noRot="1" noChangeAspect="1" noMove="1" noResize="1" noEditPoints="1" noAdjustHandles="1" noChangeArrowheads="1" noChangeShapeType="1" noTextEdit="1"/>
              </p:cNvSpPr>
              <p:nvPr>
                <p:ph idx="1"/>
              </p:nvPr>
            </p:nvSpPr>
            <p:spPr>
              <a:xfrm>
                <a:off x="824654" y="1825625"/>
                <a:ext cx="10515600" cy="4351338"/>
              </a:xfrm>
              <a:blipFill>
                <a:blip r:embed="rId2"/>
                <a:stretch>
                  <a:fillRect l="-1333" t="-2941"/>
                </a:stretch>
              </a:blipFill>
            </p:spPr>
            <p:txBody>
              <a:bodyPr/>
              <a:lstStyle/>
              <a:p>
                <a:r>
                  <a:rPr lang="en-US">
                    <a:noFill/>
                  </a:rPr>
                  <a:t> </a:t>
                </a:r>
              </a:p>
            </p:txBody>
          </p:sp>
        </mc:Fallback>
      </mc:AlternateContent>
      <p:sp>
        <p:nvSpPr>
          <p:cNvPr id="4" name="Date Placeholder 6">
            <a:extLst>
              <a:ext uri="{FF2B5EF4-FFF2-40B4-BE49-F238E27FC236}">
                <a16:creationId xmlns:a16="http://schemas.microsoft.com/office/drawing/2014/main" id="{2292BCAC-35B7-6647-979F-043E69B24DE9}"/>
              </a:ext>
            </a:extLst>
          </p:cNvPr>
          <p:cNvSpPr>
            <a:spLocks noGrp="1"/>
          </p:cNvSpPr>
          <p:nvPr>
            <p:ph type="dt" sz="half" idx="10"/>
          </p:nvPr>
        </p:nvSpPr>
        <p:spPr>
          <a:xfrm>
            <a:off x="838200" y="6356350"/>
            <a:ext cx="2743200" cy="365125"/>
          </a:xfrm>
        </p:spPr>
        <p:txBody>
          <a:bodyPr/>
          <a:lstStyle/>
          <a:p>
            <a:r>
              <a:rPr lang="en-US"/>
              <a:t>Collaborative learning</a:t>
            </a:r>
            <a:endParaRPr lang="en-US" dirty="0"/>
          </a:p>
        </p:txBody>
      </p:sp>
    </p:spTree>
    <p:extLst>
      <p:ext uri="{BB962C8B-B14F-4D97-AF65-F5344CB8AC3E}">
        <p14:creationId xmlns:p14="http://schemas.microsoft.com/office/powerpoint/2010/main" val="3022268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F6075-98BE-4C39-B693-E379E8B8E2A7}"/>
              </a:ext>
            </a:extLst>
          </p:cNvPr>
          <p:cNvSpPr>
            <a:spLocks noGrp="1"/>
          </p:cNvSpPr>
          <p:nvPr>
            <p:ph type="title"/>
          </p:nvPr>
        </p:nvSpPr>
        <p:spPr/>
        <p:txBody>
          <a:bodyPr/>
          <a:lstStyle/>
          <a:p>
            <a:r>
              <a:rPr lang="en-US" dirty="0"/>
              <a:t>Warm-start exploration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3E3DB7-5A21-48D3-9E4D-79E260ADDF56}"/>
                  </a:ext>
                </a:extLst>
              </p:cNvPr>
              <p:cNvSpPr>
                <a:spLocks noGrp="1"/>
              </p:cNvSpPr>
              <p:nvPr>
                <p:ph idx="1"/>
              </p:nvPr>
            </p:nvSpPr>
            <p:spPr>
              <a:xfrm>
                <a:off x="838200" y="1825624"/>
                <a:ext cx="10515600" cy="4616739"/>
              </a:xfrm>
            </p:spPr>
            <p:txBody>
              <a:bodyPr>
                <a:normAutofit/>
              </a:bodyPr>
              <a:lstStyle/>
              <a:p>
                <a:r>
                  <a:rPr lang="en-US" sz="2800" dirty="0"/>
                  <a:t>Have some offline data </a:t>
                </a:r>
                <a14:m>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 </m:t>
                    </m:r>
                    <m:r>
                      <a:rPr lang="en-US" sz="2800" b="0" i="1" smtClean="0">
                        <a:latin typeface="Cambria Math" panose="02040503050406030204" pitchFamily="18" charset="0"/>
                      </a:rPr>
                      <m:t>𝑟</m:t>
                    </m:r>
                    <m:r>
                      <a:rPr lang="en-US" sz="2800" b="0" i="1" smtClean="0">
                        <a:latin typeface="Cambria Math" panose="02040503050406030204" pitchFamily="18" charset="0"/>
                      </a:rPr>
                      <m:t>)}</m:t>
                    </m:r>
                  </m:oMath>
                </a14:m>
                <a:r>
                  <a:rPr lang="en-US" sz="2800" dirty="0"/>
                  <a:t> </a:t>
                </a:r>
                <a:r>
                  <a:rPr lang="en-US" sz="2800"/>
                  <a:t>before</a:t>
                </a:r>
                <a:r>
                  <a:rPr lang="en-US" sz="2800" dirty="0"/>
                  <a:t> the bandits start.</a:t>
                </a:r>
              </a:p>
              <a:p>
                <a:pPr lvl="1"/>
                <a:r>
                  <a:rPr lang="en-US" sz="2400" dirty="0"/>
                  <a:t>E.g., from human annotations </a:t>
                </a:r>
              </a:p>
              <a:p>
                <a:r>
                  <a:rPr lang="en-US" sz="2800" dirty="0"/>
                  <a:t>Leverage </a:t>
                </a:r>
                <a:r>
                  <a:rPr lang="en-US" sz="2800" dirty="0">
                    <a:solidFill>
                      <a:srgbClr val="FF0000"/>
                    </a:solidFill>
                  </a:rPr>
                  <a:t>historical data </a:t>
                </a:r>
                <a:r>
                  <a:rPr lang="en-US" sz="2800" dirty="0"/>
                  <a:t>to warm start model, reduce the need of exploration</a:t>
                </a:r>
              </a:p>
              <a:p>
                <a:r>
                  <a:rPr lang="en-US" sz="2800" dirty="0"/>
                  <a:t>Key challenge: historical data could come from different distribution</a:t>
                </a:r>
              </a:p>
              <a:p>
                <a:pPr lvl="1"/>
                <a:r>
                  <a:rPr lang="en-US" sz="2400" dirty="0"/>
                  <a:t>Historical d</a:t>
                </a:r>
                <a:r>
                  <a:rPr lang="en-US" sz="2400" b="0" dirty="0"/>
                  <a:t>ata generated by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𝜃</m:t>
                        </m:r>
                      </m:e>
                      <m:sup>
                        <m:r>
                          <a:rPr lang="en-US" sz="2400" b="0" i="1" smtClean="0">
                            <a:latin typeface="Cambria Math" panose="02040503050406030204" pitchFamily="18" charset="0"/>
                          </a:rPr>
                          <m:t>′</m:t>
                        </m:r>
                      </m:sup>
                    </m:sSup>
                  </m:oMath>
                </a14:m>
                <a:r>
                  <a:rPr lang="en-US" sz="2400" dirty="0"/>
                  <a:t> while environment follows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𝜃</m:t>
                        </m:r>
                      </m:e>
                      <m:sup>
                        <m:r>
                          <a:rPr lang="en-US" sz="2400" b="0" i="1" smtClean="0">
                            <a:latin typeface="Cambria Math" panose="02040503050406030204" pitchFamily="18" charset="0"/>
                          </a:rPr>
                          <m:t>∗</m:t>
                        </m:r>
                      </m:sup>
                    </m:sSup>
                  </m:oMath>
                </a14:m>
                <a:endParaRPr lang="en-US" sz="2400" dirty="0"/>
              </a:p>
            </p:txBody>
          </p:sp>
        </mc:Choice>
        <mc:Fallback xmlns="">
          <p:sp>
            <p:nvSpPr>
              <p:cNvPr id="3" name="Content Placeholder 2">
                <a:extLst>
                  <a:ext uri="{FF2B5EF4-FFF2-40B4-BE49-F238E27FC236}">
                    <a16:creationId xmlns:a16="http://schemas.microsoft.com/office/drawing/2014/main" id="{B03E3DB7-5A21-48D3-9E4D-79E260ADDF56}"/>
                  </a:ext>
                </a:extLst>
              </p:cNvPr>
              <p:cNvSpPr>
                <a:spLocks noGrp="1" noRot="1" noChangeAspect="1" noMove="1" noResize="1" noEditPoints="1" noAdjustHandles="1" noChangeArrowheads="1" noChangeShapeType="1" noTextEdit="1"/>
              </p:cNvSpPr>
              <p:nvPr>
                <p:ph idx="1"/>
              </p:nvPr>
            </p:nvSpPr>
            <p:spPr>
              <a:xfrm>
                <a:off x="838200" y="1825624"/>
                <a:ext cx="10515600" cy="4616739"/>
              </a:xfrm>
              <a:blipFill>
                <a:blip r:embed="rId2"/>
                <a:stretch>
                  <a:fillRect l="-965" t="-247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681DCE4-3FAF-45F8-9009-4163BA031268}"/>
              </a:ext>
            </a:extLst>
          </p:cNvPr>
          <p:cNvSpPr>
            <a:spLocks noGrp="1"/>
          </p:cNvSpPr>
          <p:nvPr>
            <p:ph type="sldNum" sz="quarter" idx="12"/>
          </p:nvPr>
        </p:nvSpPr>
        <p:spPr/>
        <p:txBody>
          <a:bodyPr/>
          <a:lstStyle/>
          <a:p>
            <a:fld id="{96675DA6-09A5-4603-985B-62A0433927C4}" type="slidenum">
              <a:rPr lang="en-US" smtClean="0"/>
              <a:t>49</a:t>
            </a:fld>
            <a:endParaRPr lang="en-US"/>
          </a:p>
        </p:txBody>
      </p:sp>
      <p:sp>
        <p:nvSpPr>
          <p:cNvPr id="7" name="Date Placeholder 6">
            <a:extLst>
              <a:ext uri="{FF2B5EF4-FFF2-40B4-BE49-F238E27FC236}">
                <a16:creationId xmlns:a16="http://schemas.microsoft.com/office/drawing/2014/main" id="{39DBD234-8C84-4866-AFE4-6208C24F10F8}"/>
              </a:ext>
            </a:extLst>
          </p:cNvPr>
          <p:cNvSpPr>
            <a:spLocks noGrp="1"/>
          </p:cNvSpPr>
          <p:nvPr>
            <p:ph type="dt" sz="half" idx="10"/>
          </p:nvPr>
        </p:nvSpPr>
        <p:spPr/>
        <p:txBody>
          <a:bodyPr/>
          <a:lstStyle/>
          <a:p>
            <a:r>
              <a:rPr lang="en-US"/>
              <a:t>Collaborative learning</a:t>
            </a:r>
            <a:endParaRPr lang="en-US" dirty="0"/>
          </a:p>
        </p:txBody>
      </p:sp>
    </p:spTree>
    <p:extLst>
      <p:ext uri="{BB962C8B-B14F-4D97-AF65-F5344CB8AC3E}">
        <p14:creationId xmlns:p14="http://schemas.microsoft.com/office/powerpoint/2010/main" val="81477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4776-6482-DC4C-8445-69377A06B481}"/>
              </a:ext>
            </a:extLst>
          </p:cNvPr>
          <p:cNvSpPr>
            <a:spLocks noGrp="1"/>
          </p:cNvSpPr>
          <p:nvPr>
            <p:ph type="title"/>
          </p:nvPr>
        </p:nvSpPr>
        <p:spPr/>
        <p:txBody>
          <a:bodyPr/>
          <a:lstStyle/>
          <a:p>
            <a:r>
              <a:rPr lang="en-US" dirty="0"/>
              <a:t>Result ranking is essential</a:t>
            </a:r>
          </a:p>
        </p:txBody>
      </p:sp>
      <p:sp>
        <p:nvSpPr>
          <p:cNvPr id="3" name="TextBox 2">
            <a:extLst>
              <a:ext uri="{FF2B5EF4-FFF2-40B4-BE49-F238E27FC236}">
                <a16:creationId xmlns:a16="http://schemas.microsoft.com/office/drawing/2014/main" id="{682E4264-41BD-FF4A-8D10-F272E8FCD3F1}"/>
              </a:ext>
            </a:extLst>
          </p:cNvPr>
          <p:cNvSpPr txBox="1"/>
          <p:nvPr/>
        </p:nvSpPr>
        <p:spPr>
          <a:xfrm>
            <a:off x="838200" y="1690688"/>
            <a:ext cx="1043093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Probability ranking principle </a:t>
            </a:r>
            <a:r>
              <a:rPr lang="en-US" sz="2400" baseline="30000" dirty="0"/>
              <a:t>[Rob77]</a:t>
            </a:r>
            <a:r>
              <a:rPr lang="en-US" sz="2400" dirty="0"/>
              <a:t> – a theoretical justification</a:t>
            </a:r>
          </a:p>
          <a:p>
            <a:pPr marL="800100" lvl="1" indent="-342900">
              <a:buFont typeface="Arial" panose="020B0604020202020204" pitchFamily="34" charset="0"/>
              <a:buChar char="•"/>
            </a:pPr>
            <a:r>
              <a:rPr lang="en-US" sz="2400" dirty="0"/>
              <a:t>The overall utility of the system to its users is maximized when the results are ranked in a descending order of usefulness to the users</a:t>
            </a:r>
          </a:p>
        </p:txBody>
      </p:sp>
      <p:grpSp>
        <p:nvGrpSpPr>
          <p:cNvPr id="9" name="Group 8">
            <a:extLst>
              <a:ext uri="{FF2B5EF4-FFF2-40B4-BE49-F238E27FC236}">
                <a16:creationId xmlns:a16="http://schemas.microsoft.com/office/drawing/2014/main" id="{207031D4-A124-3541-8F3A-F85573536BCF}"/>
              </a:ext>
            </a:extLst>
          </p:cNvPr>
          <p:cNvGrpSpPr/>
          <p:nvPr/>
        </p:nvGrpSpPr>
        <p:grpSpPr>
          <a:xfrm>
            <a:off x="4487918" y="3358486"/>
            <a:ext cx="3840480" cy="2908755"/>
            <a:chOff x="4779733" y="3352795"/>
            <a:chExt cx="3840480" cy="2908755"/>
          </a:xfrm>
        </p:grpSpPr>
        <p:sp>
          <p:nvSpPr>
            <p:cNvPr id="6" name="Rounded Rectangle 5">
              <a:extLst>
                <a:ext uri="{FF2B5EF4-FFF2-40B4-BE49-F238E27FC236}">
                  <a16:creationId xmlns:a16="http://schemas.microsoft.com/office/drawing/2014/main" id="{E8D1D98F-1DA8-554C-B553-1CA537C8A151}"/>
                </a:ext>
              </a:extLst>
            </p:cNvPr>
            <p:cNvSpPr/>
            <p:nvPr/>
          </p:nvSpPr>
          <p:spPr>
            <a:xfrm>
              <a:off x="4779733" y="3352795"/>
              <a:ext cx="3840480" cy="155276"/>
            </a:xfrm>
            <a:prstGeom prst="roundRect">
              <a:avLst>
                <a:gd name="adj" fmla="val 374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BEE40432-FB7F-A740-BC24-66D9477CB0E6}"/>
                </a:ext>
              </a:extLst>
            </p:cNvPr>
            <p:cNvSpPr/>
            <p:nvPr/>
          </p:nvSpPr>
          <p:spPr>
            <a:xfrm>
              <a:off x="4779734" y="3811708"/>
              <a:ext cx="2788920" cy="155276"/>
            </a:xfrm>
            <a:prstGeom prst="roundRect">
              <a:avLst>
                <a:gd name="adj" fmla="val 374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D316D8DB-A8A9-344D-A899-C037F03EECB2}"/>
                </a:ext>
              </a:extLst>
            </p:cNvPr>
            <p:cNvSpPr/>
            <p:nvPr/>
          </p:nvSpPr>
          <p:spPr>
            <a:xfrm>
              <a:off x="4779734" y="4270621"/>
              <a:ext cx="2103120" cy="155276"/>
            </a:xfrm>
            <a:prstGeom prst="roundRect">
              <a:avLst>
                <a:gd name="adj" fmla="val 374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7327FCD3-E815-EB41-96A1-0396B360B5B5}"/>
                </a:ext>
              </a:extLst>
            </p:cNvPr>
            <p:cNvSpPr/>
            <p:nvPr/>
          </p:nvSpPr>
          <p:spPr>
            <a:xfrm>
              <a:off x="4779734" y="4729534"/>
              <a:ext cx="1554480" cy="155276"/>
            </a:xfrm>
            <a:prstGeom prst="roundRect">
              <a:avLst>
                <a:gd name="adj" fmla="val 374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8A802D0B-9B03-6348-9E95-15ACC1EFD351}"/>
                </a:ext>
              </a:extLst>
            </p:cNvPr>
            <p:cNvSpPr/>
            <p:nvPr/>
          </p:nvSpPr>
          <p:spPr>
            <a:xfrm>
              <a:off x="4779734" y="5188447"/>
              <a:ext cx="1005840" cy="155276"/>
            </a:xfrm>
            <a:prstGeom prst="roundRect">
              <a:avLst>
                <a:gd name="adj" fmla="val 374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9D7B2197-9395-A64F-82F5-8EF96AEC8749}"/>
                </a:ext>
              </a:extLst>
            </p:cNvPr>
            <p:cNvSpPr/>
            <p:nvPr/>
          </p:nvSpPr>
          <p:spPr>
            <a:xfrm>
              <a:off x="4779734" y="5647360"/>
              <a:ext cx="731520" cy="155276"/>
            </a:xfrm>
            <a:prstGeom prst="roundRect">
              <a:avLst>
                <a:gd name="adj" fmla="val 374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E50AD877-C4C9-6241-9EBD-8696A27F9FDF}"/>
                </a:ext>
              </a:extLst>
            </p:cNvPr>
            <p:cNvSpPr/>
            <p:nvPr/>
          </p:nvSpPr>
          <p:spPr>
            <a:xfrm>
              <a:off x="4779734" y="6106274"/>
              <a:ext cx="365760" cy="155276"/>
            </a:xfrm>
            <a:prstGeom prst="roundRect">
              <a:avLst>
                <a:gd name="adj" fmla="val 374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F5823AA8-093A-CC42-847B-24BAD709F8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2917" y="2891017"/>
            <a:ext cx="805003" cy="1122125"/>
          </a:xfrm>
          <a:prstGeom prst="rect">
            <a:avLst/>
          </a:prstGeom>
        </p:spPr>
      </p:pic>
      <p:grpSp>
        <p:nvGrpSpPr>
          <p:cNvPr id="4" name="Group 3">
            <a:extLst>
              <a:ext uri="{FF2B5EF4-FFF2-40B4-BE49-F238E27FC236}">
                <a16:creationId xmlns:a16="http://schemas.microsoft.com/office/drawing/2014/main" id="{808DAF2A-5A77-2943-B2F0-3C5E754BE121}"/>
              </a:ext>
            </a:extLst>
          </p:cNvPr>
          <p:cNvGrpSpPr/>
          <p:nvPr/>
        </p:nvGrpSpPr>
        <p:grpSpPr>
          <a:xfrm>
            <a:off x="8238001" y="4785384"/>
            <a:ext cx="3671299" cy="1476166"/>
            <a:chOff x="8238001" y="4785384"/>
            <a:chExt cx="3671299" cy="1476166"/>
          </a:xfrm>
        </p:grpSpPr>
        <p:pic>
          <p:nvPicPr>
            <p:cNvPr id="4102" name="Picture 6" descr="Gas Exchange? - Hospice Matters">
              <a:extLst>
                <a:ext uri="{FF2B5EF4-FFF2-40B4-BE49-F238E27FC236}">
                  <a16:creationId xmlns:a16="http://schemas.microsoft.com/office/drawing/2014/main" id="{8DE9611A-C5DE-094C-A6DF-6590A630B1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8398" y="4785384"/>
              <a:ext cx="1332929" cy="7638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BFCD34A-E8F7-AE4A-9259-C5C39B63EDBE}"/>
                </a:ext>
              </a:extLst>
            </p:cNvPr>
            <p:cNvSpPr txBox="1"/>
            <p:nvPr/>
          </p:nvSpPr>
          <p:spPr>
            <a:xfrm>
              <a:off x="8238001" y="5615219"/>
              <a:ext cx="367129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Sequential examination</a:t>
              </a:r>
            </a:p>
            <a:p>
              <a:pPr marL="285750" indent="-285750">
                <a:buFont typeface="Arial" panose="020B0604020202020204" pitchFamily="34" charset="0"/>
                <a:buChar char="•"/>
              </a:pPr>
              <a:r>
                <a:rPr lang="en-US" dirty="0">
                  <a:solidFill>
                    <a:srgbClr val="FF0000"/>
                  </a:solidFill>
                </a:rPr>
                <a:t>Independent relevance evaluation</a:t>
              </a:r>
            </a:p>
          </p:txBody>
        </p:sp>
      </p:grpSp>
      <p:sp>
        <p:nvSpPr>
          <p:cNvPr id="5" name="Date Placeholder 4">
            <a:extLst>
              <a:ext uri="{FF2B5EF4-FFF2-40B4-BE49-F238E27FC236}">
                <a16:creationId xmlns:a16="http://schemas.microsoft.com/office/drawing/2014/main" id="{C1FF321C-DC85-A343-82B7-43C884D03F30}"/>
              </a:ext>
            </a:extLst>
          </p:cNvPr>
          <p:cNvSpPr>
            <a:spLocks noGrp="1"/>
          </p:cNvSpPr>
          <p:nvPr>
            <p:ph type="dt" sz="half" idx="10"/>
          </p:nvPr>
        </p:nvSpPr>
        <p:spPr/>
        <p:txBody>
          <a:bodyPr/>
          <a:lstStyle/>
          <a:p>
            <a:r>
              <a:rPr lang="en-US"/>
              <a:t>Motivation</a:t>
            </a:r>
            <a:endParaRPr lang="en-US" dirty="0"/>
          </a:p>
        </p:txBody>
      </p:sp>
      <p:sp>
        <p:nvSpPr>
          <p:cNvPr id="8" name="Slide Number Placeholder 7">
            <a:extLst>
              <a:ext uri="{FF2B5EF4-FFF2-40B4-BE49-F238E27FC236}">
                <a16:creationId xmlns:a16="http://schemas.microsoft.com/office/drawing/2014/main" id="{243D5876-DB08-1B4D-9D0F-4A438A92E48B}"/>
              </a:ext>
            </a:extLst>
          </p:cNvPr>
          <p:cNvSpPr>
            <a:spLocks noGrp="1"/>
          </p:cNvSpPr>
          <p:nvPr>
            <p:ph type="sldNum" sz="quarter" idx="12"/>
          </p:nvPr>
        </p:nvSpPr>
        <p:spPr/>
        <p:txBody>
          <a:bodyPr/>
          <a:lstStyle/>
          <a:p>
            <a:fld id="{CA6696E8-D417-8B43-B1F6-212CA6FA9E63}" type="slidenum">
              <a:rPr lang="en-US" smtClean="0"/>
              <a:t>5</a:t>
            </a:fld>
            <a:endParaRPr lang="en-US"/>
          </a:p>
        </p:txBody>
      </p:sp>
    </p:spTree>
    <p:extLst>
      <p:ext uri="{BB962C8B-B14F-4D97-AF65-F5344CB8AC3E}">
        <p14:creationId xmlns:p14="http://schemas.microsoft.com/office/powerpoint/2010/main" val="253923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7.40741E-7 L -0.00039 0.30602 " pathEditMode="relative" rAng="0" ptsTypes="AA">
                                      <p:cBhvr>
                                        <p:cTn id="6" dur="2000" fill="hold"/>
                                        <p:tgtEl>
                                          <p:spTgt spid="7"/>
                                        </p:tgtEl>
                                        <p:attrNameLst>
                                          <p:attrName>ppt_x</p:attrName>
                                          <p:attrName>ppt_y</p:attrName>
                                        </p:attrNameLst>
                                      </p:cBhvr>
                                      <p:rCtr x="-26" y="1530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F6075-98BE-4C39-B693-E379E8B8E2A7}"/>
              </a:ext>
            </a:extLst>
          </p:cNvPr>
          <p:cNvSpPr>
            <a:spLocks noGrp="1"/>
          </p:cNvSpPr>
          <p:nvPr>
            <p:ph type="title"/>
          </p:nvPr>
        </p:nvSpPr>
        <p:spPr/>
        <p:txBody>
          <a:bodyPr/>
          <a:lstStyle/>
          <a:p>
            <a:r>
              <a:rPr lang="en-US" dirty="0"/>
              <a:t>Warm-start exploration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3E3DB7-5A21-48D3-9E4D-79E260ADDF56}"/>
                  </a:ext>
                </a:extLst>
              </p:cNvPr>
              <p:cNvSpPr>
                <a:spLocks noGrp="1"/>
              </p:cNvSpPr>
              <p:nvPr>
                <p:ph idx="1"/>
              </p:nvPr>
            </p:nvSpPr>
            <p:spPr>
              <a:xfrm>
                <a:off x="838200" y="1825624"/>
                <a:ext cx="10515600" cy="4616739"/>
              </a:xfrm>
            </p:spPr>
            <p:txBody>
              <a:bodyPr>
                <a:normAutofit/>
              </a:bodyPr>
              <a:lstStyle/>
              <a:p>
                <a:r>
                  <a:rPr lang="en-US" sz="2800" dirty="0"/>
                  <a:t>Leverage </a:t>
                </a:r>
                <a:r>
                  <a:rPr lang="en-US" sz="2800" dirty="0">
                    <a:solidFill>
                      <a:srgbClr val="FF0000"/>
                    </a:solidFill>
                  </a:rPr>
                  <a:t>historical data </a:t>
                </a:r>
                <a:r>
                  <a:rPr lang="en-US" sz="2800" dirty="0"/>
                  <a:t>to warm start model, reduce the need of exploration</a:t>
                </a:r>
                <a:endParaRPr lang="en-US" sz="2400" dirty="0"/>
              </a:p>
              <a:p>
                <a:r>
                  <a:rPr lang="en-US" sz="2800" dirty="0"/>
                  <a:t>Adaptive Reweighting (ARROW-CB) [ZADLN19]</a:t>
                </a:r>
              </a:p>
              <a:p>
                <a:pPr lvl="1"/>
                <a:r>
                  <a:rPr lang="en-US" sz="2400" dirty="0"/>
                  <a:t>Based on </a:t>
                </a:r>
                <a14:m>
                  <m:oMath xmlns:m="http://schemas.openxmlformats.org/officeDocument/2006/math">
                    <m:r>
                      <a:rPr lang="en-US" sz="2400" b="0" i="1" smtClean="0">
                        <a:latin typeface="Cambria Math" panose="02040503050406030204" pitchFamily="18" charset="0"/>
                      </a:rPr>
                      <m:t>𝜖</m:t>
                    </m:r>
                  </m:oMath>
                </a14:m>
                <a:r>
                  <a:rPr lang="en-US" sz="2400" dirty="0"/>
                  <a:t>-greedy algorithm</a:t>
                </a:r>
              </a:p>
              <a:p>
                <a:pPr lvl="1"/>
                <a:r>
                  <a:rPr lang="en-US" sz="2400" dirty="0"/>
                  <a:t>Reweight historical data based on bandits’ observation</a:t>
                </a:r>
              </a:p>
              <a:p>
                <a:pPr lvl="2"/>
                <a14:m>
                  <m:oMath xmlns:m="http://schemas.openxmlformats.org/officeDocument/2006/math">
                    <m:r>
                      <a:rPr lang="en-US" sz="2000" b="0" i="1" smtClean="0">
                        <a:latin typeface="Cambria Math" panose="02040503050406030204" pitchFamily="18" charset="0"/>
                      </a:rPr>
                      <m:t>𝜆</m:t>
                    </m:r>
                  </m:oMath>
                </a14:m>
                <a:r>
                  <a:rPr lang="en-US" sz="2000" dirty="0"/>
                  <a:t> on historical data, </a:t>
                </a:r>
                <a14:m>
                  <m:oMath xmlns:m="http://schemas.openxmlformats.org/officeDocument/2006/math">
                    <m:r>
                      <a:rPr lang="en-US" sz="2000" b="0" i="0" smtClean="0">
                        <a:latin typeface="Cambria Math" panose="02040503050406030204" pitchFamily="18" charset="0"/>
                      </a:rPr>
                      <m:t>1−</m:t>
                    </m:r>
                    <m:r>
                      <a:rPr lang="en-US" sz="2000" i="1">
                        <a:latin typeface="Cambria Math" panose="02040503050406030204" pitchFamily="18" charset="0"/>
                      </a:rPr>
                      <m:t>𝜆</m:t>
                    </m:r>
                  </m:oMath>
                </a14:m>
                <a:r>
                  <a:rPr lang="en-US" sz="2000" dirty="0"/>
                  <a:t> on bandits’ observation</a:t>
                </a:r>
              </a:p>
              <a:p>
                <a:pPr lvl="1"/>
                <a:r>
                  <a:rPr lang="en-US" sz="2400" dirty="0"/>
                  <a:t>Online model selection to pick the weight </a:t>
                </a:r>
                <a14:m>
                  <m:oMath xmlns:m="http://schemas.openxmlformats.org/officeDocument/2006/math">
                    <m:r>
                      <a:rPr lang="en-US" sz="2400" i="1">
                        <a:latin typeface="Cambria Math" panose="02040503050406030204" pitchFamily="18" charset="0"/>
                      </a:rPr>
                      <m:t>𝜆</m:t>
                    </m:r>
                  </m:oMath>
                </a14:m>
                <a:endParaRPr lang="en-US" sz="2400" dirty="0"/>
              </a:p>
              <a:p>
                <a:pPr lvl="2"/>
                <a:r>
                  <a:rPr lang="en-US" sz="2000" dirty="0"/>
                  <a:t>Pre-defined </a:t>
                </a:r>
                <a14:m>
                  <m:oMath xmlns:m="http://schemas.openxmlformats.org/officeDocument/2006/math">
                    <m:d>
                      <m:dPr>
                        <m:begChr m:val="|"/>
                        <m:endChr m:val="|"/>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Λ</m:t>
                        </m:r>
                      </m:e>
                    </m:d>
                  </m:oMath>
                </a14:m>
                <a:r>
                  <a:rPr lang="en-US" sz="2000" dirty="0"/>
                  <a:t> (hyperparameter, set to 8 in the paper) candidates</a:t>
                </a:r>
              </a:p>
              <a:p>
                <a:r>
                  <a:rPr lang="en-US" sz="2800" dirty="0"/>
                  <a:t>Regret reduction when historical data and environment have </a:t>
                </a:r>
                <a:r>
                  <a:rPr lang="en-US" sz="2800" dirty="0">
                    <a:solidFill>
                      <a:srgbClr val="FF0000"/>
                    </a:solidFill>
                  </a:rPr>
                  <a:t>similar</a:t>
                </a:r>
                <a:r>
                  <a:rPr lang="en-US" sz="2800" dirty="0"/>
                  <a:t> distribution</a:t>
                </a:r>
              </a:p>
            </p:txBody>
          </p:sp>
        </mc:Choice>
        <mc:Fallback xmlns="">
          <p:sp>
            <p:nvSpPr>
              <p:cNvPr id="3" name="Content Placeholder 2">
                <a:extLst>
                  <a:ext uri="{FF2B5EF4-FFF2-40B4-BE49-F238E27FC236}">
                    <a16:creationId xmlns:a16="http://schemas.microsoft.com/office/drawing/2014/main" id="{B03E3DB7-5A21-48D3-9E4D-79E260ADDF56}"/>
                  </a:ext>
                </a:extLst>
              </p:cNvPr>
              <p:cNvSpPr>
                <a:spLocks noGrp="1" noRot="1" noChangeAspect="1" noMove="1" noResize="1" noEditPoints="1" noAdjustHandles="1" noChangeArrowheads="1" noChangeShapeType="1" noTextEdit="1"/>
              </p:cNvSpPr>
              <p:nvPr>
                <p:ph idx="1"/>
              </p:nvPr>
            </p:nvSpPr>
            <p:spPr>
              <a:xfrm>
                <a:off x="838200" y="1825624"/>
                <a:ext cx="10515600" cy="4616739"/>
              </a:xfrm>
              <a:blipFill>
                <a:blip r:embed="rId2"/>
                <a:stretch>
                  <a:fillRect l="-1043" t="-211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681DCE4-3FAF-45F8-9009-4163BA031268}"/>
              </a:ext>
            </a:extLst>
          </p:cNvPr>
          <p:cNvSpPr>
            <a:spLocks noGrp="1"/>
          </p:cNvSpPr>
          <p:nvPr>
            <p:ph type="sldNum" sz="quarter" idx="12"/>
          </p:nvPr>
        </p:nvSpPr>
        <p:spPr/>
        <p:txBody>
          <a:bodyPr/>
          <a:lstStyle/>
          <a:p>
            <a:fld id="{96675DA6-09A5-4603-985B-62A0433927C4}" type="slidenum">
              <a:rPr lang="en-US" smtClean="0"/>
              <a:t>50</a:t>
            </a:fld>
            <a:endParaRPr lang="en-US"/>
          </a:p>
        </p:txBody>
      </p:sp>
      <p:sp>
        <p:nvSpPr>
          <p:cNvPr id="7" name="Date Placeholder 6">
            <a:extLst>
              <a:ext uri="{FF2B5EF4-FFF2-40B4-BE49-F238E27FC236}">
                <a16:creationId xmlns:a16="http://schemas.microsoft.com/office/drawing/2014/main" id="{40E08F02-10F9-4A7B-8705-1AAA5428F58D}"/>
              </a:ext>
            </a:extLst>
          </p:cNvPr>
          <p:cNvSpPr>
            <a:spLocks noGrp="1"/>
          </p:cNvSpPr>
          <p:nvPr>
            <p:ph type="dt" sz="half" idx="10"/>
          </p:nvPr>
        </p:nvSpPr>
        <p:spPr/>
        <p:txBody>
          <a:bodyPr/>
          <a:lstStyle/>
          <a:p>
            <a:r>
              <a:rPr lang="en-US"/>
              <a:t>Collaborative learning</a:t>
            </a:r>
            <a:endParaRPr lang="en-US" dirty="0"/>
          </a:p>
        </p:txBody>
      </p:sp>
    </p:spTree>
    <p:extLst>
      <p:ext uri="{BB962C8B-B14F-4D97-AF65-F5344CB8AC3E}">
        <p14:creationId xmlns:p14="http://schemas.microsoft.com/office/powerpoint/2010/main" val="25304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1022-C9DF-47E8-8129-0B458A3184E3}"/>
              </a:ext>
            </a:extLst>
          </p:cNvPr>
          <p:cNvSpPr>
            <a:spLocks noGrp="1"/>
          </p:cNvSpPr>
          <p:nvPr>
            <p:ph type="title"/>
          </p:nvPr>
        </p:nvSpPr>
        <p:spPr/>
        <p:txBody>
          <a:bodyPr/>
          <a:lstStyle/>
          <a:p>
            <a:r>
              <a:rPr lang="en-US" dirty="0"/>
              <a:t>Open questions</a:t>
            </a:r>
          </a:p>
        </p:txBody>
      </p:sp>
      <p:sp>
        <p:nvSpPr>
          <p:cNvPr id="3" name="Content Placeholder 2">
            <a:extLst>
              <a:ext uri="{FF2B5EF4-FFF2-40B4-BE49-F238E27FC236}">
                <a16:creationId xmlns:a16="http://schemas.microsoft.com/office/drawing/2014/main" id="{1E6E8689-102A-4533-8A31-E011C3CDFEBC}"/>
              </a:ext>
            </a:extLst>
          </p:cNvPr>
          <p:cNvSpPr>
            <a:spLocks noGrp="1"/>
          </p:cNvSpPr>
          <p:nvPr>
            <p:ph idx="1"/>
          </p:nvPr>
        </p:nvSpPr>
        <p:spPr/>
        <p:txBody>
          <a:bodyPr/>
          <a:lstStyle/>
          <a:p>
            <a:r>
              <a:rPr lang="en-US" dirty="0"/>
              <a:t>What is the problem-related (</a:t>
            </a:r>
            <a:r>
              <a:rPr lang="en-US" dirty="0">
                <a:solidFill>
                  <a:srgbClr val="FF0000"/>
                </a:solidFill>
              </a:rPr>
              <a:t>structure-related</a:t>
            </a:r>
            <a:r>
              <a:rPr lang="en-US" dirty="0"/>
              <a:t>) regret </a:t>
            </a:r>
            <a:r>
              <a:rPr lang="en-US" dirty="0">
                <a:solidFill>
                  <a:srgbClr val="FF0000"/>
                </a:solidFill>
              </a:rPr>
              <a:t>lower bound</a:t>
            </a:r>
          </a:p>
          <a:p>
            <a:pPr lvl="1"/>
            <a:r>
              <a:rPr lang="en-US" dirty="0"/>
              <a:t>E.g., user dependency structure, low rank, offline data</a:t>
            </a:r>
          </a:p>
          <a:p>
            <a:pPr lvl="1"/>
            <a:r>
              <a:rPr lang="en-US" dirty="0"/>
              <a:t>Did current algorithms fully utilize the information in problem structure?</a:t>
            </a:r>
          </a:p>
          <a:p>
            <a:r>
              <a:rPr lang="en-US" dirty="0"/>
              <a:t>Efficient exploration for other structures in real-world problem</a:t>
            </a:r>
          </a:p>
          <a:p>
            <a:pPr lvl="1"/>
            <a:r>
              <a:rPr lang="en-US" dirty="0"/>
              <a:t>E.g., sparse structure, ranking structure, etc.</a:t>
            </a:r>
          </a:p>
          <a:p>
            <a:endParaRPr lang="en-US" dirty="0"/>
          </a:p>
          <a:p>
            <a:endParaRPr lang="en-US" dirty="0"/>
          </a:p>
          <a:p>
            <a:pPr lvl="1"/>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DD0C4E00-04F1-487A-80E8-1C025E8C9FBE}"/>
              </a:ext>
            </a:extLst>
          </p:cNvPr>
          <p:cNvSpPr>
            <a:spLocks noGrp="1"/>
          </p:cNvSpPr>
          <p:nvPr>
            <p:ph type="sldNum" sz="quarter" idx="12"/>
          </p:nvPr>
        </p:nvSpPr>
        <p:spPr/>
        <p:txBody>
          <a:bodyPr/>
          <a:lstStyle/>
          <a:p>
            <a:fld id="{96675DA6-09A5-4603-985B-62A0433927C4}" type="slidenum">
              <a:rPr lang="en-US" smtClean="0"/>
              <a:t>51</a:t>
            </a:fld>
            <a:endParaRPr lang="en-US"/>
          </a:p>
        </p:txBody>
      </p:sp>
      <p:sp>
        <p:nvSpPr>
          <p:cNvPr id="6" name="Date Placeholder 5">
            <a:extLst>
              <a:ext uri="{FF2B5EF4-FFF2-40B4-BE49-F238E27FC236}">
                <a16:creationId xmlns:a16="http://schemas.microsoft.com/office/drawing/2014/main" id="{38B653C5-ABCD-4238-8376-06E43B82FBC0}"/>
              </a:ext>
            </a:extLst>
          </p:cNvPr>
          <p:cNvSpPr>
            <a:spLocks noGrp="1"/>
          </p:cNvSpPr>
          <p:nvPr>
            <p:ph type="dt" sz="half" idx="10"/>
          </p:nvPr>
        </p:nvSpPr>
        <p:spPr/>
        <p:txBody>
          <a:bodyPr/>
          <a:lstStyle/>
          <a:p>
            <a:r>
              <a:rPr lang="en-US"/>
              <a:t>Complicated environments</a:t>
            </a:r>
            <a:endParaRPr lang="en-US" dirty="0"/>
          </a:p>
        </p:txBody>
      </p:sp>
    </p:spTree>
    <p:extLst>
      <p:ext uri="{BB962C8B-B14F-4D97-AF65-F5344CB8AC3E}">
        <p14:creationId xmlns:p14="http://schemas.microsoft.com/office/powerpoint/2010/main" val="258454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D399-F9EF-40E2-A08A-09C220EACF49}"/>
              </a:ext>
            </a:extLst>
          </p:cNvPr>
          <p:cNvSpPr>
            <a:spLocks noGrp="1"/>
          </p:cNvSpPr>
          <p:nvPr>
            <p:ph type="title"/>
          </p:nvPr>
        </p:nvSpPr>
        <p:spPr>
          <a:xfrm>
            <a:off x="838200" y="365125"/>
            <a:ext cx="9829800" cy="1325563"/>
          </a:xfrm>
        </p:spPr>
        <p:txBody>
          <a:bodyPr>
            <a:normAutofit/>
          </a:bodyPr>
          <a:lstStyle/>
          <a:p>
            <a:r>
              <a:rPr lang="en-US" dirty="0"/>
              <a:t>Bandit learning for recommender systems</a:t>
            </a:r>
          </a:p>
        </p:txBody>
      </p:sp>
      <p:sp>
        <p:nvSpPr>
          <p:cNvPr id="3" name="Content Placeholder 2">
            <a:extLst>
              <a:ext uri="{FF2B5EF4-FFF2-40B4-BE49-F238E27FC236}">
                <a16:creationId xmlns:a16="http://schemas.microsoft.com/office/drawing/2014/main" id="{CC8EA541-58F3-4F0F-BB1D-FF798489FC6C}"/>
              </a:ext>
            </a:extLst>
          </p:cNvPr>
          <p:cNvSpPr>
            <a:spLocks noGrp="1"/>
          </p:cNvSpPr>
          <p:nvPr>
            <p:ph idx="1"/>
          </p:nvPr>
        </p:nvSpPr>
        <p:spPr/>
        <p:txBody>
          <a:bodyPr/>
          <a:lstStyle/>
          <a:p>
            <a:r>
              <a:rPr lang="en-US" dirty="0">
                <a:solidFill>
                  <a:schemeClr val="accent3"/>
                </a:solidFill>
              </a:rPr>
              <a:t>Contextual bandits for recommendation</a:t>
            </a:r>
          </a:p>
          <a:p>
            <a:r>
              <a:rPr lang="en-US" dirty="0">
                <a:solidFill>
                  <a:schemeClr val="accent3"/>
                </a:solidFill>
              </a:rPr>
              <a:t>Collaborative bandit learning</a:t>
            </a:r>
          </a:p>
          <a:p>
            <a:r>
              <a:rPr lang="en-US" dirty="0"/>
              <a:t>Learning in a non-stationary environment</a:t>
            </a:r>
          </a:p>
          <a:p>
            <a:pPr lvl="1"/>
            <a:r>
              <a:rPr lang="en-US" altLang="zh-CN" dirty="0"/>
              <a:t>Passively</a:t>
            </a:r>
            <a:r>
              <a:rPr lang="zh-CN" altLang="en-US" dirty="0"/>
              <a:t> </a:t>
            </a:r>
            <a:r>
              <a:rPr lang="en-US" altLang="zh-CN" dirty="0"/>
              <a:t>adaptive</a:t>
            </a:r>
            <a:r>
              <a:rPr lang="zh-CN" altLang="en-US" dirty="0"/>
              <a:t> </a:t>
            </a:r>
            <a:r>
              <a:rPr lang="en-US" altLang="zh-CN" dirty="0"/>
              <a:t>approaches</a:t>
            </a:r>
          </a:p>
          <a:p>
            <a:pPr lvl="1"/>
            <a:r>
              <a:rPr lang="en-US" altLang="zh-CN" dirty="0"/>
              <a:t>Actively</a:t>
            </a:r>
            <a:r>
              <a:rPr lang="zh-CN" altLang="en-US" dirty="0"/>
              <a:t> </a:t>
            </a:r>
            <a:r>
              <a:rPr lang="en-US" altLang="zh-CN" dirty="0"/>
              <a:t>adaptive</a:t>
            </a:r>
            <a:r>
              <a:rPr lang="zh-CN" altLang="en-US" dirty="0"/>
              <a:t> </a:t>
            </a:r>
            <a:r>
              <a:rPr lang="en-US" altLang="zh-CN" dirty="0"/>
              <a:t>approaches</a:t>
            </a:r>
          </a:p>
          <a:p>
            <a:pPr lvl="1"/>
            <a:r>
              <a:rPr lang="en-US" dirty="0"/>
              <a:t>Unifying clustering and non-stationarity detection</a:t>
            </a:r>
          </a:p>
          <a:p>
            <a:pPr lvl="1"/>
            <a:endParaRPr lang="zh-CN" alt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5BA66546-731A-4775-84A9-30D69CD224E9}"/>
              </a:ext>
            </a:extLst>
          </p:cNvPr>
          <p:cNvSpPr>
            <a:spLocks noGrp="1"/>
          </p:cNvSpPr>
          <p:nvPr>
            <p:ph type="sldNum" sz="quarter" idx="12"/>
          </p:nvPr>
        </p:nvSpPr>
        <p:spPr/>
        <p:txBody>
          <a:bodyPr/>
          <a:lstStyle/>
          <a:p>
            <a:fld id="{96675DA6-09A5-4603-985B-62A0433927C4}" type="slidenum">
              <a:rPr lang="en-US" smtClean="0"/>
              <a:t>52</a:t>
            </a:fld>
            <a:endParaRPr lang="en-US"/>
          </a:p>
        </p:txBody>
      </p:sp>
      <p:sp>
        <p:nvSpPr>
          <p:cNvPr id="6" name="Date Placeholder 5">
            <a:extLst>
              <a:ext uri="{FF2B5EF4-FFF2-40B4-BE49-F238E27FC236}">
                <a16:creationId xmlns:a16="http://schemas.microsoft.com/office/drawing/2014/main" id="{49A18A45-F912-4533-AAC3-83C00330CFD6}"/>
              </a:ext>
            </a:extLst>
          </p:cNvPr>
          <p:cNvSpPr>
            <a:spLocks noGrp="1"/>
          </p:cNvSpPr>
          <p:nvPr>
            <p:ph type="dt" sz="half" idx="10"/>
          </p:nvPr>
        </p:nvSpPr>
        <p:spPr/>
        <p:txBody>
          <a:bodyPr/>
          <a:lstStyle/>
          <a:p>
            <a:r>
              <a:rPr lang="en-US" altLang="zh-CN"/>
              <a:t>Outline</a:t>
            </a:r>
            <a:endParaRPr lang="en-US" dirty="0"/>
          </a:p>
        </p:txBody>
      </p:sp>
    </p:spTree>
    <p:extLst>
      <p:ext uri="{BB962C8B-B14F-4D97-AF65-F5344CB8AC3E}">
        <p14:creationId xmlns:p14="http://schemas.microsoft.com/office/powerpoint/2010/main" val="30593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Exploration in </a:t>
            </a:r>
            <a:r>
              <a:rPr lang="en-US" altLang="zh-CN" dirty="0"/>
              <a:t>n</a:t>
            </a:r>
            <a:r>
              <a:rPr lang="en-US" dirty="0"/>
              <a:t>on-</a:t>
            </a:r>
            <a:r>
              <a:rPr lang="en-US" altLang="zh-CN" dirty="0"/>
              <a:t>s</a:t>
            </a:r>
            <a:r>
              <a:rPr lang="en-US" dirty="0"/>
              <a:t>tationary </a:t>
            </a:r>
            <a:r>
              <a:rPr lang="en-US" altLang="zh-CN" dirty="0"/>
              <a:t>e</a:t>
            </a:r>
            <a:r>
              <a:rPr lang="en-US" dirty="0"/>
              <a:t>nvironments</a:t>
            </a:r>
          </a:p>
        </p:txBody>
      </p:sp>
      <p:sp>
        <p:nvSpPr>
          <p:cNvPr id="5" name="Slide Number Placeholder 4"/>
          <p:cNvSpPr>
            <a:spLocks noGrp="1"/>
          </p:cNvSpPr>
          <p:nvPr>
            <p:ph type="sldNum" sz="quarter" idx="12"/>
          </p:nvPr>
        </p:nvSpPr>
        <p:spPr/>
        <p:txBody>
          <a:bodyPr/>
          <a:lstStyle/>
          <a:p>
            <a:fld id="{96675DA6-09A5-4603-985B-62A0433927C4}" type="slidenum">
              <a:rPr lang="en-US" smtClean="0"/>
              <a:t>53</a:t>
            </a:fld>
            <a:endParaRPr lang="en-US"/>
          </a:p>
        </p:txBody>
      </p:sp>
      <p:pic>
        <p:nvPicPr>
          <p:cNvPr id="6" name="Picture 2" descr="mage result for robot ic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9753" y="2830725"/>
            <a:ext cx="1176335" cy="1176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59598" y="2429860"/>
            <a:ext cx="2948965" cy="369332"/>
          </a:xfrm>
          <a:prstGeom prst="rect">
            <a:avLst/>
          </a:prstGeom>
          <a:noFill/>
          <a:ln>
            <a:noFill/>
          </a:ln>
        </p:spPr>
        <p:txBody>
          <a:bodyPr wrap="square" rtlCol="0">
            <a:spAutoFit/>
          </a:bodyPr>
          <a:lstStyle/>
          <a:p>
            <a:r>
              <a:rPr lang="en-US" altLang="zh-CN" dirty="0"/>
              <a:t>Exploitation</a:t>
            </a:r>
            <a:r>
              <a:rPr lang="zh-CN" altLang="en-US" dirty="0"/>
              <a:t> </a:t>
            </a:r>
            <a:r>
              <a:rPr lang="en-US" altLang="zh-CN" dirty="0"/>
              <a:t>+</a:t>
            </a:r>
            <a:r>
              <a:rPr lang="zh-CN" altLang="en-US" dirty="0"/>
              <a:t> </a:t>
            </a:r>
            <a:r>
              <a:rPr lang="en-US" altLang="zh-CN" dirty="0">
                <a:solidFill>
                  <a:srgbClr val="FF0000"/>
                </a:solidFill>
              </a:rPr>
              <a:t>Exploration</a:t>
            </a:r>
            <a:endParaRPr lang="en-US" dirty="0">
              <a:solidFill>
                <a:srgbClr val="FF0000"/>
              </a:solidFill>
            </a:endParaRPr>
          </a:p>
        </p:txBody>
      </p:sp>
      <p:cxnSp>
        <p:nvCxnSpPr>
          <p:cNvPr id="8" name="Elbow Connector 7"/>
          <p:cNvCxnSpPr>
            <a:stCxn id="11" idx="0"/>
          </p:cNvCxnSpPr>
          <p:nvPr/>
        </p:nvCxnSpPr>
        <p:spPr>
          <a:xfrm rot="16200000" flipH="1">
            <a:off x="3862961" y="585685"/>
            <a:ext cx="390040" cy="4880120"/>
          </a:xfrm>
          <a:prstGeom prst="bentConnector3">
            <a:avLst>
              <a:gd name="adj1" fmla="val -136755"/>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1" idx="2"/>
          </p:cNvCxnSpPr>
          <p:nvPr/>
        </p:nvCxnSpPr>
        <p:spPr>
          <a:xfrm rot="5400000">
            <a:off x="4018068" y="1527085"/>
            <a:ext cx="79829" cy="4880121"/>
          </a:xfrm>
          <a:prstGeom prst="bentConnector3">
            <a:avLst>
              <a:gd name="adj1" fmla="val 103769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97660" y="4500368"/>
            <a:ext cx="1132582" cy="461665"/>
          </a:xfrm>
          <a:prstGeom prst="rect">
            <a:avLst/>
          </a:prstGeom>
          <a:solidFill>
            <a:schemeClr val="bg1"/>
          </a:solidFill>
        </p:spPr>
        <p:txBody>
          <a:bodyPr wrap="square" rtlCol="0">
            <a:spAutoFit/>
          </a:bodyPr>
          <a:lstStyle/>
          <a:p>
            <a:r>
              <a:rPr lang="en-US" altLang="zh-CN" sz="2400">
                <a:ea typeface="Gill Sans Light" charset="0"/>
                <a:cs typeface="Gill Sans Light" charset="0"/>
              </a:rPr>
              <a:t>Reward</a:t>
            </a:r>
            <a:endParaRPr lang="en-US" sz="2400" dirty="0">
              <a:ea typeface="Gill Sans Light" charset="0"/>
              <a:cs typeface="Gill Sans Light" charset="0"/>
            </a:endParaRPr>
          </a:p>
        </p:txBody>
      </p:sp>
      <p:sp>
        <p:nvSpPr>
          <p:cNvPr id="11" name="TextBox 10"/>
          <p:cNvSpPr txBox="1"/>
          <p:nvPr/>
        </p:nvSpPr>
        <p:spPr>
          <a:xfrm>
            <a:off x="3497659" y="2020048"/>
            <a:ext cx="1001261" cy="461665"/>
          </a:xfrm>
          <a:prstGeom prst="rect">
            <a:avLst/>
          </a:prstGeom>
          <a:solidFill>
            <a:schemeClr val="bg1"/>
          </a:solidFill>
        </p:spPr>
        <p:txBody>
          <a:bodyPr wrap="square" rtlCol="0">
            <a:spAutoFit/>
          </a:bodyPr>
          <a:lstStyle/>
          <a:p>
            <a:r>
              <a:rPr lang="en-US" altLang="zh-CN" sz="2400" dirty="0">
                <a:ea typeface="Gill Sans Light" charset="0"/>
                <a:cs typeface="Gill Sans Light" charset="0"/>
              </a:rPr>
              <a:t>Action</a:t>
            </a:r>
            <a:endParaRPr lang="en-US" sz="2400" dirty="0">
              <a:ea typeface="Gill Sans Light" charset="0"/>
              <a:cs typeface="Gill Sans Light" charset="0"/>
            </a:endParaRPr>
          </a:p>
        </p:txBody>
      </p:sp>
      <p:pic>
        <p:nvPicPr>
          <p:cNvPr id="12" name="Picture 4" descr="mage result for wor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9192" y="3143289"/>
            <a:ext cx="812107" cy="7978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00456" y="2317858"/>
            <a:ext cx="3735668" cy="707886"/>
          </a:xfrm>
          <a:prstGeom prst="rect">
            <a:avLst/>
          </a:prstGeom>
          <a:noFill/>
        </p:spPr>
        <p:txBody>
          <a:bodyPr wrap="square" rtlCol="0">
            <a:spAutoFit/>
          </a:bodyPr>
          <a:lstStyle/>
          <a:p>
            <a:pPr marL="342900" indent="-342900">
              <a:buFont typeface="Arial" charset="0"/>
              <a:buChar char="•"/>
            </a:pPr>
            <a:r>
              <a:rPr lang="en-US" altLang="zh-CN" sz="2000" dirty="0">
                <a:solidFill>
                  <a:srgbClr val="FF0000"/>
                </a:solidFill>
                <a:ea typeface="Gill Sans Light" charset="0"/>
                <a:cs typeface="Gill Sans Light" charset="0"/>
              </a:rPr>
              <a:t>Stationary</a:t>
            </a:r>
            <a:r>
              <a:rPr lang="zh-CN" altLang="en-US" sz="2000" dirty="0">
                <a:solidFill>
                  <a:srgbClr val="FF0000"/>
                </a:solidFill>
                <a:ea typeface="Gill Sans Light" charset="0"/>
                <a:cs typeface="Gill Sans Light" charset="0"/>
              </a:rPr>
              <a:t> </a:t>
            </a:r>
            <a:r>
              <a:rPr lang="en-US" altLang="zh-CN" sz="2000" dirty="0">
                <a:solidFill>
                  <a:srgbClr val="FF0000"/>
                </a:solidFill>
                <a:ea typeface="Gill Sans Light" charset="0"/>
                <a:cs typeface="Gill Sans Light" charset="0"/>
              </a:rPr>
              <a:t>assumption</a:t>
            </a:r>
            <a:r>
              <a:rPr lang="zh-CN" altLang="en-US" sz="2000" dirty="0">
                <a:solidFill>
                  <a:srgbClr val="FF0000"/>
                </a:solidFill>
                <a:ea typeface="Gill Sans Light" charset="0"/>
                <a:cs typeface="Gill Sans Light" charset="0"/>
              </a:rPr>
              <a:t> </a:t>
            </a:r>
            <a:r>
              <a:rPr lang="en-US" altLang="zh-CN" sz="2000" dirty="0">
                <a:ea typeface="Gill Sans Light" charset="0"/>
                <a:cs typeface="Gill Sans Light" charset="0"/>
              </a:rPr>
              <a:t>is</a:t>
            </a:r>
            <a:r>
              <a:rPr lang="zh-CN" altLang="en-US" sz="2000" dirty="0">
                <a:ea typeface="Gill Sans Light" charset="0"/>
                <a:cs typeface="Gill Sans Light" charset="0"/>
              </a:rPr>
              <a:t> </a:t>
            </a:r>
            <a:r>
              <a:rPr lang="en-US" altLang="zh-CN" sz="2000" dirty="0">
                <a:ea typeface="Gill Sans Light" charset="0"/>
                <a:cs typeface="Gill Sans Light" charset="0"/>
              </a:rPr>
              <a:t>commonly</a:t>
            </a:r>
            <a:r>
              <a:rPr lang="zh-CN" altLang="en-US" sz="2000" dirty="0">
                <a:ea typeface="Gill Sans Light" charset="0"/>
                <a:cs typeface="Gill Sans Light" charset="0"/>
              </a:rPr>
              <a:t> </a:t>
            </a:r>
            <a:r>
              <a:rPr lang="en-US" altLang="zh-CN" sz="2000" dirty="0">
                <a:ea typeface="Gill Sans Light" charset="0"/>
                <a:cs typeface="Gill Sans Light" charset="0"/>
              </a:rPr>
              <a:t>used</a:t>
            </a:r>
            <a:endParaRPr lang="en-US" sz="2000" dirty="0">
              <a:ea typeface="Gill Sans Light" charset="0"/>
              <a:cs typeface="Gill Sans Light" charset="0"/>
            </a:endParaRPr>
          </a:p>
        </p:txBody>
      </p:sp>
      <p:pic>
        <p:nvPicPr>
          <p:cNvPr id="14" name="Picture 2" descr="mage result for mars"/>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014993" y="3034059"/>
            <a:ext cx="966944" cy="9669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52274" y="3196235"/>
            <a:ext cx="4756174" cy="707886"/>
          </a:xfrm>
          <a:prstGeom prst="rect">
            <a:avLst/>
          </a:prstGeom>
          <a:noFill/>
        </p:spPr>
        <p:txBody>
          <a:bodyPr wrap="square" rtlCol="0">
            <a:spAutoFit/>
          </a:bodyPr>
          <a:lstStyle/>
          <a:p>
            <a:pPr marL="342900" indent="-342900">
              <a:buFont typeface="Arial" charset="0"/>
              <a:buChar char="•"/>
            </a:pPr>
            <a:r>
              <a:rPr lang="en-US" altLang="zh-CN" sz="2000" dirty="0">
                <a:ea typeface="Gill Sans Light" charset="0"/>
                <a:cs typeface="Gill Sans Light" charset="0"/>
              </a:rPr>
              <a:t>The</a:t>
            </a:r>
            <a:r>
              <a:rPr lang="zh-CN" altLang="en-US" sz="2000" dirty="0">
                <a:ea typeface="Gill Sans Light" charset="0"/>
                <a:cs typeface="Gill Sans Light" charset="0"/>
              </a:rPr>
              <a:t> </a:t>
            </a:r>
            <a:r>
              <a:rPr lang="en-US" altLang="zh-CN" sz="2000" dirty="0">
                <a:ea typeface="Gill Sans Light" charset="0"/>
                <a:cs typeface="Gill Sans Light" charset="0"/>
              </a:rPr>
              <a:t>learner</a:t>
            </a:r>
            <a:r>
              <a:rPr lang="zh-CN" altLang="en-US" sz="2000" dirty="0">
                <a:ea typeface="Gill Sans Light" charset="0"/>
                <a:cs typeface="Gill Sans Light" charset="0"/>
              </a:rPr>
              <a:t> </a:t>
            </a:r>
            <a:r>
              <a:rPr lang="en-US" altLang="zh-CN" sz="2000" dirty="0">
                <a:ea typeface="Gill Sans Light" charset="0"/>
                <a:cs typeface="Gill Sans Light" charset="0"/>
              </a:rPr>
              <a:t>is</a:t>
            </a:r>
            <a:r>
              <a:rPr lang="zh-CN" altLang="en-US" sz="2000" dirty="0">
                <a:ea typeface="Gill Sans Light" charset="0"/>
                <a:cs typeface="Gill Sans Light" charset="0"/>
              </a:rPr>
              <a:t> </a:t>
            </a:r>
            <a:r>
              <a:rPr lang="en-US" altLang="zh-CN" sz="2000" dirty="0">
                <a:ea typeface="Gill Sans Light" charset="0"/>
                <a:cs typeface="Gill Sans Light" charset="0"/>
              </a:rPr>
              <a:t>usually</a:t>
            </a:r>
            <a:r>
              <a:rPr lang="zh-CN" altLang="en-US" sz="2000" dirty="0">
                <a:ea typeface="Gill Sans Light" charset="0"/>
                <a:cs typeface="Gill Sans Light" charset="0"/>
              </a:rPr>
              <a:t> </a:t>
            </a:r>
            <a:r>
              <a:rPr lang="en-US" altLang="zh-CN" sz="2000" dirty="0">
                <a:ea typeface="Gill Sans Light" charset="0"/>
                <a:cs typeface="Gill Sans Light" charset="0"/>
              </a:rPr>
              <a:t>facing</a:t>
            </a:r>
            <a:r>
              <a:rPr lang="zh-CN" altLang="en-US" sz="2000" dirty="0">
                <a:ea typeface="Gill Sans Light" charset="0"/>
                <a:cs typeface="Gill Sans Light" charset="0"/>
              </a:rPr>
              <a:t> </a:t>
            </a:r>
            <a:r>
              <a:rPr lang="en-US" altLang="zh-CN" sz="2000" dirty="0">
                <a:ea typeface="Gill Sans Light" charset="0"/>
                <a:cs typeface="Gill Sans Light" charset="0"/>
              </a:rPr>
              <a:t>a</a:t>
            </a:r>
            <a:r>
              <a:rPr lang="zh-CN" altLang="en-US" sz="2000" dirty="0">
                <a:ea typeface="Gill Sans Light" charset="0"/>
                <a:cs typeface="Gill Sans Light" charset="0"/>
              </a:rPr>
              <a:t> </a:t>
            </a:r>
            <a:r>
              <a:rPr lang="en-US" altLang="zh-CN" sz="2000" dirty="0">
                <a:solidFill>
                  <a:srgbClr val="FF0000"/>
                </a:solidFill>
                <a:ea typeface="Gill Sans Light" charset="0"/>
                <a:cs typeface="Gill Sans Light" charset="0"/>
              </a:rPr>
              <a:t>non-stationary</a:t>
            </a:r>
            <a:r>
              <a:rPr lang="zh-CN" altLang="en-US" sz="2000" dirty="0">
                <a:ea typeface="Gill Sans Light" charset="0"/>
                <a:cs typeface="Gill Sans Light" charset="0"/>
              </a:rPr>
              <a:t> </a:t>
            </a:r>
            <a:r>
              <a:rPr lang="en-US" altLang="zh-CN" sz="2000" dirty="0">
                <a:ea typeface="Gill Sans Light" charset="0"/>
                <a:cs typeface="Gill Sans Light" charset="0"/>
              </a:rPr>
              <a:t>environment</a:t>
            </a:r>
            <a:r>
              <a:rPr lang="zh-CN" altLang="en-US" sz="2000" dirty="0">
                <a:ea typeface="Gill Sans Light" charset="0"/>
                <a:cs typeface="Gill Sans Light" charset="0"/>
              </a:rPr>
              <a:t> </a:t>
            </a:r>
            <a:r>
              <a:rPr lang="zh-CN" altLang="en-US" sz="2000" dirty="0">
                <a:ea typeface="Gill Sans Light" charset="0"/>
                <a:cs typeface="Gill Sans Light" charset="0"/>
                <a:sym typeface="Wingdings"/>
              </a:rPr>
              <a:t></a:t>
            </a:r>
            <a:endParaRPr lang="en-US" sz="2000" dirty="0">
              <a:ea typeface="Gill Sans Light" charset="0"/>
              <a:cs typeface="Gill Sans Light" charset="0"/>
            </a:endParaRPr>
          </a:p>
        </p:txBody>
      </p:sp>
      <p:grpSp>
        <p:nvGrpSpPr>
          <p:cNvPr id="16" name="Group 15"/>
          <p:cNvGrpSpPr/>
          <p:nvPr/>
        </p:nvGrpSpPr>
        <p:grpSpPr>
          <a:xfrm>
            <a:off x="6832600" y="3653626"/>
            <a:ext cx="5359400" cy="2511293"/>
            <a:chOff x="2412798" y="2063378"/>
            <a:chExt cx="8270499" cy="4112959"/>
          </a:xfrm>
        </p:grpSpPr>
        <p:cxnSp>
          <p:nvCxnSpPr>
            <p:cNvPr id="17" name="Straight Arrow Connector 16"/>
            <p:cNvCxnSpPr/>
            <p:nvPr/>
          </p:nvCxnSpPr>
          <p:spPr>
            <a:xfrm flipV="1">
              <a:off x="3097530" y="2657341"/>
              <a:ext cx="0" cy="2888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97531" y="5534370"/>
              <a:ext cx="7025404" cy="11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85965" y="5571450"/>
              <a:ext cx="1497332" cy="604887"/>
            </a:xfrm>
            <a:prstGeom prst="rect">
              <a:avLst/>
            </a:prstGeom>
            <a:noFill/>
          </p:spPr>
          <p:txBody>
            <a:bodyPr wrap="square" rtlCol="0">
              <a:spAutoFit/>
            </a:bodyPr>
            <a:lstStyle/>
            <a:p>
              <a:r>
                <a:rPr lang="en-US" dirty="0"/>
                <a:t>Time</a:t>
              </a:r>
            </a:p>
          </p:txBody>
        </p:sp>
        <p:sp>
          <p:nvSpPr>
            <p:cNvPr id="20" name="TextBox 19"/>
            <p:cNvSpPr txBox="1"/>
            <p:nvPr/>
          </p:nvSpPr>
          <p:spPr>
            <a:xfrm rot="16200000">
              <a:off x="1078192" y="3397984"/>
              <a:ext cx="3239156" cy="569944"/>
            </a:xfrm>
            <a:prstGeom prst="rect">
              <a:avLst/>
            </a:prstGeom>
            <a:noFill/>
          </p:spPr>
          <p:txBody>
            <a:bodyPr wrap="square" rtlCol="0">
              <a:spAutoFit/>
            </a:bodyPr>
            <a:lstStyle/>
            <a:p>
              <a:r>
                <a:rPr lang="en-US" altLang="zh-CN" dirty="0"/>
                <a:t>Expected</a:t>
              </a:r>
              <a:r>
                <a:rPr lang="zh-CN" altLang="en-US" dirty="0"/>
                <a:t> </a:t>
              </a:r>
              <a:r>
                <a:rPr lang="en-US" dirty="0"/>
                <a:t>Reward</a:t>
              </a:r>
            </a:p>
          </p:txBody>
        </p:sp>
      </p:grpSp>
      <p:cxnSp>
        <p:nvCxnSpPr>
          <p:cNvPr id="21" name="Straight Connector 20"/>
          <p:cNvCxnSpPr/>
          <p:nvPr/>
        </p:nvCxnSpPr>
        <p:spPr>
          <a:xfrm>
            <a:off x="9035447" y="4378891"/>
            <a:ext cx="5207" cy="1236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299884" y="3946904"/>
            <a:ext cx="1737379" cy="459283"/>
            <a:chOff x="2637330" y="3813257"/>
            <a:chExt cx="2889160" cy="521830"/>
          </a:xfrm>
        </p:grpSpPr>
        <p:cxnSp>
          <p:nvCxnSpPr>
            <p:cNvPr id="23" name="Straight Connector 22"/>
            <p:cNvCxnSpPr/>
            <p:nvPr/>
          </p:nvCxnSpPr>
          <p:spPr>
            <a:xfrm>
              <a:off x="2637330" y="4335087"/>
              <a:ext cx="2889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007538" y="3813257"/>
              <a:ext cx="2008414" cy="477769"/>
              <a:chOff x="3478310" y="4301544"/>
              <a:chExt cx="2008414" cy="477769"/>
            </a:xfrm>
          </p:grpSpPr>
          <p:pic>
            <p:nvPicPr>
              <p:cNvPr id="25" name="Picture 8" descr="Image result for soccer play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478310" y="43015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tennis play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3957566" y="43025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Image result for basketball play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36489" y="43396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Image result for baseball playe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02453" y="4364818"/>
                <a:ext cx="384271" cy="41449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9" name="Group 28"/>
          <p:cNvGrpSpPr/>
          <p:nvPr/>
        </p:nvGrpSpPr>
        <p:grpSpPr>
          <a:xfrm>
            <a:off x="9010376" y="5217765"/>
            <a:ext cx="2224111" cy="399005"/>
            <a:chOff x="5534791" y="1984457"/>
            <a:chExt cx="2776487" cy="558852"/>
          </a:xfrm>
        </p:grpSpPr>
        <p:cxnSp>
          <p:nvCxnSpPr>
            <p:cNvPr id="30" name="Straight Connector 29"/>
            <p:cNvCxnSpPr/>
            <p:nvPr/>
          </p:nvCxnSpPr>
          <p:spPr>
            <a:xfrm>
              <a:off x="5534791" y="2540600"/>
              <a:ext cx="2655517" cy="2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760263" y="1984457"/>
              <a:ext cx="2551015" cy="477769"/>
              <a:chOff x="6231035" y="2472744"/>
              <a:chExt cx="2551015" cy="477769"/>
            </a:xfrm>
          </p:grpSpPr>
          <p:pic>
            <p:nvPicPr>
              <p:cNvPr id="32" name="Picture 8" descr="Image result for soccer playe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flipH="1">
                <a:off x="6231035" y="24727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mage result for tennis play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flipH="1">
                <a:off x="6710291" y="24737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Image result for basketball playe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89214" y="25108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Image result for baseball playe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55178" y="2536018"/>
                <a:ext cx="384271" cy="4144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Image result for soccer playe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370886" y="2539349"/>
                <a:ext cx="411164" cy="4111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7" name="Group 36"/>
          <p:cNvGrpSpPr/>
          <p:nvPr/>
        </p:nvGrpSpPr>
        <p:grpSpPr>
          <a:xfrm>
            <a:off x="7335363" y="4549342"/>
            <a:ext cx="1726154" cy="414785"/>
            <a:chOff x="2620158" y="2697825"/>
            <a:chExt cx="2889160" cy="471489"/>
          </a:xfrm>
        </p:grpSpPr>
        <p:cxnSp>
          <p:nvCxnSpPr>
            <p:cNvPr id="38" name="Straight Connector 37"/>
            <p:cNvCxnSpPr/>
            <p:nvPr/>
          </p:nvCxnSpPr>
          <p:spPr>
            <a:xfrm>
              <a:off x="2620158" y="3169314"/>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939178" y="2697825"/>
              <a:ext cx="2227263" cy="377825"/>
              <a:chOff x="3409950" y="3186112"/>
              <a:chExt cx="2227263" cy="377825"/>
            </a:xfrm>
          </p:grpSpPr>
          <p:pic>
            <p:nvPicPr>
              <p:cNvPr id="40" name="Picture 3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09950" y="3190875"/>
                <a:ext cx="364717" cy="364717"/>
              </a:xfrm>
              <a:prstGeom prst="rect">
                <a:avLst/>
              </a:prstGeom>
            </p:spPr>
          </p:pic>
          <p:pic>
            <p:nvPicPr>
              <p:cNvPr id="41" name="Picture 4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71924" y="3190874"/>
                <a:ext cx="365760" cy="365760"/>
              </a:xfrm>
              <a:prstGeom prst="rect">
                <a:avLst/>
              </a:prstGeom>
            </p:spPr>
          </p:pic>
          <p:pic>
            <p:nvPicPr>
              <p:cNvPr id="42" name="Picture 20" descr="Government will inject equity of Rs1.2 billion, company will have Rs6 billion paid-up capital. DESIGN: TALHA KHAN&#10;"/>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485744" y="3186112"/>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Image result for international trad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106760" y="3186113"/>
                <a:ext cx="530453" cy="37147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4" name="Group 43"/>
          <p:cNvGrpSpPr/>
          <p:nvPr/>
        </p:nvGrpSpPr>
        <p:grpSpPr>
          <a:xfrm>
            <a:off x="9044037" y="4516837"/>
            <a:ext cx="2172927" cy="447291"/>
            <a:chOff x="5511798" y="4330408"/>
            <a:chExt cx="2889160" cy="465217"/>
          </a:xfrm>
        </p:grpSpPr>
        <p:cxnSp>
          <p:nvCxnSpPr>
            <p:cNvPr id="45" name="Straight Connector 44"/>
            <p:cNvCxnSpPr/>
            <p:nvPr/>
          </p:nvCxnSpPr>
          <p:spPr>
            <a:xfrm>
              <a:off x="5511798" y="4795625"/>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5725240" y="4330408"/>
              <a:ext cx="2675570" cy="377825"/>
              <a:chOff x="6196012" y="4818695"/>
              <a:chExt cx="2675570" cy="377825"/>
            </a:xfrm>
          </p:grpSpPr>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96012" y="4831803"/>
                <a:ext cx="364717" cy="364717"/>
              </a:xfrm>
              <a:prstGeom prst="rect">
                <a:avLst/>
              </a:prstGeom>
            </p:spPr>
          </p:pic>
          <p:pic>
            <p:nvPicPr>
              <p:cNvPr id="48" name="Picture 4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324720" y="4830760"/>
                <a:ext cx="365760" cy="365760"/>
              </a:xfrm>
              <a:prstGeom prst="rect">
                <a:avLst/>
              </a:prstGeom>
            </p:spPr>
          </p:pic>
          <p:pic>
            <p:nvPicPr>
              <p:cNvPr id="49" name="Picture 20" descr="Government will inject equity of Rs1.2 billion, company will have Rs6 billion paid-up capital. DESIGN: TALHA KHAN&#1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833776" y="4818695"/>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Image result for international trad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54568" y="4825045"/>
                <a:ext cx="530453" cy="37147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6" descr="http://www.bitcongress.org/wp-content/uploads/2018/01/exchange-300x300.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505822" y="4830760"/>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2" name="Picture 2" descr="eople who are at higher risk for severe illness | CDC"/>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445897" y="5867778"/>
            <a:ext cx="1338060" cy="669031"/>
          </a:xfrm>
          <a:prstGeom prst="rect">
            <a:avLst/>
          </a:prstGeom>
          <a:noFill/>
          <a:extLst>
            <a:ext uri="{909E8E84-426E-40DD-AFC4-6F175D3DCCD1}">
              <a14:hiddenFill xmlns:a14="http://schemas.microsoft.com/office/drawing/2010/main">
                <a:solidFill>
                  <a:srgbClr val="FFFFFF"/>
                </a:solidFill>
              </a14:hiddenFill>
            </a:ext>
          </a:extLst>
        </p:spPr>
      </p:pic>
      <p:sp>
        <p:nvSpPr>
          <p:cNvPr id="53"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51683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4" presetClass="entr" presetSubtype="1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par>
                                <p:cTn id="30" presetID="14" presetClass="entr" presetSubtype="1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par>
                                <p:cTn id="33" presetID="14" presetClass="entr" presetSubtype="1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randombar(horizontal)">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54</a:t>
            </a:fld>
            <a:endParaRPr lang="en-US"/>
          </a:p>
        </p:txBody>
      </p:sp>
      <p:sp>
        <p:nvSpPr>
          <p:cNvPr id="15" name="Content Placeholder 2"/>
          <p:cNvSpPr>
            <a:spLocks noGrp="1"/>
          </p:cNvSpPr>
          <p:nvPr>
            <p:ph idx="1"/>
          </p:nvPr>
        </p:nvSpPr>
        <p:spPr>
          <a:xfrm>
            <a:off x="838200" y="1825625"/>
            <a:ext cx="10515600" cy="4351338"/>
          </a:xfrm>
        </p:spPr>
        <p:txBody>
          <a:bodyPr/>
          <a:lstStyle/>
          <a:p>
            <a:r>
              <a:rPr lang="en-US" dirty="0"/>
              <a:t>(stochastic) Multi-arm bandit</a:t>
            </a:r>
          </a:p>
        </p:txBody>
      </p:sp>
      <p:grpSp>
        <p:nvGrpSpPr>
          <p:cNvPr id="16" name="Group 15"/>
          <p:cNvGrpSpPr/>
          <p:nvPr/>
        </p:nvGrpSpPr>
        <p:grpSpPr>
          <a:xfrm>
            <a:off x="3057985" y="2350053"/>
            <a:ext cx="5542676" cy="858253"/>
            <a:chOff x="2753185" y="2261705"/>
            <a:chExt cx="5542676" cy="858253"/>
          </a:xfrm>
        </p:grpSpPr>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3185" y="2482079"/>
              <a:ext cx="980688" cy="637879"/>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3858" y="2451845"/>
              <a:ext cx="1010835" cy="668113"/>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8850" y="2478685"/>
              <a:ext cx="953921" cy="641273"/>
            </a:xfrm>
            <a:prstGeom prst="rect">
              <a:avLst/>
            </a:prstGeom>
          </p:spPr>
        </p:pic>
        <p:sp>
          <p:nvSpPr>
            <p:cNvPr id="20" name="TextBox 19"/>
            <p:cNvSpPr txBox="1"/>
            <p:nvPr/>
          </p:nvSpPr>
          <p:spPr>
            <a:xfrm>
              <a:off x="5888383" y="2261705"/>
              <a:ext cx="2407478" cy="707886"/>
            </a:xfrm>
            <a:prstGeom prst="rect">
              <a:avLst/>
            </a:prstGeom>
            <a:noFill/>
          </p:spPr>
          <p:txBody>
            <a:bodyPr wrap="square" rtlCol="0">
              <a:spAutoFit/>
            </a:bodyPr>
            <a:lstStyle/>
            <a:p>
              <a:r>
                <a:rPr lang="en-US" sz="4000" b="1" dirty="0"/>
                <a:t>…</a:t>
              </a:r>
            </a:p>
          </p:txBody>
        </p:sp>
      </p:grpSp>
      <p:grpSp>
        <p:nvGrpSpPr>
          <p:cNvPr id="21" name="Group 20"/>
          <p:cNvGrpSpPr/>
          <p:nvPr/>
        </p:nvGrpSpPr>
        <p:grpSpPr>
          <a:xfrm>
            <a:off x="2891620" y="3308625"/>
            <a:ext cx="5854284" cy="1375049"/>
            <a:chOff x="2586820" y="3220277"/>
            <a:chExt cx="5854284" cy="1375049"/>
          </a:xfrm>
        </p:grpSpPr>
        <p:pic>
          <p:nvPicPr>
            <p:cNvPr id="22" name="Picture 4" descr="Image result for bandit mach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86820"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bandit mach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0333" y="3220277"/>
              <a:ext cx="1344127" cy="13441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bandit mach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96977" y="3251199"/>
              <a:ext cx="1344127" cy="134412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892800" y="3423479"/>
              <a:ext cx="2407478" cy="707886"/>
            </a:xfrm>
            <a:prstGeom prst="rect">
              <a:avLst/>
            </a:prstGeom>
            <a:noFill/>
          </p:spPr>
          <p:txBody>
            <a:bodyPr wrap="square" rtlCol="0">
              <a:spAutoFit/>
            </a:bodyPr>
            <a:lstStyle/>
            <a:p>
              <a:r>
                <a:rPr lang="en-US" sz="4000" b="1" dirty="0"/>
                <a:t>…</a:t>
              </a:r>
            </a:p>
          </p:txBody>
        </p:sp>
      </p:grpSp>
      <p:pic>
        <p:nvPicPr>
          <p:cNvPr id="26" name="Picture 2" descr="mage result for robot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86238" y="4945486"/>
            <a:ext cx="827242" cy="82724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4852508" y="5168056"/>
            <a:ext cx="315074" cy="382101"/>
            <a:chOff x="5382479" y="5128591"/>
            <a:chExt cx="315074" cy="382101"/>
          </a:xfrm>
        </p:grpSpPr>
        <p:pic>
          <p:nvPicPr>
            <p:cNvPr id="28" name="Picture 2" descr="Free photo: Dollar sign - 3d, Investment, Jackpot - Free Download ..."/>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flipV="1">
              <a:off x="5382479" y="5128591"/>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photo: Dollar sign - 3d, Investment, Jackpot - Free Download ..."/>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flipV="1">
              <a:off x="5444323" y="5256694"/>
              <a:ext cx="178135" cy="2539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photo: Dollar sign - 3d, Investment, Jackpot - Free Download ..."/>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flipV="1">
              <a:off x="5519418" y="5186017"/>
              <a:ext cx="178135" cy="253998"/>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Controller, emergency, escape, evacuate, lever, pull, push ic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771913">
            <a:off x="5264401" y="4795066"/>
            <a:ext cx="543340" cy="54334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388730" y="3812208"/>
            <a:ext cx="2344763" cy="695138"/>
            <a:chOff x="499166" y="3891721"/>
            <a:chExt cx="2344763" cy="695138"/>
          </a:xfrm>
        </p:grpSpPr>
        <p:sp>
          <p:nvSpPr>
            <p:cNvPr id="34" name="TextBox 33"/>
            <p:cNvSpPr txBox="1"/>
            <p:nvPr/>
          </p:nvSpPr>
          <p:spPr>
            <a:xfrm>
              <a:off x="499166" y="3891721"/>
              <a:ext cx="1289878" cy="369332"/>
            </a:xfrm>
            <a:prstGeom prst="rect">
              <a:avLst/>
            </a:prstGeom>
            <a:noFill/>
          </p:spPr>
          <p:txBody>
            <a:bodyPr wrap="square" rtlCol="0">
              <a:spAutoFit/>
            </a:bodyPr>
            <a:lstStyle/>
            <a:p>
              <a:r>
                <a:rPr lang="en-US" b="1" dirty="0"/>
                <a:t>Actions</a:t>
              </a:r>
            </a:p>
          </p:txBody>
        </p:sp>
        <p:pic>
          <p:nvPicPr>
            <p:cNvPr id="35" name="Pictur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6263" y="4263377"/>
              <a:ext cx="2327666" cy="323482"/>
            </a:xfrm>
            <a:prstGeom prst="rect">
              <a:avLst/>
            </a:prstGeom>
          </p:spPr>
        </p:pic>
      </p:grpSp>
      <p:sp>
        <p:nvSpPr>
          <p:cNvPr id="37" name="TextBox 36"/>
          <p:cNvSpPr txBox="1"/>
          <p:nvPr/>
        </p:nvSpPr>
        <p:spPr>
          <a:xfrm>
            <a:off x="388730" y="2500243"/>
            <a:ext cx="1289878" cy="646331"/>
          </a:xfrm>
          <a:prstGeom prst="rect">
            <a:avLst/>
          </a:prstGeom>
          <a:noFill/>
        </p:spPr>
        <p:txBody>
          <a:bodyPr wrap="square" rtlCol="0">
            <a:spAutoFit/>
          </a:bodyPr>
          <a:lstStyle/>
          <a:p>
            <a:r>
              <a:rPr lang="en-US" b="1" dirty="0"/>
              <a:t>Reward distribution</a:t>
            </a:r>
          </a:p>
        </p:txBody>
      </p:sp>
      <p:grpSp>
        <p:nvGrpSpPr>
          <p:cNvPr id="42" name="Group 41"/>
          <p:cNvGrpSpPr/>
          <p:nvPr/>
        </p:nvGrpSpPr>
        <p:grpSpPr>
          <a:xfrm>
            <a:off x="388730" y="5023817"/>
            <a:ext cx="1634434" cy="977762"/>
            <a:chOff x="388730" y="5023817"/>
            <a:chExt cx="1634434" cy="977762"/>
          </a:xfrm>
        </p:grpSpPr>
        <p:sp>
          <p:nvSpPr>
            <p:cNvPr id="43" name="TextBox 42"/>
            <p:cNvSpPr txBox="1"/>
            <p:nvPr/>
          </p:nvSpPr>
          <p:spPr>
            <a:xfrm>
              <a:off x="388730" y="5023817"/>
              <a:ext cx="1634434" cy="646331"/>
            </a:xfrm>
            <a:prstGeom prst="rect">
              <a:avLst/>
            </a:prstGeom>
            <a:noFill/>
          </p:spPr>
          <p:txBody>
            <a:bodyPr wrap="square" rtlCol="0">
              <a:spAutoFit/>
            </a:bodyPr>
            <a:lstStyle/>
            <a:p>
              <a:r>
                <a:rPr lang="en-US" b="1" dirty="0"/>
                <a:t>Agent/learner/policy</a:t>
              </a:r>
            </a:p>
          </p:txBody>
        </p:sp>
        <p:pic>
          <p:nvPicPr>
            <p:cNvPr id="44" name="Picture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4679" y="5664816"/>
              <a:ext cx="1125095" cy="336763"/>
            </a:xfrm>
            <a:prstGeom prst="rect">
              <a:avLst/>
            </a:prstGeom>
          </p:spPr>
        </p:pic>
      </p:grpSp>
      <p:grpSp>
        <p:nvGrpSpPr>
          <p:cNvPr id="45" name="Group 44"/>
          <p:cNvGrpSpPr/>
          <p:nvPr/>
        </p:nvGrpSpPr>
        <p:grpSpPr>
          <a:xfrm>
            <a:off x="3756804" y="5000619"/>
            <a:ext cx="957886" cy="649798"/>
            <a:chOff x="3584063" y="5078755"/>
            <a:chExt cx="957886" cy="649798"/>
          </a:xfrm>
        </p:grpSpPr>
        <p:sp>
          <p:nvSpPr>
            <p:cNvPr id="46" name="TextBox 45"/>
            <p:cNvSpPr txBox="1"/>
            <p:nvPr/>
          </p:nvSpPr>
          <p:spPr>
            <a:xfrm>
              <a:off x="3584063" y="5078755"/>
              <a:ext cx="957886" cy="369332"/>
            </a:xfrm>
            <a:prstGeom prst="rect">
              <a:avLst/>
            </a:prstGeom>
            <a:noFill/>
          </p:spPr>
          <p:txBody>
            <a:bodyPr wrap="square" rtlCol="0">
              <a:spAutoFit/>
            </a:bodyPr>
            <a:lstStyle/>
            <a:p>
              <a:r>
                <a:rPr lang="en-US" b="1" dirty="0"/>
                <a:t>Reward</a:t>
              </a:r>
            </a:p>
          </p:txBody>
        </p:sp>
        <p:pic>
          <p:nvPicPr>
            <p:cNvPr id="47" name="Picture 4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08213" y="5357075"/>
              <a:ext cx="600079" cy="371478"/>
            </a:xfrm>
            <a:prstGeom prst="rect">
              <a:avLst/>
            </a:prstGeom>
          </p:spPr>
        </p:pic>
      </p:grpSp>
      <p:grpSp>
        <p:nvGrpSpPr>
          <p:cNvPr id="72" name="Group 71"/>
          <p:cNvGrpSpPr/>
          <p:nvPr/>
        </p:nvGrpSpPr>
        <p:grpSpPr>
          <a:xfrm>
            <a:off x="1201738" y="5629689"/>
            <a:ext cx="4764119" cy="850182"/>
            <a:chOff x="1201738" y="5629689"/>
            <a:chExt cx="4764119" cy="850182"/>
          </a:xfrm>
        </p:grpSpPr>
        <p:sp>
          <p:nvSpPr>
            <p:cNvPr id="41" name="TextBox 40"/>
            <p:cNvSpPr txBox="1"/>
            <p:nvPr/>
          </p:nvSpPr>
          <p:spPr>
            <a:xfrm>
              <a:off x="1610499" y="5895096"/>
              <a:ext cx="4355358" cy="584775"/>
            </a:xfrm>
            <a:prstGeom prst="rect">
              <a:avLst/>
            </a:prstGeom>
            <a:noFill/>
          </p:spPr>
          <p:txBody>
            <a:bodyPr wrap="square" rtlCol="0">
              <a:spAutoFit/>
            </a:bodyPr>
            <a:lstStyle/>
            <a:p>
              <a:pPr algn="ctr"/>
              <a:r>
                <a:rPr lang="en-US" sz="1600" dirty="0">
                  <a:solidFill>
                    <a:srgbClr val="FF0000"/>
                  </a:solidFill>
                </a:rPr>
                <a:t>History</a:t>
              </a:r>
              <a:r>
                <a:rPr lang="zh-CN" altLang="en-US" sz="1600" dirty="0">
                  <a:solidFill>
                    <a:srgbClr val="FF0000"/>
                  </a:solidFill>
                </a:rPr>
                <a:t> </a:t>
              </a:r>
              <a:r>
                <a:rPr lang="en-US" altLang="zh-CN" sz="1600" dirty="0">
                  <a:solidFill>
                    <a:srgbClr val="FF0000"/>
                  </a:solidFill>
                </a:rPr>
                <a:t>is</a:t>
              </a:r>
              <a:r>
                <a:rPr lang="zh-CN" altLang="en-US" sz="1600" dirty="0">
                  <a:solidFill>
                    <a:srgbClr val="FF0000"/>
                  </a:solidFill>
                </a:rPr>
                <a:t> </a:t>
              </a:r>
              <a:r>
                <a:rPr lang="en-US" altLang="zh-CN" sz="1600" dirty="0">
                  <a:solidFill>
                    <a:srgbClr val="FF0000"/>
                  </a:solidFill>
                </a:rPr>
                <a:t>no</a:t>
              </a:r>
              <a:r>
                <a:rPr lang="zh-CN" altLang="en-US" sz="1600" dirty="0">
                  <a:solidFill>
                    <a:srgbClr val="FF0000"/>
                  </a:solidFill>
                </a:rPr>
                <a:t> </a:t>
              </a:r>
              <a:r>
                <a:rPr lang="en-US" altLang="zh-CN" sz="1600" dirty="0">
                  <a:solidFill>
                    <a:srgbClr val="FF0000"/>
                  </a:solidFill>
                </a:rPr>
                <a:t>longer</a:t>
              </a:r>
              <a:r>
                <a:rPr lang="zh-CN" altLang="en-US" sz="1600" dirty="0">
                  <a:solidFill>
                    <a:srgbClr val="FF0000"/>
                  </a:solidFill>
                </a:rPr>
                <a:t> </a:t>
              </a:r>
              <a:r>
                <a:rPr lang="en-US" altLang="zh-CN" sz="1600" dirty="0">
                  <a:solidFill>
                    <a:srgbClr val="FF0000"/>
                  </a:solidFill>
                </a:rPr>
                <a:t>helpful</a:t>
              </a:r>
              <a:r>
                <a:rPr lang="zh-CN" altLang="en-US" sz="1600" dirty="0">
                  <a:solidFill>
                    <a:srgbClr val="FF0000"/>
                  </a:solidFill>
                </a:rPr>
                <a:t> </a:t>
              </a:r>
              <a:r>
                <a:rPr lang="en-US" altLang="zh-CN" sz="1600" dirty="0">
                  <a:solidFill>
                    <a:srgbClr val="FF0000"/>
                  </a:solidFill>
                </a:rPr>
                <a:t>and</a:t>
              </a:r>
              <a:r>
                <a:rPr lang="zh-CN" altLang="en-US" sz="1600" dirty="0">
                  <a:solidFill>
                    <a:srgbClr val="FF0000"/>
                  </a:solidFill>
                </a:rPr>
                <a:t> </a:t>
              </a:r>
              <a:r>
                <a:rPr lang="en-US" altLang="zh-CN" sz="1600" dirty="0">
                  <a:solidFill>
                    <a:srgbClr val="FF0000"/>
                  </a:solidFill>
                </a:rPr>
                <a:t>may</a:t>
              </a:r>
              <a:r>
                <a:rPr lang="zh-CN" altLang="en-US" sz="1600" dirty="0">
                  <a:solidFill>
                    <a:srgbClr val="FF0000"/>
                  </a:solidFill>
                </a:rPr>
                <a:t> </a:t>
              </a:r>
              <a:r>
                <a:rPr lang="en-US" altLang="zh-CN" sz="1600" dirty="0">
                  <a:solidFill>
                    <a:srgbClr val="FF0000"/>
                  </a:solidFill>
                </a:rPr>
                <a:t>even</a:t>
              </a:r>
              <a:r>
                <a:rPr lang="zh-CN" altLang="en-US" sz="1600" dirty="0">
                  <a:solidFill>
                    <a:srgbClr val="FF0000"/>
                  </a:solidFill>
                </a:rPr>
                <a:t> </a:t>
              </a:r>
              <a:r>
                <a:rPr lang="en-US" altLang="zh-CN" sz="1600" dirty="0">
                  <a:solidFill>
                    <a:srgbClr val="FF0000"/>
                  </a:solidFill>
                </a:rPr>
                <a:t>be</a:t>
              </a:r>
              <a:r>
                <a:rPr lang="zh-CN" altLang="en-US" sz="1600" dirty="0">
                  <a:solidFill>
                    <a:srgbClr val="FF0000"/>
                  </a:solidFill>
                </a:rPr>
                <a:t> </a:t>
              </a:r>
              <a:r>
                <a:rPr lang="en-US" altLang="zh-CN" sz="1600" dirty="0">
                  <a:solidFill>
                    <a:srgbClr val="FF0000"/>
                  </a:solidFill>
                </a:rPr>
                <a:t>misleading</a:t>
              </a:r>
              <a:r>
                <a:rPr lang="zh-CN" altLang="en-US" sz="1600" dirty="0">
                  <a:solidFill>
                    <a:srgbClr val="FF0000"/>
                  </a:solidFill>
                </a:rPr>
                <a:t> </a:t>
              </a:r>
              <a:r>
                <a:rPr lang="en-US" altLang="zh-CN" sz="1600" dirty="0">
                  <a:solidFill>
                    <a:srgbClr val="FF0000"/>
                  </a:solidFill>
                </a:rPr>
                <a:t>in</a:t>
              </a:r>
              <a:r>
                <a:rPr lang="zh-CN" altLang="en-US" sz="1600" dirty="0">
                  <a:solidFill>
                    <a:srgbClr val="FF0000"/>
                  </a:solidFill>
                </a:rPr>
                <a:t> </a:t>
              </a:r>
              <a:r>
                <a:rPr lang="en-US" altLang="zh-CN" sz="1600" dirty="0">
                  <a:solidFill>
                    <a:srgbClr val="FF0000"/>
                  </a:solidFill>
                </a:rPr>
                <a:t>the</a:t>
              </a:r>
              <a:r>
                <a:rPr lang="zh-CN" altLang="en-US" sz="1600" dirty="0">
                  <a:solidFill>
                    <a:srgbClr val="FF0000"/>
                  </a:solidFill>
                </a:rPr>
                <a:t> </a:t>
              </a:r>
              <a:r>
                <a:rPr lang="en-US" altLang="zh-CN" sz="1600" dirty="0">
                  <a:solidFill>
                    <a:srgbClr val="FF0000"/>
                  </a:solidFill>
                </a:rPr>
                <a:t>player’s</a:t>
              </a:r>
              <a:r>
                <a:rPr lang="zh-CN" altLang="en-US" sz="1600" dirty="0">
                  <a:solidFill>
                    <a:srgbClr val="FF0000"/>
                  </a:solidFill>
                </a:rPr>
                <a:t> </a:t>
              </a:r>
              <a:r>
                <a:rPr lang="en-US" altLang="zh-CN" sz="1600" dirty="0">
                  <a:solidFill>
                    <a:srgbClr val="FF0000"/>
                  </a:solidFill>
                </a:rPr>
                <a:t>decision-making</a:t>
              </a:r>
              <a:endParaRPr lang="en-US" sz="1600" dirty="0">
                <a:solidFill>
                  <a:srgbClr val="FF0000"/>
                </a:solidFill>
              </a:endParaRPr>
            </a:p>
          </p:txBody>
        </p:sp>
        <p:sp>
          <p:nvSpPr>
            <p:cNvPr id="52" name="Rectangle 51"/>
            <p:cNvSpPr/>
            <p:nvPr/>
          </p:nvSpPr>
          <p:spPr>
            <a:xfrm>
              <a:off x="1201738" y="5629689"/>
              <a:ext cx="355600" cy="39487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5911242" y="4934221"/>
            <a:ext cx="3538291" cy="1874061"/>
            <a:chOff x="2064167" y="4690005"/>
            <a:chExt cx="3538291" cy="1874061"/>
          </a:xfrm>
        </p:grpSpPr>
        <p:cxnSp>
          <p:nvCxnSpPr>
            <p:cNvPr id="57" name="Straight Arrow Connector 56"/>
            <p:cNvCxnSpPr/>
            <p:nvPr/>
          </p:nvCxnSpPr>
          <p:spPr>
            <a:xfrm flipV="1">
              <a:off x="2514600" y="6112134"/>
              <a:ext cx="2823268" cy="34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2514600" y="4767114"/>
              <a:ext cx="0" cy="13796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945163" y="6194734"/>
              <a:ext cx="1657295" cy="369332"/>
            </a:xfrm>
            <a:prstGeom prst="rect">
              <a:avLst/>
            </a:prstGeom>
            <a:noFill/>
          </p:spPr>
          <p:txBody>
            <a:bodyPr wrap="square" rtlCol="0">
              <a:spAutoFit/>
            </a:bodyPr>
            <a:lstStyle/>
            <a:p>
              <a:r>
                <a:rPr lang="en-US" dirty="0">
                  <a:solidFill>
                    <a:schemeClr val="accent1">
                      <a:lumMod val="75000"/>
                    </a:schemeClr>
                  </a:solidFill>
                </a:rPr>
                <a:t>Time</a:t>
              </a:r>
            </a:p>
          </p:txBody>
        </p:sp>
        <p:sp>
          <p:nvSpPr>
            <p:cNvPr id="60" name="TextBox 59"/>
            <p:cNvSpPr txBox="1"/>
            <p:nvPr/>
          </p:nvSpPr>
          <p:spPr>
            <a:xfrm rot="16200000">
              <a:off x="1791817" y="4962355"/>
              <a:ext cx="914032" cy="369332"/>
            </a:xfrm>
            <a:prstGeom prst="rect">
              <a:avLst/>
            </a:prstGeom>
            <a:noFill/>
          </p:spPr>
          <p:txBody>
            <a:bodyPr wrap="square" rtlCol="0">
              <a:spAutoFit/>
            </a:bodyPr>
            <a:lstStyle/>
            <a:p>
              <a:r>
                <a:rPr lang="en-US" dirty="0">
                  <a:solidFill>
                    <a:schemeClr val="accent1">
                      <a:lumMod val="75000"/>
                    </a:schemeClr>
                  </a:solidFill>
                </a:rPr>
                <a:t>Regret</a:t>
              </a:r>
            </a:p>
          </p:txBody>
        </p:sp>
      </p:grpSp>
      <p:sp>
        <p:nvSpPr>
          <p:cNvPr id="4" name="TextBox 3"/>
          <p:cNvSpPr txBox="1"/>
          <p:nvPr/>
        </p:nvSpPr>
        <p:spPr>
          <a:xfrm>
            <a:off x="13461167" y="8094689"/>
            <a:ext cx="184731" cy="369332"/>
          </a:xfrm>
          <a:prstGeom prst="rect">
            <a:avLst/>
          </a:prstGeom>
          <a:noFill/>
        </p:spPr>
        <p:txBody>
          <a:bodyPr wrap="none" rtlCol="0">
            <a:spAutoFit/>
          </a:bodyPr>
          <a:lstStyle/>
          <a:p>
            <a:endParaRPr lang="en-US" dirty="0"/>
          </a:p>
        </p:txBody>
      </p:sp>
      <p:grpSp>
        <p:nvGrpSpPr>
          <p:cNvPr id="71" name="Group 70"/>
          <p:cNvGrpSpPr/>
          <p:nvPr/>
        </p:nvGrpSpPr>
        <p:grpSpPr>
          <a:xfrm>
            <a:off x="5825809" y="5092017"/>
            <a:ext cx="6184376" cy="5378499"/>
            <a:chOff x="5825809" y="5092017"/>
            <a:chExt cx="6184376" cy="5378499"/>
          </a:xfrm>
        </p:grpSpPr>
        <p:sp>
          <p:nvSpPr>
            <p:cNvPr id="55" name="Arc 54"/>
            <p:cNvSpPr/>
            <p:nvPr/>
          </p:nvSpPr>
          <p:spPr>
            <a:xfrm rot="18481685">
              <a:off x="6569103" y="5029434"/>
              <a:ext cx="4697788" cy="6184376"/>
            </a:xfrm>
            <a:prstGeom prst="arc">
              <a:avLst>
                <a:gd name="adj1" fmla="val 15994470"/>
                <a:gd name="adj2" fmla="val 18268608"/>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438740" y="5092017"/>
              <a:ext cx="454869" cy="461665"/>
            </a:xfrm>
            <a:prstGeom prst="rect">
              <a:avLst/>
            </a:prstGeom>
            <a:noFill/>
          </p:spPr>
          <p:txBody>
            <a:bodyPr wrap="square" rtlCol="0">
              <a:spAutoFit/>
            </a:bodyPr>
            <a:lstStyle/>
            <a:p>
              <a:r>
                <a:rPr lang="en-US" altLang="zh-CN" sz="2400" dirty="0">
                  <a:solidFill>
                    <a:srgbClr val="008000"/>
                  </a:solidFill>
                  <a:sym typeface="Wingdings"/>
                </a:rPr>
                <a:t></a:t>
              </a:r>
              <a:endParaRPr lang="en-US" dirty="0">
                <a:solidFill>
                  <a:srgbClr val="008000"/>
                </a:solidFill>
              </a:endParaRPr>
            </a:p>
          </p:txBody>
        </p:sp>
      </p:grpSp>
      <p:grpSp>
        <p:nvGrpSpPr>
          <p:cNvPr id="78" name="Group 77"/>
          <p:cNvGrpSpPr/>
          <p:nvPr/>
        </p:nvGrpSpPr>
        <p:grpSpPr>
          <a:xfrm>
            <a:off x="8071523" y="4693111"/>
            <a:ext cx="1093957" cy="778418"/>
            <a:chOff x="8071523" y="4693111"/>
            <a:chExt cx="1093957" cy="778418"/>
          </a:xfrm>
        </p:grpSpPr>
        <p:cxnSp>
          <p:nvCxnSpPr>
            <p:cNvPr id="75" name="Straight Connector 74"/>
            <p:cNvCxnSpPr/>
            <p:nvPr/>
          </p:nvCxnSpPr>
          <p:spPr>
            <a:xfrm flipV="1">
              <a:off x="8071523" y="4693111"/>
              <a:ext cx="873457" cy="7784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8710611" y="4743895"/>
              <a:ext cx="454869" cy="461665"/>
            </a:xfrm>
            <a:prstGeom prst="rect">
              <a:avLst/>
            </a:prstGeom>
            <a:noFill/>
          </p:spPr>
          <p:txBody>
            <a:bodyPr wrap="square" rtlCol="0">
              <a:spAutoFit/>
            </a:bodyPr>
            <a:lstStyle/>
            <a:p>
              <a:r>
                <a:rPr lang="en-US" altLang="zh-CN" sz="2400" dirty="0">
                  <a:solidFill>
                    <a:srgbClr val="FF0000"/>
                  </a:solidFill>
                  <a:sym typeface="Wingdings"/>
                </a:rPr>
                <a:t></a:t>
              </a:r>
              <a:endParaRPr lang="en-US" dirty="0">
                <a:solidFill>
                  <a:srgbClr val="FF0000"/>
                </a:solidFill>
              </a:endParaRPr>
            </a:p>
          </p:txBody>
        </p:sp>
      </p:grpSp>
      <p:grpSp>
        <p:nvGrpSpPr>
          <p:cNvPr id="86" name="Group 85"/>
          <p:cNvGrpSpPr/>
          <p:nvPr/>
        </p:nvGrpSpPr>
        <p:grpSpPr>
          <a:xfrm>
            <a:off x="2713480" y="2308535"/>
            <a:ext cx="5997132" cy="899771"/>
            <a:chOff x="2713480" y="2308535"/>
            <a:chExt cx="5997132" cy="899771"/>
          </a:xfrm>
        </p:grpSpPr>
        <p:grpSp>
          <p:nvGrpSpPr>
            <p:cNvPr id="79" name="Group 78"/>
            <p:cNvGrpSpPr/>
            <p:nvPr/>
          </p:nvGrpSpPr>
          <p:grpSpPr>
            <a:xfrm>
              <a:off x="3057985" y="2360248"/>
              <a:ext cx="5457084" cy="832940"/>
              <a:chOff x="3377175" y="2275144"/>
              <a:chExt cx="4667531" cy="832940"/>
            </a:xfrm>
          </p:grpSpPr>
          <p:pic>
            <p:nvPicPr>
              <p:cNvPr id="80" name="Picture 7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93849" y="2470205"/>
                <a:ext cx="885818" cy="637879"/>
              </a:xfrm>
              <a:prstGeom prst="rect">
                <a:avLst/>
              </a:prstGeom>
            </p:spPr>
          </p:pic>
          <p:pic>
            <p:nvPicPr>
              <p:cNvPr id="81" name="Picture 8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26250" y="2434646"/>
                <a:ext cx="918456" cy="668113"/>
              </a:xfrm>
              <a:prstGeom prst="rect">
                <a:avLst/>
              </a:prstGeom>
            </p:spPr>
          </p:pic>
          <p:pic>
            <p:nvPicPr>
              <p:cNvPr id="82" name="Picture 8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77175" y="2481929"/>
                <a:ext cx="809880" cy="618717"/>
              </a:xfrm>
              <a:prstGeom prst="rect">
                <a:avLst/>
              </a:prstGeom>
            </p:spPr>
          </p:pic>
          <p:sp>
            <p:nvSpPr>
              <p:cNvPr id="83" name="TextBox 82"/>
              <p:cNvSpPr txBox="1"/>
              <p:nvPr/>
            </p:nvSpPr>
            <p:spPr>
              <a:xfrm>
                <a:off x="6049208" y="2275144"/>
                <a:ext cx="824172" cy="707886"/>
              </a:xfrm>
              <a:prstGeom prst="rect">
                <a:avLst/>
              </a:prstGeom>
              <a:noFill/>
            </p:spPr>
            <p:txBody>
              <a:bodyPr wrap="square" rtlCol="0">
                <a:spAutoFit/>
              </a:bodyPr>
              <a:lstStyle/>
              <a:p>
                <a:r>
                  <a:rPr lang="en-US" sz="4000" b="1" dirty="0"/>
                  <a:t>…</a:t>
                </a:r>
              </a:p>
            </p:txBody>
          </p:sp>
        </p:grpSp>
        <p:sp>
          <p:nvSpPr>
            <p:cNvPr id="84" name="Rectangle 83"/>
            <p:cNvSpPr/>
            <p:nvPr/>
          </p:nvSpPr>
          <p:spPr>
            <a:xfrm>
              <a:off x="2713480" y="2350053"/>
              <a:ext cx="5997132" cy="85825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5040022" y="2308535"/>
              <a:ext cx="1799981" cy="369332"/>
            </a:xfrm>
            <a:prstGeom prst="rect">
              <a:avLst/>
            </a:prstGeom>
            <a:noFill/>
          </p:spPr>
          <p:txBody>
            <a:bodyPr wrap="square" rtlCol="0">
              <a:spAutoFit/>
            </a:bodyPr>
            <a:lstStyle/>
            <a:p>
              <a:r>
                <a:rPr lang="en-US" altLang="zh-CN" b="1" dirty="0">
                  <a:solidFill>
                    <a:srgbClr val="FF0000"/>
                  </a:solidFill>
                </a:rPr>
                <a:t>Non-stationary</a:t>
              </a:r>
              <a:endParaRPr lang="en-US" b="1" dirty="0">
                <a:solidFill>
                  <a:srgbClr val="FF0000"/>
                </a:solidFill>
              </a:endParaRPr>
            </a:p>
          </p:txBody>
        </p:sp>
      </p:grpSp>
      <p:sp>
        <p:nvSpPr>
          <p:cNvPr id="88" name="Cloud Callout 87"/>
          <p:cNvSpPr/>
          <p:nvPr/>
        </p:nvSpPr>
        <p:spPr>
          <a:xfrm>
            <a:off x="2388742" y="4652753"/>
            <a:ext cx="2337696" cy="517668"/>
          </a:xfrm>
          <a:prstGeom prst="cloudCallout">
            <a:avLst>
              <a:gd name="adj1" fmla="val -39133"/>
              <a:gd name="adj2" fmla="val 8589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rPr>
              <a:t>I</a:t>
            </a:r>
            <a:r>
              <a:rPr lang="zh-CN" altLang="en-US" sz="900" dirty="0">
                <a:solidFill>
                  <a:schemeClr val="tx1"/>
                </a:solidFill>
              </a:rPr>
              <a:t> </a:t>
            </a:r>
            <a:r>
              <a:rPr lang="en-US" altLang="zh-CN" sz="900" dirty="0">
                <a:solidFill>
                  <a:schemeClr val="tx1"/>
                </a:solidFill>
              </a:rPr>
              <a:t>need</a:t>
            </a:r>
            <a:r>
              <a:rPr lang="zh-CN" altLang="en-US" sz="900" dirty="0">
                <a:solidFill>
                  <a:schemeClr val="tx1"/>
                </a:solidFill>
              </a:rPr>
              <a:t> </a:t>
            </a:r>
            <a:r>
              <a:rPr lang="en-US" altLang="zh-CN" sz="900" dirty="0">
                <a:solidFill>
                  <a:schemeClr val="tx1"/>
                </a:solidFill>
              </a:rPr>
              <a:t>to</a:t>
            </a:r>
            <a:r>
              <a:rPr lang="zh-CN" altLang="en-US" sz="900" dirty="0">
                <a:solidFill>
                  <a:schemeClr val="tx1"/>
                </a:solidFill>
              </a:rPr>
              <a:t> </a:t>
            </a:r>
            <a:r>
              <a:rPr lang="en-US" altLang="zh-CN" sz="900" dirty="0">
                <a:solidFill>
                  <a:schemeClr val="tx1"/>
                </a:solidFill>
              </a:rPr>
              <a:t>be</a:t>
            </a:r>
            <a:r>
              <a:rPr lang="zh-CN" altLang="en-US" sz="900" dirty="0">
                <a:solidFill>
                  <a:schemeClr val="tx1"/>
                </a:solidFill>
              </a:rPr>
              <a:t> </a:t>
            </a:r>
            <a:r>
              <a:rPr lang="en-US" altLang="zh-CN" sz="900" dirty="0">
                <a:solidFill>
                  <a:schemeClr val="tx1"/>
                </a:solidFill>
              </a:rPr>
              <a:t>adaptive</a:t>
            </a:r>
            <a:r>
              <a:rPr lang="zh-CN" altLang="en-US" sz="900" dirty="0">
                <a:solidFill>
                  <a:schemeClr val="tx1"/>
                </a:solidFill>
              </a:rPr>
              <a:t> </a:t>
            </a:r>
            <a:r>
              <a:rPr lang="en-US" altLang="zh-CN" sz="900" dirty="0">
                <a:solidFill>
                  <a:schemeClr val="tx1"/>
                </a:solidFill>
              </a:rPr>
              <a:t>about</a:t>
            </a:r>
            <a:r>
              <a:rPr lang="zh-CN" altLang="en-US" sz="900" dirty="0">
                <a:solidFill>
                  <a:schemeClr val="tx1"/>
                </a:solidFill>
              </a:rPr>
              <a:t> </a:t>
            </a:r>
            <a:r>
              <a:rPr lang="en-US" altLang="zh-CN" sz="900" dirty="0">
                <a:solidFill>
                  <a:schemeClr val="tx1"/>
                </a:solidFill>
              </a:rPr>
              <a:t>potential</a:t>
            </a:r>
            <a:r>
              <a:rPr lang="zh-CN" altLang="en-US" sz="900" dirty="0">
                <a:solidFill>
                  <a:schemeClr val="tx1"/>
                </a:solidFill>
              </a:rPr>
              <a:t> </a:t>
            </a:r>
            <a:r>
              <a:rPr lang="en-US" altLang="zh-CN" sz="900" dirty="0">
                <a:solidFill>
                  <a:schemeClr val="tx1"/>
                </a:solidFill>
              </a:rPr>
              <a:t>changes</a:t>
            </a:r>
            <a:r>
              <a:rPr lang="zh-CN" altLang="en-US" sz="900" dirty="0">
                <a:solidFill>
                  <a:schemeClr val="tx1"/>
                </a:solidFill>
              </a:rPr>
              <a:t> </a:t>
            </a:r>
            <a:r>
              <a:rPr lang="en-US" altLang="zh-CN" sz="900" dirty="0">
                <a:solidFill>
                  <a:schemeClr val="tx1"/>
                </a:solidFill>
              </a:rPr>
              <a:t>in</a:t>
            </a:r>
            <a:r>
              <a:rPr lang="zh-CN" altLang="en-US" sz="900" dirty="0">
                <a:solidFill>
                  <a:schemeClr val="tx1"/>
                </a:solidFill>
              </a:rPr>
              <a:t> </a:t>
            </a:r>
            <a:r>
              <a:rPr lang="en-US" altLang="zh-CN" sz="900" dirty="0">
                <a:solidFill>
                  <a:schemeClr val="tx1"/>
                </a:solidFill>
              </a:rPr>
              <a:t>the</a:t>
            </a:r>
            <a:r>
              <a:rPr lang="zh-CN" altLang="en-US" sz="900" dirty="0">
                <a:solidFill>
                  <a:schemeClr val="tx1"/>
                </a:solidFill>
              </a:rPr>
              <a:t> </a:t>
            </a:r>
            <a:r>
              <a:rPr lang="en-US" altLang="zh-CN" sz="900" dirty="0">
                <a:solidFill>
                  <a:schemeClr val="tx1"/>
                </a:solidFill>
              </a:rPr>
              <a:t>environment</a:t>
            </a:r>
            <a:endParaRPr lang="en-US" sz="900" dirty="0">
              <a:solidFill>
                <a:schemeClr val="tx1"/>
              </a:solidFill>
            </a:endParaRPr>
          </a:p>
        </p:txBody>
      </p:sp>
      <p:grpSp>
        <p:nvGrpSpPr>
          <p:cNvPr id="92" name="Group 91"/>
          <p:cNvGrpSpPr/>
          <p:nvPr/>
        </p:nvGrpSpPr>
        <p:grpSpPr>
          <a:xfrm>
            <a:off x="8551539" y="1784423"/>
            <a:ext cx="3746414" cy="2180793"/>
            <a:chOff x="8551539" y="1784423"/>
            <a:chExt cx="3746414" cy="2180793"/>
          </a:xfrm>
        </p:grpSpPr>
        <p:pic>
          <p:nvPicPr>
            <p:cNvPr id="89" name="Picture 8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79003" y="1784423"/>
              <a:ext cx="3079618" cy="1717882"/>
            </a:xfrm>
            <a:prstGeom prst="rect">
              <a:avLst/>
            </a:prstGeom>
          </p:spPr>
        </p:pic>
        <p:sp>
          <p:nvSpPr>
            <p:cNvPr id="90" name="TextBox 89"/>
            <p:cNvSpPr txBox="1"/>
            <p:nvPr/>
          </p:nvSpPr>
          <p:spPr>
            <a:xfrm>
              <a:off x="8551539" y="3441996"/>
              <a:ext cx="3746414" cy="523220"/>
            </a:xfrm>
            <a:prstGeom prst="rect">
              <a:avLst/>
            </a:prstGeom>
            <a:noFill/>
          </p:spPr>
          <p:txBody>
            <a:bodyPr wrap="square" rtlCol="0">
              <a:spAutoFit/>
            </a:bodyPr>
            <a:lstStyle/>
            <a:p>
              <a:pPr algn="ctr"/>
              <a:r>
                <a:rPr lang="en-US" sz="1400" dirty="0">
                  <a:latin typeface="Gill Sans Light" charset="0"/>
                  <a:ea typeface="Gill Sans Light" charset="0"/>
                  <a:cs typeface="Gill Sans Light" charset="0"/>
                </a:rPr>
                <a:t>Real-time click-through-rate of </a:t>
              </a:r>
              <a:r>
                <a:rPr lang="en-US" altLang="zh-CN" sz="1400" dirty="0">
                  <a:latin typeface="Gill Sans Light" charset="0"/>
                  <a:ea typeface="Gill Sans Light" charset="0"/>
                  <a:cs typeface="Gill Sans Light" charset="0"/>
                </a:rPr>
                <a:t>4</a:t>
              </a:r>
              <a:r>
                <a:rPr lang="zh-CN" altLang="en-US" sz="1400" dirty="0">
                  <a:latin typeface="Gill Sans Light" charset="0"/>
                  <a:ea typeface="Gill Sans Light" charset="0"/>
                  <a:cs typeface="Gill Sans Light" charset="0"/>
                </a:rPr>
                <a:t> </a:t>
              </a:r>
              <a:r>
                <a:rPr lang="en-US" sz="1400" dirty="0">
                  <a:latin typeface="Gill Sans Light" charset="0"/>
                  <a:ea typeface="Gill Sans Light" charset="0"/>
                  <a:cs typeface="Gill Sans Light" charset="0"/>
                </a:rPr>
                <a:t>news articles collected from Yahoo user click log dataset </a:t>
              </a:r>
            </a:p>
          </p:txBody>
        </p:sp>
      </p:grpSp>
      <p:pic>
        <p:nvPicPr>
          <p:cNvPr id="61" name="Picture 6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5459" y="3095071"/>
            <a:ext cx="1303827" cy="309155"/>
          </a:xfrm>
          <a:prstGeom prst="rect">
            <a:avLst/>
          </a:prstGeom>
        </p:spPr>
      </p:pic>
      <p:grpSp>
        <p:nvGrpSpPr>
          <p:cNvPr id="11" name="Group 10"/>
          <p:cNvGrpSpPr/>
          <p:nvPr/>
        </p:nvGrpSpPr>
        <p:grpSpPr>
          <a:xfrm>
            <a:off x="1495468" y="3107354"/>
            <a:ext cx="735143" cy="334642"/>
            <a:chOff x="1495468" y="3107354"/>
            <a:chExt cx="735143" cy="334642"/>
          </a:xfrm>
        </p:grpSpPr>
        <p:cxnSp>
          <p:nvCxnSpPr>
            <p:cNvPr id="6" name="Straight Connector 5"/>
            <p:cNvCxnSpPr/>
            <p:nvPr/>
          </p:nvCxnSpPr>
          <p:spPr>
            <a:xfrm>
              <a:off x="1495468" y="3115832"/>
              <a:ext cx="191948" cy="2954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02708" y="3107354"/>
              <a:ext cx="427903" cy="334642"/>
            </a:xfrm>
            <a:prstGeom prst="rect">
              <a:avLst/>
            </a:prstGeom>
          </p:spPr>
        </p:pic>
      </p:grpSp>
      <p:sp>
        <p:nvSpPr>
          <p:cNvPr id="63"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21017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formulation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55</a:t>
            </a:fld>
            <a:endParaRPr lang="en-US"/>
          </a:p>
        </p:txBody>
      </p:sp>
      <p:sp>
        <p:nvSpPr>
          <p:cNvPr id="53" name="Content Placeholder 2"/>
          <p:cNvSpPr>
            <a:spLocks noGrp="1"/>
          </p:cNvSpPr>
          <p:nvPr>
            <p:ph idx="1"/>
          </p:nvPr>
        </p:nvSpPr>
        <p:spPr>
          <a:xfrm>
            <a:off x="838200" y="1825625"/>
            <a:ext cx="10515600" cy="4351338"/>
          </a:xfrm>
        </p:spPr>
        <p:txBody>
          <a:bodyPr/>
          <a:lstStyle/>
          <a:p>
            <a:pPr marL="228600" lvl="1">
              <a:spcBef>
                <a:spcPts val="1000"/>
              </a:spcBef>
            </a:pPr>
            <a:r>
              <a:rPr lang="en-US" dirty="0"/>
              <a:t>Different types of non-stationary environments</a:t>
            </a:r>
          </a:p>
          <a:p>
            <a:pPr marL="685800" lvl="2">
              <a:spcBef>
                <a:spcPts val="1000"/>
              </a:spcBef>
            </a:pPr>
            <a:r>
              <a:rPr lang="en-US" dirty="0"/>
              <a:t>Piecewise stationary</a:t>
            </a:r>
            <a:r>
              <a:rPr lang="zh-CN" altLang="en-US" dirty="0"/>
              <a:t> </a:t>
            </a:r>
            <a:r>
              <a:rPr lang="en-US" altLang="zh-CN" dirty="0"/>
              <a:t>environments</a:t>
            </a:r>
            <a:endParaRPr lang="en-US" dirty="0"/>
          </a:p>
          <a:p>
            <a:pPr marL="685800" lvl="2">
              <a:spcBef>
                <a:spcPts val="1000"/>
              </a:spcBef>
            </a:pPr>
            <a:r>
              <a:rPr lang="en-US" dirty="0"/>
              <a:t>Gradually changing</a:t>
            </a:r>
            <a:r>
              <a:rPr lang="zh-CN" altLang="en-US" dirty="0"/>
              <a:t> </a:t>
            </a:r>
            <a:r>
              <a:rPr lang="en-US" altLang="zh-CN" dirty="0"/>
              <a:t>environments</a:t>
            </a:r>
            <a:endParaRPr lang="en-US" dirty="0"/>
          </a:p>
          <a:p>
            <a:pPr marL="457200" lvl="2" indent="0">
              <a:spcBef>
                <a:spcPts val="1000"/>
              </a:spcBef>
              <a:buNone/>
            </a:pPr>
            <a:endParaRPr lang="en-US" dirty="0"/>
          </a:p>
        </p:txBody>
      </p:sp>
      <p:grpSp>
        <p:nvGrpSpPr>
          <p:cNvPr id="90" name="Group 89"/>
          <p:cNvGrpSpPr/>
          <p:nvPr/>
        </p:nvGrpSpPr>
        <p:grpSpPr>
          <a:xfrm>
            <a:off x="901700" y="3293780"/>
            <a:ext cx="4772440" cy="2698806"/>
            <a:chOff x="2412798" y="2063378"/>
            <a:chExt cx="8270499" cy="4112959"/>
          </a:xfrm>
        </p:grpSpPr>
        <p:cxnSp>
          <p:nvCxnSpPr>
            <p:cNvPr id="91" name="Straight Arrow Connector 90"/>
            <p:cNvCxnSpPr/>
            <p:nvPr/>
          </p:nvCxnSpPr>
          <p:spPr>
            <a:xfrm flipV="1">
              <a:off x="3097530" y="2657341"/>
              <a:ext cx="0" cy="2888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097531" y="5534370"/>
              <a:ext cx="7025404" cy="11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9185965" y="5571450"/>
              <a:ext cx="1497332" cy="604887"/>
            </a:xfrm>
            <a:prstGeom prst="rect">
              <a:avLst/>
            </a:prstGeom>
            <a:noFill/>
          </p:spPr>
          <p:txBody>
            <a:bodyPr wrap="square" rtlCol="0">
              <a:spAutoFit/>
            </a:bodyPr>
            <a:lstStyle/>
            <a:p>
              <a:r>
                <a:rPr lang="en-US" dirty="0"/>
                <a:t>Time</a:t>
              </a:r>
            </a:p>
          </p:txBody>
        </p:sp>
        <p:sp>
          <p:nvSpPr>
            <p:cNvPr id="94" name="TextBox 93"/>
            <p:cNvSpPr txBox="1"/>
            <p:nvPr/>
          </p:nvSpPr>
          <p:spPr>
            <a:xfrm rot="16200000">
              <a:off x="1078192" y="3397984"/>
              <a:ext cx="3239156" cy="569944"/>
            </a:xfrm>
            <a:prstGeom prst="rect">
              <a:avLst/>
            </a:prstGeom>
            <a:noFill/>
          </p:spPr>
          <p:txBody>
            <a:bodyPr wrap="square" rtlCol="0">
              <a:spAutoFit/>
            </a:bodyPr>
            <a:lstStyle/>
            <a:p>
              <a:r>
                <a:rPr lang="en-US" altLang="zh-CN" dirty="0"/>
                <a:t>Expected</a:t>
              </a:r>
              <a:r>
                <a:rPr lang="zh-CN" altLang="en-US" dirty="0"/>
                <a:t> </a:t>
              </a:r>
              <a:r>
                <a:rPr lang="en-US" dirty="0"/>
                <a:t>Reward</a:t>
              </a:r>
            </a:p>
          </p:txBody>
        </p:sp>
      </p:grpSp>
      <p:cxnSp>
        <p:nvCxnSpPr>
          <p:cNvPr id="95" name="Straight Connector 94"/>
          <p:cNvCxnSpPr/>
          <p:nvPr/>
        </p:nvCxnSpPr>
        <p:spPr>
          <a:xfrm>
            <a:off x="3029303" y="3971811"/>
            <a:ext cx="5207" cy="1236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1301360" y="3532204"/>
            <a:ext cx="1737379" cy="459283"/>
            <a:chOff x="2637330" y="3813257"/>
            <a:chExt cx="2889160" cy="521830"/>
          </a:xfrm>
        </p:grpSpPr>
        <p:cxnSp>
          <p:nvCxnSpPr>
            <p:cNvPr id="97" name="Straight Connector 96"/>
            <p:cNvCxnSpPr/>
            <p:nvPr/>
          </p:nvCxnSpPr>
          <p:spPr>
            <a:xfrm>
              <a:off x="2637330" y="4335087"/>
              <a:ext cx="2889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3007538" y="3813257"/>
              <a:ext cx="2008414" cy="477769"/>
              <a:chOff x="3478310" y="4301544"/>
              <a:chExt cx="2008414" cy="477769"/>
            </a:xfrm>
          </p:grpSpPr>
          <p:pic>
            <p:nvPicPr>
              <p:cNvPr id="99" name="Picture 8" descr="Image result for soccer play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3478310" y="43015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Image result for tennis play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957566" y="43025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Image result for basketball play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6489" y="43396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4" descr="Image result for baseball play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02453" y="4364818"/>
                <a:ext cx="384271" cy="41449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3" name="Group 102"/>
          <p:cNvGrpSpPr/>
          <p:nvPr/>
        </p:nvGrpSpPr>
        <p:grpSpPr>
          <a:xfrm>
            <a:off x="3042332" y="4803065"/>
            <a:ext cx="2224111" cy="399005"/>
            <a:chOff x="5534791" y="1984457"/>
            <a:chExt cx="2776487" cy="558852"/>
          </a:xfrm>
        </p:grpSpPr>
        <p:cxnSp>
          <p:nvCxnSpPr>
            <p:cNvPr id="104" name="Straight Connector 103"/>
            <p:cNvCxnSpPr/>
            <p:nvPr/>
          </p:nvCxnSpPr>
          <p:spPr>
            <a:xfrm>
              <a:off x="5534791" y="2540600"/>
              <a:ext cx="2655517" cy="2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5760263" y="1984457"/>
              <a:ext cx="2551015" cy="477769"/>
              <a:chOff x="6231035" y="2472744"/>
              <a:chExt cx="2551015" cy="477769"/>
            </a:xfrm>
          </p:grpSpPr>
          <p:pic>
            <p:nvPicPr>
              <p:cNvPr id="106" name="Picture 8" descr="Image result for soccer play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6231035" y="24727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Image result for tennis playe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6710291" y="24737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2" descr="Image result for basketball playe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289214" y="25108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4" descr="Image result for baseball play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55178" y="2536018"/>
                <a:ext cx="384271" cy="41449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6" descr="Image result for soccer playe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370886" y="2539349"/>
                <a:ext cx="411164" cy="4111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1" name="Group 110"/>
          <p:cNvGrpSpPr/>
          <p:nvPr/>
        </p:nvGrpSpPr>
        <p:grpSpPr>
          <a:xfrm>
            <a:off x="1298739" y="4134642"/>
            <a:ext cx="1726154" cy="414785"/>
            <a:chOff x="2620158" y="2697825"/>
            <a:chExt cx="2889160" cy="471489"/>
          </a:xfrm>
        </p:grpSpPr>
        <p:cxnSp>
          <p:nvCxnSpPr>
            <p:cNvPr id="112" name="Straight Connector 111"/>
            <p:cNvCxnSpPr/>
            <p:nvPr/>
          </p:nvCxnSpPr>
          <p:spPr>
            <a:xfrm>
              <a:off x="2620158" y="3169314"/>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2939178" y="2697825"/>
              <a:ext cx="2227263" cy="377825"/>
              <a:chOff x="3409950" y="3186112"/>
              <a:chExt cx="2227263" cy="377825"/>
            </a:xfrm>
          </p:grpSpPr>
          <p:pic>
            <p:nvPicPr>
              <p:cNvPr id="114" name="Picture 1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09950" y="3190875"/>
                <a:ext cx="364717" cy="364717"/>
              </a:xfrm>
              <a:prstGeom prst="rect">
                <a:avLst/>
              </a:prstGeom>
            </p:spPr>
          </p:pic>
          <p:pic>
            <p:nvPicPr>
              <p:cNvPr id="115" name="Picture 1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71924" y="3190874"/>
                <a:ext cx="365760" cy="365760"/>
              </a:xfrm>
              <a:prstGeom prst="rect">
                <a:avLst/>
              </a:prstGeom>
            </p:spPr>
          </p:pic>
          <p:pic>
            <p:nvPicPr>
              <p:cNvPr id="116" name="Picture 20" descr="Government will inject equity of Rs1.2 billion, company will have Rs6 billion paid-up capital. DESIGN: TALHA KHAN&#1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485744" y="3186112"/>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4" descr="Image result for international trade"/>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106760" y="3186113"/>
                <a:ext cx="530453" cy="37147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8" name="Group 117"/>
          <p:cNvGrpSpPr/>
          <p:nvPr/>
        </p:nvGrpSpPr>
        <p:grpSpPr>
          <a:xfrm>
            <a:off x="3021168" y="4102136"/>
            <a:ext cx="2172927" cy="447291"/>
            <a:chOff x="5511798" y="4330408"/>
            <a:chExt cx="2889160" cy="465217"/>
          </a:xfrm>
        </p:grpSpPr>
        <p:cxnSp>
          <p:nvCxnSpPr>
            <p:cNvPr id="119" name="Straight Connector 118"/>
            <p:cNvCxnSpPr/>
            <p:nvPr/>
          </p:nvCxnSpPr>
          <p:spPr>
            <a:xfrm>
              <a:off x="5511798" y="4795625"/>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5725240" y="4330408"/>
              <a:ext cx="2675570" cy="377825"/>
              <a:chOff x="6196012" y="4818695"/>
              <a:chExt cx="2675570" cy="377825"/>
            </a:xfrm>
          </p:grpSpPr>
          <p:pic>
            <p:nvPicPr>
              <p:cNvPr id="121" name="Picture 1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96012" y="4831803"/>
                <a:ext cx="364717" cy="364717"/>
              </a:xfrm>
              <a:prstGeom prst="rect">
                <a:avLst/>
              </a:prstGeom>
            </p:spPr>
          </p:pic>
          <p:pic>
            <p:nvPicPr>
              <p:cNvPr id="122" name="Picture 12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24720" y="4830760"/>
                <a:ext cx="365760" cy="365760"/>
              </a:xfrm>
              <a:prstGeom prst="rect">
                <a:avLst/>
              </a:prstGeom>
            </p:spPr>
          </p:pic>
          <p:pic>
            <p:nvPicPr>
              <p:cNvPr id="123" name="Picture 20" descr="Government will inject equity of Rs1.2 billion, company will have Rs6 billion paid-up capital. DESIGN: TALHA KHAN&#10;"/>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833776" y="4818695"/>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4" descr="Image result for international trad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654568" y="4825045"/>
                <a:ext cx="530453" cy="37147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6" descr="http://www.bitcongress.org/wp-content/uploads/2018/01/exchange-300x300.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505822" y="4830760"/>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6" name="Picture 2" descr="eople who are at higher risk for severe illness | CDC"/>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587572" y="5615600"/>
            <a:ext cx="989071" cy="494536"/>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Group 126"/>
          <p:cNvGrpSpPr/>
          <p:nvPr/>
        </p:nvGrpSpPr>
        <p:grpSpPr>
          <a:xfrm>
            <a:off x="6015831" y="3331154"/>
            <a:ext cx="4708775" cy="2661432"/>
            <a:chOff x="2412798" y="2063378"/>
            <a:chExt cx="8270499" cy="4112959"/>
          </a:xfrm>
        </p:grpSpPr>
        <p:cxnSp>
          <p:nvCxnSpPr>
            <p:cNvPr id="128" name="Straight Arrow Connector 127"/>
            <p:cNvCxnSpPr/>
            <p:nvPr/>
          </p:nvCxnSpPr>
          <p:spPr>
            <a:xfrm flipV="1">
              <a:off x="3097530" y="2657341"/>
              <a:ext cx="0" cy="2888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3097531" y="5534370"/>
              <a:ext cx="7025404" cy="11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9185965" y="5571450"/>
              <a:ext cx="1497332" cy="604887"/>
            </a:xfrm>
            <a:prstGeom prst="rect">
              <a:avLst/>
            </a:prstGeom>
            <a:noFill/>
          </p:spPr>
          <p:txBody>
            <a:bodyPr wrap="square" rtlCol="0">
              <a:spAutoFit/>
            </a:bodyPr>
            <a:lstStyle/>
            <a:p>
              <a:r>
                <a:rPr lang="en-US" dirty="0"/>
                <a:t>Time</a:t>
              </a:r>
            </a:p>
          </p:txBody>
        </p:sp>
        <p:sp>
          <p:nvSpPr>
            <p:cNvPr id="131" name="TextBox 130"/>
            <p:cNvSpPr txBox="1"/>
            <p:nvPr/>
          </p:nvSpPr>
          <p:spPr>
            <a:xfrm rot="16200000">
              <a:off x="1078192" y="3397984"/>
              <a:ext cx="3239156" cy="569944"/>
            </a:xfrm>
            <a:prstGeom prst="rect">
              <a:avLst/>
            </a:prstGeom>
            <a:noFill/>
          </p:spPr>
          <p:txBody>
            <a:bodyPr wrap="square" rtlCol="0">
              <a:spAutoFit/>
            </a:bodyPr>
            <a:lstStyle/>
            <a:p>
              <a:r>
                <a:rPr lang="en-US" altLang="zh-CN" dirty="0"/>
                <a:t>Expected</a:t>
              </a:r>
              <a:r>
                <a:rPr lang="zh-CN" altLang="en-US" dirty="0"/>
                <a:t> </a:t>
              </a:r>
              <a:r>
                <a:rPr lang="en-US" dirty="0"/>
                <a:t>Reward</a:t>
              </a:r>
            </a:p>
          </p:txBody>
        </p:sp>
      </p:grpSp>
      <p:grpSp>
        <p:nvGrpSpPr>
          <p:cNvPr id="150" name="Group 149"/>
          <p:cNvGrpSpPr/>
          <p:nvPr/>
        </p:nvGrpSpPr>
        <p:grpSpPr>
          <a:xfrm>
            <a:off x="6357777" y="3643227"/>
            <a:ext cx="6126922" cy="1546893"/>
            <a:chOff x="6357777" y="3643227"/>
            <a:chExt cx="6126922" cy="1546893"/>
          </a:xfrm>
        </p:grpSpPr>
        <p:sp>
          <p:nvSpPr>
            <p:cNvPr id="132" name="Arc 131"/>
            <p:cNvSpPr/>
            <p:nvPr/>
          </p:nvSpPr>
          <p:spPr>
            <a:xfrm rot="11159936">
              <a:off x="6357777" y="3643227"/>
              <a:ext cx="6126922" cy="1546893"/>
            </a:xfrm>
            <a:prstGeom prst="arc">
              <a:avLst>
                <a:gd name="adj1" fmla="val 14033181"/>
                <a:gd name="adj2" fmla="val 21377434"/>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5" name="Group 134"/>
            <p:cNvGrpSpPr/>
            <p:nvPr/>
          </p:nvGrpSpPr>
          <p:grpSpPr>
            <a:xfrm rot="2029336">
              <a:off x="6585411" y="4146248"/>
              <a:ext cx="1207748" cy="420503"/>
              <a:chOff x="3478310" y="4301544"/>
              <a:chExt cx="2008414" cy="477769"/>
            </a:xfrm>
          </p:grpSpPr>
          <p:pic>
            <p:nvPicPr>
              <p:cNvPr id="136" name="Picture 8" descr="Image result for soccer play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3478310" y="43015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Image result for tennis play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957566" y="43025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Image result for basketball play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6489" y="43396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4" descr="Image result for baseball play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02453" y="4364818"/>
                <a:ext cx="384271" cy="41449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9" name="Group 148"/>
          <p:cNvGrpSpPr/>
          <p:nvPr/>
        </p:nvGrpSpPr>
        <p:grpSpPr>
          <a:xfrm>
            <a:off x="5753766" y="3454979"/>
            <a:ext cx="3669600" cy="1781698"/>
            <a:chOff x="5789391" y="3146222"/>
            <a:chExt cx="3669600" cy="1781698"/>
          </a:xfrm>
        </p:grpSpPr>
        <p:sp>
          <p:nvSpPr>
            <p:cNvPr id="140" name="Arc 139"/>
            <p:cNvSpPr/>
            <p:nvPr/>
          </p:nvSpPr>
          <p:spPr>
            <a:xfrm rot="9359963">
              <a:off x="5789391" y="3270272"/>
              <a:ext cx="3669600" cy="1635039"/>
            </a:xfrm>
            <a:prstGeom prst="arc">
              <a:avLst>
                <a:gd name="adj1" fmla="val 11732714"/>
                <a:gd name="adj2" fmla="val 20568873"/>
              </a:avLst>
            </a:prstGeom>
            <a:noFill/>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3" name="Group 142"/>
            <p:cNvGrpSpPr/>
            <p:nvPr/>
          </p:nvGrpSpPr>
          <p:grpSpPr>
            <a:xfrm rot="18826969">
              <a:off x="7700693" y="3857694"/>
              <a:ext cx="1781698" cy="358753"/>
              <a:chOff x="6196012" y="4818695"/>
              <a:chExt cx="2675570" cy="377825"/>
            </a:xfrm>
          </p:grpSpPr>
          <p:pic>
            <p:nvPicPr>
              <p:cNvPr id="144" name="Picture 14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96012" y="4831803"/>
                <a:ext cx="364717" cy="364717"/>
              </a:xfrm>
              <a:prstGeom prst="rect">
                <a:avLst/>
              </a:prstGeom>
            </p:spPr>
          </p:pic>
          <p:pic>
            <p:nvPicPr>
              <p:cNvPr id="145" name="Picture 14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24720" y="4830760"/>
                <a:ext cx="365760" cy="365760"/>
              </a:xfrm>
              <a:prstGeom prst="rect">
                <a:avLst/>
              </a:prstGeom>
            </p:spPr>
          </p:pic>
          <p:pic>
            <p:nvPicPr>
              <p:cNvPr id="146" name="Picture 20" descr="Government will inject equity of Rs1.2 billion, company will have Rs6 billion paid-up capital. DESIGN: TALHA KHAN&#10;"/>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833776" y="4818695"/>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4" descr="Image result for international trade"/>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654568" y="4825045"/>
                <a:ext cx="530453" cy="37147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6" descr="http://www.bitcongress.org/wp-content/uploads/2018/01/exchange-300x300.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505822" y="4830760"/>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7" name="TextBox 66"/>
          <p:cNvSpPr txBox="1"/>
          <p:nvPr/>
        </p:nvSpPr>
        <p:spPr>
          <a:xfrm>
            <a:off x="3069741" y="3310718"/>
            <a:ext cx="3223979" cy="369332"/>
          </a:xfrm>
          <a:prstGeom prst="rect">
            <a:avLst/>
          </a:prstGeom>
          <a:noFill/>
        </p:spPr>
        <p:txBody>
          <a:bodyPr wrap="square" rtlCol="0">
            <a:spAutoFit/>
          </a:bodyPr>
          <a:lstStyle/>
          <a:p>
            <a:r>
              <a:rPr lang="en-US" altLang="zh-CN" b="1" i="1" dirty="0">
                <a:solidFill>
                  <a:srgbClr val="FF0000"/>
                </a:solidFill>
              </a:rPr>
              <a:t>Main</a:t>
            </a:r>
            <a:r>
              <a:rPr lang="zh-CN" altLang="en-US" b="1" i="1" dirty="0">
                <a:solidFill>
                  <a:srgbClr val="FF0000"/>
                </a:solidFill>
              </a:rPr>
              <a:t> </a:t>
            </a:r>
            <a:r>
              <a:rPr lang="en-US" altLang="zh-CN" b="1" i="1" dirty="0">
                <a:solidFill>
                  <a:srgbClr val="FF0000"/>
                </a:solidFill>
              </a:rPr>
              <a:t>focus</a:t>
            </a:r>
            <a:r>
              <a:rPr lang="zh-CN" altLang="en-US" b="1" i="1" dirty="0">
                <a:solidFill>
                  <a:srgbClr val="FF0000"/>
                </a:solidFill>
              </a:rPr>
              <a:t> </a:t>
            </a:r>
            <a:r>
              <a:rPr lang="en-US" b="1" i="1" dirty="0">
                <a:solidFill>
                  <a:srgbClr val="FF0000"/>
                </a:solidFill>
              </a:rPr>
              <a:t>of this tutorial</a:t>
            </a:r>
          </a:p>
        </p:txBody>
      </p:sp>
      <p:grpSp>
        <p:nvGrpSpPr>
          <p:cNvPr id="6" name="Group 5"/>
          <p:cNvGrpSpPr/>
          <p:nvPr/>
        </p:nvGrpSpPr>
        <p:grpSpPr>
          <a:xfrm>
            <a:off x="6546623" y="3215858"/>
            <a:ext cx="3474222" cy="437965"/>
            <a:chOff x="7974640" y="2656384"/>
            <a:chExt cx="3474222" cy="437965"/>
          </a:xfrm>
        </p:grpSpPr>
        <p:pic>
          <p:nvPicPr>
            <p:cNvPr id="69" name="Picture 2" descr="Compiler warnings: are you checking them in Dynamics 365? - ariste ..."/>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974640" y="2656384"/>
              <a:ext cx="430983" cy="430983"/>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8317857" y="2725017"/>
              <a:ext cx="3131005" cy="369332"/>
            </a:xfrm>
            <a:prstGeom prst="rect">
              <a:avLst/>
            </a:prstGeom>
            <a:noFill/>
          </p:spPr>
          <p:txBody>
            <a:bodyPr wrap="square" rtlCol="0">
              <a:spAutoFit/>
            </a:bodyPr>
            <a:lstStyle/>
            <a:p>
              <a:pPr algn="ctr"/>
              <a:r>
                <a:rPr lang="en-US" altLang="zh-CN" b="1" i="1" dirty="0">
                  <a:solidFill>
                    <a:srgbClr val="FF0000"/>
                  </a:solidFill>
                </a:rPr>
                <a:t>More</a:t>
              </a:r>
              <a:r>
                <a:rPr lang="zh-CN" altLang="en-US" b="1" i="1" dirty="0">
                  <a:solidFill>
                    <a:srgbClr val="FF0000"/>
                  </a:solidFill>
                </a:rPr>
                <a:t> </a:t>
              </a:r>
              <a:r>
                <a:rPr lang="en-US" altLang="zh-CN" b="1" i="1" dirty="0">
                  <a:solidFill>
                    <a:srgbClr val="FF0000"/>
                  </a:solidFill>
                </a:rPr>
                <a:t>difficult</a:t>
              </a:r>
              <a:r>
                <a:rPr lang="zh-CN" altLang="en-US" b="1" i="1" dirty="0">
                  <a:solidFill>
                    <a:srgbClr val="FF0000"/>
                  </a:solidFill>
                </a:rPr>
                <a:t> </a:t>
              </a:r>
              <a:r>
                <a:rPr lang="en-US" altLang="zh-CN" b="1" i="1" dirty="0">
                  <a:solidFill>
                    <a:srgbClr val="FF0000"/>
                  </a:solidFill>
                </a:rPr>
                <a:t>and</a:t>
              </a:r>
              <a:r>
                <a:rPr lang="zh-CN" altLang="en-US" b="1" i="1" dirty="0">
                  <a:solidFill>
                    <a:srgbClr val="FF0000"/>
                  </a:solidFill>
                </a:rPr>
                <a:t> </a:t>
              </a:r>
              <a:r>
                <a:rPr lang="en-US" altLang="zh-CN" b="1" i="1" dirty="0">
                  <a:solidFill>
                    <a:srgbClr val="FF0000"/>
                  </a:solidFill>
                </a:rPr>
                <a:t>less</a:t>
              </a:r>
              <a:r>
                <a:rPr lang="zh-CN" altLang="en-US" b="1" i="1" dirty="0">
                  <a:solidFill>
                    <a:srgbClr val="FF0000"/>
                  </a:solidFill>
                </a:rPr>
                <a:t> </a:t>
              </a:r>
              <a:r>
                <a:rPr lang="en-US" altLang="zh-CN" b="1" i="1" dirty="0">
                  <a:solidFill>
                    <a:srgbClr val="FF0000"/>
                  </a:solidFill>
                </a:rPr>
                <a:t>studied.</a:t>
              </a:r>
              <a:endParaRPr lang="zh-CN" altLang="en-US" b="1" i="1" dirty="0">
                <a:solidFill>
                  <a:srgbClr val="FF0000"/>
                </a:solidFill>
              </a:endParaRPr>
            </a:p>
          </p:txBody>
        </p:sp>
      </p:grpSp>
      <p:sp>
        <p:nvSpPr>
          <p:cNvPr id="68"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87602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 to solve</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56</a:t>
            </a:fld>
            <a:endParaRPr lang="en-US"/>
          </a:p>
        </p:txBody>
      </p:sp>
      <p:sp>
        <p:nvSpPr>
          <p:cNvPr id="53" name="Content Placeholder 2"/>
          <p:cNvSpPr>
            <a:spLocks noGrp="1"/>
          </p:cNvSpPr>
          <p:nvPr>
            <p:ph idx="1"/>
          </p:nvPr>
        </p:nvSpPr>
        <p:spPr>
          <a:xfrm>
            <a:off x="838199" y="1817854"/>
            <a:ext cx="10515600" cy="947435"/>
          </a:xfrm>
        </p:spPr>
        <p:txBody>
          <a:bodyPr>
            <a:normAutofit lnSpcReduction="10000"/>
          </a:bodyPr>
          <a:lstStyle/>
          <a:p>
            <a:pPr marL="228600" lvl="1">
              <a:spcBef>
                <a:spcPts val="1000"/>
              </a:spcBef>
            </a:pPr>
            <a:r>
              <a:rPr lang="en-US" altLang="zh-CN" dirty="0"/>
              <a:t>Changes</a:t>
            </a:r>
            <a:r>
              <a:rPr lang="zh-CN" altLang="en-US" dirty="0"/>
              <a:t> </a:t>
            </a:r>
            <a:r>
              <a:rPr lang="en-US" altLang="zh-CN" dirty="0"/>
              <a:t>(when</a:t>
            </a:r>
            <a:r>
              <a:rPr lang="zh-CN" altLang="en-US" dirty="0"/>
              <a:t> </a:t>
            </a:r>
            <a:r>
              <a:rPr lang="en-US" altLang="zh-CN" dirty="0"/>
              <a:t>and</a:t>
            </a:r>
            <a:r>
              <a:rPr lang="zh-CN" altLang="en-US" dirty="0"/>
              <a:t> </a:t>
            </a:r>
            <a:r>
              <a:rPr lang="en-US" altLang="zh-CN" dirty="0"/>
              <a:t>how)</a:t>
            </a:r>
            <a:r>
              <a:rPr lang="zh-CN" altLang="en-US" dirty="0"/>
              <a:t> </a:t>
            </a:r>
            <a:r>
              <a:rPr lang="en-US" altLang="zh-CN" dirty="0"/>
              <a:t>are</a:t>
            </a:r>
            <a:r>
              <a:rPr lang="zh-CN" altLang="en-US" dirty="0"/>
              <a:t> </a:t>
            </a:r>
            <a:r>
              <a:rPr lang="en-US" altLang="zh-CN" b="1" dirty="0">
                <a:solidFill>
                  <a:srgbClr val="FF0000"/>
                </a:solidFill>
              </a:rPr>
              <a:t>unknown</a:t>
            </a:r>
            <a:r>
              <a:rPr lang="zh-CN" altLang="en-US" dirty="0"/>
              <a:t> </a:t>
            </a:r>
            <a:r>
              <a:rPr lang="en-US" altLang="zh-CN" dirty="0"/>
              <a:t>to</a:t>
            </a:r>
            <a:r>
              <a:rPr lang="zh-CN" altLang="en-US" dirty="0"/>
              <a:t> </a:t>
            </a:r>
            <a:r>
              <a:rPr lang="en-US" altLang="zh-CN" dirty="0"/>
              <a:t>the</a:t>
            </a:r>
            <a:r>
              <a:rPr lang="zh-CN" altLang="en-US" dirty="0"/>
              <a:t> </a:t>
            </a:r>
            <a:r>
              <a:rPr lang="en-US" altLang="zh-CN" dirty="0"/>
              <a:t>learner</a:t>
            </a:r>
            <a:endParaRPr lang="zh-CN" altLang="en-US" dirty="0"/>
          </a:p>
          <a:p>
            <a:pPr marL="0" lvl="1" indent="0">
              <a:spcBef>
                <a:spcPts val="1000"/>
              </a:spcBef>
              <a:buNone/>
            </a:pPr>
            <a:r>
              <a:rPr lang="en-US" altLang="zh-CN" dirty="0">
                <a:solidFill>
                  <a:srgbClr val="FF0000"/>
                </a:solidFill>
              </a:rPr>
              <a:t>(otherwise</a:t>
            </a:r>
            <a:r>
              <a:rPr lang="zh-CN" altLang="en-US" dirty="0">
                <a:solidFill>
                  <a:srgbClr val="FF0000"/>
                </a:solidFill>
              </a:rPr>
              <a:t> </a:t>
            </a:r>
            <a:r>
              <a:rPr lang="en-US" altLang="zh-CN" dirty="0">
                <a:solidFill>
                  <a:srgbClr val="FF0000"/>
                </a:solidFill>
              </a:rPr>
              <a:t>we</a:t>
            </a:r>
            <a:r>
              <a:rPr lang="zh-CN" altLang="en-US" dirty="0">
                <a:solidFill>
                  <a:srgbClr val="FF0000"/>
                </a:solidFill>
              </a:rPr>
              <a:t> </a:t>
            </a:r>
            <a:r>
              <a:rPr lang="en-US" altLang="zh-CN" dirty="0">
                <a:solidFill>
                  <a:srgbClr val="FF0000"/>
                </a:solidFill>
              </a:rPr>
              <a:t>can</a:t>
            </a:r>
            <a:r>
              <a:rPr lang="zh-CN" altLang="en-US" dirty="0">
                <a:solidFill>
                  <a:srgbClr val="FF0000"/>
                </a:solidFill>
              </a:rPr>
              <a:t> </a:t>
            </a:r>
            <a:r>
              <a:rPr lang="en-US" altLang="zh-CN" dirty="0">
                <a:solidFill>
                  <a:srgbClr val="FF0000"/>
                </a:solidFill>
              </a:rPr>
              <a:t>just</a:t>
            </a:r>
            <a:r>
              <a:rPr lang="zh-CN" altLang="en-US" dirty="0">
                <a:solidFill>
                  <a:srgbClr val="FF0000"/>
                </a:solidFill>
              </a:rPr>
              <a:t> </a:t>
            </a:r>
            <a:r>
              <a:rPr lang="en-US" altLang="zh-CN" dirty="0">
                <a:solidFill>
                  <a:srgbClr val="FF0000"/>
                </a:solidFill>
              </a:rPr>
              <a:t>restart</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learner)</a:t>
            </a:r>
            <a:r>
              <a:rPr lang="zh-CN" altLang="en-US" dirty="0">
                <a:solidFill>
                  <a:srgbClr val="FF0000"/>
                </a:solidFill>
              </a:rPr>
              <a:t> </a:t>
            </a:r>
            <a:endParaRPr lang="en-US" dirty="0">
              <a:solidFill>
                <a:srgbClr val="FF0000"/>
              </a:solidFill>
            </a:endParaRPr>
          </a:p>
          <a:p>
            <a:pPr marL="0" lvl="1" indent="0">
              <a:spcBef>
                <a:spcPts val="1000"/>
              </a:spcBef>
              <a:buNone/>
            </a:pPr>
            <a:endParaRPr lang="zh-CN" altLang="en-US" dirty="0"/>
          </a:p>
        </p:txBody>
      </p:sp>
      <p:sp>
        <p:nvSpPr>
          <p:cNvPr id="4" name="TextBox 3"/>
          <p:cNvSpPr txBox="1"/>
          <p:nvPr/>
        </p:nvSpPr>
        <p:spPr>
          <a:xfrm>
            <a:off x="838199" y="3082764"/>
            <a:ext cx="10749198" cy="2092881"/>
          </a:xfrm>
          <a:prstGeom prst="rect">
            <a:avLst/>
          </a:prstGeom>
          <a:noFill/>
        </p:spPr>
        <p:txBody>
          <a:bodyPr wrap="square" rtlCol="0">
            <a:spAutoFit/>
          </a:bodyPr>
          <a:lstStyle/>
          <a:p>
            <a:pPr marL="285750" lvl="1" indent="-285750">
              <a:buFont typeface="Arial" charset="0"/>
              <a:buChar char="•"/>
            </a:pPr>
            <a:r>
              <a:rPr lang="en-US" altLang="zh-CN" sz="2800" b="1" dirty="0">
                <a:solidFill>
                  <a:srgbClr val="FF0000"/>
                </a:solidFill>
              </a:rPr>
              <a:t>Online</a:t>
            </a:r>
            <a:r>
              <a:rPr lang="zh-CN" altLang="en-US" sz="2800" dirty="0"/>
              <a:t> </a:t>
            </a:r>
            <a:r>
              <a:rPr lang="en-US" altLang="zh-CN" sz="2800" dirty="0"/>
              <a:t>learning</a:t>
            </a:r>
            <a:r>
              <a:rPr lang="zh-CN" altLang="en-US" sz="2800" dirty="0"/>
              <a:t> </a:t>
            </a:r>
            <a:r>
              <a:rPr lang="en-US" altLang="zh-CN" sz="2800" dirty="0"/>
              <a:t>setting</a:t>
            </a:r>
            <a:r>
              <a:rPr lang="zh-CN" altLang="en-US" sz="2800" dirty="0"/>
              <a:t> </a:t>
            </a:r>
            <a:r>
              <a:rPr lang="en-US" altLang="zh-CN" sz="2800" dirty="0"/>
              <a:t>and</a:t>
            </a:r>
            <a:r>
              <a:rPr lang="zh-CN" altLang="en-US" sz="2800" dirty="0"/>
              <a:t> </a:t>
            </a:r>
            <a:r>
              <a:rPr lang="en-US" altLang="zh-CN" sz="2800" b="1" dirty="0">
                <a:solidFill>
                  <a:srgbClr val="FF0000"/>
                </a:solidFill>
              </a:rPr>
              <a:t>bandit</a:t>
            </a:r>
            <a:r>
              <a:rPr lang="zh-CN" altLang="en-US" sz="2800" b="1" dirty="0"/>
              <a:t> </a:t>
            </a:r>
            <a:r>
              <a:rPr lang="en-US" altLang="zh-CN" sz="2800" dirty="0"/>
              <a:t>feedback:</a:t>
            </a:r>
            <a:r>
              <a:rPr lang="zh-CN" altLang="en-US" sz="2800" dirty="0"/>
              <a:t> </a:t>
            </a:r>
            <a:r>
              <a:rPr lang="en-US" altLang="zh-CN" sz="2800" dirty="0"/>
              <a:t>incomplete</a:t>
            </a:r>
            <a:r>
              <a:rPr lang="zh-CN" altLang="en-US" sz="2800" dirty="0"/>
              <a:t> </a:t>
            </a:r>
            <a:r>
              <a:rPr lang="en-US" altLang="zh-CN" sz="2800" dirty="0"/>
              <a:t>knowledge</a:t>
            </a:r>
            <a:r>
              <a:rPr lang="zh-CN" altLang="en-US" sz="2800" dirty="0"/>
              <a:t> </a:t>
            </a:r>
          </a:p>
          <a:p>
            <a:pPr marL="0" lvl="1"/>
            <a:r>
              <a:rPr lang="en-US" altLang="zh-CN" sz="2800" dirty="0">
                <a:solidFill>
                  <a:srgbClr val="FF0000"/>
                </a:solidFill>
              </a:rPr>
              <a:t>(change</a:t>
            </a:r>
            <a:r>
              <a:rPr lang="zh-CN" altLang="en-US" sz="2800" dirty="0">
                <a:solidFill>
                  <a:srgbClr val="FF0000"/>
                </a:solidFill>
              </a:rPr>
              <a:t> </a:t>
            </a:r>
            <a:r>
              <a:rPr lang="en-US" altLang="zh-CN" sz="2800" dirty="0">
                <a:solidFill>
                  <a:srgbClr val="FF0000"/>
                </a:solidFill>
              </a:rPr>
              <a:t>detection</a:t>
            </a:r>
            <a:r>
              <a:rPr lang="zh-CN" altLang="en-US" sz="2800" dirty="0">
                <a:solidFill>
                  <a:srgbClr val="FF0000"/>
                </a:solidFill>
              </a:rPr>
              <a:t> </a:t>
            </a:r>
            <a:r>
              <a:rPr lang="en-US" altLang="zh-CN" sz="2800" dirty="0">
                <a:solidFill>
                  <a:srgbClr val="FF0000"/>
                </a:solidFill>
              </a:rPr>
              <a:t>in</a:t>
            </a:r>
            <a:r>
              <a:rPr lang="zh-CN" altLang="en-US" sz="2800" dirty="0">
                <a:solidFill>
                  <a:srgbClr val="FF0000"/>
                </a:solidFill>
              </a:rPr>
              <a:t> </a:t>
            </a:r>
            <a:r>
              <a:rPr lang="en-US" altLang="zh-CN" sz="2800" dirty="0">
                <a:solidFill>
                  <a:srgbClr val="FF0000"/>
                </a:solidFill>
              </a:rPr>
              <a:t>the</a:t>
            </a:r>
            <a:r>
              <a:rPr lang="zh-CN" altLang="en-US" sz="2800" dirty="0">
                <a:solidFill>
                  <a:srgbClr val="FF0000"/>
                </a:solidFill>
              </a:rPr>
              <a:t> </a:t>
            </a:r>
            <a:r>
              <a:rPr lang="en-US" altLang="zh-CN" sz="2800" dirty="0">
                <a:solidFill>
                  <a:srgbClr val="FF0000"/>
                </a:solidFill>
              </a:rPr>
              <a:t>offline</a:t>
            </a:r>
            <a:r>
              <a:rPr lang="zh-CN" altLang="en-US" sz="2800" dirty="0">
                <a:solidFill>
                  <a:srgbClr val="FF0000"/>
                </a:solidFill>
              </a:rPr>
              <a:t> </a:t>
            </a:r>
            <a:r>
              <a:rPr lang="en-US" altLang="zh-CN" sz="2800" dirty="0">
                <a:solidFill>
                  <a:srgbClr val="FF0000"/>
                </a:solidFill>
              </a:rPr>
              <a:t>batch</a:t>
            </a:r>
            <a:r>
              <a:rPr lang="zh-CN" altLang="en-US" sz="2800" dirty="0">
                <a:solidFill>
                  <a:srgbClr val="FF0000"/>
                </a:solidFill>
              </a:rPr>
              <a:t> </a:t>
            </a:r>
            <a:r>
              <a:rPr lang="en-US" altLang="zh-CN" sz="2800" dirty="0">
                <a:solidFill>
                  <a:srgbClr val="FF0000"/>
                </a:solidFill>
              </a:rPr>
              <a:t>setting</a:t>
            </a:r>
            <a:r>
              <a:rPr lang="zh-CN" altLang="en-US" sz="2800" dirty="0">
                <a:solidFill>
                  <a:srgbClr val="FF0000"/>
                </a:solidFill>
              </a:rPr>
              <a:t> </a:t>
            </a:r>
            <a:r>
              <a:rPr lang="en-US" altLang="zh-CN" sz="2800" dirty="0">
                <a:solidFill>
                  <a:srgbClr val="FF0000"/>
                </a:solidFill>
              </a:rPr>
              <a:t>has</a:t>
            </a:r>
            <a:r>
              <a:rPr lang="zh-CN" altLang="en-US" sz="2800" dirty="0">
                <a:solidFill>
                  <a:srgbClr val="FF0000"/>
                </a:solidFill>
              </a:rPr>
              <a:t> </a:t>
            </a:r>
            <a:r>
              <a:rPr lang="en-US" altLang="zh-CN" sz="2800" dirty="0">
                <a:solidFill>
                  <a:srgbClr val="FF0000"/>
                </a:solidFill>
              </a:rPr>
              <a:t>been</a:t>
            </a:r>
            <a:r>
              <a:rPr lang="zh-CN" altLang="en-US" sz="2800" dirty="0">
                <a:solidFill>
                  <a:srgbClr val="FF0000"/>
                </a:solidFill>
              </a:rPr>
              <a:t> </a:t>
            </a:r>
            <a:r>
              <a:rPr lang="en-US" altLang="zh-CN" sz="2800" dirty="0">
                <a:solidFill>
                  <a:srgbClr val="FF0000"/>
                </a:solidFill>
              </a:rPr>
              <a:t>extensively</a:t>
            </a:r>
            <a:r>
              <a:rPr lang="zh-CN" altLang="en-US" sz="2800" dirty="0">
                <a:solidFill>
                  <a:srgbClr val="FF0000"/>
                </a:solidFill>
              </a:rPr>
              <a:t> </a:t>
            </a:r>
            <a:r>
              <a:rPr lang="en-US" altLang="zh-CN" sz="2800" dirty="0">
                <a:solidFill>
                  <a:srgbClr val="FF0000"/>
                </a:solidFill>
              </a:rPr>
              <a:t>studied</a:t>
            </a:r>
            <a:r>
              <a:rPr lang="zh-CN" altLang="en-US" sz="2800" dirty="0">
                <a:solidFill>
                  <a:srgbClr val="FF0000"/>
                </a:solidFill>
              </a:rPr>
              <a:t> </a:t>
            </a:r>
            <a:r>
              <a:rPr lang="en-US" altLang="zh-CN" sz="2800" dirty="0">
                <a:solidFill>
                  <a:srgbClr val="FF0000"/>
                </a:solidFill>
              </a:rPr>
              <a:t>in</a:t>
            </a:r>
            <a:r>
              <a:rPr lang="zh-CN" altLang="en-US" sz="2800" dirty="0">
                <a:solidFill>
                  <a:srgbClr val="FF0000"/>
                </a:solidFill>
              </a:rPr>
              <a:t> </a:t>
            </a:r>
            <a:r>
              <a:rPr lang="en-US" altLang="zh-CN" sz="2800" dirty="0">
                <a:solidFill>
                  <a:srgbClr val="FF0000"/>
                </a:solidFill>
              </a:rPr>
              <a:t>statistics</a:t>
            </a:r>
            <a:r>
              <a:rPr lang="zh-CN" altLang="en-US" sz="2800" dirty="0">
                <a:solidFill>
                  <a:srgbClr val="FF0000"/>
                </a:solidFill>
              </a:rPr>
              <a:t> </a:t>
            </a:r>
            <a:r>
              <a:rPr lang="en-US" altLang="zh-CN" sz="2800" dirty="0">
                <a:solidFill>
                  <a:srgbClr val="FF0000"/>
                </a:solidFill>
              </a:rPr>
              <a:t>and</a:t>
            </a:r>
            <a:r>
              <a:rPr lang="zh-CN" altLang="en-US" sz="2800" dirty="0">
                <a:solidFill>
                  <a:srgbClr val="FF0000"/>
                </a:solidFill>
              </a:rPr>
              <a:t> </a:t>
            </a:r>
            <a:r>
              <a:rPr lang="en-US" altLang="zh-CN" sz="2800" dirty="0">
                <a:solidFill>
                  <a:srgbClr val="FF0000"/>
                </a:solidFill>
              </a:rPr>
              <a:t>control</a:t>
            </a:r>
            <a:r>
              <a:rPr lang="zh-CN" altLang="en-US" sz="2800" dirty="0">
                <a:solidFill>
                  <a:srgbClr val="FF0000"/>
                </a:solidFill>
              </a:rPr>
              <a:t> </a:t>
            </a:r>
            <a:r>
              <a:rPr lang="en-US" altLang="zh-CN" sz="2800" dirty="0">
                <a:solidFill>
                  <a:srgbClr val="FF0000"/>
                </a:solidFill>
              </a:rPr>
              <a:t>theory</a:t>
            </a:r>
            <a:r>
              <a:rPr lang="zh-CN" altLang="en-US" sz="2800" dirty="0">
                <a:solidFill>
                  <a:srgbClr val="FF0000"/>
                </a:solidFill>
              </a:rPr>
              <a:t> </a:t>
            </a:r>
            <a:r>
              <a:rPr lang="en-US" altLang="zh-CN" sz="2800" baseline="30000" dirty="0">
                <a:solidFill>
                  <a:srgbClr val="FF0000"/>
                </a:solidFill>
              </a:rPr>
              <a:t>[BN93]</a:t>
            </a:r>
            <a:r>
              <a:rPr lang="zh-CN" altLang="en-US" sz="2800" dirty="0">
                <a:solidFill>
                  <a:srgbClr val="FF0000"/>
                </a:solidFill>
              </a:rPr>
              <a:t> </a:t>
            </a:r>
            <a:r>
              <a:rPr lang="en-US" altLang="zh-CN" sz="2800" dirty="0">
                <a:solidFill>
                  <a:srgbClr val="FF0000"/>
                </a:solidFill>
              </a:rPr>
              <a:t>)</a:t>
            </a:r>
            <a:endParaRPr lang="en-US" sz="2800" baseline="30000" dirty="0">
              <a:solidFill>
                <a:srgbClr val="FF0000"/>
              </a:solidFill>
            </a:endParaRPr>
          </a:p>
          <a:p>
            <a:pPr marL="285750" lvl="1" indent="-285750">
              <a:buFont typeface="Arial" charset="0"/>
              <a:buChar char="•"/>
            </a:pPr>
            <a:endParaRPr lang="en-US" sz="2800" dirty="0"/>
          </a:p>
          <a:p>
            <a:endParaRPr lang="en-US" dirty="0"/>
          </a:p>
        </p:txBody>
      </p:sp>
      <p:sp>
        <p:nvSpPr>
          <p:cNvPr id="10"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33428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Approaches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57</a:t>
            </a:fld>
            <a:endParaRPr lang="en-US"/>
          </a:p>
        </p:txBody>
      </p:sp>
      <p:sp>
        <p:nvSpPr>
          <p:cNvPr id="53" name="Content Placeholder 2"/>
          <p:cNvSpPr>
            <a:spLocks noGrp="1"/>
          </p:cNvSpPr>
          <p:nvPr>
            <p:ph idx="1"/>
          </p:nvPr>
        </p:nvSpPr>
        <p:spPr>
          <a:xfrm>
            <a:off x="838199" y="1817854"/>
            <a:ext cx="10515600" cy="523237"/>
          </a:xfrm>
        </p:spPr>
        <p:txBody>
          <a:bodyPr/>
          <a:lstStyle/>
          <a:p>
            <a:pPr marL="228600" lvl="1">
              <a:spcBef>
                <a:spcPts val="1000"/>
              </a:spcBef>
            </a:pPr>
            <a:r>
              <a:rPr lang="en-US" altLang="zh-CN" dirty="0"/>
              <a:t>Passively</a:t>
            </a:r>
            <a:r>
              <a:rPr lang="zh-CN" altLang="en-US" dirty="0"/>
              <a:t> </a:t>
            </a:r>
            <a:r>
              <a:rPr lang="en-US" altLang="zh-CN" dirty="0"/>
              <a:t>adaptive</a:t>
            </a:r>
            <a:r>
              <a:rPr lang="zh-CN" altLang="en-US" dirty="0"/>
              <a:t> </a:t>
            </a:r>
            <a:r>
              <a:rPr lang="en-US" altLang="zh-CN" dirty="0"/>
              <a:t>approaches</a:t>
            </a:r>
            <a:endParaRPr lang="zh-CN" altLang="en-US" dirty="0"/>
          </a:p>
        </p:txBody>
      </p:sp>
      <p:sp>
        <p:nvSpPr>
          <p:cNvPr id="4" name="TextBox 3"/>
          <p:cNvSpPr txBox="1"/>
          <p:nvPr/>
        </p:nvSpPr>
        <p:spPr>
          <a:xfrm>
            <a:off x="838199" y="3428732"/>
            <a:ext cx="10749198" cy="523220"/>
          </a:xfrm>
          <a:prstGeom prst="rect">
            <a:avLst/>
          </a:prstGeom>
          <a:noFill/>
        </p:spPr>
        <p:txBody>
          <a:bodyPr wrap="square" rtlCol="0">
            <a:spAutoFit/>
          </a:bodyPr>
          <a:lstStyle/>
          <a:p>
            <a:pPr marL="285750" lvl="1" indent="-285750">
              <a:buFont typeface="Arial" charset="0"/>
              <a:buChar char="•"/>
            </a:pPr>
            <a:r>
              <a:rPr lang="en-US" altLang="zh-CN" sz="2800" dirty="0"/>
              <a:t>Actively</a:t>
            </a:r>
            <a:r>
              <a:rPr lang="zh-CN" altLang="en-US" sz="2800" dirty="0"/>
              <a:t> </a:t>
            </a:r>
            <a:r>
              <a:rPr lang="en-US" altLang="zh-CN" sz="2800" dirty="0"/>
              <a:t>adaptive</a:t>
            </a:r>
            <a:r>
              <a:rPr lang="zh-CN" altLang="en-US" sz="2800" dirty="0"/>
              <a:t> </a:t>
            </a:r>
            <a:r>
              <a:rPr lang="en-US" altLang="zh-CN" sz="2800" dirty="0"/>
              <a:t>approaches</a:t>
            </a:r>
            <a:endParaRPr lang="en-US" dirty="0"/>
          </a:p>
        </p:txBody>
      </p:sp>
      <p:sp>
        <p:nvSpPr>
          <p:cNvPr id="10" name="TextBox 9"/>
          <p:cNvSpPr txBox="1"/>
          <p:nvPr/>
        </p:nvSpPr>
        <p:spPr>
          <a:xfrm>
            <a:off x="1212114" y="2341091"/>
            <a:ext cx="10621371" cy="523220"/>
          </a:xfrm>
          <a:prstGeom prst="rect">
            <a:avLst/>
          </a:prstGeom>
          <a:noFill/>
        </p:spPr>
        <p:txBody>
          <a:bodyPr wrap="square" rtlCol="0">
            <a:spAutoFit/>
          </a:bodyPr>
          <a:lstStyle/>
          <a:p>
            <a:pPr marL="457200" indent="-457200">
              <a:buFont typeface="Arial" charset="0"/>
              <a:buChar char="•"/>
            </a:pPr>
            <a:r>
              <a:rPr lang="en-US" altLang="zh-CN" sz="2800" dirty="0"/>
              <a:t>Key</a:t>
            </a:r>
            <a:r>
              <a:rPr lang="zh-CN" altLang="en-US" sz="2800" dirty="0"/>
              <a:t> </a:t>
            </a:r>
            <a:r>
              <a:rPr lang="en-US" altLang="zh-CN" sz="2800" dirty="0"/>
              <a:t>idea:</a:t>
            </a:r>
            <a:r>
              <a:rPr lang="zh-CN" altLang="en-US" sz="2800" dirty="0"/>
              <a:t> </a:t>
            </a:r>
            <a:r>
              <a:rPr lang="en-US" altLang="zh-CN" sz="2800" dirty="0"/>
              <a:t>design</a:t>
            </a:r>
            <a:r>
              <a:rPr lang="zh-CN" altLang="en-US" sz="2800" dirty="0"/>
              <a:t> </a:t>
            </a:r>
            <a:r>
              <a:rPr lang="en-US" altLang="zh-CN" sz="2800" dirty="0"/>
              <a:t>a</a:t>
            </a:r>
            <a:r>
              <a:rPr lang="zh-CN" altLang="en-US" sz="2800" dirty="0"/>
              <a:t> </a:t>
            </a:r>
            <a:r>
              <a:rPr lang="en-US" altLang="zh-CN" sz="2800" dirty="0"/>
              <a:t>proper</a:t>
            </a:r>
            <a:r>
              <a:rPr lang="zh-CN" altLang="en-US" sz="2800" dirty="0"/>
              <a:t> </a:t>
            </a:r>
            <a:r>
              <a:rPr lang="en-US" altLang="zh-CN" sz="2800" dirty="0"/>
              <a:t>mechanism</a:t>
            </a:r>
            <a:r>
              <a:rPr lang="zh-CN" altLang="en-US" sz="2800" dirty="0"/>
              <a:t> </a:t>
            </a:r>
            <a:r>
              <a:rPr lang="en-US" altLang="zh-CN" sz="2800" dirty="0"/>
              <a:t>to</a:t>
            </a:r>
            <a:r>
              <a:rPr lang="zh-CN" altLang="en-US" sz="2800" dirty="0"/>
              <a:t> </a:t>
            </a:r>
            <a:r>
              <a:rPr lang="en-US" altLang="zh-CN" sz="2800" dirty="0"/>
              <a:t>forget</a:t>
            </a:r>
            <a:r>
              <a:rPr lang="zh-CN" altLang="en-US" sz="2800" dirty="0"/>
              <a:t> </a:t>
            </a:r>
            <a:r>
              <a:rPr lang="en-US" altLang="zh-CN" sz="2800" dirty="0"/>
              <a:t>old</a:t>
            </a:r>
            <a:r>
              <a:rPr lang="zh-CN" altLang="en-US" sz="2800" dirty="0"/>
              <a:t> </a:t>
            </a:r>
            <a:r>
              <a:rPr lang="en-US" altLang="zh-CN" sz="2800" dirty="0"/>
              <a:t>observations</a:t>
            </a:r>
            <a:r>
              <a:rPr lang="zh-CN" altLang="en-US" sz="2800" dirty="0"/>
              <a:t> </a:t>
            </a:r>
            <a:endParaRPr lang="en-US" sz="2800" dirty="0"/>
          </a:p>
        </p:txBody>
      </p:sp>
      <p:sp>
        <p:nvSpPr>
          <p:cNvPr id="11" name="TextBox 10"/>
          <p:cNvSpPr txBox="1"/>
          <p:nvPr/>
        </p:nvSpPr>
        <p:spPr>
          <a:xfrm>
            <a:off x="1212113" y="2857438"/>
            <a:ext cx="10621371" cy="523220"/>
          </a:xfrm>
          <a:prstGeom prst="rect">
            <a:avLst/>
          </a:prstGeom>
          <a:noFill/>
        </p:spPr>
        <p:txBody>
          <a:bodyPr wrap="square" rtlCol="0">
            <a:spAutoFit/>
          </a:bodyPr>
          <a:lstStyle/>
          <a:p>
            <a:pPr marL="457200" indent="-457200">
              <a:buFont typeface="Arial" charset="0"/>
              <a:buChar char="•"/>
            </a:pPr>
            <a:r>
              <a:rPr lang="en-US" altLang="zh-CN" sz="2800" dirty="0"/>
              <a:t>Assumption:</a:t>
            </a:r>
            <a:r>
              <a:rPr lang="zh-CN" altLang="en-US" sz="2800" dirty="0"/>
              <a:t> </a:t>
            </a:r>
            <a:r>
              <a:rPr lang="en-US" altLang="zh-CN" sz="2800" dirty="0"/>
              <a:t>old</a:t>
            </a:r>
            <a:r>
              <a:rPr lang="zh-CN" altLang="en-US" sz="2800" dirty="0"/>
              <a:t> </a:t>
            </a:r>
            <a:r>
              <a:rPr lang="en-US" altLang="zh-CN" sz="2800" dirty="0"/>
              <a:t>observations</a:t>
            </a:r>
            <a:r>
              <a:rPr lang="zh-CN" altLang="en-US" sz="2800" dirty="0"/>
              <a:t> </a:t>
            </a:r>
            <a:r>
              <a:rPr lang="en-US" altLang="zh-CN" sz="2800" dirty="0"/>
              <a:t>are</a:t>
            </a:r>
            <a:r>
              <a:rPr lang="zh-CN" altLang="en-US" sz="2800" dirty="0"/>
              <a:t> </a:t>
            </a:r>
            <a:r>
              <a:rPr lang="en-US" altLang="zh-CN" sz="2800" dirty="0"/>
              <a:t>less</a:t>
            </a:r>
            <a:r>
              <a:rPr lang="zh-CN" altLang="en-US" sz="2800" dirty="0"/>
              <a:t> </a:t>
            </a:r>
            <a:r>
              <a:rPr lang="en-US" altLang="zh-CN" sz="2800" dirty="0"/>
              <a:t>relevant</a:t>
            </a:r>
            <a:endParaRPr lang="en-US" sz="2800" dirty="0"/>
          </a:p>
        </p:txBody>
      </p:sp>
      <p:sp>
        <p:nvSpPr>
          <p:cNvPr id="12" name="TextBox 11"/>
          <p:cNvSpPr txBox="1"/>
          <p:nvPr/>
        </p:nvSpPr>
        <p:spPr>
          <a:xfrm>
            <a:off x="1212113" y="4000026"/>
            <a:ext cx="10621371" cy="954107"/>
          </a:xfrm>
          <a:prstGeom prst="rect">
            <a:avLst/>
          </a:prstGeom>
          <a:noFill/>
        </p:spPr>
        <p:txBody>
          <a:bodyPr wrap="square" rtlCol="0">
            <a:spAutoFit/>
          </a:bodyPr>
          <a:lstStyle/>
          <a:p>
            <a:pPr marL="457200" indent="-457200">
              <a:buFont typeface="Arial" charset="0"/>
              <a:buChar char="•"/>
            </a:pPr>
            <a:r>
              <a:rPr lang="en-US" altLang="zh-CN" sz="2800" dirty="0"/>
              <a:t>Key</a:t>
            </a:r>
            <a:r>
              <a:rPr lang="zh-CN" altLang="en-US" sz="2800" dirty="0"/>
              <a:t> </a:t>
            </a:r>
            <a:r>
              <a:rPr lang="en-US" altLang="zh-CN" sz="2800" dirty="0"/>
              <a:t>idea:</a:t>
            </a:r>
            <a:r>
              <a:rPr lang="zh-CN" altLang="en-US" sz="2800" dirty="0"/>
              <a:t> </a:t>
            </a:r>
            <a:r>
              <a:rPr lang="en-US" altLang="zh-CN" sz="2800" dirty="0"/>
              <a:t>actively</a:t>
            </a:r>
            <a:r>
              <a:rPr lang="zh-CN" altLang="en-US" sz="2800" dirty="0"/>
              <a:t> </a:t>
            </a:r>
            <a:r>
              <a:rPr lang="en-US" altLang="zh-CN" sz="2800" dirty="0"/>
              <a:t>detect</a:t>
            </a:r>
            <a:r>
              <a:rPr lang="zh-CN" altLang="en-US" sz="2800" dirty="0"/>
              <a:t> </a:t>
            </a:r>
            <a:r>
              <a:rPr lang="en-US" altLang="zh-CN" sz="2800" dirty="0"/>
              <a:t>potential</a:t>
            </a:r>
            <a:r>
              <a:rPr lang="zh-CN" altLang="en-US" sz="2800" dirty="0"/>
              <a:t> </a:t>
            </a:r>
            <a:r>
              <a:rPr lang="en-US" altLang="zh-CN" sz="2800" dirty="0"/>
              <a:t>changes</a:t>
            </a:r>
            <a:r>
              <a:rPr lang="zh-CN" altLang="en-US" sz="2800" dirty="0"/>
              <a:t> </a:t>
            </a:r>
            <a:r>
              <a:rPr lang="en-US" altLang="zh-CN" sz="2800" dirty="0"/>
              <a:t>in</a:t>
            </a:r>
            <a:r>
              <a:rPr lang="zh-CN" altLang="en-US" sz="2800" dirty="0"/>
              <a:t> </a:t>
            </a:r>
            <a:r>
              <a:rPr lang="en-US" altLang="zh-CN" sz="2800" dirty="0"/>
              <a:t>the</a:t>
            </a:r>
            <a:r>
              <a:rPr lang="zh-CN" altLang="en-US" sz="2800" dirty="0"/>
              <a:t> </a:t>
            </a:r>
            <a:r>
              <a:rPr lang="en-US" altLang="zh-CN" sz="2800" dirty="0"/>
              <a:t>environment</a:t>
            </a:r>
            <a:r>
              <a:rPr lang="zh-CN" altLang="en-US" sz="2800" dirty="0"/>
              <a:t> </a:t>
            </a:r>
            <a:r>
              <a:rPr lang="en-US" altLang="zh-CN" sz="2800" dirty="0"/>
              <a:t>during</a:t>
            </a:r>
            <a:r>
              <a:rPr lang="zh-CN" altLang="en-US" sz="2800" dirty="0"/>
              <a:t> </a:t>
            </a:r>
            <a:r>
              <a:rPr lang="en-US" altLang="zh-CN" sz="2800" dirty="0"/>
              <a:t>online</a:t>
            </a:r>
            <a:r>
              <a:rPr lang="zh-CN" altLang="en-US" sz="2800" dirty="0"/>
              <a:t> </a:t>
            </a:r>
            <a:r>
              <a:rPr lang="en-US" altLang="zh-CN" sz="2800" dirty="0"/>
              <a:t>decision</a:t>
            </a:r>
            <a:r>
              <a:rPr lang="zh-CN" altLang="en-US" sz="2800" dirty="0"/>
              <a:t> </a:t>
            </a:r>
            <a:r>
              <a:rPr lang="en-US" altLang="zh-CN" sz="2800" dirty="0"/>
              <a:t>making</a:t>
            </a:r>
            <a:endParaRPr lang="en-US" sz="2800" dirty="0"/>
          </a:p>
        </p:txBody>
      </p:sp>
      <p:sp>
        <p:nvSpPr>
          <p:cNvPr id="13" name="TextBox 12"/>
          <p:cNvSpPr txBox="1"/>
          <p:nvPr/>
        </p:nvSpPr>
        <p:spPr>
          <a:xfrm>
            <a:off x="1212112" y="4893492"/>
            <a:ext cx="10621371" cy="523220"/>
          </a:xfrm>
          <a:prstGeom prst="rect">
            <a:avLst/>
          </a:prstGeom>
          <a:noFill/>
        </p:spPr>
        <p:txBody>
          <a:bodyPr wrap="square" rtlCol="0">
            <a:spAutoFit/>
          </a:bodyPr>
          <a:lstStyle/>
          <a:p>
            <a:pPr marL="457200" indent="-457200">
              <a:buFont typeface="Arial" charset="0"/>
              <a:buChar char="•"/>
            </a:pPr>
            <a:r>
              <a:rPr lang="en-US" altLang="zh-CN" sz="2800" dirty="0"/>
              <a:t>Assumption:</a:t>
            </a:r>
            <a:r>
              <a:rPr lang="zh-CN" altLang="en-US" sz="2800" dirty="0"/>
              <a:t> </a:t>
            </a:r>
            <a:r>
              <a:rPr lang="en-US" altLang="zh-CN" sz="2800" dirty="0"/>
              <a:t>abrupt</a:t>
            </a:r>
            <a:r>
              <a:rPr lang="zh-CN" altLang="en-US" sz="2800" dirty="0"/>
              <a:t> </a:t>
            </a:r>
            <a:r>
              <a:rPr lang="en-US" altLang="zh-CN" sz="2800" dirty="0"/>
              <a:t>changes,</a:t>
            </a:r>
            <a:r>
              <a:rPr lang="zh-CN" altLang="en-US" sz="2800" dirty="0"/>
              <a:t> </a:t>
            </a:r>
            <a:r>
              <a:rPr lang="en-US" altLang="zh-CN" sz="2800" dirty="0"/>
              <a:t>i.e.,</a:t>
            </a:r>
            <a:r>
              <a:rPr lang="zh-CN" altLang="en-US" sz="2800" dirty="0"/>
              <a:t> </a:t>
            </a:r>
            <a:r>
              <a:rPr lang="en-US" altLang="zh-CN" sz="2800" dirty="0"/>
              <a:t>piece-wise</a:t>
            </a:r>
            <a:r>
              <a:rPr lang="zh-CN" altLang="en-US" sz="2800" dirty="0"/>
              <a:t> </a:t>
            </a:r>
            <a:r>
              <a:rPr lang="en-US" altLang="zh-CN" sz="2800" dirty="0"/>
              <a:t>stationary</a:t>
            </a:r>
            <a:r>
              <a:rPr lang="zh-CN" altLang="en-US" sz="2800" dirty="0"/>
              <a:t> </a:t>
            </a:r>
            <a:r>
              <a:rPr lang="en-US" altLang="zh-CN" sz="2800" dirty="0"/>
              <a:t>environment</a:t>
            </a:r>
            <a:endParaRPr lang="en-US" sz="2800" dirty="0"/>
          </a:p>
        </p:txBody>
      </p:sp>
      <p:sp>
        <p:nvSpPr>
          <p:cNvPr id="14"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557334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Passively</a:t>
            </a:r>
            <a:r>
              <a:rPr lang="zh-CN" altLang="en-US" dirty="0"/>
              <a:t> </a:t>
            </a:r>
            <a:r>
              <a:rPr lang="en-US" altLang="zh-CN" dirty="0"/>
              <a:t>adaptive</a:t>
            </a:r>
            <a:r>
              <a:rPr lang="zh-CN" altLang="en-US" dirty="0"/>
              <a:t> </a:t>
            </a:r>
            <a:r>
              <a:rPr lang="en-US" altLang="zh-CN" dirty="0"/>
              <a:t>approaches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58</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0381" y="2649238"/>
            <a:ext cx="4676985" cy="384410"/>
          </a:xfrm>
          <a:prstGeom prst="rect">
            <a:avLst/>
          </a:prstGeom>
        </p:spPr>
      </p:pic>
      <p:sp>
        <p:nvSpPr>
          <p:cNvPr id="9" name="TextBox 8"/>
          <p:cNvSpPr txBox="1"/>
          <p:nvPr/>
        </p:nvSpPr>
        <p:spPr>
          <a:xfrm>
            <a:off x="560065" y="1573956"/>
            <a:ext cx="9676868" cy="523220"/>
          </a:xfrm>
          <a:prstGeom prst="rect">
            <a:avLst/>
          </a:prstGeom>
          <a:noFill/>
        </p:spPr>
        <p:txBody>
          <a:bodyPr wrap="square" rtlCol="0">
            <a:spAutoFit/>
          </a:bodyPr>
          <a:lstStyle/>
          <a:p>
            <a:pPr marL="457200" indent="-457200">
              <a:buFont typeface="Arial" charset="0"/>
              <a:buChar char="•"/>
            </a:pPr>
            <a:r>
              <a:rPr lang="en-US" altLang="zh-CN" sz="2800" dirty="0"/>
              <a:t>Discounted</a:t>
            </a:r>
            <a:r>
              <a:rPr lang="zh-CN" altLang="en-US" sz="2800" dirty="0"/>
              <a:t> </a:t>
            </a:r>
            <a:r>
              <a:rPr lang="en-US" altLang="zh-CN" sz="2800" dirty="0"/>
              <a:t>UCB</a:t>
            </a:r>
            <a:r>
              <a:rPr lang="zh-CN" altLang="en-US" sz="2800" dirty="0"/>
              <a:t> </a:t>
            </a:r>
            <a:r>
              <a:rPr lang="en-US" altLang="zh-CN" sz="2800" dirty="0"/>
              <a:t>and</a:t>
            </a:r>
            <a:r>
              <a:rPr lang="zh-CN" altLang="en-US" sz="2800" dirty="0"/>
              <a:t> </a:t>
            </a:r>
            <a:r>
              <a:rPr lang="en-US" altLang="zh-CN" sz="2800" dirty="0"/>
              <a:t>Sliding</a:t>
            </a:r>
            <a:r>
              <a:rPr lang="zh-CN" altLang="en-US" sz="2800" dirty="0"/>
              <a:t> </a:t>
            </a:r>
            <a:r>
              <a:rPr lang="en-US" altLang="zh-CN" sz="2800" dirty="0"/>
              <a:t>window</a:t>
            </a:r>
            <a:r>
              <a:rPr lang="zh-CN" altLang="en-US" sz="2800" dirty="0"/>
              <a:t> </a:t>
            </a:r>
            <a:r>
              <a:rPr lang="en-US" altLang="zh-CN" sz="2800" dirty="0"/>
              <a:t>UCB [GM08]</a:t>
            </a:r>
            <a:endParaRPr lang="en-US" sz="2800" dirty="0"/>
          </a:p>
        </p:txBody>
      </p:sp>
      <p:grpSp>
        <p:nvGrpSpPr>
          <p:cNvPr id="10" name="Group 9"/>
          <p:cNvGrpSpPr/>
          <p:nvPr/>
        </p:nvGrpSpPr>
        <p:grpSpPr>
          <a:xfrm>
            <a:off x="3996666" y="2497878"/>
            <a:ext cx="973266" cy="535752"/>
            <a:chOff x="6365404" y="3023395"/>
            <a:chExt cx="1383671" cy="670918"/>
          </a:xfrm>
        </p:grpSpPr>
        <p:sp>
          <p:nvSpPr>
            <p:cNvPr id="11" name="Rectangle 10"/>
            <p:cNvSpPr/>
            <p:nvPr/>
          </p:nvSpPr>
          <p:spPr>
            <a:xfrm>
              <a:off x="6365404" y="3207223"/>
              <a:ext cx="1383671" cy="4870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7073041" y="3023395"/>
              <a:ext cx="0" cy="1717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254128" y="2633995"/>
            <a:ext cx="1574868" cy="391034"/>
            <a:chOff x="7681300" y="3242036"/>
            <a:chExt cx="1563154" cy="503019"/>
          </a:xfrm>
        </p:grpSpPr>
        <p:sp>
          <p:nvSpPr>
            <p:cNvPr id="15" name="Rectangle 14"/>
            <p:cNvSpPr/>
            <p:nvPr/>
          </p:nvSpPr>
          <p:spPr>
            <a:xfrm>
              <a:off x="7681300" y="3242036"/>
              <a:ext cx="1164992" cy="5030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8846292" y="3470320"/>
              <a:ext cx="398162"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85438" y="4582603"/>
            <a:ext cx="9052338" cy="892552"/>
          </a:xfrm>
          <a:prstGeom prst="rect">
            <a:avLst/>
          </a:prstGeom>
          <a:noFill/>
        </p:spPr>
        <p:txBody>
          <a:bodyPr wrap="square" rtlCol="0">
            <a:spAutoFit/>
          </a:bodyPr>
          <a:lstStyle/>
          <a:p>
            <a:pPr marL="457200" indent="-457200">
              <a:buFont typeface="Arial" charset="0"/>
              <a:buChar char="•"/>
            </a:pPr>
            <a:r>
              <a:rPr lang="en-US" altLang="zh-CN" sz="2800" dirty="0"/>
              <a:t>Weighted</a:t>
            </a:r>
            <a:r>
              <a:rPr lang="zh-CN" altLang="en-US" sz="2800" dirty="0"/>
              <a:t> </a:t>
            </a:r>
            <a:r>
              <a:rPr lang="en-US" altLang="zh-CN" sz="2800" dirty="0"/>
              <a:t>linear</a:t>
            </a:r>
            <a:r>
              <a:rPr lang="zh-CN" altLang="en-US" sz="2800" dirty="0"/>
              <a:t> </a:t>
            </a:r>
            <a:r>
              <a:rPr lang="en-US" altLang="zh-CN" sz="2800" dirty="0"/>
              <a:t>bandit [RVC19]</a:t>
            </a:r>
            <a:endParaRPr lang="zh-CN" altLang="en-US" sz="2800" dirty="0"/>
          </a:p>
          <a:p>
            <a:pPr marL="914400" lvl="1" indent="-457200">
              <a:buFont typeface="Arial" charset="0"/>
              <a:buChar char="•"/>
            </a:pPr>
            <a:r>
              <a:rPr lang="en-US" altLang="zh-CN" sz="2400" dirty="0"/>
              <a:t>Discounted-UCB</a:t>
            </a:r>
            <a:r>
              <a:rPr lang="zh-CN" altLang="en-US"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linear</a:t>
            </a:r>
            <a:r>
              <a:rPr lang="zh-CN" altLang="en-US" sz="2400" dirty="0"/>
              <a:t> </a:t>
            </a:r>
            <a:r>
              <a:rPr lang="en-US" altLang="zh-CN" sz="2400" dirty="0"/>
              <a:t>contextual</a:t>
            </a:r>
            <a:r>
              <a:rPr lang="zh-CN" altLang="en-US" sz="2400" dirty="0"/>
              <a:t> </a:t>
            </a:r>
            <a:r>
              <a:rPr lang="en-US" altLang="zh-CN" sz="2400" dirty="0"/>
              <a:t>bandit</a:t>
            </a:r>
            <a:r>
              <a:rPr lang="zh-CN" altLang="en-US" sz="2400" dirty="0"/>
              <a:t> </a:t>
            </a:r>
            <a:r>
              <a:rPr lang="en-US" altLang="zh-CN" sz="2400" dirty="0"/>
              <a:t>setting</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0380" y="3290418"/>
            <a:ext cx="4735023" cy="410692"/>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3042" y="3957897"/>
            <a:ext cx="2732006" cy="370111"/>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9760" y="3909642"/>
            <a:ext cx="3819406" cy="416758"/>
          </a:xfrm>
          <a:prstGeom prst="rect">
            <a:avLst/>
          </a:prstGeom>
        </p:spPr>
      </p:pic>
      <p:grpSp>
        <p:nvGrpSpPr>
          <p:cNvPr id="21" name="Group 20"/>
          <p:cNvGrpSpPr/>
          <p:nvPr/>
        </p:nvGrpSpPr>
        <p:grpSpPr>
          <a:xfrm>
            <a:off x="3996666" y="3315290"/>
            <a:ext cx="978504" cy="586998"/>
            <a:chOff x="6365405" y="3207225"/>
            <a:chExt cx="1195789" cy="586998"/>
          </a:xfrm>
        </p:grpSpPr>
        <p:sp>
          <p:nvSpPr>
            <p:cNvPr id="22" name="Rectangle 21"/>
            <p:cNvSpPr/>
            <p:nvPr/>
          </p:nvSpPr>
          <p:spPr>
            <a:xfrm>
              <a:off x="6365405" y="3207225"/>
              <a:ext cx="1195789" cy="3551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a:off x="6986522" y="3582607"/>
              <a:ext cx="1" cy="2116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1029" y="2578226"/>
            <a:ext cx="2354412" cy="473465"/>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6248" y="3248214"/>
            <a:ext cx="2233673" cy="464834"/>
          </a:xfrm>
          <a:prstGeom prst="rect">
            <a:avLst/>
          </a:prstGeom>
        </p:spPr>
      </p:pic>
      <p:grpSp>
        <p:nvGrpSpPr>
          <p:cNvPr id="27" name="Group 26"/>
          <p:cNvGrpSpPr/>
          <p:nvPr/>
        </p:nvGrpSpPr>
        <p:grpSpPr>
          <a:xfrm>
            <a:off x="5369166" y="3296710"/>
            <a:ext cx="1459830" cy="373734"/>
            <a:chOff x="7796338" y="3242037"/>
            <a:chExt cx="1459830" cy="373734"/>
          </a:xfrm>
        </p:grpSpPr>
        <p:sp>
          <p:nvSpPr>
            <p:cNvPr id="28" name="Rectangle 27"/>
            <p:cNvSpPr/>
            <p:nvPr/>
          </p:nvSpPr>
          <p:spPr>
            <a:xfrm>
              <a:off x="7796338" y="3242037"/>
              <a:ext cx="1061668" cy="3737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8858006" y="3448813"/>
              <a:ext cx="398162"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57876" y="2056231"/>
            <a:ext cx="3838126" cy="441648"/>
          </a:xfrm>
          <a:prstGeom prst="rect">
            <a:avLst/>
          </a:prstGeom>
        </p:spPr>
      </p:pic>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6248" y="2099507"/>
            <a:ext cx="2435182" cy="349162"/>
          </a:xfrm>
          <a:prstGeom prst="rect">
            <a:avLst/>
          </a:prstGeom>
        </p:spPr>
      </p:pic>
      <p:grpSp>
        <p:nvGrpSpPr>
          <p:cNvPr id="34" name="Group 33"/>
          <p:cNvGrpSpPr/>
          <p:nvPr/>
        </p:nvGrpSpPr>
        <p:grpSpPr>
          <a:xfrm>
            <a:off x="4774130" y="1908882"/>
            <a:ext cx="3955984" cy="527688"/>
            <a:chOff x="4774130" y="1908882"/>
            <a:chExt cx="3955984" cy="527688"/>
          </a:xfrm>
        </p:grpSpPr>
        <p:sp>
          <p:nvSpPr>
            <p:cNvPr id="3" name="Rectangle 2"/>
            <p:cNvSpPr/>
            <p:nvPr/>
          </p:nvSpPr>
          <p:spPr>
            <a:xfrm>
              <a:off x="4774130" y="2141621"/>
              <a:ext cx="479998" cy="29494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46897" y="1908882"/>
              <a:ext cx="2164198" cy="276999"/>
            </a:xfrm>
            <a:prstGeom prst="rect">
              <a:avLst/>
            </a:prstGeom>
            <a:noFill/>
          </p:spPr>
          <p:txBody>
            <a:bodyPr wrap="square" rtlCol="0">
              <a:spAutoFit/>
            </a:bodyPr>
            <a:lstStyle/>
            <a:p>
              <a:r>
                <a:rPr lang="en-US" altLang="zh-CN" sz="1200" dirty="0">
                  <a:solidFill>
                    <a:srgbClr val="FF0000"/>
                  </a:solidFill>
                </a:rPr>
                <a:t>Discount</a:t>
              </a:r>
              <a:r>
                <a:rPr lang="zh-CN" altLang="en-US" sz="1200" dirty="0">
                  <a:solidFill>
                    <a:srgbClr val="FF0000"/>
                  </a:solidFill>
                </a:rPr>
                <a:t> </a:t>
              </a:r>
              <a:r>
                <a:rPr lang="en-US" altLang="zh-CN" sz="1200" dirty="0">
                  <a:solidFill>
                    <a:srgbClr val="FF0000"/>
                  </a:solidFill>
                </a:rPr>
                <a:t>the</a:t>
              </a:r>
              <a:r>
                <a:rPr lang="zh-CN" altLang="en-US" sz="1200" dirty="0">
                  <a:solidFill>
                    <a:srgbClr val="FF0000"/>
                  </a:solidFill>
                </a:rPr>
                <a:t> </a:t>
              </a:r>
              <a:r>
                <a:rPr lang="en-US" altLang="zh-CN" sz="1200" dirty="0">
                  <a:solidFill>
                    <a:srgbClr val="FF0000"/>
                  </a:solidFill>
                </a:rPr>
                <a:t>old</a:t>
              </a:r>
              <a:r>
                <a:rPr lang="zh-CN" altLang="en-US" sz="1200" dirty="0">
                  <a:solidFill>
                    <a:srgbClr val="FF0000"/>
                  </a:solidFill>
                </a:rPr>
                <a:t> </a:t>
              </a:r>
              <a:r>
                <a:rPr lang="en-US" altLang="zh-CN" sz="1200" dirty="0">
                  <a:solidFill>
                    <a:srgbClr val="FF0000"/>
                  </a:solidFill>
                </a:rPr>
                <a:t>observations</a:t>
              </a:r>
              <a:endParaRPr lang="en-US" sz="1200" dirty="0">
                <a:solidFill>
                  <a:srgbClr val="FF0000"/>
                </a:solidFill>
              </a:endParaRPr>
            </a:p>
          </p:txBody>
        </p:sp>
        <p:sp>
          <p:nvSpPr>
            <p:cNvPr id="32" name="Rectangle 31"/>
            <p:cNvSpPr/>
            <p:nvPr/>
          </p:nvSpPr>
          <p:spPr>
            <a:xfrm>
              <a:off x="8296977" y="2125808"/>
              <a:ext cx="433137" cy="25285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5254128" y="2089278"/>
              <a:ext cx="269898" cy="697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7767588" y="2063467"/>
              <a:ext cx="528514" cy="697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533111" y="4097571"/>
            <a:ext cx="4075705" cy="633989"/>
            <a:chOff x="4774129" y="2141621"/>
            <a:chExt cx="4047629" cy="633989"/>
          </a:xfrm>
        </p:grpSpPr>
        <p:sp>
          <p:nvSpPr>
            <p:cNvPr id="36" name="Rectangle 35"/>
            <p:cNvSpPr/>
            <p:nvPr/>
          </p:nvSpPr>
          <p:spPr>
            <a:xfrm>
              <a:off x="4774129" y="2141621"/>
              <a:ext cx="826675" cy="22882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p:cNvSpPr txBox="1"/>
                <p:nvPr/>
              </p:nvSpPr>
              <p:spPr>
                <a:xfrm>
                  <a:off x="5739245" y="2313945"/>
                  <a:ext cx="1847123" cy="461665"/>
                </a:xfrm>
                <a:prstGeom prst="rect">
                  <a:avLst/>
                </a:prstGeom>
                <a:noFill/>
              </p:spPr>
              <p:txBody>
                <a:bodyPr wrap="square" rtlCol="0">
                  <a:spAutoFit/>
                </a:bodyPr>
                <a:lstStyle/>
                <a:p>
                  <a:pPr algn="ctr"/>
                  <a:r>
                    <a:rPr lang="en-US" altLang="zh-CN" sz="1200" dirty="0">
                      <a:solidFill>
                        <a:srgbClr val="FF0000"/>
                      </a:solidFill>
                    </a:rPr>
                    <a:t>Only</a:t>
                  </a:r>
                  <a:r>
                    <a:rPr lang="zh-CN" altLang="en-US" sz="1200" dirty="0">
                      <a:solidFill>
                        <a:srgbClr val="FF0000"/>
                      </a:solidFill>
                    </a:rPr>
                    <a:t> </a:t>
                  </a:r>
                  <a:r>
                    <a:rPr lang="en-US" altLang="zh-CN" sz="1200" dirty="0">
                      <a:solidFill>
                        <a:srgbClr val="FF0000"/>
                      </a:solidFill>
                    </a:rPr>
                    <a:t>utilize</a:t>
                  </a:r>
                  <a:r>
                    <a:rPr lang="zh-CN" altLang="en-US" sz="1200" dirty="0">
                      <a:solidFill>
                        <a:srgbClr val="FF0000"/>
                      </a:solidFill>
                    </a:rPr>
                    <a:t> </a:t>
                  </a:r>
                  <a:r>
                    <a:rPr lang="en-US" altLang="zh-CN" sz="1200" dirty="0">
                      <a:solidFill>
                        <a:srgbClr val="FF0000"/>
                      </a:solidFill>
                    </a:rPr>
                    <a:t>the</a:t>
                  </a:r>
                  <a:r>
                    <a:rPr lang="zh-CN" altLang="en-US" sz="1200" dirty="0">
                      <a:solidFill>
                        <a:srgbClr val="FF0000"/>
                      </a:solidFill>
                    </a:rPr>
                    <a:t> </a:t>
                  </a:r>
                  <a:r>
                    <a:rPr lang="en-US" altLang="zh-CN" sz="1200" dirty="0">
                      <a:solidFill>
                        <a:srgbClr val="FF0000"/>
                      </a:solidFill>
                    </a:rPr>
                    <a:t>most</a:t>
                  </a:r>
                  <a:r>
                    <a:rPr lang="zh-CN" altLang="en-US" sz="1200" dirty="0">
                      <a:solidFill>
                        <a:srgbClr val="FF0000"/>
                      </a:solidFill>
                    </a:rPr>
                    <a:t> </a:t>
                  </a:r>
                  <a:r>
                    <a:rPr lang="en-US" altLang="zh-CN" sz="1200" dirty="0">
                      <a:solidFill>
                        <a:srgbClr val="FF0000"/>
                      </a:solidFill>
                    </a:rPr>
                    <a:t>recent</a:t>
                  </a:r>
                  <a:r>
                    <a:rPr lang="zh-CN" altLang="en-US" sz="1200" dirty="0">
                      <a:solidFill>
                        <a:srgbClr val="FF0000"/>
                      </a:solidFill>
                    </a:rPr>
                    <a:t> </a:t>
                  </a:r>
                  <a14:m>
                    <m:oMath xmlns:m="http://schemas.openxmlformats.org/officeDocument/2006/math">
                      <m:r>
                        <a:rPr lang="zh-CN" altLang="en-US" sz="1200" i="1" smtClean="0">
                          <a:solidFill>
                            <a:srgbClr val="FF0000"/>
                          </a:solidFill>
                          <a:latin typeface="Cambria Math" charset="0"/>
                          <a:ea typeface="Cambria Math" charset="0"/>
                          <a:cs typeface="Cambria Math" charset="0"/>
                        </a:rPr>
                        <m:t>𝜏</m:t>
                      </m:r>
                    </m:oMath>
                  </a14:m>
                  <a:r>
                    <a:rPr lang="zh-CN" altLang="en-US" sz="1200" dirty="0">
                      <a:solidFill>
                        <a:srgbClr val="FF0000"/>
                      </a:solidFill>
                    </a:rPr>
                    <a:t> </a:t>
                  </a:r>
                  <a:r>
                    <a:rPr lang="en-US" altLang="zh-CN" sz="1200" dirty="0">
                      <a:solidFill>
                        <a:srgbClr val="FF0000"/>
                      </a:solidFill>
                    </a:rPr>
                    <a:t>observations</a:t>
                  </a:r>
                  <a:r>
                    <a:rPr lang="zh-CN" altLang="en-US" sz="1200" dirty="0">
                      <a:solidFill>
                        <a:srgbClr val="FF0000"/>
                      </a:solidFill>
                    </a:rPr>
                    <a:t> </a:t>
                  </a:r>
                  <a:endParaRPr lang="en-US" sz="1200" dirty="0">
                    <a:solidFill>
                      <a:srgbClr val="FF00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739245" y="2313945"/>
                  <a:ext cx="1847123" cy="461665"/>
                </a:xfrm>
                <a:prstGeom prst="rect">
                  <a:avLst/>
                </a:prstGeom>
                <a:blipFill rotWithShape="0">
                  <a:blip r:embed="rId10"/>
                  <a:stretch>
                    <a:fillRect b="-9211"/>
                  </a:stretch>
                </a:blipFill>
              </p:spPr>
              <p:txBody>
                <a:bodyPr/>
                <a:lstStyle/>
                <a:p>
                  <a:r>
                    <a:rPr lang="en-US">
                      <a:noFill/>
                    </a:rPr>
                    <a:t> </a:t>
                  </a:r>
                </a:p>
              </p:txBody>
            </p:sp>
          </mc:Fallback>
        </mc:AlternateContent>
        <p:sp>
          <p:nvSpPr>
            <p:cNvPr id="38" name="Rectangle 37"/>
            <p:cNvSpPr/>
            <p:nvPr/>
          </p:nvSpPr>
          <p:spPr>
            <a:xfrm>
              <a:off x="8098984" y="2187002"/>
              <a:ext cx="722774" cy="1768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5400967" y="2384999"/>
              <a:ext cx="269898" cy="958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9" idx="2"/>
            </p:cNvCxnSpPr>
            <p:nvPr/>
          </p:nvCxnSpPr>
          <p:spPr>
            <a:xfrm flipH="1">
              <a:off x="7648529" y="2372058"/>
              <a:ext cx="587521" cy="1756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02222" y="4694813"/>
            <a:ext cx="625144" cy="244139"/>
          </a:xfrm>
          <a:prstGeom prst="rect">
            <a:avLst/>
          </a:prstGeom>
        </p:spPr>
      </p:pic>
      <p:pic>
        <p:nvPicPr>
          <p:cNvPr id="43" name="Picture 4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1482" y="1778329"/>
            <a:ext cx="803184" cy="245723"/>
          </a:xfrm>
          <a:prstGeom prst="rect">
            <a:avLst/>
          </a:prstGeom>
        </p:spPr>
      </p:pic>
    </p:spTree>
    <p:extLst>
      <p:ext uri="{BB962C8B-B14F-4D97-AF65-F5344CB8AC3E}">
        <p14:creationId xmlns:p14="http://schemas.microsoft.com/office/powerpoint/2010/main" val="13660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Passively</a:t>
            </a:r>
            <a:r>
              <a:rPr lang="zh-CN" altLang="en-US" dirty="0"/>
              <a:t> </a:t>
            </a:r>
            <a:r>
              <a:rPr lang="en-US" altLang="zh-CN" dirty="0"/>
              <a:t>adaptive</a:t>
            </a:r>
            <a:r>
              <a:rPr lang="zh-CN" altLang="en-US" dirty="0"/>
              <a:t> </a:t>
            </a:r>
            <a:r>
              <a:rPr lang="en-US" altLang="zh-CN" dirty="0"/>
              <a:t>approaches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59</a:t>
            </a:fld>
            <a:endParaRPr lang="en-US"/>
          </a:p>
        </p:txBody>
      </p:sp>
      <p:sp>
        <p:nvSpPr>
          <p:cNvPr id="8" name="TextBox 7"/>
          <p:cNvSpPr txBox="1"/>
          <p:nvPr/>
        </p:nvSpPr>
        <p:spPr>
          <a:xfrm>
            <a:off x="732428" y="1483765"/>
            <a:ext cx="11459571" cy="2739211"/>
          </a:xfrm>
          <a:prstGeom prst="rect">
            <a:avLst/>
          </a:prstGeom>
          <a:noFill/>
        </p:spPr>
        <p:txBody>
          <a:bodyPr wrap="square" rtlCol="0">
            <a:spAutoFit/>
          </a:bodyPr>
          <a:lstStyle/>
          <a:p>
            <a:pPr marL="457200" indent="-457200">
              <a:buFont typeface="Arial" charset="0"/>
              <a:buChar char="•"/>
            </a:pPr>
            <a:r>
              <a:rPr lang="en-US" altLang="zh-CN" sz="3200" dirty="0"/>
              <a:t>Pros</a:t>
            </a:r>
          </a:p>
          <a:p>
            <a:pPr marL="914400" lvl="1" indent="-457200">
              <a:buFont typeface="Arial" charset="0"/>
              <a:buChar char="•"/>
            </a:pPr>
            <a:r>
              <a:rPr lang="en-US" altLang="zh-CN" sz="2800" dirty="0"/>
              <a:t>Simple:</a:t>
            </a:r>
            <a:r>
              <a:rPr lang="zh-CN" altLang="en-US" sz="2800" dirty="0"/>
              <a:t> </a:t>
            </a:r>
            <a:r>
              <a:rPr lang="en-US" altLang="zh-CN" sz="2800" dirty="0"/>
              <a:t>easy</a:t>
            </a:r>
            <a:r>
              <a:rPr lang="zh-CN" altLang="en-US" sz="2800" dirty="0"/>
              <a:t> </a:t>
            </a:r>
            <a:r>
              <a:rPr lang="en-US" altLang="zh-CN" sz="2800" dirty="0"/>
              <a:t>to</a:t>
            </a:r>
            <a:r>
              <a:rPr lang="zh-CN" altLang="en-US" sz="2800" dirty="0"/>
              <a:t> </a:t>
            </a:r>
            <a:r>
              <a:rPr lang="en-US" altLang="zh-CN" sz="2800" dirty="0"/>
              <a:t>implement</a:t>
            </a:r>
            <a:r>
              <a:rPr lang="zh-CN" altLang="en-US" sz="2800" dirty="0"/>
              <a:t> </a:t>
            </a:r>
            <a:r>
              <a:rPr lang="en-US" altLang="zh-CN" sz="2800" dirty="0"/>
              <a:t>and</a:t>
            </a:r>
            <a:r>
              <a:rPr lang="zh-CN" altLang="en-US" sz="2800" dirty="0"/>
              <a:t> </a:t>
            </a:r>
            <a:r>
              <a:rPr lang="en-US" altLang="zh-CN" sz="2800" dirty="0"/>
              <a:t>have</a:t>
            </a:r>
            <a:r>
              <a:rPr lang="zh-CN" altLang="en-US" sz="2800" dirty="0"/>
              <a:t> </a:t>
            </a:r>
            <a:r>
              <a:rPr lang="en-US" altLang="zh-CN" sz="2800" dirty="0"/>
              <a:t>almost</a:t>
            </a:r>
            <a:r>
              <a:rPr lang="zh-CN" altLang="en-US" sz="2800" dirty="0"/>
              <a:t> </a:t>
            </a:r>
            <a:r>
              <a:rPr lang="en-US" altLang="zh-CN" sz="2800" dirty="0"/>
              <a:t>no</a:t>
            </a:r>
            <a:r>
              <a:rPr lang="zh-CN" altLang="en-US" sz="2800" dirty="0"/>
              <a:t> </a:t>
            </a:r>
            <a:r>
              <a:rPr lang="en-US" altLang="zh-CN" sz="2800" dirty="0"/>
              <a:t>computation</a:t>
            </a:r>
            <a:r>
              <a:rPr lang="zh-CN" altLang="en-US" sz="2800" dirty="0"/>
              <a:t> </a:t>
            </a:r>
            <a:r>
              <a:rPr lang="en-US" altLang="zh-CN" sz="2800" dirty="0"/>
              <a:t>overhead</a:t>
            </a:r>
          </a:p>
          <a:p>
            <a:pPr marL="914400" lvl="1" indent="-457200">
              <a:buFont typeface="Arial" charset="0"/>
              <a:buChar char="•"/>
            </a:pPr>
            <a:r>
              <a:rPr lang="en-US" altLang="zh-CN" sz="2800" dirty="0"/>
              <a:t>Have</a:t>
            </a:r>
            <a:r>
              <a:rPr lang="zh-CN" altLang="en-US" sz="2800" dirty="0"/>
              <a:t> </a:t>
            </a:r>
            <a:r>
              <a:rPr lang="en-US" altLang="zh-CN" sz="2800" dirty="0"/>
              <a:t>provable</a:t>
            </a:r>
            <a:r>
              <a:rPr lang="zh-CN" altLang="en-US" sz="2800" dirty="0"/>
              <a:t> </a:t>
            </a:r>
            <a:r>
              <a:rPr lang="en-US" altLang="zh-CN" sz="2800" dirty="0"/>
              <a:t>theoretical</a:t>
            </a:r>
            <a:r>
              <a:rPr lang="zh-CN" altLang="en-US" sz="2800" dirty="0"/>
              <a:t> </a:t>
            </a:r>
            <a:r>
              <a:rPr lang="en-US" altLang="zh-CN" sz="2800" dirty="0"/>
              <a:t>guarantee</a:t>
            </a:r>
            <a:r>
              <a:rPr lang="zh-CN" altLang="en-US" sz="2800" dirty="0"/>
              <a:t> </a:t>
            </a:r>
            <a:r>
              <a:rPr lang="en-US" altLang="zh-CN" sz="2800" dirty="0"/>
              <a:t>in</a:t>
            </a:r>
            <a:r>
              <a:rPr lang="zh-CN" altLang="en-US" sz="2800" dirty="0"/>
              <a:t> </a:t>
            </a:r>
            <a:r>
              <a:rPr lang="en-US" altLang="zh-CN" sz="2800" dirty="0"/>
              <a:t>piece-wise</a:t>
            </a:r>
            <a:r>
              <a:rPr lang="zh-CN" altLang="en-US" sz="2800" dirty="0"/>
              <a:t> </a:t>
            </a:r>
            <a:r>
              <a:rPr lang="en-US" altLang="zh-CN" sz="2800" dirty="0"/>
              <a:t>non-stationary</a:t>
            </a:r>
            <a:r>
              <a:rPr lang="zh-CN" altLang="en-US" sz="2800" dirty="0"/>
              <a:t> </a:t>
            </a:r>
            <a:r>
              <a:rPr lang="en-US" altLang="zh-CN" sz="2800" dirty="0"/>
              <a:t>environment</a:t>
            </a:r>
            <a:r>
              <a:rPr lang="zh-CN" altLang="en-US" sz="2800" dirty="0"/>
              <a:t> </a:t>
            </a:r>
            <a:r>
              <a:rPr lang="en-US" altLang="zh-CN" sz="2800" dirty="0"/>
              <a:t>and</a:t>
            </a:r>
            <a:r>
              <a:rPr lang="zh-CN" altLang="en-US" sz="2800" dirty="0"/>
              <a:t> </a:t>
            </a:r>
            <a:r>
              <a:rPr lang="en-US" altLang="zh-CN" sz="2800" dirty="0"/>
              <a:t>environments</a:t>
            </a:r>
            <a:r>
              <a:rPr lang="zh-CN" altLang="en-US" sz="2800" dirty="0"/>
              <a:t> </a:t>
            </a:r>
            <a:r>
              <a:rPr lang="en-US" altLang="zh-CN" sz="2800" dirty="0"/>
              <a:t>with</a:t>
            </a:r>
            <a:r>
              <a:rPr lang="zh-CN" altLang="en-US" sz="2800" dirty="0"/>
              <a:t> </a:t>
            </a:r>
            <a:r>
              <a:rPr lang="en-US" altLang="zh-CN" sz="2800" dirty="0"/>
              <a:t>slow</a:t>
            </a:r>
            <a:r>
              <a:rPr lang="zh-CN" altLang="en-US" sz="2800" dirty="0"/>
              <a:t> </a:t>
            </a:r>
            <a:r>
              <a:rPr lang="en-US" altLang="zh-CN" sz="2800" dirty="0"/>
              <a:t>changes</a:t>
            </a:r>
            <a:r>
              <a:rPr lang="zh-CN" altLang="en-US" sz="2800" dirty="0"/>
              <a:t>  </a:t>
            </a:r>
            <a:endParaRPr lang="en-US" sz="2800" dirty="0"/>
          </a:p>
          <a:p>
            <a:pPr marL="914400" lvl="1" indent="-457200">
              <a:buFont typeface="Arial" charset="0"/>
              <a:buChar char="•"/>
            </a:pPr>
            <a:endParaRPr lang="en-US" sz="2800" dirty="0"/>
          </a:p>
          <a:p>
            <a:pPr marL="914400" lvl="1" indent="-457200">
              <a:buFont typeface="Arial" charset="0"/>
              <a:buChar char="•"/>
            </a:pPr>
            <a:endParaRPr lang="en-US" sz="2800" dirty="0"/>
          </a:p>
        </p:txBody>
      </p:sp>
      <p:sp>
        <p:nvSpPr>
          <p:cNvPr id="23" name="TextBox 22"/>
          <p:cNvSpPr txBox="1"/>
          <p:nvPr/>
        </p:nvSpPr>
        <p:spPr>
          <a:xfrm>
            <a:off x="732428" y="3403618"/>
            <a:ext cx="11349643" cy="2739211"/>
          </a:xfrm>
          <a:prstGeom prst="rect">
            <a:avLst/>
          </a:prstGeom>
          <a:noFill/>
        </p:spPr>
        <p:txBody>
          <a:bodyPr wrap="square" rtlCol="0">
            <a:spAutoFit/>
          </a:bodyPr>
          <a:lstStyle/>
          <a:p>
            <a:pPr marL="457200" indent="-457200">
              <a:buFont typeface="Arial" charset="0"/>
              <a:buChar char="•"/>
            </a:pPr>
            <a:r>
              <a:rPr lang="en-US" altLang="zh-CN" sz="3200" dirty="0"/>
              <a:t>Cons</a:t>
            </a:r>
          </a:p>
          <a:p>
            <a:pPr marL="914400" lvl="1" indent="-457200">
              <a:buFont typeface="Arial" charset="0"/>
              <a:buChar char="•"/>
            </a:pPr>
            <a:r>
              <a:rPr lang="en-US" altLang="zh-CN" sz="2800" dirty="0"/>
              <a:t>Passive:</a:t>
            </a:r>
            <a:r>
              <a:rPr lang="zh-CN" altLang="en-US" sz="2800" dirty="0"/>
              <a:t> </a:t>
            </a:r>
            <a:r>
              <a:rPr lang="en-US" altLang="zh-CN" sz="2800" dirty="0"/>
              <a:t>always</a:t>
            </a:r>
            <a:r>
              <a:rPr lang="zh-CN" altLang="en-US" sz="2800" dirty="0"/>
              <a:t> </a:t>
            </a:r>
            <a:r>
              <a:rPr lang="en-US" altLang="zh-CN" sz="2800" dirty="0"/>
              <a:t>assuming</a:t>
            </a:r>
            <a:r>
              <a:rPr lang="zh-CN" altLang="en-US" sz="2800" dirty="0"/>
              <a:t> </a:t>
            </a:r>
            <a:r>
              <a:rPr lang="en-US" altLang="zh-CN" sz="2800" dirty="0"/>
              <a:t>old</a:t>
            </a:r>
            <a:r>
              <a:rPr lang="zh-CN" altLang="en-US" sz="2800" dirty="0"/>
              <a:t> </a:t>
            </a:r>
            <a:r>
              <a:rPr lang="en-US" altLang="zh-CN" sz="2800" dirty="0"/>
              <a:t>observations</a:t>
            </a:r>
            <a:r>
              <a:rPr lang="zh-CN" altLang="en-US" sz="2800" dirty="0"/>
              <a:t> </a:t>
            </a:r>
            <a:r>
              <a:rPr lang="en-US" altLang="zh-CN" sz="2800" dirty="0"/>
              <a:t>are</a:t>
            </a:r>
            <a:r>
              <a:rPr lang="zh-CN" altLang="en-US" sz="2800" dirty="0"/>
              <a:t> </a:t>
            </a:r>
            <a:r>
              <a:rPr lang="en-US" altLang="zh-CN" sz="2800" dirty="0"/>
              <a:t>less</a:t>
            </a:r>
            <a:r>
              <a:rPr lang="zh-CN" altLang="en-US" sz="2800" dirty="0"/>
              <a:t> </a:t>
            </a:r>
            <a:r>
              <a:rPr lang="en-US" altLang="zh-CN" sz="2800" dirty="0"/>
              <a:t>relevant</a:t>
            </a:r>
          </a:p>
          <a:p>
            <a:pPr marL="914400" lvl="1" indent="-457200">
              <a:buFont typeface="Arial" charset="0"/>
              <a:buChar char="•"/>
            </a:pPr>
            <a:r>
              <a:rPr lang="en-US" sz="2800" dirty="0"/>
              <a:t>Not practical: very sensitive to hyper-parameters discount factor, sliding-window size</a:t>
            </a:r>
          </a:p>
          <a:p>
            <a:pPr marL="914400" lvl="1" indent="-457200">
              <a:buFont typeface="Arial" charset="0"/>
              <a:buChar char="•"/>
            </a:pPr>
            <a:endParaRPr lang="en-US" sz="2800" dirty="0"/>
          </a:p>
          <a:p>
            <a:pPr marL="914400" lvl="1" indent="-457200">
              <a:buFont typeface="Arial" charset="0"/>
              <a:buChar char="•"/>
            </a:pPr>
            <a:endParaRPr lang="en-US" sz="2800" dirty="0"/>
          </a:p>
        </p:txBody>
      </p:sp>
      <p:sp>
        <p:nvSpPr>
          <p:cNvPr id="7"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87084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164D-DD42-9A46-9A95-2633300BB1F8}"/>
              </a:ext>
            </a:extLst>
          </p:cNvPr>
          <p:cNvSpPr>
            <a:spLocks noGrp="1"/>
          </p:cNvSpPr>
          <p:nvPr>
            <p:ph type="title"/>
          </p:nvPr>
        </p:nvSpPr>
        <p:spPr/>
        <p:txBody>
          <a:bodyPr/>
          <a:lstStyle/>
          <a:p>
            <a:r>
              <a:rPr lang="en-US" dirty="0"/>
              <a:t>How do we estimate utility?</a:t>
            </a:r>
          </a:p>
        </p:txBody>
      </p:sp>
      <p:sp>
        <p:nvSpPr>
          <p:cNvPr id="3" name="Content Placeholder 2">
            <a:extLst>
              <a:ext uri="{FF2B5EF4-FFF2-40B4-BE49-F238E27FC236}">
                <a16:creationId xmlns:a16="http://schemas.microsoft.com/office/drawing/2014/main" id="{F3753806-6770-BE44-A0FB-56A2A8670233}"/>
              </a:ext>
            </a:extLst>
          </p:cNvPr>
          <p:cNvSpPr>
            <a:spLocks noGrp="1"/>
          </p:cNvSpPr>
          <p:nvPr>
            <p:ph idx="1"/>
          </p:nvPr>
        </p:nvSpPr>
        <p:spPr/>
        <p:txBody>
          <a:bodyPr/>
          <a:lstStyle/>
          <a:p>
            <a:r>
              <a:rPr lang="en-US" dirty="0"/>
              <a:t>Classical IR methods</a:t>
            </a:r>
          </a:p>
          <a:p>
            <a:pPr lvl="1"/>
            <a:r>
              <a:rPr lang="en-US" dirty="0"/>
              <a:t>Document retrieval</a:t>
            </a:r>
          </a:p>
          <a:p>
            <a:pPr lvl="2"/>
            <a:r>
              <a:rPr lang="en-US" dirty="0"/>
              <a:t>BM25, language models, page rank</a:t>
            </a:r>
          </a:p>
          <a:p>
            <a:pPr lvl="1"/>
            <a:r>
              <a:rPr lang="en-US" dirty="0"/>
              <a:t>Recommendation</a:t>
            </a:r>
          </a:p>
          <a:p>
            <a:pPr lvl="2"/>
            <a:r>
              <a:rPr lang="en-US" dirty="0"/>
              <a:t>Content-based recommendation, collaborative filtering</a:t>
            </a:r>
          </a:p>
          <a:p>
            <a:pPr lvl="1"/>
            <a:r>
              <a:rPr lang="en-US" dirty="0">
                <a:solidFill>
                  <a:srgbClr val="FF0000"/>
                </a:solidFill>
              </a:rPr>
              <a:t>Unsupervised, and rely on empirical parameter tuning </a:t>
            </a:r>
          </a:p>
          <a:p>
            <a:pPr lvl="1"/>
            <a:endParaRPr lang="en-US" dirty="0"/>
          </a:p>
        </p:txBody>
      </p:sp>
      <p:sp>
        <p:nvSpPr>
          <p:cNvPr id="4" name="Date Placeholder 3">
            <a:extLst>
              <a:ext uri="{FF2B5EF4-FFF2-40B4-BE49-F238E27FC236}">
                <a16:creationId xmlns:a16="http://schemas.microsoft.com/office/drawing/2014/main" id="{2287740E-6434-3742-8E56-2947393499B0}"/>
              </a:ext>
            </a:extLst>
          </p:cNvPr>
          <p:cNvSpPr>
            <a:spLocks noGrp="1"/>
          </p:cNvSpPr>
          <p:nvPr>
            <p:ph type="dt" sz="half" idx="10"/>
          </p:nvPr>
        </p:nvSpPr>
        <p:spPr/>
        <p:txBody>
          <a:bodyPr/>
          <a:lstStyle/>
          <a:p>
            <a:r>
              <a:rPr lang="en-US"/>
              <a:t>Motivation</a:t>
            </a:r>
            <a:endParaRPr lang="en-US" dirty="0"/>
          </a:p>
        </p:txBody>
      </p:sp>
      <p:sp>
        <p:nvSpPr>
          <p:cNvPr id="5" name="Slide Number Placeholder 4">
            <a:extLst>
              <a:ext uri="{FF2B5EF4-FFF2-40B4-BE49-F238E27FC236}">
                <a16:creationId xmlns:a16="http://schemas.microsoft.com/office/drawing/2014/main" id="{B08BD333-32EE-BC43-AEF8-63CE494033ED}"/>
              </a:ext>
            </a:extLst>
          </p:cNvPr>
          <p:cNvSpPr>
            <a:spLocks noGrp="1"/>
          </p:cNvSpPr>
          <p:nvPr>
            <p:ph type="sldNum" sz="quarter" idx="12"/>
          </p:nvPr>
        </p:nvSpPr>
        <p:spPr/>
        <p:txBody>
          <a:bodyPr/>
          <a:lstStyle/>
          <a:p>
            <a:fld id="{96675DA6-09A5-4603-985B-62A0433927C4}" type="slidenum">
              <a:rPr lang="en-US" smtClean="0"/>
              <a:t>6</a:t>
            </a:fld>
            <a:endParaRPr lang="en-US"/>
          </a:p>
        </p:txBody>
      </p:sp>
      <p:pic>
        <p:nvPicPr>
          <p:cNvPr id="3074" name="Picture 2" descr="Picture">
            <a:extLst>
              <a:ext uri="{FF2B5EF4-FFF2-40B4-BE49-F238E27FC236}">
                <a16:creationId xmlns:a16="http://schemas.microsoft.com/office/drawing/2014/main" id="{A4D54429-09AA-E84A-B3CB-CC49BD6D30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6469" y="4491718"/>
            <a:ext cx="3026960" cy="200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13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Actively</a:t>
            </a:r>
            <a:r>
              <a:rPr lang="zh-CN" altLang="en-US" dirty="0"/>
              <a:t> </a:t>
            </a:r>
            <a:r>
              <a:rPr lang="en-US" altLang="zh-CN" dirty="0"/>
              <a:t>adaptive</a:t>
            </a:r>
            <a:r>
              <a:rPr lang="zh-CN" altLang="en-US" dirty="0"/>
              <a:t> </a:t>
            </a:r>
            <a:r>
              <a:rPr lang="en-US" altLang="zh-CN" dirty="0"/>
              <a:t>approaches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60</a:t>
            </a:fld>
            <a:endParaRPr lang="en-US"/>
          </a:p>
        </p:txBody>
      </p:sp>
      <p:sp>
        <p:nvSpPr>
          <p:cNvPr id="6" name="TextBox 5"/>
          <p:cNvSpPr txBox="1"/>
          <p:nvPr/>
        </p:nvSpPr>
        <p:spPr>
          <a:xfrm>
            <a:off x="732428" y="1483765"/>
            <a:ext cx="10974890" cy="523220"/>
          </a:xfrm>
          <a:prstGeom prst="rect">
            <a:avLst/>
          </a:prstGeom>
          <a:noFill/>
        </p:spPr>
        <p:txBody>
          <a:bodyPr wrap="square" rtlCol="0">
            <a:spAutoFit/>
          </a:bodyPr>
          <a:lstStyle/>
          <a:p>
            <a:pPr marL="457200" indent="-457200">
              <a:buFont typeface="Arial" charset="0"/>
              <a:buChar char="•"/>
            </a:pPr>
            <a:r>
              <a:rPr lang="en-US" altLang="zh-CN" sz="2800" dirty="0"/>
              <a:t>General</a:t>
            </a:r>
            <a:r>
              <a:rPr lang="zh-CN" altLang="en-US" sz="2800" dirty="0"/>
              <a:t> </a:t>
            </a:r>
            <a:r>
              <a:rPr lang="en-US" altLang="zh-CN" sz="2800" dirty="0"/>
              <a:t>framework</a:t>
            </a:r>
            <a:endParaRPr lang="en-US" sz="28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6440" y="2110750"/>
            <a:ext cx="7875760" cy="4141834"/>
          </a:xfrm>
          <a:prstGeom prst="rect">
            <a:avLst/>
          </a:prstGeom>
        </p:spPr>
      </p:pic>
      <p:sp>
        <p:nvSpPr>
          <p:cNvPr id="8" name="Rectangle 7"/>
          <p:cNvSpPr/>
          <p:nvPr/>
        </p:nvSpPr>
        <p:spPr>
          <a:xfrm>
            <a:off x="2300363" y="4000500"/>
            <a:ext cx="5514900" cy="557214"/>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3286870" y="4847935"/>
            <a:ext cx="4799855" cy="26699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5737122" y="3580438"/>
            <a:ext cx="5707243" cy="369332"/>
          </a:xfrm>
          <a:prstGeom prst="rect">
            <a:avLst/>
          </a:prstGeom>
          <a:noFill/>
          <a:ln>
            <a:noFill/>
          </a:ln>
        </p:spPr>
        <p:txBody>
          <a:bodyPr wrap="square" rtlCol="0">
            <a:spAutoFit/>
          </a:bodyPr>
          <a:lstStyle/>
          <a:p>
            <a:r>
              <a:rPr lang="en-US" altLang="zh-CN" dirty="0">
                <a:solidFill>
                  <a:srgbClr val="FF0000"/>
                </a:solidFill>
              </a:rPr>
              <a:t>Statistics</a:t>
            </a:r>
            <a:r>
              <a:rPr lang="zh-CN" altLang="en-US" dirty="0">
                <a:solidFill>
                  <a:srgbClr val="FF0000"/>
                </a:solidFill>
              </a:rPr>
              <a:t> </a:t>
            </a:r>
            <a:r>
              <a:rPr lang="en-US" altLang="zh-CN" dirty="0">
                <a:solidFill>
                  <a:srgbClr val="FF0000"/>
                </a:solidFill>
              </a:rPr>
              <a:t>about</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err="1">
                <a:solidFill>
                  <a:srgbClr val="FF0000"/>
                </a:solidFill>
              </a:rPr>
              <a:t>stationarity</a:t>
            </a:r>
            <a:r>
              <a:rPr lang="zh-CN" altLang="en-US" dirty="0">
                <a:solidFill>
                  <a:srgbClr val="FF0000"/>
                </a:solidFill>
              </a:rPr>
              <a:t> </a:t>
            </a:r>
            <a:r>
              <a:rPr lang="en-US" altLang="zh-CN" dirty="0">
                <a:solidFill>
                  <a:srgbClr val="FF0000"/>
                </a:solidFill>
              </a:rPr>
              <a:t>of</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environment</a:t>
            </a:r>
            <a:endParaRPr lang="en-US" dirty="0">
              <a:solidFill>
                <a:srgbClr val="FF0000"/>
              </a:solidFill>
            </a:endParaRPr>
          </a:p>
        </p:txBody>
      </p:sp>
      <p:grpSp>
        <p:nvGrpSpPr>
          <p:cNvPr id="18" name="Group 17"/>
          <p:cNvGrpSpPr/>
          <p:nvPr/>
        </p:nvGrpSpPr>
        <p:grpSpPr>
          <a:xfrm>
            <a:off x="3762529" y="2682545"/>
            <a:ext cx="1974593" cy="1623984"/>
            <a:chOff x="3762529" y="2682545"/>
            <a:chExt cx="1974593" cy="1623984"/>
          </a:xfrm>
        </p:grpSpPr>
        <p:sp>
          <p:nvSpPr>
            <p:cNvPr id="9" name="Rectangle 8"/>
            <p:cNvSpPr/>
            <p:nvPr/>
          </p:nvSpPr>
          <p:spPr>
            <a:xfrm>
              <a:off x="3762529" y="4000499"/>
              <a:ext cx="602993" cy="306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365522" y="3828787"/>
              <a:ext cx="1371600" cy="2915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813565" y="2682545"/>
              <a:ext cx="357526" cy="2892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5171091" y="2973815"/>
              <a:ext cx="566031" cy="7912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90953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Non-</a:t>
            </a:r>
            <a:r>
              <a:rPr lang="en-US" altLang="zh-CN" dirty="0" err="1"/>
              <a:t>stationarity</a:t>
            </a:r>
            <a:r>
              <a:rPr lang="zh-CN" altLang="en-US" dirty="0"/>
              <a:t> </a:t>
            </a:r>
            <a:r>
              <a:rPr lang="en-US" altLang="zh-CN" dirty="0"/>
              <a:t>detection</a:t>
            </a:r>
            <a:r>
              <a:rPr lang="zh-CN" altLang="en-US" dirty="0"/>
              <a:t> </a:t>
            </a:r>
            <a:r>
              <a:rPr lang="en-US" altLang="zh-CN" dirty="0"/>
              <a:t>with</a:t>
            </a:r>
            <a:r>
              <a:rPr lang="zh-CN" altLang="en-US" dirty="0"/>
              <a:t> </a:t>
            </a:r>
            <a:r>
              <a:rPr lang="en-US" altLang="zh-CN" dirty="0"/>
              <a:t>bandit</a:t>
            </a:r>
            <a:r>
              <a:rPr lang="zh-CN" altLang="en-US" dirty="0"/>
              <a:t> </a:t>
            </a:r>
            <a:r>
              <a:rPr lang="en-US" altLang="zh-CN" dirty="0"/>
              <a:t>feedback</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61</a:t>
            </a:fld>
            <a:endParaRPr lang="en-US"/>
          </a:p>
        </p:txBody>
      </p:sp>
      <p:sp>
        <p:nvSpPr>
          <p:cNvPr id="10" name="TextBox 9"/>
          <p:cNvSpPr txBox="1"/>
          <p:nvPr/>
        </p:nvSpPr>
        <p:spPr>
          <a:xfrm>
            <a:off x="1044053" y="1653073"/>
            <a:ext cx="10103894" cy="892552"/>
          </a:xfrm>
          <a:prstGeom prst="rect">
            <a:avLst/>
          </a:prstGeom>
          <a:noFill/>
        </p:spPr>
        <p:txBody>
          <a:bodyPr wrap="square" rtlCol="0">
            <a:spAutoFit/>
          </a:bodyPr>
          <a:lstStyle/>
          <a:p>
            <a:pPr marL="457200" indent="-457200">
              <a:buFont typeface="Arial" charset="0"/>
              <a:buChar char="•"/>
            </a:pPr>
            <a:r>
              <a:rPr lang="en-US" altLang="zh-CN" sz="2800" dirty="0"/>
              <a:t>Cumulative</a:t>
            </a:r>
            <a:r>
              <a:rPr lang="zh-CN" altLang="en-US" sz="2800" dirty="0"/>
              <a:t> </a:t>
            </a:r>
            <a:r>
              <a:rPr lang="en-US" altLang="zh-CN" sz="2800" dirty="0"/>
              <a:t>sum</a:t>
            </a:r>
            <a:r>
              <a:rPr lang="zh-CN" altLang="en-US" sz="2800" dirty="0"/>
              <a:t> </a:t>
            </a:r>
            <a:r>
              <a:rPr lang="en-US" altLang="zh-CN" sz="2800" dirty="0"/>
              <a:t>control</a:t>
            </a:r>
            <a:r>
              <a:rPr lang="zh-CN" altLang="en-US" sz="2800" dirty="0"/>
              <a:t> </a:t>
            </a:r>
            <a:r>
              <a:rPr lang="en-US" altLang="zh-CN" sz="2800" dirty="0"/>
              <a:t>chart</a:t>
            </a:r>
            <a:r>
              <a:rPr lang="zh-CN" altLang="en-US" sz="2800" dirty="0"/>
              <a:t> </a:t>
            </a:r>
            <a:r>
              <a:rPr lang="en-US" altLang="zh-CN" sz="2800" dirty="0"/>
              <a:t>(CUSUM)</a:t>
            </a:r>
            <a:r>
              <a:rPr lang="zh-CN" altLang="en-US" sz="2800" dirty="0"/>
              <a:t> </a:t>
            </a:r>
            <a:r>
              <a:rPr lang="en-US" altLang="zh-CN" sz="2800" dirty="0"/>
              <a:t>based</a:t>
            </a:r>
            <a:r>
              <a:rPr lang="zh-CN" altLang="en-US" sz="2800" dirty="0"/>
              <a:t> </a:t>
            </a:r>
            <a:r>
              <a:rPr lang="en-US" altLang="zh-CN" sz="2800" dirty="0"/>
              <a:t>detection</a:t>
            </a:r>
            <a:endParaRPr lang="zh-CN" altLang="en-US" sz="2800" dirty="0"/>
          </a:p>
          <a:p>
            <a:pPr marL="914400" lvl="1" indent="-457200">
              <a:buFont typeface="Arial" charset="0"/>
              <a:buChar char="•"/>
            </a:pPr>
            <a:r>
              <a:rPr lang="en-US" altLang="zh-CN" sz="2400" dirty="0" err="1"/>
              <a:t>AdTS</a:t>
            </a:r>
            <a:r>
              <a:rPr lang="en-US" altLang="zh-CN" sz="2400" dirty="0"/>
              <a:t> [HMB15],</a:t>
            </a:r>
            <a:r>
              <a:rPr lang="zh-CN" altLang="en-US" sz="2400" dirty="0"/>
              <a:t> </a:t>
            </a:r>
            <a:r>
              <a:rPr lang="en-US" altLang="zh-CN" sz="2400" dirty="0">
                <a:solidFill>
                  <a:srgbClr val="FF0000"/>
                </a:solidFill>
              </a:rPr>
              <a:t>CD-UCB [LLS18]</a:t>
            </a:r>
            <a:endParaRPr lang="en-US" sz="2400" dirty="0"/>
          </a:p>
        </p:txBody>
      </p:sp>
      <p:sp>
        <p:nvSpPr>
          <p:cNvPr id="11" name="TextBox 10"/>
          <p:cNvSpPr txBox="1"/>
          <p:nvPr/>
        </p:nvSpPr>
        <p:spPr>
          <a:xfrm>
            <a:off x="1044053" y="4342135"/>
            <a:ext cx="10543344" cy="892552"/>
          </a:xfrm>
          <a:prstGeom prst="rect">
            <a:avLst/>
          </a:prstGeom>
          <a:noFill/>
        </p:spPr>
        <p:txBody>
          <a:bodyPr wrap="square" rtlCol="0">
            <a:spAutoFit/>
          </a:bodyPr>
          <a:lstStyle/>
          <a:p>
            <a:pPr marL="457200" indent="-457200">
              <a:buFont typeface="Arial" charset="0"/>
              <a:buChar char="•"/>
            </a:pPr>
            <a:r>
              <a:rPr lang="en-US" altLang="zh-CN" sz="2800" dirty="0"/>
              <a:t>Confidence</a:t>
            </a:r>
            <a:r>
              <a:rPr lang="zh-CN" altLang="en-US" sz="2800" dirty="0"/>
              <a:t> </a:t>
            </a:r>
            <a:r>
              <a:rPr lang="en-US" altLang="zh-CN" sz="2800" dirty="0"/>
              <a:t>bound</a:t>
            </a:r>
            <a:r>
              <a:rPr lang="zh-CN" altLang="en-US" sz="2800" dirty="0"/>
              <a:t> </a:t>
            </a:r>
            <a:r>
              <a:rPr lang="en-US" altLang="zh-CN" sz="2800" dirty="0"/>
              <a:t>based</a:t>
            </a:r>
            <a:r>
              <a:rPr lang="zh-CN" altLang="en-US" sz="2800" dirty="0"/>
              <a:t> </a:t>
            </a:r>
            <a:r>
              <a:rPr lang="en-US" altLang="zh-CN" sz="2800" dirty="0"/>
              <a:t>detection</a:t>
            </a:r>
            <a:endParaRPr lang="zh-CN" altLang="en-US" sz="2800" dirty="0"/>
          </a:p>
          <a:p>
            <a:pPr marL="914400" lvl="1" indent="-457200">
              <a:buFont typeface="Arial" charset="0"/>
              <a:buChar char="•"/>
            </a:pPr>
            <a:r>
              <a:rPr lang="en-US" sz="2400" dirty="0" err="1">
                <a:solidFill>
                  <a:srgbClr val="FF0000"/>
                </a:solidFill>
              </a:rPr>
              <a:t>dLinUCB</a:t>
            </a:r>
            <a:r>
              <a:rPr lang="en-US" sz="2400" dirty="0">
                <a:solidFill>
                  <a:srgbClr val="FF0000"/>
                </a:solidFill>
              </a:rPr>
              <a:t> [</a:t>
            </a:r>
            <a:r>
              <a:rPr lang="en-US" altLang="zh-CN" sz="2400" dirty="0">
                <a:solidFill>
                  <a:srgbClr val="FF0000"/>
                </a:solidFill>
              </a:rPr>
              <a:t>WIW18</a:t>
            </a:r>
            <a:r>
              <a:rPr lang="en-US" sz="2400" dirty="0">
                <a:solidFill>
                  <a:srgbClr val="FF0000"/>
                </a:solidFill>
              </a:rPr>
              <a:t>]</a:t>
            </a:r>
            <a:r>
              <a:rPr lang="en-US" altLang="zh-CN" sz="2400" dirty="0"/>
              <a:t>,</a:t>
            </a:r>
            <a:r>
              <a:rPr lang="zh-CN" altLang="en-US" sz="2400" dirty="0"/>
              <a:t> </a:t>
            </a:r>
            <a:r>
              <a:rPr lang="en-US" altLang="zh-CN" sz="2400" dirty="0" err="1"/>
              <a:t>DenBand</a:t>
            </a:r>
            <a:r>
              <a:rPr lang="en-US" altLang="zh-CN" sz="2400" dirty="0"/>
              <a:t> [WWLW19]</a:t>
            </a:r>
            <a:endParaRPr lang="en-US" sz="2400" dirty="0"/>
          </a:p>
        </p:txBody>
      </p:sp>
      <p:sp>
        <p:nvSpPr>
          <p:cNvPr id="12" name="TextBox 11"/>
          <p:cNvSpPr txBox="1"/>
          <p:nvPr/>
        </p:nvSpPr>
        <p:spPr>
          <a:xfrm>
            <a:off x="1044053" y="2517051"/>
            <a:ext cx="10103894" cy="892552"/>
          </a:xfrm>
          <a:prstGeom prst="rect">
            <a:avLst/>
          </a:prstGeom>
          <a:noFill/>
        </p:spPr>
        <p:txBody>
          <a:bodyPr wrap="square" rtlCol="0">
            <a:spAutoFit/>
          </a:bodyPr>
          <a:lstStyle/>
          <a:p>
            <a:pPr marL="457200" indent="-457200">
              <a:buFont typeface="Arial" charset="0"/>
              <a:buChar char="•"/>
            </a:pPr>
            <a:r>
              <a:rPr lang="en-US" altLang="zh-CN" sz="2800" dirty="0"/>
              <a:t>Generalized</a:t>
            </a:r>
            <a:r>
              <a:rPr lang="zh-CN" altLang="en-US" sz="2800" dirty="0"/>
              <a:t> </a:t>
            </a:r>
            <a:r>
              <a:rPr lang="en-US" altLang="zh-CN" sz="2800" dirty="0"/>
              <a:t>likelihood</a:t>
            </a:r>
            <a:r>
              <a:rPr lang="zh-CN" altLang="en-US" sz="2800" dirty="0"/>
              <a:t> </a:t>
            </a:r>
            <a:r>
              <a:rPr lang="en-US" altLang="zh-CN" sz="2800" dirty="0"/>
              <a:t>ratio</a:t>
            </a:r>
            <a:r>
              <a:rPr lang="zh-CN" altLang="en-US" sz="2800" dirty="0"/>
              <a:t> </a:t>
            </a:r>
            <a:r>
              <a:rPr lang="en-US" altLang="zh-CN" sz="2800" dirty="0"/>
              <a:t>test</a:t>
            </a:r>
            <a:endParaRPr lang="zh-CN" altLang="en-US" sz="2800" dirty="0"/>
          </a:p>
          <a:p>
            <a:pPr marL="914400" lvl="1" indent="-457200">
              <a:buFont typeface="Arial" charset="0"/>
              <a:buChar char="•"/>
            </a:pPr>
            <a:r>
              <a:rPr lang="en-US" altLang="zh-CN" sz="2400" dirty="0">
                <a:solidFill>
                  <a:srgbClr val="FF0000"/>
                </a:solidFill>
              </a:rPr>
              <a:t>GLR-kl-UCB [BK19]</a:t>
            </a:r>
            <a:endParaRPr lang="en-US" sz="2400" dirty="0">
              <a:solidFill>
                <a:srgbClr val="FF0000"/>
              </a:solidFill>
            </a:endParaRPr>
          </a:p>
        </p:txBody>
      </p:sp>
      <p:sp>
        <p:nvSpPr>
          <p:cNvPr id="14" name="TextBox 13"/>
          <p:cNvSpPr txBox="1"/>
          <p:nvPr/>
        </p:nvSpPr>
        <p:spPr>
          <a:xfrm>
            <a:off x="1044053" y="5232965"/>
            <a:ext cx="10201702" cy="892552"/>
          </a:xfrm>
          <a:prstGeom prst="rect">
            <a:avLst/>
          </a:prstGeom>
          <a:noFill/>
        </p:spPr>
        <p:txBody>
          <a:bodyPr wrap="square" rtlCol="0">
            <a:spAutoFit/>
          </a:bodyPr>
          <a:lstStyle/>
          <a:p>
            <a:pPr marL="457200" indent="-457200">
              <a:buFont typeface="Arial" charset="0"/>
              <a:buChar char="•"/>
            </a:pPr>
            <a:r>
              <a:rPr lang="en-US" altLang="zh-CN" sz="2800" dirty="0"/>
              <a:t>Other</a:t>
            </a:r>
            <a:endParaRPr lang="zh-CN" altLang="en-US" sz="2800"/>
          </a:p>
          <a:p>
            <a:pPr marL="914400" lvl="1" indent="-457200">
              <a:buFont typeface="Arial" charset="0"/>
              <a:buChar char="•"/>
            </a:pPr>
            <a:r>
              <a:rPr lang="en-US" sz="2400" dirty="0"/>
              <a:t>Ada-ILTCB, Ada-greedy [</a:t>
            </a:r>
            <a:r>
              <a:rPr lang="en-US" altLang="zh-CN" sz="2400" dirty="0"/>
              <a:t>LWAL18</a:t>
            </a:r>
            <a:r>
              <a:rPr lang="en-US" sz="2400" dirty="0"/>
              <a:t>]</a:t>
            </a:r>
            <a:r>
              <a:rPr lang="en-US" altLang="zh-CN" sz="2400" dirty="0"/>
              <a:t>,</a:t>
            </a:r>
            <a:r>
              <a:rPr lang="zh-CN" altLang="en-US" sz="2400" dirty="0"/>
              <a:t> </a:t>
            </a:r>
            <a:r>
              <a:rPr lang="en-US" sz="2400" dirty="0"/>
              <a:t>Ada-ILTCB</a:t>
            </a:r>
            <a:r>
              <a:rPr lang="en-US" sz="2400" baseline="30000" dirty="0"/>
              <a:t>[+] </a:t>
            </a:r>
            <a:r>
              <a:rPr lang="en-US" sz="2400" dirty="0"/>
              <a:t> [</a:t>
            </a:r>
            <a:r>
              <a:rPr lang="en-US" altLang="zh-CN" sz="2400" dirty="0"/>
              <a:t>CLLW19</a:t>
            </a:r>
            <a:r>
              <a:rPr lang="en-US" sz="2400" dirty="0"/>
              <a:t>]</a:t>
            </a:r>
            <a:endParaRPr lang="zh-CN" altLang="en-US" sz="2400" dirty="0"/>
          </a:p>
        </p:txBody>
      </p:sp>
      <p:sp>
        <p:nvSpPr>
          <p:cNvPr id="9"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
        <p:nvSpPr>
          <p:cNvPr id="15" name="TextBox 14"/>
          <p:cNvSpPr txBox="1"/>
          <p:nvPr/>
        </p:nvSpPr>
        <p:spPr>
          <a:xfrm>
            <a:off x="1044053" y="3388028"/>
            <a:ext cx="10103894" cy="892552"/>
          </a:xfrm>
          <a:prstGeom prst="rect">
            <a:avLst/>
          </a:prstGeom>
          <a:noFill/>
        </p:spPr>
        <p:txBody>
          <a:bodyPr wrap="square" rtlCol="0">
            <a:spAutoFit/>
          </a:bodyPr>
          <a:lstStyle/>
          <a:p>
            <a:pPr marL="457200" indent="-457200">
              <a:buFont typeface="Arial" charset="0"/>
              <a:buChar char="•"/>
            </a:pPr>
            <a:r>
              <a:rPr lang="en-US" altLang="zh-CN" sz="2800" dirty="0"/>
              <a:t>Online</a:t>
            </a:r>
            <a:r>
              <a:rPr lang="zh-CN" altLang="en-US" sz="2800" dirty="0"/>
              <a:t> </a:t>
            </a:r>
            <a:r>
              <a:rPr lang="en-US" altLang="zh-CN" sz="2800" dirty="0"/>
              <a:t>reward</a:t>
            </a:r>
            <a:r>
              <a:rPr lang="zh-CN" altLang="en-US" sz="2800" dirty="0"/>
              <a:t> </a:t>
            </a:r>
            <a:r>
              <a:rPr lang="en-US" altLang="zh-CN" sz="2800" dirty="0"/>
              <a:t>mean-shift</a:t>
            </a:r>
            <a:r>
              <a:rPr lang="zh-CN" altLang="en-US" sz="2800" dirty="0"/>
              <a:t> </a:t>
            </a:r>
            <a:r>
              <a:rPr lang="en-US" altLang="zh-CN" sz="2800" dirty="0"/>
              <a:t>detection</a:t>
            </a:r>
            <a:r>
              <a:rPr lang="zh-CN" altLang="en-US" sz="2800" dirty="0"/>
              <a:t> </a:t>
            </a:r>
          </a:p>
          <a:p>
            <a:pPr marL="914400" lvl="1" indent="-457200">
              <a:buFont typeface="Arial" charset="0"/>
              <a:buChar char="•"/>
            </a:pPr>
            <a:r>
              <a:rPr lang="en-US" altLang="zh-CN" sz="2400" dirty="0"/>
              <a:t>WMD-UCB1 [YM09],</a:t>
            </a:r>
            <a:r>
              <a:rPr lang="zh-CN" altLang="en-US" sz="2400" dirty="0"/>
              <a:t> </a:t>
            </a:r>
            <a:r>
              <a:rPr lang="en-US" altLang="zh-CN" sz="2400" dirty="0">
                <a:solidFill>
                  <a:srgbClr val="FF0000"/>
                </a:solidFill>
              </a:rPr>
              <a:t>M-UCB [CWKX19]</a:t>
            </a:r>
            <a:endParaRPr lang="en-US" sz="2400" dirty="0">
              <a:solidFill>
                <a:srgbClr val="FF0000"/>
              </a:solidFill>
            </a:endParaRPr>
          </a:p>
        </p:txBody>
      </p:sp>
      <p:sp>
        <p:nvSpPr>
          <p:cNvPr id="3" name="TextBox 2"/>
          <p:cNvSpPr txBox="1"/>
          <p:nvPr/>
        </p:nvSpPr>
        <p:spPr>
          <a:xfrm>
            <a:off x="9009089" y="5649261"/>
            <a:ext cx="764498" cy="369332"/>
          </a:xfrm>
          <a:prstGeom prst="rect">
            <a:avLst/>
          </a:prstGeom>
          <a:noFill/>
        </p:spPr>
        <p:txBody>
          <a:bodyPr wrap="square" rtlCol="0">
            <a:spAutoFit/>
          </a:bodyPr>
          <a:lstStyle/>
          <a:p>
            <a:r>
              <a:rPr lang="mr-IN" altLang="zh-CN"/>
              <a:t>…</a:t>
            </a:r>
            <a:endParaRPr lang="en-US" dirty="0"/>
          </a:p>
        </p:txBody>
      </p:sp>
    </p:spTree>
    <p:extLst>
      <p:ext uri="{BB962C8B-B14F-4D97-AF65-F5344CB8AC3E}">
        <p14:creationId xmlns:p14="http://schemas.microsoft.com/office/powerpoint/2010/main" val="1567964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1777" y="2998110"/>
            <a:ext cx="6054992" cy="3253182"/>
          </a:xfrm>
          <a:prstGeom prst="rect">
            <a:avLst/>
          </a:prstGeom>
        </p:spPr>
      </p:pic>
      <p:sp>
        <p:nvSpPr>
          <p:cNvPr id="2" name="Title 1"/>
          <p:cNvSpPr>
            <a:spLocks noGrp="1"/>
          </p:cNvSpPr>
          <p:nvPr>
            <p:ph type="title"/>
          </p:nvPr>
        </p:nvSpPr>
        <p:spPr/>
        <p:txBody>
          <a:bodyPr/>
          <a:lstStyle/>
          <a:p>
            <a:r>
              <a:rPr lang="en-US" altLang="zh-CN" dirty="0"/>
              <a:t>CUSUM-based</a:t>
            </a:r>
            <a:r>
              <a:rPr lang="zh-CN" altLang="en-US" dirty="0"/>
              <a:t> </a:t>
            </a:r>
            <a:r>
              <a:rPr lang="en-US" altLang="zh-CN" dirty="0"/>
              <a:t>online</a:t>
            </a:r>
            <a:r>
              <a:rPr lang="zh-CN" altLang="en-US" dirty="0"/>
              <a:t> </a:t>
            </a:r>
            <a:r>
              <a:rPr lang="en-US" altLang="zh-CN" dirty="0"/>
              <a:t>change</a:t>
            </a:r>
            <a:r>
              <a:rPr lang="zh-CN" altLang="en-US" dirty="0"/>
              <a:t> </a:t>
            </a:r>
            <a:r>
              <a:rPr lang="en-US" altLang="zh-CN" dirty="0"/>
              <a:t>detection</a:t>
            </a:r>
            <a:endParaRPr lang="en-US" dirty="0"/>
          </a:p>
        </p:txBody>
      </p:sp>
      <p:sp>
        <p:nvSpPr>
          <p:cNvPr id="3" name="Content Placeholder 2"/>
          <p:cNvSpPr>
            <a:spLocks noGrp="1"/>
          </p:cNvSpPr>
          <p:nvPr>
            <p:ph idx="1"/>
          </p:nvPr>
        </p:nvSpPr>
        <p:spPr>
          <a:xfrm>
            <a:off x="838199" y="1825625"/>
            <a:ext cx="9325131" cy="630082"/>
          </a:xfrm>
        </p:spPr>
        <p:txBody>
          <a:bodyPr>
            <a:normAutofit/>
          </a:bodyPr>
          <a:lstStyle/>
          <a:p>
            <a:r>
              <a:rPr lang="en-US" dirty="0"/>
              <a:t>CUSUM</a:t>
            </a:r>
            <a:r>
              <a:rPr lang="zh-CN" altLang="en-US" dirty="0"/>
              <a:t> </a:t>
            </a:r>
            <a:r>
              <a:rPr lang="en-US" altLang="zh-CN" dirty="0"/>
              <a:t>in</a:t>
            </a:r>
            <a:r>
              <a:rPr lang="zh-CN" altLang="en-US" dirty="0"/>
              <a:t> </a:t>
            </a:r>
            <a:r>
              <a:rPr lang="en-US" altLang="zh-CN" dirty="0"/>
              <a:t>the</a:t>
            </a:r>
            <a:r>
              <a:rPr lang="zh-CN" altLang="en-US" dirty="0"/>
              <a:t> </a:t>
            </a:r>
            <a:r>
              <a:rPr lang="en-US" altLang="zh-CN" dirty="0"/>
              <a:t>offline</a:t>
            </a:r>
            <a:r>
              <a:rPr lang="zh-CN" altLang="en-US" dirty="0"/>
              <a:t> </a:t>
            </a:r>
            <a:r>
              <a:rPr lang="en-US" altLang="zh-CN" dirty="0"/>
              <a:t>setting</a:t>
            </a:r>
            <a:endParaRPr lang="en-US" dirty="0"/>
          </a:p>
          <a:p>
            <a:pPr marL="457200" lvl="1" indent="0">
              <a:buNone/>
            </a:pP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pPr/>
              <a:t>62</a:t>
            </a:fld>
            <a:endParaRPr lang="en-US"/>
          </a:p>
        </p:txBody>
      </p:sp>
      <p:cxnSp>
        <p:nvCxnSpPr>
          <p:cNvPr id="59" name="Straight Connector 58"/>
          <p:cNvCxnSpPr/>
          <p:nvPr/>
        </p:nvCxnSpPr>
        <p:spPr>
          <a:xfrm>
            <a:off x="3073933" y="4579800"/>
            <a:ext cx="306478" cy="204605"/>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131" name="Group 130"/>
          <p:cNvGrpSpPr/>
          <p:nvPr/>
        </p:nvGrpSpPr>
        <p:grpSpPr>
          <a:xfrm>
            <a:off x="2279742" y="2493143"/>
            <a:ext cx="4043301" cy="3639091"/>
            <a:chOff x="2279742" y="2206538"/>
            <a:chExt cx="4043301" cy="3639091"/>
          </a:xfrm>
        </p:grpSpPr>
        <p:sp>
          <p:nvSpPr>
            <p:cNvPr id="65" name="TextBox 64"/>
            <p:cNvSpPr txBox="1"/>
            <p:nvPr/>
          </p:nvSpPr>
          <p:spPr>
            <a:xfrm>
              <a:off x="2626811" y="2206538"/>
              <a:ext cx="3696232" cy="584775"/>
            </a:xfrm>
            <a:prstGeom prst="rect">
              <a:avLst/>
            </a:prstGeom>
            <a:noFill/>
            <a:ln w="19050">
              <a:noFill/>
            </a:ln>
          </p:spPr>
          <p:txBody>
            <a:bodyPr wrap="square" rtlCol="0">
              <a:spAutoFit/>
            </a:bodyPr>
            <a:lstStyle/>
            <a:p>
              <a:pPr algn="ctr"/>
              <a:r>
                <a:rPr lang="en-US" sz="1600" b="1" dirty="0">
                  <a:solidFill>
                    <a:srgbClr val="0000FF"/>
                  </a:solidFill>
                </a:rPr>
                <a:t>Cumulative sum of log-likelihood ratio before and after change points: </a:t>
              </a:r>
            </a:p>
          </p:txBody>
        </p:sp>
        <p:cxnSp>
          <p:nvCxnSpPr>
            <p:cNvPr id="67" name="Straight Connector 66"/>
            <p:cNvCxnSpPr/>
            <p:nvPr/>
          </p:nvCxnSpPr>
          <p:spPr>
            <a:xfrm flipH="1">
              <a:off x="2818760" y="2787672"/>
              <a:ext cx="0" cy="3057957"/>
            </a:xfrm>
            <a:prstGeom prst="line">
              <a:avLst/>
            </a:prstGeom>
            <a:ln w="19050">
              <a:solidFill>
                <a:srgbClr val="0000FF"/>
              </a:solidFill>
              <a:headEnd type="triangle"/>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2279742" y="4108528"/>
              <a:ext cx="562850" cy="369332"/>
              <a:chOff x="2279742" y="4108528"/>
              <a:chExt cx="562850" cy="369332"/>
            </a:xfrm>
          </p:grpSpPr>
          <p:cxnSp>
            <p:nvCxnSpPr>
              <p:cNvPr id="74" name="Straight Connector 73"/>
              <p:cNvCxnSpPr/>
              <p:nvPr/>
            </p:nvCxnSpPr>
            <p:spPr>
              <a:xfrm>
                <a:off x="2579440" y="4293194"/>
                <a:ext cx="26315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279742" y="4108528"/>
                <a:ext cx="220785" cy="369332"/>
              </a:xfrm>
              <a:prstGeom prst="rect">
                <a:avLst/>
              </a:prstGeom>
              <a:noFill/>
              <a:ln w="19050">
                <a:noFill/>
              </a:ln>
            </p:spPr>
            <p:txBody>
              <a:bodyPr wrap="square" rtlCol="0">
                <a:spAutoFit/>
              </a:bodyPr>
              <a:lstStyle/>
              <a:p>
                <a:r>
                  <a:rPr lang="en-US" b="1" dirty="0">
                    <a:solidFill>
                      <a:srgbClr val="0000FF"/>
                    </a:solidFill>
                  </a:rPr>
                  <a:t>0</a:t>
                </a:r>
              </a:p>
            </p:txBody>
          </p:sp>
        </p:grpSp>
      </p:grpSp>
      <p:cxnSp>
        <p:nvCxnSpPr>
          <p:cNvPr id="108" name="Straight Connector 107"/>
          <p:cNvCxnSpPr/>
          <p:nvPr/>
        </p:nvCxnSpPr>
        <p:spPr>
          <a:xfrm flipV="1">
            <a:off x="5518273" y="4847302"/>
            <a:ext cx="140555" cy="553793"/>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3260936" y="4577917"/>
            <a:ext cx="236195" cy="200562"/>
            <a:chOff x="2983342" y="4264076"/>
            <a:chExt cx="210907" cy="302902"/>
          </a:xfrm>
        </p:grpSpPr>
        <p:cxnSp>
          <p:nvCxnSpPr>
            <p:cNvPr id="123" name="Straight Arrow Connector 122"/>
            <p:cNvCxnSpPr/>
            <p:nvPr/>
          </p:nvCxnSpPr>
          <p:spPr>
            <a:xfrm flipH="1">
              <a:off x="3081900" y="4264076"/>
              <a:ext cx="1830" cy="297827"/>
            </a:xfrm>
            <a:prstGeom prst="straightConnector1">
              <a:avLst/>
            </a:prstGeom>
            <a:ln w="28575">
              <a:solidFill>
                <a:schemeClr val="accent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83342" y="4264076"/>
              <a:ext cx="209405" cy="0"/>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984844" y="4566978"/>
              <a:ext cx="209405" cy="0"/>
            </a:xfrm>
            <a:prstGeom prst="line">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47" name="Straight Connector 146"/>
          <p:cNvCxnSpPr/>
          <p:nvPr/>
        </p:nvCxnSpPr>
        <p:spPr>
          <a:xfrm flipV="1">
            <a:off x="5650142" y="4679478"/>
            <a:ext cx="195503" cy="180738"/>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389166" y="4798138"/>
            <a:ext cx="2120353" cy="618949"/>
            <a:chOff x="3380411" y="4497800"/>
            <a:chExt cx="2120353" cy="618949"/>
          </a:xfrm>
        </p:grpSpPr>
        <p:grpSp>
          <p:nvGrpSpPr>
            <p:cNvPr id="146" name="Group 145"/>
            <p:cNvGrpSpPr/>
            <p:nvPr/>
          </p:nvGrpSpPr>
          <p:grpSpPr>
            <a:xfrm>
              <a:off x="3380411" y="4497800"/>
              <a:ext cx="1916193" cy="618949"/>
              <a:chOff x="3288113" y="4031333"/>
              <a:chExt cx="1916193" cy="618949"/>
            </a:xfrm>
          </p:grpSpPr>
          <p:cxnSp>
            <p:nvCxnSpPr>
              <p:cNvPr id="60" name="Straight Connector 59"/>
              <p:cNvCxnSpPr/>
              <p:nvPr/>
            </p:nvCxnSpPr>
            <p:spPr>
              <a:xfrm>
                <a:off x="3498735" y="4200011"/>
                <a:ext cx="278710" cy="51415"/>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88113" y="4031333"/>
                <a:ext cx="221669" cy="165925"/>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785999" y="4251426"/>
                <a:ext cx="202989" cy="151657"/>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988988" y="4400320"/>
                <a:ext cx="214940" cy="65661"/>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200888" y="4465718"/>
                <a:ext cx="206029" cy="63161"/>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4409245" y="4528879"/>
                <a:ext cx="256321" cy="1"/>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672394" y="4540736"/>
                <a:ext cx="303223" cy="37249"/>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90189" y="4577986"/>
                <a:ext cx="214117" cy="72296"/>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165" name="Straight Connector 164"/>
            <p:cNvCxnSpPr/>
            <p:nvPr/>
          </p:nvCxnSpPr>
          <p:spPr>
            <a:xfrm>
              <a:off x="5297884" y="5116749"/>
              <a:ext cx="202880" cy="0"/>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6" name="Straight Arrow Connector 5"/>
          <p:cNvCxnSpPr/>
          <p:nvPr/>
        </p:nvCxnSpPr>
        <p:spPr>
          <a:xfrm flipH="1">
            <a:off x="3458244" y="4549842"/>
            <a:ext cx="240447" cy="144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823426" y="6075792"/>
            <a:ext cx="4181029" cy="20466"/>
          </a:xfrm>
          <a:prstGeom prst="line">
            <a:avLst/>
          </a:prstGeom>
          <a:ln w="19050">
            <a:solidFill>
              <a:srgbClr val="0000FF"/>
            </a:solidFill>
            <a:head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584160" y="5163659"/>
            <a:ext cx="2649454" cy="288615"/>
            <a:chOff x="5584160" y="4877054"/>
            <a:chExt cx="2649454" cy="288615"/>
          </a:xfrm>
        </p:grpSpPr>
        <p:cxnSp>
          <p:nvCxnSpPr>
            <p:cNvPr id="48" name="Straight Connector 47"/>
            <p:cNvCxnSpPr/>
            <p:nvPr/>
          </p:nvCxnSpPr>
          <p:spPr>
            <a:xfrm flipV="1">
              <a:off x="5584160" y="5007203"/>
              <a:ext cx="2474268" cy="2831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9887" y="4877054"/>
              <a:ext cx="253727" cy="288615"/>
            </a:xfrm>
            <a:prstGeom prst="rect">
              <a:avLst/>
            </a:prstGeom>
          </p:spPr>
        </p:pic>
      </p:grpSp>
      <p:grpSp>
        <p:nvGrpSpPr>
          <p:cNvPr id="22" name="Group 21"/>
          <p:cNvGrpSpPr/>
          <p:nvPr/>
        </p:nvGrpSpPr>
        <p:grpSpPr>
          <a:xfrm>
            <a:off x="2996754" y="3647531"/>
            <a:ext cx="2773509" cy="319444"/>
            <a:chOff x="2996754" y="3360926"/>
            <a:chExt cx="2773509" cy="319444"/>
          </a:xfrm>
        </p:grpSpPr>
        <p:cxnSp>
          <p:nvCxnSpPr>
            <p:cNvPr id="16" name="Straight Connector 15"/>
            <p:cNvCxnSpPr/>
            <p:nvPr/>
          </p:nvCxnSpPr>
          <p:spPr>
            <a:xfrm flipV="1">
              <a:off x="2996754" y="3479573"/>
              <a:ext cx="2474268" cy="2831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6230" y="3360926"/>
              <a:ext cx="294033" cy="319444"/>
            </a:xfrm>
            <a:prstGeom prst="rect">
              <a:avLst/>
            </a:prstGeom>
          </p:spPr>
        </p:pic>
      </p:grpSp>
      <p:grpSp>
        <p:nvGrpSpPr>
          <p:cNvPr id="24" name="Group 23"/>
          <p:cNvGrpSpPr/>
          <p:nvPr/>
        </p:nvGrpSpPr>
        <p:grpSpPr>
          <a:xfrm>
            <a:off x="4149886" y="2720196"/>
            <a:ext cx="5568746" cy="1463382"/>
            <a:chOff x="4149886" y="2433591"/>
            <a:chExt cx="5568746" cy="1463382"/>
          </a:xfrm>
        </p:grpSpPr>
        <p:sp>
          <p:nvSpPr>
            <p:cNvPr id="70" name="TextBox 69"/>
            <p:cNvSpPr txBox="1"/>
            <p:nvPr/>
          </p:nvSpPr>
          <p:spPr>
            <a:xfrm>
              <a:off x="7341310" y="2433591"/>
              <a:ext cx="2377322" cy="369332"/>
            </a:xfrm>
            <a:prstGeom prst="rect">
              <a:avLst/>
            </a:prstGeom>
            <a:noFill/>
          </p:spPr>
          <p:txBody>
            <a:bodyPr wrap="square" rtlCol="0">
              <a:spAutoFit/>
            </a:bodyPr>
            <a:lstStyle/>
            <a:p>
              <a:r>
                <a:rPr lang="en-US" dirty="0">
                  <a:solidFill>
                    <a:srgbClr val="FF0000"/>
                  </a:solidFill>
                </a:rPr>
                <a:t>Observed reward</a:t>
              </a:r>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9886" y="3648052"/>
              <a:ext cx="259744" cy="248921"/>
            </a:xfrm>
            <a:prstGeom prst="rect">
              <a:avLst/>
            </a:prstGeom>
          </p:spPr>
        </p:pic>
      </p:grpSp>
      <p:grpSp>
        <p:nvGrpSpPr>
          <p:cNvPr id="41" name="Group 40"/>
          <p:cNvGrpSpPr/>
          <p:nvPr/>
        </p:nvGrpSpPr>
        <p:grpSpPr>
          <a:xfrm>
            <a:off x="3036777" y="3185493"/>
            <a:ext cx="5204351" cy="290218"/>
            <a:chOff x="3036777" y="2898888"/>
            <a:chExt cx="5204351" cy="290218"/>
          </a:xfrm>
        </p:grpSpPr>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0263" y="2920624"/>
              <a:ext cx="2470865" cy="263464"/>
            </a:xfrm>
            <a:prstGeom prst="rect">
              <a:avLst/>
            </a:prstGeom>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6777" y="2898888"/>
              <a:ext cx="2573501" cy="290218"/>
            </a:xfrm>
            <a:prstGeom prst="rect">
              <a:avLst/>
            </a:prstGeom>
          </p:spPr>
        </p:pic>
      </p:grpSp>
      <p:pic>
        <p:nvPicPr>
          <p:cNvPr id="29" name="Picture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31675" y="5341016"/>
            <a:ext cx="1771555" cy="337851"/>
          </a:xfrm>
          <a:prstGeom prst="rect">
            <a:avLst/>
          </a:prstGeom>
        </p:spPr>
      </p:pic>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08056" y="4186160"/>
            <a:ext cx="756473" cy="293420"/>
          </a:xfrm>
          <a:prstGeom prst="rect">
            <a:avLst/>
          </a:prstGeom>
        </p:spPr>
      </p:pic>
      <p:pic>
        <p:nvPicPr>
          <p:cNvPr id="32" name="Picture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62530" y="4355464"/>
            <a:ext cx="1594534" cy="381549"/>
          </a:xfrm>
          <a:prstGeom prst="rect">
            <a:avLst/>
          </a:prstGeom>
        </p:spPr>
      </p:pic>
      <p:pic>
        <p:nvPicPr>
          <p:cNvPr id="33" name="Picture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40933" y="4886431"/>
            <a:ext cx="425576" cy="260837"/>
          </a:xfrm>
          <a:prstGeom prst="rect">
            <a:avLst/>
          </a:prstGeom>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02944" y="5758714"/>
            <a:ext cx="2014668" cy="271746"/>
          </a:xfrm>
          <a:prstGeom prst="rect">
            <a:avLst/>
          </a:prstGeom>
        </p:spPr>
      </p:pic>
      <p:cxnSp>
        <p:nvCxnSpPr>
          <p:cNvPr id="71" name="Straight Connector 70"/>
          <p:cNvCxnSpPr/>
          <p:nvPr/>
        </p:nvCxnSpPr>
        <p:spPr>
          <a:xfrm flipV="1">
            <a:off x="5845645" y="4514177"/>
            <a:ext cx="195503" cy="180738"/>
          </a:xfrm>
          <a:prstGeom prst="line">
            <a:avLst/>
          </a:prstGeom>
          <a:ln w="25400" cap="rnd">
            <a:solidFill>
              <a:srgbClr val="0000FF"/>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845645" y="4727904"/>
            <a:ext cx="0" cy="72437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01111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670" y="3306389"/>
            <a:ext cx="3331578" cy="579899"/>
          </a:xfrm>
          <a:prstGeom prst="rect">
            <a:avLst/>
          </a:prstGeom>
        </p:spPr>
      </p:pic>
      <p:sp>
        <p:nvSpPr>
          <p:cNvPr id="2" name="Title 1"/>
          <p:cNvSpPr>
            <a:spLocks noGrp="1"/>
          </p:cNvSpPr>
          <p:nvPr>
            <p:ph type="title"/>
          </p:nvPr>
        </p:nvSpPr>
        <p:spPr/>
        <p:txBody>
          <a:bodyPr/>
          <a:lstStyle/>
          <a:p>
            <a:r>
              <a:rPr lang="en-US" altLang="zh-CN" dirty="0"/>
              <a:t>CUSUM-based</a:t>
            </a:r>
            <a:r>
              <a:rPr lang="zh-CN" altLang="en-US" dirty="0"/>
              <a:t> </a:t>
            </a:r>
            <a:r>
              <a:rPr lang="en-US" altLang="zh-CN" dirty="0"/>
              <a:t>online</a:t>
            </a:r>
            <a:r>
              <a:rPr lang="zh-CN" altLang="en-US" dirty="0"/>
              <a:t> </a:t>
            </a:r>
            <a:r>
              <a:rPr lang="en-US" altLang="zh-CN" dirty="0"/>
              <a:t>change</a:t>
            </a:r>
            <a:r>
              <a:rPr lang="zh-CN" altLang="en-US" dirty="0"/>
              <a:t> </a:t>
            </a:r>
            <a:r>
              <a:rPr lang="en-US" altLang="zh-CN" dirty="0"/>
              <a:t>detection</a:t>
            </a:r>
            <a:endParaRPr lang="en-US" dirty="0"/>
          </a:p>
        </p:txBody>
      </p:sp>
      <p:sp>
        <p:nvSpPr>
          <p:cNvPr id="3" name="Content Placeholder 2"/>
          <p:cNvSpPr>
            <a:spLocks noGrp="1"/>
          </p:cNvSpPr>
          <p:nvPr>
            <p:ph idx="1"/>
          </p:nvPr>
        </p:nvSpPr>
        <p:spPr>
          <a:xfrm>
            <a:off x="838200" y="1825625"/>
            <a:ext cx="10515600" cy="1345827"/>
          </a:xfrm>
        </p:spPr>
        <p:txBody>
          <a:bodyPr>
            <a:normAutofit/>
          </a:bodyPr>
          <a:lstStyle/>
          <a:p>
            <a:r>
              <a:rPr lang="en-US" dirty="0"/>
              <a:t>Tailored CUSUM in the Bernoulli bandit setting</a:t>
            </a:r>
          </a:p>
        </p:txBody>
      </p:sp>
      <p:sp>
        <p:nvSpPr>
          <p:cNvPr id="5" name="Slide Number Placeholder 4"/>
          <p:cNvSpPr>
            <a:spLocks noGrp="1"/>
          </p:cNvSpPr>
          <p:nvPr>
            <p:ph type="sldNum" sz="quarter" idx="12"/>
          </p:nvPr>
        </p:nvSpPr>
        <p:spPr/>
        <p:txBody>
          <a:bodyPr/>
          <a:lstStyle/>
          <a:p>
            <a:fld id="{96675DA6-09A5-4603-985B-62A0433927C4}" type="slidenum">
              <a:rPr lang="en-US" smtClean="0"/>
              <a:t>63</a:t>
            </a:fld>
            <a:endParaRPr lang="en-US"/>
          </a:p>
        </p:txBody>
      </p:sp>
      <p:sp>
        <p:nvSpPr>
          <p:cNvPr id="6" name="TextBox 5"/>
          <p:cNvSpPr txBox="1"/>
          <p:nvPr/>
        </p:nvSpPr>
        <p:spPr>
          <a:xfrm>
            <a:off x="1173531" y="2614504"/>
            <a:ext cx="5042487" cy="954107"/>
          </a:xfrm>
          <a:prstGeom prst="rect">
            <a:avLst/>
          </a:prstGeom>
          <a:noFill/>
        </p:spPr>
        <p:txBody>
          <a:bodyPr wrap="square" rtlCol="0">
            <a:spAutoFit/>
          </a:bodyPr>
          <a:lstStyle/>
          <a:p>
            <a:pPr lvl="1" indent="-457200">
              <a:buFont typeface="Arial" charset="0"/>
              <a:buChar char="•"/>
            </a:pPr>
            <a:r>
              <a:rPr lang="en-US" sz="2800" dirty="0"/>
              <a:t>Intuition:                                </a:t>
            </a:r>
          </a:p>
          <a:p>
            <a:pPr lvl="1" indent="-457200">
              <a:buFont typeface="Arial" charset="0"/>
              <a:buChar char="•"/>
            </a:pPr>
            <a:endParaRPr lang="en-US" sz="2800" dirty="0"/>
          </a:p>
        </p:txBody>
      </p:sp>
      <p:grpSp>
        <p:nvGrpSpPr>
          <p:cNvPr id="4" name="Group 3"/>
          <p:cNvGrpSpPr/>
          <p:nvPr/>
        </p:nvGrpSpPr>
        <p:grpSpPr>
          <a:xfrm>
            <a:off x="6918531" y="2463275"/>
            <a:ext cx="4033187" cy="3420814"/>
            <a:chOff x="7238605" y="2410044"/>
            <a:chExt cx="4033187" cy="3420814"/>
          </a:xfrm>
        </p:grpSpPr>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1789" y="3192731"/>
              <a:ext cx="4020003" cy="2638127"/>
            </a:xfrm>
            <a:prstGeom prst="rect">
              <a:avLst/>
            </a:prstGeom>
          </p:spPr>
        </p:pic>
        <p:sp>
          <p:nvSpPr>
            <p:cNvPr id="9" name="TextBox 8"/>
            <p:cNvSpPr txBox="1"/>
            <p:nvPr/>
          </p:nvSpPr>
          <p:spPr>
            <a:xfrm>
              <a:off x="7238605" y="2410044"/>
              <a:ext cx="3861528" cy="400110"/>
            </a:xfrm>
            <a:prstGeom prst="rect">
              <a:avLst/>
            </a:prstGeom>
            <a:noFill/>
          </p:spPr>
          <p:txBody>
            <a:bodyPr wrap="square" rtlCol="0">
              <a:spAutoFit/>
            </a:bodyPr>
            <a:lstStyle/>
            <a:p>
              <a:pPr marL="285750" indent="-285750">
                <a:buFont typeface="Arial" charset="0"/>
                <a:buChar char="•"/>
              </a:pPr>
              <a:r>
                <a:rPr lang="en-US" altLang="zh-CN" sz="2000" b="1" dirty="0"/>
                <a:t>CUSUM</a:t>
              </a:r>
              <a:r>
                <a:rPr lang="zh-CN" altLang="en-US" sz="2000" b="1" dirty="0"/>
                <a:t> </a:t>
              </a:r>
              <a:r>
                <a:rPr lang="en-US" altLang="zh-CN" sz="2000" b="1" dirty="0"/>
                <a:t>in CD-UCB [LLS18]</a:t>
              </a:r>
              <a:endParaRPr lang="en-US" sz="2000" b="1" dirty="0"/>
            </a:p>
          </p:txBody>
        </p:sp>
      </p:grpSp>
      <p:sp>
        <p:nvSpPr>
          <p:cNvPr id="22" name="Rectangle 21"/>
          <p:cNvSpPr/>
          <p:nvPr/>
        </p:nvSpPr>
        <p:spPr>
          <a:xfrm>
            <a:off x="10165910" y="3680689"/>
            <a:ext cx="614149" cy="2477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56988" y="4061075"/>
            <a:ext cx="5635912" cy="707886"/>
          </a:xfrm>
          <a:prstGeom prst="rect">
            <a:avLst/>
          </a:prstGeom>
          <a:noFill/>
        </p:spPr>
        <p:txBody>
          <a:bodyPr wrap="square" rtlCol="0">
            <a:spAutoFit/>
          </a:bodyPr>
          <a:lstStyle/>
          <a:p>
            <a:pPr marL="0" lvl="1" algn="ctr"/>
            <a:r>
              <a:rPr lang="en-US" sz="2000" dirty="0"/>
              <a:t>has negative mean drift before the change point and positive after the change point     </a:t>
            </a:r>
          </a:p>
        </p:txBody>
      </p:sp>
      <p:grpSp>
        <p:nvGrpSpPr>
          <p:cNvPr id="30" name="Group 29"/>
          <p:cNvGrpSpPr/>
          <p:nvPr/>
        </p:nvGrpSpPr>
        <p:grpSpPr>
          <a:xfrm>
            <a:off x="3057099" y="2683916"/>
            <a:ext cx="1380957" cy="657847"/>
            <a:chOff x="3057099" y="2683916"/>
            <a:chExt cx="1380957" cy="657847"/>
          </a:xfrm>
        </p:grpSpPr>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3010" y="2683916"/>
              <a:ext cx="1065046" cy="471547"/>
            </a:xfrm>
            <a:prstGeom prst="rect">
              <a:avLst/>
            </a:prstGeom>
          </p:spPr>
        </p:pic>
        <p:cxnSp>
          <p:nvCxnSpPr>
            <p:cNvPr id="27" name="Straight Arrow Connector 26"/>
            <p:cNvCxnSpPr/>
            <p:nvPr/>
          </p:nvCxnSpPr>
          <p:spPr>
            <a:xfrm flipV="1">
              <a:off x="3057099" y="3043700"/>
              <a:ext cx="315911" cy="29806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71469" y="3034598"/>
            <a:ext cx="2979136" cy="923330"/>
            <a:chOff x="3871469" y="3034598"/>
            <a:chExt cx="2979136" cy="923330"/>
          </a:xfrm>
        </p:grpSpPr>
        <p:sp>
          <p:nvSpPr>
            <p:cNvPr id="12" name="TextBox 11"/>
            <p:cNvSpPr txBox="1"/>
            <p:nvPr/>
          </p:nvSpPr>
          <p:spPr>
            <a:xfrm>
              <a:off x="4024940" y="3034598"/>
              <a:ext cx="2825665" cy="923330"/>
            </a:xfrm>
            <a:prstGeom prst="rect">
              <a:avLst/>
            </a:prstGeom>
            <a:noFill/>
          </p:spPr>
          <p:txBody>
            <a:bodyPr wrap="square" rtlCol="0">
              <a:spAutoFit/>
            </a:bodyPr>
            <a:lstStyle/>
            <a:p>
              <a:pPr algn="ctr"/>
              <a:r>
                <a:rPr lang="en-US" dirty="0">
                  <a:solidFill>
                    <a:srgbClr val="FF0000"/>
                  </a:solidFill>
                </a:rPr>
                <a:t>Requirement on the minimum magnitude of changes on the reward  </a:t>
              </a:r>
            </a:p>
          </p:txBody>
        </p:sp>
        <p:sp>
          <p:nvSpPr>
            <p:cNvPr id="10" name="Rectangle 9"/>
            <p:cNvSpPr/>
            <p:nvPr/>
          </p:nvSpPr>
          <p:spPr>
            <a:xfrm>
              <a:off x="3871469" y="3378404"/>
              <a:ext cx="238815" cy="471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8290526" y="4915751"/>
            <a:ext cx="282354" cy="291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89149" y="4720880"/>
            <a:ext cx="5308982" cy="2308324"/>
          </a:xfrm>
          <a:prstGeom prst="rect">
            <a:avLst/>
          </a:prstGeom>
          <a:noFill/>
        </p:spPr>
        <p:txBody>
          <a:bodyPr wrap="square" rtlCol="0">
            <a:spAutoFit/>
          </a:bodyPr>
          <a:lstStyle/>
          <a:p>
            <a:pPr lvl="1" indent="-457200">
              <a:buFont typeface="Arial" charset="0"/>
              <a:buChar char="•"/>
            </a:pPr>
            <a:r>
              <a:rPr lang="en-US" sz="2800" dirty="0"/>
              <a:t>Assumptions:</a:t>
            </a:r>
          </a:p>
          <a:p>
            <a:pPr lvl="2" indent="-457200">
              <a:buFont typeface="Arial" charset="0"/>
              <a:buChar char="•"/>
            </a:pPr>
            <a:r>
              <a:rPr lang="en-US" sz="2000" dirty="0"/>
              <a:t>Piecewise stationary with detectability assumption</a:t>
            </a:r>
          </a:p>
          <a:p>
            <a:pPr lvl="2" indent="-457200">
              <a:buFont typeface="Arial" charset="0"/>
              <a:buChar char="•"/>
            </a:pPr>
            <a:r>
              <a:rPr lang="en-US" sz="2000" dirty="0"/>
              <a:t>Bernoulli bandit</a:t>
            </a:r>
          </a:p>
          <a:p>
            <a:pPr lvl="2" indent="-457200">
              <a:buFont typeface="Arial" charset="0"/>
              <a:buChar char="•"/>
            </a:pPr>
            <a:endParaRPr lang="en-US" sz="2800" dirty="0"/>
          </a:p>
          <a:p>
            <a:pPr lvl="1" indent="-457200">
              <a:buFont typeface="Arial" charset="0"/>
              <a:buChar char="•"/>
            </a:pPr>
            <a:endParaRPr lang="en-US" sz="2800" dirty="0"/>
          </a:p>
        </p:txBody>
      </p:sp>
      <p:sp>
        <p:nvSpPr>
          <p:cNvPr id="7" name="TextBox 6"/>
          <p:cNvSpPr txBox="1"/>
          <p:nvPr/>
        </p:nvSpPr>
        <p:spPr>
          <a:xfrm>
            <a:off x="9515534" y="2721614"/>
            <a:ext cx="2292981" cy="584775"/>
          </a:xfrm>
          <a:prstGeom prst="rect">
            <a:avLst/>
          </a:prstGeom>
          <a:noFill/>
        </p:spPr>
        <p:txBody>
          <a:bodyPr wrap="square" rtlCol="0">
            <a:spAutoFit/>
          </a:bodyPr>
          <a:lstStyle/>
          <a:p>
            <a:pPr algn="ctr"/>
            <a:r>
              <a:rPr lang="en-US" sz="1600" i="1" dirty="0">
                <a:solidFill>
                  <a:srgbClr val="FF0000"/>
                </a:solidFill>
              </a:rPr>
              <a:t>Each arm needs to have at least M observations</a:t>
            </a:r>
          </a:p>
        </p:txBody>
      </p:sp>
      <p:sp>
        <p:nvSpPr>
          <p:cNvPr id="32" name="TextBox 31"/>
          <p:cNvSpPr txBox="1"/>
          <p:nvPr/>
        </p:nvSpPr>
        <p:spPr>
          <a:xfrm>
            <a:off x="8084042" y="5428966"/>
            <a:ext cx="2292981" cy="338554"/>
          </a:xfrm>
          <a:prstGeom prst="rect">
            <a:avLst/>
          </a:prstGeom>
          <a:noFill/>
        </p:spPr>
        <p:txBody>
          <a:bodyPr wrap="square" rtlCol="0">
            <a:spAutoFit/>
          </a:bodyPr>
          <a:lstStyle/>
          <a:p>
            <a:pPr algn="ctr"/>
            <a:r>
              <a:rPr lang="en-US" sz="1600" i="1">
                <a:solidFill>
                  <a:srgbClr val="FF0000"/>
                </a:solidFill>
              </a:rPr>
              <a:t>Detection threshold</a:t>
            </a:r>
            <a:endParaRPr lang="en-US" sz="1600" i="1" dirty="0">
              <a:solidFill>
                <a:srgbClr val="FF0000"/>
              </a:solidFill>
            </a:endParaRPr>
          </a:p>
        </p:txBody>
      </p:sp>
      <p:sp>
        <p:nvSpPr>
          <p:cNvPr id="33" name="TextBox 32"/>
          <p:cNvSpPr txBox="1"/>
          <p:nvPr/>
        </p:nvSpPr>
        <p:spPr>
          <a:xfrm>
            <a:off x="7171300" y="5884089"/>
            <a:ext cx="3861528" cy="707886"/>
          </a:xfrm>
          <a:prstGeom prst="rect">
            <a:avLst/>
          </a:prstGeom>
          <a:noFill/>
        </p:spPr>
        <p:txBody>
          <a:bodyPr wrap="square" rtlCol="0">
            <a:spAutoFit/>
          </a:bodyPr>
          <a:lstStyle/>
          <a:p>
            <a:pPr marL="285750" indent="-285750">
              <a:buFont typeface="Arial" charset="0"/>
              <a:buChar char="•"/>
            </a:pPr>
            <a:r>
              <a:rPr lang="en-US" sz="2000" dirty="0"/>
              <a:t>Local restart: restart the related statistics for the changed arms</a:t>
            </a:r>
          </a:p>
        </p:txBody>
      </p:sp>
      <p:sp>
        <p:nvSpPr>
          <p:cNvPr id="26"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78617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8" grpId="0" animBg="1"/>
      <p:bldP spid="21" grpId="0"/>
      <p:bldP spid="7" grpId="0"/>
      <p:bldP spid="32" grpId="0"/>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02337" cy="1325563"/>
          </a:xfrm>
        </p:spPr>
        <p:txBody>
          <a:bodyPr/>
          <a:lstStyle/>
          <a:p>
            <a:r>
              <a:rPr lang="en-US" altLang="zh-CN" dirty="0"/>
              <a:t>Generalized</a:t>
            </a:r>
            <a:r>
              <a:rPr lang="zh-CN" altLang="en-US" dirty="0"/>
              <a:t> </a:t>
            </a:r>
            <a:r>
              <a:rPr lang="en-US" altLang="zh-CN" dirty="0"/>
              <a:t>likelihood</a:t>
            </a:r>
            <a:r>
              <a:rPr lang="zh-CN" altLang="en-US" dirty="0"/>
              <a:t> </a:t>
            </a:r>
            <a:r>
              <a:rPr lang="en-US" altLang="zh-CN" dirty="0"/>
              <a:t>ratio</a:t>
            </a:r>
            <a:r>
              <a:rPr lang="zh-CN" altLang="en-US" dirty="0"/>
              <a:t> </a:t>
            </a:r>
            <a:r>
              <a:rPr lang="en-US" altLang="zh-CN" dirty="0"/>
              <a:t>test based online</a:t>
            </a:r>
            <a:r>
              <a:rPr lang="zh-CN" altLang="en-US" dirty="0"/>
              <a:t> </a:t>
            </a:r>
            <a:r>
              <a:rPr lang="en-US" altLang="zh-CN" dirty="0"/>
              <a:t>change detection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64</a:t>
            </a:fld>
            <a:endParaRPr lang="en-US"/>
          </a:p>
        </p:txBody>
      </p:sp>
      <p:sp>
        <p:nvSpPr>
          <p:cNvPr id="3" name="TextBox 2"/>
          <p:cNvSpPr txBox="1"/>
          <p:nvPr/>
        </p:nvSpPr>
        <p:spPr>
          <a:xfrm>
            <a:off x="1124261" y="1642517"/>
            <a:ext cx="9717909" cy="3108543"/>
          </a:xfrm>
          <a:prstGeom prst="rect">
            <a:avLst/>
          </a:prstGeom>
          <a:noFill/>
        </p:spPr>
        <p:txBody>
          <a:bodyPr wrap="square" rtlCol="0">
            <a:spAutoFit/>
          </a:bodyPr>
          <a:lstStyle/>
          <a:p>
            <a:pPr marL="285750" indent="-285750">
              <a:buFont typeface="Arial" charset="0"/>
              <a:buChar char="•"/>
            </a:pPr>
            <a:r>
              <a:rPr lang="en-US" sz="2800" dirty="0"/>
              <a:t>CUSUM requires the pre-change and post-change environment parameters to be </a:t>
            </a:r>
            <a:r>
              <a:rPr lang="en-US" sz="2800" dirty="0">
                <a:solidFill>
                  <a:srgbClr val="FF0000"/>
                </a:solidFill>
              </a:rPr>
              <a:t>known</a:t>
            </a:r>
            <a:r>
              <a:rPr lang="en-US" sz="2800" dirty="0"/>
              <a:t> to get the log-likelihood.</a:t>
            </a:r>
          </a:p>
          <a:p>
            <a:pPr marL="285750" indent="-285750">
              <a:buFont typeface="Arial" charset="0"/>
              <a:buChar char="•"/>
            </a:pPr>
            <a:r>
              <a:rPr lang="en-US" altLang="zh-CN" sz="2800" dirty="0">
                <a:solidFill>
                  <a:srgbClr val="FF0000"/>
                </a:solidFill>
              </a:rPr>
              <a:t>Unknown</a:t>
            </a:r>
            <a:r>
              <a:rPr lang="en-US" altLang="zh-CN" sz="2800" dirty="0"/>
              <a:t> </a:t>
            </a:r>
            <a:r>
              <a:rPr lang="en-US" sz="2800" dirty="0"/>
              <a:t>pre-change and/or post-change parameters -&gt; G</a:t>
            </a:r>
            <a:r>
              <a:rPr lang="en-US" altLang="zh-CN" sz="2800" dirty="0"/>
              <a:t>eneralized</a:t>
            </a:r>
            <a:r>
              <a:rPr lang="zh-CN" altLang="en-US" sz="2800" dirty="0"/>
              <a:t> </a:t>
            </a:r>
            <a:r>
              <a:rPr lang="en-US" altLang="zh-CN" sz="2800" dirty="0"/>
              <a:t>Likelihood</a:t>
            </a:r>
            <a:r>
              <a:rPr lang="zh-CN" altLang="en-US" sz="2800" dirty="0"/>
              <a:t> </a:t>
            </a:r>
            <a:r>
              <a:rPr lang="en-US" altLang="zh-CN" sz="2800" dirty="0"/>
              <a:t>Ratio Test (GLRT)</a:t>
            </a:r>
          </a:p>
          <a:p>
            <a:pPr marL="742950" lvl="1" indent="-285750">
              <a:buFont typeface="Arial" charset="0"/>
              <a:buChar char="•"/>
            </a:pPr>
            <a:r>
              <a:rPr lang="en-US" altLang="zh-CN" sz="2800" dirty="0"/>
              <a:t>GLRT with Bernoulli reward -&gt; GLR-</a:t>
            </a:r>
            <a:r>
              <a:rPr lang="en-US" altLang="zh-CN" sz="2800" dirty="0" err="1"/>
              <a:t>klUCB</a:t>
            </a:r>
            <a:r>
              <a:rPr lang="en-US" altLang="zh-CN" sz="2800" dirty="0"/>
              <a:t> [BK19]</a:t>
            </a:r>
          </a:p>
          <a:p>
            <a:pPr marL="742950" lvl="1" indent="-285750">
              <a:buFont typeface="Arial" charset="0"/>
              <a:buChar char="•"/>
            </a:pPr>
            <a:r>
              <a:rPr lang="en-US" sz="2800" dirty="0"/>
              <a:t>GLRT can achieve asymptotically optimal detection delay with sub-Gaussian reward assumption [</a:t>
            </a:r>
            <a:r>
              <a:rPr lang="en-US" altLang="zh-CN" sz="2800" dirty="0"/>
              <a:t>Mai19</a:t>
            </a:r>
            <a:r>
              <a:rPr lang="en-US" sz="2800" dirty="0"/>
              <a:t>]</a:t>
            </a:r>
          </a:p>
        </p:txBody>
      </p:sp>
      <p:sp>
        <p:nvSpPr>
          <p:cNvPr id="6"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9593922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Online</a:t>
            </a:r>
            <a:r>
              <a:rPr lang="en-US" dirty="0"/>
              <a:t> mean</a:t>
            </a:r>
            <a:r>
              <a:rPr lang="en-US" altLang="zh-CN" dirty="0"/>
              <a:t>-shift</a:t>
            </a:r>
            <a:r>
              <a:rPr lang="en-US" dirty="0"/>
              <a:t> detection</a:t>
            </a:r>
          </a:p>
        </p:txBody>
      </p:sp>
      <p:sp>
        <p:nvSpPr>
          <p:cNvPr id="3" name="Content Placeholder 2"/>
          <p:cNvSpPr>
            <a:spLocks noGrp="1"/>
          </p:cNvSpPr>
          <p:nvPr>
            <p:ph idx="1"/>
          </p:nvPr>
        </p:nvSpPr>
        <p:spPr>
          <a:xfrm>
            <a:off x="838200" y="1825625"/>
            <a:ext cx="10515600" cy="765175"/>
          </a:xfrm>
        </p:spPr>
        <p:txBody>
          <a:bodyPr/>
          <a:lstStyle/>
          <a:p>
            <a:r>
              <a:rPr lang="en-US" dirty="0"/>
              <a:t>Monitored-UCB [</a:t>
            </a:r>
            <a:r>
              <a:rPr lang="en-US" altLang="zh-CN" dirty="0"/>
              <a:t>CWKX19</a:t>
            </a:r>
            <a:r>
              <a:rPr lang="en-US" dirty="0"/>
              <a:t>]</a:t>
            </a:r>
          </a:p>
        </p:txBody>
      </p:sp>
      <p:sp>
        <p:nvSpPr>
          <p:cNvPr id="5" name="Slide Number Placeholder 4"/>
          <p:cNvSpPr>
            <a:spLocks noGrp="1"/>
          </p:cNvSpPr>
          <p:nvPr>
            <p:ph type="sldNum" sz="quarter" idx="12"/>
          </p:nvPr>
        </p:nvSpPr>
        <p:spPr/>
        <p:txBody>
          <a:bodyPr/>
          <a:lstStyle/>
          <a:p>
            <a:fld id="{96675DA6-09A5-4603-985B-62A0433927C4}" type="slidenum">
              <a:rPr lang="en-US" smtClean="0"/>
              <a:t>65</a:t>
            </a:fld>
            <a:endParaRPr lang="en-US"/>
          </a:p>
        </p:txBody>
      </p:sp>
      <p:sp>
        <p:nvSpPr>
          <p:cNvPr id="23" name="TextBox 22"/>
          <p:cNvSpPr txBox="1"/>
          <p:nvPr/>
        </p:nvSpPr>
        <p:spPr>
          <a:xfrm>
            <a:off x="1138990" y="2417916"/>
            <a:ext cx="9480884" cy="523220"/>
          </a:xfrm>
          <a:prstGeom prst="rect">
            <a:avLst/>
          </a:prstGeom>
          <a:noFill/>
        </p:spPr>
        <p:txBody>
          <a:bodyPr wrap="square" rtlCol="0">
            <a:spAutoFit/>
          </a:bodyPr>
          <a:lstStyle/>
          <a:p>
            <a:pPr marL="342900" indent="-342900">
              <a:buFont typeface="Arial" charset="0"/>
              <a:buChar char="•"/>
            </a:pPr>
            <a:r>
              <a:rPr lang="en-US" sz="2800" dirty="0"/>
              <a:t>Compare running sample means over a sliding window</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479" y="3089550"/>
            <a:ext cx="5423354" cy="1283128"/>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726" y="3136665"/>
            <a:ext cx="4821327" cy="2590367"/>
          </a:xfrm>
          <a:prstGeom prst="rect">
            <a:avLst/>
          </a:prstGeom>
        </p:spPr>
      </p:pic>
      <p:grpSp>
        <p:nvGrpSpPr>
          <p:cNvPr id="40" name="Group 39"/>
          <p:cNvGrpSpPr/>
          <p:nvPr/>
        </p:nvGrpSpPr>
        <p:grpSpPr>
          <a:xfrm>
            <a:off x="1141055" y="3824455"/>
            <a:ext cx="1444438" cy="1763129"/>
            <a:chOff x="1394447" y="3978317"/>
            <a:chExt cx="1444438" cy="1763129"/>
          </a:xfrm>
        </p:grpSpPr>
        <p:grpSp>
          <p:nvGrpSpPr>
            <p:cNvPr id="38" name="Group 37"/>
            <p:cNvGrpSpPr/>
            <p:nvPr/>
          </p:nvGrpSpPr>
          <p:grpSpPr>
            <a:xfrm>
              <a:off x="1394447" y="4017817"/>
              <a:ext cx="1444438" cy="1723629"/>
              <a:chOff x="1708992" y="4017818"/>
              <a:chExt cx="1130798" cy="1694797"/>
            </a:xfrm>
          </p:grpSpPr>
          <p:cxnSp>
            <p:nvCxnSpPr>
              <p:cNvPr id="32" name="Straight Connector 31"/>
              <p:cNvCxnSpPr/>
              <p:nvPr/>
            </p:nvCxnSpPr>
            <p:spPr>
              <a:xfrm>
                <a:off x="1708992" y="4017818"/>
                <a:ext cx="4992" cy="169479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839788" y="4017818"/>
                <a:ext cx="2" cy="169479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2081300" y="3978317"/>
              <a:ext cx="0" cy="1763129"/>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1138990" y="3763108"/>
            <a:ext cx="1446501" cy="66105"/>
            <a:chOff x="1138990" y="3763108"/>
            <a:chExt cx="1446501" cy="66105"/>
          </a:xfrm>
        </p:grpSpPr>
        <p:cxnSp>
          <p:nvCxnSpPr>
            <p:cNvPr id="57" name="Straight Connector 56"/>
            <p:cNvCxnSpPr/>
            <p:nvPr/>
          </p:nvCxnSpPr>
          <p:spPr>
            <a:xfrm>
              <a:off x="1827908" y="3763108"/>
              <a:ext cx="757583" cy="43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138990" y="3824455"/>
              <a:ext cx="688918" cy="475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1643994" y="3659070"/>
            <a:ext cx="1474032" cy="1066699"/>
            <a:chOff x="1643994" y="3659070"/>
            <a:chExt cx="1474032" cy="1066699"/>
          </a:xfrm>
        </p:grpSpPr>
        <p:cxnSp>
          <p:nvCxnSpPr>
            <p:cNvPr id="66" name="Straight Connector 65"/>
            <p:cNvCxnSpPr/>
            <p:nvPr/>
          </p:nvCxnSpPr>
          <p:spPr>
            <a:xfrm>
              <a:off x="1643994" y="3659070"/>
              <a:ext cx="72116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339899" y="4725769"/>
              <a:ext cx="778127"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a:off x="2420685" y="3646504"/>
            <a:ext cx="8380" cy="1066800"/>
          </a:xfrm>
          <a:prstGeom prst="straightConnector1">
            <a:avLst/>
          </a:prstGeom>
          <a:ln w="3175">
            <a:solidFill>
              <a:srgbClr val="000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1653046" y="3787438"/>
            <a:ext cx="1444438" cy="1763129"/>
            <a:chOff x="1394447" y="3978317"/>
            <a:chExt cx="1444438" cy="1763129"/>
          </a:xfrm>
        </p:grpSpPr>
        <p:grpSp>
          <p:nvGrpSpPr>
            <p:cNvPr id="88" name="Group 87"/>
            <p:cNvGrpSpPr/>
            <p:nvPr/>
          </p:nvGrpSpPr>
          <p:grpSpPr>
            <a:xfrm>
              <a:off x="1394447" y="4017817"/>
              <a:ext cx="1444438" cy="1723629"/>
              <a:chOff x="1708992" y="4017818"/>
              <a:chExt cx="1130798" cy="1694797"/>
            </a:xfrm>
          </p:grpSpPr>
          <p:cxnSp>
            <p:nvCxnSpPr>
              <p:cNvPr id="90" name="Straight Connector 89"/>
              <p:cNvCxnSpPr/>
              <p:nvPr/>
            </p:nvCxnSpPr>
            <p:spPr>
              <a:xfrm>
                <a:off x="1708992" y="4017818"/>
                <a:ext cx="4992" cy="169479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2839788" y="4017818"/>
                <a:ext cx="2" cy="169479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89" name="Straight Connector 88"/>
            <p:cNvCxnSpPr/>
            <p:nvPr/>
          </p:nvCxnSpPr>
          <p:spPr>
            <a:xfrm>
              <a:off x="2081300" y="3978317"/>
              <a:ext cx="0" cy="1763129"/>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sp>
        <p:nvSpPr>
          <p:cNvPr id="94" name="TextBox 93"/>
          <p:cNvSpPr txBox="1"/>
          <p:nvPr/>
        </p:nvSpPr>
        <p:spPr>
          <a:xfrm>
            <a:off x="2395426" y="4036777"/>
            <a:ext cx="583925" cy="369332"/>
          </a:xfrm>
          <a:prstGeom prst="rect">
            <a:avLst/>
          </a:prstGeom>
          <a:noFill/>
        </p:spPr>
        <p:txBody>
          <a:bodyPr wrap="square" rtlCol="0">
            <a:spAutoFit/>
          </a:bodyPr>
          <a:lstStyle/>
          <a:p>
            <a:r>
              <a:rPr lang="en-US"/>
              <a:t>&gt;b</a:t>
            </a:r>
          </a:p>
        </p:txBody>
      </p:sp>
      <p:sp>
        <p:nvSpPr>
          <p:cNvPr id="95" name="TextBox 94"/>
          <p:cNvSpPr txBox="1"/>
          <p:nvPr/>
        </p:nvSpPr>
        <p:spPr>
          <a:xfrm>
            <a:off x="5343643" y="4982273"/>
            <a:ext cx="4862052" cy="646331"/>
          </a:xfrm>
          <a:prstGeom prst="rect">
            <a:avLst/>
          </a:prstGeom>
          <a:noFill/>
        </p:spPr>
        <p:txBody>
          <a:bodyPr wrap="square" rtlCol="0">
            <a:spAutoFit/>
          </a:bodyPr>
          <a:lstStyle/>
          <a:p>
            <a:pPr marL="285750" indent="-285750">
              <a:buFont typeface="Arial" charset="0"/>
              <a:buChar char="•"/>
            </a:pPr>
            <a:r>
              <a:rPr lang="en-US" dirty="0"/>
              <a:t>Need to periodically perform uniform arm selection (uniform exploration)</a:t>
            </a:r>
          </a:p>
        </p:txBody>
      </p:sp>
      <p:sp>
        <p:nvSpPr>
          <p:cNvPr id="96" name="TextBox 95"/>
          <p:cNvSpPr txBox="1"/>
          <p:nvPr/>
        </p:nvSpPr>
        <p:spPr>
          <a:xfrm>
            <a:off x="5650694" y="5512644"/>
            <a:ext cx="5919811" cy="338554"/>
          </a:xfrm>
          <a:prstGeom prst="rect">
            <a:avLst/>
          </a:prstGeom>
          <a:noFill/>
        </p:spPr>
        <p:txBody>
          <a:bodyPr wrap="square" rtlCol="0">
            <a:spAutoFit/>
          </a:bodyPr>
          <a:lstStyle/>
          <a:p>
            <a:pPr algn="ctr"/>
            <a:r>
              <a:rPr lang="en-US" sz="1600" i="1" dirty="0">
                <a:solidFill>
                  <a:srgbClr val="FF0000"/>
                </a:solidFill>
              </a:rPr>
              <a:t>to ensure sufficient data can be gathered for all arms to perform CD</a:t>
            </a:r>
          </a:p>
        </p:txBody>
      </p:sp>
      <p:sp>
        <p:nvSpPr>
          <p:cNvPr id="97" name="TextBox 96"/>
          <p:cNvSpPr txBox="1"/>
          <p:nvPr/>
        </p:nvSpPr>
        <p:spPr>
          <a:xfrm>
            <a:off x="5343643" y="5841915"/>
            <a:ext cx="5733660" cy="646331"/>
          </a:xfrm>
          <a:prstGeom prst="rect">
            <a:avLst/>
          </a:prstGeom>
          <a:noFill/>
        </p:spPr>
        <p:txBody>
          <a:bodyPr wrap="square" rtlCol="0">
            <a:spAutoFit/>
          </a:bodyPr>
          <a:lstStyle/>
          <a:p>
            <a:pPr marL="285750" indent="-285750">
              <a:buFont typeface="Arial" charset="0"/>
              <a:buChar char="•"/>
            </a:pPr>
            <a:r>
              <a:rPr lang="en-US" dirty="0"/>
              <a:t>Arm selection between detected change points (except for the uniform exploration iterations): UCB1</a:t>
            </a:r>
          </a:p>
        </p:txBody>
      </p:sp>
      <p:sp>
        <p:nvSpPr>
          <p:cNvPr id="98" name="TextBox 97"/>
          <p:cNvSpPr txBox="1"/>
          <p:nvPr/>
        </p:nvSpPr>
        <p:spPr>
          <a:xfrm>
            <a:off x="5343643" y="4292172"/>
            <a:ext cx="5235556" cy="646331"/>
          </a:xfrm>
          <a:prstGeom prst="rect">
            <a:avLst/>
          </a:prstGeom>
          <a:noFill/>
        </p:spPr>
        <p:txBody>
          <a:bodyPr wrap="square" rtlCol="0">
            <a:spAutoFit/>
          </a:bodyPr>
          <a:lstStyle/>
          <a:p>
            <a:pPr marL="285750" indent="-285750">
              <a:buFont typeface="Arial" charset="0"/>
              <a:buChar char="•"/>
            </a:pPr>
            <a:r>
              <a:rPr lang="en-US" dirty="0"/>
              <a:t>Global restart: once a change is detected, restart the related statistics for all </a:t>
            </a:r>
            <a:r>
              <a:rPr lang="en-US"/>
              <a:t>the arms</a:t>
            </a:r>
            <a:endParaRPr lang="en-US" dirty="0"/>
          </a:p>
        </p:txBody>
      </p:sp>
      <p:sp>
        <p:nvSpPr>
          <p:cNvPr id="31"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9916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4503" y="3537919"/>
            <a:ext cx="4524651" cy="537369"/>
          </a:xfrm>
          <a:prstGeom prst="rect">
            <a:avLst/>
          </a:prstGeom>
        </p:spPr>
      </p:pic>
      <p:sp>
        <p:nvSpPr>
          <p:cNvPr id="5" name="Slide Number Placeholder 4"/>
          <p:cNvSpPr>
            <a:spLocks noGrp="1"/>
          </p:cNvSpPr>
          <p:nvPr>
            <p:ph type="sldNum" sz="quarter" idx="12"/>
          </p:nvPr>
        </p:nvSpPr>
        <p:spPr/>
        <p:txBody>
          <a:bodyPr/>
          <a:lstStyle/>
          <a:p>
            <a:fld id="{96675DA6-09A5-4603-985B-62A0433927C4}" type="slidenum">
              <a:rPr lang="en-US" smtClean="0"/>
              <a:t>66</a:t>
            </a:fld>
            <a:endParaRPr lang="en-US"/>
          </a:p>
        </p:txBody>
      </p:sp>
      <p:sp>
        <p:nvSpPr>
          <p:cNvPr id="6" name="Content Placeholder 7"/>
          <p:cNvSpPr>
            <a:spLocks noGrp="1"/>
          </p:cNvSpPr>
          <p:nvPr>
            <p:ph idx="1"/>
          </p:nvPr>
        </p:nvSpPr>
        <p:spPr>
          <a:xfrm>
            <a:off x="647187" y="1669318"/>
            <a:ext cx="10899284" cy="1484335"/>
          </a:xfrm>
        </p:spPr>
        <p:txBody>
          <a:bodyPr>
            <a:normAutofit/>
          </a:bodyPr>
          <a:lstStyle/>
          <a:p>
            <a:r>
              <a:rPr lang="en-US" sz="2800" dirty="0"/>
              <a:t>Utilizing the </a:t>
            </a:r>
            <a:r>
              <a:rPr lang="en-US" altLang="zh-CN" sz="2800" dirty="0"/>
              <a:t>reward</a:t>
            </a:r>
            <a:r>
              <a:rPr lang="zh-CN" altLang="en-US" sz="2800" dirty="0"/>
              <a:t> </a:t>
            </a:r>
            <a:r>
              <a:rPr lang="en-US" altLang="zh-CN" sz="2800" dirty="0"/>
              <a:t>estimation</a:t>
            </a:r>
            <a:r>
              <a:rPr lang="en-US" sz="2800" dirty="0"/>
              <a:t> confidence bound </a:t>
            </a:r>
            <a:r>
              <a:rPr lang="en-US" altLang="zh-CN" sz="2800"/>
              <a:t>[WNW18</a:t>
            </a:r>
            <a:r>
              <a:rPr lang="en-US" altLang="zh-CN" sz="2800" dirty="0"/>
              <a:t>,</a:t>
            </a:r>
            <a:r>
              <a:rPr lang="zh-CN" altLang="en-US" sz="2800" dirty="0"/>
              <a:t> </a:t>
            </a:r>
            <a:r>
              <a:rPr lang="en-US" altLang="zh-CN" sz="2800" dirty="0"/>
              <a:t>WWLW19]</a:t>
            </a:r>
            <a:endParaRPr lang="en-US" sz="2800" dirty="0"/>
          </a:p>
          <a:p>
            <a:pPr lvl="2">
              <a:buFont typeface="Arial" charset="0"/>
              <a:buChar char="•"/>
            </a:pPr>
            <a:r>
              <a:rPr lang="en-US" altLang="zh-CN" dirty="0"/>
              <a:t>If</a:t>
            </a:r>
            <a:r>
              <a:rPr lang="zh-CN" altLang="en-US" dirty="0"/>
              <a:t> </a:t>
            </a:r>
            <a:r>
              <a:rPr lang="en-US" altLang="zh-CN" dirty="0"/>
              <a:t>the</a:t>
            </a:r>
            <a:r>
              <a:rPr lang="zh-CN" altLang="en-US" dirty="0"/>
              <a:t> </a:t>
            </a:r>
            <a:r>
              <a:rPr lang="en-US" altLang="zh-CN" dirty="0"/>
              <a:t>environment is</a:t>
            </a:r>
            <a:r>
              <a:rPr lang="zh-CN" altLang="en-US" dirty="0"/>
              <a:t> </a:t>
            </a:r>
            <a:r>
              <a:rPr lang="en-US" altLang="zh-CN" dirty="0"/>
              <a:t>stationary,</a:t>
            </a:r>
            <a:r>
              <a:rPr lang="zh-CN" altLang="en-US" dirty="0"/>
              <a:t> </a:t>
            </a:r>
            <a:r>
              <a:rPr lang="en-US" altLang="zh-CN" dirty="0"/>
              <a:t>the</a:t>
            </a:r>
            <a:r>
              <a:rPr lang="zh-CN" altLang="en-US" dirty="0"/>
              <a:t> </a:t>
            </a:r>
            <a:r>
              <a:rPr lang="en-US" altLang="zh-CN" dirty="0"/>
              <a:t>reward</a:t>
            </a:r>
            <a:r>
              <a:rPr lang="zh-CN" altLang="en-US" dirty="0"/>
              <a:t> </a:t>
            </a:r>
            <a:r>
              <a:rPr lang="en-US" altLang="zh-CN" dirty="0"/>
              <a:t>prediction</a:t>
            </a:r>
            <a:r>
              <a:rPr lang="zh-CN" altLang="en-US" dirty="0"/>
              <a:t> </a:t>
            </a:r>
            <a:r>
              <a:rPr lang="en-US" altLang="zh-CN" dirty="0"/>
              <a:t>residual</a:t>
            </a:r>
            <a:r>
              <a:rPr lang="zh-CN" altLang="en-US" dirty="0"/>
              <a:t> </a:t>
            </a:r>
            <a:r>
              <a:rPr lang="en-US" altLang="zh-CN" dirty="0"/>
              <a:t>should</a:t>
            </a:r>
            <a:r>
              <a:rPr lang="zh-CN" altLang="en-US" dirty="0"/>
              <a:t> </a:t>
            </a:r>
            <a:r>
              <a:rPr lang="en-US" altLang="zh-CN" dirty="0"/>
              <a:t>be</a:t>
            </a:r>
            <a:r>
              <a:rPr lang="zh-CN" altLang="en-US" dirty="0"/>
              <a:t> </a:t>
            </a:r>
            <a:r>
              <a:rPr lang="en-US" altLang="zh-CN" dirty="0"/>
              <a:t>within</a:t>
            </a:r>
            <a:r>
              <a:rPr lang="zh-CN" altLang="en-US" dirty="0"/>
              <a:t> </a:t>
            </a:r>
            <a:r>
              <a:rPr lang="en-US" altLang="zh-CN" dirty="0"/>
              <a:t>a</a:t>
            </a:r>
            <a:r>
              <a:rPr lang="zh-CN" altLang="en-US" dirty="0"/>
              <a:t> </a:t>
            </a:r>
            <a:r>
              <a:rPr lang="en-US" altLang="zh-CN" dirty="0"/>
              <a:t>confidence</a:t>
            </a:r>
            <a:r>
              <a:rPr lang="zh-CN" altLang="en-US" dirty="0"/>
              <a:t> </a:t>
            </a:r>
            <a:r>
              <a:rPr lang="en-US" altLang="zh-CN" dirty="0"/>
              <a:t>bound</a:t>
            </a:r>
            <a:r>
              <a:rPr lang="zh-CN" altLang="en-US" dirty="0"/>
              <a:t> </a:t>
            </a:r>
            <a:r>
              <a:rPr lang="en-US" altLang="zh-CN" dirty="0"/>
              <a:t>with</a:t>
            </a:r>
            <a:r>
              <a:rPr lang="zh-CN" altLang="en-US" dirty="0"/>
              <a:t> </a:t>
            </a:r>
            <a:r>
              <a:rPr lang="en-US" altLang="zh-CN" dirty="0"/>
              <a:t>high probability,</a:t>
            </a:r>
            <a:r>
              <a:rPr lang="zh-CN" altLang="en-US" dirty="0"/>
              <a:t> </a:t>
            </a:r>
            <a:endParaRPr lang="en-US" dirty="0"/>
          </a:p>
          <a:p>
            <a:pPr lvl="2"/>
            <a:endParaRPr lang="en-US" dirty="0"/>
          </a:p>
        </p:txBody>
      </p:sp>
      <p:pic>
        <p:nvPicPr>
          <p:cNvPr id="8" name="Picture 2" descr="Image result for confidence interv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7238" y="4260244"/>
            <a:ext cx="3395556" cy="2371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738115" y="4263905"/>
            <a:ext cx="4162794" cy="1938992"/>
          </a:xfrm>
          <a:prstGeom prst="rect">
            <a:avLst/>
          </a:prstGeom>
          <a:noFill/>
          <a:ln>
            <a:noFill/>
          </a:ln>
        </p:spPr>
        <p:txBody>
          <a:bodyPr wrap="square" rtlCol="0">
            <a:spAutoFit/>
          </a:bodyPr>
          <a:lstStyle/>
          <a:p>
            <a:r>
              <a:rPr lang="en-US" sz="2000" b="1" dirty="0"/>
              <a:t>Unexpected outcome </a:t>
            </a:r>
            <a:r>
              <a:rPr lang="en-US" sz="2000" dirty="0"/>
              <a:t>is caused by, </a:t>
            </a:r>
          </a:p>
          <a:p>
            <a:pPr marL="342900" indent="-342900">
              <a:buAutoNum type="arabicParenR"/>
            </a:pPr>
            <a:r>
              <a:rPr lang="en-US" altLang="zh-CN" sz="2000" dirty="0"/>
              <a:t>Something</a:t>
            </a:r>
            <a:r>
              <a:rPr lang="zh-CN" altLang="en-US" sz="2000" dirty="0"/>
              <a:t> </a:t>
            </a:r>
            <a:r>
              <a:rPr lang="en-US" altLang="zh-CN" sz="2000" dirty="0"/>
              <a:t>wrong</a:t>
            </a:r>
            <a:r>
              <a:rPr lang="zh-CN" altLang="en-US" sz="2000" dirty="0"/>
              <a:t> </a:t>
            </a:r>
            <a:r>
              <a:rPr lang="en-US" altLang="zh-CN" sz="2000" dirty="0"/>
              <a:t>in</a:t>
            </a:r>
            <a:r>
              <a:rPr lang="zh-CN" altLang="en-US" sz="2000" dirty="0"/>
              <a:t> </a:t>
            </a:r>
            <a:r>
              <a:rPr lang="en-US" altLang="zh-CN" sz="2000" dirty="0"/>
              <a:t>the</a:t>
            </a:r>
            <a:r>
              <a:rPr lang="zh-CN" altLang="en-US" sz="2000" dirty="0"/>
              <a:t> </a:t>
            </a:r>
            <a:r>
              <a:rPr lang="en-US" altLang="zh-CN" sz="2000" dirty="0"/>
              <a:t>observed</a:t>
            </a:r>
            <a:r>
              <a:rPr lang="zh-CN" altLang="en-US" sz="2000" dirty="0"/>
              <a:t> </a:t>
            </a:r>
            <a:r>
              <a:rPr lang="en-US" altLang="zh-CN" sz="2000" dirty="0"/>
              <a:t>reward:</a:t>
            </a:r>
            <a:r>
              <a:rPr lang="zh-CN" altLang="en-US" sz="2000" dirty="0"/>
              <a:t> </a:t>
            </a:r>
            <a:r>
              <a:rPr lang="en-US" sz="2000" dirty="0">
                <a:solidFill>
                  <a:schemeClr val="accent1"/>
                </a:solidFill>
              </a:rPr>
              <a:t>large noise</a:t>
            </a:r>
            <a:endParaRPr lang="zh-CN" altLang="en-US" sz="2000" dirty="0">
              <a:solidFill>
                <a:schemeClr val="accent1"/>
              </a:solidFill>
            </a:endParaRPr>
          </a:p>
          <a:p>
            <a:pPr marL="342900" indent="-342900">
              <a:buFontTx/>
              <a:buAutoNum type="arabicParenR"/>
            </a:pPr>
            <a:r>
              <a:rPr lang="en-US" altLang="zh-CN" sz="2000" dirty="0"/>
              <a:t>Something</a:t>
            </a:r>
            <a:r>
              <a:rPr lang="zh-CN" altLang="en-US" sz="2000" dirty="0"/>
              <a:t> </a:t>
            </a:r>
            <a:r>
              <a:rPr lang="en-US" altLang="zh-CN" sz="2000" dirty="0"/>
              <a:t>wrong</a:t>
            </a:r>
            <a:r>
              <a:rPr lang="zh-CN" altLang="en-US" sz="2000" dirty="0"/>
              <a:t> </a:t>
            </a:r>
            <a:r>
              <a:rPr lang="en-US" altLang="zh-CN" sz="2000" dirty="0"/>
              <a:t>in the</a:t>
            </a:r>
            <a:r>
              <a:rPr lang="zh-CN" altLang="en-US" sz="2000" dirty="0"/>
              <a:t> </a:t>
            </a:r>
            <a:r>
              <a:rPr lang="en-US" altLang="zh-CN" sz="2000" dirty="0"/>
              <a:t>predicted</a:t>
            </a:r>
            <a:r>
              <a:rPr lang="zh-CN" altLang="en-US" sz="2000" dirty="0"/>
              <a:t> </a:t>
            </a:r>
            <a:r>
              <a:rPr lang="en-US" altLang="zh-CN" sz="2000" dirty="0"/>
              <a:t>reward:</a:t>
            </a:r>
            <a:r>
              <a:rPr lang="zh-CN" altLang="en-US" sz="2000" dirty="0"/>
              <a:t> </a:t>
            </a:r>
            <a:r>
              <a:rPr lang="en-US" altLang="zh-CN" sz="2000" dirty="0">
                <a:solidFill>
                  <a:srgbClr val="FF0000"/>
                </a:solidFill>
              </a:rPr>
              <a:t>t</a:t>
            </a:r>
            <a:r>
              <a:rPr lang="en-US" sz="2000" dirty="0">
                <a:solidFill>
                  <a:srgbClr val="FF0000"/>
                </a:solidFill>
              </a:rPr>
              <a:t>he model is incorrect</a:t>
            </a:r>
          </a:p>
          <a:p>
            <a:endParaRPr lang="en-US" sz="2000" dirty="0"/>
          </a:p>
        </p:txBody>
      </p:sp>
      <p:grpSp>
        <p:nvGrpSpPr>
          <p:cNvPr id="10" name="Group 9"/>
          <p:cNvGrpSpPr/>
          <p:nvPr/>
        </p:nvGrpSpPr>
        <p:grpSpPr>
          <a:xfrm>
            <a:off x="8609785" y="3525414"/>
            <a:ext cx="2889956" cy="1102774"/>
            <a:chOff x="7939385" y="5641173"/>
            <a:chExt cx="2889956" cy="1102774"/>
          </a:xfrm>
        </p:grpSpPr>
        <p:sp>
          <p:nvSpPr>
            <p:cNvPr id="11" name="TextBox 10"/>
            <p:cNvSpPr txBox="1"/>
            <p:nvPr/>
          </p:nvSpPr>
          <p:spPr>
            <a:xfrm>
              <a:off x="7939385" y="5641173"/>
              <a:ext cx="2889956" cy="646331"/>
            </a:xfrm>
            <a:prstGeom prst="rect">
              <a:avLst/>
            </a:prstGeom>
            <a:noFill/>
          </p:spPr>
          <p:txBody>
            <a:bodyPr wrap="square" rtlCol="0">
              <a:spAutoFit/>
            </a:bodyPr>
            <a:lstStyle/>
            <a:p>
              <a:r>
                <a:rPr lang="en-US" i="1" dirty="0">
                  <a:solidFill>
                    <a:schemeClr val="accent1"/>
                  </a:solidFill>
                </a:rPr>
                <a:t>We can bound this to further exclude this possibility!</a:t>
              </a:r>
            </a:p>
          </p:txBody>
        </p:sp>
        <p:cxnSp>
          <p:nvCxnSpPr>
            <p:cNvPr id="12" name="Straight Arrow Connector 11"/>
            <p:cNvCxnSpPr/>
            <p:nvPr/>
          </p:nvCxnSpPr>
          <p:spPr>
            <a:xfrm>
              <a:off x="9435976" y="6246386"/>
              <a:ext cx="0" cy="49756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450848" y="3146539"/>
            <a:ext cx="3623244" cy="884062"/>
            <a:chOff x="1564080" y="2964565"/>
            <a:chExt cx="3623244" cy="884062"/>
          </a:xfrm>
        </p:grpSpPr>
        <p:cxnSp>
          <p:nvCxnSpPr>
            <p:cNvPr id="16" name="Straight Arrow Connector 15"/>
            <p:cNvCxnSpPr/>
            <p:nvPr/>
          </p:nvCxnSpPr>
          <p:spPr>
            <a:xfrm flipH="1" flipV="1">
              <a:off x="4627432" y="3265988"/>
              <a:ext cx="3164" cy="18787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64080" y="2964565"/>
              <a:ext cx="3588121" cy="369332"/>
            </a:xfrm>
            <a:prstGeom prst="rect">
              <a:avLst/>
            </a:prstGeom>
            <a:noFill/>
          </p:spPr>
          <p:txBody>
            <a:bodyPr wrap="square" rtlCol="0">
              <a:spAutoFit/>
            </a:bodyPr>
            <a:lstStyle/>
            <a:p>
              <a:r>
                <a:rPr lang="en-US" altLang="zh-CN" dirty="0">
                  <a:solidFill>
                    <a:srgbClr val="FF0000"/>
                  </a:solidFill>
                </a:rPr>
                <a:t>Predicted</a:t>
              </a:r>
              <a:r>
                <a:rPr lang="zh-CN" altLang="en-US" dirty="0">
                  <a:solidFill>
                    <a:srgbClr val="FF0000"/>
                  </a:solidFill>
                </a:rPr>
                <a:t> </a:t>
              </a:r>
              <a:r>
                <a:rPr lang="en-US" altLang="zh-CN" dirty="0">
                  <a:solidFill>
                    <a:srgbClr val="FF0000"/>
                  </a:solidFill>
                </a:rPr>
                <a:t>reward of bandit model m</a:t>
              </a:r>
              <a:endParaRPr lang="en-US" dirty="0">
                <a:solidFill>
                  <a:srgbClr val="FF0000"/>
                </a:solidFill>
              </a:endParaRPr>
            </a:p>
          </p:txBody>
        </p:sp>
        <p:sp>
          <p:nvSpPr>
            <p:cNvPr id="15" name="Rectangle 14"/>
            <p:cNvSpPr/>
            <p:nvPr/>
          </p:nvSpPr>
          <p:spPr>
            <a:xfrm>
              <a:off x="4098121" y="3459501"/>
              <a:ext cx="1089203" cy="38912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7768456" y="4610149"/>
            <a:ext cx="4052243" cy="640080"/>
          </a:xfrm>
          <a:prstGeom prst="rect">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738115" y="5285913"/>
            <a:ext cx="4082584" cy="66624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Left Brace 23"/>
          <p:cNvSpPr/>
          <p:nvPr/>
        </p:nvSpPr>
        <p:spPr>
          <a:xfrm>
            <a:off x="7442238" y="4353924"/>
            <a:ext cx="328074" cy="1611629"/>
          </a:xfrm>
          <a:prstGeom prst="leftBrace">
            <a:avLst>
              <a:gd name="adj1" fmla="val 8333"/>
              <a:gd name="adj2" fmla="val 50709"/>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6721908" y="5171165"/>
            <a:ext cx="720330" cy="6915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t>CB</a:t>
            </a:r>
            <a:r>
              <a:rPr lang="zh-CN" altLang="en-US" dirty="0"/>
              <a:t> </a:t>
            </a:r>
            <a:r>
              <a:rPr lang="en-US" altLang="zh-CN" dirty="0"/>
              <a:t>based</a:t>
            </a:r>
            <a:r>
              <a:rPr lang="zh-CN" altLang="en-US" dirty="0"/>
              <a:t> </a:t>
            </a:r>
            <a:r>
              <a:rPr lang="en-US" altLang="zh-CN" dirty="0"/>
              <a:t>online</a:t>
            </a:r>
            <a:r>
              <a:rPr lang="zh-CN" altLang="en-US" dirty="0"/>
              <a:t> </a:t>
            </a:r>
            <a:r>
              <a:rPr lang="en-US" altLang="zh-CN" dirty="0"/>
              <a:t>change</a:t>
            </a:r>
            <a:r>
              <a:rPr lang="zh-CN" altLang="en-US" dirty="0"/>
              <a:t> </a:t>
            </a:r>
            <a:r>
              <a:rPr lang="en-US" altLang="zh-CN" dirty="0"/>
              <a:t>detection</a:t>
            </a:r>
            <a:endParaRPr lang="en-US" dirty="0"/>
          </a:p>
        </p:txBody>
      </p:sp>
      <p:grpSp>
        <p:nvGrpSpPr>
          <p:cNvPr id="18" name="Group 17"/>
          <p:cNvGrpSpPr/>
          <p:nvPr/>
        </p:nvGrpSpPr>
        <p:grpSpPr>
          <a:xfrm>
            <a:off x="5470103" y="3153653"/>
            <a:ext cx="1858818" cy="876948"/>
            <a:chOff x="5437955" y="2891412"/>
            <a:chExt cx="1858818" cy="876948"/>
          </a:xfrm>
        </p:grpSpPr>
        <p:cxnSp>
          <p:nvCxnSpPr>
            <p:cNvPr id="20" name="Straight Arrow Connector 19"/>
            <p:cNvCxnSpPr/>
            <p:nvPr/>
          </p:nvCxnSpPr>
          <p:spPr>
            <a:xfrm flipV="1">
              <a:off x="5599791" y="3224866"/>
              <a:ext cx="219474" cy="159878"/>
            </a:xfrm>
            <a:prstGeom prst="straightConnector1">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37955" y="2891412"/>
              <a:ext cx="1858818" cy="369332"/>
            </a:xfrm>
            <a:prstGeom prst="rect">
              <a:avLst/>
            </a:prstGeom>
            <a:noFill/>
          </p:spPr>
          <p:txBody>
            <a:bodyPr wrap="square" rtlCol="0">
              <a:spAutoFit/>
            </a:bodyPr>
            <a:lstStyle/>
            <a:p>
              <a:r>
                <a:rPr lang="en-US" altLang="zh-CN" dirty="0">
                  <a:solidFill>
                    <a:schemeClr val="accent1"/>
                  </a:solidFill>
                </a:rPr>
                <a:t>Observed</a:t>
              </a:r>
              <a:r>
                <a:rPr lang="zh-CN" altLang="en-US" dirty="0">
                  <a:solidFill>
                    <a:schemeClr val="accent1"/>
                  </a:solidFill>
                </a:rPr>
                <a:t> </a:t>
              </a:r>
              <a:r>
                <a:rPr lang="en-US" altLang="zh-CN" dirty="0">
                  <a:solidFill>
                    <a:schemeClr val="accent1"/>
                  </a:solidFill>
                </a:rPr>
                <a:t>reward</a:t>
              </a:r>
              <a:endParaRPr lang="en-US" dirty="0">
                <a:solidFill>
                  <a:schemeClr val="accent1"/>
                </a:solidFill>
              </a:endParaRPr>
            </a:p>
          </p:txBody>
        </p:sp>
        <p:sp>
          <p:nvSpPr>
            <p:cNvPr id="19" name="Rectangle 18"/>
            <p:cNvSpPr/>
            <p:nvPr/>
          </p:nvSpPr>
          <p:spPr>
            <a:xfrm>
              <a:off x="5437955" y="3382900"/>
              <a:ext cx="513008" cy="385460"/>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540957" y="3094358"/>
            <a:ext cx="4912481" cy="936243"/>
            <a:chOff x="5437954" y="2885901"/>
            <a:chExt cx="4912481" cy="936243"/>
          </a:xfrm>
        </p:grpSpPr>
        <p:cxnSp>
          <p:nvCxnSpPr>
            <p:cNvPr id="29" name="Straight Arrow Connector 28"/>
            <p:cNvCxnSpPr/>
            <p:nvPr/>
          </p:nvCxnSpPr>
          <p:spPr>
            <a:xfrm flipV="1">
              <a:off x="6452476" y="3223832"/>
              <a:ext cx="219474" cy="159878"/>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289791" y="2885901"/>
              <a:ext cx="4060644" cy="369332"/>
            </a:xfrm>
            <a:prstGeom prst="rect">
              <a:avLst/>
            </a:prstGeom>
            <a:noFill/>
          </p:spPr>
          <p:txBody>
            <a:bodyPr wrap="square" rtlCol="0">
              <a:spAutoFit/>
            </a:bodyPr>
            <a:lstStyle/>
            <a:p>
              <a:r>
                <a:rPr lang="en-US" altLang="zh-CN" dirty="0">
                  <a:solidFill>
                    <a:srgbClr val="FF0000"/>
                  </a:solidFill>
                </a:rPr>
                <a:t>Confidence bound of reward estimation </a:t>
              </a:r>
              <a:endParaRPr lang="en-US" dirty="0">
                <a:solidFill>
                  <a:srgbClr val="FF0000"/>
                </a:solidFill>
              </a:endParaRPr>
            </a:p>
          </p:txBody>
        </p:sp>
        <p:sp>
          <p:nvSpPr>
            <p:cNvPr id="31" name="Rectangle 30"/>
            <p:cNvSpPr/>
            <p:nvPr/>
          </p:nvSpPr>
          <p:spPr>
            <a:xfrm>
              <a:off x="5437954" y="3382900"/>
              <a:ext cx="1197157" cy="4392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8025584" y="3597214"/>
            <a:ext cx="357004" cy="425686"/>
          </a:xfrm>
          <a:prstGeom prst="rect">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208004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P spid="23" grpId="0" animBg="1"/>
      <p:bldP spid="24"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675DA6-09A5-4603-985B-62A0433927C4}" type="slidenum">
              <a:rPr lang="en-US" smtClean="0"/>
              <a:t>67</a:t>
            </a:fld>
            <a:endParaRPr lang="en-US"/>
          </a:p>
        </p:txBody>
      </p:sp>
      <mc:AlternateContent xmlns:mc="http://schemas.openxmlformats.org/markup-compatibility/2006" xmlns:a14="http://schemas.microsoft.com/office/drawing/2010/main">
        <mc:Choice Requires="a14">
          <p:sp>
            <p:nvSpPr>
              <p:cNvPr id="24" name="TextBox 23"/>
              <p:cNvSpPr txBox="1"/>
              <p:nvPr/>
            </p:nvSpPr>
            <p:spPr>
              <a:xfrm>
                <a:off x="1042357" y="1552232"/>
                <a:ext cx="6394604" cy="523220"/>
              </a:xfrm>
              <a:prstGeom prst="rect">
                <a:avLst/>
              </a:prstGeom>
              <a:noFill/>
            </p:spPr>
            <p:txBody>
              <a:bodyPr wrap="square" rtlCol="0">
                <a:spAutoFit/>
              </a:bodyPr>
              <a:lstStyle/>
              <a:p>
                <a:pPr marL="342900" indent="-342900">
                  <a:buFont typeface="Arial" charset="0"/>
                  <a:buChar char="•"/>
                </a:pPr>
                <a:r>
                  <a:rPr lang="en-US" altLang="zh-CN" sz="2800" dirty="0">
                    <a:ea typeface="Gill Sans Light" charset="0"/>
                    <a:cs typeface="Gill Sans Light" charset="0"/>
                  </a:rPr>
                  <a:t>Prediction</a:t>
                </a:r>
                <a:r>
                  <a:rPr lang="zh-CN" altLang="en-US" sz="2800" dirty="0">
                    <a:ea typeface="Gill Sans Light" charset="0"/>
                    <a:cs typeface="Gill Sans Light" charset="0"/>
                  </a:rPr>
                  <a:t> </a:t>
                </a:r>
                <a:r>
                  <a:rPr lang="en-US" altLang="zh-CN" sz="2800" dirty="0">
                    <a:ea typeface="Gill Sans" charset="0"/>
                    <a:cs typeface="Gill Sans" charset="0"/>
                  </a:rPr>
                  <a:t>badness</a:t>
                </a:r>
                <a:r>
                  <a:rPr lang="zh-CN" altLang="en-US" sz="2800" dirty="0">
                    <a:ea typeface="Gill Sans" charset="0"/>
                    <a:cs typeface="Gill Sans" charset="0"/>
                  </a:rPr>
                  <a:t> </a:t>
                </a:r>
                <a:r>
                  <a:rPr lang="en-US" altLang="zh-CN" sz="2800" dirty="0">
                    <a:ea typeface="Gill Sans Light" charset="0"/>
                    <a:cs typeface="Gill Sans Light" charset="0"/>
                  </a:rPr>
                  <a:t>at</a:t>
                </a:r>
                <a:r>
                  <a:rPr lang="zh-CN" altLang="en-US" sz="2800" dirty="0">
                    <a:ea typeface="Gill Sans Light" charset="0"/>
                    <a:cs typeface="Gill Sans Light" charset="0"/>
                  </a:rPr>
                  <a:t> </a:t>
                </a:r>
                <a:r>
                  <a:rPr lang="en-US" altLang="zh-CN" sz="2800" dirty="0">
                    <a:ea typeface="Gill Sans Light" charset="0"/>
                    <a:cs typeface="Gill Sans Light" charset="0"/>
                  </a:rPr>
                  <a:t>interaction</a:t>
                </a:r>
                <a:r>
                  <a:rPr lang="zh-CN" altLang="en-US" sz="2800" dirty="0">
                    <a:ea typeface="Gill Sans Light" charset="0"/>
                    <a:cs typeface="Gill Sans Light" charset="0"/>
                  </a:rPr>
                  <a:t> </a:t>
                </a:r>
                <a14:m>
                  <m:oMath xmlns:m="http://schemas.openxmlformats.org/officeDocument/2006/math">
                    <m:r>
                      <a:rPr lang="en-US" altLang="zh-CN" sz="2800" i="1">
                        <a:latin typeface="Cambria Math" panose="02040503050406030204" pitchFamily="18" charset="0"/>
                        <a:ea typeface="Gill Sans Light" charset="0"/>
                        <a:cs typeface="Gill Sans Light" charset="0"/>
                      </a:rPr>
                      <m:t>𝑖</m:t>
                    </m:r>
                  </m:oMath>
                </a14:m>
                <a:r>
                  <a:rPr lang="en-US" altLang="zh-CN" sz="2800" dirty="0">
                    <a:ea typeface="Gill Sans" charset="0"/>
                    <a:cs typeface="Gill Sans" charset="0"/>
                  </a:rPr>
                  <a:t>:</a:t>
                </a:r>
                <a:endParaRPr lang="en-US" sz="2800" dirty="0">
                  <a:ea typeface="Gill Sans" charset="0"/>
                  <a:cs typeface="Gill Sans"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042357" y="1552232"/>
                <a:ext cx="6394604" cy="523220"/>
              </a:xfrm>
              <a:prstGeom prst="rect">
                <a:avLst/>
              </a:prstGeom>
              <a:blipFill rotWithShape="0">
                <a:blip r:embed="rId2"/>
                <a:stretch>
                  <a:fillRect l="-1716" t="-11765" b="-34118"/>
                </a:stretch>
              </a:blipFill>
            </p:spPr>
            <p:txBody>
              <a:bodyPr/>
              <a:lstStyle/>
              <a:p>
                <a:r>
                  <a:rPr lang="en-US">
                    <a:noFill/>
                  </a:rPr>
                  <a:t> </a:t>
                </a:r>
              </a:p>
            </p:txBody>
          </p:sp>
        </mc:Fallback>
      </mc:AlternateContent>
      <p:pic>
        <p:nvPicPr>
          <p:cNvPr id="25" name="Picture 2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8333" y="4040132"/>
            <a:ext cx="2486149" cy="708405"/>
          </a:xfrm>
          <a:prstGeom prst="rect">
            <a:avLst/>
          </a:prstGeom>
        </p:spPr>
      </p:pic>
      <p:sp>
        <p:nvSpPr>
          <p:cNvPr id="26" name="TextBox 25"/>
          <p:cNvSpPr txBox="1"/>
          <p:nvPr/>
        </p:nvSpPr>
        <p:spPr>
          <a:xfrm>
            <a:off x="1064041" y="3391028"/>
            <a:ext cx="7207931" cy="461665"/>
          </a:xfrm>
          <a:prstGeom prst="rect">
            <a:avLst/>
          </a:prstGeom>
          <a:noFill/>
        </p:spPr>
        <p:txBody>
          <a:bodyPr wrap="square" rtlCol="0">
            <a:spAutoFit/>
          </a:bodyPr>
          <a:lstStyle/>
          <a:p>
            <a:pPr marL="342900" indent="-342900">
              <a:buFont typeface="Arial" charset="0"/>
              <a:buChar char="•"/>
            </a:pPr>
            <a:r>
              <a:rPr lang="en-US" altLang="zh-CN" sz="2400" dirty="0">
                <a:ea typeface="Gill Sans" charset="0"/>
                <a:cs typeface="Gill Sans" charset="0"/>
              </a:rPr>
              <a:t> Badness of model </a:t>
            </a:r>
            <a:r>
              <a:rPr lang="en-US" altLang="zh-CN" sz="2400" i="1" dirty="0">
                <a:ea typeface="Gill Sans" charset="0"/>
                <a:cs typeface="Gill Sans" charset="0"/>
              </a:rPr>
              <a:t>m </a:t>
            </a:r>
            <a:r>
              <a:rPr lang="en-US" altLang="zh-CN" sz="2400" dirty="0">
                <a:ea typeface="Gill Sans" charset="0"/>
                <a:cs typeface="Gill Sans" charset="0"/>
              </a:rPr>
              <a:t>over a sliding time window</a:t>
            </a:r>
            <a:r>
              <a:rPr lang="en-US" altLang="zh-CN" sz="2400" dirty="0">
                <a:latin typeface="Gill Sans" charset="0"/>
                <a:ea typeface="Gill Sans" charset="0"/>
                <a:cs typeface="Gill Sans" charset="0"/>
              </a:rPr>
              <a:t>:</a:t>
            </a:r>
            <a:endParaRPr lang="en-US" sz="2400" dirty="0">
              <a:latin typeface="Gill Sans" charset="0"/>
              <a:ea typeface="Gill Sans" charset="0"/>
              <a:cs typeface="Gill Sans" charset="0"/>
            </a:endParaRPr>
          </a:p>
        </p:txBody>
      </p:sp>
      <p:sp>
        <p:nvSpPr>
          <p:cNvPr id="32" name="TextBox 31"/>
          <p:cNvSpPr txBox="1"/>
          <p:nvPr/>
        </p:nvSpPr>
        <p:spPr>
          <a:xfrm>
            <a:off x="2973031" y="2876337"/>
            <a:ext cx="5708397" cy="369332"/>
          </a:xfrm>
          <a:prstGeom prst="rect">
            <a:avLst/>
          </a:prstGeom>
          <a:noFill/>
        </p:spPr>
        <p:txBody>
          <a:bodyPr wrap="square" rtlCol="0">
            <a:spAutoFit/>
          </a:bodyPr>
          <a:lstStyle/>
          <a:p>
            <a:r>
              <a:rPr lang="en-US" altLang="zh-CN" dirty="0"/>
              <a:t>Similar</a:t>
            </a:r>
            <a:r>
              <a:rPr lang="zh-CN" altLang="en-US" dirty="0"/>
              <a:t> </a:t>
            </a:r>
            <a:r>
              <a:rPr lang="en-US" altLang="zh-CN" dirty="0"/>
              <a:t>to</a:t>
            </a:r>
            <a:r>
              <a:rPr lang="zh-CN" altLang="en-US" dirty="0"/>
              <a:t> </a:t>
            </a:r>
            <a:r>
              <a:rPr lang="en-US" altLang="zh-CN" dirty="0"/>
              <a:t>the</a:t>
            </a:r>
            <a:r>
              <a:rPr lang="zh-CN" altLang="en-US" dirty="0"/>
              <a:t> </a:t>
            </a:r>
            <a:r>
              <a:rPr lang="en-US" b="1" dirty="0"/>
              <a:t>goodness of fit</a:t>
            </a:r>
            <a:r>
              <a:rPr lang="zh-CN" altLang="en-US" b="1" dirty="0"/>
              <a:t> </a:t>
            </a:r>
            <a:r>
              <a:rPr lang="en-US" altLang="zh-CN" dirty="0"/>
              <a:t>concept</a:t>
            </a:r>
            <a:r>
              <a:rPr lang="zh-CN" altLang="en-US" dirty="0"/>
              <a:t> </a:t>
            </a:r>
            <a:r>
              <a:rPr lang="en-US" altLang="zh-CN" dirty="0"/>
              <a:t>in</a:t>
            </a:r>
            <a:r>
              <a:rPr lang="zh-CN" altLang="en-US" dirty="0"/>
              <a:t> </a:t>
            </a:r>
            <a:r>
              <a:rPr lang="en-US" altLang="zh-CN" dirty="0"/>
              <a:t>chi-squared test</a:t>
            </a:r>
            <a:r>
              <a:rPr lang="zh-CN" altLang="en-US" dirty="0"/>
              <a:t> </a:t>
            </a:r>
            <a:endParaRPr lang="en-US" dirty="0"/>
          </a:p>
        </p:txBody>
      </p:sp>
      <p:sp>
        <p:nvSpPr>
          <p:cNvPr id="37" name="Rectangle 36"/>
          <p:cNvSpPr/>
          <p:nvPr/>
        </p:nvSpPr>
        <p:spPr>
          <a:xfrm>
            <a:off x="4764966" y="4444320"/>
            <a:ext cx="737478" cy="343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5534077" y="4598172"/>
            <a:ext cx="58630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702803" y="4173113"/>
            <a:ext cx="3796963" cy="646331"/>
          </a:xfrm>
          <a:prstGeom prst="rect">
            <a:avLst/>
          </a:prstGeom>
          <a:noFill/>
        </p:spPr>
        <p:txBody>
          <a:bodyPr wrap="square" rtlCol="0">
            <a:spAutoFit/>
          </a:bodyPr>
          <a:lstStyle/>
          <a:p>
            <a:pPr algn="ctr"/>
            <a:r>
              <a:rPr lang="en-US" altLang="zh-CN" dirty="0">
                <a:solidFill>
                  <a:srgbClr val="FF0000"/>
                </a:solidFill>
                <a:ea typeface="Gill Sans Light" charset="0"/>
                <a:cs typeface="Gill Sans Light" charset="0"/>
              </a:rPr>
              <a:t>a</a:t>
            </a:r>
            <a:r>
              <a:rPr lang="zh-CN" altLang="en-US" dirty="0">
                <a:solidFill>
                  <a:srgbClr val="FF0000"/>
                </a:solidFill>
                <a:ea typeface="Gill Sans Light" charset="0"/>
                <a:cs typeface="Gill Sans Light" charset="0"/>
              </a:rPr>
              <a:t> </a:t>
            </a:r>
            <a:r>
              <a:rPr lang="en-US" altLang="zh-CN" dirty="0">
                <a:solidFill>
                  <a:srgbClr val="FF0000"/>
                </a:solidFill>
                <a:ea typeface="Gill Sans Light" charset="0"/>
                <a:cs typeface="Gill Sans Light" charset="0"/>
              </a:rPr>
              <a:t>sliding time</a:t>
            </a:r>
            <a:r>
              <a:rPr lang="zh-CN" altLang="en-US" dirty="0">
                <a:solidFill>
                  <a:srgbClr val="FF0000"/>
                </a:solidFill>
                <a:ea typeface="Gill Sans Light" charset="0"/>
                <a:cs typeface="Gill Sans Light" charset="0"/>
              </a:rPr>
              <a:t> </a:t>
            </a:r>
            <a:r>
              <a:rPr lang="en-US" altLang="zh-CN" dirty="0">
                <a:solidFill>
                  <a:srgbClr val="FF0000"/>
                </a:solidFill>
                <a:ea typeface="Gill Sans Light" charset="0"/>
                <a:cs typeface="Gill Sans Light" charset="0"/>
              </a:rPr>
              <a:t>window</a:t>
            </a:r>
            <a:r>
              <a:rPr lang="zh-CN" altLang="en-US" dirty="0">
                <a:solidFill>
                  <a:srgbClr val="FF0000"/>
                </a:solidFill>
                <a:ea typeface="Gill Sans Light" charset="0"/>
                <a:cs typeface="Gill Sans Light" charset="0"/>
              </a:rPr>
              <a:t> </a:t>
            </a:r>
            <a:r>
              <a:rPr lang="en-US" altLang="zh-CN" dirty="0">
                <a:solidFill>
                  <a:srgbClr val="FF0000"/>
                </a:solidFill>
                <a:ea typeface="Gill Sans Light" charset="0"/>
                <a:cs typeface="Gill Sans Light" charset="0"/>
              </a:rPr>
              <a:t>to</a:t>
            </a:r>
            <a:r>
              <a:rPr lang="zh-CN" altLang="en-US" dirty="0">
                <a:solidFill>
                  <a:srgbClr val="FF0000"/>
                </a:solidFill>
                <a:ea typeface="Gill Sans Light" charset="0"/>
                <a:cs typeface="Gill Sans Light" charset="0"/>
              </a:rPr>
              <a:t> </a:t>
            </a:r>
            <a:r>
              <a:rPr lang="en-US" altLang="zh-CN" dirty="0">
                <a:solidFill>
                  <a:srgbClr val="FF0000"/>
                </a:solidFill>
                <a:ea typeface="Gill Sans Light" charset="0"/>
                <a:cs typeface="Gill Sans Light" charset="0"/>
              </a:rPr>
              <a:t>collect</a:t>
            </a:r>
            <a:r>
              <a:rPr lang="zh-CN" altLang="en-US" dirty="0">
                <a:solidFill>
                  <a:srgbClr val="FF0000"/>
                </a:solidFill>
                <a:ea typeface="Gill Sans Light" charset="0"/>
                <a:cs typeface="Gill Sans Light" charset="0"/>
              </a:rPr>
              <a:t> </a:t>
            </a:r>
            <a:r>
              <a:rPr lang="en-US" altLang="zh-CN" dirty="0">
                <a:solidFill>
                  <a:srgbClr val="FF0000"/>
                </a:solidFill>
                <a:ea typeface="Gill Sans Light" charset="0"/>
                <a:cs typeface="Gill Sans Light" charset="0"/>
              </a:rPr>
              <a:t>badness</a:t>
            </a:r>
            <a:r>
              <a:rPr lang="zh-CN" altLang="en-US" dirty="0">
                <a:solidFill>
                  <a:srgbClr val="FF0000"/>
                </a:solidFill>
                <a:ea typeface="Gill Sans Light" charset="0"/>
                <a:cs typeface="Gill Sans Light" charset="0"/>
              </a:rPr>
              <a:t> </a:t>
            </a:r>
            <a:r>
              <a:rPr lang="en-US" altLang="zh-CN" dirty="0">
                <a:solidFill>
                  <a:srgbClr val="FF0000"/>
                </a:solidFill>
                <a:ea typeface="Gill Sans Light" charset="0"/>
                <a:cs typeface="Gill Sans Light" charset="0"/>
              </a:rPr>
              <a:t>observations</a:t>
            </a:r>
            <a:endParaRPr lang="en-US" dirty="0">
              <a:solidFill>
                <a:srgbClr val="FF0000"/>
              </a:solidFill>
              <a:ea typeface="Gill Sans Light" charset="0"/>
              <a:cs typeface="Gill Sans Light" charset="0"/>
            </a:endParaRPr>
          </a:p>
        </p:txBody>
      </p:sp>
      <p:sp>
        <p:nvSpPr>
          <p:cNvPr id="47" name="Title 1"/>
          <p:cNvSpPr>
            <a:spLocks noGrp="1"/>
          </p:cNvSpPr>
          <p:nvPr>
            <p:ph type="title"/>
          </p:nvPr>
        </p:nvSpPr>
        <p:spPr>
          <a:xfrm>
            <a:off x="838200" y="365125"/>
            <a:ext cx="10515600" cy="1325563"/>
          </a:xfrm>
        </p:spPr>
        <p:txBody>
          <a:bodyPr/>
          <a:lstStyle/>
          <a:p>
            <a:r>
              <a:rPr lang="en-US" altLang="zh-CN" dirty="0"/>
              <a:t>CB based</a:t>
            </a:r>
            <a:r>
              <a:rPr lang="zh-CN" altLang="en-US" dirty="0"/>
              <a:t> </a:t>
            </a:r>
            <a:r>
              <a:rPr lang="en-US" altLang="zh-CN" dirty="0"/>
              <a:t>online</a:t>
            </a:r>
            <a:r>
              <a:rPr lang="zh-CN" altLang="en-US" dirty="0"/>
              <a:t> </a:t>
            </a:r>
            <a:r>
              <a:rPr lang="en-US" altLang="zh-CN" dirty="0"/>
              <a:t>change</a:t>
            </a:r>
            <a:r>
              <a:rPr lang="zh-CN" altLang="en-US" dirty="0"/>
              <a:t> </a:t>
            </a:r>
            <a:r>
              <a:rPr lang="en-US" altLang="zh-CN" dirty="0"/>
              <a:t>detection</a:t>
            </a:r>
            <a:endParaRPr lang="en-US"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7339" y="2217177"/>
            <a:ext cx="6590928" cy="542496"/>
          </a:xfrm>
          <a:prstGeom prst="rect">
            <a:avLst/>
          </a:prstGeom>
        </p:spPr>
      </p:pic>
      <p:pic>
        <p:nvPicPr>
          <p:cNvPr id="46" name="Picture 2" descr="Image result for confidence interv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12148" y="2459279"/>
            <a:ext cx="1841652" cy="1286407"/>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p:cNvCxnSpPr/>
          <p:nvPr/>
        </p:nvCxnSpPr>
        <p:spPr>
          <a:xfrm flipV="1">
            <a:off x="10603173" y="2662928"/>
            <a:ext cx="296426" cy="62823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49050" y="2199668"/>
            <a:ext cx="1306812" cy="378525"/>
          </a:xfrm>
          <a:prstGeom prst="rect">
            <a:avLst/>
          </a:prstGeom>
        </p:spPr>
      </p:pic>
      <p:pic>
        <p:nvPicPr>
          <p:cNvPr id="50" name="Picture 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86032" y="2635885"/>
            <a:ext cx="1193342" cy="341161"/>
          </a:xfrm>
          <a:prstGeom prst="rect">
            <a:avLst/>
          </a:prstGeom>
        </p:spPr>
      </p:pic>
      <p:cxnSp>
        <p:nvCxnSpPr>
          <p:cNvPr id="51" name="Straight Arrow Connector 50"/>
          <p:cNvCxnSpPr/>
          <p:nvPr/>
        </p:nvCxnSpPr>
        <p:spPr>
          <a:xfrm flipH="1" flipV="1">
            <a:off x="9556085" y="3018124"/>
            <a:ext cx="297899" cy="4779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547470" y="5162402"/>
            <a:ext cx="1993900" cy="369332"/>
          </a:xfrm>
          <a:prstGeom prst="rect">
            <a:avLst/>
          </a:prstGeom>
          <a:noFill/>
        </p:spPr>
        <p:txBody>
          <a:bodyPr wrap="square" rtlCol="0">
            <a:spAutoFit/>
          </a:bodyPr>
          <a:lstStyle/>
          <a:p>
            <a:pPr marL="285750" indent="-285750">
              <a:buFont typeface="Arial" charset="0"/>
              <a:buChar char="•"/>
            </a:pPr>
            <a:r>
              <a:rPr lang="en-US" altLang="zh-CN" dirty="0"/>
              <a:t>Good</a:t>
            </a:r>
            <a:r>
              <a:rPr lang="zh-CN" altLang="en-US" dirty="0"/>
              <a:t> </a:t>
            </a:r>
            <a:r>
              <a:rPr lang="en-US" altLang="zh-CN" dirty="0"/>
              <a:t>enough:</a:t>
            </a:r>
            <a:endParaRPr lang="en-US" dirty="0"/>
          </a:p>
        </p:txBody>
      </p:sp>
      <p:sp>
        <p:nvSpPr>
          <p:cNvPr id="59" name="TextBox 58"/>
          <p:cNvSpPr txBox="1"/>
          <p:nvPr/>
        </p:nvSpPr>
        <p:spPr>
          <a:xfrm>
            <a:off x="2149059" y="5177826"/>
            <a:ext cx="1993900" cy="369332"/>
          </a:xfrm>
          <a:prstGeom prst="rect">
            <a:avLst/>
          </a:prstGeom>
          <a:noFill/>
        </p:spPr>
        <p:txBody>
          <a:bodyPr wrap="square" rtlCol="0">
            <a:spAutoFit/>
          </a:bodyPr>
          <a:lstStyle/>
          <a:p>
            <a:pPr marL="285750" indent="-285750">
              <a:buFont typeface="Arial" charset="0"/>
              <a:buChar char="•"/>
            </a:pPr>
            <a:r>
              <a:rPr lang="en-US" altLang="zh-CN" dirty="0"/>
              <a:t>Bad</a:t>
            </a:r>
            <a:r>
              <a:rPr lang="zh-CN" altLang="en-US" dirty="0"/>
              <a:t> </a:t>
            </a:r>
            <a:r>
              <a:rPr lang="en-US" altLang="zh-CN" dirty="0"/>
              <a:t>enough:</a:t>
            </a:r>
            <a:endParaRPr lang="en-US" dirty="0"/>
          </a:p>
        </p:txBody>
      </p:sp>
      <p:pic>
        <p:nvPicPr>
          <p:cNvPr id="60" name="Picture 59"/>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3376" y="5575339"/>
            <a:ext cx="1917722" cy="585708"/>
          </a:xfrm>
          <a:prstGeom prst="rect">
            <a:avLst/>
          </a:prstGeom>
        </p:spPr>
      </p:pic>
      <p:sp>
        <p:nvSpPr>
          <p:cNvPr id="61" name="TextBox 60"/>
          <p:cNvSpPr txBox="1"/>
          <p:nvPr/>
        </p:nvSpPr>
        <p:spPr>
          <a:xfrm>
            <a:off x="3247597" y="5625866"/>
            <a:ext cx="2380378" cy="523220"/>
          </a:xfrm>
          <a:prstGeom prst="rect">
            <a:avLst/>
          </a:prstGeom>
          <a:noFill/>
        </p:spPr>
        <p:txBody>
          <a:bodyPr wrap="square" rtlCol="0">
            <a:spAutoFit/>
          </a:bodyPr>
          <a:lstStyle/>
          <a:p>
            <a:pPr algn="ctr"/>
            <a:r>
              <a:rPr lang="en-US" altLang="zh-CN" sz="1400" dirty="0">
                <a:solidFill>
                  <a:srgbClr val="FF0000"/>
                </a:solidFill>
              </a:rPr>
              <a:t>Change detected.</a:t>
            </a:r>
          </a:p>
          <a:p>
            <a:pPr algn="ctr"/>
            <a:r>
              <a:rPr lang="en-US" altLang="zh-CN" sz="1400" dirty="0">
                <a:solidFill>
                  <a:srgbClr val="FF0000"/>
                </a:solidFill>
              </a:rPr>
              <a:t>(abandon</a:t>
            </a:r>
            <a:r>
              <a:rPr lang="zh-CN" altLang="en-US" sz="1400" dirty="0">
                <a:solidFill>
                  <a:srgbClr val="FF0000"/>
                </a:solidFill>
              </a:rPr>
              <a:t> </a:t>
            </a:r>
            <a:r>
              <a:rPr lang="en-US" altLang="zh-CN" sz="1400" dirty="0">
                <a:solidFill>
                  <a:srgbClr val="FF0000"/>
                </a:solidFill>
              </a:rPr>
              <a:t>learner </a:t>
            </a:r>
            <a:r>
              <a:rPr lang="en-US" altLang="zh-CN" sz="1400" i="1" dirty="0">
                <a:solidFill>
                  <a:srgbClr val="FF0000"/>
                </a:solidFill>
              </a:rPr>
              <a:t>m</a:t>
            </a:r>
            <a:r>
              <a:rPr lang="en-US" altLang="zh-CN" sz="1400" dirty="0">
                <a:solidFill>
                  <a:srgbClr val="FF0000"/>
                </a:solidFill>
              </a:rPr>
              <a:t>)</a:t>
            </a:r>
            <a:endParaRPr lang="en-US" sz="1400" dirty="0">
              <a:solidFill>
                <a:srgbClr val="FF0000"/>
              </a:solidFill>
            </a:endParaRPr>
          </a:p>
        </p:txBody>
      </p:sp>
      <p:sp>
        <p:nvSpPr>
          <p:cNvPr id="62" name="TextBox 61"/>
          <p:cNvSpPr txBox="1"/>
          <p:nvPr/>
        </p:nvSpPr>
        <p:spPr>
          <a:xfrm>
            <a:off x="7963381" y="5609945"/>
            <a:ext cx="2588469" cy="738664"/>
          </a:xfrm>
          <a:prstGeom prst="rect">
            <a:avLst/>
          </a:prstGeom>
          <a:noFill/>
        </p:spPr>
        <p:txBody>
          <a:bodyPr wrap="square" rtlCol="0">
            <a:spAutoFit/>
          </a:bodyPr>
          <a:lstStyle/>
          <a:p>
            <a:pPr algn="ctr"/>
            <a:r>
              <a:rPr lang="en-US" altLang="zh-CN" sz="1400" dirty="0">
                <a:solidFill>
                  <a:srgbClr val="FF0000"/>
                </a:solidFill>
              </a:rPr>
              <a:t>When no learner is good enough, will also report a change</a:t>
            </a:r>
            <a:r>
              <a:rPr lang="en-US" altLang="zh-CN" sz="1400">
                <a:solidFill>
                  <a:srgbClr val="FF0000"/>
                </a:solidFill>
              </a:rPr>
              <a:t>. </a:t>
            </a:r>
          </a:p>
          <a:p>
            <a:pPr algn="ctr"/>
            <a:r>
              <a:rPr lang="en-US" altLang="zh-CN" sz="1400" dirty="0">
                <a:solidFill>
                  <a:srgbClr val="FF0000"/>
                </a:solidFill>
              </a:rPr>
              <a:t>(but do not abandon learner m)</a:t>
            </a:r>
          </a:p>
        </p:txBody>
      </p:sp>
      <p:sp>
        <p:nvSpPr>
          <p:cNvPr id="65" name="TextBox 64"/>
          <p:cNvSpPr txBox="1"/>
          <p:nvPr/>
        </p:nvSpPr>
        <p:spPr>
          <a:xfrm>
            <a:off x="1064041" y="4711931"/>
            <a:ext cx="7207931" cy="461665"/>
          </a:xfrm>
          <a:prstGeom prst="rect">
            <a:avLst/>
          </a:prstGeom>
          <a:noFill/>
        </p:spPr>
        <p:txBody>
          <a:bodyPr wrap="square" rtlCol="0">
            <a:spAutoFit/>
          </a:bodyPr>
          <a:lstStyle/>
          <a:p>
            <a:pPr marL="342900" indent="-342900">
              <a:buFont typeface="Arial" charset="0"/>
              <a:buChar char="•"/>
            </a:pPr>
            <a:r>
              <a:rPr lang="en-US" altLang="zh-CN" sz="2400">
                <a:ea typeface="Gill Sans" charset="0"/>
                <a:cs typeface="Gill Sans" charset="0"/>
              </a:rPr>
              <a:t> Detection threshold:</a:t>
            </a:r>
            <a:endParaRPr lang="en-US" sz="2400" dirty="0">
              <a:latin typeface="Gill Sans" charset="0"/>
              <a:ea typeface="Gill Sans" charset="0"/>
              <a:cs typeface="Gill Sans" charset="0"/>
            </a:endParaRPr>
          </a:p>
        </p:txBody>
      </p:sp>
      <p:grpSp>
        <p:nvGrpSpPr>
          <p:cNvPr id="66" name="Group 65"/>
          <p:cNvGrpSpPr/>
          <p:nvPr/>
        </p:nvGrpSpPr>
        <p:grpSpPr>
          <a:xfrm>
            <a:off x="5946504" y="5592205"/>
            <a:ext cx="1954758" cy="591753"/>
            <a:chOff x="5946504" y="5592205"/>
            <a:chExt cx="1954758" cy="591753"/>
          </a:xfrm>
        </p:grpSpPr>
        <p:pic>
          <p:nvPicPr>
            <p:cNvPr id="57" name="Picture 56"/>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6504" y="5592205"/>
              <a:ext cx="1954758" cy="591753"/>
            </a:xfrm>
            <a:prstGeom prst="rect">
              <a:avLst/>
            </a:prstGeom>
          </p:spPr>
        </p:pic>
        <p:pic>
          <p:nvPicPr>
            <p:cNvPr id="4" name="Picture 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34594" y="5746888"/>
              <a:ext cx="226097" cy="285946"/>
            </a:xfrm>
            <a:prstGeom prst="rect">
              <a:avLst/>
            </a:prstGeom>
          </p:spPr>
        </p:pic>
      </p:grpSp>
      <p:pic>
        <p:nvPicPr>
          <p:cNvPr id="67" name="Picture 6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77275" y="6186400"/>
            <a:ext cx="659686" cy="261780"/>
          </a:xfrm>
          <a:prstGeom prst="rect">
            <a:avLst/>
          </a:prstGeom>
        </p:spPr>
      </p:pic>
      <p:sp>
        <p:nvSpPr>
          <p:cNvPr id="28"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44664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animBg="1"/>
      <p:bldP spid="44" grpId="0"/>
      <p:bldP spid="44" grpId="1"/>
      <p:bldP spid="58" grpId="0"/>
      <p:bldP spid="59" grpId="0"/>
      <p:bldP spid="61" grpId="0"/>
      <p:bldP spid="62" grpId="0"/>
      <p:bldP spid="6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675DA6-09A5-4603-985B-62A0433927C4}" type="slidenum">
              <a:rPr lang="en-US" smtClean="0"/>
              <a:t>68</a:t>
            </a:fld>
            <a:endParaRPr lang="en-US"/>
          </a:p>
        </p:txBody>
      </p:sp>
      <p:sp>
        <p:nvSpPr>
          <p:cNvPr id="47" name="Title 1"/>
          <p:cNvSpPr>
            <a:spLocks noGrp="1"/>
          </p:cNvSpPr>
          <p:nvPr>
            <p:ph type="title"/>
          </p:nvPr>
        </p:nvSpPr>
        <p:spPr>
          <a:xfrm>
            <a:off x="838200" y="365125"/>
            <a:ext cx="10515600" cy="1325563"/>
          </a:xfrm>
        </p:spPr>
        <p:txBody>
          <a:bodyPr/>
          <a:lstStyle/>
          <a:p>
            <a:r>
              <a:rPr lang="en-US" altLang="zh-CN" dirty="0"/>
              <a:t>CB</a:t>
            </a:r>
            <a:r>
              <a:rPr lang="zh-CN" altLang="en-US" dirty="0"/>
              <a:t> </a:t>
            </a:r>
            <a:r>
              <a:rPr lang="en-US" altLang="zh-CN" dirty="0"/>
              <a:t>based</a:t>
            </a:r>
            <a:r>
              <a:rPr lang="zh-CN" altLang="en-US" dirty="0"/>
              <a:t> </a:t>
            </a:r>
            <a:r>
              <a:rPr lang="en-US" altLang="zh-CN" dirty="0"/>
              <a:t>online</a:t>
            </a:r>
            <a:r>
              <a:rPr lang="zh-CN" altLang="en-US" dirty="0"/>
              <a:t> </a:t>
            </a:r>
            <a:r>
              <a:rPr lang="en-US" altLang="zh-CN" dirty="0"/>
              <a:t>change</a:t>
            </a:r>
            <a:r>
              <a:rPr lang="zh-CN" altLang="en-US" dirty="0"/>
              <a:t> </a:t>
            </a:r>
            <a:r>
              <a:rPr lang="en-US" altLang="zh-CN" dirty="0"/>
              <a:t>detection</a:t>
            </a:r>
            <a:endParaRPr lang="en-US" dirty="0"/>
          </a:p>
        </p:txBody>
      </p:sp>
      <p:grpSp>
        <p:nvGrpSpPr>
          <p:cNvPr id="104" name="Group 103"/>
          <p:cNvGrpSpPr/>
          <p:nvPr/>
        </p:nvGrpSpPr>
        <p:grpSpPr>
          <a:xfrm>
            <a:off x="5124892" y="3608020"/>
            <a:ext cx="2878492" cy="2463499"/>
            <a:chOff x="1514420" y="3012313"/>
            <a:chExt cx="3398541" cy="2905597"/>
          </a:xfrm>
        </p:grpSpPr>
        <p:pic>
          <p:nvPicPr>
            <p:cNvPr id="105" name="Picture 10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4420" y="3130842"/>
              <a:ext cx="3398541" cy="2352836"/>
            </a:xfrm>
            <a:prstGeom prst="rect">
              <a:avLst/>
            </a:prstGeom>
          </p:spPr>
        </p:pic>
        <p:sp>
          <p:nvSpPr>
            <p:cNvPr id="106" name="TextBox 105"/>
            <p:cNvSpPr txBox="1"/>
            <p:nvPr/>
          </p:nvSpPr>
          <p:spPr>
            <a:xfrm>
              <a:off x="2369593" y="3012313"/>
              <a:ext cx="1263878" cy="658433"/>
            </a:xfrm>
            <a:prstGeom prst="rect">
              <a:avLst/>
            </a:prstGeom>
            <a:solidFill>
              <a:schemeClr val="bg1"/>
            </a:solidFill>
          </p:spPr>
          <p:txBody>
            <a:bodyPr wrap="square" rtlCol="0">
              <a:spAutoFit/>
            </a:bodyPr>
            <a:lstStyle/>
            <a:p>
              <a:endParaRPr lang="en-US"/>
            </a:p>
          </p:txBody>
        </p:sp>
        <p:pic>
          <p:nvPicPr>
            <p:cNvPr id="107" name="Picture 10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9055" y="5518255"/>
              <a:ext cx="241708" cy="366528"/>
            </a:xfrm>
            <a:prstGeom prst="rect">
              <a:avLst/>
            </a:prstGeom>
          </p:spPr>
        </p:pic>
        <p:pic>
          <p:nvPicPr>
            <p:cNvPr id="108" name="Picture 8" descr="Image result for soccer play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2592321" y="5562518"/>
              <a:ext cx="266176" cy="35539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7425" y="5562518"/>
              <a:ext cx="304100" cy="308784"/>
            </a:xfrm>
            <a:prstGeom prst="rect">
              <a:avLst/>
            </a:prstGeom>
          </p:spPr>
        </p:pic>
        <p:sp>
          <p:nvSpPr>
            <p:cNvPr id="110" name="TextBox 109"/>
            <p:cNvSpPr txBox="1"/>
            <p:nvPr/>
          </p:nvSpPr>
          <p:spPr>
            <a:xfrm>
              <a:off x="3352379" y="5501970"/>
              <a:ext cx="582185" cy="369332"/>
            </a:xfrm>
            <a:prstGeom prst="rect">
              <a:avLst/>
            </a:prstGeom>
            <a:noFill/>
          </p:spPr>
          <p:txBody>
            <a:bodyPr wrap="square" rtlCol="0">
              <a:spAutoFit/>
            </a:bodyPr>
            <a:lstStyle/>
            <a:p>
              <a:r>
                <a:rPr lang="mr-IN" altLang="zh-CN" dirty="0"/>
                <a:t>…</a:t>
              </a:r>
              <a:endParaRPr lang="en-US" dirty="0"/>
            </a:p>
          </p:txBody>
        </p:sp>
        <p:pic>
          <p:nvPicPr>
            <p:cNvPr id="111" name="Picture 2" descr="mage result for robot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63561" y="3138295"/>
              <a:ext cx="827242" cy="8272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p:cNvGrpSpPr/>
          <p:nvPr/>
        </p:nvGrpSpPr>
        <p:grpSpPr>
          <a:xfrm>
            <a:off x="7878294" y="2489612"/>
            <a:ext cx="732306" cy="707527"/>
            <a:chOff x="6229302" y="3351336"/>
            <a:chExt cx="1215992" cy="1231053"/>
          </a:xfrm>
        </p:grpSpPr>
        <p:sp>
          <p:nvSpPr>
            <p:cNvPr id="113" name="Oval 112"/>
            <p:cNvSpPr/>
            <p:nvPr/>
          </p:nvSpPr>
          <p:spPr>
            <a:xfrm>
              <a:off x="6229302" y="3351336"/>
              <a:ext cx="1215992" cy="1231053"/>
            </a:xfrm>
            <a:prstGeom prst="ellipse">
              <a:avLst/>
            </a:prstGeom>
            <a:solidFill>
              <a:srgbClr val="FF2600">
                <a:alpha val="12941"/>
              </a:srgbClr>
            </a:solidFill>
            <a:ln>
              <a:solidFill>
                <a:srgbClr val="FF0000">
                  <a:alpha val="549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Light" charset="0"/>
                <a:ea typeface="Gill Sans Light" charset="0"/>
                <a:cs typeface="Gill Sans Light" charset="0"/>
              </a:endParaRPr>
            </a:p>
          </p:txBody>
        </p:sp>
        <p:pic>
          <p:nvPicPr>
            <p:cNvPr id="114" name="Picture 1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8034" y="3556271"/>
              <a:ext cx="801637" cy="801637"/>
            </a:xfrm>
            <a:prstGeom prst="rect">
              <a:avLst/>
            </a:prstGeom>
          </p:spPr>
        </p:pic>
      </p:grpSp>
      <p:pic>
        <p:nvPicPr>
          <p:cNvPr id="115" name="Picture 1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0375" y="2434403"/>
            <a:ext cx="211918" cy="321354"/>
          </a:xfrm>
          <a:prstGeom prst="rect">
            <a:avLst/>
          </a:prstGeom>
        </p:spPr>
      </p:pic>
      <p:sp>
        <p:nvSpPr>
          <p:cNvPr id="116" name="Right Arrow 115"/>
          <p:cNvSpPr/>
          <p:nvPr/>
        </p:nvSpPr>
        <p:spPr>
          <a:xfrm>
            <a:off x="6786244" y="2797301"/>
            <a:ext cx="415458" cy="1081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Light" charset="0"/>
              <a:ea typeface="Gill Sans Light" charset="0"/>
              <a:cs typeface="Gill Sans Light" charset="0"/>
            </a:endParaRPr>
          </a:p>
        </p:txBody>
      </p:sp>
      <p:sp>
        <p:nvSpPr>
          <p:cNvPr id="117" name="Right Arrow 116"/>
          <p:cNvSpPr/>
          <p:nvPr/>
        </p:nvSpPr>
        <p:spPr>
          <a:xfrm rot="10800000">
            <a:off x="6766506" y="2948116"/>
            <a:ext cx="408196" cy="107200"/>
          </a:xfrm>
          <a:prstGeom prst="rightArrow">
            <a:avLst/>
          </a:prstGeom>
          <a:solidFill>
            <a:srgbClr val="FF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D78"/>
              </a:solidFill>
              <a:latin typeface="Gill Sans Light" charset="0"/>
              <a:ea typeface="Gill Sans Light" charset="0"/>
              <a:cs typeface="Gill Sans Light" charset="0"/>
            </a:endParaRPr>
          </a:p>
        </p:txBody>
      </p:sp>
      <p:pic>
        <p:nvPicPr>
          <p:cNvPr id="118" name="Picture 117"/>
          <p:cNvPicPr>
            <a:picLocks noChangeAspect="1"/>
          </p:cNvPicPr>
          <p:nvPr/>
        </p:nvPicPr>
        <p:blipFill>
          <a:blip r:embed="rId8"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7071147" y="3036531"/>
            <a:ext cx="194619" cy="236526"/>
          </a:xfrm>
          <a:prstGeom prst="rect">
            <a:avLst/>
          </a:prstGeom>
        </p:spPr>
      </p:pic>
      <p:pic>
        <p:nvPicPr>
          <p:cNvPr id="119" name="Picture 8" descr="Image result for soccer playe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flipH="1">
            <a:off x="6769288" y="2475748"/>
            <a:ext cx="228511" cy="30510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25411" y="3055316"/>
            <a:ext cx="211306" cy="234872"/>
          </a:xfrm>
          <a:prstGeom prst="rect">
            <a:avLst/>
          </a:prstGeom>
        </p:spPr>
      </p:pic>
      <p:sp>
        <p:nvSpPr>
          <p:cNvPr id="121" name="TextBox 120"/>
          <p:cNvSpPr txBox="1"/>
          <p:nvPr/>
        </p:nvSpPr>
        <p:spPr>
          <a:xfrm>
            <a:off x="3961647" y="3869367"/>
            <a:ext cx="954418" cy="338554"/>
          </a:xfrm>
          <a:prstGeom prst="rect">
            <a:avLst/>
          </a:prstGeom>
          <a:noFill/>
        </p:spPr>
        <p:txBody>
          <a:bodyPr wrap="square" rtlCol="0">
            <a:spAutoFit/>
          </a:bodyPr>
          <a:lstStyle/>
          <a:p>
            <a:r>
              <a:rPr lang="en-US" altLang="zh-CN" sz="1600" dirty="0">
                <a:solidFill>
                  <a:srgbClr val="FF0000"/>
                </a:solidFill>
                <a:latin typeface="Gill Sans" charset="0"/>
                <a:ea typeface="Gill Sans" charset="0"/>
                <a:cs typeface="Gill Sans" charset="0"/>
              </a:rPr>
              <a:t>badness</a:t>
            </a:r>
            <a:endParaRPr lang="en-US" sz="1600" dirty="0">
              <a:solidFill>
                <a:srgbClr val="FF0000"/>
              </a:solidFill>
              <a:latin typeface="Gill Sans" charset="0"/>
              <a:ea typeface="Gill Sans" charset="0"/>
              <a:cs typeface="Gill Sans" charset="0"/>
            </a:endParaRPr>
          </a:p>
        </p:txBody>
      </p:sp>
      <p:pic>
        <p:nvPicPr>
          <p:cNvPr id="122" name="Picture 1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43223" y="2480897"/>
            <a:ext cx="651534" cy="834374"/>
          </a:xfrm>
          <a:prstGeom prst="rect">
            <a:avLst/>
          </a:prstGeom>
        </p:spPr>
      </p:pic>
      <p:grpSp>
        <p:nvGrpSpPr>
          <p:cNvPr id="123" name="Group 122"/>
          <p:cNvGrpSpPr/>
          <p:nvPr/>
        </p:nvGrpSpPr>
        <p:grpSpPr>
          <a:xfrm>
            <a:off x="3736235" y="3530357"/>
            <a:ext cx="324310" cy="933782"/>
            <a:chOff x="10676765" y="1807541"/>
            <a:chExt cx="319318" cy="1131505"/>
          </a:xfrm>
        </p:grpSpPr>
        <p:cxnSp>
          <p:nvCxnSpPr>
            <p:cNvPr id="124" name="Straight Connector 123"/>
            <p:cNvCxnSpPr/>
            <p:nvPr/>
          </p:nvCxnSpPr>
          <p:spPr>
            <a:xfrm>
              <a:off x="10742342" y="2266269"/>
              <a:ext cx="1858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0836450" y="2266270"/>
              <a:ext cx="1" cy="672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0742342" y="2939046"/>
              <a:ext cx="1858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10676765" y="1807541"/>
              <a:ext cx="319318" cy="830996"/>
            </a:xfrm>
            <a:prstGeom prst="rect">
              <a:avLst/>
            </a:prstGeom>
          </p:spPr>
          <p:txBody>
            <a:bodyPr wrap="none">
              <a:spAutoFit/>
            </a:bodyPr>
            <a:lstStyle/>
            <a:p>
              <a:r>
                <a:rPr lang="en-US" altLang="zh-CN" sz="4800" dirty="0">
                  <a:solidFill>
                    <a:srgbClr val="FF0000"/>
                  </a:solidFill>
                </a:rPr>
                <a:t>.</a:t>
              </a:r>
              <a:endParaRPr lang="en-US" sz="4800" dirty="0">
                <a:solidFill>
                  <a:srgbClr val="FF0000"/>
                </a:solidFill>
              </a:endParaRPr>
            </a:p>
          </p:txBody>
        </p:sp>
      </p:grpSp>
      <p:sp>
        <p:nvSpPr>
          <p:cNvPr id="128" name="TextBox 127"/>
          <p:cNvSpPr txBox="1"/>
          <p:nvPr/>
        </p:nvSpPr>
        <p:spPr>
          <a:xfrm>
            <a:off x="7231929" y="4003654"/>
            <a:ext cx="980001" cy="339575"/>
          </a:xfrm>
          <a:prstGeom prst="rect">
            <a:avLst/>
          </a:prstGeom>
          <a:noFill/>
        </p:spPr>
        <p:txBody>
          <a:bodyPr wrap="square" rtlCol="0">
            <a:spAutoFit/>
          </a:bodyPr>
          <a:lstStyle/>
          <a:p>
            <a:r>
              <a:rPr lang="en-US" altLang="zh-CN" sz="1600" dirty="0">
                <a:solidFill>
                  <a:srgbClr val="FF0000"/>
                </a:solidFill>
                <a:latin typeface="Gill Sans" charset="0"/>
                <a:ea typeface="Gill Sans" charset="0"/>
                <a:cs typeface="Gill Sans" charset="0"/>
              </a:rPr>
              <a:t>badness</a:t>
            </a:r>
            <a:endParaRPr lang="en-US" sz="1600" dirty="0">
              <a:solidFill>
                <a:srgbClr val="FF0000"/>
              </a:solidFill>
              <a:latin typeface="Gill Sans" charset="0"/>
              <a:ea typeface="Gill Sans" charset="0"/>
              <a:cs typeface="Gill Sans" charset="0"/>
            </a:endParaRPr>
          </a:p>
        </p:txBody>
      </p:sp>
      <p:grpSp>
        <p:nvGrpSpPr>
          <p:cNvPr id="129" name="Group 128"/>
          <p:cNvGrpSpPr/>
          <p:nvPr/>
        </p:nvGrpSpPr>
        <p:grpSpPr>
          <a:xfrm>
            <a:off x="7035807" y="3622532"/>
            <a:ext cx="271854" cy="787382"/>
            <a:chOff x="10658087" y="2012307"/>
            <a:chExt cx="319318" cy="926739"/>
          </a:xfrm>
        </p:grpSpPr>
        <p:cxnSp>
          <p:nvCxnSpPr>
            <p:cNvPr id="130" name="Straight Connector 129"/>
            <p:cNvCxnSpPr/>
            <p:nvPr/>
          </p:nvCxnSpPr>
          <p:spPr>
            <a:xfrm>
              <a:off x="10742342" y="2266269"/>
              <a:ext cx="1858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0836450" y="2266270"/>
              <a:ext cx="1" cy="672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0742342" y="2939046"/>
              <a:ext cx="1858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10658087" y="2012307"/>
              <a:ext cx="319318" cy="830999"/>
            </a:xfrm>
            <a:prstGeom prst="rect">
              <a:avLst/>
            </a:prstGeom>
          </p:spPr>
          <p:txBody>
            <a:bodyPr wrap="none">
              <a:spAutoFit/>
            </a:bodyPr>
            <a:lstStyle/>
            <a:p>
              <a:r>
                <a:rPr lang="en-US" altLang="zh-CN" sz="4800" dirty="0">
                  <a:solidFill>
                    <a:srgbClr val="FF0000"/>
                  </a:solidFill>
                </a:rPr>
                <a:t>.</a:t>
              </a:r>
              <a:endParaRPr lang="en-US" sz="4800" dirty="0">
                <a:solidFill>
                  <a:srgbClr val="FF0000"/>
                </a:solidFill>
              </a:endParaRPr>
            </a:p>
          </p:txBody>
        </p:sp>
      </p:grpSp>
      <p:sp>
        <p:nvSpPr>
          <p:cNvPr id="134" name="TextBox 133"/>
          <p:cNvSpPr txBox="1"/>
          <p:nvPr/>
        </p:nvSpPr>
        <p:spPr>
          <a:xfrm>
            <a:off x="9644240" y="3598492"/>
            <a:ext cx="1117600" cy="584775"/>
          </a:xfrm>
          <a:prstGeom prst="rect">
            <a:avLst/>
          </a:prstGeom>
          <a:noFill/>
        </p:spPr>
        <p:txBody>
          <a:bodyPr wrap="square" rtlCol="0">
            <a:spAutoFit/>
          </a:bodyPr>
          <a:lstStyle/>
          <a:p>
            <a:r>
              <a:rPr lang="mr-IN" altLang="zh-CN" sz="3200" dirty="0"/>
              <a:t>…</a:t>
            </a:r>
            <a:endParaRPr lang="en-US" sz="3200" dirty="0"/>
          </a:p>
        </p:txBody>
      </p:sp>
      <p:sp>
        <p:nvSpPr>
          <p:cNvPr id="135" name="Rounded Rectangle 134"/>
          <p:cNvSpPr/>
          <p:nvPr/>
        </p:nvSpPr>
        <p:spPr>
          <a:xfrm>
            <a:off x="5141031" y="3754234"/>
            <a:ext cx="3141479" cy="259790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5158483" y="4808010"/>
            <a:ext cx="3096856" cy="838596"/>
          </a:xfrm>
          <a:prstGeom prst="rect">
            <a:avLst/>
          </a:prstGeom>
          <a:noFill/>
          <a:ln>
            <a:solidFill>
              <a:srgbClr val="FF5D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7030767" y="3808413"/>
            <a:ext cx="1016888" cy="655726"/>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8423261" y="4953129"/>
            <a:ext cx="2590369" cy="369332"/>
          </a:xfrm>
          <a:prstGeom prst="rect">
            <a:avLst/>
          </a:prstGeom>
          <a:noFill/>
        </p:spPr>
        <p:txBody>
          <a:bodyPr wrap="square" rtlCol="0">
            <a:spAutoFit/>
          </a:bodyPr>
          <a:lstStyle/>
          <a:p>
            <a:r>
              <a:rPr lang="en-US" altLang="zh-CN" dirty="0">
                <a:solidFill>
                  <a:srgbClr val="FF0000"/>
                </a:solidFill>
                <a:latin typeface="Gill Sans Light" charset="0"/>
                <a:ea typeface="Gill Sans Light" charset="0"/>
                <a:cs typeface="Gill Sans Light" charset="0"/>
              </a:rPr>
              <a:t>Reward</a:t>
            </a:r>
            <a:r>
              <a:rPr lang="zh-CN" altLang="en-US" dirty="0">
                <a:solidFill>
                  <a:srgbClr val="FF0000"/>
                </a:solidFill>
                <a:latin typeface="Gill Sans Light" charset="0"/>
                <a:ea typeface="Gill Sans Light" charset="0"/>
                <a:cs typeface="Gill Sans Light" charset="0"/>
              </a:rPr>
              <a:t> </a:t>
            </a:r>
            <a:r>
              <a:rPr lang="en-US" altLang="zh-CN" dirty="0">
                <a:solidFill>
                  <a:srgbClr val="FF0000"/>
                </a:solidFill>
                <a:latin typeface="Gill Sans Light" charset="0"/>
                <a:ea typeface="Gill Sans Light" charset="0"/>
                <a:cs typeface="Gill Sans Light" charset="0"/>
              </a:rPr>
              <a:t>estimation</a:t>
            </a:r>
            <a:r>
              <a:rPr lang="zh-CN" altLang="en-US" dirty="0">
                <a:solidFill>
                  <a:srgbClr val="FF0000"/>
                </a:solidFill>
                <a:latin typeface="Gill Sans Light" charset="0"/>
                <a:ea typeface="Gill Sans Light" charset="0"/>
                <a:cs typeface="Gill Sans Light" charset="0"/>
              </a:rPr>
              <a:t> </a:t>
            </a:r>
            <a:r>
              <a:rPr lang="en-US" altLang="zh-CN" dirty="0">
                <a:solidFill>
                  <a:srgbClr val="FF0000"/>
                </a:solidFill>
                <a:latin typeface="Gill Sans Light" charset="0"/>
                <a:ea typeface="Gill Sans Light" charset="0"/>
                <a:cs typeface="Gill Sans Light" charset="0"/>
              </a:rPr>
              <a:t>update</a:t>
            </a:r>
            <a:endParaRPr lang="en-US" dirty="0">
              <a:solidFill>
                <a:srgbClr val="FF0000"/>
              </a:solidFill>
              <a:latin typeface="Gill Sans Light" charset="0"/>
              <a:ea typeface="Gill Sans Light" charset="0"/>
              <a:cs typeface="Gill Sans Light" charset="0"/>
            </a:endParaRPr>
          </a:p>
        </p:txBody>
      </p:sp>
      <p:sp>
        <p:nvSpPr>
          <p:cNvPr id="139" name="TextBox 138"/>
          <p:cNvSpPr txBox="1"/>
          <p:nvPr/>
        </p:nvSpPr>
        <p:spPr>
          <a:xfrm>
            <a:off x="8528128" y="4279473"/>
            <a:ext cx="2590369" cy="369332"/>
          </a:xfrm>
          <a:prstGeom prst="rect">
            <a:avLst/>
          </a:prstGeom>
          <a:noFill/>
        </p:spPr>
        <p:txBody>
          <a:bodyPr wrap="square" rtlCol="0">
            <a:spAutoFit/>
          </a:bodyPr>
          <a:lstStyle/>
          <a:p>
            <a:r>
              <a:rPr lang="en-US" altLang="zh-CN" dirty="0">
                <a:solidFill>
                  <a:schemeClr val="accent1"/>
                </a:solidFill>
                <a:latin typeface="Gill Sans Light" charset="0"/>
                <a:ea typeface="Gill Sans Light" charset="0"/>
                <a:cs typeface="Gill Sans Light" charset="0"/>
              </a:rPr>
              <a:t>Badness</a:t>
            </a:r>
            <a:r>
              <a:rPr lang="zh-CN" altLang="en-US" dirty="0">
                <a:solidFill>
                  <a:schemeClr val="accent1"/>
                </a:solidFill>
                <a:latin typeface="Gill Sans Light" charset="0"/>
                <a:ea typeface="Gill Sans Light" charset="0"/>
                <a:cs typeface="Gill Sans Light" charset="0"/>
              </a:rPr>
              <a:t> </a:t>
            </a:r>
            <a:r>
              <a:rPr lang="en-US" altLang="zh-CN" dirty="0">
                <a:solidFill>
                  <a:schemeClr val="accent1"/>
                </a:solidFill>
                <a:latin typeface="Gill Sans Light" charset="0"/>
                <a:ea typeface="Gill Sans Light" charset="0"/>
                <a:cs typeface="Gill Sans Light" charset="0"/>
              </a:rPr>
              <a:t>estimation</a:t>
            </a:r>
            <a:r>
              <a:rPr lang="zh-CN" altLang="en-US" dirty="0">
                <a:solidFill>
                  <a:schemeClr val="accent1"/>
                </a:solidFill>
                <a:latin typeface="Gill Sans Light" charset="0"/>
                <a:ea typeface="Gill Sans Light" charset="0"/>
                <a:cs typeface="Gill Sans Light" charset="0"/>
              </a:rPr>
              <a:t> </a:t>
            </a:r>
            <a:r>
              <a:rPr lang="en-US" altLang="zh-CN" dirty="0">
                <a:solidFill>
                  <a:schemeClr val="accent1"/>
                </a:solidFill>
                <a:latin typeface="Gill Sans Light" charset="0"/>
                <a:ea typeface="Gill Sans Light" charset="0"/>
                <a:cs typeface="Gill Sans Light" charset="0"/>
              </a:rPr>
              <a:t>update</a:t>
            </a:r>
            <a:endParaRPr lang="en-US" dirty="0">
              <a:solidFill>
                <a:schemeClr val="accent1"/>
              </a:solidFill>
              <a:latin typeface="Gill Sans Light" charset="0"/>
              <a:ea typeface="Gill Sans Light" charset="0"/>
              <a:cs typeface="Gill Sans Light" charset="0"/>
            </a:endParaRPr>
          </a:p>
        </p:txBody>
      </p:sp>
      <p:grpSp>
        <p:nvGrpSpPr>
          <p:cNvPr id="140" name="Group 139"/>
          <p:cNvGrpSpPr/>
          <p:nvPr/>
        </p:nvGrpSpPr>
        <p:grpSpPr>
          <a:xfrm>
            <a:off x="1906615" y="3707919"/>
            <a:ext cx="2878492" cy="2463499"/>
            <a:chOff x="1531321" y="3012313"/>
            <a:chExt cx="3398541" cy="2905597"/>
          </a:xfrm>
        </p:grpSpPr>
        <p:pic>
          <p:nvPicPr>
            <p:cNvPr id="141" name="Picture 140"/>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1321" y="3123057"/>
              <a:ext cx="3398541" cy="2352836"/>
            </a:xfrm>
            <a:prstGeom prst="rect">
              <a:avLst/>
            </a:prstGeom>
          </p:spPr>
        </p:pic>
        <p:sp>
          <p:nvSpPr>
            <p:cNvPr id="142" name="TextBox 141"/>
            <p:cNvSpPr txBox="1"/>
            <p:nvPr/>
          </p:nvSpPr>
          <p:spPr>
            <a:xfrm>
              <a:off x="2369593" y="3012313"/>
              <a:ext cx="1263878" cy="658433"/>
            </a:xfrm>
            <a:prstGeom prst="rect">
              <a:avLst/>
            </a:prstGeom>
            <a:solidFill>
              <a:schemeClr val="bg1"/>
            </a:solidFill>
          </p:spPr>
          <p:txBody>
            <a:bodyPr wrap="square" rtlCol="0">
              <a:spAutoFit/>
            </a:bodyPr>
            <a:lstStyle/>
            <a:p>
              <a:endParaRPr lang="en-US"/>
            </a:p>
          </p:txBody>
        </p:sp>
        <p:pic>
          <p:nvPicPr>
            <p:cNvPr id="143" name="Picture 1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9055" y="5518255"/>
              <a:ext cx="241708" cy="366528"/>
            </a:xfrm>
            <a:prstGeom prst="rect">
              <a:avLst/>
            </a:prstGeom>
          </p:spPr>
        </p:pic>
        <p:pic>
          <p:nvPicPr>
            <p:cNvPr id="144" name="Picture 8" descr="Image result for soccer play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2592321" y="5562518"/>
              <a:ext cx="266176" cy="355392"/>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7425" y="5562518"/>
              <a:ext cx="304100" cy="308784"/>
            </a:xfrm>
            <a:prstGeom prst="rect">
              <a:avLst/>
            </a:prstGeom>
          </p:spPr>
        </p:pic>
        <p:sp>
          <p:nvSpPr>
            <p:cNvPr id="146" name="TextBox 145"/>
            <p:cNvSpPr txBox="1"/>
            <p:nvPr/>
          </p:nvSpPr>
          <p:spPr>
            <a:xfrm>
              <a:off x="3352379" y="5501970"/>
              <a:ext cx="582185" cy="369332"/>
            </a:xfrm>
            <a:prstGeom prst="rect">
              <a:avLst/>
            </a:prstGeom>
            <a:noFill/>
          </p:spPr>
          <p:txBody>
            <a:bodyPr wrap="square" rtlCol="0">
              <a:spAutoFit/>
            </a:bodyPr>
            <a:lstStyle/>
            <a:p>
              <a:r>
                <a:rPr lang="mr-IN" altLang="zh-CN" dirty="0"/>
                <a:t>…</a:t>
              </a:r>
              <a:endParaRPr lang="en-US" dirty="0"/>
            </a:p>
          </p:txBody>
        </p:sp>
        <p:pic>
          <p:nvPicPr>
            <p:cNvPr id="147" name="Picture 2" descr="mage result for robot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63561" y="3138295"/>
              <a:ext cx="827242" cy="827242"/>
            </a:xfrm>
            <a:prstGeom prst="rect">
              <a:avLst/>
            </a:prstGeom>
            <a:noFill/>
            <a:extLst>
              <a:ext uri="{909E8E84-426E-40DD-AFC4-6F175D3DCCD1}">
                <a14:hiddenFill xmlns:a14="http://schemas.microsoft.com/office/drawing/2010/main">
                  <a:solidFill>
                    <a:srgbClr val="FFFFFF"/>
                  </a:solidFill>
                </a14:hiddenFill>
              </a:ext>
            </a:extLst>
          </p:spPr>
        </p:pic>
      </p:grpSp>
      <p:sp>
        <p:nvSpPr>
          <p:cNvPr id="148" name="Rectangle 147"/>
          <p:cNvSpPr/>
          <p:nvPr/>
        </p:nvSpPr>
        <p:spPr>
          <a:xfrm>
            <a:off x="3719475" y="3838306"/>
            <a:ext cx="989474" cy="64956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1731981" y="3754234"/>
            <a:ext cx="3128024" cy="259790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2" descr="mage result for robot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28190" y="3731937"/>
            <a:ext cx="700656" cy="701374"/>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mage result for robot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44896" y="3687957"/>
            <a:ext cx="700656" cy="70137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88965" y="3292275"/>
            <a:ext cx="300699" cy="349395"/>
          </a:xfrm>
          <a:prstGeom prst="rect">
            <a:avLst/>
          </a:prstGeom>
        </p:spPr>
      </p:pic>
      <p:pic>
        <p:nvPicPr>
          <p:cNvPr id="153" name="Picture 15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12235" y="3339402"/>
            <a:ext cx="256363" cy="279669"/>
          </a:xfrm>
          <a:prstGeom prst="rect">
            <a:avLst/>
          </a:prstGeom>
        </p:spPr>
      </p:pic>
      <p:cxnSp>
        <p:nvCxnSpPr>
          <p:cNvPr id="154" name="Straight Connector 153"/>
          <p:cNvCxnSpPr/>
          <p:nvPr/>
        </p:nvCxnSpPr>
        <p:spPr>
          <a:xfrm flipH="1">
            <a:off x="4490079" y="3297353"/>
            <a:ext cx="1227552" cy="458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033927" y="3319771"/>
            <a:ext cx="296649" cy="434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06" idx="0"/>
          </p:cNvCxnSpPr>
          <p:nvPr/>
        </p:nvCxnSpPr>
        <p:spPr>
          <a:xfrm>
            <a:off x="6339315" y="3292275"/>
            <a:ext cx="2705926" cy="6254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6451184" y="3254271"/>
            <a:ext cx="3893712" cy="51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1344109" y="2128584"/>
            <a:ext cx="3780784" cy="1477328"/>
          </a:xfrm>
          <a:prstGeom prst="rect">
            <a:avLst/>
          </a:prstGeom>
          <a:noFill/>
        </p:spPr>
        <p:txBody>
          <a:bodyPr wrap="square" rtlCol="0">
            <a:spAutoFit/>
          </a:bodyPr>
          <a:lstStyle/>
          <a:p>
            <a:pPr marL="285750" indent="-285750">
              <a:buFont typeface="Arial" charset="0"/>
              <a:buChar char="•"/>
            </a:pPr>
            <a:r>
              <a:rPr lang="en-US" altLang="zh-CN" dirty="0"/>
              <a:t>Adaptively</a:t>
            </a:r>
            <a:r>
              <a:rPr lang="zh-CN" altLang="en-US" dirty="0"/>
              <a:t> </a:t>
            </a:r>
            <a:r>
              <a:rPr lang="en-US" altLang="zh-CN" dirty="0"/>
              <a:t>creates</a:t>
            </a:r>
            <a:r>
              <a:rPr lang="zh-CN" altLang="en-US" dirty="0"/>
              <a:t> </a:t>
            </a:r>
            <a:r>
              <a:rPr lang="en-US" altLang="zh-CN" dirty="0"/>
              <a:t>new</a:t>
            </a:r>
            <a:r>
              <a:rPr lang="zh-CN" altLang="en-US" dirty="0"/>
              <a:t> </a:t>
            </a:r>
            <a:r>
              <a:rPr lang="en-US" altLang="zh-CN" dirty="0"/>
              <a:t>learners</a:t>
            </a:r>
            <a:endParaRPr lang="zh-CN" altLang="en-US" dirty="0"/>
          </a:p>
          <a:p>
            <a:pPr marL="285750" indent="-285750">
              <a:buFont typeface="Arial" charset="0"/>
              <a:buChar char="•"/>
            </a:pPr>
            <a:r>
              <a:rPr lang="en-US" altLang="zh-CN" dirty="0"/>
              <a:t>Monitors</a:t>
            </a:r>
            <a:r>
              <a:rPr lang="zh-CN" altLang="en-US" dirty="0"/>
              <a:t> </a:t>
            </a:r>
            <a:r>
              <a:rPr lang="en-US" altLang="zh-CN" dirty="0"/>
              <a:t>the</a:t>
            </a:r>
            <a:r>
              <a:rPr lang="zh-CN" altLang="en-US" dirty="0"/>
              <a:t> </a:t>
            </a:r>
            <a:r>
              <a:rPr lang="en-US" altLang="zh-CN" dirty="0"/>
              <a:t>prediction</a:t>
            </a:r>
            <a:r>
              <a:rPr lang="zh-CN" altLang="en-US" dirty="0"/>
              <a:t> </a:t>
            </a:r>
            <a:r>
              <a:rPr lang="en-US" altLang="zh-CN" dirty="0"/>
              <a:t>quality</a:t>
            </a:r>
            <a:r>
              <a:rPr lang="zh-CN" altLang="en-US" dirty="0"/>
              <a:t> </a:t>
            </a:r>
            <a:r>
              <a:rPr lang="en-US" altLang="zh-CN" dirty="0"/>
              <a:t>of</a:t>
            </a:r>
            <a:r>
              <a:rPr lang="zh-CN" altLang="en-US" dirty="0"/>
              <a:t> </a:t>
            </a:r>
            <a:r>
              <a:rPr lang="en-US" altLang="zh-CN" dirty="0"/>
              <a:t>each</a:t>
            </a:r>
            <a:r>
              <a:rPr lang="zh-CN" altLang="en-US" dirty="0"/>
              <a:t> </a:t>
            </a:r>
            <a:r>
              <a:rPr lang="en-US" altLang="zh-CN" dirty="0"/>
              <a:t>learner</a:t>
            </a:r>
          </a:p>
          <a:p>
            <a:pPr marL="285750" indent="-285750">
              <a:buFont typeface="Arial" charset="0"/>
              <a:buChar char="•"/>
            </a:pPr>
            <a:r>
              <a:rPr lang="en-US" dirty="0"/>
              <a:t>Selects a learner according to each learner’s ‘badness’</a:t>
            </a:r>
          </a:p>
        </p:txBody>
      </p:sp>
      <p:sp>
        <p:nvSpPr>
          <p:cNvPr id="159" name="TextBox 158"/>
          <p:cNvSpPr txBox="1"/>
          <p:nvPr/>
        </p:nvSpPr>
        <p:spPr>
          <a:xfrm>
            <a:off x="924243" y="1563876"/>
            <a:ext cx="5109684" cy="523220"/>
          </a:xfrm>
          <a:prstGeom prst="rect">
            <a:avLst/>
          </a:prstGeom>
          <a:noFill/>
        </p:spPr>
        <p:txBody>
          <a:bodyPr wrap="square" rtlCol="0">
            <a:spAutoFit/>
          </a:bodyPr>
          <a:lstStyle/>
          <a:p>
            <a:pPr marL="285750" indent="-285750">
              <a:buFont typeface="Arial" charset="0"/>
              <a:buChar char="•"/>
            </a:pPr>
            <a:r>
              <a:rPr lang="en-US" sz="2800" dirty="0" err="1"/>
              <a:t>dLinUCB</a:t>
            </a:r>
            <a:r>
              <a:rPr lang="en-US" sz="2800" dirty="0"/>
              <a:t> [</a:t>
            </a:r>
            <a:r>
              <a:rPr lang="en-US" altLang="zh-CN" sz="2800" dirty="0"/>
              <a:t>WNW18</a:t>
            </a:r>
            <a:r>
              <a:rPr lang="en-US" sz="2800" dirty="0"/>
              <a:t>]</a:t>
            </a:r>
          </a:p>
        </p:txBody>
      </p:sp>
      <p:sp>
        <p:nvSpPr>
          <p:cNvPr id="61"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3510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2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5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21" grpId="0"/>
      <p:bldP spid="128" grpId="0"/>
      <p:bldP spid="134" grpId="0"/>
      <p:bldP spid="135" grpId="0" animBg="1"/>
      <p:bldP spid="136" grpId="0" animBg="1"/>
      <p:bldP spid="137" grpId="0" animBg="1"/>
      <p:bldP spid="138" grpId="0"/>
      <p:bldP spid="139" grpId="0"/>
      <p:bldP spid="148" grpId="0" animBg="1"/>
      <p:bldP spid="14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D5DD9D74-3E9C-924A-84D7-8528522EC5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8001" y="4142961"/>
            <a:ext cx="409642" cy="402125"/>
          </a:xfrm>
          <a:prstGeom prst="rect">
            <a:avLst/>
          </a:prstGeom>
        </p:spPr>
      </p:pic>
      <p:sp>
        <p:nvSpPr>
          <p:cNvPr id="5" name="Slide Number Placeholder 4"/>
          <p:cNvSpPr>
            <a:spLocks noGrp="1"/>
          </p:cNvSpPr>
          <p:nvPr>
            <p:ph type="sldNum" sz="quarter" idx="12"/>
          </p:nvPr>
        </p:nvSpPr>
        <p:spPr/>
        <p:txBody>
          <a:bodyPr/>
          <a:lstStyle/>
          <a:p>
            <a:fld id="{96675DA6-09A5-4603-985B-62A0433927C4}" type="slidenum">
              <a:rPr lang="en-US" smtClean="0"/>
              <a:t>69</a:t>
            </a:fld>
            <a:endParaRPr lang="en-US" dirty="0"/>
          </a:p>
        </p:txBody>
      </p:sp>
      <p:sp>
        <p:nvSpPr>
          <p:cNvPr id="47" name="Title 1"/>
          <p:cNvSpPr>
            <a:spLocks noGrp="1"/>
          </p:cNvSpPr>
          <p:nvPr>
            <p:ph type="title"/>
          </p:nvPr>
        </p:nvSpPr>
        <p:spPr>
          <a:xfrm>
            <a:off x="838200" y="365125"/>
            <a:ext cx="10515600" cy="1325563"/>
          </a:xfrm>
        </p:spPr>
        <p:txBody>
          <a:bodyPr/>
          <a:lstStyle/>
          <a:p>
            <a:r>
              <a:rPr lang="en-US" altLang="zh-CN" dirty="0"/>
              <a:t>Detection of context-dependent changes</a:t>
            </a:r>
            <a:endParaRPr lang="en-US" dirty="0"/>
          </a:p>
        </p:txBody>
      </p:sp>
      <p:grpSp>
        <p:nvGrpSpPr>
          <p:cNvPr id="69" name="Group 68"/>
          <p:cNvGrpSpPr/>
          <p:nvPr/>
        </p:nvGrpSpPr>
        <p:grpSpPr>
          <a:xfrm>
            <a:off x="1901619" y="2008699"/>
            <a:ext cx="2350152" cy="613272"/>
            <a:chOff x="2637330" y="3813257"/>
            <a:chExt cx="2889160" cy="521830"/>
          </a:xfrm>
        </p:grpSpPr>
        <p:cxnSp>
          <p:nvCxnSpPr>
            <p:cNvPr id="70" name="Straight Connector 69"/>
            <p:cNvCxnSpPr/>
            <p:nvPr/>
          </p:nvCxnSpPr>
          <p:spPr>
            <a:xfrm>
              <a:off x="2637330" y="4335087"/>
              <a:ext cx="2889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007538" y="3813257"/>
              <a:ext cx="2008414" cy="477769"/>
              <a:chOff x="3478310" y="4301544"/>
              <a:chExt cx="2008414" cy="477769"/>
            </a:xfrm>
          </p:grpSpPr>
          <p:pic>
            <p:nvPicPr>
              <p:cNvPr id="72" name="Picture 8" descr="Image result for soccer play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3478310" y="43015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Image result for tennis play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957566" y="43025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Image result for basketball play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6489" y="43396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Image result for baseball play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02453" y="4364818"/>
                <a:ext cx="384271" cy="41449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Group 75"/>
          <p:cNvGrpSpPr/>
          <p:nvPr/>
        </p:nvGrpSpPr>
        <p:grpSpPr>
          <a:xfrm>
            <a:off x="1866470" y="2764208"/>
            <a:ext cx="2350152" cy="524732"/>
            <a:chOff x="2620158" y="2697825"/>
            <a:chExt cx="2889160" cy="471489"/>
          </a:xfrm>
        </p:grpSpPr>
        <p:cxnSp>
          <p:nvCxnSpPr>
            <p:cNvPr id="77" name="Straight Connector 76"/>
            <p:cNvCxnSpPr/>
            <p:nvPr/>
          </p:nvCxnSpPr>
          <p:spPr>
            <a:xfrm>
              <a:off x="2620158" y="3169314"/>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2939178" y="2697825"/>
              <a:ext cx="2227263" cy="377825"/>
              <a:chOff x="3409950" y="3186112"/>
              <a:chExt cx="2227263" cy="377825"/>
            </a:xfrm>
          </p:grpSpPr>
          <p:pic>
            <p:nvPicPr>
              <p:cNvPr id="79" name="Picture 7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9950" y="3190875"/>
                <a:ext cx="364717" cy="364717"/>
              </a:xfrm>
              <a:prstGeom prst="rect">
                <a:avLst/>
              </a:prstGeom>
            </p:spPr>
          </p:pic>
          <p:pic>
            <p:nvPicPr>
              <p:cNvPr id="80" name="Picture 7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71924" y="3190874"/>
                <a:ext cx="365760" cy="365760"/>
              </a:xfrm>
              <a:prstGeom prst="rect">
                <a:avLst/>
              </a:prstGeom>
            </p:spPr>
          </p:pic>
          <p:pic>
            <p:nvPicPr>
              <p:cNvPr id="81" name="Picture 20" descr="Government will inject equity of Rs1.2 billion, company will have Rs6 billion paid-up capital. DESIGN: TALHA KHAN&#1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85744" y="3186112"/>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4" descr="Image result for international trad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06760" y="3186113"/>
                <a:ext cx="530453" cy="371475"/>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83" name="Straight Arrow Connector 82">
            <a:extLst>
              <a:ext uri="{FF2B5EF4-FFF2-40B4-BE49-F238E27FC236}">
                <a16:creationId xmlns:a16="http://schemas.microsoft.com/office/drawing/2014/main" id="{B7F8ADC6-0CBD-BC40-988B-C525AB532417}"/>
              </a:ext>
            </a:extLst>
          </p:cNvPr>
          <p:cNvCxnSpPr>
            <a:cxnSpLocks/>
          </p:cNvCxnSpPr>
          <p:nvPr/>
        </p:nvCxnSpPr>
        <p:spPr>
          <a:xfrm>
            <a:off x="4210371" y="2292527"/>
            <a:ext cx="652248" cy="615"/>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BE4528E7-4725-3548-8157-1D9B3208DBBD}"/>
              </a:ext>
            </a:extLst>
          </p:cNvPr>
          <p:cNvSpPr txBox="1"/>
          <p:nvPr/>
        </p:nvSpPr>
        <p:spPr>
          <a:xfrm>
            <a:off x="4934338" y="2102688"/>
            <a:ext cx="2951676" cy="400110"/>
          </a:xfrm>
          <a:prstGeom prst="rect">
            <a:avLst/>
          </a:prstGeom>
          <a:noFill/>
        </p:spPr>
        <p:txBody>
          <a:bodyPr wrap="square" rtlCol="0">
            <a:spAutoFit/>
          </a:bodyPr>
          <a:lstStyle/>
          <a:p>
            <a:r>
              <a:rPr lang="en-US" altLang="zh-CN" sz="2000" dirty="0">
                <a:ea typeface="Gill Sans Light" charset="0"/>
                <a:cs typeface="Gill Sans Light" charset="0"/>
              </a:rPr>
              <a:t>Change-sensitive</a:t>
            </a:r>
            <a:r>
              <a:rPr lang="zh-CN" altLang="en-US" sz="2000" dirty="0">
                <a:ea typeface="Gill Sans Light" charset="0"/>
                <a:cs typeface="Gill Sans Light" charset="0"/>
              </a:rPr>
              <a:t> </a:t>
            </a:r>
            <a:r>
              <a:rPr lang="en-US" altLang="zh-CN" sz="2000" dirty="0">
                <a:ea typeface="Gill Sans Light" charset="0"/>
                <a:cs typeface="Gill Sans Light" charset="0"/>
              </a:rPr>
              <a:t>arms</a:t>
            </a:r>
            <a:endParaRPr lang="en-US" sz="2000" dirty="0">
              <a:ea typeface="Gill Sans Light" charset="0"/>
              <a:cs typeface="Gill Sans Light" charset="0"/>
            </a:endParaRPr>
          </a:p>
        </p:txBody>
      </p:sp>
      <p:cxnSp>
        <p:nvCxnSpPr>
          <p:cNvPr id="85" name="Straight Arrow Connector 84">
            <a:extLst>
              <a:ext uri="{FF2B5EF4-FFF2-40B4-BE49-F238E27FC236}">
                <a16:creationId xmlns:a16="http://schemas.microsoft.com/office/drawing/2014/main" id="{D987F1CF-2B89-334E-A659-19FC67C8E955}"/>
              </a:ext>
            </a:extLst>
          </p:cNvPr>
          <p:cNvCxnSpPr>
            <a:cxnSpLocks/>
          </p:cNvCxnSpPr>
          <p:nvPr/>
        </p:nvCxnSpPr>
        <p:spPr>
          <a:xfrm flipV="1">
            <a:off x="6607606" y="2990007"/>
            <a:ext cx="486555" cy="386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AFDC83C2-4844-ED45-B2D9-14E2243AE9B1}"/>
              </a:ext>
            </a:extLst>
          </p:cNvPr>
          <p:cNvSpPr txBox="1"/>
          <p:nvPr/>
        </p:nvSpPr>
        <p:spPr>
          <a:xfrm>
            <a:off x="7082205" y="2722040"/>
            <a:ext cx="2886253" cy="400110"/>
          </a:xfrm>
          <a:prstGeom prst="rect">
            <a:avLst/>
          </a:prstGeom>
          <a:noFill/>
        </p:spPr>
        <p:txBody>
          <a:bodyPr wrap="square" rtlCol="0">
            <a:spAutoFit/>
          </a:bodyPr>
          <a:lstStyle/>
          <a:p>
            <a:r>
              <a:rPr lang="en-US" altLang="zh-CN" sz="2000" dirty="0">
                <a:ea typeface="Gill Sans Light" charset="0"/>
                <a:cs typeface="Gill Sans Light" charset="0"/>
              </a:rPr>
              <a:t>Change-invariant</a:t>
            </a:r>
            <a:r>
              <a:rPr lang="zh-CN" altLang="en-US" sz="2000" dirty="0">
                <a:ea typeface="Gill Sans Light" charset="0"/>
                <a:cs typeface="Gill Sans Light" charset="0"/>
              </a:rPr>
              <a:t> </a:t>
            </a:r>
            <a:r>
              <a:rPr lang="en-US" altLang="zh-CN" sz="2000" dirty="0">
                <a:ea typeface="Gill Sans Light" charset="0"/>
                <a:cs typeface="Gill Sans Light" charset="0"/>
              </a:rPr>
              <a:t>arms</a:t>
            </a:r>
            <a:endParaRPr lang="en-US" sz="2000" dirty="0">
              <a:ea typeface="Gill Sans Light" charset="0"/>
              <a:cs typeface="Gill Sans Light" charset="0"/>
            </a:endParaRPr>
          </a:p>
        </p:txBody>
      </p:sp>
      <p:pic>
        <p:nvPicPr>
          <p:cNvPr id="87" name="Picture 86">
            <a:extLst>
              <a:ext uri="{FF2B5EF4-FFF2-40B4-BE49-F238E27FC236}">
                <a16:creationId xmlns:a16="http://schemas.microsoft.com/office/drawing/2014/main" id="{3111C819-18F6-814D-9E07-9ADA0DDDF4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75485" y="3249087"/>
            <a:ext cx="497029" cy="301767"/>
          </a:xfrm>
          <a:prstGeom prst="rect">
            <a:avLst/>
          </a:prstGeom>
        </p:spPr>
      </p:pic>
      <p:cxnSp>
        <p:nvCxnSpPr>
          <p:cNvPr id="88" name="Straight Arrow Connector 87">
            <a:extLst>
              <a:ext uri="{FF2B5EF4-FFF2-40B4-BE49-F238E27FC236}">
                <a16:creationId xmlns:a16="http://schemas.microsoft.com/office/drawing/2014/main" id="{861DA67D-3E07-D243-BBB1-5649FD6B10E0}"/>
              </a:ext>
            </a:extLst>
          </p:cNvPr>
          <p:cNvCxnSpPr>
            <a:cxnSpLocks/>
          </p:cNvCxnSpPr>
          <p:nvPr/>
        </p:nvCxnSpPr>
        <p:spPr>
          <a:xfrm>
            <a:off x="8246777" y="3968944"/>
            <a:ext cx="712985" cy="3750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81A54194-D822-6142-B386-F345822C696A}"/>
              </a:ext>
            </a:extLst>
          </p:cNvPr>
          <p:cNvCxnSpPr>
            <a:cxnSpLocks/>
          </p:cNvCxnSpPr>
          <p:nvPr/>
        </p:nvCxnSpPr>
        <p:spPr>
          <a:xfrm flipV="1">
            <a:off x="8246777" y="3558665"/>
            <a:ext cx="726636" cy="4021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2DE6DEAE-4E37-6641-B783-D812E121F2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97759" y="3337977"/>
            <a:ext cx="555660" cy="326858"/>
          </a:xfrm>
          <a:prstGeom prst="rect">
            <a:avLst/>
          </a:prstGeom>
        </p:spPr>
      </p:pic>
      <p:cxnSp>
        <p:nvCxnSpPr>
          <p:cNvPr id="92" name="Straight Arrow Connector 91">
            <a:extLst>
              <a:ext uri="{FF2B5EF4-FFF2-40B4-BE49-F238E27FC236}">
                <a16:creationId xmlns:a16="http://schemas.microsoft.com/office/drawing/2014/main" id="{8BABA86E-26A8-8044-8D25-1635CAAA4141}"/>
              </a:ext>
            </a:extLst>
          </p:cNvPr>
          <p:cNvCxnSpPr>
            <a:cxnSpLocks/>
          </p:cNvCxnSpPr>
          <p:nvPr/>
        </p:nvCxnSpPr>
        <p:spPr>
          <a:xfrm flipH="1" flipV="1">
            <a:off x="8951508" y="3550082"/>
            <a:ext cx="19930" cy="793942"/>
          </a:xfrm>
          <a:prstGeom prst="straightConnector1">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1379649-E4EC-634C-91D1-16D158FCEBC1}"/>
              </a:ext>
            </a:extLst>
          </p:cNvPr>
          <p:cNvCxnSpPr>
            <a:cxnSpLocks/>
          </p:cNvCxnSpPr>
          <p:nvPr/>
        </p:nvCxnSpPr>
        <p:spPr>
          <a:xfrm>
            <a:off x="8959762" y="3581659"/>
            <a:ext cx="58594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8231CF30-4E4F-C24E-98E4-B2114912471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75485" y="3693341"/>
            <a:ext cx="1179289" cy="338826"/>
          </a:xfrm>
          <a:prstGeom prst="rect">
            <a:avLst/>
          </a:prstGeom>
        </p:spPr>
      </p:pic>
      <p:pic>
        <p:nvPicPr>
          <p:cNvPr id="95" name="Picture 94">
            <a:extLst>
              <a:ext uri="{FF2B5EF4-FFF2-40B4-BE49-F238E27FC236}">
                <a16:creationId xmlns:a16="http://schemas.microsoft.com/office/drawing/2014/main" id="{091D29FF-FF0E-2446-BA36-9DA73AC05A0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19462" y="3922009"/>
            <a:ext cx="459707" cy="451272"/>
          </a:xfrm>
          <a:prstGeom prst="rect">
            <a:avLst/>
          </a:prstGeom>
        </p:spPr>
      </p:pic>
      <p:pic>
        <p:nvPicPr>
          <p:cNvPr id="96" name="Picture 95">
            <a:extLst>
              <a:ext uri="{FF2B5EF4-FFF2-40B4-BE49-F238E27FC236}">
                <a16:creationId xmlns:a16="http://schemas.microsoft.com/office/drawing/2014/main" id="{438A106F-C649-814E-BB90-5FC47F58E46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40993" y="3986134"/>
            <a:ext cx="658150" cy="387147"/>
          </a:xfrm>
          <a:prstGeom prst="rect">
            <a:avLst/>
          </a:prstGeom>
        </p:spPr>
      </p:pic>
      <p:sp>
        <p:nvSpPr>
          <p:cNvPr id="97" name="TextBox 96">
            <a:extLst>
              <a:ext uri="{FF2B5EF4-FFF2-40B4-BE49-F238E27FC236}">
                <a16:creationId xmlns:a16="http://schemas.microsoft.com/office/drawing/2014/main" id="{C756A842-1401-204D-BF1F-07944C94F717}"/>
              </a:ext>
            </a:extLst>
          </p:cNvPr>
          <p:cNvSpPr txBox="1"/>
          <p:nvPr/>
        </p:nvSpPr>
        <p:spPr>
          <a:xfrm>
            <a:off x="7258117" y="4981728"/>
            <a:ext cx="4400172" cy="707886"/>
          </a:xfrm>
          <a:prstGeom prst="rect">
            <a:avLst/>
          </a:prstGeom>
          <a:noFill/>
        </p:spPr>
        <p:txBody>
          <a:bodyPr wrap="square" rtlCol="0">
            <a:spAutoFit/>
          </a:bodyPr>
          <a:lstStyle/>
          <a:p>
            <a:pPr algn="ctr"/>
            <a:r>
              <a:rPr lang="en-US" altLang="zh-CN" sz="2000" dirty="0">
                <a:solidFill>
                  <a:srgbClr val="FF0000"/>
                </a:solidFill>
                <a:ea typeface="Gill Sans" charset="0"/>
                <a:cs typeface="Gill Sans" charset="0"/>
              </a:rPr>
              <a:t>Reuse</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the</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experiences</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learnt</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in</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old</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models</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for</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change-invariant</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arms</a:t>
            </a:r>
            <a:endParaRPr lang="en-US" sz="2000" dirty="0">
              <a:solidFill>
                <a:srgbClr val="FF0000"/>
              </a:solidFill>
              <a:ea typeface="Gill Sans" charset="0"/>
              <a:cs typeface="Gill Sans" charset="0"/>
            </a:endParaRPr>
          </a:p>
        </p:txBody>
      </p:sp>
      <p:sp>
        <p:nvSpPr>
          <p:cNvPr id="98" name="TextBox 97"/>
          <p:cNvSpPr txBox="1"/>
          <p:nvPr/>
        </p:nvSpPr>
        <p:spPr>
          <a:xfrm>
            <a:off x="7851981" y="5908881"/>
            <a:ext cx="3827367" cy="400110"/>
          </a:xfrm>
          <a:prstGeom prst="rect">
            <a:avLst/>
          </a:prstGeom>
          <a:noFill/>
        </p:spPr>
        <p:txBody>
          <a:bodyPr wrap="square" rtlCol="0">
            <a:spAutoFit/>
          </a:bodyPr>
          <a:lstStyle/>
          <a:p>
            <a:r>
              <a:rPr lang="en-US" altLang="zh-CN" sz="2000" dirty="0">
                <a:solidFill>
                  <a:srgbClr val="FF0000"/>
                </a:solidFill>
                <a:ea typeface="Gill Sans" charset="0"/>
                <a:cs typeface="Gill Sans" charset="0"/>
              </a:rPr>
              <a:t>Save</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unnecessarily</a:t>
            </a:r>
            <a:r>
              <a:rPr lang="zh-CN" altLang="en-US" sz="2000" dirty="0">
                <a:solidFill>
                  <a:srgbClr val="FF0000"/>
                </a:solidFill>
                <a:ea typeface="Gill Sans" charset="0"/>
                <a:cs typeface="Gill Sans" charset="0"/>
              </a:rPr>
              <a:t> </a:t>
            </a:r>
            <a:r>
              <a:rPr lang="en-US" altLang="zh-CN" sz="2000" dirty="0">
                <a:solidFill>
                  <a:srgbClr val="FF0000"/>
                </a:solidFill>
                <a:ea typeface="Gill Sans" charset="0"/>
                <a:cs typeface="Gill Sans" charset="0"/>
              </a:rPr>
              <a:t>exploration</a:t>
            </a:r>
            <a:endParaRPr lang="en-US" sz="2000" dirty="0">
              <a:solidFill>
                <a:srgbClr val="FF0000"/>
              </a:solidFill>
              <a:ea typeface="Gill Sans" charset="0"/>
              <a:cs typeface="Gill Sans" charset="0"/>
            </a:endParaRPr>
          </a:p>
        </p:txBody>
      </p:sp>
      <p:sp>
        <p:nvSpPr>
          <p:cNvPr id="99" name="Right Arrow 98"/>
          <p:cNvSpPr/>
          <p:nvPr/>
        </p:nvSpPr>
        <p:spPr>
          <a:xfrm rot="5400000">
            <a:off x="9257681" y="5721715"/>
            <a:ext cx="247645" cy="237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1296914" y="4558861"/>
            <a:ext cx="1180995" cy="369332"/>
          </a:xfrm>
          <a:prstGeom prst="rect">
            <a:avLst/>
          </a:prstGeom>
          <a:noFill/>
        </p:spPr>
        <p:txBody>
          <a:bodyPr wrap="square" rtlCol="0">
            <a:spAutoFit/>
          </a:bodyPr>
          <a:lstStyle/>
          <a:p>
            <a:r>
              <a:rPr lang="en-US" altLang="zh-CN" dirty="0"/>
              <a:t>Learner</a:t>
            </a:r>
            <a:r>
              <a:rPr lang="zh-CN" altLang="en-US" dirty="0"/>
              <a:t> </a:t>
            </a:r>
            <a:r>
              <a:rPr lang="en-US" altLang="zh-CN" dirty="0"/>
              <a:t>1</a:t>
            </a:r>
            <a:endParaRPr lang="en-US" dirty="0"/>
          </a:p>
        </p:txBody>
      </p:sp>
      <p:sp>
        <p:nvSpPr>
          <p:cNvPr id="101" name="TextBox 100"/>
          <p:cNvSpPr txBox="1"/>
          <p:nvPr/>
        </p:nvSpPr>
        <p:spPr>
          <a:xfrm>
            <a:off x="6311479" y="4599226"/>
            <a:ext cx="1180995" cy="369332"/>
          </a:xfrm>
          <a:prstGeom prst="rect">
            <a:avLst/>
          </a:prstGeom>
          <a:noFill/>
        </p:spPr>
        <p:txBody>
          <a:bodyPr wrap="square" rtlCol="0">
            <a:spAutoFit/>
          </a:bodyPr>
          <a:lstStyle/>
          <a:p>
            <a:r>
              <a:rPr lang="en-US" altLang="zh-CN" dirty="0"/>
              <a:t>Learner</a:t>
            </a:r>
            <a:r>
              <a:rPr lang="zh-CN" altLang="en-US" dirty="0"/>
              <a:t> </a:t>
            </a:r>
            <a:r>
              <a:rPr lang="en-US" altLang="zh-CN" dirty="0"/>
              <a:t>2</a:t>
            </a:r>
            <a:endParaRPr lang="en-US" dirty="0"/>
          </a:p>
        </p:txBody>
      </p:sp>
      <p:grpSp>
        <p:nvGrpSpPr>
          <p:cNvPr id="102" name="Group 101"/>
          <p:cNvGrpSpPr/>
          <p:nvPr/>
        </p:nvGrpSpPr>
        <p:grpSpPr>
          <a:xfrm>
            <a:off x="4236326" y="2600822"/>
            <a:ext cx="2322764" cy="1428138"/>
            <a:chOff x="4236605" y="2131791"/>
            <a:chExt cx="2322764" cy="1428138"/>
          </a:xfrm>
        </p:grpSpPr>
        <p:cxnSp>
          <p:nvCxnSpPr>
            <p:cNvPr id="103" name="Straight Connector 102"/>
            <p:cNvCxnSpPr/>
            <p:nvPr/>
          </p:nvCxnSpPr>
          <p:spPr>
            <a:xfrm>
              <a:off x="4236605" y="2131791"/>
              <a:ext cx="959" cy="14281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4" name="Group 103"/>
            <p:cNvGrpSpPr/>
            <p:nvPr/>
          </p:nvGrpSpPr>
          <p:grpSpPr>
            <a:xfrm>
              <a:off x="4252050" y="3147309"/>
              <a:ext cx="2307319" cy="397071"/>
              <a:chOff x="5534791" y="1984457"/>
              <a:chExt cx="2880360" cy="556143"/>
            </a:xfrm>
          </p:grpSpPr>
          <p:cxnSp>
            <p:nvCxnSpPr>
              <p:cNvPr id="113" name="Straight Connector 112"/>
              <p:cNvCxnSpPr/>
              <p:nvPr/>
            </p:nvCxnSpPr>
            <p:spPr>
              <a:xfrm>
                <a:off x="5534791" y="2540600"/>
                <a:ext cx="2880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5760263" y="1984457"/>
                <a:ext cx="2551015" cy="477769"/>
                <a:chOff x="6231035" y="2472744"/>
                <a:chExt cx="2551015" cy="477769"/>
              </a:xfrm>
            </p:grpSpPr>
            <p:pic>
              <p:nvPicPr>
                <p:cNvPr id="115" name="Picture 8" descr="Image result for soccer playe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flipH="1">
                  <a:off x="6231035" y="2472744"/>
                  <a:ext cx="328386" cy="47776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Image result for tennis playe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flipH="1">
                  <a:off x="6710291" y="2473777"/>
                  <a:ext cx="476736" cy="47673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descr="Image result for basketball playe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289214" y="2510800"/>
                  <a:ext cx="439713" cy="43971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4" descr="Image result for baseball playe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855178" y="2536018"/>
                  <a:ext cx="384271" cy="41449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Image result for soccer playe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370886" y="2539349"/>
                  <a:ext cx="411164" cy="4111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5" name="Group 104"/>
            <p:cNvGrpSpPr/>
            <p:nvPr/>
          </p:nvGrpSpPr>
          <p:grpSpPr>
            <a:xfrm>
              <a:off x="4240737" y="2372618"/>
              <a:ext cx="2172927" cy="447291"/>
              <a:chOff x="5511798" y="4330408"/>
              <a:chExt cx="2889160" cy="465217"/>
            </a:xfrm>
          </p:grpSpPr>
          <p:cxnSp>
            <p:nvCxnSpPr>
              <p:cNvPr id="106" name="Straight Connector 105"/>
              <p:cNvCxnSpPr/>
              <p:nvPr/>
            </p:nvCxnSpPr>
            <p:spPr>
              <a:xfrm>
                <a:off x="5511798" y="4795625"/>
                <a:ext cx="288916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5725240" y="4330408"/>
                <a:ext cx="2675570" cy="377825"/>
                <a:chOff x="6196012" y="4818695"/>
                <a:chExt cx="2675570" cy="377825"/>
              </a:xfrm>
            </p:grpSpPr>
            <p:pic>
              <p:nvPicPr>
                <p:cNvPr id="108" name="Picture 10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6012" y="4831803"/>
                  <a:ext cx="364717" cy="364717"/>
                </a:xfrm>
                <a:prstGeom prst="rect">
                  <a:avLst/>
                </a:prstGeom>
              </p:spPr>
            </p:pic>
            <p:pic>
              <p:nvPicPr>
                <p:cNvPr id="109" name="Picture 10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24720" y="4830760"/>
                  <a:ext cx="365760" cy="365760"/>
                </a:xfrm>
                <a:prstGeom prst="rect">
                  <a:avLst/>
                </a:prstGeom>
              </p:spPr>
            </p:pic>
            <p:pic>
              <p:nvPicPr>
                <p:cNvPr id="110" name="Picture 20" descr="Government will inject equity of Rs1.2 billion, company will have Rs6 billion paid-up capital. DESIGN: TALHA KHAN&#10;"/>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833776" y="4818695"/>
                  <a:ext cx="503767" cy="37782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4" descr="Image result for international trade"/>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654568" y="4825045"/>
                  <a:ext cx="530453" cy="37147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6" descr="http://www.bitcongress.org/wp-content/uploads/2018/01/exchange-300x300.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505822" y="4830760"/>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0" name="Group 119"/>
          <p:cNvGrpSpPr/>
          <p:nvPr/>
        </p:nvGrpSpPr>
        <p:grpSpPr>
          <a:xfrm>
            <a:off x="2022089" y="4498953"/>
            <a:ext cx="2188282" cy="2042632"/>
            <a:chOff x="1531321" y="3012313"/>
            <a:chExt cx="3398541" cy="3039175"/>
          </a:xfrm>
        </p:grpSpPr>
        <p:pic>
          <p:nvPicPr>
            <p:cNvPr id="121" name="Picture 120"/>
            <p:cNvPicPr>
              <a:picLocks noChangeAspect="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1321" y="3123057"/>
              <a:ext cx="3398541" cy="2352836"/>
            </a:xfrm>
            <a:prstGeom prst="rect">
              <a:avLst/>
            </a:prstGeom>
          </p:spPr>
        </p:pic>
        <p:sp>
          <p:nvSpPr>
            <p:cNvPr id="122" name="TextBox 121"/>
            <p:cNvSpPr txBox="1"/>
            <p:nvPr/>
          </p:nvSpPr>
          <p:spPr>
            <a:xfrm>
              <a:off x="2369593" y="3012313"/>
              <a:ext cx="1263878" cy="549519"/>
            </a:xfrm>
            <a:prstGeom prst="rect">
              <a:avLst/>
            </a:prstGeom>
            <a:solidFill>
              <a:schemeClr val="bg1"/>
            </a:solidFill>
          </p:spPr>
          <p:txBody>
            <a:bodyPr wrap="square" rtlCol="0">
              <a:spAutoFit/>
            </a:bodyPr>
            <a:lstStyle/>
            <a:p>
              <a:endParaRPr lang="en-US"/>
            </a:p>
          </p:txBody>
        </p:sp>
        <p:pic>
          <p:nvPicPr>
            <p:cNvPr id="123" name="Picture 1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79055" y="5518255"/>
              <a:ext cx="241708" cy="366528"/>
            </a:xfrm>
            <a:prstGeom prst="rect">
              <a:avLst/>
            </a:prstGeom>
          </p:spPr>
        </p:pic>
        <p:pic>
          <p:nvPicPr>
            <p:cNvPr id="124" name="Picture 8" descr="Image result for soccer playe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flipH="1">
              <a:off x="2592321" y="5562518"/>
              <a:ext cx="266176" cy="35539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7425" y="5562518"/>
              <a:ext cx="304100" cy="308784"/>
            </a:xfrm>
            <a:prstGeom prst="rect">
              <a:avLst/>
            </a:prstGeom>
          </p:spPr>
        </p:pic>
        <p:sp>
          <p:nvSpPr>
            <p:cNvPr id="126" name="TextBox 125"/>
            <p:cNvSpPr txBox="1"/>
            <p:nvPr/>
          </p:nvSpPr>
          <p:spPr>
            <a:xfrm>
              <a:off x="3352380" y="5501969"/>
              <a:ext cx="582185" cy="549519"/>
            </a:xfrm>
            <a:prstGeom prst="rect">
              <a:avLst/>
            </a:prstGeom>
            <a:noFill/>
          </p:spPr>
          <p:txBody>
            <a:bodyPr wrap="square" rtlCol="0">
              <a:spAutoFit/>
            </a:bodyPr>
            <a:lstStyle/>
            <a:p>
              <a:r>
                <a:rPr lang="mr-IN" altLang="zh-CN" dirty="0"/>
                <a:t>…</a:t>
              </a:r>
              <a:endParaRPr lang="en-US" dirty="0"/>
            </a:p>
          </p:txBody>
        </p:sp>
        <p:pic>
          <p:nvPicPr>
            <p:cNvPr id="127" name="Picture 2" descr="mage result for robot icon"/>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763561" y="3138295"/>
              <a:ext cx="827242" cy="8272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8" name="Group 127"/>
          <p:cNvGrpSpPr/>
          <p:nvPr/>
        </p:nvGrpSpPr>
        <p:grpSpPr>
          <a:xfrm>
            <a:off x="4629113" y="4474941"/>
            <a:ext cx="2188282" cy="2042632"/>
            <a:chOff x="1531321" y="3012313"/>
            <a:chExt cx="3398541" cy="3039175"/>
          </a:xfrm>
        </p:grpSpPr>
        <p:pic>
          <p:nvPicPr>
            <p:cNvPr id="129" name="Picture 128"/>
            <p:cNvPicPr>
              <a:picLocks noChangeAspect="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1321" y="3123057"/>
              <a:ext cx="3398541" cy="2352836"/>
            </a:xfrm>
            <a:prstGeom prst="rect">
              <a:avLst/>
            </a:prstGeom>
          </p:spPr>
        </p:pic>
        <p:sp>
          <p:nvSpPr>
            <p:cNvPr id="130" name="TextBox 129"/>
            <p:cNvSpPr txBox="1"/>
            <p:nvPr/>
          </p:nvSpPr>
          <p:spPr>
            <a:xfrm>
              <a:off x="2369593" y="3012313"/>
              <a:ext cx="1263878" cy="549519"/>
            </a:xfrm>
            <a:prstGeom prst="rect">
              <a:avLst/>
            </a:prstGeom>
            <a:solidFill>
              <a:schemeClr val="bg1"/>
            </a:solidFill>
          </p:spPr>
          <p:txBody>
            <a:bodyPr wrap="square" rtlCol="0">
              <a:spAutoFit/>
            </a:bodyPr>
            <a:lstStyle/>
            <a:p>
              <a:endParaRPr lang="en-US"/>
            </a:p>
          </p:txBody>
        </p:sp>
        <p:pic>
          <p:nvPicPr>
            <p:cNvPr id="131" name="Picture 1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79055" y="5518255"/>
              <a:ext cx="241708" cy="366528"/>
            </a:xfrm>
            <a:prstGeom prst="rect">
              <a:avLst/>
            </a:prstGeom>
          </p:spPr>
        </p:pic>
        <p:pic>
          <p:nvPicPr>
            <p:cNvPr id="132" name="Picture 8" descr="Image result for soccer playe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flipH="1">
              <a:off x="2592321" y="5562518"/>
              <a:ext cx="266176" cy="355392"/>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7425" y="5562518"/>
              <a:ext cx="304100" cy="308784"/>
            </a:xfrm>
            <a:prstGeom prst="rect">
              <a:avLst/>
            </a:prstGeom>
          </p:spPr>
        </p:pic>
        <p:sp>
          <p:nvSpPr>
            <p:cNvPr id="134" name="TextBox 133"/>
            <p:cNvSpPr txBox="1"/>
            <p:nvPr/>
          </p:nvSpPr>
          <p:spPr>
            <a:xfrm>
              <a:off x="3352380" y="5501969"/>
              <a:ext cx="582185" cy="549519"/>
            </a:xfrm>
            <a:prstGeom prst="rect">
              <a:avLst/>
            </a:prstGeom>
            <a:noFill/>
          </p:spPr>
          <p:txBody>
            <a:bodyPr wrap="square" rtlCol="0">
              <a:spAutoFit/>
            </a:bodyPr>
            <a:lstStyle/>
            <a:p>
              <a:r>
                <a:rPr lang="mr-IN" altLang="zh-CN" dirty="0"/>
                <a:t>…</a:t>
              </a:r>
              <a:endParaRPr lang="en-US" dirty="0"/>
            </a:p>
          </p:txBody>
        </p:sp>
        <p:pic>
          <p:nvPicPr>
            <p:cNvPr id="135" name="Picture 2" descr="mage result for robot icon"/>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763561" y="3138295"/>
              <a:ext cx="827242" cy="8272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Group 135"/>
          <p:cNvGrpSpPr/>
          <p:nvPr/>
        </p:nvGrpSpPr>
        <p:grpSpPr>
          <a:xfrm>
            <a:off x="-27088" y="5322114"/>
            <a:ext cx="4212251" cy="1146957"/>
            <a:chOff x="-27088" y="5322114"/>
            <a:chExt cx="4212251" cy="1146957"/>
          </a:xfrm>
        </p:grpSpPr>
        <p:sp>
          <p:nvSpPr>
            <p:cNvPr id="137" name="TextBox 136"/>
            <p:cNvSpPr txBox="1"/>
            <p:nvPr/>
          </p:nvSpPr>
          <p:spPr>
            <a:xfrm>
              <a:off x="-27088" y="5412668"/>
              <a:ext cx="2076170" cy="584775"/>
            </a:xfrm>
            <a:prstGeom prst="rect">
              <a:avLst/>
            </a:prstGeom>
            <a:noFill/>
          </p:spPr>
          <p:txBody>
            <a:bodyPr wrap="square" rtlCol="0">
              <a:spAutoFit/>
            </a:bodyPr>
            <a:lstStyle/>
            <a:p>
              <a:r>
                <a:rPr lang="en-US" altLang="zh-CN" sz="1600" dirty="0">
                  <a:solidFill>
                    <a:srgbClr val="FF0000"/>
                  </a:solidFill>
                </a:rPr>
                <a:t>Reward</a:t>
              </a:r>
              <a:r>
                <a:rPr lang="zh-CN" altLang="en-US" sz="1600" dirty="0">
                  <a:solidFill>
                    <a:srgbClr val="FF0000"/>
                  </a:solidFill>
                </a:rPr>
                <a:t> </a:t>
              </a:r>
              <a:r>
                <a:rPr lang="en-US" altLang="zh-CN" sz="1600" dirty="0">
                  <a:solidFill>
                    <a:srgbClr val="FF0000"/>
                  </a:solidFill>
                </a:rPr>
                <a:t>estimation</a:t>
              </a:r>
              <a:r>
                <a:rPr lang="zh-CN" altLang="en-US" sz="1600" dirty="0">
                  <a:solidFill>
                    <a:srgbClr val="FF0000"/>
                  </a:solidFill>
                </a:rPr>
                <a:t> </a:t>
              </a:r>
              <a:r>
                <a:rPr lang="en-US" altLang="zh-CN" sz="1600" dirty="0">
                  <a:solidFill>
                    <a:srgbClr val="FF0000"/>
                  </a:solidFill>
                </a:rPr>
                <a:t>on</a:t>
              </a:r>
              <a:r>
                <a:rPr lang="zh-CN" altLang="en-US" sz="1600" dirty="0">
                  <a:solidFill>
                    <a:srgbClr val="FF0000"/>
                  </a:solidFill>
                </a:rPr>
                <a:t> </a:t>
              </a:r>
              <a:r>
                <a:rPr lang="en-US" altLang="zh-CN" sz="1600" dirty="0">
                  <a:solidFill>
                    <a:srgbClr val="FF0000"/>
                  </a:solidFill>
                </a:rPr>
                <a:t>change-invariant</a:t>
              </a:r>
              <a:r>
                <a:rPr lang="zh-CN" altLang="en-US" sz="1600" dirty="0">
                  <a:solidFill>
                    <a:srgbClr val="FF0000"/>
                  </a:solidFill>
                </a:rPr>
                <a:t> </a:t>
              </a:r>
              <a:r>
                <a:rPr lang="en-US" altLang="zh-CN" sz="1600" dirty="0">
                  <a:solidFill>
                    <a:srgbClr val="FF0000"/>
                  </a:solidFill>
                </a:rPr>
                <a:t>arms</a:t>
              </a:r>
              <a:endParaRPr lang="en-US" sz="1600" dirty="0">
                <a:solidFill>
                  <a:srgbClr val="FF0000"/>
                </a:solidFill>
              </a:endParaRPr>
            </a:p>
          </p:txBody>
        </p:sp>
        <p:sp>
          <p:nvSpPr>
            <p:cNvPr id="138" name="Rectangle 137"/>
            <p:cNvSpPr/>
            <p:nvPr/>
          </p:nvSpPr>
          <p:spPr>
            <a:xfrm>
              <a:off x="1978100" y="5322114"/>
              <a:ext cx="576011" cy="112969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609152" y="5339378"/>
              <a:ext cx="576011" cy="112969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p:cNvSpPr txBox="1"/>
          <p:nvPr/>
        </p:nvSpPr>
        <p:spPr>
          <a:xfrm>
            <a:off x="8014247" y="4714632"/>
            <a:ext cx="3068748" cy="369332"/>
          </a:xfrm>
          <a:prstGeom prst="rect">
            <a:avLst/>
          </a:prstGeom>
          <a:noFill/>
        </p:spPr>
        <p:txBody>
          <a:bodyPr wrap="square" rtlCol="0">
            <a:spAutoFit/>
          </a:bodyPr>
          <a:lstStyle/>
          <a:p>
            <a:r>
              <a:rPr lang="en-US" altLang="zh-CN" dirty="0" err="1"/>
              <a:t>DenBand</a:t>
            </a:r>
            <a:r>
              <a:rPr lang="zh-CN" altLang="en-US" dirty="0"/>
              <a:t> </a:t>
            </a:r>
            <a:r>
              <a:rPr lang="en-US" altLang="zh-CN" dirty="0"/>
              <a:t>[WWLW19]</a:t>
            </a:r>
            <a:endParaRPr lang="en-US" dirty="0"/>
          </a:p>
        </p:txBody>
      </p:sp>
      <p:grpSp>
        <p:nvGrpSpPr>
          <p:cNvPr id="64" name="Group 63"/>
          <p:cNvGrpSpPr/>
          <p:nvPr/>
        </p:nvGrpSpPr>
        <p:grpSpPr>
          <a:xfrm>
            <a:off x="1328363" y="1744579"/>
            <a:ext cx="7051280" cy="2778452"/>
            <a:chOff x="2478841" y="2657341"/>
            <a:chExt cx="8000302" cy="2922719"/>
          </a:xfrm>
        </p:grpSpPr>
        <p:cxnSp>
          <p:nvCxnSpPr>
            <p:cNvPr id="65" name="Straight Arrow Connector 64"/>
            <p:cNvCxnSpPr/>
            <p:nvPr/>
          </p:nvCxnSpPr>
          <p:spPr>
            <a:xfrm flipV="1">
              <a:off x="3097530" y="2657341"/>
              <a:ext cx="0" cy="2888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981812" y="5191551"/>
              <a:ext cx="1497331" cy="388509"/>
            </a:xfrm>
            <a:prstGeom prst="rect">
              <a:avLst/>
            </a:prstGeom>
            <a:noFill/>
          </p:spPr>
          <p:txBody>
            <a:bodyPr wrap="square" rtlCol="0">
              <a:spAutoFit/>
            </a:bodyPr>
            <a:lstStyle/>
            <a:p>
              <a:r>
                <a:rPr lang="en-US" dirty="0"/>
                <a:t>Time</a:t>
              </a:r>
            </a:p>
          </p:txBody>
        </p:sp>
        <p:sp>
          <p:nvSpPr>
            <p:cNvPr id="68" name="TextBox 67"/>
            <p:cNvSpPr txBox="1"/>
            <p:nvPr/>
          </p:nvSpPr>
          <p:spPr>
            <a:xfrm rot="16200000">
              <a:off x="1365765" y="3770418"/>
              <a:ext cx="2645192" cy="419040"/>
            </a:xfrm>
            <a:prstGeom prst="rect">
              <a:avLst/>
            </a:prstGeom>
            <a:noFill/>
          </p:spPr>
          <p:txBody>
            <a:bodyPr wrap="square" rtlCol="0">
              <a:spAutoFit/>
            </a:bodyPr>
            <a:lstStyle/>
            <a:p>
              <a:r>
                <a:rPr lang="en-US" altLang="zh-CN" dirty="0"/>
                <a:t>Expected</a:t>
              </a:r>
              <a:r>
                <a:rPr lang="zh-CN" altLang="en-US" dirty="0"/>
                <a:t> </a:t>
              </a:r>
              <a:r>
                <a:rPr lang="en-US" dirty="0"/>
                <a:t>Reward</a:t>
              </a:r>
            </a:p>
          </p:txBody>
        </p:sp>
        <p:cxnSp>
          <p:nvCxnSpPr>
            <p:cNvPr id="66" name="Straight Arrow Connector 65"/>
            <p:cNvCxnSpPr/>
            <p:nvPr/>
          </p:nvCxnSpPr>
          <p:spPr>
            <a:xfrm>
              <a:off x="3097531" y="5534370"/>
              <a:ext cx="6632946" cy="173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1"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150072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P spid="86" grpId="0"/>
      <p:bldP spid="97" grpId="0"/>
      <p:bldP spid="98" grpId="0"/>
      <p:bldP spid="99" grpId="0" animBg="1"/>
      <p:bldP spid="100" grpId="0"/>
      <p:bldP spid="101" grpId="0"/>
      <p:bldP spid="1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164D-DD42-9A46-9A95-2633300BB1F8}"/>
              </a:ext>
            </a:extLst>
          </p:cNvPr>
          <p:cNvSpPr>
            <a:spLocks noGrp="1"/>
          </p:cNvSpPr>
          <p:nvPr>
            <p:ph type="title"/>
          </p:nvPr>
        </p:nvSpPr>
        <p:spPr/>
        <p:txBody>
          <a:bodyPr/>
          <a:lstStyle/>
          <a:p>
            <a:r>
              <a:rPr lang="en-US" dirty="0"/>
              <a:t>How do we estimate utility?</a:t>
            </a:r>
          </a:p>
        </p:txBody>
      </p:sp>
      <p:sp>
        <p:nvSpPr>
          <p:cNvPr id="3" name="Content Placeholder 2">
            <a:extLst>
              <a:ext uri="{FF2B5EF4-FFF2-40B4-BE49-F238E27FC236}">
                <a16:creationId xmlns:a16="http://schemas.microsoft.com/office/drawing/2014/main" id="{F3753806-6770-BE44-A0FB-56A2A8670233}"/>
              </a:ext>
            </a:extLst>
          </p:cNvPr>
          <p:cNvSpPr>
            <a:spLocks noGrp="1"/>
          </p:cNvSpPr>
          <p:nvPr>
            <p:ph idx="1"/>
          </p:nvPr>
        </p:nvSpPr>
        <p:spPr/>
        <p:txBody>
          <a:bodyPr/>
          <a:lstStyle/>
          <a:p>
            <a:r>
              <a:rPr lang="en-US" dirty="0"/>
              <a:t>Learning-based methods</a:t>
            </a:r>
          </a:p>
          <a:p>
            <a:pPr lvl="1"/>
            <a:r>
              <a:rPr lang="en-US" dirty="0"/>
              <a:t>Document retrieval</a:t>
            </a:r>
          </a:p>
          <a:p>
            <a:pPr lvl="2"/>
            <a:r>
              <a:rPr lang="en-US" dirty="0"/>
              <a:t>Learning to rank</a:t>
            </a:r>
          </a:p>
          <a:p>
            <a:pPr lvl="1"/>
            <a:r>
              <a:rPr lang="en-US" dirty="0"/>
              <a:t>Recommendation</a:t>
            </a:r>
          </a:p>
          <a:p>
            <a:pPr lvl="2"/>
            <a:r>
              <a:rPr lang="en-US" dirty="0"/>
              <a:t>Latent factor models, neural network models</a:t>
            </a:r>
          </a:p>
          <a:p>
            <a:pPr lvl="1"/>
            <a:r>
              <a:rPr lang="en-US" dirty="0">
                <a:solidFill>
                  <a:srgbClr val="FF0000"/>
                </a:solidFill>
              </a:rPr>
              <a:t>Supervised, hungry for labeled training data!</a:t>
            </a:r>
          </a:p>
          <a:p>
            <a:pPr lvl="1"/>
            <a:endParaRPr lang="en-US" dirty="0"/>
          </a:p>
        </p:txBody>
      </p:sp>
      <p:sp>
        <p:nvSpPr>
          <p:cNvPr id="4" name="Date Placeholder 3">
            <a:extLst>
              <a:ext uri="{FF2B5EF4-FFF2-40B4-BE49-F238E27FC236}">
                <a16:creationId xmlns:a16="http://schemas.microsoft.com/office/drawing/2014/main" id="{2287740E-6434-3742-8E56-2947393499B0}"/>
              </a:ext>
            </a:extLst>
          </p:cNvPr>
          <p:cNvSpPr>
            <a:spLocks noGrp="1"/>
          </p:cNvSpPr>
          <p:nvPr>
            <p:ph type="dt" sz="half" idx="10"/>
          </p:nvPr>
        </p:nvSpPr>
        <p:spPr/>
        <p:txBody>
          <a:bodyPr/>
          <a:lstStyle/>
          <a:p>
            <a:r>
              <a:rPr lang="en-US"/>
              <a:t>Motivation</a:t>
            </a:r>
            <a:endParaRPr lang="en-US" dirty="0"/>
          </a:p>
        </p:txBody>
      </p:sp>
      <p:sp>
        <p:nvSpPr>
          <p:cNvPr id="5" name="Slide Number Placeholder 4">
            <a:extLst>
              <a:ext uri="{FF2B5EF4-FFF2-40B4-BE49-F238E27FC236}">
                <a16:creationId xmlns:a16="http://schemas.microsoft.com/office/drawing/2014/main" id="{B08BD333-32EE-BC43-AEF8-63CE494033ED}"/>
              </a:ext>
            </a:extLst>
          </p:cNvPr>
          <p:cNvSpPr>
            <a:spLocks noGrp="1"/>
          </p:cNvSpPr>
          <p:nvPr>
            <p:ph type="sldNum" sz="quarter" idx="12"/>
          </p:nvPr>
        </p:nvSpPr>
        <p:spPr/>
        <p:txBody>
          <a:bodyPr/>
          <a:lstStyle/>
          <a:p>
            <a:fld id="{96675DA6-09A5-4603-985B-62A0433927C4}" type="slidenum">
              <a:rPr lang="en-US" smtClean="0"/>
              <a:t>7</a:t>
            </a:fld>
            <a:endParaRPr lang="en-US"/>
          </a:p>
        </p:txBody>
      </p:sp>
      <p:pic>
        <p:nvPicPr>
          <p:cNvPr id="6" name="Picture 2" descr="Hungry For Data : deeplearning">
            <a:extLst>
              <a:ext uri="{FF2B5EF4-FFF2-40B4-BE49-F238E27FC236}">
                <a16:creationId xmlns:a16="http://schemas.microsoft.com/office/drawing/2014/main" id="{A75FD828-7932-8B43-BD99-5AADB3276C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90772" y="4439845"/>
            <a:ext cx="2474260" cy="139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497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F4F1-B03E-4CC6-8B77-6B8492964737}"/>
              </a:ext>
            </a:extLst>
          </p:cNvPr>
          <p:cNvSpPr>
            <a:spLocks noGrp="1"/>
          </p:cNvSpPr>
          <p:nvPr>
            <p:ph type="title"/>
          </p:nvPr>
        </p:nvSpPr>
        <p:spPr/>
        <p:txBody>
          <a:bodyPr/>
          <a:lstStyle/>
          <a:p>
            <a:r>
              <a:rPr lang="en-US" sz="4400" dirty="0"/>
              <a:t>Unifying clustering and change detection</a:t>
            </a:r>
            <a:endParaRPr lang="en-US" dirty="0"/>
          </a:p>
        </p:txBody>
      </p:sp>
      <p:sp>
        <p:nvSpPr>
          <p:cNvPr id="3" name="Content Placeholder 2">
            <a:extLst>
              <a:ext uri="{FF2B5EF4-FFF2-40B4-BE49-F238E27FC236}">
                <a16:creationId xmlns:a16="http://schemas.microsoft.com/office/drawing/2014/main" id="{8AA5E49F-CA49-4BB3-9864-9B2B07FC13EF}"/>
              </a:ext>
            </a:extLst>
          </p:cNvPr>
          <p:cNvSpPr>
            <a:spLocks noGrp="1"/>
          </p:cNvSpPr>
          <p:nvPr>
            <p:ph idx="1"/>
          </p:nvPr>
        </p:nvSpPr>
        <p:spPr/>
        <p:txBody>
          <a:bodyPr/>
          <a:lstStyle/>
          <a:p>
            <a:r>
              <a:rPr lang="en-US" sz="3200" dirty="0"/>
              <a:t>A clustered and non-stationary environment</a:t>
            </a:r>
          </a:p>
          <a:p>
            <a:endParaRPr lang="en-US" dirty="0"/>
          </a:p>
        </p:txBody>
      </p:sp>
      <p:sp>
        <p:nvSpPr>
          <p:cNvPr id="4" name="Rectangle 3">
            <a:extLst>
              <a:ext uri="{FF2B5EF4-FFF2-40B4-BE49-F238E27FC236}">
                <a16:creationId xmlns:a16="http://schemas.microsoft.com/office/drawing/2014/main" id="{D5C024E8-1436-465A-8462-BB3A5FE721AA}"/>
              </a:ext>
            </a:extLst>
          </p:cNvPr>
          <p:cNvSpPr/>
          <p:nvPr/>
        </p:nvSpPr>
        <p:spPr>
          <a:xfrm>
            <a:off x="1017208" y="2710543"/>
            <a:ext cx="9896868" cy="29384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DD42DF4A-AA77-4BE0-969F-1547CBDE01AE}"/>
              </a:ext>
            </a:extLst>
          </p:cNvPr>
          <p:cNvCxnSpPr/>
          <p:nvPr/>
        </p:nvCxnSpPr>
        <p:spPr>
          <a:xfrm>
            <a:off x="5213662" y="3385594"/>
            <a:ext cx="1438898" cy="0"/>
          </a:xfrm>
          <a:prstGeom prst="line">
            <a:avLst/>
          </a:prstGeom>
          <a:ln w="28575">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A542A2C4-E3C2-4F83-BDEF-28EDB5031A2D}"/>
              </a:ext>
            </a:extLst>
          </p:cNvPr>
          <p:cNvCxnSpPr/>
          <p:nvPr/>
        </p:nvCxnSpPr>
        <p:spPr>
          <a:xfrm flipV="1">
            <a:off x="5213661" y="3262364"/>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DD5B7431-4FA6-4428-9D7D-3A73F0A4745B}"/>
              </a:ext>
            </a:extLst>
          </p:cNvPr>
          <p:cNvCxnSpPr/>
          <p:nvPr/>
        </p:nvCxnSpPr>
        <p:spPr>
          <a:xfrm flipV="1">
            <a:off x="6652561" y="3262364"/>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50B540BF-265B-49B2-AC14-835F04417F1F}"/>
              </a:ext>
            </a:extLst>
          </p:cNvPr>
          <p:cNvCxnSpPr>
            <a:cxnSpLocks/>
          </p:cNvCxnSpPr>
          <p:nvPr/>
        </p:nvCxnSpPr>
        <p:spPr>
          <a:xfrm>
            <a:off x="6652561" y="3385563"/>
            <a:ext cx="1802775" cy="0"/>
          </a:xfrm>
          <a:prstGeom prst="line">
            <a:avLst/>
          </a:prstGeom>
          <a:ln w="28575">
            <a:solidFill>
              <a:schemeClr val="accent2"/>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57296876-D63B-4AC2-B2A5-509DFE92259C}"/>
              </a:ext>
            </a:extLst>
          </p:cNvPr>
          <p:cNvCxnSpPr/>
          <p:nvPr/>
        </p:nvCxnSpPr>
        <p:spPr>
          <a:xfrm flipV="1">
            <a:off x="8455335" y="3262363"/>
            <a:ext cx="0" cy="123201"/>
          </a:xfrm>
          <a:prstGeom prst="line">
            <a:avLst/>
          </a:prstGeom>
          <a:ln>
            <a:solidFill>
              <a:schemeClr val="tx1"/>
            </a:solidFill>
          </a:ln>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116502BF-160A-4EDE-9EAF-5292615BE537}"/>
              </a:ext>
            </a:extLst>
          </p:cNvPr>
          <p:cNvCxnSpPr>
            <a:cxnSpLocks/>
          </p:cNvCxnSpPr>
          <p:nvPr/>
        </p:nvCxnSpPr>
        <p:spPr>
          <a:xfrm>
            <a:off x="8455337" y="3385563"/>
            <a:ext cx="922992" cy="0"/>
          </a:xfrm>
          <a:prstGeom prst="line">
            <a:avLst/>
          </a:prstGeom>
          <a:ln w="28575">
            <a:solidFill>
              <a:srgbClr val="00B050"/>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E842B5A-CEDC-48EB-85D1-66C3B337F7C6}"/>
                  </a:ext>
                </a:extLst>
              </p:cNvPr>
              <p:cNvSpPr txBox="1"/>
              <p:nvPr/>
            </p:nvSpPr>
            <p:spPr>
              <a:xfrm>
                <a:off x="5613437" y="3385512"/>
                <a:ext cx="496674" cy="369332"/>
              </a:xfrm>
              <a:prstGeom prst="rect">
                <a:avLst/>
              </a:prstGeom>
              <a:noFill/>
              <a:ln>
                <a:solidFill>
                  <a:srgbClr val="00B05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5E842B5A-CEDC-48EB-85D1-66C3B337F7C6}"/>
                  </a:ext>
                </a:extLst>
              </p:cNvPr>
              <p:cNvSpPr txBox="1">
                <a:spLocks noRot="1" noChangeAspect="1" noMove="1" noResize="1" noEditPoints="1" noAdjustHandles="1" noChangeArrowheads="1" noChangeShapeType="1" noTextEdit="1"/>
              </p:cNvSpPr>
              <p:nvPr/>
            </p:nvSpPr>
            <p:spPr>
              <a:xfrm>
                <a:off x="5613437" y="3385512"/>
                <a:ext cx="496674" cy="369332"/>
              </a:xfrm>
              <a:prstGeom prst="rect">
                <a:avLst/>
              </a:prstGeom>
              <a:blipFill>
                <a:blip r:embed="rId2"/>
                <a:stretch>
                  <a:fillRect b="-9524"/>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39CD470-F8F1-4983-85F3-45D00E18A2CE}"/>
                  </a:ext>
                </a:extLst>
              </p:cNvPr>
              <p:cNvSpPr txBox="1"/>
              <p:nvPr/>
            </p:nvSpPr>
            <p:spPr>
              <a:xfrm>
                <a:off x="7239115" y="3386218"/>
                <a:ext cx="501996" cy="369332"/>
              </a:xfrm>
              <a:prstGeom prst="rect">
                <a:avLst/>
              </a:prstGeom>
              <a:ln>
                <a:solidFill>
                  <a:schemeClr val="accent2"/>
                </a:solidFill>
              </a:ln>
            </p:spPr>
            <p:style>
              <a:lnRef idx="3">
                <a:schemeClr val="accent6"/>
              </a:lnRef>
              <a:fillRef idx="0">
                <a:schemeClr val="accent6"/>
              </a:fillRef>
              <a:effectRef idx="2">
                <a:schemeClr val="accent6"/>
              </a:effectRef>
              <a:fontRef idx="minor">
                <a:schemeClr val="tx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539CD470-F8F1-4983-85F3-45D00E18A2CE}"/>
                  </a:ext>
                </a:extLst>
              </p:cNvPr>
              <p:cNvSpPr txBox="1">
                <a:spLocks noRot="1" noChangeAspect="1" noMove="1" noResize="1" noEditPoints="1" noAdjustHandles="1" noChangeArrowheads="1" noChangeShapeType="1" noTextEdit="1"/>
              </p:cNvSpPr>
              <p:nvPr/>
            </p:nvSpPr>
            <p:spPr>
              <a:xfrm>
                <a:off x="7239115" y="3386218"/>
                <a:ext cx="501996" cy="369332"/>
              </a:xfrm>
              <a:prstGeom prst="rect">
                <a:avLst/>
              </a:prstGeom>
              <a:blipFill>
                <a:blip r:embed="rId3"/>
                <a:stretch>
                  <a:fillRect b="-7813"/>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625696A-D101-4A19-B2A8-59F1C1037D52}"/>
                  </a:ext>
                </a:extLst>
              </p:cNvPr>
              <p:cNvSpPr txBox="1"/>
              <p:nvPr/>
            </p:nvSpPr>
            <p:spPr>
              <a:xfrm>
                <a:off x="8643993" y="3389073"/>
                <a:ext cx="496674" cy="369332"/>
              </a:xfrm>
              <a:prstGeom prst="rect">
                <a:avLst/>
              </a:prstGeom>
              <a:noFill/>
              <a:ln>
                <a:solidFill>
                  <a:srgbClr val="00B05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tLang="zh-CN" i="1">
                              <a:latin typeface="Cambria Math" panose="02040503050406030204" pitchFamily="18" charset="0"/>
                            </a:rPr>
                            <m:t>1</m:t>
                          </m:r>
                        </m:sub>
                      </m:sSub>
                    </m:oMath>
                  </m:oMathPara>
                </a14:m>
                <a:endParaRPr lang="en-US" dirty="0"/>
              </a:p>
            </p:txBody>
          </p:sp>
        </mc:Choice>
        <mc:Fallback xmlns="">
          <p:sp>
            <p:nvSpPr>
              <p:cNvPr id="13" name="TextBox 12">
                <a:extLst>
                  <a:ext uri="{FF2B5EF4-FFF2-40B4-BE49-F238E27FC236}">
                    <a16:creationId xmlns:a16="http://schemas.microsoft.com/office/drawing/2014/main" id="{7625696A-D101-4A19-B2A8-59F1C1037D52}"/>
                  </a:ext>
                </a:extLst>
              </p:cNvPr>
              <p:cNvSpPr txBox="1">
                <a:spLocks noRot="1" noChangeAspect="1" noMove="1" noResize="1" noEditPoints="1" noAdjustHandles="1" noChangeArrowheads="1" noChangeShapeType="1" noTextEdit="1"/>
              </p:cNvSpPr>
              <p:nvPr/>
            </p:nvSpPr>
            <p:spPr>
              <a:xfrm>
                <a:off x="8643993" y="3389073"/>
                <a:ext cx="496674" cy="369332"/>
              </a:xfrm>
              <a:prstGeom prst="rect">
                <a:avLst/>
              </a:prstGeom>
              <a:blipFill>
                <a:blip r:embed="rId4"/>
                <a:stretch>
                  <a:fillRect b="-9524"/>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737869-AFDB-491C-8336-891B145B3B92}"/>
                  </a:ext>
                </a:extLst>
              </p:cNvPr>
              <p:cNvSpPr txBox="1"/>
              <p:nvPr/>
            </p:nvSpPr>
            <p:spPr>
              <a:xfrm>
                <a:off x="6405540" y="3315789"/>
                <a:ext cx="572786" cy="381515"/>
              </a:xfrm>
              <a:prstGeom prst="rect">
                <a:avLst/>
              </a:prstGeom>
              <a:noFill/>
            </p:spPr>
            <p:txBody>
              <a:bodyPr wrap="none"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1,1</m:t>
                        </m:r>
                      </m:sub>
                    </m:sSub>
                  </m:oMath>
                </a14:m>
                <a:r>
                  <a:rPr lang="en-US" dirty="0"/>
                  <a:t> </a:t>
                </a:r>
              </a:p>
            </p:txBody>
          </p:sp>
        </mc:Choice>
        <mc:Fallback xmlns="">
          <p:sp>
            <p:nvSpPr>
              <p:cNvPr id="14" name="TextBox 13">
                <a:extLst>
                  <a:ext uri="{FF2B5EF4-FFF2-40B4-BE49-F238E27FC236}">
                    <a16:creationId xmlns:a16="http://schemas.microsoft.com/office/drawing/2014/main" id="{62737869-AFDB-491C-8336-891B145B3B92}"/>
                  </a:ext>
                </a:extLst>
              </p:cNvPr>
              <p:cNvSpPr txBox="1">
                <a:spLocks noRot="1" noChangeAspect="1" noMove="1" noResize="1" noEditPoints="1" noAdjustHandles="1" noChangeArrowheads="1" noChangeShapeType="1" noTextEdit="1"/>
              </p:cNvSpPr>
              <p:nvPr/>
            </p:nvSpPr>
            <p:spPr>
              <a:xfrm>
                <a:off x="6405540" y="3315789"/>
                <a:ext cx="572786" cy="38151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E0D3027-6C3E-422D-8CBB-72072C96533D}"/>
                  </a:ext>
                </a:extLst>
              </p:cNvPr>
              <p:cNvSpPr txBox="1"/>
              <p:nvPr/>
            </p:nvSpPr>
            <p:spPr>
              <a:xfrm>
                <a:off x="8180153" y="3317013"/>
                <a:ext cx="572786" cy="381515"/>
              </a:xfrm>
              <a:prstGeom prst="rect">
                <a:avLst/>
              </a:prstGeom>
              <a:noFill/>
            </p:spPr>
            <p:txBody>
              <a:bodyPr wrap="none"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1,2</m:t>
                        </m:r>
                      </m:sub>
                    </m:sSub>
                  </m:oMath>
                </a14:m>
                <a:r>
                  <a:rPr lang="en-US" dirty="0"/>
                  <a:t> </a:t>
                </a:r>
              </a:p>
            </p:txBody>
          </p:sp>
        </mc:Choice>
        <mc:Fallback xmlns="">
          <p:sp>
            <p:nvSpPr>
              <p:cNvPr id="15" name="TextBox 14">
                <a:extLst>
                  <a:ext uri="{FF2B5EF4-FFF2-40B4-BE49-F238E27FC236}">
                    <a16:creationId xmlns:a16="http://schemas.microsoft.com/office/drawing/2014/main" id="{0E0D3027-6C3E-422D-8CBB-72072C96533D}"/>
                  </a:ext>
                </a:extLst>
              </p:cNvPr>
              <p:cNvSpPr txBox="1">
                <a:spLocks noRot="1" noChangeAspect="1" noMove="1" noResize="1" noEditPoints="1" noAdjustHandles="1" noChangeArrowheads="1" noChangeShapeType="1" noTextEdit="1"/>
              </p:cNvSpPr>
              <p:nvPr/>
            </p:nvSpPr>
            <p:spPr>
              <a:xfrm>
                <a:off x="8180153" y="3317013"/>
                <a:ext cx="572786" cy="381515"/>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172FD94A-9F6B-4578-9A40-C87B4B0ECF07}"/>
              </a:ext>
            </a:extLst>
          </p:cNvPr>
          <p:cNvCxnSpPr>
            <a:cxnSpLocks/>
          </p:cNvCxnSpPr>
          <p:nvPr/>
        </p:nvCxnSpPr>
        <p:spPr>
          <a:xfrm>
            <a:off x="5213662" y="4245401"/>
            <a:ext cx="2488975" cy="0"/>
          </a:xfrm>
          <a:prstGeom prst="line">
            <a:avLst/>
          </a:prstGeom>
          <a:ln w="28575">
            <a:solidFill>
              <a:schemeClr val="accent2"/>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A3C07D94-3913-4F6F-ABD8-EF368E72FEB9}"/>
              </a:ext>
            </a:extLst>
          </p:cNvPr>
          <p:cNvCxnSpPr/>
          <p:nvPr/>
        </p:nvCxnSpPr>
        <p:spPr>
          <a:xfrm flipV="1">
            <a:off x="5213661" y="4122170"/>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FF8F45D-605A-4152-896B-841AAC776892}"/>
                  </a:ext>
                </a:extLst>
              </p:cNvPr>
              <p:cNvSpPr txBox="1"/>
              <p:nvPr/>
            </p:nvSpPr>
            <p:spPr>
              <a:xfrm>
                <a:off x="6080711" y="4245403"/>
                <a:ext cx="500393" cy="369332"/>
              </a:xfrm>
              <a:prstGeom prst="rect">
                <a:avLst/>
              </a:prstGeom>
              <a:ln>
                <a:solidFill>
                  <a:schemeClr val="accent2"/>
                </a:solidFill>
              </a:ln>
            </p:spPr>
            <p:style>
              <a:lnRef idx="3">
                <a:schemeClr val="accent6"/>
              </a:lnRef>
              <a:fillRef idx="0">
                <a:schemeClr val="accent6"/>
              </a:fillRef>
              <a:effectRef idx="2">
                <a:schemeClr val="accent6"/>
              </a:effectRef>
              <a:fontRef idx="minor">
                <a:schemeClr val="tx1"/>
              </a:fontRef>
            </p:style>
            <p:txBody>
              <a:bodyPr wrap="none" rtlCol="0">
                <a:spAutoFit/>
              </a:bodyPr>
              <a:lstStyle>
                <a:defPPr>
                  <a:defRPr lang="en-US"/>
                </a:defPPr>
                <a:lvl1pPr>
                  <a:defRPr sz="3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a:latin typeface="Cambria Math" panose="02040503050406030204" pitchFamily="18" charset="0"/>
                            </a:rPr>
                            <m:t>𝜙</m:t>
                          </m:r>
                        </m:e>
                        <m:sub>
                          <m:r>
                            <a:rPr lang="en-US" altLang="zh-CN" sz="1800">
                              <a:latin typeface="Cambria Math" panose="02040503050406030204" pitchFamily="18" charset="0"/>
                            </a:rPr>
                            <m:t>2</m:t>
                          </m:r>
                        </m:sub>
                      </m:sSub>
                    </m:oMath>
                  </m:oMathPara>
                </a14:m>
                <a:endParaRPr lang="en-US" sz="1800" dirty="0"/>
              </a:p>
            </p:txBody>
          </p:sp>
        </mc:Choice>
        <mc:Fallback xmlns="">
          <p:sp>
            <p:nvSpPr>
              <p:cNvPr id="18" name="TextBox 17">
                <a:extLst>
                  <a:ext uri="{FF2B5EF4-FFF2-40B4-BE49-F238E27FC236}">
                    <a16:creationId xmlns:a16="http://schemas.microsoft.com/office/drawing/2014/main" id="{1FF8F45D-605A-4152-896B-841AAC776892}"/>
                  </a:ext>
                </a:extLst>
              </p:cNvPr>
              <p:cNvSpPr txBox="1">
                <a:spLocks noRot="1" noChangeAspect="1" noMove="1" noResize="1" noEditPoints="1" noAdjustHandles="1" noChangeArrowheads="1" noChangeShapeType="1" noTextEdit="1"/>
              </p:cNvSpPr>
              <p:nvPr/>
            </p:nvSpPr>
            <p:spPr>
              <a:xfrm>
                <a:off x="6080711" y="4245403"/>
                <a:ext cx="500393" cy="369332"/>
              </a:xfrm>
              <a:prstGeom prst="rect">
                <a:avLst/>
              </a:prstGeom>
              <a:blipFill>
                <a:blip r:embed="rId7"/>
                <a:stretch>
                  <a:fillRect b="-9375"/>
                </a:stretch>
              </a:blipFill>
              <a:ln>
                <a:solidFill>
                  <a:schemeClr val="accent2"/>
                </a:solidFill>
              </a:ln>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C830455B-7C03-47DF-BE18-0E428BD5513B}"/>
              </a:ext>
            </a:extLst>
          </p:cNvPr>
          <p:cNvCxnSpPr/>
          <p:nvPr/>
        </p:nvCxnSpPr>
        <p:spPr>
          <a:xfrm>
            <a:off x="5215865" y="5185343"/>
            <a:ext cx="1438898" cy="0"/>
          </a:xfrm>
          <a:prstGeom prst="line">
            <a:avLst/>
          </a:prstGeom>
          <a:ln w="28575">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DC43A02C-6EF5-459E-A1B6-60DCE80F2DAD}"/>
              </a:ext>
            </a:extLst>
          </p:cNvPr>
          <p:cNvCxnSpPr/>
          <p:nvPr/>
        </p:nvCxnSpPr>
        <p:spPr>
          <a:xfrm flipV="1">
            <a:off x="5215864" y="5062111"/>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0CD4955F-D037-44B7-A767-F07212E43759}"/>
              </a:ext>
            </a:extLst>
          </p:cNvPr>
          <p:cNvCxnSpPr/>
          <p:nvPr/>
        </p:nvCxnSpPr>
        <p:spPr>
          <a:xfrm flipV="1">
            <a:off x="6654762" y="5062111"/>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22B4D8BB-F966-4582-A69B-274B3C94DDBE}"/>
              </a:ext>
            </a:extLst>
          </p:cNvPr>
          <p:cNvCxnSpPr>
            <a:cxnSpLocks/>
          </p:cNvCxnSpPr>
          <p:nvPr/>
        </p:nvCxnSpPr>
        <p:spPr>
          <a:xfrm>
            <a:off x="6654763" y="5185312"/>
            <a:ext cx="1802775" cy="0"/>
          </a:xfrm>
          <a:prstGeom prst="line">
            <a:avLst/>
          </a:prstGeom>
          <a:ln w="28575">
            <a:solidFill>
              <a:srgbClr val="0070C0"/>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94DEC9A-51C3-4D92-B0A2-5EBDD32EDA11}"/>
                  </a:ext>
                </a:extLst>
              </p:cNvPr>
              <p:cNvSpPr txBox="1"/>
              <p:nvPr/>
            </p:nvSpPr>
            <p:spPr>
              <a:xfrm>
                <a:off x="5682742" y="5185312"/>
                <a:ext cx="500393" cy="369332"/>
              </a:xfrm>
              <a:prstGeom prst="rect">
                <a:avLst/>
              </a:prstGeom>
              <a:ln>
                <a:solidFill>
                  <a:schemeClr val="accent2"/>
                </a:solidFill>
              </a:ln>
            </p:spPr>
            <p:style>
              <a:lnRef idx="3">
                <a:schemeClr val="accent6"/>
              </a:lnRef>
              <a:fillRef idx="0">
                <a:schemeClr val="accent6"/>
              </a:fillRef>
              <a:effectRef idx="2">
                <a:schemeClr val="accent6"/>
              </a:effectRef>
              <a:fontRef idx="minor">
                <a:schemeClr val="tx1"/>
              </a:fontRef>
            </p:style>
            <p:txBody>
              <a:bodyPr wrap="none" rtlCol="0">
                <a:spAutoFit/>
              </a:bodyPr>
              <a:lstStyle>
                <a:defPPr>
                  <a:defRPr lang="en-US"/>
                </a:defPPr>
                <a:lvl1pPr>
                  <a:defRPr sz="3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a:latin typeface="Cambria Math" panose="02040503050406030204" pitchFamily="18" charset="0"/>
                            </a:rPr>
                            <m:t>𝜙</m:t>
                          </m:r>
                        </m:e>
                        <m:sub>
                          <m:r>
                            <a:rPr lang="en-US" sz="1800">
                              <a:latin typeface="Cambria Math" panose="02040503050406030204" pitchFamily="18" charset="0"/>
                            </a:rPr>
                            <m:t>2</m:t>
                          </m:r>
                        </m:sub>
                      </m:sSub>
                    </m:oMath>
                  </m:oMathPara>
                </a14:m>
                <a:endParaRPr lang="en-US" sz="1800" dirty="0"/>
              </a:p>
            </p:txBody>
          </p:sp>
        </mc:Choice>
        <mc:Fallback xmlns="">
          <p:sp>
            <p:nvSpPr>
              <p:cNvPr id="23" name="TextBox 22">
                <a:extLst>
                  <a:ext uri="{FF2B5EF4-FFF2-40B4-BE49-F238E27FC236}">
                    <a16:creationId xmlns:a16="http://schemas.microsoft.com/office/drawing/2014/main" id="{B94DEC9A-51C3-4D92-B0A2-5EBDD32EDA11}"/>
                  </a:ext>
                </a:extLst>
              </p:cNvPr>
              <p:cNvSpPr txBox="1">
                <a:spLocks noRot="1" noChangeAspect="1" noMove="1" noResize="1" noEditPoints="1" noAdjustHandles="1" noChangeArrowheads="1" noChangeShapeType="1" noTextEdit="1"/>
              </p:cNvSpPr>
              <p:nvPr/>
            </p:nvSpPr>
            <p:spPr>
              <a:xfrm>
                <a:off x="5682742" y="5185312"/>
                <a:ext cx="500393" cy="369332"/>
              </a:xfrm>
              <a:prstGeom prst="rect">
                <a:avLst/>
              </a:prstGeom>
              <a:blipFill>
                <a:blip r:embed="rId8"/>
                <a:stretch>
                  <a:fillRect b="-11111"/>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6E742E-8BDA-46E0-8091-B1D288018EA4}"/>
                  </a:ext>
                </a:extLst>
              </p:cNvPr>
              <p:cNvSpPr txBox="1"/>
              <p:nvPr/>
            </p:nvSpPr>
            <p:spPr>
              <a:xfrm>
                <a:off x="7199396" y="5185963"/>
                <a:ext cx="501996" cy="369332"/>
              </a:xfrm>
              <a:prstGeom prst="rect">
                <a:avLst/>
              </a:prstGeom>
              <a:noFill/>
              <a:ln>
                <a:solidFill>
                  <a:srgbClr val="0070C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3</m:t>
                          </m:r>
                        </m:sub>
                      </m:sSub>
                    </m:oMath>
                  </m:oMathPara>
                </a14:m>
                <a:endParaRPr lang="en-US" dirty="0"/>
              </a:p>
            </p:txBody>
          </p:sp>
        </mc:Choice>
        <mc:Fallback xmlns="">
          <p:sp>
            <p:nvSpPr>
              <p:cNvPr id="24" name="TextBox 23">
                <a:extLst>
                  <a:ext uri="{FF2B5EF4-FFF2-40B4-BE49-F238E27FC236}">
                    <a16:creationId xmlns:a16="http://schemas.microsoft.com/office/drawing/2014/main" id="{AF6E742E-8BDA-46E0-8091-B1D288018EA4}"/>
                  </a:ext>
                </a:extLst>
              </p:cNvPr>
              <p:cNvSpPr txBox="1">
                <a:spLocks noRot="1" noChangeAspect="1" noMove="1" noResize="1" noEditPoints="1" noAdjustHandles="1" noChangeArrowheads="1" noChangeShapeType="1" noTextEdit="1"/>
              </p:cNvSpPr>
              <p:nvPr/>
            </p:nvSpPr>
            <p:spPr>
              <a:xfrm>
                <a:off x="7199396" y="5185963"/>
                <a:ext cx="501996" cy="369332"/>
              </a:xfrm>
              <a:prstGeom prst="rect">
                <a:avLst/>
              </a:prstGeom>
              <a:blipFill>
                <a:blip r:embed="rId9"/>
                <a:stretch>
                  <a:fillRect b="-11290"/>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902C751-8535-4B77-A799-5168F3AC430F}"/>
                  </a:ext>
                </a:extLst>
              </p:cNvPr>
              <p:cNvSpPr txBox="1"/>
              <p:nvPr/>
            </p:nvSpPr>
            <p:spPr>
              <a:xfrm>
                <a:off x="6409776" y="5114747"/>
                <a:ext cx="610873" cy="381515"/>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𝑁</m:t>
                        </m:r>
                        <m:r>
                          <a:rPr lang="en-US" i="1">
                            <a:latin typeface="Cambria Math" panose="02040503050406030204" pitchFamily="18" charset="0"/>
                          </a:rPr>
                          <m:t>,1</m:t>
                        </m:r>
                      </m:sub>
                    </m:sSub>
                  </m:oMath>
                </a14:m>
                <a:r>
                  <a:rPr lang="en-US" dirty="0"/>
                  <a:t> </a:t>
                </a:r>
              </a:p>
            </p:txBody>
          </p:sp>
        </mc:Choice>
        <mc:Fallback xmlns="">
          <p:sp>
            <p:nvSpPr>
              <p:cNvPr id="25" name="TextBox 24">
                <a:extLst>
                  <a:ext uri="{FF2B5EF4-FFF2-40B4-BE49-F238E27FC236}">
                    <a16:creationId xmlns:a16="http://schemas.microsoft.com/office/drawing/2014/main" id="{0902C751-8535-4B77-A799-5168F3AC430F}"/>
                  </a:ext>
                </a:extLst>
              </p:cNvPr>
              <p:cNvSpPr txBox="1">
                <a:spLocks noRot="1" noChangeAspect="1" noMove="1" noResize="1" noEditPoints="1" noAdjustHandles="1" noChangeArrowheads="1" noChangeShapeType="1" noTextEdit="1"/>
              </p:cNvSpPr>
              <p:nvPr/>
            </p:nvSpPr>
            <p:spPr>
              <a:xfrm>
                <a:off x="6409776" y="5114747"/>
                <a:ext cx="610873" cy="381515"/>
              </a:xfrm>
              <a:prstGeom prst="rect">
                <a:avLst/>
              </a:prstGeom>
              <a:blipFill>
                <a:blip r:embed="rId10"/>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E2D35EF3-8C61-42F1-AAFD-D1AAC04FCF46}"/>
              </a:ext>
            </a:extLst>
          </p:cNvPr>
          <p:cNvSpPr txBox="1"/>
          <p:nvPr/>
        </p:nvSpPr>
        <p:spPr>
          <a:xfrm>
            <a:off x="3945049" y="3160803"/>
            <a:ext cx="761747" cy="369332"/>
          </a:xfrm>
          <a:prstGeom prst="rect">
            <a:avLst/>
          </a:prstGeom>
          <a:noFill/>
        </p:spPr>
        <p:txBody>
          <a:bodyPr wrap="none" rtlCol="0">
            <a:spAutoFit/>
          </a:bodyPr>
          <a:lstStyle/>
          <a:p>
            <a:r>
              <a:rPr lang="en-US" altLang="zh-CN" dirty="0"/>
              <a:t>user 1</a:t>
            </a:r>
            <a:endParaRPr lang="zh-CN" alt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C4FC34-CC19-4259-97EB-ED9C2F674BCB}"/>
                  </a:ext>
                </a:extLst>
              </p:cNvPr>
              <p:cNvSpPr txBox="1"/>
              <p:nvPr/>
            </p:nvSpPr>
            <p:spPr>
              <a:xfrm>
                <a:off x="3938061" y="4084510"/>
                <a:ext cx="865558" cy="369332"/>
              </a:xfrm>
              <a:prstGeom prst="rect">
                <a:avLst/>
              </a:prstGeom>
              <a:noFill/>
            </p:spPr>
            <p:txBody>
              <a:bodyPr wrap="none" rtlCol="0">
                <a:spAutoFit/>
              </a:bodyPr>
              <a:lstStyle/>
              <a:p>
                <a:r>
                  <a:rPr lang="en-US" altLang="zh-CN" dirty="0"/>
                  <a:t>user </a:t>
                </a:r>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i="1">
                            <a:latin typeface="Cambria Math" panose="02040503050406030204" pitchFamily="18" charset="0"/>
                          </a:rPr>
                          <m:t>𝑡</m:t>
                        </m:r>
                      </m:sub>
                    </m:sSub>
                  </m:oMath>
                </a14:m>
                <a:endParaRPr lang="zh-CN" altLang="en-US" dirty="0"/>
              </a:p>
            </p:txBody>
          </p:sp>
        </mc:Choice>
        <mc:Fallback xmlns="">
          <p:sp>
            <p:nvSpPr>
              <p:cNvPr id="27" name="TextBox 26">
                <a:extLst>
                  <a:ext uri="{FF2B5EF4-FFF2-40B4-BE49-F238E27FC236}">
                    <a16:creationId xmlns:a16="http://schemas.microsoft.com/office/drawing/2014/main" id="{8EC4FC34-CC19-4259-97EB-ED9C2F674BCB}"/>
                  </a:ext>
                </a:extLst>
              </p:cNvPr>
              <p:cNvSpPr txBox="1">
                <a:spLocks noRot="1" noChangeAspect="1" noMove="1" noResize="1" noEditPoints="1" noAdjustHandles="1" noChangeArrowheads="1" noChangeShapeType="1" noTextEdit="1"/>
              </p:cNvSpPr>
              <p:nvPr/>
            </p:nvSpPr>
            <p:spPr>
              <a:xfrm>
                <a:off x="3938061" y="4084510"/>
                <a:ext cx="865558" cy="369332"/>
              </a:xfrm>
              <a:prstGeom prst="rect">
                <a:avLst/>
              </a:prstGeom>
              <a:blipFill>
                <a:blip r:embed="rId11"/>
                <a:stretch>
                  <a:fillRect l="-563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B540F87-5AB4-4729-B45D-5DE8C54E780B}"/>
                  </a:ext>
                </a:extLst>
              </p:cNvPr>
              <p:cNvSpPr txBox="1"/>
              <p:nvPr/>
            </p:nvSpPr>
            <p:spPr>
              <a:xfrm>
                <a:off x="3940263" y="4963124"/>
                <a:ext cx="818686" cy="369332"/>
              </a:xfrm>
              <a:prstGeom prst="rect">
                <a:avLst/>
              </a:prstGeom>
              <a:noFill/>
            </p:spPr>
            <p:txBody>
              <a:bodyPr wrap="none" rtlCol="0">
                <a:spAutoFit/>
              </a:bodyPr>
              <a:lstStyle/>
              <a:p>
                <a:r>
                  <a:rPr lang="en-US" altLang="zh-CN" dirty="0"/>
                  <a:t>user </a:t>
                </a:r>
                <a14:m>
                  <m:oMath xmlns:m="http://schemas.openxmlformats.org/officeDocument/2006/math">
                    <m:r>
                      <a:rPr lang="en-US" altLang="zh-CN" b="0" i="1" smtClean="0">
                        <a:latin typeface="Cambria Math" panose="02040503050406030204" pitchFamily="18" charset="0"/>
                      </a:rPr>
                      <m:t>𝑁</m:t>
                    </m:r>
                  </m:oMath>
                </a14:m>
                <a:endParaRPr lang="zh-CN" altLang="en-US" dirty="0"/>
              </a:p>
            </p:txBody>
          </p:sp>
        </mc:Choice>
        <mc:Fallback xmlns="">
          <p:sp>
            <p:nvSpPr>
              <p:cNvPr id="28" name="TextBox 27">
                <a:extLst>
                  <a:ext uri="{FF2B5EF4-FFF2-40B4-BE49-F238E27FC236}">
                    <a16:creationId xmlns:a16="http://schemas.microsoft.com/office/drawing/2014/main" id="{2B540F87-5AB4-4729-B45D-5DE8C54E780B}"/>
                  </a:ext>
                </a:extLst>
              </p:cNvPr>
              <p:cNvSpPr txBox="1">
                <a:spLocks noRot="1" noChangeAspect="1" noMove="1" noResize="1" noEditPoints="1" noAdjustHandles="1" noChangeArrowheads="1" noChangeShapeType="1" noTextEdit="1"/>
              </p:cNvSpPr>
              <p:nvPr/>
            </p:nvSpPr>
            <p:spPr>
              <a:xfrm>
                <a:off x="3940263" y="4963124"/>
                <a:ext cx="818686" cy="369332"/>
              </a:xfrm>
              <a:prstGeom prst="rect">
                <a:avLst/>
              </a:prstGeom>
              <a:blipFill>
                <a:blip r:embed="rId12"/>
                <a:stretch>
                  <a:fillRect l="-5926" t="-8197" b="-24590"/>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A905B06C-20D1-4514-858F-E986831148C2}"/>
              </a:ext>
            </a:extLst>
          </p:cNvPr>
          <p:cNvGrpSpPr/>
          <p:nvPr/>
        </p:nvGrpSpPr>
        <p:grpSpPr>
          <a:xfrm>
            <a:off x="4468702" y="3685129"/>
            <a:ext cx="56793" cy="332878"/>
            <a:chOff x="7054850" y="1754525"/>
            <a:chExt cx="45719" cy="267969"/>
          </a:xfrm>
        </p:grpSpPr>
        <p:sp>
          <p:nvSpPr>
            <p:cNvPr id="30" name="Oval 29">
              <a:extLst>
                <a:ext uri="{FF2B5EF4-FFF2-40B4-BE49-F238E27FC236}">
                  <a16:creationId xmlns:a16="http://schemas.microsoft.com/office/drawing/2014/main" id="{0F5D3213-C8FE-489A-89B4-24846648ABC7}"/>
                </a:ext>
              </a:extLst>
            </p:cNvPr>
            <p:cNvSpPr/>
            <p:nvPr/>
          </p:nvSpPr>
          <p:spPr>
            <a:xfrm>
              <a:off x="7054850" y="17545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1" name="Oval 30">
              <a:extLst>
                <a:ext uri="{FF2B5EF4-FFF2-40B4-BE49-F238E27FC236}">
                  <a16:creationId xmlns:a16="http://schemas.microsoft.com/office/drawing/2014/main" id="{813B2F74-ECED-4727-9B60-72C5B8E69737}"/>
                </a:ext>
              </a:extLst>
            </p:cNvPr>
            <p:cNvSpPr/>
            <p:nvPr/>
          </p:nvSpPr>
          <p:spPr>
            <a:xfrm>
              <a:off x="7054850" y="186565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2" name="Oval 31">
              <a:extLst>
                <a:ext uri="{FF2B5EF4-FFF2-40B4-BE49-F238E27FC236}">
                  <a16:creationId xmlns:a16="http://schemas.microsoft.com/office/drawing/2014/main" id="{7BF17452-389B-4DE0-9DB7-50827AC5DE4C}"/>
                </a:ext>
              </a:extLst>
            </p:cNvPr>
            <p:cNvSpPr/>
            <p:nvPr/>
          </p:nvSpPr>
          <p:spPr>
            <a:xfrm>
              <a:off x="7054850" y="1976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33" name="Group 32">
            <a:extLst>
              <a:ext uri="{FF2B5EF4-FFF2-40B4-BE49-F238E27FC236}">
                <a16:creationId xmlns:a16="http://schemas.microsoft.com/office/drawing/2014/main" id="{915D61A3-8EC6-4495-87A9-0C4FF4D19FA9}"/>
              </a:ext>
            </a:extLst>
          </p:cNvPr>
          <p:cNvGrpSpPr/>
          <p:nvPr/>
        </p:nvGrpSpPr>
        <p:grpSpPr>
          <a:xfrm>
            <a:off x="4468702" y="4610955"/>
            <a:ext cx="56793" cy="332878"/>
            <a:chOff x="7054850" y="1754525"/>
            <a:chExt cx="45719" cy="267969"/>
          </a:xfrm>
        </p:grpSpPr>
        <p:sp>
          <p:nvSpPr>
            <p:cNvPr id="34" name="Oval 33">
              <a:extLst>
                <a:ext uri="{FF2B5EF4-FFF2-40B4-BE49-F238E27FC236}">
                  <a16:creationId xmlns:a16="http://schemas.microsoft.com/office/drawing/2014/main" id="{54EFB141-DE6B-437C-B9DE-FAAD42DFDD97}"/>
                </a:ext>
              </a:extLst>
            </p:cNvPr>
            <p:cNvSpPr/>
            <p:nvPr/>
          </p:nvSpPr>
          <p:spPr>
            <a:xfrm>
              <a:off x="7054850" y="17545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5" name="Oval 34">
              <a:extLst>
                <a:ext uri="{FF2B5EF4-FFF2-40B4-BE49-F238E27FC236}">
                  <a16:creationId xmlns:a16="http://schemas.microsoft.com/office/drawing/2014/main" id="{AE40AA07-A6D7-49B6-8D74-DF272FA0E75F}"/>
                </a:ext>
              </a:extLst>
            </p:cNvPr>
            <p:cNvSpPr/>
            <p:nvPr/>
          </p:nvSpPr>
          <p:spPr>
            <a:xfrm>
              <a:off x="7054850" y="186565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6" name="Oval 35">
              <a:extLst>
                <a:ext uri="{FF2B5EF4-FFF2-40B4-BE49-F238E27FC236}">
                  <a16:creationId xmlns:a16="http://schemas.microsoft.com/office/drawing/2014/main" id="{EA74F0FD-6FAD-4718-8534-6B2EFFFADA81}"/>
                </a:ext>
              </a:extLst>
            </p:cNvPr>
            <p:cNvSpPr/>
            <p:nvPr/>
          </p:nvSpPr>
          <p:spPr>
            <a:xfrm>
              <a:off x="7054850" y="1976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4973AC8-2FCF-489F-95A5-860A18D3C907}"/>
                  </a:ext>
                </a:extLst>
              </p:cNvPr>
              <p:cNvSpPr txBox="1"/>
              <p:nvPr/>
            </p:nvSpPr>
            <p:spPr>
              <a:xfrm>
                <a:off x="4985216" y="3392479"/>
                <a:ext cx="581505"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1,   </m:t>
                          </m:r>
                          <m:r>
                            <a:rPr lang="en-US" altLang="zh-CN" b="0"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7" name="TextBox 36">
                <a:extLst>
                  <a:ext uri="{FF2B5EF4-FFF2-40B4-BE49-F238E27FC236}">
                    <a16:creationId xmlns:a16="http://schemas.microsoft.com/office/drawing/2014/main" id="{D4973AC8-2FCF-489F-95A5-860A18D3C907}"/>
                  </a:ext>
                </a:extLst>
              </p:cNvPr>
              <p:cNvSpPr txBox="1">
                <a:spLocks noRot="1" noChangeAspect="1" noMove="1" noResize="1" noEditPoints="1" noAdjustHandles="1" noChangeArrowheads="1" noChangeShapeType="1" noTextEdit="1"/>
              </p:cNvSpPr>
              <p:nvPr/>
            </p:nvSpPr>
            <p:spPr>
              <a:xfrm>
                <a:off x="4985216" y="3392479"/>
                <a:ext cx="581505" cy="38151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7E8F536-1082-4244-9195-3DACE12E6492}"/>
                  </a:ext>
                </a:extLst>
              </p:cNvPr>
              <p:cNvSpPr txBox="1"/>
              <p:nvPr/>
            </p:nvSpPr>
            <p:spPr>
              <a:xfrm>
                <a:off x="4985213" y="4246884"/>
                <a:ext cx="665375" cy="3945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   </m:t>
                          </m:r>
                          <m:r>
                            <a:rPr lang="en-US" altLang="zh-CN" i="1">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8" name="TextBox 37">
                <a:extLst>
                  <a:ext uri="{FF2B5EF4-FFF2-40B4-BE49-F238E27FC236}">
                    <a16:creationId xmlns:a16="http://schemas.microsoft.com/office/drawing/2014/main" id="{17E8F536-1082-4244-9195-3DACE12E6492}"/>
                  </a:ext>
                </a:extLst>
              </p:cNvPr>
              <p:cNvSpPr txBox="1">
                <a:spLocks noRot="1" noChangeAspect="1" noMove="1" noResize="1" noEditPoints="1" noAdjustHandles="1" noChangeArrowheads="1" noChangeShapeType="1" noTextEdit="1"/>
              </p:cNvSpPr>
              <p:nvPr/>
            </p:nvSpPr>
            <p:spPr>
              <a:xfrm>
                <a:off x="4985213" y="4246884"/>
                <a:ext cx="665375" cy="394532"/>
              </a:xfrm>
              <a:prstGeom prst="rect">
                <a:avLst/>
              </a:prstGeom>
              <a:blipFill>
                <a:blip r:embed="rId14"/>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EB1FB51-77BD-4C28-B71E-366AA6761B4A}"/>
                  </a:ext>
                </a:extLst>
              </p:cNvPr>
              <p:cNvSpPr txBox="1"/>
              <p:nvPr/>
            </p:nvSpPr>
            <p:spPr>
              <a:xfrm>
                <a:off x="4999922" y="5204491"/>
                <a:ext cx="619592"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   ∙</m:t>
                          </m:r>
                        </m:sub>
                      </m:sSub>
                    </m:oMath>
                  </m:oMathPara>
                </a14:m>
                <a:endParaRPr lang="en-US" dirty="0"/>
              </a:p>
            </p:txBody>
          </p:sp>
        </mc:Choice>
        <mc:Fallback xmlns="">
          <p:sp>
            <p:nvSpPr>
              <p:cNvPr id="39" name="TextBox 38">
                <a:extLst>
                  <a:ext uri="{FF2B5EF4-FFF2-40B4-BE49-F238E27FC236}">
                    <a16:creationId xmlns:a16="http://schemas.microsoft.com/office/drawing/2014/main" id="{1EB1FB51-77BD-4C28-B71E-366AA6761B4A}"/>
                  </a:ext>
                </a:extLst>
              </p:cNvPr>
              <p:cNvSpPr txBox="1">
                <a:spLocks noRot="1" noChangeAspect="1" noMove="1" noResize="1" noEditPoints="1" noAdjustHandles="1" noChangeArrowheads="1" noChangeShapeType="1" noTextEdit="1"/>
              </p:cNvSpPr>
              <p:nvPr/>
            </p:nvSpPr>
            <p:spPr>
              <a:xfrm>
                <a:off x="4999922" y="5204491"/>
                <a:ext cx="619592" cy="381515"/>
              </a:xfrm>
              <a:prstGeom prst="rect">
                <a:avLst/>
              </a:prstGeom>
              <a:blipFill>
                <a:blip r:embed="rId15"/>
                <a:stretch>
                  <a:fillRect/>
                </a:stretch>
              </a:blipFill>
            </p:spPr>
            <p:txBody>
              <a:bodyPr/>
              <a:lstStyle/>
              <a:p>
                <a:r>
                  <a:rPr lang="en-US">
                    <a:noFill/>
                  </a:rPr>
                  <a:t> </a:t>
                </a:r>
              </a:p>
            </p:txBody>
          </p:sp>
        </mc:Fallback>
      </mc:AlternateContent>
      <p:sp>
        <p:nvSpPr>
          <p:cNvPr id="40" name="Isosceles Triangle 39">
            <a:extLst>
              <a:ext uri="{FF2B5EF4-FFF2-40B4-BE49-F238E27FC236}">
                <a16:creationId xmlns:a16="http://schemas.microsoft.com/office/drawing/2014/main" id="{693D16F0-BF5D-4E0A-821F-1BD2C484F138}"/>
              </a:ext>
            </a:extLst>
          </p:cNvPr>
          <p:cNvSpPr/>
          <p:nvPr/>
        </p:nvSpPr>
        <p:spPr>
          <a:xfrm>
            <a:off x="7648786" y="4275048"/>
            <a:ext cx="114883" cy="17327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Left Brace 40">
            <a:extLst>
              <a:ext uri="{FF2B5EF4-FFF2-40B4-BE49-F238E27FC236}">
                <a16:creationId xmlns:a16="http://schemas.microsoft.com/office/drawing/2014/main" id="{072EBE98-8F21-4D07-B7D9-7E74FEE06492}"/>
              </a:ext>
            </a:extLst>
          </p:cNvPr>
          <p:cNvSpPr/>
          <p:nvPr/>
        </p:nvSpPr>
        <p:spPr>
          <a:xfrm>
            <a:off x="7910787" y="4102120"/>
            <a:ext cx="147564" cy="52041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9B1E87B-6B5D-4946-8223-43A1AF10FDDE}"/>
                  </a:ext>
                </a:extLst>
              </p:cNvPr>
              <p:cNvSpPr txBox="1"/>
              <p:nvPr/>
            </p:nvSpPr>
            <p:spPr>
              <a:xfrm>
                <a:off x="8048280" y="4002371"/>
                <a:ext cx="2836354" cy="679801"/>
              </a:xfrm>
              <a:prstGeom prst="rect">
                <a:avLst/>
              </a:prstGeom>
              <a:noFill/>
            </p:spPr>
            <p:txBody>
              <a:bodyPr wrap="none" rtlCol="0">
                <a:spAutoFit/>
              </a:bodyPr>
              <a:lstStyle/>
              <a:p>
                <a:r>
                  <a:rPr lang="en-US" altLang="zh-CN" dirty="0"/>
                  <a:t>select </a:t>
                </a:r>
                <a14:m>
                  <m:oMath xmlns:m="http://schemas.openxmlformats.org/officeDocument/2006/math">
                    <m:sSub>
                      <m:sSubPr>
                        <m:ctrlPr>
                          <a:rPr lang="en-US" altLang="zh-CN" i="1">
                            <a:latin typeface="Cambria Math" panose="02040503050406030204" pitchFamily="18" charset="0"/>
                          </a:rPr>
                        </m:ctrlPr>
                      </m:sSubPr>
                      <m:e>
                        <m:r>
                          <a:rPr lang="en-US" altLang="zh-CN" b="1" i="1">
                            <a:latin typeface="Cambria Math" panose="02040503050406030204" pitchFamily="18" charset="0"/>
                          </a:rPr>
                          <m:t>𝒙</m:t>
                        </m:r>
                      </m:e>
                      <m:sub>
                        <m:r>
                          <a:rPr lang="en-US" altLang="zh-CN" i="1">
                            <a:latin typeface="Cambria Math" panose="02040503050406030204" pitchFamily="18" charset="0"/>
                          </a:rPr>
                          <m:t>𝑡</m:t>
                        </m:r>
                      </m:sub>
                    </m:sSub>
                  </m:oMath>
                </a14:m>
                <a:endParaRPr lang="en-US" altLang="zh-CN" dirty="0"/>
              </a:p>
              <a:p>
                <a:r>
                  <a:rPr lang="en-US" altLang="zh-CN" dirty="0"/>
                  <a:t>observe </a:t>
                </a:r>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b="1" i="1">
                            <a:latin typeface="Cambria Math" panose="02040503050406030204" pitchFamily="18" charset="0"/>
                          </a:rPr>
                          <m:t>𝒙</m:t>
                        </m:r>
                      </m:e>
                      <m:sub>
                        <m:r>
                          <a:rPr lang="en-US" altLang="zh-CN" i="1">
                            <a:latin typeface="Cambria Math" panose="02040503050406030204" pitchFamily="18" charset="0"/>
                          </a:rPr>
                          <m:t>𝑡</m:t>
                        </m:r>
                      </m:sub>
                      <m:sup>
                        <m:r>
                          <a:rPr lang="en-US" altLang="zh-CN" i="1">
                            <a:latin typeface="Cambria Math" panose="02040503050406030204" pitchFamily="18" charset="0"/>
                          </a:rPr>
                          <m:t>𝑇</m:t>
                        </m:r>
                      </m:sup>
                    </m:sSub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sub>
                    </m:sSub>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𝜎</m:t>
                        </m:r>
                      </m:e>
                      <m:sup>
                        <m:r>
                          <a:rPr lang="en-US" altLang="zh-CN" i="1">
                            <a:latin typeface="Cambria Math" panose="02040503050406030204" pitchFamily="18" charset="0"/>
                          </a:rPr>
                          <m:t>2</m:t>
                        </m:r>
                      </m:sup>
                    </m:sSup>
                    <m:r>
                      <a:rPr lang="en-US" altLang="zh-CN" i="1">
                        <a:latin typeface="Cambria Math" panose="02040503050406030204" pitchFamily="18" charset="0"/>
                      </a:rPr>
                      <m:t>)</m:t>
                    </m:r>
                  </m:oMath>
                </a14:m>
                <a:endParaRPr lang="zh-CN" altLang="en-US" dirty="0"/>
              </a:p>
            </p:txBody>
          </p:sp>
        </mc:Choice>
        <mc:Fallback xmlns="">
          <p:sp>
            <p:nvSpPr>
              <p:cNvPr id="42" name="TextBox 41">
                <a:extLst>
                  <a:ext uri="{FF2B5EF4-FFF2-40B4-BE49-F238E27FC236}">
                    <a16:creationId xmlns:a16="http://schemas.microsoft.com/office/drawing/2014/main" id="{39B1E87B-6B5D-4946-8223-43A1AF10FDDE}"/>
                  </a:ext>
                </a:extLst>
              </p:cNvPr>
              <p:cNvSpPr txBox="1">
                <a:spLocks noRot="1" noChangeAspect="1" noMove="1" noResize="1" noEditPoints="1" noAdjustHandles="1" noChangeArrowheads="1" noChangeShapeType="1" noTextEdit="1"/>
              </p:cNvSpPr>
              <p:nvPr/>
            </p:nvSpPr>
            <p:spPr>
              <a:xfrm>
                <a:off x="8048280" y="4002371"/>
                <a:ext cx="2836354" cy="679801"/>
              </a:xfrm>
              <a:prstGeom prst="rect">
                <a:avLst/>
              </a:prstGeom>
              <a:blipFill>
                <a:blip r:embed="rId16"/>
                <a:stretch>
                  <a:fillRect l="-1717" t="-5405"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6E94E6E-B88F-497D-AA17-37201DCC6A6A}"/>
                  </a:ext>
                </a:extLst>
              </p:cNvPr>
              <p:cNvSpPr txBox="1"/>
              <p:nvPr/>
            </p:nvSpPr>
            <p:spPr>
              <a:xfrm>
                <a:off x="1017207" y="3903203"/>
                <a:ext cx="2204963" cy="720262"/>
              </a:xfrm>
              <a:prstGeom prst="rect">
                <a:avLst/>
              </a:prstGeom>
              <a:noFill/>
            </p:spPr>
            <p:txBody>
              <a:bodyPr wrap="none" rtlCol="0">
                <a:spAutoFit/>
              </a:bodyPr>
              <a:lstStyle/>
              <a:p>
                <a:r>
                  <a:rPr lang="en-US" altLang="zh-CN" sz="2000" dirty="0"/>
                  <a:t>shared parameters </a:t>
                </a:r>
              </a:p>
              <a:p>
                <a:pPr/>
                <a14:m>
                  <m:oMathPara xmlns:m="http://schemas.openxmlformats.org/officeDocument/2006/math">
                    <m:oMathParaPr>
                      <m:jc m:val="centerGroup"/>
                    </m:oMathParaPr>
                    <m:oMath xmlns:m="http://schemas.openxmlformats.org/officeDocument/2006/math">
                      <m:sSubSup>
                        <m:sSubSupPr>
                          <m:ctrlPr>
                            <a:rPr lang="en-US" altLang="zh-CN" sz="2000" i="1">
                              <a:latin typeface="Cambria Math" panose="02040503050406030204" pitchFamily="18" charset="0"/>
                            </a:rPr>
                          </m:ctrlPr>
                        </m:sSubSupPr>
                        <m:e>
                          <m:d>
                            <m:dPr>
                              <m:begChr m:val="{"/>
                              <m:endChr m:val="}"/>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𝜙</m:t>
                                  </m:r>
                                </m:e>
                                <m:sub>
                                  <m:r>
                                    <a:rPr lang="en-US" altLang="zh-CN" sz="2000" i="1">
                                      <a:latin typeface="Cambria Math" panose="02040503050406030204" pitchFamily="18" charset="0"/>
                                    </a:rPr>
                                    <m:t>𝑘</m:t>
                                  </m:r>
                                </m:sub>
                              </m:sSub>
                            </m:e>
                          </m:d>
                        </m:e>
                        <m:sub>
                          <m:r>
                            <a:rPr lang="en-US" altLang="zh-CN" sz="2000" i="1">
                              <a:latin typeface="Cambria Math" panose="02040503050406030204" pitchFamily="18" charset="0"/>
                            </a:rPr>
                            <m:t>𝑘</m:t>
                          </m:r>
                          <m:r>
                            <a:rPr lang="en-US" altLang="zh-CN" sz="2000" i="1">
                              <a:latin typeface="Cambria Math" panose="02040503050406030204" pitchFamily="18" charset="0"/>
                            </a:rPr>
                            <m:t>=1</m:t>
                          </m:r>
                        </m:sub>
                        <m:sup>
                          <m:r>
                            <a:rPr lang="en-US" altLang="zh-CN" sz="2000" b="0" i="1" smtClean="0">
                              <a:latin typeface="Cambria Math" panose="02040503050406030204" pitchFamily="18" charset="0"/>
                            </a:rPr>
                            <m:t>𝐾</m:t>
                          </m:r>
                        </m:sup>
                      </m:sSubSup>
                    </m:oMath>
                  </m:oMathPara>
                </a14:m>
                <a:endParaRPr lang="zh-CN" altLang="en-US" sz="2000" dirty="0"/>
              </a:p>
            </p:txBody>
          </p:sp>
        </mc:Choice>
        <mc:Fallback xmlns="">
          <p:sp>
            <p:nvSpPr>
              <p:cNvPr id="43" name="TextBox 42">
                <a:extLst>
                  <a:ext uri="{FF2B5EF4-FFF2-40B4-BE49-F238E27FC236}">
                    <a16:creationId xmlns:a16="http://schemas.microsoft.com/office/drawing/2014/main" id="{C6E94E6E-B88F-497D-AA17-37201DCC6A6A}"/>
                  </a:ext>
                </a:extLst>
              </p:cNvPr>
              <p:cNvSpPr txBox="1">
                <a:spLocks noRot="1" noChangeAspect="1" noMove="1" noResize="1" noEditPoints="1" noAdjustHandles="1" noChangeArrowheads="1" noChangeShapeType="1" noTextEdit="1"/>
              </p:cNvSpPr>
              <p:nvPr/>
            </p:nvSpPr>
            <p:spPr>
              <a:xfrm>
                <a:off x="1017207" y="3903203"/>
                <a:ext cx="2204963" cy="720262"/>
              </a:xfrm>
              <a:prstGeom prst="rect">
                <a:avLst/>
              </a:prstGeom>
              <a:blipFill>
                <a:blip r:embed="rId17"/>
                <a:stretch>
                  <a:fillRect l="-3039" t="-4237" r="-1657" b="-76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5143D96-932B-447F-A8D1-8C55601F8E6E}"/>
                  </a:ext>
                </a:extLst>
              </p:cNvPr>
              <p:cNvSpPr txBox="1"/>
              <p:nvPr/>
            </p:nvSpPr>
            <p:spPr>
              <a:xfrm>
                <a:off x="7553948" y="4405402"/>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rPr>
                        <m:t>𝑡</m:t>
                      </m:r>
                    </m:oMath>
                  </m:oMathPara>
                </a14:m>
                <a:endParaRPr lang="zh-CN" altLang="en-US" dirty="0"/>
              </a:p>
            </p:txBody>
          </p:sp>
        </mc:Choice>
        <mc:Fallback xmlns="">
          <p:sp>
            <p:nvSpPr>
              <p:cNvPr id="44" name="TextBox 43">
                <a:extLst>
                  <a:ext uri="{FF2B5EF4-FFF2-40B4-BE49-F238E27FC236}">
                    <a16:creationId xmlns:a16="http://schemas.microsoft.com/office/drawing/2014/main" id="{35143D96-932B-447F-A8D1-8C55601F8E6E}"/>
                  </a:ext>
                </a:extLst>
              </p:cNvPr>
              <p:cNvSpPr txBox="1">
                <a:spLocks noRot="1" noChangeAspect="1" noMove="1" noResize="1" noEditPoints="1" noAdjustHandles="1" noChangeArrowheads="1" noChangeShapeType="1" noTextEdit="1"/>
              </p:cNvSpPr>
              <p:nvPr/>
            </p:nvSpPr>
            <p:spPr>
              <a:xfrm>
                <a:off x="7553948" y="4405402"/>
                <a:ext cx="334579" cy="369332"/>
              </a:xfrm>
              <a:prstGeom prst="rect">
                <a:avLst/>
              </a:prstGeom>
              <a:blipFill>
                <a:blip r:embed="rId18"/>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0D783D9E-A2FB-46AA-B8D2-67EB2E8E6C31}"/>
              </a:ext>
            </a:extLst>
          </p:cNvPr>
          <p:cNvCxnSpPr>
            <a:cxnSpLocks/>
            <a:stCxn id="43" idx="3"/>
            <a:endCxn id="26" idx="1"/>
          </p:cNvCxnSpPr>
          <p:nvPr/>
        </p:nvCxnSpPr>
        <p:spPr>
          <a:xfrm flipV="1">
            <a:off x="3222170" y="3345469"/>
            <a:ext cx="722879" cy="917865"/>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46" name="Straight Arrow Connector 45">
            <a:extLst>
              <a:ext uri="{FF2B5EF4-FFF2-40B4-BE49-F238E27FC236}">
                <a16:creationId xmlns:a16="http://schemas.microsoft.com/office/drawing/2014/main" id="{6AA6F39D-A81E-4D70-9A0D-374D0F7FE9ED}"/>
              </a:ext>
            </a:extLst>
          </p:cNvPr>
          <p:cNvCxnSpPr>
            <a:cxnSpLocks/>
            <a:stCxn id="43" idx="3"/>
            <a:endCxn id="27" idx="1"/>
          </p:cNvCxnSpPr>
          <p:nvPr/>
        </p:nvCxnSpPr>
        <p:spPr>
          <a:xfrm>
            <a:off x="3222170" y="4263334"/>
            <a:ext cx="715891" cy="5842"/>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id="{F12802BA-B351-4597-A422-3500FA69DDED}"/>
              </a:ext>
            </a:extLst>
          </p:cNvPr>
          <p:cNvCxnSpPr>
            <a:cxnSpLocks/>
            <a:stCxn id="43" idx="3"/>
            <a:endCxn id="28" idx="1"/>
          </p:cNvCxnSpPr>
          <p:nvPr/>
        </p:nvCxnSpPr>
        <p:spPr>
          <a:xfrm>
            <a:off x="3222170" y="4263334"/>
            <a:ext cx="718093" cy="884456"/>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pic>
        <p:nvPicPr>
          <p:cNvPr id="49" name="Picture 48">
            <a:extLst>
              <a:ext uri="{FF2B5EF4-FFF2-40B4-BE49-F238E27FC236}">
                <a16:creationId xmlns:a16="http://schemas.microsoft.com/office/drawing/2014/main" id="{8890C917-0411-4B41-AD34-F9CBB5B2FD7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007310" y="3754844"/>
            <a:ext cx="381515" cy="381515"/>
          </a:xfrm>
          <a:prstGeom prst="rect">
            <a:avLst/>
          </a:prstGeom>
        </p:spPr>
      </p:pic>
      <p:pic>
        <p:nvPicPr>
          <p:cNvPr id="52" name="Picture 51">
            <a:extLst>
              <a:ext uri="{FF2B5EF4-FFF2-40B4-BE49-F238E27FC236}">
                <a16:creationId xmlns:a16="http://schemas.microsoft.com/office/drawing/2014/main" id="{EE52D18D-4AFC-4E17-9202-DB2CC2AE2F7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001825" y="4704898"/>
            <a:ext cx="381515" cy="381515"/>
          </a:xfrm>
          <a:prstGeom prst="rect">
            <a:avLst/>
          </a:prstGeom>
        </p:spPr>
      </p:pic>
      <p:pic>
        <p:nvPicPr>
          <p:cNvPr id="58" name="Picture 57">
            <a:extLst>
              <a:ext uri="{FF2B5EF4-FFF2-40B4-BE49-F238E27FC236}">
                <a16:creationId xmlns:a16="http://schemas.microsoft.com/office/drawing/2014/main" id="{D8C0DEA5-495D-431C-AE8F-C4CCF234EE3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989325" y="2844299"/>
            <a:ext cx="381515" cy="381515"/>
          </a:xfrm>
          <a:prstGeom prst="rect">
            <a:avLst/>
          </a:prstGeom>
        </p:spPr>
      </p:pic>
      <p:sp>
        <p:nvSpPr>
          <p:cNvPr id="60" name="Date Placeholder 59">
            <a:extLst>
              <a:ext uri="{FF2B5EF4-FFF2-40B4-BE49-F238E27FC236}">
                <a16:creationId xmlns:a16="http://schemas.microsoft.com/office/drawing/2014/main" id="{37D62D06-862C-4223-9894-07B0DAD539B1}"/>
              </a:ext>
            </a:extLst>
          </p:cNvPr>
          <p:cNvSpPr>
            <a:spLocks noGrp="1"/>
          </p:cNvSpPr>
          <p:nvPr>
            <p:ph type="dt" sz="half" idx="10"/>
          </p:nvPr>
        </p:nvSpPr>
        <p:spPr/>
        <p:txBody>
          <a:bodyPr/>
          <a:lstStyle/>
          <a:p>
            <a:r>
              <a:rPr lang="en-US"/>
              <a:t>Non-stationary environments</a:t>
            </a:r>
          </a:p>
        </p:txBody>
      </p:sp>
      <p:sp>
        <p:nvSpPr>
          <p:cNvPr id="53" name="Slide Number Placeholder 4">
            <a:extLst>
              <a:ext uri="{FF2B5EF4-FFF2-40B4-BE49-F238E27FC236}">
                <a16:creationId xmlns:a16="http://schemas.microsoft.com/office/drawing/2014/main" id="{2313E837-BCB6-054C-A3B2-9A26DBDDF71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70</a:t>
            </a:fld>
            <a:endParaRPr lang="en-US" dirty="0"/>
          </a:p>
        </p:txBody>
      </p:sp>
    </p:spTree>
    <p:extLst>
      <p:ext uri="{BB962C8B-B14F-4D97-AF65-F5344CB8AC3E}">
        <p14:creationId xmlns:p14="http://schemas.microsoft.com/office/powerpoint/2010/main" val="1151731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C9A7-80C0-4861-9C18-0B29DD83F47D}"/>
              </a:ext>
            </a:extLst>
          </p:cNvPr>
          <p:cNvSpPr>
            <a:spLocks noGrp="1"/>
          </p:cNvSpPr>
          <p:nvPr>
            <p:ph type="title"/>
          </p:nvPr>
        </p:nvSpPr>
        <p:spPr/>
        <p:txBody>
          <a:bodyPr>
            <a:normAutofit/>
          </a:bodyPr>
          <a:lstStyle/>
          <a:p>
            <a:r>
              <a:rPr lang="en-US" sz="4000" dirty="0"/>
              <a:t>Unifying clustering and change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17BC6A-3355-4654-A25C-4436BCE7FA9B}"/>
                  </a:ext>
                </a:extLst>
              </p:cNvPr>
              <p:cNvSpPr>
                <a:spLocks noGrp="1"/>
              </p:cNvSpPr>
              <p:nvPr>
                <p:ph idx="1"/>
              </p:nvPr>
            </p:nvSpPr>
            <p:spPr/>
            <p:txBody>
              <a:bodyPr/>
              <a:lstStyle/>
              <a:p>
                <a:r>
                  <a:rPr lang="en-US" sz="2800" dirty="0"/>
                  <a:t>Connection: both are testing </a:t>
                </a:r>
                <a:r>
                  <a:rPr lang="en-US" sz="2800" dirty="0">
                    <a:solidFill>
                      <a:srgbClr val="FF0000"/>
                    </a:solidFill>
                  </a:rPr>
                  <a:t>homogeneity</a:t>
                </a:r>
                <a:r>
                  <a:rPr lang="en-US" sz="2800" dirty="0"/>
                  <a:t> between </a:t>
                </a:r>
                <a:r>
                  <a:rPr lang="en-US" altLang="zh-CN" sz="2800" dirty="0"/>
                  <a:t>data sequences</a:t>
                </a:r>
              </a:p>
              <a:p>
                <a:r>
                  <a:rPr lang="en-US" altLang="zh-CN" sz="2800" dirty="0"/>
                  <a:t>More formally, given two data sequences:</a:t>
                </a:r>
              </a:p>
              <a:p>
                <a:pPr lvl="1"/>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ℋ</m:t>
                        </m:r>
                      </m:e>
                      <m:sub>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m:t>
                    </m:r>
                    <m:sSubSup>
                      <m:sSubSupPr>
                        <m:ctrlPr>
                          <a:rPr lang="en-US" altLang="zh-CN" sz="2400" b="0" i="1" smtClean="0">
                            <a:latin typeface="Cambria Math" panose="02040503050406030204" pitchFamily="18" charset="0"/>
                          </a:rPr>
                        </m:ctrlPr>
                      </m:sSubSupPr>
                      <m:e>
                        <m:d>
                          <m:dPr>
                            <m:begChr m:val="{"/>
                            <m:endChr m:val="}"/>
                            <m:ctrlPr>
                              <a:rPr lang="en-US" altLang="zh-CN" sz="2400" b="0" i="1" smtClean="0">
                                <a:latin typeface="Cambria Math" panose="02040503050406030204" pitchFamily="18" charset="0"/>
                              </a:rPr>
                            </m:ctrlPr>
                          </m:dPr>
                          <m:e>
                            <m:d>
                              <m:dPr>
                                <m:ctrlPr>
                                  <a:rPr lang="en-US" altLang="zh-CN"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𝑖</m:t>
                                    </m:r>
                                  </m:sub>
                                </m:sSub>
                              </m:e>
                            </m:d>
                          </m:e>
                        </m:d>
                      </m:e>
                      <m:sub>
                        <m: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=1</m:t>
                        </m:r>
                      </m:sub>
                      <m:sup>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𝑡</m:t>
                            </m:r>
                          </m:e>
                          <m:sub>
                            <m:r>
                              <a:rPr lang="en-US" altLang="zh-CN" sz="2400" b="0" i="1" smtClean="0">
                                <a:latin typeface="Cambria Math" panose="02040503050406030204" pitchFamily="18" charset="0"/>
                              </a:rPr>
                              <m:t>1</m:t>
                            </m:r>
                          </m:sub>
                        </m:sSub>
                      </m:sup>
                    </m:sSubSup>
                  </m:oMath>
                </a14:m>
                <a:r>
                  <a:rPr lang="en-US" altLang="zh-CN" sz="2400" dirty="0"/>
                  <a:t> and </a:t>
                </a:r>
                <a14:m>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ℋ</m:t>
                        </m:r>
                      </m:e>
                      <m:sub>
                        <m:r>
                          <a:rPr lang="en-US" altLang="zh-CN" sz="2400" b="0" i="1" smtClean="0">
                            <a:latin typeface="Cambria Math" panose="02040503050406030204" pitchFamily="18" charset="0"/>
                            <a:ea typeface="Cambria Math" panose="02040503050406030204" pitchFamily="18" charset="0"/>
                          </a:rPr>
                          <m:t>2</m:t>
                        </m:r>
                      </m:sub>
                    </m:sSub>
                    <m:r>
                      <a:rPr lang="en-US" altLang="zh-CN" sz="2400" i="1">
                        <a:latin typeface="Cambria Math" panose="02040503050406030204" pitchFamily="18" charset="0"/>
                      </a:rPr>
                      <m:t>=</m:t>
                    </m:r>
                    <m:sSubSup>
                      <m:sSubSupPr>
                        <m:ctrlPr>
                          <a:rPr lang="en-US" altLang="zh-CN" sz="2400" i="1">
                            <a:latin typeface="Cambria Math" panose="02040503050406030204" pitchFamily="18" charset="0"/>
                          </a:rPr>
                        </m:ctrlPr>
                      </m:sSubSupPr>
                      <m:e>
                        <m:d>
                          <m:dPr>
                            <m:begChr m:val="{"/>
                            <m:endChr m:val="}"/>
                            <m:ctrlPr>
                              <a:rPr lang="en-US" altLang="zh-CN" sz="2400" i="1">
                                <a:latin typeface="Cambria Math" panose="02040503050406030204" pitchFamily="18" charset="0"/>
                              </a:rPr>
                            </m:ctrlPr>
                          </m:dPr>
                          <m:e>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b="0" i="1" smtClean="0">
                                        <a:latin typeface="Cambria Math" panose="02040503050406030204" pitchFamily="18" charset="0"/>
                                      </a:rPr>
                                      <m:t>𝑗</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𝑗</m:t>
                                    </m:r>
                                  </m:sub>
                                </m:sSub>
                              </m:e>
                            </m:d>
                          </m:e>
                        </m:d>
                      </m:e>
                      <m:sub>
                        <m:r>
                          <a:rPr lang="en-US" altLang="zh-CN" sz="2400" b="0" i="1" smtClean="0">
                            <a:latin typeface="Cambria Math" panose="02040503050406030204" pitchFamily="18" charset="0"/>
                          </a:rPr>
                          <m:t>𝑗</m:t>
                        </m:r>
                        <m:r>
                          <a:rPr lang="en-US" altLang="zh-CN" sz="2400" i="1">
                            <a:latin typeface="Cambria Math" panose="02040503050406030204" pitchFamily="18" charset="0"/>
                          </a:rPr>
                          <m:t>=1</m:t>
                        </m:r>
                      </m:sub>
                      <m:sup>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𝑡</m:t>
                            </m:r>
                          </m:e>
                          <m:sub>
                            <m:r>
                              <a:rPr lang="en-US" altLang="zh-CN" sz="2400" b="0" i="1" smtClean="0">
                                <a:latin typeface="Cambria Math" panose="02040503050406030204" pitchFamily="18" charset="0"/>
                              </a:rPr>
                              <m:t>2</m:t>
                            </m:r>
                          </m:sub>
                        </m:sSub>
                      </m:sup>
                    </m:sSubSup>
                  </m:oMath>
                </a14:m>
                <a:endParaRPr lang="en-US" altLang="zh-CN" sz="2400" dirty="0"/>
              </a:p>
              <a:p>
                <a:pPr lvl="1"/>
                <a14:m>
                  <m:oMath xmlns:m="http://schemas.openxmlformats.org/officeDocument/2006/math">
                    <m:r>
                      <a:rPr lang="en-US" altLang="zh-CN" sz="2400" b="0" i="1" smtClean="0">
                        <a:latin typeface="Cambria Math" panose="02040503050406030204" pitchFamily="18" charset="0"/>
                      </a:rPr>
                      <m:t>∀</m:t>
                    </m:r>
                    <m:d>
                      <m:dPr>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𝑖</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i="1">
                                <a:latin typeface="Cambria Math" panose="02040503050406030204" pitchFamily="18" charset="0"/>
                              </a:rPr>
                              <m:t>𝑖</m:t>
                            </m:r>
                          </m:sub>
                        </m:sSub>
                      </m:e>
                    </m:d>
                    <m:r>
                      <a:rPr lang="en-US" altLang="zh-CN" sz="2400" b="0" i="1" smtClean="0">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ℋ</m:t>
                        </m:r>
                      </m:e>
                      <m:sub>
                        <m:r>
                          <a:rPr lang="en-US" altLang="zh-CN" sz="2400" i="1">
                            <a:latin typeface="Cambria Math" panose="02040503050406030204" pitchFamily="18" charset="0"/>
                          </a:rPr>
                          <m:t>1</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𝒩</m:t>
                    </m:r>
                    <m:r>
                      <a:rPr lang="en-US" altLang="zh-CN" sz="2400" b="0" i="1" smtClean="0">
                        <a:latin typeface="Cambria Math" panose="02040503050406030204" pitchFamily="18" charset="0"/>
                        <a:ea typeface="Cambria Math" panose="02040503050406030204" pitchFamily="18" charset="0"/>
                      </a:rPr>
                      <m:t>(</m:t>
                    </m:r>
                    <m:sSubSup>
                      <m:sSubSupPr>
                        <m:ctrlPr>
                          <a:rPr lang="en-US" altLang="zh-CN" sz="2400" b="0" i="1" smtClean="0">
                            <a:latin typeface="Cambria Math" panose="02040503050406030204" pitchFamily="18" charset="0"/>
                            <a:ea typeface="Cambria Math" panose="02040503050406030204" pitchFamily="18" charset="0"/>
                          </a:rPr>
                        </m:ctrlPr>
                      </m:sSubSupPr>
                      <m:e>
                        <m:r>
                          <a:rPr lang="en-US" altLang="zh-CN" sz="2400" b="0" i="1" smtClean="0">
                            <a:latin typeface="Cambria Math" panose="02040503050406030204" pitchFamily="18" charset="0"/>
                            <a:ea typeface="Cambria Math" panose="02040503050406030204" pitchFamily="18" charset="0"/>
                          </a:rPr>
                          <m:t>𝑥</m:t>
                        </m:r>
                      </m:e>
                      <m:sub>
                        <m:r>
                          <a:rPr lang="en-US" altLang="zh-CN" sz="2400" b="0" i="1" smtClean="0">
                            <a:latin typeface="Cambria Math" panose="02040503050406030204" pitchFamily="18" charset="0"/>
                            <a:ea typeface="Cambria Math" panose="02040503050406030204" pitchFamily="18" charset="0"/>
                          </a:rPr>
                          <m:t>𝑖</m:t>
                        </m:r>
                      </m:sub>
                      <m:sup>
                        <m:r>
                          <a:rPr lang="en-US" altLang="zh-CN" sz="2400" b="0" i="1" smtClean="0">
                            <a:latin typeface="Cambria Math" panose="02040503050406030204" pitchFamily="18" charset="0"/>
                            <a:ea typeface="Cambria Math" panose="02040503050406030204" pitchFamily="18" charset="0"/>
                          </a:rPr>
                          <m:t>⊤</m:t>
                        </m:r>
                      </m:sup>
                    </m:sSubSup>
                    <m:sSub>
                      <m:sSubPr>
                        <m:ctrlPr>
                          <a:rPr lang="en-US" altLang="zh-CN" sz="2400" b="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𝜃</m:t>
                        </m:r>
                      </m:e>
                      <m:sub>
                        <m:r>
                          <a:rPr lang="en-US" altLang="zh-CN" sz="2400" b="0" i="1" smtClean="0">
                            <a:latin typeface="Cambria Math" panose="02040503050406030204" pitchFamily="18" charset="0"/>
                            <a:ea typeface="Cambria Math" panose="02040503050406030204" pitchFamily="18" charset="0"/>
                          </a:rPr>
                          <m:t>1</m:t>
                        </m:r>
                      </m:sub>
                    </m:sSub>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𝜎</m:t>
                        </m:r>
                      </m:e>
                      <m:sup>
                        <m:r>
                          <a:rPr lang="en-US" altLang="zh-CN" sz="2400" b="0" i="1" smtClean="0">
                            <a:latin typeface="Cambria Math" panose="02040503050406030204" pitchFamily="18" charset="0"/>
                          </a:rPr>
                          <m:t>2</m:t>
                        </m:r>
                      </m:sup>
                    </m:sSup>
                    <m:r>
                      <a:rPr lang="en-US" altLang="zh-CN" sz="2400" b="0" i="1" smtClean="0">
                        <a:latin typeface="Cambria Math" panose="02040503050406030204" pitchFamily="18" charset="0"/>
                      </a:rPr>
                      <m:t>)</m:t>
                    </m:r>
                  </m:oMath>
                </a14:m>
                <a:r>
                  <a:rPr lang="en-US" altLang="zh-CN" sz="2400" dirty="0"/>
                  <a:t> and </a:t>
                </a:r>
                <a14:m>
                  <m:oMath xmlns:m="http://schemas.openxmlformats.org/officeDocument/2006/math">
                    <m:r>
                      <a:rPr lang="en-US" altLang="zh-CN" sz="2400" i="1">
                        <a:latin typeface="Cambria Math" panose="02040503050406030204" pitchFamily="18" charset="0"/>
                      </a:rPr>
                      <m:t>∀</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b="0" i="1" smtClean="0">
                                <a:latin typeface="Cambria Math" panose="02040503050406030204" pitchFamily="18" charset="0"/>
                              </a:rPr>
                              <m:t>𝑗</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𝑗</m:t>
                            </m:r>
                          </m:sub>
                        </m:sSub>
                      </m:e>
                    </m:d>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ℋ</m:t>
                        </m:r>
                      </m:e>
                      <m:sub>
                        <m:r>
                          <a:rPr lang="en-US" altLang="zh-CN" sz="2400" b="0" i="1" smtClean="0">
                            <a:latin typeface="Cambria Math" panose="02040503050406030204" pitchFamily="18" charset="0"/>
                            <a:ea typeface="Cambria Math" panose="02040503050406030204" pitchFamily="18" charset="0"/>
                          </a:rPr>
                          <m:t>2</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𝑗</m:t>
                        </m:r>
                      </m:sub>
                    </m:sSub>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𝒩</m:t>
                    </m:r>
                    <m:r>
                      <a:rPr lang="en-US" altLang="zh-CN" sz="2400" i="1">
                        <a:latin typeface="Cambria Math" panose="02040503050406030204" pitchFamily="18" charset="0"/>
                        <a:ea typeface="Cambria Math" panose="02040503050406030204" pitchFamily="18" charset="0"/>
                      </a:rPr>
                      <m:t>(</m:t>
                    </m:r>
                    <m:sSubSup>
                      <m:sSubSupPr>
                        <m:ctrlPr>
                          <a:rPr lang="en-US" altLang="zh-CN" sz="2400" i="1">
                            <a:latin typeface="Cambria Math" panose="02040503050406030204" pitchFamily="18" charset="0"/>
                            <a:ea typeface="Cambria Math" panose="02040503050406030204" pitchFamily="18" charset="0"/>
                          </a:rPr>
                        </m:ctrlPr>
                      </m:sSubSupPr>
                      <m:e>
                        <m:r>
                          <a:rPr lang="en-US" altLang="zh-CN" sz="2400" i="1">
                            <a:latin typeface="Cambria Math" panose="02040503050406030204" pitchFamily="18" charset="0"/>
                            <a:ea typeface="Cambria Math" panose="02040503050406030204" pitchFamily="18" charset="0"/>
                          </a:rPr>
                          <m:t>𝑥</m:t>
                        </m:r>
                      </m:e>
                      <m:sub>
                        <m:r>
                          <a:rPr lang="en-US" altLang="zh-CN" sz="2400" b="0" i="1" smtClean="0">
                            <a:latin typeface="Cambria Math" panose="02040503050406030204" pitchFamily="18" charset="0"/>
                            <a:ea typeface="Cambria Math" panose="02040503050406030204" pitchFamily="18" charset="0"/>
                          </a:rPr>
                          <m:t>𝑗</m:t>
                        </m:r>
                      </m:sub>
                      <m:sup>
                        <m:r>
                          <a:rPr lang="en-US" altLang="zh-CN" sz="2400" i="1">
                            <a:latin typeface="Cambria Math" panose="02040503050406030204" pitchFamily="18" charset="0"/>
                            <a:ea typeface="Cambria Math" panose="02040503050406030204" pitchFamily="18" charset="0"/>
                          </a:rPr>
                          <m:t>⊤</m:t>
                        </m:r>
                      </m:sup>
                    </m:sSubSup>
                    <m:sSub>
                      <m:sSubPr>
                        <m:ctrlPr>
                          <a:rPr lang="en-US" altLang="zh-CN" sz="2400" i="1">
                            <a:latin typeface="Cambria Math" panose="02040503050406030204" pitchFamily="18" charset="0"/>
                            <a:ea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𝜃</m:t>
                        </m:r>
                      </m:e>
                      <m:sub>
                        <m:r>
                          <a:rPr lang="en-US" altLang="zh-CN" sz="2400" b="0" i="1" smtClean="0">
                            <a:latin typeface="Cambria Math" panose="02040503050406030204" pitchFamily="18" charset="0"/>
                            <a:ea typeface="Cambria Math" panose="02040503050406030204" pitchFamily="18" charset="0"/>
                          </a:rPr>
                          <m:t>2</m:t>
                        </m:r>
                      </m:sub>
                    </m:sSub>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𝜎</m:t>
                        </m:r>
                      </m:e>
                      <m:sup>
                        <m:r>
                          <a:rPr lang="en-US" altLang="zh-CN" sz="2400" i="1">
                            <a:latin typeface="Cambria Math" panose="02040503050406030204" pitchFamily="18" charset="0"/>
                          </a:rPr>
                          <m:t>2</m:t>
                        </m:r>
                      </m:sup>
                    </m:sSup>
                    <m:r>
                      <a:rPr lang="en-US" altLang="zh-CN" sz="2400" i="1">
                        <a:latin typeface="Cambria Math" panose="02040503050406030204" pitchFamily="18" charset="0"/>
                      </a:rPr>
                      <m:t>)</m:t>
                    </m:r>
                  </m:oMath>
                </a14:m>
                <a:endParaRPr lang="en-US" altLang="zh-CN" sz="2400" dirty="0"/>
              </a:p>
              <a:p>
                <a:pPr lvl="1"/>
                <a:r>
                  <a:rPr lang="en-US" altLang="zh-CN" sz="2400" dirty="0"/>
                  <a:t>Decide whether </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𝜃</m:t>
                        </m:r>
                      </m:e>
                      <m:sub>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𝜃</m:t>
                        </m:r>
                      </m:e>
                      <m:sub>
                        <m:r>
                          <a:rPr lang="en-US" altLang="zh-CN" sz="2400" b="0" i="1" smtClean="0">
                            <a:latin typeface="Cambria Math" panose="02040503050406030204" pitchFamily="18" charset="0"/>
                          </a:rPr>
                          <m:t>2</m:t>
                        </m:r>
                      </m:sub>
                    </m:sSub>
                  </m:oMath>
                </a14:m>
                <a:endParaRPr lang="en-US" altLang="zh-CN" sz="2000" dirty="0"/>
              </a:p>
              <a:p>
                <a:r>
                  <a:rPr lang="en-US" altLang="zh-CN" sz="2400" dirty="0"/>
                  <a:t>When data are from two user: </a:t>
                </a:r>
                <a:r>
                  <a:rPr lang="en-US" altLang="zh-CN" sz="2400" dirty="0">
                    <a:solidFill>
                      <a:srgbClr val="FF0000"/>
                    </a:solidFill>
                  </a:rPr>
                  <a:t>clustering</a:t>
                </a:r>
              </a:p>
              <a:p>
                <a:r>
                  <a:rPr lang="en-US" altLang="zh-CN" sz="2400" dirty="0"/>
                  <a:t>When data are from different periods of same user: </a:t>
                </a:r>
                <a:r>
                  <a:rPr lang="en-US" altLang="zh-CN" sz="2400" dirty="0">
                    <a:solidFill>
                      <a:srgbClr val="FF0000"/>
                    </a:solidFill>
                  </a:rPr>
                  <a:t>change detection</a:t>
                </a:r>
              </a:p>
              <a:p>
                <a:pPr marL="342900" indent="-342900"/>
                <a:endParaRPr lang="zh-CN" altLang="en-US" dirty="0"/>
              </a:p>
              <a:p>
                <a:endParaRPr lang="en-US" sz="3200" dirty="0"/>
              </a:p>
              <a:p>
                <a:endParaRPr lang="en-US" dirty="0"/>
              </a:p>
            </p:txBody>
          </p:sp>
        </mc:Choice>
        <mc:Fallback xmlns="">
          <p:sp>
            <p:nvSpPr>
              <p:cNvPr id="3" name="Content Placeholder 2">
                <a:extLst>
                  <a:ext uri="{FF2B5EF4-FFF2-40B4-BE49-F238E27FC236}">
                    <a16:creationId xmlns:a16="http://schemas.microsoft.com/office/drawing/2014/main" id="{CD17BC6A-3355-4654-A25C-4436BCE7FA9B}"/>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75D414E3-1956-423B-8C17-01A379C40051}"/>
              </a:ext>
            </a:extLst>
          </p:cNvPr>
          <p:cNvSpPr>
            <a:spLocks noGrp="1"/>
          </p:cNvSpPr>
          <p:nvPr>
            <p:ph type="dt" sz="half" idx="10"/>
          </p:nvPr>
        </p:nvSpPr>
        <p:spPr/>
        <p:txBody>
          <a:bodyPr/>
          <a:lstStyle/>
          <a:p>
            <a:r>
              <a:rPr lang="en-US"/>
              <a:t>Non-stationary environments</a:t>
            </a:r>
          </a:p>
        </p:txBody>
      </p:sp>
      <p:sp>
        <p:nvSpPr>
          <p:cNvPr id="6" name="Slide Number Placeholder 4">
            <a:extLst>
              <a:ext uri="{FF2B5EF4-FFF2-40B4-BE49-F238E27FC236}">
                <a16:creationId xmlns:a16="http://schemas.microsoft.com/office/drawing/2014/main" id="{278C9239-6805-D147-A2EE-05975B1DD3B1}"/>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71</a:t>
            </a:fld>
            <a:endParaRPr lang="en-US" dirty="0"/>
          </a:p>
        </p:txBody>
      </p:sp>
    </p:spTree>
    <p:extLst>
      <p:ext uri="{BB962C8B-B14F-4D97-AF65-F5344CB8AC3E}">
        <p14:creationId xmlns:p14="http://schemas.microsoft.com/office/powerpoint/2010/main" val="3380888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B9A8-61BE-4039-BD04-009FE54B7B5D}"/>
              </a:ext>
            </a:extLst>
          </p:cNvPr>
          <p:cNvSpPr>
            <a:spLocks noGrp="1"/>
          </p:cNvSpPr>
          <p:nvPr>
            <p:ph type="title"/>
          </p:nvPr>
        </p:nvSpPr>
        <p:spPr/>
        <p:txBody>
          <a:bodyPr/>
          <a:lstStyle/>
          <a:p>
            <a:r>
              <a:rPr lang="en-US" dirty="0"/>
              <a:t>Dynamic Clustering (</a:t>
            </a:r>
            <a:r>
              <a:rPr lang="en-US" dirty="0" err="1"/>
              <a:t>DyClu</a:t>
            </a:r>
            <a:r>
              <a:rPr lang="en-US" dirty="0"/>
              <a:t>) [</a:t>
            </a:r>
            <a:r>
              <a:rPr lang="en-US" sz="4400" dirty="0"/>
              <a:t>LWW21</a:t>
            </a:r>
            <a:r>
              <a:rPr lang="en-US" altLang="zh-CN" sz="4400" dirty="0"/>
              <a:t>a</a:t>
            </a:r>
            <a:r>
              <a:rPr lang="en-US" dirty="0"/>
              <a:t>]</a:t>
            </a:r>
          </a:p>
        </p:txBody>
      </p:sp>
      <p:sp>
        <p:nvSpPr>
          <p:cNvPr id="6" name="Rectangle 5">
            <a:extLst>
              <a:ext uri="{FF2B5EF4-FFF2-40B4-BE49-F238E27FC236}">
                <a16:creationId xmlns:a16="http://schemas.microsoft.com/office/drawing/2014/main" id="{91B9A594-EE7F-4AF7-9669-8FD586EDB1AE}"/>
              </a:ext>
            </a:extLst>
          </p:cNvPr>
          <p:cNvSpPr/>
          <p:nvPr/>
        </p:nvSpPr>
        <p:spPr>
          <a:xfrm>
            <a:off x="4041760" y="2867924"/>
            <a:ext cx="1193944" cy="1928780"/>
          </a:xfrm>
          <a:prstGeom prst="rect">
            <a:avLst/>
          </a:prstGeom>
          <a:solidFill>
            <a:schemeClr val="accent1">
              <a:alpha val="0"/>
            </a:schemeClr>
          </a:solid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 name="Freeform: Shape 6">
            <a:extLst>
              <a:ext uri="{FF2B5EF4-FFF2-40B4-BE49-F238E27FC236}">
                <a16:creationId xmlns:a16="http://schemas.microsoft.com/office/drawing/2014/main" id="{D38EE508-D46A-4F2B-83A9-688CD2779E39}"/>
              </a:ext>
            </a:extLst>
          </p:cNvPr>
          <p:cNvSpPr/>
          <p:nvPr/>
        </p:nvSpPr>
        <p:spPr>
          <a:xfrm>
            <a:off x="4023418" y="2877307"/>
            <a:ext cx="1860147" cy="1946426"/>
          </a:xfrm>
          <a:custGeom>
            <a:avLst/>
            <a:gdLst>
              <a:gd name="connsiteX0" fmla="*/ 698500 w 1711325"/>
              <a:gd name="connsiteY0" fmla="*/ 139700 h 1790700"/>
              <a:gd name="connsiteX1" fmla="*/ 692150 w 1711325"/>
              <a:gd name="connsiteY1" fmla="*/ 165100 h 1790700"/>
              <a:gd name="connsiteX2" fmla="*/ 685800 w 1711325"/>
              <a:gd name="connsiteY2" fmla="*/ 187325 h 1790700"/>
              <a:gd name="connsiteX3" fmla="*/ 676275 w 1711325"/>
              <a:gd name="connsiteY3" fmla="*/ 206375 h 1790700"/>
              <a:gd name="connsiteX4" fmla="*/ 679450 w 1711325"/>
              <a:gd name="connsiteY4" fmla="*/ 330200 h 1790700"/>
              <a:gd name="connsiteX5" fmla="*/ 682625 w 1711325"/>
              <a:gd name="connsiteY5" fmla="*/ 339725 h 1790700"/>
              <a:gd name="connsiteX6" fmla="*/ 695325 w 1711325"/>
              <a:gd name="connsiteY6" fmla="*/ 358775 h 1790700"/>
              <a:gd name="connsiteX7" fmla="*/ 701675 w 1711325"/>
              <a:gd name="connsiteY7" fmla="*/ 368300 h 1790700"/>
              <a:gd name="connsiteX8" fmla="*/ 708025 w 1711325"/>
              <a:gd name="connsiteY8" fmla="*/ 377825 h 1790700"/>
              <a:gd name="connsiteX9" fmla="*/ 714375 w 1711325"/>
              <a:gd name="connsiteY9" fmla="*/ 387350 h 1790700"/>
              <a:gd name="connsiteX10" fmla="*/ 723900 w 1711325"/>
              <a:gd name="connsiteY10" fmla="*/ 390525 h 1790700"/>
              <a:gd name="connsiteX11" fmla="*/ 752475 w 1711325"/>
              <a:gd name="connsiteY11" fmla="*/ 406400 h 1790700"/>
              <a:gd name="connsiteX12" fmla="*/ 768350 w 1711325"/>
              <a:gd name="connsiteY12" fmla="*/ 415925 h 1790700"/>
              <a:gd name="connsiteX13" fmla="*/ 784225 w 1711325"/>
              <a:gd name="connsiteY13" fmla="*/ 419100 h 1790700"/>
              <a:gd name="connsiteX14" fmla="*/ 803275 w 1711325"/>
              <a:gd name="connsiteY14" fmla="*/ 425450 h 1790700"/>
              <a:gd name="connsiteX15" fmla="*/ 822325 w 1711325"/>
              <a:gd name="connsiteY15" fmla="*/ 428625 h 1790700"/>
              <a:gd name="connsiteX16" fmla="*/ 863600 w 1711325"/>
              <a:gd name="connsiteY16" fmla="*/ 434975 h 1790700"/>
              <a:gd name="connsiteX17" fmla="*/ 876300 w 1711325"/>
              <a:gd name="connsiteY17" fmla="*/ 438150 h 1790700"/>
              <a:gd name="connsiteX18" fmla="*/ 908050 w 1711325"/>
              <a:gd name="connsiteY18" fmla="*/ 444500 h 1790700"/>
              <a:gd name="connsiteX19" fmla="*/ 927100 w 1711325"/>
              <a:gd name="connsiteY19" fmla="*/ 450850 h 1790700"/>
              <a:gd name="connsiteX20" fmla="*/ 936625 w 1711325"/>
              <a:gd name="connsiteY20" fmla="*/ 454025 h 1790700"/>
              <a:gd name="connsiteX21" fmla="*/ 946150 w 1711325"/>
              <a:gd name="connsiteY21" fmla="*/ 463550 h 1790700"/>
              <a:gd name="connsiteX22" fmla="*/ 955675 w 1711325"/>
              <a:gd name="connsiteY22" fmla="*/ 466725 h 1790700"/>
              <a:gd name="connsiteX23" fmla="*/ 962025 w 1711325"/>
              <a:gd name="connsiteY23" fmla="*/ 476250 h 1790700"/>
              <a:gd name="connsiteX24" fmla="*/ 971550 w 1711325"/>
              <a:gd name="connsiteY24" fmla="*/ 482600 h 1790700"/>
              <a:gd name="connsiteX25" fmla="*/ 990600 w 1711325"/>
              <a:gd name="connsiteY25" fmla="*/ 501650 h 1790700"/>
              <a:gd name="connsiteX26" fmla="*/ 996950 w 1711325"/>
              <a:gd name="connsiteY26" fmla="*/ 511175 h 1790700"/>
              <a:gd name="connsiteX27" fmla="*/ 1016000 w 1711325"/>
              <a:gd name="connsiteY27" fmla="*/ 520700 h 1790700"/>
              <a:gd name="connsiteX28" fmla="*/ 1044575 w 1711325"/>
              <a:gd name="connsiteY28" fmla="*/ 542925 h 1790700"/>
              <a:gd name="connsiteX29" fmla="*/ 1054100 w 1711325"/>
              <a:gd name="connsiteY29" fmla="*/ 546100 h 1790700"/>
              <a:gd name="connsiteX30" fmla="*/ 1073150 w 1711325"/>
              <a:gd name="connsiteY30" fmla="*/ 561975 h 1790700"/>
              <a:gd name="connsiteX31" fmla="*/ 1082675 w 1711325"/>
              <a:gd name="connsiteY31" fmla="*/ 568325 h 1790700"/>
              <a:gd name="connsiteX32" fmla="*/ 1089025 w 1711325"/>
              <a:gd name="connsiteY32" fmla="*/ 581025 h 1790700"/>
              <a:gd name="connsiteX33" fmla="*/ 1108075 w 1711325"/>
              <a:gd name="connsiteY33" fmla="*/ 590550 h 1790700"/>
              <a:gd name="connsiteX34" fmla="*/ 1123950 w 1711325"/>
              <a:gd name="connsiteY34" fmla="*/ 609600 h 1790700"/>
              <a:gd name="connsiteX35" fmla="*/ 1133475 w 1711325"/>
              <a:gd name="connsiteY35" fmla="*/ 615950 h 1790700"/>
              <a:gd name="connsiteX36" fmla="*/ 1136650 w 1711325"/>
              <a:gd name="connsiteY36" fmla="*/ 625475 h 1790700"/>
              <a:gd name="connsiteX37" fmla="*/ 1155700 w 1711325"/>
              <a:gd name="connsiteY37" fmla="*/ 638175 h 1790700"/>
              <a:gd name="connsiteX38" fmla="*/ 1162050 w 1711325"/>
              <a:gd name="connsiteY38" fmla="*/ 647700 h 1790700"/>
              <a:gd name="connsiteX39" fmla="*/ 1171575 w 1711325"/>
              <a:gd name="connsiteY39" fmla="*/ 657225 h 1790700"/>
              <a:gd name="connsiteX40" fmla="*/ 1174750 w 1711325"/>
              <a:gd name="connsiteY40" fmla="*/ 666750 h 1790700"/>
              <a:gd name="connsiteX41" fmla="*/ 1190625 w 1711325"/>
              <a:gd name="connsiteY41" fmla="*/ 685800 h 1790700"/>
              <a:gd name="connsiteX42" fmla="*/ 1206500 w 1711325"/>
              <a:gd name="connsiteY42" fmla="*/ 714375 h 1790700"/>
              <a:gd name="connsiteX43" fmla="*/ 1219200 w 1711325"/>
              <a:gd name="connsiteY43" fmla="*/ 742950 h 1790700"/>
              <a:gd name="connsiteX44" fmla="*/ 1228725 w 1711325"/>
              <a:gd name="connsiteY44" fmla="*/ 749300 h 1790700"/>
              <a:gd name="connsiteX45" fmla="*/ 1231900 w 1711325"/>
              <a:gd name="connsiteY45" fmla="*/ 758825 h 1790700"/>
              <a:gd name="connsiteX46" fmla="*/ 1254125 w 1711325"/>
              <a:gd name="connsiteY46" fmla="*/ 787400 h 1790700"/>
              <a:gd name="connsiteX47" fmla="*/ 1257300 w 1711325"/>
              <a:gd name="connsiteY47" fmla="*/ 803275 h 1790700"/>
              <a:gd name="connsiteX48" fmla="*/ 1263650 w 1711325"/>
              <a:gd name="connsiteY48" fmla="*/ 822325 h 1790700"/>
              <a:gd name="connsiteX49" fmla="*/ 1266825 w 1711325"/>
              <a:gd name="connsiteY49" fmla="*/ 835025 h 1790700"/>
              <a:gd name="connsiteX50" fmla="*/ 1273175 w 1711325"/>
              <a:gd name="connsiteY50" fmla="*/ 854075 h 1790700"/>
              <a:gd name="connsiteX51" fmla="*/ 1276350 w 1711325"/>
              <a:gd name="connsiteY51" fmla="*/ 863600 h 1790700"/>
              <a:gd name="connsiteX52" fmla="*/ 1273175 w 1711325"/>
              <a:gd name="connsiteY52" fmla="*/ 990600 h 1790700"/>
              <a:gd name="connsiteX53" fmla="*/ 1257300 w 1711325"/>
              <a:gd name="connsiteY53" fmla="*/ 1019175 h 1790700"/>
              <a:gd name="connsiteX54" fmla="*/ 1250950 w 1711325"/>
              <a:gd name="connsiteY54" fmla="*/ 1028700 h 1790700"/>
              <a:gd name="connsiteX55" fmla="*/ 1244600 w 1711325"/>
              <a:gd name="connsiteY55" fmla="*/ 1038225 h 1790700"/>
              <a:gd name="connsiteX56" fmla="*/ 1235075 w 1711325"/>
              <a:gd name="connsiteY56" fmla="*/ 1047750 h 1790700"/>
              <a:gd name="connsiteX57" fmla="*/ 1222375 w 1711325"/>
              <a:gd name="connsiteY57" fmla="*/ 1063625 h 1790700"/>
              <a:gd name="connsiteX58" fmla="*/ 1219200 w 1711325"/>
              <a:gd name="connsiteY58" fmla="*/ 1073150 h 1790700"/>
              <a:gd name="connsiteX59" fmla="*/ 1200150 w 1711325"/>
              <a:gd name="connsiteY59" fmla="*/ 1085850 h 1790700"/>
              <a:gd name="connsiteX60" fmla="*/ 1190625 w 1711325"/>
              <a:gd name="connsiteY60" fmla="*/ 1092200 h 1790700"/>
              <a:gd name="connsiteX61" fmla="*/ 1181100 w 1711325"/>
              <a:gd name="connsiteY61" fmla="*/ 1098550 h 1790700"/>
              <a:gd name="connsiteX62" fmla="*/ 1171575 w 1711325"/>
              <a:gd name="connsiteY62" fmla="*/ 1108075 h 1790700"/>
              <a:gd name="connsiteX63" fmla="*/ 1152525 w 1711325"/>
              <a:gd name="connsiteY63" fmla="*/ 1114425 h 1790700"/>
              <a:gd name="connsiteX64" fmla="*/ 1133475 w 1711325"/>
              <a:gd name="connsiteY64" fmla="*/ 1127125 h 1790700"/>
              <a:gd name="connsiteX65" fmla="*/ 1114425 w 1711325"/>
              <a:gd name="connsiteY65" fmla="*/ 1136650 h 1790700"/>
              <a:gd name="connsiteX66" fmla="*/ 1082675 w 1711325"/>
              <a:gd name="connsiteY66" fmla="*/ 1155700 h 1790700"/>
              <a:gd name="connsiteX67" fmla="*/ 1054100 w 1711325"/>
              <a:gd name="connsiteY67" fmla="*/ 1177925 h 1790700"/>
              <a:gd name="connsiteX68" fmla="*/ 1044575 w 1711325"/>
              <a:gd name="connsiteY68" fmla="*/ 1184275 h 1790700"/>
              <a:gd name="connsiteX69" fmla="*/ 1035050 w 1711325"/>
              <a:gd name="connsiteY69" fmla="*/ 1190625 h 1790700"/>
              <a:gd name="connsiteX70" fmla="*/ 1025525 w 1711325"/>
              <a:gd name="connsiteY70" fmla="*/ 1193800 h 1790700"/>
              <a:gd name="connsiteX71" fmla="*/ 1016000 w 1711325"/>
              <a:gd name="connsiteY71" fmla="*/ 1203325 h 1790700"/>
              <a:gd name="connsiteX72" fmla="*/ 993775 w 1711325"/>
              <a:gd name="connsiteY72" fmla="*/ 1212850 h 1790700"/>
              <a:gd name="connsiteX73" fmla="*/ 984250 w 1711325"/>
              <a:gd name="connsiteY73" fmla="*/ 1219200 h 1790700"/>
              <a:gd name="connsiteX74" fmla="*/ 971550 w 1711325"/>
              <a:gd name="connsiteY74" fmla="*/ 1225550 h 1790700"/>
              <a:gd name="connsiteX75" fmla="*/ 962025 w 1711325"/>
              <a:gd name="connsiteY75" fmla="*/ 1231900 h 1790700"/>
              <a:gd name="connsiteX76" fmla="*/ 942975 w 1711325"/>
              <a:gd name="connsiteY76" fmla="*/ 1238250 h 1790700"/>
              <a:gd name="connsiteX77" fmla="*/ 917575 w 1711325"/>
              <a:gd name="connsiteY77" fmla="*/ 1250950 h 1790700"/>
              <a:gd name="connsiteX78" fmla="*/ 908050 w 1711325"/>
              <a:gd name="connsiteY78" fmla="*/ 1257300 h 1790700"/>
              <a:gd name="connsiteX79" fmla="*/ 889000 w 1711325"/>
              <a:gd name="connsiteY79" fmla="*/ 1263650 h 1790700"/>
              <a:gd name="connsiteX80" fmla="*/ 869950 w 1711325"/>
              <a:gd name="connsiteY80" fmla="*/ 1276350 h 1790700"/>
              <a:gd name="connsiteX81" fmla="*/ 850900 w 1711325"/>
              <a:gd name="connsiteY81" fmla="*/ 1282700 h 1790700"/>
              <a:gd name="connsiteX82" fmla="*/ 841375 w 1711325"/>
              <a:gd name="connsiteY82" fmla="*/ 1285875 h 1790700"/>
              <a:gd name="connsiteX83" fmla="*/ 831850 w 1711325"/>
              <a:gd name="connsiteY83" fmla="*/ 1292225 h 1790700"/>
              <a:gd name="connsiteX84" fmla="*/ 819150 w 1711325"/>
              <a:gd name="connsiteY84" fmla="*/ 1295400 h 1790700"/>
              <a:gd name="connsiteX85" fmla="*/ 790575 w 1711325"/>
              <a:gd name="connsiteY85" fmla="*/ 1304925 h 1790700"/>
              <a:gd name="connsiteX86" fmla="*/ 781050 w 1711325"/>
              <a:gd name="connsiteY86" fmla="*/ 1308100 h 1790700"/>
              <a:gd name="connsiteX87" fmla="*/ 771525 w 1711325"/>
              <a:gd name="connsiteY87" fmla="*/ 1311275 h 1790700"/>
              <a:gd name="connsiteX88" fmla="*/ 752475 w 1711325"/>
              <a:gd name="connsiteY88" fmla="*/ 1320800 h 1790700"/>
              <a:gd name="connsiteX89" fmla="*/ 742950 w 1711325"/>
              <a:gd name="connsiteY89" fmla="*/ 1327150 h 1790700"/>
              <a:gd name="connsiteX90" fmla="*/ 730250 w 1711325"/>
              <a:gd name="connsiteY90" fmla="*/ 1330325 h 1790700"/>
              <a:gd name="connsiteX91" fmla="*/ 701675 w 1711325"/>
              <a:gd name="connsiteY91" fmla="*/ 1339850 h 1790700"/>
              <a:gd name="connsiteX92" fmla="*/ 692150 w 1711325"/>
              <a:gd name="connsiteY92" fmla="*/ 1343025 h 1790700"/>
              <a:gd name="connsiteX93" fmla="*/ 682625 w 1711325"/>
              <a:gd name="connsiteY93" fmla="*/ 1349375 h 1790700"/>
              <a:gd name="connsiteX94" fmla="*/ 673100 w 1711325"/>
              <a:gd name="connsiteY94" fmla="*/ 1358900 h 1790700"/>
              <a:gd name="connsiteX95" fmla="*/ 663575 w 1711325"/>
              <a:gd name="connsiteY95" fmla="*/ 1362075 h 1790700"/>
              <a:gd name="connsiteX96" fmla="*/ 641350 w 1711325"/>
              <a:gd name="connsiteY96" fmla="*/ 1371600 h 1790700"/>
              <a:gd name="connsiteX97" fmla="*/ 615950 w 1711325"/>
              <a:gd name="connsiteY97" fmla="*/ 1381125 h 1790700"/>
              <a:gd name="connsiteX98" fmla="*/ 606425 w 1711325"/>
              <a:gd name="connsiteY98" fmla="*/ 1384300 h 1790700"/>
              <a:gd name="connsiteX99" fmla="*/ 568325 w 1711325"/>
              <a:gd name="connsiteY99" fmla="*/ 1390650 h 1790700"/>
              <a:gd name="connsiteX100" fmla="*/ 536575 w 1711325"/>
              <a:gd name="connsiteY100" fmla="*/ 1397000 h 1790700"/>
              <a:gd name="connsiteX101" fmla="*/ 527050 w 1711325"/>
              <a:gd name="connsiteY101" fmla="*/ 1403350 h 1790700"/>
              <a:gd name="connsiteX102" fmla="*/ 469900 w 1711325"/>
              <a:gd name="connsiteY102" fmla="*/ 1412875 h 1790700"/>
              <a:gd name="connsiteX103" fmla="*/ 450850 w 1711325"/>
              <a:gd name="connsiteY103" fmla="*/ 1409700 h 1790700"/>
              <a:gd name="connsiteX104" fmla="*/ 428625 w 1711325"/>
              <a:gd name="connsiteY104" fmla="*/ 1397000 h 1790700"/>
              <a:gd name="connsiteX105" fmla="*/ 406400 w 1711325"/>
              <a:gd name="connsiteY105" fmla="*/ 1390650 h 1790700"/>
              <a:gd name="connsiteX106" fmla="*/ 387350 w 1711325"/>
              <a:gd name="connsiteY106" fmla="*/ 1384300 h 1790700"/>
              <a:gd name="connsiteX107" fmla="*/ 377825 w 1711325"/>
              <a:gd name="connsiteY107" fmla="*/ 1377950 h 1790700"/>
              <a:gd name="connsiteX108" fmla="*/ 361950 w 1711325"/>
              <a:gd name="connsiteY108" fmla="*/ 1374775 h 1790700"/>
              <a:gd name="connsiteX109" fmla="*/ 342900 w 1711325"/>
              <a:gd name="connsiteY109" fmla="*/ 1368425 h 1790700"/>
              <a:gd name="connsiteX110" fmla="*/ 317500 w 1711325"/>
              <a:gd name="connsiteY110" fmla="*/ 1362075 h 1790700"/>
              <a:gd name="connsiteX111" fmla="*/ 307975 w 1711325"/>
              <a:gd name="connsiteY111" fmla="*/ 1355725 h 1790700"/>
              <a:gd name="connsiteX112" fmla="*/ 269875 w 1711325"/>
              <a:gd name="connsiteY112" fmla="*/ 1349375 h 1790700"/>
              <a:gd name="connsiteX113" fmla="*/ 155575 w 1711325"/>
              <a:gd name="connsiteY113" fmla="*/ 1349375 h 1790700"/>
              <a:gd name="connsiteX114" fmla="*/ 111125 w 1711325"/>
              <a:gd name="connsiteY114" fmla="*/ 1355725 h 1790700"/>
              <a:gd name="connsiteX115" fmla="*/ 92075 w 1711325"/>
              <a:gd name="connsiteY115" fmla="*/ 1362075 h 1790700"/>
              <a:gd name="connsiteX116" fmla="*/ 82550 w 1711325"/>
              <a:gd name="connsiteY116" fmla="*/ 1365250 h 1790700"/>
              <a:gd name="connsiteX117" fmla="*/ 69850 w 1711325"/>
              <a:gd name="connsiteY117" fmla="*/ 1368425 h 1790700"/>
              <a:gd name="connsiteX118" fmla="*/ 57150 w 1711325"/>
              <a:gd name="connsiteY118" fmla="*/ 1381125 h 1790700"/>
              <a:gd name="connsiteX119" fmla="*/ 41275 w 1711325"/>
              <a:gd name="connsiteY119" fmla="*/ 1390650 h 1790700"/>
              <a:gd name="connsiteX120" fmla="*/ 34925 w 1711325"/>
              <a:gd name="connsiteY120" fmla="*/ 1409700 h 1790700"/>
              <a:gd name="connsiteX121" fmla="*/ 28575 w 1711325"/>
              <a:gd name="connsiteY121" fmla="*/ 1485900 h 1790700"/>
              <a:gd name="connsiteX122" fmla="*/ 22225 w 1711325"/>
              <a:gd name="connsiteY122" fmla="*/ 1508125 h 1790700"/>
              <a:gd name="connsiteX123" fmla="*/ 19050 w 1711325"/>
              <a:gd name="connsiteY123" fmla="*/ 1546225 h 1790700"/>
              <a:gd name="connsiteX124" fmla="*/ 12700 w 1711325"/>
              <a:gd name="connsiteY124" fmla="*/ 1574800 h 1790700"/>
              <a:gd name="connsiteX125" fmla="*/ 9525 w 1711325"/>
              <a:gd name="connsiteY125" fmla="*/ 1584325 h 1790700"/>
              <a:gd name="connsiteX126" fmla="*/ 6350 w 1711325"/>
              <a:gd name="connsiteY126" fmla="*/ 1597025 h 1790700"/>
              <a:gd name="connsiteX127" fmla="*/ 0 w 1711325"/>
              <a:gd name="connsiteY127" fmla="*/ 1616075 h 1790700"/>
              <a:gd name="connsiteX128" fmla="*/ 3175 w 1711325"/>
              <a:gd name="connsiteY128" fmla="*/ 1663700 h 1790700"/>
              <a:gd name="connsiteX129" fmla="*/ 9525 w 1711325"/>
              <a:gd name="connsiteY129" fmla="*/ 1673225 h 1790700"/>
              <a:gd name="connsiteX130" fmla="*/ 22225 w 1711325"/>
              <a:gd name="connsiteY130" fmla="*/ 1695450 h 1790700"/>
              <a:gd name="connsiteX131" fmla="*/ 25400 w 1711325"/>
              <a:gd name="connsiteY131" fmla="*/ 1704975 h 1790700"/>
              <a:gd name="connsiteX132" fmla="*/ 47625 w 1711325"/>
              <a:gd name="connsiteY132" fmla="*/ 1720850 h 1790700"/>
              <a:gd name="connsiteX133" fmla="*/ 57150 w 1711325"/>
              <a:gd name="connsiteY133" fmla="*/ 1730375 h 1790700"/>
              <a:gd name="connsiteX134" fmla="*/ 69850 w 1711325"/>
              <a:gd name="connsiteY134" fmla="*/ 1736725 h 1790700"/>
              <a:gd name="connsiteX135" fmla="*/ 92075 w 1711325"/>
              <a:gd name="connsiteY135" fmla="*/ 1749425 h 1790700"/>
              <a:gd name="connsiteX136" fmla="*/ 104775 w 1711325"/>
              <a:gd name="connsiteY136" fmla="*/ 1752600 h 1790700"/>
              <a:gd name="connsiteX137" fmla="*/ 123825 w 1711325"/>
              <a:gd name="connsiteY137" fmla="*/ 1758950 h 1790700"/>
              <a:gd name="connsiteX138" fmla="*/ 133350 w 1711325"/>
              <a:gd name="connsiteY138" fmla="*/ 1762125 h 1790700"/>
              <a:gd name="connsiteX139" fmla="*/ 152400 w 1711325"/>
              <a:gd name="connsiteY139" fmla="*/ 1765300 h 1790700"/>
              <a:gd name="connsiteX140" fmla="*/ 180975 w 1711325"/>
              <a:gd name="connsiteY140" fmla="*/ 1774825 h 1790700"/>
              <a:gd name="connsiteX141" fmla="*/ 190500 w 1711325"/>
              <a:gd name="connsiteY141" fmla="*/ 1778000 h 1790700"/>
              <a:gd name="connsiteX142" fmla="*/ 215900 w 1711325"/>
              <a:gd name="connsiteY142" fmla="*/ 1784350 h 1790700"/>
              <a:gd name="connsiteX143" fmla="*/ 247650 w 1711325"/>
              <a:gd name="connsiteY143" fmla="*/ 1790700 h 1790700"/>
              <a:gd name="connsiteX144" fmla="*/ 425450 w 1711325"/>
              <a:gd name="connsiteY144" fmla="*/ 1784350 h 1790700"/>
              <a:gd name="connsiteX145" fmla="*/ 434975 w 1711325"/>
              <a:gd name="connsiteY145" fmla="*/ 1781175 h 1790700"/>
              <a:gd name="connsiteX146" fmla="*/ 447675 w 1711325"/>
              <a:gd name="connsiteY146" fmla="*/ 1778000 h 1790700"/>
              <a:gd name="connsiteX147" fmla="*/ 473075 w 1711325"/>
              <a:gd name="connsiteY147" fmla="*/ 1771650 h 1790700"/>
              <a:gd name="connsiteX148" fmla="*/ 482600 w 1711325"/>
              <a:gd name="connsiteY148" fmla="*/ 1762125 h 1790700"/>
              <a:gd name="connsiteX149" fmla="*/ 492125 w 1711325"/>
              <a:gd name="connsiteY149" fmla="*/ 1758950 h 1790700"/>
              <a:gd name="connsiteX150" fmla="*/ 501650 w 1711325"/>
              <a:gd name="connsiteY150" fmla="*/ 1752600 h 1790700"/>
              <a:gd name="connsiteX151" fmla="*/ 511175 w 1711325"/>
              <a:gd name="connsiteY151" fmla="*/ 1749425 h 1790700"/>
              <a:gd name="connsiteX152" fmla="*/ 520700 w 1711325"/>
              <a:gd name="connsiteY152" fmla="*/ 1743075 h 1790700"/>
              <a:gd name="connsiteX153" fmla="*/ 530225 w 1711325"/>
              <a:gd name="connsiteY153" fmla="*/ 1733550 h 1790700"/>
              <a:gd name="connsiteX154" fmla="*/ 542925 w 1711325"/>
              <a:gd name="connsiteY154" fmla="*/ 1730375 h 1790700"/>
              <a:gd name="connsiteX155" fmla="*/ 565150 w 1711325"/>
              <a:gd name="connsiteY155" fmla="*/ 1714500 h 1790700"/>
              <a:gd name="connsiteX156" fmla="*/ 584200 w 1711325"/>
              <a:gd name="connsiteY156" fmla="*/ 1701800 h 1790700"/>
              <a:gd name="connsiteX157" fmla="*/ 593725 w 1711325"/>
              <a:gd name="connsiteY157" fmla="*/ 1695450 h 1790700"/>
              <a:gd name="connsiteX158" fmla="*/ 609600 w 1711325"/>
              <a:gd name="connsiteY158" fmla="*/ 1679575 h 1790700"/>
              <a:gd name="connsiteX159" fmla="*/ 619125 w 1711325"/>
              <a:gd name="connsiteY159" fmla="*/ 1666875 h 1790700"/>
              <a:gd name="connsiteX160" fmla="*/ 638175 w 1711325"/>
              <a:gd name="connsiteY160" fmla="*/ 1657350 h 1790700"/>
              <a:gd name="connsiteX161" fmla="*/ 666750 w 1711325"/>
              <a:gd name="connsiteY161" fmla="*/ 1635125 h 1790700"/>
              <a:gd name="connsiteX162" fmla="*/ 676275 w 1711325"/>
              <a:gd name="connsiteY162" fmla="*/ 1628775 h 1790700"/>
              <a:gd name="connsiteX163" fmla="*/ 682625 w 1711325"/>
              <a:gd name="connsiteY163" fmla="*/ 1619250 h 1790700"/>
              <a:gd name="connsiteX164" fmla="*/ 695325 w 1711325"/>
              <a:gd name="connsiteY164" fmla="*/ 1612900 h 1790700"/>
              <a:gd name="connsiteX165" fmla="*/ 708025 w 1711325"/>
              <a:gd name="connsiteY165" fmla="*/ 1603375 h 1790700"/>
              <a:gd name="connsiteX166" fmla="*/ 717550 w 1711325"/>
              <a:gd name="connsiteY166" fmla="*/ 1597025 h 1790700"/>
              <a:gd name="connsiteX167" fmla="*/ 727075 w 1711325"/>
              <a:gd name="connsiteY167" fmla="*/ 1587500 h 1790700"/>
              <a:gd name="connsiteX168" fmla="*/ 742950 w 1711325"/>
              <a:gd name="connsiteY168" fmla="*/ 1577975 h 1790700"/>
              <a:gd name="connsiteX169" fmla="*/ 752475 w 1711325"/>
              <a:gd name="connsiteY169" fmla="*/ 1571625 h 1790700"/>
              <a:gd name="connsiteX170" fmla="*/ 768350 w 1711325"/>
              <a:gd name="connsiteY170" fmla="*/ 1565275 h 1790700"/>
              <a:gd name="connsiteX171" fmla="*/ 777875 w 1711325"/>
              <a:gd name="connsiteY171" fmla="*/ 1558925 h 1790700"/>
              <a:gd name="connsiteX172" fmla="*/ 800100 w 1711325"/>
              <a:gd name="connsiteY172" fmla="*/ 1549400 h 1790700"/>
              <a:gd name="connsiteX173" fmla="*/ 822325 w 1711325"/>
              <a:gd name="connsiteY173" fmla="*/ 1536700 h 1790700"/>
              <a:gd name="connsiteX174" fmla="*/ 841375 w 1711325"/>
              <a:gd name="connsiteY174" fmla="*/ 1524000 h 1790700"/>
              <a:gd name="connsiteX175" fmla="*/ 850900 w 1711325"/>
              <a:gd name="connsiteY175" fmla="*/ 1517650 h 1790700"/>
              <a:gd name="connsiteX176" fmla="*/ 869950 w 1711325"/>
              <a:gd name="connsiteY176" fmla="*/ 1511300 h 1790700"/>
              <a:gd name="connsiteX177" fmla="*/ 879475 w 1711325"/>
              <a:gd name="connsiteY177" fmla="*/ 1504950 h 1790700"/>
              <a:gd name="connsiteX178" fmla="*/ 898525 w 1711325"/>
              <a:gd name="connsiteY178" fmla="*/ 1498600 h 1790700"/>
              <a:gd name="connsiteX179" fmla="*/ 914400 w 1711325"/>
              <a:gd name="connsiteY179" fmla="*/ 1489075 h 1790700"/>
              <a:gd name="connsiteX180" fmla="*/ 930275 w 1711325"/>
              <a:gd name="connsiteY180" fmla="*/ 1485900 h 1790700"/>
              <a:gd name="connsiteX181" fmla="*/ 955675 w 1711325"/>
              <a:gd name="connsiteY181" fmla="*/ 1479550 h 1790700"/>
              <a:gd name="connsiteX182" fmla="*/ 971550 w 1711325"/>
              <a:gd name="connsiteY182" fmla="*/ 1476375 h 1790700"/>
              <a:gd name="connsiteX183" fmla="*/ 987425 w 1711325"/>
              <a:gd name="connsiteY183" fmla="*/ 1470025 h 1790700"/>
              <a:gd name="connsiteX184" fmla="*/ 1012825 w 1711325"/>
              <a:gd name="connsiteY184" fmla="*/ 1463675 h 1790700"/>
              <a:gd name="connsiteX185" fmla="*/ 1031875 w 1711325"/>
              <a:gd name="connsiteY185" fmla="*/ 1457325 h 1790700"/>
              <a:gd name="connsiteX186" fmla="*/ 1047750 w 1711325"/>
              <a:gd name="connsiteY186" fmla="*/ 1454150 h 1790700"/>
              <a:gd name="connsiteX187" fmla="*/ 1069975 w 1711325"/>
              <a:gd name="connsiteY187" fmla="*/ 1447800 h 1790700"/>
              <a:gd name="connsiteX188" fmla="*/ 1101725 w 1711325"/>
              <a:gd name="connsiteY188" fmla="*/ 1428750 h 1790700"/>
              <a:gd name="connsiteX189" fmla="*/ 1114425 w 1711325"/>
              <a:gd name="connsiteY189" fmla="*/ 1422400 h 1790700"/>
              <a:gd name="connsiteX190" fmla="*/ 1127125 w 1711325"/>
              <a:gd name="connsiteY190" fmla="*/ 1412875 h 1790700"/>
              <a:gd name="connsiteX191" fmla="*/ 1136650 w 1711325"/>
              <a:gd name="connsiteY191" fmla="*/ 1409700 h 1790700"/>
              <a:gd name="connsiteX192" fmla="*/ 1149350 w 1711325"/>
              <a:gd name="connsiteY192" fmla="*/ 1403350 h 1790700"/>
              <a:gd name="connsiteX193" fmla="*/ 1168400 w 1711325"/>
              <a:gd name="connsiteY193" fmla="*/ 1390650 h 1790700"/>
              <a:gd name="connsiteX194" fmla="*/ 1190625 w 1711325"/>
              <a:gd name="connsiteY194" fmla="*/ 1381125 h 1790700"/>
              <a:gd name="connsiteX195" fmla="*/ 1219200 w 1711325"/>
              <a:gd name="connsiteY195" fmla="*/ 1362075 h 1790700"/>
              <a:gd name="connsiteX196" fmla="*/ 1235075 w 1711325"/>
              <a:gd name="connsiteY196" fmla="*/ 1352550 h 1790700"/>
              <a:gd name="connsiteX197" fmla="*/ 1254125 w 1711325"/>
              <a:gd name="connsiteY197" fmla="*/ 1339850 h 1790700"/>
              <a:gd name="connsiteX198" fmla="*/ 1263650 w 1711325"/>
              <a:gd name="connsiteY198" fmla="*/ 1333500 h 1790700"/>
              <a:gd name="connsiteX199" fmla="*/ 1279525 w 1711325"/>
              <a:gd name="connsiteY199" fmla="*/ 1323975 h 1790700"/>
              <a:gd name="connsiteX200" fmla="*/ 1285875 w 1711325"/>
              <a:gd name="connsiteY200" fmla="*/ 1314450 h 1790700"/>
              <a:gd name="connsiteX201" fmla="*/ 1295400 w 1711325"/>
              <a:gd name="connsiteY201" fmla="*/ 1311275 h 1790700"/>
              <a:gd name="connsiteX202" fmla="*/ 1304925 w 1711325"/>
              <a:gd name="connsiteY202" fmla="*/ 1304925 h 1790700"/>
              <a:gd name="connsiteX203" fmla="*/ 1314450 w 1711325"/>
              <a:gd name="connsiteY203" fmla="*/ 1295400 h 1790700"/>
              <a:gd name="connsiteX204" fmla="*/ 1346200 w 1711325"/>
              <a:gd name="connsiteY204" fmla="*/ 1273175 h 1790700"/>
              <a:gd name="connsiteX205" fmla="*/ 1358900 w 1711325"/>
              <a:gd name="connsiteY205" fmla="*/ 1263650 h 1790700"/>
              <a:gd name="connsiteX206" fmla="*/ 1368425 w 1711325"/>
              <a:gd name="connsiteY206" fmla="*/ 1260475 h 1790700"/>
              <a:gd name="connsiteX207" fmla="*/ 1381125 w 1711325"/>
              <a:gd name="connsiteY207" fmla="*/ 1254125 h 1790700"/>
              <a:gd name="connsiteX208" fmla="*/ 1390650 w 1711325"/>
              <a:gd name="connsiteY208" fmla="*/ 1250950 h 1790700"/>
              <a:gd name="connsiteX209" fmla="*/ 1409700 w 1711325"/>
              <a:gd name="connsiteY209" fmla="*/ 1238250 h 1790700"/>
              <a:gd name="connsiteX210" fmla="*/ 1428750 w 1711325"/>
              <a:gd name="connsiteY210" fmla="*/ 1228725 h 1790700"/>
              <a:gd name="connsiteX211" fmla="*/ 1441450 w 1711325"/>
              <a:gd name="connsiteY211" fmla="*/ 1222375 h 1790700"/>
              <a:gd name="connsiteX212" fmla="*/ 1450975 w 1711325"/>
              <a:gd name="connsiteY212" fmla="*/ 1216025 h 1790700"/>
              <a:gd name="connsiteX213" fmla="*/ 1466850 w 1711325"/>
              <a:gd name="connsiteY213" fmla="*/ 1212850 h 1790700"/>
              <a:gd name="connsiteX214" fmla="*/ 1485900 w 1711325"/>
              <a:gd name="connsiteY214" fmla="*/ 1193800 h 1790700"/>
              <a:gd name="connsiteX215" fmla="*/ 1504950 w 1711325"/>
              <a:gd name="connsiteY215" fmla="*/ 1187450 h 1790700"/>
              <a:gd name="connsiteX216" fmla="*/ 1517650 w 1711325"/>
              <a:gd name="connsiteY216" fmla="*/ 1184275 h 1790700"/>
              <a:gd name="connsiteX217" fmla="*/ 1543050 w 1711325"/>
              <a:gd name="connsiteY217" fmla="*/ 1171575 h 1790700"/>
              <a:gd name="connsiteX218" fmla="*/ 1565275 w 1711325"/>
              <a:gd name="connsiteY218" fmla="*/ 1165225 h 1790700"/>
              <a:gd name="connsiteX219" fmla="*/ 1584325 w 1711325"/>
              <a:gd name="connsiteY219" fmla="*/ 1152525 h 1790700"/>
              <a:gd name="connsiteX220" fmla="*/ 1593850 w 1711325"/>
              <a:gd name="connsiteY220" fmla="*/ 1146175 h 1790700"/>
              <a:gd name="connsiteX221" fmla="*/ 1603375 w 1711325"/>
              <a:gd name="connsiteY221" fmla="*/ 1143000 h 1790700"/>
              <a:gd name="connsiteX222" fmla="*/ 1622425 w 1711325"/>
              <a:gd name="connsiteY222" fmla="*/ 1127125 h 1790700"/>
              <a:gd name="connsiteX223" fmla="*/ 1641475 w 1711325"/>
              <a:gd name="connsiteY223" fmla="*/ 1120775 h 1790700"/>
              <a:gd name="connsiteX224" fmla="*/ 1660525 w 1711325"/>
              <a:gd name="connsiteY224" fmla="*/ 1108075 h 1790700"/>
              <a:gd name="connsiteX225" fmla="*/ 1670050 w 1711325"/>
              <a:gd name="connsiteY225" fmla="*/ 1098550 h 1790700"/>
              <a:gd name="connsiteX226" fmla="*/ 1679575 w 1711325"/>
              <a:gd name="connsiteY226" fmla="*/ 1092200 h 1790700"/>
              <a:gd name="connsiteX227" fmla="*/ 1689100 w 1711325"/>
              <a:gd name="connsiteY227" fmla="*/ 1079500 h 1790700"/>
              <a:gd name="connsiteX228" fmla="*/ 1698625 w 1711325"/>
              <a:gd name="connsiteY228" fmla="*/ 1069975 h 1790700"/>
              <a:gd name="connsiteX229" fmla="*/ 1708150 w 1711325"/>
              <a:gd name="connsiteY229" fmla="*/ 1041400 h 1790700"/>
              <a:gd name="connsiteX230" fmla="*/ 1711325 w 1711325"/>
              <a:gd name="connsiteY230" fmla="*/ 1031875 h 1790700"/>
              <a:gd name="connsiteX231" fmla="*/ 1708150 w 1711325"/>
              <a:gd name="connsiteY231" fmla="*/ 895350 h 1790700"/>
              <a:gd name="connsiteX232" fmla="*/ 1701800 w 1711325"/>
              <a:gd name="connsiteY232" fmla="*/ 869950 h 1790700"/>
              <a:gd name="connsiteX233" fmla="*/ 1692275 w 1711325"/>
              <a:gd name="connsiteY233" fmla="*/ 838200 h 1790700"/>
              <a:gd name="connsiteX234" fmla="*/ 1685925 w 1711325"/>
              <a:gd name="connsiteY234" fmla="*/ 828675 h 1790700"/>
              <a:gd name="connsiteX235" fmla="*/ 1682750 w 1711325"/>
              <a:gd name="connsiteY235" fmla="*/ 819150 h 1790700"/>
              <a:gd name="connsiteX236" fmla="*/ 1670050 w 1711325"/>
              <a:gd name="connsiteY236" fmla="*/ 803275 h 1790700"/>
              <a:gd name="connsiteX237" fmla="*/ 1663700 w 1711325"/>
              <a:gd name="connsiteY237" fmla="*/ 793750 h 1790700"/>
              <a:gd name="connsiteX238" fmla="*/ 1660525 w 1711325"/>
              <a:gd name="connsiteY238" fmla="*/ 784225 h 1790700"/>
              <a:gd name="connsiteX239" fmla="*/ 1651000 w 1711325"/>
              <a:gd name="connsiteY239" fmla="*/ 781050 h 1790700"/>
              <a:gd name="connsiteX240" fmla="*/ 1628775 w 1711325"/>
              <a:gd name="connsiteY240" fmla="*/ 758825 h 1790700"/>
              <a:gd name="connsiteX241" fmla="*/ 1622425 w 1711325"/>
              <a:gd name="connsiteY241" fmla="*/ 749300 h 1790700"/>
              <a:gd name="connsiteX242" fmla="*/ 1603375 w 1711325"/>
              <a:gd name="connsiteY242" fmla="*/ 736600 h 1790700"/>
              <a:gd name="connsiteX243" fmla="*/ 1587500 w 1711325"/>
              <a:gd name="connsiteY243" fmla="*/ 720725 h 1790700"/>
              <a:gd name="connsiteX244" fmla="*/ 1568450 w 1711325"/>
              <a:gd name="connsiteY244" fmla="*/ 704850 h 1790700"/>
              <a:gd name="connsiteX245" fmla="*/ 1536700 w 1711325"/>
              <a:gd name="connsiteY245" fmla="*/ 695325 h 1790700"/>
              <a:gd name="connsiteX246" fmla="*/ 1520825 w 1711325"/>
              <a:gd name="connsiteY246" fmla="*/ 688975 h 1790700"/>
              <a:gd name="connsiteX247" fmla="*/ 1511300 w 1711325"/>
              <a:gd name="connsiteY247" fmla="*/ 682625 h 1790700"/>
              <a:gd name="connsiteX248" fmla="*/ 1492250 w 1711325"/>
              <a:gd name="connsiteY248" fmla="*/ 676275 h 1790700"/>
              <a:gd name="connsiteX249" fmla="*/ 1482725 w 1711325"/>
              <a:gd name="connsiteY249" fmla="*/ 673100 h 1790700"/>
              <a:gd name="connsiteX250" fmla="*/ 1473200 w 1711325"/>
              <a:gd name="connsiteY250" fmla="*/ 669925 h 1790700"/>
              <a:gd name="connsiteX251" fmla="*/ 1457325 w 1711325"/>
              <a:gd name="connsiteY251" fmla="*/ 666750 h 1790700"/>
              <a:gd name="connsiteX252" fmla="*/ 1444625 w 1711325"/>
              <a:gd name="connsiteY252" fmla="*/ 663575 h 1790700"/>
              <a:gd name="connsiteX253" fmla="*/ 1422400 w 1711325"/>
              <a:gd name="connsiteY253" fmla="*/ 660400 h 1790700"/>
              <a:gd name="connsiteX254" fmla="*/ 1406525 w 1711325"/>
              <a:gd name="connsiteY254" fmla="*/ 657225 h 1790700"/>
              <a:gd name="connsiteX255" fmla="*/ 1387475 w 1711325"/>
              <a:gd name="connsiteY255" fmla="*/ 654050 h 1790700"/>
              <a:gd name="connsiteX256" fmla="*/ 1365250 w 1711325"/>
              <a:gd name="connsiteY256" fmla="*/ 644525 h 1790700"/>
              <a:gd name="connsiteX257" fmla="*/ 1346200 w 1711325"/>
              <a:gd name="connsiteY257" fmla="*/ 638175 h 1790700"/>
              <a:gd name="connsiteX258" fmla="*/ 1339850 w 1711325"/>
              <a:gd name="connsiteY258" fmla="*/ 628650 h 1790700"/>
              <a:gd name="connsiteX259" fmla="*/ 1330325 w 1711325"/>
              <a:gd name="connsiteY259" fmla="*/ 622300 h 1790700"/>
              <a:gd name="connsiteX260" fmla="*/ 1327150 w 1711325"/>
              <a:gd name="connsiteY260" fmla="*/ 612775 h 1790700"/>
              <a:gd name="connsiteX261" fmla="*/ 1311275 w 1711325"/>
              <a:gd name="connsiteY261" fmla="*/ 596900 h 1790700"/>
              <a:gd name="connsiteX262" fmla="*/ 1304925 w 1711325"/>
              <a:gd name="connsiteY262" fmla="*/ 587375 h 1790700"/>
              <a:gd name="connsiteX263" fmla="*/ 1301750 w 1711325"/>
              <a:gd name="connsiteY263" fmla="*/ 577850 h 1790700"/>
              <a:gd name="connsiteX264" fmla="*/ 1292225 w 1711325"/>
              <a:gd name="connsiteY264" fmla="*/ 568325 h 1790700"/>
              <a:gd name="connsiteX265" fmla="*/ 1273175 w 1711325"/>
              <a:gd name="connsiteY265" fmla="*/ 549275 h 1790700"/>
              <a:gd name="connsiteX266" fmla="*/ 1263650 w 1711325"/>
              <a:gd name="connsiteY266" fmla="*/ 530225 h 1790700"/>
              <a:gd name="connsiteX267" fmla="*/ 1254125 w 1711325"/>
              <a:gd name="connsiteY267" fmla="*/ 523875 h 1790700"/>
              <a:gd name="connsiteX268" fmla="*/ 1241425 w 1711325"/>
              <a:gd name="connsiteY268" fmla="*/ 508000 h 1790700"/>
              <a:gd name="connsiteX269" fmla="*/ 1228725 w 1711325"/>
              <a:gd name="connsiteY269" fmla="*/ 488950 h 1790700"/>
              <a:gd name="connsiteX270" fmla="*/ 1222375 w 1711325"/>
              <a:gd name="connsiteY270" fmla="*/ 479425 h 1790700"/>
              <a:gd name="connsiteX271" fmla="*/ 1203325 w 1711325"/>
              <a:gd name="connsiteY271" fmla="*/ 447675 h 1790700"/>
              <a:gd name="connsiteX272" fmla="*/ 1193800 w 1711325"/>
              <a:gd name="connsiteY272" fmla="*/ 438150 h 1790700"/>
              <a:gd name="connsiteX273" fmla="*/ 1181100 w 1711325"/>
              <a:gd name="connsiteY273" fmla="*/ 419100 h 1790700"/>
              <a:gd name="connsiteX274" fmla="*/ 1174750 w 1711325"/>
              <a:gd name="connsiteY274" fmla="*/ 409575 h 1790700"/>
              <a:gd name="connsiteX275" fmla="*/ 1168400 w 1711325"/>
              <a:gd name="connsiteY275" fmla="*/ 400050 h 1790700"/>
              <a:gd name="connsiteX276" fmla="*/ 1158875 w 1711325"/>
              <a:gd name="connsiteY276" fmla="*/ 393700 h 1790700"/>
              <a:gd name="connsiteX277" fmla="*/ 1155700 w 1711325"/>
              <a:gd name="connsiteY277" fmla="*/ 384175 h 1790700"/>
              <a:gd name="connsiteX278" fmla="*/ 1143000 w 1711325"/>
              <a:gd name="connsiteY278" fmla="*/ 365125 h 1790700"/>
              <a:gd name="connsiteX279" fmla="*/ 1136650 w 1711325"/>
              <a:gd name="connsiteY279" fmla="*/ 346075 h 1790700"/>
              <a:gd name="connsiteX280" fmla="*/ 1133475 w 1711325"/>
              <a:gd name="connsiteY280" fmla="*/ 317500 h 1790700"/>
              <a:gd name="connsiteX281" fmla="*/ 1127125 w 1711325"/>
              <a:gd name="connsiteY281" fmla="*/ 222250 h 1790700"/>
              <a:gd name="connsiteX282" fmla="*/ 1123950 w 1711325"/>
              <a:gd name="connsiteY282" fmla="*/ 212725 h 1790700"/>
              <a:gd name="connsiteX283" fmla="*/ 1114425 w 1711325"/>
              <a:gd name="connsiteY283" fmla="*/ 180975 h 1790700"/>
              <a:gd name="connsiteX284" fmla="*/ 1108075 w 1711325"/>
              <a:gd name="connsiteY284" fmla="*/ 168275 h 1790700"/>
              <a:gd name="connsiteX285" fmla="*/ 1101725 w 1711325"/>
              <a:gd name="connsiteY285" fmla="*/ 158750 h 1790700"/>
              <a:gd name="connsiteX286" fmla="*/ 1098550 w 1711325"/>
              <a:gd name="connsiteY286" fmla="*/ 149225 h 1790700"/>
              <a:gd name="connsiteX287" fmla="*/ 1092200 w 1711325"/>
              <a:gd name="connsiteY287" fmla="*/ 139700 h 1790700"/>
              <a:gd name="connsiteX288" fmla="*/ 1082675 w 1711325"/>
              <a:gd name="connsiteY288" fmla="*/ 111125 h 1790700"/>
              <a:gd name="connsiteX289" fmla="*/ 1079500 w 1711325"/>
              <a:gd name="connsiteY289" fmla="*/ 101600 h 1790700"/>
              <a:gd name="connsiteX290" fmla="*/ 1066800 w 1711325"/>
              <a:gd name="connsiteY290" fmla="*/ 82550 h 1790700"/>
              <a:gd name="connsiteX291" fmla="*/ 1057275 w 1711325"/>
              <a:gd name="connsiteY291" fmla="*/ 73025 h 1790700"/>
              <a:gd name="connsiteX292" fmla="*/ 1038225 w 1711325"/>
              <a:gd name="connsiteY292" fmla="*/ 60325 h 1790700"/>
              <a:gd name="connsiteX293" fmla="*/ 1031875 w 1711325"/>
              <a:gd name="connsiteY293" fmla="*/ 50800 h 1790700"/>
              <a:gd name="connsiteX294" fmla="*/ 1003300 w 1711325"/>
              <a:gd name="connsiteY294" fmla="*/ 34925 h 1790700"/>
              <a:gd name="connsiteX295" fmla="*/ 984250 w 1711325"/>
              <a:gd name="connsiteY295" fmla="*/ 19050 h 1790700"/>
              <a:gd name="connsiteX296" fmla="*/ 965200 w 1711325"/>
              <a:gd name="connsiteY296" fmla="*/ 6350 h 1790700"/>
              <a:gd name="connsiteX297" fmla="*/ 936625 w 1711325"/>
              <a:gd name="connsiteY297" fmla="*/ 0 h 1790700"/>
              <a:gd name="connsiteX298" fmla="*/ 831850 w 1711325"/>
              <a:gd name="connsiteY298" fmla="*/ 3175 h 1790700"/>
              <a:gd name="connsiteX299" fmla="*/ 806450 w 1711325"/>
              <a:gd name="connsiteY299" fmla="*/ 12700 h 1790700"/>
              <a:gd name="connsiteX300" fmla="*/ 796925 w 1711325"/>
              <a:gd name="connsiteY300" fmla="*/ 15875 h 1790700"/>
              <a:gd name="connsiteX301" fmla="*/ 777875 w 1711325"/>
              <a:gd name="connsiteY301" fmla="*/ 28575 h 1790700"/>
              <a:gd name="connsiteX302" fmla="*/ 768350 w 1711325"/>
              <a:gd name="connsiteY302" fmla="*/ 34925 h 1790700"/>
              <a:gd name="connsiteX303" fmla="*/ 752475 w 1711325"/>
              <a:gd name="connsiteY303" fmla="*/ 53975 h 1790700"/>
              <a:gd name="connsiteX304" fmla="*/ 742950 w 1711325"/>
              <a:gd name="connsiteY304" fmla="*/ 63500 h 1790700"/>
              <a:gd name="connsiteX305" fmla="*/ 730250 w 1711325"/>
              <a:gd name="connsiteY305" fmla="*/ 79375 h 1790700"/>
              <a:gd name="connsiteX306" fmla="*/ 727075 w 1711325"/>
              <a:gd name="connsiteY306" fmla="*/ 88900 h 1790700"/>
              <a:gd name="connsiteX307" fmla="*/ 704850 w 1711325"/>
              <a:gd name="connsiteY307" fmla="*/ 114300 h 1790700"/>
              <a:gd name="connsiteX308" fmla="*/ 698500 w 1711325"/>
              <a:gd name="connsiteY308" fmla="*/ 139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1711325" h="1790700">
                <a:moveTo>
                  <a:pt x="698500" y="139700"/>
                </a:moveTo>
                <a:cubicBezTo>
                  <a:pt x="696383" y="148167"/>
                  <a:pt x="698659" y="142320"/>
                  <a:pt x="692150" y="165100"/>
                </a:cubicBezTo>
                <a:cubicBezTo>
                  <a:pt x="690794" y="169847"/>
                  <a:pt x="688338" y="182250"/>
                  <a:pt x="685800" y="187325"/>
                </a:cubicBezTo>
                <a:cubicBezTo>
                  <a:pt x="673490" y="211944"/>
                  <a:pt x="684255" y="182434"/>
                  <a:pt x="676275" y="206375"/>
                </a:cubicBezTo>
                <a:cubicBezTo>
                  <a:pt x="677333" y="247650"/>
                  <a:pt x="677486" y="288958"/>
                  <a:pt x="679450" y="330200"/>
                </a:cubicBezTo>
                <a:cubicBezTo>
                  <a:pt x="679609" y="333543"/>
                  <a:pt x="681000" y="336799"/>
                  <a:pt x="682625" y="339725"/>
                </a:cubicBezTo>
                <a:cubicBezTo>
                  <a:pt x="686331" y="346396"/>
                  <a:pt x="691092" y="352425"/>
                  <a:pt x="695325" y="358775"/>
                </a:cubicBezTo>
                <a:lnTo>
                  <a:pt x="701675" y="368300"/>
                </a:lnTo>
                <a:lnTo>
                  <a:pt x="708025" y="377825"/>
                </a:lnTo>
                <a:cubicBezTo>
                  <a:pt x="710142" y="381000"/>
                  <a:pt x="710755" y="386143"/>
                  <a:pt x="714375" y="387350"/>
                </a:cubicBezTo>
                <a:lnTo>
                  <a:pt x="723900" y="390525"/>
                </a:lnTo>
                <a:cubicBezTo>
                  <a:pt x="748582" y="415207"/>
                  <a:pt x="713625" y="383090"/>
                  <a:pt x="752475" y="406400"/>
                </a:cubicBezTo>
                <a:cubicBezTo>
                  <a:pt x="757767" y="409575"/>
                  <a:pt x="762620" y="413633"/>
                  <a:pt x="768350" y="415925"/>
                </a:cubicBezTo>
                <a:cubicBezTo>
                  <a:pt x="773360" y="417929"/>
                  <a:pt x="779019" y="417680"/>
                  <a:pt x="784225" y="419100"/>
                </a:cubicBezTo>
                <a:cubicBezTo>
                  <a:pt x="790683" y="420861"/>
                  <a:pt x="796673" y="424350"/>
                  <a:pt x="803275" y="425450"/>
                </a:cubicBezTo>
                <a:cubicBezTo>
                  <a:pt x="809625" y="426508"/>
                  <a:pt x="815952" y="427715"/>
                  <a:pt x="822325" y="428625"/>
                </a:cubicBezTo>
                <a:cubicBezTo>
                  <a:pt x="849267" y="432474"/>
                  <a:pt x="841769" y="430124"/>
                  <a:pt x="863600" y="434975"/>
                </a:cubicBezTo>
                <a:cubicBezTo>
                  <a:pt x="867860" y="435922"/>
                  <a:pt x="872033" y="437236"/>
                  <a:pt x="876300" y="438150"/>
                </a:cubicBezTo>
                <a:cubicBezTo>
                  <a:pt x="886853" y="440411"/>
                  <a:pt x="897811" y="441087"/>
                  <a:pt x="908050" y="444500"/>
                </a:cubicBezTo>
                <a:lnTo>
                  <a:pt x="927100" y="450850"/>
                </a:lnTo>
                <a:lnTo>
                  <a:pt x="936625" y="454025"/>
                </a:lnTo>
                <a:cubicBezTo>
                  <a:pt x="939800" y="457200"/>
                  <a:pt x="942414" y="461059"/>
                  <a:pt x="946150" y="463550"/>
                </a:cubicBezTo>
                <a:cubicBezTo>
                  <a:pt x="948935" y="465406"/>
                  <a:pt x="953062" y="464634"/>
                  <a:pt x="955675" y="466725"/>
                </a:cubicBezTo>
                <a:cubicBezTo>
                  <a:pt x="958655" y="469109"/>
                  <a:pt x="959327" y="473552"/>
                  <a:pt x="962025" y="476250"/>
                </a:cubicBezTo>
                <a:cubicBezTo>
                  <a:pt x="964723" y="478948"/>
                  <a:pt x="968698" y="480065"/>
                  <a:pt x="971550" y="482600"/>
                </a:cubicBezTo>
                <a:cubicBezTo>
                  <a:pt x="978262" y="488566"/>
                  <a:pt x="985619" y="494178"/>
                  <a:pt x="990600" y="501650"/>
                </a:cubicBezTo>
                <a:cubicBezTo>
                  <a:pt x="992717" y="504825"/>
                  <a:pt x="994252" y="508477"/>
                  <a:pt x="996950" y="511175"/>
                </a:cubicBezTo>
                <a:cubicBezTo>
                  <a:pt x="1003105" y="517330"/>
                  <a:pt x="1008253" y="518118"/>
                  <a:pt x="1016000" y="520700"/>
                </a:cubicBezTo>
                <a:cubicBezTo>
                  <a:pt x="1024218" y="528918"/>
                  <a:pt x="1033182" y="539127"/>
                  <a:pt x="1044575" y="542925"/>
                </a:cubicBezTo>
                <a:cubicBezTo>
                  <a:pt x="1047750" y="543983"/>
                  <a:pt x="1051107" y="544603"/>
                  <a:pt x="1054100" y="546100"/>
                </a:cubicBezTo>
                <a:cubicBezTo>
                  <a:pt x="1065924" y="552012"/>
                  <a:pt x="1062617" y="553198"/>
                  <a:pt x="1073150" y="561975"/>
                </a:cubicBezTo>
                <a:cubicBezTo>
                  <a:pt x="1076081" y="564418"/>
                  <a:pt x="1079500" y="566208"/>
                  <a:pt x="1082675" y="568325"/>
                </a:cubicBezTo>
                <a:cubicBezTo>
                  <a:pt x="1084792" y="572558"/>
                  <a:pt x="1085995" y="577389"/>
                  <a:pt x="1089025" y="581025"/>
                </a:cubicBezTo>
                <a:cubicBezTo>
                  <a:pt x="1093759" y="586706"/>
                  <a:pt x="1101574" y="588383"/>
                  <a:pt x="1108075" y="590550"/>
                </a:cubicBezTo>
                <a:cubicBezTo>
                  <a:pt x="1114319" y="599916"/>
                  <a:pt x="1114783" y="601960"/>
                  <a:pt x="1123950" y="609600"/>
                </a:cubicBezTo>
                <a:cubicBezTo>
                  <a:pt x="1126881" y="612043"/>
                  <a:pt x="1130300" y="613833"/>
                  <a:pt x="1133475" y="615950"/>
                </a:cubicBezTo>
                <a:cubicBezTo>
                  <a:pt x="1134533" y="619125"/>
                  <a:pt x="1134283" y="623108"/>
                  <a:pt x="1136650" y="625475"/>
                </a:cubicBezTo>
                <a:cubicBezTo>
                  <a:pt x="1142046" y="630871"/>
                  <a:pt x="1155700" y="638175"/>
                  <a:pt x="1155700" y="638175"/>
                </a:cubicBezTo>
                <a:cubicBezTo>
                  <a:pt x="1157817" y="641350"/>
                  <a:pt x="1159607" y="644769"/>
                  <a:pt x="1162050" y="647700"/>
                </a:cubicBezTo>
                <a:cubicBezTo>
                  <a:pt x="1164925" y="651149"/>
                  <a:pt x="1169084" y="653489"/>
                  <a:pt x="1171575" y="657225"/>
                </a:cubicBezTo>
                <a:cubicBezTo>
                  <a:pt x="1173431" y="660010"/>
                  <a:pt x="1173253" y="663757"/>
                  <a:pt x="1174750" y="666750"/>
                </a:cubicBezTo>
                <a:cubicBezTo>
                  <a:pt x="1179170" y="675591"/>
                  <a:pt x="1183603" y="678778"/>
                  <a:pt x="1190625" y="685800"/>
                </a:cubicBezTo>
                <a:cubicBezTo>
                  <a:pt x="1198395" y="709110"/>
                  <a:pt x="1192242" y="700117"/>
                  <a:pt x="1206500" y="714375"/>
                </a:cubicBezTo>
                <a:cubicBezTo>
                  <a:pt x="1209644" y="723806"/>
                  <a:pt x="1211653" y="735403"/>
                  <a:pt x="1219200" y="742950"/>
                </a:cubicBezTo>
                <a:cubicBezTo>
                  <a:pt x="1221898" y="745648"/>
                  <a:pt x="1225550" y="747183"/>
                  <a:pt x="1228725" y="749300"/>
                </a:cubicBezTo>
                <a:cubicBezTo>
                  <a:pt x="1229783" y="752475"/>
                  <a:pt x="1230275" y="755899"/>
                  <a:pt x="1231900" y="758825"/>
                </a:cubicBezTo>
                <a:cubicBezTo>
                  <a:pt x="1241394" y="775915"/>
                  <a:pt x="1242555" y="775830"/>
                  <a:pt x="1254125" y="787400"/>
                </a:cubicBezTo>
                <a:cubicBezTo>
                  <a:pt x="1255183" y="792692"/>
                  <a:pt x="1255880" y="798069"/>
                  <a:pt x="1257300" y="803275"/>
                </a:cubicBezTo>
                <a:cubicBezTo>
                  <a:pt x="1259061" y="809733"/>
                  <a:pt x="1262027" y="815831"/>
                  <a:pt x="1263650" y="822325"/>
                </a:cubicBezTo>
                <a:cubicBezTo>
                  <a:pt x="1264708" y="826558"/>
                  <a:pt x="1265571" y="830845"/>
                  <a:pt x="1266825" y="835025"/>
                </a:cubicBezTo>
                <a:cubicBezTo>
                  <a:pt x="1268748" y="841436"/>
                  <a:pt x="1271058" y="847725"/>
                  <a:pt x="1273175" y="854075"/>
                </a:cubicBezTo>
                <a:lnTo>
                  <a:pt x="1276350" y="863600"/>
                </a:lnTo>
                <a:cubicBezTo>
                  <a:pt x="1275292" y="905933"/>
                  <a:pt x="1275142" y="948299"/>
                  <a:pt x="1273175" y="990600"/>
                </a:cubicBezTo>
                <a:cubicBezTo>
                  <a:pt x="1272756" y="999611"/>
                  <a:pt x="1260069" y="1015022"/>
                  <a:pt x="1257300" y="1019175"/>
                </a:cubicBezTo>
                <a:lnTo>
                  <a:pt x="1250950" y="1028700"/>
                </a:lnTo>
                <a:cubicBezTo>
                  <a:pt x="1248833" y="1031875"/>
                  <a:pt x="1247298" y="1035527"/>
                  <a:pt x="1244600" y="1038225"/>
                </a:cubicBezTo>
                <a:lnTo>
                  <a:pt x="1235075" y="1047750"/>
                </a:lnTo>
                <a:cubicBezTo>
                  <a:pt x="1227095" y="1071691"/>
                  <a:pt x="1238788" y="1043109"/>
                  <a:pt x="1222375" y="1063625"/>
                </a:cubicBezTo>
                <a:cubicBezTo>
                  <a:pt x="1220284" y="1066238"/>
                  <a:pt x="1221567" y="1070783"/>
                  <a:pt x="1219200" y="1073150"/>
                </a:cubicBezTo>
                <a:cubicBezTo>
                  <a:pt x="1213804" y="1078546"/>
                  <a:pt x="1206500" y="1081617"/>
                  <a:pt x="1200150" y="1085850"/>
                </a:cubicBezTo>
                <a:lnTo>
                  <a:pt x="1190625" y="1092200"/>
                </a:lnTo>
                <a:cubicBezTo>
                  <a:pt x="1187450" y="1094317"/>
                  <a:pt x="1183798" y="1095852"/>
                  <a:pt x="1181100" y="1098550"/>
                </a:cubicBezTo>
                <a:cubicBezTo>
                  <a:pt x="1177925" y="1101725"/>
                  <a:pt x="1175500" y="1105894"/>
                  <a:pt x="1171575" y="1108075"/>
                </a:cubicBezTo>
                <a:cubicBezTo>
                  <a:pt x="1165724" y="1111326"/>
                  <a:pt x="1158094" y="1110712"/>
                  <a:pt x="1152525" y="1114425"/>
                </a:cubicBezTo>
                <a:cubicBezTo>
                  <a:pt x="1146175" y="1118658"/>
                  <a:pt x="1140715" y="1124712"/>
                  <a:pt x="1133475" y="1127125"/>
                </a:cubicBezTo>
                <a:cubicBezTo>
                  <a:pt x="1116011" y="1132946"/>
                  <a:pt x="1131659" y="1126802"/>
                  <a:pt x="1114425" y="1136650"/>
                </a:cubicBezTo>
                <a:cubicBezTo>
                  <a:pt x="1102733" y="1143331"/>
                  <a:pt x="1093031" y="1145344"/>
                  <a:pt x="1082675" y="1155700"/>
                </a:cubicBezTo>
                <a:cubicBezTo>
                  <a:pt x="1067754" y="1170621"/>
                  <a:pt x="1076886" y="1162734"/>
                  <a:pt x="1054100" y="1177925"/>
                </a:cubicBezTo>
                <a:lnTo>
                  <a:pt x="1044575" y="1184275"/>
                </a:lnTo>
                <a:cubicBezTo>
                  <a:pt x="1041400" y="1186392"/>
                  <a:pt x="1038670" y="1189418"/>
                  <a:pt x="1035050" y="1190625"/>
                </a:cubicBezTo>
                <a:lnTo>
                  <a:pt x="1025525" y="1193800"/>
                </a:lnTo>
                <a:cubicBezTo>
                  <a:pt x="1022350" y="1196975"/>
                  <a:pt x="1019654" y="1200715"/>
                  <a:pt x="1016000" y="1203325"/>
                </a:cubicBezTo>
                <a:cubicBezTo>
                  <a:pt x="1000584" y="1214336"/>
                  <a:pt x="1007594" y="1205941"/>
                  <a:pt x="993775" y="1212850"/>
                </a:cubicBezTo>
                <a:cubicBezTo>
                  <a:pt x="990362" y="1214557"/>
                  <a:pt x="987563" y="1217307"/>
                  <a:pt x="984250" y="1219200"/>
                </a:cubicBezTo>
                <a:cubicBezTo>
                  <a:pt x="980141" y="1221548"/>
                  <a:pt x="975659" y="1223202"/>
                  <a:pt x="971550" y="1225550"/>
                </a:cubicBezTo>
                <a:cubicBezTo>
                  <a:pt x="968237" y="1227443"/>
                  <a:pt x="965512" y="1230350"/>
                  <a:pt x="962025" y="1231900"/>
                </a:cubicBezTo>
                <a:cubicBezTo>
                  <a:pt x="955908" y="1234618"/>
                  <a:pt x="942975" y="1238250"/>
                  <a:pt x="942975" y="1238250"/>
                </a:cubicBezTo>
                <a:cubicBezTo>
                  <a:pt x="914769" y="1259404"/>
                  <a:pt x="945316" y="1239061"/>
                  <a:pt x="917575" y="1250950"/>
                </a:cubicBezTo>
                <a:cubicBezTo>
                  <a:pt x="914068" y="1252453"/>
                  <a:pt x="911537" y="1255750"/>
                  <a:pt x="908050" y="1257300"/>
                </a:cubicBezTo>
                <a:cubicBezTo>
                  <a:pt x="901933" y="1260018"/>
                  <a:pt x="894569" y="1259937"/>
                  <a:pt x="889000" y="1263650"/>
                </a:cubicBezTo>
                <a:cubicBezTo>
                  <a:pt x="882650" y="1267883"/>
                  <a:pt x="877190" y="1273937"/>
                  <a:pt x="869950" y="1276350"/>
                </a:cubicBezTo>
                <a:lnTo>
                  <a:pt x="850900" y="1282700"/>
                </a:lnTo>
                <a:cubicBezTo>
                  <a:pt x="847725" y="1283758"/>
                  <a:pt x="844160" y="1284019"/>
                  <a:pt x="841375" y="1285875"/>
                </a:cubicBezTo>
                <a:cubicBezTo>
                  <a:pt x="838200" y="1287992"/>
                  <a:pt x="835357" y="1290722"/>
                  <a:pt x="831850" y="1292225"/>
                </a:cubicBezTo>
                <a:cubicBezTo>
                  <a:pt x="827839" y="1293944"/>
                  <a:pt x="823330" y="1294146"/>
                  <a:pt x="819150" y="1295400"/>
                </a:cubicBezTo>
                <a:lnTo>
                  <a:pt x="790575" y="1304925"/>
                </a:lnTo>
                <a:lnTo>
                  <a:pt x="781050" y="1308100"/>
                </a:lnTo>
                <a:cubicBezTo>
                  <a:pt x="777875" y="1309158"/>
                  <a:pt x="774310" y="1309419"/>
                  <a:pt x="771525" y="1311275"/>
                </a:cubicBezTo>
                <a:cubicBezTo>
                  <a:pt x="744228" y="1329473"/>
                  <a:pt x="778765" y="1307655"/>
                  <a:pt x="752475" y="1320800"/>
                </a:cubicBezTo>
                <a:cubicBezTo>
                  <a:pt x="749062" y="1322507"/>
                  <a:pt x="746457" y="1325647"/>
                  <a:pt x="742950" y="1327150"/>
                </a:cubicBezTo>
                <a:cubicBezTo>
                  <a:pt x="738939" y="1328869"/>
                  <a:pt x="734430" y="1329071"/>
                  <a:pt x="730250" y="1330325"/>
                </a:cubicBezTo>
                <a:lnTo>
                  <a:pt x="701675" y="1339850"/>
                </a:lnTo>
                <a:cubicBezTo>
                  <a:pt x="698500" y="1340908"/>
                  <a:pt x="694935" y="1341169"/>
                  <a:pt x="692150" y="1343025"/>
                </a:cubicBezTo>
                <a:cubicBezTo>
                  <a:pt x="688975" y="1345142"/>
                  <a:pt x="685556" y="1346932"/>
                  <a:pt x="682625" y="1349375"/>
                </a:cubicBezTo>
                <a:cubicBezTo>
                  <a:pt x="679176" y="1352250"/>
                  <a:pt x="676836" y="1356409"/>
                  <a:pt x="673100" y="1358900"/>
                </a:cubicBezTo>
                <a:cubicBezTo>
                  <a:pt x="670315" y="1360756"/>
                  <a:pt x="666568" y="1360578"/>
                  <a:pt x="663575" y="1362075"/>
                </a:cubicBezTo>
                <a:cubicBezTo>
                  <a:pt x="641649" y="1373038"/>
                  <a:pt x="667781" y="1364992"/>
                  <a:pt x="641350" y="1371600"/>
                </a:cubicBezTo>
                <a:cubicBezTo>
                  <a:pt x="625670" y="1382053"/>
                  <a:pt x="637921" y="1375632"/>
                  <a:pt x="615950" y="1381125"/>
                </a:cubicBezTo>
                <a:cubicBezTo>
                  <a:pt x="612703" y="1381937"/>
                  <a:pt x="609707" y="1383644"/>
                  <a:pt x="606425" y="1384300"/>
                </a:cubicBezTo>
                <a:cubicBezTo>
                  <a:pt x="593800" y="1386825"/>
                  <a:pt x="580816" y="1387527"/>
                  <a:pt x="568325" y="1390650"/>
                </a:cubicBezTo>
                <a:cubicBezTo>
                  <a:pt x="549380" y="1395386"/>
                  <a:pt x="559929" y="1393108"/>
                  <a:pt x="536575" y="1397000"/>
                </a:cubicBezTo>
                <a:cubicBezTo>
                  <a:pt x="533400" y="1399117"/>
                  <a:pt x="530636" y="1402046"/>
                  <a:pt x="527050" y="1403350"/>
                </a:cubicBezTo>
                <a:cubicBezTo>
                  <a:pt x="506727" y="1410740"/>
                  <a:pt x="491571" y="1410708"/>
                  <a:pt x="469900" y="1412875"/>
                </a:cubicBezTo>
                <a:cubicBezTo>
                  <a:pt x="463550" y="1411817"/>
                  <a:pt x="457016" y="1411550"/>
                  <a:pt x="450850" y="1409700"/>
                </a:cubicBezTo>
                <a:cubicBezTo>
                  <a:pt x="436934" y="1405525"/>
                  <a:pt x="440317" y="1402846"/>
                  <a:pt x="428625" y="1397000"/>
                </a:cubicBezTo>
                <a:cubicBezTo>
                  <a:pt x="423290" y="1394332"/>
                  <a:pt x="411486" y="1392176"/>
                  <a:pt x="406400" y="1390650"/>
                </a:cubicBezTo>
                <a:cubicBezTo>
                  <a:pt x="399989" y="1388727"/>
                  <a:pt x="392919" y="1388013"/>
                  <a:pt x="387350" y="1384300"/>
                </a:cubicBezTo>
                <a:cubicBezTo>
                  <a:pt x="384175" y="1382183"/>
                  <a:pt x="381398" y="1379290"/>
                  <a:pt x="377825" y="1377950"/>
                </a:cubicBezTo>
                <a:cubicBezTo>
                  <a:pt x="372772" y="1376055"/>
                  <a:pt x="367156" y="1376195"/>
                  <a:pt x="361950" y="1374775"/>
                </a:cubicBezTo>
                <a:cubicBezTo>
                  <a:pt x="355492" y="1373014"/>
                  <a:pt x="349394" y="1370048"/>
                  <a:pt x="342900" y="1368425"/>
                </a:cubicBezTo>
                <a:lnTo>
                  <a:pt x="317500" y="1362075"/>
                </a:lnTo>
                <a:cubicBezTo>
                  <a:pt x="314325" y="1359958"/>
                  <a:pt x="311388" y="1357432"/>
                  <a:pt x="307975" y="1355725"/>
                </a:cubicBezTo>
                <a:cubicBezTo>
                  <a:pt x="297337" y="1350406"/>
                  <a:pt x="278929" y="1350381"/>
                  <a:pt x="269875" y="1349375"/>
                </a:cubicBezTo>
                <a:cubicBezTo>
                  <a:pt x="227673" y="1335308"/>
                  <a:pt x="258781" y="1344460"/>
                  <a:pt x="155575" y="1349375"/>
                </a:cubicBezTo>
                <a:cubicBezTo>
                  <a:pt x="145709" y="1349845"/>
                  <a:pt x="122842" y="1352529"/>
                  <a:pt x="111125" y="1355725"/>
                </a:cubicBezTo>
                <a:cubicBezTo>
                  <a:pt x="104667" y="1357486"/>
                  <a:pt x="98425" y="1359958"/>
                  <a:pt x="92075" y="1362075"/>
                </a:cubicBezTo>
                <a:cubicBezTo>
                  <a:pt x="88900" y="1363133"/>
                  <a:pt x="85797" y="1364438"/>
                  <a:pt x="82550" y="1365250"/>
                </a:cubicBezTo>
                <a:lnTo>
                  <a:pt x="69850" y="1368425"/>
                </a:lnTo>
                <a:cubicBezTo>
                  <a:pt x="65617" y="1372658"/>
                  <a:pt x="61876" y="1377449"/>
                  <a:pt x="57150" y="1381125"/>
                </a:cubicBezTo>
                <a:cubicBezTo>
                  <a:pt x="52279" y="1384914"/>
                  <a:pt x="45064" y="1385779"/>
                  <a:pt x="41275" y="1390650"/>
                </a:cubicBezTo>
                <a:cubicBezTo>
                  <a:pt x="37166" y="1395934"/>
                  <a:pt x="34925" y="1409700"/>
                  <a:pt x="34925" y="1409700"/>
                </a:cubicBezTo>
                <a:cubicBezTo>
                  <a:pt x="32808" y="1435100"/>
                  <a:pt x="36635" y="1461720"/>
                  <a:pt x="28575" y="1485900"/>
                </a:cubicBezTo>
                <a:cubicBezTo>
                  <a:pt x="24020" y="1499565"/>
                  <a:pt x="26212" y="1492178"/>
                  <a:pt x="22225" y="1508125"/>
                </a:cubicBezTo>
                <a:cubicBezTo>
                  <a:pt x="21167" y="1520825"/>
                  <a:pt x="20539" y="1533568"/>
                  <a:pt x="19050" y="1546225"/>
                </a:cubicBezTo>
                <a:cubicBezTo>
                  <a:pt x="18395" y="1551790"/>
                  <a:pt x="14454" y="1568661"/>
                  <a:pt x="12700" y="1574800"/>
                </a:cubicBezTo>
                <a:cubicBezTo>
                  <a:pt x="11781" y="1578018"/>
                  <a:pt x="10444" y="1581107"/>
                  <a:pt x="9525" y="1584325"/>
                </a:cubicBezTo>
                <a:cubicBezTo>
                  <a:pt x="8326" y="1588521"/>
                  <a:pt x="7604" y="1592845"/>
                  <a:pt x="6350" y="1597025"/>
                </a:cubicBezTo>
                <a:cubicBezTo>
                  <a:pt x="4427" y="1603436"/>
                  <a:pt x="0" y="1616075"/>
                  <a:pt x="0" y="1616075"/>
                </a:cubicBezTo>
                <a:cubicBezTo>
                  <a:pt x="1058" y="1631950"/>
                  <a:pt x="559" y="1648006"/>
                  <a:pt x="3175" y="1663700"/>
                </a:cubicBezTo>
                <a:cubicBezTo>
                  <a:pt x="3802" y="1667464"/>
                  <a:pt x="7818" y="1669812"/>
                  <a:pt x="9525" y="1673225"/>
                </a:cubicBezTo>
                <a:cubicBezTo>
                  <a:pt x="21646" y="1697467"/>
                  <a:pt x="-807" y="1664741"/>
                  <a:pt x="22225" y="1695450"/>
                </a:cubicBezTo>
                <a:cubicBezTo>
                  <a:pt x="23283" y="1698625"/>
                  <a:pt x="23544" y="1702190"/>
                  <a:pt x="25400" y="1704975"/>
                </a:cubicBezTo>
                <a:cubicBezTo>
                  <a:pt x="34406" y="1718483"/>
                  <a:pt x="34984" y="1711821"/>
                  <a:pt x="47625" y="1720850"/>
                </a:cubicBezTo>
                <a:cubicBezTo>
                  <a:pt x="51279" y="1723460"/>
                  <a:pt x="53496" y="1727765"/>
                  <a:pt x="57150" y="1730375"/>
                </a:cubicBezTo>
                <a:cubicBezTo>
                  <a:pt x="61001" y="1733126"/>
                  <a:pt x="65741" y="1734377"/>
                  <a:pt x="69850" y="1736725"/>
                </a:cubicBezTo>
                <a:cubicBezTo>
                  <a:pt x="81574" y="1743424"/>
                  <a:pt x="78119" y="1744192"/>
                  <a:pt x="92075" y="1749425"/>
                </a:cubicBezTo>
                <a:cubicBezTo>
                  <a:pt x="96161" y="1750957"/>
                  <a:pt x="100595" y="1751346"/>
                  <a:pt x="104775" y="1752600"/>
                </a:cubicBezTo>
                <a:cubicBezTo>
                  <a:pt x="111186" y="1754523"/>
                  <a:pt x="117475" y="1756833"/>
                  <a:pt x="123825" y="1758950"/>
                </a:cubicBezTo>
                <a:cubicBezTo>
                  <a:pt x="127000" y="1760008"/>
                  <a:pt x="130049" y="1761575"/>
                  <a:pt x="133350" y="1762125"/>
                </a:cubicBezTo>
                <a:cubicBezTo>
                  <a:pt x="139700" y="1763183"/>
                  <a:pt x="146155" y="1763739"/>
                  <a:pt x="152400" y="1765300"/>
                </a:cubicBezTo>
                <a:lnTo>
                  <a:pt x="180975" y="1774825"/>
                </a:lnTo>
                <a:cubicBezTo>
                  <a:pt x="184150" y="1775883"/>
                  <a:pt x="187253" y="1777188"/>
                  <a:pt x="190500" y="1778000"/>
                </a:cubicBezTo>
                <a:cubicBezTo>
                  <a:pt x="198967" y="1780117"/>
                  <a:pt x="207292" y="1782915"/>
                  <a:pt x="215900" y="1784350"/>
                </a:cubicBezTo>
                <a:cubicBezTo>
                  <a:pt x="239254" y="1788242"/>
                  <a:pt x="228705" y="1785964"/>
                  <a:pt x="247650" y="1790700"/>
                </a:cubicBezTo>
                <a:cubicBezTo>
                  <a:pt x="264935" y="1790288"/>
                  <a:pt x="380388" y="1789651"/>
                  <a:pt x="425450" y="1784350"/>
                </a:cubicBezTo>
                <a:cubicBezTo>
                  <a:pt x="428774" y="1783959"/>
                  <a:pt x="431757" y="1782094"/>
                  <a:pt x="434975" y="1781175"/>
                </a:cubicBezTo>
                <a:cubicBezTo>
                  <a:pt x="439171" y="1779976"/>
                  <a:pt x="443415" y="1778947"/>
                  <a:pt x="447675" y="1778000"/>
                </a:cubicBezTo>
                <a:cubicBezTo>
                  <a:pt x="470663" y="1772892"/>
                  <a:pt x="456054" y="1777324"/>
                  <a:pt x="473075" y="1771650"/>
                </a:cubicBezTo>
                <a:cubicBezTo>
                  <a:pt x="476250" y="1768475"/>
                  <a:pt x="478864" y="1764616"/>
                  <a:pt x="482600" y="1762125"/>
                </a:cubicBezTo>
                <a:cubicBezTo>
                  <a:pt x="485385" y="1760269"/>
                  <a:pt x="489132" y="1760447"/>
                  <a:pt x="492125" y="1758950"/>
                </a:cubicBezTo>
                <a:cubicBezTo>
                  <a:pt x="495538" y="1757243"/>
                  <a:pt x="498237" y="1754307"/>
                  <a:pt x="501650" y="1752600"/>
                </a:cubicBezTo>
                <a:cubicBezTo>
                  <a:pt x="504643" y="1751103"/>
                  <a:pt x="508182" y="1750922"/>
                  <a:pt x="511175" y="1749425"/>
                </a:cubicBezTo>
                <a:cubicBezTo>
                  <a:pt x="514588" y="1747718"/>
                  <a:pt x="517769" y="1745518"/>
                  <a:pt x="520700" y="1743075"/>
                </a:cubicBezTo>
                <a:cubicBezTo>
                  <a:pt x="524149" y="1740200"/>
                  <a:pt x="526326" y="1735778"/>
                  <a:pt x="530225" y="1733550"/>
                </a:cubicBezTo>
                <a:cubicBezTo>
                  <a:pt x="534014" y="1731385"/>
                  <a:pt x="538692" y="1731433"/>
                  <a:pt x="542925" y="1730375"/>
                </a:cubicBezTo>
                <a:cubicBezTo>
                  <a:pt x="573892" y="1709730"/>
                  <a:pt x="525768" y="1742067"/>
                  <a:pt x="565150" y="1714500"/>
                </a:cubicBezTo>
                <a:cubicBezTo>
                  <a:pt x="571402" y="1710123"/>
                  <a:pt x="577850" y="1706033"/>
                  <a:pt x="584200" y="1701800"/>
                </a:cubicBezTo>
                <a:lnTo>
                  <a:pt x="593725" y="1695450"/>
                </a:lnTo>
                <a:cubicBezTo>
                  <a:pt x="610658" y="1670050"/>
                  <a:pt x="588433" y="1700742"/>
                  <a:pt x="609600" y="1679575"/>
                </a:cubicBezTo>
                <a:cubicBezTo>
                  <a:pt x="613342" y="1675833"/>
                  <a:pt x="615383" y="1670617"/>
                  <a:pt x="619125" y="1666875"/>
                </a:cubicBezTo>
                <a:cubicBezTo>
                  <a:pt x="625280" y="1660720"/>
                  <a:pt x="630428" y="1659932"/>
                  <a:pt x="638175" y="1657350"/>
                </a:cubicBezTo>
                <a:cubicBezTo>
                  <a:pt x="653096" y="1642429"/>
                  <a:pt x="643964" y="1650316"/>
                  <a:pt x="666750" y="1635125"/>
                </a:cubicBezTo>
                <a:lnTo>
                  <a:pt x="676275" y="1628775"/>
                </a:lnTo>
                <a:cubicBezTo>
                  <a:pt x="678392" y="1625600"/>
                  <a:pt x="679694" y="1621693"/>
                  <a:pt x="682625" y="1619250"/>
                </a:cubicBezTo>
                <a:cubicBezTo>
                  <a:pt x="686261" y="1616220"/>
                  <a:pt x="691311" y="1615408"/>
                  <a:pt x="695325" y="1612900"/>
                </a:cubicBezTo>
                <a:cubicBezTo>
                  <a:pt x="699812" y="1610095"/>
                  <a:pt x="703719" y="1606451"/>
                  <a:pt x="708025" y="1603375"/>
                </a:cubicBezTo>
                <a:cubicBezTo>
                  <a:pt x="711130" y="1601157"/>
                  <a:pt x="714619" y="1599468"/>
                  <a:pt x="717550" y="1597025"/>
                </a:cubicBezTo>
                <a:cubicBezTo>
                  <a:pt x="720999" y="1594150"/>
                  <a:pt x="723483" y="1590194"/>
                  <a:pt x="727075" y="1587500"/>
                </a:cubicBezTo>
                <a:cubicBezTo>
                  <a:pt x="732012" y="1583797"/>
                  <a:pt x="737717" y="1581246"/>
                  <a:pt x="742950" y="1577975"/>
                </a:cubicBezTo>
                <a:cubicBezTo>
                  <a:pt x="746186" y="1575953"/>
                  <a:pt x="749062" y="1573332"/>
                  <a:pt x="752475" y="1571625"/>
                </a:cubicBezTo>
                <a:cubicBezTo>
                  <a:pt x="757573" y="1569076"/>
                  <a:pt x="763252" y="1567824"/>
                  <a:pt x="768350" y="1565275"/>
                </a:cubicBezTo>
                <a:cubicBezTo>
                  <a:pt x="771763" y="1563568"/>
                  <a:pt x="774562" y="1560818"/>
                  <a:pt x="777875" y="1558925"/>
                </a:cubicBezTo>
                <a:cubicBezTo>
                  <a:pt x="788860" y="1552648"/>
                  <a:pt x="789414" y="1552962"/>
                  <a:pt x="800100" y="1549400"/>
                </a:cubicBezTo>
                <a:cubicBezTo>
                  <a:pt x="821486" y="1528014"/>
                  <a:pt x="796741" y="1549492"/>
                  <a:pt x="822325" y="1536700"/>
                </a:cubicBezTo>
                <a:cubicBezTo>
                  <a:pt x="829151" y="1533287"/>
                  <a:pt x="835025" y="1528233"/>
                  <a:pt x="841375" y="1524000"/>
                </a:cubicBezTo>
                <a:cubicBezTo>
                  <a:pt x="844550" y="1521883"/>
                  <a:pt x="847280" y="1518857"/>
                  <a:pt x="850900" y="1517650"/>
                </a:cubicBezTo>
                <a:cubicBezTo>
                  <a:pt x="857250" y="1515533"/>
                  <a:pt x="863833" y="1514018"/>
                  <a:pt x="869950" y="1511300"/>
                </a:cubicBezTo>
                <a:cubicBezTo>
                  <a:pt x="873437" y="1509750"/>
                  <a:pt x="875988" y="1506500"/>
                  <a:pt x="879475" y="1504950"/>
                </a:cubicBezTo>
                <a:cubicBezTo>
                  <a:pt x="885592" y="1502232"/>
                  <a:pt x="892785" y="1502044"/>
                  <a:pt x="898525" y="1498600"/>
                </a:cubicBezTo>
                <a:cubicBezTo>
                  <a:pt x="903817" y="1495425"/>
                  <a:pt x="908670" y="1491367"/>
                  <a:pt x="914400" y="1489075"/>
                </a:cubicBezTo>
                <a:cubicBezTo>
                  <a:pt x="919410" y="1487071"/>
                  <a:pt x="925017" y="1487113"/>
                  <a:pt x="930275" y="1485900"/>
                </a:cubicBezTo>
                <a:cubicBezTo>
                  <a:pt x="938779" y="1483938"/>
                  <a:pt x="947117" y="1481262"/>
                  <a:pt x="955675" y="1479550"/>
                </a:cubicBezTo>
                <a:cubicBezTo>
                  <a:pt x="960967" y="1478492"/>
                  <a:pt x="966381" y="1477926"/>
                  <a:pt x="971550" y="1476375"/>
                </a:cubicBezTo>
                <a:cubicBezTo>
                  <a:pt x="977009" y="1474737"/>
                  <a:pt x="981978" y="1471701"/>
                  <a:pt x="987425" y="1470025"/>
                </a:cubicBezTo>
                <a:cubicBezTo>
                  <a:pt x="995766" y="1467458"/>
                  <a:pt x="1004546" y="1466435"/>
                  <a:pt x="1012825" y="1463675"/>
                </a:cubicBezTo>
                <a:cubicBezTo>
                  <a:pt x="1019175" y="1461558"/>
                  <a:pt x="1025417" y="1459086"/>
                  <a:pt x="1031875" y="1457325"/>
                </a:cubicBezTo>
                <a:cubicBezTo>
                  <a:pt x="1037081" y="1455905"/>
                  <a:pt x="1042482" y="1455321"/>
                  <a:pt x="1047750" y="1454150"/>
                </a:cubicBezTo>
                <a:cubicBezTo>
                  <a:pt x="1053327" y="1452911"/>
                  <a:pt x="1064264" y="1450248"/>
                  <a:pt x="1069975" y="1447800"/>
                </a:cubicBezTo>
                <a:cubicBezTo>
                  <a:pt x="1103240" y="1433543"/>
                  <a:pt x="1056583" y="1451321"/>
                  <a:pt x="1101725" y="1428750"/>
                </a:cubicBezTo>
                <a:cubicBezTo>
                  <a:pt x="1105958" y="1426633"/>
                  <a:pt x="1110411" y="1424908"/>
                  <a:pt x="1114425" y="1422400"/>
                </a:cubicBezTo>
                <a:cubicBezTo>
                  <a:pt x="1118912" y="1419595"/>
                  <a:pt x="1122531" y="1415500"/>
                  <a:pt x="1127125" y="1412875"/>
                </a:cubicBezTo>
                <a:cubicBezTo>
                  <a:pt x="1130031" y="1411215"/>
                  <a:pt x="1133574" y="1411018"/>
                  <a:pt x="1136650" y="1409700"/>
                </a:cubicBezTo>
                <a:cubicBezTo>
                  <a:pt x="1141000" y="1407836"/>
                  <a:pt x="1145291" y="1405785"/>
                  <a:pt x="1149350" y="1403350"/>
                </a:cubicBezTo>
                <a:cubicBezTo>
                  <a:pt x="1155894" y="1399423"/>
                  <a:pt x="1161160" y="1393063"/>
                  <a:pt x="1168400" y="1390650"/>
                </a:cubicBezTo>
                <a:cubicBezTo>
                  <a:pt x="1178254" y="1387365"/>
                  <a:pt x="1180817" y="1387010"/>
                  <a:pt x="1190625" y="1381125"/>
                </a:cubicBezTo>
                <a:cubicBezTo>
                  <a:pt x="1206500" y="1371600"/>
                  <a:pt x="1206500" y="1370012"/>
                  <a:pt x="1219200" y="1362075"/>
                </a:cubicBezTo>
                <a:cubicBezTo>
                  <a:pt x="1224433" y="1358804"/>
                  <a:pt x="1229940" y="1355973"/>
                  <a:pt x="1235075" y="1352550"/>
                </a:cubicBezTo>
                <a:lnTo>
                  <a:pt x="1254125" y="1339850"/>
                </a:lnTo>
                <a:cubicBezTo>
                  <a:pt x="1257300" y="1337733"/>
                  <a:pt x="1260414" y="1335522"/>
                  <a:pt x="1263650" y="1333500"/>
                </a:cubicBezTo>
                <a:cubicBezTo>
                  <a:pt x="1268883" y="1330229"/>
                  <a:pt x="1279525" y="1323975"/>
                  <a:pt x="1279525" y="1323975"/>
                </a:cubicBezTo>
                <a:cubicBezTo>
                  <a:pt x="1281642" y="1320800"/>
                  <a:pt x="1282895" y="1316834"/>
                  <a:pt x="1285875" y="1314450"/>
                </a:cubicBezTo>
                <a:cubicBezTo>
                  <a:pt x="1288488" y="1312359"/>
                  <a:pt x="1292407" y="1312772"/>
                  <a:pt x="1295400" y="1311275"/>
                </a:cubicBezTo>
                <a:cubicBezTo>
                  <a:pt x="1298813" y="1309568"/>
                  <a:pt x="1301994" y="1307368"/>
                  <a:pt x="1304925" y="1304925"/>
                </a:cubicBezTo>
                <a:cubicBezTo>
                  <a:pt x="1308374" y="1302050"/>
                  <a:pt x="1311041" y="1298322"/>
                  <a:pt x="1314450" y="1295400"/>
                </a:cubicBezTo>
                <a:cubicBezTo>
                  <a:pt x="1327098" y="1284559"/>
                  <a:pt x="1331627" y="1284104"/>
                  <a:pt x="1346200" y="1273175"/>
                </a:cubicBezTo>
                <a:cubicBezTo>
                  <a:pt x="1350433" y="1270000"/>
                  <a:pt x="1354306" y="1266275"/>
                  <a:pt x="1358900" y="1263650"/>
                </a:cubicBezTo>
                <a:cubicBezTo>
                  <a:pt x="1361806" y="1261990"/>
                  <a:pt x="1365349" y="1261793"/>
                  <a:pt x="1368425" y="1260475"/>
                </a:cubicBezTo>
                <a:cubicBezTo>
                  <a:pt x="1372775" y="1258611"/>
                  <a:pt x="1376775" y="1255989"/>
                  <a:pt x="1381125" y="1254125"/>
                </a:cubicBezTo>
                <a:cubicBezTo>
                  <a:pt x="1384201" y="1252807"/>
                  <a:pt x="1387724" y="1252575"/>
                  <a:pt x="1390650" y="1250950"/>
                </a:cubicBezTo>
                <a:cubicBezTo>
                  <a:pt x="1397321" y="1247244"/>
                  <a:pt x="1402460" y="1240663"/>
                  <a:pt x="1409700" y="1238250"/>
                </a:cubicBezTo>
                <a:cubicBezTo>
                  <a:pt x="1427164" y="1232429"/>
                  <a:pt x="1411516" y="1238573"/>
                  <a:pt x="1428750" y="1228725"/>
                </a:cubicBezTo>
                <a:cubicBezTo>
                  <a:pt x="1432859" y="1226377"/>
                  <a:pt x="1437341" y="1224723"/>
                  <a:pt x="1441450" y="1222375"/>
                </a:cubicBezTo>
                <a:cubicBezTo>
                  <a:pt x="1444763" y="1220482"/>
                  <a:pt x="1447402" y="1217365"/>
                  <a:pt x="1450975" y="1216025"/>
                </a:cubicBezTo>
                <a:cubicBezTo>
                  <a:pt x="1456028" y="1214130"/>
                  <a:pt x="1461558" y="1213908"/>
                  <a:pt x="1466850" y="1212850"/>
                </a:cubicBezTo>
                <a:cubicBezTo>
                  <a:pt x="1473200" y="1206500"/>
                  <a:pt x="1477381" y="1196640"/>
                  <a:pt x="1485900" y="1193800"/>
                </a:cubicBezTo>
                <a:cubicBezTo>
                  <a:pt x="1492250" y="1191683"/>
                  <a:pt x="1498456" y="1189073"/>
                  <a:pt x="1504950" y="1187450"/>
                </a:cubicBezTo>
                <a:cubicBezTo>
                  <a:pt x="1509183" y="1186392"/>
                  <a:pt x="1513510" y="1185655"/>
                  <a:pt x="1517650" y="1184275"/>
                </a:cubicBezTo>
                <a:cubicBezTo>
                  <a:pt x="1550610" y="1173288"/>
                  <a:pt x="1519716" y="1183242"/>
                  <a:pt x="1543050" y="1171575"/>
                </a:cubicBezTo>
                <a:cubicBezTo>
                  <a:pt x="1547605" y="1169298"/>
                  <a:pt x="1561206" y="1166242"/>
                  <a:pt x="1565275" y="1165225"/>
                </a:cubicBezTo>
                <a:lnTo>
                  <a:pt x="1584325" y="1152525"/>
                </a:lnTo>
                <a:cubicBezTo>
                  <a:pt x="1587500" y="1150408"/>
                  <a:pt x="1590230" y="1147382"/>
                  <a:pt x="1593850" y="1146175"/>
                </a:cubicBezTo>
                <a:lnTo>
                  <a:pt x="1603375" y="1143000"/>
                </a:lnTo>
                <a:cubicBezTo>
                  <a:pt x="1609357" y="1137018"/>
                  <a:pt x="1614468" y="1130661"/>
                  <a:pt x="1622425" y="1127125"/>
                </a:cubicBezTo>
                <a:cubicBezTo>
                  <a:pt x="1628542" y="1124407"/>
                  <a:pt x="1641475" y="1120775"/>
                  <a:pt x="1641475" y="1120775"/>
                </a:cubicBezTo>
                <a:cubicBezTo>
                  <a:pt x="1671861" y="1090389"/>
                  <a:pt x="1632956" y="1126455"/>
                  <a:pt x="1660525" y="1108075"/>
                </a:cubicBezTo>
                <a:cubicBezTo>
                  <a:pt x="1664261" y="1105584"/>
                  <a:pt x="1666601" y="1101425"/>
                  <a:pt x="1670050" y="1098550"/>
                </a:cubicBezTo>
                <a:cubicBezTo>
                  <a:pt x="1672981" y="1096107"/>
                  <a:pt x="1676877" y="1094898"/>
                  <a:pt x="1679575" y="1092200"/>
                </a:cubicBezTo>
                <a:cubicBezTo>
                  <a:pt x="1683317" y="1088458"/>
                  <a:pt x="1685656" y="1083518"/>
                  <a:pt x="1689100" y="1079500"/>
                </a:cubicBezTo>
                <a:cubicBezTo>
                  <a:pt x="1692022" y="1076091"/>
                  <a:pt x="1695450" y="1073150"/>
                  <a:pt x="1698625" y="1069975"/>
                </a:cubicBezTo>
                <a:lnTo>
                  <a:pt x="1708150" y="1041400"/>
                </a:lnTo>
                <a:lnTo>
                  <a:pt x="1711325" y="1031875"/>
                </a:lnTo>
                <a:cubicBezTo>
                  <a:pt x="1710267" y="986367"/>
                  <a:pt x="1710823" y="940792"/>
                  <a:pt x="1708150" y="895350"/>
                </a:cubicBezTo>
                <a:cubicBezTo>
                  <a:pt x="1707638" y="886638"/>
                  <a:pt x="1703917" y="878417"/>
                  <a:pt x="1701800" y="869950"/>
                </a:cubicBezTo>
                <a:cubicBezTo>
                  <a:pt x="1700025" y="862851"/>
                  <a:pt x="1695367" y="842838"/>
                  <a:pt x="1692275" y="838200"/>
                </a:cubicBezTo>
                <a:cubicBezTo>
                  <a:pt x="1690158" y="835025"/>
                  <a:pt x="1687632" y="832088"/>
                  <a:pt x="1685925" y="828675"/>
                </a:cubicBezTo>
                <a:cubicBezTo>
                  <a:pt x="1684428" y="825682"/>
                  <a:pt x="1684524" y="821988"/>
                  <a:pt x="1682750" y="819150"/>
                </a:cubicBezTo>
                <a:cubicBezTo>
                  <a:pt x="1679158" y="813403"/>
                  <a:pt x="1674116" y="808696"/>
                  <a:pt x="1670050" y="803275"/>
                </a:cubicBezTo>
                <a:cubicBezTo>
                  <a:pt x="1667760" y="800222"/>
                  <a:pt x="1665407" y="797163"/>
                  <a:pt x="1663700" y="793750"/>
                </a:cubicBezTo>
                <a:cubicBezTo>
                  <a:pt x="1662203" y="790757"/>
                  <a:pt x="1662892" y="786592"/>
                  <a:pt x="1660525" y="784225"/>
                </a:cubicBezTo>
                <a:cubicBezTo>
                  <a:pt x="1658158" y="781858"/>
                  <a:pt x="1654175" y="782108"/>
                  <a:pt x="1651000" y="781050"/>
                </a:cubicBezTo>
                <a:cubicBezTo>
                  <a:pt x="1636444" y="759215"/>
                  <a:pt x="1645540" y="764413"/>
                  <a:pt x="1628775" y="758825"/>
                </a:cubicBezTo>
                <a:cubicBezTo>
                  <a:pt x="1626658" y="755650"/>
                  <a:pt x="1625297" y="751813"/>
                  <a:pt x="1622425" y="749300"/>
                </a:cubicBezTo>
                <a:cubicBezTo>
                  <a:pt x="1616682" y="744274"/>
                  <a:pt x="1603375" y="736600"/>
                  <a:pt x="1603375" y="736600"/>
                </a:cubicBezTo>
                <a:cubicBezTo>
                  <a:pt x="1591733" y="719138"/>
                  <a:pt x="1603375" y="733954"/>
                  <a:pt x="1587500" y="720725"/>
                </a:cubicBezTo>
                <a:cubicBezTo>
                  <a:pt x="1578955" y="713604"/>
                  <a:pt x="1578585" y="709355"/>
                  <a:pt x="1568450" y="704850"/>
                </a:cubicBezTo>
                <a:cubicBezTo>
                  <a:pt x="1546369" y="695036"/>
                  <a:pt x="1555171" y="701482"/>
                  <a:pt x="1536700" y="695325"/>
                </a:cubicBezTo>
                <a:cubicBezTo>
                  <a:pt x="1531293" y="693523"/>
                  <a:pt x="1525923" y="691524"/>
                  <a:pt x="1520825" y="688975"/>
                </a:cubicBezTo>
                <a:cubicBezTo>
                  <a:pt x="1517412" y="687268"/>
                  <a:pt x="1514787" y="684175"/>
                  <a:pt x="1511300" y="682625"/>
                </a:cubicBezTo>
                <a:cubicBezTo>
                  <a:pt x="1505183" y="679907"/>
                  <a:pt x="1498600" y="678392"/>
                  <a:pt x="1492250" y="676275"/>
                </a:cubicBezTo>
                <a:lnTo>
                  <a:pt x="1482725" y="673100"/>
                </a:lnTo>
                <a:cubicBezTo>
                  <a:pt x="1479550" y="672042"/>
                  <a:pt x="1476482" y="670581"/>
                  <a:pt x="1473200" y="669925"/>
                </a:cubicBezTo>
                <a:cubicBezTo>
                  <a:pt x="1467908" y="668867"/>
                  <a:pt x="1462593" y="667921"/>
                  <a:pt x="1457325" y="666750"/>
                </a:cubicBezTo>
                <a:cubicBezTo>
                  <a:pt x="1453065" y="665803"/>
                  <a:pt x="1448918" y="664356"/>
                  <a:pt x="1444625" y="663575"/>
                </a:cubicBezTo>
                <a:cubicBezTo>
                  <a:pt x="1437262" y="662236"/>
                  <a:pt x="1429782" y="661630"/>
                  <a:pt x="1422400" y="660400"/>
                </a:cubicBezTo>
                <a:cubicBezTo>
                  <a:pt x="1417077" y="659513"/>
                  <a:pt x="1411834" y="658190"/>
                  <a:pt x="1406525" y="657225"/>
                </a:cubicBezTo>
                <a:cubicBezTo>
                  <a:pt x="1400191" y="656073"/>
                  <a:pt x="1393759" y="655447"/>
                  <a:pt x="1387475" y="654050"/>
                </a:cubicBezTo>
                <a:cubicBezTo>
                  <a:pt x="1375977" y="651495"/>
                  <a:pt x="1377383" y="649378"/>
                  <a:pt x="1365250" y="644525"/>
                </a:cubicBezTo>
                <a:cubicBezTo>
                  <a:pt x="1359035" y="642039"/>
                  <a:pt x="1346200" y="638175"/>
                  <a:pt x="1346200" y="638175"/>
                </a:cubicBezTo>
                <a:cubicBezTo>
                  <a:pt x="1344083" y="635000"/>
                  <a:pt x="1342548" y="631348"/>
                  <a:pt x="1339850" y="628650"/>
                </a:cubicBezTo>
                <a:cubicBezTo>
                  <a:pt x="1337152" y="625952"/>
                  <a:pt x="1332709" y="625280"/>
                  <a:pt x="1330325" y="622300"/>
                </a:cubicBezTo>
                <a:cubicBezTo>
                  <a:pt x="1328234" y="619687"/>
                  <a:pt x="1328647" y="615768"/>
                  <a:pt x="1327150" y="612775"/>
                </a:cubicBezTo>
                <a:cubicBezTo>
                  <a:pt x="1321858" y="602192"/>
                  <a:pt x="1320800" y="603250"/>
                  <a:pt x="1311275" y="596900"/>
                </a:cubicBezTo>
                <a:cubicBezTo>
                  <a:pt x="1309158" y="593725"/>
                  <a:pt x="1306632" y="590788"/>
                  <a:pt x="1304925" y="587375"/>
                </a:cubicBezTo>
                <a:cubicBezTo>
                  <a:pt x="1303428" y="584382"/>
                  <a:pt x="1303606" y="580635"/>
                  <a:pt x="1301750" y="577850"/>
                </a:cubicBezTo>
                <a:cubicBezTo>
                  <a:pt x="1299259" y="574114"/>
                  <a:pt x="1295100" y="571774"/>
                  <a:pt x="1292225" y="568325"/>
                </a:cubicBezTo>
                <a:cubicBezTo>
                  <a:pt x="1276750" y="549754"/>
                  <a:pt x="1297512" y="567528"/>
                  <a:pt x="1273175" y="549275"/>
                </a:cubicBezTo>
                <a:cubicBezTo>
                  <a:pt x="1270593" y="541528"/>
                  <a:pt x="1269805" y="536380"/>
                  <a:pt x="1263650" y="530225"/>
                </a:cubicBezTo>
                <a:cubicBezTo>
                  <a:pt x="1260952" y="527527"/>
                  <a:pt x="1257300" y="525992"/>
                  <a:pt x="1254125" y="523875"/>
                </a:cubicBezTo>
                <a:cubicBezTo>
                  <a:pt x="1246975" y="502425"/>
                  <a:pt x="1256891" y="525675"/>
                  <a:pt x="1241425" y="508000"/>
                </a:cubicBezTo>
                <a:cubicBezTo>
                  <a:pt x="1236399" y="502257"/>
                  <a:pt x="1232958" y="495300"/>
                  <a:pt x="1228725" y="488950"/>
                </a:cubicBezTo>
                <a:cubicBezTo>
                  <a:pt x="1226608" y="485775"/>
                  <a:pt x="1224082" y="482838"/>
                  <a:pt x="1222375" y="479425"/>
                </a:cubicBezTo>
                <a:cubicBezTo>
                  <a:pt x="1217364" y="469403"/>
                  <a:pt x="1210988" y="455338"/>
                  <a:pt x="1203325" y="447675"/>
                </a:cubicBezTo>
                <a:cubicBezTo>
                  <a:pt x="1200150" y="444500"/>
                  <a:pt x="1196557" y="441694"/>
                  <a:pt x="1193800" y="438150"/>
                </a:cubicBezTo>
                <a:cubicBezTo>
                  <a:pt x="1189115" y="432126"/>
                  <a:pt x="1185333" y="425450"/>
                  <a:pt x="1181100" y="419100"/>
                </a:cubicBezTo>
                <a:lnTo>
                  <a:pt x="1174750" y="409575"/>
                </a:lnTo>
                <a:cubicBezTo>
                  <a:pt x="1172633" y="406400"/>
                  <a:pt x="1171575" y="402167"/>
                  <a:pt x="1168400" y="400050"/>
                </a:cubicBezTo>
                <a:lnTo>
                  <a:pt x="1158875" y="393700"/>
                </a:lnTo>
                <a:cubicBezTo>
                  <a:pt x="1157817" y="390525"/>
                  <a:pt x="1157325" y="387101"/>
                  <a:pt x="1155700" y="384175"/>
                </a:cubicBezTo>
                <a:cubicBezTo>
                  <a:pt x="1151994" y="377504"/>
                  <a:pt x="1145413" y="372365"/>
                  <a:pt x="1143000" y="365125"/>
                </a:cubicBezTo>
                <a:lnTo>
                  <a:pt x="1136650" y="346075"/>
                </a:lnTo>
                <a:cubicBezTo>
                  <a:pt x="1135592" y="336550"/>
                  <a:pt x="1134073" y="327065"/>
                  <a:pt x="1133475" y="317500"/>
                </a:cubicBezTo>
                <a:cubicBezTo>
                  <a:pt x="1131667" y="288569"/>
                  <a:pt x="1133226" y="252755"/>
                  <a:pt x="1127125" y="222250"/>
                </a:cubicBezTo>
                <a:cubicBezTo>
                  <a:pt x="1126469" y="218968"/>
                  <a:pt x="1124869" y="215943"/>
                  <a:pt x="1123950" y="212725"/>
                </a:cubicBezTo>
                <a:cubicBezTo>
                  <a:pt x="1120912" y="202091"/>
                  <a:pt x="1119455" y="191035"/>
                  <a:pt x="1114425" y="180975"/>
                </a:cubicBezTo>
                <a:cubicBezTo>
                  <a:pt x="1112308" y="176742"/>
                  <a:pt x="1110423" y="172384"/>
                  <a:pt x="1108075" y="168275"/>
                </a:cubicBezTo>
                <a:cubicBezTo>
                  <a:pt x="1106182" y="164962"/>
                  <a:pt x="1103432" y="162163"/>
                  <a:pt x="1101725" y="158750"/>
                </a:cubicBezTo>
                <a:cubicBezTo>
                  <a:pt x="1100228" y="155757"/>
                  <a:pt x="1100047" y="152218"/>
                  <a:pt x="1098550" y="149225"/>
                </a:cubicBezTo>
                <a:cubicBezTo>
                  <a:pt x="1096843" y="145812"/>
                  <a:pt x="1093750" y="143187"/>
                  <a:pt x="1092200" y="139700"/>
                </a:cubicBezTo>
                <a:lnTo>
                  <a:pt x="1082675" y="111125"/>
                </a:lnTo>
                <a:cubicBezTo>
                  <a:pt x="1081617" y="107950"/>
                  <a:pt x="1081356" y="104385"/>
                  <a:pt x="1079500" y="101600"/>
                </a:cubicBezTo>
                <a:cubicBezTo>
                  <a:pt x="1075267" y="95250"/>
                  <a:pt x="1072196" y="87946"/>
                  <a:pt x="1066800" y="82550"/>
                </a:cubicBezTo>
                <a:cubicBezTo>
                  <a:pt x="1063625" y="79375"/>
                  <a:pt x="1060819" y="75782"/>
                  <a:pt x="1057275" y="73025"/>
                </a:cubicBezTo>
                <a:cubicBezTo>
                  <a:pt x="1051251" y="68340"/>
                  <a:pt x="1038225" y="60325"/>
                  <a:pt x="1038225" y="60325"/>
                </a:cubicBezTo>
                <a:cubicBezTo>
                  <a:pt x="1036108" y="57150"/>
                  <a:pt x="1034855" y="53184"/>
                  <a:pt x="1031875" y="50800"/>
                </a:cubicBezTo>
                <a:cubicBezTo>
                  <a:pt x="1012409" y="35227"/>
                  <a:pt x="1031293" y="72249"/>
                  <a:pt x="1003300" y="34925"/>
                </a:cubicBezTo>
                <a:cubicBezTo>
                  <a:pt x="985196" y="10787"/>
                  <a:pt x="1002951" y="29439"/>
                  <a:pt x="984250" y="19050"/>
                </a:cubicBezTo>
                <a:cubicBezTo>
                  <a:pt x="977579" y="15344"/>
                  <a:pt x="972604" y="8201"/>
                  <a:pt x="965200" y="6350"/>
                </a:cubicBezTo>
                <a:cubicBezTo>
                  <a:pt x="947265" y="1866"/>
                  <a:pt x="956779" y="4031"/>
                  <a:pt x="936625" y="0"/>
                </a:cubicBezTo>
                <a:cubicBezTo>
                  <a:pt x="901700" y="1058"/>
                  <a:pt x="866743" y="1339"/>
                  <a:pt x="831850" y="3175"/>
                </a:cubicBezTo>
                <a:cubicBezTo>
                  <a:pt x="811311" y="4256"/>
                  <a:pt x="821117" y="5366"/>
                  <a:pt x="806450" y="12700"/>
                </a:cubicBezTo>
                <a:cubicBezTo>
                  <a:pt x="803457" y="14197"/>
                  <a:pt x="799851" y="14250"/>
                  <a:pt x="796925" y="15875"/>
                </a:cubicBezTo>
                <a:cubicBezTo>
                  <a:pt x="790254" y="19581"/>
                  <a:pt x="784225" y="24342"/>
                  <a:pt x="777875" y="28575"/>
                </a:cubicBezTo>
                <a:cubicBezTo>
                  <a:pt x="774700" y="30692"/>
                  <a:pt x="771048" y="32227"/>
                  <a:pt x="768350" y="34925"/>
                </a:cubicBezTo>
                <a:cubicBezTo>
                  <a:pt x="740523" y="62752"/>
                  <a:pt x="774577" y="27453"/>
                  <a:pt x="752475" y="53975"/>
                </a:cubicBezTo>
                <a:cubicBezTo>
                  <a:pt x="749600" y="57424"/>
                  <a:pt x="746125" y="60325"/>
                  <a:pt x="742950" y="63500"/>
                </a:cubicBezTo>
                <a:cubicBezTo>
                  <a:pt x="734970" y="87441"/>
                  <a:pt x="746663" y="58859"/>
                  <a:pt x="730250" y="79375"/>
                </a:cubicBezTo>
                <a:cubicBezTo>
                  <a:pt x="728159" y="81988"/>
                  <a:pt x="728700" y="85974"/>
                  <a:pt x="727075" y="88900"/>
                </a:cubicBezTo>
                <a:cubicBezTo>
                  <a:pt x="716180" y="108510"/>
                  <a:pt x="718764" y="105024"/>
                  <a:pt x="704850" y="114300"/>
                </a:cubicBezTo>
                <a:cubicBezTo>
                  <a:pt x="701340" y="124829"/>
                  <a:pt x="700617" y="131233"/>
                  <a:pt x="698500" y="139700"/>
                </a:cubicBezTo>
                <a:close/>
              </a:path>
            </a:pathLst>
          </a:cu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Rectangle 7">
            <a:extLst>
              <a:ext uri="{FF2B5EF4-FFF2-40B4-BE49-F238E27FC236}">
                <a16:creationId xmlns:a16="http://schemas.microsoft.com/office/drawing/2014/main" id="{810946F0-15D4-4187-B6B9-B8DAE66EAD80}"/>
              </a:ext>
            </a:extLst>
          </p:cNvPr>
          <p:cNvSpPr/>
          <p:nvPr/>
        </p:nvSpPr>
        <p:spPr>
          <a:xfrm>
            <a:off x="5425467" y="2867924"/>
            <a:ext cx="455256" cy="1928780"/>
          </a:xfrm>
          <a:prstGeom prst="rect">
            <a:avLst/>
          </a:prstGeom>
          <a:solidFill>
            <a:schemeClr val="accent1">
              <a:alpha val="0"/>
            </a:schemeClr>
          </a:solidFill>
          <a:ln w="190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Oval 8">
            <a:extLst>
              <a:ext uri="{FF2B5EF4-FFF2-40B4-BE49-F238E27FC236}">
                <a16:creationId xmlns:a16="http://schemas.microsoft.com/office/drawing/2014/main" id="{9E249B23-3092-4CA8-A260-4418B448E680}"/>
              </a:ext>
            </a:extLst>
          </p:cNvPr>
          <p:cNvSpPr/>
          <p:nvPr/>
        </p:nvSpPr>
        <p:spPr>
          <a:xfrm>
            <a:off x="4133539" y="2947271"/>
            <a:ext cx="334791" cy="334791"/>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Oval 9">
            <a:extLst>
              <a:ext uri="{FF2B5EF4-FFF2-40B4-BE49-F238E27FC236}">
                <a16:creationId xmlns:a16="http://schemas.microsoft.com/office/drawing/2014/main" id="{A54C154E-9C95-4B72-A393-B23754F3CE36}"/>
              </a:ext>
            </a:extLst>
          </p:cNvPr>
          <p:cNvSpPr/>
          <p:nvPr/>
        </p:nvSpPr>
        <p:spPr>
          <a:xfrm>
            <a:off x="4809745" y="2947271"/>
            <a:ext cx="334791" cy="334791"/>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Oval 10">
            <a:extLst>
              <a:ext uri="{FF2B5EF4-FFF2-40B4-BE49-F238E27FC236}">
                <a16:creationId xmlns:a16="http://schemas.microsoft.com/office/drawing/2014/main" id="{538F1E53-F733-4CD4-BD21-946EF5E4B722}"/>
              </a:ext>
            </a:extLst>
          </p:cNvPr>
          <p:cNvSpPr/>
          <p:nvPr/>
        </p:nvSpPr>
        <p:spPr>
          <a:xfrm>
            <a:off x="5485952" y="2942342"/>
            <a:ext cx="334791" cy="334791"/>
          </a:xfrm>
          <a:prstGeom prst="ellipse">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 name="Oval 11">
            <a:extLst>
              <a:ext uri="{FF2B5EF4-FFF2-40B4-BE49-F238E27FC236}">
                <a16:creationId xmlns:a16="http://schemas.microsoft.com/office/drawing/2014/main" id="{350D1655-04A2-404C-807F-78CEAFF826A8}"/>
              </a:ext>
            </a:extLst>
          </p:cNvPr>
          <p:cNvSpPr/>
          <p:nvPr/>
        </p:nvSpPr>
        <p:spPr>
          <a:xfrm>
            <a:off x="5485952" y="3709507"/>
            <a:ext cx="334791" cy="334791"/>
          </a:xfrm>
          <a:prstGeom prst="ellipse">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 name="Oval 12">
            <a:extLst>
              <a:ext uri="{FF2B5EF4-FFF2-40B4-BE49-F238E27FC236}">
                <a16:creationId xmlns:a16="http://schemas.microsoft.com/office/drawing/2014/main" id="{73BB9ADE-9966-4169-8130-491CD53AE034}"/>
              </a:ext>
            </a:extLst>
          </p:cNvPr>
          <p:cNvSpPr/>
          <p:nvPr/>
        </p:nvSpPr>
        <p:spPr>
          <a:xfrm>
            <a:off x="4133539" y="4403248"/>
            <a:ext cx="334791" cy="334791"/>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Oval 13">
            <a:extLst>
              <a:ext uri="{FF2B5EF4-FFF2-40B4-BE49-F238E27FC236}">
                <a16:creationId xmlns:a16="http://schemas.microsoft.com/office/drawing/2014/main" id="{3CFBB7FA-6A5C-48BA-B5CF-A3AC4203F9AD}"/>
              </a:ext>
            </a:extLst>
          </p:cNvPr>
          <p:cNvSpPr/>
          <p:nvPr/>
        </p:nvSpPr>
        <p:spPr>
          <a:xfrm>
            <a:off x="5485952" y="4403248"/>
            <a:ext cx="334791" cy="334791"/>
          </a:xfrm>
          <a:prstGeom prst="ellipse">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EBE0706-93D9-4C9B-BA31-76A047112650}"/>
                  </a:ext>
                </a:extLst>
              </p:cNvPr>
              <p:cNvSpPr txBox="1"/>
              <p:nvPr/>
            </p:nvSpPr>
            <p:spPr>
              <a:xfrm>
                <a:off x="3038302" y="2857646"/>
                <a:ext cx="958980"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𝕄</m:t>
                          </m:r>
                        </m:e>
                        <m:sub>
                          <m:r>
                            <a:rPr lang="en-US" altLang="zh-CN" sz="2000" i="1">
                              <a:latin typeface="Cambria Math" panose="02040503050406030204" pitchFamily="18" charset="0"/>
                              <a:ea typeface="Cambria Math" panose="02040503050406030204" pitchFamily="18" charset="0"/>
                            </a:rPr>
                            <m:t>1,</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−1</m:t>
                          </m:r>
                        </m:sub>
                      </m:sSub>
                    </m:oMath>
                  </m:oMathPara>
                </a14:m>
                <a:endParaRPr lang="zh-CN" altLang="en-US" sz="2000" dirty="0"/>
              </a:p>
            </p:txBody>
          </p:sp>
        </mc:Choice>
        <mc:Fallback xmlns="">
          <p:sp>
            <p:nvSpPr>
              <p:cNvPr id="15" name="TextBox 14">
                <a:extLst>
                  <a:ext uri="{FF2B5EF4-FFF2-40B4-BE49-F238E27FC236}">
                    <a16:creationId xmlns:a16="http://schemas.microsoft.com/office/drawing/2014/main" id="{6EBE0706-93D9-4C9B-BA31-76A047112650}"/>
                  </a:ext>
                </a:extLst>
              </p:cNvPr>
              <p:cNvSpPr txBox="1">
                <a:spLocks noRot="1" noChangeAspect="1" noMove="1" noResize="1" noEditPoints="1" noAdjustHandles="1" noChangeArrowheads="1" noChangeShapeType="1" noTextEdit="1"/>
              </p:cNvSpPr>
              <p:nvPr/>
            </p:nvSpPr>
            <p:spPr>
              <a:xfrm>
                <a:off x="3038302" y="2857646"/>
                <a:ext cx="958980" cy="41351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7696863-C2DD-4440-848A-81E2FDAABFEC}"/>
                  </a:ext>
                </a:extLst>
              </p:cNvPr>
              <p:cNvSpPr txBox="1"/>
              <p:nvPr/>
            </p:nvSpPr>
            <p:spPr>
              <a:xfrm>
                <a:off x="3016798" y="3617988"/>
                <a:ext cx="1057661" cy="4281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𝕄</m:t>
                          </m:r>
                        </m:e>
                        <m:sub>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𝑢</m:t>
                              </m:r>
                            </m:e>
                            <m:sub>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−1</m:t>
                          </m:r>
                        </m:sub>
                      </m:sSub>
                    </m:oMath>
                  </m:oMathPara>
                </a14:m>
                <a:endParaRPr lang="zh-CN" altLang="en-US" sz="2000" dirty="0"/>
              </a:p>
            </p:txBody>
          </p:sp>
        </mc:Choice>
        <mc:Fallback xmlns="">
          <p:sp>
            <p:nvSpPr>
              <p:cNvPr id="16" name="TextBox 15">
                <a:extLst>
                  <a:ext uri="{FF2B5EF4-FFF2-40B4-BE49-F238E27FC236}">
                    <a16:creationId xmlns:a16="http://schemas.microsoft.com/office/drawing/2014/main" id="{C7696863-C2DD-4440-848A-81E2FDAABFEC}"/>
                  </a:ext>
                </a:extLst>
              </p:cNvPr>
              <p:cNvSpPr txBox="1">
                <a:spLocks noRot="1" noChangeAspect="1" noMove="1" noResize="1" noEditPoints="1" noAdjustHandles="1" noChangeArrowheads="1" noChangeShapeType="1" noTextEdit="1"/>
              </p:cNvSpPr>
              <p:nvPr/>
            </p:nvSpPr>
            <p:spPr>
              <a:xfrm>
                <a:off x="3016798" y="3617988"/>
                <a:ext cx="1057661" cy="428131"/>
              </a:xfrm>
              <a:prstGeom prst="rect">
                <a:avLst/>
              </a:prstGeom>
              <a:blipFill>
                <a:blip r:embed="rId3"/>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79D7270-D9FF-48D3-8212-B0ADBCFC1B89}"/>
                  </a:ext>
                </a:extLst>
              </p:cNvPr>
              <p:cNvSpPr txBox="1"/>
              <p:nvPr/>
            </p:nvSpPr>
            <p:spPr>
              <a:xfrm>
                <a:off x="3009089" y="4356224"/>
                <a:ext cx="1001363"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𝕄</m:t>
                          </m:r>
                        </m:e>
                        <m:sub>
                          <m:r>
                            <a:rPr lang="en-US" altLang="zh-CN" sz="2000" b="0" i="1" smtClean="0">
                              <a:latin typeface="Cambria Math" panose="02040503050406030204" pitchFamily="18" charset="0"/>
                              <a:ea typeface="Cambria Math" panose="02040503050406030204" pitchFamily="18" charset="0"/>
                            </a:rPr>
                            <m:t>𝑁</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−1</m:t>
                          </m:r>
                        </m:sub>
                      </m:sSub>
                    </m:oMath>
                  </m:oMathPara>
                </a14:m>
                <a:endParaRPr lang="zh-CN" altLang="en-US" sz="2000" dirty="0"/>
              </a:p>
            </p:txBody>
          </p:sp>
        </mc:Choice>
        <mc:Fallback xmlns="">
          <p:sp>
            <p:nvSpPr>
              <p:cNvPr id="17" name="TextBox 16">
                <a:extLst>
                  <a:ext uri="{FF2B5EF4-FFF2-40B4-BE49-F238E27FC236}">
                    <a16:creationId xmlns:a16="http://schemas.microsoft.com/office/drawing/2014/main" id="{E79D7270-D9FF-48D3-8212-B0ADBCFC1B89}"/>
                  </a:ext>
                </a:extLst>
              </p:cNvPr>
              <p:cNvSpPr txBox="1">
                <a:spLocks noRot="1" noChangeAspect="1" noMove="1" noResize="1" noEditPoints="1" noAdjustHandles="1" noChangeArrowheads="1" noChangeShapeType="1" noTextEdit="1"/>
              </p:cNvSpPr>
              <p:nvPr/>
            </p:nvSpPr>
            <p:spPr>
              <a:xfrm>
                <a:off x="3009089" y="4356224"/>
                <a:ext cx="1001363" cy="413511"/>
              </a:xfrm>
              <a:prstGeom prst="rect">
                <a:avLst/>
              </a:prstGeom>
              <a:blipFill>
                <a:blip r:embed="rId4"/>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49139631-4051-469B-813C-9EDAB6FBA685}"/>
              </a:ext>
            </a:extLst>
          </p:cNvPr>
          <p:cNvSpPr txBox="1"/>
          <p:nvPr/>
        </p:nvSpPr>
        <p:spPr>
          <a:xfrm>
            <a:off x="1809861" y="1589890"/>
            <a:ext cx="2979085" cy="707886"/>
          </a:xfrm>
          <a:prstGeom prst="rect">
            <a:avLst/>
          </a:prstGeom>
          <a:noFill/>
        </p:spPr>
        <p:txBody>
          <a:bodyPr wrap="none" rtlCol="0">
            <a:spAutoFit/>
          </a:bodyPr>
          <a:lstStyle/>
          <a:p>
            <a:r>
              <a:rPr lang="en-US" altLang="zh-CN" sz="2000" b="1" dirty="0"/>
              <a:t>Lower level:</a:t>
            </a:r>
          </a:p>
          <a:p>
            <a:r>
              <a:rPr lang="en-US" altLang="zh-CN" sz="2000" dirty="0"/>
              <a:t>maintain local user models</a:t>
            </a:r>
            <a:endParaRPr lang="zh-CN" altLang="en-US" sz="2000" dirty="0"/>
          </a:p>
        </p:txBody>
      </p:sp>
      <p:grpSp>
        <p:nvGrpSpPr>
          <p:cNvPr id="19" name="Group 18">
            <a:extLst>
              <a:ext uri="{FF2B5EF4-FFF2-40B4-BE49-F238E27FC236}">
                <a16:creationId xmlns:a16="http://schemas.microsoft.com/office/drawing/2014/main" id="{66109F79-E6BE-4FA5-AA6F-7376DA92FFDA}"/>
              </a:ext>
            </a:extLst>
          </p:cNvPr>
          <p:cNvGrpSpPr/>
          <p:nvPr/>
        </p:nvGrpSpPr>
        <p:grpSpPr>
          <a:xfrm>
            <a:off x="3529280" y="3380305"/>
            <a:ext cx="49694" cy="291272"/>
            <a:chOff x="7054850" y="1754525"/>
            <a:chExt cx="45719" cy="267969"/>
          </a:xfrm>
        </p:grpSpPr>
        <p:sp>
          <p:nvSpPr>
            <p:cNvPr id="20" name="Oval 19">
              <a:extLst>
                <a:ext uri="{FF2B5EF4-FFF2-40B4-BE49-F238E27FC236}">
                  <a16:creationId xmlns:a16="http://schemas.microsoft.com/office/drawing/2014/main" id="{5C2CCC3D-5185-41DF-A21B-BB5D69ABA53E}"/>
                </a:ext>
              </a:extLst>
            </p:cNvPr>
            <p:cNvSpPr/>
            <p:nvPr/>
          </p:nvSpPr>
          <p:spPr>
            <a:xfrm>
              <a:off x="7054850" y="17545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2000"/>
            </a:p>
          </p:txBody>
        </p:sp>
        <p:sp>
          <p:nvSpPr>
            <p:cNvPr id="21" name="Oval 20">
              <a:extLst>
                <a:ext uri="{FF2B5EF4-FFF2-40B4-BE49-F238E27FC236}">
                  <a16:creationId xmlns:a16="http://schemas.microsoft.com/office/drawing/2014/main" id="{AF8CF0AB-4DE6-4DDB-A33C-83343802530C}"/>
                </a:ext>
              </a:extLst>
            </p:cNvPr>
            <p:cNvSpPr/>
            <p:nvPr/>
          </p:nvSpPr>
          <p:spPr>
            <a:xfrm>
              <a:off x="7054850" y="186565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2000"/>
            </a:p>
          </p:txBody>
        </p:sp>
        <p:sp>
          <p:nvSpPr>
            <p:cNvPr id="22" name="Oval 21">
              <a:extLst>
                <a:ext uri="{FF2B5EF4-FFF2-40B4-BE49-F238E27FC236}">
                  <a16:creationId xmlns:a16="http://schemas.microsoft.com/office/drawing/2014/main" id="{8A3505A8-C4B1-406E-B9B9-3525E8EB9569}"/>
                </a:ext>
              </a:extLst>
            </p:cNvPr>
            <p:cNvSpPr/>
            <p:nvPr/>
          </p:nvSpPr>
          <p:spPr>
            <a:xfrm>
              <a:off x="7054850" y="1976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2000"/>
            </a:p>
          </p:txBody>
        </p:sp>
      </p:grpSp>
      <p:grpSp>
        <p:nvGrpSpPr>
          <p:cNvPr id="23" name="Group 22">
            <a:extLst>
              <a:ext uri="{FF2B5EF4-FFF2-40B4-BE49-F238E27FC236}">
                <a16:creationId xmlns:a16="http://schemas.microsoft.com/office/drawing/2014/main" id="{DCAA6146-E2C1-4E05-A82E-E801BA94DFD0}"/>
              </a:ext>
            </a:extLst>
          </p:cNvPr>
          <p:cNvGrpSpPr/>
          <p:nvPr/>
        </p:nvGrpSpPr>
        <p:grpSpPr>
          <a:xfrm>
            <a:off x="3525576" y="4130493"/>
            <a:ext cx="49694" cy="291272"/>
            <a:chOff x="7054850" y="1754525"/>
            <a:chExt cx="45719" cy="267969"/>
          </a:xfrm>
        </p:grpSpPr>
        <p:sp>
          <p:nvSpPr>
            <p:cNvPr id="24" name="Oval 23">
              <a:extLst>
                <a:ext uri="{FF2B5EF4-FFF2-40B4-BE49-F238E27FC236}">
                  <a16:creationId xmlns:a16="http://schemas.microsoft.com/office/drawing/2014/main" id="{6933870F-1950-4796-8FEB-FF07C69D4D42}"/>
                </a:ext>
              </a:extLst>
            </p:cNvPr>
            <p:cNvSpPr/>
            <p:nvPr/>
          </p:nvSpPr>
          <p:spPr>
            <a:xfrm>
              <a:off x="7054850" y="17545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2000"/>
            </a:p>
          </p:txBody>
        </p:sp>
        <p:sp>
          <p:nvSpPr>
            <p:cNvPr id="25" name="Oval 24">
              <a:extLst>
                <a:ext uri="{FF2B5EF4-FFF2-40B4-BE49-F238E27FC236}">
                  <a16:creationId xmlns:a16="http://schemas.microsoft.com/office/drawing/2014/main" id="{6581E11E-C70C-4EC3-9C9F-7994AF43F3E8}"/>
                </a:ext>
              </a:extLst>
            </p:cNvPr>
            <p:cNvSpPr/>
            <p:nvPr/>
          </p:nvSpPr>
          <p:spPr>
            <a:xfrm>
              <a:off x="7054850" y="186565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2000"/>
            </a:p>
          </p:txBody>
        </p:sp>
        <p:sp>
          <p:nvSpPr>
            <p:cNvPr id="26" name="Oval 25">
              <a:extLst>
                <a:ext uri="{FF2B5EF4-FFF2-40B4-BE49-F238E27FC236}">
                  <a16:creationId xmlns:a16="http://schemas.microsoft.com/office/drawing/2014/main" id="{EEB26CB7-83E8-46C3-8258-E469D5339C06}"/>
                </a:ext>
              </a:extLst>
            </p:cNvPr>
            <p:cNvSpPr/>
            <p:nvPr/>
          </p:nvSpPr>
          <p:spPr>
            <a:xfrm>
              <a:off x="7054850" y="1976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2000"/>
            </a:p>
          </p:txBody>
        </p:sp>
      </p:grpSp>
      <mc:AlternateContent xmlns:mc="http://schemas.openxmlformats.org/markup-compatibility/2006" xmlns:a14="http://schemas.microsoft.com/office/drawing/2010/main">
        <mc:Choice Requires="a14">
          <p:sp>
            <p:nvSpPr>
              <p:cNvPr id="27" name="Callout: Bent Line 26">
                <a:extLst>
                  <a:ext uri="{FF2B5EF4-FFF2-40B4-BE49-F238E27FC236}">
                    <a16:creationId xmlns:a16="http://schemas.microsoft.com/office/drawing/2014/main" id="{812233C3-D0B8-41D8-8317-FA1839EF8659}"/>
                  </a:ext>
                </a:extLst>
              </p:cNvPr>
              <p:cNvSpPr/>
              <p:nvPr/>
            </p:nvSpPr>
            <p:spPr>
              <a:xfrm>
                <a:off x="1336875" y="5142059"/>
                <a:ext cx="4204736" cy="697202"/>
              </a:xfrm>
              <a:prstGeom prst="borderCallout2">
                <a:avLst>
                  <a:gd name="adj1" fmla="val -2897"/>
                  <a:gd name="adj2" fmla="val 47721"/>
                  <a:gd name="adj3" fmla="val -30465"/>
                  <a:gd name="adj4" fmla="val 46629"/>
                  <a:gd name="adj5" fmla="val -54152"/>
                  <a:gd name="adj6" fmla="val 46321"/>
                </a:avLst>
              </a:prstGeom>
              <a:ln w="9525"/>
            </p:spPr>
            <p:style>
              <a:lnRef idx="2">
                <a:schemeClr val="dk1"/>
              </a:lnRef>
              <a:fillRef idx="1">
                <a:schemeClr val="lt1"/>
              </a:fillRef>
              <a:effectRef idx="0">
                <a:schemeClr val="dk1"/>
              </a:effectRef>
              <a:fontRef idx="minor">
                <a:schemeClr val="dk1"/>
              </a:fontRef>
            </p:style>
            <p:txBody>
              <a:bodyPr rtlCol="0" anchor="ctr"/>
              <a:lstStyle/>
              <a:p>
                <a:pPr marL="578643" indent="-578643">
                  <a:buFont typeface="Arial" panose="020B0604020202020204" pitchFamily="34" charset="0"/>
                  <a:buChar char="•"/>
                </a:pPr>
                <a:r>
                  <a:rPr lang="en-US" altLang="zh-CN" sz="2000" dirty="0"/>
                  <a:t>observation history </a:t>
                </a: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ℋ</m:t>
                        </m:r>
                      </m:e>
                      <m:sub>
                        <m:r>
                          <a:rPr lang="en-US" altLang="zh-CN" sz="2000" b="0" i="1" smtClean="0">
                            <a:latin typeface="Cambria Math" panose="02040503050406030204" pitchFamily="18" charset="0"/>
                            <a:ea typeface="Cambria Math" panose="02040503050406030204" pitchFamily="18" charset="0"/>
                          </a:rPr>
                          <m:t>𝑁</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−1</m:t>
                        </m:r>
                      </m:sub>
                    </m:sSub>
                  </m:oMath>
                </a14:m>
                <a:endParaRPr lang="en-US" altLang="zh-CN" sz="2000" dirty="0"/>
              </a:p>
              <a:p>
                <a:pPr marL="578643" indent="-578643">
                  <a:buFont typeface="Arial" panose="020B0604020202020204" pitchFamily="34" charset="0"/>
                  <a:buChar char="•"/>
                </a:pPr>
                <a:r>
                  <a:rPr lang="en-US" altLang="zh-CN" sz="2000" dirty="0"/>
                  <a:t>sufficient statistics </a:t>
                </a:r>
                <a14:m>
                  <m:oMath xmlns:m="http://schemas.openxmlformats.org/officeDocument/2006/math">
                    <m:sSub>
                      <m:sSubPr>
                        <m:ctrlPr>
                          <a:rPr lang="en-US" altLang="zh-CN" sz="2000" i="1">
                            <a:latin typeface="Cambria Math" panose="02040503050406030204" pitchFamily="18" charset="0"/>
                          </a:rPr>
                        </m:ctrlPr>
                      </m:sSubPr>
                      <m:e>
                        <m:r>
                          <a:rPr lang="en-US" altLang="zh-CN" sz="2000" b="1" i="1">
                            <a:latin typeface="Cambria Math" panose="02040503050406030204" pitchFamily="18" charset="0"/>
                          </a:rPr>
                          <m:t>𝑨</m:t>
                        </m:r>
                      </m:e>
                      <m:sub>
                        <m:r>
                          <a:rPr lang="en-US" altLang="zh-CN" sz="2000" b="0" i="1" smtClean="0">
                            <a:latin typeface="Cambria Math" panose="02040503050406030204" pitchFamily="18" charset="0"/>
                          </a:rPr>
                          <m:t>𝑁</m:t>
                        </m:r>
                        <m:r>
                          <a:rPr lang="en-US" altLang="zh-CN" sz="2000" i="1">
                            <a:latin typeface="Cambria Math" panose="02040503050406030204" pitchFamily="18" charset="0"/>
                          </a:rPr>
                          <m:t>,</m:t>
                        </m:r>
                        <m:r>
                          <a:rPr lang="en-US" altLang="zh-CN" sz="2000" i="1">
                            <a:latin typeface="Cambria Math" panose="02040503050406030204" pitchFamily="18" charset="0"/>
                          </a:rPr>
                          <m:t>𝑡</m:t>
                        </m:r>
                        <m:r>
                          <a:rPr lang="en-US" altLang="zh-CN" sz="2000" i="1">
                            <a:latin typeface="Cambria Math" panose="02040503050406030204" pitchFamily="18" charset="0"/>
                          </a:rPr>
                          <m:t>−1</m:t>
                        </m:r>
                      </m:sub>
                    </m:sSub>
                    <m:r>
                      <a:rPr lang="en-US" altLang="zh-CN" sz="2000" i="1">
                        <a:latin typeface="Cambria Math" panose="02040503050406030204" pitchFamily="18" charset="0"/>
                      </a:rPr>
                      <m:t>, </m:t>
                    </m:r>
                    <m:sSub>
                      <m:sSubPr>
                        <m:ctrlPr>
                          <a:rPr lang="en-US" altLang="zh-CN" sz="2000" i="1">
                            <a:latin typeface="Cambria Math" panose="02040503050406030204" pitchFamily="18" charset="0"/>
                          </a:rPr>
                        </m:ctrlPr>
                      </m:sSubPr>
                      <m:e>
                        <m:r>
                          <a:rPr lang="en-US" altLang="zh-CN" sz="2000" b="1" i="1">
                            <a:latin typeface="Cambria Math" panose="02040503050406030204" pitchFamily="18" charset="0"/>
                          </a:rPr>
                          <m:t>𝒃</m:t>
                        </m:r>
                      </m:e>
                      <m:sub>
                        <m:r>
                          <a:rPr lang="en-US" altLang="zh-CN" sz="2000" b="0" i="1" smtClean="0">
                            <a:latin typeface="Cambria Math" panose="02040503050406030204" pitchFamily="18" charset="0"/>
                          </a:rPr>
                          <m:t>𝑁</m:t>
                        </m:r>
                        <m:r>
                          <a:rPr lang="en-US" altLang="zh-CN" sz="2000" i="1">
                            <a:latin typeface="Cambria Math" panose="02040503050406030204" pitchFamily="18" charset="0"/>
                          </a:rPr>
                          <m:t>,</m:t>
                        </m:r>
                        <m:r>
                          <a:rPr lang="en-US" altLang="zh-CN" sz="2000" i="1">
                            <a:latin typeface="Cambria Math" panose="02040503050406030204" pitchFamily="18" charset="0"/>
                          </a:rPr>
                          <m:t>𝑡</m:t>
                        </m:r>
                        <m:r>
                          <a:rPr lang="en-US" altLang="zh-CN" sz="2000" i="1">
                            <a:latin typeface="Cambria Math" panose="02040503050406030204" pitchFamily="18" charset="0"/>
                          </a:rPr>
                          <m:t>−1</m:t>
                        </m:r>
                      </m:sub>
                    </m:sSub>
                  </m:oMath>
                </a14:m>
                <a:endParaRPr lang="zh-CN" altLang="en-US" sz="2000" dirty="0"/>
              </a:p>
            </p:txBody>
          </p:sp>
        </mc:Choice>
        <mc:Fallback xmlns="">
          <p:sp>
            <p:nvSpPr>
              <p:cNvPr id="27" name="Callout: Bent Line 26">
                <a:extLst>
                  <a:ext uri="{FF2B5EF4-FFF2-40B4-BE49-F238E27FC236}">
                    <a16:creationId xmlns:a16="http://schemas.microsoft.com/office/drawing/2014/main" id="{812233C3-D0B8-41D8-8317-FA1839EF8659}"/>
                  </a:ext>
                </a:extLst>
              </p:cNvPr>
              <p:cNvSpPr>
                <a:spLocks noRot="1" noChangeAspect="1" noMove="1" noResize="1" noEditPoints="1" noAdjustHandles="1" noChangeArrowheads="1" noChangeShapeType="1" noTextEdit="1"/>
              </p:cNvSpPr>
              <p:nvPr/>
            </p:nvSpPr>
            <p:spPr>
              <a:xfrm>
                <a:off x="1336875" y="5142059"/>
                <a:ext cx="4204736" cy="697202"/>
              </a:xfrm>
              <a:prstGeom prst="borderCallout2">
                <a:avLst>
                  <a:gd name="adj1" fmla="val -2897"/>
                  <a:gd name="adj2" fmla="val 47721"/>
                  <a:gd name="adj3" fmla="val -30465"/>
                  <a:gd name="adj4" fmla="val 46629"/>
                  <a:gd name="adj5" fmla="val -54152"/>
                  <a:gd name="adj6" fmla="val 46321"/>
                </a:avLst>
              </a:prstGeom>
              <a:blipFill>
                <a:blip r:embed="rId5"/>
                <a:stretch>
                  <a:fillRect l="-1156" b="-10169"/>
                </a:stretch>
              </a:blipFill>
              <a:ln w="9525"/>
            </p:spPr>
            <p:txBody>
              <a:bodyPr/>
              <a:lstStyle/>
              <a:p>
                <a:r>
                  <a:rPr lang="en-US">
                    <a:noFill/>
                  </a:rPr>
                  <a:t> </a:t>
                </a:r>
              </a:p>
            </p:txBody>
          </p:sp>
        </mc:Fallback>
      </mc:AlternateContent>
      <p:sp>
        <p:nvSpPr>
          <p:cNvPr id="28" name="Isosceles Triangle 27">
            <a:extLst>
              <a:ext uri="{FF2B5EF4-FFF2-40B4-BE49-F238E27FC236}">
                <a16:creationId xmlns:a16="http://schemas.microsoft.com/office/drawing/2014/main" id="{46C921BA-20CD-47DC-BE09-0E74AA90FD81}"/>
              </a:ext>
            </a:extLst>
          </p:cNvPr>
          <p:cNvSpPr/>
          <p:nvPr/>
        </p:nvSpPr>
        <p:spPr>
          <a:xfrm>
            <a:off x="6992001" y="4074498"/>
            <a:ext cx="100524" cy="15161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9" name="Arc 28">
            <a:extLst>
              <a:ext uri="{FF2B5EF4-FFF2-40B4-BE49-F238E27FC236}">
                <a16:creationId xmlns:a16="http://schemas.microsoft.com/office/drawing/2014/main" id="{57327E9B-7CA2-46A8-B85A-A975700C17D3}"/>
              </a:ext>
            </a:extLst>
          </p:cNvPr>
          <p:cNvSpPr/>
          <p:nvPr/>
        </p:nvSpPr>
        <p:spPr>
          <a:xfrm rot="2875466">
            <a:off x="4863173" y="3486441"/>
            <a:ext cx="853234" cy="163706"/>
          </a:xfrm>
          <a:prstGeom prst="arc">
            <a:avLst>
              <a:gd name="adj1" fmla="val 11267524"/>
              <a:gd name="adj2" fmla="val 20884608"/>
            </a:avLst>
          </a:prstGeom>
          <a:ln w="25400">
            <a:solidFill>
              <a:srgbClr val="00B050"/>
            </a:solidFill>
            <a:headEnd type="triangl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sz="2000"/>
          </a:p>
        </p:txBody>
      </p:sp>
      <p:sp>
        <p:nvSpPr>
          <p:cNvPr id="30" name="Arc 29">
            <a:extLst>
              <a:ext uri="{FF2B5EF4-FFF2-40B4-BE49-F238E27FC236}">
                <a16:creationId xmlns:a16="http://schemas.microsoft.com/office/drawing/2014/main" id="{D9723223-6CE9-484C-9BEB-7E372F8DE642}"/>
              </a:ext>
            </a:extLst>
          </p:cNvPr>
          <p:cNvSpPr/>
          <p:nvPr/>
        </p:nvSpPr>
        <p:spPr>
          <a:xfrm rot="9285669">
            <a:off x="4282853" y="4030089"/>
            <a:ext cx="1302433" cy="349013"/>
          </a:xfrm>
          <a:prstGeom prst="arc">
            <a:avLst>
              <a:gd name="adj1" fmla="val 11267524"/>
              <a:gd name="adj2" fmla="val 20884608"/>
            </a:avLst>
          </a:prstGeom>
          <a:ln w="25400">
            <a:solidFill>
              <a:srgbClr val="00B050"/>
            </a:solidFill>
            <a:tailEnd type="triangl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sz="20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D4A5EB6-CE16-48E5-B409-EBF6AE644377}"/>
                  </a:ext>
                </a:extLst>
              </p:cNvPr>
              <p:cNvSpPr txBox="1"/>
              <p:nvPr/>
            </p:nvSpPr>
            <p:spPr>
              <a:xfrm>
                <a:off x="6241691" y="1545598"/>
                <a:ext cx="3994940" cy="1982466"/>
              </a:xfrm>
              <a:prstGeom prst="rect">
                <a:avLst/>
              </a:prstGeom>
              <a:noFill/>
            </p:spPr>
            <p:txBody>
              <a:bodyPr wrap="none" rtlCol="0">
                <a:spAutoFit/>
              </a:bodyPr>
              <a:lstStyle/>
              <a:p>
                <a:r>
                  <a:rPr lang="en-US" altLang="zh-CN" sz="2000" b="1" dirty="0"/>
                  <a:t>Upper level:</a:t>
                </a:r>
              </a:p>
              <a:p>
                <a:r>
                  <a:rPr lang="en-US" altLang="zh-CN" sz="2000" dirty="0"/>
                  <a:t>aggregate observations in </a:t>
                </a:r>
                <a14:m>
                  <m:oMath xmlns:m="http://schemas.openxmlformats.org/officeDocument/2006/math">
                    <m:sSub>
                      <m:sSubPr>
                        <m:ctrlPr>
                          <a:rPr lang="en-US" altLang="zh-CN" sz="2000" i="1">
                            <a:latin typeface="Cambria Math" panose="02040503050406030204" pitchFamily="18" charset="0"/>
                          </a:rPr>
                        </m:ctrlPr>
                      </m:sSubPr>
                      <m:e>
                        <m:acc>
                          <m:accPr>
                            <m:chr m:val="̂"/>
                            <m:ctrlPr>
                              <a:rPr lang="zh-CN" altLang="en-US" sz="2000" i="1">
                                <a:latin typeface="Cambria Math" panose="02040503050406030204" pitchFamily="18" charset="0"/>
                              </a:rPr>
                            </m:ctrlPr>
                          </m:accPr>
                          <m:e>
                            <m:r>
                              <a:rPr lang="en-US" altLang="zh-CN" sz="2000" i="1">
                                <a:latin typeface="Cambria Math" panose="02040503050406030204" pitchFamily="18" charset="0"/>
                              </a:rPr>
                              <m:t>𝑉</m:t>
                            </m:r>
                          </m:e>
                        </m:acc>
                      </m:e>
                      <m:sub>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𝑢</m:t>
                            </m:r>
                          </m:e>
                          <m:sub>
                            <m:r>
                              <a:rPr lang="en-US" altLang="zh-CN" sz="2000" i="1">
                                <a:latin typeface="Cambria Math" panose="02040503050406030204" pitchFamily="18" charset="0"/>
                              </a:rPr>
                              <m:t>𝑡</m:t>
                            </m:r>
                          </m:sub>
                        </m:sSub>
                        <m:r>
                          <a:rPr lang="en-US" altLang="zh-CN" sz="2000" i="1">
                            <a:latin typeface="Cambria Math" panose="02040503050406030204" pitchFamily="18" charset="0"/>
                          </a:rPr>
                          <m:t>,</m:t>
                        </m:r>
                        <m:r>
                          <a:rPr lang="en-US" altLang="zh-CN" sz="2000" i="1">
                            <a:latin typeface="Cambria Math" panose="02040503050406030204" pitchFamily="18" charset="0"/>
                          </a:rPr>
                          <m:t>𝑡</m:t>
                        </m:r>
                        <m:r>
                          <a:rPr lang="en-US" altLang="zh-CN" sz="2000" i="1">
                            <a:latin typeface="Cambria Math" panose="02040503050406030204" pitchFamily="18" charset="0"/>
                          </a:rPr>
                          <m:t>−1</m:t>
                        </m:r>
                      </m:sub>
                    </m:sSub>
                  </m:oMath>
                </a14:m>
                <a:endParaRPr lang="en-US" altLang="zh-CN" sz="2000" dirty="0"/>
              </a:p>
              <a:p>
                <a:pPr marL="342900" indent="-342900">
                  <a:buFont typeface="Arial" panose="020B0604020202020204" pitchFamily="34" charset="0"/>
                  <a:buChar char="•"/>
                </a:pPr>
                <a:r>
                  <a:rPr lang="en-US" altLang="zh-CN" sz="2000" dirty="0"/>
                  <a:t>select </a:t>
                </a:r>
                <a14:m>
                  <m:oMath xmlns:m="http://schemas.openxmlformats.org/officeDocument/2006/math">
                    <m:sSub>
                      <m:sSubPr>
                        <m:ctrlPr>
                          <a:rPr lang="en-US" altLang="zh-CN" sz="2000" i="1">
                            <a:latin typeface="Cambria Math" panose="02040503050406030204" pitchFamily="18" charset="0"/>
                          </a:rPr>
                        </m:ctrlPr>
                      </m:sSubPr>
                      <m:e>
                        <m:r>
                          <a:rPr lang="en-US" altLang="zh-CN" sz="2000" b="1" i="1">
                            <a:latin typeface="Cambria Math" panose="02040503050406030204" pitchFamily="18" charset="0"/>
                          </a:rPr>
                          <m:t>𝒙</m:t>
                        </m:r>
                      </m:e>
                      <m:sub>
                        <m:r>
                          <a:rPr lang="en-US" altLang="zh-CN" sz="2000" i="1">
                            <a:latin typeface="Cambria Math" panose="02040503050406030204" pitchFamily="18" charset="0"/>
                          </a:rPr>
                          <m:t>𝑡</m:t>
                        </m:r>
                      </m:sub>
                    </m:sSub>
                  </m:oMath>
                </a14:m>
                <a:r>
                  <a:rPr lang="en-US" altLang="zh-CN" sz="2000" dirty="0"/>
                  <a:t> using aggregated model</a:t>
                </a:r>
              </a:p>
              <a:p>
                <a:r>
                  <a:rPr lang="en-US" altLang="zh-CN" sz="2000" dirty="0"/>
                  <a:t>replace outdated user models</a:t>
                </a:r>
              </a:p>
              <a:p>
                <a:pPr marL="342900" indent="-342900">
                  <a:buFont typeface="Arial" panose="020B0604020202020204" pitchFamily="34" charset="0"/>
                  <a:buChar char="•"/>
                </a:pPr>
                <a:r>
                  <a:rPr lang="en-US" altLang="zh-CN" sz="2000" dirty="0"/>
                  <a:t>outdated model set </a:t>
                </a:r>
                <a14:m>
                  <m:oMath xmlns:m="http://schemas.openxmlformats.org/officeDocument/2006/math">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𝕆</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Sub>
                  </m:oMath>
                </a14:m>
                <a:endParaRPr lang="en-US" altLang="zh-CN" sz="2000" dirty="0"/>
              </a:p>
              <a:p>
                <a:pPr marL="342900" indent="-342900">
                  <a:buFont typeface="Arial" panose="020B0604020202020204" pitchFamily="34" charset="0"/>
                  <a:buChar char="•"/>
                </a:pPr>
                <a:r>
                  <a:rPr lang="en-US" altLang="zh-CN" sz="2000" dirty="0"/>
                  <a:t>up-to-date model set </a:t>
                </a:r>
                <a14:m>
                  <m:oMath xmlns:m="http://schemas.openxmlformats.org/officeDocument/2006/math">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𝕌</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Sub>
                  </m:oMath>
                </a14:m>
                <a:endParaRPr lang="en-US" altLang="zh-CN" sz="2000" dirty="0"/>
              </a:p>
            </p:txBody>
          </p:sp>
        </mc:Choice>
        <mc:Fallback xmlns="">
          <p:sp>
            <p:nvSpPr>
              <p:cNvPr id="31" name="TextBox 30">
                <a:extLst>
                  <a:ext uri="{FF2B5EF4-FFF2-40B4-BE49-F238E27FC236}">
                    <a16:creationId xmlns:a16="http://schemas.microsoft.com/office/drawing/2014/main" id="{CD4A5EB6-CE16-48E5-B409-EBF6AE644377}"/>
                  </a:ext>
                </a:extLst>
              </p:cNvPr>
              <p:cNvSpPr txBox="1">
                <a:spLocks noRot="1" noChangeAspect="1" noMove="1" noResize="1" noEditPoints="1" noAdjustHandles="1" noChangeArrowheads="1" noChangeShapeType="1" noTextEdit="1"/>
              </p:cNvSpPr>
              <p:nvPr/>
            </p:nvSpPr>
            <p:spPr>
              <a:xfrm>
                <a:off x="6241691" y="1545598"/>
                <a:ext cx="3994940" cy="1982466"/>
              </a:xfrm>
              <a:prstGeom prst="rect">
                <a:avLst/>
              </a:prstGeom>
              <a:blipFill>
                <a:blip r:embed="rId6"/>
                <a:stretch>
                  <a:fillRect l="-1679" t="-1846" r="-763"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327E3D9B-2DF5-40CA-A2CA-6CE70D094F7A}"/>
                  </a:ext>
                </a:extLst>
              </p:cNvPr>
              <p:cNvSpPr/>
              <p:nvPr/>
            </p:nvSpPr>
            <p:spPr>
              <a:xfrm>
                <a:off x="6477794" y="3709507"/>
                <a:ext cx="1300955" cy="334791"/>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5166" tIns="92583" rIns="185166" bIns="92583" numCol="1" spcCol="0" rtlCol="0" fromWordArt="0" anchor="ctr" anchorCtr="0" forceAA="0" compatLnSpc="1">
                <a:prstTxWarp prst="textNoShape">
                  <a:avLst/>
                </a:prstTxWarp>
                <a:noAutofit/>
              </a:bodyPr>
              <a:lstStyle/>
              <a:p>
                <a:pPr algn="just"/>
                <a14:m>
                  <m:oMathPara xmlns:m="http://schemas.openxmlformats.org/officeDocument/2006/math">
                    <m:oMathParaPr>
                      <m:jc m:val="left"/>
                    </m:oMathParaPr>
                    <m:oMath xmlns:m="http://schemas.openxmlformats.org/officeDocument/2006/math">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b="1" i="1">
                              <a:solidFill>
                                <a:schemeClr val="tx1"/>
                              </a:solidFill>
                              <a:latin typeface="Cambria Math" panose="02040503050406030204" pitchFamily="18" charset="0"/>
                            </a:rPr>
                            <m:t>𝒙</m:t>
                          </m:r>
                        </m:e>
                        <m:sub>
                          <m:r>
                            <a:rPr lang="en-US" altLang="zh-CN" sz="2000" i="1">
                              <a:solidFill>
                                <a:schemeClr val="tx1"/>
                              </a:solidFill>
                              <a:latin typeface="Cambria Math" panose="02040503050406030204" pitchFamily="18" charset="0"/>
                            </a:rPr>
                            <m:t>𝑡</m:t>
                          </m:r>
                        </m:sub>
                      </m:sSub>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𝑦</m:t>
                          </m:r>
                        </m:e>
                        <m:sub>
                          <m:r>
                            <a:rPr lang="en-US" altLang="zh-CN" sz="2000" i="1">
                              <a:solidFill>
                                <a:schemeClr val="tx1"/>
                              </a:solidFill>
                              <a:latin typeface="Cambria Math" panose="02040503050406030204" pitchFamily="18" charset="0"/>
                            </a:rPr>
                            <m:t>𝑡</m:t>
                          </m:r>
                        </m:sub>
                      </m:sSub>
                      <m:r>
                        <a:rPr lang="en-US" altLang="zh-CN" sz="2000" i="1">
                          <a:solidFill>
                            <a:schemeClr val="tx1"/>
                          </a:solidFill>
                          <a:latin typeface="Cambria Math" panose="02040503050406030204" pitchFamily="18" charset="0"/>
                        </a:rPr>
                        <m:t>)}</m:t>
                      </m:r>
                    </m:oMath>
                  </m:oMathPara>
                </a14:m>
                <a:endParaRPr lang="zh-CN" altLang="en-US" sz="2000" dirty="0">
                  <a:solidFill>
                    <a:schemeClr val="tx1"/>
                  </a:solidFill>
                </a:endParaRPr>
              </a:p>
            </p:txBody>
          </p:sp>
        </mc:Choice>
        <mc:Fallback xmlns="">
          <p:sp>
            <p:nvSpPr>
              <p:cNvPr id="32" name="Rectangle 31">
                <a:extLst>
                  <a:ext uri="{FF2B5EF4-FFF2-40B4-BE49-F238E27FC236}">
                    <a16:creationId xmlns:a16="http://schemas.microsoft.com/office/drawing/2014/main" id="{327E3D9B-2DF5-40CA-A2CA-6CE70D094F7A}"/>
                  </a:ext>
                </a:extLst>
              </p:cNvPr>
              <p:cNvSpPr>
                <a:spLocks noRot="1" noChangeAspect="1" noMove="1" noResize="1" noEditPoints="1" noAdjustHandles="1" noChangeArrowheads="1" noChangeShapeType="1" noTextEdit="1"/>
              </p:cNvSpPr>
              <p:nvPr/>
            </p:nvSpPr>
            <p:spPr>
              <a:xfrm>
                <a:off x="6477794" y="3709507"/>
                <a:ext cx="1300955" cy="334791"/>
              </a:xfrm>
              <a:prstGeom prst="rect">
                <a:avLst/>
              </a:prstGeom>
              <a:blipFill>
                <a:blip r:embed="rId7"/>
                <a:stretch>
                  <a:fillRect b="-26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940648D-7BED-47D7-A421-B276A6363FCE}"/>
                  </a:ext>
                </a:extLst>
              </p:cNvPr>
              <p:cNvSpPr txBox="1"/>
              <p:nvPr/>
            </p:nvSpPr>
            <p:spPr>
              <a:xfrm>
                <a:off x="4258991" y="2358360"/>
                <a:ext cx="7805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𝕆</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Sub>
                    </m:oMath>
                  </m:oMathPara>
                </a14:m>
                <a:endParaRPr lang="zh-CN" altLang="en-US" sz="2000" dirty="0"/>
              </a:p>
            </p:txBody>
          </p:sp>
        </mc:Choice>
        <mc:Fallback xmlns="">
          <p:sp>
            <p:nvSpPr>
              <p:cNvPr id="33" name="TextBox 32">
                <a:extLst>
                  <a:ext uri="{FF2B5EF4-FFF2-40B4-BE49-F238E27FC236}">
                    <a16:creationId xmlns:a16="http://schemas.microsoft.com/office/drawing/2014/main" id="{B940648D-7BED-47D7-A421-B276A6363FCE}"/>
                  </a:ext>
                </a:extLst>
              </p:cNvPr>
              <p:cNvSpPr txBox="1">
                <a:spLocks noRot="1" noChangeAspect="1" noMove="1" noResize="1" noEditPoints="1" noAdjustHandles="1" noChangeArrowheads="1" noChangeShapeType="1" noTextEdit="1"/>
              </p:cNvSpPr>
              <p:nvPr/>
            </p:nvSpPr>
            <p:spPr>
              <a:xfrm>
                <a:off x="4258991" y="2358360"/>
                <a:ext cx="780598"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3CB2BCB-651F-42B1-A0E7-74D9A4664283}"/>
                  </a:ext>
                </a:extLst>
              </p:cNvPr>
              <p:cNvSpPr txBox="1"/>
              <p:nvPr/>
            </p:nvSpPr>
            <p:spPr>
              <a:xfrm>
                <a:off x="5274713" y="2367963"/>
                <a:ext cx="76617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𝕌</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Sub>
                    </m:oMath>
                  </m:oMathPara>
                </a14:m>
                <a:endParaRPr lang="zh-CN" altLang="en-US" sz="2000" dirty="0"/>
              </a:p>
            </p:txBody>
          </p:sp>
        </mc:Choice>
        <mc:Fallback xmlns="">
          <p:sp>
            <p:nvSpPr>
              <p:cNvPr id="34" name="TextBox 33">
                <a:extLst>
                  <a:ext uri="{FF2B5EF4-FFF2-40B4-BE49-F238E27FC236}">
                    <a16:creationId xmlns:a16="http://schemas.microsoft.com/office/drawing/2014/main" id="{73CB2BCB-651F-42B1-A0E7-74D9A4664283}"/>
                  </a:ext>
                </a:extLst>
              </p:cNvPr>
              <p:cNvSpPr txBox="1">
                <a:spLocks noRot="1" noChangeAspect="1" noMove="1" noResize="1" noEditPoints="1" noAdjustHandles="1" noChangeArrowheads="1" noChangeShapeType="1" noTextEdit="1"/>
              </p:cNvSpPr>
              <p:nvPr/>
            </p:nvSpPr>
            <p:spPr>
              <a:xfrm>
                <a:off x="5274713" y="2367963"/>
                <a:ext cx="766171"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2D3A959-26B4-4411-8CF0-103285B791E8}"/>
                  </a:ext>
                </a:extLst>
              </p:cNvPr>
              <p:cNvSpPr txBox="1"/>
              <p:nvPr/>
            </p:nvSpPr>
            <p:spPr>
              <a:xfrm>
                <a:off x="4266859" y="3680748"/>
                <a:ext cx="951479" cy="4435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acc>
                            <m:accPr>
                              <m:chr m:val="̂"/>
                              <m:ctrlPr>
                                <a:rPr lang="zh-CN" altLang="en-US" sz="2000" i="1">
                                  <a:latin typeface="Cambria Math" panose="02040503050406030204" pitchFamily="18" charset="0"/>
                                </a:rPr>
                              </m:ctrlPr>
                            </m:accPr>
                            <m:e>
                              <m:r>
                                <a:rPr lang="en-US" altLang="zh-CN" sz="2000" i="1">
                                  <a:latin typeface="Cambria Math" panose="02040503050406030204" pitchFamily="18" charset="0"/>
                                </a:rPr>
                                <m:t>𝑉</m:t>
                              </m:r>
                            </m:e>
                          </m:acc>
                        </m:e>
                        <m:sub>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𝑢</m:t>
                              </m:r>
                            </m:e>
                            <m:sub>
                              <m:r>
                                <a:rPr lang="en-US" altLang="zh-CN" sz="2000" i="1">
                                  <a:latin typeface="Cambria Math" panose="02040503050406030204" pitchFamily="18" charset="0"/>
                                </a:rPr>
                                <m:t>𝑡</m:t>
                              </m:r>
                            </m:sub>
                          </m:sSub>
                          <m:r>
                            <a:rPr lang="en-US" altLang="zh-CN" sz="2000" i="1">
                              <a:latin typeface="Cambria Math" panose="02040503050406030204" pitchFamily="18" charset="0"/>
                            </a:rPr>
                            <m:t>,</m:t>
                          </m:r>
                          <m:r>
                            <a:rPr lang="en-US" altLang="zh-CN" sz="2000" i="1">
                              <a:latin typeface="Cambria Math" panose="02040503050406030204" pitchFamily="18" charset="0"/>
                            </a:rPr>
                            <m:t>𝑡</m:t>
                          </m:r>
                          <m:r>
                            <a:rPr lang="en-US" altLang="zh-CN" sz="2000" i="1">
                              <a:latin typeface="Cambria Math" panose="02040503050406030204" pitchFamily="18" charset="0"/>
                            </a:rPr>
                            <m:t>−1</m:t>
                          </m:r>
                        </m:sub>
                      </m:sSub>
                    </m:oMath>
                  </m:oMathPara>
                </a14:m>
                <a:endParaRPr lang="zh-CN" altLang="en-US" sz="2000" dirty="0"/>
              </a:p>
            </p:txBody>
          </p:sp>
        </mc:Choice>
        <mc:Fallback xmlns="">
          <p:sp>
            <p:nvSpPr>
              <p:cNvPr id="35" name="TextBox 34">
                <a:extLst>
                  <a:ext uri="{FF2B5EF4-FFF2-40B4-BE49-F238E27FC236}">
                    <a16:creationId xmlns:a16="http://schemas.microsoft.com/office/drawing/2014/main" id="{52D3A959-26B4-4411-8CF0-103285B791E8}"/>
                  </a:ext>
                </a:extLst>
              </p:cNvPr>
              <p:cNvSpPr txBox="1">
                <a:spLocks noRot="1" noChangeAspect="1" noMove="1" noResize="1" noEditPoints="1" noAdjustHandles="1" noChangeArrowheads="1" noChangeShapeType="1" noTextEdit="1"/>
              </p:cNvSpPr>
              <p:nvPr/>
            </p:nvSpPr>
            <p:spPr>
              <a:xfrm>
                <a:off x="4266859" y="3680748"/>
                <a:ext cx="951479" cy="443583"/>
              </a:xfrm>
              <a:prstGeom prst="rect">
                <a:avLst/>
              </a:prstGeom>
              <a:blipFill>
                <a:blip r:embed="rId10"/>
                <a:stretch>
                  <a:fillRect t="-6849"/>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4A2B1AC9-4244-4546-A9EA-E18FB86DBBF2}"/>
              </a:ext>
            </a:extLst>
          </p:cNvPr>
          <p:cNvCxnSpPr/>
          <p:nvPr/>
        </p:nvCxnSpPr>
        <p:spPr>
          <a:xfrm>
            <a:off x="4720929" y="4124574"/>
            <a:ext cx="213138" cy="100437"/>
          </a:xfrm>
          <a:prstGeom prst="line">
            <a:avLst/>
          </a:prstGeom>
        </p:spPr>
        <p:style>
          <a:lnRef idx="1">
            <a:schemeClr val="dk1"/>
          </a:lnRef>
          <a:fillRef idx="0">
            <a:schemeClr val="dk1"/>
          </a:fillRef>
          <a:effectRef idx="0">
            <a:schemeClr val="dk1"/>
          </a:effectRef>
          <a:fontRef idx="minor">
            <a:schemeClr val="tx1"/>
          </a:fontRef>
        </p:style>
      </p:cxnSp>
      <p:sp>
        <p:nvSpPr>
          <p:cNvPr id="37" name="Multiplication Sign 36">
            <a:extLst>
              <a:ext uri="{FF2B5EF4-FFF2-40B4-BE49-F238E27FC236}">
                <a16:creationId xmlns:a16="http://schemas.microsoft.com/office/drawing/2014/main" id="{05DE1815-DEB0-4FCB-9637-EC7317B97865}"/>
              </a:ext>
            </a:extLst>
          </p:cNvPr>
          <p:cNvSpPr/>
          <p:nvPr/>
        </p:nvSpPr>
        <p:spPr>
          <a:xfrm rot="1803539">
            <a:off x="5125231" y="3289089"/>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8" name="Multiplication Sign 37">
            <a:extLst>
              <a:ext uri="{FF2B5EF4-FFF2-40B4-BE49-F238E27FC236}">
                <a16:creationId xmlns:a16="http://schemas.microsoft.com/office/drawing/2014/main" id="{EEA15D21-285E-45E6-9A83-0D2599E657F5}"/>
              </a:ext>
            </a:extLst>
          </p:cNvPr>
          <p:cNvSpPr/>
          <p:nvPr/>
        </p:nvSpPr>
        <p:spPr>
          <a:xfrm rot="1803539">
            <a:off x="5248823" y="3405331"/>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9" name="Multiplication Sign 38">
            <a:extLst>
              <a:ext uri="{FF2B5EF4-FFF2-40B4-BE49-F238E27FC236}">
                <a16:creationId xmlns:a16="http://schemas.microsoft.com/office/drawing/2014/main" id="{2D89169F-87B0-40E4-94D0-9C5A5A37144C}"/>
              </a:ext>
            </a:extLst>
          </p:cNvPr>
          <p:cNvSpPr/>
          <p:nvPr/>
        </p:nvSpPr>
        <p:spPr>
          <a:xfrm rot="1803539">
            <a:off x="5360362" y="3524506"/>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0" name="Multiplication Sign 39">
            <a:extLst>
              <a:ext uri="{FF2B5EF4-FFF2-40B4-BE49-F238E27FC236}">
                <a16:creationId xmlns:a16="http://schemas.microsoft.com/office/drawing/2014/main" id="{FE8E260B-B6E7-4041-B5C0-6FD6090F194C}"/>
              </a:ext>
            </a:extLst>
          </p:cNvPr>
          <p:cNvSpPr/>
          <p:nvPr/>
        </p:nvSpPr>
        <p:spPr>
          <a:xfrm rot="1803539">
            <a:off x="5465547" y="3657806"/>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1" name="Multiplication Sign 40">
            <a:extLst>
              <a:ext uri="{FF2B5EF4-FFF2-40B4-BE49-F238E27FC236}">
                <a16:creationId xmlns:a16="http://schemas.microsoft.com/office/drawing/2014/main" id="{85FC8942-09EF-4639-A16D-0233840FA4B3}"/>
              </a:ext>
            </a:extLst>
          </p:cNvPr>
          <p:cNvSpPr/>
          <p:nvPr/>
        </p:nvSpPr>
        <p:spPr>
          <a:xfrm rot="20752305">
            <a:off x="4665766" y="4449160"/>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2" name="Multiplication Sign 41">
            <a:extLst>
              <a:ext uri="{FF2B5EF4-FFF2-40B4-BE49-F238E27FC236}">
                <a16:creationId xmlns:a16="http://schemas.microsoft.com/office/drawing/2014/main" id="{7309835C-9C4B-4579-BC4D-06241FC11ED0}"/>
              </a:ext>
            </a:extLst>
          </p:cNvPr>
          <p:cNvSpPr/>
          <p:nvPr/>
        </p:nvSpPr>
        <p:spPr>
          <a:xfrm rot="20752305">
            <a:off x="4898169" y="4362286"/>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3" name="Multiplication Sign 42">
            <a:extLst>
              <a:ext uri="{FF2B5EF4-FFF2-40B4-BE49-F238E27FC236}">
                <a16:creationId xmlns:a16="http://schemas.microsoft.com/office/drawing/2014/main" id="{3CE81494-9C3E-496A-95F1-76239C15556D}"/>
              </a:ext>
            </a:extLst>
          </p:cNvPr>
          <p:cNvSpPr/>
          <p:nvPr/>
        </p:nvSpPr>
        <p:spPr>
          <a:xfrm rot="20752305">
            <a:off x="5125230" y="4255332"/>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4" name="Multiplication Sign 43">
            <a:extLst>
              <a:ext uri="{FF2B5EF4-FFF2-40B4-BE49-F238E27FC236}">
                <a16:creationId xmlns:a16="http://schemas.microsoft.com/office/drawing/2014/main" id="{3720040D-5E80-488D-9CB5-4E3EF7926C33}"/>
              </a:ext>
            </a:extLst>
          </p:cNvPr>
          <p:cNvSpPr/>
          <p:nvPr/>
        </p:nvSpPr>
        <p:spPr>
          <a:xfrm rot="20752305">
            <a:off x="5321445" y="4128716"/>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5" name="Straight Connector 44">
            <a:extLst>
              <a:ext uri="{FF2B5EF4-FFF2-40B4-BE49-F238E27FC236}">
                <a16:creationId xmlns:a16="http://schemas.microsoft.com/office/drawing/2014/main" id="{5898AA61-3551-4A2B-A8AC-B3880614E3FB}"/>
              </a:ext>
            </a:extLst>
          </p:cNvPr>
          <p:cNvCxnSpPr>
            <a:cxnSpLocks/>
            <a:stCxn id="32" idx="1"/>
            <a:endCxn id="12" idx="6"/>
          </p:cNvCxnSpPr>
          <p:nvPr/>
        </p:nvCxnSpPr>
        <p:spPr>
          <a:xfrm flipH="1">
            <a:off x="5820743" y="3876903"/>
            <a:ext cx="657051" cy="0"/>
          </a:xfrm>
          <a:prstGeom prst="line">
            <a:avLst/>
          </a:prstGeom>
          <a:ln>
            <a:solidFill>
              <a:srgbClr val="FFC000"/>
            </a:solidFill>
            <a:headEnd type="triangle"/>
          </a:ln>
        </p:spPr>
        <p:style>
          <a:lnRef idx="3">
            <a:schemeClr val="dk1"/>
          </a:lnRef>
          <a:fillRef idx="0">
            <a:schemeClr val="dk1"/>
          </a:fillRef>
          <a:effectRef idx="2">
            <a:schemeClr val="dk1"/>
          </a:effectRef>
          <a:fontRef idx="minor">
            <a:schemeClr val="tx1"/>
          </a:fontRef>
        </p:style>
      </p:cxnSp>
      <p:sp>
        <p:nvSpPr>
          <p:cNvPr id="46" name="Diamond 45">
            <a:extLst>
              <a:ext uri="{FF2B5EF4-FFF2-40B4-BE49-F238E27FC236}">
                <a16:creationId xmlns:a16="http://schemas.microsoft.com/office/drawing/2014/main" id="{313098D4-BFD7-4BAA-A8B4-B3BA5ABC65A3}"/>
              </a:ext>
            </a:extLst>
          </p:cNvPr>
          <p:cNvSpPr/>
          <p:nvPr/>
        </p:nvSpPr>
        <p:spPr>
          <a:xfrm>
            <a:off x="6192312" y="3832314"/>
            <a:ext cx="92145" cy="8701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7" name="Diamond 46">
            <a:extLst>
              <a:ext uri="{FF2B5EF4-FFF2-40B4-BE49-F238E27FC236}">
                <a16:creationId xmlns:a16="http://schemas.microsoft.com/office/drawing/2014/main" id="{663DFFA2-FCF9-48AE-96CC-B3520CEFFFA9}"/>
              </a:ext>
            </a:extLst>
          </p:cNvPr>
          <p:cNvSpPr/>
          <p:nvPr/>
        </p:nvSpPr>
        <p:spPr>
          <a:xfrm>
            <a:off x="5968006" y="3832314"/>
            <a:ext cx="92145" cy="8701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8" name="Straight Connector 47">
            <a:extLst>
              <a:ext uri="{FF2B5EF4-FFF2-40B4-BE49-F238E27FC236}">
                <a16:creationId xmlns:a16="http://schemas.microsoft.com/office/drawing/2014/main" id="{F7D4AD59-D411-4E44-8303-1D4768D06528}"/>
              </a:ext>
            </a:extLst>
          </p:cNvPr>
          <p:cNvCxnSpPr>
            <a:cxnSpLocks/>
          </p:cNvCxnSpPr>
          <p:nvPr/>
        </p:nvCxnSpPr>
        <p:spPr>
          <a:xfrm>
            <a:off x="6346133" y="4602961"/>
            <a:ext cx="809285" cy="3836"/>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49" name="Multiplication Sign 48">
            <a:extLst>
              <a:ext uri="{FF2B5EF4-FFF2-40B4-BE49-F238E27FC236}">
                <a16:creationId xmlns:a16="http://schemas.microsoft.com/office/drawing/2014/main" id="{80CAC9C2-55FB-41A3-B371-F04C16F83A8B}"/>
              </a:ext>
            </a:extLst>
          </p:cNvPr>
          <p:cNvSpPr/>
          <p:nvPr/>
        </p:nvSpPr>
        <p:spPr>
          <a:xfrm>
            <a:off x="6413872" y="4568330"/>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0" name="Multiplication Sign 49">
            <a:extLst>
              <a:ext uri="{FF2B5EF4-FFF2-40B4-BE49-F238E27FC236}">
                <a16:creationId xmlns:a16="http://schemas.microsoft.com/office/drawing/2014/main" id="{5641216F-D12C-4956-973E-59C43C172808}"/>
              </a:ext>
            </a:extLst>
          </p:cNvPr>
          <p:cNvSpPr/>
          <p:nvPr/>
        </p:nvSpPr>
        <p:spPr>
          <a:xfrm>
            <a:off x="6615760" y="4568330"/>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1" name="Multiplication Sign 50">
            <a:extLst>
              <a:ext uri="{FF2B5EF4-FFF2-40B4-BE49-F238E27FC236}">
                <a16:creationId xmlns:a16="http://schemas.microsoft.com/office/drawing/2014/main" id="{E327D5B8-F228-437F-B221-8C9CDFCBDC3B}"/>
              </a:ext>
            </a:extLst>
          </p:cNvPr>
          <p:cNvSpPr/>
          <p:nvPr/>
        </p:nvSpPr>
        <p:spPr>
          <a:xfrm>
            <a:off x="6817651" y="4569670"/>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2" name="Multiplication Sign 51">
            <a:extLst>
              <a:ext uri="{FF2B5EF4-FFF2-40B4-BE49-F238E27FC236}">
                <a16:creationId xmlns:a16="http://schemas.microsoft.com/office/drawing/2014/main" id="{1FD97E3F-8FB5-4338-98D3-D2FD1AF71B0F}"/>
              </a:ext>
            </a:extLst>
          </p:cNvPr>
          <p:cNvSpPr/>
          <p:nvPr/>
        </p:nvSpPr>
        <p:spPr>
          <a:xfrm>
            <a:off x="7019539" y="4568330"/>
            <a:ext cx="62825" cy="69261"/>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D50EE33-A9C4-45BF-8378-3EE0ABC14E13}"/>
                  </a:ext>
                </a:extLst>
              </p:cNvPr>
              <p:cNvSpPr txBox="1"/>
              <p:nvPr/>
            </p:nvSpPr>
            <p:spPr>
              <a:xfrm>
                <a:off x="7294484" y="4243588"/>
                <a:ext cx="2408316" cy="7359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000" dirty="0"/>
                  <a:t>cluster identification:</a:t>
                </a:r>
              </a:p>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rPr>
                        <m:t>𝑠</m:t>
                      </m:r>
                      <m:r>
                        <a:rPr lang="en-US" altLang="zh-CN" sz="2000" i="1">
                          <a:latin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ℋ</m:t>
                          </m:r>
                        </m:e>
                        <m:sub>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𝑢</m:t>
                              </m:r>
                            </m:e>
                            <m:sub>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−1</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ℋ</m:t>
                          </m:r>
                        </m:e>
                        <m:sub>
                          <m:r>
                            <a:rPr lang="en-US" altLang="zh-CN" sz="2000" i="1">
                              <a:latin typeface="Cambria Math" panose="02040503050406030204" pitchFamily="18" charset="0"/>
                              <a:ea typeface="Cambria Math" panose="02040503050406030204" pitchFamily="18" charset="0"/>
                            </a:rPr>
                            <m:t>𝑗</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−1</m:t>
                          </m:r>
                        </m:sub>
                      </m:sSub>
                      <m:r>
                        <a:rPr lang="en-US" altLang="zh-CN" sz="2000" i="1">
                          <a:latin typeface="Cambria Math" panose="02040503050406030204" pitchFamily="18" charset="0"/>
                        </a:rPr>
                        <m:t>)</m:t>
                      </m:r>
                    </m:oMath>
                  </m:oMathPara>
                </a14:m>
                <a:endParaRPr lang="zh-CN" altLang="en-US" sz="2000" dirty="0"/>
              </a:p>
            </p:txBody>
          </p:sp>
        </mc:Choice>
        <mc:Fallback xmlns="">
          <p:sp>
            <p:nvSpPr>
              <p:cNvPr id="53" name="TextBox 52">
                <a:extLst>
                  <a:ext uri="{FF2B5EF4-FFF2-40B4-BE49-F238E27FC236}">
                    <a16:creationId xmlns:a16="http://schemas.microsoft.com/office/drawing/2014/main" id="{2D50EE33-A9C4-45BF-8378-3EE0ABC14E13}"/>
                  </a:ext>
                </a:extLst>
              </p:cNvPr>
              <p:cNvSpPr txBox="1">
                <a:spLocks noRot="1" noChangeAspect="1" noMove="1" noResize="1" noEditPoints="1" noAdjustHandles="1" noChangeArrowheads="1" noChangeShapeType="1" noTextEdit="1"/>
              </p:cNvSpPr>
              <p:nvPr/>
            </p:nvSpPr>
            <p:spPr>
              <a:xfrm>
                <a:off x="7294484" y="4243588"/>
                <a:ext cx="2408316" cy="735907"/>
              </a:xfrm>
              <a:prstGeom prst="rect">
                <a:avLst/>
              </a:prstGeom>
              <a:blipFill>
                <a:blip r:embed="rId11"/>
                <a:stretch>
                  <a:fillRect l="-2519" t="-3252" r="-1511" b="-4065"/>
                </a:stretch>
              </a:blipFill>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8C473C77-A2F1-4894-998F-0F0F61FD729D}"/>
              </a:ext>
            </a:extLst>
          </p:cNvPr>
          <p:cNvCxnSpPr>
            <a:cxnSpLocks/>
          </p:cNvCxnSpPr>
          <p:nvPr/>
        </p:nvCxnSpPr>
        <p:spPr>
          <a:xfrm flipH="1">
            <a:off x="6346133" y="5454431"/>
            <a:ext cx="809285" cy="0"/>
          </a:xfrm>
          <a:prstGeom prst="line">
            <a:avLst/>
          </a:prstGeom>
          <a:ln>
            <a:solidFill>
              <a:srgbClr val="FFC000"/>
            </a:solidFill>
            <a:headEnd type="none"/>
          </a:ln>
        </p:spPr>
        <p:style>
          <a:lnRef idx="3">
            <a:schemeClr val="dk1"/>
          </a:lnRef>
          <a:fillRef idx="0">
            <a:schemeClr val="dk1"/>
          </a:fillRef>
          <a:effectRef idx="2">
            <a:schemeClr val="dk1"/>
          </a:effectRef>
          <a:fontRef idx="minor">
            <a:schemeClr val="tx1"/>
          </a:fontRef>
        </p:style>
      </p:cxnSp>
      <p:sp>
        <p:nvSpPr>
          <p:cNvPr id="55" name="Diamond 54">
            <a:extLst>
              <a:ext uri="{FF2B5EF4-FFF2-40B4-BE49-F238E27FC236}">
                <a16:creationId xmlns:a16="http://schemas.microsoft.com/office/drawing/2014/main" id="{C9E15528-4254-4E46-897F-9DEC634B5340}"/>
              </a:ext>
            </a:extLst>
          </p:cNvPr>
          <p:cNvSpPr/>
          <p:nvPr/>
        </p:nvSpPr>
        <p:spPr>
          <a:xfrm>
            <a:off x="6601084" y="5415503"/>
            <a:ext cx="92145" cy="8701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6" name="Diamond 55">
            <a:extLst>
              <a:ext uri="{FF2B5EF4-FFF2-40B4-BE49-F238E27FC236}">
                <a16:creationId xmlns:a16="http://schemas.microsoft.com/office/drawing/2014/main" id="{045FEF06-1E82-4E4F-A031-1C535B4F2C51}"/>
              </a:ext>
            </a:extLst>
          </p:cNvPr>
          <p:cNvSpPr/>
          <p:nvPr/>
        </p:nvSpPr>
        <p:spPr>
          <a:xfrm>
            <a:off x="6408677" y="5415503"/>
            <a:ext cx="92145" cy="8701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7" name="Diamond 56">
            <a:extLst>
              <a:ext uri="{FF2B5EF4-FFF2-40B4-BE49-F238E27FC236}">
                <a16:creationId xmlns:a16="http://schemas.microsoft.com/office/drawing/2014/main" id="{5B642CEF-C2AF-4B31-A3D3-DB05B3EDA003}"/>
              </a:ext>
            </a:extLst>
          </p:cNvPr>
          <p:cNvSpPr/>
          <p:nvPr/>
        </p:nvSpPr>
        <p:spPr>
          <a:xfrm>
            <a:off x="6793491" y="5415503"/>
            <a:ext cx="92145" cy="8701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8" name="Diamond 57">
            <a:extLst>
              <a:ext uri="{FF2B5EF4-FFF2-40B4-BE49-F238E27FC236}">
                <a16:creationId xmlns:a16="http://schemas.microsoft.com/office/drawing/2014/main" id="{06B1326E-AE29-48C4-AD71-53D0B2034F0E}"/>
              </a:ext>
            </a:extLst>
          </p:cNvPr>
          <p:cNvSpPr/>
          <p:nvPr/>
        </p:nvSpPr>
        <p:spPr>
          <a:xfrm>
            <a:off x="6973468" y="5415503"/>
            <a:ext cx="92145" cy="8701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8E056AB-8FE4-4ED6-92B5-CF17F41507C5}"/>
                  </a:ext>
                </a:extLst>
              </p:cNvPr>
              <p:cNvSpPr txBox="1"/>
              <p:nvPr/>
            </p:nvSpPr>
            <p:spPr>
              <a:xfrm>
                <a:off x="7294482" y="5089466"/>
                <a:ext cx="2408316" cy="7359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000" dirty="0"/>
                  <a:t>change detection:</a:t>
                </a:r>
              </a:p>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rPr>
                        <m:t>𝑠</m:t>
                      </m:r>
                      <m:r>
                        <a:rPr lang="en-US" altLang="zh-CN" sz="2000" i="1">
                          <a:latin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ℋ</m:t>
                          </m:r>
                        </m:e>
                        <m:sub>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𝑢</m:t>
                              </m:r>
                            </m:e>
                            <m:sub>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−1</m:t>
                          </m:r>
                        </m:sub>
                      </m:sSub>
                      <m:r>
                        <a:rPr lang="en-US" altLang="zh-CN" sz="2000" i="1">
                          <a:latin typeface="Cambria Math" panose="02040503050406030204" pitchFamily="18" charset="0"/>
                          <a:ea typeface="Cambria Math" panose="02040503050406030204" pitchFamily="18" charset="0"/>
                        </a:rPr>
                        <m:t>,</m:t>
                      </m:r>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𝑥</m:t>
                          </m:r>
                        </m:e>
                        <m:sub>
                          <m:r>
                            <a:rPr lang="en-US" altLang="zh-CN" sz="2000" i="1">
                              <a:solidFill>
                                <a:schemeClr val="tx1"/>
                              </a:solidFill>
                              <a:latin typeface="Cambria Math" panose="02040503050406030204" pitchFamily="18" charset="0"/>
                            </a:rPr>
                            <m:t>𝑡</m:t>
                          </m:r>
                        </m:sub>
                      </m:sSub>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𝑦</m:t>
                          </m:r>
                        </m:e>
                        <m:sub>
                          <m:r>
                            <a:rPr lang="en-US" altLang="zh-CN" sz="2000" i="1">
                              <a:solidFill>
                                <a:schemeClr val="tx1"/>
                              </a:solidFill>
                              <a:latin typeface="Cambria Math" panose="02040503050406030204" pitchFamily="18" charset="0"/>
                            </a:rPr>
                            <m:t>𝑡</m:t>
                          </m:r>
                        </m:sub>
                      </m:sSub>
                      <m:r>
                        <a:rPr lang="en-US" altLang="zh-CN" sz="2000" i="1">
                          <a:solidFill>
                            <a:schemeClr val="tx1"/>
                          </a:solidFill>
                          <a:latin typeface="Cambria Math" panose="02040503050406030204" pitchFamily="18" charset="0"/>
                        </a:rPr>
                        <m:t>)}</m:t>
                      </m:r>
                      <m:r>
                        <a:rPr lang="en-US" altLang="zh-CN" sz="2000" i="1">
                          <a:latin typeface="Cambria Math" panose="02040503050406030204" pitchFamily="18" charset="0"/>
                        </a:rPr>
                        <m:t>)</m:t>
                      </m:r>
                    </m:oMath>
                  </m:oMathPara>
                </a14:m>
                <a:endParaRPr lang="zh-CN" altLang="en-US" sz="2000" dirty="0"/>
              </a:p>
            </p:txBody>
          </p:sp>
        </mc:Choice>
        <mc:Fallback xmlns="">
          <p:sp>
            <p:nvSpPr>
              <p:cNvPr id="59" name="TextBox 58">
                <a:extLst>
                  <a:ext uri="{FF2B5EF4-FFF2-40B4-BE49-F238E27FC236}">
                    <a16:creationId xmlns:a16="http://schemas.microsoft.com/office/drawing/2014/main" id="{E8E056AB-8FE4-4ED6-92B5-CF17F41507C5}"/>
                  </a:ext>
                </a:extLst>
              </p:cNvPr>
              <p:cNvSpPr txBox="1">
                <a:spLocks noRot="1" noChangeAspect="1" noMove="1" noResize="1" noEditPoints="1" noAdjustHandles="1" noChangeArrowheads="1" noChangeShapeType="1" noTextEdit="1"/>
              </p:cNvSpPr>
              <p:nvPr/>
            </p:nvSpPr>
            <p:spPr>
              <a:xfrm>
                <a:off x="7294482" y="5089466"/>
                <a:ext cx="2408316" cy="735907"/>
              </a:xfrm>
              <a:prstGeom prst="rect">
                <a:avLst/>
              </a:prstGeom>
              <a:blipFill>
                <a:blip r:embed="rId12"/>
                <a:stretch>
                  <a:fillRect l="-2519" t="-4065" r="-252" b="-3252"/>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6A476C9C-1FD7-4635-BAAF-2819242D51EB}"/>
              </a:ext>
            </a:extLst>
          </p:cNvPr>
          <p:cNvSpPr txBox="1"/>
          <p:nvPr/>
        </p:nvSpPr>
        <p:spPr>
          <a:xfrm>
            <a:off x="3632567" y="6037556"/>
            <a:ext cx="588154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285750" indent="-285750">
              <a:buFont typeface="Arial" panose="020B0604020202020204" pitchFamily="34" charset="0"/>
              <a:buChar char="•"/>
            </a:lvl1pPr>
          </a:lstStyle>
          <a:p>
            <a:pPr marL="0" indent="0">
              <a:buNone/>
            </a:pPr>
            <a:r>
              <a:rPr lang="en-US" altLang="zh-CN" dirty="0" err="1"/>
              <a:t>DyClu</a:t>
            </a:r>
            <a:r>
              <a:rPr lang="en-US" altLang="zh-CN" dirty="0"/>
              <a:t>: one model per stationary period</a:t>
            </a:r>
          </a:p>
          <a:p>
            <a:pPr marL="0" indent="0">
              <a:buNone/>
            </a:pPr>
            <a:r>
              <a:rPr lang="en-US" altLang="zh-CN" dirty="0"/>
              <a:t>Detect change</a:t>
            </a:r>
            <a:r>
              <a:rPr lang="en-US" sz="1800" dirty="0"/>
              <a:t>; cluster individual </a:t>
            </a:r>
            <a:r>
              <a:rPr lang="en-US" altLang="zh-CN" sz="1800" dirty="0"/>
              <a:t>bandit</a:t>
            </a:r>
            <a:r>
              <a:rPr lang="en-US" sz="1800" dirty="0"/>
              <a:t> models; select arm</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240774F-46F3-410C-86AA-5F867183B4F8}"/>
                  </a:ext>
                </a:extLst>
              </p:cNvPr>
              <p:cNvSpPr txBox="1"/>
              <p:nvPr/>
            </p:nvSpPr>
            <p:spPr>
              <a:xfrm>
                <a:off x="9841862" y="4666071"/>
                <a:ext cx="2206146" cy="64633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285750" indent="-285750">
                  <a:buFont typeface="Arial" panose="020B0604020202020204" pitchFamily="34" charset="0"/>
                  <a:buChar char="•"/>
                </a:lvl1pPr>
              </a:lstStyle>
              <a:p>
                <a:pPr marL="0" indent="0">
                  <a:buNone/>
                </a:pPr>
                <a14:m>
                  <m:oMath xmlns:m="http://schemas.openxmlformats.org/officeDocument/2006/math">
                    <m:r>
                      <a:rPr lang="en-US" altLang="zh-CN" sz="1800" i="1" smtClean="0">
                        <a:latin typeface="Cambria Math" panose="02040503050406030204" pitchFamily="18" charset="0"/>
                      </a:rPr>
                      <m:t>𝑠</m:t>
                    </m:r>
                    <m:r>
                      <a:rPr lang="en-US" altLang="zh-CN" sz="1800" i="1" smtClean="0">
                        <a:latin typeface="Cambria Math" panose="02040503050406030204" pitchFamily="18" charset="0"/>
                      </a:rPr>
                      <m:t>()</m:t>
                    </m:r>
                  </m:oMath>
                </a14:m>
                <a:r>
                  <a:rPr lang="en-US" altLang="zh-CN" dirty="0"/>
                  <a:t> is the test statics of homogeneity</a:t>
                </a:r>
              </a:p>
            </p:txBody>
          </p:sp>
        </mc:Choice>
        <mc:Fallback xmlns="">
          <p:sp>
            <p:nvSpPr>
              <p:cNvPr id="61" name="TextBox 60">
                <a:extLst>
                  <a:ext uri="{FF2B5EF4-FFF2-40B4-BE49-F238E27FC236}">
                    <a16:creationId xmlns:a16="http://schemas.microsoft.com/office/drawing/2014/main" id="{5240774F-46F3-410C-86AA-5F867183B4F8}"/>
                  </a:ext>
                </a:extLst>
              </p:cNvPr>
              <p:cNvSpPr txBox="1">
                <a:spLocks noRot="1" noChangeAspect="1" noMove="1" noResize="1" noEditPoints="1" noAdjustHandles="1" noChangeArrowheads="1" noChangeShapeType="1" noTextEdit="1"/>
              </p:cNvSpPr>
              <p:nvPr/>
            </p:nvSpPr>
            <p:spPr>
              <a:xfrm>
                <a:off x="9841862" y="4666071"/>
                <a:ext cx="2206146" cy="646331"/>
              </a:xfrm>
              <a:prstGeom prst="rect">
                <a:avLst/>
              </a:prstGeom>
              <a:blipFill>
                <a:blip r:embed="rId13"/>
                <a:stretch>
                  <a:fillRect l="-1923" t="-3704" b="-12963"/>
                </a:stretch>
              </a:blipFill>
              <a:ln>
                <a:solidFill>
                  <a:srgbClr val="FF0000"/>
                </a:solidFill>
              </a:ln>
            </p:spPr>
            <p:txBody>
              <a:bodyPr/>
              <a:lstStyle/>
              <a:p>
                <a:r>
                  <a:rPr lang="en-US">
                    <a:noFill/>
                  </a:rPr>
                  <a:t> </a:t>
                </a:r>
              </a:p>
            </p:txBody>
          </p:sp>
        </mc:Fallback>
      </mc:AlternateContent>
      <p:sp>
        <p:nvSpPr>
          <p:cNvPr id="62" name="Date Placeholder 61">
            <a:extLst>
              <a:ext uri="{FF2B5EF4-FFF2-40B4-BE49-F238E27FC236}">
                <a16:creationId xmlns:a16="http://schemas.microsoft.com/office/drawing/2014/main" id="{598EC5C4-1FA1-4C92-87BE-82A8527C0B28}"/>
              </a:ext>
            </a:extLst>
          </p:cNvPr>
          <p:cNvSpPr>
            <a:spLocks noGrp="1"/>
          </p:cNvSpPr>
          <p:nvPr>
            <p:ph type="dt" sz="half" idx="10"/>
          </p:nvPr>
        </p:nvSpPr>
        <p:spPr/>
        <p:txBody>
          <a:bodyPr/>
          <a:lstStyle/>
          <a:p>
            <a:r>
              <a:rPr lang="en-US"/>
              <a:t>Non-stationary environments</a:t>
            </a:r>
          </a:p>
        </p:txBody>
      </p:sp>
      <p:sp>
        <p:nvSpPr>
          <p:cNvPr id="63" name="Slide Number Placeholder 4">
            <a:extLst>
              <a:ext uri="{FF2B5EF4-FFF2-40B4-BE49-F238E27FC236}">
                <a16:creationId xmlns:a16="http://schemas.microsoft.com/office/drawing/2014/main" id="{4736F32D-1FC2-E041-A82F-6C52D9172C9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72</a:t>
            </a:fld>
            <a:endParaRPr lang="en-US" dirty="0"/>
          </a:p>
        </p:txBody>
      </p:sp>
    </p:spTree>
    <p:extLst>
      <p:ext uri="{BB962C8B-B14F-4D97-AF65-F5344CB8AC3E}">
        <p14:creationId xmlns:p14="http://schemas.microsoft.com/office/powerpoint/2010/main" val="3767871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2972-9065-4502-A167-851812747579}"/>
              </a:ext>
            </a:extLst>
          </p:cNvPr>
          <p:cNvSpPr>
            <a:spLocks noGrp="1"/>
          </p:cNvSpPr>
          <p:nvPr>
            <p:ph type="title"/>
          </p:nvPr>
        </p:nvSpPr>
        <p:spPr/>
        <p:txBody>
          <a:bodyPr/>
          <a:lstStyle/>
          <a:p>
            <a:r>
              <a:rPr lang="en-US" dirty="0" err="1"/>
              <a:t>CoDBand</a:t>
            </a:r>
            <a:r>
              <a:rPr lang="en-US" dirty="0"/>
              <a:t> [</a:t>
            </a:r>
            <a:r>
              <a:rPr lang="en-US" sz="4400" dirty="0"/>
              <a:t>LWW21b</a:t>
            </a:r>
            <a:r>
              <a:rPr lang="en-US"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F5F162-C167-4606-A130-B0A7FF60C66B}"/>
                  </a:ext>
                </a:extLst>
              </p:cNvPr>
              <p:cNvSpPr>
                <a:spLocks noGrp="1"/>
              </p:cNvSpPr>
              <p:nvPr>
                <p:ph idx="1"/>
              </p:nvPr>
            </p:nvSpPr>
            <p:spPr/>
            <p:txBody>
              <a:bodyPr>
                <a:normAutofit/>
              </a:bodyPr>
              <a:lstStyle/>
              <a:p>
                <a:r>
                  <a:rPr lang="en-US" sz="2800" dirty="0"/>
                  <a:t>Dirichlet Process (DP) mixture of regression models</a:t>
                </a:r>
              </a:p>
              <a:p>
                <a:pPr lvl="1"/>
                <a14:m>
                  <m:oMath xmlns:m="http://schemas.openxmlformats.org/officeDocument/2006/math">
                    <m:r>
                      <a:rPr lang="en-US" sz="1600" b="0" i="1" dirty="0" smtClean="0">
                        <a:latin typeface="Cambria Math" panose="02040503050406030204" pitchFamily="18" charset="0"/>
                      </a:rPr>
                      <m:t>𝜃</m:t>
                    </m:r>
                  </m:oMath>
                </a14:m>
                <a:r>
                  <a:rPr lang="en-US" sz="1800" dirty="0"/>
                  <a:t>s are samples from infinite mixture model </a:t>
                </a:r>
                <a14:m>
                  <m:oMath xmlns:m="http://schemas.openxmlformats.org/officeDocument/2006/math">
                    <m:r>
                      <a:rPr lang="en-US" sz="1800" i="1" dirty="0" smtClean="0">
                        <a:latin typeface="Cambria Math" panose="02040503050406030204" pitchFamily="18" charset="0"/>
                      </a:rPr>
                      <m:t>𝐺</m:t>
                    </m:r>
                  </m:oMath>
                </a14:m>
                <a:r>
                  <a:rPr lang="en-US" sz="1800" dirty="0"/>
                  <a:t> with prior </a:t>
                </a:r>
                <a14:m>
                  <m:oMath xmlns:m="http://schemas.openxmlformats.org/officeDocument/2006/math">
                    <m:r>
                      <m:rPr>
                        <m:sty m:val="p"/>
                      </m:rPr>
                      <a:rPr lang="en-US" altLang="zh-CN" sz="1800">
                        <a:latin typeface="Cambria Math" panose="02040503050406030204" pitchFamily="18" charset="0"/>
                      </a:rPr>
                      <m:t>DP</m:t>
                    </m:r>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𝛼</m:t>
                        </m:r>
                      </m:e>
                      <m:sub>
                        <m:r>
                          <a:rPr lang="en-US" altLang="zh-CN" sz="1800" i="1">
                            <a:latin typeface="Cambria Math" panose="02040503050406030204" pitchFamily="18" charset="0"/>
                          </a:rPr>
                          <m:t>0</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𝐺</m:t>
                        </m:r>
                      </m:e>
                      <m:sub>
                        <m:r>
                          <a:rPr lang="en-US" altLang="zh-CN" sz="1800" i="1">
                            <a:latin typeface="Cambria Math" panose="02040503050406030204" pitchFamily="18" charset="0"/>
                          </a:rPr>
                          <m:t>0</m:t>
                        </m:r>
                      </m:sub>
                    </m:sSub>
                    <m:r>
                      <a:rPr lang="en-US" altLang="zh-CN" sz="1800" i="1">
                        <a:latin typeface="Cambria Math" panose="02040503050406030204" pitchFamily="18" charset="0"/>
                      </a:rPr>
                      <m:t>)</m:t>
                    </m:r>
                  </m:oMath>
                </a14:m>
                <a:endParaRPr lang="en-US" sz="1800" dirty="0"/>
              </a:p>
              <a:p>
                <a:pPr lvl="1"/>
                <a:r>
                  <a:rPr lang="en-US" sz="1800" dirty="0"/>
                  <a:t>The set of unique bandit parameters: </a:t>
                </a:r>
                <a14:m>
                  <m:oMath xmlns:m="http://schemas.openxmlformats.org/officeDocument/2006/math">
                    <m:sSubSup>
                      <m:sSubSupPr>
                        <m:ctrlPr>
                          <a:rPr lang="en-US" altLang="zh-CN" sz="1800" b="0" i="1" smtClean="0">
                            <a:latin typeface="Cambria Math" panose="02040503050406030204" pitchFamily="18" charset="0"/>
                          </a:rPr>
                        </m:ctrlPr>
                      </m:sSubSupPr>
                      <m:e>
                        <m:d>
                          <m:dPr>
                            <m:begChr m:val="{"/>
                            <m:endChr m:val="}"/>
                            <m:ctrlPr>
                              <a:rPr lang="en-US" altLang="zh-CN" sz="1800" b="0" i="1" smtClean="0">
                                <a:latin typeface="Cambria Math" panose="02040503050406030204" pitchFamily="18" charset="0"/>
                              </a:rPr>
                            </m:ctrlPr>
                          </m:dPr>
                          <m:e>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𝜙</m:t>
                                </m:r>
                              </m:e>
                              <m:sub>
                                <m:r>
                                  <a:rPr lang="en-US" altLang="zh-CN" sz="1800" b="0" i="1" smtClean="0">
                                    <a:latin typeface="Cambria Math" panose="02040503050406030204" pitchFamily="18" charset="0"/>
                                  </a:rPr>
                                  <m:t>𝑘</m:t>
                                </m:r>
                              </m:sub>
                            </m:sSub>
                          </m:e>
                        </m:d>
                      </m:e>
                      <m:sub>
                        <m:r>
                          <a:rPr lang="en-US" altLang="zh-CN" sz="1800" b="0" i="1" smtClean="0">
                            <a:latin typeface="Cambria Math" panose="02040503050406030204" pitchFamily="18" charset="0"/>
                          </a:rPr>
                          <m:t>𝑘</m:t>
                        </m:r>
                        <m:r>
                          <a:rPr lang="en-US" altLang="zh-CN" sz="1800" b="0" i="1" smtClean="0">
                            <a:latin typeface="Cambria Math" panose="02040503050406030204" pitchFamily="18" charset="0"/>
                          </a:rPr>
                          <m:t>=1</m:t>
                        </m:r>
                      </m:sub>
                      <m:sup>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𝐾</m:t>
                            </m:r>
                          </m:e>
                          <m:sub>
                            <m:r>
                              <a:rPr lang="en-US" altLang="zh-CN" sz="1800" b="0" i="1" smtClean="0">
                                <a:latin typeface="Cambria Math" panose="02040503050406030204" pitchFamily="18" charset="0"/>
                              </a:rPr>
                              <m:t>𝑡</m:t>
                            </m:r>
                            <m:r>
                              <a:rPr lang="en-US" altLang="zh-CN" sz="1800" b="0" i="1" smtClean="0">
                                <a:latin typeface="Cambria Math" panose="02040503050406030204" pitchFamily="18" charset="0"/>
                              </a:rPr>
                              <m:t>−1</m:t>
                            </m:r>
                          </m:sub>
                        </m:sSub>
                      </m:sup>
                    </m:sSubSup>
                  </m:oMath>
                </a14:m>
                <a:endParaRPr lang="en-US" sz="1800" dirty="0"/>
              </a:p>
              <a:p>
                <a:pPr lvl="1"/>
                <a:r>
                  <a:rPr lang="en-US" sz="1800" dirty="0"/>
                  <a:t>Indicator variable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𝑧</m:t>
                        </m:r>
                      </m:e>
                      <m:sub>
                        <m:r>
                          <a:rPr lang="en-US" sz="1800" b="0" i="1" smtClean="0">
                            <a:latin typeface="Cambria Math" panose="02040503050406030204" pitchFamily="18" charset="0"/>
                          </a:rPr>
                          <m:t>𝑢</m:t>
                        </m:r>
                        <m:r>
                          <a:rPr lang="en-US" sz="1800" b="0" i="1" smtClean="0">
                            <a:latin typeface="Cambria Math" panose="02040503050406030204" pitchFamily="18" charset="0"/>
                          </a:rPr>
                          <m:t>,</m:t>
                        </m:r>
                        <m:r>
                          <a:rPr lang="en-US" sz="1800" b="0" i="1" smtClean="0">
                            <a:latin typeface="Cambria Math" panose="02040503050406030204" pitchFamily="18" charset="0"/>
                          </a:rPr>
                          <m:t>𝑐</m:t>
                        </m:r>
                      </m:sub>
                    </m:sSub>
                  </m:oMath>
                </a14:m>
                <a:r>
                  <a:rPr lang="en-US" sz="1800"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𝑢</m:t>
                        </m:r>
                        <m:r>
                          <a:rPr lang="en-US" sz="1800" b="0" i="1" smtClean="0">
                            <a:latin typeface="Cambria Math" panose="02040503050406030204" pitchFamily="18" charset="0"/>
                          </a:rPr>
                          <m:t>,</m:t>
                        </m:r>
                        <m:r>
                          <a:rPr lang="en-US" sz="1800" b="0" i="1" smtClean="0">
                            <a:latin typeface="Cambria Math" panose="02040503050406030204" pitchFamily="18" charset="0"/>
                          </a:rPr>
                          <m:t>𝑐</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𝜙</m:t>
                        </m:r>
                      </m:e>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𝑧</m:t>
                            </m:r>
                          </m:e>
                          <m:sub>
                            <m:r>
                              <a:rPr lang="en-US" sz="1800" b="0" i="1" smtClean="0">
                                <a:latin typeface="Cambria Math" panose="02040503050406030204" pitchFamily="18" charset="0"/>
                              </a:rPr>
                              <m:t>𝑢</m:t>
                            </m:r>
                            <m:r>
                              <a:rPr lang="en-US" sz="1800" b="0" i="1" smtClean="0">
                                <a:latin typeface="Cambria Math" panose="02040503050406030204" pitchFamily="18" charset="0"/>
                              </a:rPr>
                              <m:t>,</m:t>
                            </m:r>
                            <m:r>
                              <a:rPr lang="en-US" sz="1800" b="0" i="1" smtClean="0">
                                <a:latin typeface="Cambria Math" panose="02040503050406030204" pitchFamily="18" charset="0"/>
                              </a:rPr>
                              <m:t>𝑐</m:t>
                            </m:r>
                          </m:sub>
                        </m:sSub>
                      </m:sub>
                    </m:sSub>
                  </m:oMath>
                </a14:m>
                <a:endParaRPr lang="en-US" sz="1800" dirty="0"/>
              </a:p>
              <a:p>
                <a:pPr lvl="1"/>
                <a:endParaRPr lang="en-US" sz="1800" dirty="0"/>
              </a:p>
              <a:p>
                <a:pPr lvl="1"/>
                <a:endParaRPr lang="en-US" sz="1800" dirty="0"/>
              </a:p>
              <a:p>
                <a:pPr lvl="1"/>
                <a:endParaRPr lang="en-US" sz="1800" dirty="0"/>
              </a:p>
              <a:p>
                <a:pPr lvl="1"/>
                <a:endParaRPr lang="en-US" sz="1600" b="0" i="1" dirty="0">
                  <a:latin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17F5F162-C167-4606-A130-B0A7FF60C66B}"/>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A0A90D84-A48B-4BB4-A4BC-8C5643B83D46}"/>
              </a:ext>
            </a:extLst>
          </p:cNvPr>
          <p:cNvSpPr/>
          <p:nvPr/>
        </p:nvSpPr>
        <p:spPr>
          <a:xfrm>
            <a:off x="592654" y="3284565"/>
            <a:ext cx="11174792" cy="28046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A0783E4C-1FF1-4258-8F16-2EAFCBBB67E1}"/>
              </a:ext>
            </a:extLst>
          </p:cNvPr>
          <p:cNvCxnSpPr/>
          <p:nvPr/>
        </p:nvCxnSpPr>
        <p:spPr>
          <a:xfrm>
            <a:off x="4789108" y="3825860"/>
            <a:ext cx="1438898" cy="0"/>
          </a:xfrm>
          <a:prstGeom prst="line">
            <a:avLst/>
          </a:prstGeom>
          <a:ln w="28575">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48E93A74-CCB4-40FF-BF9D-CE7FBAE8D8E1}"/>
              </a:ext>
            </a:extLst>
          </p:cNvPr>
          <p:cNvCxnSpPr/>
          <p:nvPr/>
        </p:nvCxnSpPr>
        <p:spPr>
          <a:xfrm flipV="1">
            <a:off x="4789107" y="3702630"/>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5960E66A-E3DE-41C7-8801-81FBB0466259}"/>
              </a:ext>
            </a:extLst>
          </p:cNvPr>
          <p:cNvCxnSpPr/>
          <p:nvPr/>
        </p:nvCxnSpPr>
        <p:spPr>
          <a:xfrm flipV="1">
            <a:off x="6228007" y="3702630"/>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E536E7FF-02CD-4EF4-94C9-843D381F61B4}"/>
              </a:ext>
            </a:extLst>
          </p:cNvPr>
          <p:cNvCxnSpPr>
            <a:cxnSpLocks/>
          </p:cNvCxnSpPr>
          <p:nvPr/>
        </p:nvCxnSpPr>
        <p:spPr>
          <a:xfrm>
            <a:off x="6228007" y="3825829"/>
            <a:ext cx="1802775" cy="0"/>
          </a:xfrm>
          <a:prstGeom prst="line">
            <a:avLst/>
          </a:prstGeom>
          <a:ln w="28575">
            <a:solidFill>
              <a:schemeClr val="accent2"/>
            </a:solidFill>
          </a:ln>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E3FDF217-068E-4F87-A04D-200A89990081}"/>
              </a:ext>
            </a:extLst>
          </p:cNvPr>
          <p:cNvCxnSpPr/>
          <p:nvPr/>
        </p:nvCxnSpPr>
        <p:spPr>
          <a:xfrm flipV="1">
            <a:off x="8030781" y="3702629"/>
            <a:ext cx="0" cy="123201"/>
          </a:xfrm>
          <a:prstGeom prst="line">
            <a:avLst/>
          </a:prstGeom>
          <a:ln>
            <a:solidFill>
              <a:schemeClr val="tx1"/>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78E9940B-6F6B-484A-86DD-468148418E1C}"/>
              </a:ext>
            </a:extLst>
          </p:cNvPr>
          <p:cNvCxnSpPr>
            <a:cxnSpLocks/>
          </p:cNvCxnSpPr>
          <p:nvPr/>
        </p:nvCxnSpPr>
        <p:spPr>
          <a:xfrm>
            <a:off x="8030783" y="3825829"/>
            <a:ext cx="922992" cy="0"/>
          </a:xfrm>
          <a:prstGeom prst="line">
            <a:avLst/>
          </a:prstGeom>
          <a:ln w="28575">
            <a:solidFill>
              <a:srgbClr val="00B050"/>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2EF121-9F90-414A-93C1-5D76A50FF9F9}"/>
                  </a:ext>
                </a:extLst>
              </p:cNvPr>
              <p:cNvSpPr txBox="1"/>
              <p:nvPr/>
            </p:nvSpPr>
            <p:spPr>
              <a:xfrm>
                <a:off x="5188883" y="3825778"/>
                <a:ext cx="496674" cy="369332"/>
              </a:xfrm>
              <a:prstGeom prst="rect">
                <a:avLst/>
              </a:prstGeom>
              <a:noFill/>
              <a:ln>
                <a:solidFill>
                  <a:srgbClr val="00B05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992EF121-9F90-414A-93C1-5D76A50FF9F9}"/>
                  </a:ext>
                </a:extLst>
              </p:cNvPr>
              <p:cNvSpPr txBox="1">
                <a:spLocks noRot="1" noChangeAspect="1" noMove="1" noResize="1" noEditPoints="1" noAdjustHandles="1" noChangeArrowheads="1" noChangeShapeType="1" noTextEdit="1"/>
              </p:cNvSpPr>
              <p:nvPr/>
            </p:nvSpPr>
            <p:spPr>
              <a:xfrm>
                <a:off x="5188883" y="3825778"/>
                <a:ext cx="496674" cy="369332"/>
              </a:xfrm>
              <a:prstGeom prst="rect">
                <a:avLst/>
              </a:prstGeom>
              <a:blipFill>
                <a:blip r:embed="rId3"/>
                <a:stretch>
                  <a:fillRect b="-12903"/>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9707FDE-7AC1-492D-AFB5-6C3B5EB15F7F}"/>
                  </a:ext>
                </a:extLst>
              </p:cNvPr>
              <p:cNvSpPr txBox="1"/>
              <p:nvPr/>
            </p:nvSpPr>
            <p:spPr>
              <a:xfrm>
                <a:off x="6814561" y="3826484"/>
                <a:ext cx="501996" cy="369332"/>
              </a:xfrm>
              <a:prstGeom prst="rect">
                <a:avLst/>
              </a:prstGeom>
              <a:ln>
                <a:solidFill>
                  <a:schemeClr val="accent2"/>
                </a:solidFill>
              </a:ln>
            </p:spPr>
            <p:style>
              <a:lnRef idx="3">
                <a:schemeClr val="accent6"/>
              </a:lnRef>
              <a:fillRef idx="0">
                <a:schemeClr val="accent6"/>
              </a:fillRef>
              <a:effectRef idx="2">
                <a:schemeClr val="accent6"/>
              </a:effectRef>
              <a:fontRef idx="minor">
                <a:schemeClr val="tx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19707FDE-7AC1-492D-AFB5-6C3B5EB15F7F}"/>
                  </a:ext>
                </a:extLst>
              </p:cNvPr>
              <p:cNvSpPr txBox="1">
                <a:spLocks noRot="1" noChangeAspect="1" noMove="1" noResize="1" noEditPoints="1" noAdjustHandles="1" noChangeArrowheads="1" noChangeShapeType="1" noTextEdit="1"/>
              </p:cNvSpPr>
              <p:nvPr/>
            </p:nvSpPr>
            <p:spPr>
              <a:xfrm>
                <a:off x="6814561" y="3826484"/>
                <a:ext cx="501996" cy="369332"/>
              </a:xfrm>
              <a:prstGeom prst="rect">
                <a:avLst/>
              </a:prstGeom>
              <a:blipFill>
                <a:blip r:embed="rId4"/>
                <a:stretch>
                  <a:fillRect b="-9375"/>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ECE4750-383D-4874-BB83-EFFDD4AF4484}"/>
                  </a:ext>
                </a:extLst>
              </p:cNvPr>
              <p:cNvSpPr txBox="1"/>
              <p:nvPr/>
            </p:nvSpPr>
            <p:spPr>
              <a:xfrm>
                <a:off x="8219439" y="3829339"/>
                <a:ext cx="496674" cy="369332"/>
              </a:xfrm>
              <a:prstGeom prst="rect">
                <a:avLst/>
              </a:prstGeom>
              <a:noFill/>
              <a:ln>
                <a:solidFill>
                  <a:srgbClr val="00B05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tLang="zh-CN" i="1">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EECE4750-383D-4874-BB83-EFFDD4AF4484}"/>
                  </a:ext>
                </a:extLst>
              </p:cNvPr>
              <p:cNvSpPr txBox="1">
                <a:spLocks noRot="1" noChangeAspect="1" noMove="1" noResize="1" noEditPoints="1" noAdjustHandles="1" noChangeArrowheads="1" noChangeShapeType="1" noTextEdit="1"/>
              </p:cNvSpPr>
              <p:nvPr/>
            </p:nvSpPr>
            <p:spPr>
              <a:xfrm>
                <a:off x="8219439" y="3829339"/>
                <a:ext cx="496674" cy="369332"/>
              </a:xfrm>
              <a:prstGeom prst="rect">
                <a:avLst/>
              </a:prstGeom>
              <a:blipFill>
                <a:blip r:embed="rId5"/>
                <a:stretch>
                  <a:fillRect b="-9375"/>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78DC79-99A2-4DB9-B95F-3572BCD832B9}"/>
                  </a:ext>
                </a:extLst>
              </p:cNvPr>
              <p:cNvSpPr txBox="1"/>
              <p:nvPr/>
            </p:nvSpPr>
            <p:spPr>
              <a:xfrm>
                <a:off x="5980986" y="3756055"/>
                <a:ext cx="572786" cy="381515"/>
              </a:xfrm>
              <a:prstGeom prst="rect">
                <a:avLst/>
              </a:prstGeom>
              <a:noFill/>
            </p:spPr>
            <p:txBody>
              <a:bodyPr wrap="none"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1,1</m:t>
                        </m:r>
                      </m:sub>
                    </m:sSub>
                  </m:oMath>
                </a14:m>
                <a:r>
                  <a:rPr lang="en-US" dirty="0"/>
                  <a:t> </a:t>
                </a:r>
              </a:p>
            </p:txBody>
          </p:sp>
        </mc:Choice>
        <mc:Fallback xmlns="">
          <p:sp>
            <p:nvSpPr>
              <p:cNvPr id="15" name="TextBox 14">
                <a:extLst>
                  <a:ext uri="{FF2B5EF4-FFF2-40B4-BE49-F238E27FC236}">
                    <a16:creationId xmlns:a16="http://schemas.microsoft.com/office/drawing/2014/main" id="{3B78DC79-99A2-4DB9-B95F-3572BCD832B9}"/>
                  </a:ext>
                </a:extLst>
              </p:cNvPr>
              <p:cNvSpPr txBox="1">
                <a:spLocks noRot="1" noChangeAspect="1" noMove="1" noResize="1" noEditPoints="1" noAdjustHandles="1" noChangeArrowheads="1" noChangeShapeType="1" noTextEdit="1"/>
              </p:cNvSpPr>
              <p:nvPr/>
            </p:nvSpPr>
            <p:spPr>
              <a:xfrm>
                <a:off x="5980986" y="3756055"/>
                <a:ext cx="572786" cy="38151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0FEBB3A-43D6-4FBF-A2BD-8E117484BEAF}"/>
                  </a:ext>
                </a:extLst>
              </p:cNvPr>
              <p:cNvSpPr txBox="1"/>
              <p:nvPr/>
            </p:nvSpPr>
            <p:spPr>
              <a:xfrm>
                <a:off x="7755599" y="3757279"/>
                <a:ext cx="572786" cy="381515"/>
              </a:xfrm>
              <a:prstGeom prst="rect">
                <a:avLst/>
              </a:prstGeom>
              <a:noFill/>
            </p:spPr>
            <p:txBody>
              <a:bodyPr wrap="none"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1,2</m:t>
                        </m:r>
                      </m:sub>
                    </m:sSub>
                  </m:oMath>
                </a14:m>
                <a:r>
                  <a:rPr lang="en-US" dirty="0"/>
                  <a:t> </a:t>
                </a:r>
              </a:p>
            </p:txBody>
          </p:sp>
        </mc:Choice>
        <mc:Fallback xmlns="">
          <p:sp>
            <p:nvSpPr>
              <p:cNvPr id="16" name="TextBox 15">
                <a:extLst>
                  <a:ext uri="{FF2B5EF4-FFF2-40B4-BE49-F238E27FC236}">
                    <a16:creationId xmlns:a16="http://schemas.microsoft.com/office/drawing/2014/main" id="{C0FEBB3A-43D6-4FBF-A2BD-8E117484BEAF}"/>
                  </a:ext>
                </a:extLst>
              </p:cNvPr>
              <p:cNvSpPr txBox="1">
                <a:spLocks noRot="1" noChangeAspect="1" noMove="1" noResize="1" noEditPoints="1" noAdjustHandles="1" noChangeArrowheads="1" noChangeShapeType="1" noTextEdit="1"/>
              </p:cNvSpPr>
              <p:nvPr/>
            </p:nvSpPr>
            <p:spPr>
              <a:xfrm>
                <a:off x="7755599" y="3757279"/>
                <a:ext cx="572786" cy="381515"/>
              </a:xfrm>
              <a:prstGeom prst="rect">
                <a:avLst/>
              </a:prstGeom>
              <a:blipFill>
                <a:blip r:embed="rId7"/>
                <a:stretch>
                  <a:fillRect/>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1EC29A02-FC12-4DF3-8338-492810DF4A81}"/>
              </a:ext>
            </a:extLst>
          </p:cNvPr>
          <p:cNvCxnSpPr>
            <a:cxnSpLocks/>
          </p:cNvCxnSpPr>
          <p:nvPr/>
        </p:nvCxnSpPr>
        <p:spPr>
          <a:xfrm>
            <a:off x="4789108" y="4685667"/>
            <a:ext cx="2488975" cy="0"/>
          </a:xfrm>
          <a:prstGeom prst="line">
            <a:avLst/>
          </a:prstGeom>
          <a:ln w="28575">
            <a:solidFill>
              <a:schemeClr val="accent2"/>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035C7CD6-41B5-40F9-BA48-85B49EA7E6C0}"/>
              </a:ext>
            </a:extLst>
          </p:cNvPr>
          <p:cNvCxnSpPr/>
          <p:nvPr/>
        </p:nvCxnSpPr>
        <p:spPr>
          <a:xfrm flipV="1">
            <a:off x="4789107" y="4562436"/>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0560A2D-7A03-478E-84ED-DBA2D96C1765}"/>
                  </a:ext>
                </a:extLst>
              </p:cNvPr>
              <p:cNvSpPr txBox="1"/>
              <p:nvPr/>
            </p:nvSpPr>
            <p:spPr>
              <a:xfrm>
                <a:off x="5656157" y="4685669"/>
                <a:ext cx="500393" cy="369332"/>
              </a:xfrm>
              <a:prstGeom prst="rect">
                <a:avLst/>
              </a:prstGeom>
              <a:ln>
                <a:solidFill>
                  <a:schemeClr val="accent2"/>
                </a:solidFill>
              </a:ln>
            </p:spPr>
            <p:style>
              <a:lnRef idx="3">
                <a:schemeClr val="accent6"/>
              </a:lnRef>
              <a:fillRef idx="0">
                <a:schemeClr val="accent6"/>
              </a:fillRef>
              <a:effectRef idx="2">
                <a:schemeClr val="accent6"/>
              </a:effectRef>
              <a:fontRef idx="minor">
                <a:schemeClr val="tx1"/>
              </a:fontRef>
            </p:style>
            <p:txBody>
              <a:bodyPr wrap="none" rtlCol="0">
                <a:spAutoFit/>
              </a:bodyPr>
              <a:lstStyle>
                <a:defPPr>
                  <a:defRPr lang="en-US"/>
                </a:defPPr>
                <a:lvl1pPr>
                  <a:defRPr sz="3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a:latin typeface="Cambria Math" panose="02040503050406030204" pitchFamily="18" charset="0"/>
                            </a:rPr>
                            <m:t>𝜙</m:t>
                          </m:r>
                        </m:e>
                        <m:sub>
                          <m:r>
                            <a:rPr lang="en-US" altLang="zh-CN" sz="1800">
                              <a:latin typeface="Cambria Math" panose="02040503050406030204" pitchFamily="18" charset="0"/>
                            </a:rPr>
                            <m:t>2</m:t>
                          </m:r>
                        </m:sub>
                      </m:sSub>
                    </m:oMath>
                  </m:oMathPara>
                </a14:m>
                <a:endParaRPr lang="en-US" sz="1800" dirty="0"/>
              </a:p>
            </p:txBody>
          </p:sp>
        </mc:Choice>
        <mc:Fallback xmlns="">
          <p:sp>
            <p:nvSpPr>
              <p:cNvPr id="19" name="TextBox 18">
                <a:extLst>
                  <a:ext uri="{FF2B5EF4-FFF2-40B4-BE49-F238E27FC236}">
                    <a16:creationId xmlns:a16="http://schemas.microsoft.com/office/drawing/2014/main" id="{20560A2D-7A03-478E-84ED-DBA2D96C1765}"/>
                  </a:ext>
                </a:extLst>
              </p:cNvPr>
              <p:cNvSpPr txBox="1">
                <a:spLocks noRot="1" noChangeAspect="1" noMove="1" noResize="1" noEditPoints="1" noAdjustHandles="1" noChangeArrowheads="1" noChangeShapeType="1" noTextEdit="1"/>
              </p:cNvSpPr>
              <p:nvPr/>
            </p:nvSpPr>
            <p:spPr>
              <a:xfrm>
                <a:off x="5656157" y="4685669"/>
                <a:ext cx="500393" cy="369332"/>
              </a:xfrm>
              <a:prstGeom prst="rect">
                <a:avLst/>
              </a:prstGeom>
              <a:blipFill>
                <a:blip r:embed="rId8"/>
                <a:stretch>
                  <a:fillRect b="-9677"/>
                </a:stretch>
              </a:blipFill>
              <a:ln>
                <a:solidFill>
                  <a:schemeClr val="accent2"/>
                </a:solidFill>
              </a:ln>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28A8D4B9-6A89-4164-8230-2C7BDB138DAE}"/>
              </a:ext>
            </a:extLst>
          </p:cNvPr>
          <p:cNvCxnSpPr/>
          <p:nvPr/>
        </p:nvCxnSpPr>
        <p:spPr>
          <a:xfrm>
            <a:off x="4791311" y="5625609"/>
            <a:ext cx="1438898" cy="0"/>
          </a:xfrm>
          <a:prstGeom prst="line">
            <a:avLst/>
          </a:prstGeom>
          <a:ln w="28575">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D449EAB6-54FF-44CF-BCBD-85573B03E86F}"/>
              </a:ext>
            </a:extLst>
          </p:cNvPr>
          <p:cNvCxnSpPr/>
          <p:nvPr/>
        </p:nvCxnSpPr>
        <p:spPr>
          <a:xfrm flipV="1">
            <a:off x="4791310" y="5502377"/>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89F53DA2-D717-44D8-B51C-93F9CDD1D204}"/>
              </a:ext>
            </a:extLst>
          </p:cNvPr>
          <p:cNvCxnSpPr/>
          <p:nvPr/>
        </p:nvCxnSpPr>
        <p:spPr>
          <a:xfrm flipV="1">
            <a:off x="6230208" y="5502377"/>
            <a:ext cx="0" cy="12323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9F22F905-1C8A-4204-A15E-30DC04BC0F41}"/>
              </a:ext>
            </a:extLst>
          </p:cNvPr>
          <p:cNvCxnSpPr>
            <a:cxnSpLocks/>
          </p:cNvCxnSpPr>
          <p:nvPr/>
        </p:nvCxnSpPr>
        <p:spPr>
          <a:xfrm>
            <a:off x="6230209" y="5625578"/>
            <a:ext cx="1802775" cy="0"/>
          </a:xfrm>
          <a:prstGeom prst="line">
            <a:avLst/>
          </a:prstGeom>
          <a:ln w="28575">
            <a:solidFill>
              <a:srgbClr val="0070C0"/>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C9E6021-B385-47F6-B5E2-6B48824A7EB2}"/>
                  </a:ext>
                </a:extLst>
              </p:cNvPr>
              <p:cNvSpPr txBox="1"/>
              <p:nvPr/>
            </p:nvSpPr>
            <p:spPr>
              <a:xfrm>
                <a:off x="5258188" y="5625578"/>
                <a:ext cx="500393" cy="369332"/>
              </a:xfrm>
              <a:prstGeom prst="rect">
                <a:avLst/>
              </a:prstGeom>
              <a:ln>
                <a:solidFill>
                  <a:schemeClr val="accent2"/>
                </a:solidFill>
              </a:ln>
            </p:spPr>
            <p:style>
              <a:lnRef idx="3">
                <a:schemeClr val="accent6"/>
              </a:lnRef>
              <a:fillRef idx="0">
                <a:schemeClr val="accent6"/>
              </a:fillRef>
              <a:effectRef idx="2">
                <a:schemeClr val="accent6"/>
              </a:effectRef>
              <a:fontRef idx="minor">
                <a:schemeClr val="tx1"/>
              </a:fontRef>
            </p:style>
            <p:txBody>
              <a:bodyPr wrap="none" rtlCol="0">
                <a:spAutoFit/>
              </a:bodyPr>
              <a:lstStyle>
                <a:defPPr>
                  <a:defRPr lang="en-US"/>
                </a:defPPr>
                <a:lvl1pPr>
                  <a:defRPr sz="3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a:latin typeface="Cambria Math" panose="02040503050406030204" pitchFamily="18" charset="0"/>
                            </a:rPr>
                            <m:t>𝜙</m:t>
                          </m:r>
                        </m:e>
                        <m:sub>
                          <m:r>
                            <a:rPr lang="en-US" sz="1800">
                              <a:latin typeface="Cambria Math" panose="02040503050406030204" pitchFamily="18" charset="0"/>
                            </a:rPr>
                            <m:t>2</m:t>
                          </m:r>
                        </m:sub>
                      </m:sSub>
                    </m:oMath>
                  </m:oMathPara>
                </a14:m>
                <a:endParaRPr lang="en-US" sz="1800" dirty="0"/>
              </a:p>
            </p:txBody>
          </p:sp>
        </mc:Choice>
        <mc:Fallback xmlns="">
          <p:sp>
            <p:nvSpPr>
              <p:cNvPr id="24" name="TextBox 23">
                <a:extLst>
                  <a:ext uri="{FF2B5EF4-FFF2-40B4-BE49-F238E27FC236}">
                    <a16:creationId xmlns:a16="http://schemas.microsoft.com/office/drawing/2014/main" id="{2C9E6021-B385-47F6-B5E2-6B48824A7EB2}"/>
                  </a:ext>
                </a:extLst>
              </p:cNvPr>
              <p:cNvSpPr txBox="1">
                <a:spLocks noRot="1" noChangeAspect="1" noMove="1" noResize="1" noEditPoints="1" noAdjustHandles="1" noChangeArrowheads="1" noChangeShapeType="1" noTextEdit="1"/>
              </p:cNvSpPr>
              <p:nvPr/>
            </p:nvSpPr>
            <p:spPr>
              <a:xfrm>
                <a:off x="5258188" y="5625578"/>
                <a:ext cx="500393" cy="369332"/>
              </a:xfrm>
              <a:prstGeom prst="rect">
                <a:avLst/>
              </a:prstGeom>
              <a:blipFill>
                <a:blip r:embed="rId9"/>
                <a:stretch>
                  <a:fillRect b="-9677"/>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92A6F29-D6DC-40DB-B5D2-C5F2E30E7262}"/>
                  </a:ext>
                </a:extLst>
              </p:cNvPr>
              <p:cNvSpPr txBox="1"/>
              <p:nvPr/>
            </p:nvSpPr>
            <p:spPr>
              <a:xfrm>
                <a:off x="6774842" y="5626229"/>
                <a:ext cx="501996" cy="369332"/>
              </a:xfrm>
              <a:prstGeom prst="rect">
                <a:avLst/>
              </a:prstGeom>
              <a:noFill/>
              <a:ln>
                <a:solidFill>
                  <a:srgbClr val="0070C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3</m:t>
                          </m:r>
                        </m:sub>
                      </m:sSub>
                    </m:oMath>
                  </m:oMathPara>
                </a14:m>
                <a:endParaRPr lang="en-US" dirty="0"/>
              </a:p>
            </p:txBody>
          </p:sp>
        </mc:Choice>
        <mc:Fallback xmlns="">
          <p:sp>
            <p:nvSpPr>
              <p:cNvPr id="25" name="TextBox 24">
                <a:extLst>
                  <a:ext uri="{FF2B5EF4-FFF2-40B4-BE49-F238E27FC236}">
                    <a16:creationId xmlns:a16="http://schemas.microsoft.com/office/drawing/2014/main" id="{892A6F29-D6DC-40DB-B5D2-C5F2E30E7262}"/>
                  </a:ext>
                </a:extLst>
              </p:cNvPr>
              <p:cNvSpPr txBox="1">
                <a:spLocks noRot="1" noChangeAspect="1" noMove="1" noResize="1" noEditPoints="1" noAdjustHandles="1" noChangeArrowheads="1" noChangeShapeType="1" noTextEdit="1"/>
              </p:cNvSpPr>
              <p:nvPr/>
            </p:nvSpPr>
            <p:spPr>
              <a:xfrm>
                <a:off x="6774842" y="5626229"/>
                <a:ext cx="501996" cy="369332"/>
              </a:xfrm>
              <a:prstGeom prst="rect">
                <a:avLst/>
              </a:prstGeom>
              <a:blipFill>
                <a:blip r:embed="rId10"/>
                <a:stretch>
                  <a:fillRect b="-9677"/>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2104DF2-293D-439E-9F34-BF6A495F2417}"/>
                  </a:ext>
                </a:extLst>
              </p:cNvPr>
              <p:cNvSpPr txBox="1"/>
              <p:nvPr/>
            </p:nvSpPr>
            <p:spPr>
              <a:xfrm>
                <a:off x="5985222" y="5555013"/>
                <a:ext cx="610873" cy="381515"/>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𝑁</m:t>
                        </m:r>
                        <m:r>
                          <a:rPr lang="en-US" i="1">
                            <a:latin typeface="Cambria Math" panose="02040503050406030204" pitchFamily="18" charset="0"/>
                          </a:rPr>
                          <m:t>,1</m:t>
                        </m:r>
                      </m:sub>
                    </m:sSub>
                  </m:oMath>
                </a14:m>
                <a:r>
                  <a:rPr lang="en-US" dirty="0"/>
                  <a:t> </a:t>
                </a:r>
              </a:p>
            </p:txBody>
          </p:sp>
        </mc:Choice>
        <mc:Fallback xmlns="">
          <p:sp>
            <p:nvSpPr>
              <p:cNvPr id="26" name="TextBox 25">
                <a:extLst>
                  <a:ext uri="{FF2B5EF4-FFF2-40B4-BE49-F238E27FC236}">
                    <a16:creationId xmlns:a16="http://schemas.microsoft.com/office/drawing/2014/main" id="{22104DF2-293D-439E-9F34-BF6A495F2417}"/>
                  </a:ext>
                </a:extLst>
              </p:cNvPr>
              <p:cNvSpPr txBox="1">
                <a:spLocks noRot="1" noChangeAspect="1" noMove="1" noResize="1" noEditPoints="1" noAdjustHandles="1" noChangeArrowheads="1" noChangeShapeType="1" noTextEdit="1"/>
              </p:cNvSpPr>
              <p:nvPr/>
            </p:nvSpPr>
            <p:spPr>
              <a:xfrm>
                <a:off x="5985222" y="5555013"/>
                <a:ext cx="610873" cy="381515"/>
              </a:xfrm>
              <a:prstGeom prst="rect">
                <a:avLst/>
              </a:prstGeom>
              <a:blipFill>
                <a:blip r:embed="rId11"/>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44C7BB2E-D7D2-4DEB-B0EA-FA4F7CE424F6}"/>
              </a:ext>
            </a:extLst>
          </p:cNvPr>
          <p:cNvSpPr txBox="1"/>
          <p:nvPr/>
        </p:nvSpPr>
        <p:spPr>
          <a:xfrm>
            <a:off x="3520495" y="3601069"/>
            <a:ext cx="761747" cy="369332"/>
          </a:xfrm>
          <a:prstGeom prst="rect">
            <a:avLst/>
          </a:prstGeom>
          <a:noFill/>
        </p:spPr>
        <p:txBody>
          <a:bodyPr wrap="none" rtlCol="0">
            <a:spAutoFit/>
          </a:bodyPr>
          <a:lstStyle/>
          <a:p>
            <a:r>
              <a:rPr lang="en-US" altLang="zh-CN" dirty="0"/>
              <a:t>user 1</a:t>
            </a:r>
            <a:endParaRPr lang="zh-CN" alt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0D51CA1-669D-430A-A7D0-9B3FEFBF2927}"/>
                  </a:ext>
                </a:extLst>
              </p:cNvPr>
              <p:cNvSpPr txBox="1"/>
              <p:nvPr/>
            </p:nvSpPr>
            <p:spPr>
              <a:xfrm>
                <a:off x="3513507" y="4524776"/>
                <a:ext cx="865558" cy="369332"/>
              </a:xfrm>
              <a:prstGeom prst="rect">
                <a:avLst/>
              </a:prstGeom>
              <a:noFill/>
            </p:spPr>
            <p:txBody>
              <a:bodyPr wrap="none" rtlCol="0">
                <a:spAutoFit/>
              </a:bodyPr>
              <a:lstStyle/>
              <a:p>
                <a:r>
                  <a:rPr lang="en-US" altLang="zh-CN" dirty="0"/>
                  <a:t>user </a:t>
                </a:r>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i="1">
                            <a:latin typeface="Cambria Math" panose="02040503050406030204" pitchFamily="18" charset="0"/>
                          </a:rPr>
                          <m:t>𝑡</m:t>
                        </m:r>
                      </m:sub>
                    </m:sSub>
                  </m:oMath>
                </a14:m>
                <a:endParaRPr lang="zh-CN" altLang="en-US" dirty="0"/>
              </a:p>
            </p:txBody>
          </p:sp>
        </mc:Choice>
        <mc:Fallback xmlns="">
          <p:sp>
            <p:nvSpPr>
              <p:cNvPr id="28" name="TextBox 27">
                <a:extLst>
                  <a:ext uri="{FF2B5EF4-FFF2-40B4-BE49-F238E27FC236}">
                    <a16:creationId xmlns:a16="http://schemas.microsoft.com/office/drawing/2014/main" id="{D0D51CA1-669D-430A-A7D0-9B3FEFBF2927}"/>
                  </a:ext>
                </a:extLst>
              </p:cNvPr>
              <p:cNvSpPr txBox="1">
                <a:spLocks noRot="1" noChangeAspect="1" noMove="1" noResize="1" noEditPoints="1" noAdjustHandles="1" noChangeArrowheads="1" noChangeShapeType="1" noTextEdit="1"/>
              </p:cNvSpPr>
              <p:nvPr/>
            </p:nvSpPr>
            <p:spPr>
              <a:xfrm>
                <a:off x="3513507" y="4524776"/>
                <a:ext cx="865558" cy="369332"/>
              </a:xfrm>
              <a:prstGeom prst="rect">
                <a:avLst/>
              </a:prstGeom>
              <a:blipFill>
                <a:blip r:embed="rId12"/>
                <a:stretch>
                  <a:fillRect l="-5797"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D73A4EB-B37E-4C89-9AAE-987B9FCF3F67}"/>
                  </a:ext>
                </a:extLst>
              </p:cNvPr>
              <p:cNvSpPr txBox="1"/>
              <p:nvPr/>
            </p:nvSpPr>
            <p:spPr>
              <a:xfrm>
                <a:off x="3515709" y="5403390"/>
                <a:ext cx="818686" cy="369332"/>
              </a:xfrm>
              <a:prstGeom prst="rect">
                <a:avLst/>
              </a:prstGeom>
              <a:noFill/>
            </p:spPr>
            <p:txBody>
              <a:bodyPr wrap="none" rtlCol="0">
                <a:spAutoFit/>
              </a:bodyPr>
              <a:lstStyle/>
              <a:p>
                <a:r>
                  <a:rPr lang="en-US" altLang="zh-CN" dirty="0"/>
                  <a:t>user </a:t>
                </a:r>
                <a14:m>
                  <m:oMath xmlns:m="http://schemas.openxmlformats.org/officeDocument/2006/math">
                    <m:r>
                      <a:rPr lang="en-US" altLang="zh-CN" b="0" i="1" smtClean="0">
                        <a:latin typeface="Cambria Math" panose="02040503050406030204" pitchFamily="18" charset="0"/>
                      </a:rPr>
                      <m:t>𝑁</m:t>
                    </m:r>
                  </m:oMath>
                </a14:m>
                <a:endParaRPr lang="zh-CN" altLang="en-US" dirty="0"/>
              </a:p>
            </p:txBody>
          </p:sp>
        </mc:Choice>
        <mc:Fallback xmlns="">
          <p:sp>
            <p:nvSpPr>
              <p:cNvPr id="29" name="TextBox 28">
                <a:extLst>
                  <a:ext uri="{FF2B5EF4-FFF2-40B4-BE49-F238E27FC236}">
                    <a16:creationId xmlns:a16="http://schemas.microsoft.com/office/drawing/2014/main" id="{8D73A4EB-B37E-4C89-9AAE-987B9FCF3F67}"/>
                  </a:ext>
                </a:extLst>
              </p:cNvPr>
              <p:cNvSpPr txBox="1">
                <a:spLocks noRot="1" noChangeAspect="1" noMove="1" noResize="1" noEditPoints="1" noAdjustHandles="1" noChangeArrowheads="1" noChangeShapeType="1" noTextEdit="1"/>
              </p:cNvSpPr>
              <p:nvPr/>
            </p:nvSpPr>
            <p:spPr>
              <a:xfrm>
                <a:off x="3515709" y="5403390"/>
                <a:ext cx="818686" cy="369332"/>
              </a:xfrm>
              <a:prstGeom prst="rect">
                <a:avLst/>
              </a:prstGeom>
              <a:blipFill>
                <a:blip r:embed="rId13"/>
                <a:stretch>
                  <a:fillRect l="-6061" t="-6667" b="-26667"/>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4E6AE7C8-4EA1-4C6F-80A8-74282222DD6C}"/>
              </a:ext>
            </a:extLst>
          </p:cNvPr>
          <p:cNvGrpSpPr/>
          <p:nvPr/>
        </p:nvGrpSpPr>
        <p:grpSpPr>
          <a:xfrm>
            <a:off x="4044148" y="4125395"/>
            <a:ext cx="56793" cy="332878"/>
            <a:chOff x="7054850" y="1754525"/>
            <a:chExt cx="45719" cy="267969"/>
          </a:xfrm>
        </p:grpSpPr>
        <p:sp>
          <p:nvSpPr>
            <p:cNvPr id="31" name="Oval 30">
              <a:extLst>
                <a:ext uri="{FF2B5EF4-FFF2-40B4-BE49-F238E27FC236}">
                  <a16:creationId xmlns:a16="http://schemas.microsoft.com/office/drawing/2014/main" id="{2BFB1A31-024C-4D7E-B59A-9E6D1B97EA15}"/>
                </a:ext>
              </a:extLst>
            </p:cNvPr>
            <p:cNvSpPr/>
            <p:nvPr/>
          </p:nvSpPr>
          <p:spPr>
            <a:xfrm>
              <a:off x="7054850" y="17545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2" name="Oval 31">
              <a:extLst>
                <a:ext uri="{FF2B5EF4-FFF2-40B4-BE49-F238E27FC236}">
                  <a16:creationId xmlns:a16="http://schemas.microsoft.com/office/drawing/2014/main" id="{F5B6F544-0681-4B0C-BA24-0288A93E9CDC}"/>
                </a:ext>
              </a:extLst>
            </p:cNvPr>
            <p:cNvSpPr/>
            <p:nvPr/>
          </p:nvSpPr>
          <p:spPr>
            <a:xfrm>
              <a:off x="7054850" y="186565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3" name="Oval 32">
              <a:extLst>
                <a:ext uri="{FF2B5EF4-FFF2-40B4-BE49-F238E27FC236}">
                  <a16:creationId xmlns:a16="http://schemas.microsoft.com/office/drawing/2014/main" id="{C5F48596-995F-4DFF-9719-4BCE1C7B3470}"/>
                </a:ext>
              </a:extLst>
            </p:cNvPr>
            <p:cNvSpPr/>
            <p:nvPr/>
          </p:nvSpPr>
          <p:spPr>
            <a:xfrm>
              <a:off x="7054850" y="1976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34" name="Group 33">
            <a:extLst>
              <a:ext uri="{FF2B5EF4-FFF2-40B4-BE49-F238E27FC236}">
                <a16:creationId xmlns:a16="http://schemas.microsoft.com/office/drawing/2014/main" id="{044F98F6-54A2-473F-A736-B5DD2F479EE7}"/>
              </a:ext>
            </a:extLst>
          </p:cNvPr>
          <p:cNvGrpSpPr/>
          <p:nvPr/>
        </p:nvGrpSpPr>
        <p:grpSpPr>
          <a:xfrm>
            <a:off x="4044148" y="5051221"/>
            <a:ext cx="56793" cy="332878"/>
            <a:chOff x="7054850" y="1754525"/>
            <a:chExt cx="45719" cy="267969"/>
          </a:xfrm>
        </p:grpSpPr>
        <p:sp>
          <p:nvSpPr>
            <p:cNvPr id="35" name="Oval 34">
              <a:extLst>
                <a:ext uri="{FF2B5EF4-FFF2-40B4-BE49-F238E27FC236}">
                  <a16:creationId xmlns:a16="http://schemas.microsoft.com/office/drawing/2014/main" id="{179ED5BE-10D7-4F97-86F5-3EF6C45A992D}"/>
                </a:ext>
              </a:extLst>
            </p:cNvPr>
            <p:cNvSpPr/>
            <p:nvPr/>
          </p:nvSpPr>
          <p:spPr>
            <a:xfrm>
              <a:off x="7054850" y="17545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6" name="Oval 35">
              <a:extLst>
                <a:ext uri="{FF2B5EF4-FFF2-40B4-BE49-F238E27FC236}">
                  <a16:creationId xmlns:a16="http://schemas.microsoft.com/office/drawing/2014/main" id="{8300802E-8882-4666-9812-8F2DED13CFFF}"/>
                </a:ext>
              </a:extLst>
            </p:cNvPr>
            <p:cNvSpPr/>
            <p:nvPr/>
          </p:nvSpPr>
          <p:spPr>
            <a:xfrm>
              <a:off x="7054850" y="186565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7" name="Oval 36">
              <a:extLst>
                <a:ext uri="{FF2B5EF4-FFF2-40B4-BE49-F238E27FC236}">
                  <a16:creationId xmlns:a16="http://schemas.microsoft.com/office/drawing/2014/main" id="{902F356E-5A84-4DD8-A941-29A4B52FDEF2}"/>
                </a:ext>
              </a:extLst>
            </p:cNvPr>
            <p:cNvSpPr/>
            <p:nvPr/>
          </p:nvSpPr>
          <p:spPr>
            <a:xfrm>
              <a:off x="7054850" y="1976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C7FAB15-3CA8-4FFF-BD6B-AD0127D9AB29}"/>
                  </a:ext>
                </a:extLst>
              </p:cNvPr>
              <p:cNvSpPr txBox="1"/>
              <p:nvPr/>
            </p:nvSpPr>
            <p:spPr>
              <a:xfrm>
                <a:off x="4560662" y="3832745"/>
                <a:ext cx="581505"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1,   </m:t>
                          </m:r>
                          <m:r>
                            <a:rPr lang="en-US" altLang="zh-CN" b="0"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8" name="TextBox 37">
                <a:extLst>
                  <a:ext uri="{FF2B5EF4-FFF2-40B4-BE49-F238E27FC236}">
                    <a16:creationId xmlns:a16="http://schemas.microsoft.com/office/drawing/2014/main" id="{4C7FAB15-3CA8-4FFF-BD6B-AD0127D9AB29}"/>
                  </a:ext>
                </a:extLst>
              </p:cNvPr>
              <p:cNvSpPr txBox="1">
                <a:spLocks noRot="1" noChangeAspect="1" noMove="1" noResize="1" noEditPoints="1" noAdjustHandles="1" noChangeArrowheads="1" noChangeShapeType="1" noTextEdit="1"/>
              </p:cNvSpPr>
              <p:nvPr/>
            </p:nvSpPr>
            <p:spPr>
              <a:xfrm>
                <a:off x="4560662" y="3832745"/>
                <a:ext cx="581505" cy="381515"/>
              </a:xfrm>
              <a:prstGeom prst="rect">
                <a:avLst/>
              </a:prstGeom>
              <a:blipFill>
                <a:blip r:embed="rId14"/>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A045581-2263-47E6-8D09-43C52BD34ACE}"/>
                  </a:ext>
                </a:extLst>
              </p:cNvPr>
              <p:cNvSpPr txBox="1"/>
              <p:nvPr/>
            </p:nvSpPr>
            <p:spPr>
              <a:xfrm>
                <a:off x="4560659" y="4687150"/>
                <a:ext cx="665375" cy="3945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   </m:t>
                          </m:r>
                          <m:r>
                            <a:rPr lang="en-US" altLang="zh-CN" i="1">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9" name="TextBox 38">
                <a:extLst>
                  <a:ext uri="{FF2B5EF4-FFF2-40B4-BE49-F238E27FC236}">
                    <a16:creationId xmlns:a16="http://schemas.microsoft.com/office/drawing/2014/main" id="{0A045581-2263-47E6-8D09-43C52BD34ACE}"/>
                  </a:ext>
                </a:extLst>
              </p:cNvPr>
              <p:cNvSpPr txBox="1">
                <a:spLocks noRot="1" noChangeAspect="1" noMove="1" noResize="1" noEditPoints="1" noAdjustHandles="1" noChangeArrowheads="1" noChangeShapeType="1" noTextEdit="1"/>
              </p:cNvSpPr>
              <p:nvPr/>
            </p:nvSpPr>
            <p:spPr>
              <a:xfrm>
                <a:off x="4560659" y="4687150"/>
                <a:ext cx="665375" cy="394532"/>
              </a:xfrm>
              <a:prstGeom prst="rect">
                <a:avLst/>
              </a:prstGeom>
              <a:blipFill>
                <a:blip r:embed="rId15"/>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1BD9B98-6EC6-43C1-8B38-2A8CEDB28010}"/>
                  </a:ext>
                </a:extLst>
              </p:cNvPr>
              <p:cNvSpPr txBox="1"/>
              <p:nvPr/>
            </p:nvSpPr>
            <p:spPr>
              <a:xfrm>
                <a:off x="4575368" y="5644757"/>
                <a:ext cx="619592"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   ∙</m:t>
                          </m:r>
                        </m:sub>
                      </m:sSub>
                    </m:oMath>
                  </m:oMathPara>
                </a14:m>
                <a:endParaRPr lang="en-US" dirty="0"/>
              </a:p>
            </p:txBody>
          </p:sp>
        </mc:Choice>
        <mc:Fallback xmlns="">
          <p:sp>
            <p:nvSpPr>
              <p:cNvPr id="40" name="TextBox 39">
                <a:extLst>
                  <a:ext uri="{FF2B5EF4-FFF2-40B4-BE49-F238E27FC236}">
                    <a16:creationId xmlns:a16="http://schemas.microsoft.com/office/drawing/2014/main" id="{91BD9B98-6EC6-43C1-8B38-2A8CEDB28010}"/>
                  </a:ext>
                </a:extLst>
              </p:cNvPr>
              <p:cNvSpPr txBox="1">
                <a:spLocks noRot="1" noChangeAspect="1" noMove="1" noResize="1" noEditPoints="1" noAdjustHandles="1" noChangeArrowheads="1" noChangeShapeType="1" noTextEdit="1"/>
              </p:cNvSpPr>
              <p:nvPr/>
            </p:nvSpPr>
            <p:spPr>
              <a:xfrm>
                <a:off x="4575368" y="5644757"/>
                <a:ext cx="619592" cy="381515"/>
              </a:xfrm>
              <a:prstGeom prst="rect">
                <a:avLst/>
              </a:prstGeom>
              <a:blipFill>
                <a:blip r:embed="rId16"/>
                <a:stretch>
                  <a:fillRect b="-12903"/>
                </a:stretch>
              </a:blipFill>
            </p:spPr>
            <p:txBody>
              <a:bodyPr/>
              <a:lstStyle/>
              <a:p>
                <a:r>
                  <a:rPr lang="en-US">
                    <a:noFill/>
                  </a:rPr>
                  <a:t> </a:t>
                </a:r>
              </a:p>
            </p:txBody>
          </p:sp>
        </mc:Fallback>
      </mc:AlternateContent>
      <p:sp>
        <p:nvSpPr>
          <p:cNvPr id="41" name="Isosceles Triangle 40">
            <a:extLst>
              <a:ext uri="{FF2B5EF4-FFF2-40B4-BE49-F238E27FC236}">
                <a16:creationId xmlns:a16="http://schemas.microsoft.com/office/drawing/2014/main" id="{981260B7-33F4-41C5-988A-2E3520966892}"/>
              </a:ext>
            </a:extLst>
          </p:cNvPr>
          <p:cNvSpPr/>
          <p:nvPr/>
        </p:nvSpPr>
        <p:spPr>
          <a:xfrm>
            <a:off x="7224232" y="4715314"/>
            <a:ext cx="114883" cy="17327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68AC4F8-EB45-4D6C-A4E0-CC590D6EEFB4}"/>
                  </a:ext>
                </a:extLst>
              </p:cNvPr>
              <p:cNvSpPr txBox="1"/>
              <p:nvPr/>
            </p:nvSpPr>
            <p:spPr>
              <a:xfrm>
                <a:off x="592653" y="4343469"/>
                <a:ext cx="2204963" cy="720262"/>
              </a:xfrm>
              <a:prstGeom prst="rect">
                <a:avLst/>
              </a:prstGeom>
              <a:noFill/>
            </p:spPr>
            <p:txBody>
              <a:bodyPr wrap="none" rtlCol="0">
                <a:spAutoFit/>
              </a:bodyPr>
              <a:lstStyle/>
              <a:p>
                <a:r>
                  <a:rPr lang="en-US" altLang="zh-CN" sz="2000" dirty="0"/>
                  <a:t>shared parameters </a:t>
                </a:r>
              </a:p>
              <a:p>
                <a:pPr/>
                <a14:m>
                  <m:oMathPara xmlns:m="http://schemas.openxmlformats.org/officeDocument/2006/math">
                    <m:oMathParaPr>
                      <m:jc m:val="centerGroup"/>
                    </m:oMathParaPr>
                    <m:oMath xmlns:m="http://schemas.openxmlformats.org/officeDocument/2006/math">
                      <m:sSubSup>
                        <m:sSubSupPr>
                          <m:ctrlPr>
                            <a:rPr lang="en-US" altLang="zh-CN" sz="2000" i="1">
                              <a:latin typeface="Cambria Math" panose="02040503050406030204" pitchFamily="18" charset="0"/>
                            </a:rPr>
                          </m:ctrlPr>
                        </m:sSubSupPr>
                        <m:e>
                          <m:d>
                            <m:dPr>
                              <m:begChr m:val="{"/>
                              <m:endChr m:val="}"/>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𝜙</m:t>
                                  </m:r>
                                </m:e>
                                <m:sub>
                                  <m:r>
                                    <a:rPr lang="en-US" altLang="zh-CN" sz="2000" i="1">
                                      <a:latin typeface="Cambria Math" panose="02040503050406030204" pitchFamily="18" charset="0"/>
                                    </a:rPr>
                                    <m:t>𝑘</m:t>
                                  </m:r>
                                </m:sub>
                              </m:sSub>
                            </m:e>
                          </m:d>
                        </m:e>
                        <m:sub>
                          <m:r>
                            <a:rPr lang="en-US" altLang="zh-CN" sz="2000" i="1">
                              <a:latin typeface="Cambria Math" panose="02040503050406030204" pitchFamily="18" charset="0"/>
                            </a:rPr>
                            <m:t>𝑘</m:t>
                          </m:r>
                          <m:r>
                            <a:rPr lang="en-US" altLang="zh-CN" sz="2000" i="1">
                              <a:latin typeface="Cambria Math" panose="02040503050406030204" pitchFamily="18" charset="0"/>
                            </a:rPr>
                            <m:t>=1</m:t>
                          </m:r>
                        </m:sub>
                        <m:sup>
                          <m:r>
                            <a:rPr lang="en-US" altLang="zh-CN" sz="2000" b="0" i="1" smtClean="0">
                              <a:latin typeface="Cambria Math" panose="02040503050406030204" pitchFamily="18" charset="0"/>
                            </a:rPr>
                            <m:t>𝐾</m:t>
                          </m:r>
                        </m:sup>
                      </m:sSubSup>
                    </m:oMath>
                  </m:oMathPara>
                </a14:m>
                <a:endParaRPr lang="zh-CN" altLang="en-US" sz="2000" dirty="0"/>
              </a:p>
            </p:txBody>
          </p:sp>
        </mc:Choice>
        <mc:Fallback xmlns="">
          <p:sp>
            <p:nvSpPr>
              <p:cNvPr id="44" name="TextBox 43">
                <a:extLst>
                  <a:ext uri="{FF2B5EF4-FFF2-40B4-BE49-F238E27FC236}">
                    <a16:creationId xmlns:a16="http://schemas.microsoft.com/office/drawing/2014/main" id="{068AC4F8-EB45-4D6C-A4E0-CC590D6EEFB4}"/>
                  </a:ext>
                </a:extLst>
              </p:cNvPr>
              <p:cNvSpPr txBox="1">
                <a:spLocks noRot="1" noChangeAspect="1" noMove="1" noResize="1" noEditPoints="1" noAdjustHandles="1" noChangeArrowheads="1" noChangeShapeType="1" noTextEdit="1"/>
              </p:cNvSpPr>
              <p:nvPr/>
            </p:nvSpPr>
            <p:spPr>
              <a:xfrm>
                <a:off x="592653" y="4343469"/>
                <a:ext cx="2204963" cy="720262"/>
              </a:xfrm>
              <a:prstGeom prst="rect">
                <a:avLst/>
              </a:prstGeom>
              <a:blipFill>
                <a:blip r:embed="rId17"/>
                <a:stretch>
                  <a:fillRect l="-2857" t="-5263" r="-1714"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7DAC73B-FE93-445F-892B-4B5475986A12}"/>
                  </a:ext>
                </a:extLst>
              </p:cNvPr>
              <p:cNvSpPr txBox="1"/>
              <p:nvPr/>
            </p:nvSpPr>
            <p:spPr>
              <a:xfrm>
                <a:off x="7129394" y="4845668"/>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rPr>
                        <m:t>𝑡</m:t>
                      </m:r>
                    </m:oMath>
                  </m:oMathPara>
                </a14:m>
                <a:endParaRPr lang="zh-CN" altLang="en-US" dirty="0"/>
              </a:p>
            </p:txBody>
          </p:sp>
        </mc:Choice>
        <mc:Fallback xmlns="">
          <p:sp>
            <p:nvSpPr>
              <p:cNvPr id="45" name="TextBox 44">
                <a:extLst>
                  <a:ext uri="{FF2B5EF4-FFF2-40B4-BE49-F238E27FC236}">
                    <a16:creationId xmlns:a16="http://schemas.microsoft.com/office/drawing/2014/main" id="{67DAC73B-FE93-445F-892B-4B5475986A12}"/>
                  </a:ext>
                </a:extLst>
              </p:cNvPr>
              <p:cNvSpPr txBox="1">
                <a:spLocks noRot="1" noChangeAspect="1" noMove="1" noResize="1" noEditPoints="1" noAdjustHandles="1" noChangeArrowheads="1" noChangeShapeType="1" noTextEdit="1"/>
              </p:cNvSpPr>
              <p:nvPr/>
            </p:nvSpPr>
            <p:spPr>
              <a:xfrm>
                <a:off x="7129394" y="4845668"/>
                <a:ext cx="334579" cy="369332"/>
              </a:xfrm>
              <a:prstGeom prst="rect">
                <a:avLst/>
              </a:prstGeom>
              <a:blipFill>
                <a:blip r:embed="rId18"/>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EBBF58ED-ABEA-417F-B38A-3AAA308E9D82}"/>
              </a:ext>
            </a:extLst>
          </p:cNvPr>
          <p:cNvCxnSpPr>
            <a:cxnSpLocks/>
            <a:stCxn id="44" idx="3"/>
            <a:endCxn id="27" idx="1"/>
          </p:cNvCxnSpPr>
          <p:nvPr/>
        </p:nvCxnSpPr>
        <p:spPr>
          <a:xfrm flipV="1">
            <a:off x="2797616" y="3785735"/>
            <a:ext cx="722879" cy="917865"/>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id="{F1ABF43D-D735-4073-A45D-ACA6ED3D33F0}"/>
              </a:ext>
            </a:extLst>
          </p:cNvPr>
          <p:cNvCxnSpPr>
            <a:cxnSpLocks/>
            <a:stCxn id="44" idx="3"/>
            <a:endCxn id="28" idx="1"/>
          </p:cNvCxnSpPr>
          <p:nvPr/>
        </p:nvCxnSpPr>
        <p:spPr>
          <a:xfrm>
            <a:off x="2797616" y="4703600"/>
            <a:ext cx="715891" cy="5842"/>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48" name="Straight Arrow Connector 47">
            <a:extLst>
              <a:ext uri="{FF2B5EF4-FFF2-40B4-BE49-F238E27FC236}">
                <a16:creationId xmlns:a16="http://schemas.microsoft.com/office/drawing/2014/main" id="{B179381B-7DA0-4E4D-9B06-71FC67653C77}"/>
              </a:ext>
            </a:extLst>
          </p:cNvPr>
          <p:cNvCxnSpPr>
            <a:cxnSpLocks/>
            <a:stCxn id="44" idx="3"/>
            <a:endCxn id="29" idx="1"/>
          </p:cNvCxnSpPr>
          <p:nvPr/>
        </p:nvCxnSpPr>
        <p:spPr>
          <a:xfrm>
            <a:off x="2797616" y="4703600"/>
            <a:ext cx="718093" cy="884456"/>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pic>
        <p:nvPicPr>
          <p:cNvPr id="49" name="Picture 48">
            <a:extLst>
              <a:ext uri="{FF2B5EF4-FFF2-40B4-BE49-F238E27FC236}">
                <a16:creationId xmlns:a16="http://schemas.microsoft.com/office/drawing/2014/main" id="{68635D56-EE8D-47C9-91A8-1E5BB006475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582756" y="4195110"/>
            <a:ext cx="381515" cy="381515"/>
          </a:xfrm>
          <a:prstGeom prst="rect">
            <a:avLst/>
          </a:prstGeom>
        </p:spPr>
      </p:pic>
      <p:pic>
        <p:nvPicPr>
          <p:cNvPr id="50" name="Picture 49">
            <a:extLst>
              <a:ext uri="{FF2B5EF4-FFF2-40B4-BE49-F238E27FC236}">
                <a16:creationId xmlns:a16="http://schemas.microsoft.com/office/drawing/2014/main" id="{725A5D1E-D3DF-481F-BBD8-C08A83F8D66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577271" y="5145164"/>
            <a:ext cx="381515" cy="381515"/>
          </a:xfrm>
          <a:prstGeom prst="rect">
            <a:avLst/>
          </a:prstGeom>
        </p:spPr>
      </p:pic>
      <p:pic>
        <p:nvPicPr>
          <p:cNvPr id="51" name="Picture 50">
            <a:extLst>
              <a:ext uri="{FF2B5EF4-FFF2-40B4-BE49-F238E27FC236}">
                <a16:creationId xmlns:a16="http://schemas.microsoft.com/office/drawing/2014/main" id="{E1AE6D14-0AB3-4282-AE57-1A60DDDD604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564771" y="3284565"/>
            <a:ext cx="381515" cy="381515"/>
          </a:xfrm>
          <a:prstGeom prst="rect">
            <a:avLst/>
          </a:prstGeom>
        </p:spPr>
      </p:pic>
      <p:sp>
        <p:nvSpPr>
          <p:cNvPr id="52" name="TextBox 51">
            <a:extLst>
              <a:ext uri="{FF2B5EF4-FFF2-40B4-BE49-F238E27FC236}">
                <a16:creationId xmlns:a16="http://schemas.microsoft.com/office/drawing/2014/main" id="{FD92E9B2-5F2E-4C20-854F-3B1428EE806C}"/>
              </a:ext>
            </a:extLst>
          </p:cNvPr>
          <p:cNvSpPr txBox="1"/>
          <p:nvPr/>
        </p:nvSpPr>
        <p:spPr>
          <a:xfrm>
            <a:off x="7777604" y="5116075"/>
            <a:ext cx="2931780" cy="369332"/>
          </a:xfrm>
          <a:prstGeom prst="rect">
            <a:avLst/>
          </a:prstGeom>
          <a:noFill/>
        </p:spPr>
        <p:txBody>
          <a:bodyPr wrap="square">
            <a:spAutoFit/>
          </a:bodyPr>
          <a:lstStyle/>
          <a:p>
            <a:r>
              <a:rPr lang="en-US" altLang="zh-CN" dirty="0"/>
              <a:t>“Chinese Restaurant Process”</a:t>
            </a:r>
            <a:endParaRPr lang="zh-CN" altLang="en-US" dirty="0"/>
          </a:p>
        </p:txBody>
      </p:sp>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38E499D8-6256-4E23-A4F5-7571FB6E00D6}"/>
                  </a:ext>
                </a:extLst>
              </p:cNvPr>
              <p:cNvSpPr/>
              <p:nvPr/>
            </p:nvSpPr>
            <p:spPr>
              <a:xfrm>
                <a:off x="9181347" y="1905712"/>
                <a:ext cx="1273791" cy="559558"/>
              </a:xfrm>
              <a:prstGeom prst="ellipse">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𝜙</m:t>
                          </m:r>
                        </m:e>
                        <m:sub>
                          <m:r>
                            <a:rPr lang="en-US" altLang="zh-CN" i="1">
                              <a:latin typeface="Cambria Math" panose="02040503050406030204" pitchFamily="18" charset="0"/>
                            </a:rPr>
                            <m:t>1</m:t>
                          </m:r>
                        </m:sub>
                      </m:sSub>
                    </m:oMath>
                  </m:oMathPara>
                </a14:m>
                <a:endParaRPr lang="zh-CN" altLang="en-US" dirty="0"/>
              </a:p>
            </p:txBody>
          </p:sp>
        </mc:Choice>
        <mc:Fallback xmlns="">
          <p:sp>
            <p:nvSpPr>
              <p:cNvPr id="53" name="Oval 52">
                <a:extLst>
                  <a:ext uri="{FF2B5EF4-FFF2-40B4-BE49-F238E27FC236}">
                    <a16:creationId xmlns:a16="http://schemas.microsoft.com/office/drawing/2014/main" id="{38E499D8-6256-4E23-A4F5-7571FB6E00D6}"/>
                  </a:ext>
                </a:extLst>
              </p:cNvPr>
              <p:cNvSpPr>
                <a:spLocks noRot="1" noChangeAspect="1" noMove="1" noResize="1" noEditPoints="1" noAdjustHandles="1" noChangeArrowheads="1" noChangeShapeType="1" noTextEdit="1"/>
              </p:cNvSpPr>
              <p:nvPr/>
            </p:nvSpPr>
            <p:spPr>
              <a:xfrm>
                <a:off x="9181347" y="1905712"/>
                <a:ext cx="1273791" cy="559558"/>
              </a:xfrm>
              <a:prstGeom prst="ellipse">
                <a:avLst/>
              </a:prstGeom>
              <a:blipFill>
                <a:blip r:embed="rId22"/>
                <a:stretch>
                  <a:fillRect/>
                </a:stretch>
              </a:blipFill>
              <a:ln w="28575">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Oval 53">
                <a:extLst>
                  <a:ext uri="{FF2B5EF4-FFF2-40B4-BE49-F238E27FC236}">
                    <a16:creationId xmlns:a16="http://schemas.microsoft.com/office/drawing/2014/main" id="{2F194BB8-6A0E-47A4-8742-54C8065B8172}"/>
                  </a:ext>
                </a:extLst>
              </p:cNvPr>
              <p:cNvSpPr/>
              <p:nvPr/>
            </p:nvSpPr>
            <p:spPr>
              <a:xfrm>
                <a:off x="10637108" y="1905712"/>
                <a:ext cx="1273791" cy="559558"/>
              </a:xfrm>
              <a:prstGeom prst="ellipse">
                <a:avLst/>
              </a:prstGeom>
              <a:ln w="28575">
                <a:solidFill>
                  <a:schemeClr val="accent2"/>
                </a:solidFill>
              </a:ln>
            </p:spPr>
            <p:style>
              <a:lnRef idx="3">
                <a:schemeClr val="accent6"/>
              </a:lnRef>
              <a:fillRef idx="0">
                <a:schemeClr val="accent6"/>
              </a:fillRef>
              <a:effectRef idx="2">
                <a:schemeClr val="accent6"/>
              </a:effectRef>
              <a:fontRef idx="minor">
                <a:schemeClr val="tx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𝜙</m:t>
                          </m:r>
                        </m:e>
                        <m:sub>
                          <m:r>
                            <a:rPr lang="en-US" altLang="zh-CN" i="1">
                              <a:latin typeface="Cambria Math" panose="02040503050406030204" pitchFamily="18" charset="0"/>
                            </a:rPr>
                            <m:t>2</m:t>
                          </m:r>
                        </m:sub>
                      </m:sSub>
                    </m:oMath>
                  </m:oMathPara>
                </a14:m>
                <a:endParaRPr lang="zh-CN" altLang="en-US" i="1" dirty="0">
                  <a:latin typeface="Cambria Math" panose="02040503050406030204" pitchFamily="18" charset="0"/>
                </a:endParaRPr>
              </a:p>
            </p:txBody>
          </p:sp>
        </mc:Choice>
        <mc:Fallback xmlns="">
          <p:sp>
            <p:nvSpPr>
              <p:cNvPr id="54" name="Oval 53">
                <a:extLst>
                  <a:ext uri="{FF2B5EF4-FFF2-40B4-BE49-F238E27FC236}">
                    <a16:creationId xmlns:a16="http://schemas.microsoft.com/office/drawing/2014/main" id="{2F194BB8-6A0E-47A4-8742-54C8065B8172}"/>
                  </a:ext>
                </a:extLst>
              </p:cNvPr>
              <p:cNvSpPr>
                <a:spLocks noRot="1" noChangeAspect="1" noMove="1" noResize="1" noEditPoints="1" noAdjustHandles="1" noChangeArrowheads="1" noChangeShapeType="1" noTextEdit="1"/>
              </p:cNvSpPr>
              <p:nvPr/>
            </p:nvSpPr>
            <p:spPr>
              <a:xfrm>
                <a:off x="10637108" y="1905712"/>
                <a:ext cx="1273791" cy="559558"/>
              </a:xfrm>
              <a:prstGeom prst="ellipse">
                <a:avLst/>
              </a:prstGeom>
              <a:blipFill>
                <a:blip r:embed="rId23"/>
                <a:stretch>
                  <a:fillRect/>
                </a:stretch>
              </a:blipFill>
              <a:ln w="28575">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Oval 54">
                <a:extLst>
                  <a:ext uri="{FF2B5EF4-FFF2-40B4-BE49-F238E27FC236}">
                    <a16:creationId xmlns:a16="http://schemas.microsoft.com/office/drawing/2014/main" id="{A8941423-2E49-4AE9-B995-CE61E11017C9}"/>
                  </a:ext>
                </a:extLst>
              </p:cNvPr>
              <p:cNvSpPr/>
              <p:nvPr/>
            </p:nvSpPr>
            <p:spPr>
              <a:xfrm>
                <a:off x="9181347" y="2893156"/>
                <a:ext cx="1273791" cy="559558"/>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𝜙</m:t>
                          </m:r>
                        </m:e>
                        <m:sub>
                          <m:r>
                            <a:rPr lang="en-US" altLang="zh-CN" i="1">
                              <a:latin typeface="Cambria Math" panose="02040503050406030204" pitchFamily="18" charset="0"/>
                            </a:rPr>
                            <m:t>3</m:t>
                          </m:r>
                        </m:sub>
                      </m:sSub>
                    </m:oMath>
                  </m:oMathPara>
                </a14:m>
                <a:endParaRPr lang="zh-CN" altLang="en-US" i="1" dirty="0">
                  <a:latin typeface="Cambria Math" panose="02040503050406030204" pitchFamily="18" charset="0"/>
                </a:endParaRPr>
              </a:p>
            </p:txBody>
          </p:sp>
        </mc:Choice>
        <mc:Fallback xmlns="">
          <p:sp>
            <p:nvSpPr>
              <p:cNvPr id="55" name="Oval 54">
                <a:extLst>
                  <a:ext uri="{FF2B5EF4-FFF2-40B4-BE49-F238E27FC236}">
                    <a16:creationId xmlns:a16="http://schemas.microsoft.com/office/drawing/2014/main" id="{A8941423-2E49-4AE9-B995-CE61E11017C9}"/>
                  </a:ext>
                </a:extLst>
              </p:cNvPr>
              <p:cNvSpPr>
                <a:spLocks noRot="1" noChangeAspect="1" noMove="1" noResize="1" noEditPoints="1" noAdjustHandles="1" noChangeArrowheads="1" noChangeShapeType="1" noTextEdit="1"/>
              </p:cNvSpPr>
              <p:nvPr/>
            </p:nvSpPr>
            <p:spPr>
              <a:xfrm>
                <a:off x="9181347" y="2893156"/>
                <a:ext cx="1273791" cy="559558"/>
              </a:xfrm>
              <a:prstGeom prst="ellipse">
                <a:avLst/>
              </a:prstGeom>
              <a:blipFill>
                <a:blip r:embed="rId24"/>
                <a:stretch>
                  <a:fillRect/>
                </a:stretch>
              </a:blipFill>
              <a:ln w="28575">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26BAAC17-107C-47A4-846C-0B7FB92BCD05}"/>
                  </a:ext>
                </a:extLst>
              </p:cNvPr>
              <p:cNvSpPr/>
              <p:nvPr/>
            </p:nvSpPr>
            <p:spPr>
              <a:xfrm>
                <a:off x="10678051" y="2893156"/>
                <a:ext cx="1273791" cy="55955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𝜙</m:t>
                          </m:r>
                        </m:e>
                        <m:sub>
                          <m:r>
                            <a:rPr lang="en-US" altLang="zh-CN" b="0" i="1" smtClean="0">
                              <a:latin typeface="Cambria Math" panose="02040503050406030204" pitchFamily="18" charset="0"/>
                            </a:rPr>
                            <m:t>4</m:t>
                          </m:r>
                        </m:sub>
                      </m:sSub>
                    </m:oMath>
                  </m:oMathPara>
                </a14:m>
                <a:endParaRPr lang="zh-CN" altLang="en-US" dirty="0"/>
              </a:p>
            </p:txBody>
          </p:sp>
        </mc:Choice>
        <mc:Fallback xmlns="">
          <p:sp>
            <p:nvSpPr>
              <p:cNvPr id="56" name="Oval 55">
                <a:extLst>
                  <a:ext uri="{FF2B5EF4-FFF2-40B4-BE49-F238E27FC236}">
                    <a16:creationId xmlns:a16="http://schemas.microsoft.com/office/drawing/2014/main" id="{26BAAC17-107C-47A4-846C-0B7FB92BCD05}"/>
                  </a:ext>
                </a:extLst>
              </p:cNvPr>
              <p:cNvSpPr>
                <a:spLocks noRot="1" noChangeAspect="1" noMove="1" noResize="1" noEditPoints="1" noAdjustHandles="1" noChangeArrowheads="1" noChangeShapeType="1" noTextEdit="1"/>
              </p:cNvSpPr>
              <p:nvPr/>
            </p:nvSpPr>
            <p:spPr>
              <a:xfrm>
                <a:off x="10678051" y="2893156"/>
                <a:ext cx="1273791" cy="559558"/>
              </a:xfrm>
              <a:prstGeom prst="ellipse">
                <a:avLst/>
              </a:prstGeom>
              <a:blipFill>
                <a:blip r:embed="rId25"/>
                <a:stretch>
                  <a:fillRect/>
                </a:stretch>
              </a:blipFill>
              <a:ln w="28575"/>
            </p:spPr>
            <p:txBody>
              <a:bodyPr/>
              <a:lstStyle/>
              <a:p>
                <a:r>
                  <a:rPr lang="en-US">
                    <a:noFill/>
                  </a:rPr>
                  <a:t> </a:t>
                </a:r>
              </a:p>
            </p:txBody>
          </p:sp>
        </mc:Fallback>
      </mc:AlternateContent>
      <p:pic>
        <p:nvPicPr>
          <p:cNvPr id="57" name="Picture 6" descr="mage result for user blue">
            <a:extLst>
              <a:ext uri="{FF2B5EF4-FFF2-40B4-BE49-F238E27FC236}">
                <a16:creationId xmlns:a16="http://schemas.microsoft.com/office/drawing/2014/main" id="{8063CB92-4BAB-4103-BFF9-A1C5E9A31317}"/>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105356" y="1537388"/>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mage result for user blue">
            <a:extLst>
              <a:ext uri="{FF2B5EF4-FFF2-40B4-BE49-F238E27FC236}">
                <a16:creationId xmlns:a16="http://schemas.microsoft.com/office/drawing/2014/main" id="{F4977A18-111B-43D7-8079-E97D4210CBD2}"/>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620826" y="1458997"/>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mage result for user blue">
            <a:extLst>
              <a:ext uri="{FF2B5EF4-FFF2-40B4-BE49-F238E27FC236}">
                <a16:creationId xmlns:a16="http://schemas.microsoft.com/office/drawing/2014/main" id="{D299F414-A40F-4751-8F83-4ED0AEDE31D8}"/>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0637108" y="1494354"/>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mage result for user blue">
            <a:extLst>
              <a:ext uri="{FF2B5EF4-FFF2-40B4-BE49-F238E27FC236}">
                <a16:creationId xmlns:a16="http://schemas.microsoft.com/office/drawing/2014/main" id="{48FCE4E9-48BC-4146-8131-685514C8551F}"/>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1076587" y="1416996"/>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mage result for user blue">
            <a:extLst>
              <a:ext uri="{FF2B5EF4-FFF2-40B4-BE49-F238E27FC236}">
                <a16:creationId xmlns:a16="http://schemas.microsoft.com/office/drawing/2014/main" id="{BA6693B3-F4E2-493C-A4ED-B7F8B23A0BCC}"/>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1516066" y="1494353"/>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mage result for user blue">
            <a:extLst>
              <a:ext uri="{FF2B5EF4-FFF2-40B4-BE49-F238E27FC236}">
                <a16:creationId xmlns:a16="http://schemas.microsoft.com/office/drawing/2014/main" id="{932F2CF5-4105-421B-9072-82EC20890D1C}"/>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129859" y="2531811"/>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Question Mark Icon – Free Download, PNG and Vector">
            <a:extLst>
              <a:ext uri="{FF2B5EF4-FFF2-40B4-BE49-F238E27FC236}">
                <a16:creationId xmlns:a16="http://schemas.microsoft.com/office/drawing/2014/main" id="{4917FA5A-5204-46B1-9DF9-DB5EDE697552}"/>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658043" y="2119839"/>
            <a:ext cx="441969" cy="44196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653402F-EF33-4457-BD18-899DBBD0AF1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476073" y="2414919"/>
            <a:ext cx="381515" cy="381515"/>
          </a:xfrm>
          <a:prstGeom prst="rect">
            <a:avLst/>
          </a:prstGeom>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0BC87CB-DAC6-44F8-B212-62DB47DDB8BF}"/>
                  </a:ext>
                </a:extLst>
              </p:cNvPr>
              <p:cNvSpPr txBox="1"/>
              <p:nvPr/>
            </p:nvSpPr>
            <p:spPr>
              <a:xfrm>
                <a:off x="8520534" y="2781325"/>
                <a:ext cx="29900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𝜃</m:t>
                      </m:r>
                    </m:oMath>
                  </m:oMathPara>
                </a14:m>
                <a:endParaRPr lang="en-US" dirty="0"/>
              </a:p>
            </p:txBody>
          </p:sp>
        </mc:Choice>
        <mc:Fallback xmlns="">
          <p:sp>
            <p:nvSpPr>
              <p:cNvPr id="68" name="TextBox 67">
                <a:extLst>
                  <a:ext uri="{FF2B5EF4-FFF2-40B4-BE49-F238E27FC236}">
                    <a16:creationId xmlns:a16="http://schemas.microsoft.com/office/drawing/2014/main" id="{B0BC87CB-DAC6-44F8-B212-62DB47DDB8BF}"/>
                  </a:ext>
                </a:extLst>
              </p:cNvPr>
              <p:cNvSpPr txBox="1">
                <a:spLocks noRot="1" noChangeAspect="1" noMove="1" noResize="1" noEditPoints="1" noAdjustHandles="1" noChangeArrowheads="1" noChangeShapeType="1" noTextEdit="1"/>
              </p:cNvSpPr>
              <p:nvPr/>
            </p:nvSpPr>
            <p:spPr>
              <a:xfrm>
                <a:off x="8520534" y="2781325"/>
                <a:ext cx="299007" cy="369332"/>
              </a:xfrm>
              <a:prstGeom prst="rect">
                <a:avLst/>
              </a:prstGeom>
              <a:blipFill>
                <a:blip r:embed="rId28"/>
                <a:stretch>
                  <a:fillRect/>
                </a:stretch>
              </a:blipFill>
            </p:spPr>
            <p:txBody>
              <a:bodyPr/>
              <a:lstStyle/>
              <a:p>
                <a:r>
                  <a:rPr lang="en-US">
                    <a:noFill/>
                  </a:rPr>
                  <a:t> </a:t>
                </a:r>
              </a:p>
            </p:txBody>
          </p:sp>
        </mc:Fallback>
      </mc:AlternateContent>
      <p:sp>
        <p:nvSpPr>
          <p:cNvPr id="69" name="Date Placeholder 68">
            <a:extLst>
              <a:ext uri="{FF2B5EF4-FFF2-40B4-BE49-F238E27FC236}">
                <a16:creationId xmlns:a16="http://schemas.microsoft.com/office/drawing/2014/main" id="{C9460AE7-4A22-4F61-B3A5-5FC42FFB4625}"/>
              </a:ext>
            </a:extLst>
          </p:cNvPr>
          <p:cNvSpPr>
            <a:spLocks noGrp="1"/>
          </p:cNvSpPr>
          <p:nvPr>
            <p:ph type="dt" sz="half" idx="10"/>
          </p:nvPr>
        </p:nvSpPr>
        <p:spPr/>
        <p:txBody>
          <a:bodyPr/>
          <a:lstStyle/>
          <a:p>
            <a:r>
              <a:rPr lang="en-US"/>
              <a:t>Non-stationary environments</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5B52B8FE-CF83-470B-B1D9-B1512F6C22EB}"/>
                  </a:ext>
                </a:extLst>
              </p:cNvPr>
              <p:cNvSpPr txBox="1"/>
              <p:nvPr/>
            </p:nvSpPr>
            <p:spPr>
              <a:xfrm>
                <a:off x="7339115" y="4440532"/>
                <a:ext cx="4602798"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𝑘</m:t>
                          </m:r>
                        </m:e>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𝒵</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e>
                      </m:d>
                      <m:r>
                        <a:rPr lang="en-US" altLang="zh-CN" i="1">
                          <a:latin typeface="Cambria Math" panose="02040503050406030204" pitchFamily="18" charset="0"/>
                          <a:ea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sSub>
                                  <m:sSubPr>
                                    <m:ctrlPr>
                                      <a:rPr lang="en-US" altLang="zh-CN" i="1">
                                        <a:latin typeface="Cambria Math" panose="02040503050406030204" pitchFamily="18" charset="0"/>
                                      </a:rPr>
                                    </m:ctrlPr>
                                  </m:sSubPr>
                                  <m:e>
                                    <m:r>
                                      <m:rPr>
                                        <m:brk m:alnAt="7"/>
                                      </m:rPr>
                                      <a:rPr lang="en-US" altLang="zh-CN" i="1">
                                        <a:latin typeface="Cambria Math" panose="02040503050406030204" pitchFamily="18" charset="0"/>
                                      </a:rPr>
                                      <m:t>𝑛</m:t>
                                    </m:r>
                                  </m:e>
                                  <m:sub>
                                    <m:r>
                                      <a:rPr lang="en-US" altLang="zh-CN" i="1">
                                        <a:latin typeface="Cambria Math" panose="02040503050406030204" pitchFamily="18" charset="0"/>
                                      </a:rPr>
                                      <m:t>𝑘</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−1</m:t>
                                    </m:r>
                                  </m:sub>
                                </m:sSub>
                              </m:e>
                              <m:e>
                                <m:r>
                                  <a:rPr lang="en-US" altLang="zh-CN" b="0" i="1" smtClean="0">
                                    <a:latin typeface="Cambria Math" panose="02040503050406030204" pitchFamily="18" charset="0"/>
                                  </a:rPr>
                                  <m:t>𝑘</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e>
                            </m:mr>
                            <m:m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0</m:t>
                                    </m:r>
                                  </m:sub>
                                </m:sSub>
                              </m:e>
                              <m:e>
                                <m:r>
                                  <a:rPr lang="en-US" altLang="zh-CN" b="0" i="1" smtClean="0">
                                    <a:latin typeface="Cambria Math" panose="02040503050406030204" pitchFamily="18" charset="0"/>
                                  </a:rPr>
                                  <m:t>𝑘</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e>
                            </m:mr>
                          </m:m>
                        </m:e>
                      </m:d>
                    </m:oMath>
                  </m:oMathPara>
                </a14:m>
                <a:endParaRPr lang="zh-CN" altLang="en-US" dirty="0"/>
              </a:p>
            </p:txBody>
          </p:sp>
        </mc:Choice>
        <mc:Fallback xmlns="">
          <p:sp>
            <p:nvSpPr>
              <p:cNvPr id="70" name="TextBox 69">
                <a:extLst>
                  <a:ext uri="{FF2B5EF4-FFF2-40B4-BE49-F238E27FC236}">
                    <a16:creationId xmlns:a16="http://schemas.microsoft.com/office/drawing/2014/main" id="{5B52B8FE-CF83-470B-B1D9-B1512F6C22EB}"/>
                  </a:ext>
                </a:extLst>
              </p:cNvPr>
              <p:cNvSpPr txBox="1">
                <a:spLocks noRot="1" noChangeAspect="1" noMove="1" noResize="1" noEditPoints="1" noAdjustHandles="1" noChangeArrowheads="1" noChangeShapeType="1" noTextEdit="1"/>
              </p:cNvSpPr>
              <p:nvPr/>
            </p:nvSpPr>
            <p:spPr>
              <a:xfrm>
                <a:off x="7339115" y="4440532"/>
                <a:ext cx="4602798" cy="710194"/>
              </a:xfrm>
              <a:prstGeom prst="rect">
                <a:avLst/>
              </a:prstGeom>
              <a:blipFill>
                <a:blip r:embed="rId29"/>
                <a:stretch>
                  <a:fillRect t="-191228" b="-277193"/>
                </a:stretch>
              </a:blipFill>
            </p:spPr>
            <p:txBody>
              <a:bodyPr/>
              <a:lstStyle/>
              <a:p>
                <a:r>
                  <a:rPr lang="en-US">
                    <a:noFill/>
                  </a:rPr>
                  <a:t> </a:t>
                </a:r>
              </a:p>
            </p:txBody>
          </p:sp>
        </mc:Fallback>
      </mc:AlternateContent>
      <p:sp>
        <p:nvSpPr>
          <p:cNvPr id="67" name="Slide Number Placeholder 4">
            <a:extLst>
              <a:ext uri="{FF2B5EF4-FFF2-40B4-BE49-F238E27FC236}">
                <a16:creationId xmlns:a16="http://schemas.microsoft.com/office/drawing/2014/main" id="{D49EFDB3-07AA-2F4D-9110-EDE1842550D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73</a:t>
            </a:fld>
            <a:endParaRPr lang="en-US" dirty="0"/>
          </a:p>
        </p:txBody>
      </p:sp>
    </p:spTree>
    <p:extLst>
      <p:ext uri="{BB962C8B-B14F-4D97-AF65-F5344CB8AC3E}">
        <p14:creationId xmlns:p14="http://schemas.microsoft.com/office/powerpoint/2010/main" val="3861297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39E6-BF10-4CA5-AE44-7DC6B094EAB0}"/>
              </a:ext>
            </a:extLst>
          </p:cNvPr>
          <p:cNvSpPr>
            <a:spLocks noGrp="1"/>
          </p:cNvSpPr>
          <p:nvPr>
            <p:ph type="title"/>
          </p:nvPr>
        </p:nvSpPr>
        <p:spPr/>
        <p:txBody>
          <a:bodyPr/>
          <a:lstStyle/>
          <a:p>
            <a:r>
              <a:rPr lang="en-US" dirty="0" err="1"/>
              <a:t>CoDBand</a:t>
            </a:r>
            <a:r>
              <a:rPr lang="en-US" dirty="0"/>
              <a:t> [</a:t>
            </a:r>
            <a:r>
              <a:rPr lang="en-US" sz="4400" dirty="0"/>
              <a:t>LWW21</a:t>
            </a:r>
            <a:r>
              <a:rPr lang="en-US" altLang="zh-CN" sz="4400" dirty="0"/>
              <a:t>b</a:t>
            </a:r>
            <a:r>
              <a:rPr lang="en-US"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EB364F-89D7-4B1F-A0E3-DC84C486AA3D}"/>
                  </a:ext>
                </a:extLst>
              </p:cNvPr>
              <p:cNvSpPr>
                <a:spLocks noGrp="1"/>
              </p:cNvSpPr>
              <p:nvPr>
                <p:ph idx="1"/>
              </p:nvPr>
            </p:nvSpPr>
            <p:spPr>
              <a:xfrm>
                <a:off x="486200" y="1790472"/>
                <a:ext cx="6358717" cy="4351338"/>
              </a:xfrm>
            </p:spPr>
            <p:txBody>
              <a:bodyPr/>
              <a:lstStyle/>
              <a:p>
                <a:r>
                  <a:rPr lang="en-US" sz="2800" dirty="0"/>
                  <a:t>CoDBand: two-level Thompson sampling</a:t>
                </a:r>
              </a:p>
              <a:p>
                <a:r>
                  <a:rPr lang="en-US" altLang="zh-CN" sz="2000" dirty="0"/>
                  <a:t>Arm selection:</a:t>
                </a:r>
                <a:r>
                  <a:rPr lang="en-US" sz="2000" dirty="0"/>
                  <a:t> posterior sampling</a:t>
                </a:r>
              </a:p>
              <a:p>
                <a:pPr lvl="1"/>
                <a:r>
                  <a:rPr lang="en-US" sz="1800" dirty="0"/>
                  <a:t>Sample </a:t>
                </a:r>
                <a14:m>
                  <m:oMath xmlns:m="http://schemas.openxmlformats.org/officeDocument/2006/math">
                    <m:sSub>
                      <m:sSubPr>
                        <m:ctrlPr>
                          <a:rPr lang="en-US" altLang="zh-CN" sz="1800" i="1" smtClean="0">
                            <a:latin typeface="Cambria Math" panose="02040503050406030204" pitchFamily="18" charset="0"/>
                          </a:rPr>
                        </m:ctrlPr>
                      </m:sSubPr>
                      <m:e>
                        <m:acc>
                          <m:accPr>
                            <m:chr m:val="̃"/>
                            <m:ctrlPr>
                              <a:rPr lang="en-US" altLang="zh-CN" sz="1800" i="1" smtClean="0">
                                <a:latin typeface="Cambria Math" panose="02040503050406030204" pitchFamily="18" charset="0"/>
                              </a:rPr>
                            </m:ctrlPr>
                          </m:accPr>
                          <m:e>
                            <m:r>
                              <a:rPr lang="en-US" altLang="zh-CN" sz="1800" i="1" smtClean="0">
                                <a:latin typeface="Cambria Math" panose="02040503050406030204" pitchFamily="18" charset="0"/>
                              </a:rPr>
                              <m:t>𝑧</m:t>
                            </m:r>
                          </m:e>
                        </m:acc>
                      </m:e>
                      <m:sub>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𝑢</m:t>
                            </m:r>
                          </m:e>
                          <m:sub>
                            <m:r>
                              <a:rPr lang="en-US" altLang="zh-CN" sz="1800" i="1" smtClean="0">
                                <a:latin typeface="Cambria Math" panose="02040503050406030204" pitchFamily="18" charset="0"/>
                              </a:rPr>
                              <m:t>𝑡</m:t>
                            </m:r>
                          </m:sub>
                        </m:sSub>
                        <m:r>
                          <a:rPr lang="en-US" altLang="zh-CN" sz="1800" i="1" smtClean="0">
                            <a:latin typeface="Cambria Math" panose="02040503050406030204" pitchFamily="18" charset="0"/>
                          </a:rPr>
                          <m:t>,</m:t>
                        </m:r>
                        <m:r>
                          <a:rPr lang="en-US" altLang="zh-CN" sz="1800" i="1" smtClean="0">
                            <a:latin typeface="Cambria Math" panose="02040503050406030204" pitchFamily="18" charset="0"/>
                          </a:rPr>
                          <m:t>𝑡</m:t>
                        </m:r>
                      </m:sub>
                    </m:sSub>
                    <m:r>
                      <a:rPr lang="en-US" altLang="zh-CN" sz="1800" i="1" smtClean="0">
                        <a:latin typeface="Cambria Math" panose="02040503050406030204" pitchFamily="18" charset="0"/>
                      </a:rPr>
                      <m:t>∼</m:t>
                    </m:r>
                    <m:r>
                      <a:rPr lang="en-US" altLang="zh-CN" sz="1800" i="1" smtClean="0">
                        <a:latin typeface="Cambria Math" panose="02040503050406030204" pitchFamily="18" charset="0"/>
                      </a:rPr>
                      <m:t>𝑃</m:t>
                    </m:r>
                    <m:r>
                      <a:rPr lang="en-US" altLang="zh-CN" sz="1800" i="1" smtClean="0">
                        <a:latin typeface="Cambria Math" panose="02040503050406030204" pitchFamily="18" charset="0"/>
                      </a:rPr>
                      <m:t>(</m:t>
                    </m:r>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𝑧</m:t>
                        </m:r>
                      </m:e>
                      <m:sub>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𝑢</m:t>
                            </m:r>
                          </m:e>
                          <m:sub>
                            <m:r>
                              <a:rPr lang="en-US" altLang="zh-CN" sz="1800" i="1" smtClean="0">
                                <a:latin typeface="Cambria Math" panose="02040503050406030204" pitchFamily="18" charset="0"/>
                              </a:rPr>
                              <m:t>𝑡</m:t>
                            </m:r>
                          </m:sub>
                        </m:sSub>
                        <m:r>
                          <a:rPr lang="en-US" altLang="zh-CN" sz="1800" i="1" smtClean="0">
                            <a:latin typeface="Cambria Math" panose="02040503050406030204" pitchFamily="18" charset="0"/>
                          </a:rPr>
                          <m:t>,</m:t>
                        </m:r>
                        <m:r>
                          <a:rPr lang="en-US" altLang="zh-CN" sz="1800" i="1" smtClean="0">
                            <a:latin typeface="Cambria Math" panose="02040503050406030204" pitchFamily="18" charset="0"/>
                          </a:rPr>
                          <m:t>𝑡</m:t>
                        </m:r>
                      </m:sub>
                    </m:sSub>
                    <m:r>
                      <a:rPr lang="en-US" altLang="zh-CN" sz="180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𝛼</m:t>
                        </m:r>
                      </m:e>
                      <m:sub>
                        <m:r>
                          <a:rPr lang="en-US" altLang="zh-CN" sz="1800" i="1">
                            <a:latin typeface="Cambria Math" panose="02040503050406030204" pitchFamily="18" charset="0"/>
                          </a:rPr>
                          <m:t>0</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zh-CN" altLang="en-US" sz="1800" i="1">
                            <a:latin typeface="Cambria Math" panose="02040503050406030204" pitchFamily="18" charset="0"/>
                          </a:rPr>
                          <m:t>𝒵</m:t>
                        </m:r>
                      </m:e>
                      <m:sub>
                        <m:r>
                          <a:rPr lang="en-US" altLang="zh-CN" sz="1800" i="1">
                            <a:latin typeface="Cambria Math" panose="02040503050406030204" pitchFamily="18" charset="0"/>
                          </a:rPr>
                          <m:t>𝑡</m:t>
                        </m:r>
                        <m:r>
                          <a:rPr lang="en-US" altLang="zh-CN" sz="1800" i="1">
                            <a:latin typeface="Cambria Math" panose="02040503050406030204" pitchFamily="18" charset="0"/>
                          </a:rPr>
                          <m:t>−1</m:t>
                        </m:r>
                      </m:sub>
                    </m:sSub>
                    <m:r>
                      <a:rPr lang="en-US" altLang="zh-CN" sz="1800" i="1" smtClean="0">
                        <a:latin typeface="Cambria Math" panose="02040503050406030204" pitchFamily="18" charset="0"/>
                      </a:rPr>
                      <m:t>,</m:t>
                    </m:r>
                    <m:sSubSup>
                      <m:sSubSupPr>
                        <m:ctrlPr>
                          <a:rPr lang="en-US" altLang="zh-CN" sz="1800" i="1" smtClean="0">
                            <a:latin typeface="Cambria Math" panose="02040503050406030204" pitchFamily="18" charset="0"/>
                            <a:ea typeface="Cambria Math" panose="02040503050406030204" pitchFamily="18" charset="0"/>
                          </a:rPr>
                        </m:ctrlPr>
                      </m:sSubSupPr>
                      <m:e>
                        <m:r>
                          <a:rPr lang="zh-CN" altLang="en-US" sz="1800" i="1" smtClean="0">
                            <a:latin typeface="Cambria Math" panose="02040503050406030204" pitchFamily="18" charset="0"/>
                            <a:ea typeface="Cambria Math" panose="02040503050406030204" pitchFamily="18" charset="0"/>
                          </a:rPr>
                          <m:t>𝒟</m:t>
                        </m:r>
                      </m:e>
                      <m:sub>
                        <m:r>
                          <a:rPr lang="en-US" altLang="zh-CN" sz="1800" i="1" smtClean="0">
                            <a:latin typeface="Cambria Math" panose="02040503050406030204" pitchFamily="18" charset="0"/>
                            <a:ea typeface="Cambria Math" panose="02040503050406030204" pitchFamily="18" charset="0"/>
                          </a:rPr>
                          <m:t>𝑡</m:t>
                        </m:r>
                        <m:r>
                          <a:rPr lang="en-US" altLang="zh-CN" sz="1800" i="1" smtClean="0">
                            <a:latin typeface="Cambria Math" panose="02040503050406030204" pitchFamily="18" charset="0"/>
                            <a:ea typeface="Cambria Math" panose="02040503050406030204" pitchFamily="18" charset="0"/>
                          </a:rPr>
                          <m:t>−1</m:t>
                        </m:r>
                      </m:sub>
                      <m:sup>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i="1" smtClean="0">
                                <a:latin typeface="Cambria Math" panose="02040503050406030204" pitchFamily="18" charset="0"/>
                                <a:ea typeface="Cambria Math" panose="02040503050406030204" pitchFamily="18" charset="0"/>
                              </a:rPr>
                              <m:t>𝑢</m:t>
                            </m:r>
                          </m:e>
                          <m:sub>
                            <m:r>
                              <a:rPr lang="en-US" altLang="zh-CN" sz="1800" i="1" smtClean="0">
                                <a:latin typeface="Cambria Math" panose="02040503050406030204" pitchFamily="18" charset="0"/>
                                <a:ea typeface="Cambria Math" panose="02040503050406030204" pitchFamily="18" charset="0"/>
                              </a:rPr>
                              <m:t>𝑡</m:t>
                            </m:r>
                          </m:sub>
                        </m:sSub>
                      </m:sup>
                    </m:sSubSup>
                    <m:r>
                      <a:rPr lang="en-US" altLang="zh-CN" sz="1800" i="1" smtClean="0">
                        <a:latin typeface="Cambria Math" panose="02040503050406030204" pitchFamily="18" charset="0"/>
                      </a:rPr>
                      <m:t>)</m:t>
                    </m:r>
                  </m:oMath>
                </a14:m>
                <a:endParaRPr lang="en-US" sz="1800" dirty="0"/>
              </a:p>
              <a:p>
                <a:pPr lvl="1"/>
                <a:r>
                  <a:rPr lang="en-US" sz="1800" dirty="0"/>
                  <a:t>Sample </a:t>
                </a:r>
                <a14:m>
                  <m:oMath xmlns:m="http://schemas.openxmlformats.org/officeDocument/2006/math">
                    <m:sSub>
                      <m:sSubPr>
                        <m:ctrlPr>
                          <a:rPr lang="en-US" altLang="zh-CN" sz="1800" i="1">
                            <a:latin typeface="Cambria Math" panose="02040503050406030204" pitchFamily="18" charset="0"/>
                          </a:rPr>
                        </m:ctrlPr>
                      </m:sSubPr>
                      <m:e>
                        <m:acc>
                          <m:accPr>
                            <m:chr m:val="̃"/>
                            <m:ctrlPr>
                              <a:rPr lang="en-US" altLang="zh-CN" sz="1800" i="1">
                                <a:latin typeface="Cambria Math" panose="02040503050406030204" pitchFamily="18" charset="0"/>
                              </a:rPr>
                            </m:ctrlPr>
                          </m:accPr>
                          <m:e>
                            <m:r>
                              <a:rPr lang="en-US" altLang="zh-CN" sz="1800" i="1" smtClean="0">
                                <a:latin typeface="Cambria Math" panose="02040503050406030204" pitchFamily="18" charset="0"/>
                              </a:rPr>
                              <m:t>𝜃</m:t>
                            </m:r>
                          </m:e>
                        </m:acc>
                      </m:e>
                      <m:sub>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𝑢</m:t>
                            </m:r>
                          </m:e>
                          <m:sub>
                            <m:r>
                              <a:rPr lang="en-US" altLang="zh-CN" sz="1800" i="1" smtClean="0">
                                <a:latin typeface="Cambria Math" panose="02040503050406030204" pitchFamily="18" charset="0"/>
                              </a:rPr>
                              <m:t>𝑡</m:t>
                            </m:r>
                          </m:sub>
                        </m:sSub>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i="1" smtClean="0">
                        <a:latin typeface="Cambria Math" panose="02040503050406030204" pitchFamily="18" charset="0"/>
                      </a:rPr>
                      <m:t>∼</m:t>
                    </m:r>
                    <m:r>
                      <a:rPr lang="zh-CN" altLang="en-US" sz="1800" i="1" smtClean="0">
                        <a:latin typeface="Cambria Math" panose="02040503050406030204" pitchFamily="18" charset="0"/>
                      </a:rPr>
                      <m:t>𝒩</m:t>
                    </m:r>
                    <m:r>
                      <a:rPr lang="en-US" altLang="zh-CN" sz="1800" i="1" smtClean="0">
                        <a:latin typeface="Cambria Math" panose="02040503050406030204" pitchFamily="18" charset="0"/>
                      </a:rPr>
                      <m:t>(</m:t>
                    </m:r>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𝜇</m:t>
                        </m:r>
                      </m:e>
                      <m:sub>
                        <m:sSub>
                          <m:sSubPr>
                            <m:ctrlPr>
                              <a:rPr lang="en-US" altLang="zh-CN" sz="1800" i="1">
                                <a:latin typeface="Cambria Math" panose="02040503050406030204" pitchFamily="18" charset="0"/>
                              </a:rPr>
                            </m:ctrlPr>
                          </m:sSubPr>
                          <m:e>
                            <m:acc>
                              <m:accPr>
                                <m:chr m:val="̃"/>
                                <m:ctrlPr>
                                  <a:rPr lang="en-US" altLang="zh-CN" sz="1800" i="1">
                                    <a:latin typeface="Cambria Math" panose="02040503050406030204" pitchFamily="18" charset="0"/>
                                  </a:rPr>
                                </m:ctrlPr>
                              </m:accPr>
                              <m:e>
                                <m:r>
                                  <a:rPr lang="en-US" altLang="zh-CN" sz="1800" i="1">
                                    <a:latin typeface="Cambria Math" panose="02040503050406030204" pitchFamily="18" charset="0"/>
                                  </a:rPr>
                                  <m:t>𝑧</m:t>
                                </m:r>
                              </m:e>
                            </m:acc>
                          </m:e>
                          <m:sub>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𝑢</m:t>
                                </m:r>
                              </m:e>
                              <m:sub>
                                <m:r>
                                  <a:rPr lang="en-US" altLang="zh-CN" sz="1800" i="1">
                                    <a:latin typeface="Cambria Math" panose="02040503050406030204" pitchFamily="18" charset="0"/>
                                  </a:rPr>
                                  <m:t>𝑡</m:t>
                                </m:r>
                              </m:sub>
                            </m:sSub>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i="1" smtClean="0">
                            <a:latin typeface="Cambria Math" panose="02040503050406030204" pitchFamily="18" charset="0"/>
                          </a:rPr>
                          <m:t>,</m:t>
                        </m:r>
                        <m:r>
                          <a:rPr lang="en-US" altLang="zh-CN" sz="1800" i="1" smtClean="0">
                            <a:latin typeface="Cambria Math" panose="02040503050406030204" pitchFamily="18" charset="0"/>
                          </a:rPr>
                          <m:t>𝑡</m:t>
                        </m:r>
                        <m:r>
                          <a:rPr lang="en-US" altLang="zh-CN" sz="1800" i="1" smtClean="0">
                            <a:latin typeface="Cambria Math" panose="02040503050406030204" pitchFamily="18" charset="0"/>
                          </a:rPr>
                          <m:t>−1</m:t>
                        </m:r>
                      </m:sub>
                    </m:sSub>
                    <m:r>
                      <a:rPr lang="en-US" altLang="zh-CN" sz="1800" i="1" smtClean="0">
                        <a:latin typeface="Cambria Math" panose="02040503050406030204" pitchFamily="18" charset="0"/>
                      </a:rPr>
                      <m:t>,</m:t>
                    </m:r>
                    <m:sSub>
                      <m:sSubPr>
                        <m:ctrlPr>
                          <a:rPr lang="en-US" altLang="zh-CN" sz="1800" i="1" smtClean="0">
                            <a:latin typeface="Cambria Math" panose="02040503050406030204" pitchFamily="18" charset="0"/>
                          </a:rPr>
                        </m:ctrlPr>
                      </m:sSubPr>
                      <m:e>
                        <m:r>
                          <m:rPr>
                            <m:sty m:val="p"/>
                          </m:rPr>
                          <a:rPr lang="en-US" altLang="zh-CN" sz="1800" smtClean="0">
                            <a:latin typeface="Cambria Math" panose="02040503050406030204" pitchFamily="18" charset="0"/>
                          </a:rPr>
                          <m:t>Σ</m:t>
                        </m:r>
                      </m:e>
                      <m:sub>
                        <m:sSub>
                          <m:sSubPr>
                            <m:ctrlPr>
                              <a:rPr lang="en-US" altLang="zh-CN" sz="1800" i="1">
                                <a:latin typeface="Cambria Math" panose="02040503050406030204" pitchFamily="18" charset="0"/>
                              </a:rPr>
                            </m:ctrlPr>
                          </m:sSubPr>
                          <m:e>
                            <m:acc>
                              <m:accPr>
                                <m:chr m:val="̃"/>
                                <m:ctrlPr>
                                  <a:rPr lang="en-US" altLang="zh-CN" sz="1800" i="1">
                                    <a:latin typeface="Cambria Math" panose="02040503050406030204" pitchFamily="18" charset="0"/>
                                  </a:rPr>
                                </m:ctrlPr>
                              </m:accPr>
                              <m:e>
                                <m:r>
                                  <a:rPr lang="en-US" altLang="zh-CN" sz="1800" i="1">
                                    <a:latin typeface="Cambria Math" panose="02040503050406030204" pitchFamily="18" charset="0"/>
                                  </a:rPr>
                                  <m:t>𝑧</m:t>
                                </m:r>
                              </m:e>
                            </m:acc>
                          </m:e>
                          <m:sub>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𝑢</m:t>
                                </m:r>
                              </m:e>
                              <m:sub>
                                <m:r>
                                  <a:rPr lang="en-US" altLang="zh-CN" sz="1800" i="1">
                                    <a:latin typeface="Cambria Math" panose="02040503050406030204" pitchFamily="18" charset="0"/>
                                  </a:rPr>
                                  <m:t>𝑡</m:t>
                                </m:r>
                              </m:sub>
                            </m:sSub>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i="1" smtClean="0">
                            <a:latin typeface="Cambria Math" panose="02040503050406030204" pitchFamily="18" charset="0"/>
                          </a:rPr>
                          <m:t>,</m:t>
                        </m:r>
                        <m:r>
                          <a:rPr lang="en-US" altLang="zh-CN" sz="1800" i="1" smtClean="0">
                            <a:latin typeface="Cambria Math" panose="02040503050406030204" pitchFamily="18" charset="0"/>
                          </a:rPr>
                          <m:t>𝑡</m:t>
                        </m:r>
                        <m:r>
                          <a:rPr lang="en-US" altLang="zh-CN" sz="1800" i="1" smtClean="0">
                            <a:latin typeface="Cambria Math" panose="02040503050406030204" pitchFamily="18" charset="0"/>
                          </a:rPr>
                          <m:t>−1</m:t>
                        </m:r>
                      </m:sub>
                    </m:sSub>
                    <m:r>
                      <a:rPr lang="en-US" altLang="zh-CN" sz="1800" i="1" smtClean="0">
                        <a:latin typeface="Cambria Math" panose="02040503050406030204" pitchFamily="18" charset="0"/>
                      </a:rPr>
                      <m:t>)</m:t>
                    </m:r>
                  </m:oMath>
                </a14:m>
                <a:endParaRPr lang="en-US" sz="1800" dirty="0"/>
              </a:p>
              <a:p>
                <a:pPr lvl="1"/>
                <a:r>
                  <a:rPr lang="en-US" altLang="zh-CN" sz="1800" dirty="0"/>
                  <a:t>Select arm </a:t>
                </a:r>
                <a14:m>
                  <m:oMath xmlns:m="http://schemas.openxmlformats.org/officeDocument/2006/math">
                    <m:sSub>
                      <m:sSubPr>
                        <m:ctrlPr>
                          <a:rPr lang="en-US" altLang="zh-CN" sz="1800" i="1">
                            <a:latin typeface="Cambria Math" panose="02040503050406030204" pitchFamily="18" charset="0"/>
                          </a:rPr>
                        </m:ctrlPr>
                      </m:sSubPr>
                      <m:e>
                        <m:r>
                          <a:rPr lang="en-US" altLang="zh-CN" sz="1800">
                            <a:latin typeface="Cambria Math" panose="02040503050406030204" pitchFamily="18" charset="0"/>
                          </a:rPr>
                          <m:t>𝑥</m:t>
                        </m:r>
                      </m:e>
                      <m:sub>
                        <m:r>
                          <a:rPr lang="en-US" altLang="zh-CN" sz="1800">
                            <a:latin typeface="Cambria Math" panose="02040503050406030204" pitchFamily="18" charset="0"/>
                          </a:rPr>
                          <m:t>𝑡</m:t>
                        </m:r>
                      </m:sub>
                    </m:sSub>
                    <m:r>
                      <a:rPr lang="en-US" altLang="zh-CN" sz="1800">
                        <a:latin typeface="Cambria Math" panose="02040503050406030204" pitchFamily="18" charset="0"/>
                      </a:rPr>
                      <m:t>=</m:t>
                    </m:r>
                    <m:func>
                      <m:funcPr>
                        <m:ctrlPr>
                          <a:rPr lang="en-US" altLang="zh-CN" sz="1800" i="1">
                            <a:latin typeface="Cambria Math" panose="02040503050406030204" pitchFamily="18" charset="0"/>
                          </a:rPr>
                        </m:ctrlPr>
                      </m:funcPr>
                      <m:fName>
                        <m:limLow>
                          <m:limLowPr>
                            <m:ctrlPr>
                              <a:rPr lang="en-US" altLang="zh-CN" sz="1800" i="1">
                                <a:latin typeface="Cambria Math" panose="02040503050406030204" pitchFamily="18" charset="0"/>
                              </a:rPr>
                            </m:ctrlPr>
                          </m:limLowPr>
                          <m:e>
                            <m:r>
                              <m:rPr>
                                <m:sty m:val="p"/>
                              </m:rPr>
                              <a:rPr lang="en-US" altLang="zh-CN" sz="1800">
                                <a:latin typeface="Cambria Math" panose="02040503050406030204" pitchFamily="18" charset="0"/>
                              </a:rPr>
                              <m:t>argmax</m:t>
                            </m:r>
                          </m:e>
                          <m:lim>
                            <m:r>
                              <a:rPr lang="en-US" altLang="zh-CN" sz="1800">
                                <a:latin typeface="Cambria Math" panose="02040503050406030204" pitchFamily="18" charset="0"/>
                              </a:rPr>
                              <m:t>𝑥</m:t>
                            </m:r>
                            <m:r>
                              <a:rPr lang="en-US" altLang="zh-CN" sz="180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a:latin typeface="Cambria Math" panose="02040503050406030204" pitchFamily="18" charset="0"/>
                                  </a:rPr>
                                  <m:t>𝒜</m:t>
                                </m:r>
                              </m:e>
                              <m:sub>
                                <m:r>
                                  <a:rPr lang="en-US" altLang="zh-CN" sz="1800">
                                    <a:latin typeface="Cambria Math" panose="02040503050406030204" pitchFamily="18" charset="0"/>
                                  </a:rPr>
                                  <m:t>𝑡</m:t>
                                </m:r>
                              </m:sub>
                            </m:sSub>
                          </m:lim>
                        </m:limLow>
                      </m:fName>
                      <m:e>
                        <m:sSup>
                          <m:sSupPr>
                            <m:ctrlPr>
                              <a:rPr lang="en-US" altLang="zh-CN" sz="1800" i="1">
                                <a:latin typeface="Cambria Math" panose="02040503050406030204" pitchFamily="18" charset="0"/>
                              </a:rPr>
                            </m:ctrlPr>
                          </m:sSupPr>
                          <m:e>
                            <m:r>
                              <a:rPr lang="en-US" altLang="zh-CN" sz="1800">
                                <a:latin typeface="Cambria Math" panose="02040503050406030204" pitchFamily="18" charset="0"/>
                              </a:rPr>
                              <m:t>𝑥</m:t>
                            </m:r>
                          </m:e>
                          <m:sup>
                            <m:r>
                              <a:rPr lang="en-US" altLang="zh-CN" sz="1800">
                                <a:latin typeface="Cambria Math" panose="02040503050406030204" pitchFamily="18" charset="0"/>
                              </a:rPr>
                              <m:t>𝑇</m:t>
                            </m:r>
                          </m:sup>
                        </m:sSup>
                        <m:sSub>
                          <m:sSubPr>
                            <m:ctrlPr>
                              <a:rPr lang="en-US" altLang="zh-CN" sz="1800" i="1">
                                <a:latin typeface="Cambria Math" panose="02040503050406030204" pitchFamily="18" charset="0"/>
                              </a:rPr>
                            </m:ctrlPr>
                          </m:sSubPr>
                          <m:e>
                            <m:acc>
                              <m:accPr>
                                <m:chr m:val="̃"/>
                                <m:ctrlPr>
                                  <a:rPr lang="en-US" altLang="zh-CN" sz="1800" i="1">
                                    <a:latin typeface="Cambria Math" panose="02040503050406030204" pitchFamily="18" charset="0"/>
                                  </a:rPr>
                                </m:ctrlPr>
                              </m:accPr>
                              <m:e>
                                <m:r>
                                  <a:rPr lang="en-US" altLang="zh-CN" sz="1800">
                                    <a:latin typeface="Cambria Math" panose="02040503050406030204" pitchFamily="18" charset="0"/>
                                  </a:rPr>
                                  <m:t>𝜃</m:t>
                                </m:r>
                              </m:e>
                            </m:acc>
                          </m:e>
                          <m:sub>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𝑢</m:t>
                                </m:r>
                              </m:e>
                              <m:sub>
                                <m:r>
                                  <a:rPr lang="en-US" altLang="zh-CN" sz="1800" i="1">
                                    <a:latin typeface="Cambria Math" panose="02040503050406030204" pitchFamily="18" charset="0"/>
                                  </a:rPr>
                                  <m:t>𝑡</m:t>
                                </m:r>
                              </m:sub>
                            </m:sSub>
                            <m:r>
                              <a:rPr lang="en-US" altLang="zh-CN" sz="1800">
                                <a:latin typeface="Cambria Math" panose="02040503050406030204" pitchFamily="18" charset="0"/>
                              </a:rPr>
                              <m:t>,</m:t>
                            </m:r>
                            <m:r>
                              <a:rPr lang="en-US" altLang="zh-CN" sz="1800">
                                <a:latin typeface="Cambria Math" panose="02040503050406030204" pitchFamily="18" charset="0"/>
                              </a:rPr>
                              <m:t>𝑡</m:t>
                            </m:r>
                          </m:sub>
                        </m:sSub>
                      </m:e>
                    </m:func>
                  </m:oMath>
                </a14:m>
                <a:r>
                  <a:rPr lang="en-US" altLang="zh-CN" sz="1800" dirty="0"/>
                  <a:t>, observe </a:t>
                </a:r>
                <a14:m>
                  <m:oMath xmlns:m="http://schemas.openxmlformats.org/officeDocument/2006/math">
                    <m:sSub>
                      <m:sSubPr>
                        <m:ctrlPr>
                          <a:rPr lang="en-US" altLang="zh-CN" sz="1800" i="1">
                            <a:latin typeface="Cambria Math" panose="02040503050406030204" pitchFamily="18" charset="0"/>
                          </a:rPr>
                        </m:ctrlPr>
                      </m:sSubPr>
                      <m:e>
                        <m:r>
                          <a:rPr lang="en-US" altLang="zh-CN" sz="1800" b="0" i="1" smtClean="0">
                            <a:latin typeface="Cambria Math" panose="02040503050406030204" pitchFamily="18" charset="0"/>
                          </a:rPr>
                          <m:t>𝑟</m:t>
                        </m:r>
                      </m:e>
                      <m:sub>
                        <m:r>
                          <a:rPr lang="en-US" altLang="zh-CN" sz="1800" i="1">
                            <a:latin typeface="Cambria Math" panose="02040503050406030204" pitchFamily="18" charset="0"/>
                          </a:rPr>
                          <m:t>𝑡</m:t>
                        </m:r>
                      </m:sub>
                    </m:sSub>
                  </m:oMath>
                </a14:m>
                <a:endParaRPr lang="en-US" sz="1800" dirty="0"/>
              </a:p>
              <a:p>
                <a:r>
                  <a:rPr lang="en-US" altLang="zh-CN" sz="2000" dirty="0"/>
                  <a:t>Model update</a:t>
                </a:r>
              </a:p>
              <a:p>
                <a:pPr lvl="1">
                  <a:spcBef>
                    <a:spcPts val="1000"/>
                  </a:spcBef>
                </a:pPr>
                <a:r>
                  <a:rPr lang="en-US" altLang="zh-CN" sz="1800" dirty="0"/>
                  <a:t>Update global model </a:t>
                </a:r>
                <a14:m>
                  <m:oMath xmlns:m="http://schemas.openxmlformats.org/officeDocument/2006/math">
                    <m:r>
                      <a:rPr lang="zh-CN" altLang="en-US" sz="1800" i="1" smtClean="0">
                        <a:latin typeface="Cambria Math" panose="02040503050406030204" pitchFamily="18" charset="0"/>
                      </a:rPr>
                      <m:t>𝒩</m:t>
                    </m:r>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𝜇</m:t>
                        </m:r>
                      </m:e>
                      <m:sub>
                        <m:sSub>
                          <m:sSubPr>
                            <m:ctrlPr>
                              <a:rPr lang="en-US" altLang="zh-CN" sz="1800" i="1">
                                <a:latin typeface="Cambria Math" panose="02040503050406030204" pitchFamily="18" charset="0"/>
                              </a:rPr>
                            </m:ctrlPr>
                          </m:sSubPr>
                          <m:e>
                            <m:acc>
                              <m:accPr>
                                <m:chr m:val="̃"/>
                                <m:ctrlPr>
                                  <a:rPr lang="en-US" altLang="zh-CN" sz="1800" i="1">
                                    <a:latin typeface="Cambria Math" panose="02040503050406030204" pitchFamily="18" charset="0"/>
                                  </a:rPr>
                                </m:ctrlPr>
                              </m:accPr>
                              <m:e>
                                <m:r>
                                  <a:rPr lang="en-US" altLang="zh-CN" sz="1800" i="1">
                                    <a:latin typeface="Cambria Math" panose="02040503050406030204" pitchFamily="18" charset="0"/>
                                  </a:rPr>
                                  <m:t>𝑧</m:t>
                                </m:r>
                              </m:e>
                            </m:acc>
                          </m:e>
                          <m:sub>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𝑢</m:t>
                                </m:r>
                              </m:e>
                              <m:sub>
                                <m:r>
                                  <a:rPr lang="en-US" altLang="zh-CN" sz="1800" i="1" smtClean="0">
                                    <a:latin typeface="Cambria Math" panose="02040503050406030204" pitchFamily="18" charset="0"/>
                                  </a:rPr>
                                  <m:t>𝑡</m:t>
                                </m:r>
                              </m:sub>
                            </m:sSub>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i="1">
                            <a:latin typeface="Cambria Math" panose="02040503050406030204" pitchFamily="18" charset="0"/>
                          </a:rPr>
                          <m:t>,</m:t>
                        </m:r>
                        <m:r>
                          <a:rPr lang="en-US" altLang="zh-CN" sz="1800" i="1">
                            <a:latin typeface="Cambria Math" panose="02040503050406030204" pitchFamily="18" charset="0"/>
                          </a:rPr>
                          <m:t>𝑡</m:t>
                        </m:r>
                        <m:r>
                          <a:rPr lang="en-US" altLang="zh-CN" sz="1800" i="1">
                            <a:latin typeface="Cambria Math" panose="02040503050406030204" pitchFamily="18" charset="0"/>
                          </a:rPr>
                          <m:t>−1</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m:rPr>
                            <m:sty m:val="p"/>
                          </m:rPr>
                          <a:rPr lang="en-US" altLang="zh-CN" sz="1800">
                            <a:latin typeface="Cambria Math" panose="02040503050406030204" pitchFamily="18" charset="0"/>
                          </a:rPr>
                          <m:t>Σ</m:t>
                        </m:r>
                      </m:e>
                      <m:sub>
                        <m:sSub>
                          <m:sSubPr>
                            <m:ctrlPr>
                              <a:rPr lang="en-US" altLang="zh-CN" sz="1800" i="1">
                                <a:latin typeface="Cambria Math" panose="02040503050406030204" pitchFamily="18" charset="0"/>
                              </a:rPr>
                            </m:ctrlPr>
                          </m:sSubPr>
                          <m:e>
                            <m:acc>
                              <m:accPr>
                                <m:chr m:val="̃"/>
                                <m:ctrlPr>
                                  <a:rPr lang="en-US" altLang="zh-CN" sz="1800" i="1">
                                    <a:latin typeface="Cambria Math" panose="02040503050406030204" pitchFamily="18" charset="0"/>
                                  </a:rPr>
                                </m:ctrlPr>
                              </m:accPr>
                              <m:e>
                                <m:r>
                                  <a:rPr lang="en-US" altLang="zh-CN" sz="1800" i="1">
                                    <a:latin typeface="Cambria Math" panose="02040503050406030204" pitchFamily="18" charset="0"/>
                                  </a:rPr>
                                  <m:t>𝑧</m:t>
                                </m:r>
                              </m:e>
                            </m:acc>
                          </m:e>
                          <m:sub>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𝑢</m:t>
                                </m:r>
                              </m:e>
                              <m:sub>
                                <m:r>
                                  <a:rPr lang="en-US" altLang="zh-CN" sz="1800" i="1" smtClean="0">
                                    <a:latin typeface="Cambria Math" panose="02040503050406030204" pitchFamily="18" charset="0"/>
                                  </a:rPr>
                                  <m:t>𝑡</m:t>
                                </m:r>
                              </m:sub>
                            </m:sSub>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i="1">
                            <a:latin typeface="Cambria Math" panose="02040503050406030204" pitchFamily="18" charset="0"/>
                          </a:rPr>
                          <m:t>,</m:t>
                        </m:r>
                        <m:r>
                          <a:rPr lang="en-US" altLang="zh-CN" sz="1800" i="1">
                            <a:latin typeface="Cambria Math" panose="02040503050406030204" pitchFamily="18" charset="0"/>
                          </a:rPr>
                          <m:t>𝑡</m:t>
                        </m:r>
                        <m:r>
                          <a:rPr lang="en-US" altLang="zh-CN" sz="1800" i="1">
                            <a:latin typeface="Cambria Math" panose="02040503050406030204" pitchFamily="18" charset="0"/>
                          </a:rPr>
                          <m:t>−1</m:t>
                        </m:r>
                      </m:sub>
                    </m:sSub>
                    <m:r>
                      <a:rPr lang="en-US" altLang="zh-CN" sz="1800" i="1">
                        <a:latin typeface="Cambria Math" panose="02040503050406030204" pitchFamily="18" charset="0"/>
                      </a:rPr>
                      <m:t>)</m:t>
                    </m:r>
                  </m:oMath>
                </a14:m>
                <a:r>
                  <a:rPr lang="en-US" altLang="zh-CN" sz="1800" dirty="0"/>
                  <a:t> with </a:t>
                </a:r>
                <a14:m>
                  <m:oMath xmlns:m="http://schemas.openxmlformats.org/officeDocument/2006/math">
                    <m:r>
                      <a:rPr lang="en-US" altLang="zh-CN" sz="1800" i="1" smtClean="0">
                        <a:latin typeface="Cambria Math" panose="02040503050406030204" pitchFamily="18" charset="0"/>
                      </a:rPr>
                      <m:t>(</m:t>
                    </m:r>
                    <m:sSub>
                      <m:sSubPr>
                        <m:ctrlPr>
                          <a:rPr lang="en-US" altLang="zh-CN" sz="1800" i="1" smtClean="0">
                            <a:latin typeface="Cambria Math" panose="02040503050406030204" pitchFamily="18" charset="0"/>
                          </a:rPr>
                        </m:ctrlPr>
                      </m:sSubPr>
                      <m:e>
                        <m:r>
                          <a:rPr lang="en-US" altLang="zh-CN" sz="1800" i="1" smtClean="0">
                            <a:latin typeface="Cambria Math" panose="02040503050406030204" pitchFamily="18" charset="0"/>
                          </a:rPr>
                          <m:t>𝑥</m:t>
                        </m:r>
                      </m:e>
                      <m:sub>
                        <m:r>
                          <a:rPr lang="en-US" altLang="zh-CN" sz="1800" i="1" smtClean="0">
                            <a:latin typeface="Cambria Math" panose="02040503050406030204" pitchFamily="18" charset="0"/>
                          </a:rPr>
                          <m:t>𝑡</m:t>
                        </m:r>
                      </m:sub>
                    </m:sSub>
                    <m:r>
                      <a:rPr lang="en-US" altLang="zh-CN" sz="1800" i="1" smtClean="0">
                        <a:latin typeface="Cambria Math" panose="02040503050406030204" pitchFamily="18" charset="0"/>
                      </a:rPr>
                      <m:t>,</m:t>
                    </m:r>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𝑟</m:t>
                        </m:r>
                      </m:e>
                      <m:sub>
                        <m:r>
                          <a:rPr lang="en-US" altLang="zh-CN" sz="1800" i="1" smtClean="0">
                            <a:latin typeface="Cambria Math" panose="02040503050406030204" pitchFamily="18" charset="0"/>
                          </a:rPr>
                          <m:t>𝑡</m:t>
                        </m:r>
                      </m:sub>
                    </m:sSub>
                    <m:r>
                      <a:rPr lang="en-US" altLang="zh-CN" sz="1800" i="1" smtClean="0">
                        <a:latin typeface="Cambria Math" panose="02040503050406030204" pitchFamily="18" charset="0"/>
                      </a:rPr>
                      <m:t>)</m:t>
                    </m:r>
                  </m:oMath>
                </a14:m>
                <a:endParaRPr lang="en-US" altLang="zh-CN" sz="1800" dirty="0">
                  <a:ea typeface="Cambria Math" panose="02040503050406030204" pitchFamily="18" charset="0"/>
                </a:endParaRPr>
              </a:p>
              <a:p>
                <a:pPr lvl="1">
                  <a:spcBef>
                    <a:spcPts val="1000"/>
                  </a:spcBef>
                </a:pPr>
                <a:r>
                  <a:rPr lang="en-US" altLang="zh-CN" sz="1800" dirty="0">
                    <a:ea typeface="Cambria Math" panose="02040503050406030204" pitchFamily="18" charset="0"/>
                  </a:rPr>
                  <a:t>Update dataset </a:t>
                </a:r>
                <a14:m>
                  <m:oMath xmlns:m="http://schemas.openxmlformats.org/officeDocument/2006/math">
                    <m:sSubSup>
                      <m:sSubSupPr>
                        <m:ctrlPr>
                          <a:rPr lang="en-US" altLang="zh-CN" sz="1800" i="1" smtClean="0">
                            <a:latin typeface="Cambria Math" panose="02040503050406030204" pitchFamily="18" charset="0"/>
                            <a:ea typeface="Cambria Math" panose="02040503050406030204" pitchFamily="18" charset="0"/>
                          </a:rPr>
                        </m:ctrlPr>
                      </m:sSubSupPr>
                      <m:e>
                        <m:r>
                          <a:rPr lang="zh-CN" altLang="en-US" sz="1800" i="1" smtClean="0">
                            <a:latin typeface="Cambria Math" panose="02040503050406030204" pitchFamily="18" charset="0"/>
                            <a:ea typeface="Cambria Math" panose="02040503050406030204" pitchFamily="18" charset="0"/>
                          </a:rPr>
                          <m:t>𝒟</m:t>
                        </m:r>
                      </m:e>
                      <m:sub>
                        <m:r>
                          <a:rPr lang="en-US" altLang="zh-CN" sz="1800" i="1" smtClean="0">
                            <a:latin typeface="Cambria Math" panose="02040503050406030204" pitchFamily="18" charset="0"/>
                            <a:ea typeface="Cambria Math" panose="02040503050406030204" pitchFamily="18" charset="0"/>
                          </a:rPr>
                          <m:t>𝑡</m:t>
                        </m:r>
                      </m:sub>
                      <m:sup>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i="1" smtClean="0">
                                <a:latin typeface="Cambria Math" panose="02040503050406030204" pitchFamily="18" charset="0"/>
                                <a:ea typeface="Cambria Math" panose="02040503050406030204" pitchFamily="18" charset="0"/>
                              </a:rPr>
                              <m:t>𝑢</m:t>
                            </m:r>
                          </m:e>
                          <m:sub>
                            <m:r>
                              <a:rPr lang="en-US" altLang="zh-CN" sz="1800" i="1" smtClean="0">
                                <a:latin typeface="Cambria Math" panose="02040503050406030204" pitchFamily="18" charset="0"/>
                                <a:ea typeface="Cambria Math" panose="02040503050406030204" pitchFamily="18" charset="0"/>
                              </a:rPr>
                              <m:t>𝑡</m:t>
                            </m:r>
                          </m:sub>
                        </m:sSub>
                      </m:sup>
                    </m:sSubSup>
                    <m:r>
                      <a:rPr lang="en-US" altLang="zh-CN" sz="1800" i="1" smtClean="0">
                        <a:latin typeface="Cambria Math" panose="02040503050406030204" pitchFamily="18" charset="0"/>
                        <a:ea typeface="Cambria Math" panose="02040503050406030204" pitchFamily="18" charset="0"/>
                      </a:rPr>
                      <m:t>=</m:t>
                    </m:r>
                    <m:sSubSup>
                      <m:sSubSupPr>
                        <m:ctrlPr>
                          <a:rPr lang="en-US" altLang="zh-CN" sz="1800" i="1">
                            <a:latin typeface="Cambria Math" panose="02040503050406030204" pitchFamily="18" charset="0"/>
                            <a:ea typeface="Cambria Math" panose="02040503050406030204" pitchFamily="18" charset="0"/>
                          </a:rPr>
                        </m:ctrlPr>
                      </m:sSubSupPr>
                      <m:e>
                        <m:r>
                          <a:rPr lang="zh-CN" altLang="en-US" sz="1800" i="1" smtClean="0">
                            <a:latin typeface="Cambria Math" panose="02040503050406030204" pitchFamily="18" charset="0"/>
                            <a:ea typeface="Cambria Math" panose="02040503050406030204" pitchFamily="18" charset="0"/>
                          </a:rPr>
                          <m:t>𝒟</m:t>
                        </m:r>
                      </m:e>
                      <m:sub>
                        <m:r>
                          <a:rPr lang="en-US" altLang="zh-CN" sz="1800" i="1">
                            <a:latin typeface="Cambria Math" panose="02040503050406030204" pitchFamily="18" charset="0"/>
                            <a:ea typeface="Cambria Math" panose="02040503050406030204" pitchFamily="18" charset="0"/>
                          </a:rPr>
                          <m:t>𝑡</m:t>
                        </m:r>
                        <m:r>
                          <a:rPr lang="en-US" altLang="zh-CN" sz="1800" i="1" smtClean="0">
                            <a:latin typeface="Cambria Math" panose="02040503050406030204" pitchFamily="18" charset="0"/>
                            <a:ea typeface="Cambria Math" panose="02040503050406030204" pitchFamily="18" charset="0"/>
                          </a:rPr>
                          <m:t>−1</m:t>
                        </m:r>
                      </m:sub>
                      <m:sup>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𝑢</m:t>
                            </m:r>
                          </m:e>
                          <m:sub>
                            <m:r>
                              <a:rPr lang="en-US" altLang="zh-CN" sz="1800" i="1">
                                <a:latin typeface="Cambria Math" panose="02040503050406030204" pitchFamily="18" charset="0"/>
                                <a:ea typeface="Cambria Math" panose="02040503050406030204" pitchFamily="18" charset="0"/>
                              </a:rPr>
                              <m:t>𝑡</m:t>
                            </m:r>
                          </m:sub>
                        </m:sSub>
                      </m:sup>
                    </m:sSubSup>
                    <m:r>
                      <a:rPr lang="en-US" altLang="zh-CN" sz="1800" i="1" smtClean="0">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𝑡</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b="0" i="1" smtClean="0">
                            <a:latin typeface="Cambria Math" panose="02040503050406030204" pitchFamily="18" charset="0"/>
                          </a:rPr>
                          <m:t>𝑟</m:t>
                        </m:r>
                      </m:e>
                      <m:sub>
                        <m:r>
                          <a:rPr lang="en-US" altLang="zh-CN" sz="1800" i="1">
                            <a:latin typeface="Cambria Math" panose="02040503050406030204" pitchFamily="18" charset="0"/>
                          </a:rPr>
                          <m:t>𝑡</m:t>
                        </m:r>
                      </m:sub>
                    </m:sSub>
                    <m:r>
                      <a:rPr lang="en-US" altLang="zh-CN" sz="1800" i="1">
                        <a:latin typeface="Cambria Math" panose="02040503050406030204" pitchFamily="18" charset="0"/>
                      </a:rPr>
                      <m:t>)</m:t>
                    </m:r>
                    <m:r>
                      <a:rPr lang="en-US" altLang="zh-CN" sz="1800" i="1" smtClean="0">
                        <a:latin typeface="Cambria Math" panose="02040503050406030204" pitchFamily="18" charset="0"/>
                        <a:ea typeface="Cambria Math" panose="02040503050406030204" pitchFamily="18" charset="0"/>
                      </a:rPr>
                      <m:t>}</m:t>
                    </m:r>
                  </m:oMath>
                </a14:m>
                <a:endParaRPr lang="en-US" altLang="zh-CN" sz="1800" dirty="0"/>
              </a:p>
              <a:p>
                <a:pPr lvl="1">
                  <a:spcBef>
                    <a:spcPts val="1000"/>
                  </a:spcBef>
                </a:pPr>
                <a:r>
                  <a:rPr lang="en-US" altLang="zh-CN" sz="1800" dirty="0"/>
                  <a:t>If change is detected: Reset </a:t>
                </a:r>
                <a14:m>
                  <m:oMath xmlns:m="http://schemas.openxmlformats.org/officeDocument/2006/math">
                    <m:sSubSup>
                      <m:sSubSupPr>
                        <m:ctrlPr>
                          <a:rPr lang="en-US" altLang="zh-CN" sz="1800" i="1" smtClean="0">
                            <a:latin typeface="Cambria Math" panose="02040503050406030204" pitchFamily="18" charset="0"/>
                            <a:ea typeface="Cambria Math" panose="02040503050406030204" pitchFamily="18" charset="0"/>
                          </a:rPr>
                        </m:ctrlPr>
                      </m:sSubSupPr>
                      <m:e>
                        <m:r>
                          <a:rPr lang="zh-CN" altLang="en-US" sz="1800" i="1" smtClean="0">
                            <a:latin typeface="Cambria Math" panose="02040503050406030204" pitchFamily="18" charset="0"/>
                            <a:ea typeface="Cambria Math" panose="02040503050406030204" pitchFamily="18" charset="0"/>
                          </a:rPr>
                          <m:t>𝒟</m:t>
                        </m:r>
                      </m:e>
                      <m:sub>
                        <m:r>
                          <a:rPr lang="en-US" altLang="zh-CN" sz="1800" i="1" smtClean="0">
                            <a:latin typeface="Cambria Math" panose="02040503050406030204" pitchFamily="18" charset="0"/>
                            <a:ea typeface="Cambria Math" panose="02040503050406030204" pitchFamily="18" charset="0"/>
                          </a:rPr>
                          <m:t>𝑡</m:t>
                        </m:r>
                      </m:sub>
                      <m:sup>
                        <m:r>
                          <a:rPr lang="en-US" altLang="zh-CN" sz="1800" i="1" smtClean="0">
                            <a:latin typeface="Cambria Math" panose="02040503050406030204" pitchFamily="18" charset="0"/>
                            <a:ea typeface="Cambria Math" panose="02040503050406030204" pitchFamily="18" charset="0"/>
                          </a:rPr>
                          <m:t>𝑖</m:t>
                        </m:r>
                      </m:sup>
                    </m:sSubSup>
                    <m:r>
                      <a:rPr lang="en-US" altLang="zh-CN" sz="1800" i="1" smtClean="0">
                        <a:latin typeface="Cambria Math" panose="02040503050406030204" pitchFamily="18" charset="0"/>
                        <a:ea typeface="Cambria Math" panose="02040503050406030204" pitchFamily="18" charset="0"/>
                      </a:rPr>
                      <m:t>=∅</m:t>
                    </m:r>
                  </m:oMath>
                </a14:m>
                <a:r>
                  <a:rPr lang="en-US" altLang="zh-CN" sz="1800" dirty="0"/>
                  <a:t> </a:t>
                </a:r>
                <a:endParaRPr lang="zh-CN" altLang="en-US" sz="1800" dirty="0"/>
              </a:p>
              <a:p>
                <a:endParaRPr lang="en-US" sz="2800" dirty="0"/>
              </a:p>
              <a:p>
                <a:endParaRPr lang="en-US" sz="2800" dirty="0"/>
              </a:p>
              <a:p>
                <a:endParaRPr lang="en-US" dirty="0"/>
              </a:p>
            </p:txBody>
          </p:sp>
        </mc:Choice>
        <mc:Fallback xmlns="">
          <p:sp>
            <p:nvSpPr>
              <p:cNvPr id="3" name="Content Placeholder 2">
                <a:extLst>
                  <a:ext uri="{FF2B5EF4-FFF2-40B4-BE49-F238E27FC236}">
                    <a16:creationId xmlns:a16="http://schemas.microsoft.com/office/drawing/2014/main" id="{85EB364F-89D7-4B1F-A0E3-DC84C486AA3D}"/>
                  </a:ext>
                </a:extLst>
              </p:cNvPr>
              <p:cNvSpPr>
                <a:spLocks noGrp="1" noRot="1" noChangeAspect="1" noMove="1" noResize="1" noEditPoints="1" noAdjustHandles="1" noChangeArrowheads="1" noChangeShapeType="1" noTextEdit="1"/>
              </p:cNvSpPr>
              <p:nvPr>
                <p:ph idx="1"/>
              </p:nvPr>
            </p:nvSpPr>
            <p:spPr>
              <a:xfrm>
                <a:off x="486200" y="1790472"/>
                <a:ext cx="6358717" cy="4351338"/>
              </a:xfrm>
              <a:blipFill>
                <a:blip r:embed="rId2"/>
                <a:stretch>
                  <a:fillRect l="-1726" t="-238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DF791EE-6D8D-49C5-A864-1812386491A4}"/>
              </a:ext>
            </a:extLst>
          </p:cNvPr>
          <p:cNvSpPr>
            <a:spLocks noGrp="1"/>
          </p:cNvSpPr>
          <p:nvPr>
            <p:ph type="dt" sz="half" idx="10"/>
          </p:nvPr>
        </p:nvSpPr>
        <p:spPr/>
        <p:txBody>
          <a:bodyPr/>
          <a:lstStyle/>
          <a:p>
            <a:r>
              <a:rPr lang="en-US"/>
              <a:t>Non-stationary environments</a:t>
            </a:r>
          </a:p>
        </p:txBody>
      </p:sp>
      <p:grpSp>
        <p:nvGrpSpPr>
          <p:cNvPr id="6" name="Group 5">
            <a:extLst>
              <a:ext uri="{FF2B5EF4-FFF2-40B4-BE49-F238E27FC236}">
                <a16:creationId xmlns:a16="http://schemas.microsoft.com/office/drawing/2014/main" id="{25AB938B-8A65-476B-BD91-9347653369EE}"/>
              </a:ext>
            </a:extLst>
          </p:cNvPr>
          <p:cNvGrpSpPr/>
          <p:nvPr/>
        </p:nvGrpSpPr>
        <p:grpSpPr>
          <a:xfrm>
            <a:off x="8783714" y="2895326"/>
            <a:ext cx="2846486" cy="2035718"/>
            <a:chOff x="5286233" y="1160587"/>
            <a:chExt cx="2846486" cy="2035718"/>
          </a:xfrm>
        </p:grpSpPr>
        <p:sp>
          <p:nvSpPr>
            <p:cNvPr id="27" name="Oval 26">
              <a:extLst>
                <a:ext uri="{FF2B5EF4-FFF2-40B4-BE49-F238E27FC236}">
                  <a16:creationId xmlns:a16="http://schemas.microsoft.com/office/drawing/2014/main" id="{C0E7F5EF-FC16-466F-B130-E847B31508D1}"/>
                </a:ext>
              </a:extLst>
            </p:cNvPr>
            <p:cNvSpPr/>
            <p:nvPr/>
          </p:nvSpPr>
          <p:spPr>
            <a:xfrm>
              <a:off x="5362224" y="1649303"/>
              <a:ext cx="1273791" cy="559558"/>
            </a:xfrm>
            <a:prstGeom prst="ellipse">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ltLang="zh-CN" sz="1100" dirty="0"/>
            </a:p>
          </p:txBody>
        </p:sp>
        <p:sp>
          <p:nvSpPr>
            <p:cNvPr id="28" name="Oval 27">
              <a:extLst>
                <a:ext uri="{FF2B5EF4-FFF2-40B4-BE49-F238E27FC236}">
                  <a16:creationId xmlns:a16="http://schemas.microsoft.com/office/drawing/2014/main" id="{5DBD2C8D-4E4C-4EF4-B214-4A8C28B00EEB}"/>
                </a:ext>
              </a:extLst>
            </p:cNvPr>
            <p:cNvSpPr/>
            <p:nvPr/>
          </p:nvSpPr>
          <p:spPr>
            <a:xfrm>
              <a:off x="6817985" y="1649303"/>
              <a:ext cx="1273791" cy="559558"/>
            </a:xfrm>
            <a:prstGeom prst="ellipse">
              <a:avLst/>
            </a:prstGeom>
            <a:ln w="28575">
              <a:solidFill>
                <a:schemeClr val="accent2"/>
              </a:solidFill>
            </a:ln>
          </p:spPr>
          <p:style>
            <a:lnRef idx="3">
              <a:schemeClr val="accent6"/>
            </a:lnRef>
            <a:fillRef idx="0">
              <a:schemeClr val="accent6"/>
            </a:fillRef>
            <a:effectRef idx="2">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i="1" dirty="0">
                <a:latin typeface="Cambria Math" panose="02040503050406030204" pitchFamily="18" charset="0"/>
              </a:endParaRPr>
            </a:p>
          </p:txBody>
        </p:sp>
        <p:sp>
          <p:nvSpPr>
            <p:cNvPr id="29" name="Oval 28">
              <a:extLst>
                <a:ext uri="{FF2B5EF4-FFF2-40B4-BE49-F238E27FC236}">
                  <a16:creationId xmlns:a16="http://schemas.microsoft.com/office/drawing/2014/main" id="{36F74EBE-8C0C-49CD-95C4-F806DD501427}"/>
                </a:ext>
              </a:extLst>
            </p:cNvPr>
            <p:cNvSpPr/>
            <p:nvPr/>
          </p:nvSpPr>
          <p:spPr>
            <a:xfrm>
              <a:off x="5362224" y="2636747"/>
              <a:ext cx="1273791" cy="559558"/>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i="1" dirty="0">
                <a:latin typeface="Cambria Math" panose="02040503050406030204" pitchFamily="18" charset="0"/>
              </a:endParaRPr>
            </a:p>
          </p:txBody>
        </p:sp>
        <p:sp>
          <p:nvSpPr>
            <p:cNvPr id="30" name="Oval 29">
              <a:extLst>
                <a:ext uri="{FF2B5EF4-FFF2-40B4-BE49-F238E27FC236}">
                  <a16:creationId xmlns:a16="http://schemas.microsoft.com/office/drawing/2014/main" id="{DB8E355B-580F-47F0-839B-0DA95FE47595}"/>
                </a:ext>
              </a:extLst>
            </p:cNvPr>
            <p:cNvSpPr/>
            <p:nvPr/>
          </p:nvSpPr>
          <p:spPr>
            <a:xfrm>
              <a:off x="6858928" y="2636747"/>
              <a:ext cx="1273791" cy="55955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dirty="0"/>
            </a:p>
          </p:txBody>
        </p:sp>
        <p:pic>
          <p:nvPicPr>
            <p:cNvPr id="31" name="Picture 30" descr="mage result for user blue">
              <a:extLst>
                <a:ext uri="{FF2B5EF4-FFF2-40B4-BE49-F238E27FC236}">
                  <a16:creationId xmlns:a16="http://schemas.microsoft.com/office/drawing/2014/main" id="{85E1CFC8-9136-4E9A-86D7-449D46C961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6233" y="1280979"/>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age result for user blue">
              <a:extLst>
                <a:ext uri="{FF2B5EF4-FFF2-40B4-BE49-F238E27FC236}">
                  <a16:creationId xmlns:a16="http://schemas.microsoft.com/office/drawing/2014/main" id="{EA7A8608-29B2-41BE-B5DB-82499CE25D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1703" y="1202588"/>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mage result for user blue">
              <a:extLst>
                <a:ext uri="{FF2B5EF4-FFF2-40B4-BE49-F238E27FC236}">
                  <a16:creationId xmlns:a16="http://schemas.microsoft.com/office/drawing/2014/main" id="{5ECFF165-A910-4353-A68D-74737C89BC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7985" y="1237945"/>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age result for user blue">
              <a:extLst>
                <a:ext uri="{FF2B5EF4-FFF2-40B4-BE49-F238E27FC236}">
                  <a16:creationId xmlns:a16="http://schemas.microsoft.com/office/drawing/2014/main" id="{CF212E53-2806-4B7D-BEE2-10EFB20806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7464" y="1160587"/>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age result for user blue">
              <a:extLst>
                <a:ext uri="{FF2B5EF4-FFF2-40B4-BE49-F238E27FC236}">
                  <a16:creationId xmlns:a16="http://schemas.microsoft.com/office/drawing/2014/main" id="{438898C3-1419-46AF-A3CE-BEEAE35027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943" y="1237944"/>
              <a:ext cx="394831" cy="3948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mage result for user blue">
              <a:extLst>
                <a:ext uri="{FF2B5EF4-FFF2-40B4-BE49-F238E27FC236}">
                  <a16:creationId xmlns:a16="http://schemas.microsoft.com/office/drawing/2014/main" id="{0DC3FBFD-379A-4F6A-84F8-59D29E0896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0736" y="2275402"/>
              <a:ext cx="394831" cy="39483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7" name="TextBox 81">
                <a:extLst>
                  <a:ext uri="{FF2B5EF4-FFF2-40B4-BE49-F238E27FC236}">
                    <a16:creationId xmlns:a16="http://schemas.microsoft.com/office/drawing/2014/main" id="{F9EE3F85-EB72-4DDD-BAEE-AFC80A47CF37}"/>
                  </a:ext>
                </a:extLst>
              </p:cNvPr>
              <p:cNvSpPr txBox="1"/>
              <p:nvPr/>
            </p:nvSpPr>
            <p:spPr>
              <a:xfrm>
                <a:off x="8924265" y="3501066"/>
                <a:ext cx="1209231" cy="3172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𝒩</m:t>
                      </m:r>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𝜇</m:t>
                          </m:r>
                        </m:e>
                        <m:sub>
                          <m:r>
                            <a:rPr lang="en-US" altLang="zh-CN" sz="1400" b="0" i="1" smtClean="0">
                              <a:latin typeface="Cambria Math" panose="02040503050406030204" pitchFamily="18" charset="0"/>
                            </a:rPr>
                            <m:t>1</m:t>
                          </m:r>
                          <m:r>
                            <a:rPr lang="en-US" altLang="zh-CN" sz="1400" i="1">
                              <a:latin typeface="Cambria Math" panose="02040503050406030204" pitchFamily="18" charset="0"/>
                            </a:rPr>
                            <m:t>,</m:t>
                          </m:r>
                          <m:r>
                            <a:rPr lang="en-US" altLang="zh-CN" sz="1400" i="1">
                              <a:latin typeface="Cambria Math" panose="02040503050406030204" pitchFamily="18" charset="0"/>
                            </a:rPr>
                            <m:t>𝑡</m:t>
                          </m:r>
                          <m:r>
                            <a:rPr lang="en-US" altLang="zh-CN" sz="1400" i="1">
                              <a:latin typeface="Cambria Math" panose="02040503050406030204" pitchFamily="18" charset="0"/>
                            </a:rPr>
                            <m:t>−1</m:t>
                          </m:r>
                        </m:sub>
                      </m:sSub>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m:rPr>
                              <m:sty m:val="p"/>
                            </m:rPr>
                            <a:rPr lang="en-US" altLang="zh-CN" sz="1400">
                              <a:latin typeface="Cambria Math" panose="02040503050406030204" pitchFamily="18" charset="0"/>
                            </a:rPr>
                            <m:t>Σ</m:t>
                          </m:r>
                        </m:e>
                        <m:sub>
                          <m:r>
                            <a:rPr lang="en-US" altLang="zh-CN" sz="1400" b="0" i="1" smtClean="0">
                              <a:latin typeface="Cambria Math" panose="02040503050406030204" pitchFamily="18" charset="0"/>
                            </a:rPr>
                            <m:t>1</m:t>
                          </m:r>
                          <m:r>
                            <a:rPr lang="en-US" altLang="zh-CN" sz="1400" i="1">
                              <a:latin typeface="Cambria Math" panose="02040503050406030204" pitchFamily="18" charset="0"/>
                            </a:rPr>
                            <m:t>,</m:t>
                          </m:r>
                          <m:r>
                            <a:rPr lang="en-US" altLang="zh-CN" sz="1400" i="1">
                              <a:latin typeface="Cambria Math" panose="02040503050406030204" pitchFamily="18" charset="0"/>
                            </a:rPr>
                            <m:t>𝑡</m:t>
                          </m:r>
                          <m:r>
                            <a:rPr lang="en-US" altLang="zh-CN" sz="1400" i="1">
                              <a:latin typeface="Cambria Math" panose="02040503050406030204" pitchFamily="18" charset="0"/>
                            </a:rPr>
                            <m:t>−1</m:t>
                          </m:r>
                        </m:sub>
                      </m:sSub>
                      <m:r>
                        <a:rPr lang="en-US" altLang="zh-CN" sz="1400" i="1">
                          <a:latin typeface="Cambria Math" panose="02040503050406030204" pitchFamily="18" charset="0"/>
                        </a:rPr>
                        <m:t>)</m:t>
                      </m:r>
                    </m:oMath>
                  </m:oMathPara>
                </a14:m>
                <a:endParaRPr lang="en-US" altLang="zh-CN" sz="1400" dirty="0"/>
              </a:p>
            </p:txBody>
          </p:sp>
        </mc:Choice>
        <mc:Fallback xmlns="">
          <p:sp>
            <p:nvSpPr>
              <p:cNvPr id="7" name="TextBox 81">
                <a:extLst>
                  <a:ext uri="{FF2B5EF4-FFF2-40B4-BE49-F238E27FC236}">
                    <a16:creationId xmlns:a16="http://schemas.microsoft.com/office/drawing/2014/main" id="{F9EE3F85-EB72-4DDD-BAEE-AFC80A47CF37}"/>
                  </a:ext>
                </a:extLst>
              </p:cNvPr>
              <p:cNvSpPr txBox="1">
                <a:spLocks noRot="1" noChangeAspect="1" noMove="1" noResize="1" noEditPoints="1" noAdjustHandles="1" noChangeArrowheads="1" noChangeShapeType="1" noTextEdit="1"/>
              </p:cNvSpPr>
              <p:nvPr/>
            </p:nvSpPr>
            <p:spPr>
              <a:xfrm>
                <a:off x="8924265" y="3501066"/>
                <a:ext cx="1209231" cy="317203"/>
              </a:xfrm>
              <a:prstGeom prst="rect">
                <a:avLst/>
              </a:prstGeom>
              <a:blipFill>
                <a:blip r:embed="rId4"/>
                <a:stretch>
                  <a:fillRect l="-8586" r="-7071"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82">
                <a:extLst>
                  <a:ext uri="{FF2B5EF4-FFF2-40B4-BE49-F238E27FC236}">
                    <a16:creationId xmlns:a16="http://schemas.microsoft.com/office/drawing/2014/main" id="{7A1FF66A-C6ED-47A0-9BF4-054E1993AF83}"/>
                  </a:ext>
                </a:extLst>
              </p:cNvPr>
              <p:cNvSpPr txBox="1"/>
              <p:nvPr/>
            </p:nvSpPr>
            <p:spPr>
              <a:xfrm>
                <a:off x="10388688" y="3497233"/>
                <a:ext cx="1209231" cy="3172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zh-CN" altLang="en-US" sz="1400" i="1" smtClean="0">
                          <a:latin typeface="Cambria Math" panose="02040503050406030204" pitchFamily="18" charset="0"/>
                        </a:rPr>
                        <m:t>𝒩</m:t>
                      </m:r>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𝜇</m:t>
                          </m:r>
                        </m:e>
                        <m:sub>
                          <m:r>
                            <a:rPr lang="en-US" altLang="zh-CN" sz="1400" b="0" i="1" smtClean="0">
                              <a:latin typeface="Cambria Math" panose="02040503050406030204" pitchFamily="18" charset="0"/>
                            </a:rPr>
                            <m:t>2</m:t>
                          </m:r>
                          <m:r>
                            <a:rPr lang="en-US" altLang="zh-CN" sz="1400" i="1">
                              <a:latin typeface="Cambria Math" panose="02040503050406030204" pitchFamily="18" charset="0"/>
                            </a:rPr>
                            <m:t>,</m:t>
                          </m:r>
                          <m:r>
                            <a:rPr lang="en-US" altLang="zh-CN" sz="1400" i="1">
                              <a:latin typeface="Cambria Math" panose="02040503050406030204" pitchFamily="18" charset="0"/>
                            </a:rPr>
                            <m:t>𝑡</m:t>
                          </m:r>
                          <m:r>
                            <a:rPr lang="en-US" altLang="zh-CN" sz="1400" i="1">
                              <a:latin typeface="Cambria Math" panose="02040503050406030204" pitchFamily="18" charset="0"/>
                            </a:rPr>
                            <m:t>−1</m:t>
                          </m:r>
                        </m:sub>
                      </m:sSub>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m:rPr>
                              <m:sty m:val="p"/>
                            </m:rPr>
                            <a:rPr lang="en-US" altLang="zh-CN" sz="1400">
                              <a:latin typeface="Cambria Math" panose="02040503050406030204" pitchFamily="18" charset="0"/>
                            </a:rPr>
                            <m:t>Σ</m:t>
                          </m:r>
                        </m:e>
                        <m:sub>
                          <m:r>
                            <a:rPr lang="en-US" altLang="zh-CN" sz="1400" b="0" i="1" smtClean="0">
                              <a:latin typeface="Cambria Math" panose="02040503050406030204" pitchFamily="18" charset="0"/>
                            </a:rPr>
                            <m:t>2</m:t>
                          </m:r>
                          <m:r>
                            <a:rPr lang="en-US" altLang="zh-CN" sz="1400" i="1">
                              <a:latin typeface="Cambria Math" panose="02040503050406030204" pitchFamily="18" charset="0"/>
                            </a:rPr>
                            <m:t>,</m:t>
                          </m:r>
                          <m:r>
                            <a:rPr lang="en-US" altLang="zh-CN" sz="1400" i="1">
                              <a:latin typeface="Cambria Math" panose="02040503050406030204" pitchFamily="18" charset="0"/>
                            </a:rPr>
                            <m:t>𝑡</m:t>
                          </m:r>
                          <m:r>
                            <a:rPr lang="en-US" altLang="zh-CN" sz="1400" i="1">
                              <a:latin typeface="Cambria Math" panose="02040503050406030204" pitchFamily="18" charset="0"/>
                            </a:rPr>
                            <m:t>−1</m:t>
                          </m:r>
                        </m:sub>
                      </m:sSub>
                      <m:r>
                        <a:rPr lang="en-US" altLang="zh-CN" sz="1400" i="1">
                          <a:latin typeface="Cambria Math" panose="02040503050406030204" pitchFamily="18" charset="0"/>
                        </a:rPr>
                        <m:t>)</m:t>
                      </m:r>
                    </m:oMath>
                  </m:oMathPara>
                </a14:m>
                <a:endParaRPr lang="en-US" altLang="zh-CN" sz="1400" dirty="0"/>
              </a:p>
            </p:txBody>
          </p:sp>
        </mc:Choice>
        <mc:Fallback xmlns="">
          <p:sp>
            <p:nvSpPr>
              <p:cNvPr id="8" name="TextBox 82">
                <a:extLst>
                  <a:ext uri="{FF2B5EF4-FFF2-40B4-BE49-F238E27FC236}">
                    <a16:creationId xmlns:a16="http://schemas.microsoft.com/office/drawing/2014/main" id="{7A1FF66A-C6ED-47A0-9BF4-054E1993AF83}"/>
                  </a:ext>
                </a:extLst>
              </p:cNvPr>
              <p:cNvSpPr txBox="1">
                <a:spLocks noRot="1" noChangeAspect="1" noMove="1" noResize="1" noEditPoints="1" noAdjustHandles="1" noChangeArrowheads="1" noChangeShapeType="1" noTextEdit="1"/>
              </p:cNvSpPr>
              <p:nvPr/>
            </p:nvSpPr>
            <p:spPr>
              <a:xfrm>
                <a:off x="10388688" y="3497233"/>
                <a:ext cx="1209231" cy="317203"/>
              </a:xfrm>
              <a:prstGeom prst="rect">
                <a:avLst/>
              </a:prstGeom>
              <a:blipFill>
                <a:blip r:embed="rId5"/>
                <a:stretch>
                  <a:fillRect l="-8543" r="-703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3">
                <a:extLst>
                  <a:ext uri="{FF2B5EF4-FFF2-40B4-BE49-F238E27FC236}">
                    <a16:creationId xmlns:a16="http://schemas.microsoft.com/office/drawing/2014/main" id="{DD34D729-BB67-4765-9717-005A1E39FC0B}"/>
                  </a:ext>
                </a:extLst>
              </p:cNvPr>
              <p:cNvSpPr txBox="1"/>
              <p:nvPr/>
            </p:nvSpPr>
            <p:spPr>
              <a:xfrm>
                <a:off x="8932221" y="4503005"/>
                <a:ext cx="1209231" cy="3172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zh-CN" altLang="en-US" sz="1400" i="1" smtClean="0">
                          <a:latin typeface="Cambria Math" panose="02040503050406030204" pitchFamily="18" charset="0"/>
                        </a:rPr>
                        <m:t>𝒩</m:t>
                      </m:r>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𝜇</m:t>
                          </m:r>
                        </m:e>
                        <m:sub>
                          <m:r>
                            <a:rPr lang="en-US" altLang="zh-CN" sz="1400" b="0" i="1" smtClean="0">
                              <a:latin typeface="Cambria Math" panose="02040503050406030204" pitchFamily="18" charset="0"/>
                            </a:rPr>
                            <m:t>3</m:t>
                          </m:r>
                          <m:r>
                            <a:rPr lang="en-US" altLang="zh-CN" sz="1400" i="1">
                              <a:latin typeface="Cambria Math" panose="02040503050406030204" pitchFamily="18" charset="0"/>
                            </a:rPr>
                            <m:t>,</m:t>
                          </m:r>
                          <m:r>
                            <a:rPr lang="en-US" altLang="zh-CN" sz="1400" i="1">
                              <a:latin typeface="Cambria Math" panose="02040503050406030204" pitchFamily="18" charset="0"/>
                            </a:rPr>
                            <m:t>𝑡</m:t>
                          </m:r>
                          <m:r>
                            <a:rPr lang="en-US" altLang="zh-CN" sz="1400" i="1">
                              <a:latin typeface="Cambria Math" panose="02040503050406030204" pitchFamily="18" charset="0"/>
                            </a:rPr>
                            <m:t>−1</m:t>
                          </m:r>
                        </m:sub>
                      </m:sSub>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m:rPr>
                              <m:sty m:val="p"/>
                            </m:rPr>
                            <a:rPr lang="en-US" altLang="zh-CN" sz="1400">
                              <a:latin typeface="Cambria Math" panose="02040503050406030204" pitchFamily="18" charset="0"/>
                            </a:rPr>
                            <m:t>Σ</m:t>
                          </m:r>
                        </m:e>
                        <m:sub>
                          <m:r>
                            <a:rPr lang="en-US" altLang="zh-CN" sz="1400" b="0" i="1" smtClean="0">
                              <a:latin typeface="Cambria Math" panose="02040503050406030204" pitchFamily="18" charset="0"/>
                            </a:rPr>
                            <m:t>3</m:t>
                          </m:r>
                          <m:r>
                            <a:rPr lang="en-US" altLang="zh-CN" sz="1400" i="1">
                              <a:latin typeface="Cambria Math" panose="02040503050406030204" pitchFamily="18" charset="0"/>
                            </a:rPr>
                            <m:t>,</m:t>
                          </m:r>
                          <m:r>
                            <a:rPr lang="en-US" altLang="zh-CN" sz="1400" i="1">
                              <a:latin typeface="Cambria Math" panose="02040503050406030204" pitchFamily="18" charset="0"/>
                            </a:rPr>
                            <m:t>𝑡</m:t>
                          </m:r>
                          <m:r>
                            <a:rPr lang="en-US" altLang="zh-CN" sz="1400" i="1">
                              <a:latin typeface="Cambria Math" panose="02040503050406030204" pitchFamily="18" charset="0"/>
                            </a:rPr>
                            <m:t>−1</m:t>
                          </m:r>
                        </m:sub>
                      </m:sSub>
                      <m:r>
                        <a:rPr lang="en-US" altLang="zh-CN" sz="1400" i="1">
                          <a:latin typeface="Cambria Math" panose="02040503050406030204" pitchFamily="18" charset="0"/>
                        </a:rPr>
                        <m:t>)</m:t>
                      </m:r>
                    </m:oMath>
                  </m:oMathPara>
                </a14:m>
                <a:endParaRPr lang="en-US" altLang="zh-CN" sz="1400" dirty="0"/>
              </a:p>
            </p:txBody>
          </p:sp>
        </mc:Choice>
        <mc:Fallback xmlns="">
          <p:sp>
            <p:nvSpPr>
              <p:cNvPr id="9" name="TextBox 83">
                <a:extLst>
                  <a:ext uri="{FF2B5EF4-FFF2-40B4-BE49-F238E27FC236}">
                    <a16:creationId xmlns:a16="http://schemas.microsoft.com/office/drawing/2014/main" id="{DD34D729-BB67-4765-9717-005A1E39FC0B}"/>
                  </a:ext>
                </a:extLst>
              </p:cNvPr>
              <p:cNvSpPr txBox="1">
                <a:spLocks noRot="1" noChangeAspect="1" noMove="1" noResize="1" noEditPoints="1" noAdjustHandles="1" noChangeArrowheads="1" noChangeShapeType="1" noTextEdit="1"/>
              </p:cNvSpPr>
              <p:nvPr/>
            </p:nvSpPr>
            <p:spPr>
              <a:xfrm>
                <a:off x="8932221" y="4503005"/>
                <a:ext cx="1209231" cy="317203"/>
              </a:xfrm>
              <a:prstGeom prst="rect">
                <a:avLst/>
              </a:prstGeom>
              <a:blipFill>
                <a:blip r:embed="rId6"/>
                <a:stretch>
                  <a:fillRect l="-8543" r="-703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84">
                <a:extLst>
                  <a:ext uri="{FF2B5EF4-FFF2-40B4-BE49-F238E27FC236}">
                    <a16:creationId xmlns:a16="http://schemas.microsoft.com/office/drawing/2014/main" id="{FC7673FD-2AB5-4349-AC10-090ABC36FAC9}"/>
                  </a:ext>
                </a:extLst>
              </p:cNvPr>
              <p:cNvSpPr txBox="1"/>
              <p:nvPr/>
            </p:nvSpPr>
            <p:spPr>
              <a:xfrm>
                <a:off x="10420969" y="4484290"/>
                <a:ext cx="1209231"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zh-CN" altLang="en-US" sz="1400" i="1" smtClean="0">
                          <a:latin typeface="Cambria Math" panose="02040503050406030204" pitchFamily="18" charset="0"/>
                        </a:rPr>
                        <m:t>𝒩</m:t>
                      </m:r>
                      <m:r>
                        <a:rPr lang="en-US" altLang="zh-CN" sz="1400" i="1">
                          <a:latin typeface="Cambria Math" panose="02040503050406030204" pitchFamily="18" charset="0"/>
                        </a:rPr>
                        <m:t>(</m:t>
                      </m:r>
                      <m:r>
                        <a:rPr lang="en-US" altLang="zh-CN" sz="1400" i="1" smtClean="0">
                          <a:latin typeface="Cambria Math" panose="02040503050406030204" pitchFamily="18" charset="0"/>
                        </a:rPr>
                        <m:t>0</m:t>
                      </m:r>
                      <m:r>
                        <a:rPr lang="en-US" altLang="zh-CN" sz="1400" i="1">
                          <a:latin typeface="Cambria Math" panose="02040503050406030204" pitchFamily="18" charset="0"/>
                        </a:rPr>
                        <m:t>,</m:t>
                      </m:r>
                      <m:sSup>
                        <m:sSupPr>
                          <m:ctrlPr>
                            <a:rPr lang="en-US" altLang="zh-CN" sz="1400" b="0" i="1" smtClean="0">
                              <a:latin typeface="Cambria Math" panose="02040503050406030204" pitchFamily="18" charset="0"/>
                            </a:rPr>
                          </m:ctrlPr>
                        </m:sSupPr>
                        <m:e>
                          <m:r>
                            <a:rPr lang="en-US" altLang="zh-CN" sz="1400" i="1" smtClean="0">
                              <a:latin typeface="Cambria Math" panose="02040503050406030204" pitchFamily="18" charset="0"/>
                            </a:rPr>
                            <m:t>𝜆</m:t>
                          </m:r>
                        </m:e>
                        <m:sup>
                          <m:r>
                            <a:rPr lang="en-US" altLang="zh-CN" sz="1400" b="0" i="1" smtClean="0">
                              <a:latin typeface="Cambria Math" panose="02040503050406030204" pitchFamily="18" charset="0"/>
                            </a:rPr>
                            <m:t>−1</m:t>
                          </m:r>
                        </m:sup>
                      </m:sSup>
                      <m:r>
                        <a:rPr lang="en-US" altLang="zh-CN" sz="1400" b="0" i="1" smtClean="0">
                          <a:latin typeface="Cambria Math" panose="02040503050406030204" pitchFamily="18" charset="0"/>
                        </a:rPr>
                        <m:t>𝐼</m:t>
                      </m:r>
                      <m:r>
                        <a:rPr lang="en-US" altLang="zh-CN" sz="1400" i="1">
                          <a:latin typeface="Cambria Math" panose="02040503050406030204" pitchFamily="18" charset="0"/>
                        </a:rPr>
                        <m:t>)</m:t>
                      </m:r>
                    </m:oMath>
                  </m:oMathPara>
                </a14:m>
                <a:endParaRPr lang="en-US" altLang="zh-CN" sz="1400" dirty="0"/>
              </a:p>
            </p:txBody>
          </p:sp>
        </mc:Choice>
        <mc:Fallback xmlns="">
          <p:sp>
            <p:nvSpPr>
              <p:cNvPr id="10" name="TextBox 84">
                <a:extLst>
                  <a:ext uri="{FF2B5EF4-FFF2-40B4-BE49-F238E27FC236}">
                    <a16:creationId xmlns:a16="http://schemas.microsoft.com/office/drawing/2014/main" id="{FC7673FD-2AB5-4349-AC10-090ABC36FAC9}"/>
                  </a:ext>
                </a:extLst>
              </p:cNvPr>
              <p:cNvSpPr txBox="1">
                <a:spLocks noRot="1" noChangeAspect="1" noMove="1" noResize="1" noEditPoints="1" noAdjustHandles="1" noChangeArrowheads="1" noChangeShapeType="1" noTextEdit="1"/>
              </p:cNvSpPr>
              <p:nvPr/>
            </p:nvSpPr>
            <p:spPr>
              <a:xfrm>
                <a:off x="10420969" y="4484290"/>
                <a:ext cx="1209231" cy="307777"/>
              </a:xfrm>
              <a:prstGeom prst="rect">
                <a:avLst/>
              </a:prstGeom>
              <a:blipFill>
                <a:blip r:embed="rId7"/>
                <a:stretch>
                  <a:fillRect b="-1000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70E6518E-B8F7-46A1-96AF-2093FF8DA082}"/>
              </a:ext>
            </a:extLst>
          </p:cNvPr>
          <p:cNvSpPr/>
          <p:nvPr/>
        </p:nvSpPr>
        <p:spPr>
          <a:xfrm>
            <a:off x="8506212" y="2844762"/>
            <a:ext cx="3475626" cy="2242758"/>
          </a:xfrm>
          <a:prstGeom prst="rect">
            <a:avLst/>
          </a:prstGeom>
          <a:solidFill>
            <a:schemeClr val="accent1">
              <a:alpha val="0"/>
            </a:schemeClr>
          </a:solid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p>
        </p:txBody>
      </p:sp>
      <p:sp>
        <p:nvSpPr>
          <p:cNvPr id="12" name="TextBox 86">
            <a:extLst>
              <a:ext uri="{FF2B5EF4-FFF2-40B4-BE49-F238E27FC236}">
                <a16:creationId xmlns:a16="http://schemas.microsoft.com/office/drawing/2014/main" id="{8DB63CD8-0019-40C6-947B-F8FC9AFCAEFC}"/>
              </a:ext>
            </a:extLst>
          </p:cNvPr>
          <p:cNvSpPr txBox="1"/>
          <p:nvPr/>
        </p:nvSpPr>
        <p:spPr>
          <a:xfrm>
            <a:off x="8733838" y="2458164"/>
            <a:ext cx="30526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Globally-shared bandit models</a:t>
            </a:r>
            <a:endParaRPr lang="zh-CN" altLang="en-US" dirty="0"/>
          </a:p>
        </p:txBody>
      </p:sp>
      <p:pic>
        <p:nvPicPr>
          <p:cNvPr id="13" name="Picture 12">
            <a:extLst>
              <a:ext uri="{FF2B5EF4-FFF2-40B4-BE49-F238E27FC236}">
                <a16:creationId xmlns:a16="http://schemas.microsoft.com/office/drawing/2014/main" id="{273F6EC0-70EC-4998-8898-F864163737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4862" y="3185141"/>
            <a:ext cx="497347" cy="539866"/>
          </a:xfrm>
          <a:prstGeom prst="rect">
            <a:avLst/>
          </a:prstGeom>
        </p:spPr>
      </p:pic>
      <p:pic>
        <p:nvPicPr>
          <p:cNvPr id="14" name="Picture 13">
            <a:extLst>
              <a:ext uri="{FF2B5EF4-FFF2-40B4-BE49-F238E27FC236}">
                <a16:creationId xmlns:a16="http://schemas.microsoft.com/office/drawing/2014/main" id="{333DB6AC-D6FE-4004-9943-B943284FE0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95989" y="2333550"/>
            <a:ext cx="493946" cy="493946"/>
          </a:xfrm>
          <a:prstGeom prst="rect">
            <a:avLst/>
          </a:prstGeom>
        </p:spPr>
      </p:pic>
      <p:pic>
        <p:nvPicPr>
          <p:cNvPr id="15" name="Picture 14">
            <a:extLst>
              <a:ext uri="{FF2B5EF4-FFF2-40B4-BE49-F238E27FC236}">
                <a16:creationId xmlns:a16="http://schemas.microsoft.com/office/drawing/2014/main" id="{463A2244-0D57-4EFC-9B5F-F00C961F606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71922" y="4222599"/>
            <a:ext cx="497592" cy="497592"/>
          </a:xfrm>
          <a:prstGeom prst="rect">
            <a:avLst/>
          </a:prstGeom>
        </p:spPr>
      </p:pic>
      <p:pic>
        <p:nvPicPr>
          <p:cNvPr id="16" name="Picture 15">
            <a:extLst>
              <a:ext uri="{FF2B5EF4-FFF2-40B4-BE49-F238E27FC236}">
                <a16:creationId xmlns:a16="http://schemas.microsoft.com/office/drawing/2014/main" id="{FFDF1EE5-B266-43AF-A7E5-5D5E63007D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95989" y="5217783"/>
            <a:ext cx="497355" cy="497355"/>
          </a:xfrm>
          <a:prstGeom prst="rect">
            <a:avLst/>
          </a:prstGeom>
        </p:spPr>
      </p:pic>
      <mc:AlternateContent xmlns:mc="http://schemas.openxmlformats.org/markup-compatibility/2006" xmlns:a14="http://schemas.microsoft.com/office/drawing/2010/main">
        <mc:Choice Requires="a14">
          <p:sp>
            <p:nvSpPr>
              <p:cNvPr id="17" name="TextBox 44">
                <a:extLst>
                  <a:ext uri="{FF2B5EF4-FFF2-40B4-BE49-F238E27FC236}">
                    <a16:creationId xmlns:a16="http://schemas.microsoft.com/office/drawing/2014/main" id="{01B579F2-A696-4C8D-B37D-975E85C7A7FB}"/>
                  </a:ext>
                </a:extLst>
              </p:cNvPr>
              <p:cNvSpPr txBox="1"/>
              <p:nvPr/>
            </p:nvSpPr>
            <p:spPr>
              <a:xfrm>
                <a:off x="7207163" y="2395247"/>
                <a:ext cx="597405" cy="37055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altLang="zh-CN" sz="1800" b="0" i="1" smtClean="0">
                              <a:latin typeface="Cambria Math" panose="02040503050406030204" pitchFamily="18" charset="0"/>
                              <a:ea typeface="Cambria Math" panose="02040503050406030204" pitchFamily="18" charset="0"/>
                            </a:rPr>
                          </m:ctrlPr>
                        </m:sSubSupPr>
                        <m:e>
                          <m:r>
                            <a:rPr lang="zh-CN" altLang="en-US" sz="1800" b="0" i="1" smtClean="0">
                              <a:latin typeface="Cambria Math" panose="02040503050406030204" pitchFamily="18" charset="0"/>
                              <a:ea typeface="Cambria Math" panose="02040503050406030204" pitchFamily="18" charset="0"/>
                            </a:rPr>
                            <m:t>𝒟</m:t>
                          </m:r>
                        </m:e>
                        <m:sub>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1</m:t>
                          </m:r>
                        </m:sup>
                      </m:sSubSup>
                    </m:oMath>
                  </m:oMathPara>
                </a14:m>
                <a:endParaRPr lang="zh-CN" altLang="en-US" dirty="0"/>
              </a:p>
            </p:txBody>
          </p:sp>
        </mc:Choice>
        <mc:Fallback xmlns="">
          <p:sp>
            <p:nvSpPr>
              <p:cNvPr id="17" name="TextBox 44">
                <a:extLst>
                  <a:ext uri="{FF2B5EF4-FFF2-40B4-BE49-F238E27FC236}">
                    <a16:creationId xmlns:a16="http://schemas.microsoft.com/office/drawing/2014/main" id="{01B579F2-A696-4C8D-B37D-975E85C7A7FB}"/>
                  </a:ext>
                </a:extLst>
              </p:cNvPr>
              <p:cNvSpPr txBox="1">
                <a:spLocks noRot="1" noChangeAspect="1" noMove="1" noResize="1" noEditPoints="1" noAdjustHandles="1" noChangeArrowheads="1" noChangeShapeType="1" noTextEdit="1"/>
              </p:cNvSpPr>
              <p:nvPr/>
            </p:nvSpPr>
            <p:spPr>
              <a:xfrm>
                <a:off x="7207163" y="2395247"/>
                <a:ext cx="597405" cy="370551"/>
              </a:xfrm>
              <a:prstGeom prst="rect">
                <a:avLst/>
              </a:prstGeom>
              <a:blipFill>
                <a:blip r:embed="rId12"/>
                <a:stretch>
                  <a:fillRect r="-2041"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6">
                <a:extLst>
                  <a:ext uri="{FF2B5EF4-FFF2-40B4-BE49-F238E27FC236}">
                    <a16:creationId xmlns:a16="http://schemas.microsoft.com/office/drawing/2014/main" id="{8BCC3C58-6869-4F5F-8987-8C789FA8D225}"/>
                  </a:ext>
                </a:extLst>
              </p:cNvPr>
              <p:cNvSpPr txBox="1"/>
              <p:nvPr/>
            </p:nvSpPr>
            <p:spPr>
              <a:xfrm>
                <a:off x="7189079" y="3300326"/>
                <a:ext cx="570841" cy="37112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altLang="zh-CN" sz="1800" b="0" i="1" smtClean="0">
                              <a:latin typeface="Cambria Math" panose="02040503050406030204" pitchFamily="18" charset="0"/>
                              <a:ea typeface="Cambria Math" panose="02040503050406030204" pitchFamily="18" charset="0"/>
                            </a:rPr>
                          </m:ctrlPr>
                        </m:sSubSupPr>
                        <m:e>
                          <m:r>
                            <a:rPr lang="zh-CN" altLang="en-US" sz="1800" b="0" i="1" smtClean="0">
                              <a:latin typeface="Cambria Math" panose="02040503050406030204" pitchFamily="18" charset="0"/>
                              <a:ea typeface="Cambria Math" panose="02040503050406030204" pitchFamily="18" charset="0"/>
                            </a:rPr>
                            <m:t>𝒟</m:t>
                          </m:r>
                        </m:e>
                        <m:sub>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2</m:t>
                          </m:r>
                        </m:sup>
                      </m:sSubSup>
                    </m:oMath>
                  </m:oMathPara>
                </a14:m>
                <a:endParaRPr lang="zh-CN" altLang="en-US" dirty="0"/>
              </a:p>
            </p:txBody>
          </p:sp>
        </mc:Choice>
        <mc:Fallback xmlns="">
          <p:sp>
            <p:nvSpPr>
              <p:cNvPr id="18" name="TextBox 46">
                <a:extLst>
                  <a:ext uri="{FF2B5EF4-FFF2-40B4-BE49-F238E27FC236}">
                    <a16:creationId xmlns:a16="http://schemas.microsoft.com/office/drawing/2014/main" id="{8BCC3C58-6869-4F5F-8987-8C789FA8D225}"/>
                  </a:ext>
                </a:extLst>
              </p:cNvPr>
              <p:cNvSpPr txBox="1">
                <a:spLocks noRot="1" noChangeAspect="1" noMove="1" noResize="1" noEditPoints="1" noAdjustHandles="1" noChangeArrowheads="1" noChangeShapeType="1" noTextEdit="1"/>
              </p:cNvSpPr>
              <p:nvPr/>
            </p:nvSpPr>
            <p:spPr>
              <a:xfrm>
                <a:off x="7189079" y="3300326"/>
                <a:ext cx="570841" cy="371127"/>
              </a:xfrm>
              <a:prstGeom prst="rect">
                <a:avLst/>
              </a:prstGeom>
              <a:blipFill>
                <a:blip r:embed="rId13"/>
                <a:stretch>
                  <a:fillRect r="-6383"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47">
                <a:extLst>
                  <a:ext uri="{FF2B5EF4-FFF2-40B4-BE49-F238E27FC236}">
                    <a16:creationId xmlns:a16="http://schemas.microsoft.com/office/drawing/2014/main" id="{E95B1DB5-8CF6-4F46-9CD4-F3093D3C66FA}"/>
                  </a:ext>
                </a:extLst>
              </p:cNvPr>
              <p:cNvSpPr txBox="1"/>
              <p:nvPr/>
            </p:nvSpPr>
            <p:spPr>
              <a:xfrm>
                <a:off x="7182209" y="4280979"/>
                <a:ext cx="570841" cy="3725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altLang="zh-CN" sz="1800" b="0" i="1" smtClean="0">
                              <a:latin typeface="Cambria Math" panose="02040503050406030204" pitchFamily="18" charset="0"/>
                              <a:ea typeface="Cambria Math" panose="02040503050406030204" pitchFamily="18" charset="0"/>
                            </a:rPr>
                          </m:ctrlPr>
                        </m:sSubSupPr>
                        <m:e>
                          <m:r>
                            <a:rPr lang="zh-CN" altLang="en-US" sz="1800" b="0" i="1" smtClean="0">
                              <a:latin typeface="Cambria Math" panose="02040503050406030204" pitchFamily="18" charset="0"/>
                              <a:ea typeface="Cambria Math" panose="02040503050406030204" pitchFamily="18" charset="0"/>
                            </a:rPr>
                            <m:t>𝒟</m:t>
                          </m:r>
                        </m:e>
                        <m:sub>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3</m:t>
                          </m:r>
                        </m:sup>
                      </m:sSubSup>
                    </m:oMath>
                  </m:oMathPara>
                </a14:m>
                <a:endParaRPr lang="zh-CN" altLang="en-US" dirty="0"/>
              </a:p>
            </p:txBody>
          </p:sp>
        </mc:Choice>
        <mc:Fallback xmlns="">
          <p:sp>
            <p:nvSpPr>
              <p:cNvPr id="19" name="TextBox 47">
                <a:extLst>
                  <a:ext uri="{FF2B5EF4-FFF2-40B4-BE49-F238E27FC236}">
                    <a16:creationId xmlns:a16="http://schemas.microsoft.com/office/drawing/2014/main" id="{E95B1DB5-8CF6-4F46-9CD4-F3093D3C66FA}"/>
                  </a:ext>
                </a:extLst>
              </p:cNvPr>
              <p:cNvSpPr txBox="1">
                <a:spLocks noRot="1" noChangeAspect="1" noMove="1" noResize="1" noEditPoints="1" noAdjustHandles="1" noChangeArrowheads="1" noChangeShapeType="1" noTextEdit="1"/>
              </p:cNvSpPr>
              <p:nvPr/>
            </p:nvSpPr>
            <p:spPr>
              <a:xfrm>
                <a:off x="7182209" y="4280979"/>
                <a:ext cx="570841" cy="372538"/>
              </a:xfrm>
              <a:prstGeom prst="rect">
                <a:avLst/>
              </a:prstGeom>
              <a:blipFill>
                <a:blip r:embed="rId14"/>
                <a:stretch>
                  <a:fillRect r="-6383"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48">
                <a:extLst>
                  <a:ext uri="{FF2B5EF4-FFF2-40B4-BE49-F238E27FC236}">
                    <a16:creationId xmlns:a16="http://schemas.microsoft.com/office/drawing/2014/main" id="{BB09D4CD-C14A-459F-A0FA-82E5D32FD5A6}"/>
                  </a:ext>
                </a:extLst>
              </p:cNvPr>
              <p:cNvSpPr txBox="1"/>
              <p:nvPr/>
            </p:nvSpPr>
            <p:spPr>
              <a:xfrm>
                <a:off x="7182208" y="5281473"/>
                <a:ext cx="570841" cy="3699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altLang="zh-CN" sz="1800" b="0" i="1" smtClean="0">
                              <a:latin typeface="Cambria Math" panose="02040503050406030204" pitchFamily="18" charset="0"/>
                              <a:ea typeface="Cambria Math" panose="02040503050406030204" pitchFamily="18" charset="0"/>
                            </a:rPr>
                          </m:ctrlPr>
                        </m:sSubSupPr>
                        <m:e>
                          <m:r>
                            <a:rPr lang="zh-CN" altLang="en-US" sz="1800" b="0" i="1" smtClean="0">
                              <a:latin typeface="Cambria Math" panose="02040503050406030204" pitchFamily="18" charset="0"/>
                              <a:ea typeface="Cambria Math" panose="02040503050406030204" pitchFamily="18" charset="0"/>
                            </a:rPr>
                            <m:t>𝒟</m:t>
                          </m:r>
                        </m:e>
                        <m:sub>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4</m:t>
                          </m:r>
                        </m:sup>
                      </m:sSubSup>
                    </m:oMath>
                  </m:oMathPara>
                </a14:m>
                <a:endParaRPr lang="zh-CN" altLang="en-US" dirty="0"/>
              </a:p>
            </p:txBody>
          </p:sp>
        </mc:Choice>
        <mc:Fallback xmlns="">
          <p:sp>
            <p:nvSpPr>
              <p:cNvPr id="20" name="TextBox 48">
                <a:extLst>
                  <a:ext uri="{FF2B5EF4-FFF2-40B4-BE49-F238E27FC236}">
                    <a16:creationId xmlns:a16="http://schemas.microsoft.com/office/drawing/2014/main" id="{BB09D4CD-C14A-459F-A0FA-82E5D32FD5A6}"/>
                  </a:ext>
                </a:extLst>
              </p:cNvPr>
              <p:cNvSpPr txBox="1">
                <a:spLocks noRot="1" noChangeAspect="1" noMove="1" noResize="1" noEditPoints="1" noAdjustHandles="1" noChangeArrowheads="1" noChangeShapeType="1" noTextEdit="1"/>
              </p:cNvSpPr>
              <p:nvPr/>
            </p:nvSpPr>
            <p:spPr>
              <a:xfrm>
                <a:off x="7182208" y="5281473"/>
                <a:ext cx="570841" cy="369973"/>
              </a:xfrm>
              <a:prstGeom prst="rect">
                <a:avLst/>
              </a:prstGeom>
              <a:blipFill>
                <a:blip r:embed="rId15"/>
                <a:stretch>
                  <a:fillRect r="-6383" b="-1639"/>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B1669FA9-9B27-41F3-A368-E6E1781D9320}"/>
              </a:ext>
            </a:extLst>
          </p:cNvPr>
          <p:cNvCxnSpPr>
            <a:cxnSpLocks/>
            <a:stCxn id="11" idx="1"/>
            <a:endCxn id="17" idx="3"/>
          </p:cNvCxnSpPr>
          <p:nvPr/>
        </p:nvCxnSpPr>
        <p:spPr>
          <a:xfrm flipH="1" flipV="1">
            <a:off x="7804568" y="2580523"/>
            <a:ext cx="701644" cy="1385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880C6E1-A2A4-46F7-982F-B55FE246D124}"/>
              </a:ext>
            </a:extLst>
          </p:cNvPr>
          <p:cNvCxnSpPr>
            <a:cxnSpLocks/>
            <a:stCxn id="11" idx="1"/>
            <a:endCxn id="18" idx="3"/>
          </p:cNvCxnSpPr>
          <p:nvPr/>
        </p:nvCxnSpPr>
        <p:spPr>
          <a:xfrm flipH="1" flipV="1">
            <a:off x="7759920" y="3485890"/>
            <a:ext cx="746292" cy="480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C86C42-71C7-4374-8E92-B320F5F7C3D1}"/>
              </a:ext>
            </a:extLst>
          </p:cNvPr>
          <p:cNvCxnSpPr>
            <a:cxnSpLocks/>
            <a:stCxn id="11" idx="1"/>
            <a:endCxn id="19" idx="3"/>
          </p:cNvCxnSpPr>
          <p:nvPr/>
        </p:nvCxnSpPr>
        <p:spPr>
          <a:xfrm flipH="1">
            <a:off x="7753050" y="3966141"/>
            <a:ext cx="753162" cy="50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9BAF650-53EA-4012-AE73-A2FE9DDD8436}"/>
              </a:ext>
            </a:extLst>
          </p:cNvPr>
          <p:cNvCxnSpPr>
            <a:cxnSpLocks/>
            <a:stCxn id="11" idx="1"/>
            <a:endCxn id="20" idx="3"/>
          </p:cNvCxnSpPr>
          <p:nvPr/>
        </p:nvCxnSpPr>
        <p:spPr>
          <a:xfrm flipH="1">
            <a:off x="7753049" y="3966141"/>
            <a:ext cx="753163" cy="1500319"/>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5">
            <a:extLst>
              <a:ext uri="{FF2B5EF4-FFF2-40B4-BE49-F238E27FC236}">
                <a16:creationId xmlns:a16="http://schemas.microsoft.com/office/drawing/2014/main" id="{22AD8488-75E8-4E7E-B36A-A47CC687B266}"/>
              </a:ext>
            </a:extLst>
          </p:cNvPr>
          <p:cNvSpPr txBox="1"/>
          <p:nvPr/>
        </p:nvSpPr>
        <p:spPr>
          <a:xfrm>
            <a:off x="10315466" y="5341160"/>
            <a:ext cx="141344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create a new global model</a:t>
            </a:r>
            <a:endParaRPr lang="zh-CN" altLang="en-US" dirty="0"/>
          </a:p>
        </p:txBody>
      </p:sp>
      <p:cxnSp>
        <p:nvCxnSpPr>
          <p:cNvPr id="26" name="Straight Arrow Connector 25">
            <a:extLst>
              <a:ext uri="{FF2B5EF4-FFF2-40B4-BE49-F238E27FC236}">
                <a16:creationId xmlns:a16="http://schemas.microsoft.com/office/drawing/2014/main" id="{669E53A1-8E73-407A-8134-F84FA7DF57BF}"/>
              </a:ext>
            </a:extLst>
          </p:cNvPr>
          <p:cNvCxnSpPr>
            <a:cxnSpLocks/>
            <a:endCxn id="25" idx="0"/>
          </p:cNvCxnSpPr>
          <p:nvPr/>
        </p:nvCxnSpPr>
        <p:spPr>
          <a:xfrm>
            <a:off x="11022187" y="4931044"/>
            <a:ext cx="0" cy="410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8E8A4CC-EDBF-4743-AD94-728C4A1A44AA}"/>
              </a:ext>
            </a:extLst>
          </p:cNvPr>
          <p:cNvSpPr txBox="1"/>
          <p:nvPr/>
        </p:nvSpPr>
        <p:spPr>
          <a:xfrm>
            <a:off x="3632566" y="6037556"/>
            <a:ext cx="529965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285750" indent="-285750">
              <a:buFont typeface="Arial" panose="020B0604020202020204" pitchFamily="34" charset="0"/>
              <a:buChar char="•"/>
            </a:lvl1pPr>
          </a:lstStyle>
          <a:p>
            <a:pPr marL="0" indent="0">
              <a:buNone/>
            </a:pPr>
            <a:r>
              <a:rPr lang="en-US" altLang="zh-CN" dirty="0" err="1"/>
              <a:t>CoDBand</a:t>
            </a:r>
            <a:r>
              <a:rPr lang="en-US" altLang="zh-CN" dirty="0"/>
              <a:t>: one model per unique parameter</a:t>
            </a:r>
          </a:p>
          <a:p>
            <a:pPr marL="0" indent="0">
              <a:buNone/>
            </a:pPr>
            <a:r>
              <a:rPr lang="en-US" altLang="zh-CN" dirty="0"/>
              <a:t>Detect change</a:t>
            </a:r>
            <a:r>
              <a:rPr lang="en-US" altLang="zh-CN" sz="1800" dirty="0"/>
              <a:t>; select global bandit model; select arm</a:t>
            </a:r>
          </a:p>
        </p:txBody>
      </p:sp>
      <p:sp>
        <p:nvSpPr>
          <p:cNvPr id="38" name="Slide Number Placeholder 4">
            <a:extLst>
              <a:ext uri="{FF2B5EF4-FFF2-40B4-BE49-F238E27FC236}">
                <a16:creationId xmlns:a16="http://schemas.microsoft.com/office/drawing/2014/main" id="{10F374C3-183E-9349-9CD6-DA18B1A2A641}"/>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74</a:t>
            </a:fld>
            <a:endParaRPr lang="en-US" dirty="0"/>
          </a:p>
        </p:txBody>
      </p:sp>
    </p:spTree>
    <p:extLst>
      <p:ext uri="{BB962C8B-B14F-4D97-AF65-F5344CB8AC3E}">
        <p14:creationId xmlns:p14="http://schemas.microsoft.com/office/powerpoint/2010/main" val="1168520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Open questions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75</a:t>
            </a:fld>
            <a:endParaRPr lang="en-US"/>
          </a:p>
        </p:txBody>
      </p:sp>
      <p:sp>
        <p:nvSpPr>
          <p:cNvPr id="6" name="TextBox 5"/>
          <p:cNvSpPr txBox="1"/>
          <p:nvPr/>
        </p:nvSpPr>
        <p:spPr>
          <a:xfrm>
            <a:off x="838199" y="1647710"/>
            <a:ext cx="10110217" cy="2677656"/>
          </a:xfrm>
          <a:prstGeom prst="rect">
            <a:avLst/>
          </a:prstGeom>
          <a:noFill/>
        </p:spPr>
        <p:txBody>
          <a:bodyPr wrap="square" rtlCol="0">
            <a:spAutoFit/>
          </a:bodyPr>
          <a:lstStyle/>
          <a:p>
            <a:pPr marL="457200" lvl="2" indent="-457200">
              <a:buFont typeface="Arial" charset="0"/>
              <a:buChar char="•"/>
            </a:pPr>
            <a:r>
              <a:rPr lang="en-US" altLang="zh-CN" sz="2800" dirty="0"/>
              <a:t>Can we re-use</a:t>
            </a:r>
            <a:r>
              <a:rPr lang="zh-CN" altLang="en-US" sz="2800" dirty="0"/>
              <a:t> </a:t>
            </a:r>
            <a:r>
              <a:rPr lang="en-US" altLang="zh-CN" sz="2800" dirty="0"/>
              <a:t>related historical</a:t>
            </a:r>
            <a:r>
              <a:rPr lang="zh-CN" altLang="en-US" sz="2800" dirty="0"/>
              <a:t> </a:t>
            </a:r>
            <a:r>
              <a:rPr lang="en-US" altLang="zh-CN" sz="2800" dirty="0"/>
              <a:t>observations (e.g., recurring environment, or context-dependent changes) and what’s the benefit of it?</a:t>
            </a:r>
          </a:p>
          <a:p>
            <a:pPr marL="457200" lvl="2" indent="-457200">
              <a:buFont typeface="Arial" charset="0"/>
              <a:buChar char="•"/>
            </a:pPr>
            <a:endParaRPr lang="zh-CN" altLang="en-US" sz="2800" dirty="0"/>
          </a:p>
          <a:p>
            <a:pPr marL="457200" indent="-457200">
              <a:buFont typeface="Arial" panose="020B0604020202020204" pitchFamily="34" charset="0"/>
              <a:buChar char="•"/>
            </a:pPr>
            <a:r>
              <a:rPr lang="en-US" altLang="zh-CN" sz="2800" dirty="0"/>
              <a:t>How to handle gradually changing environment?</a:t>
            </a:r>
          </a:p>
          <a:p>
            <a:pPr marL="457200" indent="-457200">
              <a:buFont typeface="Arial" charset="0"/>
              <a:buChar char="•"/>
            </a:pPr>
            <a:endParaRPr lang="en-US" altLang="zh-CN" sz="2800" dirty="0"/>
          </a:p>
        </p:txBody>
      </p:sp>
      <p:sp>
        <p:nvSpPr>
          <p:cNvPr id="9" name="Date Placeholder 3"/>
          <p:cNvSpPr txBox="1">
            <a:spLocks/>
          </p:cNvSpPr>
          <p:nvPr/>
        </p:nvSpPr>
        <p:spPr>
          <a:xfrm>
            <a:off x="838199" y="6356350"/>
            <a:ext cx="29243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Non-stationary</a:t>
            </a:r>
            <a:r>
              <a:rPr lang="zh-CN" altLang="en-US" dirty="0"/>
              <a:t> </a:t>
            </a:r>
            <a:r>
              <a:rPr lang="en-US" altLang="zh-CN" dirty="0"/>
              <a:t>environments</a:t>
            </a:r>
            <a:endParaRPr lang="en-US" dirty="0"/>
          </a:p>
        </p:txBody>
      </p:sp>
    </p:spTree>
    <p:extLst>
      <p:ext uri="{BB962C8B-B14F-4D97-AF65-F5344CB8AC3E}">
        <p14:creationId xmlns:p14="http://schemas.microsoft.com/office/powerpoint/2010/main" val="593667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0766-1004-4D12-970D-DCE543DCCEC0}"/>
              </a:ext>
            </a:extLst>
          </p:cNvPr>
          <p:cNvSpPr>
            <a:spLocks noGrp="1"/>
          </p:cNvSpPr>
          <p:nvPr>
            <p:ph type="title"/>
          </p:nvPr>
        </p:nvSpPr>
        <p:spPr/>
        <p:txBody>
          <a:bodyPr/>
          <a:lstStyle/>
          <a:p>
            <a:r>
              <a:rPr lang="en-US" dirty="0"/>
              <a:t>References III</a:t>
            </a:r>
          </a:p>
        </p:txBody>
      </p:sp>
      <p:sp>
        <p:nvSpPr>
          <p:cNvPr id="3" name="Content Placeholder 2">
            <a:extLst>
              <a:ext uri="{FF2B5EF4-FFF2-40B4-BE49-F238E27FC236}">
                <a16:creationId xmlns:a16="http://schemas.microsoft.com/office/drawing/2014/main" id="{3CE3B123-E251-47C9-AB28-44E536D8B2D5}"/>
              </a:ext>
            </a:extLst>
          </p:cNvPr>
          <p:cNvSpPr>
            <a:spLocks noGrp="1"/>
          </p:cNvSpPr>
          <p:nvPr>
            <p:ph idx="1"/>
          </p:nvPr>
        </p:nvSpPr>
        <p:spPr>
          <a:xfrm>
            <a:off x="838200" y="1544320"/>
            <a:ext cx="10515600" cy="4948555"/>
          </a:xfrm>
        </p:spPr>
        <p:txBody>
          <a:bodyPr>
            <a:normAutofit fontScale="92500" lnSpcReduction="10000"/>
          </a:bodyPr>
          <a:lstStyle/>
          <a:p>
            <a:pPr marL="0" indent="0">
              <a:buNone/>
            </a:pPr>
            <a:r>
              <a:rPr lang="en-US" sz="1600" dirty="0"/>
              <a:t>[FCGS10] </a:t>
            </a:r>
            <a:r>
              <a:rPr lang="en-US" sz="1600" dirty="0" err="1"/>
              <a:t>Filippi</a:t>
            </a:r>
            <a:r>
              <a:rPr lang="en-US" sz="1600" dirty="0"/>
              <a:t>, S., </a:t>
            </a:r>
            <a:r>
              <a:rPr lang="en-US" sz="1600" dirty="0" err="1"/>
              <a:t>Cappe</a:t>
            </a:r>
            <a:r>
              <a:rPr lang="en-US" sz="1600" dirty="0"/>
              <a:t>, O., </a:t>
            </a:r>
            <a:r>
              <a:rPr lang="en-US" sz="1600" dirty="0" err="1"/>
              <a:t>Garivier</a:t>
            </a:r>
            <a:r>
              <a:rPr lang="en-US" sz="1600" dirty="0"/>
              <a:t>, A., &amp; </a:t>
            </a:r>
            <a:r>
              <a:rPr lang="en-US" sz="1600" dirty="0" err="1"/>
              <a:t>Szepesvári</a:t>
            </a:r>
            <a:r>
              <a:rPr lang="en-US" sz="1600" dirty="0"/>
              <a:t>, C. (2010, December). Parametric Bandits: The Generalized Linear Case. In NIPS (Vol. 23, pp. 586-594).</a:t>
            </a:r>
          </a:p>
          <a:p>
            <a:pPr marL="0" indent="0">
              <a:buNone/>
            </a:pPr>
            <a:r>
              <a:rPr lang="en-US" sz="1600" dirty="0"/>
              <a:t>[ZLG20] Zhou, D., Li, L., &amp; Gu, Q. (2020, November). Neural contextual bandits with UCB-based exploration. In International Conference on Machine Learning (pp. 11492-11502). PMLR.</a:t>
            </a:r>
          </a:p>
          <a:p>
            <a:pPr marL="0" indent="0">
              <a:buNone/>
            </a:pPr>
            <a:r>
              <a:rPr lang="en-US" sz="1600" dirty="0"/>
              <a:t>[CGZ13] </a:t>
            </a:r>
            <a:r>
              <a:rPr lang="en-US" sz="1600" dirty="0" err="1"/>
              <a:t>Cesa</a:t>
            </a:r>
            <a:r>
              <a:rPr lang="en-US" sz="1600" dirty="0"/>
              <a:t>-Bianchi, N., Gentile, C., &amp; </a:t>
            </a:r>
            <a:r>
              <a:rPr lang="en-US" sz="1600" dirty="0" err="1"/>
              <a:t>Zappella</a:t>
            </a:r>
            <a:r>
              <a:rPr lang="en-US" sz="1600" dirty="0"/>
              <a:t>, G. (2013). A gang of bandits. In Advances in Neural Information Processing Systems (pp. 737-745).</a:t>
            </a:r>
          </a:p>
          <a:p>
            <a:pPr marL="0" indent="0">
              <a:buNone/>
            </a:pPr>
            <a:r>
              <a:rPr lang="en-US" sz="1600" dirty="0"/>
              <a:t>[WWGW16] Wu, Q., Wang, H., Gu, Q., &amp; Wang, H. (2016, July). Contextual bandits in a collaborative environment. In Proceedings of the 39th International ACM SIGIR conference on Research and Development in Information Retrieval (pp. 529-538).</a:t>
            </a:r>
          </a:p>
          <a:p>
            <a:pPr marL="0" indent="0">
              <a:buNone/>
            </a:pPr>
            <a:r>
              <a:rPr lang="en-US" sz="1600" dirty="0"/>
              <a:t>[GLZ14] Gentile, C., Li, S., &amp; </a:t>
            </a:r>
            <a:r>
              <a:rPr lang="en-US" sz="1600" dirty="0" err="1"/>
              <a:t>Zappella</a:t>
            </a:r>
            <a:r>
              <a:rPr lang="en-US" sz="1600" dirty="0"/>
              <a:t>, G. (2014, January). Online clustering of bandits. In International Conference on Machine Learning (pp. 757-765).</a:t>
            </a:r>
          </a:p>
          <a:p>
            <a:pPr marL="0" indent="0">
              <a:buNone/>
            </a:pPr>
            <a:r>
              <a:rPr lang="en-US" sz="1600" dirty="0"/>
              <a:t>[GLKKZE17] Gentile, C., Li, S., Kar, P., </a:t>
            </a:r>
            <a:r>
              <a:rPr lang="en-US" sz="1600" dirty="0" err="1"/>
              <a:t>Karatzoglou</a:t>
            </a:r>
            <a:r>
              <a:rPr lang="en-US" sz="1600" dirty="0"/>
              <a:t>, A., </a:t>
            </a:r>
            <a:r>
              <a:rPr lang="en-US" sz="1600" dirty="0" err="1"/>
              <a:t>Zappella</a:t>
            </a:r>
            <a:r>
              <a:rPr lang="en-US" sz="1600" dirty="0"/>
              <a:t>, G., &amp; </a:t>
            </a:r>
            <a:r>
              <a:rPr lang="en-US" sz="1600" dirty="0" err="1"/>
              <a:t>Etrue</a:t>
            </a:r>
            <a:r>
              <a:rPr lang="en-US" sz="1600" dirty="0"/>
              <a:t>, E. (2017, July). On context-dependent clustering of bandits. In International Conference on Machine Learning (pp. 1253-1262).</a:t>
            </a:r>
          </a:p>
          <a:p>
            <a:pPr marL="0" indent="0">
              <a:buNone/>
            </a:pPr>
            <a:r>
              <a:rPr lang="en-US" sz="1600" dirty="0"/>
              <a:t>[LKG16] Li, S., </a:t>
            </a:r>
            <a:r>
              <a:rPr lang="en-US" sz="1600" dirty="0" err="1"/>
              <a:t>Karatzoglou</a:t>
            </a:r>
            <a:r>
              <a:rPr lang="en-US" sz="1600" dirty="0"/>
              <a:t>, A., &amp; Gentile, C. (2016, July). Collaborative filtering bandits. In Proceedings of the 39th International ACM SIGIR conference on Research and Development in Information Retrieval (pp. 539-548).</a:t>
            </a:r>
          </a:p>
          <a:p>
            <a:pPr marL="0" indent="0">
              <a:buNone/>
            </a:pPr>
            <a:r>
              <a:rPr lang="en-US" sz="1600" dirty="0"/>
              <a:t>[KBKTC15] </a:t>
            </a:r>
            <a:r>
              <a:rPr lang="en-US" sz="1600" dirty="0" err="1"/>
              <a:t>Kawale</a:t>
            </a:r>
            <a:r>
              <a:rPr lang="en-US" sz="1600" dirty="0"/>
              <a:t>, J., Bui, H. H., </a:t>
            </a:r>
            <a:r>
              <a:rPr lang="en-US" sz="1600" dirty="0" err="1"/>
              <a:t>Kveton</a:t>
            </a:r>
            <a:r>
              <a:rPr lang="en-US" sz="1600" dirty="0"/>
              <a:t>, B., Tran-Thanh, L., &amp; Chawla, S. (2015). Efficient Thompson Sampling for Online￼ Matrix-Factorization Recommendation. In Advances in neural information processing systems (pp. 1297-1305).</a:t>
            </a:r>
          </a:p>
          <a:p>
            <a:pPr marL="0" indent="0">
              <a:buNone/>
            </a:pPr>
            <a:r>
              <a:rPr lang="en-US" sz="1600" dirty="0"/>
              <a:t>[KKSVW17] </a:t>
            </a:r>
            <a:r>
              <a:rPr lang="en-US" sz="1600" dirty="0" err="1"/>
              <a:t>Katariya</a:t>
            </a:r>
            <a:r>
              <a:rPr lang="en-US" sz="1600" dirty="0"/>
              <a:t>, S., </a:t>
            </a:r>
            <a:r>
              <a:rPr lang="en-US" sz="1600" dirty="0" err="1"/>
              <a:t>Kveton</a:t>
            </a:r>
            <a:r>
              <a:rPr lang="en-US" sz="1600" dirty="0"/>
              <a:t>, B., </a:t>
            </a:r>
            <a:r>
              <a:rPr lang="en-US" sz="1600" dirty="0" err="1"/>
              <a:t>Szepesvari</a:t>
            </a:r>
            <a:r>
              <a:rPr lang="en-US" sz="1600" dirty="0"/>
              <a:t>, C., </a:t>
            </a:r>
            <a:r>
              <a:rPr lang="en-US" sz="1600" dirty="0" err="1"/>
              <a:t>Vernade</a:t>
            </a:r>
            <a:r>
              <a:rPr lang="en-US" sz="1600" dirty="0"/>
              <a:t>, C., &amp; Wen, Z. (2017, April). Stochastic rank-1 bandits. In Artificial Intelligence and Statistics (pp. 392-401).</a:t>
            </a:r>
          </a:p>
          <a:p>
            <a:pPr marL="0" indent="0">
              <a:buNone/>
            </a:pPr>
            <a:r>
              <a:rPr lang="en-US" sz="1600" dirty="0"/>
              <a:t>[WWW16] Wang, H., Wu, Q., &amp; Wang, H. (2016, October). Learning hidden features for contextual bandits. In Proceedings of the 25th ACM International on Conference on Information and Knowledge Management (pp. 1633-1642).</a:t>
            </a:r>
          </a:p>
        </p:txBody>
      </p:sp>
      <p:sp>
        <p:nvSpPr>
          <p:cNvPr id="5" name="Slide Number Placeholder 4">
            <a:extLst>
              <a:ext uri="{FF2B5EF4-FFF2-40B4-BE49-F238E27FC236}">
                <a16:creationId xmlns:a16="http://schemas.microsoft.com/office/drawing/2014/main" id="{1604003E-C432-4FB7-B95C-A548588F301D}"/>
              </a:ext>
            </a:extLst>
          </p:cNvPr>
          <p:cNvSpPr>
            <a:spLocks noGrp="1"/>
          </p:cNvSpPr>
          <p:nvPr>
            <p:ph type="sldNum" sz="quarter" idx="12"/>
          </p:nvPr>
        </p:nvSpPr>
        <p:spPr/>
        <p:txBody>
          <a:bodyPr/>
          <a:lstStyle/>
          <a:p>
            <a:fld id="{96675DA6-09A5-4603-985B-62A0433927C4}" type="slidenum">
              <a:rPr lang="en-US" smtClean="0"/>
              <a:t>76</a:t>
            </a:fld>
            <a:endParaRPr lang="en-US"/>
          </a:p>
        </p:txBody>
      </p:sp>
      <p:sp>
        <p:nvSpPr>
          <p:cNvPr id="6" name="Date Placeholder 5">
            <a:extLst>
              <a:ext uri="{FF2B5EF4-FFF2-40B4-BE49-F238E27FC236}">
                <a16:creationId xmlns:a16="http://schemas.microsoft.com/office/drawing/2014/main" id="{84235B82-273D-4CC9-9697-96F13ADFEEEC}"/>
              </a:ext>
            </a:extLst>
          </p:cNvPr>
          <p:cNvSpPr>
            <a:spLocks noGrp="1"/>
          </p:cNvSpPr>
          <p:nvPr>
            <p:ph type="dt" sz="half" idx="10"/>
          </p:nvPr>
        </p:nvSpPr>
        <p:spPr/>
        <p:txBody>
          <a:bodyPr/>
          <a:lstStyle/>
          <a:p>
            <a:r>
              <a:rPr lang="en-US"/>
              <a:t>References</a:t>
            </a:r>
            <a:endParaRPr lang="en-US" dirty="0"/>
          </a:p>
        </p:txBody>
      </p:sp>
    </p:spTree>
    <p:extLst>
      <p:ext uri="{BB962C8B-B14F-4D97-AF65-F5344CB8AC3E}">
        <p14:creationId xmlns:p14="http://schemas.microsoft.com/office/powerpoint/2010/main" val="1692988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IV</a:t>
            </a:r>
          </a:p>
        </p:txBody>
      </p:sp>
      <p:sp>
        <p:nvSpPr>
          <p:cNvPr id="3" name="Content Placeholder 2"/>
          <p:cNvSpPr>
            <a:spLocks noGrp="1"/>
          </p:cNvSpPr>
          <p:nvPr>
            <p:ph idx="1"/>
          </p:nvPr>
        </p:nvSpPr>
        <p:spPr>
          <a:xfrm>
            <a:off x="838200" y="1469984"/>
            <a:ext cx="10227197" cy="5058137"/>
          </a:xfrm>
        </p:spPr>
        <p:txBody>
          <a:bodyPr>
            <a:normAutofit/>
          </a:bodyPr>
          <a:lstStyle/>
          <a:p>
            <a:pPr marL="0" indent="0">
              <a:buNone/>
            </a:pPr>
            <a:r>
              <a:rPr lang="en-US" sz="1800" dirty="0"/>
              <a:t>[ZADLN19] Zhang, C., Agarwal, A., </a:t>
            </a:r>
            <a:r>
              <a:rPr lang="en-US" sz="1800" dirty="0" err="1"/>
              <a:t>Daumé</a:t>
            </a:r>
            <a:r>
              <a:rPr lang="en-US" sz="1800" dirty="0"/>
              <a:t> III, H., Langford, J., &amp; </a:t>
            </a:r>
            <a:r>
              <a:rPr lang="en-US" sz="1800" dirty="0" err="1"/>
              <a:t>Negahban</a:t>
            </a:r>
            <a:r>
              <a:rPr lang="en-US" sz="1800" dirty="0"/>
              <a:t>, S. N. (2019). Warm-starting contextual bandits: Robustly combining supervised and bandit feedback. </a:t>
            </a:r>
            <a:r>
              <a:rPr lang="en-US" sz="1800" dirty="0" err="1"/>
              <a:t>arXiv</a:t>
            </a:r>
            <a:r>
              <a:rPr lang="en-US" sz="1800" dirty="0"/>
              <a:t> preprint arXiv:1901.00301.</a:t>
            </a:r>
          </a:p>
          <a:p>
            <a:pPr marL="0" indent="0">
              <a:buNone/>
            </a:pPr>
            <a:r>
              <a:rPr lang="en-US" sz="1800" dirty="0"/>
              <a:t>[LAAH19] </a:t>
            </a:r>
            <a:r>
              <a:rPr lang="en-US" sz="1800" dirty="0" err="1"/>
              <a:t>Lale</a:t>
            </a:r>
            <a:r>
              <a:rPr lang="en-US" sz="1800" dirty="0"/>
              <a:t>, S., </a:t>
            </a:r>
            <a:r>
              <a:rPr lang="en-US" sz="1800" dirty="0" err="1"/>
              <a:t>Azizzadenesheli</a:t>
            </a:r>
            <a:r>
              <a:rPr lang="en-US" sz="1800" dirty="0"/>
              <a:t>, K., </a:t>
            </a:r>
            <a:r>
              <a:rPr lang="en-US" sz="1800" dirty="0" err="1"/>
              <a:t>Anandkumar</a:t>
            </a:r>
            <a:r>
              <a:rPr lang="en-US" sz="1800" dirty="0"/>
              <a:t>, A., &amp; </a:t>
            </a:r>
            <a:r>
              <a:rPr lang="en-US" sz="1800" dirty="0" err="1"/>
              <a:t>Hassibi</a:t>
            </a:r>
            <a:r>
              <a:rPr lang="en-US" sz="1800" dirty="0"/>
              <a:t>, B. (2019). Stochastic linear bandits with hidden low rank structure. </a:t>
            </a:r>
            <a:r>
              <a:rPr lang="en-US" sz="1800" dirty="0" err="1"/>
              <a:t>arXiv</a:t>
            </a:r>
            <a:r>
              <a:rPr lang="en-US" sz="1800" dirty="0"/>
              <a:t> preprint arXiv:1901.09490.</a:t>
            </a:r>
            <a:endParaRPr lang="en-US" altLang="zh-CN" sz="1700" dirty="0"/>
          </a:p>
          <a:p>
            <a:pPr marL="0" indent="0">
              <a:buNone/>
            </a:pPr>
            <a:r>
              <a:rPr lang="en-US" altLang="zh-CN" sz="1700" dirty="0"/>
              <a:t>[</a:t>
            </a:r>
            <a:r>
              <a:rPr lang="en-US" sz="1700" dirty="0"/>
              <a:t>BN</a:t>
            </a:r>
            <a:r>
              <a:rPr lang="en-US" altLang="zh-CN" sz="1700" dirty="0"/>
              <a:t>93</a:t>
            </a:r>
            <a:r>
              <a:rPr lang="en-US" altLang="zh-CN" sz="1700" dirty="0">
                <a:ea typeface="+mj-ea"/>
              </a:rPr>
              <a:t>]</a:t>
            </a:r>
            <a:r>
              <a:rPr lang="zh-CN" altLang="en-US" sz="1700" dirty="0">
                <a:ea typeface="+mj-ea"/>
              </a:rPr>
              <a:t> </a:t>
            </a:r>
            <a:r>
              <a:rPr lang="en-US" sz="1700" dirty="0" err="1">
                <a:ea typeface="+mj-ea"/>
              </a:rPr>
              <a:t>Basseville</a:t>
            </a:r>
            <a:r>
              <a:rPr lang="en-US" sz="1700" dirty="0">
                <a:ea typeface="+mj-ea"/>
              </a:rPr>
              <a:t>, M., &amp; </a:t>
            </a:r>
            <a:r>
              <a:rPr lang="en-US" sz="1700" dirty="0" err="1">
                <a:ea typeface="+mj-ea"/>
              </a:rPr>
              <a:t>Nikiforov</a:t>
            </a:r>
            <a:r>
              <a:rPr lang="en-US" sz="1700" dirty="0">
                <a:ea typeface="+mj-ea"/>
              </a:rPr>
              <a:t>, I. V. (1993). </a:t>
            </a:r>
            <a:r>
              <a:rPr lang="en-US" sz="1700" i="1" dirty="0">
                <a:ea typeface="+mj-ea"/>
              </a:rPr>
              <a:t>Detection of abrupt changes: theory and application</a:t>
            </a:r>
            <a:r>
              <a:rPr lang="en-US" sz="1700" dirty="0">
                <a:ea typeface="+mj-ea"/>
              </a:rPr>
              <a:t> (Vol. 104). Englewood Cliffs: prentice Hall.</a:t>
            </a:r>
            <a:endParaRPr lang="zh-CN" altLang="en-US" sz="1700" dirty="0">
              <a:ea typeface="+mj-ea"/>
            </a:endParaRPr>
          </a:p>
          <a:p>
            <a:pPr marL="0" indent="0">
              <a:buNone/>
            </a:pPr>
            <a:r>
              <a:rPr lang="en-US" altLang="zh-CN" sz="1700" dirty="0"/>
              <a:t>[GM08]</a:t>
            </a:r>
            <a:r>
              <a:rPr lang="zh-CN" altLang="en-US" sz="1700" dirty="0"/>
              <a:t> </a:t>
            </a:r>
            <a:r>
              <a:rPr lang="en-US" sz="1700" dirty="0" err="1"/>
              <a:t>Garivier</a:t>
            </a:r>
            <a:r>
              <a:rPr lang="en-US" sz="1700" dirty="0"/>
              <a:t>, A., &amp; </a:t>
            </a:r>
            <a:r>
              <a:rPr lang="en-US" sz="1700" dirty="0" err="1"/>
              <a:t>Moulines</a:t>
            </a:r>
            <a:r>
              <a:rPr lang="en-US" sz="1700" dirty="0"/>
              <a:t>, E. (2008). On upper-confidence bound policies for non-stationary bandit problems. </a:t>
            </a:r>
            <a:r>
              <a:rPr lang="en-US" sz="1700" i="1" dirty="0" err="1"/>
              <a:t>arXiv</a:t>
            </a:r>
            <a:r>
              <a:rPr lang="en-US" sz="1700" i="1" dirty="0"/>
              <a:t> preprint arXiv:0805.3415</a:t>
            </a:r>
            <a:r>
              <a:rPr lang="en-US" sz="1700" dirty="0"/>
              <a:t>.</a:t>
            </a:r>
            <a:endParaRPr lang="zh-CN" altLang="en-US" sz="1700" dirty="0"/>
          </a:p>
          <a:p>
            <a:pPr marL="0" indent="0">
              <a:buNone/>
            </a:pPr>
            <a:r>
              <a:rPr lang="en-US" altLang="zh-CN" sz="1700" dirty="0"/>
              <a:t>[RVC19]</a:t>
            </a:r>
            <a:r>
              <a:rPr lang="zh-CN" altLang="en-US" sz="1700" dirty="0"/>
              <a:t> </a:t>
            </a:r>
            <a:r>
              <a:rPr lang="en-US" sz="1700" dirty="0" err="1"/>
              <a:t>Russac</a:t>
            </a:r>
            <a:r>
              <a:rPr lang="en-US" sz="1700" dirty="0"/>
              <a:t>, Y., </a:t>
            </a:r>
            <a:r>
              <a:rPr lang="en-US" sz="1700" dirty="0" err="1"/>
              <a:t>Vernade</a:t>
            </a:r>
            <a:r>
              <a:rPr lang="en-US" sz="1700" dirty="0"/>
              <a:t>, C., &amp; </a:t>
            </a:r>
            <a:r>
              <a:rPr lang="en-US" sz="1700" dirty="0" err="1"/>
              <a:t>Cappé</a:t>
            </a:r>
            <a:r>
              <a:rPr lang="en-US" sz="1700" dirty="0"/>
              <a:t>, O. (2019). Weighted linear bandits for non-stationary environments. In </a:t>
            </a:r>
            <a:r>
              <a:rPr lang="en-US" sz="1700" i="1" dirty="0"/>
              <a:t>Advances in Neural Information Processing Systems</a:t>
            </a:r>
            <a:r>
              <a:rPr lang="en-US" sz="1700" dirty="0"/>
              <a:t> (pp. 12040-12049).</a:t>
            </a:r>
            <a:endParaRPr lang="zh-CN" altLang="en-US" sz="1700" dirty="0"/>
          </a:p>
          <a:p>
            <a:pPr marL="0" indent="0">
              <a:buNone/>
            </a:pPr>
            <a:r>
              <a:rPr lang="en-US" altLang="zh-CN" sz="1700" dirty="0"/>
              <a:t>[YM09]</a:t>
            </a:r>
            <a:r>
              <a:rPr lang="zh-CN" altLang="en-US" sz="1700" dirty="0"/>
              <a:t> </a:t>
            </a:r>
            <a:r>
              <a:rPr lang="en-US" sz="1700" dirty="0"/>
              <a:t>Yu, J. Y., &amp; </a:t>
            </a:r>
            <a:r>
              <a:rPr lang="en-US" sz="1700" dirty="0" err="1"/>
              <a:t>Mannor</a:t>
            </a:r>
            <a:r>
              <a:rPr lang="en-US" sz="1700" dirty="0"/>
              <a:t>, S. (2009, June). Piecewise-stationary bandit problems with side observations. In </a:t>
            </a:r>
            <a:r>
              <a:rPr lang="en-US" sz="1700" i="1" dirty="0"/>
              <a:t>Proceedings of the 26th annual international conference on machine learning</a:t>
            </a:r>
            <a:r>
              <a:rPr lang="en-US" sz="1700" dirty="0"/>
              <a:t> (pp. 1177-1184).</a:t>
            </a:r>
            <a:endParaRPr lang="zh-CN" altLang="en-US" sz="1700" dirty="0"/>
          </a:p>
          <a:p>
            <a:pPr marL="0" indent="0">
              <a:buNone/>
            </a:pPr>
            <a:r>
              <a:rPr lang="en-US" altLang="zh-CN" sz="1700" dirty="0"/>
              <a:t>[HMB15]</a:t>
            </a:r>
            <a:r>
              <a:rPr lang="zh-CN" altLang="en-US" sz="1700" dirty="0"/>
              <a:t> </a:t>
            </a:r>
            <a:r>
              <a:rPr lang="en-US" sz="1700" dirty="0"/>
              <a:t>Hariri, N., </a:t>
            </a:r>
            <a:r>
              <a:rPr lang="en-US" sz="1700" dirty="0" err="1"/>
              <a:t>Mobasher</a:t>
            </a:r>
            <a:r>
              <a:rPr lang="en-US" sz="1700" dirty="0"/>
              <a:t>, B., &amp; Burke, R. (2015, June). Adapting to user preference changes in interactive recommendation. In </a:t>
            </a:r>
            <a:r>
              <a:rPr lang="en-US" sz="1700" i="1" dirty="0"/>
              <a:t>Twenty-Fourth International Joint Conference on Artificial Intelligence</a:t>
            </a:r>
            <a:r>
              <a:rPr lang="en-US" sz="1700" dirty="0"/>
              <a:t>.</a:t>
            </a:r>
            <a:endParaRPr lang="zh-CN" altLang="en-US" sz="1700" dirty="0"/>
          </a:p>
          <a:p>
            <a:pPr marL="0" indent="0">
              <a:buNone/>
            </a:pPr>
            <a:r>
              <a:rPr lang="en-US" altLang="zh-CN" sz="1700" dirty="0"/>
              <a:t>[WNW18]</a:t>
            </a:r>
            <a:r>
              <a:rPr lang="zh-CN" altLang="en-US" sz="1700" dirty="0"/>
              <a:t> </a:t>
            </a:r>
            <a:r>
              <a:rPr lang="en-US" sz="1700" dirty="0"/>
              <a:t>Wu, Q., </a:t>
            </a:r>
            <a:r>
              <a:rPr lang="en-US" sz="1700" dirty="0" err="1"/>
              <a:t>Iyer</a:t>
            </a:r>
            <a:r>
              <a:rPr lang="en-US" sz="1700" dirty="0"/>
              <a:t>, N., &amp; Wang, H. (2018, June). Learning contextual bandits in a non-stationary environment. In </a:t>
            </a:r>
            <a:r>
              <a:rPr lang="en-US" sz="1700" i="1" dirty="0"/>
              <a:t>The 41st International ACM SIGIR Conference on Research &amp; Development in Information Retrieval</a:t>
            </a:r>
            <a:r>
              <a:rPr lang="en-US" sz="1700" dirty="0"/>
              <a:t> (pp. 495-504).</a:t>
            </a:r>
            <a:endParaRPr lang="zh-CN" altLang="en-US" sz="1700" dirty="0"/>
          </a:p>
          <a:p>
            <a:pPr marL="0" indent="0">
              <a:buNone/>
            </a:pPr>
            <a:endParaRPr lang="en-US" sz="1700" dirty="0"/>
          </a:p>
          <a:p>
            <a:endParaRPr lang="en-US" dirty="0"/>
          </a:p>
        </p:txBody>
      </p:sp>
      <p:sp>
        <p:nvSpPr>
          <p:cNvPr id="4" name="Date Placeholder 3"/>
          <p:cNvSpPr>
            <a:spLocks noGrp="1"/>
          </p:cNvSpPr>
          <p:nvPr>
            <p:ph type="dt" sz="half" idx="10"/>
          </p:nvPr>
        </p:nvSpPr>
        <p:spPr/>
        <p:txBody>
          <a:bodyPr/>
          <a:lstStyle/>
          <a:p>
            <a:r>
              <a:rPr lang="en-US"/>
              <a:t>References</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77</a:t>
            </a:fld>
            <a:endParaRPr lang="en-US"/>
          </a:p>
        </p:txBody>
      </p:sp>
    </p:spTree>
    <p:extLst>
      <p:ext uri="{BB962C8B-B14F-4D97-AF65-F5344CB8AC3E}">
        <p14:creationId xmlns:p14="http://schemas.microsoft.com/office/powerpoint/2010/main" val="131827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V</a:t>
            </a:r>
          </a:p>
        </p:txBody>
      </p:sp>
      <p:sp>
        <p:nvSpPr>
          <p:cNvPr id="3" name="Content Placeholder 2"/>
          <p:cNvSpPr>
            <a:spLocks noGrp="1"/>
          </p:cNvSpPr>
          <p:nvPr>
            <p:ph idx="1"/>
          </p:nvPr>
        </p:nvSpPr>
        <p:spPr>
          <a:xfrm>
            <a:off x="838200" y="1469984"/>
            <a:ext cx="10227197" cy="5058137"/>
          </a:xfrm>
        </p:spPr>
        <p:txBody>
          <a:bodyPr>
            <a:normAutofit lnSpcReduction="10000"/>
          </a:bodyPr>
          <a:lstStyle/>
          <a:p>
            <a:pPr marL="0" indent="0">
              <a:buNone/>
            </a:pPr>
            <a:r>
              <a:rPr lang="en-US" altLang="zh-CN" sz="1700" dirty="0"/>
              <a:t>[LWAL18]</a:t>
            </a:r>
            <a:r>
              <a:rPr lang="zh-CN" altLang="en-US" sz="1700" dirty="0"/>
              <a:t> </a:t>
            </a:r>
            <a:r>
              <a:rPr lang="en-US" sz="1700" dirty="0"/>
              <a:t>Luo, H., Wei, C. Y., Agarwal, A., &amp; Langford, J. (2018, July). Efficient contextual bandits in non-stationary worlds. In </a:t>
            </a:r>
            <a:r>
              <a:rPr lang="en-US" sz="1700" i="1" dirty="0"/>
              <a:t>Conference On Learning Theory</a:t>
            </a:r>
            <a:r>
              <a:rPr lang="en-US" sz="1700" dirty="0"/>
              <a:t> (pp. 1739-1776).</a:t>
            </a:r>
            <a:endParaRPr lang="zh-CN" altLang="en-US" sz="1700" dirty="0"/>
          </a:p>
          <a:p>
            <a:pPr marL="0" indent="0">
              <a:buNone/>
            </a:pPr>
            <a:r>
              <a:rPr lang="en-US" altLang="zh-CN" sz="1700" dirty="0"/>
              <a:t>[CWKX19]</a:t>
            </a:r>
            <a:r>
              <a:rPr lang="zh-CN" altLang="en-US" sz="1700" dirty="0"/>
              <a:t> </a:t>
            </a:r>
            <a:r>
              <a:rPr lang="en-US" sz="1700" dirty="0"/>
              <a:t>Cao, Y., Wen, Z., </a:t>
            </a:r>
            <a:r>
              <a:rPr lang="en-US" sz="1700" dirty="0" err="1"/>
              <a:t>Kveton</a:t>
            </a:r>
            <a:r>
              <a:rPr lang="en-US" sz="1700" dirty="0"/>
              <a:t>, B., &amp; </a:t>
            </a:r>
            <a:r>
              <a:rPr lang="en-US" sz="1700" dirty="0" err="1"/>
              <a:t>Xie</a:t>
            </a:r>
            <a:r>
              <a:rPr lang="en-US" sz="1700" dirty="0"/>
              <a:t>, Y. (2019, April). Nearly optimal adaptive procedure with change detection for piecewise-stationary bandit. In </a:t>
            </a:r>
            <a:r>
              <a:rPr lang="en-US" sz="1700" i="1" dirty="0"/>
              <a:t>The 22nd International Conference on Artificial Intelligence and Statistics</a:t>
            </a:r>
            <a:r>
              <a:rPr lang="en-US" sz="1700" dirty="0"/>
              <a:t> (pp. 418-427).</a:t>
            </a:r>
            <a:endParaRPr lang="zh-CN" altLang="en-US" sz="1700" dirty="0"/>
          </a:p>
          <a:p>
            <a:pPr marL="0" indent="0">
              <a:buNone/>
            </a:pPr>
            <a:r>
              <a:rPr lang="en-US" altLang="zh-CN" sz="1700" dirty="0"/>
              <a:t>[LLS18]</a:t>
            </a:r>
            <a:r>
              <a:rPr lang="zh-CN" altLang="en-US" sz="1700" dirty="0"/>
              <a:t> </a:t>
            </a:r>
            <a:r>
              <a:rPr lang="en-US" altLang="zh-CN" sz="1700" dirty="0"/>
              <a:t>Liu, Fang, </a:t>
            </a:r>
            <a:r>
              <a:rPr lang="en-US" altLang="zh-CN" sz="1700" dirty="0" err="1"/>
              <a:t>Joohyun</a:t>
            </a:r>
            <a:r>
              <a:rPr lang="en-US" altLang="zh-CN" sz="1700" dirty="0"/>
              <a:t> Lee, and Ness Shroff. “A change-detection based framework for piecewise-stationary multi-armed bandit problem.” Thirty-Second AAAI Conference on Artificial Intelligence. 2018. </a:t>
            </a:r>
            <a:endParaRPr lang="zh-CN" altLang="en-US" sz="1700" dirty="0"/>
          </a:p>
          <a:p>
            <a:pPr marL="0" indent="0">
              <a:buNone/>
            </a:pPr>
            <a:r>
              <a:rPr lang="en-US" altLang="zh-CN" sz="1700" dirty="0"/>
              <a:t>[WWLW19]</a:t>
            </a:r>
            <a:r>
              <a:rPr lang="zh-CN" altLang="en-US" sz="1700" dirty="0"/>
              <a:t> </a:t>
            </a:r>
            <a:r>
              <a:rPr lang="en-US" sz="1700" dirty="0"/>
              <a:t>Wu, Q., Wang, H., Li, Y., &amp; Wang, H. (2019, May). Dynamic Ensemble of Contextual Bandits to Satisfy Users' Changing Interests. In </a:t>
            </a:r>
            <a:r>
              <a:rPr lang="en-US" sz="1700" i="1" dirty="0"/>
              <a:t>The World Wide Web Conference</a:t>
            </a:r>
            <a:r>
              <a:rPr lang="en-US" sz="1700" dirty="0"/>
              <a:t> (pp. 2080-2090).</a:t>
            </a:r>
            <a:endParaRPr lang="zh-CN" altLang="en-US" sz="1700" dirty="0"/>
          </a:p>
          <a:p>
            <a:pPr marL="0" indent="0">
              <a:buNone/>
            </a:pPr>
            <a:r>
              <a:rPr lang="en-US" altLang="zh-CN" sz="1700" dirty="0"/>
              <a:t>[CLLW19]</a:t>
            </a:r>
            <a:r>
              <a:rPr lang="zh-CN" altLang="en-US" sz="1700" dirty="0"/>
              <a:t> </a:t>
            </a:r>
            <a:r>
              <a:rPr lang="en-US" sz="1700" dirty="0"/>
              <a:t>Chen, Y., Lee, C. W., Luo, H., &amp; Wei, C. Y. (2019). A new algorithm for non-stationary contextual bandits: Efficient, optimal, and parameter-free. </a:t>
            </a:r>
            <a:r>
              <a:rPr lang="en-US" sz="1700" i="1" dirty="0" err="1"/>
              <a:t>arXiv</a:t>
            </a:r>
            <a:r>
              <a:rPr lang="en-US" sz="1700" i="1" dirty="0"/>
              <a:t> preprint arXiv:1902.00980</a:t>
            </a:r>
            <a:r>
              <a:rPr lang="en-US" sz="1700" dirty="0"/>
              <a:t>.</a:t>
            </a:r>
            <a:endParaRPr lang="zh-CN" altLang="en-US" sz="1700" dirty="0"/>
          </a:p>
          <a:p>
            <a:pPr marL="0" indent="0">
              <a:buNone/>
            </a:pPr>
            <a:r>
              <a:rPr lang="en-US" altLang="zh-CN" sz="1700" dirty="0"/>
              <a:t>[BK19]</a:t>
            </a:r>
            <a:r>
              <a:rPr lang="zh-CN" altLang="en-US" sz="1700" dirty="0"/>
              <a:t> </a:t>
            </a:r>
            <a:r>
              <a:rPr lang="en-US" sz="1700" dirty="0"/>
              <a:t>Besson, L., &amp; Kaufmann, E. (2019). The generalized likelihood ratio test meets </a:t>
            </a:r>
            <a:r>
              <a:rPr lang="en-US" sz="1700" dirty="0" err="1"/>
              <a:t>klucb</a:t>
            </a:r>
            <a:r>
              <a:rPr lang="en-US" sz="1700" dirty="0"/>
              <a:t>: an improved algorithm for piece-wise non-stationary bandits. </a:t>
            </a:r>
            <a:r>
              <a:rPr lang="en-US" sz="1700" i="1" dirty="0" err="1"/>
              <a:t>arXiv</a:t>
            </a:r>
            <a:r>
              <a:rPr lang="en-US" sz="1700" i="1" dirty="0"/>
              <a:t> preprint arXiv:1902.01575</a:t>
            </a:r>
            <a:r>
              <a:rPr lang="en-US" sz="1700" dirty="0"/>
              <a:t>.</a:t>
            </a:r>
            <a:endParaRPr lang="zh-CN" altLang="en-US" sz="1700" dirty="0"/>
          </a:p>
          <a:p>
            <a:pPr marL="0" indent="0">
              <a:buNone/>
            </a:pPr>
            <a:r>
              <a:rPr lang="en-US" altLang="zh-CN" sz="1700" dirty="0"/>
              <a:t>[Mai19]</a:t>
            </a:r>
            <a:r>
              <a:rPr lang="zh-CN" altLang="en-US" sz="1700" dirty="0"/>
              <a:t> </a:t>
            </a:r>
            <a:r>
              <a:rPr lang="en-US" sz="1700" dirty="0"/>
              <a:t>Maillard, O. A. (2019). Sequential change-point detection: Laplace concentration of scan statistics and non-asymptotic delay bounds.</a:t>
            </a:r>
          </a:p>
          <a:p>
            <a:pPr marL="0" indent="0">
              <a:buNone/>
            </a:pPr>
            <a:r>
              <a:rPr lang="en-US" sz="1700" dirty="0"/>
              <a:t>[LWW21a] Li, C., Wu, Q., &amp; Wang, H. (2021, March). Unifying Clustered and Non-stationary Bandits. In International Conference on Artificial Intelligence and Statistics (pp. 1063-1071). PMLR.</a:t>
            </a:r>
          </a:p>
          <a:p>
            <a:pPr marL="0" indent="0">
              <a:buNone/>
            </a:pPr>
            <a:r>
              <a:rPr lang="en-US" sz="1700" dirty="0"/>
              <a:t>[LWW21b] Li, C., Wu, Q., &amp; Wang, H. (2021). When and Whom to Collaborate with in a Changing Environment: A Collaborative Dynamic Bandit Solution. In SIGIR 2021.</a:t>
            </a:r>
          </a:p>
          <a:p>
            <a:pPr marL="0" indent="0">
              <a:buNone/>
            </a:pPr>
            <a:endParaRPr lang="en-US" sz="1700" dirty="0"/>
          </a:p>
          <a:p>
            <a:pPr marL="0" indent="0">
              <a:buNone/>
            </a:pPr>
            <a:endParaRPr lang="en-US" sz="1700" dirty="0"/>
          </a:p>
          <a:p>
            <a:pPr marL="0" indent="0">
              <a:buNone/>
            </a:pPr>
            <a:endParaRPr lang="en-US" sz="1700" dirty="0"/>
          </a:p>
          <a:p>
            <a:endParaRPr lang="en-US" dirty="0"/>
          </a:p>
        </p:txBody>
      </p:sp>
      <p:sp>
        <p:nvSpPr>
          <p:cNvPr id="4" name="Date Placeholder 3"/>
          <p:cNvSpPr>
            <a:spLocks noGrp="1"/>
          </p:cNvSpPr>
          <p:nvPr>
            <p:ph type="dt" sz="half" idx="10"/>
          </p:nvPr>
        </p:nvSpPr>
        <p:spPr/>
        <p:txBody>
          <a:bodyPr/>
          <a:lstStyle/>
          <a:p>
            <a:r>
              <a:rPr lang="en-US" dirty="0"/>
              <a:t>References</a:t>
            </a:r>
          </a:p>
        </p:txBody>
      </p:sp>
      <p:sp>
        <p:nvSpPr>
          <p:cNvPr id="5" name="Slide Number Placeholder 4"/>
          <p:cNvSpPr>
            <a:spLocks noGrp="1"/>
          </p:cNvSpPr>
          <p:nvPr>
            <p:ph type="sldNum" sz="quarter" idx="12"/>
          </p:nvPr>
        </p:nvSpPr>
        <p:spPr/>
        <p:txBody>
          <a:bodyPr/>
          <a:lstStyle/>
          <a:p>
            <a:fld id="{96675DA6-09A5-4603-985B-62A0433927C4}" type="slidenum">
              <a:rPr lang="en-US" smtClean="0"/>
              <a:t>78</a:t>
            </a:fld>
            <a:endParaRPr lang="en-US"/>
          </a:p>
        </p:txBody>
      </p:sp>
    </p:spTree>
    <p:extLst>
      <p:ext uri="{BB962C8B-B14F-4D97-AF65-F5344CB8AC3E}">
        <p14:creationId xmlns:p14="http://schemas.microsoft.com/office/powerpoint/2010/main" val="3931241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this tutorial</a:t>
            </a:r>
          </a:p>
        </p:txBody>
      </p:sp>
      <p:sp>
        <p:nvSpPr>
          <p:cNvPr id="3" name="Content Placeholder 2"/>
          <p:cNvSpPr>
            <a:spLocks noGrp="1"/>
          </p:cNvSpPr>
          <p:nvPr>
            <p:ph idx="1"/>
          </p:nvPr>
        </p:nvSpPr>
        <p:spPr/>
        <p:txBody>
          <a:bodyPr/>
          <a:lstStyle/>
          <a:p>
            <a:r>
              <a:rPr lang="en-US" dirty="0">
                <a:solidFill>
                  <a:schemeClr val="bg1">
                    <a:lumMod val="75000"/>
                  </a:schemeClr>
                </a:solidFill>
              </a:rPr>
              <a:t>Motivation</a:t>
            </a:r>
          </a:p>
          <a:p>
            <a:r>
              <a:rPr lang="en-US" dirty="0">
                <a:solidFill>
                  <a:schemeClr val="bg1">
                    <a:lumMod val="75000"/>
                  </a:schemeClr>
                </a:solidFill>
              </a:rPr>
              <a:t>Background: bandit algorithms</a:t>
            </a:r>
          </a:p>
          <a:p>
            <a:r>
              <a:rPr lang="en-US" dirty="0">
                <a:solidFill>
                  <a:schemeClr val="bg1">
                    <a:lumMod val="75000"/>
                  </a:schemeClr>
                </a:solidFill>
              </a:rPr>
              <a:t>Bandit learning for recommender systems</a:t>
            </a:r>
          </a:p>
          <a:p>
            <a:r>
              <a:rPr lang="en-US" dirty="0"/>
              <a:t>Bandit learning for retrieval systems</a:t>
            </a:r>
          </a:p>
          <a:p>
            <a:r>
              <a:rPr lang="en-US" dirty="0"/>
              <a:t>Ethical considerations in IR with bandit learning</a:t>
            </a:r>
          </a:p>
          <a:p>
            <a:r>
              <a:rPr lang="en-US" dirty="0"/>
              <a:t>Conclusion &amp; future directions</a:t>
            </a:r>
          </a:p>
        </p:txBody>
      </p:sp>
      <p:sp>
        <p:nvSpPr>
          <p:cNvPr id="4" name="Date Placeholder 3"/>
          <p:cNvSpPr>
            <a:spLocks noGrp="1"/>
          </p:cNvSpPr>
          <p:nvPr>
            <p:ph type="dt" sz="half" idx="10"/>
          </p:nvPr>
        </p:nvSpPr>
        <p:spPr/>
        <p:txBody>
          <a:bodyPr/>
          <a:lstStyle/>
          <a:p>
            <a:r>
              <a:rPr lang="en-US"/>
              <a:t>Outline</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79</a:t>
            </a:fld>
            <a:endParaRPr lang="en-US"/>
          </a:p>
        </p:txBody>
      </p:sp>
      <p:pic>
        <p:nvPicPr>
          <p:cNvPr id="6" name="Picture 2" descr="Image result for uva logo">
            <a:extLst>
              <a:ext uri="{FF2B5EF4-FFF2-40B4-BE49-F238E27FC236}">
                <a16:creationId xmlns:a16="http://schemas.microsoft.com/office/drawing/2014/main" id="{E754ECC0-29A0-274A-AF90-3C8E576E5A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74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from users’ implicit feedback</a:t>
            </a:r>
          </a:p>
        </p:txBody>
      </p:sp>
      <p:sp>
        <p:nvSpPr>
          <p:cNvPr id="9" name="Content Placeholder 8">
            <a:extLst>
              <a:ext uri="{FF2B5EF4-FFF2-40B4-BE49-F238E27FC236}">
                <a16:creationId xmlns:a16="http://schemas.microsoft.com/office/drawing/2014/main" id="{DD36B003-B6E2-A14B-9F0B-B8FBED0ECBD0}"/>
              </a:ext>
            </a:extLst>
          </p:cNvPr>
          <p:cNvSpPr>
            <a:spLocks noGrp="1"/>
          </p:cNvSpPr>
          <p:nvPr>
            <p:ph idx="1"/>
          </p:nvPr>
        </p:nvSpPr>
        <p:spPr/>
        <p:txBody>
          <a:bodyPr/>
          <a:lstStyle/>
          <a:p>
            <a:r>
              <a:rPr lang="en-US" dirty="0"/>
              <a:t>User behavior oriented result feedback</a:t>
            </a:r>
          </a:p>
          <a:p>
            <a:pPr lvl="1"/>
            <a:r>
              <a:rPr lang="en-US" dirty="0"/>
              <a:t>Low cost</a:t>
            </a:r>
          </a:p>
          <a:p>
            <a:pPr lvl="1"/>
            <a:r>
              <a:rPr lang="en-US" dirty="0"/>
              <a:t>Large scale</a:t>
            </a:r>
          </a:p>
          <a:p>
            <a:pPr lvl="1"/>
            <a:r>
              <a:rPr lang="en-US" dirty="0"/>
              <a:t>Natural usage context and utility</a:t>
            </a:r>
          </a:p>
          <a:p>
            <a:endParaRPr lang="en-US" b="1" dirty="0"/>
          </a:p>
        </p:txBody>
      </p:sp>
      <p:sp>
        <p:nvSpPr>
          <p:cNvPr id="3" name="Date Placeholder 2"/>
          <p:cNvSpPr>
            <a:spLocks noGrp="1"/>
          </p:cNvSpPr>
          <p:nvPr>
            <p:ph type="dt" sz="half" idx="10"/>
          </p:nvPr>
        </p:nvSpPr>
        <p:spPr/>
        <p:txBody>
          <a:bodyPr/>
          <a:lstStyle/>
          <a:p>
            <a:r>
              <a:rPr lang="en-US"/>
              <a:t>Motivation</a:t>
            </a:r>
            <a:endParaRPr lang="en-US" dirty="0"/>
          </a:p>
        </p:txBody>
      </p:sp>
      <p:sp>
        <p:nvSpPr>
          <p:cNvPr id="5" name="Slide Number Placeholder 4"/>
          <p:cNvSpPr>
            <a:spLocks noGrp="1"/>
          </p:cNvSpPr>
          <p:nvPr>
            <p:ph type="sldNum" sz="quarter" idx="12"/>
          </p:nvPr>
        </p:nvSpPr>
        <p:spPr/>
        <p:txBody>
          <a:bodyPr/>
          <a:lstStyle/>
          <a:p>
            <a:fld id="{96675DA6-09A5-4603-985B-62A0433927C4}" type="slidenum">
              <a:rPr lang="en-US" smtClean="0"/>
              <a:t>8</a:t>
            </a:fld>
            <a:endParaRPr lang="en-US"/>
          </a:p>
        </p:txBody>
      </p:sp>
      <p:pic>
        <p:nvPicPr>
          <p:cNvPr id="4098" name="Picture 2" descr="Mouse Event Definition">
            <a:extLst>
              <a:ext uri="{FF2B5EF4-FFF2-40B4-BE49-F238E27FC236}">
                <a16:creationId xmlns:a16="http://schemas.microsoft.com/office/drawing/2014/main" id="{7CC55F0F-BC77-0C40-83E9-E112FE3AB6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05084" y="4001294"/>
            <a:ext cx="3381831" cy="225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675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6ECC-EC01-9049-AAE2-10FB1C0D1F91}"/>
              </a:ext>
            </a:extLst>
          </p:cNvPr>
          <p:cNvSpPr>
            <a:spLocks noGrp="1"/>
          </p:cNvSpPr>
          <p:nvPr>
            <p:ph type="title"/>
          </p:nvPr>
        </p:nvSpPr>
        <p:spPr/>
        <p:txBody>
          <a:bodyPr/>
          <a:lstStyle/>
          <a:p>
            <a:r>
              <a:rPr lang="en-US" dirty="0"/>
              <a:t>Bandit learning for retrieval systems</a:t>
            </a:r>
          </a:p>
        </p:txBody>
      </p:sp>
      <p:sp>
        <p:nvSpPr>
          <p:cNvPr id="3" name="Vertical Text Placeholder 2">
            <a:extLst>
              <a:ext uri="{FF2B5EF4-FFF2-40B4-BE49-F238E27FC236}">
                <a16:creationId xmlns:a16="http://schemas.microsoft.com/office/drawing/2014/main" id="{ACC8F769-CF47-BC4E-A021-5477A2F111BA}"/>
              </a:ext>
            </a:extLst>
          </p:cNvPr>
          <p:cNvSpPr>
            <a:spLocks noGrp="1"/>
          </p:cNvSpPr>
          <p:nvPr>
            <p:ph type="body" orient="vert" idx="1"/>
          </p:nvPr>
        </p:nvSpPr>
        <p:spPr>
          <a:xfrm>
            <a:off x="838200" y="1825625"/>
            <a:ext cx="10515600" cy="529949"/>
          </a:xfrm>
        </p:spPr>
        <p:txBody>
          <a:bodyPr>
            <a:normAutofit fontScale="92500"/>
          </a:bodyPr>
          <a:lstStyle/>
          <a:p>
            <a:r>
              <a:rPr lang="en-US" dirty="0"/>
              <a:t>Why the bandit algorithms for recommendation systems do not apply? </a:t>
            </a:r>
          </a:p>
        </p:txBody>
      </p:sp>
      <p:sp>
        <p:nvSpPr>
          <p:cNvPr id="4" name="TextBox 3">
            <a:extLst>
              <a:ext uri="{FF2B5EF4-FFF2-40B4-BE49-F238E27FC236}">
                <a16:creationId xmlns:a16="http://schemas.microsoft.com/office/drawing/2014/main" id="{5CC6FEE6-2452-4C49-B1E9-37A3DB3B1504}"/>
              </a:ext>
            </a:extLst>
          </p:cNvPr>
          <p:cNvSpPr txBox="1"/>
          <p:nvPr/>
        </p:nvSpPr>
        <p:spPr>
          <a:xfrm>
            <a:off x="838200" y="2496239"/>
            <a:ext cx="5459898" cy="2677656"/>
          </a:xfrm>
          <a:prstGeom prst="rect">
            <a:avLst/>
          </a:prstGeom>
          <a:noFill/>
        </p:spPr>
        <p:txBody>
          <a:bodyPr wrap="square" rtlCol="0">
            <a:spAutoFit/>
          </a:bodyPr>
          <a:lstStyle/>
          <a:p>
            <a:r>
              <a:rPr lang="en-US" sz="2400" b="1" dirty="0">
                <a:solidFill>
                  <a:schemeClr val="accent1"/>
                </a:solidFill>
              </a:rPr>
              <a:t>Recommender systems</a:t>
            </a:r>
          </a:p>
          <a:p>
            <a:pPr marL="342900" indent="-342900">
              <a:buFont typeface="Wingdings" pitchFamily="2" charset="2"/>
              <a:buChar char="§"/>
            </a:pPr>
            <a:r>
              <a:rPr lang="en-US" sz="2400" dirty="0"/>
              <a:t>Top-1 ranking</a:t>
            </a:r>
          </a:p>
          <a:p>
            <a:pPr marL="800100" lvl="1" indent="-342900">
              <a:buFont typeface="Wingdings" pitchFamily="2" charset="2"/>
              <a:buChar char="§"/>
            </a:pPr>
            <a:r>
              <a:rPr lang="en-US" sz="2400" dirty="0"/>
              <a:t>Treat each item as an arm</a:t>
            </a:r>
          </a:p>
          <a:p>
            <a:pPr marL="800100" lvl="1" indent="-342900">
              <a:buFont typeface="Wingdings" pitchFamily="2" charset="2"/>
              <a:buChar char="§"/>
            </a:pPr>
            <a:r>
              <a:rPr lang="en-US" sz="2400" dirty="0"/>
              <a:t>Linear exploration space</a:t>
            </a:r>
          </a:p>
          <a:p>
            <a:pPr marL="342900" indent="-342900">
              <a:buFont typeface="Wingdings" pitchFamily="2" charset="2"/>
              <a:buChar char="§"/>
            </a:pPr>
            <a:r>
              <a:rPr lang="en-US" sz="2400" dirty="0"/>
              <a:t>Presentation bias</a:t>
            </a:r>
          </a:p>
          <a:p>
            <a:pPr marL="342900" indent="-342900">
              <a:buFont typeface="Wingdings" pitchFamily="2" charset="2"/>
              <a:buChar char="§"/>
            </a:pPr>
            <a:r>
              <a:rPr lang="en-US" sz="2400" dirty="0"/>
              <a:t>No position bias, as the recommended item will always be examined</a:t>
            </a:r>
          </a:p>
        </p:txBody>
      </p:sp>
      <p:sp>
        <p:nvSpPr>
          <p:cNvPr id="5" name="TextBox 4">
            <a:extLst>
              <a:ext uri="{FF2B5EF4-FFF2-40B4-BE49-F238E27FC236}">
                <a16:creationId xmlns:a16="http://schemas.microsoft.com/office/drawing/2014/main" id="{7148C718-DF2A-A848-BFC5-9D28B80E0F8E}"/>
              </a:ext>
            </a:extLst>
          </p:cNvPr>
          <p:cNvSpPr txBox="1"/>
          <p:nvPr/>
        </p:nvSpPr>
        <p:spPr>
          <a:xfrm>
            <a:off x="6298098" y="2496239"/>
            <a:ext cx="5324061" cy="2677656"/>
          </a:xfrm>
          <a:prstGeom prst="rect">
            <a:avLst/>
          </a:prstGeom>
          <a:noFill/>
        </p:spPr>
        <p:txBody>
          <a:bodyPr wrap="square" rtlCol="0">
            <a:spAutoFit/>
          </a:bodyPr>
          <a:lstStyle/>
          <a:p>
            <a:r>
              <a:rPr lang="en-US" sz="2400" b="1" dirty="0">
                <a:solidFill>
                  <a:schemeClr val="accent1"/>
                </a:solidFill>
              </a:rPr>
              <a:t>Retrieval systems</a:t>
            </a:r>
          </a:p>
          <a:p>
            <a:pPr marL="342900" indent="-342900">
              <a:buFont typeface="Wingdings" pitchFamily="2" charset="2"/>
              <a:buChar char="§"/>
            </a:pPr>
            <a:r>
              <a:rPr lang="en-US" sz="2400" dirty="0"/>
              <a:t>Top-K ranking</a:t>
            </a:r>
          </a:p>
          <a:p>
            <a:pPr marL="800100" lvl="1" indent="-342900">
              <a:buFont typeface="Wingdings" pitchFamily="2" charset="2"/>
              <a:buChar char="§"/>
            </a:pPr>
            <a:r>
              <a:rPr lang="en-US" sz="2400" dirty="0"/>
              <a:t>Treat each ranking as an arm?</a:t>
            </a:r>
          </a:p>
          <a:p>
            <a:pPr marL="800100" lvl="1" indent="-342900">
              <a:buFont typeface="Wingdings" pitchFamily="2" charset="2"/>
              <a:buChar char="§"/>
            </a:pPr>
            <a:r>
              <a:rPr lang="en-US" sz="2400" dirty="0"/>
              <a:t>Exponential exploration space</a:t>
            </a:r>
          </a:p>
          <a:p>
            <a:pPr marL="342900" indent="-342900">
              <a:buFont typeface="Wingdings" pitchFamily="2" charset="2"/>
              <a:buChar char="§"/>
            </a:pPr>
            <a:r>
              <a:rPr lang="en-US" sz="2400" dirty="0"/>
              <a:t>Presentation bias</a:t>
            </a:r>
          </a:p>
          <a:p>
            <a:pPr marL="342900" indent="-342900">
              <a:buFont typeface="Wingdings" pitchFamily="2" charset="2"/>
              <a:buChar char="§"/>
            </a:pPr>
            <a:r>
              <a:rPr lang="en-US" sz="2400" dirty="0"/>
              <a:t>Position bias due to users’ examination behavior on a ranked list</a:t>
            </a:r>
          </a:p>
        </p:txBody>
      </p:sp>
      <p:sp>
        <p:nvSpPr>
          <p:cNvPr id="6" name="Slide Number Placeholder 4">
            <a:extLst>
              <a:ext uri="{FF2B5EF4-FFF2-40B4-BE49-F238E27FC236}">
                <a16:creationId xmlns:a16="http://schemas.microsoft.com/office/drawing/2014/main" id="{EDB3E185-B293-AF4D-B801-F123A19AE4E4}"/>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80</a:t>
            </a:fld>
            <a:endParaRPr lang="en-US"/>
          </a:p>
        </p:txBody>
      </p:sp>
      <p:sp>
        <p:nvSpPr>
          <p:cNvPr id="7" name="Date Placeholder 3">
            <a:extLst>
              <a:ext uri="{FF2B5EF4-FFF2-40B4-BE49-F238E27FC236}">
                <a16:creationId xmlns:a16="http://schemas.microsoft.com/office/drawing/2014/main" id="{23524C84-5A81-1948-B193-4C09F42694DC}"/>
              </a:ext>
            </a:extLst>
          </p:cNvPr>
          <p:cNvSpPr>
            <a:spLocks noGrp="1"/>
          </p:cNvSpPr>
          <p:nvPr>
            <p:ph type="dt" sz="half" idx="10"/>
          </p:nvPr>
        </p:nvSpPr>
        <p:spPr>
          <a:xfrm>
            <a:off x="838200" y="6356350"/>
            <a:ext cx="2743200" cy="365125"/>
          </a:xfrm>
        </p:spPr>
        <p:txBody>
          <a:bodyPr/>
          <a:lstStyle/>
          <a:p>
            <a:r>
              <a:rPr lang="en-US"/>
              <a:t>Background</a:t>
            </a:r>
            <a:endParaRPr lang="en-US" dirty="0"/>
          </a:p>
        </p:txBody>
      </p:sp>
    </p:spTree>
    <p:extLst>
      <p:ext uri="{BB962C8B-B14F-4D97-AF65-F5344CB8AC3E}">
        <p14:creationId xmlns:p14="http://schemas.microsoft.com/office/powerpoint/2010/main" val="3377783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learning to rank</a:t>
            </a:r>
          </a:p>
        </p:txBody>
      </p:sp>
      <p:sp>
        <p:nvSpPr>
          <p:cNvPr id="3" name="Content Placeholder 2"/>
          <p:cNvSpPr>
            <a:spLocks noGrp="1"/>
          </p:cNvSpPr>
          <p:nvPr>
            <p:ph idx="1"/>
          </p:nvPr>
        </p:nvSpPr>
        <p:spPr/>
        <p:txBody>
          <a:bodyPr>
            <a:normAutofit/>
          </a:bodyPr>
          <a:lstStyle/>
          <a:p>
            <a:r>
              <a:rPr lang="en-US" dirty="0"/>
              <a:t>OL2R under specific click models</a:t>
            </a:r>
          </a:p>
          <a:p>
            <a:r>
              <a:rPr lang="en-US" dirty="0"/>
              <a:t>Dueling bandit gradient descent</a:t>
            </a:r>
          </a:p>
          <a:p>
            <a:r>
              <a:rPr lang="en-US" dirty="0"/>
              <a:t>Online pairwise methods</a:t>
            </a:r>
          </a:p>
          <a:p>
            <a:r>
              <a:rPr lang="en-US" dirty="0"/>
              <a:t>OL2R vs. offline unbiased learning to rank</a:t>
            </a:r>
          </a:p>
          <a:p>
            <a:pPr marL="0" indent="0">
              <a:buNone/>
            </a:pPr>
            <a:endParaRPr lang="en-US" dirty="0"/>
          </a:p>
        </p:txBody>
      </p:sp>
      <p:pic>
        <p:nvPicPr>
          <p:cNvPr id="5" name="Picture 2" descr="Image result for uva logo">
            <a:extLst>
              <a:ext uri="{FF2B5EF4-FFF2-40B4-BE49-F238E27FC236}">
                <a16:creationId xmlns:a16="http://schemas.microsoft.com/office/drawing/2014/main" id="{E4AF4907-5868-524F-88F6-1F2B5AAB22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75452" y="332306"/>
            <a:ext cx="709094" cy="70909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90C7F99A-A992-1043-A8EF-8270B787E9D4}"/>
              </a:ext>
            </a:extLst>
          </p:cNvPr>
          <p:cNvSpPr>
            <a:spLocks noGrp="1"/>
          </p:cNvSpPr>
          <p:nvPr>
            <p:ph type="sldNum" sz="quarter" idx="12"/>
          </p:nvPr>
        </p:nvSpPr>
        <p:spPr>
          <a:xfrm>
            <a:off x="8610600" y="6365228"/>
            <a:ext cx="2743200" cy="365125"/>
          </a:xfrm>
        </p:spPr>
        <p:txBody>
          <a:bodyPr/>
          <a:lstStyle/>
          <a:p>
            <a:fld id="{96675DA6-09A5-4603-985B-62A0433927C4}" type="slidenum">
              <a:rPr lang="en-US" smtClean="0"/>
              <a:t>81</a:t>
            </a:fld>
            <a:endParaRPr lang="en-US"/>
          </a:p>
        </p:txBody>
      </p:sp>
      <p:sp>
        <p:nvSpPr>
          <p:cNvPr id="8" name="Date Placeholder 3">
            <a:extLst>
              <a:ext uri="{FF2B5EF4-FFF2-40B4-BE49-F238E27FC236}">
                <a16:creationId xmlns:a16="http://schemas.microsoft.com/office/drawing/2014/main" id="{9FC81FA3-00B2-4A46-81D7-696071AC331E}"/>
              </a:ext>
            </a:extLst>
          </p:cNvPr>
          <p:cNvSpPr>
            <a:spLocks noGrp="1"/>
          </p:cNvSpPr>
          <p:nvPr>
            <p:ph type="dt" sz="half" idx="10"/>
          </p:nvPr>
        </p:nvSpPr>
        <p:spPr>
          <a:xfrm>
            <a:off x="838200" y="6356350"/>
            <a:ext cx="2743200" cy="365125"/>
          </a:xfrm>
        </p:spPr>
        <p:txBody>
          <a:bodyPr/>
          <a:lstStyle/>
          <a:p>
            <a:r>
              <a:rPr lang="en-US"/>
              <a:t>Outline</a:t>
            </a:r>
            <a:endParaRPr lang="en-US" dirty="0"/>
          </a:p>
        </p:txBody>
      </p:sp>
    </p:spTree>
    <p:extLst>
      <p:ext uri="{BB962C8B-B14F-4D97-AF65-F5344CB8AC3E}">
        <p14:creationId xmlns:p14="http://schemas.microsoft.com/office/powerpoint/2010/main" val="16110774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B937-2E00-674A-97DE-F20CBD0852F0}"/>
              </a:ext>
            </a:extLst>
          </p:cNvPr>
          <p:cNvSpPr>
            <a:spLocks noGrp="1"/>
          </p:cNvSpPr>
          <p:nvPr>
            <p:ph type="title"/>
          </p:nvPr>
        </p:nvSpPr>
        <p:spPr/>
        <p:txBody>
          <a:bodyPr/>
          <a:lstStyle/>
          <a:p>
            <a:r>
              <a:rPr lang="en-US" dirty="0"/>
              <a:t>OL2R under specific click models</a:t>
            </a:r>
          </a:p>
        </p:txBody>
      </p:sp>
      <p:sp>
        <p:nvSpPr>
          <p:cNvPr id="3" name="Vertical Text Placeholder 2">
            <a:extLst>
              <a:ext uri="{FF2B5EF4-FFF2-40B4-BE49-F238E27FC236}">
                <a16:creationId xmlns:a16="http://schemas.microsoft.com/office/drawing/2014/main" id="{FBB1CA86-88DC-7F47-A2CF-4AF666FCEEE6}"/>
              </a:ext>
            </a:extLst>
          </p:cNvPr>
          <p:cNvSpPr>
            <a:spLocks noGrp="1"/>
          </p:cNvSpPr>
          <p:nvPr>
            <p:ph type="body" orient="vert" idx="1"/>
          </p:nvPr>
        </p:nvSpPr>
        <p:spPr>
          <a:xfrm>
            <a:off x="838200" y="1825625"/>
            <a:ext cx="10515600" cy="1712705"/>
          </a:xfrm>
        </p:spPr>
        <p:txBody>
          <a:bodyPr/>
          <a:lstStyle/>
          <a:p>
            <a:r>
              <a:rPr lang="en-US" dirty="0"/>
              <a:t>Assume users’ behavior follows some specific click models, e.g., cascade model, position-based model</a:t>
            </a:r>
          </a:p>
          <a:p>
            <a:r>
              <a:rPr lang="en-US" dirty="0"/>
              <a:t>Deal with the exponential ranking space        document space</a:t>
            </a:r>
          </a:p>
        </p:txBody>
      </p:sp>
      <p:cxnSp>
        <p:nvCxnSpPr>
          <p:cNvPr id="5" name="Straight Arrow Connector 4">
            <a:extLst>
              <a:ext uri="{FF2B5EF4-FFF2-40B4-BE49-F238E27FC236}">
                <a16:creationId xmlns:a16="http://schemas.microsoft.com/office/drawing/2014/main" id="{6730CEDA-E234-B240-8796-BBEC1B9DEAE4}"/>
              </a:ext>
            </a:extLst>
          </p:cNvPr>
          <p:cNvCxnSpPr/>
          <p:nvPr/>
        </p:nvCxnSpPr>
        <p:spPr>
          <a:xfrm>
            <a:off x="6997148" y="2951922"/>
            <a:ext cx="516835" cy="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 name="Slide Number Placeholder 4">
            <a:extLst>
              <a:ext uri="{FF2B5EF4-FFF2-40B4-BE49-F238E27FC236}">
                <a16:creationId xmlns:a16="http://schemas.microsoft.com/office/drawing/2014/main" id="{F7375115-6E62-BE4F-88C5-E519EE0E8F63}"/>
              </a:ext>
            </a:extLst>
          </p:cNvPr>
          <p:cNvSpPr>
            <a:spLocks noGrp="1"/>
          </p:cNvSpPr>
          <p:nvPr>
            <p:ph type="sldNum" sz="quarter" idx="12"/>
          </p:nvPr>
        </p:nvSpPr>
        <p:spPr>
          <a:xfrm>
            <a:off x="8610600" y="6365228"/>
            <a:ext cx="2743200" cy="365125"/>
          </a:xfrm>
        </p:spPr>
        <p:txBody>
          <a:bodyPr/>
          <a:lstStyle/>
          <a:p>
            <a:fld id="{96675DA6-09A5-4603-985B-62A0433927C4}" type="slidenum">
              <a:rPr lang="en-US" smtClean="0"/>
              <a:t>82</a:t>
            </a:fld>
            <a:endParaRPr lang="en-US"/>
          </a:p>
        </p:txBody>
      </p:sp>
      <p:sp>
        <p:nvSpPr>
          <p:cNvPr id="7" name="Date Placeholder 3">
            <a:extLst>
              <a:ext uri="{FF2B5EF4-FFF2-40B4-BE49-F238E27FC236}">
                <a16:creationId xmlns:a16="http://schemas.microsoft.com/office/drawing/2014/main" id="{C46F665D-70B8-A346-B6CA-76F8AC6D4921}"/>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3256640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2AB9-8A22-BD4C-9617-E0E993A81467}"/>
              </a:ext>
            </a:extLst>
          </p:cNvPr>
          <p:cNvSpPr>
            <a:spLocks noGrp="1"/>
          </p:cNvSpPr>
          <p:nvPr>
            <p:ph type="title"/>
          </p:nvPr>
        </p:nvSpPr>
        <p:spPr/>
        <p:txBody>
          <a:bodyPr/>
          <a:lstStyle/>
          <a:p>
            <a:r>
              <a:rPr lang="en-US" dirty="0"/>
              <a:t>Cascading bandits [KSWA15]</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4F3EEE08-5770-8543-A2DB-7528964B4354}"/>
                  </a:ext>
                </a:extLst>
              </p:cNvPr>
              <p:cNvSpPr>
                <a:spLocks noGrp="1"/>
              </p:cNvSpPr>
              <p:nvPr>
                <p:ph type="body" orient="vert" idx="1"/>
              </p:nvPr>
            </p:nvSpPr>
            <p:spPr>
              <a:xfrm>
                <a:off x="838200" y="1825625"/>
                <a:ext cx="10934700" cy="3466854"/>
              </a:xfrm>
            </p:spPr>
            <p:txBody>
              <a:bodyPr>
                <a:normAutofit/>
              </a:bodyPr>
              <a:lstStyle/>
              <a:p>
                <a:r>
                  <a:rPr lang="en-US" dirty="0"/>
                  <a:t>Cascade model is a popular model of user behavior in web search</a:t>
                </a:r>
              </a:p>
              <a:p>
                <a:pPr lvl="1"/>
                <a:r>
                  <a:rPr lang="en-US" dirty="0"/>
                  <a:t>A set of L documents </a:t>
                </a:r>
              </a:p>
              <a:p>
                <a:pPr lvl="1"/>
                <a:r>
                  <a:rPr lang="en-US" dirty="0"/>
                  <a:t>Attraction probabilities</a:t>
                </a:r>
              </a:p>
              <a:p>
                <a:pPr lvl="1"/>
                <a:r>
                  <a:rPr lang="en-US" dirty="0"/>
                  <a:t>User sequentially scan a list of </a:t>
                </a:r>
                <a14:m>
                  <m:oMath xmlns:m="http://schemas.openxmlformats.org/officeDocument/2006/math">
                    <m:r>
                      <a:rPr lang="en-US" b="0" i="1" smtClean="0">
                        <a:latin typeface="Cambria Math" panose="02040503050406030204" pitchFamily="18" charset="0"/>
                      </a:rPr>
                      <m:t>𝐾</m:t>
                    </m:r>
                  </m:oMath>
                </a14:m>
                <a:r>
                  <a:rPr lang="en-US" dirty="0"/>
                  <a:t> documents</a:t>
                </a:r>
              </a:p>
            </p:txBody>
          </p:sp>
        </mc:Choice>
        <mc:Fallback xmlns="">
          <p:sp>
            <p:nvSpPr>
              <p:cNvPr id="3" name="Vertical Text Placeholder 2">
                <a:extLst>
                  <a:ext uri="{FF2B5EF4-FFF2-40B4-BE49-F238E27FC236}">
                    <a16:creationId xmlns:a16="http://schemas.microsoft.com/office/drawing/2014/main" id="{4F3EEE08-5770-8543-A2DB-7528964B4354}"/>
                  </a:ext>
                </a:extLst>
              </p:cNvPr>
              <p:cNvSpPr>
                <a:spLocks noGrp="1" noRot="1" noChangeAspect="1" noMove="1" noResize="1" noEditPoints="1" noAdjustHandles="1" noChangeArrowheads="1" noChangeShapeType="1" noTextEdit="1"/>
              </p:cNvSpPr>
              <p:nvPr>
                <p:ph type="body" orient="vert" idx="1"/>
              </p:nvPr>
            </p:nvSpPr>
            <p:spPr>
              <a:xfrm>
                <a:off x="838200" y="1825625"/>
                <a:ext cx="10934700" cy="3466854"/>
              </a:xfrm>
              <a:blipFill>
                <a:blip r:embed="rId3"/>
                <a:stretch>
                  <a:fillRect l="-1045" t="-2920"/>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A5E8B507-09C0-574B-A94C-6841C9865EAD}"/>
              </a:ext>
            </a:extLst>
          </p:cNvPr>
          <p:cNvGrpSpPr/>
          <p:nvPr/>
        </p:nvGrpSpPr>
        <p:grpSpPr>
          <a:xfrm>
            <a:off x="7788786" y="5676247"/>
            <a:ext cx="4000499" cy="624525"/>
            <a:chOff x="7788786" y="5676248"/>
            <a:chExt cx="4000499" cy="624525"/>
          </a:xfrm>
        </p:grpSpPr>
        <p:cxnSp>
          <p:nvCxnSpPr>
            <p:cNvPr id="27" name="Straight Arrow Connector 26">
              <a:extLst>
                <a:ext uri="{FF2B5EF4-FFF2-40B4-BE49-F238E27FC236}">
                  <a16:creationId xmlns:a16="http://schemas.microsoft.com/office/drawing/2014/main" id="{5FFA6CA9-D0FD-9F45-847F-5A59910CEBB5}"/>
                </a:ext>
              </a:extLst>
            </p:cNvPr>
            <p:cNvCxnSpPr>
              <a:cxnSpLocks/>
              <a:stCxn id="24" idx="3"/>
            </p:cNvCxnSpPr>
            <p:nvPr/>
          </p:nvCxnSpPr>
          <p:spPr>
            <a:xfrm>
              <a:off x="7788786" y="5961837"/>
              <a:ext cx="940777"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4" name="Picture 33" descr="A picture containing text, clock&#10;&#10;Description automatically generated">
              <a:extLst>
                <a:ext uri="{FF2B5EF4-FFF2-40B4-BE49-F238E27FC236}">
                  <a16:creationId xmlns:a16="http://schemas.microsoft.com/office/drawing/2014/main" id="{3C490ABB-1263-AD4E-AF15-EBCAECD338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2085" y="5676248"/>
              <a:ext cx="624525" cy="624525"/>
            </a:xfrm>
            <a:prstGeom prst="rect">
              <a:avLst/>
            </a:prstGeom>
          </p:spPr>
        </p:pic>
        <p:sp>
          <p:nvSpPr>
            <p:cNvPr id="35" name="TextBox 34">
              <a:extLst>
                <a:ext uri="{FF2B5EF4-FFF2-40B4-BE49-F238E27FC236}">
                  <a16:creationId xmlns:a16="http://schemas.microsoft.com/office/drawing/2014/main" id="{2FF652CF-3F21-C94D-830F-2819A3417D0E}"/>
                </a:ext>
              </a:extLst>
            </p:cNvPr>
            <p:cNvSpPr txBox="1"/>
            <p:nvPr/>
          </p:nvSpPr>
          <p:spPr>
            <a:xfrm>
              <a:off x="9602714" y="5814748"/>
              <a:ext cx="2186571" cy="369332"/>
            </a:xfrm>
            <a:prstGeom prst="rect">
              <a:avLst/>
            </a:prstGeom>
            <a:noFill/>
          </p:spPr>
          <p:txBody>
            <a:bodyPr wrap="square" rtlCol="0">
              <a:spAutoFit/>
            </a:bodyPr>
            <a:lstStyle/>
            <a:p>
              <a:r>
                <a:rPr lang="en-US" dirty="0"/>
                <a:t>User exits the system</a:t>
              </a:r>
            </a:p>
          </p:txBody>
        </p:sp>
      </p:grpSp>
      <p:sp>
        <p:nvSpPr>
          <p:cNvPr id="44" name="TextBox 43">
            <a:extLst>
              <a:ext uri="{FF2B5EF4-FFF2-40B4-BE49-F238E27FC236}">
                <a16:creationId xmlns:a16="http://schemas.microsoft.com/office/drawing/2014/main" id="{3FC7A344-8EC5-284D-955A-FAC0ABC0C563}"/>
              </a:ext>
            </a:extLst>
          </p:cNvPr>
          <p:cNvSpPr txBox="1"/>
          <p:nvPr/>
        </p:nvSpPr>
        <p:spPr>
          <a:xfrm>
            <a:off x="9204348" y="5058084"/>
            <a:ext cx="2676905" cy="369332"/>
          </a:xfrm>
          <a:prstGeom prst="rect">
            <a:avLst/>
          </a:prstGeom>
          <a:noFill/>
        </p:spPr>
        <p:txBody>
          <a:bodyPr wrap="square" rtlCol="0">
            <a:spAutoFit/>
          </a:bodyPr>
          <a:lstStyle/>
          <a:p>
            <a:r>
              <a:rPr lang="en-US" dirty="0">
                <a:solidFill>
                  <a:srgbClr val="FF0000"/>
                </a:solidFill>
              </a:rPr>
              <a:t>There is at most one click</a:t>
            </a:r>
          </a:p>
        </p:txBody>
      </p:sp>
      <p:pic>
        <p:nvPicPr>
          <p:cNvPr id="15" name="Picture 14" descr="Icon&#10;&#10;Description automatically generated with low confidence">
            <a:extLst>
              <a:ext uri="{FF2B5EF4-FFF2-40B4-BE49-F238E27FC236}">
                <a16:creationId xmlns:a16="http://schemas.microsoft.com/office/drawing/2014/main" id="{8EA98D64-7256-AB40-8626-0205913347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1492" y="2654532"/>
            <a:ext cx="1223204" cy="369806"/>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320EF695-66B7-1C4A-BE96-60EFEFA35B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4918" y="2317721"/>
            <a:ext cx="1596338" cy="352566"/>
          </a:xfrm>
          <a:prstGeom prst="rect">
            <a:avLst/>
          </a:prstGeom>
        </p:spPr>
      </p:pic>
      <p:pic>
        <p:nvPicPr>
          <p:cNvPr id="21" name="Picture 20">
            <a:extLst>
              <a:ext uri="{FF2B5EF4-FFF2-40B4-BE49-F238E27FC236}">
                <a16:creationId xmlns:a16="http://schemas.microsoft.com/office/drawing/2014/main" id="{8B173351-6E84-E94D-B6A6-7747B0FD0E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8337" y="3077917"/>
            <a:ext cx="3057074" cy="363937"/>
          </a:xfrm>
          <a:prstGeom prst="rect">
            <a:avLst/>
          </a:prstGeom>
        </p:spPr>
      </p:pic>
      <p:grpSp>
        <p:nvGrpSpPr>
          <p:cNvPr id="36" name="Group 35">
            <a:extLst>
              <a:ext uri="{FF2B5EF4-FFF2-40B4-BE49-F238E27FC236}">
                <a16:creationId xmlns:a16="http://schemas.microsoft.com/office/drawing/2014/main" id="{70B12493-9191-FB4D-9CC1-5EDFA91B9D14}"/>
              </a:ext>
            </a:extLst>
          </p:cNvPr>
          <p:cNvGrpSpPr/>
          <p:nvPr/>
        </p:nvGrpSpPr>
        <p:grpSpPr>
          <a:xfrm>
            <a:off x="1986236" y="3950194"/>
            <a:ext cx="3969235" cy="646331"/>
            <a:chOff x="1986236" y="3950194"/>
            <a:chExt cx="3969235" cy="646331"/>
          </a:xfrm>
        </p:grpSpPr>
        <p:pic>
          <p:nvPicPr>
            <p:cNvPr id="25" name="Picture 24" descr="Text&#10;&#10;Description automatically generated">
              <a:extLst>
                <a:ext uri="{FF2B5EF4-FFF2-40B4-BE49-F238E27FC236}">
                  <a16:creationId xmlns:a16="http://schemas.microsoft.com/office/drawing/2014/main" id="{E2E3241A-9649-D349-9E25-0D3407AB3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3711" y="4288165"/>
              <a:ext cx="1398283" cy="304388"/>
            </a:xfrm>
            <a:prstGeom prst="rect">
              <a:avLst/>
            </a:prstGeom>
          </p:spPr>
        </p:pic>
        <p:grpSp>
          <p:nvGrpSpPr>
            <p:cNvPr id="39" name="Group 38">
              <a:extLst>
                <a:ext uri="{FF2B5EF4-FFF2-40B4-BE49-F238E27FC236}">
                  <a16:creationId xmlns:a16="http://schemas.microsoft.com/office/drawing/2014/main" id="{3035DBBC-6256-F448-8CDF-59B5950B50E8}"/>
                </a:ext>
              </a:extLst>
            </p:cNvPr>
            <p:cNvGrpSpPr/>
            <p:nvPr/>
          </p:nvGrpSpPr>
          <p:grpSpPr>
            <a:xfrm>
              <a:off x="1986236" y="3950194"/>
              <a:ext cx="3969235" cy="646331"/>
              <a:chOff x="1969850" y="4481231"/>
              <a:chExt cx="3969235" cy="646331"/>
            </a:xfrm>
          </p:grpSpPr>
          <p:cxnSp>
            <p:nvCxnSpPr>
              <p:cNvPr id="13" name="Straight Arrow Connector 12">
                <a:extLst>
                  <a:ext uri="{FF2B5EF4-FFF2-40B4-BE49-F238E27FC236}">
                    <a16:creationId xmlns:a16="http://schemas.microsoft.com/office/drawing/2014/main" id="{85915A7B-8D54-FE42-9B24-5D25C8BAE900}"/>
                  </a:ext>
                </a:extLst>
              </p:cNvPr>
              <p:cNvCxnSpPr>
                <a:stCxn id="5" idx="6"/>
                <a:endCxn id="8" idx="2"/>
              </p:cNvCxnSpPr>
              <p:nvPr/>
            </p:nvCxnSpPr>
            <p:spPr>
              <a:xfrm flipV="1">
                <a:off x="1969850" y="5117617"/>
                <a:ext cx="3969235" cy="273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E7CE71-FFF3-9346-985B-23565EF59EDE}"/>
                  </a:ext>
                </a:extLst>
              </p:cNvPr>
              <p:cNvSpPr txBox="1"/>
              <p:nvPr/>
            </p:nvSpPr>
            <p:spPr>
              <a:xfrm>
                <a:off x="2488223" y="4481231"/>
                <a:ext cx="2892669" cy="646331"/>
              </a:xfrm>
              <a:prstGeom prst="rect">
                <a:avLst/>
              </a:prstGeom>
              <a:noFill/>
            </p:spPr>
            <p:txBody>
              <a:bodyPr wrap="square" rtlCol="0">
                <a:spAutoFit/>
              </a:bodyPr>
              <a:lstStyle/>
              <a:p>
                <a:r>
                  <a:rPr lang="en-US" dirty="0"/>
                  <a:t>Document is not attractive with prob</a:t>
                </a:r>
              </a:p>
            </p:txBody>
          </p:sp>
        </p:grpSp>
      </p:grpSp>
      <p:grpSp>
        <p:nvGrpSpPr>
          <p:cNvPr id="48" name="Group 47">
            <a:extLst>
              <a:ext uri="{FF2B5EF4-FFF2-40B4-BE49-F238E27FC236}">
                <a16:creationId xmlns:a16="http://schemas.microsoft.com/office/drawing/2014/main" id="{C4AF3BB5-E926-7340-817F-F139C07EDE93}"/>
              </a:ext>
            </a:extLst>
          </p:cNvPr>
          <p:cNvGrpSpPr/>
          <p:nvPr/>
        </p:nvGrpSpPr>
        <p:grpSpPr>
          <a:xfrm>
            <a:off x="5138260" y="4202532"/>
            <a:ext cx="3753826" cy="1208256"/>
            <a:chOff x="5138260" y="4202532"/>
            <a:chExt cx="3753826" cy="1208256"/>
          </a:xfrm>
        </p:grpSpPr>
        <p:grpSp>
          <p:nvGrpSpPr>
            <p:cNvPr id="40" name="Group 39">
              <a:extLst>
                <a:ext uri="{FF2B5EF4-FFF2-40B4-BE49-F238E27FC236}">
                  <a16:creationId xmlns:a16="http://schemas.microsoft.com/office/drawing/2014/main" id="{35A08F22-F673-4243-91F4-0D7F2C8931E0}"/>
                </a:ext>
              </a:extLst>
            </p:cNvPr>
            <p:cNvGrpSpPr/>
            <p:nvPr/>
          </p:nvGrpSpPr>
          <p:grpSpPr>
            <a:xfrm>
              <a:off x="5138260" y="4202532"/>
              <a:ext cx="3753826" cy="1208256"/>
              <a:chOff x="5121874" y="4733569"/>
              <a:chExt cx="3753826" cy="1208256"/>
            </a:xfrm>
          </p:grpSpPr>
          <p:grpSp>
            <p:nvGrpSpPr>
              <p:cNvPr id="7" name="Group 6">
                <a:extLst>
                  <a:ext uri="{FF2B5EF4-FFF2-40B4-BE49-F238E27FC236}">
                    <a16:creationId xmlns:a16="http://schemas.microsoft.com/office/drawing/2014/main" id="{8602AC37-4CED-4D42-BA4B-44E78A465CCA}"/>
                  </a:ext>
                </a:extLst>
              </p:cNvPr>
              <p:cNvGrpSpPr/>
              <p:nvPr/>
            </p:nvGrpSpPr>
            <p:grpSpPr>
              <a:xfrm>
                <a:off x="5939085" y="4733569"/>
                <a:ext cx="768096" cy="768096"/>
                <a:chOff x="1581501" y="4301263"/>
                <a:chExt cx="768096" cy="768096"/>
              </a:xfrm>
            </p:grpSpPr>
            <p:sp>
              <p:nvSpPr>
                <p:cNvPr id="8" name="Oval 7">
                  <a:extLst>
                    <a:ext uri="{FF2B5EF4-FFF2-40B4-BE49-F238E27FC236}">
                      <a16:creationId xmlns:a16="http://schemas.microsoft.com/office/drawing/2014/main" id="{6C2E2AA3-B64A-1247-AD5E-522E5105C298}"/>
                    </a:ext>
                  </a:extLst>
                </p:cNvPr>
                <p:cNvSpPr/>
                <p:nvPr/>
              </p:nvSpPr>
              <p:spPr>
                <a:xfrm>
                  <a:off x="1581501" y="4301263"/>
                  <a:ext cx="768096" cy="76809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181C76-DB39-9D43-9DD7-6BBE56A867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52329" y="4372091"/>
                  <a:ext cx="626439" cy="626439"/>
                </a:xfrm>
                <a:prstGeom prst="rect">
                  <a:avLst/>
                </a:prstGeom>
              </p:spPr>
            </p:pic>
          </p:grpSp>
          <p:sp>
            <p:nvSpPr>
              <p:cNvPr id="11" name="TextBox 10">
                <a:extLst>
                  <a:ext uri="{FF2B5EF4-FFF2-40B4-BE49-F238E27FC236}">
                    <a16:creationId xmlns:a16="http://schemas.microsoft.com/office/drawing/2014/main" id="{E4E31B37-012A-994D-B764-B713E72F5334}"/>
                  </a:ext>
                </a:extLst>
              </p:cNvPr>
              <p:cNvSpPr txBox="1"/>
              <p:nvPr/>
            </p:nvSpPr>
            <p:spPr>
              <a:xfrm>
                <a:off x="5121874" y="5572493"/>
                <a:ext cx="3753826" cy="369332"/>
              </a:xfrm>
              <a:prstGeom prst="rect">
                <a:avLst/>
              </a:prstGeom>
              <a:noFill/>
            </p:spPr>
            <p:txBody>
              <a:bodyPr wrap="square" rtlCol="0">
                <a:spAutoFit/>
              </a:bodyPr>
              <a:lstStyle/>
              <a:p>
                <a:r>
                  <a:rPr lang="en-US" dirty="0"/>
                  <a:t>User examine document </a:t>
                </a:r>
              </a:p>
            </p:txBody>
          </p:sp>
        </p:grpSp>
        <p:pic>
          <p:nvPicPr>
            <p:cNvPr id="30" name="Picture 29" descr="Diagram&#10;&#10;Description automatically generated with medium confidence">
              <a:extLst>
                <a:ext uri="{FF2B5EF4-FFF2-40B4-BE49-F238E27FC236}">
                  <a16:creationId xmlns:a16="http://schemas.microsoft.com/office/drawing/2014/main" id="{52184D74-B4D2-4F44-8A4B-01226946A1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46820" y="5015083"/>
              <a:ext cx="869816" cy="377799"/>
            </a:xfrm>
            <a:prstGeom prst="rect">
              <a:avLst/>
            </a:prstGeom>
          </p:spPr>
        </p:pic>
      </p:grpSp>
      <p:grpSp>
        <p:nvGrpSpPr>
          <p:cNvPr id="33" name="Group 32">
            <a:extLst>
              <a:ext uri="{FF2B5EF4-FFF2-40B4-BE49-F238E27FC236}">
                <a16:creationId xmlns:a16="http://schemas.microsoft.com/office/drawing/2014/main" id="{EC5A3FA3-D2F0-E840-8E10-E8DCA043C98D}"/>
              </a:ext>
            </a:extLst>
          </p:cNvPr>
          <p:cNvGrpSpPr/>
          <p:nvPr/>
        </p:nvGrpSpPr>
        <p:grpSpPr>
          <a:xfrm>
            <a:off x="437058" y="4205265"/>
            <a:ext cx="2748262" cy="1199573"/>
            <a:chOff x="419100" y="4202532"/>
            <a:chExt cx="2748262" cy="1199573"/>
          </a:xfrm>
        </p:grpSpPr>
        <p:grpSp>
          <p:nvGrpSpPr>
            <p:cNvPr id="38" name="Group 37">
              <a:extLst>
                <a:ext uri="{FF2B5EF4-FFF2-40B4-BE49-F238E27FC236}">
                  <a16:creationId xmlns:a16="http://schemas.microsoft.com/office/drawing/2014/main" id="{B6C8429E-4B4C-884D-B5B0-77E5713B02B0}"/>
                </a:ext>
              </a:extLst>
            </p:cNvPr>
            <p:cNvGrpSpPr/>
            <p:nvPr/>
          </p:nvGrpSpPr>
          <p:grpSpPr>
            <a:xfrm>
              <a:off x="419100" y="4202532"/>
              <a:ext cx="2748262" cy="1195296"/>
              <a:chOff x="402714" y="4733569"/>
              <a:chExt cx="2748262" cy="1195296"/>
            </a:xfrm>
          </p:grpSpPr>
          <p:grpSp>
            <p:nvGrpSpPr>
              <p:cNvPr id="6" name="Group 5">
                <a:extLst>
                  <a:ext uri="{FF2B5EF4-FFF2-40B4-BE49-F238E27FC236}">
                    <a16:creationId xmlns:a16="http://schemas.microsoft.com/office/drawing/2014/main" id="{DA858AE3-673F-784D-9381-19AEFF0413A9}"/>
                  </a:ext>
                </a:extLst>
              </p:cNvPr>
              <p:cNvGrpSpPr/>
              <p:nvPr/>
            </p:nvGrpSpPr>
            <p:grpSpPr>
              <a:xfrm>
                <a:off x="1183796" y="4733569"/>
                <a:ext cx="768096" cy="768096"/>
                <a:chOff x="1581501" y="4301263"/>
                <a:chExt cx="768096" cy="768096"/>
              </a:xfrm>
            </p:grpSpPr>
            <p:sp>
              <p:nvSpPr>
                <p:cNvPr id="5" name="Oval 4">
                  <a:extLst>
                    <a:ext uri="{FF2B5EF4-FFF2-40B4-BE49-F238E27FC236}">
                      <a16:creationId xmlns:a16="http://schemas.microsoft.com/office/drawing/2014/main" id="{7CC82B97-7939-E241-8272-621FF8BBF671}"/>
                    </a:ext>
                  </a:extLst>
                </p:cNvPr>
                <p:cNvSpPr/>
                <p:nvPr/>
              </p:nvSpPr>
              <p:spPr>
                <a:xfrm>
                  <a:off x="1581501" y="4301263"/>
                  <a:ext cx="768096" cy="76809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8C6061-82A7-0247-BB01-79E17C7C3F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52329" y="4372091"/>
                  <a:ext cx="626439" cy="626439"/>
                </a:xfrm>
                <a:prstGeom prst="rect">
                  <a:avLst/>
                </a:prstGeom>
              </p:spPr>
            </p:pic>
          </p:grpSp>
          <p:sp>
            <p:nvSpPr>
              <p:cNvPr id="10" name="TextBox 9">
                <a:extLst>
                  <a:ext uri="{FF2B5EF4-FFF2-40B4-BE49-F238E27FC236}">
                    <a16:creationId xmlns:a16="http://schemas.microsoft.com/office/drawing/2014/main" id="{BFF0A591-079E-0049-A3E1-357165299235}"/>
                  </a:ext>
                </a:extLst>
              </p:cNvPr>
              <p:cNvSpPr txBox="1"/>
              <p:nvPr/>
            </p:nvSpPr>
            <p:spPr>
              <a:xfrm>
                <a:off x="402714" y="5559533"/>
                <a:ext cx="2748262" cy="369332"/>
              </a:xfrm>
              <a:prstGeom prst="rect">
                <a:avLst/>
              </a:prstGeom>
              <a:noFill/>
            </p:spPr>
            <p:txBody>
              <a:bodyPr wrap="square" rtlCol="0">
                <a:spAutoFit/>
              </a:bodyPr>
              <a:lstStyle/>
              <a:p>
                <a:r>
                  <a:rPr lang="en-US" dirty="0"/>
                  <a:t>User examine item</a:t>
                </a:r>
              </a:p>
            </p:txBody>
          </p:sp>
        </p:grpSp>
        <p:pic>
          <p:nvPicPr>
            <p:cNvPr id="45" name="Picture 44" descr="Text&#10;&#10;Description automatically generated">
              <a:extLst>
                <a:ext uri="{FF2B5EF4-FFF2-40B4-BE49-F238E27FC236}">
                  <a16:creationId xmlns:a16="http://schemas.microsoft.com/office/drawing/2014/main" id="{AC48A8DE-8C33-0746-8D5E-875AA722008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89599" y="5062357"/>
              <a:ext cx="569078" cy="339748"/>
            </a:xfrm>
            <a:prstGeom prst="rect">
              <a:avLst/>
            </a:prstGeom>
          </p:spPr>
        </p:pic>
      </p:grpSp>
      <p:grpSp>
        <p:nvGrpSpPr>
          <p:cNvPr id="37" name="Group 36">
            <a:extLst>
              <a:ext uri="{FF2B5EF4-FFF2-40B4-BE49-F238E27FC236}">
                <a16:creationId xmlns:a16="http://schemas.microsoft.com/office/drawing/2014/main" id="{126D06F2-EA8A-7F4A-B998-1DA945F90EFF}"/>
              </a:ext>
            </a:extLst>
          </p:cNvPr>
          <p:cNvGrpSpPr/>
          <p:nvPr/>
        </p:nvGrpSpPr>
        <p:grpSpPr>
          <a:xfrm>
            <a:off x="1968277" y="4761442"/>
            <a:ext cx="2676905" cy="1200395"/>
            <a:chOff x="1968277" y="4761442"/>
            <a:chExt cx="2676905" cy="1200395"/>
          </a:xfrm>
        </p:grpSpPr>
        <p:grpSp>
          <p:nvGrpSpPr>
            <p:cNvPr id="41" name="Group 40">
              <a:extLst>
                <a:ext uri="{FF2B5EF4-FFF2-40B4-BE49-F238E27FC236}">
                  <a16:creationId xmlns:a16="http://schemas.microsoft.com/office/drawing/2014/main" id="{0508EED2-3387-DA4F-A598-29B5148DAB67}"/>
                </a:ext>
              </a:extLst>
            </p:cNvPr>
            <p:cNvGrpSpPr/>
            <p:nvPr/>
          </p:nvGrpSpPr>
          <p:grpSpPr>
            <a:xfrm>
              <a:off x="1968277" y="4761442"/>
              <a:ext cx="2676905" cy="1200395"/>
              <a:chOff x="1951891" y="5292479"/>
              <a:chExt cx="2676905" cy="1200395"/>
            </a:xfrm>
          </p:grpSpPr>
          <p:cxnSp>
            <p:nvCxnSpPr>
              <p:cNvPr id="16" name="Elbow Connector 15">
                <a:extLst>
                  <a:ext uri="{FF2B5EF4-FFF2-40B4-BE49-F238E27FC236}">
                    <a16:creationId xmlns:a16="http://schemas.microsoft.com/office/drawing/2014/main" id="{2AFE2245-F5CB-2345-BFEE-D3B62D83A465}"/>
                  </a:ext>
                </a:extLst>
              </p:cNvPr>
              <p:cNvCxnSpPr>
                <a:cxnSpLocks/>
              </p:cNvCxnSpPr>
              <p:nvPr/>
            </p:nvCxnSpPr>
            <p:spPr>
              <a:xfrm>
                <a:off x="1951891" y="5292479"/>
                <a:ext cx="2676905" cy="1200395"/>
              </a:xfrm>
              <a:prstGeom prst="bentConnector3">
                <a:avLst>
                  <a:gd name="adj1" fmla="val 35877"/>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4DD8BB0-5D2E-4746-BC80-44C73AEA5033}"/>
                  </a:ext>
                </a:extLst>
              </p:cNvPr>
              <p:cNvSpPr txBox="1"/>
              <p:nvPr/>
            </p:nvSpPr>
            <p:spPr>
              <a:xfrm>
                <a:off x="3004037" y="5846543"/>
                <a:ext cx="1521069" cy="646331"/>
              </a:xfrm>
              <a:prstGeom prst="rect">
                <a:avLst/>
              </a:prstGeom>
              <a:noFill/>
            </p:spPr>
            <p:txBody>
              <a:bodyPr wrap="square" rtlCol="0">
                <a:spAutoFit/>
              </a:bodyPr>
              <a:lstStyle/>
              <a:p>
                <a:r>
                  <a:rPr lang="en-US" dirty="0"/>
                  <a:t>Attracted with  prob</a:t>
                </a:r>
              </a:p>
            </p:txBody>
          </p:sp>
        </p:grpSp>
        <p:pic>
          <p:nvPicPr>
            <p:cNvPr id="46" name="Picture 45" descr="Text&#10;&#10;Description automatically generated">
              <a:extLst>
                <a:ext uri="{FF2B5EF4-FFF2-40B4-BE49-F238E27FC236}">
                  <a16:creationId xmlns:a16="http://schemas.microsoft.com/office/drawing/2014/main" id="{95BA3376-CA5F-1F41-B7A7-5C755336092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65819" y="5615898"/>
              <a:ext cx="938283" cy="324790"/>
            </a:xfrm>
            <a:prstGeom prst="rect">
              <a:avLst/>
            </a:prstGeom>
          </p:spPr>
        </p:pic>
      </p:grpSp>
      <p:grpSp>
        <p:nvGrpSpPr>
          <p:cNvPr id="49" name="Group 48">
            <a:extLst>
              <a:ext uri="{FF2B5EF4-FFF2-40B4-BE49-F238E27FC236}">
                <a16:creationId xmlns:a16="http://schemas.microsoft.com/office/drawing/2014/main" id="{D4849F6D-130E-9F45-AEAA-AC49CF12C408}"/>
              </a:ext>
            </a:extLst>
          </p:cNvPr>
          <p:cNvGrpSpPr/>
          <p:nvPr/>
        </p:nvGrpSpPr>
        <p:grpSpPr>
          <a:xfrm>
            <a:off x="4778332" y="5738914"/>
            <a:ext cx="3010454" cy="419470"/>
            <a:chOff x="4778332" y="5738914"/>
            <a:chExt cx="3010454" cy="419470"/>
          </a:xfrm>
        </p:grpSpPr>
        <p:grpSp>
          <p:nvGrpSpPr>
            <p:cNvPr id="42" name="Group 41">
              <a:extLst>
                <a:ext uri="{FF2B5EF4-FFF2-40B4-BE49-F238E27FC236}">
                  <a16:creationId xmlns:a16="http://schemas.microsoft.com/office/drawing/2014/main" id="{B01357A4-F462-6847-8496-69059347DA15}"/>
                </a:ext>
              </a:extLst>
            </p:cNvPr>
            <p:cNvGrpSpPr/>
            <p:nvPr/>
          </p:nvGrpSpPr>
          <p:grpSpPr>
            <a:xfrm>
              <a:off x="4778332" y="5738914"/>
              <a:ext cx="3010454" cy="407589"/>
              <a:chOff x="4761946" y="6269951"/>
              <a:chExt cx="3010454" cy="407589"/>
            </a:xfrm>
          </p:grpSpPr>
          <p:pic>
            <p:nvPicPr>
              <p:cNvPr id="23" name="Picture 22" descr="Icon&#10;&#10;Description automatically generated">
                <a:extLst>
                  <a:ext uri="{FF2B5EF4-FFF2-40B4-BE49-F238E27FC236}">
                    <a16:creationId xmlns:a16="http://schemas.microsoft.com/office/drawing/2014/main" id="{8998D186-3185-CE46-BF72-BBF06ABD61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61946" y="6269951"/>
                <a:ext cx="347996" cy="347996"/>
              </a:xfrm>
              <a:prstGeom prst="rect">
                <a:avLst/>
              </a:prstGeom>
            </p:spPr>
          </p:pic>
          <p:sp>
            <p:nvSpPr>
              <p:cNvPr id="24" name="TextBox 23">
                <a:extLst>
                  <a:ext uri="{FF2B5EF4-FFF2-40B4-BE49-F238E27FC236}">
                    <a16:creationId xmlns:a16="http://schemas.microsoft.com/office/drawing/2014/main" id="{CFDC4C2F-4532-2E4F-BB30-63CF15953A53}"/>
                  </a:ext>
                </a:extLst>
              </p:cNvPr>
              <p:cNvSpPr txBox="1"/>
              <p:nvPr/>
            </p:nvSpPr>
            <p:spPr>
              <a:xfrm>
                <a:off x="5121874" y="6308208"/>
                <a:ext cx="2650526" cy="369332"/>
              </a:xfrm>
              <a:prstGeom prst="rect">
                <a:avLst/>
              </a:prstGeom>
              <a:noFill/>
            </p:spPr>
            <p:txBody>
              <a:bodyPr wrap="square" rtlCol="0">
                <a:spAutoFit/>
              </a:bodyPr>
              <a:lstStyle/>
              <a:p>
                <a:r>
                  <a:rPr lang="en-US" dirty="0"/>
                  <a:t>Click on document</a:t>
                </a:r>
              </a:p>
            </p:txBody>
          </p:sp>
        </p:grpSp>
        <p:pic>
          <p:nvPicPr>
            <p:cNvPr id="47" name="Picture 46" descr="Text&#10;&#10;Description automatically generated">
              <a:extLst>
                <a:ext uri="{FF2B5EF4-FFF2-40B4-BE49-F238E27FC236}">
                  <a16:creationId xmlns:a16="http://schemas.microsoft.com/office/drawing/2014/main" id="{0E653C61-F80F-3F43-81A2-D1329E0397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57186" y="5818636"/>
              <a:ext cx="569078" cy="339748"/>
            </a:xfrm>
            <a:prstGeom prst="rect">
              <a:avLst/>
            </a:prstGeom>
          </p:spPr>
        </p:pic>
      </p:grpSp>
      <p:sp>
        <p:nvSpPr>
          <p:cNvPr id="50" name="Slide Number Placeholder 4">
            <a:extLst>
              <a:ext uri="{FF2B5EF4-FFF2-40B4-BE49-F238E27FC236}">
                <a16:creationId xmlns:a16="http://schemas.microsoft.com/office/drawing/2014/main" id="{6B7312A0-FA60-0043-BC95-73E0BB4456D1}"/>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83</a:t>
            </a:fld>
            <a:endParaRPr lang="en-US"/>
          </a:p>
        </p:txBody>
      </p:sp>
      <p:sp>
        <p:nvSpPr>
          <p:cNvPr id="51" name="Date Placeholder 3">
            <a:extLst>
              <a:ext uri="{FF2B5EF4-FFF2-40B4-BE49-F238E27FC236}">
                <a16:creationId xmlns:a16="http://schemas.microsoft.com/office/drawing/2014/main" id="{CDF315D3-210B-BB43-89D6-C83A1705ED52}"/>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11966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6BF737-94C6-A541-B76D-9E592F022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495" y="5109380"/>
            <a:ext cx="4740838" cy="452586"/>
          </a:xfrm>
          <a:prstGeom prst="rect">
            <a:avLst/>
          </a:prstGeom>
        </p:spPr>
      </p:pic>
      <p:sp>
        <p:nvSpPr>
          <p:cNvPr id="2" name="Title 1">
            <a:extLst>
              <a:ext uri="{FF2B5EF4-FFF2-40B4-BE49-F238E27FC236}">
                <a16:creationId xmlns:a16="http://schemas.microsoft.com/office/drawing/2014/main" id="{867C24F3-578F-C64E-BB4F-4E32B9FF9F59}"/>
              </a:ext>
            </a:extLst>
          </p:cNvPr>
          <p:cNvSpPr>
            <a:spLocks noGrp="1"/>
          </p:cNvSpPr>
          <p:nvPr>
            <p:ph type="title"/>
          </p:nvPr>
        </p:nvSpPr>
        <p:spPr/>
        <p:txBody>
          <a:bodyPr/>
          <a:lstStyle/>
          <a:p>
            <a:r>
              <a:rPr lang="en-US" dirty="0"/>
              <a:t>Cascading bandits</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0DDA70ED-9B7B-6D47-AC2B-4ED0138038E5}"/>
                  </a:ext>
                </a:extLst>
              </p:cNvPr>
              <p:cNvSpPr>
                <a:spLocks noGrp="1"/>
              </p:cNvSpPr>
              <p:nvPr>
                <p:ph type="body" orient="vert" idx="1"/>
              </p:nvPr>
            </p:nvSpPr>
            <p:spPr>
              <a:xfrm>
                <a:off x="838200" y="1825624"/>
                <a:ext cx="10515600" cy="5093921"/>
              </a:xfrm>
            </p:spPr>
            <p:txBody>
              <a:bodyPr>
                <a:normAutofit/>
              </a:bodyPr>
              <a:lstStyle/>
              <a:p>
                <a:r>
                  <a:rPr lang="en-US" dirty="0"/>
                  <a:t>One model for each query</a:t>
                </a:r>
              </a:p>
              <a:p>
                <a:r>
                  <a:rPr lang="en-US" dirty="0"/>
                  <a:t>Interaction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b="0" dirty="0"/>
              </a:p>
              <a:p>
                <a:pPr lvl="1"/>
                <a:r>
                  <a:rPr lang="en-US" dirty="0"/>
                  <a:t>Environment draws attraction weights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𝑡</m:t>
                        </m:r>
                      </m:sub>
                    </m:sSub>
                  </m:oMath>
                </a14:m>
                <a:r>
                  <a:rPr lang="en-US" b="0" dirty="0"/>
                  <a:t> for </a:t>
                </a:r>
                <a14:m>
                  <m:oMath xmlns:m="http://schemas.openxmlformats.org/officeDocument/2006/math">
                    <m:r>
                      <a:rPr lang="en-US" b="0" i="1" dirty="0" smtClean="0">
                        <a:latin typeface="Cambria Math" panose="02040503050406030204" pitchFamily="18" charset="0"/>
                      </a:rPr>
                      <m:t>𝐿</m:t>
                    </m:r>
                  </m:oMath>
                </a14:m>
                <a:r>
                  <a:rPr lang="en-US" b="0" dirty="0"/>
                  <a:t> candidates</a:t>
                </a:r>
              </a:p>
              <a:p>
                <a:pPr lvl="1"/>
                <a:r>
                  <a:rPr lang="en-US" dirty="0"/>
                  <a:t>The model chooses an ordered list of </a:t>
                </a:r>
                <a14:m>
                  <m:oMath xmlns:m="http://schemas.openxmlformats.org/officeDocument/2006/math">
                    <m:r>
                      <a:rPr lang="en-US" i="1" dirty="0" smtClean="0">
                        <a:latin typeface="Cambria Math" panose="02040503050406030204" pitchFamily="18" charset="0"/>
                      </a:rPr>
                      <m:t>𝐾</m:t>
                    </m:r>
                  </m:oMath>
                </a14:m>
                <a:r>
                  <a:rPr lang="en-US" dirty="0"/>
                  <a:t> documents, </a:t>
                </a:r>
              </a:p>
              <a:p>
                <a:pPr lvl="1"/>
                <a:r>
                  <a:rPr lang="en-US" dirty="0"/>
                  <a:t>User clicks first attractive item in </a:t>
                </a:r>
                <a14:m>
                  <m:oMath xmlns:m="http://schemas.openxmlformats.org/officeDocument/2006/math">
                    <m:sSub>
                      <m:sSubPr>
                        <m:ctrlPr>
                          <a:rPr lang="en-US" i="1" dirty="0">
                            <a:latin typeface="Cambria Math" panose="02040503050406030204" pitchFamily="18" charset="0"/>
                          </a:rPr>
                        </m:ctrlPr>
                      </m:sSubPr>
                      <m:e>
                        <m:r>
                          <m:rPr>
                            <m:sty m:val="p"/>
                          </m:rPr>
                          <a:rPr lang="en-US" dirty="0">
                            <a:latin typeface="Cambria Math" panose="02040503050406030204" pitchFamily="18" charset="0"/>
                            <a:ea typeface="Cambria Math" panose="02040503050406030204" pitchFamily="18" charset="0"/>
                          </a:rPr>
                          <m:t>π</m:t>
                        </m:r>
                      </m:e>
                      <m:sub>
                        <m:r>
                          <m:rPr>
                            <m:sty m:val="p"/>
                          </m:rPr>
                          <a:rPr lang="en-US" dirty="0">
                            <a:latin typeface="Cambria Math" panose="02040503050406030204" pitchFamily="18" charset="0"/>
                          </a:rPr>
                          <m:t>t</m:t>
                        </m:r>
                      </m:sub>
                    </m:sSub>
                  </m:oMath>
                </a14:m>
                <a:r>
                  <a:rPr lang="en-US" b="0"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𝐶</m:t>
                        </m:r>
                      </m:e>
                      <m:sub>
                        <m:r>
                          <a:rPr lang="en-US" b="0" i="1" dirty="0" smtClean="0">
                            <a:latin typeface="Cambria Math" panose="02040503050406030204" pitchFamily="18" charset="0"/>
                          </a:rPr>
                          <m:t>𝑡</m:t>
                        </m:r>
                      </m:sub>
                    </m:sSub>
                  </m:oMath>
                </a14:m>
                <a:endParaRPr lang="en-US" b="0" dirty="0"/>
              </a:p>
              <a:p>
                <a:pPr lvl="1"/>
                <a:r>
                  <a:rPr lang="en-US" dirty="0"/>
                  <a:t>Update the weights of all observed items according to the feedback</a:t>
                </a:r>
              </a:p>
              <a:p>
                <a:pPr lvl="1"/>
                <a:endParaRPr lang="en-US" dirty="0"/>
              </a:p>
              <a:p>
                <a:pPr lvl="1"/>
                <a:r>
                  <a:rPr lang="en-US" dirty="0"/>
                  <a:t>Learning agent receives reward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𝜋</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rPr>
                      <m:t>)</m:t>
                    </m:r>
                  </m:oMath>
                </a14:m>
                <a:endParaRPr lang="en-US" b="0" dirty="0"/>
              </a:p>
              <a:p>
                <a:pPr marL="914400" lvl="2" indent="0">
                  <a:buNone/>
                </a:pPr>
                <a:endParaRPr lang="en-US" b="0" dirty="0"/>
              </a:p>
              <a:p>
                <a:r>
                  <a:rPr lang="en-US" dirty="0"/>
                  <a:t>Goal: minimize the expected cumulative regret over </a:t>
                </a:r>
                <a14:m>
                  <m:oMath xmlns:m="http://schemas.openxmlformats.org/officeDocument/2006/math">
                    <m:r>
                      <a:rPr lang="en-US" i="1" dirty="0" smtClean="0">
                        <a:latin typeface="Cambria Math" panose="02040503050406030204" pitchFamily="18" charset="0"/>
                      </a:rPr>
                      <m:t>𝑇</m:t>
                    </m:r>
                  </m:oMath>
                </a14:m>
                <a:r>
                  <a:rPr lang="en-US" dirty="0"/>
                  <a:t> steps</a:t>
                </a:r>
              </a:p>
              <a:p>
                <a:pPr marL="457200" lvl="1" indent="0">
                  <a:buNone/>
                </a:pPr>
                <a:endParaRPr lang="en-US" b="0" dirty="0"/>
              </a:p>
            </p:txBody>
          </p:sp>
        </mc:Choice>
        <mc:Fallback xmlns="">
          <p:sp>
            <p:nvSpPr>
              <p:cNvPr id="3" name="Vertical Text Placeholder 2">
                <a:extLst>
                  <a:ext uri="{FF2B5EF4-FFF2-40B4-BE49-F238E27FC236}">
                    <a16:creationId xmlns:a16="http://schemas.microsoft.com/office/drawing/2014/main" id="{0DDA70ED-9B7B-6D47-AC2B-4ED0138038E5}"/>
                  </a:ext>
                </a:extLst>
              </p:cNvPr>
              <p:cNvSpPr>
                <a:spLocks noGrp="1" noRot="1" noChangeAspect="1" noMove="1" noResize="1" noEditPoints="1" noAdjustHandles="1" noChangeArrowheads="1" noChangeShapeType="1" noTextEdit="1"/>
              </p:cNvSpPr>
              <p:nvPr>
                <p:ph type="body" orient="vert" idx="1"/>
              </p:nvPr>
            </p:nvSpPr>
            <p:spPr>
              <a:xfrm>
                <a:off x="838200" y="1825624"/>
                <a:ext cx="10515600" cy="5093921"/>
              </a:xfrm>
              <a:blipFill>
                <a:blip r:embed="rId3"/>
                <a:stretch>
                  <a:fillRect l="-1086" t="-199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4F33D415-CF08-E241-8D1D-A4C4727CA6B7}"/>
              </a:ext>
            </a:extLst>
          </p:cNvPr>
          <p:cNvGrpSpPr/>
          <p:nvPr/>
        </p:nvGrpSpPr>
        <p:grpSpPr>
          <a:xfrm>
            <a:off x="7086600" y="1027906"/>
            <a:ext cx="4800600" cy="2190079"/>
            <a:chOff x="7086600" y="1027906"/>
            <a:chExt cx="4800600" cy="2190079"/>
          </a:xfrm>
        </p:grpSpPr>
        <p:sp>
          <p:nvSpPr>
            <p:cNvPr id="4" name="TextBox 3">
              <a:extLst>
                <a:ext uri="{FF2B5EF4-FFF2-40B4-BE49-F238E27FC236}">
                  <a16:creationId xmlns:a16="http://schemas.microsoft.com/office/drawing/2014/main" id="{064EFA94-A7A4-EA46-B537-AD25CA7D9095}"/>
                </a:ext>
              </a:extLst>
            </p:cNvPr>
            <p:cNvSpPr txBox="1"/>
            <p:nvPr/>
          </p:nvSpPr>
          <p:spPr>
            <a:xfrm>
              <a:off x="7086600" y="1027906"/>
              <a:ext cx="4800600" cy="1200329"/>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dirty="0"/>
                <a:t>Compute UCB on the attraction probability of each document.</a:t>
              </a:r>
            </a:p>
            <a:p>
              <a:pPr marL="285750" indent="-285750">
                <a:buFont typeface="Arial" panose="020B0604020202020204" pitchFamily="34" charset="0"/>
                <a:buChar char="•"/>
              </a:pPr>
              <a:r>
                <a:rPr lang="en-US" dirty="0"/>
                <a:t>Rank the documents according to UCB and return the top-K documents.</a:t>
              </a:r>
            </a:p>
          </p:txBody>
        </p:sp>
        <p:cxnSp>
          <p:nvCxnSpPr>
            <p:cNvPr id="6" name="Straight Arrow Connector 5">
              <a:extLst>
                <a:ext uri="{FF2B5EF4-FFF2-40B4-BE49-F238E27FC236}">
                  <a16:creationId xmlns:a16="http://schemas.microsoft.com/office/drawing/2014/main" id="{B23D185D-BCE6-8C42-BC2B-BEE099F06E9A}"/>
                </a:ext>
              </a:extLst>
            </p:cNvPr>
            <p:cNvCxnSpPr/>
            <p:nvPr/>
          </p:nvCxnSpPr>
          <p:spPr>
            <a:xfrm flipV="1">
              <a:off x="9346223" y="2228235"/>
              <a:ext cx="395654" cy="98975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CD0608C3-FC03-1B4A-8ADB-DA9F3373D5B8}"/>
              </a:ext>
            </a:extLst>
          </p:cNvPr>
          <p:cNvGrpSpPr/>
          <p:nvPr/>
        </p:nvGrpSpPr>
        <p:grpSpPr>
          <a:xfrm>
            <a:off x="4111939" y="5103504"/>
            <a:ext cx="6370906" cy="1447040"/>
            <a:chOff x="4101329" y="5101216"/>
            <a:chExt cx="6370906" cy="1447040"/>
          </a:xfrm>
        </p:grpSpPr>
        <p:sp>
          <p:nvSpPr>
            <p:cNvPr id="9" name="Rectangle 8">
              <a:extLst>
                <a:ext uri="{FF2B5EF4-FFF2-40B4-BE49-F238E27FC236}">
                  <a16:creationId xmlns:a16="http://schemas.microsoft.com/office/drawing/2014/main" id="{AC0FBD0C-FFC2-2F4E-BB24-DECFD7F544FA}"/>
                </a:ext>
              </a:extLst>
            </p:cNvPr>
            <p:cNvSpPr/>
            <p:nvPr/>
          </p:nvSpPr>
          <p:spPr>
            <a:xfrm>
              <a:off x="4101329" y="5101216"/>
              <a:ext cx="2573943" cy="4431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5FC621DC-CC2E-9D4F-A7B8-1ED71392C71F}"/>
                </a:ext>
              </a:extLst>
            </p:cNvPr>
            <p:cNvCxnSpPr>
              <a:cxnSpLocks/>
              <a:stCxn id="13" idx="2"/>
              <a:endCxn id="12" idx="1"/>
            </p:cNvCxnSpPr>
            <p:nvPr/>
          </p:nvCxnSpPr>
          <p:spPr>
            <a:xfrm>
              <a:off x="5179875" y="5544363"/>
              <a:ext cx="1495397" cy="680728"/>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9DCE6E8-0183-3840-84DD-42D379B5B844}"/>
                </a:ext>
              </a:extLst>
            </p:cNvPr>
            <p:cNvSpPr txBox="1"/>
            <p:nvPr/>
          </p:nvSpPr>
          <p:spPr>
            <a:xfrm>
              <a:off x="6675272" y="5901925"/>
              <a:ext cx="3796963" cy="646331"/>
            </a:xfrm>
            <a:prstGeom prst="rect">
              <a:avLst/>
            </a:prstGeom>
            <a:noFill/>
          </p:spPr>
          <p:txBody>
            <a:bodyPr wrap="square" rtlCol="0">
              <a:spAutoFit/>
            </a:bodyPr>
            <a:lstStyle/>
            <a:p>
              <a:r>
                <a:rPr lang="en-US" altLang="zh-CN" dirty="0">
                  <a:solidFill>
                    <a:srgbClr val="FF0000"/>
                  </a:solidFill>
                  <a:ea typeface="Gill Sans Light" charset="0"/>
                  <a:cs typeface="Gill Sans Light" charset="0"/>
                </a:rPr>
                <a:t>The probability that none of the K documents is attractive.</a:t>
              </a:r>
              <a:endParaRPr lang="en-US" dirty="0">
                <a:solidFill>
                  <a:srgbClr val="FF0000"/>
                </a:solidFill>
                <a:ea typeface="Gill Sans Light" charset="0"/>
                <a:cs typeface="Gill Sans Light" charset="0"/>
              </a:endParaRPr>
            </a:p>
          </p:txBody>
        </p:sp>
      </p:grpSp>
      <p:grpSp>
        <p:nvGrpSpPr>
          <p:cNvPr id="20" name="Group 19">
            <a:extLst>
              <a:ext uri="{FF2B5EF4-FFF2-40B4-BE49-F238E27FC236}">
                <a16:creationId xmlns:a16="http://schemas.microsoft.com/office/drawing/2014/main" id="{691B4378-BBC2-D443-BC7B-A6DACF1737C2}"/>
              </a:ext>
            </a:extLst>
          </p:cNvPr>
          <p:cNvGrpSpPr/>
          <p:nvPr/>
        </p:nvGrpSpPr>
        <p:grpSpPr>
          <a:xfrm>
            <a:off x="3607637" y="5086741"/>
            <a:ext cx="7833614" cy="459910"/>
            <a:chOff x="3307300" y="5052937"/>
            <a:chExt cx="7833614" cy="459910"/>
          </a:xfrm>
        </p:grpSpPr>
        <p:sp>
          <p:nvSpPr>
            <p:cNvPr id="13" name="Rectangle 12">
              <a:extLst>
                <a:ext uri="{FF2B5EF4-FFF2-40B4-BE49-F238E27FC236}">
                  <a16:creationId xmlns:a16="http://schemas.microsoft.com/office/drawing/2014/main" id="{F7811967-4419-0C48-B537-B490E456060A}"/>
                </a:ext>
              </a:extLst>
            </p:cNvPr>
            <p:cNvSpPr/>
            <p:nvPr/>
          </p:nvSpPr>
          <p:spPr>
            <a:xfrm>
              <a:off x="3307300" y="5052937"/>
              <a:ext cx="3165696" cy="45991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6304749-2A30-D14E-92F5-FB4491238919}"/>
                </a:ext>
              </a:extLst>
            </p:cNvPr>
            <p:cNvCxnSpPr>
              <a:cxnSpLocks/>
              <a:stCxn id="13" idx="3"/>
              <a:endCxn id="16" idx="1"/>
            </p:cNvCxnSpPr>
            <p:nvPr/>
          </p:nvCxnSpPr>
          <p:spPr>
            <a:xfrm flipV="1">
              <a:off x="6472996" y="5277070"/>
              <a:ext cx="870955" cy="5822"/>
            </a:xfrm>
            <a:prstGeom prst="straightConnector1">
              <a:avLst/>
            </a:prstGeom>
            <a:ln w="190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7B83F68-438A-F04D-A723-0CE7C598730F}"/>
                </a:ext>
              </a:extLst>
            </p:cNvPr>
            <p:cNvSpPr txBox="1"/>
            <p:nvPr/>
          </p:nvSpPr>
          <p:spPr>
            <a:xfrm>
              <a:off x="7343951" y="5092404"/>
              <a:ext cx="3796963" cy="369332"/>
            </a:xfrm>
            <a:prstGeom prst="rect">
              <a:avLst/>
            </a:prstGeom>
            <a:noFill/>
          </p:spPr>
          <p:txBody>
            <a:bodyPr wrap="square" rtlCol="0">
              <a:spAutoFit/>
            </a:bodyPr>
            <a:lstStyle/>
            <a:p>
              <a:r>
                <a:rPr lang="en-US" altLang="zh-CN" dirty="0">
                  <a:solidFill>
                    <a:schemeClr val="accent1">
                      <a:lumMod val="75000"/>
                    </a:schemeClr>
                  </a:solidFill>
                  <a:ea typeface="Gill Sans Light" charset="0"/>
                  <a:cs typeface="Gill Sans Light" charset="0"/>
                </a:rPr>
                <a:t>At least one document is attractive.</a:t>
              </a:r>
              <a:endParaRPr lang="en-US" dirty="0">
                <a:solidFill>
                  <a:schemeClr val="accent1">
                    <a:lumMod val="75000"/>
                  </a:schemeClr>
                </a:solidFill>
                <a:ea typeface="Gill Sans Light" charset="0"/>
                <a:cs typeface="Gill Sans Light" charset="0"/>
              </a:endParaRPr>
            </a:p>
          </p:txBody>
        </p:sp>
      </p:grpSp>
      <p:pic>
        <p:nvPicPr>
          <p:cNvPr id="7" name="Picture 6">
            <a:extLst>
              <a:ext uri="{FF2B5EF4-FFF2-40B4-BE49-F238E27FC236}">
                <a16:creationId xmlns:a16="http://schemas.microsoft.com/office/drawing/2014/main" id="{5BD1B9EC-31DA-4D49-A641-A75B512C0C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5546" y="3217985"/>
            <a:ext cx="3045762" cy="330626"/>
          </a:xfrm>
          <a:prstGeom prst="rect">
            <a:avLst/>
          </a:prstGeom>
        </p:spPr>
      </p:pic>
      <p:pic>
        <p:nvPicPr>
          <p:cNvPr id="11" name="Picture 10">
            <a:extLst>
              <a:ext uri="{FF2B5EF4-FFF2-40B4-BE49-F238E27FC236}">
                <a16:creationId xmlns:a16="http://schemas.microsoft.com/office/drawing/2014/main" id="{3985191C-1835-3E4D-BD0D-2F500DF2DA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0654" y="5970639"/>
            <a:ext cx="4740838" cy="567086"/>
          </a:xfrm>
          <a:prstGeom prst="rect">
            <a:avLst/>
          </a:prstGeom>
        </p:spPr>
      </p:pic>
      <p:pic>
        <p:nvPicPr>
          <p:cNvPr id="22" name="Picture 21">
            <a:extLst>
              <a:ext uri="{FF2B5EF4-FFF2-40B4-BE49-F238E27FC236}">
                <a16:creationId xmlns:a16="http://schemas.microsoft.com/office/drawing/2014/main" id="{4F46E884-B83F-A644-A478-0E639F2E6F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0654" y="4364575"/>
            <a:ext cx="5960436" cy="424108"/>
          </a:xfrm>
          <a:prstGeom prst="rect">
            <a:avLst/>
          </a:prstGeom>
        </p:spPr>
      </p:pic>
      <p:sp>
        <p:nvSpPr>
          <p:cNvPr id="28" name="Slide Number Placeholder 4">
            <a:extLst>
              <a:ext uri="{FF2B5EF4-FFF2-40B4-BE49-F238E27FC236}">
                <a16:creationId xmlns:a16="http://schemas.microsoft.com/office/drawing/2014/main" id="{8B9DE825-D7C4-B940-932D-F6690C5AB78E}"/>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84</a:t>
            </a:fld>
            <a:endParaRPr lang="en-US"/>
          </a:p>
        </p:txBody>
      </p:sp>
      <p:sp>
        <p:nvSpPr>
          <p:cNvPr id="29" name="Date Placeholder 3">
            <a:extLst>
              <a:ext uri="{FF2B5EF4-FFF2-40B4-BE49-F238E27FC236}">
                <a16:creationId xmlns:a16="http://schemas.microsoft.com/office/drawing/2014/main" id="{94B0F003-B843-5146-8EE9-910FCB7C373A}"/>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296942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A503-E685-D249-96C4-2D0281141CBA}"/>
              </a:ext>
            </a:extLst>
          </p:cNvPr>
          <p:cNvSpPr>
            <a:spLocks noGrp="1"/>
          </p:cNvSpPr>
          <p:nvPr>
            <p:ph type="title"/>
          </p:nvPr>
        </p:nvSpPr>
        <p:spPr/>
        <p:txBody>
          <a:bodyPr/>
          <a:lstStyle/>
          <a:p>
            <a:r>
              <a:rPr lang="en-US" dirty="0"/>
              <a:t>DCM bandits [KKSW16] </a:t>
            </a:r>
          </a:p>
        </p:txBody>
      </p:sp>
      <p:sp>
        <p:nvSpPr>
          <p:cNvPr id="3" name="Vertical Text Placeholder 2">
            <a:extLst>
              <a:ext uri="{FF2B5EF4-FFF2-40B4-BE49-F238E27FC236}">
                <a16:creationId xmlns:a16="http://schemas.microsoft.com/office/drawing/2014/main" id="{263B924D-0BFD-084D-BF2F-8607DE1EBD09}"/>
              </a:ext>
            </a:extLst>
          </p:cNvPr>
          <p:cNvSpPr>
            <a:spLocks noGrp="1"/>
          </p:cNvSpPr>
          <p:nvPr>
            <p:ph type="body" orient="vert" idx="1"/>
          </p:nvPr>
        </p:nvSpPr>
        <p:spPr/>
        <p:txBody>
          <a:bodyPr/>
          <a:lstStyle/>
          <a:p>
            <a:r>
              <a:rPr lang="en-US" dirty="0"/>
              <a:t>Dependent click model (DCM)</a:t>
            </a:r>
          </a:p>
          <a:p>
            <a:pPr lvl="1"/>
            <a:r>
              <a:rPr lang="en-US" dirty="0"/>
              <a:t>Extend from cascade model where user may click on </a:t>
            </a:r>
            <a:r>
              <a:rPr lang="en-US" b="1" dirty="0"/>
              <a:t>multiple documents</a:t>
            </a:r>
            <a:endParaRPr lang="en-US" dirty="0"/>
          </a:p>
          <a:p>
            <a:pPr lvl="2"/>
            <a:r>
              <a:rPr lang="en-US" dirty="0"/>
              <a:t>Attraction probability:</a:t>
            </a:r>
            <a:endParaRPr lang="en-US" b="0" dirty="0">
              <a:ea typeface="Cambria Math" panose="02040503050406030204" pitchFamily="18" charset="0"/>
            </a:endParaRPr>
          </a:p>
          <a:p>
            <a:pPr lvl="2"/>
            <a:r>
              <a:rPr lang="en-US" dirty="0">
                <a:solidFill>
                  <a:srgbClr val="FF0000"/>
                </a:solidFill>
              </a:rPr>
              <a:t>termination probability</a:t>
            </a:r>
            <a:r>
              <a:rPr lang="en-US" dirty="0"/>
              <a:t>: </a:t>
            </a:r>
          </a:p>
        </p:txBody>
      </p:sp>
      <p:sp>
        <p:nvSpPr>
          <p:cNvPr id="34" name="TextBox 33">
            <a:extLst>
              <a:ext uri="{FF2B5EF4-FFF2-40B4-BE49-F238E27FC236}">
                <a16:creationId xmlns:a16="http://schemas.microsoft.com/office/drawing/2014/main" id="{1B432877-7507-EA4F-887D-A33B7A12A763}"/>
              </a:ext>
            </a:extLst>
          </p:cNvPr>
          <p:cNvSpPr txBox="1"/>
          <p:nvPr/>
        </p:nvSpPr>
        <p:spPr>
          <a:xfrm>
            <a:off x="5881003" y="3004905"/>
            <a:ext cx="2313401" cy="338554"/>
          </a:xfrm>
          <a:prstGeom prst="rect">
            <a:avLst/>
          </a:prstGeom>
          <a:noFill/>
        </p:spPr>
        <p:txBody>
          <a:bodyPr wrap="square" rtlCol="0">
            <a:spAutoFit/>
          </a:bodyPr>
          <a:lstStyle/>
          <a:p>
            <a:r>
              <a:rPr lang="en-US" sz="1600" dirty="0">
                <a:solidFill>
                  <a:schemeClr val="accent1">
                    <a:lumMod val="75000"/>
                  </a:schemeClr>
                </a:solidFill>
              </a:rPr>
              <a:t>Position-dependent</a:t>
            </a:r>
          </a:p>
        </p:txBody>
      </p:sp>
      <p:pic>
        <p:nvPicPr>
          <p:cNvPr id="32" name="Picture 31" descr="Icon&#10;&#10;Description automatically generated with low confidence">
            <a:extLst>
              <a:ext uri="{FF2B5EF4-FFF2-40B4-BE49-F238E27FC236}">
                <a16:creationId xmlns:a16="http://schemas.microsoft.com/office/drawing/2014/main" id="{54AD8BE2-E711-0948-A952-CA45BC89E8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5118" y="2633091"/>
            <a:ext cx="1223204" cy="369806"/>
          </a:xfrm>
          <a:prstGeom prst="rect">
            <a:avLst/>
          </a:prstGeom>
        </p:spPr>
      </p:pic>
      <p:pic>
        <p:nvPicPr>
          <p:cNvPr id="22" name="Picture 21" descr="Icon&#10;&#10;Description automatically generated with low confidence">
            <a:extLst>
              <a:ext uri="{FF2B5EF4-FFF2-40B4-BE49-F238E27FC236}">
                <a16:creationId xmlns:a16="http://schemas.microsoft.com/office/drawing/2014/main" id="{1E9AC4A6-2F33-4943-9F79-3FA22CBB62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1167" y="2982047"/>
            <a:ext cx="1229836" cy="390424"/>
          </a:xfrm>
          <a:prstGeom prst="rect">
            <a:avLst/>
          </a:prstGeom>
        </p:spPr>
      </p:pic>
      <p:grpSp>
        <p:nvGrpSpPr>
          <p:cNvPr id="36" name="Group 35">
            <a:extLst>
              <a:ext uri="{FF2B5EF4-FFF2-40B4-BE49-F238E27FC236}">
                <a16:creationId xmlns:a16="http://schemas.microsoft.com/office/drawing/2014/main" id="{CF6E7FE3-0218-C342-B8E2-868F096D6520}"/>
              </a:ext>
            </a:extLst>
          </p:cNvPr>
          <p:cNvGrpSpPr/>
          <p:nvPr/>
        </p:nvGrpSpPr>
        <p:grpSpPr>
          <a:xfrm>
            <a:off x="6314616" y="5359570"/>
            <a:ext cx="3288098" cy="453723"/>
            <a:chOff x="6314616" y="5359773"/>
            <a:chExt cx="3288098" cy="453723"/>
          </a:xfrm>
        </p:grpSpPr>
        <p:grpSp>
          <p:nvGrpSpPr>
            <p:cNvPr id="42" name="Group 41">
              <a:extLst>
                <a:ext uri="{FF2B5EF4-FFF2-40B4-BE49-F238E27FC236}">
                  <a16:creationId xmlns:a16="http://schemas.microsoft.com/office/drawing/2014/main" id="{1CC99CBA-03DC-FE48-AE3C-5C6346E0AE77}"/>
                </a:ext>
              </a:extLst>
            </p:cNvPr>
            <p:cNvGrpSpPr/>
            <p:nvPr/>
          </p:nvGrpSpPr>
          <p:grpSpPr>
            <a:xfrm>
              <a:off x="6314616" y="5359773"/>
              <a:ext cx="3288098" cy="421865"/>
              <a:chOff x="6491098" y="5605670"/>
              <a:chExt cx="3288098" cy="421865"/>
            </a:xfrm>
          </p:grpSpPr>
          <p:cxnSp>
            <p:nvCxnSpPr>
              <p:cNvPr id="25" name="Straight Arrow Connector 24">
                <a:extLst>
                  <a:ext uri="{FF2B5EF4-FFF2-40B4-BE49-F238E27FC236}">
                    <a16:creationId xmlns:a16="http://schemas.microsoft.com/office/drawing/2014/main" id="{CF5F9A6D-C65F-EC46-BBBF-64654DFAB077}"/>
                  </a:ext>
                </a:extLst>
              </p:cNvPr>
              <p:cNvCxnSpPr>
                <a:cxnSpLocks/>
              </p:cNvCxnSpPr>
              <p:nvPr/>
            </p:nvCxnSpPr>
            <p:spPr>
              <a:xfrm flipV="1">
                <a:off x="6491098" y="5605670"/>
                <a:ext cx="0" cy="42186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EE9664-513E-4845-8D3B-B16C2EB36F55}"/>
                  </a:ext>
                </a:extLst>
              </p:cNvPr>
              <p:cNvSpPr txBox="1"/>
              <p:nvPr/>
            </p:nvSpPr>
            <p:spPr>
              <a:xfrm>
                <a:off x="6528419" y="5648090"/>
                <a:ext cx="3250777" cy="369332"/>
              </a:xfrm>
              <a:prstGeom prst="rect">
                <a:avLst/>
              </a:prstGeom>
              <a:noFill/>
              <a:ln>
                <a:noFill/>
              </a:ln>
            </p:spPr>
            <p:txBody>
              <a:bodyPr wrap="square" rtlCol="0">
                <a:spAutoFit/>
              </a:bodyPr>
              <a:lstStyle/>
              <a:p>
                <a:r>
                  <a:rPr lang="en-US" dirty="0">
                    <a:solidFill>
                      <a:srgbClr val="FF0000"/>
                    </a:solidFill>
                  </a:rPr>
                  <a:t>unsatisfied with prob</a:t>
                </a:r>
              </a:p>
            </p:txBody>
          </p:sp>
        </p:grpSp>
        <p:pic>
          <p:nvPicPr>
            <p:cNvPr id="24" name="Picture 23" descr="Text&#10;&#10;Description automatically generated with medium confidence">
              <a:extLst>
                <a:ext uri="{FF2B5EF4-FFF2-40B4-BE49-F238E27FC236}">
                  <a16:creationId xmlns:a16="http://schemas.microsoft.com/office/drawing/2014/main" id="{74769E6C-4B7D-6C4F-A9F3-6B19FC1C19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4234" y="5490051"/>
              <a:ext cx="722995" cy="323445"/>
            </a:xfrm>
            <a:prstGeom prst="rect">
              <a:avLst/>
            </a:prstGeom>
          </p:spPr>
        </p:pic>
      </p:grpSp>
      <p:grpSp>
        <p:nvGrpSpPr>
          <p:cNvPr id="48" name="Group 47">
            <a:extLst>
              <a:ext uri="{FF2B5EF4-FFF2-40B4-BE49-F238E27FC236}">
                <a16:creationId xmlns:a16="http://schemas.microsoft.com/office/drawing/2014/main" id="{65F3EC7B-589D-7541-9E1A-FB3BFDEDBABF}"/>
              </a:ext>
            </a:extLst>
          </p:cNvPr>
          <p:cNvGrpSpPr/>
          <p:nvPr/>
        </p:nvGrpSpPr>
        <p:grpSpPr>
          <a:xfrm>
            <a:off x="1986236" y="3950194"/>
            <a:ext cx="3969235" cy="646331"/>
            <a:chOff x="1986236" y="3950194"/>
            <a:chExt cx="3969235" cy="646331"/>
          </a:xfrm>
        </p:grpSpPr>
        <p:pic>
          <p:nvPicPr>
            <p:cNvPr id="49" name="Picture 48" descr="Text&#10;&#10;Description automatically generated">
              <a:extLst>
                <a:ext uri="{FF2B5EF4-FFF2-40B4-BE49-F238E27FC236}">
                  <a16:creationId xmlns:a16="http://schemas.microsoft.com/office/drawing/2014/main" id="{209CBEB2-28E6-6747-BCEE-BE6141515A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3711" y="4288165"/>
              <a:ext cx="1398283" cy="304388"/>
            </a:xfrm>
            <a:prstGeom prst="rect">
              <a:avLst/>
            </a:prstGeom>
          </p:spPr>
        </p:pic>
        <p:grpSp>
          <p:nvGrpSpPr>
            <p:cNvPr id="50" name="Group 49">
              <a:extLst>
                <a:ext uri="{FF2B5EF4-FFF2-40B4-BE49-F238E27FC236}">
                  <a16:creationId xmlns:a16="http://schemas.microsoft.com/office/drawing/2014/main" id="{80AAED92-56E0-884E-B74F-9BCB94C7FAC0}"/>
                </a:ext>
              </a:extLst>
            </p:cNvPr>
            <p:cNvGrpSpPr/>
            <p:nvPr/>
          </p:nvGrpSpPr>
          <p:grpSpPr>
            <a:xfrm>
              <a:off x="1986236" y="3950194"/>
              <a:ext cx="3969235" cy="646331"/>
              <a:chOff x="1969850" y="4481231"/>
              <a:chExt cx="3969235" cy="646331"/>
            </a:xfrm>
          </p:grpSpPr>
          <p:cxnSp>
            <p:nvCxnSpPr>
              <p:cNvPr id="51" name="Straight Arrow Connector 50">
                <a:extLst>
                  <a:ext uri="{FF2B5EF4-FFF2-40B4-BE49-F238E27FC236}">
                    <a16:creationId xmlns:a16="http://schemas.microsoft.com/office/drawing/2014/main" id="{0CE2BF11-787B-5549-9C80-C227F4270074}"/>
                  </a:ext>
                </a:extLst>
              </p:cNvPr>
              <p:cNvCxnSpPr>
                <a:stCxn id="65" idx="6"/>
                <a:endCxn id="58" idx="2"/>
              </p:cNvCxnSpPr>
              <p:nvPr/>
            </p:nvCxnSpPr>
            <p:spPr>
              <a:xfrm flipV="1">
                <a:off x="1969850" y="5117617"/>
                <a:ext cx="3969235" cy="273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27C58B3-6CB0-444D-A4E5-EC1DC8AFF93A}"/>
                  </a:ext>
                </a:extLst>
              </p:cNvPr>
              <p:cNvSpPr txBox="1"/>
              <p:nvPr/>
            </p:nvSpPr>
            <p:spPr>
              <a:xfrm>
                <a:off x="2488223" y="4481231"/>
                <a:ext cx="2892669" cy="646331"/>
              </a:xfrm>
              <a:prstGeom prst="rect">
                <a:avLst/>
              </a:prstGeom>
              <a:noFill/>
            </p:spPr>
            <p:txBody>
              <a:bodyPr wrap="square" rtlCol="0">
                <a:spAutoFit/>
              </a:bodyPr>
              <a:lstStyle/>
              <a:p>
                <a:r>
                  <a:rPr lang="en-US" dirty="0"/>
                  <a:t>Document is not attractive with prob</a:t>
                </a:r>
              </a:p>
            </p:txBody>
          </p:sp>
        </p:grpSp>
      </p:grpSp>
      <p:grpSp>
        <p:nvGrpSpPr>
          <p:cNvPr id="53" name="Group 52">
            <a:extLst>
              <a:ext uri="{FF2B5EF4-FFF2-40B4-BE49-F238E27FC236}">
                <a16:creationId xmlns:a16="http://schemas.microsoft.com/office/drawing/2014/main" id="{7664BE31-96A8-DC45-BB2F-E65BFB82BDC4}"/>
              </a:ext>
            </a:extLst>
          </p:cNvPr>
          <p:cNvGrpSpPr/>
          <p:nvPr/>
        </p:nvGrpSpPr>
        <p:grpSpPr>
          <a:xfrm>
            <a:off x="5138260" y="4202532"/>
            <a:ext cx="3753826" cy="1208256"/>
            <a:chOff x="5138260" y="4202532"/>
            <a:chExt cx="3753826" cy="1208256"/>
          </a:xfrm>
        </p:grpSpPr>
        <p:grpSp>
          <p:nvGrpSpPr>
            <p:cNvPr id="54" name="Group 53">
              <a:extLst>
                <a:ext uri="{FF2B5EF4-FFF2-40B4-BE49-F238E27FC236}">
                  <a16:creationId xmlns:a16="http://schemas.microsoft.com/office/drawing/2014/main" id="{AC2D7DD8-7B95-924C-B81F-66921ED55EF0}"/>
                </a:ext>
              </a:extLst>
            </p:cNvPr>
            <p:cNvGrpSpPr/>
            <p:nvPr/>
          </p:nvGrpSpPr>
          <p:grpSpPr>
            <a:xfrm>
              <a:off x="5138260" y="4202532"/>
              <a:ext cx="3753826" cy="1208256"/>
              <a:chOff x="5121874" y="4733569"/>
              <a:chExt cx="3753826" cy="1208256"/>
            </a:xfrm>
          </p:grpSpPr>
          <p:grpSp>
            <p:nvGrpSpPr>
              <p:cNvPr id="56" name="Group 55">
                <a:extLst>
                  <a:ext uri="{FF2B5EF4-FFF2-40B4-BE49-F238E27FC236}">
                    <a16:creationId xmlns:a16="http://schemas.microsoft.com/office/drawing/2014/main" id="{5A899980-24A1-9D41-B35F-93B7E8664823}"/>
                  </a:ext>
                </a:extLst>
              </p:cNvPr>
              <p:cNvGrpSpPr/>
              <p:nvPr/>
            </p:nvGrpSpPr>
            <p:grpSpPr>
              <a:xfrm>
                <a:off x="5939085" y="4733569"/>
                <a:ext cx="768096" cy="768096"/>
                <a:chOff x="1581501" y="4301263"/>
                <a:chExt cx="768096" cy="768096"/>
              </a:xfrm>
            </p:grpSpPr>
            <p:sp>
              <p:nvSpPr>
                <p:cNvPr id="58" name="Oval 57">
                  <a:extLst>
                    <a:ext uri="{FF2B5EF4-FFF2-40B4-BE49-F238E27FC236}">
                      <a16:creationId xmlns:a16="http://schemas.microsoft.com/office/drawing/2014/main" id="{7D2C7678-2030-204A-8EFB-743EFE2FCE54}"/>
                    </a:ext>
                  </a:extLst>
                </p:cNvPr>
                <p:cNvSpPr/>
                <p:nvPr/>
              </p:nvSpPr>
              <p:spPr>
                <a:xfrm>
                  <a:off x="1581501" y="4301263"/>
                  <a:ext cx="768096" cy="76809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0B13A816-C939-7E46-B602-C6E0B800CD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2329" y="4372091"/>
                  <a:ext cx="626439" cy="626439"/>
                </a:xfrm>
                <a:prstGeom prst="rect">
                  <a:avLst/>
                </a:prstGeom>
              </p:spPr>
            </p:pic>
          </p:grpSp>
          <p:sp>
            <p:nvSpPr>
              <p:cNvPr id="57" name="TextBox 56">
                <a:extLst>
                  <a:ext uri="{FF2B5EF4-FFF2-40B4-BE49-F238E27FC236}">
                    <a16:creationId xmlns:a16="http://schemas.microsoft.com/office/drawing/2014/main" id="{3C877B58-FF77-E044-96C0-9F9654665DFD}"/>
                  </a:ext>
                </a:extLst>
              </p:cNvPr>
              <p:cNvSpPr txBox="1"/>
              <p:nvPr/>
            </p:nvSpPr>
            <p:spPr>
              <a:xfrm>
                <a:off x="5121874" y="5572493"/>
                <a:ext cx="3753826" cy="369332"/>
              </a:xfrm>
              <a:prstGeom prst="rect">
                <a:avLst/>
              </a:prstGeom>
              <a:noFill/>
            </p:spPr>
            <p:txBody>
              <a:bodyPr wrap="square" rtlCol="0">
                <a:spAutoFit/>
              </a:bodyPr>
              <a:lstStyle/>
              <a:p>
                <a:r>
                  <a:rPr lang="en-US" dirty="0"/>
                  <a:t>User examine document </a:t>
                </a:r>
              </a:p>
            </p:txBody>
          </p:sp>
        </p:grpSp>
        <p:pic>
          <p:nvPicPr>
            <p:cNvPr id="55" name="Picture 54" descr="Diagram&#10;&#10;Description automatically generated with medium confidence">
              <a:extLst>
                <a:ext uri="{FF2B5EF4-FFF2-40B4-BE49-F238E27FC236}">
                  <a16:creationId xmlns:a16="http://schemas.microsoft.com/office/drawing/2014/main" id="{7D2C0297-FADF-FF40-998C-E2F369B460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6820" y="5015083"/>
              <a:ext cx="869816" cy="377799"/>
            </a:xfrm>
            <a:prstGeom prst="rect">
              <a:avLst/>
            </a:prstGeom>
          </p:spPr>
        </p:pic>
      </p:grpSp>
      <p:grpSp>
        <p:nvGrpSpPr>
          <p:cNvPr id="60" name="Group 59">
            <a:extLst>
              <a:ext uri="{FF2B5EF4-FFF2-40B4-BE49-F238E27FC236}">
                <a16:creationId xmlns:a16="http://schemas.microsoft.com/office/drawing/2014/main" id="{13648D63-58E5-1943-B70E-8B4777BDD43D}"/>
              </a:ext>
            </a:extLst>
          </p:cNvPr>
          <p:cNvGrpSpPr/>
          <p:nvPr/>
        </p:nvGrpSpPr>
        <p:grpSpPr>
          <a:xfrm>
            <a:off x="437058" y="4205265"/>
            <a:ext cx="2748262" cy="1199573"/>
            <a:chOff x="419100" y="4202532"/>
            <a:chExt cx="2748262" cy="1199573"/>
          </a:xfrm>
        </p:grpSpPr>
        <p:grpSp>
          <p:nvGrpSpPr>
            <p:cNvPr id="61" name="Group 60">
              <a:extLst>
                <a:ext uri="{FF2B5EF4-FFF2-40B4-BE49-F238E27FC236}">
                  <a16:creationId xmlns:a16="http://schemas.microsoft.com/office/drawing/2014/main" id="{C539524C-6E53-9E40-8FE1-4734B8796AAF}"/>
                </a:ext>
              </a:extLst>
            </p:cNvPr>
            <p:cNvGrpSpPr/>
            <p:nvPr/>
          </p:nvGrpSpPr>
          <p:grpSpPr>
            <a:xfrm>
              <a:off x="419100" y="4202532"/>
              <a:ext cx="2748262" cy="1195296"/>
              <a:chOff x="402714" y="4733569"/>
              <a:chExt cx="2748262" cy="1195296"/>
            </a:xfrm>
          </p:grpSpPr>
          <p:grpSp>
            <p:nvGrpSpPr>
              <p:cNvPr id="63" name="Group 62">
                <a:extLst>
                  <a:ext uri="{FF2B5EF4-FFF2-40B4-BE49-F238E27FC236}">
                    <a16:creationId xmlns:a16="http://schemas.microsoft.com/office/drawing/2014/main" id="{0CA1045B-951F-9E4E-A1B1-F7E5CC6933C0}"/>
                  </a:ext>
                </a:extLst>
              </p:cNvPr>
              <p:cNvGrpSpPr/>
              <p:nvPr/>
            </p:nvGrpSpPr>
            <p:grpSpPr>
              <a:xfrm>
                <a:off x="1183796" y="4733569"/>
                <a:ext cx="768096" cy="768096"/>
                <a:chOff x="1581501" y="4301263"/>
                <a:chExt cx="768096" cy="768096"/>
              </a:xfrm>
            </p:grpSpPr>
            <p:sp>
              <p:nvSpPr>
                <p:cNvPr id="65" name="Oval 64">
                  <a:extLst>
                    <a:ext uri="{FF2B5EF4-FFF2-40B4-BE49-F238E27FC236}">
                      <a16:creationId xmlns:a16="http://schemas.microsoft.com/office/drawing/2014/main" id="{8B5492B3-4F85-C346-988B-DE4952860E42}"/>
                    </a:ext>
                  </a:extLst>
                </p:cNvPr>
                <p:cNvSpPr/>
                <p:nvPr/>
              </p:nvSpPr>
              <p:spPr>
                <a:xfrm>
                  <a:off x="1581501" y="4301263"/>
                  <a:ext cx="768096" cy="76809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0D2B501D-4880-D142-8390-FA2FF3931C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2329" y="4372091"/>
                  <a:ext cx="626439" cy="626439"/>
                </a:xfrm>
                <a:prstGeom prst="rect">
                  <a:avLst/>
                </a:prstGeom>
              </p:spPr>
            </p:pic>
          </p:grpSp>
          <p:sp>
            <p:nvSpPr>
              <p:cNvPr id="64" name="TextBox 63">
                <a:extLst>
                  <a:ext uri="{FF2B5EF4-FFF2-40B4-BE49-F238E27FC236}">
                    <a16:creationId xmlns:a16="http://schemas.microsoft.com/office/drawing/2014/main" id="{72E82B81-EC94-394D-8970-23E15499DE80}"/>
                  </a:ext>
                </a:extLst>
              </p:cNvPr>
              <p:cNvSpPr txBox="1"/>
              <p:nvPr/>
            </p:nvSpPr>
            <p:spPr>
              <a:xfrm>
                <a:off x="402714" y="5559533"/>
                <a:ext cx="2748262" cy="369332"/>
              </a:xfrm>
              <a:prstGeom prst="rect">
                <a:avLst/>
              </a:prstGeom>
              <a:noFill/>
            </p:spPr>
            <p:txBody>
              <a:bodyPr wrap="square" rtlCol="0">
                <a:spAutoFit/>
              </a:bodyPr>
              <a:lstStyle/>
              <a:p>
                <a:r>
                  <a:rPr lang="en-US" dirty="0"/>
                  <a:t>User examine item</a:t>
                </a:r>
              </a:p>
            </p:txBody>
          </p:sp>
        </p:grpSp>
        <p:pic>
          <p:nvPicPr>
            <p:cNvPr id="62" name="Picture 61" descr="Text&#10;&#10;Description automatically generated">
              <a:extLst>
                <a:ext uri="{FF2B5EF4-FFF2-40B4-BE49-F238E27FC236}">
                  <a16:creationId xmlns:a16="http://schemas.microsoft.com/office/drawing/2014/main" id="{14AA0B8F-68EF-ED41-B7EE-0A7306781D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9599" y="5062357"/>
              <a:ext cx="569078" cy="339748"/>
            </a:xfrm>
            <a:prstGeom prst="rect">
              <a:avLst/>
            </a:prstGeom>
          </p:spPr>
        </p:pic>
      </p:grpSp>
      <p:grpSp>
        <p:nvGrpSpPr>
          <p:cNvPr id="67" name="Group 66">
            <a:extLst>
              <a:ext uri="{FF2B5EF4-FFF2-40B4-BE49-F238E27FC236}">
                <a16:creationId xmlns:a16="http://schemas.microsoft.com/office/drawing/2014/main" id="{A7CF233B-2DC1-D940-9399-D09F984BFCB9}"/>
              </a:ext>
            </a:extLst>
          </p:cNvPr>
          <p:cNvGrpSpPr/>
          <p:nvPr/>
        </p:nvGrpSpPr>
        <p:grpSpPr>
          <a:xfrm>
            <a:off x="1968277" y="4761442"/>
            <a:ext cx="2676905" cy="1200395"/>
            <a:chOff x="1968277" y="4761442"/>
            <a:chExt cx="2676905" cy="1200395"/>
          </a:xfrm>
        </p:grpSpPr>
        <p:grpSp>
          <p:nvGrpSpPr>
            <p:cNvPr id="68" name="Group 67">
              <a:extLst>
                <a:ext uri="{FF2B5EF4-FFF2-40B4-BE49-F238E27FC236}">
                  <a16:creationId xmlns:a16="http://schemas.microsoft.com/office/drawing/2014/main" id="{763AE889-23B1-2047-8520-EB39F070A42D}"/>
                </a:ext>
              </a:extLst>
            </p:cNvPr>
            <p:cNvGrpSpPr/>
            <p:nvPr/>
          </p:nvGrpSpPr>
          <p:grpSpPr>
            <a:xfrm>
              <a:off x="1968277" y="4761442"/>
              <a:ext cx="2676905" cy="1200395"/>
              <a:chOff x="1951891" y="5292479"/>
              <a:chExt cx="2676905" cy="1200395"/>
            </a:xfrm>
          </p:grpSpPr>
          <p:cxnSp>
            <p:nvCxnSpPr>
              <p:cNvPr id="70" name="Elbow Connector 69">
                <a:extLst>
                  <a:ext uri="{FF2B5EF4-FFF2-40B4-BE49-F238E27FC236}">
                    <a16:creationId xmlns:a16="http://schemas.microsoft.com/office/drawing/2014/main" id="{C54B5289-7821-CE41-8A08-DF6EA0500FD1}"/>
                  </a:ext>
                </a:extLst>
              </p:cNvPr>
              <p:cNvCxnSpPr>
                <a:cxnSpLocks/>
              </p:cNvCxnSpPr>
              <p:nvPr/>
            </p:nvCxnSpPr>
            <p:spPr>
              <a:xfrm>
                <a:off x="1951891" y="5292479"/>
                <a:ext cx="2676905" cy="1200395"/>
              </a:xfrm>
              <a:prstGeom prst="bentConnector3">
                <a:avLst>
                  <a:gd name="adj1" fmla="val 35877"/>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195ED6B-A537-8544-9363-791CBB5E7C3C}"/>
                  </a:ext>
                </a:extLst>
              </p:cNvPr>
              <p:cNvSpPr txBox="1"/>
              <p:nvPr/>
            </p:nvSpPr>
            <p:spPr>
              <a:xfrm>
                <a:off x="3004037" y="5846543"/>
                <a:ext cx="1521069" cy="646331"/>
              </a:xfrm>
              <a:prstGeom prst="rect">
                <a:avLst/>
              </a:prstGeom>
              <a:noFill/>
            </p:spPr>
            <p:txBody>
              <a:bodyPr wrap="square" rtlCol="0">
                <a:spAutoFit/>
              </a:bodyPr>
              <a:lstStyle/>
              <a:p>
                <a:r>
                  <a:rPr lang="en-US" dirty="0"/>
                  <a:t>Attracted with  prob</a:t>
                </a:r>
              </a:p>
            </p:txBody>
          </p:sp>
        </p:grpSp>
        <p:pic>
          <p:nvPicPr>
            <p:cNvPr id="69" name="Picture 68" descr="Text&#10;&#10;Description automatically generated">
              <a:extLst>
                <a:ext uri="{FF2B5EF4-FFF2-40B4-BE49-F238E27FC236}">
                  <a16:creationId xmlns:a16="http://schemas.microsoft.com/office/drawing/2014/main" id="{0CCEF82C-E68B-3C45-8446-69B4F281CB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5819" y="5615898"/>
              <a:ext cx="938283" cy="324790"/>
            </a:xfrm>
            <a:prstGeom prst="rect">
              <a:avLst/>
            </a:prstGeom>
          </p:spPr>
        </p:pic>
      </p:grpSp>
      <p:grpSp>
        <p:nvGrpSpPr>
          <p:cNvPr id="72" name="Group 71">
            <a:extLst>
              <a:ext uri="{FF2B5EF4-FFF2-40B4-BE49-F238E27FC236}">
                <a16:creationId xmlns:a16="http://schemas.microsoft.com/office/drawing/2014/main" id="{18DA9828-DB32-3149-8FB6-1E009D4B1018}"/>
              </a:ext>
            </a:extLst>
          </p:cNvPr>
          <p:cNvGrpSpPr/>
          <p:nvPr/>
        </p:nvGrpSpPr>
        <p:grpSpPr>
          <a:xfrm>
            <a:off x="4778332" y="5738914"/>
            <a:ext cx="3010454" cy="419470"/>
            <a:chOff x="4778332" y="5738914"/>
            <a:chExt cx="3010454" cy="419470"/>
          </a:xfrm>
        </p:grpSpPr>
        <p:grpSp>
          <p:nvGrpSpPr>
            <p:cNvPr id="73" name="Group 72">
              <a:extLst>
                <a:ext uri="{FF2B5EF4-FFF2-40B4-BE49-F238E27FC236}">
                  <a16:creationId xmlns:a16="http://schemas.microsoft.com/office/drawing/2014/main" id="{D40E5DA8-0B4C-BD4E-87F2-28D3355383A0}"/>
                </a:ext>
              </a:extLst>
            </p:cNvPr>
            <p:cNvGrpSpPr/>
            <p:nvPr/>
          </p:nvGrpSpPr>
          <p:grpSpPr>
            <a:xfrm>
              <a:off x="4778332" y="5738914"/>
              <a:ext cx="3010454" cy="407589"/>
              <a:chOff x="4761946" y="6269951"/>
              <a:chExt cx="3010454" cy="407589"/>
            </a:xfrm>
          </p:grpSpPr>
          <p:pic>
            <p:nvPicPr>
              <p:cNvPr id="75" name="Picture 74" descr="Icon&#10;&#10;Description automatically generated">
                <a:extLst>
                  <a:ext uri="{FF2B5EF4-FFF2-40B4-BE49-F238E27FC236}">
                    <a16:creationId xmlns:a16="http://schemas.microsoft.com/office/drawing/2014/main" id="{EA468FCD-7516-424E-B251-95BCDFD9AA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61946" y="6269951"/>
                <a:ext cx="347996" cy="347996"/>
              </a:xfrm>
              <a:prstGeom prst="rect">
                <a:avLst/>
              </a:prstGeom>
            </p:spPr>
          </p:pic>
          <p:sp>
            <p:nvSpPr>
              <p:cNvPr id="76" name="TextBox 75">
                <a:extLst>
                  <a:ext uri="{FF2B5EF4-FFF2-40B4-BE49-F238E27FC236}">
                    <a16:creationId xmlns:a16="http://schemas.microsoft.com/office/drawing/2014/main" id="{FFC44744-6608-924A-BC35-B56C1FCCC8BA}"/>
                  </a:ext>
                </a:extLst>
              </p:cNvPr>
              <p:cNvSpPr txBox="1"/>
              <p:nvPr/>
            </p:nvSpPr>
            <p:spPr>
              <a:xfrm>
                <a:off x="5121874" y="6308208"/>
                <a:ext cx="2650526" cy="369332"/>
              </a:xfrm>
              <a:prstGeom prst="rect">
                <a:avLst/>
              </a:prstGeom>
              <a:noFill/>
            </p:spPr>
            <p:txBody>
              <a:bodyPr wrap="square" rtlCol="0">
                <a:spAutoFit/>
              </a:bodyPr>
              <a:lstStyle/>
              <a:p>
                <a:r>
                  <a:rPr lang="en-US" dirty="0"/>
                  <a:t>Click on document</a:t>
                </a:r>
              </a:p>
            </p:txBody>
          </p:sp>
        </p:grpSp>
        <p:pic>
          <p:nvPicPr>
            <p:cNvPr id="74" name="Picture 73" descr="Text&#10;&#10;Description automatically generated">
              <a:extLst>
                <a:ext uri="{FF2B5EF4-FFF2-40B4-BE49-F238E27FC236}">
                  <a16:creationId xmlns:a16="http://schemas.microsoft.com/office/drawing/2014/main" id="{40EAB72C-6375-B741-84A5-7984ACB7EC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57186" y="5818636"/>
              <a:ext cx="569078" cy="339748"/>
            </a:xfrm>
            <a:prstGeom prst="rect">
              <a:avLst/>
            </a:prstGeom>
          </p:spPr>
        </p:pic>
      </p:grpSp>
      <p:grpSp>
        <p:nvGrpSpPr>
          <p:cNvPr id="35" name="Group 34">
            <a:extLst>
              <a:ext uri="{FF2B5EF4-FFF2-40B4-BE49-F238E27FC236}">
                <a16:creationId xmlns:a16="http://schemas.microsoft.com/office/drawing/2014/main" id="{A6E76CC9-200F-434E-A8B3-33CA46211A60}"/>
              </a:ext>
            </a:extLst>
          </p:cNvPr>
          <p:cNvGrpSpPr/>
          <p:nvPr/>
        </p:nvGrpSpPr>
        <p:grpSpPr>
          <a:xfrm>
            <a:off x="7323781" y="5676247"/>
            <a:ext cx="4465504" cy="967180"/>
            <a:chOff x="7323781" y="5676247"/>
            <a:chExt cx="4465504" cy="967180"/>
          </a:xfrm>
        </p:grpSpPr>
        <p:grpSp>
          <p:nvGrpSpPr>
            <p:cNvPr id="44" name="Group 43">
              <a:extLst>
                <a:ext uri="{FF2B5EF4-FFF2-40B4-BE49-F238E27FC236}">
                  <a16:creationId xmlns:a16="http://schemas.microsoft.com/office/drawing/2014/main" id="{77C813E3-9501-4F42-BD1C-5A3AA86A17FC}"/>
                </a:ext>
              </a:extLst>
            </p:cNvPr>
            <p:cNvGrpSpPr/>
            <p:nvPr/>
          </p:nvGrpSpPr>
          <p:grpSpPr>
            <a:xfrm>
              <a:off x="7788786" y="5676247"/>
              <a:ext cx="4000499" cy="624525"/>
              <a:chOff x="7788786" y="5676248"/>
              <a:chExt cx="4000499" cy="624525"/>
            </a:xfrm>
          </p:grpSpPr>
          <p:cxnSp>
            <p:nvCxnSpPr>
              <p:cNvPr id="45" name="Straight Arrow Connector 44">
                <a:extLst>
                  <a:ext uri="{FF2B5EF4-FFF2-40B4-BE49-F238E27FC236}">
                    <a16:creationId xmlns:a16="http://schemas.microsoft.com/office/drawing/2014/main" id="{DA072AED-52C6-2144-A1E0-0945843DF4F1}"/>
                  </a:ext>
                </a:extLst>
              </p:cNvPr>
              <p:cNvCxnSpPr>
                <a:cxnSpLocks/>
                <a:stCxn id="76" idx="3"/>
              </p:cNvCxnSpPr>
              <p:nvPr/>
            </p:nvCxnSpPr>
            <p:spPr>
              <a:xfrm>
                <a:off x="7788786" y="5961837"/>
                <a:ext cx="940777"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6" name="Picture 45" descr="A picture containing text, clock&#10;&#10;Description automatically generated">
                <a:extLst>
                  <a:ext uri="{FF2B5EF4-FFF2-40B4-BE49-F238E27FC236}">
                    <a16:creationId xmlns:a16="http://schemas.microsoft.com/office/drawing/2014/main" id="{B916BB21-F68E-A942-97F3-597B83187B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92085" y="5676248"/>
                <a:ext cx="624525" cy="624525"/>
              </a:xfrm>
              <a:prstGeom prst="rect">
                <a:avLst/>
              </a:prstGeom>
            </p:spPr>
          </p:pic>
          <p:sp>
            <p:nvSpPr>
              <p:cNvPr id="47" name="TextBox 46">
                <a:extLst>
                  <a:ext uri="{FF2B5EF4-FFF2-40B4-BE49-F238E27FC236}">
                    <a16:creationId xmlns:a16="http://schemas.microsoft.com/office/drawing/2014/main" id="{D9F82561-946F-AA41-98FE-6B9904B55E8E}"/>
                  </a:ext>
                </a:extLst>
              </p:cNvPr>
              <p:cNvSpPr txBox="1"/>
              <p:nvPr/>
            </p:nvSpPr>
            <p:spPr>
              <a:xfrm>
                <a:off x="9602714" y="5814748"/>
                <a:ext cx="2186571" cy="369332"/>
              </a:xfrm>
              <a:prstGeom prst="rect">
                <a:avLst/>
              </a:prstGeom>
              <a:noFill/>
            </p:spPr>
            <p:txBody>
              <a:bodyPr wrap="square" rtlCol="0">
                <a:spAutoFit/>
              </a:bodyPr>
              <a:lstStyle/>
              <a:p>
                <a:r>
                  <a:rPr lang="en-US" dirty="0"/>
                  <a:t>User exits the system</a:t>
                </a:r>
              </a:p>
            </p:txBody>
          </p:sp>
        </p:grpSp>
        <p:grpSp>
          <p:nvGrpSpPr>
            <p:cNvPr id="33" name="Group 32">
              <a:extLst>
                <a:ext uri="{FF2B5EF4-FFF2-40B4-BE49-F238E27FC236}">
                  <a16:creationId xmlns:a16="http://schemas.microsoft.com/office/drawing/2014/main" id="{610BFF5C-9712-4B48-B1EF-09CFC5546899}"/>
                </a:ext>
              </a:extLst>
            </p:cNvPr>
            <p:cNvGrpSpPr/>
            <p:nvPr/>
          </p:nvGrpSpPr>
          <p:grpSpPr>
            <a:xfrm>
              <a:off x="7323781" y="6268582"/>
              <a:ext cx="2185710" cy="374845"/>
              <a:chOff x="6414459" y="6025951"/>
              <a:chExt cx="2185710" cy="374845"/>
            </a:xfrm>
          </p:grpSpPr>
          <p:pic>
            <p:nvPicPr>
              <p:cNvPr id="27" name="Picture 26" descr="A picture containing text&#10;&#10;Description automatically generated">
                <a:extLst>
                  <a:ext uri="{FF2B5EF4-FFF2-40B4-BE49-F238E27FC236}">
                    <a16:creationId xmlns:a16="http://schemas.microsoft.com/office/drawing/2014/main" id="{E3969F85-AF73-C84B-BBB9-8AFBABD1FA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08957" y="6061049"/>
                <a:ext cx="291212" cy="339747"/>
              </a:xfrm>
              <a:prstGeom prst="rect">
                <a:avLst/>
              </a:prstGeom>
            </p:spPr>
          </p:pic>
          <p:sp>
            <p:nvSpPr>
              <p:cNvPr id="110" name="TextBox 109">
                <a:extLst>
                  <a:ext uri="{FF2B5EF4-FFF2-40B4-BE49-F238E27FC236}">
                    <a16:creationId xmlns:a16="http://schemas.microsoft.com/office/drawing/2014/main" id="{5E47B687-2ABC-0A43-8ADC-C742BEBA4B60}"/>
                  </a:ext>
                </a:extLst>
              </p:cNvPr>
              <p:cNvSpPr txBox="1"/>
              <p:nvPr/>
            </p:nvSpPr>
            <p:spPr>
              <a:xfrm>
                <a:off x="6414459" y="6025951"/>
                <a:ext cx="1987115" cy="369332"/>
              </a:xfrm>
              <a:prstGeom prst="rect">
                <a:avLst/>
              </a:prstGeom>
              <a:noFill/>
              <a:ln>
                <a:noFill/>
              </a:ln>
            </p:spPr>
            <p:txBody>
              <a:bodyPr wrap="square" rtlCol="0">
                <a:spAutoFit/>
              </a:bodyPr>
              <a:lstStyle/>
              <a:p>
                <a:r>
                  <a:rPr lang="en-US" dirty="0">
                    <a:solidFill>
                      <a:srgbClr val="FF0000"/>
                    </a:solidFill>
                  </a:rPr>
                  <a:t> satisfied with prob</a:t>
                </a:r>
              </a:p>
            </p:txBody>
          </p:sp>
        </p:grpSp>
      </p:grpSp>
      <p:sp>
        <p:nvSpPr>
          <p:cNvPr id="111" name="Slide Number Placeholder 4">
            <a:extLst>
              <a:ext uri="{FF2B5EF4-FFF2-40B4-BE49-F238E27FC236}">
                <a16:creationId xmlns:a16="http://schemas.microsoft.com/office/drawing/2014/main" id="{01B6E215-C41F-0947-8A3E-5812F67D3CDC}"/>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85</a:t>
            </a:fld>
            <a:endParaRPr lang="en-US"/>
          </a:p>
        </p:txBody>
      </p:sp>
      <p:sp>
        <p:nvSpPr>
          <p:cNvPr id="112" name="Date Placeholder 3">
            <a:extLst>
              <a:ext uri="{FF2B5EF4-FFF2-40B4-BE49-F238E27FC236}">
                <a16:creationId xmlns:a16="http://schemas.microsoft.com/office/drawing/2014/main" id="{8224F0AF-2107-C542-87FF-3C6E413D0FFA}"/>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324482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A503-E685-D249-96C4-2D0281141CBA}"/>
              </a:ext>
            </a:extLst>
          </p:cNvPr>
          <p:cNvSpPr>
            <a:spLocks noGrp="1"/>
          </p:cNvSpPr>
          <p:nvPr>
            <p:ph type="title"/>
          </p:nvPr>
        </p:nvSpPr>
        <p:spPr/>
        <p:txBody>
          <a:bodyPr/>
          <a:lstStyle/>
          <a:p>
            <a:r>
              <a:rPr lang="en-US" dirty="0"/>
              <a:t>DCM bandits [KKSW16] </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263B924D-0BFD-084D-BF2F-8607DE1EBD09}"/>
                  </a:ext>
                </a:extLst>
              </p:cNvPr>
              <p:cNvSpPr>
                <a:spLocks noGrp="1"/>
              </p:cNvSpPr>
              <p:nvPr>
                <p:ph type="body" orient="vert" idx="1"/>
              </p:nvPr>
            </p:nvSpPr>
            <p:spPr/>
            <p:txBody>
              <a:bodyPr/>
              <a:lstStyle/>
              <a:p>
                <a:r>
                  <a:rPr lang="en-US" dirty="0"/>
                  <a:t>Dependent click model (DCM)</a:t>
                </a:r>
              </a:p>
              <a:p>
                <a:pPr lvl="1"/>
                <a:r>
                  <a:rPr lang="en-US" dirty="0"/>
                  <a:t>Extend from cascade model where user may click on </a:t>
                </a:r>
                <a:r>
                  <a:rPr lang="en-US" b="1" dirty="0"/>
                  <a:t>multiple documents</a:t>
                </a:r>
                <a:endParaRPr lang="en-US" dirty="0"/>
              </a:p>
              <a:p>
                <a:pPr lvl="2"/>
                <a:r>
                  <a:rPr lang="en-US" dirty="0"/>
                  <a:t>Attraction probability:</a:t>
                </a:r>
                <a:endParaRPr lang="en-US" b="0" dirty="0">
                  <a:ea typeface="Cambria Math" panose="02040503050406030204" pitchFamily="18" charset="0"/>
                </a:endParaRPr>
              </a:p>
              <a:p>
                <a:pPr lvl="2"/>
                <a:r>
                  <a:rPr lang="en-US" dirty="0">
                    <a:solidFill>
                      <a:srgbClr val="FF0000"/>
                    </a:solidFill>
                  </a:rPr>
                  <a:t>termination probability</a:t>
                </a:r>
                <a:r>
                  <a:rPr lang="en-US" dirty="0"/>
                  <a:t>:</a:t>
                </a:r>
              </a:p>
              <a:p>
                <a:r>
                  <a:rPr lang="en-US" dirty="0"/>
                  <a:t>The probability that at least one document in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is satisfactory:</a:t>
                </a:r>
              </a:p>
              <a:p>
                <a:pPr marL="457200" lvl="1" indent="0">
                  <a:buNone/>
                </a:pPr>
                <a:endParaRPr lang="en-US" dirty="0"/>
              </a:p>
              <a:p>
                <a:r>
                  <a:rPr lang="en-US" dirty="0"/>
                  <a:t>At each step, select the list that maximizes</a:t>
                </a:r>
              </a:p>
              <a:p>
                <a:pPr marL="0" indent="0">
                  <a:buNone/>
                </a:pPr>
                <a:endParaRPr lang="en-US" dirty="0"/>
              </a:p>
            </p:txBody>
          </p:sp>
        </mc:Choice>
        <mc:Fallback xmlns="">
          <p:sp>
            <p:nvSpPr>
              <p:cNvPr id="3" name="Vertical Text Placeholder 2">
                <a:extLst>
                  <a:ext uri="{FF2B5EF4-FFF2-40B4-BE49-F238E27FC236}">
                    <a16:creationId xmlns:a16="http://schemas.microsoft.com/office/drawing/2014/main" id="{263B924D-0BFD-084D-BF2F-8607DE1EBD09}"/>
                  </a:ext>
                </a:extLst>
              </p:cNvPr>
              <p:cNvSpPr>
                <a:spLocks noGrp="1" noRot="1" noChangeAspect="1" noMove="1" noResize="1" noEditPoints="1" noAdjustHandles="1" noChangeArrowheads="1" noChangeShapeType="1" noTextEdit="1"/>
              </p:cNvSpPr>
              <p:nvPr>
                <p:ph type="body" orient="vert" idx="1"/>
              </p:nvPr>
            </p:nvSpPr>
            <p:spPr>
              <a:blipFill>
                <a:blip r:embed="rId2"/>
                <a:stretch>
                  <a:fillRect l="-1086" t="-232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1B432877-7507-EA4F-887D-A33B7A12A763}"/>
              </a:ext>
            </a:extLst>
          </p:cNvPr>
          <p:cNvSpPr txBox="1"/>
          <p:nvPr/>
        </p:nvSpPr>
        <p:spPr>
          <a:xfrm>
            <a:off x="5881003" y="3004905"/>
            <a:ext cx="2313401" cy="338554"/>
          </a:xfrm>
          <a:prstGeom prst="rect">
            <a:avLst/>
          </a:prstGeom>
          <a:noFill/>
        </p:spPr>
        <p:txBody>
          <a:bodyPr wrap="square" rtlCol="0">
            <a:spAutoFit/>
          </a:bodyPr>
          <a:lstStyle/>
          <a:p>
            <a:r>
              <a:rPr lang="en-US" sz="1600" dirty="0">
                <a:solidFill>
                  <a:schemeClr val="accent1">
                    <a:lumMod val="75000"/>
                  </a:schemeClr>
                </a:solidFill>
              </a:rPr>
              <a:t>Position-dependent</a:t>
            </a:r>
          </a:p>
        </p:txBody>
      </p:sp>
      <p:pic>
        <p:nvPicPr>
          <p:cNvPr id="32" name="Picture 31" descr="Icon&#10;&#10;Description automatically generated with low confidence">
            <a:extLst>
              <a:ext uri="{FF2B5EF4-FFF2-40B4-BE49-F238E27FC236}">
                <a16:creationId xmlns:a16="http://schemas.microsoft.com/office/drawing/2014/main" id="{54AD8BE2-E711-0948-A952-CA45BC89E8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5118" y="2633091"/>
            <a:ext cx="1223204" cy="369806"/>
          </a:xfrm>
          <a:prstGeom prst="rect">
            <a:avLst/>
          </a:prstGeom>
        </p:spPr>
      </p:pic>
      <p:pic>
        <p:nvPicPr>
          <p:cNvPr id="22" name="Picture 21" descr="Icon&#10;&#10;Description automatically generated with low confidence">
            <a:extLst>
              <a:ext uri="{FF2B5EF4-FFF2-40B4-BE49-F238E27FC236}">
                <a16:creationId xmlns:a16="http://schemas.microsoft.com/office/drawing/2014/main" id="{1E9AC4A6-2F33-4943-9F79-3FA22CBB62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1167" y="2982047"/>
            <a:ext cx="1229836" cy="390424"/>
          </a:xfrm>
          <a:prstGeom prst="rect">
            <a:avLst/>
          </a:prstGeom>
        </p:spPr>
      </p:pic>
      <p:pic>
        <p:nvPicPr>
          <p:cNvPr id="7" name="Picture 6">
            <a:extLst>
              <a:ext uri="{FF2B5EF4-FFF2-40B4-BE49-F238E27FC236}">
                <a16:creationId xmlns:a16="http://schemas.microsoft.com/office/drawing/2014/main" id="{33727BA9-5D6E-2445-9149-937C15E96665}"/>
              </a:ext>
            </a:extLst>
          </p:cNvPr>
          <p:cNvPicPr>
            <a:picLocks noChangeAspect="1"/>
          </p:cNvPicPr>
          <p:nvPr/>
        </p:nvPicPr>
        <p:blipFill>
          <a:blip r:embed="rId5"/>
          <a:stretch>
            <a:fillRect/>
          </a:stretch>
        </p:blipFill>
        <p:spPr>
          <a:xfrm>
            <a:off x="1999261" y="3776230"/>
            <a:ext cx="6438900" cy="609600"/>
          </a:xfrm>
          <a:prstGeom prst="rect">
            <a:avLst/>
          </a:prstGeom>
        </p:spPr>
      </p:pic>
      <p:pic>
        <p:nvPicPr>
          <p:cNvPr id="5" name="Picture 4" descr="Text, letter&#10;&#10;Description automatically generated">
            <a:extLst>
              <a:ext uri="{FF2B5EF4-FFF2-40B4-BE49-F238E27FC236}">
                <a16:creationId xmlns:a16="http://schemas.microsoft.com/office/drawing/2014/main" id="{2F5C2EAC-249F-4E4F-BC7F-BF601FCFC0D6}"/>
              </a:ext>
            </a:extLst>
          </p:cNvPr>
          <p:cNvPicPr>
            <a:picLocks noChangeAspect="1"/>
          </p:cNvPicPr>
          <p:nvPr/>
        </p:nvPicPr>
        <p:blipFill>
          <a:blip r:embed="rId6"/>
          <a:stretch>
            <a:fillRect/>
          </a:stretch>
        </p:blipFill>
        <p:spPr>
          <a:xfrm>
            <a:off x="7276395" y="4266374"/>
            <a:ext cx="1612900" cy="635000"/>
          </a:xfrm>
          <a:prstGeom prst="rect">
            <a:avLst/>
          </a:prstGeom>
        </p:spPr>
      </p:pic>
      <p:sp>
        <p:nvSpPr>
          <p:cNvPr id="77" name="Slide Number Placeholder 4">
            <a:extLst>
              <a:ext uri="{FF2B5EF4-FFF2-40B4-BE49-F238E27FC236}">
                <a16:creationId xmlns:a16="http://schemas.microsoft.com/office/drawing/2014/main" id="{D8C13D25-1CFF-BC4E-A374-151694B4C819}"/>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86</a:t>
            </a:fld>
            <a:endParaRPr lang="en-US"/>
          </a:p>
        </p:txBody>
      </p:sp>
      <p:sp>
        <p:nvSpPr>
          <p:cNvPr id="78" name="Date Placeholder 3">
            <a:extLst>
              <a:ext uri="{FF2B5EF4-FFF2-40B4-BE49-F238E27FC236}">
                <a16:creationId xmlns:a16="http://schemas.microsoft.com/office/drawing/2014/main" id="{B6E8E7AD-5F3B-B844-A577-7564EBC7DF50}"/>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9920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A503-E685-D249-96C4-2D0281141CBA}"/>
              </a:ext>
            </a:extLst>
          </p:cNvPr>
          <p:cNvSpPr>
            <a:spLocks noGrp="1"/>
          </p:cNvSpPr>
          <p:nvPr>
            <p:ph type="title"/>
          </p:nvPr>
        </p:nvSpPr>
        <p:spPr/>
        <p:txBody>
          <a:bodyPr/>
          <a:lstStyle/>
          <a:p>
            <a:r>
              <a:rPr lang="en-US" dirty="0" err="1"/>
              <a:t>TopRank</a:t>
            </a:r>
            <a:r>
              <a:rPr lang="en-US" dirty="0"/>
              <a:t>: OL2R by topological sort [LKLS18] </a:t>
            </a:r>
          </a:p>
        </p:txBody>
      </p:sp>
      <p:sp>
        <p:nvSpPr>
          <p:cNvPr id="3" name="Vertical Text Placeholder 2">
            <a:extLst>
              <a:ext uri="{FF2B5EF4-FFF2-40B4-BE49-F238E27FC236}">
                <a16:creationId xmlns:a16="http://schemas.microsoft.com/office/drawing/2014/main" id="{263B924D-0BFD-084D-BF2F-8607DE1EBD09}"/>
              </a:ext>
            </a:extLst>
          </p:cNvPr>
          <p:cNvSpPr>
            <a:spLocks noGrp="1"/>
          </p:cNvSpPr>
          <p:nvPr>
            <p:ph type="body" orient="vert" idx="1"/>
          </p:nvPr>
        </p:nvSpPr>
        <p:spPr>
          <a:xfrm>
            <a:off x="838200" y="1825625"/>
            <a:ext cx="10515600" cy="3018937"/>
          </a:xfrm>
        </p:spPr>
        <p:txBody>
          <a:bodyPr>
            <a:normAutofit lnSpcReduction="10000"/>
          </a:bodyPr>
          <a:lstStyle/>
          <a:p>
            <a:r>
              <a:rPr lang="en-US" dirty="0"/>
              <a:t>Observation: no single existing click model captures the behaviors of an entire population of users</a:t>
            </a:r>
          </a:p>
          <a:p>
            <a:r>
              <a:rPr lang="en-US" dirty="0"/>
              <a:t>Motivation: to eliminate the dependency on click models, </a:t>
            </a:r>
            <a:r>
              <a:rPr lang="en-US" dirty="0" err="1"/>
              <a:t>TopRank</a:t>
            </a:r>
            <a:r>
              <a:rPr lang="en-US" dirty="0"/>
              <a:t> assumes, </a:t>
            </a:r>
          </a:p>
          <a:p>
            <a:pPr lvl="1"/>
            <a:endParaRPr lang="en-US" dirty="0"/>
          </a:p>
          <a:p>
            <a:pPr lvl="1"/>
            <a:endParaRPr lang="en-US" dirty="0"/>
          </a:p>
          <a:p>
            <a:pPr lvl="1"/>
            <a:r>
              <a:rPr lang="en-US" dirty="0"/>
              <a:t>The click probability </a:t>
            </a:r>
            <a:r>
              <a:rPr lang="en-US" b="1" dirty="0"/>
              <a:t>does not </a:t>
            </a:r>
            <a:r>
              <a:rPr lang="en-US" dirty="0"/>
              <a:t>factor into the examination probability of the position and the attractiveness of the documents at that position</a:t>
            </a:r>
          </a:p>
        </p:txBody>
      </p:sp>
      <p:sp>
        <p:nvSpPr>
          <p:cNvPr id="4" name="Rectangle 3">
            <a:extLst>
              <a:ext uri="{FF2B5EF4-FFF2-40B4-BE49-F238E27FC236}">
                <a16:creationId xmlns:a16="http://schemas.microsoft.com/office/drawing/2014/main" id="{6DED54CB-4834-CD42-B7B8-D2958B13C281}"/>
              </a:ext>
            </a:extLst>
          </p:cNvPr>
          <p:cNvSpPr/>
          <p:nvPr/>
        </p:nvSpPr>
        <p:spPr>
          <a:xfrm>
            <a:off x="7720895" y="3498334"/>
            <a:ext cx="2838450" cy="369332"/>
          </a:xfrm>
          <a:prstGeom prst="rect">
            <a:avLst/>
          </a:prstGeom>
        </p:spPr>
        <p:txBody>
          <a:bodyPr wrap="square">
            <a:spAutoFit/>
          </a:bodyPr>
          <a:lstStyle/>
          <a:p>
            <a:pPr lvl="1"/>
            <a:r>
              <a:rPr lang="en-US" dirty="0">
                <a:solidFill>
                  <a:srgbClr val="FF0000"/>
                </a:solidFill>
              </a:rPr>
              <a:t>an unknown function</a:t>
            </a:r>
          </a:p>
        </p:txBody>
      </p:sp>
      <p:pic>
        <p:nvPicPr>
          <p:cNvPr id="6" name="Picture 5" descr="Text&#10;&#10;Description automatically generated with medium confidence">
            <a:extLst>
              <a:ext uri="{FF2B5EF4-FFF2-40B4-BE49-F238E27FC236}">
                <a16:creationId xmlns:a16="http://schemas.microsoft.com/office/drawing/2014/main" id="{13CC0DB5-2A9B-5344-9DCE-38FBA8C46FD0}"/>
              </a:ext>
            </a:extLst>
          </p:cNvPr>
          <p:cNvPicPr>
            <a:picLocks noChangeAspect="1"/>
          </p:cNvPicPr>
          <p:nvPr/>
        </p:nvPicPr>
        <p:blipFill>
          <a:blip r:embed="rId2"/>
          <a:stretch>
            <a:fillRect/>
          </a:stretch>
        </p:blipFill>
        <p:spPr>
          <a:xfrm>
            <a:off x="4136672" y="3429000"/>
            <a:ext cx="3670300" cy="508000"/>
          </a:xfrm>
          <a:prstGeom prst="rect">
            <a:avLst/>
          </a:prstGeom>
        </p:spPr>
      </p:pic>
      <p:sp>
        <p:nvSpPr>
          <p:cNvPr id="7" name="Slide Number Placeholder 4">
            <a:extLst>
              <a:ext uri="{FF2B5EF4-FFF2-40B4-BE49-F238E27FC236}">
                <a16:creationId xmlns:a16="http://schemas.microsoft.com/office/drawing/2014/main" id="{291CD104-5A51-6747-A847-C5A288D1727A}"/>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87</a:t>
            </a:fld>
            <a:endParaRPr lang="en-US"/>
          </a:p>
        </p:txBody>
      </p:sp>
      <p:sp>
        <p:nvSpPr>
          <p:cNvPr id="8" name="Date Placeholder 3">
            <a:extLst>
              <a:ext uri="{FF2B5EF4-FFF2-40B4-BE49-F238E27FC236}">
                <a16:creationId xmlns:a16="http://schemas.microsoft.com/office/drawing/2014/main" id="{C5132B5D-15A0-8946-9FDC-BE64D0013E10}"/>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9297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3878-4D63-1C4E-BA73-23EC7D135CCD}"/>
              </a:ext>
            </a:extLst>
          </p:cNvPr>
          <p:cNvSpPr>
            <a:spLocks noGrp="1"/>
          </p:cNvSpPr>
          <p:nvPr>
            <p:ph type="title"/>
          </p:nvPr>
        </p:nvSpPr>
        <p:spPr/>
        <p:txBody>
          <a:bodyPr/>
          <a:lstStyle/>
          <a:p>
            <a:r>
              <a:rPr lang="en-US" dirty="0" err="1"/>
              <a:t>TopRank</a:t>
            </a:r>
            <a:r>
              <a:rPr lang="en-US" dirty="0"/>
              <a:t>: OL2R by topological sort</a:t>
            </a:r>
          </a:p>
        </p:txBody>
      </p:sp>
      <p:pic>
        <p:nvPicPr>
          <p:cNvPr id="5" name="Picture 4" descr="Text, letter&#10;&#10;Description automatically generated">
            <a:extLst>
              <a:ext uri="{FF2B5EF4-FFF2-40B4-BE49-F238E27FC236}">
                <a16:creationId xmlns:a16="http://schemas.microsoft.com/office/drawing/2014/main" id="{1094C5C7-9793-A747-9F36-CF8BDC898B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3732" y="1690688"/>
            <a:ext cx="6509088" cy="4430835"/>
          </a:xfrm>
          <a:prstGeom prst="rect">
            <a:avLst/>
          </a:prstGeom>
        </p:spPr>
      </p:pic>
      <p:grpSp>
        <p:nvGrpSpPr>
          <p:cNvPr id="29" name="Group 28">
            <a:extLst>
              <a:ext uri="{FF2B5EF4-FFF2-40B4-BE49-F238E27FC236}">
                <a16:creationId xmlns:a16="http://schemas.microsoft.com/office/drawing/2014/main" id="{4A1505B4-5E6C-D24F-AAB8-E955FD3FDB12}"/>
              </a:ext>
            </a:extLst>
          </p:cNvPr>
          <p:cNvGrpSpPr/>
          <p:nvPr/>
        </p:nvGrpSpPr>
        <p:grpSpPr>
          <a:xfrm>
            <a:off x="783274" y="3136705"/>
            <a:ext cx="9012115" cy="1977855"/>
            <a:chOff x="783274" y="3136705"/>
            <a:chExt cx="9012115" cy="1977855"/>
          </a:xfrm>
        </p:grpSpPr>
        <p:sp>
          <p:nvSpPr>
            <p:cNvPr id="6" name="Rectangle 5">
              <a:extLst>
                <a:ext uri="{FF2B5EF4-FFF2-40B4-BE49-F238E27FC236}">
                  <a16:creationId xmlns:a16="http://schemas.microsoft.com/office/drawing/2014/main" id="{45DFA6CB-1CE5-3E47-9021-7148093796DF}"/>
                </a:ext>
              </a:extLst>
            </p:cNvPr>
            <p:cNvSpPr/>
            <p:nvPr/>
          </p:nvSpPr>
          <p:spPr>
            <a:xfrm>
              <a:off x="5724086" y="4607170"/>
              <a:ext cx="4071303" cy="5073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14661353-CF75-1B43-8C1E-6A52EFE94B29}"/>
                </a:ext>
              </a:extLst>
            </p:cNvPr>
            <p:cNvCxnSpPr>
              <a:cxnSpLocks/>
              <a:stCxn id="6" idx="1"/>
              <a:endCxn id="15" idx="3"/>
            </p:cNvCxnSpPr>
            <p:nvPr/>
          </p:nvCxnSpPr>
          <p:spPr>
            <a:xfrm flipH="1" flipV="1">
              <a:off x="4678267" y="3459871"/>
              <a:ext cx="1045819" cy="140099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140A13E-C6D8-C540-B6CA-E4D92B1429FB}"/>
                    </a:ext>
                  </a:extLst>
                </p:cNvPr>
                <p:cNvSpPr txBox="1"/>
                <p:nvPr/>
              </p:nvSpPr>
              <p:spPr>
                <a:xfrm>
                  <a:off x="783274" y="3136705"/>
                  <a:ext cx="3894993" cy="646331"/>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The difference of the feedback received by document </a:t>
                  </a:r>
                  <a14:m>
                    <m:oMath xmlns:m="http://schemas.openxmlformats.org/officeDocument/2006/math">
                      <m:r>
                        <a:rPr lang="en-US" i="1" dirty="0" smtClean="0">
                          <a:latin typeface="Cambria Math" panose="02040503050406030204" pitchFamily="18" charset="0"/>
                        </a:rPr>
                        <m:t>𝑖</m:t>
                      </m:r>
                    </m:oMath>
                  </a14:m>
                  <a:r>
                    <a:rPr lang="en-US" dirty="0"/>
                    <a:t> and </a:t>
                  </a:r>
                  <a14:m>
                    <m:oMath xmlns:m="http://schemas.openxmlformats.org/officeDocument/2006/math">
                      <m:r>
                        <a:rPr lang="en-US" i="1" dirty="0" smtClean="0">
                          <a:latin typeface="Cambria Math" panose="02040503050406030204" pitchFamily="18" charset="0"/>
                        </a:rPr>
                        <m:t>𝑗</m:t>
                      </m:r>
                    </m:oMath>
                  </a14:m>
                  <a:r>
                    <a:rPr lang="en-US" dirty="0"/>
                    <a:t> at round </a:t>
                  </a:r>
                  <a14:m>
                    <m:oMath xmlns:m="http://schemas.openxmlformats.org/officeDocument/2006/math">
                      <m:r>
                        <a:rPr lang="en-US" i="1" dirty="0" smtClean="0">
                          <a:latin typeface="Cambria Math" panose="02040503050406030204" pitchFamily="18" charset="0"/>
                        </a:rPr>
                        <m:t>𝑡</m:t>
                      </m:r>
                    </m:oMath>
                  </a14:m>
                  <a:endParaRPr lang="en-US" dirty="0"/>
                </a:p>
              </p:txBody>
            </p:sp>
          </mc:Choice>
          <mc:Fallback xmlns="">
            <p:sp>
              <p:nvSpPr>
                <p:cNvPr id="15" name="TextBox 14">
                  <a:extLst>
                    <a:ext uri="{FF2B5EF4-FFF2-40B4-BE49-F238E27FC236}">
                      <a16:creationId xmlns:a16="http://schemas.microsoft.com/office/drawing/2014/main" id="{7140A13E-C6D8-C540-B6CA-E4D92B1429FB}"/>
                    </a:ext>
                  </a:extLst>
                </p:cNvPr>
                <p:cNvSpPr txBox="1">
                  <a:spLocks noRot="1" noChangeAspect="1" noMove="1" noResize="1" noEditPoints="1" noAdjustHandles="1" noChangeArrowheads="1" noChangeShapeType="1" noTextEdit="1"/>
                </p:cNvSpPr>
                <p:nvPr/>
              </p:nvSpPr>
              <p:spPr>
                <a:xfrm>
                  <a:off x="783274" y="3136705"/>
                  <a:ext cx="3894993" cy="646331"/>
                </a:xfrm>
                <a:prstGeom prst="rect">
                  <a:avLst/>
                </a:prstGeom>
                <a:blipFill>
                  <a:blip r:embed="rId3"/>
                  <a:stretch>
                    <a:fillRect l="-968" t="-3704" r="-1613" b="-11111"/>
                  </a:stretch>
                </a:blipFill>
                <a:ln w="28575">
                  <a:solidFill>
                    <a:srgbClr val="FF0000"/>
                  </a:solidFill>
                </a:ln>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720E1C36-209F-714C-ABC2-B56476A8103E}"/>
              </a:ext>
            </a:extLst>
          </p:cNvPr>
          <p:cNvGrpSpPr/>
          <p:nvPr/>
        </p:nvGrpSpPr>
        <p:grpSpPr>
          <a:xfrm>
            <a:off x="370342" y="4214534"/>
            <a:ext cx="9425046" cy="1219112"/>
            <a:chOff x="370342" y="4214534"/>
            <a:chExt cx="9425046" cy="1219112"/>
          </a:xfrm>
        </p:grpSpPr>
        <p:sp>
          <p:nvSpPr>
            <p:cNvPr id="7" name="Rectangle 6">
              <a:extLst>
                <a:ext uri="{FF2B5EF4-FFF2-40B4-BE49-F238E27FC236}">
                  <a16:creationId xmlns:a16="http://schemas.microsoft.com/office/drawing/2014/main" id="{1E4A21A4-EC63-B749-B182-EA2F1D9B7BD9}"/>
                </a:ext>
              </a:extLst>
            </p:cNvPr>
            <p:cNvSpPr/>
            <p:nvPr/>
          </p:nvSpPr>
          <p:spPr>
            <a:xfrm>
              <a:off x="5724085" y="5126284"/>
              <a:ext cx="4071303" cy="30736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A59AFF1-6B25-904A-80D1-22BCC99AABCE}"/>
                    </a:ext>
                  </a:extLst>
                </p:cNvPr>
                <p:cNvSpPr txBox="1"/>
                <p:nvPr/>
              </p:nvSpPr>
              <p:spPr>
                <a:xfrm>
                  <a:off x="370342" y="4214534"/>
                  <a:ext cx="4141640" cy="646331"/>
                </a:xfrm>
                <a:prstGeom prst="rect">
                  <a:avLst/>
                </a:prstGeom>
                <a:ln w="28575">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The cumulative difference of the feedback received by document </a:t>
                  </a:r>
                  <a14:m>
                    <m:oMath xmlns:m="http://schemas.openxmlformats.org/officeDocument/2006/math">
                      <m:r>
                        <a:rPr lang="en-US" i="1" dirty="0" smtClean="0">
                          <a:latin typeface="Cambria Math" panose="02040503050406030204" pitchFamily="18" charset="0"/>
                        </a:rPr>
                        <m:t>𝑖</m:t>
                      </m:r>
                    </m:oMath>
                  </a14:m>
                  <a:r>
                    <a:rPr lang="en-US" dirty="0"/>
                    <a:t> and </a:t>
                  </a:r>
                  <a14:m>
                    <m:oMath xmlns:m="http://schemas.openxmlformats.org/officeDocument/2006/math">
                      <m:r>
                        <a:rPr lang="en-US" i="1" dirty="0" smtClean="0">
                          <a:latin typeface="Cambria Math" panose="02040503050406030204" pitchFamily="18" charset="0"/>
                        </a:rPr>
                        <m:t>𝑗</m:t>
                      </m:r>
                      <m:r>
                        <a:rPr lang="en-US" i="1" dirty="0" smtClean="0">
                          <a:latin typeface="Cambria Math" panose="02040503050406030204" pitchFamily="18" charset="0"/>
                        </a:rPr>
                        <m:t> </m:t>
                      </m:r>
                    </m:oMath>
                  </a14:m>
                  <a:r>
                    <a:rPr lang="en-US" dirty="0"/>
                    <a:t>until </a:t>
                  </a:r>
                  <a14:m>
                    <m:oMath xmlns:m="http://schemas.openxmlformats.org/officeDocument/2006/math">
                      <m:r>
                        <a:rPr lang="en-US" i="1" dirty="0" smtClean="0">
                          <a:latin typeface="Cambria Math" panose="02040503050406030204" pitchFamily="18" charset="0"/>
                        </a:rPr>
                        <m:t>𝑡</m:t>
                      </m:r>
                    </m:oMath>
                  </a14:m>
                  <a:endParaRPr lang="en-US" dirty="0"/>
                </a:p>
              </p:txBody>
            </p:sp>
          </mc:Choice>
          <mc:Fallback xmlns="">
            <p:sp>
              <p:nvSpPr>
                <p:cNvPr id="18" name="TextBox 17">
                  <a:extLst>
                    <a:ext uri="{FF2B5EF4-FFF2-40B4-BE49-F238E27FC236}">
                      <a16:creationId xmlns:a16="http://schemas.microsoft.com/office/drawing/2014/main" id="{8A59AFF1-6B25-904A-80D1-22BCC99AABCE}"/>
                    </a:ext>
                  </a:extLst>
                </p:cNvPr>
                <p:cNvSpPr txBox="1">
                  <a:spLocks noRot="1" noChangeAspect="1" noMove="1" noResize="1" noEditPoints="1" noAdjustHandles="1" noChangeArrowheads="1" noChangeShapeType="1" noTextEdit="1"/>
                </p:cNvSpPr>
                <p:nvPr/>
              </p:nvSpPr>
              <p:spPr>
                <a:xfrm>
                  <a:off x="370342" y="4214534"/>
                  <a:ext cx="4141640" cy="646331"/>
                </a:xfrm>
                <a:prstGeom prst="rect">
                  <a:avLst/>
                </a:prstGeom>
                <a:blipFill>
                  <a:blip r:embed="rId4"/>
                  <a:stretch>
                    <a:fillRect l="-1216" t="-1852" r="-1216" b="-12963"/>
                  </a:stretch>
                </a:blipFill>
                <a:ln w="28575">
                  <a:solidFill>
                    <a:schemeClr val="accent1"/>
                  </a:solid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9DD95433-C2F5-274F-AF31-6EB8D93A91F6}"/>
                </a:ext>
              </a:extLst>
            </p:cNvPr>
            <p:cNvCxnSpPr>
              <a:cxnSpLocks/>
              <a:endCxn id="18" idx="3"/>
            </p:cNvCxnSpPr>
            <p:nvPr/>
          </p:nvCxnSpPr>
          <p:spPr>
            <a:xfrm flipH="1" flipV="1">
              <a:off x="4511982" y="4537700"/>
              <a:ext cx="1212104" cy="742266"/>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7D7B87B9-EBAD-D645-8ACF-449B1325194F}"/>
              </a:ext>
            </a:extLst>
          </p:cNvPr>
          <p:cNvGrpSpPr/>
          <p:nvPr/>
        </p:nvGrpSpPr>
        <p:grpSpPr>
          <a:xfrm>
            <a:off x="370342" y="5323181"/>
            <a:ext cx="11016455" cy="646331"/>
            <a:chOff x="370342" y="5323181"/>
            <a:chExt cx="11016455" cy="646331"/>
          </a:xfrm>
        </p:grpSpPr>
        <p:sp>
          <p:nvSpPr>
            <p:cNvPr id="8" name="Rectangle 7">
              <a:extLst>
                <a:ext uri="{FF2B5EF4-FFF2-40B4-BE49-F238E27FC236}">
                  <a16:creationId xmlns:a16="http://schemas.microsoft.com/office/drawing/2014/main" id="{A8FE68B2-A136-C646-9248-187527DEB298}"/>
                </a:ext>
              </a:extLst>
            </p:cNvPr>
            <p:cNvSpPr/>
            <p:nvPr/>
          </p:nvSpPr>
          <p:spPr>
            <a:xfrm>
              <a:off x="5507208" y="5461834"/>
              <a:ext cx="5879589" cy="37922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cxnSp>
          <p:nvCxnSpPr>
            <p:cNvPr id="24" name="Straight Arrow Connector 23">
              <a:extLst>
                <a:ext uri="{FF2B5EF4-FFF2-40B4-BE49-F238E27FC236}">
                  <a16:creationId xmlns:a16="http://schemas.microsoft.com/office/drawing/2014/main" id="{E259597F-8E53-A447-B020-41D594593F40}"/>
                </a:ext>
              </a:extLst>
            </p:cNvPr>
            <p:cNvCxnSpPr>
              <a:cxnSpLocks/>
              <a:stCxn id="8" idx="1"/>
              <a:endCxn id="27" idx="3"/>
            </p:cNvCxnSpPr>
            <p:nvPr/>
          </p:nvCxnSpPr>
          <p:spPr>
            <a:xfrm flipH="1" flipV="1">
              <a:off x="4792566" y="5646347"/>
              <a:ext cx="714642" cy="5100"/>
            </a:xfrm>
            <a:prstGeom prst="straightConnector1">
              <a:avLst/>
            </a:prstGeom>
            <a:ln w="285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29D39A2-28BF-8A4C-82A0-06008F3FF382}"/>
                    </a:ext>
                  </a:extLst>
                </p:cNvPr>
                <p:cNvSpPr txBox="1"/>
                <p:nvPr/>
              </p:nvSpPr>
              <p:spPr>
                <a:xfrm>
                  <a:off x="370342" y="5323181"/>
                  <a:ext cx="4422224" cy="646331"/>
                </a:xfrm>
                <a:prstGeom prst="rect">
                  <a:avLst/>
                </a:prstGeom>
                <a:ln w="28575">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Document pair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𝑗</m:t>
                      </m:r>
                      <m:r>
                        <a:rPr lang="en-US" i="1" dirty="0" smtClean="0">
                          <a:latin typeface="Cambria Math" panose="02040503050406030204" pitchFamily="18" charset="0"/>
                        </a:rPr>
                        <m:t>, </m:t>
                      </m:r>
                      <m:r>
                        <a:rPr lang="en-US" i="1" dirty="0" err="1" smtClean="0">
                          <a:latin typeface="Cambria Math" panose="02040503050406030204" pitchFamily="18" charset="0"/>
                        </a:rPr>
                        <m:t>𝑖</m:t>
                      </m:r>
                      <m:r>
                        <a:rPr lang="en-US" i="1" dirty="0" smtClean="0">
                          <a:latin typeface="Cambria Math" panose="02040503050406030204" pitchFamily="18" charset="0"/>
                        </a:rPr>
                        <m:t>) </m:t>
                      </m:r>
                    </m:oMath>
                  </a14:m>
                  <a:r>
                    <a:rPr lang="en-US" dirty="0"/>
                    <a:t>is added to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𝐺</m:t>
                          </m:r>
                        </m:e>
                        <m:sub>
                          <m:r>
                            <a:rPr lang="en-US" i="1" dirty="0" smtClean="0">
                              <a:latin typeface="Cambria Math" panose="02040503050406030204" pitchFamily="18" charset="0"/>
                            </a:rPr>
                            <m:t>𝑡</m:t>
                          </m:r>
                        </m:sub>
                      </m:sSub>
                    </m:oMath>
                  </a14:m>
                  <a:r>
                    <a:rPr lang="en-US" dirty="0"/>
                    <a:t> when item </a:t>
                  </a:r>
                  <a14:m>
                    <m:oMath xmlns:m="http://schemas.openxmlformats.org/officeDocument/2006/math">
                      <m:r>
                        <a:rPr lang="en-US" b="0" i="1" smtClean="0">
                          <a:latin typeface="Cambria Math" panose="02040503050406030204" pitchFamily="18" charset="0"/>
                        </a:rPr>
                        <m:t>𝑖</m:t>
                      </m:r>
                    </m:oMath>
                  </a14:m>
                  <a:r>
                    <a:rPr lang="en-US" dirty="0"/>
                    <a:t> receives sufficiently more clicks than </a:t>
                  </a:r>
                  <a14:m>
                    <m:oMath xmlns:m="http://schemas.openxmlformats.org/officeDocument/2006/math">
                      <m:r>
                        <a:rPr lang="en-US" i="1" dirty="0" smtClean="0">
                          <a:latin typeface="Cambria Math" panose="02040503050406030204" pitchFamily="18" charset="0"/>
                        </a:rPr>
                        <m:t>𝑗</m:t>
                      </m:r>
                    </m:oMath>
                  </a14:m>
                  <a:endParaRPr lang="en-US" dirty="0"/>
                </a:p>
              </p:txBody>
            </p:sp>
          </mc:Choice>
          <mc:Fallback xmlns="">
            <p:sp>
              <p:nvSpPr>
                <p:cNvPr id="27" name="TextBox 26">
                  <a:extLst>
                    <a:ext uri="{FF2B5EF4-FFF2-40B4-BE49-F238E27FC236}">
                      <a16:creationId xmlns:a16="http://schemas.microsoft.com/office/drawing/2014/main" id="{829D39A2-28BF-8A4C-82A0-06008F3FF382}"/>
                    </a:ext>
                  </a:extLst>
                </p:cNvPr>
                <p:cNvSpPr txBox="1">
                  <a:spLocks noRot="1" noChangeAspect="1" noMove="1" noResize="1" noEditPoints="1" noAdjustHandles="1" noChangeArrowheads="1" noChangeShapeType="1" noTextEdit="1"/>
                </p:cNvSpPr>
                <p:nvPr/>
              </p:nvSpPr>
              <p:spPr>
                <a:xfrm>
                  <a:off x="370342" y="5323181"/>
                  <a:ext cx="4422224" cy="646331"/>
                </a:xfrm>
                <a:prstGeom prst="rect">
                  <a:avLst/>
                </a:prstGeom>
                <a:blipFill>
                  <a:blip r:embed="rId5"/>
                  <a:stretch>
                    <a:fillRect l="-1140" t="-1852" b="-12963"/>
                  </a:stretch>
                </a:blipFill>
                <a:ln w="28575">
                  <a:solidFill>
                    <a:schemeClr val="accent6">
                      <a:lumMod val="75000"/>
                    </a:schemeClr>
                  </a:solidFill>
                </a:ln>
              </p:spPr>
              <p:txBody>
                <a:bodyPr/>
                <a:lstStyle/>
                <a:p>
                  <a:r>
                    <a:rPr lang="en-US">
                      <a:noFill/>
                    </a:rPr>
                    <a:t> </a:t>
                  </a:r>
                </a:p>
              </p:txBody>
            </p:sp>
          </mc:Fallback>
        </mc:AlternateContent>
      </p:grpSp>
      <p:sp>
        <p:nvSpPr>
          <p:cNvPr id="16" name="Slide Number Placeholder 4">
            <a:extLst>
              <a:ext uri="{FF2B5EF4-FFF2-40B4-BE49-F238E27FC236}">
                <a16:creationId xmlns:a16="http://schemas.microsoft.com/office/drawing/2014/main" id="{42B78A8D-9BA2-7E42-8BD0-FC8BD7FACFBC}"/>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88</a:t>
            </a:fld>
            <a:endParaRPr lang="en-US"/>
          </a:p>
        </p:txBody>
      </p:sp>
      <p:sp>
        <p:nvSpPr>
          <p:cNvPr id="17" name="Date Placeholder 3">
            <a:extLst>
              <a:ext uri="{FF2B5EF4-FFF2-40B4-BE49-F238E27FC236}">
                <a16:creationId xmlns:a16="http://schemas.microsoft.com/office/drawing/2014/main" id="{FF00C3A7-BAAF-C746-80B5-468EABAAC85A}"/>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252802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3878-4D63-1C4E-BA73-23EC7D135CCD}"/>
              </a:ext>
            </a:extLst>
          </p:cNvPr>
          <p:cNvSpPr>
            <a:spLocks noGrp="1"/>
          </p:cNvSpPr>
          <p:nvPr>
            <p:ph type="title"/>
          </p:nvPr>
        </p:nvSpPr>
        <p:spPr/>
        <p:txBody>
          <a:bodyPr/>
          <a:lstStyle/>
          <a:p>
            <a:r>
              <a:rPr lang="en-US" dirty="0" err="1"/>
              <a:t>TopRank</a:t>
            </a:r>
            <a:r>
              <a:rPr lang="en-US" dirty="0"/>
              <a:t>: OL2R by topological sort</a:t>
            </a:r>
          </a:p>
        </p:txBody>
      </p:sp>
      <p:pic>
        <p:nvPicPr>
          <p:cNvPr id="5" name="Picture 4" descr="Text, letter&#10;&#10;Description automatically generated">
            <a:extLst>
              <a:ext uri="{FF2B5EF4-FFF2-40B4-BE49-F238E27FC236}">
                <a16:creationId xmlns:a16="http://schemas.microsoft.com/office/drawing/2014/main" id="{1094C5C7-9793-A747-9F36-CF8BDC898B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3732" y="1690688"/>
            <a:ext cx="6509088" cy="4430835"/>
          </a:xfrm>
          <a:prstGeom prst="rect">
            <a:avLst/>
          </a:prstGeom>
        </p:spPr>
      </p:pic>
      <p:sp>
        <p:nvSpPr>
          <p:cNvPr id="13" name="Rectangle 12">
            <a:extLst>
              <a:ext uri="{FF2B5EF4-FFF2-40B4-BE49-F238E27FC236}">
                <a16:creationId xmlns:a16="http://schemas.microsoft.com/office/drawing/2014/main" id="{E5857912-A1F0-0948-85CE-92796E490153}"/>
              </a:ext>
            </a:extLst>
          </p:cNvPr>
          <p:cNvSpPr/>
          <p:nvPr/>
        </p:nvSpPr>
        <p:spPr>
          <a:xfrm>
            <a:off x="5380891" y="3086099"/>
            <a:ext cx="4847191" cy="1063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9A20C90C-D981-134D-B159-519657998E35}"/>
              </a:ext>
            </a:extLst>
          </p:cNvPr>
          <p:cNvGrpSpPr/>
          <p:nvPr/>
        </p:nvGrpSpPr>
        <p:grpSpPr>
          <a:xfrm>
            <a:off x="830227" y="2292726"/>
            <a:ext cx="4711853" cy="3975038"/>
            <a:chOff x="830227" y="2292726"/>
            <a:chExt cx="4711853" cy="3975038"/>
          </a:xfrm>
        </p:grpSpPr>
        <p:pic>
          <p:nvPicPr>
            <p:cNvPr id="4" name="Picture 3" descr="Diagram&#10;&#10;Description automatically generated">
              <a:extLst>
                <a:ext uri="{FF2B5EF4-FFF2-40B4-BE49-F238E27FC236}">
                  <a16:creationId xmlns:a16="http://schemas.microsoft.com/office/drawing/2014/main" id="{A98D6B38-F2EC-374C-B6F2-75CD648B1B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941135"/>
              <a:ext cx="4136142" cy="1765993"/>
            </a:xfrm>
            <a:prstGeom prst="rect">
              <a:avLst/>
            </a:prstGeom>
          </p:spPr>
        </p:pic>
        <p:sp>
          <p:nvSpPr>
            <p:cNvPr id="9" name="TextBox 8">
              <a:extLst>
                <a:ext uri="{FF2B5EF4-FFF2-40B4-BE49-F238E27FC236}">
                  <a16:creationId xmlns:a16="http://schemas.microsoft.com/office/drawing/2014/main" id="{D18D8F2F-3E59-BA44-B1BB-D1D34834DFD1}"/>
                </a:ext>
              </a:extLst>
            </p:cNvPr>
            <p:cNvSpPr txBox="1"/>
            <p:nvPr/>
          </p:nvSpPr>
          <p:spPr>
            <a:xfrm>
              <a:off x="838200" y="2292726"/>
              <a:ext cx="2872154" cy="400110"/>
            </a:xfrm>
            <a:prstGeom prst="rect">
              <a:avLst/>
            </a:prstGeom>
            <a:noFill/>
          </p:spPr>
          <p:txBody>
            <a:bodyPr wrap="square" rtlCol="0">
              <a:spAutoFit/>
            </a:bodyPr>
            <a:lstStyle/>
            <a:p>
              <a:r>
                <a:rPr lang="en-US" sz="2000" dirty="0"/>
                <a:t>Ranking example</a:t>
              </a:r>
            </a:p>
          </p:txBody>
        </p:sp>
        <p:pic>
          <p:nvPicPr>
            <p:cNvPr id="12" name="Picture 11">
              <a:extLst>
                <a:ext uri="{FF2B5EF4-FFF2-40B4-BE49-F238E27FC236}">
                  <a16:creationId xmlns:a16="http://schemas.microsoft.com/office/drawing/2014/main" id="{FD0615D0-C3E4-8844-9F5D-03DA269D9F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2882204"/>
              <a:ext cx="2631980" cy="263592"/>
            </a:xfrm>
            <a:prstGeom prst="rect">
              <a:avLst/>
            </a:prstGeom>
          </p:spPr>
        </p:pic>
        <p:sp>
          <p:nvSpPr>
            <p:cNvPr id="19" name="TextBox 18">
              <a:extLst>
                <a:ext uri="{FF2B5EF4-FFF2-40B4-BE49-F238E27FC236}">
                  <a16:creationId xmlns:a16="http://schemas.microsoft.com/office/drawing/2014/main" id="{31C6C56C-B038-3443-A506-164EACCCA33F}"/>
                </a:ext>
              </a:extLst>
            </p:cNvPr>
            <p:cNvSpPr txBox="1"/>
            <p:nvPr/>
          </p:nvSpPr>
          <p:spPr>
            <a:xfrm>
              <a:off x="830227" y="3220300"/>
              <a:ext cx="4367937" cy="646331"/>
            </a:xfrm>
            <a:prstGeom prst="rect">
              <a:avLst/>
            </a:prstGeom>
            <a:noFill/>
          </p:spPr>
          <p:txBody>
            <a:bodyPr wrap="square" rtlCol="0">
              <a:spAutoFit/>
            </a:bodyPr>
            <a:lstStyle/>
            <a:p>
              <a:r>
                <a:rPr lang="en-US" dirty="0"/>
                <a:t>i.e., Sufficient observations are received that document 1 is better than document 3</a:t>
              </a:r>
            </a:p>
          </p:txBody>
        </p:sp>
        <p:sp>
          <p:nvSpPr>
            <p:cNvPr id="20" name="TextBox 19">
              <a:extLst>
                <a:ext uri="{FF2B5EF4-FFF2-40B4-BE49-F238E27FC236}">
                  <a16:creationId xmlns:a16="http://schemas.microsoft.com/office/drawing/2014/main" id="{3A2BB48A-DC55-8749-A82F-6E6B716BA52F}"/>
                </a:ext>
              </a:extLst>
            </p:cNvPr>
            <p:cNvSpPr txBox="1"/>
            <p:nvPr/>
          </p:nvSpPr>
          <p:spPr>
            <a:xfrm>
              <a:off x="838200" y="5867654"/>
              <a:ext cx="4703880" cy="400110"/>
            </a:xfrm>
            <a:prstGeom prst="rect">
              <a:avLst/>
            </a:prstGeom>
            <a:noFill/>
          </p:spPr>
          <p:txBody>
            <a:bodyPr wrap="square" rtlCol="0">
              <a:spAutoFit/>
            </a:bodyPr>
            <a:lstStyle/>
            <a:p>
              <a:r>
                <a:rPr lang="en-US" sz="2000" dirty="0"/>
                <a:t>One possible ranking: 2, 1, 3, 4, 5</a:t>
              </a:r>
            </a:p>
          </p:txBody>
        </p:sp>
      </p:grpSp>
      <p:sp>
        <p:nvSpPr>
          <p:cNvPr id="11" name="Slide Number Placeholder 4">
            <a:extLst>
              <a:ext uri="{FF2B5EF4-FFF2-40B4-BE49-F238E27FC236}">
                <a16:creationId xmlns:a16="http://schemas.microsoft.com/office/drawing/2014/main" id="{A3B7D402-85D5-DF44-A75A-5E1E9C4A2A68}"/>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89</a:t>
            </a:fld>
            <a:endParaRPr lang="en-US"/>
          </a:p>
        </p:txBody>
      </p:sp>
      <p:sp>
        <p:nvSpPr>
          <p:cNvPr id="15" name="Date Placeholder 3">
            <a:extLst>
              <a:ext uri="{FF2B5EF4-FFF2-40B4-BE49-F238E27FC236}">
                <a16:creationId xmlns:a16="http://schemas.microsoft.com/office/drawing/2014/main" id="{4DE1E860-E780-6A40-82EF-95BDD5A738F9}"/>
              </a:ext>
            </a:extLst>
          </p:cNvPr>
          <p:cNvSpPr>
            <a:spLocks noGrp="1"/>
          </p:cNvSpPr>
          <p:nvPr>
            <p:ph type="dt" sz="half" idx="10"/>
          </p:nvPr>
        </p:nvSpPr>
        <p:spPr>
          <a:xfrm>
            <a:off x="838200" y="6356350"/>
            <a:ext cx="2743200" cy="365125"/>
          </a:xfrm>
        </p:spPr>
        <p:txBody>
          <a:bodyPr/>
          <a:lstStyle/>
          <a:p>
            <a:r>
              <a:rPr lang="en-US"/>
              <a:t>OL2R under specific click models</a:t>
            </a:r>
            <a:endParaRPr lang="en-US" dirty="0"/>
          </a:p>
        </p:txBody>
      </p:sp>
    </p:spTree>
    <p:extLst>
      <p:ext uri="{BB962C8B-B14F-4D97-AF65-F5344CB8AC3E}">
        <p14:creationId xmlns:p14="http://schemas.microsoft.com/office/powerpoint/2010/main" val="2326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information retrieval</a:t>
            </a:r>
          </a:p>
        </p:txBody>
      </p:sp>
      <p:sp>
        <p:nvSpPr>
          <p:cNvPr id="3" name="Content Placeholder 2"/>
          <p:cNvSpPr>
            <a:spLocks noGrp="1"/>
          </p:cNvSpPr>
          <p:nvPr>
            <p:ph idx="1"/>
          </p:nvPr>
        </p:nvSpPr>
        <p:spPr/>
        <p:txBody>
          <a:bodyPr/>
          <a:lstStyle/>
          <a:p>
            <a:r>
              <a:rPr lang="en-US" dirty="0"/>
              <a:t>Learning by </a:t>
            </a:r>
            <a:r>
              <a:rPr lang="en-US" dirty="0">
                <a:solidFill>
                  <a:schemeClr val="accent6">
                    <a:lumMod val="75000"/>
                  </a:schemeClr>
                </a:solidFill>
              </a:rPr>
              <a:t>interacting</a:t>
            </a:r>
            <a:r>
              <a:rPr lang="en-US" dirty="0"/>
              <a:t> with users</a:t>
            </a:r>
          </a:p>
          <a:p>
            <a:pPr lvl="1"/>
            <a:r>
              <a:rPr lang="en-US" dirty="0"/>
              <a:t>Eliminates offline methods’ heavy dependency on manual relevance annotations</a:t>
            </a:r>
          </a:p>
          <a:p>
            <a:pPr lvl="1"/>
            <a:r>
              <a:rPr lang="en-US" b="1" dirty="0">
                <a:solidFill>
                  <a:srgbClr val="FF0000"/>
                </a:solidFill>
              </a:rPr>
              <a:t>NOT</a:t>
            </a:r>
            <a:r>
              <a:rPr lang="en-US" dirty="0"/>
              <a:t> simply update an offline model online</a:t>
            </a:r>
          </a:p>
          <a:p>
            <a:pPr lvl="2"/>
            <a:r>
              <a:rPr lang="en-US" dirty="0"/>
              <a:t>Various types of </a:t>
            </a:r>
            <a:r>
              <a:rPr lang="en-US" dirty="0">
                <a:solidFill>
                  <a:srgbClr val="FF0000"/>
                </a:solidFill>
              </a:rPr>
              <a:t>biases</a:t>
            </a:r>
            <a:r>
              <a:rPr lang="en-US" dirty="0"/>
              <a:t> in users’ feedback</a:t>
            </a:r>
            <a:endParaRPr lang="en-US" baseline="30000" dirty="0"/>
          </a:p>
        </p:txBody>
      </p:sp>
      <p:sp>
        <p:nvSpPr>
          <p:cNvPr id="4" name="Date Placeholder 3">
            <a:extLst>
              <a:ext uri="{FF2B5EF4-FFF2-40B4-BE49-F238E27FC236}">
                <a16:creationId xmlns:a16="http://schemas.microsoft.com/office/drawing/2014/main" id="{CE96972D-0205-C94A-B5E0-5012ED19D74C}"/>
              </a:ext>
            </a:extLst>
          </p:cNvPr>
          <p:cNvSpPr>
            <a:spLocks noGrp="1"/>
          </p:cNvSpPr>
          <p:nvPr>
            <p:ph type="dt" sz="half" idx="10"/>
          </p:nvPr>
        </p:nvSpPr>
        <p:spPr/>
        <p:txBody>
          <a:bodyPr/>
          <a:lstStyle/>
          <a:p>
            <a:r>
              <a:rPr lang="en-US"/>
              <a:t>Motivation</a:t>
            </a:r>
            <a:endParaRPr lang="en-US" dirty="0"/>
          </a:p>
        </p:txBody>
      </p:sp>
      <p:sp>
        <p:nvSpPr>
          <p:cNvPr id="5" name="Slide Number Placeholder 4">
            <a:extLst>
              <a:ext uri="{FF2B5EF4-FFF2-40B4-BE49-F238E27FC236}">
                <a16:creationId xmlns:a16="http://schemas.microsoft.com/office/drawing/2014/main" id="{BFBC84C0-4025-2D4D-BB8A-786494FD8F13}"/>
              </a:ext>
            </a:extLst>
          </p:cNvPr>
          <p:cNvSpPr>
            <a:spLocks noGrp="1"/>
          </p:cNvSpPr>
          <p:nvPr>
            <p:ph type="sldNum" sz="quarter" idx="12"/>
          </p:nvPr>
        </p:nvSpPr>
        <p:spPr/>
        <p:txBody>
          <a:bodyPr/>
          <a:lstStyle/>
          <a:p>
            <a:fld id="{CA6696E8-D417-8B43-B1F6-212CA6FA9E63}" type="slidenum">
              <a:rPr lang="en-US" smtClean="0"/>
              <a:t>9</a:t>
            </a:fld>
            <a:endParaRPr lang="en-US"/>
          </a:p>
        </p:txBody>
      </p:sp>
      <p:pic>
        <p:nvPicPr>
          <p:cNvPr id="1026" name="Picture 2" descr="Garbage In, Garbage Out | Fuzzy LogX">
            <a:extLst>
              <a:ext uri="{FF2B5EF4-FFF2-40B4-BE49-F238E27FC236}">
                <a16:creationId xmlns:a16="http://schemas.microsoft.com/office/drawing/2014/main" id="{CB31428F-5BF0-C048-950D-CCC7422D6D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2874" y="3757288"/>
            <a:ext cx="2805793" cy="241967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08B9650-8E65-B147-B7B9-7EE806DD8574}"/>
              </a:ext>
            </a:extLst>
          </p:cNvPr>
          <p:cNvGrpSpPr/>
          <p:nvPr/>
        </p:nvGrpSpPr>
        <p:grpSpPr>
          <a:xfrm>
            <a:off x="3101149" y="2952232"/>
            <a:ext cx="7024743" cy="3769243"/>
            <a:chOff x="3101149" y="2952232"/>
            <a:chExt cx="7024743" cy="3769243"/>
          </a:xfrm>
        </p:grpSpPr>
        <p:grpSp>
          <p:nvGrpSpPr>
            <p:cNvPr id="6" name="Group 5">
              <a:extLst>
                <a:ext uri="{FF2B5EF4-FFF2-40B4-BE49-F238E27FC236}">
                  <a16:creationId xmlns:a16="http://schemas.microsoft.com/office/drawing/2014/main" id="{521A5AD2-5F0C-B14F-BAA9-5CF6A831993C}"/>
                </a:ext>
              </a:extLst>
            </p:cNvPr>
            <p:cNvGrpSpPr/>
            <p:nvPr/>
          </p:nvGrpSpPr>
          <p:grpSpPr>
            <a:xfrm>
              <a:off x="6786473" y="2952232"/>
              <a:ext cx="3339419" cy="3769243"/>
              <a:chOff x="6715562" y="2844077"/>
              <a:chExt cx="3339419" cy="3769243"/>
            </a:xfrm>
          </p:grpSpPr>
          <p:pic>
            <p:nvPicPr>
              <p:cNvPr id="7" name="Picture 6">
                <a:extLst>
                  <a:ext uri="{FF2B5EF4-FFF2-40B4-BE49-F238E27FC236}">
                    <a16:creationId xmlns:a16="http://schemas.microsoft.com/office/drawing/2014/main" id="{37CD3E84-C14F-EA4C-8638-C4F2D1B879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5562" y="2844077"/>
                <a:ext cx="2958507" cy="3769243"/>
              </a:xfrm>
              <a:prstGeom prst="rect">
                <a:avLst/>
              </a:prstGeom>
            </p:spPr>
          </p:pic>
          <p:pic>
            <p:nvPicPr>
              <p:cNvPr id="8" name="Picture 4" descr="Image result for check icon">
                <a:extLst>
                  <a:ext uri="{FF2B5EF4-FFF2-40B4-BE49-F238E27FC236}">
                    <a16:creationId xmlns:a16="http://schemas.microsoft.com/office/drawing/2014/main" id="{7566591B-5917-6446-B903-66E2A2EB97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33621" y="4516886"/>
                <a:ext cx="321360" cy="3213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039E450D-C3C8-DB48-9ACE-65EDFE24DBBA}"/>
                </a:ext>
              </a:extLst>
            </p:cNvPr>
            <p:cNvGrpSpPr/>
            <p:nvPr/>
          </p:nvGrpSpPr>
          <p:grpSpPr>
            <a:xfrm>
              <a:off x="3101149" y="3429000"/>
              <a:ext cx="2047332" cy="1366614"/>
              <a:chOff x="3165160" y="3316052"/>
              <a:chExt cx="2047332" cy="1366614"/>
            </a:xfrm>
          </p:grpSpPr>
          <p:grpSp>
            <p:nvGrpSpPr>
              <p:cNvPr id="10" name="Group 9">
                <a:extLst>
                  <a:ext uri="{FF2B5EF4-FFF2-40B4-BE49-F238E27FC236}">
                    <a16:creationId xmlns:a16="http://schemas.microsoft.com/office/drawing/2014/main" id="{7CF90B7B-8AB2-AC45-B86D-99D2EBB2FF60}"/>
                  </a:ext>
                </a:extLst>
              </p:cNvPr>
              <p:cNvGrpSpPr/>
              <p:nvPr/>
            </p:nvGrpSpPr>
            <p:grpSpPr>
              <a:xfrm>
                <a:off x="3389669" y="3608662"/>
                <a:ext cx="1822823" cy="1074004"/>
                <a:chOff x="1758577" y="2787587"/>
                <a:chExt cx="1822823" cy="1074004"/>
              </a:xfrm>
            </p:grpSpPr>
            <p:sp>
              <p:nvSpPr>
                <p:cNvPr id="12" name="Oval 11">
                  <a:extLst>
                    <a:ext uri="{FF2B5EF4-FFF2-40B4-BE49-F238E27FC236}">
                      <a16:creationId xmlns:a16="http://schemas.microsoft.com/office/drawing/2014/main" id="{BA356066-D6C4-264A-85B3-62711305BA7D}"/>
                    </a:ext>
                  </a:extLst>
                </p:cNvPr>
                <p:cNvSpPr/>
                <p:nvPr/>
              </p:nvSpPr>
              <p:spPr>
                <a:xfrm>
                  <a:off x="1758577" y="3744684"/>
                  <a:ext cx="116907" cy="11690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3" name="Straight Arrow Connector 12">
                  <a:extLst>
                    <a:ext uri="{FF2B5EF4-FFF2-40B4-BE49-F238E27FC236}">
                      <a16:creationId xmlns:a16="http://schemas.microsoft.com/office/drawing/2014/main" id="{1DDFE885-2A55-ED42-890F-E7C6B5AED129}"/>
                    </a:ext>
                  </a:extLst>
                </p:cNvPr>
                <p:cNvCxnSpPr>
                  <a:cxnSpLocks/>
                </p:cNvCxnSpPr>
                <p:nvPr/>
              </p:nvCxnSpPr>
              <p:spPr>
                <a:xfrm flipV="1">
                  <a:off x="1871879" y="2787587"/>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16D816E9-6D47-8447-B511-A0EE3D547EB3}"/>
                  </a:ext>
                </a:extLst>
              </p:cNvPr>
              <p:cNvGrpSpPr/>
              <p:nvPr/>
            </p:nvGrpSpPr>
            <p:grpSpPr>
              <a:xfrm>
                <a:off x="3165160" y="3316052"/>
                <a:ext cx="1603566" cy="1286098"/>
                <a:chOff x="1534068" y="2494977"/>
                <a:chExt cx="1603566" cy="1286098"/>
              </a:xfrm>
            </p:grpSpPr>
            <p:sp>
              <p:nvSpPr>
                <p:cNvPr id="15" name="Oval 14">
                  <a:extLst>
                    <a:ext uri="{FF2B5EF4-FFF2-40B4-BE49-F238E27FC236}">
                      <a16:creationId xmlns:a16="http://schemas.microsoft.com/office/drawing/2014/main" id="{548246A4-886D-4740-8292-A2B1E5B64A83}"/>
                    </a:ext>
                  </a:extLst>
                </p:cNvPr>
                <p:cNvSpPr/>
                <p:nvPr/>
              </p:nvSpPr>
              <p:spPr>
                <a:xfrm>
                  <a:off x="2532929" y="286810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28F74DD2-B972-B742-9378-AB9BC9651C06}"/>
                    </a:ext>
                  </a:extLst>
                </p:cNvPr>
                <p:cNvSpPr/>
                <p:nvPr/>
              </p:nvSpPr>
              <p:spPr>
                <a:xfrm>
                  <a:off x="2206854" y="3022009"/>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Oval 16">
                  <a:extLst>
                    <a:ext uri="{FF2B5EF4-FFF2-40B4-BE49-F238E27FC236}">
                      <a16:creationId xmlns:a16="http://schemas.microsoft.com/office/drawing/2014/main" id="{9006C4FB-6D0E-D44B-BDC1-2495599AD6D0}"/>
                    </a:ext>
                  </a:extLst>
                </p:cNvPr>
                <p:cNvSpPr/>
                <p:nvPr/>
              </p:nvSpPr>
              <p:spPr>
                <a:xfrm>
                  <a:off x="2092855" y="328177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84338B41-FAE2-3040-BDAB-9583103CEB33}"/>
                    </a:ext>
                  </a:extLst>
                </p:cNvPr>
                <p:cNvSpPr/>
                <p:nvPr/>
              </p:nvSpPr>
              <p:spPr>
                <a:xfrm>
                  <a:off x="2639468" y="3521620"/>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a:extLst>
                    <a:ext uri="{FF2B5EF4-FFF2-40B4-BE49-F238E27FC236}">
                      <a16:creationId xmlns:a16="http://schemas.microsoft.com/office/drawing/2014/main" id="{C40BF3B7-9B3E-BD43-BC33-41205EBBCE74}"/>
                    </a:ext>
                  </a:extLst>
                </p:cNvPr>
                <p:cNvSpPr/>
                <p:nvPr/>
              </p:nvSpPr>
              <p:spPr>
                <a:xfrm>
                  <a:off x="2532929" y="2494977"/>
                  <a:ext cx="423513" cy="369332"/>
                </a:xfrm>
                <a:prstGeom prst="rect">
                  <a:avLst/>
                </a:prstGeom>
              </p:spPr>
              <p:txBody>
                <a:bodyPr wrap="none">
                  <a:spAutoFit/>
                </a:bodyPr>
                <a:lstStyle/>
                <a:p>
                  <a:pPr algn="ctr"/>
                  <a:r>
                    <a:rPr lang="en-US" dirty="0"/>
                    <a:t>d1</a:t>
                  </a:r>
                </a:p>
              </p:txBody>
            </p:sp>
            <p:sp>
              <p:nvSpPr>
                <p:cNvPr id="20" name="Rectangle 19">
                  <a:extLst>
                    <a:ext uri="{FF2B5EF4-FFF2-40B4-BE49-F238E27FC236}">
                      <a16:creationId xmlns:a16="http://schemas.microsoft.com/office/drawing/2014/main" id="{DB17BBAC-BD0A-CA4A-9767-1B93D527E172}"/>
                    </a:ext>
                  </a:extLst>
                </p:cNvPr>
                <p:cNvSpPr/>
                <p:nvPr/>
              </p:nvSpPr>
              <p:spPr>
                <a:xfrm>
                  <a:off x="2714120" y="3411743"/>
                  <a:ext cx="423514" cy="369332"/>
                </a:xfrm>
                <a:prstGeom prst="rect">
                  <a:avLst/>
                </a:prstGeom>
              </p:spPr>
              <p:txBody>
                <a:bodyPr wrap="none">
                  <a:spAutoFit/>
                </a:bodyPr>
                <a:lstStyle/>
                <a:p>
                  <a:pPr algn="ctr"/>
                  <a:r>
                    <a:rPr lang="en-US" dirty="0"/>
                    <a:t>d2</a:t>
                  </a:r>
                </a:p>
              </p:txBody>
            </p:sp>
            <p:sp>
              <p:nvSpPr>
                <p:cNvPr id="21" name="Rectangle 20">
                  <a:extLst>
                    <a:ext uri="{FF2B5EF4-FFF2-40B4-BE49-F238E27FC236}">
                      <a16:creationId xmlns:a16="http://schemas.microsoft.com/office/drawing/2014/main" id="{4CFA1390-E13D-7948-A386-EF2A2A845DAE}"/>
                    </a:ext>
                  </a:extLst>
                </p:cNvPr>
                <p:cNvSpPr/>
                <p:nvPr/>
              </p:nvSpPr>
              <p:spPr>
                <a:xfrm>
                  <a:off x="1534068" y="3212758"/>
                  <a:ext cx="423514" cy="369332"/>
                </a:xfrm>
                <a:prstGeom prst="rect">
                  <a:avLst/>
                </a:prstGeom>
              </p:spPr>
              <p:txBody>
                <a:bodyPr wrap="none">
                  <a:spAutoFit/>
                </a:bodyPr>
                <a:lstStyle/>
                <a:p>
                  <a:pPr algn="ctr"/>
                  <a:r>
                    <a:rPr lang="en-US" dirty="0"/>
                    <a:t>d4</a:t>
                  </a:r>
                </a:p>
              </p:txBody>
            </p:sp>
            <p:sp>
              <p:nvSpPr>
                <p:cNvPr id="22" name="Rectangle 21">
                  <a:extLst>
                    <a:ext uri="{FF2B5EF4-FFF2-40B4-BE49-F238E27FC236}">
                      <a16:creationId xmlns:a16="http://schemas.microsoft.com/office/drawing/2014/main" id="{4ACAE3A6-6294-3042-92D8-917D2C43EC2E}"/>
                    </a:ext>
                  </a:extLst>
                </p:cNvPr>
                <p:cNvSpPr/>
                <p:nvPr/>
              </p:nvSpPr>
              <p:spPr>
                <a:xfrm>
                  <a:off x="1888820" y="2635008"/>
                  <a:ext cx="423514" cy="369332"/>
                </a:xfrm>
                <a:prstGeom prst="rect">
                  <a:avLst/>
                </a:prstGeom>
              </p:spPr>
              <p:txBody>
                <a:bodyPr wrap="none">
                  <a:spAutoFit/>
                </a:bodyPr>
                <a:lstStyle/>
                <a:p>
                  <a:pPr algn="ctr"/>
                  <a:r>
                    <a:rPr lang="en-US" dirty="0"/>
                    <a:t>d3</a:t>
                  </a:r>
                </a:p>
              </p:txBody>
            </p:sp>
          </p:grpSp>
          <p:grpSp>
            <p:nvGrpSpPr>
              <p:cNvPr id="23" name="Group 22">
                <a:extLst>
                  <a:ext uri="{FF2B5EF4-FFF2-40B4-BE49-F238E27FC236}">
                    <a16:creationId xmlns:a16="http://schemas.microsoft.com/office/drawing/2014/main" id="{FA5EB859-E55F-1D48-BE0C-70C0860588FB}"/>
                  </a:ext>
                </a:extLst>
              </p:cNvPr>
              <p:cNvGrpSpPr/>
              <p:nvPr/>
            </p:nvGrpSpPr>
            <p:grpSpPr>
              <a:xfrm>
                <a:off x="3804497" y="3783031"/>
                <a:ext cx="623231" cy="572008"/>
                <a:chOff x="2175291" y="2964852"/>
                <a:chExt cx="623231" cy="572008"/>
              </a:xfrm>
            </p:grpSpPr>
            <p:cxnSp>
              <p:nvCxnSpPr>
                <p:cNvPr id="24" name="Straight Connector 23">
                  <a:extLst>
                    <a:ext uri="{FF2B5EF4-FFF2-40B4-BE49-F238E27FC236}">
                      <a16:creationId xmlns:a16="http://schemas.microsoft.com/office/drawing/2014/main" id="{B4719542-2FFD-C14A-B72C-1B440AC8E8D1}"/>
                    </a:ext>
                  </a:extLst>
                </p:cNvPr>
                <p:cNvCxnSpPr>
                  <a:cxnSpLocks/>
                </p:cNvCxnSpPr>
                <p:nvPr/>
              </p:nvCxnSpPr>
              <p:spPr>
                <a:xfrm>
                  <a:off x="2633490" y="2964852"/>
                  <a:ext cx="165032" cy="27541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4DDF8E-5913-AC41-B4F6-8DFAA4E0AB47}"/>
                    </a:ext>
                  </a:extLst>
                </p:cNvPr>
                <p:cNvCxnSpPr/>
                <p:nvPr/>
              </p:nvCxnSpPr>
              <p:spPr>
                <a:xfrm>
                  <a:off x="2301585" y="3131883"/>
                  <a:ext cx="180242" cy="28947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996509-60F1-CE41-BC62-ADB3869773E8}"/>
                    </a:ext>
                  </a:extLst>
                </p:cNvPr>
                <p:cNvCxnSpPr/>
                <p:nvPr/>
              </p:nvCxnSpPr>
              <p:spPr>
                <a:xfrm>
                  <a:off x="2573650" y="3390308"/>
                  <a:ext cx="97602" cy="1465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014AF2-A6D5-C645-A1EC-53BD8950A045}"/>
                    </a:ext>
                  </a:extLst>
                </p:cNvPr>
                <p:cNvCxnSpPr/>
                <p:nvPr/>
              </p:nvCxnSpPr>
              <p:spPr>
                <a:xfrm>
                  <a:off x="2175291" y="3380098"/>
                  <a:ext cx="90016" cy="14921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29" name="Right Arrow 28">
              <a:extLst>
                <a:ext uri="{FF2B5EF4-FFF2-40B4-BE49-F238E27FC236}">
                  <a16:creationId xmlns:a16="http://schemas.microsoft.com/office/drawing/2014/main" id="{DBD5F273-4F01-D548-9361-EEA8E209BF26}"/>
                </a:ext>
              </a:extLst>
            </p:cNvPr>
            <p:cNvSpPr/>
            <p:nvPr/>
          </p:nvSpPr>
          <p:spPr>
            <a:xfrm>
              <a:off x="5506566" y="4394620"/>
              <a:ext cx="847726" cy="400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749D5675-C33E-0E4C-9780-F981008D149C}"/>
                </a:ext>
              </a:extLst>
            </p:cNvPr>
            <p:cNvSpPr/>
            <p:nvPr/>
          </p:nvSpPr>
          <p:spPr>
            <a:xfrm rot="10800000">
              <a:off x="5506566" y="3798332"/>
              <a:ext cx="847726" cy="400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437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5C8A4-05EE-CD45-A9E7-8E0ECD7E83CA}"/>
              </a:ext>
            </a:extLst>
          </p:cNvPr>
          <p:cNvSpPr>
            <a:spLocks noGrp="1"/>
          </p:cNvSpPr>
          <p:nvPr>
            <p:ph type="title"/>
          </p:nvPr>
        </p:nvSpPr>
        <p:spPr/>
        <p:txBody>
          <a:bodyPr/>
          <a:lstStyle/>
          <a:p>
            <a:r>
              <a:rPr lang="en-US" dirty="0"/>
              <a:t>Mini summary</a:t>
            </a:r>
          </a:p>
        </p:txBody>
      </p:sp>
      <p:sp>
        <p:nvSpPr>
          <p:cNvPr id="3" name="Vertical Text Placeholder 2">
            <a:extLst>
              <a:ext uri="{FF2B5EF4-FFF2-40B4-BE49-F238E27FC236}">
                <a16:creationId xmlns:a16="http://schemas.microsoft.com/office/drawing/2014/main" id="{9CB90CC7-3B94-7049-95A2-8039AD65E4E4}"/>
              </a:ext>
            </a:extLst>
          </p:cNvPr>
          <p:cNvSpPr>
            <a:spLocks noGrp="1"/>
          </p:cNvSpPr>
          <p:nvPr>
            <p:ph type="body" orient="vert" idx="1"/>
          </p:nvPr>
        </p:nvSpPr>
        <p:spPr/>
        <p:txBody>
          <a:bodyPr/>
          <a:lstStyle/>
          <a:p>
            <a:r>
              <a:rPr lang="en-US" dirty="0"/>
              <a:t>Cascading bandits</a:t>
            </a:r>
          </a:p>
          <a:p>
            <a:pPr lvl="1"/>
            <a:r>
              <a:rPr lang="en-US" dirty="0"/>
              <a:t>Assume user behavior follows cascade model: only one click</a:t>
            </a:r>
          </a:p>
          <a:p>
            <a:pPr lvl="1"/>
            <a:r>
              <a:rPr lang="en-US" dirty="0"/>
              <a:t>Maximize the probability that at least one document is attractive</a:t>
            </a:r>
          </a:p>
          <a:p>
            <a:r>
              <a:rPr lang="en-US" dirty="0"/>
              <a:t>DCM bandits</a:t>
            </a:r>
          </a:p>
          <a:p>
            <a:pPr lvl="1"/>
            <a:r>
              <a:rPr lang="en-US" dirty="0"/>
              <a:t>Assume user behavior follows DCM model to allow multiple clicks</a:t>
            </a:r>
          </a:p>
          <a:p>
            <a:pPr lvl="1"/>
            <a:r>
              <a:rPr lang="en-US" dirty="0"/>
              <a:t>Maximize the probability that at least one document is attractive</a:t>
            </a:r>
          </a:p>
          <a:p>
            <a:r>
              <a:rPr lang="en-US" dirty="0" err="1"/>
              <a:t>TopRank</a:t>
            </a:r>
            <a:endParaRPr lang="en-US" dirty="0"/>
          </a:p>
          <a:p>
            <a:pPr lvl="1"/>
            <a:r>
              <a:rPr lang="en-US" dirty="0"/>
              <a:t>No specific click model assumption</a:t>
            </a:r>
          </a:p>
          <a:p>
            <a:pPr lvl="1"/>
            <a:r>
              <a:rPr lang="en-US" dirty="0"/>
              <a:t>Rank documents with topological sort with respect to the confidence of the preference between documents</a:t>
            </a:r>
          </a:p>
        </p:txBody>
      </p:sp>
      <p:sp>
        <p:nvSpPr>
          <p:cNvPr id="4" name="Slide Number Placeholder 4">
            <a:extLst>
              <a:ext uri="{FF2B5EF4-FFF2-40B4-BE49-F238E27FC236}">
                <a16:creationId xmlns:a16="http://schemas.microsoft.com/office/drawing/2014/main" id="{5B350CE8-6DB0-1941-8AA5-B2053F9B6C02}"/>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90</a:t>
            </a:fld>
            <a:endParaRPr lang="en-US"/>
          </a:p>
        </p:txBody>
      </p:sp>
      <p:sp>
        <p:nvSpPr>
          <p:cNvPr id="5" name="Date Placeholder 3">
            <a:extLst>
              <a:ext uri="{FF2B5EF4-FFF2-40B4-BE49-F238E27FC236}">
                <a16:creationId xmlns:a16="http://schemas.microsoft.com/office/drawing/2014/main" id="{D801DF94-7925-7A4A-86E2-F211E0025542}"/>
              </a:ext>
            </a:extLst>
          </p:cNvPr>
          <p:cNvSpPr>
            <a:spLocks noGrp="1"/>
          </p:cNvSpPr>
          <p:nvPr>
            <p:ph type="dt" sz="half" idx="10"/>
          </p:nvPr>
        </p:nvSpPr>
        <p:spPr>
          <a:xfrm>
            <a:off x="838200" y="6356350"/>
            <a:ext cx="2743200" cy="365125"/>
          </a:xfrm>
        </p:spPr>
        <p:txBody>
          <a:bodyPr/>
          <a:lstStyle/>
          <a:p>
            <a:r>
              <a:rPr lang="en-US"/>
              <a:t>Summary</a:t>
            </a:r>
            <a:endParaRPr lang="en-US" dirty="0"/>
          </a:p>
        </p:txBody>
      </p:sp>
    </p:spTree>
    <p:extLst>
      <p:ext uri="{BB962C8B-B14F-4D97-AF65-F5344CB8AC3E}">
        <p14:creationId xmlns:p14="http://schemas.microsoft.com/office/powerpoint/2010/main" val="909464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329C-81CF-9443-9CFB-739F39F19C6C}"/>
              </a:ext>
            </a:extLst>
          </p:cNvPr>
          <p:cNvSpPr>
            <a:spLocks noGrp="1"/>
          </p:cNvSpPr>
          <p:nvPr>
            <p:ph type="title"/>
          </p:nvPr>
        </p:nvSpPr>
        <p:spPr/>
        <p:txBody>
          <a:bodyPr/>
          <a:lstStyle/>
          <a:p>
            <a:r>
              <a:rPr lang="en-US" dirty="0"/>
              <a:t>Dueling bandit gradient descent [YJ09] </a:t>
            </a:r>
          </a:p>
        </p:txBody>
      </p:sp>
      <p:sp>
        <p:nvSpPr>
          <p:cNvPr id="3" name="Vertical Text Placeholder 2">
            <a:extLst>
              <a:ext uri="{FF2B5EF4-FFF2-40B4-BE49-F238E27FC236}">
                <a16:creationId xmlns:a16="http://schemas.microsoft.com/office/drawing/2014/main" id="{CA8F8B52-69B4-614C-BB5B-CD656EDE3656}"/>
              </a:ext>
            </a:extLst>
          </p:cNvPr>
          <p:cNvSpPr>
            <a:spLocks noGrp="1"/>
          </p:cNvSpPr>
          <p:nvPr>
            <p:ph type="body" orient="vert" idx="1"/>
          </p:nvPr>
        </p:nvSpPr>
        <p:spPr>
          <a:xfrm>
            <a:off x="838200" y="1825625"/>
            <a:ext cx="11190402" cy="2178910"/>
          </a:xfrm>
        </p:spPr>
        <p:txBody>
          <a:bodyPr/>
          <a:lstStyle/>
          <a:p>
            <a:r>
              <a:rPr lang="en-US" dirty="0"/>
              <a:t>DBGD is built on </a:t>
            </a:r>
            <a:r>
              <a:rPr lang="en-US" b="1" dirty="0"/>
              <a:t>interleaving</a:t>
            </a:r>
            <a:r>
              <a:rPr lang="en-US" dirty="0"/>
              <a:t>, an online evaluation method for rankings</a:t>
            </a:r>
          </a:p>
          <a:p>
            <a:pPr lvl="1"/>
            <a:r>
              <a:rPr lang="en-US" dirty="0"/>
              <a:t>Infer preference between two ranking lists based on clicks on the interleaved ranking</a:t>
            </a:r>
          </a:p>
          <a:p>
            <a:r>
              <a:rPr lang="en-US" dirty="0"/>
              <a:t>DBGD: online gradient descent based on the inferred preference between models           explore the model space</a:t>
            </a:r>
          </a:p>
        </p:txBody>
      </p:sp>
      <p:grpSp>
        <p:nvGrpSpPr>
          <p:cNvPr id="4" name="Group 3">
            <a:extLst>
              <a:ext uri="{FF2B5EF4-FFF2-40B4-BE49-F238E27FC236}">
                <a16:creationId xmlns:a16="http://schemas.microsoft.com/office/drawing/2014/main" id="{DA0016B9-A961-8F4A-8898-C09EBFB92E25}"/>
              </a:ext>
            </a:extLst>
          </p:cNvPr>
          <p:cNvGrpSpPr/>
          <p:nvPr/>
        </p:nvGrpSpPr>
        <p:grpSpPr>
          <a:xfrm>
            <a:off x="4077078" y="3990901"/>
            <a:ext cx="767071" cy="1102895"/>
            <a:chOff x="7741920" y="3677920"/>
            <a:chExt cx="767071" cy="1102895"/>
          </a:xfrm>
          <a:solidFill>
            <a:schemeClr val="accent5">
              <a:lumMod val="60000"/>
              <a:lumOff val="40000"/>
            </a:schemeClr>
          </a:solidFill>
        </p:grpSpPr>
        <p:sp>
          <p:nvSpPr>
            <p:cNvPr id="5" name="Rectangle 4">
              <a:extLst>
                <a:ext uri="{FF2B5EF4-FFF2-40B4-BE49-F238E27FC236}">
                  <a16:creationId xmlns:a16="http://schemas.microsoft.com/office/drawing/2014/main" id="{7A11BABA-739E-874C-BC15-A657C200EE45}"/>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6" name="Rectangle 5">
              <a:extLst>
                <a:ext uri="{FF2B5EF4-FFF2-40B4-BE49-F238E27FC236}">
                  <a16:creationId xmlns:a16="http://schemas.microsoft.com/office/drawing/2014/main" id="{5CB0B824-5960-8849-BAAE-5A95BEDAF0D7}"/>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7" name="Rectangle 6">
              <a:extLst>
                <a:ext uri="{FF2B5EF4-FFF2-40B4-BE49-F238E27FC236}">
                  <a16:creationId xmlns:a16="http://schemas.microsoft.com/office/drawing/2014/main" id="{A9E264C8-743A-1840-8EAF-8AFBD5441CEB}"/>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8" name="Rectangle 7">
              <a:extLst>
                <a:ext uri="{FF2B5EF4-FFF2-40B4-BE49-F238E27FC236}">
                  <a16:creationId xmlns:a16="http://schemas.microsoft.com/office/drawing/2014/main" id="{FD66A1CE-830F-504C-961E-F331A7D714FE}"/>
                </a:ext>
              </a:extLst>
            </p:cNvPr>
            <p:cNvSpPr/>
            <p:nvPr/>
          </p:nvSpPr>
          <p:spPr>
            <a:xfrm>
              <a:off x="7741920" y="4506495"/>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9" name="Group 8">
            <a:extLst>
              <a:ext uri="{FF2B5EF4-FFF2-40B4-BE49-F238E27FC236}">
                <a16:creationId xmlns:a16="http://schemas.microsoft.com/office/drawing/2014/main" id="{2A444DD9-2266-724F-BA44-166BA8567D8B}"/>
              </a:ext>
            </a:extLst>
          </p:cNvPr>
          <p:cNvGrpSpPr/>
          <p:nvPr/>
        </p:nvGrpSpPr>
        <p:grpSpPr>
          <a:xfrm>
            <a:off x="4077078" y="5612212"/>
            <a:ext cx="767071" cy="1097704"/>
            <a:chOff x="7741920" y="3677920"/>
            <a:chExt cx="767071" cy="1097704"/>
          </a:xfrm>
          <a:solidFill>
            <a:srgbClr val="FF5D78"/>
          </a:solidFill>
        </p:grpSpPr>
        <p:sp>
          <p:nvSpPr>
            <p:cNvPr id="10" name="Rectangle 9">
              <a:extLst>
                <a:ext uri="{FF2B5EF4-FFF2-40B4-BE49-F238E27FC236}">
                  <a16:creationId xmlns:a16="http://schemas.microsoft.com/office/drawing/2014/main" id="{9AFBD175-F933-D948-A833-468FFFB34EC0}"/>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1" name="Rectangle 10">
              <a:extLst>
                <a:ext uri="{FF2B5EF4-FFF2-40B4-BE49-F238E27FC236}">
                  <a16:creationId xmlns:a16="http://schemas.microsoft.com/office/drawing/2014/main" id="{5F0AE91D-6C84-3C4E-BB76-F6007A69C1B5}"/>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2" name="Rectangle 11">
              <a:extLst>
                <a:ext uri="{FF2B5EF4-FFF2-40B4-BE49-F238E27FC236}">
                  <a16:creationId xmlns:a16="http://schemas.microsoft.com/office/drawing/2014/main" id="{387385AD-520D-C34B-B48B-811232FACB2C}"/>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13" name="Rectangle 12">
              <a:extLst>
                <a:ext uri="{FF2B5EF4-FFF2-40B4-BE49-F238E27FC236}">
                  <a16:creationId xmlns:a16="http://schemas.microsoft.com/office/drawing/2014/main" id="{D6A19581-7C21-4D4C-9A98-939DCB8309EF}"/>
                </a:ext>
              </a:extLst>
            </p:cNvPr>
            <p:cNvSpPr/>
            <p:nvPr/>
          </p:nvSpPr>
          <p:spPr>
            <a:xfrm>
              <a:off x="7741920" y="4501304"/>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sp>
        <p:nvSpPr>
          <p:cNvPr id="14" name="TextBox 13">
            <a:extLst>
              <a:ext uri="{FF2B5EF4-FFF2-40B4-BE49-F238E27FC236}">
                <a16:creationId xmlns:a16="http://schemas.microsoft.com/office/drawing/2014/main" id="{E4F472A7-EAF9-D749-878E-970F1C3DF891}"/>
              </a:ext>
            </a:extLst>
          </p:cNvPr>
          <p:cNvSpPr txBox="1"/>
          <p:nvPr/>
        </p:nvSpPr>
        <p:spPr>
          <a:xfrm>
            <a:off x="2542808" y="4109578"/>
            <a:ext cx="1267487" cy="400110"/>
          </a:xfrm>
          <a:prstGeom prst="rect">
            <a:avLst/>
          </a:prstGeom>
          <a:noFill/>
        </p:spPr>
        <p:txBody>
          <a:bodyPr wrap="square" rtlCol="0">
            <a:spAutoFit/>
          </a:bodyPr>
          <a:lstStyle/>
          <a:p>
            <a:r>
              <a:rPr lang="en-US" sz="2000" dirty="0"/>
              <a:t>Ranking A</a:t>
            </a:r>
          </a:p>
        </p:txBody>
      </p:sp>
      <p:sp>
        <p:nvSpPr>
          <p:cNvPr id="15" name="TextBox 14">
            <a:extLst>
              <a:ext uri="{FF2B5EF4-FFF2-40B4-BE49-F238E27FC236}">
                <a16:creationId xmlns:a16="http://schemas.microsoft.com/office/drawing/2014/main" id="{8A2F1290-3490-6143-8156-B6F915BABD93}"/>
              </a:ext>
            </a:extLst>
          </p:cNvPr>
          <p:cNvSpPr txBox="1"/>
          <p:nvPr/>
        </p:nvSpPr>
        <p:spPr>
          <a:xfrm>
            <a:off x="2542809" y="5960797"/>
            <a:ext cx="1267486" cy="400110"/>
          </a:xfrm>
          <a:prstGeom prst="rect">
            <a:avLst/>
          </a:prstGeom>
          <a:noFill/>
        </p:spPr>
        <p:txBody>
          <a:bodyPr wrap="square" rtlCol="0">
            <a:spAutoFit/>
          </a:bodyPr>
          <a:lstStyle/>
          <a:p>
            <a:r>
              <a:rPr lang="en-US" sz="2000" dirty="0"/>
              <a:t>Ranking B</a:t>
            </a:r>
          </a:p>
        </p:txBody>
      </p:sp>
      <p:grpSp>
        <p:nvGrpSpPr>
          <p:cNvPr id="16" name="Group 15">
            <a:extLst>
              <a:ext uri="{FF2B5EF4-FFF2-40B4-BE49-F238E27FC236}">
                <a16:creationId xmlns:a16="http://schemas.microsoft.com/office/drawing/2014/main" id="{62B4AC72-BFF7-AC42-80A6-A900A351B016}"/>
              </a:ext>
            </a:extLst>
          </p:cNvPr>
          <p:cNvGrpSpPr/>
          <p:nvPr/>
        </p:nvGrpSpPr>
        <p:grpSpPr>
          <a:xfrm>
            <a:off x="6234327" y="4791805"/>
            <a:ext cx="767072" cy="1094727"/>
            <a:chOff x="7741919" y="3677920"/>
            <a:chExt cx="767072" cy="1094727"/>
          </a:xfrm>
        </p:grpSpPr>
        <p:sp>
          <p:nvSpPr>
            <p:cNvPr id="17" name="Rectangle 16">
              <a:extLst>
                <a:ext uri="{FF2B5EF4-FFF2-40B4-BE49-F238E27FC236}">
                  <a16:creationId xmlns:a16="http://schemas.microsoft.com/office/drawing/2014/main" id="{FC4AA0C2-7DD3-EE4F-BA97-87163485FE85}"/>
                </a:ext>
              </a:extLst>
            </p:cNvPr>
            <p:cNvSpPr/>
            <p:nvPr/>
          </p:nvSpPr>
          <p:spPr>
            <a:xfrm>
              <a:off x="7741920" y="3677920"/>
              <a:ext cx="767071" cy="2743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8" name="Rectangle 17">
              <a:extLst>
                <a:ext uri="{FF2B5EF4-FFF2-40B4-BE49-F238E27FC236}">
                  <a16:creationId xmlns:a16="http://schemas.microsoft.com/office/drawing/2014/main" id="{C5488F9A-6FF2-F446-B7E8-108DC4C67510}"/>
                </a:ext>
              </a:extLst>
            </p:cNvPr>
            <p:cNvSpPr/>
            <p:nvPr/>
          </p:nvSpPr>
          <p:spPr>
            <a:xfrm>
              <a:off x="7741920" y="3952240"/>
              <a:ext cx="767071" cy="274320"/>
            </a:xfrm>
            <a:prstGeom prst="rect">
              <a:avLst/>
            </a:prstGeom>
            <a:solidFill>
              <a:srgbClr val="FF5D78"/>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d3</a:t>
              </a:r>
            </a:p>
          </p:txBody>
        </p:sp>
        <p:sp>
          <p:nvSpPr>
            <p:cNvPr id="19" name="Rectangle 18">
              <a:extLst>
                <a:ext uri="{FF2B5EF4-FFF2-40B4-BE49-F238E27FC236}">
                  <a16:creationId xmlns:a16="http://schemas.microsoft.com/office/drawing/2014/main" id="{D9BC48E2-3DDC-5148-B865-8657E17C0585}"/>
                </a:ext>
              </a:extLst>
            </p:cNvPr>
            <p:cNvSpPr/>
            <p:nvPr/>
          </p:nvSpPr>
          <p:spPr>
            <a:xfrm>
              <a:off x="7741920" y="4228281"/>
              <a:ext cx="767071" cy="274320"/>
            </a:xfrm>
            <a:prstGeom prst="rect">
              <a:avLst/>
            </a:prstGeom>
            <a:solidFill>
              <a:srgbClr val="FF5D78"/>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d2</a:t>
              </a:r>
            </a:p>
          </p:txBody>
        </p:sp>
        <p:sp>
          <p:nvSpPr>
            <p:cNvPr id="20" name="Rectangle 19">
              <a:extLst>
                <a:ext uri="{FF2B5EF4-FFF2-40B4-BE49-F238E27FC236}">
                  <a16:creationId xmlns:a16="http://schemas.microsoft.com/office/drawing/2014/main" id="{2D75D7A2-5FC5-4B4C-8E1F-A0EA762EB1BF}"/>
                </a:ext>
              </a:extLst>
            </p:cNvPr>
            <p:cNvSpPr/>
            <p:nvPr/>
          </p:nvSpPr>
          <p:spPr>
            <a:xfrm>
              <a:off x="7741919" y="4498327"/>
              <a:ext cx="767071" cy="2743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sp>
        <p:nvSpPr>
          <p:cNvPr id="21" name="Right Arrow 20">
            <a:extLst>
              <a:ext uri="{FF2B5EF4-FFF2-40B4-BE49-F238E27FC236}">
                <a16:creationId xmlns:a16="http://schemas.microsoft.com/office/drawing/2014/main" id="{12359905-BCE1-254A-BF42-F8AD2AA5AB88}"/>
              </a:ext>
            </a:extLst>
          </p:cNvPr>
          <p:cNvSpPr/>
          <p:nvPr/>
        </p:nvSpPr>
        <p:spPr>
          <a:xfrm rot="18919136">
            <a:off x="5091727" y="5458935"/>
            <a:ext cx="697641" cy="404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EC7C1983-9497-EE46-896B-3BDE3C40869D}"/>
              </a:ext>
            </a:extLst>
          </p:cNvPr>
          <p:cNvSpPr/>
          <p:nvPr/>
        </p:nvSpPr>
        <p:spPr>
          <a:xfrm rot="2680864" flipV="1">
            <a:off x="5091726" y="4754463"/>
            <a:ext cx="697641" cy="404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00B4431-655E-024E-A8BB-5D9D88FEA654}"/>
              </a:ext>
            </a:extLst>
          </p:cNvPr>
          <p:cNvSpPr txBox="1"/>
          <p:nvPr/>
        </p:nvSpPr>
        <p:spPr>
          <a:xfrm>
            <a:off x="5576599" y="4087302"/>
            <a:ext cx="2201796" cy="400110"/>
          </a:xfrm>
          <a:prstGeom prst="rect">
            <a:avLst/>
          </a:prstGeom>
          <a:noFill/>
        </p:spPr>
        <p:txBody>
          <a:bodyPr wrap="square" rtlCol="0">
            <a:spAutoFit/>
          </a:bodyPr>
          <a:lstStyle/>
          <a:p>
            <a:r>
              <a:rPr lang="en-US" sz="2000" dirty="0"/>
              <a:t>Interleaved ranking</a:t>
            </a:r>
          </a:p>
        </p:txBody>
      </p:sp>
      <p:pic>
        <p:nvPicPr>
          <p:cNvPr id="25" name="Picture 24" descr="Icon&#10;&#10;Description automatically generated">
            <a:extLst>
              <a:ext uri="{FF2B5EF4-FFF2-40B4-BE49-F238E27FC236}">
                <a16:creationId xmlns:a16="http://schemas.microsoft.com/office/drawing/2014/main" id="{C0A9A432-4D14-CA42-A7FA-6E85C1BA6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2193" y="4809306"/>
            <a:ext cx="239318" cy="239318"/>
          </a:xfrm>
          <a:prstGeom prst="rect">
            <a:avLst/>
          </a:prstGeom>
        </p:spPr>
      </p:pic>
      <p:pic>
        <p:nvPicPr>
          <p:cNvPr id="26" name="Picture 25" descr="Icon&#10;&#10;Description automatically generated">
            <a:extLst>
              <a:ext uri="{FF2B5EF4-FFF2-40B4-BE49-F238E27FC236}">
                <a16:creationId xmlns:a16="http://schemas.microsoft.com/office/drawing/2014/main" id="{77064451-ECA9-7A4E-81E6-BC1071FC7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2193" y="5101127"/>
            <a:ext cx="239318" cy="239318"/>
          </a:xfrm>
          <a:prstGeom prst="rect">
            <a:avLst/>
          </a:prstGeom>
        </p:spPr>
      </p:pic>
      <p:pic>
        <p:nvPicPr>
          <p:cNvPr id="27" name="Picture 26" descr="Icon&#10;&#10;Description automatically generated">
            <a:extLst>
              <a:ext uri="{FF2B5EF4-FFF2-40B4-BE49-F238E27FC236}">
                <a16:creationId xmlns:a16="http://schemas.microsoft.com/office/drawing/2014/main" id="{4E66BCE8-016E-254D-B193-49939022E7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2193" y="5420640"/>
            <a:ext cx="239318" cy="239318"/>
          </a:xfrm>
          <a:prstGeom prst="rect">
            <a:avLst/>
          </a:prstGeom>
        </p:spPr>
      </p:pic>
      <p:sp>
        <p:nvSpPr>
          <p:cNvPr id="29" name="TextBox 28">
            <a:extLst>
              <a:ext uri="{FF2B5EF4-FFF2-40B4-BE49-F238E27FC236}">
                <a16:creationId xmlns:a16="http://schemas.microsoft.com/office/drawing/2014/main" id="{3B2435F3-8222-0441-94D3-FC9493371CFE}"/>
              </a:ext>
            </a:extLst>
          </p:cNvPr>
          <p:cNvSpPr txBox="1"/>
          <p:nvPr/>
        </p:nvSpPr>
        <p:spPr>
          <a:xfrm>
            <a:off x="8045620" y="4866843"/>
            <a:ext cx="3411225" cy="707886"/>
          </a:xfrm>
          <a:prstGeom prst="rect">
            <a:avLst/>
          </a:prstGeom>
          <a:noFill/>
        </p:spPr>
        <p:txBody>
          <a:bodyPr wrap="square" rtlCol="0">
            <a:spAutoFit/>
          </a:bodyPr>
          <a:lstStyle/>
          <a:p>
            <a:r>
              <a:rPr lang="en-US" sz="2000" b="1" dirty="0">
                <a:solidFill>
                  <a:schemeClr val="accent1"/>
                </a:solidFill>
              </a:rPr>
              <a:t>Ranking A receives one click. Ranking B receives two clicks.</a:t>
            </a:r>
          </a:p>
        </p:txBody>
      </p:sp>
      <p:sp>
        <p:nvSpPr>
          <p:cNvPr id="22" name="TextBox 21">
            <a:extLst>
              <a:ext uri="{FF2B5EF4-FFF2-40B4-BE49-F238E27FC236}">
                <a16:creationId xmlns:a16="http://schemas.microsoft.com/office/drawing/2014/main" id="{E9992A88-8DBE-174D-A1E4-6284316C5C76}"/>
              </a:ext>
            </a:extLst>
          </p:cNvPr>
          <p:cNvSpPr txBox="1"/>
          <p:nvPr/>
        </p:nvSpPr>
        <p:spPr>
          <a:xfrm>
            <a:off x="1587589" y="5960797"/>
            <a:ext cx="983974" cy="369332"/>
          </a:xfrm>
          <a:prstGeom prst="rect">
            <a:avLst/>
          </a:prstGeom>
          <a:noFill/>
        </p:spPr>
        <p:txBody>
          <a:bodyPr wrap="square" rtlCol="0">
            <a:spAutoFit/>
          </a:bodyPr>
          <a:lstStyle/>
          <a:p>
            <a:r>
              <a:rPr lang="en-US" b="1" dirty="0">
                <a:solidFill>
                  <a:srgbClr val="FF0000"/>
                </a:solidFill>
              </a:rPr>
              <a:t>Winner!</a:t>
            </a:r>
          </a:p>
        </p:txBody>
      </p:sp>
      <p:cxnSp>
        <p:nvCxnSpPr>
          <p:cNvPr id="30" name="Straight Arrow Connector 29">
            <a:extLst>
              <a:ext uri="{FF2B5EF4-FFF2-40B4-BE49-F238E27FC236}">
                <a16:creationId xmlns:a16="http://schemas.microsoft.com/office/drawing/2014/main" id="{162BF8F5-A5AE-894B-869A-C0AD0DBE92C8}"/>
              </a:ext>
            </a:extLst>
          </p:cNvPr>
          <p:cNvCxnSpPr/>
          <p:nvPr/>
        </p:nvCxnSpPr>
        <p:spPr>
          <a:xfrm>
            <a:off x="2285999" y="3677478"/>
            <a:ext cx="765314" cy="0"/>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1" name="Slide Number Placeholder 4">
            <a:extLst>
              <a:ext uri="{FF2B5EF4-FFF2-40B4-BE49-F238E27FC236}">
                <a16:creationId xmlns:a16="http://schemas.microsoft.com/office/drawing/2014/main" id="{B210221C-3FE8-2148-974A-25686A7A374A}"/>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91</a:t>
            </a:fld>
            <a:endParaRPr lang="en-US"/>
          </a:p>
        </p:txBody>
      </p:sp>
      <p:sp>
        <p:nvSpPr>
          <p:cNvPr id="32" name="Date Placeholder 3">
            <a:extLst>
              <a:ext uri="{FF2B5EF4-FFF2-40B4-BE49-F238E27FC236}">
                <a16:creationId xmlns:a16="http://schemas.microsoft.com/office/drawing/2014/main" id="{99AF6534-D562-1A45-B5A1-16F0011C65D3}"/>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26466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animBg="1"/>
      <p:bldP spid="23" grpId="0" animBg="1"/>
      <p:bldP spid="24" grpId="0"/>
      <p:bldP spid="29" grpId="0"/>
      <p:bldP spid="2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638D-CFFD-FF4D-BD0F-4024581A50FE}"/>
              </a:ext>
            </a:extLst>
          </p:cNvPr>
          <p:cNvSpPr>
            <a:spLocks noGrp="1"/>
          </p:cNvSpPr>
          <p:nvPr>
            <p:ph type="title"/>
          </p:nvPr>
        </p:nvSpPr>
        <p:spPr/>
        <p:txBody>
          <a:bodyPr/>
          <a:lstStyle/>
          <a:p>
            <a:r>
              <a:rPr lang="en-US" dirty="0"/>
              <a:t>Dueling bandit gradient descent [YJ09] </a:t>
            </a:r>
          </a:p>
        </p:txBody>
      </p:sp>
      <p:sp>
        <p:nvSpPr>
          <p:cNvPr id="3" name="Vertical Text Placeholder 2">
            <a:extLst>
              <a:ext uri="{FF2B5EF4-FFF2-40B4-BE49-F238E27FC236}">
                <a16:creationId xmlns:a16="http://schemas.microsoft.com/office/drawing/2014/main" id="{7109AB62-634E-404C-89FD-783048E72948}"/>
              </a:ext>
            </a:extLst>
          </p:cNvPr>
          <p:cNvSpPr>
            <a:spLocks noGrp="1"/>
          </p:cNvSpPr>
          <p:nvPr>
            <p:ph type="body" orient="vert" idx="1"/>
          </p:nvPr>
        </p:nvSpPr>
        <p:spPr>
          <a:xfrm>
            <a:off x="838200" y="1825625"/>
            <a:ext cx="10515600" cy="1002416"/>
          </a:xfrm>
        </p:spPr>
        <p:txBody>
          <a:bodyPr/>
          <a:lstStyle/>
          <a:p>
            <a:r>
              <a:rPr lang="en-US" dirty="0"/>
              <a:t>Interleaving method offers a reliable mechanism for deriving </a:t>
            </a:r>
            <a:r>
              <a:rPr lang="en-US" b="1" dirty="0"/>
              <a:t>relative preferences</a:t>
            </a:r>
            <a:r>
              <a:rPr lang="en-US" dirty="0"/>
              <a:t> between retrieval functions</a:t>
            </a:r>
          </a:p>
        </p:txBody>
      </p:sp>
      <p:pic>
        <p:nvPicPr>
          <p:cNvPr id="237" name="Picture 236">
            <a:extLst>
              <a:ext uri="{FF2B5EF4-FFF2-40B4-BE49-F238E27FC236}">
                <a16:creationId xmlns:a16="http://schemas.microsoft.com/office/drawing/2014/main" id="{EF8CE1DA-2427-614A-8488-06B3F84160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2464" y="2421492"/>
            <a:ext cx="3315766" cy="4172807"/>
          </a:xfrm>
          <a:prstGeom prst="rect">
            <a:avLst/>
          </a:prstGeom>
        </p:spPr>
      </p:pic>
      <p:grpSp>
        <p:nvGrpSpPr>
          <p:cNvPr id="238" name="Group 237">
            <a:extLst>
              <a:ext uri="{FF2B5EF4-FFF2-40B4-BE49-F238E27FC236}">
                <a16:creationId xmlns:a16="http://schemas.microsoft.com/office/drawing/2014/main" id="{5A1714E9-E307-3241-B721-AEF6A9CDFF0B}"/>
              </a:ext>
            </a:extLst>
          </p:cNvPr>
          <p:cNvGrpSpPr/>
          <p:nvPr/>
        </p:nvGrpSpPr>
        <p:grpSpPr>
          <a:xfrm>
            <a:off x="4850311" y="2896635"/>
            <a:ext cx="767071" cy="1102895"/>
            <a:chOff x="7741920" y="3677920"/>
            <a:chExt cx="767071" cy="1102895"/>
          </a:xfrm>
          <a:solidFill>
            <a:schemeClr val="accent5">
              <a:lumMod val="60000"/>
              <a:lumOff val="40000"/>
            </a:schemeClr>
          </a:solidFill>
        </p:grpSpPr>
        <p:sp>
          <p:nvSpPr>
            <p:cNvPr id="239" name="Rectangle 238">
              <a:extLst>
                <a:ext uri="{FF2B5EF4-FFF2-40B4-BE49-F238E27FC236}">
                  <a16:creationId xmlns:a16="http://schemas.microsoft.com/office/drawing/2014/main" id="{1C74A357-8377-214F-BF15-99347CB3813D}"/>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240" name="Rectangle 239">
              <a:extLst>
                <a:ext uri="{FF2B5EF4-FFF2-40B4-BE49-F238E27FC236}">
                  <a16:creationId xmlns:a16="http://schemas.microsoft.com/office/drawing/2014/main" id="{8E0F7B9E-FDC2-AE43-9B60-BA7482772CEA}"/>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241" name="Rectangle 240">
              <a:extLst>
                <a:ext uri="{FF2B5EF4-FFF2-40B4-BE49-F238E27FC236}">
                  <a16:creationId xmlns:a16="http://schemas.microsoft.com/office/drawing/2014/main" id="{5CAEAEAC-DA03-E346-BBCA-4112468E1A91}"/>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242" name="Rectangle 241">
              <a:extLst>
                <a:ext uri="{FF2B5EF4-FFF2-40B4-BE49-F238E27FC236}">
                  <a16:creationId xmlns:a16="http://schemas.microsoft.com/office/drawing/2014/main" id="{245F9133-55C2-A044-8C9F-5AECE4D38719}"/>
                </a:ext>
              </a:extLst>
            </p:cNvPr>
            <p:cNvSpPr/>
            <p:nvPr/>
          </p:nvSpPr>
          <p:spPr>
            <a:xfrm>
              <a:off x="7741920" y="4506495"/>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243" name="Group 242">
            <a:extLst>
              <a:ext uri="{FF2B5EF4-FFF2-40B4-BE49-F238E27FC236}">
                <a16:creationId xmlns:a16="http://schemas.microsoft.com/office/drawing/2014/main" id="{BE39A11D-E94F-794D-99AE-B783B2F2BCD8}"/>
              </a:ext>
            </a:extLst>
          </p:cNvPr>
          <p:cNvGrpSpPr/>
          <p:nvPr/>
        </p:nvGrpSpPr>
        <p:grpSpPr>
          <a:xfrm>
            <a:off x="4857829" y="5043951"/>
            <a:ext cx="767071" cy="1097704"/>
            <a:chOff x="7741920" y="3677920"/>
            <a:chExt cx="767071" cy="1097704"/>
          </a:xfrm>
          <a:solidFill>
            <a:srgbClr val="FF5D78"/>
          </a:solidFill>
        </p:grpSpPr>
        <p:sp>
          <p:nvSpPr>
            <p:cNvPr id="244" name="Rectangle 243">
              <a:extLst>
                <a:ext uri="{FF2B5EF4-FFF2-40B4-BE49-F238E27FC236}">
                  <a16:creationId xmlns:a16="http://schemas.microsoft.com/office/drawing/2014/main" id="{27FC2499-75EE-B043-B44E-5DDF1DD01DBA}"/>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245" name="Rectangle 244">
              <a:extLst>
                <a:ext uri="{FF2B5EF4-FFF2-40B4-BE49-F238E27FC236}">
                  <a16:creationId xmlns:a16="http://schemas.microsoft.com/office/drawing/2014/main" id="{C3EA47AB-9CB5-FF4F-8B6D-88F3C3004A71}"/>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246" name="Rectangle 245">
              <a:extLst>
                <a:ext uri="{FF2B5EF4-FFF2-40B4-BE49-F238E27FC236}">
                  <a16:creationId xmlns:a16="http://schemas.microsoft.com/office/drawing/2014/main" id="{D4BC1A3C-D166-3B42-9F8E-DE5D100A5396}"/>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247" name="Rectangle 246">
              <a:extLst>
                <a:ext uri="{FF2B5EF4-FFF2-40B4-BE49-F238E27FC236}">
                  <a16:creationId xmlns:a16="http://schemas.microsoft.com/office/drawing/2014/main" id="{0CA34637-0DB7-6144-8583-790DE848D914}"/>
                </a:ext>
              </a:extLst>
            </p:cNvPr>
            <p:cNvSpPr/>
            <p:nvPr/>
          </p:nvSpPr>
          <p:spPr>
            <a:xfrm>
              <a:off x="7741920" y="4501304"/>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248" name="Group 247">
            <a:extLst>
              <a:ext uri="{FF2B5EF4-FFF2-40B4-BE49-F238E27FC236}">
                <a16:creationId xmlns:a16="http://schemas.microsoft.com/office/drawing/2014/main" id="{0510DEF0-4C1F-1345-86E8-AD259F2730F5}"/>
              </a:ext>
            </a:extLst>
          </p:cNvPr>
          <p:cNvGrpSpPr/>
          <p:nvPr/>
        </p:nvGrpSpPr>
        <p:grpSpPr>
          <a:xfrm>
            <a:off x="6258723" y="4001294"/>
            <a:ext cx="767072" cy="1094727"/>
            <a:chOff x="7741919" y="3677920"/>
            <a:chExt cx="767072" cy="1094727"/>
          </a:xfrm>
        </p:grpSpPr>
        <p:sp>
          <p:nvSpPr>
            <p:cNvPr id="249" name="Rectangle 248">
              <a:extLst>
                <a:ext uri="{FF2B5EF4-FFF2-40B4-BE49-F238E27FC236}">
                  <a16:creationId xmlns:a16="http://schemas.microsoft.com/office/drawing/2014/main" id="{43269D93-3A47-6546-A8AA-825B6CF89D57}"/>
                </a:ext>
              </a:extLst>
            </p:cNvPr>
            <p:cNvSpPr/>
            <p:nvPr/>
          </p:nvSpPr>
          <p:spPr>
            <a:xfrm>
              <a:off x="7741920" y="3677920"/>
              <a:ext cx="767071" cy="2743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250" name="Rectangle 249">
              <a:extLst>
                <a:ext uri="{FF2B5EF4-FFF2-40B4-BE49-F238E27FC236}">
                  <a16:creationId xmlns:a16="http://schemas.microsoft.com/office/drawing/2014/main" id="{212D2667-3AAA-1E4B-851B-B1463E5B12C5}"/>
                </a:ext>
              </a:extLst>
            </p:cNvPr>
            <p:cNvSpPr/>
            <p:nvPr/>
          </p:nvSpPr>
          <p:spPr>
            <a:xfrm>
              <a:off x="7741920" y="3952240"/>
              <a:ext cx="767071" cy="274320"/>
            </a:xfrm>
            <a:prstGeom prst="rect">
              <a:avLst/>
            </a:prstGeom>
            <a:solidFill>
              <a:srgbClr val="FF5D78"/>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d3</a:t>
              </a:r>
            </a:p>
          </p:txBody>
        </p:sp>
        <p:sp>
          <p:nvSpPr>
            <p:cNvPr id="251" name="Rectangle 250">
              <a:extLst>
                <a:ext uri="{FF2B5EF4-FFF2-40B4-BE49-F238E27FC236}">
                  <a16:creationId xmlns:a16="http://schemas.microsoft.com/office/drawing/2014/main" id="{6FA598E9-94E2-B048-AD69-E7DE9ED70664}"/>
                </a:ext>
              </a:extLst>
            </p:cNvPr>
            <p:cNvSpPr/>
            <p:nvPr/>
          </p:nvSpPr>
          <p:spPr>
            <a:xfrm>
              <a:off x="7741920" y="4228281"/>
              <a:ext cx="767071" cy="274320"/>
            </a:xfrm>
            <a:prstGeom prst="rect">
              <a:avLst/>
            </a:prstGeom>
            <a:solidFill>
              <a:srgbClr val="FF5D78"/>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d2</a:t>
              </a:r>
            </a:p>
          </p:txBody>
        </p:sp>
        <p:sp>
          <p:nvSpPr>
            <p:cNvPr id="252" name="Rectangle 251">
              <a:extLst>
                <a:ext uri="{FF2B5EF4-FFF2-40B4-BE49-F238E27FC236}">
                  <a16:creationId xmlns:a16="http://schemas.microsoft.com/office/drawing/2014/main" id="{549C5190-6FA0-8549-8374-00A0586D54C6}"/>
                </a:ext>
              </a:extLst>
            </p:cNvPr>
            <p:cNvSpPr/>
            <p:nvPr/>
          </p:nvSpPr>
          <p:spPr>
            <a:xfrm>
              <a:off x="7741919" y="4498327"/>
              <a:ext cx="767071" cy="2743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254" name="Group 253">
            <a:extLst>
              <a:ext uri="{FF2B5EF4-FFF2-40B4-BE49-F238E27FC236}">
                <a16:creationId xmlns:a16="http://schemas.microsoft.com/office/drawing/2014/main" id="{3FB0832F-FD45-6D4A-AD93-1C266E2F8D0E}"/>
              </a:ext>
            </a:extLst>
          </p:cNvPr>
          <p:cNvGrpSpPr/>
          <p:nvPr/>
        </p:nvGrpSpPr>
        <p:grpSpPr>
          <a:xfrm>
            <a:off x="1287216" y="2787587"/>
            <a:ext cx="2294184" cy="1471849"/>
            <a:chOff x="1287216" y="2787587"/>
            <a:chExt cx="2294184" cy="1471849"/>
          </a:xfrm>
        </p:grpSpPr>
        <p:grpSp>
          <p:nvGrpSpPr>
            <p:cNvPr id="255" name="Group 254">
              <a:extLst>
                <a:ext uri="{FF2B5EF4-FFF2-40B4-BE49-F238E27FC236}">
                  <a16:creationId xmlns:a16="http://schemas.microsoft.com/office/drawing/2014/main" id="{46F808E0-AF80-324B-A0E7-83A52E030426}"/>
                </a:ext>
              </a:extLst>
            </p:cNvPr>
            <p:cNvGrpSpPr/>
            <p:nvPr/>
          </p:nvGrpSpPr>
          <p:grpSpPr>
            <a:xfrm>
              <a:off x="1758577" y="2787587"/>
              <a:ext cx="1822823" cy="1074004"/>
              <a:chOff x="1758577" y="2787587"/>
              <a:chExt cx="1822823" cy="1074004"/>
            </a:xfrm>
          </p:grpSpPr>
          <p:sp>
            <p:nvSpPr>
              <p:cNvPr id="257" name="Oval 256">
                <a:extLst>
                  <a:ext uri="{FF2B5EF4-FFF2-40B4-BE49-F238E27FC236}">
                    <a16:creationId xmlns:a16="http://schemas.microsoft.com/office/drawing/2014/main" id="{6C81D37A-27D2-E941-975E-A334F3B6AF1D}"/>
                  </a:ext>
                </a:extLst>
              </p:cNvPr>
              <p:cNvSpPr/>
              <p:nvPr/>
            </p:nvSpPr>
            <p:spPr>
              <a:xfrm>
                <a:off x="1758577" y="3744684"/>
                <a:ext cx="116907" cy="11690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58" name="Straight Arrow Connector 257">
                <a:extLst>
                  <a:ext uri="{FF2B5EF4-FFF2-40B4-BE49-F238E27FC236}">
                    <a16:creationId xmlns:a16="http://schemas.microsoft.com/office/drawing/2014/main" id="{8AB87F5F-9A68-8345-8AB8-C05444886AE8}"/>
                  </a:ext>
                </a:extLst>
              </p:cNvPr>
              <p:cNvCxnSpPr>
                <a:cxnSpLocks/>
              </p:cNvCxnSpPr>
              <p:nvPr/>
            </p:nvCxnSpPr>
            <p:spPr>
              <a:xfrm flipV="1">
                <a:off x="1871879" y="2787587"/>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pic>
          <p:nvPicPr>
            <p:cNvPr id="256" name="Picture 255">
              <a:extLst>
                <a:ext uri="{FF2B5EF4-FFF2-40B4-BE49-F238E27FC236}">
                  <a16:creationId xmlns:a16="http://schemas.microsoft.com/office/drawing/2014/main" id="{03AF3513-BA0B-A94E-A600-13C4D8410D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7216" y="3907624"/>
              <a:ext cx="1088623" cy="351812"/>
            </a:xfrm>
            <a:prstGeom prst="rect">
              <a:avLst/>
            </a:prstGeom>
          </p:spPr>
        </p:pic>
      </p:grpSp>
      <p:grpSp>
        <p:nvGrpSpPr>
          <p:cNvPr id="259" name="Group 258">
            <a:extLst>
              <a:ext uri="{FF2B5EF4-FFF2-40B4-BE49-F238E27FC236}">
                <a16:creationId xmlns:a16="http://schemas.microsoft.com/office/drawing/2014/main" id="{63E498EC-03CF-A749-9821-F0B48D4C72C6}"/>
              </a:ext>
            </a:extLst>
          </p:cNvPr>
          <p:cNvGrpSpPr/>
          <p:nvPr/>
        </p:nvGrpSpPr>
        <p:grpSpPr>
          <a:xfrm>
            <a:off x="1619771" y="4507896"/>
            <a:ext cx="1603566" cy="1286098"/>
            <a:chOff x="1619771" y="4507896"/>
            <a:chExt cx="1603566" cy="1286098"/>
          </a:xfrm>
        </p:grpSpPr>
        <p:sp>
          <p:nvSpPr>
            <p:cNvPr id="260" name="Oval 259">
              <a:extLst>
                <a:ext uri="{FF2B5EF4-FFF2-40B4-BE49-F238E27FC236}">
                  <a16:creationId xmlns:a16="http://schemas.microsoft.com/office/drawing/2014/main" id="{CF77F5E4-E5AA-8642-8B39-358A40ED3563}"/>
                </a:ext>
              </a:extLst>
            </p:cNvPr>
            <p:cNvSpPr/>
            <p:nvPr/>
          </p:nvSpPr>
          <p:spPr>
            <a:xfrm>
              <a:off x="2618632" y="4891361"/>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1" name="Oval 260">
              <a:extLst>
                <a:ext uri="{FF2B5EF4-FFF2-40B4-BE49-F238E27FC236}">
                  <a16:creationId xmlns:a16="http://schemas.microsoft.com/office/drawing/2014/main" id="{FD57F55A-94B4-5544-8BA5-78F63B5A9D94}"/>
                </a:ext>
              </a:extLst>
            </p:cNvPr>
            <p:cNvSpPr/>
            <p:nvPr/>
          </p:nvSpPr>
          <p:spPr>
            <a:xfrm>
              <a:off x="2332637" y="5041572"/>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2" name="Oval 261">
              <a:extLst>
                <a:ext uri="{FF2B5EF4-FFF2-40B4-BE49-F238E27FC236}">
                  <a16:creationId xmlns:a16="http://schemas.microsoft.com/office/drawing/2014/main" id="{CC1AAFC9-7706-A347-8198-AB8F000B5770}"/>
                </a:ext>
              </a:extLst>
            </p:cNvPr>
            <p:cNvSpPr/>
            <p:nvPr/>
          </p:nvSpPr>
          <p:spPr>
            <a:xfrm>
              <a:off x="2178558" y="5294692"/>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3" name="Oval 262">
              <a:extLst>
                <a:ext uri="{FF2B5EF4-FFF2-40B4-BE49-F238E27FC236}">
                  <a16:creationId xmlns:a16="http://schemas.microsoft.com/office/drawing/2014/main" id="{F16E92FA-C021-0D4A-8432-646F1CE247F4}"/>
                </a:ext>
              </a:extLst>
            </p:cNvPr>
            <p:cNvSpPr/>
            <p:nvPr/>
          </p:nvSpPr>
          <p:spPr>
            <a:xfrm>
              <a:off x="2674545" y="5503167"/>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4" name="Rectangle 263">
              <a:extLst>
                <a:ext uri="{FF2B5EF4-FFF2-40B4-BE49-F238E27FC236}">
                  <a16:creationId xmlns:a16="http://schemas.microsoft.com/office/drawing/2014/main" id="{183CBBA7-012C-9A41-A936-2DE1D1041479}"/>
                </a:ext>
              </a:extLst>
            </p:cNvPr>
            <p:cNvSpPr/>
            <p:nvPr/>
          </p:nvSpPr>
          <p:spPr>
            <a:xfrm>
              <a:off x="2618632" y="4507896"/>
              <a:ext cx="423513" cy="369332"/>
            </a:xfrm>
            <a:prstGeom prst="rect">
              <a:avLst/>
            </a:prstGeom>
          </p:spPr>
          <p:txBody>
            <a:bodyPr wrap="none">
              <a:spAutoFit/>
            </a:bodyPr>
            <a:lstStyle/>
            <a:p>
              <a:pPr algn="ctr"/>
              <a:r>
                <a:rPr lang="en-US" dirty="0"/>
                <a:t>d1</a:t>
              </a:r>
            </a:p>
          </p:txBody>
        </p:sp>
        <p:sp>
          <p:nvSpPr>
            <p:cNvPr id="265" name="Rectangle 264">
              <a:extLst>
                <a:ext uri="{FF2B5EF4-FFF2-40B4-BE49-F238E27FC236}">
                  <a16:creationId xmlns:a16="http://schemas.microsoft.com/office/drawing/2014/main" id="{9CFC1060-AB71-D24B-AB91-302D45D3B83A}"/>
                </a:ext>
              </a:extLst>
            </p:cNvPr>
            <p:cNvSpPr/>
            <p:nvPr/>
          </p:nvSpPr>
          <p:spPr>
            <a:xfrm>
              <a:off x="2799823" y="5424662"/>
              <a:ext cx="423514" cy="369332"/>
            </a:xfrm>
            <a:prstGeom prst="rect">
              <a:avLst/>
            </a:prstGeom>
          </p:spPr>
          <p:txBody>
            <a:bodyPr wrap="none">
              <a:spAutoFit/>
            </a:bodyPr>
            <a:lstStyle/>
            <a:p>
              <a:pPr algn="ctr"/>
              <a:r>
                <a:rPr lang="en-US" dirty="0"/>
                <a:t>d2</a:t>
              </a:r>
            </a:p>
          </p:txBody>
        </p:sp>
        <p:sp>
          <p:nvSpPr>
            <p:cNvPr id="266" name="Rectangle 265">
              <a:extLst>
                <a:ext uri="{FF2B5EF4-FFF2-40B4-BE49-F238E27FC236}">
                  <a16:creationId xmlns:a16="http://schemas.microsoft.com/office/drawing/2014/main" id="{D5AAC649-37C5-614B-8FC6-97F513BB1B7F}"/>
                </a:ext>
              </a:extLst>
            </p:cNvPr>
            <p:cNvSpPr/>
            <p:nvPr/>
          </p:nvSpPr>
          <p:spPr>
            <a:xfrm>
              <a:off x="1619771" y="5225677"/>
              <a:ext cx="423514" cy="369332"/>
            </a:xfrm>
            <a:prstGeom prst="rect">
              <a:avLst/>
            </a:prstGeom>
          </p:spPr>
          <p:txBody>
            <a:bodyPr wrap="none">
              <a:spAutoFit/>
            </a:bodyPr>
            <a:lstStyle/>
            <a:p>
              <a:pPr algn="ctr"/>
              <a:r>
                <a:rPr lang="en-US" dirty="0"/>
                <a:t>d4</a:t>
              </a:r>
            </a:p>
          </p:txBody>
        </p:sp>
        <p:sp>
          <p:nvSpPr>
            <p:cNvPr id="267" name="Rectangle 266">
              <a:extLst>
                <a:ext uri="{FF2B5EF4-FFF2-40B4-BE49-F238E27FC236}">
                  <a16:creationId xmlns:a16="http://schemas.microsoft.com/office/drawing/2014/main" id="{BED24E26-9999-9446-A1E7-8806AB82C1DB}"/>
                </a:ext>
              </a:extLst>
            </p:cNvPr>
            <p:cNvSpPr/>
            <p:nvPr/>
          </p:nvSpPr>
          <p:spPr>
            <a:xfrm>
              <a:off x="1974524" y="4647927"/>
              <a:ext cx="423513" cy="369332"/>
            </a:xfrm>
            <a:prstGeom prst="rect">
              <a:avLst/>
            </a:prstGeom>
          </p:spPr>
          <p:txBody>
            <a:bodyPr wrap="none">
              <a:spAutoFit/>
            </a:bodyPr>
            <a:lstStyle/>
            <a:p>
              <a:pPr algn="ctr"/>
              <a:r>
                <a:rPr lang="en-US" dirty="0"/>
                <a:t>d3</a:t>
              </a:r>
            </a:p>
          </p:txBody>
        </p:sp>
      </p:grpSp>
      <p:grpSp>
        <p:nvGrpSpPr>
          <p:cNvPr id="268" name="Group 267">
            <a:extLst>
              <a:ext uri="{FF2B5EF4-FFF2-40B4-BE49-F238E27FC236}">
                <a16:creationId xmlns:a16="http://schemas.microsoft.com/office/drawing/2014/main" id="{174C85BA-87C7-654E-BADA-4C66A32FACE0}"/>
              </a:ext>
            </a:extLst>
          </p:cNvPr>
          <p:cNvGrpSpPr/>
          <p:nvPr/>
        </p:nvGrpSpPr>
        <p:grpSpPr>
          <a:xfrm>
            <a:off x="1241217" y="4180780"/>
            <a:ext cx="1820181" cy="2099625"/>
            <a:chOff x="1241217" y="4180780"/>
            <a:chExt cx="1820181" cy="2099625"/>
          </a:xfrm>
        </p:grpSpPr>
        <p:pic>
          <p:nvPicPr>
            <p:cNvPr id="269" name="Picture 268">
              <a:extLst>
                <a:ext uri="{FF2B5EF4-FFF2-40B4-BE49-F238E27FC236}">
                  <a16:creationId xmlns:a16="http://schemas.microsoft.com/office/drawing/2014/main" id="{5B8E8678-D328-8D4C-A46A-CC7E892CF4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1217" y="5850996"/>
              <a:ext cx="1820181" cy="429409"/>
            </a:xfrm>
            <a:prstGeom prst="rect">
              <a:avLst/>
            </a:prstGeom>
          </p:spPr>
        </p:pic>
        <p:cxnSp>
          <p:nvCxnSpPr>
            <p:cNvPr id="270" name="Straight Arrow Connector 269">
              <a:extLst>
                <a:ext uri="{FF2B5EF4-FFF2-40B4-BE49-F238E27FC236}">
                  <a16:creationId xmlns:a16="http://schemas.microsoft.com/office/drawing/2014/main" id="{E01E875D-5B30-EA45-BAE0-9362D216681B}"/>
                </a:ext>
              </a:extLst>
            </p:cNvPr>
            <p:cNvCxnSpPr>
              <a:cxnSpLocks/>
              <a:stCxn id="298" idx="7"/>
            </p:cNvCxnSpPr>
            <p:nvPr/>
          </p:nvCxnSpPr>
          <p:spPr>
            <a:xfrm flipV="1">
              <a:off x="1944066" y="4180780"/>
              <a:ext cx="718574" cy="1593944"/>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grpSp>
      <p:grpSp>
        <p:nvGrpSpPr>
          <p:cNvPr id="271" name="Group 270">
            <a:extLst>
              <a:ext uri="{FF2B5EF4-FFF2-40B4-BE49-F238E27FC236}">
                <a16:creationId xmlns:a16="http://schemas.microsoft.com/office/drawing/2014/main" id="{6BD532A4-528E-134A-AA6D-A84171F80BC7}"/>
              </a:ext>
            </a:extLst>
          </p:cNvPr>
          <p:cNvGrpSpPr/>
          <p:nvPr/>
        </p:nvGrpSpPr>
        <p:grpSpPr>
          <a:xfrm>
            <a:off x="2664378" y="4107444"/>
            <a:ext cx="1604671" cy="693063"/>
            <a:chOff x="2664378" y="4107444"/>
            <a:chExt cx="1604671" cy="693063"/>
          </a:xfrm>
        </p:grpSpPr>
        <p:cxnSp>
          <p:nvCxnSpPr>
            <p:cNvPr id="272" name="Straight Arrow Connector 271">
              <a:extLst>
                <a:ext uri="{FF2B5EF4-FFF2-40B4-BE49-F238E27FC236}">
                  <a16:creationId xmlns:a16="http://schemas.microsoft.com/office/drawing/2014/main" id="{9E32DEEC-7EEC-924C-A139-1813ACEA32E8}"/>
                </a:ext>
              </a:extLst>
            </p:cNvPr>
            <p:cNvCxnSpPr>
              <a:cxnSpLocks/>
            </p:cNvCxnSpPr>
            <p:nvPr/>
          </p:nvCxnSpPr>
          <p:spPr>
            <a:xfrm flipH="1" flipV="1">
              <a:off x="2664378" y="4185961"/>
              <a:ext cx="999124" cy="614546"/>
            </a:xfrm>
            <a:prstGeom prst="straightConnector1">
              <a:avLst/>
            </a:prstGeom>
            <a:ln w="28575">
              <a:solidFill>
                <a:schemeClr val="tx1"/>
              </a:solidFill>
              <a:prstDash val="sysDash"/>
              <a:tailEnd type="triangle" w="lg" len="lg"/>
            </a:ln>
          </p:spPr>
          <p:style>
            <a:lnRef idx="1">
              <a:schemeClr val="dk1"/>
            </a:lnRef>
            <a:fillRef idx="0">
              <a:schemeClr val="dk1"/>
            </a:fillRef>
            <a:effectRef idx="0">
              <a:schemeClr val="dk1"/>
            </a:effectRef>
            <a:fontRef idx="minor">
              <a:schemeClr val="tx1"/>
            </a:fontRef>
          </p:style>
        </p:cxnSp>
        <p:pic>
          <p:nvPicPr>
            <p:cNvPr id="273" name="Picture 272">
              <a:extLst>
                <a:ext uri="{FF2B5EF4-FFF2-40B4-BE49-F238E27FC236}">
                  <a16:creationId xmlns:a16="http://schemas.microsoft.com/office/drawing/2014/main" id="{D40E0BFA-8593-6E48-ACB9-B89779DC6E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3337" y="4107444"/>
              <a:ext cx="1045712" cy="336340"/>
            </a:xfrm>
            <a:prstGeom prst="rect">
              <a:avLst/>
            </a:prstGeom>
          </p:spPr>
        </p:pic>
      </p:grpSp>
      <p:grpSp>
        <p:nvGrpSpPr>
          <p:cNvPr id="274" name="Group 273">
            <a:extLst>
              <a:ext uri="{FF2B5EF4-FFF2-40B4-BE49-F238E27FC236}">
                <a16:creationId xmlns:a16="http://schemas.microsoft.com/office/drawing/2014/main" id="{CE55C41E-5A98-0A4A-981F-948AA8519193}"/>
              </a:ext>
            </a:extLst>
          </p:cNvPr>
          <p:cNvGrpSpPr/>
          <p:nvPr/>
        </p:nvGrpSpPr>
        <p:grpSpPr>
          <a:xfrm>
            <a:off x="2175291" y="2967889"/>
            <a:ext cx="622456" cy="568971"/>
            <a:chOff x="2175291" y="2967889"/>
            <a:chExt cx="622456" cy="568971"/>
          </a:xfrm>
        </p:grpSpPr>
        <p:cxnSp>
          <p:nvCxnSpPr>
            <p:cNvPr id="275" name="Straight Connector 274">
              <a:extLst>
                <a:ext uri="{FF2B5EF4-FFF2-40B4-BE49-F238E27FC236}">
                  <a16:creationId xmlns:a16="http://schemas.microsoft.com/office/drawing/2014/main" id="{BB65738D-E350-0F4F-BF45-1DC63CC23C1C}"/>
                </a:ext>
              </a:extLst>
            </p:cNvPr>
            <p:cNvCxnSpPr/>
            <p:nvPr/>
          </p:nvCxnSpPr>
          <p:spPr>
            <a:xfrm>
              <a:off x="2632715" y="2967889"/>
              <a:ext cx="165032" cy="27541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2C376597-9180-414F-B085-CC1336AC014B}"/>
                </a:ext>
              </a:extLst>
            </p:cNvPr>
            <p:cNvCxnSpPr/>
            <p:nvPr/>
          </p:nvCxnSpPr>
          <p:spPr>
            <a:xfrm>
              <a:off x="2301585" y="3131883"/>
              <a:ext cx="180242" cy="28947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6F95F9C2-D350-9B45-BF85-6DA5414F2EA2}"/>
                </a:ext>
              </a:extLst>
            </p:cNvPr>
            <p:cNvCxnSpPr/>
            <p:nvPr/>
          </p:nvCxnSpPr>
          <p:spPr>
            <a:xfrm>
              <a:off x="2573650" y="3390308"/>
              <a:ext cx="97602" cy="1465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09A6042A-FFC8-8842-A504-751DD25C9C95}"/>
                </a:ext>
              </a:extLst>
            </p:cNvPr>
            <p:cNvCxnSpPr/>
            <p:nvPr/>
          </p:nvCxnSpPr>
          <p:spPr>
            <a:xfrm>
              <a:off x="2175291" y="3380098"/>
              <a:ext cx="90016" cy="14921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79" name="Group 278">
            <a:extLst>
              <a:ext uri="{FF2B5EF4-FFF2-40B4-BE49-F238E27FC236}">
                <a16:creationId xmlns:a16="http://schemas.microsoft.com/office/drawing/2014/main" id="{15983E7A-13C8-194D-B92B-D6DBD39D7299}"/>
              </a:ext>
            </a:extLst>
          </p:cNvPr>
          <p:cNvGrpSpPr/>
          <p:nvPr/>
        </p:nvGrpSpPr>
        <p:grpSpPr>
          <a:xfrm>
            <a:off x="2158340" y="4832593"/>
            <a:ext cx="533326" cy="687695"/>
            <a:chOff x="2158340" y="4832593"/>
            <a:chExt cx="533326" cy="687695"/>
          </a:xfrm>
        </p:grpSpPr>
        <p:cxnSp>
          <p:nvCxnSpPr>
            <p:cNvPr id="280" name="Straight Connector 279">
              <a:extLst>
                <a:ext uri="{FF2B5EF4-FFF2-40B4-BE49-F238E27FC236}">
                  <a16:creationId xmlns:a16="http://schemas.microsoft.com/office/drawing/2014/main" id="{8ED10A5A-9B07-C240-9940-9DC8EDCF4BE9}"/>
                </a:ext>
              </a:extLst>
            </p:cNvPr>
            <p:cNvCxnSpPr>
              <a:stCxn id="267" idx="3"/>
              <a:endCxn id="260" idx="2"/>
            </p:cNvCxnSpPr>
            <p:nvPr/>
          </p:nvCxnSpPr>
          <p:spPr>
            <a:xfrm>
              <a:off x="2398037" y="4832593"/>
              <a:ext cx="220595" cy="11722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E42EDEA6-54F5-BA40-ABC2-136C63B48384}"/>
                </a:ext>
              </a:extLst>
            </p:cNvPr>
            <p:cNvCxnSpPr/>
            <p:nvPr/>
          </p:nvCxnSpPr>
          <p:spPr>
            <a:xfrm>
              <a:off x="2275070" y="5027205"/>
              <a:ext cx="114387" cy="6430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4E5DBDC1-43B3-2C45-978C-AB9E11645EEF}"/>
                </a:ext>
              </a:extLst>
            </p:cNvPr>
            <p:cNvCxnSpPr>
              <a:endCxn id="263" idx="1"/>
            </p:cNvCxnSpPr>
            <p:nvPr/>
          </p:nvCxnSpPr>
          <p:spPr>
            <a:xfrm>
              <a:off x="2203676" y="5222469"/>
              <a:ext cx="487990" cy="29781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6096D2EE-30F4-8A4F-AEBC-B77393F76003}"/>
                </a:ext>
              </a:extLst>
            </p:cNvPr>
            <p:cNvCxnSpPr>
              <a:endCxn id="262" idx="1"/>
            </p:cNvCxnSpPr>
            <p:nvPr/>
          </p:nvCxnSpPr>
          <p:spPr>
            <a:xfrm>
              <a:off x="2158340" y="5290415"/>
              <a:ext cx="37339" cy="213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84" name="Right Arrow 283">
            <a:extLst>
              <a:ext uri="{FF2B5EF4-FFF2-40B4-BE49-F238E27FC236}">
                <a16:creationId xmlns:a16="http://schemas.microsoft.com/office/drawing/2014/main" id="{77FE1FE1-E72C-A948-B10D-B3D1E55C679F}"/>
              </a:ext>
            </a:extLst>
          </p:cNvPr>
          <p:cNvSpPr/>
          <p:nvPr/>
        </p:nvSpPr>
        <p:spPr>
          <a:xfrm>
            <a:off x="3842393" y="3248047"/>
            <a:ext cx="607634"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ight Arrow 285">
            <a:extLst>
              <a:ext uri="{FF2B5EF4-FFF2-40B4-BE49-F238E27FC236}">
                <a16:creationId xmlns:a16="http://schemas.microsoft.com/office/drawing/2014/main" id="{F534A06F-FA21-3A47-AA26-D0A0CB4DB34E}"/>
              </a:ext>
            </a:extLst>
          </p:cNvPr>
          <p:cNvSpPr/>
          <p:nvPr/>
        </p:nvSpPr>
        <p:spPr>
          <a:xfrm>
            <a:off x="3775260" y="5395698"/>
            <a:ext cx="607634"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ight Arrow 286">
            <a:extLst>
              <a:ext uri="{FF2B5EF4-FFF2-40B4-BE49-F238E27FC236}">
                <a16:creationId xmlns:a16="http://schemas.microsoft.com/office/drawing/2014/main" id="{410610B5-A61E-844F-B0DF-CC97F6B31D74}"/>
              </a:ext>
            </a:extLst>
          </p:cNvPr>
          <p:cNvSpPr/>
          <p:nvPr/>
        </p:nvSpPr>
        <p:spPr>
          <a:xfrm rot="18919136">
            <a:off x="5760033" y="4846251"/>
            <a:ext cx="452513"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ight Arrow 287">
            <a:extLst>
              <a:ext uri="{FF2B5EF4-FFF2-40B4-BE49-F238E27FC236}">
                <a16:creationId xmlns:a16="http://schemas.microsoft.com/office/drawing/2014/main" id="{0A00BDFF-F5F9-DE40-8696-A81768BD5C64}"/>
              </a:ext>
            </a:extLst>
          </p:cNvPr>
          <p:cNvSpPr/>
          <p:nvPr/>
        </p:nvSpPr>
        <p:spPr>
          <a:xfrm rot="2679968">
            <a:off x="5739699" y="3909934"/>
            <a:ext cx="452513"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ight Arrow 288">
            <a:extLst>
              <a:ext uri="{FF2B5EF4-FFF2-40B4-BE49-F238E27FC236}">
                <a16:creationId xmlns:a16="http://schemas.microsoft.com/office/drawing/2014/main" id="{00C5E2AB-FFF4-1346-B54B-FCBDFBDBE707}"/>
              </a:ext>
            </a:extLst>
          </p:cNvPr>
          <p:cNvSpPr/>
          <p:nvPr/>
        </p:nvSpPr>
        <p:spPr>
          <a:xfrm>
            <a:off x="7155095" y="4368980"/>
            <a:ext cx="415948"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Group 289">
            <a:extLst>
              <a:ext uri="{FF2B5EF4-FFF2-40B4-BE49-F238E27FC236}">
                <a16:creationId xmlns:a16="http://schemas.microsoft.com/office/drawing/2014/main" id="{E5FD3317-54FB-3840-9353-40CD04CCDCA3}"/>
              </a:ext>
            </a:extLst>
          </p:cNvPr>
          <p:cNvGrpSpPr/>
          <p:nvPr/>
        </p:nvGrpSpPr>
        <p:grpSpPr>
          <a:xfrm>
            <a:off x="3663502" y="4956081"/>
            <a:ext cx="3907541" cy="979412"/>
            <a:chOff x="3663502" y="4956081"/>
            <a:chExt cx="3907541" cy="979412"/>
          </a:xfrm>
        </p:grpSpPr>
        <p:cxnSp>
          <p:nvCxnSpPr>
            <p:cNvPr id="291" name="Straight Arrow Connector 290">
              <a:extLst>
                <a:ext uri="{FF2B5EF4-FFF2-40B4-BE49-F238E27FC236}">
                  <a16:creationId xmlns:a16="http://schemas.microsoft.com/office/drawing/2014/main" id="{9D197F56-67AE-2E4B-AF02-4AFC8D7C35B3}"/>
                </a:ext>
              </a:extLst>
            </p:cNvPr>
            <p:cNvCxnSpPr/>
            <p:nvPr/>
          </p:nvCxnSpPr>
          <p:spPr>
            <a:xfrm flipH="1">
              <a:off x="7116792" y="4956081"/>
              <a:ext cx="454251"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8ADD1346-6BC9-764B-BE38-491008B889D1}"/>
                </a:ext>
              </a:extLst>
            </p:cNvPr>
            <p:cNvCxnSpPr/>
            <p:nvPr/>
          </p:nvCxnSpPr>
          <p:spPr>
            <a:xfrm flipH="1">
              <a:off x="5777548" y="5218460"/>
              <a:ext cx="457979" cy="397605"/>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58F90AE0-C74A-FA4D-9B38-4D87901C2511}"/>
                </a:ext>
              </a:extLst>
            </p:cNvPr>
            <p:cNvCxnSpPr/>
            <p:nvPr/>
          </p:nvCxnSpPr>
          <p:spPr>
            <a:xfrm flipH="1">
              <a:off x="3663502" y="5935493"/>
              <a:ext cx="697527"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7" name="Group 296">
            <a:extLst>
              <a:ext uri="{FF2B5EF4-FFF2-40B4-BE49-F238E27FC236}">
                <a16:creationId xmlns:a16="http://schemas.microsoft.com/office/drawing/2014/main" id="{C928E836-9D50-E84A-8CC4-46BD1E6933D4}"/>
              </a:ext>
            </a:extLst>
          </p:cNvPr>
          <p:cNvGrpSpPr/>
          <p:nvPr/>
        </p:nvGrpSpPr>
        <p:grpSpPr>
          <a:xfrm>
            <a:off x="1844280" y="4800506"/>
            <a:ext cx="1832250" cy="1074004"/>
            <a:chOff x="1844280" y="4800506"/>
            <a:chExt cx="1832250" cy="1074004"/>
          </a:xfrm>
        </p:grpSpPr>
        <p:sp>
          <p:nvSpPr>
            <p:cNvPr id="298" name="Oval 297">
              <a:extLst>
                <a:ext uri="{FF2B5EF4-FFF2-40B4-BE49-F238E27FC236}">
                  <a16:creationId xmlns:a16="http://schemas.microsoft.com/office/drawing/2014/main" id="{69E7C1BD-9DF8-9140-832C-35D67B1D1290}"/>
                </a:ext>
              </a:extLst>
            </p:cNvPr>
            <p:cNvSpPr/>
            <p:nvPr/>
          </p:nvSpPr>
          <p:spPr>
            <a:xfrm>
              <a:off x="1844280" y="5757603"/>
              <a:ext cx="116907" cy="116907"/>
            </a:xfrm>
            <a:prstGeom prst="ellipse">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99" name="Straight Arrow Connector 298">
              <a:extLst>
                <a:ext uri="{FF2B5EF4-FFF2-40B4-BE49-F238E27FC236}">
                  <a16:creationId xmlns:a16="http://schemas.microsoft.com/office/drawing/2014/main" id="{17590BE2-3DF2-3D4B-A280-387590D6E98C}"/>
                </a:ext>
              </a:extLst>
            </p:cNvPr>
            <p:cNvCxnSpPr>
              <a:cxnSpLocks/>
            </p:cNvCxnSpPr>
            <p:nvPr/>
          </p:nvCxnSpPr>
          <p:spPr>
            <a:xfrm flipV="1">
              <a:off x="1967009" y="4800506"/>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grpSp>
        <p:nvGrpSpPr>
          <p:cNvPr id="304" name="Group 303">
            <a:extLst>
              <a:ext uri="{FF2B5EF4-FFF2-40B4-BE49-F238E27FC236}">
                <a16:creationId xmlns:a16="http://schemas.microsoft.com/office/drawing/2014/main" id="{70199A8D-9763-4142-A5A0-C4AB66E16D25}"/>
              </a:ext>
            </a:extLst>
          </p:cNvPr>
          <p:cNvGrpSpPr/>
          <p:nvPr/>
        </p:nvGrpSpPr>
        <p:grpSpPr>
          <a:xfrm>
            <a:off x="1534068" y="2494977"/>
            <a:ext cx="1603566" cy="1286098"/>
            <a:chOff x="1534068" y="2494977"/>
            <a:chExt cx="1603566" cy="1286098"/>
          </a:xfrm>
        </p:grpSpPr>
        <p:sp>
          <p:nvSpPr>
            <p:cNvPr id="305" name="Oval 304">
              <a:extLst>
                <a:ext uri="{FF2B5EF4-FFF2-40B4-BE49-F238E27FC236}">
                  <a16:creationId xmlns:a16="http://schemas.microsoft.com/office/drawing/2014/main" id="{19031F1A-3956-F648-82CE-EA34B9C78D9A}"/>
                </a:ext>
              </a:extLst>
            </p:cNvPr>
            <p:cNvSpPr/>
            <p:nvPr/>
          </p:nvSpPr>
          <p:spPr>
            <a:xfrm>
              <a:off x="2532929" y="286810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6" name="Oval 305">
              <a:extLst>
                <a:ext uri="{FF2B5EF4-FFF2-40B4-BE49-F238E27FC236}">
                  <a16:creationId xmlns:a16="http://schemas.microsoft.com/office/drawing/2014/main" id="{09B7EB63-4806-204F-A87D-BBA6176D3475}"/>
                </a:ext>
              </a:extLst>
            </p:cNvPr>
            <p:cNvSpPr/>
            <p:nvPr/>
          </p:nvSpPr>
          <p:spPr>
            <a:xfrm>
              <a:off x="2206854" y="3022009"/>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7" name="Oval 306">
              <a:extLst>
                <a:ext uri="{FF2B5EF4-FFF2-40B4-BE49-F238E27FC236}">
                  <a16:creationId xmlns:a16="http://schemas.microsoft.com/office/drawing/2014/main" id="{97CEA365-CF0E-3A4B-B615-9A9A06F9D5C6}"/>
                </a:ext>
              </a:extLst>
            </p:cNvPr>
            <p:cNvSpPr/>
            <p:nvPr/>
          </p:nvSpPr>
          <p:spPr>
            <a:xfrm>
              <a:off x="2092855" y="328177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8" name="Oval 307">
              <a:extLst>
                <a:ext uri="{FF2B5EF4-FFF2-40B4-BE49-F238E27FC236}">
                  <a16:creationId xmlns:a16="http://schemas.microsoft.com/office/drawing/2014/main" id="{95081296-6F99-4C42-99CC-51C36EC789D8}"/>
                </a:ext>
              </a:extLst>
            </p:cNvPr>
            <p:cNvSpPr/>
            <p:nvPr/>
          </p:nvSpPr>
          <p:spPr>
            <a:xfrm>
              <a:off x="2639468" y="3521620"/>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9" name="Rectangle 308">
              <a:extLst>
                <a:ext uri="{FF2B5EF4-FFF2-40B4-BE49-F238E27FC236}">
                  <a16:creationId xmlns:a16="http://schemas.microsoft.com/office/drawing/2014/main" id="{D60EA33D-DA1A-AF42-B5EE-EAF38E70D26B}"/>
                </a:ext>
              </a:extLst>
            </p:cNvPr>
            <p:cNvSpPr/>
            <p:nvPr/>
          </p:nvSpPr>
          <p:spPr>
            <a:xfrm>
              <a:off x="2532929" y="2494977"/>
              <a:ext cx="423513" cy="369332"/>
            </a:xfrm>
            <a:prstGeom prst="rect">
              <a:avLst/>
            </a:prstGeom>
          </p:spPr>
          <p:txBody>
            <a:bodyPr wrap="none">
              <a:spAutoFit/>
            </a:bodyPr>
            <a:lstStyle/>
            <a:p>
              <a:pPr algn="ctr"/>
              <a:r>
                <a:rPr lang="en-US" dirty="0"/>
                <a:t>d1</a:t>
              </a:r>
            </a:p>
          </p:txBody>
        </p:sp>
        <p:sp>
          <p:nvSpPr>
            <p:cNvPr id="310" name="Rectangle 309">
              <a:extLst>
                <a:ext uri="{FF2B5EF4-FFF2-40B4-BE49-F238E27FC236}">
                  <a16:creationId xmlns:a16="http://schemas.microsoft.com/office/drawing/2014/main" id="{F1C6BF1E-5A75-5245-9DA7-15AE4B110731}"/>
                </a:ext>
              </a:extLst>
            </p:cNvPr>
            <p:cNvSpPr/>
            <p:nvPr/>
          </p:nvSpPr>
          <p:spPr>
            <a:xfrm>
              <a:off x="2714120" y="3411743"/>
              <a:ext cx="423514" cy="369332"/>
            </a:xfrm>
            <a:prstGeom prst="rect">
              <a:avLst/>
            </a:prstGeom>
          </p:spPr>
          <p:txBody>
            <a:bodyPr wrap="none">
              <a:spAutoFit/>
            </a:bodyPr>
            <a:lstStyle/>
            <a:p>
              <a:pPr algn="ctr"/>
              <a:r>
                <a:rPr lang="en-US" dirty="0"/>
                <a:t>d2</a:t>
              </a:r>
            </a:p>
          </p:txBody>
        </p:sp>
        <p:sp>
          <p:nvSpPr>
            <p:cNvPr id="311" name="Rectangle 310">
              <a:extLst>
                <a:ext uri="{FF2B5EF4-FFF2-40B4-BE49-F238E27FC236}">
                  <a16:creationId xmlns:a16="http://schemas.microsoft.com/office/drawing/2014/main" id="{77A550E1-2973-6646-9C2A-7D7F8F6B9B4D}"/>
                </a:ext>
              </a:extLst>
            </p:cNvPr>
            <p:cNvSpPr/>
            <p:nvPr/>
          </p:nvSpPr>
          <p:spPr>
            <a:xfrm>
              <a:off x="1534068" y="3212758"/>
              <a:ext cx="423514" cy="369332"/>
            </a:xfrm>
            <a:prstGeom prst="rect">
              <a:avLst/>
            </a:prstGeom>
          </p:spPr>
          <p:txBody>
            <a:bodyPr wrap="none">
              <a:spAutoFit/>
            </a:bodyPr>
            <a:lstStyle/>
            <a:p>
              <a:pPr algn="ctr"/>
              <a:r>
                <a:rPr lang="en-US" dirty="0"/>
                <a:t>d4</a:t>
              </a:r>
            </a:p>
          </p:txBody>
        </p:sp>
        <p:sp>
          <p:nvSpPr>
            <p:cNvPr id="312" name="Rectangle 311">
              <a:extLst>
                <a:ext uri="{FF2B5EF4-FFF2-40B4-BE49-F238E27FC236}">
                  <a16:creationId xmlns:a16="http://schemas.microsoft.com/office/drawing/2014/main" id="{09803E42-C6C5-914B-9132-41FE50CD9673}"/>
                </a:ext>
              </a:extLst>
            </p:cNvPr>
            <p:cNvSpPr/>
            <p:nvPr/>
          </p:nvSpPr>
          <p:spPr>
            <a:xfrm>
              <a:off x="1888820" y="2635008"/>
              <a:ext cx="423514" cy="369332"/>
            </a:xfrm>
            <a:prstGeom prst="rect">
              <a:avLst/>
            </a:prstGeom>
          </p:spPr>
          <p:txBody>
            <a:bodyPr wrap="none">
              <a:spAutoFit/>
            </a:bodyPr>
            <a:lstStyle/>
            <a:p>
              <a:pPr algn="ctr"/>
              <a:r>
                <a:rPr lang="en-US" dirty="0"/>
                <a:t>d3</a:t>
              </a:r>
            </a:p>
          </p:txBody>
        </p:sp>
      </p:grpSp>
      <p:pic>
        <p:nvPicPr>
          <p:cNvPr id="313" name="Picture 312" descr="Icon&#10;&#10;Description automatically generated">
            <a:extLst>
              <a:ext uri="{FF2B5EF4-FFF2-40B4-BE49-F238E27FC236}">
                <a16:creationId xmlns:a16="http://schemas.microsoft.com/office/drawing/2014/main" id="{BEC1CC9B-B69C-4742-A1EC-901AE164BF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1285" y="4368980"/>
            <a:ext cx="347996" cy="347996"/>
          </a:xfrm>
          <a:prstGeom prst="rect">
            <a:avLst/>
          </a:prstGeom>
        </p:spPr>
      </p:pic>
      <p:grpSp>
        <p:nvGrpSpPr>
          <p:cNvPr id="6" name="Group 5">
            <a:extLst>
              <a:ext uri="{FF2B5EF4-FFF2-40B4-BE49-F238E27FC236}">
                <a16:creationId xmlns:a16="http://schemas.microsoft.com/office/drawing/2014/main" id="{1A4961E6-14BC-DC47-BBED-AD347AD675F8}"/>
              </a:ext>
            </a:extLst>
          </p:cNvPr>
          <p:cNvGrpSpPr/>
          <p:nvPr/>
        </p:nvGrpSpPr>
        <p:grpSpPr>
          <a:xfrm>
            <a:off x="3338655" y="2968549"/>
            <a:ext cx="3912232" cy="1118255"/>
            <a:chOff x="3338655" y="2968549"/>
            <a:chExt cx="3912232" cy="1118255"/>
          </a:xfrm>
        </p:grpSpPr>
        <p:sp>
          <p:nvSpPr>
            <p:cNvPr id="302" name="TextBox 301">
              <a:extLst>
                <a:ext uri="{FF2B5EF4-FFF2-40B4-BE49-F238E27FC236}">
                  <a16:creationId xmlns:a16="http://schemas.microsoft.com/office/drawing/2014/main" id="{3A930B4A-4E7C-6548-B386-E53C2FCEB41F}"/>
                </a:ext>
              </a:extLst>
            </p:cNvPr>
            <p:cNvSpPr txBox="1"/>
            <p:nvPr/>
          </p:nvSpPr>
          <p:spPr>
            <a:xfrm>
              <a:off x="3338655" y="2968549"/>
              <a:ext cx="3912232" cy="1118255"/>
            </a:xfrm>
            <a:prstGeom prst="rect">
              <a:avLst/>
            </a:prstGeom>
            <a:noFill/>
          </p:spPr>
          <p:txBody>
            <a:bodyPr wrap="square" rtlCol="0">
              <a:spAutoFit/>
            </a:bodyPr>
            <a:lstStyle/>
            <a:p>
              <a:r>
                <a:rPr lang="en-US" sz="2000" dirty="0"/>
                <a:t>Dueling Bandit Gradient Descent</a:t>
              </a:r>
            </a:p>
            <a:p>
              <a:endParaRPr lang="en-US" sz="2000" dirty="0"/>
            </a:p>
            <a:p>
              <a:endParaRPr lang="en-US" sz="2000" baseline="30000" dirty="0"/>
            </a:p>
            <a:p>
              <a:endParaRPr lang="en-US" sz="2000" baseline="30000" dirty="0"/>
            </a:p>
          </p:txBody>
        </p:sp>
        <p:pic>
          <p:nvPicPr>
            <p:cNvPr id="5" name="Picture 4" descr="Text&#10;&#10;Description automatically generated">
              <a:extLst>
                <a:ext uri="{FF2B5EF4-FFF2-40B4-BE49-F238E27FC236}">
                  <a16:creationId xmlns:a16="http://schemas.microsoft.com/office/drawing/2014/main" id="{A406EE73-69B0-3640-A47D-CBD3DBA284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03674" y="3313640"/>
              <a:ext cx="2350404" cy="510957"/>
            </a:xfrm>
            <a:prstGeom prst="rect">
              <a:avLst/>
            </a:prstGeom>
          </p:spPr>
        </p:pic>
      </p:grpSp>
      <p:sp>
        <p:nvSpPr>
          <p:cNvPr id="79" name="Slide Number Placeholder 4">
            <a:extLst>
              <a:ext uri="{FF2B5EF4-FFF2-40B4-BE49-F238E27FC236}">
                <a16:creationId xmlns:a16="http://schemas.microsoft.com/office/drawing/2014/main" id="{A073DF46-857B-E54A-B0BD-EF6F77AD05B2}"/>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92</a:t>
            </a:fld>
            <a:endParaRPr lang="en-US"/>
          </a:p>
        </p:txBody>
      </p:sp>
      <p:sp>
        <p:nvSpPr>
          <p:cNvPr id="81" name="Date Placeholder 3">
            <a:extLst>
              <a:ext uri="{FF2B5EF4-FFF2-40B4-BE49-F238E27FC236}">
                <a16:creationId xmlns:a16="http://schemas.microsoft.com/office/drawing/2014/main" id="{1343C9B3-5FD3-AB46-ADD7-35189C595244}"/>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12375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54"/>
                                        </p:tgtEl>
                                        <p:attrNameLst>
                                          <p:attrName>style.visibility</p:attrName>
                                        </p:attrNameLst>
                                      </p:cBhvr>
                                      <p:to>
                                        <p:strVal val="visible"/>
                                      </p:to>
                                    </p:set>
                                    <p:animEffect transition="in" filter="wipe(left)">
                                      <p:cBhvr>
                                        <p:cTn id="11" dur="500"/>
                                        <p:tgtEl>
                                          <p:spTgt spid="254"/>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74"/>
                                        </p:tgtEl>
                                        <p:attrNameLst>
                                          <p:attrName>style.visibility</p:attrName>
                                        </p:attrNameLst>
                                      </p:cBhvr>
                                      <p:to>
                                        <p:strVal val="visible"/>
                                      </p:to>
                                    </p:set>
                                    <p:animEffect transition="in" filter="wipe(down)">
                                      <p:cBhvr>
                                        <p:cTn id="15" dur="500"/>
                                        <p:tgtEl>
                                          <p:spTgt spid="2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4"/>
                                        </p:tgtEl>
                                        <p:attrNameLst>
                                          <p:attrName>style.visibility</p:attrName>
                                        </p:attrNameLst>
                                      </p:cBhvr>
                                      <p:to>
                                        <p:strVal val="visible"/>
                                      </p:to>
                                    </p:set>
                                    <p:animEffect transition="in" filter="wipe(left)">
                                      <p:cBhvr>
                                        <p:cTn id="20" dur="500"/>
                                        <p:tgtEl>
                                          <p:spTgt spid="28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38"/>
                                        </p:tgtEl>
                                        <p:attrNameLst>
                                          <p:attrName>style.visibility</p:attrName>
                                        </p:attrNameLst>
                                      </p:cBhvr>
                                      <p:to>
                                        <p:strVal val="visible"/>
                                      </p:to>
                                    </p:set>
                                    <p:animEffect transition="in" filter="wipe(up)">
                                      <p:cBhvr>
                                        <p:cTn id="24" dur="500"/>
                                        <p:tgtEl>
                                          <p:spTgt spid="23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71"/>
                                        </p:tgtEl>
                                        <p:attrNameLst>
                                          <p:attrName>style.visibility</p:attrName>
                                        </p:attrNameLst>
                                      </p:cBhvr>
                                      <p:to>
                                        <p:strVal val="visible"/>
                                      </p:to>
                                    </p:set>
                                    <p:animEffect transition="in" filter="wipe(right)">
                                      <p:cBhvr>
                                        <p:cTn id="33" dur="500"/>
                                        <p:tgtEl>
                                          <p:spTgt spid="271"/>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268"/>
                                        </p:tgtEl>
                                        <p:attrNameLst>
                                          <p:attrName>style.visibility</p:attrName>
                                        </p:attrNameLst>
                                      </p:cBhvr>
                                      <p:to>
                                        <p:strVal val="visible"/>
                                      </p:to>
                                    </p:set>
                                  </p:childTnLst>
                                </p:cTn>
                              </p:par>
                              <p:par>
                                <p:cTn id="37" presetID="22" presetClass="entr" presetSubtype="4" fill="hold" nodeType="withEffect">
                                  <p:stCondLst>
                                    <p:cond delay="0"/>
                                  </p:stCondLst>
                                  <p:childTnLst>
                                    <p:set>
                                      <p:cBhvr>
                                        <p:cTn id="38" dur="1" fill="hold">
                                          <p:stCondLst>
                                            <p:cond delay="0"/>
                                          </p:stCondLst>
                                        </p:cTn>
                                        <p:tgtEl>
                                          <p:spTgt spid="268"/>
                                        </p:tgtEl>
                                        <p:attrNameLst>
                                          <p:attrName>style.visibility</p:attrName>
                                        </p:attrNameLst>
                                      </p:cBhvr>
                                      <p:to>
                                        <p:strVal val="visible"/>
                                      </p:to>
                                    </p:set>
                                    <p:animEffect transition="in" filter="wipe(down)">
                                      <p:cBhvr>
                                        <p:cTn id="39" dur="500"/>
                                        <p:tgtEl>
                                          <p:spTgt spid="26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5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79"/>
                                        </p:tgtEl>
                                        <p:attrNameLst>
                                          <p:attrName>style.visibility</p:attrName>
                                        </p:attrNameLst>
                                      </p:cBhvr>
                                      <p:to>
                                        <p:strVal val="visible"/>
                                      </p:to>
                                    </p:set>
                                    <p:animEffect transition="in" filter="wipe(down)">
                                      <p:cBhvr>
                                        <p:cTn id="48" dur="500"/>
                                        <p:tgtEl>
                                          <p:spTgt spid="27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86"/>
                                        </p:tgtEl>
                                        <p:attrNameLst>
                                          <p:attrName>style.visibility</p:attrName>
                                        </p:attrNameLst>
                                      </p:cBhvr>
                                      <p:to>
                                        <p:strVal val="visible"/>
                                      </p:to>
                                    </p:set>
                                    <p:animEffect transition="in" filter="wipe(left)">
                                      <p:cBhvr>
                                        <p:cTn id="53" dur="500"/>
                                        <p:tgtEl>
                                          <p:spTgt spid="286"/>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243"/>
                                        </p:tgtEl>
                                        <p:attrNameLst>
                                          <p:attrName>style.visibility</p:attrName>
                                        </p:attrNameLst>
                                      </p:cBhvr>
                                      <p:to>
                                        <p:strVal val="visible"/>
                                      </p:to>
                                    </p:set>
                                    <p:animEffect transition="in" filter="wipe(up)">
                                      <p:cBhvr>
                                        <p:cTn id="57" dur="500"/>
                                        <p:tgtEl>
                                          <p:spTgt spid="24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88"/>
                                        </p:tgtEl>
                                        <p:attrNameLst>
                                          <p:attrName>style.visibility</p:attrName>
                                        </p:attrNameLst>
                                      </p:cBhvr>
                                      <p:to>
                                        <p:strVal val="visible"/>
                                      </p:to>
                                    </p:set>
                                    <p:animEffect transition="in" filter="wipe(left)">
                                      <p:cBhvr>
                                        <p:cTn id="60" dur="500"/>
                                        <p:tgtEl>
                                          <p:spTgt spid="28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87"/>
                                        </p:tgtEl>
                                        <p:attrNameLst>
                                          <p:attrName>style.visibility</p:attrName>
                                        </p:attrNameLst>
                                      </p:cBhvr>
                                      <p:to>
                                        <p:strVal val="visible"/>
                                      </p:to>
                                    </p:set>
                                    <p:animEffect transition="in" filter="wipe(left)">
                                      <p:cBhvr>
                                        <p:cTn id="63" dur="500"/>
                                        <p:tgtEl>
                                          <p:spTgt spid="287"/>
                                        </p:tgtEl>
                                      </p:cBhvr>
                                    </p:animEffect>
                                  </p:childTnLst>
                                </p:cTn>
                              </p:par>
                            </p:childTnLst>
                          </p:cTn>
                        </p:par>
                        <p:par>
                          <p:cTn id="64" fill="hold">
                            <p:stCondLst>
                              <p:cond delay="1000"/>
                            </p:stCondLst>
                            <p:childTnLst>
                              <p:par>
                                <p:cTn id="65" presetID="22" presetClass="entr" presetSubtype="1" fill="hold" nodeType="afterEffect">
                                  <p:stCondLst>
                                    <p:cond delay="0"/>
                                  </p:stCondLst>
                                  <p:childTnLst>
                                    <p:set>
                                      <p:cBhvr>
                                        <p:cTn id="66" dur="1" fill="hold">
                                          <p:stCondLst>
                                            <p:cond delay="0"/>
                                          </p:stCondLst>
                                        </p:cTn>
                                        <p:tgtEl>
                                          <p:spTgt spid="248"/>
                                        </p:tgtEl>
                                        <p:attrNameLst>
                                          <p:attrName>style.visibility</p:attrName>
                                        </p:attrNameLst>
                                      </p:cBhvr>
                                      <p:to>
                                        <p:strVal val="visible"/>
                                      </p:to>
                                    </p:set>
                                    <p:animEffect transition="in" filter="wipe(up)">
                                      <p:cBhvr>
                                        <p:cTn id="67" dur="500"/>
                                        <p:tgtEl>
                                          <p:spTgt spid="24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9"/>
                                        </p:tgtEl>
                                        <p:attrNameLst>
                                          <p:attrName>style.visibility</p:attrName>
                                        </p:attrNameLst>
                                      </p:cBhvr>
                                      <p:to>
                                        <p:strVal val="visible"/>
                                      </p:to>
                                    </p:set>
                                    <p:animEffect transition="in" filter="wipe(left)">
                                      <p:cBhvr>
                                        <p:cTn id="72" dur="500"/>
                                        <p:tgtEl>
                                          <p:spTgt spid="289"/>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290"/>
                                        </p:tgtEl>
                                        <p:attrNameLst>
                                          <p:attrName>style.visibility</p:attrName>
                                        </p:attrNameLst>
                                      </p:cBhvr>
                                      <p:to>
                                        <p:strVal val="visible"/>
                                      </p:to>
                                    </p:set>
                                    <p:animEffect transition="in" filter="wipe(right)">
                                      <p:cBhvr>
                                        <p:cTn id="83" dur="500"/>
                                        <p:tgtEl>
                                          <p:spTgt spid="290"/>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284"/>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38"/>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88"/>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54"/>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74"/>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30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297"/>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7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04"/>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304"/>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4" grpId="1" animBg="1"/>
      <p:bldP spid="286" grpId="0" animBg="1"/>
      <p:bldP spid="287" grpId="0" animBg="1"/>
      <p:bldP spid="288" grpId="0" animBg="1"/>
      <p:bldP spid="288" grpId="1" animBg="1"/>
      <p:bldP spid="28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E48D-FD45-D548-BA53-6845178269DD}"/>
              </a:ext>
            </a:extLst>
          </p:cNvPr>
          <p:cNvSpPr>
            <a:spLocks noGrp="1"/>
          </p:cNvSpPr>
          <p:nvPr>
            <p:ph type="title"/>
          </p:nvPr>
        </p:nvSpPr>
        <p:spPr/>
        <p:txBody>
          <a:bodyPr/>
          <a:lstStyle/>
          <a:p>
            <a:r>
              <a:rPr lang="en-US" dirty="0"/>
              <a:t>Dueling bandit gradient descent [YJ09] </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E61EAC1D-D70F-4A4D-8F7A-E236001F8122}"/>
                  </a:ext>
                </a:extLst>
              </p:cNvPr>
              <p:cNvSpPr>
                <a:spLocks noGrp="1"/>
              </p:cNvSpPr>
              <p:nvPr>
                <p:ph type="body" orient="vert" idx="1"/>
              </p:nvPr>
            </p:nvSpPr>
            <p:spPr>
              <a:xfrm>
                <a:off x="838200" y="1825625"/>
                <a:ext cx="10873154" cy="4351338"/>
              </a:xfrm>
            </p:spPr>
            <p:txBody>
              <a:bodyPr/>
              <a:lstStyle/>
              <a:p>
                <a:r>
                  <a:rPr lang="en-US" dirty="0"/>
                  <a:t>Unform exploration by random sampling: unbiased gradient estimation</a:t>
                </a:r>
              </a:p>
              <a:p>
                <a:r>
                  <a:rPr lang="en-US" dirty="0"/>
                  <a:t>Perform online gradient descent in expectation</a:t>
                </a:r>
              </a:p>
              <a:p>
                <a:r>
                  <a:rPr lang="en-US" dirty="0"/>
                  <a:t>DBGD has a sublinear regret upper bound:</a:t>
                </a:r>
              </a:p>
              <a:p>
                <a:pPr lvl="1"/>
                <a:r>
                  <a:rPr lang="en-US" dirty="0"/>
                  <a:t>Regret: </a:t>
                </a:r>
              </a:p>
              <a:p>
                <a:pPr lvl="2"/>
                <a14:m>
                  <m:oMath xmlns:m="http://schemas.openxmlformats.org/officeDocument/2006/math">
                    <m:r>
                      <a:rPr lang="en-US" b="0" i="1" smtClean="0">
                        <a:latin typeface="Cambria Math" panose="02040503050406030204" pitchFamily="18" charset="0"/>
                      </a:rPr>
                      <m:t>𝑑</m:t>
                    </m:r>
                  </m:oMath>
                </a14:m>
                <a:r>
                  <a:rPr lang="en-US" dirty="0"/>
                  <a:t> is the number of feature dimensions, T is the number of interaction rounds</a:t>
                </a:r>
              </a:p>
              <a:p>
                <a:pPr lvl="2"/>
                <a14:m>
                  <m:oMath xmlns:m="http://schemas.openxmlformats.org/officeDocument/2006/math">
                    <m:r>
                      <a:rPr lang="en-US" i="1" smtClean="0">
                        <a:latin typeface="Cambria Math" panose="02040503050406030204" pitchFamily="18" charset="0"/>
                        <a:ea typeface="Cambria Math" panose="02040503050406030204" pitchFamily="18" charset="0"/>
                      </a:rPr>
                      <m:t>𝜖</m:t>
                    </m:r>
                  </m:oMath>
                </a14:m>
                <a:r>
                  <a:rPr lang="en-US" dirty="0"/>
                  <a:t> quantify the difference between two models</a:t>
                </a:r>
              </a:p>
            </p:txBody>
          </p:sp>
        </mc:Choice>
        <mc:Fallback xmlns="">
          <p:sp>
            <p:nvSpPr>
              <p:cNvPr id="3" name="Vertical Text Placeholder 2">
                <a:extLst>
                  <a:ext uri="{FF2B5EF4-FFF2-40B4-BE49-F238E27FC236}">
                    <a16:creationId xmlns:a16="http://schemas.microsoft.com/office/drawing/2014/main" id="{E61EAC1D-D70F-4A4D-8F7A-E236001F8122}"/>
                  </a:ext>
                </a:extLst>
              </p:cNvPr>
              <p:cNvSpPr>
                <a:spLocks noGrp="1" noRot="1" noChangeAspect="1" noMove="1" noResize="1" noEditPoints="1" noAdjustHandles="1" noChangeArrowheads="1" noChangeShapeType="1" noTextEdit="1"/>
              </p:cNvSpPr>
              <p:nvPr>
                <p:ph type="body" orient="vert" idx="1"/>
              </p:nvPr>
            </p:nvSpPr>
            <p:spPr>
              <a:xfrm>
                <a:off x="838200" y="1825625"/>
                <a:ext cx="10873154" cy="4351338"/>
              </a:xfrm>
              <a:blipFill>
                <a:blip r:embed="rId2"/>
                <a:stretch>
                  <a:fillRect l="-1050" t="-2326"/>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5E27ACD3-ED30-7A47-9354-200388E10CD0}"/>
              </a:ext>
            </a:extLst>
          </p:cNvPr>
          <p:cNvSpPr/>
          <p:nvPr/>
        </p:nvSpPr>
        <p:spPr>
          <a:xfrm>
            <a:off x="2865002" y="4484500"/>
            <a:ext cx="1236042" cy="538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A09CAC6-B9BA-F947-A7BF-C4C612DD84B6}"/>
                  </a:ext>
                </a:extLst>
              </p:cNvPr>
              <p:cNvSpPr txBox="1"/>
              <p:nvPr/>
            </p:nvSpPr>
            <p:spPr>
              <a:xfrm>
                <a:off x="4622493" y="4798089"/>
                <a:ext cx="722413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1"/>
                    </a:solidFill>
                  </a:rPr>
                  <a:t>Problems:</a:t>
                </a:r>
              </a:p>
              <a:p>
                <a:pPr marL="742950" lvl="1" indent="-285750">
                  <a:buFont typeface="Arial" panose="020B0604020202020204" pitchFamily="34" charset="0"/>
                  <a:buChar char="•"/>
                </a:pPr>
                <a:r>
                  <a:rPr lang="en-US" sz="2000" dirty="0">
                    <a:solidFill>
                      <a:schemeClr val="tx1"/>
                    </a:solidFill>
                  </a:rPr>
                  <a:t>One single direction is explored at a time</a:t>
                </a:r>
              </a:p>
              <a:p>
                <a:pPr marL="742950" lvl="1" indent="-285750">
                  <a:buFont typeface="Arial" panose="020B0604020202020204" pitchFamily="34" charset="0"/>
                  <a:buChar char="•"/>
                </a:pPr>
                <a14:m>
                  <m:oMath xmlns:m="http://schemas.openxmlformats.org/officeDocument/2006/math">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rPr>
                          <m:t>𝜇</m:t>
                        </m:r>
                      </m:e>
                      <m:sub>
                        <m:r>
                          <a:rPr lang="en-US" sz="2000" b="0" i="1" smtClean="0">
                            <a:solidFill>
                              <a:schemeClr val="tx1"/>
                            </a:solidFill>
                            <a:latin typeface="Cambria Math" panose="02040503050406030204" pitchFamily="18" charset="0"/>
                            <a:ea typeface="Cambria Math" panose="02040503050406030204" pitchFamily="18" charset="0"/>
                          </a:rPr>
                          <m:t>𝑡</m:t>
                        </m:r>
                      </m:sub>
                    </m:sSub>
                  </m:oMath>
                </a14:m>
                <a:r>
                  <a:rPr lang="en-US" sz="2000" dirty="0">
                    <a:solidFill>
                      <a:schemeClr val="tx1"/>
                    </a:solidFill>
                  </a:rPr>
                  <a:t> is uniformly sampled in the d-dimension feature space: high variance and slow convergence</a:t>
                </a:r>
              </a:p>
            </p:txBody>
          </p:sp>
        </mc:Choice>
        <mc:Fallback xmlns="">
          <p:sp>
            <p:nvSpPr>
              <p:cNvPr id="39" name="TextBox 38">
                <a:extLst>
                  <a:ext uri="{FF2B5EF4-FFF2-40B4-BE49-F238E27FC236}">
                    <a16:creationId xmlns:a16="http://schemas.microsoft.com/office/drawing/2014/main" id="{9A09CAC6-B9BA-F947-A7BF-C4C612DD84B6}"/>
                  </a:ext>
                </a:extLst>
              </p:cNvPr>
              <p:cNvSpPr txBox="1">
                <a:spLocks noRot="1" noChangeAspect="1" noMove="1" noResize="1" noEditPoints="1" noAdjustHandles="1" noChangeArrowheads="1" noChangeShapeType="1" noTextEdit="1"/>
              </p:cNvSpPr>
              <p:nvPr/>
            </p:nvSpPr>
            <p:spPr>
              <a:xfrm>
                <a:off x="4622493" y="4798089"/>
                <a:ext cx="7224134" cy="1323439"/>
              </a:xfrm>
              <a:prstGeom prst="rect">
                <a:avLst/>
              </a:prstGeom>
              <a:blipFill>
                <a:blip r:embed="rId3"/>
                <a:stretch>
                  <a:fillRect l="-526" t="-1905" b="-7619"/>
                </a:stretch>
              </a:blipFill>
            </p:spPr>
            <p:txBody>
              <a:bodyPr/>
              <a:lstStyle/>
              <a:p>
                <a:r>
                  <a:rPr lang="en-US">
                    <a:noFill/>
                  </a:rPr>
                  <a:t> </a:t>
                </a:r>
              </a:p>
            </p:txBody>
          </p:sp>
        </mc:Fallback>
      </mc:AlternateContent>
      <p:grpSp>
        <p:nvGrpSpPr>
          <p:cNvPr id="63" name="Group 62">
            <a:extLst>
              <a:ext uri="{FF2B5EF4-FFF2-40B4-BE49-F238E27FC236}">
                <a16:creationId xmlns:a16="http://schemas.microsoft.com/office/drawing/2014/main" id="{4D6E45CD-5D33-2F47-AB77-83DDEC85A839}"/>
              </a:ext>
            </a:extLst>
          </p:cNvPr>
          <p:cNvGrpSpPr/>
          <p:nvPr/>
        </p:nvGrpSpPr>
        <p:grpSpPr>
          <a:xfrm>
            <a:off x="942279" y="4507896"/>
            <a:ext cx="3027832" cy="2172961"/>
            <a:chOff x="1241217" y="4107444"/>
            <a:chExt cx="3027832" cy="2172961"/>
          </a:xfrm>
        </p:grpSpPr>
        <p:grpSp>
          <p:nvGrpSpPr>
            <p:cNvPr id="40" name="Group 39">
              <a:extLst>
                <a:ext uri="{FF2B5EF4-FFF2-40B4-BE49-F238E27FC236}">
                  <a16:creationId xmlns:a16="http://schemas.microsoft.com/office/drawing/2014/main" id="{2CA5BDE0-E86F-8A49-AB38-ACA8AC571920}"/>
                </a:ext>
              </a:extLst>
            </p:cNvPr>
            <p:cNvGrpSpPr/>
            <p:nvPr/>
          </p:nvGrpSpPr>
          <p:grpSpPr>
            <a:xfrm>
              <a:off x="1619771" y="4507896"/>
              <a:ext cx="1603566" cy="1286098"/>
              <a:chOff x="1619771" y="4507896"/>
              <a:chExt cx="1603566" cy="1286098"/>
            </a:xfrm>
          </p:grpSpPr>
          <p:sp>
            <p:nvSpPr>
              <p:cNvPr id="41" name="Oval 40">
                <a:extLst>
                  <a:ext uri="{FF2B5EF4-FFF2-40B4-BE49-F238E27FC236}">
                    <a16:creationId xmlns:a16="http://schemas.microsoft.com/office/drawing/2014/main" id="{39F664C6-528E-8740-B62F-BF40B54F9DA9}"/>
                  </a:ext>
                </a:extLst>
              </p:cNvPr>
              <p:cNvSpPr/>
              <p:nvPr/>
            </p:nvSpPr>
            <p:spPr>
              <a:xfrm>
                <a:off x="2618632" y="4891361"/>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Oval 41">
                <a:extLst>
                  <a:ext uri="{FF2B5EF4-FFF2-40B4-BE49-F238E27FC236}">
                    <a16:creationId xmlns:a16="http://schemas.microsoft.com/office/drawing/2014/main" id="{857A7258-CAF1-6E4D-A8EA-A665DFF708AB}"/>
                  </a:ext>
                </a:extLst>
              </p:cNvPr>
              <p:cNvSpPr/>
              <p:nvPr/>
            </p:nvSpPr>
            <p:spPr>
              <a:xfrm>
                <a:off x="2332637" y="5041572"/>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3" name="Oval 42">
                <a:extLst>
                  <a:ext uri="{FF2B5EF4-FFF2-40B4-BE49-F238E27FC236}">
                    <a16:creationId xmlns:a16="http://schemas.microsoft.com/office/drawing/2014/main" id="{66CC48DB-3CED-CA4E-BFEC-71512A05CA31}"/>
                  </a:ext>
                </a:extLst>
              </p:cNvPr>
              <p:cNvSpPr/>
              <p:nvPr/>
            </p:nvSpPr>
            <p:spPr>
              <a:xfrm>
                <a:off x="2178558" y="5294692"/>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4" name="Oval 43">
                <a:extLst>
                  <a:ext uri="{FF2B5EF4-FFF2-40B4-BE49-F238E27FC236}">
                    <a16:creationId xmlns:a16="http://schemas.microsoft.com/office/drawing/2014/main" id="{847A6538-EEE9-B64C-B804-D53D5ECBECA6}"/>
                  </a:ext>
                </a:extLst>
              </p:cNvPr>
              <p:cNvSpPr/>
              <p:nvPr/>
            </p:nvSpPr>
            <p:spPr>
              <a:xfrm>
                <a:off x="2674545" y="5503167"/>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 name="Rectangle 44">
                <a:extLst>
                  <a:ext uri="{FF2B5EF4-FFF2-40B4-BE49-F238E27FC236}">
                    <a16:creationId xmlns:a16="http://schemas.microsoft.com/office/drawing/2014/main" id="{52B317EA-6863-A740-99F3-5397AC33BBC2}"/>
                  </a:ext>
                </a:extLst>
              </p:cNvPr>
              <p:cNvSpPr/>
              <p:nvPr/>
            </p:nvSpPr>
            <p:spPr>
              <a:xfrm>
                <a:off x="2618632" y="4507896"/>
                <a:ext cx="423513" cy="369332"/>
              </a:xfrm>
              <a:prstGeom prst="rect">
                <a:avLst/>
              </a:prstGeom>
            </p:spPr>
            <p:txBody>
              <a:bodyPr wrap="none">
                <a:spAutoFit/>
              </a:bodyPr>
              <a:lstStyle/>
              <a:p>
                <a:pPr algn="ctr"/>
                <a:r>
                  <a:rPr lang="en-US" dirty="0"/>
                  <a:t>d1</a:t>
                </a:r>
              </a:p>
            </p:txBody>
          </p:sp>
          <p:sp>
            <p:nvSpPr>
              <p:cNvPr id="46" name="Rectangle 45">
                <a:extLst>
                  <a:ext uri="{FF2B5EF4-FFF2-40B4-BE49-F238E27FC236}">
                    <a16:creationId xmlns:a16="http://schemas.microsoft.com/office/drawing/2014/main" id="{7C9A83E4-4B70-C140-AF50-F68ED9D21A5C}"/>
                  </a:ext>
                </a:extLst>
              </p:cNvPr>
              <p:cNvSpPr/>
              <p:nvPr/>
            </p:nvSpPr>
            <p:spPr>
              <a:xfrm>
                <a:off x="2799823" y="5424662"/>
                <a:ext cx="423514" cy="369332"/>
              </a:xfrm>
              <a:prstGeom prst="rect">
                <a:avLst/>
              </a:prstGeom>
            </p:spPr>
            <p:txBody>
              <a:bodyPr wrap="none">
                <a:spAutoFit/>
              </a:bodyPr>
              <a:lstStyle/>
              <a:p>
                <a:pPr algn="ctr"/>
                <a:r>
                  <a:rPr lang="en-US" dirty="0"/>
                  <a:t>d2</a:t>
                </a:r>
              </a:p>
            </p:txBody>
          </p:sp>
          <p:sp>
            <p:nvSpPr>
              <p:cNvPr id="47" name="Rectangle 46">
                <a:extLst>
                  <a:ext uri="{FF2B5EF4-FFF2-40B4-BE49-F238E27FC236}">
                    <a16:creationId xmlns:a16="http://schemas.microsoft.com/office/drawing/2014/main" id="{321A3074-277F-2145-9979-8653BC5509EA}"/>
                  </a:ext>
                </a:extLst>
              </p:cNvPr>
              <p:cNvSpPr/>
              <p:nvPr/>
            </p:nvSpPr>
            <p:spPr>
              <a:xfrm>
                <a:off x="1619771" y="5225677"/>
                <a:ext cx="423514" cy="369332"/>
              </a:xfrm>
              <a:prstGeom prst="rect">
                <a:avLst/>
              </a:prstGeom>
            </p:spPr>
            <p:txBody>
              <a:bodyPr wrap="none">
                <a:spAutoFit/>
              </a:bodyPr>
              <a:lstStyle/>
              <a:p>
                <a:pPr algn="ctr"/>
                <a:r>
                  <a:rPr lang="en-US" dirty="0"/>
                  <a:t>d4</a:t>
                </a:r>
              </a:p>
            </p:txBody>
          </p:sp>
          <p:sp>
            <p:nvSpPr>
              <p:cNvPr id="48" name="Rectangle 47">
                <a:extLst>
                  <a:ext uri="{FF2B5EF4-FFF2-40B4-BE49-F238E27FC236}">
                    <a16:creationId xmlns:a16="http://schemas.microsoft.com/office/drawing/2014/main" id="{A8A3B161-239F-294D-A2C1-A0B287BE3B20}"/>
                  </a:ext>
                </a:extLst>
              </p:cNvPr>
              <p:cNvSpPr/>
              <p:nvPr/>
            </p:nvSpPr>
            <p:spPr>
              <a:xfrm>
                <a:off x="1974524" y="4647927"/>
                <a:ext cx="423513" cy="369332"/>
              </a:xfrm>
              <a:prstGeom prst="rect">
                <a:avLst/>
              </a:prstGeom>
            </p:spPr>
            <p:txBody>
              <a:bodyPr wrap="none">
                <a:spAutoFit/>
              </a:bodyPr>
              <a:lstStyle/>
              <a:p>
                <a:pPr algn="ctr"/>
                <a:r>
                  <a:rPr lang="en-US" dirty="0"/>
                  <a:t>d3</a:t>
                </a:r>
              </a:p>
            </p:txBody>
          </p:sp>
        </p:grpSp>
        <p:grpSp>
          <p:nvGrpSpPr>
            <p:cNvPr id="49" name="Group 48">
              <a:extLst>
                <a:ext uri="{FF2B5EF4-FFF2-40B4-BE49-F238E27FC236}">
                  <a16:creationId xmlns:a16="http://schemas.microsoft.com/office/drawing/2014/main" id="{16CF8F45-7EE4-4C47-AE2A-6B7242593532}"/>
                </a:ext>
              </a:extLst>
            </p:cNvPr>
            <p:cNvGrpSpPr/>
            <p:nvPr/>
          </p:nvGrpSpPr>
          <p:grpSpPr>
            <a:xfrm>
              <a:off x="1241217" y="4180780"/>
              <a:ext cx="1820181" cy="2099625"/>
              <a:chOff x="1241217" y="4180780"/>
              <a:chExt cx="1820181" cy="2099625"/>
            </a:xfrm>
          </p:grpSpPr>
          <p:pic>
            <p:nvPicPr>
              <p:cNvPr id="50" name="Picture 49">
                <a:extLst>
                  <a:ext uri="{FF2B5EF4-FFF2-40B4-BE49-F238E27FC236}">
                    <a16:creationId xmlns:a16="http://schemas.microsoft.com/office/drawing/2014/main" id="{E727BE8F-587F-634B-A350-B5DB38473A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1217" y="5850996"/>
                <a:ext cx="1820181" cy="429409"/>
              </a:xfrm>
              <a:prstGeom prst="rect">
                <a:avLst/>
              </a:prstGeom>
            </p:spPr>
          </p:pic>
          <p:cxnSp>
            <p:nvCxnSpPr>
              <p:cNvPr id="51" name="Straight Arrow Connector 50">
                <a:extLst>
                  <a:ext uri="{FF2B5EF4-FFF2-40B4-BE49-F238E27FC236}">
                    <a16:creationId xmlns:a16="http://schemas.microsoft.com/office/drawing/2014/main" id="{9AC8BC4E-B893-1845-B6AF-5AC7081384ED}"/>
                  </a:ext>
                </a:extLst>
              </p:cNvPr>
              <p:cNvCxnSpPr>
                <a:cxnSpLocks/>
                <a:stCxn id="56" idx="7"/>
              </p:cNvCxnSpPr>
              <p:nvPr/>
            </p:nvCxnSpPr>
            <p:spPr>
              <a:xfrm flipV="1">
                <a:off x="1944066" y="4180780"/>
                <a:ext cx="718574" cy="1593944"/>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grpSp>
        <p:grpSp>
          <p:nvGrpSpPr>
            <p:cNvPr id="52" name="Group 51">
              <a:extLst>
                <a:ext uri="{FF2B5EF4-FFF2-40B4-BE49-F238E27FC236}">
                  <a16:creationId xmlns:a16="http://schemas.microsoft.com/office/drawing/2014/main" id="{89339C60-1CAC-D947-B437-C5E4A0200D1A}"/>
                </a:ext>
              </a:extLst>
            </p:cNvPr>
            <p:cNvGrpSpPr/>
            <p:nvPr/>
          </p:nvGrpSpPr>
          <p:grpSpPr>
            <a:xfrm>
              <a:off x="2664378" y="4107444"/>
              <a:ext cx="1604671" cy="693063"/>
              <a:chOff x="2664378" y="4107444"/>
              <a:chExt cx="1604671" cy="693063"/>
            </a:xfrm>
          </p:grpSpPr>
          <p:cxnSp>
            <p:nvCxnSpPr>
              <p:cNvPr id="53" name="Straight Arrow Connector 52">
                <a:extLst>
                  <a:ext uri="{FF2B5EF4-FFF2-40B4-BE49-F238E27FC236}">
                    <a16:creationId xmlns:a16="http://schemas.microsoft.com/office/drawing/2014/main" id="{E7F33535-D8DB-8E44-B986-4CF28F296944}"/>
                  </a:ext>
                </a:extLst>
              </p:cNvPr>
              <p:cNvCxnSpPr>
                <a:cxnSpLocks/>
              </p:cNvCxnSpPr>
              <p:nvPr/>
            </p:nvCxnSpPr>
            <p:spPr>
              <a:xfrm flipH="1" flipV="1">
                <a:off x="2664378" y="4185961"/>
                <a:ext cx="999124" cy="614546"/>
              </a:xfrm>
              <a:prstGeom prst="straightConnector1">
                <a:avLst/>
              </a:prstGeom>
              <a:ln w="28575">
                <a:solidFill>
                  <a:schemeClr val="tx1"/>
                </a:solidFill>
                <a:prstDash val="sysDash"/>
                <a:tailEnd type="triangle" w="lg" len="lg"/>
              </a:ln>
            </p:spPr>
            <p:style>
              <a:lnRef idx="1">
                <a:schemeClr val="dk1"/>
              </a:lnRef>
              <a:fillRef idx="0">
                <a:schemeClr val="dk1"/>
              </a:fillRef>
              <a:effectRef idx="0">
                <a:schemeClr val="dk1"/>
              </a:effectRef>
              <a:fontRef idx="minor">
                <a:schemeClr val="tx1"/>
              </a:fontRef>
            </p:style>
          </p:cxnSp>
          <p:pic>
            <p:nvPicPr>
              <p:cNvPr id="54" name="Picture 53">
                <a:extLst>
                  <a:ext uri="{FF2B5EF4-FFF2-40B4-BE49-F238E27FC236}">
                    <a16:creationId xmlns:a16="http://schemas.microsoft.com/office/drawing/2014/main" id="{2DE5FD06-203C-9E42-8B89-8527786B0A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3337" y="4107444"/>
                <a:ext cx="1045712" cy="336340"/>
              </a:xfrm>
              <a:prstGeom prst="rect">
                <a:avLst/>
              </a:prstGeom>
            </p:spPr>
          </p:pic>
        </p:grpSp>
        <p:grpSp>
          <p:nvGrpSpPr>
            <p:cNvPr id="55" name="Group 54">
              <a:extLst>
                <a:ext uri="{FF2B5EF4-FFF2-40B4-BE49-F238E27FC236}">
                  <a16:creationId xmlns:a16="http://schemas.microsoft.com/office/drawing/2014/main" id="{67D11E8E-70DC-4A49-B5A8-492D821D2D47}"/>
                </a:ext>
              </a:extLst>
            </p:cNvPr>
            <p:cNvGrpSpPr/>
            <p:nvPr/>
          </p:nvGrpSpPr>
          <p:grpSpPr>
            <a:xfrm>
              <a:off x="1844280" y="4800506"/>
              <a:ext cx="1832250" cy="1074004"/>
              <a:chOff x="1844280" y="4800506"/>
              <a:chExt cx="1832250" cy="1074004"/>
            </a:xfrm>
          </p:grpSpPr>
          <p:sp>
            <p:nvSpPr>
              <p:cNvPr id="56" name="Oval 55">
                <a:extLst>
                  <a:ext uri="{FF2B5EF4-FFF2-40B4-BE49-F238E27FC236}">
                    <a16:creationId xmlns:a16="http://schemas.microsoft.com/office/drawing/2014/main" id="{821CE8CF-9A1F-4D44-81A3-4989F6E89302}"/>
                  </a:ext>
                </a:extLst>
              </p:cNvPr>
              <p:cNvSpPr/>
              <p:nvPr/>
            </p:nvSpPr>
            <p:spPr>
              <a:xfrm>
                <a:off x="1844280" y="5757603"/>
                <a:ext cx="116907" cy="116907"/>
              </a:xfrm>
              <a:prstGeom prst="ellipse">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7" name="Straight Arrow Connector 56">
                <a:extLst>
                  <a:ext uri="{FF2B5EF4-FFF2-40B4-BE49-F238E27FC236}">
                    <a16:creationId xmlns:a16="http://schemas.microsoft.com/office/drawing/2014/main" id="{87247C66-1384-6D4A-A2B1-23DD2B1DFC15}"/>
                  </a:ext>
                </a:extLst>
              </p:cNvPr>
              <p:cNvCxnSpPr>
                <a:cxnSpLocks/>
              </p:cNvCxnSpPr>
              <p:nvPr/>
            </p:nvCxnSpPr>
            <p:spPr>
              <a:xfrm flipV="1">
                <a:off x="1967009" y="4800506"/>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grpSp>
          <p:nvGrpSpPr>
            <p:cNvPr id="58" name="Group 57">
              <a:extLst>
                <a:ext uri="{FF2B5EF4-FFF2-40B4-BE49-F238E27FC236}">
                  <a16:creationId xmlns:a16="http://schemas.microsoft.com/office/drawing/2014/main" id="{6AC04188-2E3E-7144-BF10-1F689FB76819}"/>
                </a:ext>
              </a:extLst>
            </p:cNvPr>
            <p:cNvGrpSpPr/>
            <p:nvPr/>
          </p:nvGrpSpPr>
          <p:grpSpPr>
            <a:xfrm>
              <a:off x="2158340" y="4832593"/>
              <a:ext cx="533326" cy="687695"/>
              <a:chOff x="2158340" y="4832593"/>
              <a:chExt cx="533326" cy="687695"/>
            </a:xfrm>
          </p:grpSpPr>
          <p:cxnSp>
            <p:nvCxnSpPr>
              <p:cNvPr id="59" name="Straight Connector 58">
                <a:extLst>
                  <a:ext uri="{FF2B5EF4-FFF2-40B4-BE49-F238E27FC236}">
                    <a16:creationId xmlns:a16="http://schemas.microsoft.com/office/drawing/2014/main" id="{221D8A26-4FE0-284A-866E-58A903F71CB1}"/>
                  </a:ext>
                </a:extLst>
              </p:cNvPr>
              <p:cNvCxnSpPr/>
              <p:nvPr/>
            </p:nvCxnSpPr>
            <p:spPr>
              <a:xfrm>
                <a:off x="2398037" y="4832593"/>
                <a:ext cx="220595" cy="11722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FED4CB-F0DB-3E43-B4B2-4466294945D8}"/>
                  </a:ext>
                </a:extLst>
              </p:cNvPr>
              <p:cNvCxnSpPr/>
              <p:nvPr/>
            </p:nvCxnSpPr>
            <p:spPr>
              <a:xfrm>
                <a:off x="2275070" y="5027205"/>
                <a:ext cx="114387" cy="6430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A4A4C23-F3CD-8447-B135-5995A01FD0C5}"/>
                  </a:ext>
                </a:extLst>
              </p:cNvPr>
              <p:cNvCxnSpPr/>
              <p:nvPr/>
            </p:nvCxnSpPr>
            <p:spPr>
              <a:xfrm>
                <a:off x="2203676" y="5222469"/>
                <a:ext cx="487990" cy="29781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48ABB51-4205-084C-9061-2707465AB7CF}"/>
                  </a:ext>
                </a:extLst>
              </p:cNvPr>
              <p:cNvCxnSpPr/>
              <p:nvPr/>
            </p:nvCxnSpPr>
            <p:spPr>
              <a:xfrm>
                <a:off x="2158340" y="5290415"/>
                <a:ext cx="37339" cy="213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pic>
        <p:nvPicPr>
          <p:cNvPr id="5" name="Picture 4">
            <a:extLst>
              <a:ext uri="{FF2B5EF4-FFF2-40B4-BE49-F238E27FC236}">
                <a16:creationId xmlns:a16="http://schemas.microsoft.com/office/drawing/2014/main" id="{81CBC6C1-202A-7045-81FA-31B72F5CBE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9700" y="3226052"/>
            <a:ext cx="5516033" cy="533148"/>
          </a:xfrm>
          <a:prstGeom prst="rect">
            <a:avLst/>
          </a:prstGeom>
        </p:spPr>
      </p:pic>
      <p:sp>
        <p:nvSpPr>
          <p:cNvPr id="32" name="Slide Number Placeholder 4">
            <a:extLst>
              <a:ext uri="{FF2B5EF4-FFF2-40B4-BE49-F238E27FC236}">
                <a16:creationId xmlns:a16="http://schemas.microsoft.com/office/drawing/2014/main" id="{2D9209B8-71E6-5647-A712-5F1E33AF626F}"/>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93</a:t>
            </a:fld>
            <a:endParaRPr lang="en-US"/>
          </a:p>
        </p:txBody>
      </p:sp>
      <p:sp>
        <p:nvSpPr>
          <p:cNvPr id="33" name="Date Placeholder 3">
            <a:extLst>
              <a:ext uri="{FF2B5EF4-FFF2-40B4-BE49-F238E27FC236}">
                <a16:creationId xmlns:a16="http://schemas.microsoft.com/office/drawing/2014/main" id="{4376FC3E-60A4-0C49-91F3-69617A1EF351}"/>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130110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8" grpId="0" animBg="1"/>
      <p:bldP spid="3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2183-CF42-8B4E-B510-08BAB8AF7600}"/>
              </a:ext>
            </a:extLst>
          </p:cNvPr>
          <p:cNvSpPr>
            <a:spLocks noGrp="1"/>
          </p:cNvSpPr>
          <p:nvPr>
            <p:ph type="title"/>
          </p:nvPr>
        </p:nvSpPr>
        <p:spPr>
          <a:xfrm>
            <a:off x="838200" y="365125"/>
            <a:ext cx="10972800" cy="1325563"/>
          </a:xfrm>
        </p:spPr>
        <p:txBody>
          <a:bodyPr/>
          <a:lstStyle/>
          <a:p>
            <a:r>
              <a:rPr lang="en-US" dirty="0" err="1"/>
              <a:t>Multileave</a:t>
            </a:r>
            <a:r>
              <a:rPr lang="en-US" dirty="0"/>
              <a:t> gradient descent [SOWR16] </a:t>
            </a:r>
          </a:p>
        </p:txBody>
      </p:sp>
      <p:sp>
        <p:nvSpPr>
          <p:cNvPr id="3" name="Vertical Text Placeholder 2">
            <a:extLst>
              <a:ext uri="{FF2B5EF4-FFF2-40B4-BE49-F238E27FC236}">
                <a16:creationId xmlns:a16="http://schemas.microsoft.com/office/drawing/2014/main" id="{BE9CA053-7C1B-C145-AE4A-BA5C38877F1B}"/>
              </a:ext>
            </a:extLst>
          </p:cNvPr>
          <p:cNvSpPr>
            <a:spLocks noGrp="1"/>
          </p:cNvSpPr>
          <p:nvPr>
            <p:ph type="body" orient="vert" idx="1"/>
          </p:nvPr>
        </p:nvSpPr>
        <p:spPr>
          <a:xfrm>
            <a:off x="838200" y="1825625"/>
            <a:ext cx="10515600" cy="1808121"/>
          </a:xfrm>
        </p:spPr>
        <p:txBody>
          <a:bodyPr/>
          <a:lstStyle/>
          <a:p>
            <a:r>
              <a:rPr lang="en-US" dirty="0"/>
              <a:t>Compared to DBGD, MGD explores multiple directions uniformly from parameter space simultaneously</a:t>
            </a:r>
          </a:p>
          <a:p>
            <a:pPr lvl="1"/>
            <a:r>
              <a:rPr lang="en-US" dirty="0"/>
              <a:t>Reduce the updates</a:t>
            </a:r>
          </a:p>
          <a:p>
            <a:r>
              <a:rPr lang="en-US" dirty="0" err="1"/>
              <a:t>Multileaved</a:t>
            </a:r>
            <a:r>
              <a:rPr lang="en-US" dirty="0"/>
              <a:t> comparison among candidate rankers</a:t>
            </a:r>
          </a:p>
        </p:txBody>
      </p:sp>
      <p:grpSp>
        <p:nvGrpSpPr>
          <p:cNvPr id="4" name="Group 3">
            <a:extLst>
              <a:ext uri="{FF2B5EF4-FFF2-40B4-BE49-F238E27FC236}">
                <a16:creationId xmlns:a16="http://schemas.microsoft.com/office/drawing/2014/main" id="{449BB4DF-8AD3-7F40-B143-90D3241FCFA8}"/>
              </a:ext>
            </a:extLst>
          </p:cNvPr>
          <p:cNvGrpSpPr/>
          <p:nvPr/>
        </p:nvGrpSpPr>
        <p:grpSpPr>
          <a:xfrm>
            <a:off x="4039417" y="3906769"/>
            <a:ext cx="767071" cy="1102895"/>
            <a:chOff x="7741920" y="3677920"/>
            <a:chExt cx="767071" cy="1102895"/>
          </a:xfrm>
          <a:solidFill>
            <a:schemeClr val="accent5">
              <a:lumMod val="60000"/>
              <a:lumOff val="40000"/>
            </a:schemeClr>
          </a:solidFill>
        </p:grpSpPr>
        <p:sp>
          <p:nvSpPr>
            <p:cNvPr id="5" name="Rectangle 4">
              <a:extLst>
                <a:ext uri="{FF2B5EF4-FFF2-40B4-BE49-F238E27FC236}">
                  <a16:creationId xmlns:a16="http://schemas.microsoft.com/office/drawing/2014/main" id="{367746BC-1304-4148-8753-BDCC75C94AA9}"/>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6" name="Rectangle 5">
              <a:extLst>
                <a:ext uri="{FF2B5EF4-FFF2-40B4-BE49-F238E27FC236}">
                  <a16:creationId xmlns:a16="http://schemas.microsoft.com/office/drawing/2014/main" id="{20B024CA-3B92-1C45-8BDE-4097D211AA16}"/>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7" name="Rectangle 6">
              <a:extLst>
                <a:ext uri="{FF2B5EF4-FFF2-40B4-BE49-F238E27FC236}">
                  <a16:creationId xmlns:a16="http://schemas.microsoft.com/office/drawing/2014/main" id="{DCC0D37C-98EC-AD44-BFA1-ED910CD44E44}"/>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8" name="Rectangle 7">
              <a:extLst>
                <a:ext uri="{FF2B5EF4-FFF2-40B4-BE49-F238E27FC236}">
                  <a16:creationId xmlns:a16="http://schemas.microsoft.com/office/drawing/2014/main" id="{C13B23A9-64C0-6445-9FB3-0D644EDC9418}"/>
                </a:ext>
              </a:extLst>
            </p:cNvPr>
            <p:cNvSpPr/>
            <p:nvPr/>
          </p:nvSpPr>
          <p:spPr>
            <a:xfrm>
              <a:off x="7741920" y="4506495"/>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9" name="Group 8">
            <a:extLst>
              <a:ext uri="{FF2B5EF4-FFF2-40B4-BE49-F238E27FC236}">
                <a16:creationId xmlns:a16="http://schemas.microsoft.com/office/drawing/2014/main" id="{C97E44E4-B224-9E4F-B14F-9193EA949FB1}"/>
              </a:ext>
            </a:extLst>
          </p:cNvPr>
          <p:cNvGrpSpPr/>
          <p:nvPr/>
        </p:nvGrpSpPr>
        <p:grpSpPr>
          <a:xfrm>
            <a:off x="4956512" y="3911960"/>
            <a:ext cx="767071" cy="1097704"/>
            <a:chOff x="7741920" y="3677920"/>
            <a:chExt cx="767071" cy="1097704"/>
          </a:xfrm>
          <a:solidFill>
            <a:srgbClr val="FF5D78"/>
          </a:solidFill>
        </p:grpSpPr>
        <p:sp>
          <p:nvSpPr>
            <p:cNvPr id="10" name="Rectangle 9">
              <a:extLst>
                <a:ext uri="{FF2B5EF4-FFF2-40B4-BE49-F238E27FC236}">
                  <a16:creationId xmlns:a16="http://schemas.microsoft.com/office/drawing/2014/main" id="{FBA389C9-8051-1B42-A402-C027B0FAA984}"/>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1" name="Rectangle 10">
              <a:extLst>
                <a:ext uri="{FF2B5EF4-FFF2-40B4-BE49-F238E27FC236}">
                  <a16:creationId xmlns:a16="http://schemas.microsoft.com/office/drawing/2014/main" id="{40B2E6CA-DFA5-9041-A5AB-C3A54F301FC4}"/>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2" name="Rectangle 11">
              <a:extLst>
                <a:ext uri="{FF2B5EF4-FFF2-40B4-BE49-F238E27FC236}">
                  <a16:creationId xmlns:a16="http://schemas.microsoft.com/office/drawing/2014/main" id="{4B9A171E-8354-1442-9F05-3FDB9789F4ED}"/>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13" name="Rectangle 12">
              <a:extLst>
                <a:ext uri="{FF2B5EF4-FFF2-40B4-BE49-F238E27FC236}">
                  <a16:creationId xmlns:a16="http://schemas.microsoft.com/office/drawing/2014/main" id="{2C4E5400-95AE-2F4A-8EDA-4A64A7BC5760}"/>
                </a:ext>
              </a:extLst>
            </p:cNvPr>
            <p:cNvSpPr/>
            <p:nvPr/>
          </p:nvSpPr>
          <p:spPr>
            <a:xfrm>
              <a:off x="7741920" y="4501304"/>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14" name="Group 13">
            <a:extLst>
              <a:ext uri="{FF2B5EF4-FFF2-40B4-BE49-F238E27FC236}">
                <a16:creationId xmlns:a16="http://schemas.microsoft.com/office/drawing/2014/main" id="{484EACEF-D4D6-D043-B7FD-FD7DB44AE409}"/>
              </a:ext>
            </a:extLst>
          </p:cNvPr>
          <p:cNvGrpSpPr/>
          <p:nvPr/>
        </p:nvGrpSpPr>
        <p:grpSpPr>
          <a:xfrm>
            <a:off x="5900908" y="3906557"/>
            <a:ext cx="767071" cy="1097704"/>
            <a:chOff x="7741920" y="3677920"/>
            <a:chExt cx="767071" cy="1097704"/>
          </a:xfrm>
          <a:solidFill>
            <a:srgbClr val="FF5D78"/>
          </a:solidFill>
        </p:grpSpPr>
        <p:sp>
          <p:nvSpPr>
            <p:cNvPr id="15" name="Rectangle 14">
              <a:extLst>
                <a:ext uri="{FF2B5EF4-FFF2-40B4-BE49-F238E27FC236}">
                  <a16:creationId xmlns:a16="http://schemas.microsoft.com/office/drawing/2014/main" id="{C7F8351F-5593-F446-8363-E1EDA7CB3CA2}"/>
                </a:ext>
              </a:extLst>
            </p:cNvPr>
            <p:cNvSpPr/>
            <p:nvPr/>
          </p:nvSpPr>
          <p:spPr>
            <a:xfrm>
              <a:off x="7741920" y="3677920"/>
              <a:ext cx="767071" cy="2743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16" name="Rectangle 15">
              <a:extLst>
                <a:ext uri="{FF2B5EF4-FFF2-40B4-BE49-F238E27FC236}">
                  <a16:creationId xmlns:a16="http://schemas.microsoft.com/office/drawing/2014/main" id="{270D0FDB-7815-DA42-8052-7BCAC3D5D304}"/>
                </a:ext>
              </a:extLst>
            </p:cNvPr>
            <p:cNvSpPr/>
            <p:nvPr/>
          </p:nvSpPr>
          <p:spPr>
            <a:xfrm>
              <a:off x="7741920" y="3952240"/>
              <a:ext cx="767071" cy="2743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7" name="Rectangle 16">
              <a:extLst>
                <a:ext uri="{FF2B5EF4-FFF2-40B4-BE49-F238E27FC236}">
                  <a16:creationId xmlns:a16="http://schemas.microsoft.com/office/drawing/2014/main" id="{D329DBBD-FFE7-024A-A4B6-A20F869C3018}"/>
                </a:ext>
              </a:extLst>
            </p:cNvPr>
            <p:cNvSpPr/>
            <p:nvPr/>
          </p:nvSpPr>
          <p:spPr>
            <a:xfrm>
              <a:off x="7741920" y="4228281"/>
              <a:ext cx="767071" cy="2743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8" name="Rectangle 17">
              <a:extLst>
                <a:ext uri="{FF2B5EF4-FFF2-40B4-BE49-F238E27FC236}">
                  <a16:creationId xmlns:a16="http://schemas.microsoft.com/office/drawing/2014/main" id="{327D4305-37D0-6949-9E0F-0FBFDA44B6AA}"/>
                </a:ext>
              </a:extLst>
            </p:cNvPr>
            <p:cNvSpPr/>
            <p:nvPr/>
          </p:nvSpPr>
          <p:spPr>
            <a:xfrm>
              <a:off x="7741920" y="4501304"/>
              <a:ext cx="767071" cy="2743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19" name="Group 18">
            <a:extLst>
              <a:ext uri="{FF2B5EF4-FFF2-40B4-BE49-F238E27FC236}">
                <a16:creationId xmlns:a16="http://schemas.microsoft.com/office/drawing/2014/main" id="{BDF719C3-19BA-4346-97A0-D4C5358E9683}"/>
              </a:ext>
            </a:extLst>
          </p:cNvPr>
          <p:cNvGrpSpPr/>
          <p:nvPr/>
        </p:nvGrpSpPr>
        <p:grpSpPr>
          <a:xfrm>
            <a:off x="6845304" y="3906121"/>
            <a:ext cx="767071" cy="1097928"/>
            <a:chOff x="7741920" y="3677696"/>
            <a:chExt cx="767071" cy="1097928"/>
          </a:xfrm>
          <a:solidFill>
            <a:srgbClr val="FF5D78"/>
          </a:solidFill>
        </p:grpSpPr>
        <p:sp>
          <p:nvSpPr>
            <p:cNvPr id="20" name="Rectangle 19">
              <a:extLst>
                <a:ext uri="{FF2B5EF4-FFF2-40B4-BE49-F238E27FC236}">
                  <a16:creationId xmlns:a16="http://schemas.microsoft.com/office/drawing/2014/main" id="{C2C6356A-44C1-C849-B55F-A9608DA9EC61}"/>
                </a:ext>
              </a:extLst>
            </p:cNvPr>
            <p:cNvSpPr/>
            <p:nvPr/>
          </p:nvSpPr>
          <p:spPr>
            <a:xfrm>
              <a:off x="7741920" y="3677696"/>
              <a:ext cx="767071" cy="27432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21" name="Rectangle 20">
              <a:extLst>
                <a:ext uri="{FF2B5EF4-FFF2-40B4-BE49-F238E27FC236}">
                  <a16:creationId xmlns:a16="http://schemas.microsoft.com/office/drawing/2014/main" id="{CA3D60E4-AFED-AE4B-B8CC-52A7D900ED79}"/>
                </a:ext>
              </a:extLst>
            </p:cNvPr>
            <p:cNvSpPr/>
            <p:nvPr/>
          </p:nvSpPr>
          <p:spPr>
            <a:xfrm>
              <a:off x="7741920" y="3952240"/>
              <a:ext cx="767071" cy="27432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22" name="Rectangle 21">
              <a:extLst>
                <a:ext uri="{FF2B5EF4-FFF2-40B4-BE49-F238E27FC236}">
                  <a16:creationId xmlns:a16="http://schemas.microsoft.com/office/drawing/2014/main" id="{DE365DC1-B0C5-FF40-A7F7-3E777DDB993E}"/>
                </a:ext>
              </a:extLst>
            </p:cNvPr>
            <p:cNvSpPr/>
            <p:nvPr/>
          </p:nvSpPr>
          <p:spPr>
            <a:xfrm>
              <a:off x="7741920" y="4228281"/>
              <a:ext cx="767071" cy="27432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sp>
          <p:nvSpPr>
            <p:cNvPr id="23" name="Rectangle 22">
              <a:extLst>
                <a:ext uri="{FF2B5EF4-FFF2-40B4-BE49-F238E27FC236}">
                  <a16:creationId xmlns:a16="http://schemas.microsoft.com/office/drawing/2014/main" id="{D1C50211-98A9-894B-82B0-78A4C9C31465}"/>
                </a:ext>
              </a:extLst>
            </p:cNvPr>
            <p:cNvSpPr/>
            <p:nvPr/>
          </p:nvSpPr>
          <p:spPr>
            <a:xfrm>
              <a:off x="7741920" y="4501304"/>
              <a:ext cx="767071" cy="27432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grpSp>
      <p:grpSp>
        <p:nvGrpSpPr>
          <p:cNvPr id="29" name="Group 28">
            <a:extLst>
              <a:ext uri="{FF2B5EF4-FFF2-40B4-BE49-F238E27FC236}">
                <a16:creationId xmlns:a16="http://schemas.microsoft.com/office/drawing/2014/main" id="{C4280094-A6AE-E845-B042-B0A768A7E401}"/>
              </a:ext>
            </a:extLst>
          </p:cNvPr>
          <p:cNvGrpSpPr/>
          <p:nvPr/>
        </p:nvGrpSpPr>
        <p:grpSpPr>
          <a:xfrm>
            <a:off x="5437748" y="5578934"/>
            <a:ext cx="767071" cy="1097704"/>
            <a:chOff x="7741920" y="3677920"/>
            <a:chExt cx="767071" cy="1097704"/>
          </a:xfrm>
          <a:solidFill>
            <a:srgbClr val="FF5D78"/>
          </a:solidFill>
        </p:grpSpPr>
        <p:sp>
          <p:nvSpPr>
            <p:cNvPr id="30" name="Rectangle 29">
              <a:extLst>
                <a:ext uri="{FF2B5EF4-FFF2-40B4-BE49-F238E27FC236}">
                  <a16:creationId xmlns:a16="http://schemas.microsoft.com/office/drawing/2014/main" id="{F7DEAE20-043D-DB49-A468-15A33D5AA23D}"/>
                </a:ext>
              </a:extLst>
            </p:cNvPr>
            <p:cNvSpPr/>
            <p:nvPr/>
          </p:nvSpPr>
          <p:spPr>
            <a:xfrm>
              <a:off x="7741920" y="3677920"/>
              <a:ext cx="767071" cy="27432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31" name="Rectangle 30">
              <a:extLst>
                <a:ext uri="{FF2B5EF4-FFF2-40B4-BE49-F238E27FC236}">
                  <a16:creationId xmlns:a16="http://schemas.microsoft.com/office/drawing/2014/main" id="{46C72365-50FC-434F-B26A-62C28BA82F09}"/>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32" name="Rectangle 31">
              <a:extLst>
                <a:ext uri="{FF2B5EF4-FFF2-40B4-BE49-F238E27FC236}">
                  <a16:creationId xmlns:a16="http://schemas.microsoft.com/office/drawing/2014/main" id="{D8AE1B65-798E-054C-BC6F-B902C5FA41FB}"/>
                </a:ext>
              </a:extLst>
            </p:cNvPr>
            <p:cNvSpPr/>
            <p:nvPr/>
          </p:nvSpPr>
          <p:spPr>
            <a:xfrm>
              <a:off x="7741920" y="4228281"/>
              <a:ext cx="767071" cy="2743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33" name="Rectangle 32">
              <a:extLst>
                <a:ext uri="{FF2B5EF4-FFF2-40B4-BE49-F238E27FC236}">
                  <a16:creationId xmlns:a16="http://schemas.microsoft.com/office/drawing/2014/main" id="{C413CFBC-4E9B-AA47-A4FA-DEA5CB6F8D18}"/>
                </a:ext>
              </a:extLst>
            </p:cNvPr>
            <p:cNvSpPr/>
            <p:nvPr/>
          </p:nvSpPr>
          <p:spPr>
            <a:xfrm>
              <a:off x="7741920" y="4501304"/>
              <a:ext cx="767071" cy="27432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cxnSp>
        <p:nvCxnSpPr>
          <p:cNvPr id="34" name="Straight Arrow Connector 33">
            <a:extLst>
              <a:ext uri="{FF2B5EF4-FFF2-40B4-BE49-F238E27FC236}">
                <a16:creationId xmlns:a16="http://schemas.microsoft.com/office/drawing/2014/main" id="{04B2C561-2DF1-DD42-82AB-2E3CFD731752}"/>
              </a:ext>
            </a:extLst>
          </p:cNvPr>
          <p:cNvCxnSpPr/>
          <p:nvPr/>
        </p:nvCxnSpPr>
        <p:spPr>
          <a:xfrm flipH="1">
            <a:off x="6399891" y="5106123"/>
            <a:ext cx="457979" cy="397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A9EDDD3-E150-F045-A93F-51C4DA165DFB}"/>
              </a:ext>
            </a:extLst>
          </p:cNvPr>
          <p:cNvCxnSpPr>
            <a:cxnSpLocks/>
          </p:cNvCxnSpPr>
          <p:nvPr/>
        </p:nvCxnSpPr>
        <p:spPr>
          <a:xfrm>
            <a:off x="4819054" y="5106123"/>
            <a:ext cx="457979" cy="397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B897EBF-6E8B-8443-8365-6048BCE8B436}"/>
              </a:ext>
            </a:extLst>
          </p:cNvPr>
          <p:cNvCxnSpPr>
            <a:cxnSpLocks/>
          </p:cNvCxnSpPr>
          <p:nvPr/>
        </p:nvCxnSpPr>
        <p:spPr>
          <a:xfrm>
            <a:off x="5642330" y="5097080"/>
            <a:ext cx="1" cy="4156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632990A-858F-2945-BD95-94CD54BD9F08}"/>
              </a:ext>
            </a:extLst>
          </p:cNvPr>
          <p:cNvCxnSpPr>
            <a:cxnSpLocks/>
          </p:cNvCxnSpPr>
          <p:nvPr/>
        </p:nvCxnSpPr>
        <p:spPr>
          <a:xfrm>
            <a:off x="6034593" y="5106123"/>
            <a:ext cx="1" cy="4156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ED89491D-F825-714C-881A-7657DBD6A69E}"/>
              </a:ext>
            </a:extLst>
          </p:cNvPr>
          <p:cNvSpPr/>
          <p:nvPr/>
        </p:nvSpPr>
        <p:spPr>
          <a:xfrm>
            <a:off x="1329898" y="4229822"/>
            <a:ext cx="2591365" cy="1703847"/>
          </a:xfrm>
          <a:prstGeom prst="ellipse">
            <a:avLst/>
          </a:prstGeom>
          <a:no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115" descr="Icon&#10;&#10;Description automatically generated">
            <a:extLst>
              <a:ext uri="{FF2B5EF4-FFF2-40B4-BE49-F238E27FC236}">
                <a16:creationId xmlns:a16="http://schemas.microsoft.com/office/drawing/2014/main" id="{9AA72998-F946-EC49-A5DB-4A0FD9AC9D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5099" y="5578934"/>
            <a:ext cx="239318" cy="239318"/>
          </a:xfrm>
          <a:prstGeom prst="rect">
            <a:avLst/>
          </a:prstGeom>
        </p:spPr>
      </p:pic>
      <p:pic>
        <p:nvPicPr>
          <p:cNvPr id="117" name="Picture 116" descr="Icon&#10;&#10;Description automatically generated">
            <a:extLst>
              <a:ext uri="{FF2B5EF4-FFF2-40B4-BE49-F238E27FC236}">
                <a16:creationId xmlns:a16="http://schemas.microsoft.com/office/drawing/2014/main" id="{12597AA3-5D4E-4241-BC11-F330003212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5099" y="6136372"/>
            <a:ext cx="239318" cy="239318"/>
          </a:xfrm>
          <a:prstGeom prst="rect">
            <a:avLst/>
          </a:prstGeom>
        </p:spPr>
      </p:pic>
      <p:cxnSp>
        <p:nvCxnSpPr>
          <p:cNvPr id="93" name="Straight Arrow Connector 92">
            <a:extLst>
              <a:ext uri="{FF2B5EF4-FFF2-40B4-BE49-F238E27FC236}">
                <a16:creationId xmlns:a16="http://schemas.microsoft.com/office/drawing/2014/main" id="{71A74F49-E918-E24D-81DC-FECF93F80E7F}"/>
              </a:ext>
            </a:extLst>
          </p:cNvPr>
          <p:cNvCxnSpPr>
            <a:cxnSpLocks/>
            <a:stCxn id="74" idx="7"/>
          </p:cNvCxnSpPr>
          <p:nvPr/>
        </p:nvCxnSpPr>
        <p:spPr>
          <a:xfrm flipV="1">
            <a:off x="971761" y="4908873"/>
            <a:ext cx="383594" cy="1151312"/>
          </a:xfrm>
          <a:prstGeom prst="straightConnector1">
            <a:avLst/>
          </a:prstGeom>
          <a:ln w="28575">
            <a:solidFill>
              <a:schemeClr val="accent6">
                <a:lumMod val="60000"/>
                <a:lumOff val="4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DFACD1AF-030F-E641-85F6-EF99B4A6B075}"/>
              </a:ext>
            </a:extLst>
          </p:cNvPr>
          <p:cNvCxnSpPr>
            <a:cxnSpLocks/>
            <a:stCxn id="74" idx="7"/>
          </p:cNvCxnSpPr>
          <p:nvPr/>
        </p:nvCxnSpPr>
        <p:spPr>
          <a:xfrm flipV="1">
            <a:off x="989901" y="4483362"/>
            <a:ext cx="718574" cy="1593944"/>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pic>
        <p:nvPicPr>
          <p:cNvPr id="77" name="Picture 76" descr="A picture containing text, clipart&#10;&#10;Description automatically generated">
            <a:extLst>
              <a:ext uri="{FF2B5EF4-FFF2-40B4-BE49-F238E27FC236}">
                <a16:creationId xmlns:a16="http://schemas.microsoft.com/office/drawing/2014/main" id="{BDF7E047-FE2E-C14B-B4C9-8A74B7E74A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726" y="4553803"/>
            <a:ext cx="280662" cy="397605"/>
          </a:xfrm>
          <a:prstGeom prst="rect">
            <a:avLst/>
          </a:prstGeom>
        </p:spPr>
      </p:pic>
      <p:pic>
        <p:nvPicPr>
          <p:cNvPr id="78" name="Picture 77" descr="A picture containing icon&#10;&#10;Description automatically generated">
            <a:extLst>
              <a:ext uri="{FF2B5EF4-FFF2-40B4-BE49-F238E27FC236}">
                <a16:creationId xmlns:a16="http://schemas.microsoft.com/office/drawing/2014/main" id="{948A0C65-2F04-AA40-A1F8-1E85FC1471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0555" y="3512803"/>
            <a:ext cx="272866" cy="374216"/>
          </a:xfrm>
          <a:prstGeom prst="rect">
            <a:avLst/>
          </a:prstGeom>
        </p:spPr>
      </p:pic>
      <p:pic>
        <p:nvPicPr>
          <p:cNvPr id="84" name="Picture 83" descr="A picture containing icon&#10;&#10;Description automatically generated">
            <a:extLst>
              <a:ext uri="{FF2B5EF4-FFF2-40B4-BE49-F238E27FC236}">
                <a16:creationId xmlns:a16="http://schemas.microsoft.com/office/drawing/2014/main" id="{53AD6A28-B36D-444F-9451-576E512D00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9300" y="4102125"/>
            <a:ext cx="280663" cy="382013"/>
          </a:xfrm>
          <a:prstGeom prst="rect">
            <a:avLst/>
          </a:prstGeom>
        </p:spPr>
      </p:pic>
      <p:grpSp>
        <p:nvGrpSpPr>
          <p:cNvPr id="43" name="Group 42">
            <a:extLst>
              <a:ext uri="{FF2B5EF4-FFF2-40B4-BE49-F238E27FC236}">
                <a16:creationId xmlns:a16="http://schemas.microsoft.com/office/drawing/2014/main" id="{80F3F6FB-2329-444F-A5B7-867192833B2C}"/>
              </a:ext>
            </a:extLst>
          </p:cNvPr>
          <p:cNvGrpSpPr/>
          <p:nvPr/>
        </p:nvGrpSpPr>
        <p:grpSpPr>
          <a:xfrm>
            <a:off x="890115" y="4782858"/>
            <a:ext cx="2131525" cy="1394234"/>
            <a:chOff x="890115" y="4782858"/>
            <a:chExt cx="2131525" cy="1394234"/>
          </a:xfrm>
        </p:grpSpPr>
        <p:grpSp>
          <p:nvGrpSpPr>
            <p:cNvPr id="65" name="Group 64">
              <a:extLst>
                <a:ext uri="{FF2B5EF4-FFF2-40B4-BE49-F238E27FC236}">
                  <a16:creationId xmlns:a16="http://schemas.microsoft.com/office/drawing/2014/main" id="{EC4B3E39-6537-0345-BE1E-20D7A9C32DAE}"/>
                </a:ext>
              </a:extLst>
            </p:cNvPr>
            <p:cNvGrpSpPr/>
            <p:nvPr/>
          </p:nvGrpSpPr>
          <p:grpSpPr>
            <a:xfrm>
              <a:off x="1247336" y="5184516"/>
              <a:ext cx="589951" cy="728713"/>
              <a:chOff x="2201501" y="4891361"/>
              <a:chExt cx="589951" cy="728713"/>
            </a:xfrm>
          </p:grpSpPr>
          <p:sp>
            <p:nvSpPr>
              <p:cNvPr id="80" name="Oval 79">
                <a:extLst>
                  <a:ext uri="{FF2B5EF4-FFF2-40B4-BE49-F238E27FC236}">
                    <a16:creationId xmlns:a16="http://schemas.microsoft.com/office/drawing/2014/main" id="{D5C12570-C77F-9D4B-8165-9E2DB2BADB2F}"/>
                  </a:ext>
                </a:extLst>
              </p:cNvPr>
              <p:cNvSpPr/>
              <p:nvPr/>
            </p:nvSpPr>
            <p:spPr>
              <a:xfrm>
                <a:off x="2618632" y="4891361"/>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1" name="Oval 80">
                <a:extLst>
                  <a:ext uri="{FF2B5EF4-FFF2-40B4-BE49-F238E27FC236}">
                    <a16:creationId xmlns:a16="http://schemas.microsoft.com/office/drawing/2014/main" id="{C7B48272-C6BE-D645-83A4-818F394421E7}"/>
                  </a:ext>
                </a:extLst>
              </p:cNvPr>
              <p:cNvSpPr/>
              <p:nvPr/>
            </p:nvSpPr>
            <p:spPr>
              <a:xfrm>
                <a:off x="2332637" y="5041572"/>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 name="Oval 81">
                <a:extLst>
                  <a:ext uri="{FF2B5EF4-FFF2-40B4-BE49-F238E27FC236}">
                    <a16:creationId xmlns:a16="http://schemas.microsoft.com/office/drawing/2014/main" id="{BA53B305-07C4-4844-8189-67BB8F736E24}"/>
                  </a:ext>
                </a:extLst>
              </p:cNvPr>
              <p:cNvSpPr/>
              <p:nvPr/>
            </p:nvSpPr>
            <p:spPr>
              <a:xfrm>
                <a:off x="2201501" y="5304057"/>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3" name="Oval 82">
                <a:extLst>
                  <a:ext uri="{FF2B5EF4-FFF2-40B4-BE49-F238E27FC236}">
                    <a16:creationId xmlns:a16="http://schemas.microsoft.com/office/drawing/2014/main" id="{0D2D7FAE-610B-DF4C-863A-BD2B7E1409F3}"/>
                  </a:ext>
                </a:extLst>
              </p:cNvPr>
              <p:cNvSpPr/>
              <p:nvPr/>
            </p:nvSpPr>
            <p:spPr>
              <a:xfrm>
                <a:off x="2674545" y="5503167"/>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74" name="Oval 73">
              <a:extLst>
                <a:ext uri="{FF2B5EF4-FFF2-40B4-BE49-F238E27FC236}">
                  <a16:creationId xmlns:a16="http://schemas.microsoft.com/office/drawing/2014/main" id="{D9B3D824-742E-CF43-88A2-FFF64A6F294A}"/>
                </a:ext>
              </a:extLst>
            </p:cNvPr>
            <p:cNvSpPr/>
            <p:nvPr/>
          </p:nvSpPr>
          <p:spPr>
            <a:xfrm>
              <a:off x="890115" y="6060185"/>
              <a:ext cx="116907" cy="116907"/>
            </a:xfrm>
            <a:prstGeom prst="ellipse">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Arrow Connector 74">
              <a:extLst>
                <a:ext uri="{FF2B5EF4-FFF2-40B4-BE49-F238E27FC236}">
                  <a16:creationId xmlns:a16="http://schemas.microsoft.com/office/drawing/2014/main" id="{102ACCE1-025E-8B44-9AF3-832824DD528D}"/>
                </a:ext>
              </a:extLst>
            </p:cNvPr>
            <p:cNvCxnSpPr>
              <a:cxnSpLocks/>
            </p:cNvCxnSpPr>
            <p:nvPr/>
          </p:nvCxnSpPr>
          <p:spPr>
            <a:xfrm flipV="1">
              <a:off x="1004065" y="5092114"/>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pic>
          <p:nvPicPr>
            <p:cNvPr id="85" name="Picture 84" descr="Icon&#10;&#10;Description automatically generated with low confidence">
              <a:extLst>
                <a:ext uri="{FF2B5EF4-FFF2-40B4-BE49-F238E27FC236}">
                  <a16:creationId xmlns:a16="http://schemas.microsoft.com/office/drawing/2014/main" id="{4EA6D8CD-C2FE-214D-8AFC-22504CD5F6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9959" y="4782858"/>
              <a:ext cx="241681" cy="358624"/>
            </a:xfrm>
            <a:prstGeom prst="rect">
              <a:avLst/>
            </a:prstGeom>
          </p:spPr>
        </p:pic>
      </p:grpSp>
      <p:pic>
        <p:nvPicPr>
          <p:cNvPr id="91" name="Picture 90" descr="A picture containing text, clipart&#10;&#10;Description automatically generated">
            <a:extLst>
              <a:ext uri="{FF2B5EF4-FFF2-40B4-BE49-F238E27FC236}">
                <a16:creationId xmlns:a16="http://schemas.microsoft.com/office/drawing/2014/main" id="{D98057E3-D081-5745-BD23-3339F046DA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8562" y="3481272"/>
            <a:ext cx="280662" cy="397605"/>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41488175-07EB-4344-AA05-EAA5B18678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7085" y="3496864"/>
            <a:ext cx="280663" cy="382013"/>
          </a:xfrm>
          <a:prstGeom prst="rect">
            <a:avLst/>
          </a:prstGeom>
        </p:spPr>
      </p:pic>
      <p:pic>
        <p:nvPicPr>
          <p:cNvPr id="95" name="Picture 94" descr="Icon&#10;&#10;Description automatically generated with low confidence">
            <a:extLst>
              <a:ext uri="{FF2B5EF4-FFF2-40B4-BE49-F238E27FC236}">
                <a16:creationId xmlns:a16="http://schemas.microsoft.com/office/drawing/2014/main" id="{596318FA-9B71-FF40-B273-53BC4F7406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9104" y="3505993"/>
            <a:ext cx="241681" cy="358624"/>
          </a:xfrm>
          <a:prstGeom prst="rect">
            <a:avLst/>
          </a:prstGeom>
        </p:spPr>
      </p:pic>
      <p:cxnSp>
        <p:nvCxnSpPr>
          <p:cNvPr id="88" name="Straight Arrow Connector 87">
            <a:extLst>
              <a:ext uri="{FF2B5EF4-FFF2-40B4-BE49-F238E27FC236}">
                <a16:creationId xmlns:a16="http://schemas.microsoft.com/office/drawing/2014/main" id="{36AD0CB2-DB91-A84E-98BE-450851A8362A}"/>
              </a:ext>
            </a:extLst>
          </p:cNvPr>
          <p:cNvCxnSpPr>
            <a:cxnSpLocks/>
          </p:cNvCxnSpPr>
          <p:nvPr/>
        </p:nvCxnSpPr>
        <p:spPr>
          <a:xfrm flipV="1">
            <a:off x="985341" y="5901342"/>
            <a:ext cx="2016462" cy="225167"/>
          </a:xfrm>
          <a:prstGeom prst="straightConnector1">
            <a:avLst/>
          </a:prstGeom>
          <a:ln w="28575">
            <a:solidFill>
              <a:schemeClr val="accent2">
                <a:lumMod val="60000"/>
                <a:lumOff val="40000"/>
              </a:schemeClr>
            </a:solidFill>
            <a:tailEnd type="triangle" w="lg" len="lg"/>
          </a:ln>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58EE74C0-F4A9-A440-8E3F-8D33E3C35428}"/>
              </a:ext>
            </a:extLst>
          </p:cNvPr>
          <p:cNvGrpSpPr/>
          <p:nvPr/>
        </p:nvGrpSpPr>
        <p:grpSpPr>
          <a:xfrm>
            <a:off x="1355304" y="4453227"/>
            <a:ext cx="1875748" cy="1480442"/>
            <a:chOff x="1355304" y="4453227"/>
            <a:chExt cx="1875748" cy="1480442"/>
          </a:xfrm>
        </p:grpSpPr>
        <p:cxnSp>
          <p:nvCxnSpPr>
            <p:cNvPr id="103" name="Straight Arrow Connector 102">
              <a:extLst>
                <a:ext uri="{FF2B5EF4-FFF2-40B4-BE49-F238E27FC236}">
                  <a16:creationId xmlns:a16="http://schemas.microsoft.com/office/drawing/2014/main" id="{324C6514-7802-EC4A-A386-6720D7E656E3}"/>
                </a:ext>
              </a:extLst>
            </p:cNvPr>
            <p:cNvCxnSpPr>
              <a:cxnSpLocks/>
            </p:cNvCxnSpPr>
            <p:nvPr/>
          </p:nvCxnSpPr>
          <p:spPr>
            <a:xfrm flipH="1" flipV="1">
              <a:off x="1355304" y="4923893"/>
              <a:ext cx="1325948" cy="153422"/>
            </a:xfrm>
            <a:prstGeom prst="straightConnector1">
              <a:avLst/>
            </a:prstGeom>
            <a:ln w="28575">
              <a:solidFill>
                <a:schemeClr val="bg2">
                  <a:lumMod val="75000"/>
                </a:schemeClr>
              </a:solidFill>
              <a:prstDash val="sysDash"/>
              <a:tailEnd type="triangle" w="lg" len="lg"/>
            </a:ln>
          </p:spPr>
          <p:style>
            <a:lnRef idx="1">
              <a:schemeClr val="dk1"/>
            </a:lnRef>
            <a:fillRef idx="0">
              <a:schemeClr val="dk1"/>
            </a:fillRef>
            <a:effectRef idx="0">
              <a:schemeClr val="dk1"/>
            </a:effectRef>
            <a:fontRef idx="minor">
              <a:schemeClr val="tx1"/>
            </a:fontRef>
          </p:style>
        </p:cxnSp>
        <p:pic>
          <p:nvPicPr>
            <p:cNvPr id="71" name="Picture 70" descr="A picture containing text, clipart&#10;&#10;Description automatically generated">
              <a:extLst>
                <a:ext uri="{FF2B5EF4-FFF2-40B4-BE49-F238E27FC236}">
                  <a16:creationId xmlns:a16="http://schemas.microsoft.com/office/drawing/2014/main" id="{97FDD2F7-AB8C-7D45-8332-03C0842180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2778" y="5044782"/>
              <a:ext cx="293994" cy="307994"/>
            </a:xfrm>
            <a:prstGeom prst="rect">
              <a:avLst/>
            </a:prstGeom>
          </p:spPr>
        </p:pic>
        <p:cxnSp>
          <p:nvCxnSpPr>
            <p:cNvPr id="76" name="Straight Arrow Connector 75">
              <a:extLst>
                <a:ext uri="{FF2B5EF4-FFF2-40B4-BE49-F238E27FC236}">
                  <a16:creationId xmlns:a16="http://schemas.microsoft.com/office/drawing/2014/main" id="{82DE0D43-1CC2-5247-8B5C-0DE8252520A5}"/>
                </a:ext>
              </a:extLst>
            </p:cNvPr>
            <p:cNvCxnSpPr>
              <a:cxnSpLocks/>
            </p:cNvCxnSpPr>
            <p:nvPr/>
          </p:nvCxnSpPr>
          <p:spPr>
            <a:xfrm flipH="1" flipV="1">
              <a:off x="1691489" y="4479892"/>
              <a:ext cx="999124" cy="614546"/>
            </a:xfrm>
            <a:prstGeom prst="straightConnector1">
              <a:avLst/>
            </a:prstGeom>
            <a:ln w="28575">
              <a:solidFill>
                <a:schemeClr val="bg2">
                  <a:lumMod val="75000"/>
                </a:schemeClr>
              </a:solidFill>
              <a:prstDash val="sysDash"/>
              <a:tailEnd type="triangle" w="lg" len="lg"/>
            </a:ln>
          </p:spPr>
          <p:style>
            <a:lnRef idx="1">
              <a:schemeClr val="dk1"/>
            </a:lnRef>
            <a:fillRef idx="0">
              <a:schemeClr val="dk1"/>
            </a:fillRef>
            <a:effectRef idx="0">
              <a:schemeClr val="dk1"/>
            </a:effectRef>
            <a:fontRef idx="minor">
              <a:schemeClr val="tx1"/>
            </a:fontRef>
          </p:style>
        </p:cxnSp>
        <p:pic>
          <p:nvPicPr>
            <p:cNvPr id="73" name="Picture 72" descr="Text&#10;&#10;Description automatically generated with medium confidence">
              <a:extLst>
                <a:ext uri="{FF2B5EF4-FFF2-40B4-BE49-F238E27FC236}">
                  <a16:creationId xmlns:a16="http://schemas.microsoft.com/office/drawing/2014/main" id="{41F851F6-6F75-544F-B80D-71E797CFB3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0213" y="4453227"/>
              <a:ext cx="289413" cy="333938"/>
            </a:xfrm>
            <a:prstGeom prst="rect">
              <a:avLst/>
            </a:prstGeom>
          </p:spPr>
        </p:pic>
        <p:cxnSp>
          <p:nvCxnSpPr>
            <p:cNvPr id="105" name="Straight Arrow Connector 104">
              <a:extLst>
                <a:ext uri="{FF2B5EF4-FFF2-40B4-BE49-F238E27FC236}">
                  <a16:creationId xmlns:a16="http://schemas.microsoft.com/office/drawing/2014/main" id="{21E61FEF-FA2D-E946-8A53-7C1A291A1F3A}"/>
                </a:ext>
              </a:extLst>
            </p:cNvPr>
            <p:cNvCxnSpPr>
              <a:cxnSpLocks/>
            </p:cNvCxnSpPr>
            <p:nvPr/>
          </p:nvCxnSpPr>
          <p:spPr>
            <a:xfrm>
              <a:off x="2690614" y="5101516"/>
              <a:ext cx="311189" cy="832153"/>
            </a:xfrm>
            <a:prstGeom prst="straightConnector1">
              <a:avLst/>
            </a:prstGeom>
            <a:ln w="28575">
              <a:solidFill>
                <a:schemeClr val="bg2">
                  <a:lumMod val="75000"/>
                </a:schemeClr>
              </a:solidFill>
              <a:prstDash val="sysDash"/>
              <a:tailEnd type="triangle" w="lg" len="lg"/>
            </a:ln>
          </p:spPr>
          <p:style>
            <a:lnRef idx="1">
              <a:schemeClr val="dk1"/>
            </a:lnRef>
            <a:fillRef idx="0">
              <a:schemeClr val="dk1"/>
            </a:fillRef>
            <a:effectRef idx="0">
              <a:schemeClr val="dk1"/>
            </a:effectRef>
            <a:fontRef idx="minor">
              <a:schemeClr val="tx1"/>
            </a:fontRef>
          </p:style>
        </p:cxnSp>
        <p:pic>
          <p:nvPicPr>
            <p:cNvPr id="72" name="Picture 71" descr="A picture containing text&#10;&#10;Description automatically generated">
              <a:extLst>
                <a:ext uri="{FF2B5EF4-FFF2-40B4-BE49-F238E27FC236}">
                  <a16:creationId xmlns:a16="http://schemas.microsoft.com/office/drawing/2014/main" id="{A568F0E9-1963-984B-8747-245F457332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34218" y="5348699"/>
              <a:ext cx="296834" cy="296834"/>
            </a:xfrm>
            <a:prstGeom prst="rect">
              <a:avLst/>
            </a:prstGeom>
          </p:spPr>
        </p:pic>
      </p:grpSp>
      <p:pic>
        <p:nvPicPr>
          <p:cNvPr id="96" name="Picture 95" descr="A picture containing icon&#10;&#10;Description automatically generated">
            <a:extLst>
              <a:ext uri="{FF2B5EF4-FFF2-40B4-BE49-F238E27FC236}">
                <a16:creationId xmlns:a16="http://schemas.microsoft.com/office/drawing/2014/main" id="{83368E72-DD1E-804C-8A7A-AB05FD04D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8186" y="5961214"/>
            <a:ext cx="272866" cy="374216"/>
          </a:xfrm>
          <a:prstGeom prst="rect">
            <a:avLst/>
          </a:prstGeom>
        </p:spPr>
      </p:pic>
      <p:grpSp>
        <p:nvGrpSpPr>
          <p:cNvPr id="50" name="Group 49">
            <a:extLst>
              <a:ext uri="{FF2B5EF4-FFF2-40B4-BE49-F238E27FC236}">
                <a16:creationId xmlns:a16="http://schemas.microsoft.com/office/drawing/2014/main" id="{3BBD52FF-F804-C546-B4E0-5E98CEDF0274}"/>
              </a:ext>
            </a:extLst>
          </p:cNvPr>
          <p:cNvGrpSpPr/>
          <p:nvPr/>
        </p:nvGrpSpPr>
        <p:grpSpPr>
          <a:xfrm>
            <a:off x="8094235" y="3777614"/>
            <a:ext cx="3859823" cy="2464100"/>
            <a:chOff x="8113228" y="3755116"/>
            <a:chExt cx="3859823" cy="2464100"/>
          </a:xfrm>
        </p:grpSpPr>
        <p:grpSp>
          <p:nvGrpSpPr>
            <p:cNvPr id="45" name="Group 44">
              <a:extLst>
                <a:ext uri="{FF2B5EF4-FFF2-40B4-BE49-F238E27FC236}">
                  <a16:creationId xmlns:a16="http://schemas.microsoft.com/office/drawing/2014/main" id="{C543D3F7-AF67-4C4B-A19A-6FFF5D8D6EA7}"/>
                </a:ext>
              </a:extLst>
            </p:cNvPr>
            <p:cNvGrpSpPr/>
            <p:nvPr/>
          </p:nvGrpSpPr>
          <p:grpSpPr>
            <a:xfrm>
              <a:off x="8113228" y="3755116"/>
              <a:ext cx="3859823" cy="2057920"/>
              <a:chOff x="8150469" y="3766096"/>
              <a:chExt cx="3859823" cy="2057920"/>
            </a:xfrm>
          </p:grpSpPr>
          <p:sp>
            <p:nvSpPr>
              <p:cNvPr id="118" name="TextBox 117">
                <a:extLst>
                  <a:ext uri="{FF2B5EF4-FFF2-40B4-BE49-F238E27FC236}">
                    <a16:creationId xmlns:a16="http://schemas.microsoft.com/office/drawing/2014/main" id="{CE7C5B36-593D-D54A-9F38-262FF8F87AE1}"/>
                  </a:ext>
                </a:extLst>
              </p:cNvPr>
              <p:cNvSpPr txBox="1"/>
              <p:nvPr/>
            </p:nvSpPr>
            <p:spPr>
              <a:xfrm>
                <a:off x="8150469" y="3789485"/>
                <a:ext cx="3859823" cy="2034531"/>
              </a:xfrm>
              <a:prstGeom prst="rect">
                <a:avLst/>
              </a:prstGeom>
              <a:noFill/>
            </p:spPr>
            <p:txBody>
              <a:bodyPr wrap="square" rtlCol="0">
                <a:spAutoFit/>
              </a:bodyPr>
              <a:lstStyle/>
              <a:p>
                <a:r>
                  <a:rPr lang="en-US" dirty="0"/>
                  <a:t>Winners are</a:t>
                </a:r>
              </a:p>
              <a:p>
                <a:pPr marL="285750" indent="-285750">
                  <a:buFont typeface="Arial" panose="020B0604020202020204" pitchFamily="34" charset="0"/>
                  <a:buChar char="•"/>
                </a:pPr>
                <a:r>
                  <a:rPr lang="en-US" dirty="0"/>
                  <a:t>Winner takes all: randomly choose one winner</a:t>
                </a:r>
              </a:p>
              <a:p>
                <a:pPr lvl="1"/>
                <a:endParaRPr lang="en-US" dirty="0">
                  <a:ea typeface="Cambria Math" panose="02040503050406030204" pitchFamily="18"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Mean winner: compute the mean of the winner</a:t>
                </a:r>
              </a:p>
            </p:txBody>
          </p:sp>
          <p:pic>
            <p:nvPicPr>
              <p:cNvPr id="98" name="Picture 97" descr="A picture containing icon&#10;&#10;Description automatically generated">
                <a:extLst>
                  <a:ext uri="{FF2B5EF4-FFF2-40B4-BE49-F238E27FC236}">
                    <a16:creationId xmlns:a16="http://schemas.microsoft.com/office/drawing/2014/main" id="{646AE5B1-B2B5-6847-928E-E3BC19E48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1592" y="3789485"/>
                <a:ext cx="272866" cy="374216"/>
              </a:xfrm>
              <a:prstGeom prst="rect">
                <a:avLst/>
              </a:prstGeom>
            </p:spPr>
          </p:pic>
          <p:pic>
            <p:nvPicPr>
              <p:cNvPr id="99" name="Picture 98" descr="A picture containing text, clipart&#10;&#10;Description automatically generated">
                <a:extLst>
                  <a:ext uri="{FF2B5EF4-FFF2-40B4-BE49-F238E27FC236}">
                    <a16:creationId xmlns:a16="http://schemas.microsoft.com/office/drawing/2014/main" id="{FA10D2C2-F168-2A46-A464-2A6E1E705B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9718" y="3766096"/>
                <a:ext cx="280662" cy="397605"/>
              </a:xfrm>
              <a:prstGeom prst="rect">
                <a:avLst/>
              </a:prstGeom>
            </p:spPr>
          </p:pic>
        </p:grpSp>
        <p:pic>
          <p:nvPicPr>
            <p:cNvPr id="47" name="Picture 46" descr="A picture containing diagram&#10;&#10;Description automatically generated">
              <a:extLst>
                <a:ext uri="{FF2B5EF4-FFF2-40B4-BE49-F238E27FC236}">
                  <a16:creationId xmlns:a16="http://schemas.microsoft.com/office/drawing/2014/main" id="{D9F7720B-D808-7E4D-A382-E53BC41E8B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25998" y="5790743"/>
              <a:ext cx="3085002" cy="428473"/>
            </a:xfrm>
            <a:prstGeom prst="rect">
              <a:avLst/>
            </a:prstGeom>
          </p:spPr>
        </p:pic>
        <p:pic>
          <p:nvPicPr>
            <p:cNvPr id="49" name="Picture 48" descr="Text&#10;&#10;Description automatically generated with medium confidence">
              <a:extLst>
                <a:ext uri="{FF2B5EF4-FFF2-40B4-BE49-F238E27FC236}">
                  <a16:creationId xmlns:a16="http://schemas.microsoft.com/office/drawing/2014/main" id="{C3651FC1-58BC-D64F-A9BE-B1FEF18ED46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57624" y="4654047"/>
              <a:ext cx="1962404" cy="419903"/>
            </a:xfrm>
            <a:prstGeom prst="rect">
              <a:avLst/>
            </a:prstGeom>
          </p:spPr>
        </p:pic>
      </p:grpSp>
      <p:sp>
        <p:nvSpPr>
          <p:cNvPr id="130" name="Slide Number Placeholder 4">
            <a:extLst>
              <a:ext uri="{FF2B5EF4-FFF2-40B4-BE49-F238E27FC236}">
                <a16:creationId xmlns:a16="http://schemas.microsoft.com/office/drawing/2014/main" id="{50795301-FB31-D24C-865D-69654B96F9C3}"/>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94</a:t>
            </a:fld>
            <a:endParaRPr lang="en-US"/>
          </a:p>
        </p:txBody>
      </p:sp>
      <p:sp>
        <p:nvSpPr>
          <p:cNvPr id="131" name="Date Placeholder 3">
            <a:extLst>
              <a:ext uri="{FF2B5EF4-FFF2-40B4-BE49-F238E27FC236}">
                <a16:creationId xmlns:a16="http://schemas.microsoft.com/office/drawing/2014/main" id="{A0C0C42C-1887-2E41-98A6-50BC97C58644}"/>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21774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0"/>
                            </p:stCondLst>
                            <p:childTnLst>
                              <p:par>
                                <p:cTn id="26" presetID="22" presetClass="entr" presetSubtype="4" fill="hold" nodeType="afterEffect">
                                  <p:stCondLst>
                                    <p:cond delay="500"/>
                                  </p:stCondLst>
                                  <p:childTnLst>
                                    <p:set>
                                      <p:cBhvr>
                                        <p:cTn id="27" dur="1" fill="hold">
                                          <p:stCondLst>
                                            <p:cond delay="0"/>
                                          </p:stCondLst>
                                        </p:cTn>
                                        <p:tgtEl>
                                          <p:spTgt spid="79"/>
                                        </p:tgtEl>
                                        <p:attrNameLst>
                                          <p:attrName>style.visibility</p:attrName>
                                        </p:attrNameLst>
                                      </p:cBhvr>
                                      <p:to>
                                        <p:strVal val="visible"/>
                                      </p:to>
                                    </p:set>
                                    <p:animEffect transition="in" filter="wipe(down)">
                                      <p:cBhvr>
                                        <p:cTn id="28" dur="500"/>
                                        <p:tgtEl>
                                          <p:spTgt spid="79"/>
                                        </p:tgtEl>
                                      </p:cBhvr>
                                    </p:animEffect>
                                  </p:childTnLst>
                                </p:cTn>
                              </p:par>
                            </p:childTnLst>
                          </p:cTn>
                        </p:par>
                        <p:par>
                          <p:cTn id="29" fill="hold">
                            <p:stCondLst>
                              <p:cond delay="1000"/>
                            </p:stCondLst>
                            <p:childTnLst>
                              <p:par>
                                <p:cTn id="30" presetID="1" presetClass="entr" presetSubtype="0" fill="hold" nodeType="afterEffect">
                                  <p:stCondLst>
                                    <p:cond delay="500"/>
                                  </p:stCondLst>
                                  <p:childTnLst>
                                    <p:set>
                                      <p:cBhvr>
                                        <p:cTn id="31" dur="1" fill="hold">
                                          <p:stCondLst>
                                            <p:cond delay="0"/>
                                          </p:stCondLst>
                                        </p:cTn>
                                        <p:tgtEl>
                                          <p:spTgt spid="84"/>
                                        </p:tgtEl>
                                        <p:attrNameLst>
                                          <p:attrName>style.visibility</p:attrName>
                                        </p:attrNameLst>
                                      </p:cBhvr>
                                      <p:to>
                                        <p:strVal val="visible"/>
                                      </p:to>
                                    </p:set>
                                  </p:childTnLst>
                                </p:cTn>
                              </p:par>
                            </p:childTnLst>
                          </p:cTn>
                        </p:par>
                        <p:par>
                          <p:cTn id="32" fill="hold">
                            <p:stCondLst>
                              <p:cond delay="1500"/>
                            </p:stCondLst>
                            <p:childTnLst>
                              <p:par>
                                <p:cTn id="33" presetID="22" presetClass="entr" presetSubtype="4" fill="hold" nodeType="afterEffect">
                                  <p:stCondLst>
                                    <p:cond delay="500"/>
                                  </p:stCondLst>
                                  <p:childTnLst>
                                    <p:set>
                                      <p:cBhvr>
                                        <p:cTn id="34" dur="1" fill="hold">
                                          <p:stCondLst>
                                            <p:cond delay="0"/>
                                          </p:stCondLst>
                                        </p:cTn>
                                        <p:tgtEl>
                                          <p:spTgt spid="88"/>
                                        </p:tgtEl>
                                        <p:attrNameLst>
                                          <p:attrName>style.visibility</p:attrName>
                                        </p:attrNameLst>
                                      </p:cBhvr>
                                      <p:to>
                                        <p:strVal val="visible"/>
                                      </p:to>
                                    </p:set>
                                    <p:animEffect transition="in" filter="wipe(down)">
                                      <p:cBhvr>
                                        <p:cTn id="35" dur="500"/>
                                        <p:tgtEl>
                                          <p:spTgt spid="88"/>
                                        </p:tgtEl>
                                      </p:cBhvr>
                                    </p:animEffect>
                                  </p:childTnLst>
                                </p:cTn>
                              </p:par>
                            </p:childTnLst>
                          </p:cTn>
                        </p:par>
                        <p:par>
                          <p:cTn id="36" fill="hold">
                            <p:stCondLst>
                              <p:cond delay="2500"/>
                            </p:stCondLst>
                            <p:childTnLst>
                              <p:par>
                                <p:cTn id="37" presetID="1" presetClass="entr" presetSubtype="0" fill="hold" nodeType="afterEffect">
                                  <p:stCondLst>
                                    <p:cond delay="500"/>
                                  </p:stCondLst>
                                  <p:childTnLst>
                                    <p:set>
                                      <p:cBhvr>
                                        <p:cTn id="38" dur="1" fill="hold">
                                          <p:stCondLst>
                                            <p:cond delay="0"/>
                                          </p:stCondLst>
                                        </p:cTn>
                                        <p:tgtEl>
                                          <p:spTgt spid="96"/>
                                        </p:tgtEl>
                                        <p:attrNameLst>
                                          <p:attrName>style.visibility</p:attrName>
                                        </p:attrNameLst>
                                      </p:cBhvr>
                                      <p:to>
                                        <p:strVal val="visible"/>
                                      </p:to>
                                    </p:set>
                                  </p:childTnLst>
                                </p:cTn>
                              </p:par>
                            </p:childTnLst>
                          </p:cTn>
                        </p:par>
                        <p:par>
                          <p:cTn id="39" fill="hold">
                            <p:stCondLst>
                              <p:cond delay="3000"/>
                            </p:stCondLst>
                            <p:childTnLst>
                              <p:par>
                                <p:cTn id="40" presetID="22" presetClass="entr" presetSubtype="4" fill="hold" nodeType="afterEffect">
                                  <p:stCondLst>
                                    <p:cond delay="500"/>
                                  </p:stCondLst>
                                  <p:childTnLst>
                                    <p:set>
                                      <p:cBhvr>
                                        <p:cTn id="41" dur="1" fill="hold">
                                          <p:stCondLst>
                                            <p:cond delay="0"/>
                                          </p:stCondLst>
                                        </p:cTn>
                                        <p:tgtEl>
                                          <p:spTgt spid="93"/>
                                        </p:tgtEl>
                                        <p:attrNameLst>
                                          <p:attrName>style.visibility</p:attrName>
                                        </p:attrNameLst>
                                      </p:cBhvr>
                                      <p:to>
                                        <p:strVal val="visible"/>
                                      </p:to>
                                    </p:set>
                                    <p:animEffect transition="in" filter="wipe(down)">
                                      <p:cBhvr>
                                        <p:cTn id="42" dur="500"/>
                                        <p:tgtEl>
                                          <p:spTgt spid="93"/>
                                        </p:tgtEl>
                                      </p:cBhvr>
                                    </p:animEffect>
                                  </p:childTnLst>
                                </p:cTn>
                              </p:par>
                            </p:childTnLst>
                          </p:cTn>
                        </p:par>
                        <p:par>
                          <p:cTn id="43" fill="hold">
                            <p:stCondLst>
                              <p:cond delay="4000"/>
                            </p:stCondLst>
                            <p:childTnLst>
                              <p:par>
                                <p:cTn id="44" presetID="1" presetClass="entr" presetSubtype="0" fill="hold" nodeType="afterEffect">
                                  <p:stCondLst>
                                    <p:cond delay="500"/>
                                  </p:stCondLst>
                                  <p:childTnLst>
                                    <p:set>
                                      <p:cBhvr>
                                        <p:cTn id="45" dur="1" fill="hold">
                                          <p:stCondLst>
                                            <p:cond delay="0"/>
                                          </p:stCondLst>
                                        </p:cTn>
                                        <p:tgtEl>
                                          <p:spTgt spid="7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5"/>
                                        </p:tgtEl>
                                        <p:attrNameLst>
                                          <p:attrName>style.visibility</p:attrName>
                                        </p:attrNameLst>
                                      </p:cBhvr>
                                      <p:to>
                                        <p:strVal val="visible"/>
                                      </p:to>
                                    </p:set>
                                  </p:childTnLst>
                                </p:cTn>
                              </p:par>
                            </p:childTnLst>
                          </p:cTn>
                        </p:par>
                        <p:par>
                          <p:cTn id="50" fill="hold">
                            <p:stCondLst>
                              <p:cond delay="0"/>
                            </p:stCondLst>
                            <p:childTnLst>
                              <p:par>
                                <p:cTn id="51" presetID="22" presetClass="entr" presetSubtype="1"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up)">
                                      <p:cBhvr>
                                        <p:cTn id="53" dur="500"/>
                                        <p:tgtEl>
                                          <p:spTgt spid="4"/>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94"/>
                                        </p:tgtEl>
                                        <p:attrNameLst>
                                          <p:attrName>style.visibility</p:attrName>
                                        </p:attrNameLst>
                                      </p:cBhvr>
                                      <p:to>
                                        <p:strVal val="visible"/>
                                      </p:to>
                                    </p:set>
                                  </p:childTnLst>
                                </p:cTn>
                              </p:par>
                            </p:childTnLst>
                          </p:cTn>
                        </p:par>
                        <p:par>
                          <p:cTn id="57" fill="hold">
                            <p:stCondLst>
                              <p:cond delay="500"/>
                            </p:stCondLst>
                            <p:childTnLst>
                              <p:par>
                                <p:cTn id="58" presetID="22" presetClass="entr" presetSubtype="1"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up)">
                                      <p:cBhvr>
                                        <p:cTn id="60" dur="500"/>
                                        <p:tgtEl>
                                          <p:spTgt spid="9"/>
                                        </p:tgtEl>
                                      </p:cBhvr>
                                    </p:animEffect>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78"/>
                                        </p:tgtEl>
                                        <p:attrNameLst>
                                          <p:attrName>style.visibility</p:attrName>
                                        </p:attrNameLst>
                                      </p:cBhvr>
                                      <p:to>
                                        <p:strVal val="visible"/>
                                      </p:to>
                                    </p:set>
                                  </p:childTnLst>
                                </p:cTn>
                              </p:par>
                            </p:childTnLst>
                          </p:cTn>
                        </p:par>
                        <p:par>
                          <p:cTn id="64" fill="hold">
                            <p:stCondLst>
                              <p:cond delay="1000"/>
                            </p:stCondLst>
                            <p:childTnLst>
                              <p:par>
                                <p:cTn id="65" presetID="22" presetClass="entr" presetSubtype="1"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up)">
                                      <p:cBhvr>
                                        <p:cTn id="67" dur="500"/>
                                        <p:tgtEl>
                                          <p:spTgt spid="14"/>
                                        </p:tgtEl>
                                      </p:cBhvr>
                                    </p:animEffec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par>
                          <p:cTn id="71" fill="hold">
                            <p:stCondLst>
                              <p:cond delay="1500"/>
                            </p:stCondLst>
                            <p:childTnLst>
                              <p:par>
                                <p:cTn id="72" presetID="22" presetClass="entr" presetSubtype="1"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par>
                          <p:cTn id="85" fill="hold">
                            <p:stCondLst>
                              <p:cond delay="0"/>
                            </p:stCondLst>
                            <p:childTnLst>
                              <p:par>
                                <p:cTn id="86" presetID="22" presetClass="entr" presetSubtype="1" fill="hold" nodeType="after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wipe(up)">
                                      <p:cBhvr>
                                        <p:cTn id="88" dur="500"/>
                                        <p:tgtEl>
                                          <p:spTgt spid="2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1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5921-E9AC-944B-A9E7-D6ADD1C00170}"/>
              </a:ext>
            </a:extLst>
          </p:cNvPr>
          <p:cNvSpPr>
            <a:spLocks noGrp="1"/>
          </p:cNvSpPr>
          <p:nvPr>
            <p:ph type="title"/>
          </p:nvPr>
        </p:nvSpPr>
        <p:spPr/>
        <p:txBody>
          <a:bodyPr/>
          <a:lstStyle/>
          <a:p>
            <a:r>
              <a:rPr lang="en-US" dirty="0"/>
              <a:t>Dual-Point DBGD [ZK16] </a:t>
            </a:r>
          </a:p>
        </p:txBody>
      </p:sp>
      <p:sp>
        <p:nvSpPr>
          <p:cNvPr id="3" name="Vertical Text Placeholder 2">
            <a:extLst>
              <a:ext uri="{FF2B5EF4-FFF2-40B4-BE49-F238E27FC236}">
                <a16:creationId xmlns:a16="http://schemas.microsoft.com/office/drawing/2014/main" id="{EB68CF33-987E-D640-A378-5A7BF8CF2F1B}"/>
              </a:ext>
            </a:extLst>
          </p:cNvPr>
          <p:cNvSpPr>
            <a:spLocks noGrp="1"/>
          </p:cNvSpPr>
          <p:nvPr>
            <p:ph type="body" orient="vert" idx="1"/>
          </p:nvPr>
        </p:nvSpPr>
        <p:spPr>
          <a:xfrm>
            <a:off x="838200" y="1825625"/>
            <a:ext cx="10515600" cy="1494637"/>
          </a:xfrm>
        </p:spPr>
        <p:txBody>
          <a:bodyPr>
            <a:normAutofit/>
          </a:bodyPr>
          <a:lstStyle/>
          <a:p>
            <a:r>
              <a:rPr lang="en-US" dirty="0"/>
              <a:t>Dual-Point DBGD: explore two opposite directions simultaneously</a:t>
            </a:r>
          </a:p>
          <a:p>
            <a:pPr lvl="1"/>
            <a:r>
              <a:rPr lang="en-US" dirty="0"/>
              <a:t>Explore more efficiently than DBGD</a:t>
            </a:r>
          </a:p>
          <a:p>
            <a:pPr lvl="1"/>
            <a:r>
              <a:rPr lang="en-US" dirty="0"/>
              <a:t>Reduce uncertainty in the exploration with MGD</a:t>
            </a:r>
          </a:p>
        </p:txBody>
      </p:sp>
      <p:sp>
        <p:nvSpPr>
          <p:cNvPr id="13" name="Oval 12">
            <a:extLst>
              <a:ext uri="{FF2B5EF4-FFF2-40B4-BE49-F238E27FC236}">
                <a16:creationId xmlns:a16="http://schemas.microsoft.com/office/drawing/2014/main" id="{1AA34AF6-F119-8E45-A71B-8F4FF175E78A}"/>
              </a:ext>
            </a:extLst>
          </p:cNvPr>
          <p:cNvSpPr/>
          <p:nvPr/>
        </p:nvSpPr>
        <p:spPr>
          <a:xfrm>
            <a:off x="1296707" y="4018808"/>
            <a:ext cx="2591365" cy="1703847"/>
          </a:xfrm>
          <a:prstGeom prst="ellipse">
            <a:avLst/>
          </a:prstGeom>
          <a:no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58F70D9-9DDC-1741-BC5A-6AA2B9F43011}"/>
              </a:ext>
            </a:extLst>
          </p:cNvPr>
          <p:cNvCxnSpPr>
            <a:cxnSpLocks/>
            <a:stCxn id="21" idx="7"/>
          </p:cNvCxnSpPr>
          <p:nvPr/>
        </p:nvCxnSpPr>
        <p:spPr>
          <a:xfrm flipV="1">
            <a:off x="938025" y="4245602"/>
            <a:ext cx="718574" cy="1593944"/>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FD612AA5-0214-B748-85D1-DF16CCD5D161}"/>
              </a:ext>
            </a:extLst>
          </p:cNvPr>
          <p:cNvCxnSpPr>
            <a:cxnSpLocks/>
            <a:endCxn id="13" idx="5"/>
          </p:cNvCxnSpPr>
          <p:nvPr/>
        </p:nvCxnSpPr>
        <p:spPr>
          <a:xfrm flipV="1">
            <a:off x="952150" y="5473132"/>
            <a:ext cx="2556425" cy="442364"/>
          </a:xfrm>
          <a:prstGeom prst="straightConnector1">
            <a:avLst/>
          </a:prstGeom>
          <a:ln w="28575">
            <a:solidFill>
              <a:schemeClr val="accent4">
                <a:lumMod val="60000"/>
                <a:lumOff val="40000"/>
              </a:schemeClr>
            </a:solidFill>
            <a:tailEnd type="triangle" w="lg" len="lg"/>
          </a:ln>
        </p:spPr>
        <p:style>
          <a:lnRef idx="1">
            <a:schemeClr val="dk1"/>
          </a:lnRef>
          <a:fillRef idx="0">
            <a:schemeClr val="dk1"/>
          </a:fillRef>
          <a:effectRef idx="0">
            <a:schemeClr val="dk1"/>
          </a:effectRef>
          <a:fontRef idx="minor">
            <a:schemeClr val="tx1"/>
          </a:fontRef>
        </p:style>
      </p:cxnSp>
      <p:grpSp>
        <p:nvGrpSpPr>
          <p:cNvPr id="29" name="Group 28">
            <a:extLst>
              <a:ext uri="{FF2B5EF4-FFF2-40B4-BE49-F238E27FC236}">
                <a16:creationId xmlns:a16="http://schemas.microsoft.com/office/drawing/2014/main" id="{88D3DEE2-E7D8-3243-8C96-DD5BE6D576B6}"/>
              </a:ext>
            </a:extLst>
          </p:cNvPr>
          <p:cNvGrpSpPr/>
          <p:nvPr/>
        </p:nvGrpSpPr>
        <p:grpSpPr>
          <a:xfrm>
            <a:off x="4517975" y="3767836"/>
            <a:ext cx="767071" cy="1102895"/>
            <a:chOff x="7741920" y="3677920"/>
            <a:chExt cx="767071" cy="1102895"/>
          </a:xfrm>
          <a:solidFill>
            <a:schemeClr val="accent5">
              <a:lumMod val="60000"/>
              <a:lumOff val="40000"/>
            </a:schemeClr>
          </a:solidFill>
        </p:grpSpPr>
        <p:sp>
          <p:nvSpPr>
            <p:cNvPr id="30" name="Rectangle 29">
              <a:extLst>
                <a:ext uri="{FF2B5EF4-FFF2-40B4-BE49-F238E27FC236}">
                  <a16:creationId xmlns:a16="http://schemas.microsoft.com/office/drawing/2014/main" id="{BCA5C2A1-67A6-994E-8D9E-298A7D0CCDB6}"/>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31" name="Rectangle 30">
              <a:extLst>
                <a:ext uri="{FF2B5EF4-FFF2-40B4-BE49-F238E27FC236}">
                  <a16:creationId xmlns:a16="http://schemas.microsoft.com/office/drawing/2014/main" id="{AE0176CE-C9C2-3743-88DF-B4C83EBDA44F}"/>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32" name="Rectangle 31">
              <a:extLst>
                <a:ext uri="{FF2B5EF4-FFF2-40B4-BE49-F238E27FC236}">
                  <a16:creationId xmlns:a16="http://schemas.microsoft.com/office/drawing/2014/main" id="{3A733060-D7B2-1847-B8B9-6C7D07E43B84}"/>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33" name="Rectangle 32">
              <a:extLst>
                <a:ext uri="{FF2B5EF4-FFF2-40B4-BE49-F238E27FC236}">
                  <a16:creationId xmlns:a16="http://schemas.microsoft.com/office/drawing/2014/main" id="{246BEF3E-8FB3-F442-A711-1C3BB56234DB}"/>
                </a:ext>
              </a:extLst>
            </p:cNvPr>
            <p:cNvSpPr/>
            <p:nvPr/>
          </p:nvSpPr>
          <p:spPr>
            <a:xfrm>
              <a:off x="7741920" y="4506495"/>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34" name="Group 33">
            <a:extLst>
              <a:ext uri="{FF2B5EF4-FFF2-40B4-BE49-F238E27FC236}">
                <a16:creationId xmlns:a16="http://schemas.microsoft.com/office/drawing/2014/main" id="{C5C692E5-8895-B04C-A78B-26C8965462A3}"/>
              </a:ext>
            </a:extLst>
          </p:cNvPr>
          <p:cNvGrpSpPr/>
          <p:nvPr/>
        </p:nvGrpSpPr>
        <p:grpSpPr>
          <a:xfrm>
            <a:off x="5435070" y="3773027"/>
            <a:ext cx="767071" cy="1097704"/>
            <a:chOff x="7741920" y="3677920"/>
            <a:chExt cx="767071" cy="1097704"/>
          </a:xfrm>
          <a:solidFill>
            <a:srgbClr val="FF5D78"/>
          </a:solidFill>
        </p:grpSpPr>
        <p:sp>
          <p:nvSpPr>
            <p:cNvPr id="35" name="Rectangle 34">
              <a:extLst>
                <a:ext uri="{FF2B5EF4-FFF2-40B4-BE49-F238E27FC236}">
                  <a16:creationId xmlns:a16="http://schemas.microsoft.com/office/drawing/2014/main" id="{65FAB04B-5477-394F-BC6C-305ADFBF9957}"/>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36" name="Rectangle 35">
              <a:extLst>
                <a:ext uri="{FF2B5EF4-FFF2-40B4-BE49-F238E27FC236}">
                  <a16:creationId xmlns:a16="http://schemas.microsoft.com/office/drawing/2014/main" id="{46A42587-C7A0-8D4F-A783-8F12D2A1A7CD}"/>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37" name="Rectangle 36">
              <a:extLst>
                <a:ext uri="{FF2B5EF4-FFF2-40B4-BE49-F238E27FC236}">
                  <a16:creationId xmlns:a16="http://schemas.microsoft.com/office/drawing/2014/main" id="{C588E6C7-E9AE-6F47-8A99-36DCE29F7D40}"/>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38" name="Rectangle 37">
              <a:extLst>
                <a:ext uri="{FF2B5EF4-FFF2-40B4-BE49-F238E27FC236}">
                  <a16:creationId xmlns:a16="http://schemas.microsoft.com/office/drawing/2014/main" id="{927F31AB-18A9-3247-84A6-4AC49181C80A}"/>
                </a:ext>
              </a:extLst>
            </p:cNvPr>
            <p:cNvSpPr/>
            <p:nvPr/>
          </p:nvSpPr>
          <p:spPr>
            <a:xfrm>
              <a:off x="7741920" y="4501304"/>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39" name="Group 38">
            <a:extLst>
              <a:ext uri="{FF2B5EF4-FFF2-40B4-BE49-F238E27FC236}">
                <a16:creationId xmlns:a16="http://schemas.microsoft.com/office/drawing/2014/main" id="{9F8A8254-340F-3C42-87D1-1EB90F0743D4}"/>
              </a:ext>
            </a:extLst>
          </p:cNvPr>
          <p:cNvGrpSpPr/>
          <p:nvPr/>
        </p:nvGrpSpPr>
        <p:grpSpPr>
          <a:xfrm>
            <a:off x="6379466" y="3767624"/>
            <a:ext cx="767071" cy="1097704"/>
            <a:chOff x="7741920" y="3677920"/>
            <a:chExt cx="767071" cy="1097704"/>
          </a:xfrm>
          <a:solidFill>
            <a:srgbClr val="FF5D78"/>
          </a:solidFill>
        </p:grpSpPr>
        <p:sp>
          <p:nvSpPr>
            <p:cNvPr id="40" name="Rectangle 39">
              <a:extLst>
                <a:ext uri="{FF2B5EF4-FFF2-40B4-BE49-F238E27FC236}">
                  <a16:creationId xmlns:a16="http://schemas.microsoft.com/office/drawing/2014/main" id="{404F2B64-2CE8-FE4C-8084-B9EA2E758C09}"/>
                </a:ext>
              </a:extLst>
            </p:cNvPr>
            <p:cNvSpPr/>
            <p:nvPr/>
          </p:nvSpPr>
          <p:spPr>
            <a:xfrm>
              <a:off x="7741920" y="3677920"/>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41" name="Rectangle 40">
              <a:extLst>
                <a:ext uri="{FF2B5EF4-FFF2-40B4-BE49-F238E27FC236}">
                  <a16:creationId xmlns:a16="http://schemas.microsoft.com/office/drawing/2014/main" id="{15910ECB-918A-9444-A239-68B08C4E9A94}"/>
                </a:ext>
              </a:extLst>
            </p:cNvPr>
            <p:cNvSpPr/>
            <p:nvPr/>
          </p:nvSpPr>
          <p:spPr>
            <a:xfrm>
              <a:off x="7741920" y="3952240"/>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42" name="Rectangle 41">
              <a:extLst>
                <a:ext uri="{FF2B5EF4-FFF2-40B4-BE49-F238E27FC236}">
                  <a16:creationId xmlns:a16="http://schemas.microsoft.com/office/drawing/2014/main" id="{5180837B-8A5F-A845-A47A-0F4964E01AE4}"/>
                </a:ext>
              </a:extLst>
            </p:cNvPr>
            <p:cNvSpPr/>
            <p:nvPr/>
          </p:nvSpPr>
          <p:spPr>
            <a:xfrm>
              <a:off x="7741920" y="4228281"/>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43" name="Rectangle 42">
              <a:extLst>
                <a:ext uri="{FF2B5EF4-FFF2-40B4-BE49-F238E27FC236}">
                  <a16:creationId xmlns:a16="http://schemas.microsoft.com/office/drawing/2014/main" id="{D7785C63-98F5-7E48-9931-95AEAD2634F5}"/>
                </a:ext>
              </a:extLst>
            </p:cNvPr>
            <p:cNvSpPr/>
            <p:nvPr/>
          </p:nvSpPr>
          <p:spPr>
            <a:xfrm>
              <a:off x="7741920" y="4501304"/>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50" name="Group 49">
            <a:extLst>
              <a:ext uri="{FF2B5EF4-FFF2-40B4-BE49-F238E27FC236}">
                <a16:creationId xmlns:a16="http://schemas.microsoft.com/office/drawing/2014/main" id="{B841B218-A14F-DC4C-A20E-41A6D4B992C4}"/>
              </a:ext>
            </a:extLst>
          </p:cNvPr>
          <p:cNvGrpSpPr/>
          <p:nvPr/>
        </p:nvGrpSpPr>
        <p:grpSpPr>
          <a:xfrm>
            <a:off x="4782607" y="4966174"/>
            <a:ext cx="2038816" cy="415689"/>
            <a:chOff x="4782607" y="4966174"/>
            <a:chExt cx="2038816" cy="415689"/>
          </a:xfrm>
        </p:grpSpPr>
        <p:cxnSp>
          <p:nvCxnSpPr>
            <p:cNvPr id="47" name="Straight Arrow Connector 46">
              <a:extLst>
                <a:ext uri="{FF2B5EF4-FFF2-40B4-BE49-F238E27FC236}">
                  <a16:creationId xmlns:a16="http://schemas.microsoft.com/office/drawing/2014/main" id="{51C2947E-BBB5-884B-AF94-25CA9651C601}"/>
                </a:ext>
              </a:extLst>
            </p:cNvPr>
            <p:cNvCxnSpPr/>
            <p:nvPr/>
          </p:nvCxnSpPr>
          <p:spPr>
            <a:xfrm flipH="1">
              <a:off x="6363444" y="4966174"/>
              <a:ext cx="457979" cy="397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6DB54D9-4429-314F-9586-D03208FA9873}"/>
                </a:ext>
              </a:extLst>
            </p:cNvPr>
            <p:cNvCxnSpPr>
              <a:cxnSpLocks/>
            </p:cNvCxnSpPr>
            <p:nvPr/>
          </p:nvCxnSpPr>
          <p:spPr>
            <a:xfrm>
              <a:off x="4782607" y="4966174"/>
              <a:ext cx="457979" cy="397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8618D80-A24C-7D45-98B0-05EF56DD3140}"/>
                </a:ext>
              </a:extLst>
            </p:cNvPr>
            <p:cNvCxnSpPr>
              <a:cxnSpLocks/>
            </p:cNvCxnSpPr>
            <p:nvPr/>
          </p:nvCxnSpPr>
          <p:spPr>
            <a:xfrm>
              <a:off x="5833566" y="4966174"/>
              <a:ext cx="1" cy="4156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C589771-A990-1A4F-B753-DE5BB8D93AE4}"/>
              </a:ext>
            </a:extLst>
          </p:cNvPr>
          <p:cNvGrpSpPr/>
          <p:nvPr/>
        </p:nvGrpSpPr>
        <p:grpSpPr>
          <a:xfrm>
            <a:off x="5435069" y="5586084"/>
            <a:ext cx="767071" cy="1097704"/>
            <a:chOff x="7741920" y="3677920"/>
            <a:chExt cx="767071" cy="1097704"/>
          </a:xfrm>
          <a:solidFill>
            <a:srgbClr val="FF5D78"/>
          </a:solidFill>
        </p:grpSpPr>
        <p:sp>
          <p:nvSpPr>
            <p:cNvPr id="52" name="Rectangle 51">
              <a:extLst>
                <a:ext uri="{FF2B5EF4-FFF2-40B4-BE49-F238E27FC236}">
                  <a16:creationId xmlns:a16="http://schemas.microsoft.com/office/drawing/2014/main" id="{5B44CBAD-1E07-9A41-9C80-2862BA162F45}"/>
                </a:ext>
              </a:extLst>
            </p:cNvPr>
            <p:cNvSpPr/>
            <p:nvPr/>
          </p:nvSpPr>
          <p:spPr>
            <a:xfrm>
              <a:off x="7741920" y="3677920"/>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53" name="Rectangle 52">
              <a:extLst>
                <a:ext uri="{FF2B5EF4-FFF2-40B4-BE49-F238E27FC236}">
                  <a16:creationId xmlns:a16="http://schemas.microsoft.com/office/drawing/2014/main" id="{624E5306-8617-7548-9177-99F6531DAD9A}"/>
                </a:ext>
              </a:extLst>
            </p:cNvPr>
            <p:cNvSpPr/>
            <p:nvPr/>
          </p:nvSpPr>
          <p:spPr>
            <a:xfrm>
              <a:off x="7741920" y="3952240"/>
              <a:ext cx="767071" cy="27432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54" name="Rectangle 53">
              <a:extLst>
                <a:ext uri="{FF2B5EF4-FFF2-40B4-BE49-F238E27FC236}">
                  <a16:creationId xmlns:a16="http://schemas.microsoft.com/office/drawing/2014/main" id="{D20CB029-6302-C04C-82C5-56BEC83229D7}"/>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55" name="Rectangle 54">
              <a:extLst>
                <a:ext uri="{FF2B5EF4-FFF2-40B4-BE49-F238E27FC236}">
                  <a16:creationId xmlns:a16="http://schemas.microsoft.com/office/drawing/2014/main" id="{4F0E40FC-0B6C-1F4E-B442-9B0D265E6BE7}"/>
                </a:ext>
              </a:extLst>
            </p:cNvPr>
            <p:cNvSpPr/>
            <p:nvPr/>
          </p:nvSpPr>
          <p:spPr>
            <a:xfrm>
              <a:off x="7741920" y="4501304"/>
              <a:ext cx="767071" cy="27432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pic>
        <p:nvPicPr>
          <p:cNvPr id="56" name="Picture 55" descr="Icon&#10;&#10;Description automatically generated">
            <a:extLst>
              <a:ext uri="{FF2B5EF4-FFF2-40B4-BE49-F238E27FC236}">
                <a16:creationId xmlns:a16="http://schemas.microsoft.com/office/drawing/2014/main" id="{30825331-EED0-B442-B31B-68A96166E0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2140" y="5614386"/>
            <a:ext cx="239318" cy="239318"/>
          </a:xfrm>
          <a:prstGeom prst="rect">
            <a:avLst/>
          </a:prstGeom>
        </p:spPr>
      </p:pic>
      <p:pic>
        <p:nvPicPr>
          <p:cNvPr id="63" name="Picture 62" descr="Text&#10;&#10;Description automatically generated with medium confidence">
            <a:extLst>
              <a:ext uri="{FF2B5EF4-FFF2-40B4-BE49-F238E27FC236}">
                <a16:creationId xmlns:a16="http://schemas.microsoft.com/office/drawing/2014/main" id="{9B7DAE39-32A7-3449-A047-5E5A7E27B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3473" y="5443002"/>
            <a:ext cx="402567" cy="402567"/>
          </a:xfrm>
          <a:prstGeom prst="rect">
            <a:avLst/>
          </a:prstGeom>
        </p:spPr>
      </p:pic>
      <p:pic>
        <p:nvPicPr>
          <p:cNvPr id="64" name="Picture 63" descr="A picture containing text, antenna&#10;&#10;Description automatically generated">
            <a:extLst>
              <a:ext uri="{FF2B5EF4-FFF2-40B4-BE49-F238E27FC236}">
                <a16:creationId xmlns:a16="http://schemas.microsoft.com/office/drawing/2014/main" id="{FD199FC6-84D2-CC47-89DD-E87809CEB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9060" y="3820661"/>
            <a:ext cx="358809" cy="367560"/>
          </a:xfrm>
          <a:prstGeom prst="rect">
            <a:avLst/>
          </a:prstGeom>
        </p:spPr>
      </p:pic>
      <p:grpSp>
        <p:nvGrpSpPr>
          <p:cNvPr id="28" name="Group 27">
            <a:extLst>
              <a:ext uri="{FF2B5EF4-FFF2-40B4-BE49-F238E27FC236}">
                <a16:creationId xmlns:a16="http://schemas.microsoft.com/office/drawing/2014/main" id="{388D4F01-91DD-D24A-8E19-9A2C503C8546}"/>
              </a:ext>
            </a:extLst>
          </p:cNvPr>
          <p:cNvGrpSpPr/>
          <p:nvPr/>
        </p:nvGrpSpPr>
        <p:grpSpPr>
          <a:xfrm>
            <a:off x="838239" y="4520009"/>
            <a:ext cx="2145183" cy="1419323"/>
            <a:chOff x="838239" y="4520009"/>
            <a:chExt cx="2145183" cy="1419323"/>
          </a:xfrm>
        </p:grpSpPr>
        <p:grpSp>
          <p:nvGrpSpPr>
            <p:cNvPr id="12" name="Group 11">
              <a:extLst>
                <a:ext uri="{FF2B5EF4-FFF2-40B4-BE49-F238E27FC236}">
                  <a16:creationId xmlns:a16="http://schemas.microsoft.com/office/drawing/2014/main" id="{8686A9F9-4BB4-6A49-9146-77F3C77928D5}"/>
                </a:ext>
              </a:extLst>
            </p:cNvPr>
            <p:cNvGrpSpPr/>
            <p:nvPr/>
          </p:nvGrpSpPr>
          <p:grpSpPr>
            <a:xfrm>
              <a:off x="838239" y="4865328"/>
              <a:ext cx="1832250" cy="1074004"/>
              <a:chOff x="838239" y="4865328"/>
              <a:chExt cx="1832250" cy="1074004"/>
            </a:xfrm>
          </p:grpSpPr>
          <p:grpSp>
            <p:nvGrpSpPr>
              <p:cNvPr id="8" name="Group 7">
                <a:extLst>
                  <a:ext uri="{FF2B5EF4-FFF2-40B4-BE49-F238E27FC236}">
                    <a16:creationId xmlns:a16="http://schemas.microsoft.com/office/drawing/2014/main" id="{9DAFCADD-7355-764A-AB5B-E7E32F0DD653}"/>
                  </a:ext>
                </a:extLst>
              </p:cNvPr>
              <p:cNvGrpSpPr/>
              <p:nvPr/>
            </p:nvGrpSpPr>
            <p:grpSpPr>
              <a:xfrm>
                <a:off x="1195421" y="4974278"/>
                <a:ext cx="589951" cy="728713"/>
                <a:chOff x="2201501" y="4891361"/>
                <a:chExt cx="589951" cy="728713"/>
              </a:xfrm>
            </p:grpSpPr>
            <p:sp>
              <p:nvSpPr>
                <p:cNvPr id="23" name="Oval 22">
                  <a:extLst>
                    <a:ext uri="{FF2B5EF4-FFF2-40B4-BE49-F238E27FC236}">
                      <a16:creationId xmlns:a16="http://schemas.microsoft.com/office/drawing/2014/main" id="{C707B86C-A4D0-E44A-A80C-9140BFD312F7}"/>
                    </a:ext>
                  </a:extLst>
                </p:cNvPr>
                <p:cNvSpPr/>
                <p:nvPr/>
              </p:nvSpPr>
              <p:spPr>
                <a:xfrm>
                  <a:off x="2618632" y="4891361"/>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Oval 23">
                  <a:extLst>
                    <a:ext uri="{FF2B5EF4-FFF2-40B4-BE49-F238E27FC236}">
                      <a16:creationId xmlns:a16="http://schemas.microsoft.com/office/drawing/2014/main" id="{B518614A-98C5-9C43-9895-1CBE258C4701}"/>
                    </a:ext>
                  </a:extLst>
                </p:cNvPr>
                <p:cNvSpPr/>
                <p:nvPr/>
              </p:nvSpPr>
              <p:spPr>
                <a:xfrm>
                  <a:off x="2332637" y="5041572"/>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Oval 24">
                  <a:extLst>
                    <a:ext uri="{FF2B5EF4-FFF2-40B4-BE49-F238E27FC236}">
                      <a16:creationId xmlns:a16="http://schemas.microsoft.com/office/drawing/2014/main" id="{7EEB7A6F-9BA8-FB4E-A276-783B46B9C5BE}"/>
                    </a:ext>
                  </a:extLst>
                </p:cNvPr>
                <p:cNvSpPr/>
                <p:nvPr/>
              </p:nvSpPr>
              <p:spPr>
                <a:xfrm>
                  <a:off x="2201501" y="5304057"/>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Oval 25">
                  <a:extLst>
                    <a:ext uri="{FF2B5EF4-FFF2-40B4-BE49-F238E27FC236}">
                      <a16:creationId xmlns:a16="http://schemas.microsoft.com/office/drawing/2014/main" id="{4FFA7E53-8C26-6C49-A487-A524CA28BA1F}"/>
                    </a:ext>
                  </a:extLst>
                </p:cNvPr>
                <p:cNvSpPr/>
                <p:nvPr/>
              </p:nvSpPr>
              <p:spPr>
                <a:xfrm>
                  <a:off x="2674545" y="5503167"/>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0" name="Group 9">
                <a:extLst>
                  <a:ext uri="{FF2B5EF4-FFF2-40B4-BE49-F238E27FC236}">
                    <a16:creationId xmlns:a16="http://schemas.microsoft.com/office/drawing/2014/main" id="{D6E16A59-D993-2540-91F3-F4B4983C1196}"/>
                  </a:ext>
                </a:extLst>
              </p:cNvPr>
              <p:cNvGrpSpPr/>
              <p:nvPr/>
            </p:nvGrpSpPr>
            <p:grpSpPr>
              <a:xfrm>
                <a:off x="838239" y="4865328"/>
                <a:ext cx="1832250" cy="1074004"/>
                <a:chOff x="1844280" y="4800506"/>
                <a:chExt cx="1832250" cy="1074004"/>
              </a:xfrm>
            </p:grpSpPr>
            <p:sp>
              <p:nvSpPr>
                <p:cNvPr id="21" name="Oval 20">
                  <a:extLst>
                    <a:ext uri="{FF2B5EF4-FFF2-40B4-BE49-F238E27FC236}">
                      <a16:creationId xmlns:a16="http://schemas.microsoft.com/office/drawing/2014/main" id="{D03D2539-BA36-814B-B041-5F9CB1B5F310}"/>
                    </a:ext>
                  </a:extLst>
                </p:cNvPr>
                <p:cNvSpPr/>
                <p:nvPr/>
              </p:nvSpPr>
              <p:spPr>
                <a:xfrm>
                  <a:off x="1844280" y="5757603"/>
                  <a:ext cx="116907" cy="116907"/>
                </a:xfrm>
                <a:prstGeom prst="ellipse">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 name="Straight Arrow Connector 21">
                  <a:extLst>
                    <a:ext uri="{FF2B5EF4-FFF2-40B4-BE49-F238E27FC236}">
                      <a16:creationId xmlns:a16="http://schemas.microsoft.com/office/drawing/2014/main" id="{1CF10C8D-4FD2-EE4A-8FBC-57E619899BE2}"/>
                    </a:ext>
                  </a:extLst>
                </p:cNvPr>
                <p:cNvCxnSpPr>
                  <a:cxnSpLocks/>
                </p:cNvCxnSpPr>
                <p:nvPr/>
              </p:nvCxnSpPr>
              <p:spPr>
                <a:xfrm flipV="1">
                  <a:off x="1967009" y="4800506"/>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grpSp>
        <p:pic>
          <p:nvPicPr>
            <p:cNvPr id="66" name="Picture 65" descr="Icon&#10;&#10;Description automatically generated with low confidence">
              <a:extLst>
                <a:ext uri="{FF2B5EF4-FFF2-40B4-BE49-F238E27FC236}">
                  <a16:creationId xmlns:a16="http://schemas.microsoft.com/office/drawing/2014/main" id="{AD30F2E5-5C2B-F946-B12E-C186FF197D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2127" y="4520009"/>
              <a:ext cx="271295" cy="402567"/>
            </a:xfrm>
            <a:prstGeom prst="rect">
              <a:avLst/>
            </a:prstGeom>
          </p:spPr>
        </p:pic>
      </p:grpSp>
      <p:grpSp>
        <p:nvGrpSpPr>
          <p:cNvPr id="17" name="Group 16">
            <a:extLst>
              <a:ext uri="{FF2B5EF4-FFF2-40B4-BE49-F238E27FC236}">
                <a16:creationId xmlns:a16="http://schemas.microsoft.com/office/drawing/2014/main" id="{9C86D7E0-58F0-C24E-B481-32DBBE26A15E}"/>
              </a:ext>
            </a:extLst>
          </p:cNvPr>
          <p:cNvGrpSpPr/>
          <p:nvPr/>
        </p:nvGrpSpPr>
        <p:grpSpPr>
          <a:xfrm>
            <a:off x="1658298" y="4212888"/>
            <a:ext cx="1977460" cy="1260244"/>
            <a:chOff x="1658298" y="4212888"/>
            <a:chExt cx="1977460" cy="1260244"/>
          </a:xfrm>
        </p:grpSpPr>
        <p:cxnSp>
          <p:nvCxnSpPr>
            <p:cNvPr id="5" name="Straight Arrow Connector 4">
              <a:extLst>
                <a:ext uri="{FF2B5EF4-FFF2-40B4-BE49-F238E27FC236}">
                  <a16:creationId xmlns:a16="http://schemas.microsoft.com/office/drawing/2014/main" id="{8F65A0A4-7DB1-3048-952C-8F53D421961F}"/>
                </a:ext>
              </a:extLst>
            </p:cNvPr>
            <p:cNvCxnSpPr>
              <a:cxnSpLocks/>
            </p:cNvCxnSpPr>
            <p:nvPr/>
          </p:nvCxnSpPr>
          <p:spPr>
            <a:xfrm flipH="1" flipV="1">
              <a:off x="1658298" y="4268878"/>
              <a:ext cx="999124" cy="614546"/>
            </a:xfrm>
            <a:prstGeom prst="straightConnector1">
              <a:avLst/>
            </a:prstGeom>
            <a:ln w="28575">
              <a:solidFill>
                <a:schemeClr val="bg2">
                  <a:lumMod val="75000"/>
                </a:schemeClr>
              </a:solidFill>
              <a:prstDash val="sysDash"/>
              <a:tailEnd type="triangle" w="lg" len="lg"/>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08C5CB53-5950-DE43-8924-2E5CCAE65BF5}"/>
                </a:ext>
              </a:extLst>
            </p:cNvPr>
            <p:cNvCxnSpPr>
              <a:cxnSpLocks/>
              <a:endCxn id="13" idx="5"/>
            </p:cNvCxnSpPr>
            <p:nvPr/>
          </p:nvCxnSpPr>
          <p:spPr>
            <a:xfrm>
              <a:off x="2657423" y="4890502"/>
              <a:ext cx="851152" cy="582630"/>
            </a:xfrm>
            <a:prstGeom prst="straightConnector1">
              <a:avLst/>
            </a:prstGeom>
            <a:ln w="28575">
              <a:solidFill>
                <a:schemeClr val="bg2">
                  <a:lumMod val="75000"/>
                </a:schemeClr>
              </a:solidFill>
              <a:prstDash val="sysDash"/>
              <a:tailEnd type="triangle" w="lg" len="lg"/>
            </a:ln>
          </p:spPr>
          <p:style>
            <a:lnRef idx="1">
              <a:schemeClr val="dk1"/>
            </a:lnRef>
            <a:fillRef idx="0">
              <a:schemeClr val="dk1"/>
            </a:fillRef>
            <a:effectRef idx="0">
              <a:schemeClr val="dk1"/>
            </a:effectRef>
            <a:fontRef idx="minor">
              <a:schemeClr val="tx1"/>
            </a:fontRef>
          </p:style>
        </p:cxnSp>
        <p:pic>
          <p:nvPicPr>
            <p:cNvPr id="65" name="Picture 64" descr="Text&#10;&#10;Description automatically generated">
              <a:extLst>
                <a:ext uri="{FF2B5EF4-FFF2-40B4-BE49-F238E27FC236}">
                  <a16:creationId xmlns:a16="http://schemas.microsoft.com/office/drawing/2014/main" id="{14C48FBB-56B6-4647-A043-64F5454F12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8174" y="4850991"/>
              <a:ext cx="507584" cy="376312"/>
            </a:xfrm>
            <a:prstGeom prst="rect">
              <a:avLst/>
            </a:prstGeom>
          </p:spPr>
        </p:pic>
        <p:pic>
          <p:nvPicPr>
            <p:cNvPr id="67" name="Picture 66" descr="Text&#10;&#10;Description automatically generated with medium confidence">
              <a:extLst>
                <a:ext uri="{FF2B5EF4-FFF2-40B4-BE49-F238E27FC236}">
                  <a16:creationId xmlns:a16="http://schemas.microsoft.com/office/drawing/2014/main" id="{07BFBC2E-8390-A749-826C-23A4460CA21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0564" y="4212888"/>
              <a:ext cx="312012" cy="358810"/>
            </a:xfrm>
            <a:prstGeom prst="rect">
              <a:avLst/>
            </a:prstGeom>
          </p:spPr>
        </p:pic>
      </p:grpSp>
      <p:pic>
        <p:nvPicPr>
          <p:cNvPr id="68" name="Picture 67" descr="Text&#10;&#10;Description automatically generated with medium confidence">
            <a:extLst>
              <a:ext uri="{FF2B5EF4-FFF2-40B4-BE49-F238E27FC236}">
                <a16:creationId xmlns:a16="http://schemas.microsoft.com/office/drawing/2014/main" id="{7D07D179-4F8E-D247-96F2-D0044CE262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4306" y="3343565"/>
            <a:ext cx="402567" cy="402567"/>
          </a:xfrm>
          <a:prstGeom prst="rect">
            <a:avLst/>
          </a:prstGeom>
        </p:spPr>
      </p:pic>
      <p:pic>
        <p:nvPicPr>
          <p:cNvPr id="69" name="Picture 68" descr="A picture containing text, antenna&#10;&#10;Description automatically generated">
            <a:extLst>
              <a:ext uri="{FF2B5EF4-FFF2-40B4-BE49-F238E27FC236}">
                <a16:creationId xmlns:a16="http://schemas.microsoft.com/office/drawing/2014/main" id="{D3594ADF-1A01-C74A-8579-5C1AFB279B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4161" y="3360163"/>
            <a:ext cx="358809" cy="367560"/>
          </a:xfrm>
          <a:prstGeom prst="rect">
            <a:avLst/>
          </a:prstGeom>
        </p:spPr>
      </p:pic>
      <p:pic>
        <p:nvPicPr>
          <p:cNvPr id="70" name="Picture 69" descr="Icon&#10;&#10;Description automatically generated with low confidence">
            <a:extLst>
              <a:ext uri="{FF2B5EF4-FFF2-40B4-BE49-F238E27FC236}">
                <a16:creationId xmlns:a16="http://schemas.microsoft.com/office/drawing/2014/main" id="{CA1C83F6-789C-804B-B568-C5F48C04FC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0301" y="3325156"/>
            <a:ext cx="271295" cy="402567"/>
          </a:xfrm>
          <a:prstGeom prst="rect">
            <a:avLst/>
          </a:prstGeom>
        </p:spPr>
      </p:pic>
      <p:grpSp>
        <p:nvGrpSpPr>
          <p:cNvPr id="71" name="Group 70">
            <a:extLst>
              <a:ext uri="{FF2B5EF4-FFF2-40B4-BE49-F238E27FC236}">
                <a16:creationId xmlns:a16="http://schemas.microsoft.com/office/drawing/2014/main" id="{FA38AA61-8702-2047-A137-4DC26EA1CE1D}"/>
              </a:ext>
            </a:extLst>
          </p:cNvPr>
          <p:cNvGrpSpPr/>
          <p:nvPr/>
        </p:nvGrpSpPr>
        <p:grpSpPr>
          <a:xfrm>
            <a:off x="7604261" y="4651112"/>
            <a:ext cx="2285463" cy="805416"/>
            <a:chOff x="7604261" y="4651112"/>
            <a:chExt cx="2285463" cy="805416"/>
          </a:xfrm>
        </p:grpSpPr>
        <p:sp>
          <p:nvSpPr>
            <p:cNvPr id="57" name="Rectangle 56">
              <a:extLst>
                <a:ext uri="{FF2B5EF4-FFF2-40B4-BE49-F238E27FC236}">
                  <a16:creationId xmlns:a16="http://schemas.microsoft.com/office/drawing/2014/main" id="{D3BFA3A4-25BF-E74A-9E8D-128022EB9541}"/>
                </a:ext>
              </a:extLst>
            </p:cNvPr>
            <p:cNvSpPr/>
            <p:nvPr/>
          </p:nvSpPr>
          <p:spPr>
            <a:xfrm>
              <a:off x="7604261" y="4651112"/>
              <a:ext cx="1890454" cy="646331"/>
            </a:xfrm>
            <a:prstGeom prst="rect">
              <a:avLst/>
            </a:prstGeom>
          </p:spPr>
          <p:txBody>
            <a:bodyPr wrap="none">
              <a:spAutoFit/>
            </a:bodyPr>
            <a:lstStyle/>
            <a:p>
              <a:r>
                <a:rPr lang="en-US" dirty="0">
                  <a:ea typeface="Cambria Math" panose="02040503050406030204" pitchFamily="18" charset="0"/>
                </a:rPr>
                <a:t>Update the model</a:t>
              </a:r>
            </a:p>
            <a:p>
              <a:endParaRPr lang="en-US" dirty="0">
                <a:ea typeface="Cambria Math" panose="02040503050406030204" pitchFamily="18" charset="0"/>
              </a:endParaRPr>
            </a:p>
          </p:txBody>
        </p:sp>
        <p:pic>
          <p:nvPicPr>
            <p:cNvPr id="27" name="Picture 26" descr="Text&#10;&#10;Description automatically generated with medium confidence">
              <a:extLst>
                <a:ext uri="{FF2B5EF4-FFF2-40B4-BE49-F238E27FC236}">
                  <a16:creationId xmlns:a16="http://schemas.microsoft.com/office/drawing/2014/main" id="{68422ECC-F0E0-1945-BEA2-040819D982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2872" y="5056085"/>
              <a:ext cx="2226852" cy="400443"/>
            </a:xfrm>
            <a:prstGeom prst="rect">
              <a:avLst/>
            </a:prstGeom>
          </p:spPr>
        </p:pic>
      </p:grpSp>
      <p:sp>
        <p:nvSpPr>
          <p:cNvPr id="72" name="Slide Number Placeholder 4">
            <a:extLst>
              <a:ext uri="{FF2B5EF4-FFF2-40B4-BE49-F238E27FC236}">
                <a16:creationId xmlns:a16="http://schemas.microsoft.com/office/drawing/2014/main" id="{18E81EA2-9B92-6640-9FBE-0A27EFF0C2C4}"/>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95</a:t>
            </a:fld>
            <a:endParaRPr lang="en-US"/>
          </a:p>
        </p:txBody>
      </p:sp>
      <p:sp>
        <p:nvSpPr>
          <p:cNvPr id="73" name="Date Placeholder 3">
            <a:extLst>
              <a:ext uri="{FF2B5EF4-FFF2-40B4-BE49-F238E27FC236}">
                <a16:creationId xmlns:a16="http://schemas.microsoft.com/office/drawing/2014/main" id="{556FC75E-6050-A341-9940-DE269ADE8BEF}"/>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21403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500"/>
                            </p:stCondLst>
                            <p:childTnLst>
                              <p:par>
                                <p:cTn id="15" presetID="22" presetClass="entr" presetSubtype="4"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64"/>
                                        </p:tgtEl>
                                        <p:attrNameLst>
                                          <p:attrName>style.visibility</p:attrName>
                                        </p:attrNameLst>
                                      </p:cBhvr>
                                      <p:to>
                                        <p:strVal val="visible"/>
                                      </p:to>
                                    </p:set>
                                  </p:childTnLst>
                                </p:cTn>
                              </p:par>
                            </p:childTnLst>
                          </p:cTn>
                        </p:par>
                        <p:par>
                          <p:cTn id="21" fill="hold">
                            <p:stCondLst>
                              <p:cond delay="2000"/>
                            </p:stCondLst>
                            <p:childTnLst>
                              <p:par>
                                <p:cTn id="22" presetID="22" presetClass="entr" presetSubtype="4" fill="hold" nodeType="after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childTnLst>
                          </p:cTn>
                        </p:par>
                        <p:par>
                          <p:cTn id="32" fill="hold">
                            <p:stCondLst>
                              <p:cond delay="0"/>
                            </p:stCondLst>
                            <p:childTnLst>
                              <p:par>
                                <p:cTn id="33" presetID="22" presetClass="entr" presetSubtype="1"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childTnLst>
                                </p:cTn>
                              </p:par>
                            </p:childTnLst>
                          </p:cTn>
                        </p:par>
                        <p:par>
                          <p:cTn id="54" fill="hold">
                            <p:stCondLst>
                              <p:cond delay="0"/>
                            </p:stCondLst>
                            <p:childTnLst>
                              <p:par>
                                <p:cTn id="55" presetID="22" presetClass="entr" presetSubtype="1"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up)">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1016-D1EA-EF48-AF1C-62243042561F}"/>
              </a:ext>
            </a:extLst>
          </p:cNvPr>
          <p:cNvSpPr>
            <a:spLocks noGrp="1"/>
          </p:cNvSpPr>
          <p:nvPr>
            <p:ph type="title"/>
          </p:nvPr>
        </p:nvSpPr>
        <p:spPr/>
        <p:txBody>
          <a:bodyPr/>
          <a:lstStyle/>
          <a:p>
            <a:r>
              <a:rPr lang="en-US" dirty="0"/>
              <a:t>Null space gradient descent [WLKMW18]</a:t>
            </a:r>
          </a:p>
        </p:txBody>
      </p:sp>
      <p:sp>
        <p:nvSpPr>
          <p:cNvPr id="3" name="Vertical Text Placeholder 2">
            <a:extLst>
              <a:ext uri="{FF2B5EF4-FFF2-40B4-BE49-F238E27FC236}">
                <a16:creationId xmlns:a16="http://schemas.microsoft.com/office/drawing/2014/main" id="{707E1E7B-AE8A-CB47-B1E3-98DEA10C1F08}"/>
              </a:ext>
            </a:extLst>
          </p:cNvPr>
          <p:cNvSpPr>
            <a:spLocks noGrp="1"/>
          </p:cNvSpPr>
          <p:nvPr>
            <p:ph type="body" orient="vert" idx="1"/>
          </p:nvPr>
        </p:nvSpPr>
        <p:spPr>
          <a:xfrm>
            <a:off x="838200" y="1825625"/>
            <a:ext cx="10515600" cy="2826793"/>
          </a:xfrm>
        </p:spPr>
        <p:txBody>
          <a:bodyPr>
            <a:normAutofit/>
          </a:bodyPr>
          <a:lstStyle/>
          <a:p>
            <a:r>
              <a:rPr lang="en-US" dirty="0"/>
              <a:t>Intuition: avoid making similar mistakes again</a:t>
            </a:r>
          </a:p>
          <a:p>
            <a:r>
              <a:rPr lang="en-US" dirty="0"/>
              <a:t>Null space exploration: </a:t>
            </a:r>
          </a:p>
          <a:p>
            <a:pPr lvl="1"/>
            <a:r>
              <a:rPr lang="en-US" dirty="0"/>
              <a:t>Maintain a collection of recently explored gradients that performed poorly</a:t>
            </a:r>
          </a:p>
          <a:p>
            <a:pPr lvl="1"/>
            <a:r>
              <a:rPr lang="en-US" dirty="0"/>
              <a:t>Sample new directions from the null space of these gradients</a:t>
            </a:r>
          </a:p>
          <a:p>
            <a:pPr lvl="1"/>
            <a:r>
              <a:rPr lang="en-US" dirty="0"/>
              <a:t>Avoid repeatedly exploring poorly performing directions</a:t>
            </a:r>
          </a:p>
        </p:txBody>
      </p:sp>
      <p:sp>
        <p:nvSpPr>
          <p:cNvPr id="5" name="Oval 4">
            <a:extLst>
              <a:ext uri="{FF2B5EF4-FFF2-40B4-BE49-F238E27FC236}">
                <a16:creationId xmlns:a16="http://schemas.microsoft.com/office/drawing/2014/main" id="{586E8B03-BBFD-EC49-9C15-0BA63FC9C963}"/>
              </a:ext>
            </a:extLst>
          </p:cNvPr>
          <p:cNvSpPr/>
          <p:nvPr/>
        </p:nvSpPr>
        <p:spPr>
          <a:xfrm>
            <a:off x="2171700" y="5737210"/>
            <a:ext cx="167054" cy="167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FA4E36D-E1A5-CD4A-BE35-19C8FB68EE95}"/>
              </a:ext>
            </a:extLst>
          </p:cNvPr>
          <p:cNvSpPr/>
          <p:nvPr/>
        </p:nvSpPr>
        <p:spPr>
          <a:xfrm>
            <a:off x="2360735" y="5508268"/>
            <a:ext cx="167054" cy="167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F786A2-684C-B449-9461-05E1AC85A927}"/>
              </a:ext>
            </a:extLst>
          </p:cNvPr>
          <p:cNvSpPr/>
          <p:nvPr/>
        </p:nvSpPr>
        <p:spPr>
          <a:xfrm>
            <a:off x="4911612" y="4519528"/>
            <a:ext cx="167054" cy="167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B74EE0-1D28-F24B-8979-82DE3E7F890D}"/>
              </a:ext>
            </a:extLst>
          </p:cNvPr>
          <p:cNvSpPr/>
          <p:nvPr/>
        </p:nvSpPr>
        <p:spPr>
          <a:xfrm>
            <a:off x="5369764" y="4503179"/>
            <a:ext cx="167054" cy="167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F81C98-8D7D-044D-B209-ED0A9215C82E}"/>
              </a:ext>
            </a:extLst>
          </p:cNvPr>
          <p:cNvSpPr/>
          <p:nvPr/>
        </p:nvSpPr>
        <p:spPr>
          <a:xfrm>
            <a:off x="5827916" y="4485364"/>
            <a:ext cx="167054" cy="167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2FF19DE-564B-784E-B3C7-AE4633C8CCFA}"/>
              </a:ext>
            </a:extLst>
          </p:cNvPr>
          <p:cNvSpPr/>
          <p:nvPr/>
        </p:nvSpPr>
        <p:spPr>
          <a:xfrm>
            <a:off x="9204163" y="4436900"/>
            <a:ext cx="167054" cy="167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59DA9D34-DFAF-6348-A093-F560CA2737B0}"/>
              </a:ext>
            </a:extLst>
          </p:cNvPr>
          <p:cNvCxnSpPr>
            <a:stCxn id="5" idx="7"/>
            <a:endCxn id="6" idx="3"/>
          </p:cNvCxnSpPr>
          <p:nvPr/>
        </p:nvCxnSpPr>
        <p:spPr>
          <a:xfrm flipV="1">
            <a:off x="2314290" y="5650858"/>
            <a:ext cx="70909" cy="11081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8F1B304-658B-C248-8934-43B46E27EEFB}"/>
              </a:ext>
            </a:extLst>
          </p:cNvPr>
          <p:cNvCxnSpPr>
            <a:cxnSpLocks/>
            <a:stCxn id="7" idx="6"/>
            <a:endCxn id="8" idx="2"/>
          </p:cNvCxnSpPr>
          <p:nvPr/>
        </p:nvCxnSpPr>
        <p:spPr>
          <a:xfrm flipV="1">
            <a:off x="5078666" y="4586706"/>
            <a:ext cx="291098" cy="16349"/>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20E5770-03CE-0E43-AE17-447FB2EEE521}"/>
              </a:ext>
            </a:extLst>
          </p:cNvPr>
          <p:cNvCxnSpPr>
            <a:cxnSpLocks/>
            <a:stCxn id="8" idx="6"/>
            <a:endCxn id="9" idx="2"/>
          </p:cNvCxnSpPr>
          <p:nvPr/>
        </p:nvCxnSpPr>
        <p:spPr>
          <a:xfrm flipV="1">
            <a:off x="5536818" y="4568891"/>
            <a:ext cx="291098" cy="17815"/>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E634A8A5-0F06-BC43-891C-5A981D0C6BFA}"/>
              </a:ext>
            </a:extLst>
          </p:cNvPr>
          <p:cNvSpPr/>
          <p:nvPr/>
        </p:nvSpPr>
        <p:spPr>
          <a:xfrm>
            <a:off x="5994970" y="4525829"/>
            <a:ext cx="3209193" cy="43961"/>
          </a:xfrm>
          <a:custGeom>
            <a:avLst/>
            <a:gdLst>
              <a:gd name="connsiteX0" fmla="*/ 0 w 3209193"/>
              <a:gd name="connsiteY0" fmla="*/ 43961 h 43961"/>
              <a:gd name="connsiteX1" fmla="*/ 3209193 w 3209193"/>
              <a:gd name="connsiteY1" fmla="*/ 0 h 43961"/>
              <a:gd name="connsiteX2" fmla="*/ 3209193 w 3209193"/>
              <a:gd name="connsiteY2" fmla="*/ 0 h 43961"/>
              <a:gd name="connsiteX3" fmla="*/ 3209193 w 3209193"/>
              <a:gd name="connsiteY3" fmla="*/ 0 h 43961"/>
            </a:gdLst>
            <a:ahLst/>
            <a:cxnLst>
              <a:cxn ang="0">
                <a:pos x="connsiteX0" y="connsiteY0"/>
              </a:cxn>
              <a:cxn ang="0">
                <a:pos x="connsiteX1" y="connsiteY1"/>
              </a:cxn>
              <a:cxn ang="0">
                <a:pos x="connsiteX2" y="connsiteY2"/>
              </a:cxn>
              <a:cxn ang="0">
                <a:pos x="connsiteX3" y="connsiteY3"/>
              </a:cxn>
            </a:cxnLst>
            <a:rect l="l" t="t" r="r" b="b"/>
            <a:pathLst>
              <a:path w="3209193" h="43961">
                <a:moveTo>
                  <a:pt x="0" y="43961"/>
                </a:moveTo>
                <a:lnTo>
                  <a:pt x="3209193" y="0"/>
                </a:lnTo>
                <a:lnTo>
                  <a:pt x="3209193" y="0"/>
                </a:lnTo>
                <a:lnTo>
                  <a:pt x="3209193" y="0"/>
                </a:ln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38BADAE2-B1A2-EB4B-95D6-41B38F6ADEEC}"/>
              </a:ext>
            </a:extLst>
          </p:cNvPr>
          <p:cNvSpPr/>
          <p:nvPr/>
        </p:nvSpPr>
        <p:spPr>
          <a:xfrm>
            <a:off x="2514600" y="4607960"/>
            <a:ext cx="2397012" cy="913609"/>
          </a:xfrm>
          <a:custGeom>
            <a:avLst/>
            <a:gdLst>
              <a:gd name="connsiteX0" fmla="*/ 0 w 2397012"/>
              <a:gd name="connsiteY0" fmla="*/ 913609 h 913609"/>
              <a:gd name="connsiteX1" fmla="*/ 931985 w 2397012"/>
              <a:gd name="connsiteY1" fmla="*/ 219017 h 913609"/>
              <a:gd name="connsiteX2" fmla="*/ 2268415 w 2397012"/>
              <a:gd name="connsiteY2" fmla="*/ 16794 h 913609"/>
              <a:gd name="connsiteX3" fmla="*/ 2268415 w 2397012"/>
              <a:gd name="connsiteY3" fmla="*/ 25586 h 913609"/>
            </a:gdLst>
            <a:ahLst/>
            <a:cxnLst>
              <a:cxn ang="0">
                <a:pos x="connsiteX0" y="connsiteY0"/>
              </a:cxn>
              <a:cxn ang="0">
                <a:pos x="connsiteX1" y="connsiteY1"/>
              </a:cxn>
              <a:cxn ang="0">
                <a:pos x="connsiteX2" y="connsiteY2"/>
              </a:cxn>
              <a:cxn ang="0">
                <a:pos x="connsiteX3" y="connsiteY3"/>
              </a:cxn>
            </a:cxnLst>
            <a:rect l="l" t="t" r="r" b="b"/>
            <a:pathLst>
              <a:path w="2397012" h="913609">
                <a:moveTo>
                  <a:pt x="0" y="913609"/>
                </a:moveTo>
                <a:cubicBezTo>
                  <a:pt x="276958" y="641047"/>
                  <a:pt x="553916" y="368486"/>
                  <a:pt x="931985" y="219017"/>
                </a:cubicBezTo>
                <a:cubicBezTo>
                  <a:pt x="1310054" y="69548"/>
                  <a:pt x="2045677" y="49032"/>
                  <a:pt x="2268415" y="16794"/>
                </a:cubicBezTo>
                <a:cubicBezTo>
                  <a:pt x="2491153" y="-15444"/>
                  <a:pt x="2379784" y="5071"/>
                  <a:pt x="2268415" y="25586"/>
                </a:cubicBez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ACD86550-9E41-AE49-8BAD-F58D070055B7}"/>
              </a:ext>
            </a:extLst>
          </p:cNvPr>
          <p:cNvCxnSpPr>
            <a:cxnSpLocks/>
            <a:stCxn id="7" idx="0"/>
          </p:cNvCxnSpPr>
          <p:nvPr/>
        </p:nvCxnSpPr>
        <p:spPr>
          <a:xfrm flipH="1" flipV="1">
            <a:off x="4803034" y="4299438"/>
            <a:ext cx="192105" cy="22009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4275FEA-F6F5-9D40-AEA0-094021197BA6}"/>
              </a:ext>
            </a:extLst>
          </p:cNvPr>
          <p:cNvCxnSpPr>
            <a:cxnSpLocks/>
            <a:stCxn id="8" idx="0"/>
          </p:cNvCxnSpPr>
          <p:nvPr/>
        </p:nvCxnSpPr>
        <p:spPr>
          <a:xfrm flipV="1">
            <a:off x="5453291" y="4193931"/>
            <a:ext cx="83527" cy="309248"/>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D0683E7-8990-9547-9B03-0E673ABD79A9}"/>
              </a:ext>
            </a:extLst>
          </p:cNvPr>
          <p:cNvCxnSpPr>
            <a:cxnSpLocks/>
          </p:cNvCxnSpPr>
          <p:nvPr/>
        </p:nvCxnSpPr>
        <p:spPr>
          <a:xfrm flipV="1">
            <a:off x="6009598" y="4522573"/>
            <a:ext cx="356033" cy="53068"/>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C3AB08C-A9BD-7544-84F5-F29D25890FB6}"/>
              </a:ext>
            </a:extLst>
          </p:cNvPr>
          <p:cNvGrpSpPr/>
          <p:nvPr/>
        </p:nvGrpSpPr>
        <p:grpSpPr>
          <a:xfrm>
            <a:off x="5224215" y="5650858"/>
            <a:ext cx="6601374" cy="651589"/>
            <a:chOff x="3713106" y="5694801"/>
            <a:chExt cx="6601374" cy="651589"/>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BAA581E-33E7-9444-B979-B9093FE7EC6A}"/>
                    </a:ext>
                  </a:extLst>
                </p:cNvPr>
                <p:cNvSpPr txBox="1"/>
                <p:nvPr/>
              </p:nvSpPr>
              <p:spPr>
                <a:xfrm>
                  <a:off x="3713106" y="5694801"/>
                  <a:ext cx="6601374" cy="651589"/>
                </a:xfrm>
                <a:prstGeom prst="rect">
                  <a:avLst/>
                </a:prstGeom>
                <a:noFill/>
              </p:spPr>
              <p:txBody>
                <a:bodyPr wrap="square" rtlCol="0">
                  <a:spAutoFit/>
                </a:bodyPr>
                <a:lstStyle/>
                <a:p>
                  <a:pPr marL="285750" indent="-285750">
                    <a:buFont typeface="Arial" panose="020B0604020202020204" pitchFamily="34" charset="0"/>
                    <a:buChar char="•"/>
                  </a:pPr>
                  <a:r>
                    <a:rPr lang="en-US" dirty="0"/>
                    <a:t>Top K worst performing historical directions:</a:t>
                  </a:r>
                </a:p>
                <a:p>
                  <a:pPr marL="285750" indent="-285750">
                    <a:buFont typeface="Arial" panose="020B0604020202020204" pitchFamily="34" charset="0"/>
                    <a:buChar char="•"/>
                  </a:pPr>
                  <a:r>
                    <a:rPr lang="en-US" dirty="0"/>
                    <a:t>At time </a:t>
                  </a:r>
                  <a14:m>
                    <m:oMath xmlns:m="http://schemas.openxmlformats.org/officeDocument/2006/math">
                      <m:r>
                        <a:rPr lang="en-US" b="0" i="1" smtClean="0">
                          <a:latin typeface="Cambria Math" panose="02040503050406030204" pitchFamily="18" charset="0"/>
                        </a:rPr>
                        <m:t>𝑡</m:t>
                      </m:r>
                    </m:oMath>
                  </a14:m>
                  <a:r>
                    <a:rPr lang="en-US" dirty="0"/>
                    <a:t>, sample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𝑡</m:t>
                          </m:r>
                        </m:sub>
                      </m:sSub>
                    </m:oMath>
                  </a14:m>
                  <a:r>
                    <a:rPr lang="en-US" dirty="0"/>
                    <a:t> from</a:t>
                  </a:r>
                </a:p>
              </p:txBody>
            </p:sp>
          </mc:Choice>
          <mc:Fallback xmlns="">
            <p:sp>
              <p:nvSpPr>
                <p:cNvPr id="50" name="TextBox 49">
                  <a:extLst>
                    <a:ext uri="{FF2B5EF4-FFF2-40B4-BE49-F238E27FC236}">
                      <a16:creationId xmlns:a16="http://schemas.microsoft.com/office/drawing/2014/main" id="{2BAA581E-33E7-9444-B979-B9093FE7EC6A}"/>
                    </a:ext>
                  </a:extLst>
                </p:cNvPr>
                <p:cNvSpPr txBox="1">
                  <a:spLocks noRot="1" noChangeAspect="1" noMove="1" noResize="1" noEditPoints="1" noAdjustHandles="1" noChangeArrowheads="1" noChangeShapeType="1" noTextEdit="1"/>
                </p:cNvSpPr>
                <p:nvPr/>
              </p:nvSpPr>
              <p:spPr>
                <a:xfrm>
                  <a:off x="3713106" y="5694801"/>
                  <a:ext cx="6601374" cy="651589"/>
                </a:xfrm>
                <a:prstGeom prst="rect">
                  <a:avLst/>
                </a:prstGeom>
                <a:blipFill>
                  <a:blip r:embed="rId2"/>
                  <a:stretch>
                    <a:fillRect l="-576" t="-1887" b="-15094"/>
                  </a:stretch>
                </a:blipFill>
              </p:spPr>
              <p:txBody>
                <a:bodyPr/>
                <a:lstStyle/>
                <a:p>
                  <a:r>
                    <a:rPr lang="en-US">
                      <a:noFill/>
                    </a:rPr>
                    <a:t> </a:t>
                  </a:r>
                </a:p>
              </p:txBody>
            </p:sp>
          </mc:Fallback>
        </mc:AlternateContent>
        <p:pic>
          <p:nvPicPr>
            <p:cNvPr id="11" name="Picture 10" descr="A picture containing text, clock, watch, gauge&#10;&#10;Description automatically generated">
              <a:extLst>
                <a:ext uri="{FF2B5EF4-FFF2-40B4-BE49-F238E27FC236}">
                  <a16:creationId xmlns:a16="http://schemas.microsoft.com/office/drawing/2014/main" id="{BC933EA3-DF72-A74C-8AED-EA67A223A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8532" y="5737210"/>
              <a:ext cx="1604647" cy="329525"/>
            </a:xfrm>
            <a:prstGeom prst="rect">
              <a:avLst/>
            </a:prstGeom>
          </p:spPr>
        </p:pic>
        <p:pic>
          <p:nvPicPr>
            <p:cNvPr id="14" name="Picture 13" descr="Logo&#10;&#10;Description automatically generated">
              <a:extLst>
                <a:ext uri="{FF2B5EF4-FFF2-40B4-BE49-F238E27FC236}">
                  <a16:creationId xmlns:a16="http://schemas.microsoft.com/office/drawing/2014/main" id="{7B80B673-C13F-F740-9D0C-CCC39F5173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6466" y="5989527"/>
              <a:ext cx="1853555" cy="320657"/>
            </a:xfrm>
            <a:prstGeom prst="rect">
              <a:avLst/>
            </a:prstGeom>
          </p:spPr>
        </p:pic>
      </p:grpSp>
      <p:pic>
        <p:nvPicPr>
          <p:cNvPr id="33" name="Picture 32" descr="A picture containing icon&#10;&#10;Description automatically generated">
            <a:extLst>
              <a:ext uri="{FF2B5EF4-FFF2-40B4-BE49-F238E27FC236}">
                <a16:creationId xmlns:a16="http://schemas.microsoft.com/office/drawing/2014/main" id="{FEFE24DF-1174-F449-979E-39EC75DEC1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88110" y="4305175"/>
            <a:ext cx="281531" cy="281531"/>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1F054752-F844-2E4F-8AEA-6ABC9F9B4B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12674" y="5523988"/>
            <a:ext cx="281531" cy="296749"/>
          </a:xfrm>
          <a:prstGeom prst="rect">
            <a:avLst/>
          </a:prstGeom>
        </p:spPr>
      </p:pic>
      <p:pic>
        <p:nvPicPr>
          <p:cNvPr id="43" name="Picture 42" descr="A picture containing scissors, clipart&#10;&#10;Description automatically generated">
            <a:extLst>
              <a:ext uri="{FF2B5EF4-FFF2-40B4-BE49-F238E27FC236}">
                <a16:creationId xmlns:a16="http://schemas.microsoft.com/office/drawing/2014/main" id="{8B2533EA-ED95-3246-9E49-0D3603ABF1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0735" y="5819336"/>
            <a:ext cx="289140" cy="327185"/>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B3BEA751-0CA7-4D4B-AFDB-D09936196E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4895" y="3930093"/>
            <a:ext cx="532625" cy="251095"/>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1D49A239-81A7-F04E-A076-3FCBBDCFEB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10148" y="4055139"/>
            <a:ext cx="525017" cy="235877"/>
          </a:xfrm>
          <a:prstGeom prst="rect">
            <a:avLst/>
          </a:prstGeom>
        </p:spPr>
      </p:pic>
      <p:pic>
        <p:nvPicPr>
          <p:cNvPr id="47" name="Picture 46" descr="A picture containing logo&#10;&#10;Description automatically generated">
            <a:extLst>
              <a:ext uri="{FF2B5EF4-FFF2-40B4-BE49-F238E27FC236}">
                <a16:creationId xmlns:a16="http://schemas.microsoft.com/office/drawing/2014/main" id="{17D73BB8-9C28-EB4E-A356-859AF1AEB8A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15634" y="4747566"/>
            <a:ext cx="509799" cy="289140"/>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A08C377D-7F52-B341-A045-C45A21542A1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0079" y="4771654"/>
            <a:ext cx="525017" cy="296749"/>
          </a:xfrm>
          <a:prstGeom prst="rect">
            <a:avLst/>
          </a:prstGeom>
        </p:spPr>
      </p:pic>
      <p:pic>
        <p:nvPicPr>
          <p:cNvPr id="54" name="Picture 53" descr="Icon&#10;&#10;Description automatically generated with low confidence">
            <a:extLst>
              <a:ext uri="{FF2B5EF4-FFF2-40B4-BE49-F238E27FC236}">
                <a16:creationId xmlns:a16="http://schemas.microsoft.com/office/drawing/2014/main" id="{F9990623-E30A-4A43-A111-CAF4BE0479F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43771" y="4664570"/>
            <a:ext cx="235877" cy="350011"/>
          </a:xfrm>
          <a:prstGeom prst="rect">
            <a:avLst/>
          </a:prstGeom>
        </p:spPr>
      </p:pic>
      <p:pic>
        <p:nvPicPr>
          <p:cNvPr id="55" name="Picture 54" descr="Text&#10;&#10;Description automatically generated with medium confidence">
            <a:extLst>
              <a:ext uri="{FF2B5EF4-FFF2-40B4-BE49-F238E27FC236}">
                <a16:creationId xmlns:a16="http://schemas.microsoft.com/office/drawing/2014/main" id="{EAC3A414-10DC-824F-A310-203F7054B5E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421894" y="4234909"/>
            <a:ext cx="271278" cy="311966"/>
          </a:xfrm>
          <a:prstGeom prst="rect">
            <a:avLst/>
          </a:prstGeom>
        </p:spPr>
      </p:pic>
      <p:sp>
        <p:nvSpPr>
          <p:cNvPr id="56" name="Slide Number Placeholder 4">
            <a:extLst>
              <a:ext uri="{FF2B5EF4-FFF2-40B4-BE49-F238E27FC236}">
                <a16:creationId xmlns:a16="http://schemas.microsoft.com/office/drawing/2014/main" id="{E9413C68-396F-E84B-862D-2B4FA2FA724C}"/>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96</a:t>
            </a:fld>
            <a:endParaRPr lang="en-US"/>
          </a:p>
        </p:txBody>
      </p:sp>
      <p:sp>
        <p:nvSpPr>
          <p:cNvPr id="57" name="Date Placeholder 3">
            <a:extLst>
              <a:ext uri="{FF2B5EF4-FFF2-40B4-BE49-F238E27FC236}">
                <a16:creationId xmlns:a16="http://schemas.microsoft.com/office/drawing/2014/main" id="{8097C6FF-E4A9-064D-8C5D-22BF4BA54AA2}"/>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13478166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icon&#10;&#10;Description automatically generated">
            <a:extLst>
              <a:ext uri="{FF2B5EF4-FFF2-40B4-BE49-F238E27FC236}">
                <a16:creationId xmlns:a16="http://schemas.microsoft.com/office/drawing/2014/main" id="{6C6BECBD-BEC4-A848-A7B4-74C905006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3505" y="4808633"/>
            <a:ext cx="305921" cy="419549"/>
          </a:xfrm>
          <a:prstGeom prst="rect">
            <a:avLst/>
          </a:prstGeom>
        </p:spPr>
      </p:pic>
      <p:sp>
        <p:nvSpPr>
          <p:cNvPr id="2" name="Title 1">
            <a:extLst>
              <a:ext uri="{FF2B5EF4-FFF2-40B4-BE49-F238E27FC236}">
                <a16:creationId xmlns:a16="http://schemas.microsoft.com/office/drawing/2014/main" id="{42201016-D1EA-EF48-AF1C-62243042561F}"/>
              </a:ext>
            </a:extLst>
          </p:cNvPr>
          <p:cNvSpPr>
            <a:spLocks noGrp="1"/>
          </p:cNvSpPr>
          <p:nvPr>
            <p:ph type="title"/>
          </p:nvPr>
        </p:nvSpPr>
        <p:spPr/>
        <p:txBody>
          <a:bodyPr/>
          <a:lstStyle/>
          <a:p>
            <a:r>
              <a:rPr lang="en-US" dirty="0"/>
              <a:t>Null space gradient descent [WLKMW18]</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707E1E7B-AE8A-CB47-B1E3-98DEA10C1F08}"/>
                  </a:ext>
                </a:extLst>
              </p:cNvPr>
              <p:cNvSpPr>
                <a:spLocks noGrp="1"/>
              </p:cNvSpPr>
              <p:nvPr>
                <p:ph type="body" orient="vert" idx="1"/>
              </p:nvPr>
            </p:nvSpPr>
            <p:spPr>
              <a:xfrm>
                <a:off x="838200" y="1825625"/>
                <a:ext cx="10515600" cy="2625608"/>
              </a:xfrm>
            </p:spPr>
            <p:txBody>
              <a:bodyPr>
                <a:normAutofit/>
              </a:bodyPr>
              <a:lstStyle/>
              <a:p>
                <a:r>
                  <a:rPr lang="en-US" dirty="0"/>
                  <a:t>Intuition: avoid making similar mistakes again</a:t>
                </a:r>
              </a:p>
              <a:p>
                <a:r>
                  <a:rPr lang="en-US" dirty="0"/>
                  <a:t>Context-dependent ranker preselection</a:t>
                </a:r>
              </a:p>
              <a:p>
                <a:pPr lvl="1"/>
                <a:r>
                  <a:rPr lang="en-US" dirty="0"/>
                  <a:t>Construct the candidate ranker to maximize the chance that thy can be differentiated from the current ranker</a:t>
                </a:r>
              </a:p>
              <a:p>
                <a:pPr lvl="2"/>
                <a:r>
                  <a:rPr lang="en-US" dirty="0"/>
                  <a:t>At time </a:t>
                </a:r>
                <a14:m>
                  <m:oMath xmlns:m="http://schemas.openxmlformats.org/officeDocument/2006/math">
                    <m:r>
                      <a:rPr lang="en-US" i="1">
                        <a:latin typeface="Cambria Math" panose="02040503050406030204" pitchFamily="18" charset="0"/>
                      </a:rPr>
                      <m:t>𝑡</m:t>
                    </m:r>
                  </m:oMath>
                </a14:m>
                <a:r>
                  <a:rPr lang="en-US" dirty="0"/>
                  <a:t>, sample </a:t>
                </a:r>
                <a14:m>
                  <m:oMath xmlns:m="http://schemas.openxmlformats.org/officeDocument/2006/math">
                    <m:sSubSup>
                      <m:sSubSupPr>
                        <m:ctrlPr>
                          <a:rPr lang="en-US" b="0" i="1" smtClean="0">
                            <a:latin typeface="Cambria Math" panose="02040503050406030204" pitchFamily="18" charset="0"/>
                            <a:ea typeface="Cambria Math" panose="02040503050406030204" pitchFamily="18" charset="0"/>
                          </a:rPr>
                        </m:ctrlPr>
                      </m:sSubSupPr>
                      <m:e>
                        <m:d>
                          <m:dPr>
                            <m:begChr m:val="{"/>
                            <m:endChr m:val="}"/>
                            <m:ctrlPr>
                              <a:rPr lang="en-US" b="0" i="1" smtClean="0">
                                <a:latin typeface="Cambria Math" panose="02040503050406030204" pitchFamily="18" charset="0"/>
                                <a:ea typeface="Cambria Math" panose="02040503050406030204" pitchFamily="18" charset="0"/>
                              </a:rPr>
                            </m:ctrlPr>
                          </m:dPr>
                          <m:e>
                            <m:sSubSup>
                              <m:sSubSupPr>
                                <m:ctrlPr>
                                  <a:rPr lang="en-US" b="0"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𝑖</m:t>
                                </m:r>
                              </m:sup>
                            </m:sSubSup>
                          </m:e>
                        </m:d>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𝑛</m:t>
                        </m:r>
                      </m:sup>
                    </m:sSubSup>
                  </m:oMath>
                </a14:m>
                <a:r>
                  <a:rPr lang="en-US" dirty="0"/>
                  <a:t> from </a:t>
                </a:r>
              </a:p>
              <a:p>
                <a:pPr lvl="2"/>
                <a:r>
                  <a:rPr lang="en-US" dirty="0"/>
                  <a:t>Select top </a:t>
                </a:r>
                <a14:m>
                  <m:oMath xmlns:m="http://schemas.openxmlformats.org/officeDocument/2006/math">
                    <m:r>
                      <a:rPr lang="en-US" b="0" i="1" smtClean="0">
                        <a:latin typeface="Cambria Math" panose="02040503050406030204" pitchFamily="18" charset="0"/>
                      </a:rPr>
                      <m:t>𝑚</m:t>
                    </m:r>
                  </m:oMath>
                </a14:m>
                <a:r>
                  <a:rPr lang="en-US" dirty="0"/>
                  <a:t> directions that maximize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sup>
                        <m:r>
                          <a:rPr lang="en-US" b="0" i="1" smtClean="0">
                            <a:latin typeface="Cambria Math" panose="02040503050406030204" pitchFamily="18" charset="0"/>
                          </a:rPr>
                          <m:t>𝑇</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𝑡</m:t>
                        </m:r>
                      </m:sub>
                      <m:sup>
                        <m:r>
                          <a:rPr lang="en-US" b="0" i="1" smtClean="0">
                            <a:latin typeface="Cambria Math" panose="02040503050406030204" pitchFamily="18" charset="0"/>
                          </a:rPr>
                          <m:t>𝑖</m:t>
                        </m:r>
                      </m:sup>
                    </m:sSubSup>
                    <m:r>
                      <a:rPr lang="en-US" b="0" i="1" smtClean="0">
                        <a:latin typeface="Cambria Math" panose="02040503050406030204" pitchFamily="18" charset="0"/>
                      </a:rPr>
                      <m:t>|</m:t>
                    </m:r>
                  </m:oMath>
                </a14:m>
                <a:r>
                  <a:rPr lang="en-US" dirty="0"/>
                  <a:t> from </a:t>
                </a:r>
                <a14:m>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𝑡</m:t>
                                </m:r>
                              </m:sub>
                              <m:sup>
                                <m:r>
                                  <a:rPr lang="en-US" i="1">
                                    <a:latin typeface="Cambria Math" panose="02040503050406030204" pitchFamily="18" charset="0"/>
                                    <a:ea typeface="Cambria Math" panose="02040503050406030204" pitchFamily="18" charset="0"/>
                                  </a:rPr>
                                  <m:t>𝑖</m:t>
                                </m:r>
                              </m:sup>
                            </m:sSubSup>
                          </m:e>
                        </m:d>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𝑛</m:t>
                        </m:r>
                      </m:sup>
                    </m:sSubSup>
                  </m:oMath>
                </a14:m>
                <a:r>
                  <a:rPr lang="en-US" dirty="0"/>
                  <a:t> </a:t>
                </a:r>
              </a:p>
              <a:p>
                <a:pPr lvl="2"/>
                <a:endParaRPr lang="en-US" dirty="0"/>
              </a:p>
              <a:p>
                <a:pPr lvl="1"/>
                <a:endParaRPr lang="en-US" dirty="0"/>
              </a:p>
            </p:txBody>
          </p:sp>
        </mc:Choice>
        <mc:Fallback xmlns="">
          <p:sp>
            <p:nvSpPr>
              <p:cNvPr id="3" name="Vertical Text Placeholder 2">
                <a:extLst>
                  <a:ext uri="{FF2B5EF4-FFF2-40B4-BE49-F238E27FC236}">
                    <a16:creationId xmlns:a16="http://schemas.microsoft.com/office/drawing/2014/main" id="{707E1E7B-AE8A-CB47-B1E3-98DEA10C1F08}"/>
                  </a:ext>
                </a:extLst>
              </p:cNvPr>
              <p:cNvSpPr>
                <a:spLocks noGrp="1" noRot="1" noChangeAspect="1" noMove="1" noResize="1" noEditPoints="1" noAdjustHandles="1" noChangeArrowheads="1" noChangeShapeType="1" noTextEdit="1"/>
              </p:cNvSpPr>
              <p:nvPr>
                <p:ph type="body" orient="vert" idx="1"/>
              </p:nvPr>
            </p:nvSpPr>
            <p:spPr>
              <a:xfrm>
                <a:off x="838200" y="1825625"/>
                <a:ext cx="10515600" cy="2625608"/>
              </a:xfrm>
              <a:blipFill>
                <a:blip r:embed="rId3"/>
                <a:stretch>
                  <a:fillRect l="-1086" t="-3846" b="-962"/>
                </a:stretch>
              </a:blipFill>
            </p:spPr>
            <p:txBody>
              <a:bodyPr/>
              <a:lstStyle/>
              <a:p>
                <a:r>
                  <a:rPr lang="en-US">
                    <a:noFill/>
                  </a:rPr>
                  <a:t> </a:t>
                </a:r>
              </a:p>
            </p:txBody>
          </p:sp>
        </mc:Fallback>
      </mc:AlternateContent>
      <p:grpSp>
        <p:nvGrpSpPr>
          <p:cNvPr id="106" name="Group 105">
            <a:extLst>
              <a:ext uri="{FF2B5EF4-FFF2-40B4-BE49-F238E27FC236}">
                <a16:creationId xmlns:a16="http://schemas.microsoft.com/office/drawing/2014/main" id="{B5FC6EB8-75AC-2645-8583-171FD3FE79F3}"/>
              </a:ext>
            </a:extLst>
          </p:cNvPr>
          <p:cNvGrpSpPr/>
          <p:nvPr/>
        </p:nvGrpSpPr>
        <p:grpSpPr>
          <a:xfrm>
            <a:off x="949676" y="5573759"/>
            <a:ext cx="622456" cy="568971"/>
            <a:chOff x="2175291" y="2967889"/>
            <a:chExt cx="622456" cy="568971"/>
          </a:xfrm>
        </p:grpSpPr>
        <p:cxnSp>
          <p:nvCxnSpPr>
            <p:cNvPr id="107" name="Straight Connector 106">
              <a:extLst>
                <a:ext uri="{FF2B5EF4-FFF2-40B4-BE49-F238E27FC236}">
                  <a16:creationId xmlns:a16="http://schemas.microsoft.com/office/drawing/2014/main" id="{B3123B97-5883-F34F-B929-42AC14791361}"/>
                </a:ext>
              </a:extLst>
            </p:cNvPr>
            <p:cNvCxnSpPr/>
            <p:nvPr/>
          </p:nvCxnSpPr>
          <p:spPr>
            <a:xfrm>
              <a:off x="2632715" y="2967889"/>
              <a:ext cx="165032" cy="27541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064001C-7275-B44E-BC81-2A59E6AE7E33}"/>
                </a:ext>
              </a:extLst>
            </p:cNvPr>
            <p:cNvCxnSpPr/>
            <p:nvPr/>
          </p:nvCxnSpPr>
          <p:spPr>
            <a:xfrm>
              <a:off x="2301585" y="3131883"/>
              <a:ext cx="180242" cy="28947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0C20238-A603-8548-B138-7AA0819B6D2B}"/>
                </a:ext>
              </a:extLst>
            </p:cNvPr>
            <p:cNvCxnSpPr/>
            <p:nvPr/>
          </p:nvCxnSpPr>
          <p:spPr>
            <a:xfrm>
              <a:off x="2573650" y="3390308"/>
              <a:ext cx="97602" cy="1465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1F69A60-4DE1-D741-B7C4-5925BBE9263D}"/>
                </a:ext>
              </a:extLst>
            </p:cNvPr>
            <p:cNvCxnSpPr/>
            <p:nvPr/>
          </p:nvCxnSpPr>
          <p:spPr>
            <a:xfrm>
              <a:off x="2175291" y="3380098"/>
              <a:ext cx="90016" cy="14921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2" name="Oval 111">
            <a:extLst>
              <a:ext uri="{FF2B5EF4-FFF2-40B4-BE49-F238E27FC236}">
                <a16:creationId xmlns:a16="http://schemas.microsoft.com/office/drawing/2014/main" id="{7F252D7A-D513-8542-B5B1-B4B4A3863CFC}"/>
              </a:ext>
            </a:extLst>
          </p:cNvPr>
          <p:cNvSpPr/>
          <p:nvPr/>
        </p:nvSpPr>
        <p:spPr>
          <a:xfrm>
            <a:off x="922836" y="4646174"/>
            <a:ext cx="2591365" cy="1703847"/>
          </a:xfrm>
          <a:prstGeom prst="ellipse">
            <a:avLst/>
          </a:prstGeom>
          <a:no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671DC957-E824-594E-818D-C8424B98AE3D}"/>
              </a:ext>
            </a:extLst>
          </p:cNvPr>
          <p:cNvGrpSpPr/>
          <p:nvPr/>
        </p:nvGrpSpPr>
        <p:grpSpPr>
          <a:xfrm>
            <a:off x="932550" y="5561274"/>
            <a:ext cx="558872" cy="568971"/>
            <a:chOff x="2175291" y="2967889"/>
            <a:chExt cx="558872" cy="568971"/>
          </a:xfrm>
        </p:grpSpPr>
        <p:cxnSp>
          <p:nvCxnSpPr>
            <p:cNvPr id="115" name="Straight Connector 114">
              <a:extLst>
                <a:ext uri="{FF2B5EF4-FFF2-40B4-BE49-F238E27FC236}">
                  <a16:creationId xmlns:a16="http://schemas.microsoft.com/office/drawing/2014/main" id="{C247A4FB-41A5-4E44-88D5-9E75139FF3D0}"/>
                </a:ext>
              </a:extLst>
            </p:cNvPr>
            <p:cNvCxnSpPr>
              <a:cxnSpLocks/>
            </p:cNvCxnSpPr>
            <p:nvPr/>
          </p:nvCxnSpPr>
          <p:spPr>
            <a:xfrm>
              <a:off x="2632715" y="2967889"/>
              <a:ext cx="101448" cy="1017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5409FA0-7ACF-1A44-BC67-53D9652F5ACD}"/>
                </a:ext>
              </a:extLst>
            </p:cNvPr>
            <p:cNvCxnSpPr>
              <a:cxnSpLocks/>
            </p:cNvCxnSpPr>
            <p:nvPr/>
          </p:nvCxnSpPr>
          <p:spPr>
            <a:xfrm>
              <a:off x="2301585" y="3131883"/>
              <a:ext cx="132051" cy="14689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81C657A-64AE-B143-82E6-761AC01C26F3}"/>
                </a:ext>
              </a:extLst>
            </p:cNvPr>
            <p:cNvCxnSpPr>
              <a:cxnSpLocks/>
            </p:cNvCxnSpPr>
            <p:nvPr/>
          </p:nvCxnSpPr>
          <p:spPr>
            <a:xfrm>
              <a:off x="2515883" y="3278777"/>
              <a:ext cx="155369" cy="2580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0652F72-0166-D545-A428-409BD9F523C4}"/>
                </a:ext>
              </a:extLst>
            </p:cNvPr>
            <p:cNvCxnSpPr>
              <a:cxnSpLocks/>
            </p:cNvCxnSpPr>
            <p:nvPr/>
          </p:nvCxnSpPr>
          <p:spPr>
            <a:xfrm>
              <a:off x="2175291" y="3380098"/>
              <a:ext cx="61937" cy="706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03C37979-D9FF-C94D-94A1-3CA4C1849358}"/>
              </a:ext>
            </a:extLst>
          </p:cNvPr>
          <p:cNvGrpSpPr/>
          <p:nvPr/>
        </p:nvGrpSpPr>
        <p:grpSpPr>
          <a:xfrm>
            <a:off x="3747651" y="5234581"/>
            <a:ext cx="767071" cy="1102895"/>
            <a:chOff x="7741920" y="3677920"/>
            <a:chExt cx="767071" cy="1102895"/>
          </a:xfrm>
          <a:solidFill>
            <a:schemeClr val="accent5">
              <a:lumMod val="60000"/>
              <a:lumOff val="40000"/>
            </a:schemeClr>
          </a:solidFill>
        </p:grpSpPr>
        <p:sp>
          <p:nvSpPr>
            <p:cNvPr id="120" name="Rectangle 119">
              <a:extLst>
                <a:ext uri="{FF2B5EF4-FFF2-40B4-BE49-F238E27FC236}">
                  <a16:creationId xmlns:a16="http://schemas.microsoft.com/office/drawing/2014/main" id="{82F319F4-9FEF-F14D-9233-FE0FF841D720}"/>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21" name="Rectangle 120">
              <a:extLst>
                <a:ext uri="{FF2B5EF4-FFF2-40B4-BE49-F238E27FC236}">
                  <a16:creationId xmlns:a16="http://schemas.microsoft.com/office/drawing/2014/main" id="{3960C9B0-1F98-CD43-93A9-36CD870166F7}"/>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122" name="Rectangle 121">
              <a:extLst>
                <a:ext uri="{FF2B5EF4-FFF2-40B4-BE49-F238E27FC236}">
                  <a16:creationId xmlns:a16="http://schemas.microsoft.com/office/drawing/2014/main" id="{A7F3D6C1-70C1-1048-8643-CEA75D438970}"/>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23" name="Rectangle 122">
              <a:extLst>
                <a:ext uri="{FF2B5EF4-FFF2-40B4-BE49-F238E27FC236}">
                  <a16:creationId xmlns:a16="http://schemas.microsoft.com/office/drawing/2014/main" id="{D10FC6C2-9F43-694C-B7C1-F49E716CAD09}"/>
                </a:ext>
              </a:extLst>
            </p:cNvPr>
            <p:cNvSpPr/>
            <p:nvPr/>
          </p:nvSpPr>
          <p:spPr>
            <a:xfrm>
              <a:off x="7741920" y="4506495"/>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grpSp>
        <p:nvGrpSpPr>
          <p:cNvPr id="124" name="Group 123">
            <a:extLst>
              <a:ext uri="{FF2B5EF4-FFF2-40B4-BE49-F238E27FC236}">
                <a16:creationId xmlns:a16="http://schemas.microsoft.com/office/drawing/2014/main" id="{A9201E20-DF00-5B43-9163-85698CF64D3D}"/>
              </a:ext>
            </a:extLst>
          </p:cNvPr>
          <p:cNvGrpSpPr/>
          <p:nvPr/>
        </p:nvGrpSpPr>
        <p:grpSpPr>
          <a:xfrm>
            <a:off x="4800291" y="5224108"/>
            <a:ext cx="767071" cy="1097704"/>
            <a:chOff x="7741920" y="3677920"/>
            <a:chExt cx="767071" cy="1097704"/>
          </a:xfrm>
          <a:solidFill>
            <a:srgbClr val="FF5D78"/>
          </a:solidFill>
        </p:grpSpPr>
        <p:sp>
          <p:nvSpPr>
            <p:cNvPr id="125" name="Rectangle 124">
              <a:extLst>
                <a:ext uri="{FF2B5EF4-FFF2-40B4-BE49-F238E27FC236}">
                  <a16:creationId xmlns:a16="http://schemas.microsoft.com/office/drawing/2014/main" id="{4DECDAB3-92DA-F54F-B22E-88DB73E9B4C9}"/>
                </a:ext>
              </a:extLst>
            </p:cNvPr>
            <p:cNvSpPr/>
            <p:nvPr/>
          </p:nvSpPr>
          <p:spPr>
            <a:xfrm>
              <a:off x="7741920" y="3677920"/>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26" name="Rectangle 125">
              <a:extLst>
                <a:ext uri="{FF2B5EF4-FFF2-40B4-BE49-F238E27FC236}">
                  <a16:creationId xmlns:a16="http://schemas.microsoft.com/office/drawing/2014/main" id="{1AD8B109-87CE-4E4F-9DC5-CB717FD393CD}"/>
                </a:ext>
              </a:extLst>
            </p:cNvPr>
            <p:cNvSpPr/>
            <p:nvPr/>
          </p:nvSpPr>
          <p:spPr>
            <a:xfrm>
              <a:off x="7741920" y="3952240"/>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127" name="Rectangle 126">
              <a:extLst>
                <a:ext uri="{FF2B5EF4-FFF2-40B4-BE49-F238E27FC236}">
                  <a16:creationId xmlns:a16="http://schemas.microsoft.com/office/drawing/2014/main" id="{72927A2C-241A-2640-A077-3415C61B2197}"/>
                </a:ext>
              </a:extLst>
            </p:cNvPr>
            <p:cNvSpPr/>
            <p:nvPr/>
          </p:nvSpPr>
          <p:spPr>
            <a:xfrm>
              <a:off x="7741920" y="4228281"/>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28" name="Rectangle 127">
              <a:extLst>
                <a:ext uri="{FF2B5EF4-FFF2-40B4-BE49-F238E27FC236}">
                  <a16:creationId xmlns:a16="http://schemas.microsoft.com/office/drawing/2014/main" id="{942EB0F9-6A66-C547-BAD3-14F41C97FC8A}"/>
                </a:ext>
              </a:extLst>
            </p:cNvPr>
            <p:cNvSpPr/>
            <p:nvPr/>
          </p:nvSpPr>
          <p:spPr>
            <a:xfrm>
              <a:off x="7741920" y="4501304"/>
              <a:ext cx="767071" cy="2743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12C9D2F-6E15-2F43-A16F-19A2AC79BB10}"/>
                  </a:ext>
                </a:extLst>
              </p:cNvPr>
              <p:cNvSpPr txBox="1"/>
              <p:nvPr/>
            </p:nvSpPr>
            <p:spPr>
              <a:xfrm>
                <a:off x="6811490" y="4686227"/>
                <a:ext cx="5380509" cy="2311338"/>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𝑡</m:t>
                        </m:r>
                      </m:sub>
                    </m:sSub>
                  </m:oMath>
                </a14:m>
                <a:r>
                  <a:rPr lang="en-US" dirty="0"/>
                  <a:t> and </a:t>
                </a:r>
                <a14:m>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1</m:t>
                        </m:r>
                      </m:sup>
                    </m:sSubSup>
                  </m:oMath>
                </a14:m>
                <a:r>
                  <a:rPr lang="en-US" dirty="0">
                    <a:ea typeface="Cambria Math" panose="02040503050406030204" pitchFamily="18" charset="0"/>
                  </a:rPr>
                  <a:t> rank the candidate documents in the same order</a:t>
                </a:r>
              </a:p>
              <a:p>
                <a:pPr marL="285750" indent="-285750">
                  <a:buFont typeface="Arial" panose="020B0604020202020204" pitchFamily="34" charset="0"/>
                  <a:buChar char="•"/>
                </a:pPr>
                <a:r>
                  <a:rPr lang="en-US" dirty="0">
                    <a:ea typeface="Cambria Math" panose="02040503050406030204" pitchFamily="18" charset="0"/>
                  </a:rPr>
                  <a:t>No interleaved test can differentiate the ranking quality for current query</a:t>
                </a:r>
              </a:p>
              <a:p>
                <a:pPr marL="285750" indent="-285750">
                  <a:buFont typeface="Arial" panose="020B0604020202020204" pitchFamily="34" charset="0"/>
                  <a:buChar char="•"/>
                </a:pPr>
                <a:r>
                  <a:rPr lang="en-US" dirty="0">
                    <a:ea typeface="Cambria Math" panose="02040503050406030204" pitchFamily="18" charset="0"/>
                  </a:rPr>
                  <a:t>NSGD favors </a:t>
                </a:r>
                <a14:m>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𝑡</m:t>
                        </m:r>
                      </m:sub>
                      <m:sup>
                        <m:r>
                          <a:rPr lang="en-US" i="1">
                            <a:latin typeface="Cambria Math" panose="02040503050406030204" pitchFamily="18" charset="0"/>
                            <a:ea typeface="Cambria Math" panose="02040503050406030204" pitchFamily="18" charset="0"/>
                          </a:rPr>
                          <m:t>2</m:t>
                        </m:r>
                      </m:sup>
                    </m:sSubSup>
                  </m:oMath>
                </a14:m>
                <a:r>
                  <a:rPr lang="en-US" dirty="0">
                    <a:ea typeface="Cambria Math" panose="02040503050406030204" pitchFamily="18" charset="0"/>
                  </a:rPr>
                  <a:t> as it ranks the documents in a different order than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𝑡</m:t>
                        </m:r>
                      </m:sub>
                    </m:sSub>
                  </m:oMath>
                </a14:m>
                <a:endParaRPr lang="en-US" dirty="0">
                  <a:ea typeface="Cambria Math" panose="02040503050406030204" pitchFamily="18" charset="0"/>
                </a:endParaRPr>
              </a:p>
              <a:p>
                <a:pPr marL="285750" indent="-285750">
                  <a:buFont typeface="Arial" panose="020B0604020202020204" pitchFamily="34" charset="0"/>
                  <a:buChar char="•"/>
                </a:pPr>
                <a:endParaRPr lang="en-US" dirty="0">
                  <a:ea typeface="Cambria Math" panose="02040503050406030204" pitchFamily="18" charset="0"/>
                </a:endParaRPr>
              </a:p>
              <a:p>
                <a:pPr marL="285750" indent="-285750">
                  <a:buFont typeface="Arial" panose="020B0604020202020204" pitchFamily="34" charset="0"/>
                  <a:buChar char="•"/>
                </a:pPr>
                <a:endParaRPr lang="en-US" dirty="0"/>
              </a:p>
            </p:txBody>
          </p:sp>
        </mc:Choice>
        <mc:Fallback xmlns="">
          <p:sp>
            <p:nvSpPr>
              <p:cNvPr id="27" name="TextBox 26">
                <a:extLst>
                  <a:ext uri="{FF2B5EF4-FFF2-40B4-BE49-F238E27FC236}">
                    <a16:creationId xmlns:a16="http://schemas.microsoft.com/office/drawing/2014/main" id="{412C9D2F-6E15-2F43-A16F-19A2AC79BB10}"/>
                  </a:ext>
                </a:extLst>
              </p:cNvPr>
              <p:cNvSpPr txBox="1">
                <a:spLocks noRot="1" noChangeAspect="1" noMove="1" noResize="1" noEditPoints="1" noAdjustHandles="1" noChangeArrowheads="1" noChangeShapeType="1" noTextEdit="1"/>
              </p:cNvSpPr>
              <p:nvPr/>
            </p:nvSpPr>
            <p:spPr>
              <a:xfrm>
                <a:off x="6811490" y="4686227"/>
                <a:ext cx="5380509" cy="2311338"/>
              </a:xfrm>
              <a:prstGeom prst="rect">
                <a:avLst/>
              </a:prstGeom>
              <a:blipFill>
                <a:blip r:embed="rId7"/>
                <a:stretch>
                  <a:fillRect l="-706" t="-1639"/>
                </a:stretch>
              </a:blipFill>
            </p:spPr>
            <p:txBody>
              <a:bodyPr/>
              <a:lstStyle/>
              <a:p>
                <a:r>
                  <a:rPr lang="en-US">
                    <a:noFill/>
                  </a:rPr>
                  <a:t> </a:t>
                </a:r>
              </a:p>
            </p:txBody>
          </p:sp>
        </mc:Fallback>
      </mc:AlternateContent>
      <p:grpSp>
        <p:nvGrpSpPr>
          <p:cNvPr id="138" name="Group 137">
            <a:extLst>
              <a:ext uri="{FF2B5EF4-FFF2-40B4-BE49-F238E27FC236}">
                <a16:creationId xmlns:a16="http://schemas.microsoft.com/office/drawing/2014/main" id="{5C556872-C2B0-1848-B4BB-B8385821B4EF}"/>
              </a:ext>
            </a:extLst>
          </p:cNvPr>
          <p:cNvGrpSpPr/>
          <p:nvPr/>
        </p:nvGrpSpPr>
        <p:grpSpPr>
          <a:xfrm>
            <a:off x="5852931" y="5213284"/>
            <a:ext cx="767071" cy="1097704"/>
            <a:chOff x="7741920" y="3677920"/>
            <a:chExt cx="767071" cy="1097704"/>
          </a:xfrm>
          <a:solidFill>
            <a:srgbClr val="FF5D78"/>
          </a:solidFill>
        </p:grpSpPr>
        <p:sp>
          <p:nvSpPr>
            <p:cNvPr id="139" name="Rectangle 138">
              <a:extLst>
                <a:ext uri="{FF2B5EF4-FFF2-40B4-BE49-F238E27FC236}">
                  <a16:creationId xmlns:a16="http://schemas.microsoft.com/office/drawing/2014/main" id="{656B1E27-9315-5043-B25F-72513E5199E6}"/>
                </a:ext>
              </a:extLst>
            </p:cNvPr>
            <p:cNvSpPr/>
            <p:nvPr/>
          </p:nvSpPr>
          <p:spPr>
            <a:xfrm>
              <a:off x="7741920" y="367792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40" name="Rectangle 139">
              <a:extLst>
                <a:ext uri="{FF2B5EF4-FFF2-40B4-BE49-F238E27FC236}">
                  <a16:creationId xmlns:a16="http://schemas.microsoft.com/office/drawing/2014/main" id="{E1AB62D7-E84C-B341-AD5D-C89E661E7976}"/>
                </a:ext>
              </a:extLst>
            </p:cNvPr>
            <p:cNvSpPr/>
            <p:nvPr/>
          </p:nvSpPr>
          <p:spPr>
            <a:xfrm>
              <a:off x="7741920" y="3952240"/>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sp>
          <p:nvSpPr>
            <p:cNvPr id="141" name="Rectangle 140">
              <a:extLst>
                <a:ext uri="{FF2B5EF4-FFF2-40B4-BE49-F238E27FC236}">
                  <a16:creationId xmlns:a16="http://schemas.microsoft.com/office/drawing/2014/main" id="{5AA63484-AA94-D449-BDE9-95A1BAEEF795}"/>
                </a:ext>
              </a:extLst>
            </p:cNvPr>
            <p:cNvSpPr/>
            <p:nvPr/>
          </p:nvSpPr>
          <p:spPr>
            <a:xfrm>
              <a:off x="7741920" y="4228281"/>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142" name="Rectangle 141">
              <a:extLst>
                <a:ext uri="{FF2B5EF4-FFF2-40B4-BE49-F238E27FC236}">
                  <a16:creationId xmlns:a16="http://schemas.microsoft.com/office/drawing/2014/main" id="{1B3F9685-9C97-2C46-B0E1-0B15071048F7}"/>
                </a:ext>
              </a:extLst>
            </p:cNvPr>
            <p:cNvSpPr/>
            <p:nvPr/>
          </p:nvSpPr>
          <p:spPr>
            <a:xfrm>
              <a:off x="7741920" y="4501304"/>
              <a:ext cx="767071" cy="2743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pic>
        <p:nvPicPr>
          <p:cNvPr id="55" name="Picture 54" descr="Logo&#10;&#10;Description automatically generated">
            <a:extLst>
              <a:ext uri="{FF2B5EF4-FFF2-40B4-BE49-F238E27FC236}">
                <a16:creationId xmlns:a16="http://schemas.microsoft.com/office/drawing/2014/main" id="{8C3584D5-697A-6B49-8331-313D7B1DBF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48774" y="3529762"/>
            <a:ext cx="2305092" cy="398771"/>
          </a:xfrm>
          <a:prstGeom prst="rect">
            <a:avLst/>
          </a:prstGeom>
        </p:spPr>
      </p:pic>
      <p:grpSp>
        <p:nvGrpSpPr>
          <p:cNvPr id="6" name="Group 5">
            <a:extLst>
              <a:ext uri="{FF2B5EF4-FFF2-40B4-BE49-F238E27FC236}">
                <a16:creationId xmlns:a16="http://schemas.microsoft.com/office/drawing/2014/main" id="{4C837DB1-460F-584A-BC9B-440138CDC110}"/>
              </a:ext>
            </a:extLst>
          </p:cNvPr>
          <p:cNvGrpSpPr/>
          <p:nvPr/>
        </p:nvGrpSpPr>
        <p:grpSpPr>
          <a:xfrm>
            <a:off x="487456" y="4488550"/>
            <a:ext cx="1718341" cy="1930005"/>
            <a:chOff x="487456" y="4488550"/>
            <a:chExt cx="1718341" cy="1930005"/>
          </a:xfrm>
        </p:grpSpPr>
        <p:grpSp>
          <p:nvGrpSpPr>
            <p:cNvPr id="146" name="Group 145">
              <a:extLst>
                <a:ext uri="{FF2B5EF4-FFF2-40B4-BE49-F238E27FC236}">
                  <a16:creationId xmlns:a16="http://schemas.microsoft.com/office/drawing/2014/main" id="{2607DE46-D8E4-7A45-A69F-432B60D41D33}"/>
                </a:ext>
              </a:extLst>
            </p:cNvPr>
            <p:cNvGrpSpPr/>
            <p:nvPr/>
          </p:nvGrpSpPr>
          <p:grpSpPr>
            <a:xfrm>
              <a:off x="487456" y="4895697"/>
              <a:ext cx="1718341" cy="1522858"/>
              <a:chOff x="487456" y="4895697"/>
              <a:chExt cx="1718341" cy="1522858"/>
            </a:xfrm>
          </p:grpSpPr>
          <p:cxnSp>
            <p:nvCxnSpPr>
              <p:cNvPr id="133" name="Straight Arrow Connector 132">
                <a:extLst>
                  <a:ext uri="{FF2B5EF4-FFF2-40B4-BE49-F238E27FC236}">
                    <a16:creationId xmlns:a16="http://schemas.microsoft.com/office/drawing/2014/main" id="{DC788E18-061E-CD44-A0D3-C248CD81BD86}"/>
                  </a:ext>
                </a:extLst>
              </p:cNvPr>
              <p:cNvCxnSpPr>
                <a:cxnSpLocks/>
                <a:endCxn id="112" idx="1"/>
              </p:cNvCxnSpPr>
              <p:nvPr/>
            </p:nvCxnSpPr>
            <p:spPr>
              <a:xfrm flipV="1">
                <a:off x="487456" y="4895697"/>
                <a:ext cx="814877" cy="1522858"/>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cxnSp>
            <p:nvCxnSpPr>
              <p:cNvPr id="135" name="Straight Arrow Connector 134">
                <a:extLst>
                  <a:ext uri="{FF2B5EF4-FFF2-40B4-BE49-F238E27FC236}">
                    <a16:creationId xmlns:a16="http://schemas.microsoft.com/office/drawing/2014/main" id="{55B683CA-9875-7A49-A8A9-CAFE26634BB8}"/>
                  </a:ext>
                </a:extLst>
              </p:cNvPr>
              <p:cNvCxnSpPr>
                <a:cxnSpLocks/>
                <a:endCxn id="112" idx="1"/>
              </p:cNvCxnSpPr>
              <p:nvPr/>
            </p:nvCxnSpPr>
            <p:spPr>
              <a:xfrm flipH="1" flipV="1">
                <a:off x="1302333" y="4895697"/>
                <a:ext cx="903464" cy="570207"/>
              </a:xfrm>
              <a:prstGeom prst="straightConnector1">
                <a:avLst/>
              </a:prstGeom>
              <a:ln w="28575">
                <a:solidFill>
                  <a:schemeClr val="bg2">
                    <a:lumMod val="75000"/>
                  </a:schemeClr>
                </a:solidFill>
                <a:prstDash val="sysDash"/>
                <a:tailEnd type="triangle" w="lg" len="lg"/>
              </a:ln>
            </p:spPr>
            <p:style>
              <a:lnRef idx="1">
                <a:schemeClr val="dk1"/>
              </a:lnRef>
              <a:fillRef idx="0">
                <a:schemeClr val="dk1"/>
              </a:fillRef>
              <a:effectRef idx="0">
                <a:schemeClr val="dk1"/>
              </a:effectRef>
              <a:fontRef idx="minor">
                <a:schemeClr val="tx1"/>
              </a:fontRef>
            </p:style>
          </p:cxnSp>
        </p:grpSp>
        <p:pic>
          <p:nvPicPr>
            <p:cNvPr id="61" name="Picture 60" descr="A picture containing text&#10;&#10;Description automatically generated">
              <a:extLst>
                <a:ext uri="{FF2B5EF4-FFF2-40B4-BE49-F238E27FC236}">
                  <a16:creationId xmlns:a16="http://schemas.microsoft.com/office/drawing/2014/main" id="{7E653F26-1B4C-4449-B59C-F9581B20C9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5366" y="4768463"/>
              <a:ext cx="349624" cy="349624"/>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00040FB9-3FD8-D741-9519-D92F5736CF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1664" y="4488550"/>
              <a:ext cx="305921" cy="419549"/>
            </a:xfrm>
            <a:prstGeom prst="rect">
              <a:avLst/>
            </a:prstGeom>
          </p:spPr>
        </p:pic>
      </p:grpSp>
      <p:grpSp>
        <p:nvGrpSpPr>
          <p:cNvPr id="5" name="Group 4">
            <a:extLst>
              <a:ext uri="{FF2B5EF4-FFF2-40B4-BE49-F238E27FC236}">
                <a16:creationId xmlns:a16="http://schemas.microsoft.com/office/drawing/2014/main" id="{D654E832-4AA0-8743-B37C-057407F79B40}"/>
              </a:ext>
            </a:extLst>
          </p:cNvPr>
          <p:cNvGrpSpPr/>
          <p:nvPr/>
        </p:nvGrpSpPr>
        <p:grpSpPr>
          <a:xfrm>
            <a:off x="527685" y="4365924"/>
            <a:ext cx="2586625" cy="2041507"/>
            <a:chOff x="527685" y="4365924"/>
            <a:chExt cx="2586625" cy="2041507"/>
          </a:xfrm>
        </p:grpSpPr>
        <p:grpSp>
          <p:nvGrpSpPr>
            <p:cNvPr id="145" name="Group 144">
              <a:extLst>
                <a:ext uri="{FF2B5EF4-FFF2-40B4-BE49-F238E27FC236}">
                  <a16:creationId xmlns:a16="http://schemas.microsoft.com/office/drawing/2014/main" id="{50D7B7BE-5A99-8841-B5EA-00DD4B414BF1}"/>
                </a:ext>
              </a:extLst>
            </p:cNvPr>
            <p:cNvGrpSpPr/>
            <p:nvPr/>
          </p:nvGrpSpPr>
          <p:grpSpPr>
            <a:xfrm>
              <a:off x="527685" y="4664774"/>
              <a:ext cx="2230713" cy="1742657"/>
              <a:chOff x="549247" y="4674198"/>
              <a:chExt cx="2230713" cy="1742657"/>
            </a:xfrm>
          </p:grpSpPr>
          <p:cxnSp>
            <p:nvCxnSpPr>
              <p:cNvPr id="111" name="Straight Arrow Connector 110">
                <a:extLst>
                  <a:ext uri="{FF2B5EF4-FFF2-40B4-BE49-F238E27FC236}">
                    <a16:creationId xmlns:a16="http://schemas.microsoft.com/office/drawing/2014/main" id="{ABE2F5B2-0283-B54A-B355-B0BFCF4A7ABC}"/>
                  </a:ext>
                </a:extLst>
              </p:cNvPr>
              <p:cNvCxnSpPr>
                <a:cxnSpLocks/>
                <a:stCxn id="95" idx="7"/>
              </p:cNvCxnSpPr>
              <p:nvPr/>
            </p:nvCxnSpPr>
            <p:spPr>
              <a:xfrm flipV="1">
                <a:off x="549247" y="4674198"/>
                <a:ext cx="2230713" cy="1742657"/>
              </a:xfrm>
              <a:prstGeom prst="straightConnector1">
                <a:avLst/>
              </a:prstGeom>
              <a:ln w="28575">
                <a:solidFill>
                  <a:srgbClr val="FFC000"/>
                </a:solidFill>
                <a:tailEnd type="triangle" w="lg" len="lg"/>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1371CAE0-B33D-7E43-869B-4598AB2B050D}"/>
                  </a:ext>
                </a:extLst>
              </p:cNvPr>
              <p:cNvCxnSpPr>
                <a:cxnSpLocks/>
              </p:cNvCxnSpPr>
              <p:nvPr/>
            </p:nvCxnSpPr>
            <p:spPr>
              <a:xfrm flipV="1">
                <a:off x="2242547" y="4686227"/>
                <a:ext cx="524631" cy="785789"/>
              </a:xfrm>
              <a:prstGeom prst="straightConnector1">
                <a:avLst/>
              </a:prstGeom>
              <a:ln w="28575">
                <a:solidFill>
                  <a:schemeClr val="bg2">
                    <a:lumMod val="75000"/>
                  </a:schemeClr>
                </a:solidFill>
                <a:prstDash val="sysDash"/>
                <a:tailEnd type="triangle" w="lg" len="lg"/>
              </a:ln>
            </p:spPr>
            <p:style>
              <a:lnRef idx="1">
                <a:schemeClr val="dk1"/>
              </a:lnRef>
              <a:fillRef idx="0">
                <a:schemeClr val="dk1"/>
              </a:fillRef>
              <a:effectRef idx="0">
                <a:schemeClr val="dk1"/>
              </a:effectRef>
              <a:fontRef idx="minor">
                <a:schemeClr val="tx1"/>
              </a:fontRef>
            </p:style>
          </p:cxnSp>
        </p:grpSp>
        <p:pic>
          <p:nvPicPr>
            <p:cNvPr id="62" name="Picture 61" descr="Text&#10;&#10;Description automatically generated with medium confidence">
              <a:extLst>
                <a:ext uri="{FF2B5EF4-FFF2-40B4-BE49-F238E27FC236}">
                  <a16:creationId xmlns:a16="http://schemas.microsoft.com/office/drawing/2014/main" id="{1FC846CF-20D0-5149-B18D-3C74B6E55A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90360" y="4956491"/>
              <a:ext cx="340883" cy="393327"/>
            </a:xfrm>
            <a:prstGeom prst="rect">
              <a:avLst/>
            </a:prstGeom>
          </p:spPr>
        </p:pic>
        <p:pic>
          <p:nvPicPr>
            <p:cNvPr id="64" name="Picture 63" descr="A picture containing icon&#10;&#10;Description automatically generated">
              <a:extLst>
                <a:ext uri="{FF2B5EF4-FFF2-40B4-BE49-F238E27FC236}">
                  <a16:creationId xmlns:a16="http://schemas.microsoft.com/office/drawing/2014/main" id="{59D293BB-C224-164D-B220-CB7E024C04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99648" y="4365924"/>
              <a:ext cx="314662" cy="428290"/>
            </a:xfrm>
            <a:prstGeom prst="rect">
              <a:avLst/>
            </a:prstGeom>
          </p:spPr>
        </p:pic>
      </p:grpSp>
      <p:grpSp>
        <p:nvGrpSpPr>
          <p:cNvPr id="7" name="Group 6">
            <a:extLst>
              <a:ext uri="{FF2B5EF4-FFF2-40B4-BE49-F238E27FC236}">
                <a16:creationId xmlns:a16="http://schemas.microsoft.com/office/drawing/2014/main" id="{5A7F5FF4-0369-DE44-B5FA-842BFF5C63E7}"/>
              </a:ext>
            </a:extLst>
          </p:cNvPr>
          <p:cNvGrpSpPr/>
          <p:nvPr/>
        </p:nvGrpSpPr>
        <p:grpSpPr>
          <a:xfrm>
            <a:off x="281826" y="5085608"/>
            <a:ext cx="2336953" cy="1431033"/>
            <a:chOff x="281826" y="5085608"/>
            <a:chExt cx="2336953" cy="1431033"/>
          </a:xfrm>
        </p:grpSpPr>
        <p:grpSp>
          <p:nvGrpSpPr>
            <p:cNvPr id="4" name="Group 3">
              <a:extLst>
                <a:ext uri="{FF2B5EF4-FFF2-40B4-BE49-F238E27FC236}">
                  <a16:creationId xmlns:a16="http://schemas.microsoft.com/office/drawing/2014/main" id="{F22DDF2F-12E5-E940-8E91-A4195B96AAEE}"/>
                </a:ext>
              </a:extLst>
            </p:cNvPr>
            <p:cNvGrpSpPr/>
            <p:nvPr/>
          </p:nvGrpSpPr>
          <p:grpSpPr>
            <a:xfrm>
              <a:off x="281826" y="5085608"/>
              <a:ext cx="1964782" cy="1431033"/>
              <a:chOff x="281826" y="5085608"/>
              <a:chExt cx="1964782" cy="1431033"/>
            </a:xfrm>
          </p:grpSpPr>
          <p:grpSp>
            <p:nvGrpSpPr>
              <p:cNvPr id="93" name="Group 92">
                <a:extLst>
                  <a:ext uri="{FF2B5EF4-FFF2-40B4-BE49-F238E27FC236}">
                    <a16:creationId xmlns:a16="http://schemas.microsoft.com/office/drawing/2014/main" id="{8B0AC1D0-FD81-F040-A32A-0527BFF26910}"/>
                  </a:ext>
                </a:extLst>
              </p:cNvPr>
              <p:cNvGrpSpPr/>
              <p:nvPr/>
            </p:nvGrpSpPr>
            <p:grpSpPr>
              <a:xfrm>
                <a:off x="449461" y="5462592"/>
                <a:ext cx="1797147" cy="1054049"/>
                <a:chOff x="1758577" y="2807542"/>
                <a:chExt cx="1797147" cy="1054049"/>
              </a:xfrm>
            </p:grpSpPr>
            <p:sp>
              <p:nvSpPr>
                <p:cNvPr id="95" name="Oval 94">
                  <a:extLst>
                    <a:ext uri="{FF2B5EF4-FFF2-40B4-BE49-F238E27FC236}">
                      <a16:creationId xmlns:a16="http://schemas.microsoft.com/office/drawing/2014/main" id="{CD745E2C-CF3F-F049-AACE-8AE3EB360DBF}"/>
                    </a:ext>
                  </a:extLst>
                </p:cNvPr>
                <p:cNvSpPr/>
                <p:nvPr/>
              </p:nvSpPr>
              <p:spPr>
                <a:xfrm>
                  <a:off x="1758577" y="3744684"/>
                  <a:ext cx="116907" cy="11690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6" name="Straight Arrow Connector 95">
                  <a:extLst>
                    <a:ext uri="{FF2B5EF4-FFF2-40B4-BE49-F238E27FC236}">
                      <a16:creationId xmlns:a16="http://schemas.microsoft.com/office/drawing/2014/main" id="{E57CDF23-C8B6-344F-A73F-98A347C8576F}"/>
                    </a:ext>
                  </a:extLst>
                </p:cNvPr>
                <p:cNvCxnSpPr>
                  <a:cxnSpLocks/>
                </p:cNvCxnSpPr>
                <p:nvPr/>
              </p:nvCxnSpPr>
              <p:spPr>
                <a:xfrm flipV="1">
                  <a:off x="1846203" y="2807542"/>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grpSp>
          <p:grpSp>
            <p:nvGrpSpPr>
              <p:cNvPr id="97" name="Group 96">
                <a:extLst>
                  <a:ext uri="{FF2B5EF4-FFF2-40B4-BE49-F238E27FC236}">
                    <a16:creationId xmlns:a16="http://schemas.microsoft.com/office/drawing/2014/main" id="{9F2AA24C-D217-C04F-A665-DA962849785C}"/>
                  </a:ext>
                </a:extLst>
              </p:cNvPr>
              <p:cNvGrpSpPr/>
              <p:nvPr/>
            </p:nvGrpSpPr>
            <p:grpSpPr>
              <a:xfrm>
                <a:off x="281826" y="5085608"/>
                <a:ext cx="1603566" cy="1286098"/>
                <a:chOff x="1534068" y="2494977"/>
                <a:chExt cx="1603566" cy="1286098"/>
              </a:xfrm>
            </p:grpSpPr>
            <p:sp>
              <p:nvSpPr>
                <p:cNvPr id="98" name="Oval 97">
                  <a:extLst>
                    <a:ext uri="{FF2B5EF4-FFF2-40B4-BE49-F238E27FC236}">
                      <a16:creationId xmlns:a16="http://schemas.microsoft.com/office/drawing/2014/main" id="{8A5A9495-6D2E-A041-AA9F-15559774ADE4}"/>
                    </a:ext>
                  </a:extLst>
                </p:cNvPr>
                <p:cNvSpPr/>
                <p:nvPr/>
              </p:nvSpPr>
              <p:spPr>
                <a:xfrm>
                  <a:off x="2532929" y="286810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9" name="Oval 98">
                  <a:extLst>
                    <a:ext uri="{FF2B5EF4-FFF2-40B4-BE49-F238E27FC236}">
                      <a16:creationId xmlns:a16="http://schemas.microsoft.com/office/drawing/2014/main" id="{BB7455E9-5442-2545-8AD3-77387AD638A2}"/>
                    </a:ext>
                  </a:extLst>
                </p:cNvPr>
                <p:cNvSpPr/>
                <p:nvPr/>
              </p:nvSpPr>
              <p:spPr>
                <a:xfrm>
                  <a:off x="2206854" y="3022009"/>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0" name="Oval 99">
                  <a:extLst>
                    <a:ext uri="{FF2B5EF4-FFF2-40B4-BE49-F238E27FC236}">
                      <a16:creationId xmlns:a16="http://schemas.microsoft.com/office/drawing/2014/main" id="{7D2406AC-BA09-554E-B73C-28216B9C1744}"/>
                    </a:ext>
                  </a:extLst>
                </p:cNvPr>
                <p:cNvSpPr/>
                <p:nvPr/>
              </p:nvSpPr>
              <p:spPr>
                <a:xfrm>
                  <a:off x="2092855" y="3281773"/>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1" name="Oval 100">
                  <a:extLst>
                    <a:ext uri="{FF2B5EF4-FFF2-40B4-BE49-F238E27FC236}">
                      <a16:creationId xmlns:a16="http://schemas.microsoft.com/office/drawing/2014/main" id="{8668FE7C-4F0A-8F43-9620-8DF23A3A5A76}"/>
                    </a:ext>
                  </a:extLst>
                </p:cNvPr>
                <p:cNvSpPr/>
                <p:nvPr/>
              </p:nvSpPr>
              <p:spPr>
                <a:xfrm>
                  <a:off x="2639468" y="3521620"/>
                  <a:ext cx="116907" cy="116907"/>
                </a:xfrm>
                <a:prstGeom prst="ellipse">
                  <a:avLst/>
                </a:prstGeom>
                <a:solidFill>
                  <a:srgbClr val="8B0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2" name="Rectangle 101">
                  <a:extLst>
                    <a:ext uri="{FF2B5EF4-FFF2-40B4-BE49-F238E27FC236}">
                      <a16:creationId xmlns:a16="http://schemas.microsoft.com/office/drawing/2014/main" id="{4C82540D-0DFA-1D46-9E6E-8565F4D0B8D6}"/>
                    </a:ext>
                  </a:extLst>
                </p:cNvPr>
                <p:cNvSpPr/>
                <p:nvPr/>
              </p:nvSpPr>
              <p:spPr>
                <a:xfrm>
                  <a:off x="2532929" y="2494977"/>
                  <a:ext cx="423513" cy="369332"/>
                </a:xfrm>
                <a:prstGeom prst="rect">
                  <a:avLst/>
                </a:prstGeom>
              </p:spPr>
              <p:txBody>
                <a:bodyPr wrap="none">
                  <a:spAutoFit/>
                </a:bodyPr>
                <a:lstStyle/>
                <a:p>
                  <a:pPr algn="ctr"/>
                  <a:r>
                    <a:rPr lang="en-US" dirty="0"/>
                    <a:t>d1</a:t>
                  </a:r>
                </a:p>
              </p:txBody>
            </p:sp>
            <p:sp>
              <p:nvSpPr>
                <p:cNvPr id="103" name="Rectangle 102">
                  <a:extLst>
                    <a:ext uri="{FF2B5EF4-FFF2-40B4-BE49-F238E27FC236}">
                      <a16:creationId xmlns:a16="http://schemas.microsoft.com/office/drawing/2014/main" id="{08EA7F64-D286-EB41-8F6F-662D3D19501D}"/>
                    </a:ext>
                  </a:extLst>
                </p:cNvPr>
                <p:cNvSpPr/>
                <p:nvPr/>
              </p:nvSpPr>
              <p:spPr>
                <a:xfrm>
                  <a:off x="2714120" y="3411743"/>
                  <a:ext cx="423514" cy="369332"/>
                </a:xfrm>
                <a:prstGeom prst="rect">
                  <a:avLst/>
                </a:prstGeom>
              </p:spPr>
              <p:txBody>
                <a:bodyPr wrap="none">
                  <a:spAutoFit/>
                </a:bodyPr>
                <a:lstStyle/>
                <a:p>
                  <a:pPr algn="ctr"/>
                  <a:r>
                    <a:rPr lang="en-US" dirty="0"/>
                    <a:t>d2</a:t>
                  </a:r>
                </a:p>
              </p:txBody>
            </p:sp>
            <p:sp>
              <p:nvSpPr>
                <p:cNvPr id="104" name="Rectangle 103">
                  <a:extLst>
                    <a:ext uri="{FF2B5EF4-FFF2-40B4-BE49-F238E27FC236}">
                      <a16:creationId xmlns:a16="http://schemas.microsoft.com/office/drawing/2014/main" id="{CBFA425C-B0C3-FB43-AE2B-06B4878500A5}"/>
                    </a:ext>
                  </a:extLst>
                </p:cNvPr>
                <p:cNvSpPr/>
                <p:nvPr/>
              </p:nvSpPr>
              <p:spPr>
                <a:xfrm>
                  <a:off x="1534068" y="3212758"/>
                  <a:ext cx="423514" cy="369332"/>
                </a:xfrm>
                <a:prstGeom prst="rect">
                  <a:avLst/>
                </a:prstGeom>
              </p:spPr>
              <p:txBody>
                <a:bodyPr wrap="none">
                  <a:spAutoFit/>
                </a:bodyPr>
                <a:lstStyle/>
                <a:p>
                  <a:pPr algn="ctr"/>
                  <a:r>
                    <a:rPr lang="en-US" dirty="0"/>
                    <a:t>d4</a:t>
                  </a:r>
                </a:p>
              </p:txBody>
            </p:sp>
            <p:sp>
              <p:nvSpPr>
                <p:cNvPr id="105" name="Rectangle 104">
                  <a:extLst>
                    <a:ext uri="{FF2B5EF4-FFF2-40B4-BE49-F238E27FC236}">
                      <a16:creationId xmlns:a16="http://schemas.microsoft.com/office/drawing/2014/main" id="{C3C19400-54A6-1640-AC71-C457308487F7}"/>
                    </a:ext>
                  </a:extLst>
                </p:cNvPr>
                <p:cNvSpPr/>
                <p:nvPr/>
              </p:nvSpPr>
              <p:spPr>
                <a:xfrm>
                  <a:off x="1888820" y="2635008"/>
                  <a:ext cx="423514" cy="369332"/>
                </a:xfrm>
                <a:prstGeom prst="rect">
                  <a:avLst/>
                </a:prstGeom>
              </p:spPr>
              <p:txBody>
                <a:bodyPr wrap="none">
                  <a:spAutoFit/>
                </a:bodyPr>
                <a:lstStyle/>
                <a:p>
                  <a:pPr algn="ctr"/>
                  <a:r>
                    <a:rPr lang="en-US" dirty="0"/>
                    <a:t>d3</a:t>
                  </a:r>
                </a:p>
              </p:txBody>
            </p:sp>
          </p:grpSp>
        </p:grpSp>
        <p:pic>
          <p:nvPicPr>
            <p:cNvPr id="65" name="Picture 64" descr="Icon&#10;&#10;Description automatically generated with low confidence">
              <a:extLst>
                <a:ext uri="{FF2B5EF4-FFF2-40B4-BE49-F238E27FC236}">
                  <a16:creationId xmlns:a16="http://schemas.microsoft.com/office/drawing/2014/main" id="{57ABBAB5-0E88-8048-8FD2-6F0DB21DB40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47820" y="5298811"/>
              <a:ext cx="270959" cy="402068"/>
            </a:xfrm>
            <a:prstGeom prst="rect">
              <a:avLst/>
            </a:prstGeom>
          </p:spPr>
        </p:pic>
      </p:grpSp>
      <p:pic>
        <p:nvPicPr>
          <p:cNvPr id="67" name="Picture 66" descr="A picture containing icon&#10;&#10;Description automatically generated">
            <a:extLst>
              <a:ext uri="{FF2B5EF4-FFF2-40B4-BE49-F238E27FC236}">
                <a16:creationId xmlns:a16="http://schemas.microsoft.com/office/drawing/2014/main" id="{750BB838-077C-0140-AED1-7A5D23B154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42384" y="4781315"/>
            <a:ext cx="314662" cy="428290"/>
          </a:xfrm>
          <a:prstGeom prst="rect">
            <a:avLst/>
          </a:prstGeom>
        </p:spPr>
      </p:pic>
      <p:pic>
        <p:nvPicPr>
          <p:cNvPr id="68" name="Picture 67" descr="Icon&#10;&#10;Description automatically generated with low confidence">
            <a:extLst>
              <a:ext uri="{FF2B5EF4-FFF2-40B4-BE49-F238E27FC236}">
                <a16:creationId xmlns:a16="http://schemas.microsoft.com/office/drawing/2014/main" id="{C5D591CF-47B1-604B-999D-44B5587190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31765" y="4781862"/>
            <a:ext cx="270959" cy="402068"/>
          </a:xfrm>
          <a:prstGeom prst="rect">
            <a:avLst/>
          </a:prstGeom>
        </p:spPr>
      </p:pic>
      <p:sp>
        <p:nvSpPr>
          <p:cNvPr id="73" name="Slide Number Placeholder 4">
            <a:extLst>
              <a:ext uri="{FF2B5EF4-FFF2-40B4-BE49-F238E27FC236}">
                <a16:creationId xmlns:a16="http://schemas.microsoft.com/office/drawing/2014/main" id="{898BD3F5-59AA-E143-980D-B3CB2EB5BE10}"/>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97</a:t>
            </a:fld>
            <a:endParaRPr lang="en-US"/>
          </a:p>
        </p:txBody>
      </p:sp>
      <p:sp>
        <p:nvSpPr>
          <p:cNvPr id="74" name="Date Placeholder 3">
            <a:extLst>
              <a:ext uri="{FF2B5EF4-FFF2-40B4-BE49-F238E27FC236}">
                <a16:creationId xmlns:a16="http://schemas.microsoft.com/office/drawing/2014/main" id="{4A36E56F-55AD-DD47-BA0F-EE32EA85F1CA}"/>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27550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68"/>
                                        </p:tgtEl>
                                        <p:attrNameLst>
                                          <p:attrName>style.visibility</p:attrName>
                                        </p:attrNameLst>
                                      </p:cBhvr>
                                      <p:to>
                                        <p:strVal val="visible"/>
                                      </p:to>
                                    </p:set>
                                  </p:childTnLst>
                                </p:cTn>
                              </p:par>
                            </p:childTnLst>
                          </p:cTn>
                        </p:par>
                        <p:par>
                          <p:cTn id="14" fill="hold">
                            <p:stCondLst>
                              <p:cond delay="500"/>
                            </p:stCondLst>
                            <p:childTnLst>
                              <p:par>
                                <p:cTn id="15" presetID="22" presetClass="entr" presetSubtype="1" fill="hold" nodeType="afterEffect">
                                  <p:stCondLst>
                                    <p:cond delay="500"/>
                                  </p:stCondLst>
                                  <p:childTnLst>
                                    <p:set>
                                      <p:cBhvr>
                                        <p:cTn id="16" dur="1" fill="hold">
                                          <p:stCondLst>
                                            <p:cond delay="0"/>
                                          </p:stCondLst>
                                        </p:cTn>
                                        <p:tgtEl>
                                          <p:spTgt spid="119"/>
                                        </p:tgtEl>
                                        <p:attrNameLst>
                                          <p:attrName>style.visibility</p:attrName>
                                        </p:attrNameLst>
                                      </p:cBhvr>
                                      <p:to>
                                        <p:strVal val="visible"/>
                                      </p:to>
                                    </p:set>
                                    <p:animEffect transition="in" filter="wipe(up)">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4"/>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500"/>
                                  </p:stCondLst>
                                  <p:childTnLst>
                                    <p:set>
                                      <p:cBhvr>
                                        <p:cTn id="32" dur="1" fill="hold">
                                          <p:stCondLst>
                                            <p:cond delay="0"/>
                                          </p:stCondLst>
                                        </p:cTn>
                                        <p:tgtEl>
                                          <p:spTgt spid="67"/>
                                        </p:tgtEl>
                                        <p:attrNameLst>
                                          <p:attrName>style.visibility</p:attrName>
                                        </p:attrNameLst>
                                      </p:cBhvr>
                                      <p:to>
                                        <p:strVal val="visible"/>
                                      </p:to>
                                    </p:set>
                                  </p:childTnLst>
                                </p:cTn>
                              </p:par>
                            </p:childTnLst>
                          </p:cTn>
                        </p:par>
                        <p:par>
                          <p:cTn id="33" fill="hold">
                            <p:stCondLst>
                              <p:cond delay="500"/>
                            </p:stCondLst>
                            <p:childTnLst>
                              <p:par>
                                <p:cTn id="34" presetID="22" presetClass="entr" presetSubtype="1" fill="hold" nodeType="afterEffect">
                                  <p:stCondLst>
                                    <p:cond delay="500"/>
                                  </p:stCondLst>
                                  <p:childTnLst>
                                    <p:set>
                                      <p:cBhvr>
                                        <p:cTn id="35" dur="1" fill="hold">
                                          <p:stCondLst>
                                            <p:cond delay="0"/>
                                          </p:stCondLst>
                                        </p:cTn>
                                        <p:tgtEl>
                                          <p:spTgt spid="124"/>
                                        </p:tgtEl>
                                        <p:attrNameLst>
                                          <p:attrName>style.visibility</p:attrName>
                                        </p:attrNameLst>
                                      </p:cBhvr>
                                      <p:to>
                                        <p:strVal val="visible"/>
                                      </p:to>
                                    </p:set>
                                    <p:animEffect transition="in" filter="wipe(up)">
                                      <p:cBhvr>
                                        <p:cTn id="36" dur="500"/>
                                        <p:tgtEl>
                                          <p:spTgt spid="1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500"/>
                                  </p:stCondLst>
                                  <p:childTnLst>
                                    <p:set>
                                      <p:cBhvr>
                                        <p:cTn id="43" dur="1" fill="hold">
                                          <p:stCondLst>
                                            <p:cond delay="0"/>
                                          </p:stCondLst>
                                        </p:cTn>
                                        <p:tgtEl>
                                          <p:spTgt spid="66"/>
                                        </p:tgtEl>
                                        <p:attrNameLst>
                                          <p:attrName>style.visibility</p:attrName>
                                        </p:attrNameLst>
                                      </p:cBhvr>
                                      <p:to>
                                        <p:strVal val="visible"/>
                                      </p:to>
                                    </p:set>
                                  </p:childTnLst>
                                </p:cTn>
                              </p:par>
                            </p:childTnLst>
                          </p:cTn>
                        </p:par>
                        <p:par>
                          <p:cTn id="44" fill="hold">
                            <p:stCondLst>
                              <p:cond delay="500"/>
                            </p:stCondLst>
                            <p:childTnLst>
                              <p:par>
                                <p:cTn id="45" presetID="22" presetClass="entr" presetSubtype="1" fill="hold" nodeType="afterEffect">
                                  <p:stCondLst>
                                    <p:cond delay="500"/>
                                  </p:stCondLst>
                                  <p:childTnLst>
                                    <p:set>
                                      <p:cBhvr>
                                        <p:cTn id="46" dur="1" fill="hold">
                                          <p:stCondLst>
                                            <p:cond delay="0"/>
                                          </p:stCondLst>
                                        </p:cTn>
                                        <p:tgtEl>
                                          <p:spTgt spid="138"/>
                                        </p:tgtEl>
                                        <p:attrNameLst>
                                          <p:attrName>style.visibility</p:attrName>
                                        </p:attrNameLst>
                                      </p:cBhvr>
                                      <p:to>
                                        <p:strVal val="visible"/>
                                      </p:to>
                                    </p:set>
                                    <p:animEffect transition="in" filter="wipe(up)">
                                      <p:cBhvr>
                                        <p:cTn id="47" dur="500"/>
                                        <p:tgtEl>
                                          <p:spTgt spid="13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D404-5C1E-A44A-B600-4720432F2920}"/>
              </a:ext>
            </a:extLst>
          </p:cNvPr>
          <p:cNvSpPr>
            <a:spLocks noGrp="1"/>
          </p:cNvSpPr>
          <p:nvPr>
            <p:ph type="title"/>
          </p:nvPr>
        </p:nvSpPr>
        <p:spPr>
          <a:xfrm>
            <a:off x="838200" y="365125"/>
            <a:ext cx="11182350" cy="1325563"/>
          </a:xfrm>
        </p:spPr>
        <p:txBody>
          <a:bodyPr/>
          <a:lstStyle/>
          <a:p>
            <a:r>
              <a:rPr lang="en-US" dirty="0"/>
              <a:t>DBGD-document space projection [WKMWW19] </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82D60F3F-58BE-9D47-A28F-B9496F66702D}"/>
                  </a:ext>
                </a:extLst>
              </p:cNvPr>
              <p:cNvSpPr>
                <a:spLocks noGrp="1"/>
              </p:cNvSpPr>
              <p:nvPr>
                <p:ph type="body" orient="vert" idx="1"/>
              </p:nvPr>
            </p:nvSpPr>
            <p:spPr/>
            <p:txBody>
              <a:bodyPr/>
              <a:lstStyle/>
              <a:p>
                <a:r>
                  <a:rPr lang="en-US" dirty="0"/>
                  <a:t>Observation: users only examine </a:t>
                </a:r>
                <a14:m>
                  <m:oMath xmlns:m="http://schemas.openxmlformats.org/officeDocument/2006/math">
                    <m:r>
                      <a:rPr lang="en-US" i="1">
                        <a:latin typeface="Cambria Math" panose="02040503050406030204" pitchFamily="18" charset="0"/>
                      </a:rPr>
                      <m:t>𝑚</m:t>
                    </m:r>
                  </m:oMath>
                </a14:m>
                <a:r>
                  <a:rPr lang="en-US" dirty="0"/>
                  <a:t> documents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𝑑</m:t>
                    </m:r>
                  </m:oMath>
                </a14:m>
                <a:r>
                  <a:rPr lang="en-US" dirty="0"/>
                  <a:t>)</a:t>
                </a:r>
              </a:p>
              <a:p>
                <a:r>
                  <a:rPr lang="en-US" dirty="0"/>
                  <a:t>Intuition: only consider the gradient belongs to the document space</a:t>
                </a:r>
              </a:p>
              <a:p>
                <a:endParaRPr lang="en-US" dirty="0"/>
              </a:p>
            </p:txBody>
          </p:sp>
        </mc:Choice>
        <mc:Fallback xmlns="">
          <p:sp>
            <p:nvSpPr>
              <p:cNvPr id="3" name="Vertical Text Placeholder 2">
                <a:extLst>
                  <a:ext uri="{FF2B5EF4-FFF2-40B4-BE49-F238E27FC236}">
                    <a16:creationId xmlns:a16="http://schemas.microsoft.com/office/drawing/2014/main" id="{82D60F3F-58BE-9D47-A28F-B9496F66702D}"/>
                  </a:ext>
                </a:extLst>
              </p:cNvPr>
              <p:cNvSpPr>
                <a:spLocks noGrp="1" noRot="1" noChangeAspect="1" noMove="1" noResize="1" noEditPoints="1" noAdjustHandles="1" noChangeArrowheads="1" noChangeShapeType="1" noTextEdit="1"/>
              </p:cNvSpPr>
              <p:nvPr>
                <p:ph type="body" orient="vert" idx="1"/>
              </p:nvPr>
            </p:nvSpPr>
            <p:spPr>
              <a:blipFill>
                <a:blip r:embed="rId2"/>
                <a:stretch>
                  <a:fillRect l="-1086" t="-232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22CEA6B-73BF-B347-86D0-E8D8EC3A88CA}"/>
              </a:ext>
            </a:extLst>
          </p:cNvPr>
          <p:cNvGrpSpPr/>
          <p:nvPr/>
        </p:nvGrpSpPr>
        <p:grpSpPr>
          <a:xfrm>
            <a:off x="4519787" y="2853343"/>
            <a:ext cx="3152426" cy="3778896"/>
            <a:chOff x="8039506" y="2968753"/>
            <a:chExt cx="3152426" cy="3778896"/>
          </a:xfrm>
        </p:grpSpPr>
        <p:pic>
          <p:nvPicPr>
            <p:cNvPr id="4" name="Picture 2" descr="Image result for eye tracking">
              <a:extLst>
                <a:ext uri="{FF2B5EF4-FFF2-40B4-BE49-F238E27FC236}">
                  <a16:creationId xmlns:a16="http://schemas.microsoft.com/office/drawing/2014/main" id="{0392713C-B5DC-DB44-A5D8-8D59392F9C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39506" y="2968753"/>
              <a:ext cx="2679563" cy="34539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CD00C-65E2-EC44-9519-971F5698650E}"/>
                </a:ext>
              </a:extLst>
            </p:cNvPr>
            <p:cNvSpPr txBox="1"/>
            <p:nvPr/>
          </p:nvSpPr>
          <p:spPr>
            <a:xfrm>
              <a:off x="8294186" y="6470650"/>
              <a:ext cx="2897746" cy="276999"/>
            </a:xfrm>
            <a:prstGeom prst="rect">
              <a:avLst/>
            </a:prstGeom>
            <a:noFill/>
          </p:spPr>
          <p:txBody>
            <a:bodyPr wrap="square" rtlCol="0">
              <a:spAutoFit/>
            </a:bodyPr>
            <a:lstStyle/>
            <a:p>
              <a:r>
                <a:rPr lang="en-US" sz="1200" i="1" dirty="0"/>
                <a:t>Figure credit: </a:t>
              </a:r>
              <a:r>
                <a:rPr lang="en-US" sz="1200" dirty="0" err="1"/>
                <a:t>Baeza</a:t>
              </a:r>
              <a:r>
                <a:rPr lang="en-US" sz="1200" dirty="0"/>
                <a:t>-Yates, 2018 </a:t>
              </a:r>
              <a:r>
                <a:rPr lang="en-US" sz="1200" baseline="30000" dirty="0"/>
                <a:t>[3]</a:t>
              </a:r>
              <a:r>
                <a:rPr lang="en-US" sz="1200" i="1" dirty="0"/>
                <a:t> </a:t>
              </a:r>
            </a:p>
          </p:txBody>
        </p:sp>
      </p:grpSp>
      <p:sp>
        <p:nvSpPr>
          <p:cNvPr id="7" name="Slide Number Placeholder 4">
            <a:extLst>
              <a:ext uri="{FF2B5EF4-FFF2-40B4-BE49-F238E27FC236}">
                <a16:creationId xmlns:a16="http://schemas.microsoft.com/office/drawing/2014/main" id="{EF9664C8-C8D6-2D4B-94A5-BAE13DB853B0}"/>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98</a:t>
            </a:fld>
            <a:endParaRPr lang="en-US"/>
          </a:p>
        </p:txBody>
      </p:sp>
      <p:sp>
        <p:nvSpPr>
          <p:cNvPr id="8" name="Date Placeholder 3">
            <a:extLst>
              <a:ext uri="{FF2B5EF4-FFF2-40B4-BE49-F238E27FC236}">
                <a16:creationId xmlns:a16="http://schemas.microsoft.com/office/drawing/2014/main" id="{EE1F9C29-186C-B24E-9BE0-BD38F1B0F9E8}"/>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22494357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93F11CCE-7B9E-5E4A-AC37-9AA5866CAB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4027" y="2703723"/>
            <a:ext cx="3038397" cy="3823745"/>
          </a:xfrm>
          <a:prstGeom prst="rect">
            <a:avLst/>
          </a:prstGeom>
        </p:spPr>
      </p:pic>
      <p:sp>
        <p:nvSpPr>
          <p:cNvPr id="2" name="Title 1">
            <a:extLst>
              <a:ext uri="{FF2B5EF4-FFF2-40B4-BE49-F238E27FC236}">
                <a16:creationId xmlns:a16="http://schemas.microsoft.com/office/drawing/2014/main" id="{087041F5-B7FC-FF43-8BB4-E7843700F3F4}"/>
              </a:ext>
            </a:extLst>
          </p:cNvPr>
          <p:cNvSpPr>
            <a:spLocks noGrp="1"/>
          </p:cNvSpPr>
          <p:nvPr>
            <p:ph type="title"/>
          </p:nvPr>
        </p:nvSpPr>
        <p:spPr>
          <a:xfrm>
            <a:off x="838200" y="365125"/>
            <a:ext cx="11201400" cy="1325563"/>
          </a:xfrm>
        </p:spPr>
        <p:txBody>
          <a:bodyPr/>
          <a:lstStyle/>
          <a:p>
            <a:r>
              <a:rPr lang="en-US" dirty="0"/>
              <a:t>DBGD-document space projection [WKMWW19] </a:t>
            </a:r>
          </a:p>
        </p:txBody>
      </p:sp>
      <mc:AlternateContent xmlns:mc="http://schemas.openxmlformats.org/markup-compatibility/2006" xmlns:a14="http://schemas.microsoft.com/office/drawing/2010/main">
        <mc:Choice Requires="a14">
          <p:sp>
            <p:nvSpPr>
              <p:cNvPr id="3" name="Vertical Text Placeholder 2">
                <a:extLst>
                  <a:ext uri="{FF2B5EF4-FFF2-40B4-BE49-F238E27FC236}">
                    <a16:creationId xmlns:a16="http://schemas.microsoft.com/office/drawing/2014/main" id="{B29D902D-A8D6-854A-9A39-1CB77E516599}"/>
                  </a:ext>
                </a:extLst>
              </p:cNvPr>
              <p:cNvSpPr>
                <a:spLocks noGrp="1"/>
              </p:cNvSpPr>
              <p:nvPr>
                <p:ph type="body" orient="vert" idx="1"/>
              </p:nvPr>
            </p:nvSpPr>
            <p:spPr>
              <a:xfrm>
                <a:off x="838200" y="1825625"/>
                <a:ext cx="10515600" cy="1075837"/>
              </a:xfrm>
            </p:spPr>
            <p:txBody>
              <a:bodyPr/>
              <a:lstStyle/>
              <a:p>
                <a:r>
                  <a:rPr lang="en-US" dirty="0"/>
                  <a:t>Observation: users only examine </a:t>
                </a:r>
                <a14:m>
                  <m:oMath xmlns:m="http://schemas.openxmlformats.org/officeDocument/2006/math">
                    <m:r>
                      <a:rPr lang="en-US" b="0" i="1" smtClean="0">
                        <a:latin typeface="Cambria Math" panose="02040503050406030204" pitchFamily="18" charset="0"/>
                      </a:rPr>
                      <m:t>𝑚</m:t>
                    </m:r>
                  </m:oMath>
                </a14:m>
                <a:r>
                  <a:rPr lang="en-US" dirty="0"/>
                  <a:t> documents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m:t>
                    </m:r>
                  </m:oMath>
                </a14:m>
                <a:r>
                  <a:rPr lang="en-US" dirty="0"/>
                  <a:t>)</a:t>
                </a:r>
              </a:p>
              <a:p>
                <a:r>
                  <a:rPr lang="en-US" dirty="0"/>
                  <a:t>Intuition: only consider the gradient belongs to the document space</a:t>
                </a:r>
              </a:p>
            </p:txBody>
          </p:sp>
        </mc:Choice>
        <mc:Fallback xmlns="">
          <p:sp>
            <p:nvSpPr>
              <p:cNvPr id="3" name="Vertical Text Placeholder 2">
                <a:extLst>
                  <a:ext uri="{FF2B5EF4-FFF2-40B4-BE49-F238E27FC236}">
                    <a16:creationId xmlns:a16="http://schemas.microsoft.com/office/drawing/2014/main" id="{B29D902D-A8D6-854A-9A39-1CB77E516599}"/>
                  </a:ext>
                </a:extLst>
              </p:cNvPr>
              <p:cNvSpPr>
                <a:spLocks noGrp="1" noRot="1" noChangeAspect="1" noMove="1" noResize="1" noEditPoints="1" noAdjustHandles="1" noChangeArrowheads="1" noChangeShapeType="1" noTextEdit="1"/>
              </p:cNvSpPr>
              <p:nvPr>
                <p:ph type="body" orient="vert" idx="1"/>
              </p:nvPr>
            </p:nvSpPr>
            <p:spPr>
              <a:xfrm>
                <a:off x="838200" y="1825625"/>
                <a:ext cx="10515600" cy="1075837"/>
              </a:xfrm>
              <a:blipFill>
                <a:blip r:embed="rId3"/>
                <a:stretch>
                  <a:fillRect l="-1086" t="-9302" b="-697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59343357-C4C7-3244-A9B5-2D90BE9FEF71}"/>
              </a:ext>
            </a:extLst>
          </p:cNvPr>
          <p:cNvGrpSpPr/>
          <p:nvPr/>
        </p:nvGrpSpPr>
        <p:grpSpPr>
          <a:xfrm>
            <a:off x="2670501" y="3219956"/>
            <a:ext cx="1821797" cy="523220"/>
            <a:chOff x="1239601" y="3211744"/>
            <a:chExt cx="1821797" cy="523220"/>
          </a:xfrm>
        </p:grpSpPr>
        <p:sp>
          <p:nvSpPr>
            <p:cNvPr id="5" name="TextBox 4">
              <a:extLst>
                <a:ext uri="{FF2B5EF4-FFF2-40B4-BE49-F238E27FC236}">
                  <a16:creationId xmlns:a16="http://schemas.microsoft.com/office/drawing/2014/main" id="{0A530AA3-060C-8A44-AD87-D50A42428274}"/>
                </a:ext>
              </a:extLst>
            </p:cNvPr>
            <p:cNvSpPr txBox="1"/>
            <p:nvPr/>
          </p:nvSpPr>
          <p:spPr>
            <a:xfrm>
              <a:off x="1239601" y="3211744"/>
              <a:ext cx="1821797" cy="523220"/>
            </a:xfrm>
            <a:prstGeom prst="rect">
              <a:avLst/>
            </a:prstGeom>
            <a:solidFill>
              <a:schemeClr val="bg1"/>
            </a:solidFill>
          </p:spPr>
          <p:txBody>
            <a:bodyPr wrap="square" rtlCol="0">
              <a:spAutoFit/>
            </a:bodyPr>
            <a:lstStyle/>
            <a:p>
              <a:r>
                <a:rPr lang="en-US" altLang="zh-CN" sz="2800" dirty="0">
                  <a:solidFill>
                    <a:srgbClr val="FF0000"/>
                  </a:solidFill>
                </a:rPr>
                <a:t>1000s</a:t>
              </a:r>
              <a:r>
                <a:rPr lang="zh-CN" altLang="en-US" sz="2800" dirty="0">
                  <a:solidFill>
                    <a:srgbClr val="FF0000"/>
                  </a:solidFill>
                </a:rPr>
                <a:t>   </a:t>
              </a:r>
              <a:r>
                <a:rPr lang="en-US" altLang="zh-CN" sz="2800" dirty="0">
                  <a:solidFill>
                    <a:srgbClr val="FF0000"/>
                  </a:solidFill>
                </a:rPr>
                <a:t>10s</a:t>
              </a:r>
              <a:endParaRPr lang="zh-CN" altLang="en-US" sz="2800" dirty="0">
                <a:solidFill>
                  <a:srgbClr val="FF0000"/>
                </a:solidFill>
                <a:sym typeface="Wingdings"/>
              </a:endParaRPr>
            </a:p>
          </p:txBody>
        </p:sp>
        <p:sp>
          <p:nvSpPr>
            <p:cNvPr id="6" name="Right Arrow 5">
              <a:extLst>
                <a:ext uri="{FF2B5EF4-FFF2-40B4-BE49-F238E27FC236}">
                  <a16:creationId xmlns:a16="http://schemas.microsoft.com/office/drawing/2014/main" id="{BCC9E949-332D-7F44-818B-E283659815BC}"/>
                </a:ext>
              </a:extLst>
            </p:cNvPr>
            <p:cNvSpPr/>
            <p:nvPr/>
          </p:nvSpPr>
          <p:spPr>
            <a:xfrm>
              <a:off x="2250491" y="3402116"/>
              <a:ext cx="121452" cy="1424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FF0000"/>
                </a:solidFill>
              </a:endParaRPr>
            </a:p>
          </p:txBody>
        </p:sp>
      </p:grpSp>
      <p:pic>
        <p:nvPicPr>
          <p:cNvPr id="7" name="Picture 6">
            <a:extLst>
              <a:ext uri="{FF2B5EF4-FFF2-40B4-BE49-F238E27FC236}">
                <a16:creationId xmlns:a16="http://schemas.microsoft.com/office/drawing/2014/main" id="{ABBF5F02-A688-784F-B85C-74533F3885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1217" y="5850996"/>
            <a:ext cx="1820181" cy="429409"/>
          </a:xfrm>
          <a:prstGeom prst="rect">
            <a:avLst/>
          </a:prstGeom>
        </p:spPr>
      </p:pic>
      <p:sp>
        <p:nvSpPr>
          <p:cNvPr id="10" name="Rectangle 9">
            <a:extLst>
              <a:ext uri="{FF2B5EF4-FFF2-40B4-BE49-F238E27FC236}">
                <a16:creationId xmlns:a16="http://schemas.microsoft.com/office/drawing/2014/main" id="{299C805E-95AF-6D42-AA02-84C8BFFE5709}"/>
              </a:ext>
            </a:extLst>
          </p:cNvPr>
          <p:cNvSpPr/>
          <p:nvPr/>
        </p:nvSpPr>
        <p:spPr>
          <a:xfrm>
            <a:off x="4857829" y="5043951"/>
            <a:ext cx="767071" cy="274320"/>
          </a:xfrm>
          <a:prstGeom prst="rect">
            <a:avLst/>
          </a:prstGeom>
          <a:solidFill>
            <a:srgbClr val="FF5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1" name="Rectangle 10">
            <a:extLst>
              <a:ext uri="{FF2B5EF4-FFF2-40B4-BE49-F238E27FC236}">
                <a16:creationId xmlns:a16="http://schemas.microsoft.com/office/drawing/2014/main" id="{9BEB02A4-90A1-1C4A-AECC-679C5CE6F6DC}"/>
              </a:ext>
            </a:extLst>
          </p:cNvPr>
          <p:cNvSpPr/>
          <p:nvPr/>
        </p:nvSpPr>
        <p:spPr>
          <a:xfrm>
            <a:off x="4857829" y="5318271"/>
            <a:ext cx="767071" cy="274320"/>
          </a:xfrm>
          <a:prstGeom prst="rect">
            <a:avLst/>
          </a:prstGeom>
          <a:solidFill>
            <a:srgbClr val="FF5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p>
        </p:txBody>
      </p:sp>
      <p:grpSp>
        <p:nvGrpSpPr>
          <p:cNvPr id="12" name="Group 11">
            <a:extLst>
              <a:ext uri="{FF2B5EF4-FFF2-40B4-BE49-F238E27FC236}">
                <a16:creationId xmlns:a16="http://schemas.microsoft.com/office/drawing/2014/main" id="{61B5C512-23A4-6A46-BF31-536AFAB07589}"/>
              </a:ext>
            </a:extLst>
          </p:cNvPr>
          <p:cNvGrpSpPr/>
          <p:nvPr/>
        </p:nvGrpSpPr>
        <p:grpSpPr>
          <a:xfrm>
            <a:off x="4857829" y="5594312"/>
            <a:ext cx="767071" cy="547343"/>
            <a:chOff x="4857829" y="5594312"/>
            <a:chExt cx="767071" cy="547343"/>
          </a:xfrm>
        </p:grpSpPr>
        <p:sp>
          <p:nvSpPr>
            <p:cNvPr id="13" name="Rectangle 12">
              <a:extLst>
                <a:ext uri="{FF2B5EF4-FFF2-40B4-BE49-F238E27FC236}">
                  <a16:creationId xmlns:a16="http://schemas.microsoft.com/office/drawing/2014/main" id="{6EBF5E98-B8FE-5B42-9BFC-889FF8DC3568}"/>
                </a:ext>
              </a:extLst>
            </p:cNvPr>
            <p:cNvSpPr/>
            <p:nvPr/>
          </p:nvSpPr>
          <p:spPr>
            <a:xfrm>
              <a:off x="4857829" y="5594312"/>
              <a:ext cx="767071" cy="274320"/>
            </a:xfrm>
            <a:prstGeom prst="rect">
              <a:avLst/>
            </a:prstGeom>
            <a:solidFill>
              <a:srgbClr val="FF5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p>
          </p:txBody>
        </p:sp>
        <p:sp>
          <p:nvSpPr>
            <p:cNvPr id="14" name="Rectangle 13">
              <a:extLst>
                <a:ext uri="{FF2B5EF4-FFF2-40B4-BE49-F238E27FC236}">
                  <a16:creationId xmlns:a16="http://schemas.microsoft.com/office/drawing/2014/main" id="{33CC15FC-73D1-8D4A-B03E-DF3BE6168508}"/>
                </a:ext>
              </a:extLst>
            </p:cNvPr>
            <p:cNvSpPr/>
            <p:nvPr/>
          </p:nvSpPr>
          <p:spPr>
            <a:xfrm>
              <a:off x="4857829" y="5867335"/>
              <a:ext cx="767071" cy="274320"/>
            </a:xfrm>
            <a:prstGeom prst="rect">
              <a:avLst/>
            </a:prstGeom>
            <a:solidFill>
              <a:srgbClr val="FF5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sp>
        <p:nvSpPr>
          <p:cNvPr id="15" name="Rectangle 14">
            <a:extLst>
              <a:ext uri="{FF2B5EF4-FFF2-40B4-BE49-F238E27FC236}">
                <a16:creationId xmlns:a16="http://schemas.microsoft.com/office/drawing/2014/main" id="{5944B8D7-C265-BF44-8251-BE92CC802558}"/>
              </a:ext>
            </a:extLst>
          </p:cNvPr>
          <p:cNvSpPr/>
          <p:nvPr/>
        </p:nvSpPr>
        <p:spPr>
          <a:xfrm>
            <a:off x="6258724" y="4001294"/>
            <a:ext cx="767071" cy="2743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p>
        </p:txBody>
      </p:sp>
      <p:sp>
        <p:nvSpPr>
          <p:cNvPr id="16" name="Rectangle 15">
            <a:extLst>
              <a:ext uri="{FF2B5EF4-FFF2-40B4-BE49-F238E27FC236}">
                <a16:creationId xmlns:a16="http://schemas.microsoft.com/office/drawing/2014/main" id="{94855D71-F00C-4E44-8D60-844F3B0D86C6}"/>
              </a:ext>
            </a:extLst>
          </p:cNvPr>
          <p:cNvSpPr/>
          <p:nvPr/>
        </p:nvSpPr>
        <p:spPr>
          <a:xfrm>
            <a:off x="6258724" y="4275614"/>
            <a:ext cx="767071" cy="274320"/>
          </a:xfrm>
          <a:prstGeom prst="rect">
            <a:avLst/>
          </a:prstGeom>
          <a:solidFill>
            <a:srgbClr val="FF5D78"/>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d3</a:t>
            </a:r>
          </a:p>
        </p:txBody>
      </p:sp>
      <p:grpSp>
        <p:nvGrpSpPr>
          <p:cNvPr id="17" name="Group 16">
            <a:extLst>
              <a:ext uri="{FF2B5EF4-FFF2-40B4-BE49-F238E27FC236}">
                <a16:creationId xmlns:a16="http://schemas.microsoft.com/office/drawing/2014/main" id="{29EEC40D-C4BE-5642-B5D5-A0A3666BD644}"/>
              </a:ext>
            </a:extLst>
          </p:cNvPr>
          <p:cNvGrpSpPr/>
          <p:nvPr/>
        </p:nvGrpSpPr>
        <p:grpSpPr>
          <a:xfrm>
            <a:off x="6258723" y="4551655"/>
            <a:ext cx="767072" cy="544366"/>
            <a:chOff x="6258723" y="4551655"/>
            <a:chExt cx="767072" cy="544366"/>
          </a:xfrm>
        </p:grpSpPr>
        <p:sp>
          <p:nvSpPr>
            <p:cNvPr id="18" name="Rectangle 17">
              <a:extLst>
                <a:ext uri="{FF2B5EF4-FFF2-40B4-BE49-F238E27FC236}">
                  <a16:creationId xmlns:a16="http://schemas.microsoft.com/office/drawing/2014/main" id="{7A44532B-3601-E44B-A6E3-10011ACAAE28}"/>
                </a:ext>
              </a:extLst>
            </p:cNvPr>
            <p:cNvSpPr/>
            <p:nvPr/>
          </p:nvSpPr>
          <p:spPr>
            <a:xfrm>
              <a:off x="6258724" y="4551655"/>
              <a:ext cx="767071" cy="274320"/>
            </a:xfrm>
            <a:prstGeom prst="rect">
              <a:avLst/>
            </a:prstGeom>
            <a:solidFill>
              <a:srgbClr val="FF5D78"/>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d2</a:t>
              </a:r>
            </a:p>
          </p:txBody>
        </p:sp>
        <p:sp>
          <p:nvSpPr>
            <p:cNvPr id="19" name="Rectangle 18">
              <a:extLst>
                <a:ext uri="{FF2B5EF4-FFF2-40B4-BE49-F238E27FC236}">
                  <a16:creationId xmlns:a16="http://schemas.microsoft.com/office/drawing/2014/main" id="{36210009-5F09-5E4F-90B8-5894ADF74F05}"/>
                </a:ext>
              </a:extLst>
            </p:cNvPr>
            <p:cNvSpPr/>
            <p:nvPr/>
          </p:nvSpPr>
          <p:spPr>
            <a:xfrm>
              <a:off x="6258723" y="4821701"/>
              <a:ext cx="767071" cy="2743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p>
          </p:txBody>
        </p:sp>
      </p:grpSp>
      <p:sp>
        <p:nvSpPr>
          <p:cNvPr id="21" name="Oval 20">
            <a:extLst>
              <a:ext uri="{FF2B5EF4-FFF2-40B4-BE49-F238E27FC236}">
                <a16:creationId xmlns:a16="http://schemas.microsoft.com/office/drawing/2014/main" id="{8C0F9171-D5EE-AD4C-8607-39A5803CABE3}"/>
              </a:ext>
            </a:extLst>
          </p:cNvPr>
          <p:cNvSpPr/>
          <p:nvPr/>
        </p:nvSpPr>
        <p:spPr>
          <a:xfrm>
            <a:off x="1844280" y="5757603"/>
            <a:ext cx="116907" cy="116907"/>
          </a:xfrm>
          <a:prstGeom prst="ellipse">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 name="Straight Arrow Connector 21">
            <a:extLst>
              <a:ext uri="{FF2B5EF4-FFF2-40B4-BE49-F238E27FC236}">
                <a16:creationId xmlns:a16="http://schemas.microsoft.com/office/drawing/2014/main" id="{6EA406E4-B542-8E45-9CD9-15C40E648C12}"/>
              </a:ext>
            </a:extLst>
          </p:cNvPr>
          <p:cNvCxnSpPr>
            <a:cxnSpLocks/>
          </p:cNvCxnSpPr>
          <p:nvPr/>
        </p:nvCxnSpPr>
        <p:spPr>
          <a:xfrm flipV="1">
            <a:off x="1957582" y="4800506"/>
            <a:ext cx="1709521" cy="993489"/>
          </a:xfrm>
          <a:prstGeom prst="straightConnector1">
            <a:avLst/>
          </a:prstGeom>
          <a:ln w="28575">
            <a:solidFill>
              <a:srgbClr val="8FAADC"/>
            </a:solidFill>
            <a:tailEnd type="triangle" w="lg" len="lg"/>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30253F8-158E-7A4B-9C0F-999F71965049}"/>
              </a:ext>
            </a:extLst>
          </p:cNvPr>
          <p:cNvCxnSpPr>
            <a:cxnSpLocks/>
            <a:stCxn id="21" idx="7"/>
          </p:cNvCxnSpPr>
          <p:nvPr/>
        </p:nvCxnSpPr>
        <p:spPr>
          <a:xfrm flipV="1">
            <a:off x="1944066" y="4180780"/>
            <a:ext cx="718574" cy="1593944"/>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A619491-95CF-7E4D-A850-4959126A9C39}"/>
              </a:ext>
            </a:extLst>
          </p:cNvPr>
          <p:cNvCxnSpPr>
            <a:cxnSpLocks/>
          </p:cNvCxnSpPr>
          <p:nvPr/>
        </p:nvCxnSpPr>
        <p:spPr>
          <a:xfrm flipH="1" flipV="1">
            <a:off x="2664378" y="4185961"/>
            <a:ext cx="999124" cy="614546"/>
          </a:xfrm>
          <a:prstGeom prst="straightConnector1">
            <a:avLst/>
          </a:prstGeom>
          <a:ln w="28575">
            <a:solidFill>
              <a:schemeClr val="tx1"/>
            </a:solidFill>
            <a:prstDash val="sysDash"/>
            <a:tailEnd type="triangle" w="lg" len="lg"/>
          </a:ln>
        </p:spPr>
        <p:style>
          <a:lnRef idx="1">
            <a:schemeClr val="dk1"/>
          </a:lnRef>
          <a:fillRef idx="0">
            <a:schemeClr val="dk1"/>
          </a:fillRef>
          <a:effectRef idx="0">
            <a:schemeClr val="dk1"/>
          </a:effectRef>
          <a:fontRef idx="minor">
            <a:schemeClr val="tx1"/>
          </a:fontRef>
        </p:style>
      </p:cxnSp>
      <p:sp>
        <p:nvSpPr>
          <p:cNvPr id="25" name="Right Arrow 24">
            <a:extLst>
              <a:ext uri="{FF2B5EF4-FFF2-40B4-BE49-F238E27FC236}">
                <a16:creationId xmlns:a16="http://schemas.microsoft.com/office/drawing/2014/main" id="{40986AF1-CAB1-1645-A813-36805D66F656}"/>
              </a:ext>
            </a:extLst>
          </p:cNvPr>
          <p:cNvSpPr/>
          <p:nvPr/>
        </p:nvSpPr>
        <p:spPr>
          <a:xfrm>
            <a:off x="3775260" y="5395698"/>
            <a:ext cx="607634"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EFDAA42D-9756-4146-B103-5F10105C0806}"/>
              </a:ext>
            </a:extLst>
          </p:cNvPr>
          <p:cNvSpPr/>
          <p:nvPr/>
        </p:nvSpPr>
        <p:spPr>
          <a:xfrm rot="18919136">
            <a:off x="5760033" y="4846251"/>
            <a:ext cx="452513"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795B8DB9-2890-CD4E-A86A-36562EA6DA96}"/>
              </a:ext>
            </a:extLst>
          </p:cNvPr>
          <p:cNvSpPr/>
          <p:nvPr/>
        </p:nvSpPr>
        <p:spPr>
          <a:xfrm>
            <a:off x="7155095" y="4368980"/>
            <a:ext cx="415948" cy="361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F66B211E-9432-544B-AAE7-362CA972495B}"/>
              </a:ext>
            </a:extLst>
          </p:cNvPr>
          <p:cNvCxnSpPr/>
          <p:nvPr/>
        </p:nvCxnSpPr>
        <p:spPr>
          <a:xfrm flipH="1">
            <a:off x="7116792" y="4956081"/>
            <a:ext cx="454251"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D1B72C1-4692-C84A-810B-8C360B5C5441}"/>
              </a:ext>
            </a:extLst>
          </p:cNvPr>
          <p:cNvCxnSpPr/>
          <p:nvPr/>
        </p:nvCxnSpPr>
        <p:spPr>
          <a:xfrm flipH="1">
            <a:off x="5777548" y="5218460"/>
            <a:ext cx="457979" cy="397605"/>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3318795-3654-3647-8EA4-4C56D9417551}"/>
              </a:ext>
            </a:extLst>
          </p:cNvPr>
          <p:cNvCxnSpPr/>
          <p:nvPr/>
        </p:nvCxnSpPr>
        <p:spPr>
          <a:xfrm flipH="1">
            <a:off x="3663502" y="5935493"/>
            <a:ext cx="697527"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04A5D3B-F046-D540-9B99-94FA809D4B99}"/>
              </a:ext>
            </a:extLst>
          </p:cNvPr>
          <p:cNvGrpSpPr/>
          <p:nvPr/>
        </p:nvGrpSpPr>
        <p:grpSpPr>
          <a:xfrm>
            <a:off x="2508334" y="3944492"/>
            <a:ext cx="1149682" cy="856006"/>
            <a:chOff x="2508334" y="3944492"/>
            <a:chExt cx="1149682" cy="856006"/>
          </a:xfrm>
        </p:grpSpPr>
        <p:cxnSp>
          <p:nvCxnSpPr>
            <p:cNvPr id="33" name="Straight Arrow Connector 32">
              <a:extLst>
                <a:ext uri="{FF2B5EF4-FFF2-40B4-BE49-F238E27FC236}">
                  <a16:creationId xmlns:a16="http://schemas.microsoft.com/office/drawing/2014/main" id="{9D291D7B-E940-8343-B401-91F066B14206}"/>
                </a:ext>
              </a:extLst>
            </p:cNvPr>
            <p:cNvCxnSpPr>
              <a:cxnSpLocks/>
            </p:cNvCxnSpPr>
            <p:nvPr/>
          </p:nvCxnSpPr>
          <p:spPr>
            <a:xfrm flipH="1" flipV="1">
              <a:off x="2508334" y="4775185"/>
              <a:ext cx="1149682" cy="25313"/>
            </a:xfrm>
            <a:prstGeom prst="straightConnector1">
              <a:avLst/>
            </a:prstGeom>
            <a:ln w="28575">
              <a:solidFill>
                <a:srgbClr val="7030A0"/>
              </a:solidFill>
              <a:prstDash val="solid"/>
              <a:tailEnd type="triangle" w="lg" len="lg"/>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BAF72D2D-0708-0145-BB17-CF3A6BF6E8D2}"/>
                </a:ext>
              </a:extLst>
            </p:cNvPr>
            <p:cNvCxnSpPr>
              <a:cxnSpLocks/>
            </p:cNvCxnSpPr>
            <p:nvPr/>
          </p:nvCxnSpPr>
          <p:spPr>
            <a:xfrm flipH="1" flipV="1">
              <a:off x="3228502" y="3944492"/>
              <a:ext cx="429514" cy="850825"/>
            </a:xfrm>
            <a:prstGeom prst="straightConnector1">
              <a:avLst/>
            </a:prstGeom>
            <a:ln w="28575">
              <a:solidFill>
                <a:srgbClr val="7030A0"/>
              </a:solidFill>
              <a:prstDash val="solid"/>
              <a:tailEnd type="triangle" w="lg" len="lg"/>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BD4D19DF-6C63-8F45-8EBF-5DD61F83CB7D}"/>
              </a:ext>
            </a:extLst>
          </p:cNvPr>
          <p:cNvGrpSpPr/>
          <p:nvPr/>
        </p:nvGrpSpPr>
        <p:grpSpPr>
          <a:xfrm>
            <a:off x="2662642" y="4181956"/>
            <a:ext cx="963607" cy="609356"/>
            <a:chOff x="2662642" y="4181956"/>
            <a:chExt cx="963607" cy="609356"/>
          </a:xfrm>
        </p:grpSpPr>
        <p:cxnSp>
          <p:nvCxnSpPr>
            <p:cNvPr id="36" name="Straight Arrow Connector 35">
              <a:extLst>
                <a:ext uri="{FF2B5EF4-FFF2-40B4-BE49-F238E27FC236}">
                  <a16:creationId xmlns:a16="http://schemas.microsoft.com/office/drawing/2014/main" id="{8BE907FE-8636-3E41-B56E-CFCA8C26FD7A}"/>
                </a:ext>
              </a:extLst>
            </p:cNvPr>
            <p:cNvCxnSpPr>
              <a:cxnSpLocks/>
            </p:cNvCxnSpPr>
            <p:nvPr/>
          </p:nvCxnSpPr>
          <p:spPr>
            <a:xfrm flipH="1" flipV="1">
              <a:off x="2711734" y="4572522"/>
              <a:ext cx="914515" cy="218790"/>
            </a:xfrm>
            <a:prstGeom prst="straightConnector1">
              <a:avLst/>
            </a:prstGeom>
            <a:ln w="28575">
              <a:solidFill>
                <a:srgbClr val="C00000"/>
              </a:solidFill>
              <a:prstDash val="dash"/>
              <a:tailEnd type="triangle" w="lg" len="lg"/>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45CECB2E-BCFB-2A42-9D22-9A781C726CC1}"/>
                </a:ext>
              </a:extLst>
            </p:cNvPr>
            <p:cNvCxnSpPr>
              <a:cxnSpLocks/>
            </p:cNvCxnSpPr>
            <p:nvPr/>
          </p:nvCxnSpPr>
          <p:spPr>
            <a:xfrm flipH="1" flipV="1">
              <a:off x="2662642" y="4181956"/>
              <a:ext cx="68630" cy="404349"/>
            </a:xfrm>
            <a:prstGeom prst="straightConnector1">
              <a:avLst/>
            </a:prstGeom>
            <a:ln w="28575">
              <a:solidFill>
                <a:srgbClr val="0000FF"/>
              </a:solidFill>
              <a:prstDash val="dash"/>
              <a:tailEnd type="triangle" w="lg" len="lg"/>
            </a:ln>
          </p:spPr>
          <p:style>
            <a:lnRef idx="1">
              <a:schemeClr val="dk1"/>
            </a:lnRef>
            <a:fillRef idx="0">
              <a:schemeClr val="dk1"/>
            </a:fillRef>
            <a:effectRef idx="0">
              <a:schemeClr val="dk1"/>
            </a:effectRef>
            <a:fontRef idx="minor">
              <a:schemeClr val="tx1"/>
            </a:fontRef>
          </p:style>
        </p:cxnSp>
      </p:grpSp>
      <p:pic>
        <p:nvPicPr>
          <p:cNvPr id="38" name="Picture 37">
            <a:extLst>
              <a:ext uri="{FF2B5EF4-FFF2-40B4-BE49-F238E27FC236}">
                <a16:creationId xmlns:a16="http://schemas.microsoft.com/office/drawing/2014/main" id="{A7A68DA6-B4E2-1D4E-9616-198FDEE73F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1813" y="4015200"/>
            <a:ext cx="2340675" cy="554727"/>
          </a:xfrm>
          <a:prstGeom prst="rect">
            <a:avLst/>
          </a:prstGeom>
        </p:spPr>
      </p:pic>
      <p:pic>
        <p:nvPicPr>
          <p:cNvPr id="39" name="Picture 38">
            <a:extLst>
              <a:ext uri="{FF2B5EF4-FFF2-40B4-BE49-F238E27FC236}">
                <a16:creationId xmlns:a16="http://schemas.microsoft.com/office/drawing/2014/main" id="{4EA7F113-B654-C14C-9C4E-FD71A23F2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1652" y="5180515"/>
            <a:ext cx="342902" cy="298657"/>
          </a:xfrm>
          <a:prstGeom prst="rect">
            <a:avLst/>
          </a:prstGeom>
        </p:spPr>
      </p:pic>
      <p:grpSp>
        <p:nvGrpSpPr>
          <p:cNvPr id="40" name="Group 39">
            <a:extLst>
              <a:ext uri="{FF2B5EF4-FFF2-40B4-BE49-F238E27FC236}">
                <a16:creationId xmlns:a16="http://schemas.microsoft.com/office/drawing/2014/main" id="{F609D31A-943A-FC43-9D85-9108E273A078}"/>
              </a:ext>
            </a:extLst>
          </p:cNvPr>
          <p:cNvGrpSpPr/>
          <p:nvPr/>
        </p:nvGrpSpPr>
        <p:grpSpPr>
          <a:xfrm>
            <a:off x="1262163" y="4586306"/>
            <a:ext cx="2098109" cy="1751100"/>
            <a:chOff x="1262163" y="4586306"/>
            <a:chExt cx="2098109" cy="1751100"/>
          </a:xfrm>
        </p:grpSpPr>
        <p:cxnSp>
          <p:nvCxnSpPr>
            <p:cNvPr id="41" name="Straight Arrow Connector 40">
              <a:extLst>
                <a:ext uri="{FF2B5EF4-FFF2-40B4-BE49-F238E27FC236}">
                  <a16:creationId xmlns:a16="http://schemas.microsoft.com/office/drawing/2014/main" id="{937BD13A-5D8B-EF4D-8998-DF408365F099}"/>
                </a:ext>
              </a:extLst>
            </p:cNvPr>
            <p:cNvCxnSpPr>
              <a:cxnSpLocks/>
              <a:stCxn id="21" idx="7"/>
            </p:cNvCxnSpPr>
            <p:nvPr/>
          </p:nvCxnSpPr>
          <p:spPr>
            <a:xfrm flipV="1">
              <a:off x="1944066" y="4586306"/>
              <a:ext cx="794956" cy="1188418"/>
            </a:xfrm>
            <a:prstGeom prst="straightConnector1">
              <a:avLst/>
            </a:prstGeom>
            <a:ln w="28575">
              <a:solidFill>
                <a:srgbClr val="FF5D78"/>
              </a:solidFill>
              <a:tailEnd type="triangle" w="lg" len="lg"/>
            </a:ln>
          </p:spPr>
          <p:style>
            <a:lnRef idx="1">
              <a:schemeClr val="dk1"/>
            </a:lnRef>
            <a:fillRef idx="0">
              <a:schemeClr val="dk1"/>
            </a:fillRef>
            <a:effectRef idx="0">
              <a:schemeClr val="dk1"/>
            </a:effectRef>
            <a:fontRef idx="minor">
              <a:schemeClr val="tx1"/>
            </a:fontRef>
          </p:style>
        </p:cxnSp>
        <p:pic>
          <p:nvPicPr>
            <p:cNvPr id="42" name="Picture 41">
              <a:extLst>
                <a:ext uri="{FF2B5EF4-FFF2-40B4-BE49-F238E27FC236}">
                  <a16:creationId xmlns:a16="http://schemas.microsoft.com/office/drawing/2014/main" id="{0EFBE86A-56E0-1049-89A7-BA3AC5B461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2163" y="5896804"/>
              <a:ext cx="2098109" cy="440602"/>
            </a:xfrm>
            <a:prstGeom prst="rect">
              <a:avLst/>
            </a:prstGeom>
          </p:spPr>
        </p:pic>
      </p:grpSp>
      <p:pic>
        <p:nvPicPr>
          <p:cNvPr id="43" name="Picture 42">
            <a:extLst>
              <a:ext uri="{FF2B5EF4-FFF2-40B4-BE49-F238E27FC236}">
                <a16:creationId xmlns:a16="http://schemas.microsoft.com/office/drawing/2014/main" id="{060D6F92-7E43-F44E-8448-3182E63570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46918" y="4107637"/>
            <a:ext cx="1255732" cy="402117"/>
          </a:xfrm>
          <a:prstGeom prst="rect">
            <a:avLst/>
          </a:prstGeom>
        </p:spPr>
      </p:pic>
      <p:sp>
        <p:nvSpPr>
          <p:cNvPr id="44" name="TextBox 43">
            <a:extLst>
              <a:ext uri="{FF2B5EF4-FFF2-40B4-BE49-F238E27FC236}">
                <a16:creationId xmlns:a16="http://schemas.microsoft.com/office/drawing/2014/main" id="{FD1D7EBB-6355-6343-B673-5205DBD3A01D}"/>
              </a:ext>
            </a:extLst>
          </p:cNvPr>
          <p:cNvSpPr txBox="1"/>
          <p:nvPr/>
        </p:nvSpPr>
        <p:spPr>
          <a:xfrm>
            <a:off x="3253892" y="3741207"/>
            <a:ext cx="2158600" cy="369332"/>
          </a:xfrm>
          <a:prstGeom prst="rect">
            <a:avLst/>
          </a:prstGeom>
          <a:noFill/>
        </p:spPr>
        <p:txBody>
          <a:bodyPr wrap="square" rtlCol="0">
            <a:spAutoFit/>
          </a:bodyPr>
          <a:lstStyle/>
          <a:p>
            <a:r>
              <a:rPr lang="en-US" b="1" dirty="0">
                <a:solidFill>
                  <a:srgbClr val="FF0000"/>
                </a:solidFill>
              </a:rPr>
              <a:t>Uniformly sampled!</a:t>
            </a:r>
          </a:p>
        </p:txBody>
      </p:sp>
      <p:pic>
        <p:nvPicPr>
          <p:cNvPr id="47" name="Picture 46" descr="Icon&#10;&#10;Description automatically generated">
            <a:extLst>
              <a:ext uri="{FF2B5EF4-FFF2-40B4-BE49-F238E27FC236}">
                <a16:creationId xmlns:a16="http://schemas.microsoft.com/office/drawing/2014/main" id="{D4858DBA-8B39-B541-A613-8D3B9D2BC09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41867" y="4398992"/>
            <a:ext cx="318886" cy="318886"/>
          </a:xfrm>
          <a:prstGeom prst="rect">
            <a:avLst/>
          </a:prstGeom>
        </p:spPr>
      </p:pic>
      <p:grpSp>
        <p:nvGrpSpPr>
          <p:cNvPr id="48" name="Group 47">
            <a:extLst>
              <a:ext uri="{FF2B5EF4-FFF2-40B4-BE49-F238E27FC236}">
                <a16:creationId xmlns:a16="http://schemas.microsoft.com/office/drawing/2014/main" id="{B9FC4B0E-96B6-AC48-B4F5-C99E908E16A0}"/>
              </a:ext>
            </a:extLst>
          </p:cNvPr>
          <p:cNvGrpSpPr/>
          <p:nvPr/>
        </p:nvGrpSpPr>
        <p:grpSpPr>
          <a:xfrm>
            <a:off x="2059923" y="2847285"/>
            <a:ext cx="4003239" cy="814355"/>
            <a:chOff x="1705485" y="2363161"/>
            <a:chExt cx="4003239" cy="814355"/>
          </a:xfrm>
        </p:grpSpPr>
        <p:grpSp>
          <p:nvGrpSpPr>
            <p:cNvPr id="49" name="Group 48">
              <a:extLst>
                <a:ext uri="{FF2B5EF4-FFF2-40B4-BE49-F238E27FC236}">
                  <a16:creationId xmlns:a16="http://schemas.microsoft.com/office/drawing/2014/main" id="{5CF9D015-ABE1-5B43-9454-5D552CE05B84}"/>
                </a:ext>
              </a:extLst>
            </p:cNvPr>
            <p:cNvGrpSpPr/>
            <p:nvPr/>
          </p:nvGrpSpPr>
          <p:grpSpPr>
            <a:xfrm>
              <a:off x="1705485" y="2363161"/>
              <a:ext cx="4003239" cy="814355"/>
              <a:chOff x="1705485" y="2363161"/>
              <a:chExt cx="4003239" cy="814355"/>
            </a:xfrm>
          </p:grpSpPr>
          <p:pic>
            <p:nvPicPr>
              <p:cNvPr id="51" name="Picture 50">
                <a:extLst>
                  <a:ext uri="{FF2B5EF4-FFF2-40B4-BE49-F238E27FC236}">
                    <a16:creationId xmlns:a16="http://schemas.microsoft.com/office/drawing/2014/main" id="{439223A8-A54A-A643-BDBC-AB65A7EF8FE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36986" y="2802800"/>
                <a:ext cx="3771738" cy="374716"/>
              </a:xfrm>
              <a:prstGeom prst="rect">
                <a:avLst/>
              </a:prstGeom>
            </p:spPr>
          </p:pic>
          <p:sp>
            <p:nvSpPr>
              <p:cNvPr id="52" name="TextBox 51">
                <a:extLst>
                  <a:ext uri="{FF2B5EF4-FFF2-40B4-BE49-F238E27FC236}">
                    <a16:creationId xmlns:a16="http://schemas.microsoft.com/office/drawing/2014/main" id="{1D907CDF-FBC6-C34B-A0C5-B92C250BFE47}"/>
                  </a:ext>
                </a:extLst>
              </p:cNvPr>
              <p:cNvSpPr txBox="1"/>
              <p:nvPr/>
            </p:nvSpPr>
            <p:spPr>
              <a:xfrm>
                <a:off x="1705485" y="2363161"/>
                <a:ext cx="3751830" cy="400110"/>
              </a:xfrm>
              <a:prstGeom prst="rect">
                <a:avLst/>
              </a:prstGeom>
              <a:noFill/>
            </p:spPr>
            <p:txBody>
              <a:bodyPr wrap="square" rtlCol="0">
                <a:spAutoFit/>
              </a:bodyPr>
              <a:lstStyle/>
              <a:p>
                <a:r>
                  <a:rPr lang="en-US" sz="2000" b="1" dirty="0">
                    <a:solidFill>
                      <a:srgbClr val="FF0000"/>
                    </a:solidFill>
                  </a:rPr>
                  <a:t>Considerable regret reduction:</a:t>
                </a:r>
              </a:p>
            </p:txBody>
          </p:sp>
        </p:grpSp>
        <p:sp>
          <p:nvSpPr>
            <p:cNvPr id="50" name="Right Arrow 49">
              <a:extLst>
                <a:ext uri="{FF2B5EF4-FFF2-40B4-BE49-F238E27FC236}">
                  <a16:creationId xmlns:a16="http://schemas.microsoft.com/office/drawing/2014/main" id="{AF460297-CBEE-614E-9EDB-CF0D6A817AC7}"/>
                </a:ext>
              </a:extLst>
            </p:cNvPr>
            <p:cNvSpPr/>
            <p:nvPr/>
          </p:nvSpPr>
          <p:spPr>
            <a:xfrm>
              <a:off x="3626249" y="2855419"/>
              <a:ext cx="253625" cy="2654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Slide Number Placeholder 4">
            <a:extLst>
              <a:ext uri="{FF2B5EF4-FFF2-40B4-BE49-F238E27FC236}">
                <a16:creationId xmlns:a16="http://schemas.microsoft.com/office/drawing/2014/main" id="{36CD54EF-095D-834D-9F07-792B925101BF}"/>
              </a:ext>
            </a:extLst>
          </p:cNvPr>
          <p:cNvSpPr>
            <a:spLocks noGrp="1"/>
          </p:cNvSpPr>
          <p:nvPr>
            <p:ph type="sldNum" sz="quarter" idx="12"/>
          </p:nvPr>
        </p:nvSpPr>
        <p:spPr>
          <a:xfrm>
            <a:off x="8610600" y="6356350"/>
            <a:ext cx="2743200" cy="365125"/>
          </a:xfrm>
        </p:spPr>
        <p:txBody>
          <a:bodyPr/>
          <a:lstStyle/>
          <a:p>
            <a:fld id="{96675DA6-09A5-4603-985B-62A0433927C4}" type="slidenum">
              <a:rPr lang="en-US" smtClean="0"/>
              <a:t>99</a:t>
            </a:fld>
            <a:endParaRPr lang="en-US"/>
          </a:p>
        </p:txBody>
      </p:sp>
      <p:sp>
        <p:nvSpPr>
          <p:cNvPr id="55" name="Date Placeholder 3">
            <a:extLst>
              <a:ext uri="{FF2B5EF4-FFF2-40B4-BE49-F238E27FC236}">
                <a16:creationId xmlns:a16="http://schemas.microsoft.com/office/drawing/2014/main" id="{0617AE8A-4C48-5448-B298-063B263E693B}"/>
              </a:ext>
            </a:extLst>
          </p:cNvPr>
          <p:cNvSpPr>
            <a:spLocks noGrp="1"/>
          </p:cNvSpPr>
          <p:nvPr>
            <p:ph type="dt" sz="half" idx="10"/>
          </p:nvPr>
        </p:nvSpPr>
        <p:spPr>
          <a:xfrm>
            <a:off x="838200" y="6356350"/>
            <a:ext cx="2743200" cy="365125"/>
          </a:xfrm>
        </p:spPr>
        <p:txBody>
          <a:bodyPr/>
          <a:lstStyle/>
          <a:p>
            <a:r>
              <a:rPr lang="en-US"/>
              <a:t>DBGD family</a:t>
            </a:r>
            <a:endParaRPr lang="en-US" dirty="0"/>
          </a:p>
        </p:txBody>
      </p:sp>
    </p:spTree>
    <p:extLst>
      <p:ext uri="{BB962C8B-B14F-4D97-AF65-F5344CB8AC3E}">
        <p14:creationId xmlns:p14="http://schemas.microsoft.com/office/powerpoint/2010/main" val="225121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nodeType="clickEffect">
                                  <p:stCondLst>
                                    <p:cond delay="0"/>
                                  </p:stCondLst>
                                  <p:childTnLst>
                                    <p:animEffect transition="out" filter="wipe(up)">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9|23"/>
</p:tagLst>
</file>

<file path=ppt/tags/tag2.xml><?xml version="1.0" encoding="utf-8"?>
<p:tagLst xmlns:a="http://schemas.openxmlformats.org/drawingml/2006/main" xmlns:r="http://schemas.openxmlformats.org/officeDocument/2006/relationships" xmlns:p="http://schemas.openxmlformats.org/presentationml/2006/main">
  <p:tag name="TIMING" val="|21.8|5.2|7.2|18.7"/>
</p:tagLst>
</file>

<file path=ppt/tags/tag3.xml><?xml version="1.0" encoding="utf-8"?>
<p:tagLst xmlns:a="http://schemas.openxmlformats.org/drawingml/2006/main" xmlns:r="http://schemas.openxmlformats.org/officeDocument/2006/relationships" xmlns:p="http://schemas.openxmlformats.org/presentationml/2006/main">
  <p:tag name="TIMING" val="|23.8|4.7|7.5"/>
</p:tagLst>
</file>

<file path=ppt/tags/tag4.xml><?xml version="1.0" encoding="utf-8"?>
<p:tagLst xmlns:a="http://schemas.openxmlformats.org/drawingml/2006/main" xmlns:r="http://schemas.openxmlformats.org/officeDocument/2006/relationships" xmlns:p="http://schemas.openxmlformats.org/presentationml/2006/main">
  <p:tag name="TIMING" val="|15.4|76.9|0.7|0.4|0.4|0.5"/>
</p:tagLst>
</file>

<file path=ppt/tags/tag5.xml><?xml version="1.0" encoding="utf-8"?>
<p:tagLst xmlns:a="http://schemas.openxmlformats.org/drawingml/2006/main" xmlns:r="http://schemas.openxmlformats.org/officeDocument/2006/relationships" xmlns:p="http://schemas.openxmlformats.org/presentationml/2006/main">
  <p:tag name="TIMING" val="|0.7|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4047</TotalTime>
  <Words>12061</Words>
  <Application>Microsoft Macintosh PowerPoint</Application>
  <PresentationFormat>Widescreen</PresentationFormat>
  <Paragraphs>1959</Paragraphs>
  <Slides>160</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160</vt:i4>
      </vt:variant>
    </vt:vector>
  </HeadingPairs>
  <TitlesOfParts>
    <vt:vector size="172" baseType="lpstr">
      <vt:lpstr>等线</vt:lpstr>
      <vt:lpstr>等线 Light</vt:lpstr>
      <vt:lpstr>Arial</vt:lpstr>
      <vt:lpstr>Calibri</vt:lpstr>
      <vt:lpstr>Calibri Light</vt:lpstr>
      <vt:lpstr>Cambria Math</vt:lpstr>
      <vt:lpstr>Gill Sans</vt:lpstr>
      <vt:lpstr>Gill Sans Light</vt:lpstr>
      <vt:lpstr>Gill Sans MT</vt:lpstr>
      <vt:lpstr>Mangal</vt:lpstr>
      <vt:lpstr>Wingdings</vt:lpstr>
      <vt:lpstr>Office Theme</vt:lpstr>
      <vt:lpstr>Interactive Information Retrieval with Bandit Feedback</vt:lpstr>
      <vt:lpstr>Outline of this tutorial</vt:lpstr>
      <vt:lpstr>Information retrieval is everywhere</vt:lpstr>
      <vt:lpstr>Goal of information retrieval</vt:lpstr>
      <vt:lpstr>Result ranking is essential</vt:lpstr>
      <vt:lpstr>How do we estimate utility?</vt:lpstr>
      <vt:lpstr>How do we estimate utility?</vt:lpstr>
      <vt:lpstr>Learning from users’ implicit feedback</vt:lpstr>
      <vt:lpstr>Interactive information retrieval</vt:lpstr>
      <vt:lpstr>Limitations in users’ implicit feedback</vt:lpstr>
      <vt:lpstr>Limitations in users’ implicit feedback</vt:lpstr>
      <vt:lpstr>Interactive information retrieval</vt:lpstr>
      <vt:lpstr>Efficient exploration is crucial</vt:lpstr>
      <vt:lpstr>Efficient exploration is crucial</vt:lpstr>
      <vt:lpstr>Efficient exploration is crucial</vt:lpstr>
      <vt:lpstr>Efficient exploration is crucial</vt:lpstr>
      <vt:lpstr>Exploration also induces risks</vt:lpstr>
      <vt:lpstr>Outline of this tutorial</vt:lpstr>
      <vt:lpstr>Problem formulation</vt:lpstr>
      <vt:lpstr>Problem formulation</vt:lpstr>
      <vt:lpstr>Problem formulation</vt:lpstr>
      <vt:lpstr>Problem formulation</vt:lpstr>
      <vt:lpstr>Problem formulation</vt:lpstr>
      <vt:lpstr>Problem formulation</vt:lpstr>
      <vt:lpstr>Classical bandit learning algorithms</vt:lpstr>
      <vt:lpstr>Random exploration</vt:lpstr>
      <vt:lpstr>Optimism in the face of uncertainty</vt:lpstr>
      <vt:lpstr>Optimism in the face of uncertainty</vt:lpstr>
      <vt:lpstr>Optimism in the face of uncertainty</vt:lpstr>
      <vt:lpstr>Posterior sampling</vt:lpstr>
      <vt:lpstr>Posterior sampling</vt:lpstr>
      <vt:lpstr>References I</vt:lpstr>
      <vt:lpstr>References II</vt:lpstr>
      <vt:lpstr>Outline of this tutorial</vt:lpstr>
      <vt:lpstr>Real-world challenges: recap</vt:lpstr>
      <vt:lpstr>Bandit learning for recommender systems</vt:lpstr>
      <vt:lpstr>Contextual bandits for recommendation</vt:lpstr>
      <vt:lpstr>Bandit learning for recommender systems</vt:lpstr>
      <vt:lpstr>Collaborative bandit learning </vt:lpstr>
      <vt:lpstr>Collaborative bandit learning </vt:lpstr>
      <vt:lpstr>Collaborative bandit learning </vt:lpstr>
      <vt:lpstr>Collaborative bandit learning </vt:lpstr>
      <vt:lpstr>Online Clustering</vt:lpstr>
      <vt:lpstr>Online Clustering</vt:lpstr>
      <vt:lpstr>Online Clustering</vt:lpstr>
      <vt:lpstr>Low rank structures</vt:lpstr>
      <vt:lpstr>Low rank structures</vt:lpstr>
      <vt:lpstr>Low rank structures</vt:lpstr>
      <vt:lpstr>Warm-start exploration</vt:lpstr>
      <vt:lpstr>Warm-start exploration</vt:lpstr>
      <vt:lpstr>Open questions</vt:lpstr>
      <vt:lpstr>Bandit learning for recommender systems</vt:lpstr>
      <vt:lpstr>Exploration in non-stationary environments</vt:lpstr>
      <vt:lpstr>Problem formulation</vt:lpstr>
      <vt:lpstr>Problem formulation</vt:lpstr>
      <vt:lpstr>Problem to solve</vt:lpstr>
      <vt:lpstr>Approaches</vt:lpstr>
      <vt:lpstr>Passively adaptive approaches</vt:lpstr>
      <vt:lpstr>Passively adaptive approaches</vt:lpstr>
      <vt:lpstr>Actively adaptive approaches</vt:lpstr>
      <vt:lpstr>Non-stationarity detection with bandit feedback</vt:lpstr>
      <vt:lpstr>CUSUM-based online change detection</vt:lpstr>
      <vt:lpstr>CUSUM-based online change detection</vt:lpstr>
      <vt:lpstr>Generalized likelihood ratio test based online change detection</vt:lpstr>
      <vt:lpstr>Online mean-shift detection</vt:lpstr>
      <vt:lpstr>PowerPoint Presentation</vt:lpstr>
      <vt:lpstr>CB based online change detection</vt:lpstr>
      <vt:lpstr>CB based online change detection</vt:lpstr>
      <vt:lpstr>Detection of context-dependent changes</vt:lpstr>
      <vt:lpstr>Unifying clustering and change detection</vt:lpstr>
      <vt:lpstr>Unifying clustering and change detection</vt:lpstr>
      <vt:lpstr>Dynamic Clustering (DyClu) [LWW21a]</vt:lpstr>
      <vt:lpstr>CoDBand [LWW21b]</vt:lpstr>
      <vt:lpstr>CoDBand [LWW21b]</vt:lpstr>
      <vt:lpstr>Open questions</vt:lpstr>
      <vt:lpstr>References III</vt:lpstr>
      <vt:lpstr>References IV</vt:lpstr>
      <vt:lpstr>References V</vt:lpstr>
      <vt:lpstr>Outline of this tutorial</vt:lpstr>
      <vt:lpstr>Bandit learning for retrieval systems</vt:lpstr>
      <vt:lpstr>Online learning to rank</vt:lpstr>
      <vt:lpstr>OL2R under specific click models</vt:lpstr>
      <vt:lpstr>Cascading bandits [KSWA15]</vt:lpstr>
      <vt:lpstr>Cascading bandits</vt:lpstr>
      <vt:lpstr>DCM bandits [KKSW16] </vt:lpstr>
      <vt:lpstr>DCM bandits [KKSW16] </vt:lpstr>
      <vt:lpstr>TopRank: OL2R by topological sort [LKLS18] </vt:lpstr>
      <vt:lpstr>TopRank: OL2R by topological sort</vt:lpstr>
      <vt:lpstr>TopRank: OL2R by topological sort</vt:lpstr>
      <vt:lpstr>Mini summary</vt:lpstr>
      <vt:lpstr>Dueling bandit gradient descent [YJ09] </vt:lpstr>
      <vt:lpstr>Dueling bandit gradient descent [YJ09] </vt:lpstr>
      <vt:lpstr>Dueling bandit gradient descent [YJ09] </vt:lpstr>
      <vt:lpstr>Multileave gradient descent [SOWR16] </vt:lpstr>
      <vt:lpstr>Dual-Point DBGD [ZK16] </vt:lpstr>
      <vt:lpstr>Null space gradient descent [WLKMW18]</vt:lpstr>
      <vt:lpstr>Null space gradient descent [WLKMW18]</vt:lpstr>
      <vt:lpstr>DBGD-document space projection [WKMWW19] </vt:lpstr>
      <vt:lpstr>DBGD-document space projection [WKMWW19] </vt:lpstr>
      <vt:lpstr>Mini summary</vt:lpstr>
      <vt:lpstr>PDGD [OR18]</vt:lpstr>
      <vt:lpstr>PDGD [OR18]</vt:lpstr>
      <vt:lpstr>PDGD [OR18]</vt:lpstr>
      <vt:lpstr>PairRank [JWGW21] </vt:lpstr>
      <vt:lpstr>Pairwise learning to rank</vt:lpstr>
      <vt:lpstr>Pairwise estimation uncertainty</vt:lpstr>
      <vt:lpstr>Certain rank order &amp; uncertain rank order</vt:lpstr>
      <vt:lpstr>PairRank: explore via divide and conquer</vt:lpstr>
      <vt:lpstr>Pairwise regret</vt:lpstr>
      <vt:lpstr>OL2R vs. offline unbiased L2R</vt:lpstr>
      <vt:lpstr>OL2R vs. offline unbiased L2R</vt:lpstr>
      <vt:lpstr>OL2R vs. offline unbiased L2R</vt:lpstr>
      <vt:lpstr>Unifying online and counterfactual learning to rank [OR21]</vt:lpstr>
      <vt:lpstr>Unifying online and counterfactual learning to rank [OR21]</vt:lpstr>
      <vt:lpstr>Unifying online and counterfactual learning to rank [OR21]</vt:lpstr>
      <vt:lpstr>Open questions</vt:lpstr>
      <vt:lpstr>References VI</vt:lpstr>
      <vt:lpstr>References VII</vt:lpstr>
      <vt:lpstr>Outline of this tutorial</vt:lpstr>
      <vt:lpstr>Ethical considerations</vt:lpstr>
      <vt:lpstr>Ethical considerations</vt:lpstr>
      <vt:lpstr>Privacy concerns</vt:lpstr>
      <vt:lpstr>Differential privacy [Dwo06]</vt:lpstr>
      <vt:lpstr>Differential privacy for continual observations</vt:lpstr>
      <vt:lpstr>Tree-based aggregation [CSS10, DNPR10]</vt:lpstr>
      <vt:lpstr>Differentially private UCB1 [MT15]</vt:lpstr>
      <vt:lpstr>Differentially private LinUCB</vt:lpstr>
      <vt:lpstr>Differentially private LinUCB</vt:lpstr>
      <vt:lpstr>Local differential privacy</vt:lpstr>
      <vt:lpstr>UCB with local differential privacy</vt:lpstr>
      <vt:lpstr>Private Collaborative Bandits [WZWCKW20] </vt:lpstr>
      <vt:lpstr>Fairness concerns</vt:lpstr>
      <vt:lpstr>Weakly meritocratic fairness [JKMNR16]</vt:lpstr>
      <vt:lpstr>FairUCB [JKMR16]</vt:lpstr>
      <vt:lpstr>Merit-based fair exposure </vt:lpstr>
      <vt:lpstr>FairX-UCB [WBSJ21]</vt:lpstr>
      <vt:lpstr>FairCo [MSHJ20]</vt:lpstr>
      <vt:lpstr>FairCo [MSHJ20]</vt:lpstr>
      <vt:lpstr>Marginal fairness [YA21]</vt:lpstr>
      <vt:lpstr>Open questions</vt:lpstr>
      <vt:lpstr>References VIII</vt:lpstr>
      <vt:lpstr>References IX</vt:lpstr>
      <vt:lpstr>Outline of this tutorial</vt:lpstr>
      <vt:lpstr>Conclusions</vt:lpstr>
      <vt:lpstr>Conclusions</vt:lpstr>
      <vt:lpstr>Conclusions</vt:lpstr>
      <vt:lpstr>Future research directions</vt:lpstr>
      <vt:lpstr>Future research directions</vt:lpstr>
      <vt:lpstr>Future research directions</vt:lpstr>
      <vt:lpstr>Future research directions</vt:lpstr>
      <vt:lpstr>Future research directions</vt:lpstr>
      <vt:lpstr>Future research directions</vt:lpstr>
      <vt:lpstr>References X</vt:lpstr>
      <vt:lpstr>Acknowledgement</vt:lpstr>
      <vt:lpstr>Back-up slides</vt:lpstr>
      <vt:lpstr>Empirical evaluations</vt:lpstr>
      <vt:lpstr>Empirical evaluations</vt:lpstr>
      <vt:lpstr>Empirical evaluations</vt:lpstr>
      <vt:lpstr>Empirical evaluations</vt:lpstr>
      <vt:lpstr>Empirical evaluations</vt:lpstr>
    </vt:vector>
  </TitlesOfParts>
  <Company>University of Virginia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from Unknowns</dc:title>
  <dc:creator>wang hongning</dc:creator>
  <cp:lastModifiedBy>Wang Huazheng</cp:lastModifiedBy>
  <cp:revision>308</cp:revision>
  <dcterms:created xsi:type="dcterms:W3CDTF">2020-02-18T02:09:06Z</dcterms:created>
  <dcterms:modified xsi:type="dcterms:W3CDTF">2021-06-19T02:15:09Z</dcterms:modified>
</cp:coreProperties>
</file>