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91" r:id="rId3"/>
    <p:sldId id="258" r:id="rId4"/>
    <p:sldId id="486" r:id="rId5"/>
    <p:sldId id="259" r:id="rId6"/>
    <p:sldId id="488" r:id="rId7"/>
    <p:sldId id="489" r:id="rId8"/>
    <p:sldId id="491" r:id="rId9"/>
    <p:sldId id="266" r:id="rId10"/>
    <p:sldId id="490" r:id="rId11"/>
    <p:sldId id="277" r:id="rId12"/>
    <p:sldId id="492" r:id="rId13"/>
    <p:sldId id="261" r:id="rId14"/>
    <p:sldId id="287" r:id="rId15"/>
    <p:sldId id="288" r:id="rId16"/>
    <p:sldId id="263" r:id="rId17"/>
    <p:sldId id="289" r:id="rId18"/>
    <p:sldId id="493" r:id="rId19"/>
    <p:sldId id="292" r:id="rId20"/>
    <p:sldId id="495" r:id="rId21"/>
    <p:sldId id="296" r:id="rId22"/>
    <p:sldId id="294" r:id="rId23"/>
    <p:sldId id="297" r:id="rId24"/>
    <p:sldId id="494" r:id="rId25"/>
    <p:sldId id="295" r:id="rId26"/>
    <p:sldId id="298" r:id="rId27"/>
    <p:sldId id="299" r:id="rId28"/>
    <p:sldId id="306" r:id="rId29"/>
    <p:sldId id="307" r:id="rId30"/>
    <p:sldId id="308" r:id="rId31"/>
    <p:sldId id="302" r:id="rId32"/>
    <p:sldId id="371" r:id="rId33"/>
    <p:sldId id="372" r:id="rId34"/>
    <p:sldId id="373" r:id="rId35"/>
    <p:sldId id="374" r:id="rId36"/>
    <p:sldId id="375" r:id="rId37"/>
    <p:sldId id="376" r:id="rId38"/>
    <p:sldId id="271" r:id="rId39"/>
    <p:sldId id="272" r:id="rId40"/>
    <p:sldId id="273" r:id="rId41"/>
    <p:sldId id="428" r:id="rId42"/>
    <p:sldId id="286" r:id="rId43"/>
    <p:sldId id="421" r:id="rId44"/>
    <p:sldId id="426" r:id="rId45"/>
    <p:sldId id="422" r:id="rId46"/>
    <p:sldId id="423" r:id="rId47"/>
    <p:sldId id="424" r:id="rId48"/>
    <p:sldId id="42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0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  <a:srgbClr val="0000FF"/>
    <a:srgbClr val="FF6600"/>
    <a:srgbClr val="548235"/>
    <a:srgbClr val="33CC33"/>
    <a:srgbClr val="8FAADC"/>
    <a:srgbClr val="FF5D78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2" autoAdjust="0"/>
    <p:restoredTop sz="94966" autoAdjust="0"/>
  </p:normalViewPr>
  <p:slideViewPr>
    <p:cSldViewPr snapToGrid="0">
      <p:cViewPr varScale="1">
        <p:scale>
          <a:sx n="103" d="100"/>
          <a:sy n="103" d="100"/>
        </p:scale>
        <p:origin x="176" y="480"/>
      </p:cViewPr>
      <p:guideLst>
        <p:guide pos="400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CB3A-8654-463F-ACEA-252FA85FD038}" type="datetimeFigureOut">
              <a:rPr lang="en-US" smtClean="0"/>
              <a:t>6/12/21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AC207-012F-4DD4-A263-56079E1B7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0481C-BFAC-4182-8A57-BE824FD65B58}" type="datetimeFigureOut">
              <a:rPr lang="en-US" smtClean="0"/>
              <a:t>6/12/21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38BFE-32B6-483C-B1ED-D57B4F12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D0AE8-2563-CE41-8CED-F18C6157FC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5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D0AE8-2563-CE41-8CED-F18C6157FC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3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0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uv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52" y="332306"/>
            <a:ext cx="709094" cy="7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1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0.png"/><Relationship Id="rId3" Type="http://schemas.openxmlformats.org/officeDocument/2006/relationships/image" Target="../media/image72.png"/><Relationship Id="rId7" Type="http://schemas.openxmlformats.org/officeDocument/2006/relationships/image" Target="../media/image63.gi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4.png"/><Relationship Id="rId18" Type="http://schemas.openxmlformats.org/officeDocument/2006/relationships/image" Target="../media/image81.png"/><Relationship Id="rId26" Type="http://schemas.openxmlformats.org/officeDocument/2006/relationships/image" Target="../media/image87.png"/><Relationship Id="rId3" Type="http://schemas.openxmlformats.org/officeDocument/2006/relationships/image" Target="../media/image75.png"/><Relationship Id="rId21" Type="http://schemas.openxmlformats.org/officeDocument/2006/relationships/image" Target="../media/image84.jpeg"/><Relationship Id="rId7" Type="http://schemas.openxmlformats.org/officeDocument/2006/relationships/image" Target="../media/image79.png"/><Relationship Id="rId12" Type="http://schemas.openxmlformats.org/officeDocument/2006/relationships/image" Target="../media/image63.gif"/><Relationship Id="rId17" Type="http://schemas.openxmlformats.org/officeDocument/2006/relationships/image" Target="../media/image69.png"/><Relationship Id="rId25" Type="http://schemas.openxmlformats.org/officeDocument/2006/relationships/image" Target="../media/image71.png"/><Relationship Id="rId2" Type="http://schemas.openxmlformats.org/officeDocument/2006/relationships/image" Target="../media/image70.png"/><Relationship Id="rId16" Type="http://schemas.openxmlformats.org/officeDocument/2006/relationships/image" Target="../media/image68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62.png"/><Relationship Id="rId24" Type="http://schemas.openxmlformats.org/officeDocument/2006/relationships/image" Target="../media/image86.png"/><Relationship Id="rId5" Type="http://schemas.openxmlformats.org/officeDocument/2006/relationships/image" Target="../media/image77.png"/><Relationship Id="rId15" Type="http://schemas.openxmlformats.org/officeDocument/2006/relationships/image" Target="../media/image67.png"/><Relationship Id="rId23" Type="http://schemas.openxmlformats.org/officeDocument/2006/relationships/image" Target="../media/image73.png"/><Relationship Id="rId10" Type="http://schemas.openxmlformats.org/officeDocument/2006/relationships/image" Target="../media/image61.png"/><Relationship Id="rId19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64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0.png"/><Relationship Id="rId4" Type="http://schemas.openxmlformats.org/officeDocument/2006/relationships/image" Target="../media/image88.jpe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1.png"/><Relationship Id="rId21" Type="http://schemas.openxmlformats.org/officeDocument/2006/relationships/image" Target="../media/image128.png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10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08.png"/><Relationship Id="rId24" Type="http://schemas.openxmlformats.org/officeDocument/2006/relationships/image" Target="../media/image129.png"/><Relationship Id="rId5" Type="http://schemas.openxmlformats.org/officeDocument/2006/relationships/image" Target="../media/image113.png"/><Relationship Id="rId15" Type="http://schemas.openxmlformats.org/officeDocument/2006/relationships/image" Target="../media/image122.png"/><Relationship Id="rId23" Type="http://schemas.openxmlformats.org/officeDocument/2006/relationships/image" Target="../media/image74.png"/><Relationship Id="rId10" Type="http://schemas.openxmlformats.org/officeDocument/2006/relationships/image" Target="../media/image118.png"/><Relationship Id="rId19" Type="http://schemas.openxmlformats.org/officeDocument/2006/relationships/image" Target="../media/image126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Relationship Id="rId22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5.png"/><Relationship Id="rId18" Type="http://schemas.openxmlformats.org/officeDocument/2006/relationships/image" Target="../media/image120.png"/><Relationship Id="rId26" Type="http://schemas.openxmlformats.org/officeDocument/2006/relationships/image" Target="../media/image110.png"/><Relationship Id="rId3" Type="http://schemas.openxmlformats.org/officeDocument/2006/relationships/image" Target="../media/image111.png"/><Relationship Id="rId21" Type="http://schemas.openxmlformats.org/officeDocument/2006/relationships/image" Target="../media/image126.png"/><Relationship Id="rId7" Type="http://schemas.openxmlformats.org/officeDocument/2006/relationships/image" Target="../media/image76.png"/><Relationship Id="rId12" Type="http://schemas.openxmlformats.org/officeDocument/2006/relationships/image" Target="../media/image119.png"/><Relationship Id="rId17" Type="http://schemas.openxmlformats.org/officeDocument/2006/relationships/image" Target="../media/image134.png"/><Relationship Id="rId25" Type="http://schemas.openxmlformats.org/officeDocument/2006/relationships/image" Target="../media/image123.png"/><Relationship Id="rId2" Type="http://schemas.openxmlformats.org/officeDocument/2006/relationships/image" Target="../media/image130.png"/><Relationship Id="rId16" Type="http://schemas.openxmlformats.org/officeDocument/2006/relationships/image" Target="../media/image128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33.png"/><Relationship Id="rId24" Type="http://schemas.openxmlformats.org/officeDocument/2006/relationships/image" Target="../media/image127.png"/><Relationship Id="rId5" Type="http://schemas.openxmlformats.org/officeDocument/2006/relationships/image" Target="../media/image113.png"/><Relationship Id="rId15" Type="http://schemas.openxmlformats.org/officeDocument/2006/relationships/image" Target="../media/image86.png"/><Relationship Id="rId23" Type="http://schemas.openxmlformats.org/officeDocument/2006/relationships/image" Target="../media/image121.png"/><Relationship Id="rId28" Type="http://schemas.openxmlformats.org/officeDocument/2006/relationships/image" Target="../media/image136.png"/><Relationship Id="rId10" Type="http://schemas.openxmlformats.org/officeDocument/2006/relationships/image" Target="../media/image132.png"/><Relationship Id="rId19" Type="http://schemas.openxmlformats.org/officeDocument/2006/relationships/image" Target="../media/image124.png"/><Relationship Id="rId4" Type="http://schemas.openxmlformats.org/officeDocument/2006/relationships/image" Target="../media/image112.png"/><Relationship Id="rId9" Type="http://schemas.openxmlformats.org/officeDocument/2006/relationships/image" Target="../media/image131.png"/><Relationship Id="rId14" Type="http://schemas.openxmlformats.org/officeDocument/2006/relationships/image" Target="../media/image108.png"/><Relationship Id="rId22" Type="http://schemas.openxmlformats.org/officeDocument/2006/relationships/image" Target="../media/image122.png"/><Relationship Id="rId27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38.png"/><Relationship Id="rId18" Type="http://schemas.openxmlformats.org/officeDocument/2006/relationships/image" Target="../media/image124.png"/><Relationship Id="rId26" Type="http://schemas.openxmlformats.org/officeDocument/2006/relationships/image" Target="../media/image110.png"/><Relationship Id="rId3" Type="http://schemas.openxmlformats.org/officeDocument/2006/relationships/image" Target="../media/image134.png"/><Relationship Id="rId21" Type="http://schemas.openxmlformats.org/officeDocument/2006/relationships/image" Target="../media/image126.png"/><Relationship Id="rId7" Type="http://schemas.openxmlformats.org/officeDocument/2006/relationships/image" Target="../media/image75.png"/><Relationship Id="rId12" Type="http://schemas.openxmlformats.org/officeDocument/2006/relationships/image" Target="../media/image108.png"/><Relationship Id="rId17" Type="http://schemas.openxmlformats.org/officeDocument/2006/relationships/image" Target="../media/image131.png"/><Relationship Id="rId25" Type="http://schemas.openxmlformats.org/officeDocument/2006/relationships/image" Target="../media/image123.png"/><Relationship Id="rId2" Type="http://schemas.openxmlformats.org/officeDocument/2006/relationships/image" Target="../media/image137.png"/><Relationship Id="rId16" Type="http://schemas.openxmlformats.org/officeDocument/2006/relationships/image" Target="../media/image141.png"/><Relationship Id="rId20" Type="http://schemas.openxmlformats.org/officeDocument/2006/relationships/image" Target="../media/image120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85.png"/><Relationship Id="rId24" Type="http://schemas.openxmlformats.org/officeDocument/2006/relationships/image" Target="../media/image127.png"/><Relationship Id="rId5" Type="http://schemas.openxmlformats.org/officeDocument/2006/relationships/image" Target="../media/image112.png"/><Relationship Id="rId15" Type="http://schemas.openxmlformats.org/officeDocument/2006/relationships/image" Target="../media/image140.png"/><Relationship Id="rId23" Type="http://schemas.openxmlformats.org/officeDocument/2006/relationships/image" Target="../media/image121.png"/><Relationship Id="rId28" Type="http://schemas.openxmlformats.org/officeDocument/2006/relationships/image" Target="../media/image142.png"/><Relationship Id="rId10" Type="http://schemas.openxmlformats.org/officeDocument/2006/relationships/image" Target="../media/image119.png"/><Relationship Id="rId19" Type="http://schemas.openxmlformats.org/officeDocument/2006/relationships/image" Target="../media/image125.png"/><Relationship Id="rId4" Type="http://schemas.openxmlformats.org/officeDocument/2006/relationships/image" Target="../media/image111.png"/><Relationship Id="rId9" Type="http://schemas.openxmlformats.org/officeDocument/2006/relationships/image" Target="../media/image77.png"/><Relationship Id="rId14" Type="http://schemas.openxmlformats.org/officeDocument/2006/relationships/image" Target="../media/image139.png"/><Relationship Id="rId22" Type="http://schemas.openxmlformats.org/officeDocument/2006/relationships/image" Target="../media/image122.png"/><Relationship Id="rId27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png"/><Relationship Id="rId18" Type="http://schemas.openxmlformats.org/officeDocument/2006/relationships/image" Target="../media/image18.tiff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tif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24" Type="http://schemas.openxmlformats.org/officeDocument/2006/relationships/image" Target="../media/image24.png"/><Relationship Id="rId5" Type="http://schemas.openxmlformats.org/officeDocument/2006/relationships/image" Target="../media/image5.tiff"/><Relationship Id="rId15" Type="http://schemas.openxmlformats.org/officeDocument/2006/relationships/image" Target="../media/image15.png"/><Relationship Id="rId23" Type="http://schemas.openxmlformats.org/officeDocument/2006/relationships/image" Target="../media/image23.tiff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tiff"/><Relationship Id="rId14" Type="http://schemas.openxmlformats.org/officeDocument/2006/relationships/image" Target="../media/image14.tiff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26" Type="http://schemas.openxmlformats.org/officeDocument/2006/relationships/image" Target="../media/image124.png"/><Relationship Id="rId3" Type="http://schemas.openxmlformats.org/officeDocument/2006/relationships/image" Target="../media/image111.png"/><Relationship Id="rId21" Type="http://schemas.openxmlformats.org/officeDocument/2006/relationships/image" Target="../media/image110.png"/><Relationship Id="rId7" Type="http://schemas.openxmlformats.org/officeDocument/2006/relationships/image" Target="../media/image76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5" Type="http://schemas.openxmlformats.org/officeDocument/2006/relationships/image" Target="../media/image134.png"/><Relationship Id="rId2" Type="http://schemas.openxmlformats.org/officeDocument/2006/relationships/image" Target="../media/image144.png"/><Relationship Id="rId16" Type="http://schemas.openxmlformats.org/officeDocument/2006/relationships/image" Target="../media/image149.png"/><Relationship Id="rId20" Type="http://schemas.openxmlformats.org/officeDocument/2006/relationships/image" Target="../media/image121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08.png"/><Relationship Id="rId24" Type="http://schemas.openxmlformats.org/officeDocument/2006/relationships/image" Target="../media/image127.png"/><Relationship Id="rId5" Type="http://schemas.openxmlformats.org/officeDocument/2006/relationships/image" Target="../media/image113.png"/><Relationship Id="rId15" Type="http://schemas.openxmlformats.org/officeDocument/2006/relationships/image" Target="../media/image148.png"/><Relationship Id="rId23" Type="http://schemas.openxmlformats.org/officeDocument/2006/relationships/image" Target="../media/image126.png"/><Relationship Id="rId28" Type="http://schemas.openxmlformats.org/officeDocument/2006/relationships/image" Target="../media/image123.png"/><Relationship Id="rId10" Type="http://schemas.openxmlformats.org/officeDocument/2006/relationships/image" Target="../media/image85.png"/><Relationship Id="rId19" Type="http://schemas.openxmlformats.org/officeDocument/2006/relationships/image" Target="../media/image120.png"/><Relationship Id="rId4" Type="http://schemas.openxmlformats.org/officeDocument/2006/relationships/image" Target="../media/image112.png"/><Relationship Id="rId9" Type="http://schemas.openxmlformats.org/officeDocument/2006/relationships/image" Target="../media/image119.png"/><Relationship Id="rId14" Type="http://schemas.openxmlformats.org/officeDocument/2006/relationships/image" Target="../media/image147.png"/><Relationship Id="rId22" Type="http://schemas.openxmlformats.org/officeDocument/2006/relationships/image" Target="../media/image125.png"/><Relationship Id="rId27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0.pn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83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47.jpeg"/><Relationship Id="rId18" Type="http://schemas.openxmlformats.org/officeDocument/2006/relationships/image" Target="../media/image169.jpe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46.jpeg"/><Relationship Id="rId17" Type="http://schemas.openxmlformats.org/officeDocument/2006/relationships/image" Target="../media/image168.jpeg"/><Relationship Id="rId2" Type="http://schemas.openxmlformats.org/officeDocument/2006/relationships/image" Target="../media/image158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45.jpeg"/><Relationship Id="rId5" Type="http://schemas.openxmlformats.org/officeDocument/2006/relationships/image" Target="../media/image161.png"/><Relationship Id="rId15" Type="http://schemas.openxmlformats.org/officeDocument/2006/relationships/image" Target="../media/image166.png"/><Relationship Id="rId10" Type="http://schemas.openxmlformats.org/officeDocument/2006/relationships/image" Target="../media/image44.jpe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73.png"/><Relationship Id="rId7" Type="http://schemas.openxmlformats.org/officeDocument/2006/relationships/image" Target="../media/image161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51.jpeg"/><Relationship Id="rId4" Type="http://schemas.openxmlformats.org/officeDocument/2006/relationships/image" Target="../media/image174.png"/><Relationship Id="rId9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12" Type="http://schemas.openxmlformats.org/officeDocument/2006/relationships/image" Target="../media/image187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jpeg"/><Relationship Id="rId5" Type="http://schemas.openxmlformats.org/officeDocument/2006/relationships/image" Target="../media/image180.jpeg"/><Relationship Id="rId10" Type="http://schemas.openxmlformats.org/officeDocument/2006/relationships/image" Target="../media/image185.jpeg"/><Relationship Id="rId4" Type="http://schemas.openxmlformats.org/officeDocument/2006/relationships/image" Target="../media/image179.png"/><Relationship Id="rId9" Type="http://schemas.openxmlformats.org/officeDocument/2006/relationships/image" Target="../media/image18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ntroduction to Human Computer Interaction">
            <a:extLst>
              <a:ext uri="{FF2B5EF4-FFF2-40B4-BE49-F238E27FC236}">
                <a16:creationId xmlns:a16="http://schemas.microsoft.com/office/drawing/2014/main" id="{57077B91-87BF-8042-A518-23F0576EB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86" y="407648"/>
            <a:ext cx="7496628" cy="37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1463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Interactive Information Retrieval with Bandit Feedback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 err="1"/>
              <a:t>Huazheng</a:t>
            </a:r>
            <a:r>
              <a:rPr lang="nl-NL" dirty="0"/>
              <a:t> Wang, </a:t>
            </a:r>
            <a:r>
              <a:rPr lang="nl-NL" dirty="0" err="1"/>
              <a:t>Yiling</a:t>
            </a:r>
            <a:r>
              <a:rPr lang="nl-NL" dirty="0"/>
              <a:t> </a:t>
            </a:r>
            <a:r>
              <a:rPr lang="nl-NL" dirty="0" err="1"/>
              <a:t>Jia</a:t>
            </a:r>
            <a:r>
              <a:rPr lang="nl-NL" dirty="0"/>
              <a:t>, </a:t>
            </a:r>
            <a:r>
              <a:rPr lang="nl-NL" dirty="0" err="1"/>
              <a:t>Hongning</a:t>
            </a:r>
            <a:r>
              <a:rPr lang="nl-NL" dirty="0"/>
              <a:t> Wang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sz="1800" dirty="0"/>
              <a:t>Department of Computer Science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389393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in users’ implicit feedback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1D5E1F-8F3A-1D44-80D1-B772FD99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recommender system</a:t>
            </a:r>
          </a:p>
          <a:p>
            <a:pPr lvl="1"/>
            <a:r>
              <a:rPr lang="en-US" dirty="0"/>
              <a:t>Presentation bias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580978"/>
              </p:ext>
            </p:extLst>
          </p:nvPr>
        </p:nvGraphicFramePr>
        <p:xfrm>
          <a:off x="4956415" y="3332182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53135" y="2315276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21497" y="2332444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84351" y="2315276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20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55" y="34489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33" y="378638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69" y="378316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48" y="34762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32" y="376948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46" y="402394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36" y="413500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06" y="40806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39" y="413500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72" y="369903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61" y="337387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90" y="3990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65" y="518255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31" y="513681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90" y="402394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94" y="458443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09" y="478957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94" y="521709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92" y="51474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67" y="474473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69" y="455959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73" y="524251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74" y="446541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23" y="480602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38" y="516990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97" y="47272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4447708" y="4235854"/>
            <a:ext cx="377537" cy="377537"/>
            <a:chOff x="6725401" y="3127190"/>
            <a:chExt cx="796034" cy="796034"/>
          </a:xfrm>
        </p:grpSpPr>
        <p:sp>
          <p:nvSpPr>
            <p:cNvPr id="95" name="Oval 94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4447708" y="4692649"/>
            <a:ext cx="377537" cy="377537"/>
            <a:chOff x="1609065" y="1869535"/>
            <a:chExt cx="796034" cy="796034"/>
          </a:xfrm>
        </p:grpSpPr>
        <p:sp>
          <p:nvSpPr>
            <p:cNvPr id="98" name="Oval 9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4447708" y="3322264"/>
            <a:ext cx="377537" cy="377537"/>
            <a:chOff x="2940472" y="5176088"/>
            <a:chExt cx="796034" cy="796034"/>
          </a:xfrm>
        </p:grpSpPr>
        <p:sp>
          <p:nvSpPr>
            <p:cNvPr id="101" name="Oval 100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4447708" y="3779059"/>
            <a:ext cx="377537" cy="377537"/>
            <a:chOff x="5666427" y="1562758"/>
            <a:chExt cx="796034" cy="796034"/>
          </a:xfrm>
        </p:grpSpPr>
        <p:sp>
          <p:nvSpPr>
            <p:cNvPr id="104" name="Oval 103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973" y="5105001"/>
            <a:ext cx="434731" cy="412148"/>
          </a:xfrm>
          <a:prstGeom prst="rect">
            <a:avLst/>
          </a:prstGeom>
        </p:spPr>
      </p:pic>
      <p:pic>
        <p:nvPicPr>
          <p:cNvPr id="2058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14" y="2665126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04" y="2665126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21" y="2665126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0" y="2665126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10" y="2665126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98" y="2665126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06" y="2665126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441" y="2665126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212" y="2665126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838" y="2665126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949" y="2665126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9022" y="5784272"/>
            <a:ext cx="439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Matthew effect: we still don’t know what we don’t know!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68528" y="3367716"/>
            <a:ext cx="3035465" cy="1938917"/>
            <a:chOff x="706133" y="4216656"/>
            <a:chExt cx="3035465" cy="1938917"/>
          </a:xfrm>
        </p:grpSpPr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67" y="356304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64" y="363179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548" y="366498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6911" y="5535747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5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in users’ implicit feedback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7463AF-3F83-9248-AF33-3644A3047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retrieval system</a:t>
            </a:r>
          </a:p>
          <a:p>
            <a:pPr lvl="1"/>
            <a:r>
              <a:rPr lang="en-US" dirty="0"/>
              <a:t>Position bias </a:t>
            </a:r>
          </a:p>
          <a:p>
            <a:pPr lvl="1"/>
            <a:r>
              <a:rPr lang="en-US" dirty="0"/>
              <a:t>Presentation bias</a:t>
            </a:r>
          </a:p>
          <a:p>
            <a:pPr lvl="1"/>
            <a:r>
              <a:rPr lang="en-US" dirty="0"/>
              <a:t>Trust bias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</a:t>
            </a:fld>
            <a:endParaRPr lang="en-US"/>
          </a:p>
        </p:txBody>
      </p:sp>
      <p:pic>
        <p:nvPicPr>
          <p:cNvPr id="81" name="Picture 2" descr="eye tracking">
            <a:extLst>
              <a:ext uri="{FF2B5EF4-FFF2-40B4-BE49-F238E27FC236}">
                <a16:creationId xmlns:a16="http://schemas.microsoft.com/office/drawing/2014/main" id="{9FE4E9F1-03AB-4845-A46B-BC5CD425E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r="56219"/>
          <a:stretch/>
        </p:blipFill>
        <p:spPr bwMode="auto">
          <a:xfrm>
            <a:off x="6453689" y="1910896"/>
            <a:ext cx="3399421" cy="45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51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information retrieval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interacting</a:t>
            </a:r>
            <a:r>
              <a:rPr lang="en-US" dirty="0"/>
              <a:t> with users</a:t>
            </a:r>
          </a:p>
          <a:p>
            <a:pPr lvl="1"/>
            <a:r>
              <a:rPr lang="en-US" dirty="0"/>
              <a:t>Eliminates offline methods’ heavy dependency on manual relevance annotations</a:t>
            </a:r>
          </a:p>
          <a:p>
            <a:pPr lvl="1"/>
            <a:r>
              <a:rPr lang="en-US" b="1" dirty="0"/>
              <a:t>NOT</a:t>
            </a:r>
            <a:r>
              <a:rPr lang="en-US" dirty="0"/>
              <a:t> simply update an offline model online</a:t>
            </a:r>
          </a:p>
          <a:p>
            <a:pPr lvl="2"/>
            <a:r>
              <a:rPr lang="en-US" dirty="0"/>
              <a:t>Various types of biases in users’ feedback</a:t>
            </a:r>
            <a:endParaRPr lang="en-US" baseline="30000" dirty="0"/>
          </a:p>
          <a:p>
            <a:pPr lvl="2"/>
            <a:r>
              <a:rPr lang="en-US" dirty="0"/>
              <a:t>Learning while serving the users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FCC0971-914B-DB43-8D0A-A19D57A30C7E}"/>
              </a:ext>
            </a:extLst>
          </p:cNvPr>
          <p:cNvGrpSpPr/>
          <p:nvPr/>
        </p:nvGrpSpPr>
        <p:grpSpPr>
          <a:xfrm>
            <a:off x="5134193" y="4481810"/>
            <a:ext cx="2311400" cy="2011065"/>
            <a:chOff x="4940300" y="3935181"/>
            <a:chExt cx="2311400" cy="2011065"/>
          </a:xfrm>
        </p:grpSpPr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BA3C207C-5F2D-4040-8614-1EA90D8E6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154" y="3935181"/>
              <a:ext cx="1532467" cy="153246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1327928-2FAC-A944-8AA8-08113EF8173D}"/>
                </a:ext>
              </a:extLst>
            </p:cNvPr>
            <p:cNvSpPr txBox="1"/>
            <p:nvPr/>
          </p:nvSpPr>
          <p:spPr>
            <a:xfrm>
              <a:off x="4940300" y="5576914"/>
              <a:ext cx="231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Interactive IR System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B3E1D61-FA7A-754D-B672-CBAEE70C0B67}"/>
              </a:ext>
            </a:extLst>
          </p:cNvPr>
          <p:cNvGrpSpPr/>
          <p:nvPr/>
        </p:nvGrpSpPr>
        <p:grpSpPr>
          <a:xfrm>
            <a:off x="1116760" y="4436889"/>
            <a:ext cx="4109511" cy="1255422"/>
            <a:chOff x="922867" y="3890260"/>
            <a:chExt cx="4109511" cy="1255422"/>
          </a:xfrm>
        </p:grpSpPr>
        <p:sp>
          <p:nvSpPr>
            <p:cNvPr id="87" name="Right Arrow 86">
              <a:extLst>
                <a:ext uri="{FF2B5EF4-FFF2-40B4-BE49-F238E27FC236}">
                  <a16:creationId xmlns:a16="http://schemas.microsoft.com/office/drawing/2014/main" id="{1D279847-6547-8D4C-87BF-28AA369DFFD1}"/>
                </a:ext>
              </a:extLst>
            </p:cNvPr>
            <p:cNvSpPr/>
            <p:nvPr/>
          </p:nvSpPr>
          <p:spPr>
            <a:xfrm flipH="1">
              <a:off x="4422779" y="4470581"/>
              <a:ext cx="609599" cy="46166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35823B8-EB35-1947-965B-D22256BA2B0A}"/>
                </a:ext>
              </a:extLst>
            </p:cNvPr>
            <p:cNvSpPr txBox="1"/>
            <p:nvPr/>
          </p:nvSpPr>
          <p:spPr>
            <a:xfrm>
              <a:off x="1532468" y="3890260"/>
              <a:ext cx="1794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Exploitation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46B847F-8A8D-7A42-95CD-99A0BA6BD5F6}"/>
                </a:ext>
              </a:extLst>
            </p:cNvPr>
            <p:cNvSpPr txBox="1"/>
            <p:nvPr/>
          </p:nvSpPr>
          <p:spPr>
            <a:xfrm>
              <a:off x="922867" y="4499351"/>
              <a:ext cx="322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Present the best results estimated so far to satisfy users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9D3DE1-B843-D144-948C-79194C85DE58}"/>
              </a:ext>
            </a:extLst>
          </p:cNvPr>
          <p:cNvGrpSpPr/>
          <p:nvPr/>
        </p:nvGrpSpPr>
        <p:grpSpPr>
          <a:xfrm>
            <a:off x="7222288" y="4446279"/>
            <a:ext cx="4240738" cy="1207872"/>
            <a:chOff x="7028395" y="3899650"/>
            <a:chExt cx="4240738" cy="1207872"/>
          </a:xfrm>
        </p:grpSpPr>
        <p:sp>
          <p:nvSpPr>
            <p:cNvPr id="93" name="Right Arrow 92">
              <a:extLst>
                <a:ext uri="{FF2B5EF4-FFF2-40B4-BE49-F238E27FC236}">
                  <a16:creationId xmlns:a16="http://schemas.microsoft.com/office/drawing/2014/main" id="{32461A24-A625-1342-B20C-024E7D9442BB}"/>
                </a:ext>
              </a:extLst>
            </p:cNvPr>
            <p:cNvSpPr/>
            <p:nvPr/>
          </p:nvSpPr>
          <p:spPr>
            <a:xfrm>
              <a:off x="7028395" y="4501826"/>
              <a:ext cx="609599" cy="46166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3C7779E-C1C2-BD48-852F-3A00E8B20E84}"/>
                </a:ext>
              </a:extLst>
            </p:cNvPr>
            <p:cNvSpPr txBox="1"/>
            <p:nvPr/>
          </p:nvSpPr>
          <p:spPr>
            <a:xfrm>
              <a:off x="8524928" y="3899650"/>
              <a:ext cx="1786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Exploration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D00807F-08A2-1740-879B-A4DE666BD935}"/>
                </a:ext>
              </a:extLst>
            </p:cNvPr>
            <p:cNvSpPr txBox="1"/>
            <p:nvPr/>
          </p:nvSpPr>
          <p:spPr>
            <a:xfrm>
              <a:off x="7869768" y="4461191"/>
              <a:ext cx="33993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Present currently underestimated results to best improve the ranker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972D-0205-C94A-B5E0-5012ED19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C84C0-4025-2D4D-BB8A-786494FD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96E8-D417-8B43-B1F6-212CA6FA9E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exploration is crucial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Huge search space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Exploration is costly</a:t>
            </a:r>
          </a:p>
        </p:txBody>
      </p:sp>
      <p:pic>
        <p:nvPicPr>
          <p:cNvPr id="6148" name="Picture 4" descr="Image result for human to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5" y="3022742"/>
            <a:ext cx="4731331" cy="31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13</a:t>
            </a:fld>
            <a:endParaRPr lang="en-US"/>
          </a:p>
        </p:txBody>
      </p:sp>
      <p:pic>
        <p:nvPicPr>
          <p:cNvPr id="6152" name="Picture 8" descr="https://www.vocalcom.com/wp-content/uploads/5-tips-for-communicating-with-unhappy-custo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3313023"/>
            <a:ext cx="6414976" cy="27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4168F-65B4-3647-9AD1-60F4C9D9BE13}"/>
              </a:ext>
            </a:extLst>
          </p:cNvPr>
          <p:cNvSpPr txBox="1"/>
          <p:nvPr/>
        </p:nvSpPr>
        <p:spPr>
          <a:xfrm>
            <a:off x="9111133" y="237641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Even the offline IR models are NOT immune to this!</a:t>
            </a:r>
          </a:p>
        </p:txBody>
      </p:sp>
    </p:spTree>
    <p:extLst>
      <p:ext uri="{BB962C8B-B14F-4D97-AF65-F5344CB8AC3E}">
        <p14:creationId xmlns:p14="http://schemas.microsoft.com/office/powerpoint/2010/main" val="639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exploration is crucial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feedback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95895"/>
              </p:ext>
            </p:extLst>
          </p:nvPr>
        </p:nvGraphicFramePr>
        <p:xfrm>
          <a:off x="3096037" y="3926450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92757" y="2909544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1119" y="2926712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973" y="2909544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587330" y="4830122"/>
            <a:ext cx="377537" cy="377537"/>
            <a:chOff x="6725401" y="3127190"/>
            <a:chExt cx="796034" cy="796034"/>
          </a:xfrm>
        </p:grpSpPr>
        <p:sp>
          <p:nvSpPr>
            <p:cNvPr id="38" name="Oval 37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587330" y="5286917"/>
            <a:ext cx="377537" cy="377537"/>
            <a:chOff x="1609065" y="1869535"/>
            <a:chExt cx="796034" cy="796034"/>
          </a:xfrm>
        </p:grpSpPr>
        <p:sp>
          <p:nvSpPr>
            <p:cNvPr id="41" name="Oval 40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587330" y="3916532"/>
            <a:ext cx="377537" cy="377537"/>
            <a:chOff x="2940472" y="5176088"/>
            <a:chExt cx="796034" cy="796034"/>
          </a:xfrm>
        </p:grpSpPr>
        <p:sp>
          <p:nvSpPr>
            <p:cNvPr id="44" name="Oval 43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587330" y="4373327"/>
            <a:ext cx="377537" cy="377537"/>
            <a:chOff x="5666427" y="1562758"/>
            <a:chExt cx="796034" cy="796034"/>
          </a:xfrm>
        </p:grpSpPr>
        <p:sp>
          <p:nvSpPr>
            <p:cNvPr id="47" name="Oval 46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1595" y="5699269"/>
            <a:ext cx="434731" cy="412148"/>
          </a:xfrm>
          <a:prstGeom prst="rect">
            <a:avLst/>
          </a:prstGeom>
        </p:spPr>
      </p:pic>
      <p:pic>
        <p:nvPicPr>
          <p:cNvPr id="50" name="Picture 10" descr="Image result for horror movie poster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3259394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6" y="3259394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43" y="3259394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2" y="3259394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Image result for romance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32" y="3259394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0" y="3259394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28" y="3259394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" descr="Image result for drama movie posters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63" y="3259394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34" y="3259394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60" y="3259394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71" y="3259394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4" y="398879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3258873" y="3995777"/>
            <a:ext cx="5175942" cy="225068"/>
            <a:chOff x="3258873" y="3995777"/>
            <a:chExt cx="5175942" cy="225068"/>
          </a:xfrm>
        </p:grpSpPr>
        <p:pic>
          <p:nvPicPr>
            <p:cNvPr id="103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7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0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3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24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82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51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2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25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26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099636" y="3250809"/>
            <a:ext cx="5444281" cy="576072"/>
            <a:chOff x="3425901" y="2186155"/>
            <a:chExt cx="5444281" cy="576072"/>
          </a:xfrm>
        </p:grpSpPr>
        <p:pic>
          <p:nvPicPr>
            <p:cNvPr id="86" name="Picture 10" descr="Image result for horror movie poster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901" y="2186155"/>
              <a:ext cx="46061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2" descr="Image result for horror movie poster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091" y="2186155"/>
              <a:ext cx="388239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4" descr="Image result for horror movie post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08" y="2186155"/>
              <a:ext cx="38196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47" y="2186155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285" y="2186155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93" y="2186155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328" y="2186155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Image result for drama movie poster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099" y="2186155"/>
              <a:ext cx="384048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Image result for drama movie posters oscar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725" y="2186155"/>
              <a:ext cx="38653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0" descr="Image result for drama movie posters oscars 20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836" y="2186155"/>
              <a:ext cx="347346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2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exploration is crucial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can be structured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The observations might not be independent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8930"/>
              </p:ext>
            </p:extLst>
          </p:nvPr>
        </p:nvGraphicFramePr>
        <p:xfrm>
          <a:off x="3722685" y="4067993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19405" y="3051087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7767" y="306825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0621" y="3051087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1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25" y="418480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03" y="452219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39" y="451897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8" y="42120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02" y="450529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16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6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76" y="48164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09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42" y="443484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31" y="410968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60" y="47267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5" y="59183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1" y="58726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60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4" y="53202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79" y="552538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4" y="59529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62" y="58832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7" y="548054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39" y="529540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43" y="597832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52012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93" y="554183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08" y="59057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7" y="546305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3213978" y="4971665"/>
            <a:ext cx="377537" cy="377537"/>
            <a:chOff x="6725401" y="3127190"/>
            <a:chExt cx="796034" cy="796034"/>
          </a:xfrm>
        </p:grpSpPr>
        <p:sp>
          <p:nvSpPr>
            <p:cNvPr id="40" name="Oval 39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213978" y="5428460"/>
            <a:ext cx="377537" cy="377537"/>
            <a:chOff x="1609065" y="1869535"/>
            <a:chExt cx="796034" cy="796034"/>
          </a:xfrm>
        </p:grpSpPr>
        <p:sp>
          <p:nvSpPr>
            <p:cNvPr id="43" name="Oval 42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13978" y="4058075"/>
            <a:ext cx="377537" cy="377537"/>
            <a:chOff x="2940472" y="5176088"/>
            <a:chExt cx="796034" cy="796034"/>
          </a:xfrm>
        </p:grpSpPr>
        <p:sp>
          <p:nvSpPr>
            <p:cNvPr id="46" name="Oval 45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213978" y="4514870"/>
            <a:ext cx="377537" cy="377537"/>
            <a:chOff x="5666427" y="1562758"/>
            <a:chExt cx="796034" cy="796034"/>
          </a:xfrm>
        </p:grpSpPr>
        <p:sp>
          <p:nvSpPr>
            <p:cNvPr id="49" name="Oval 48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43" y="5840812"/>
            <a:ext cx="434731" cy="412148"/>
          </a:xfrm>
          <a:prstGeom prst="rect">
            <a:avLst/>
          </a:prstGeom>
        </p:spPr>
      </p:pic>
      <p:pic>
        <p:nvPicPr>
          <p:cNvPr id="52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84" y="3400937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4" y="3400937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91" y="3400937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30" y="3400937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80" y="3400937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68" y="3400937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6" y="3400937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1" y="3400937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82" y="3400937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08" y="3400937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19" y="3400937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4034798" y="4103527"/>
            <a:ext cx="3035465" cy="1938917"/>
            <a:chOff x="706133" y="4216656"/>
            <a:chExt cx="3035465" cy="1938917"/>
          </a:xfrm>
        </p:grpSpPr>
        <p:pic>
          <p:nvPicPr>
            <p:cNvPr id="65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37" y="429885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34" y="436760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18" y="44007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573181" y="628443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  <p:sp>
        <p:nvSpPr>
          <p:cNvPr id="74" name="Arc 73"/>
          <p:cNvSpPr/>
          <p:nvPr/>
        </p:nvSpPr>
        <p:spPr>
          <a:xfrm rot="10800000">
            <a:off x="2744857" y="42578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0800000">
            <a:off x="2757557" y="47023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/>
          <p:cNvSpPr/>
          <p:nvPr/>
        </p:nvSpPr>
        <p:spPr>
          <a:xfrm rot="10800000">
            <a:off x="2665482" y="4260709"/>
            <a:ext cx="1104900" cy="914402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97948" y="4898887"/>
            <a:ext cx="181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Social influence?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675270" y="3092174"/>
            <a:ext cx="2040834" cy="905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751720" y="3092174"/>
            <a:ext cx="1490455" cy="905565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82070" y="3092174"/>
            <a:ext cx="1922255" cy="9055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823789" y="2676940"/>
            <a:ext cx="33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Clustered, correlated responses? </a:t>
            </a:r>
          </a:p>
        </p:txBody>
      </p:sp>
    </p:spTree>
    <p:extLst>
      <p:ext uri="{BB962C8B-B14F-4D97-AF65-F5344CB8AC3E}">
        <p14:creationId xmlns:p14="http://schemas.microsoft.com/office/powerpoint/2010/main" val="24080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8" grpId="0"/>
      <p:bldP spid="79" grpId="0" animBg="1"/>
      <p:bldP spid="80" grpId="0" animBg="1"/>
      <p:bldP spid="81" grpId="0" animBg="1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exploration is crucial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is evolving over time</a:t>
            </a:r>
          </a:p>
          <a:p>
            <a:pPr lvl="1"/>
            <a:r>
              <a:rPr lang="en-US" dirty="0"/>
              <a:t>Any real-world environment is non-stationary</a:t>
            </a:r>
          </a:p>
          <a:p>
            <a:pPr lvl="1"/>
            <a:r>
              <a:rPr lang="en-US" dirty="0"/>
              <a:t>Recognize </a:t>
            </a:r>
            <a:r>
              <a:rPr lang="en-US" dirty="0">
                <a:solidFill>
                  <a:srgbClr val="FF0000"/>
                </a:solidFill>
              </a:rPr>
              <a:t>outdated</a:t>
            </a:r>
            <a:r>
              <a:rPr lang="en-US" dirty="0"/>
              <a:t> model is important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EC8FA-6557-584E-8591-9E37501F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24" y="3469883"/>
            <a:ext cx="6390675" cy="30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also induces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There are also privacy, fairness, and ethic concerns in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We Want Fair AI Algorithms – But How To Define Fairness? (Fairness Series  Part 3) - MOSTLY AI">
            <a:extLst>
              <a:ext uri="{FF2B5EF4-FFF2-40B4-BE49-F238E27FC236}">
                <a16:creationId xmlns:a16="http://schemas.microsoft.com/office/drawing/2014/main" id="{EF43660F-4610-1241-A637-A5485576C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19" y="3026228"/>
            <a:ext cx="4980066" cy="24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ginner&amp;#39;s Guide to Online Privacy">
            <a:extLst>
              <a:ext uri="{FF2B5EF4-FFF2-40B4-BE49-F238E27FC236}">
                <a16:creationId xmlns:a16="http://schemas.microsoft.com/office/drawing/2014/main" id="{E8A02D8A-F035-3E40-9562-CDBD7A7F1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1" r="23253"/>
          <a:stretch/>
        </p:blipFill>
        <p:spPr bwMode="auto">
          <a:xfrm>
            <a:off x="1368952" y="3015358"/>
            <a:ext cx="4005943" cy="250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7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/>
              <a:t>Background: bandit algorithms</a:t>
            </a:r>
          </a:p>
          <a:p>
            <a:r>
              <a:rPr lang="en-US" dirty="0"/>
              <a:t>Bandit learning for recommender systems</a:t>
            </a:r>
          </a:p>
          <a:p>
            <a:r>
              <a:rPr lang="en-US" dirty="0"/>
              <a:t>Bandit learning for retrieval systems</a:t>
            </a:r>
          </a:p>
          <a:p>
            <a:r>
              <a:rPr lang="en-US" dirty="0"/>
              <a:t>Ethical considerations in IR with bandit learning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4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6" y="5075211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37825" y="591855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25" name="TextBox 24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1192696" y="2323548"/>
            <a:ext cx="1802295" cy="8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01738" y="5629689"/>
            <a:ext cx="355600" cy="394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6CDCBA-107E-ED4E-8CD1-33B57B510A15}"/>
              </a:ext>
            </a:extLst>
          </p:cNvPr>
          <p:cNvSpPr txBox="1"/>
          <p:nvPr/>
        </p:nvSpPr>
        <p:spPr>
          <a:xfrm>
            <a:off x="6340820" y="4956618"/>
            <a:ext cx="5312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CC00"/>
                </a:solidFill>
              </a:rPr>
              <a:t>Map it to an IR problem (e.g., recommender systems):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CC00"/>
                </a:solidFill>
              </a:rPr>
              <a:t>Environment: a user or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CC00"/>
                </a:solidFill>
              </a:rPr>
              <a:t>Actions/arms: recommendation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CC00"/>
                </a:solidFill>
              </a:rPr>
              <a:t>Reward: click, purchase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CC00"/>
                </a:solidFill>
              </a:rPr>
              <a:t>Agent: recommendation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17840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Background: bandit algorithms</a:t>
            </a:r>
          </a:p>
          <a:p>
            <a:r>
              <a:rPr lang="en-US" dirty="0"/>
              <a:t>Bandit learning for recommender systems</a:t>
            </a:r>
          </a:p>
          <a:p>
            <a:r>
              <a:rPr lang="en-US" dirty="0"/>
              <a:t>Bandit learning for retrieval systems</a:t>
            </a:r>
          </a:p>
          <a:p>
            <a:r>
              <a:rPr lang="en-US" dirty="0"/>
              <a:t>Ethical considerations in IR with bandit learning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9" y="5536013"/>
            <a:ext cx="3414311" cy="50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37825" y="591855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25" name="TextBox 24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1192696" y="2323548"/>
            <a:ext cx="1802295" cy="8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01738" y="5629689"/>
            <a:ext cx="355600" cy="394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993997" y="5051362"/>
            <a:ext cx="7040362" cy="4697788"/>
            <a:chOff x="3050936" y="5448925"/>
            <a:chExt cx="7040362" cy="4697788"/>
          </a:xfrm>
        </p:grpSpPr>
        <p:sp>
          <p:nvSpPr>
            <p:cNvPr id="53" name="Arc 52"/>
            <p:cNvSpPr/>
            <p:nvPr/>
          </p:nvSpPr>
          <p:spPr>
            <a:xfrm rot="18961402">
              <a:off x="3050936" y="5848922"/>
              <a:ext cx="4348320" cy="2851773"/>
            </a:xfrm>
            <a:prstGeom prst="arc">
              <a:avLst>
                <a:gd name="adj1" fmla="val 16887526"/>
                <a:gd name="adj2" fmla="val 2023487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8481685">
              <a:off x="4650216" y="4705631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26338" y="4211760"/>
            <a:ext cx="3538291" cy="1874061"/>
            <a:chOff x="2064167" y="4690005"/>
            <a:chExt cx="3538291" cy="187406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514600" y="6146800"/>
              <a:ext cx="227158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945216" y="6029741"/>
            <a:ext cx="30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Sub-linear regret is preferred!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[LR85]:</a:t>
            </a:r>
          </a:p>
        </p:txBody>
      </p:sp>
      <p:grpSp>
        <p:nvGrpSpPr>
          <p:cNvPr id="3079" name="Group 3078"/>
          <p:cNvGrpSpPr/>
          <p:nvPr/>
        </p:nvGrpSpPr>
        <p:grpSpPr>
          <a:xfrm>
            <a:off x="5979893" y="5772297"/>
            <a:ext cx="3050638" cy="941200"/>
            <a:chOff x="5870711" y="5745001"/>
            <a:chExt cx="3050638" cy="941200"/>
          </a:xfrm>
        </p:grpSpPr>
        <p:grpSp>
          <p:nvGrpSpPr>
            <p:cNvPr id="3075" name="Group 3074"/>
            <p:cNvGrpSpPr/>
            <p:nvPr/>
          </p:nvGrpSpPr>
          <p:grpSpPr>
            <a:xfrm>
              <a:off x="5870711" y="6078330"/>
              <a:ext cx="2791791" cy="607871"/>
              <a:chOff x="5870711" y="6078330"/>
              <a:chExt cx="2791791" cy="60787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5870711" y="6316869"/>
                <a:ext cx="2791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Difficulty of the problem</a:t>
                </a:r>
              </a:p>
            </p:txBody>
          </p:sp>
          <p:cxnSp>
            <p:nvCxnSpPr>
              <p:cNvPr id="3073" name="Straight Arrow Connector 3072"/>
              <p:cNvCxnSpPr/>
              <p:nvPr/>
            </p:nvCxnSpPr>
            <p:spPr>
              <a:xfrm flipV="1">
                <a:off x="7036904" y="6078330"/>
                <a:ext cx="123687" cy="2297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tangle 70"/>
            <p:cNvSpPr/>
            <p:nvPr/>
          </p:nvSpPr>
          <p:spPr>
            <a:xfrm>
              <a:off x="6919753" y="5745001"/>
              <a:ext cx="2001596" cy="245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2" name="TextBox 3081"/>
          <p:cNvSpPr txBox="1"/>
          <p:nvPr/>
        </p:nvSpPr>
        <p:spPr>
          <a:xfrm>
            <a:off x="5870712" y="6029739"/>
            <a:ext cx="289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Finite variance is required!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719872" y="3181640"/>
            <a:ext cx="3225564" cy="902192"/>
            <a:chOff x="8719872" y="3181640"/>
            <a:chExt cx="3225564" cy="902192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06410" y="3790603"/>
              <a:ext cx="2888025" cy="29322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1200" y="5532520"/>
            <a:ext cx="2188191" cy="50932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[Aue95]: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5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4" grpId="0"/>
      <p:bldP spid="44" grpId="1"/>
      <p:bldP spid="3082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" y="3095070"/>
            <a:ext cx="1303827" cy="3091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65075" y="4748112"/>
            <a:ext cx="5537310" cy="372387"/>
            <a:chOff x="2865075" y="4756946"/>
            <a:chExt cx="5537310" cy="37238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75" y="4799043"/>
              <a:ext cx="456689" cy="28231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4660" y="4842440"/>
              <a:ext cx="448386" cy="27401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3157" y="4855320"/>
              <a:ext cx="473296" cy="27401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5301" y="4767728"/>
              <a:ext cx="791342" cy="11141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1537" y="4756946"/>
              <a:ext cx="782348" cy="11220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7149" y="4794406"/>
              <a:ext cx="775236" cy="112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Contextual/structured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730" y="3812208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9450" y="5935255"/>
            <a:ext cx="1816132" cy="3781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7825" y="5918556"/>
            <a:ext cx="163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730" y="5023817"/>
            <a:ext cx="163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Agent/learner/policy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679" y="5664816"/>
            <a:ext cx="1125095" cy="3367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328" y="5662469"/>
            <a:ext cx="1374027" cy="3383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5708" y="5945373"/>
            <a:ext cx="2197712" cy="374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664" y="3094890"/>
            <a:ext cx="1808852" cy="31089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6546573" y="918817"/>
            <a:ext cx="4228751" cy="616940"/>
            <a:chOff x="6546573" y="918817"/>
            <a:chExt cx="4228751" cy="616940"/>
          </a:xfrm>
        </p:grpSpPr>
        <p:grpSp>
          <p:nvGrpSpPr>
            <p:cNvPr id="50" name="Group 49"/>
            <p:cNvGrpSpPr/>
            <p:nvPr/>
          </p:nvGrpSpPr>
          <p:grpSpPr>
            <a:xfrm>
              <a:off x="6546573" y="918817"/>
              <a:ext cx="4228751" cy="607392"/>
              <a:chOff x="6568660" y="892313"/>
              <a:chExt cx="4228751" cy="6073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138504" y="892313"/>
                <a:ext cx="3658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2054" name="Picture 6" descr="Example Logo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91917" y="1207878"/>
              <a:ext cx="2786971" cy="3278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719872" y="3181640"/>
            <a:ext cx="3225564" cy="941949"/>
            <a:chOff x="8719872" y="3181640"/>
            <a:chExt cx="3225564" cy="941949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57819" y="3830360"/>
              <a:ext cx="2888025" cy="29322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206807" y="5567342"/>
            <a:ext cx="5568776" cy="833460"/>
            <a:chOff x="6206807" y="5567342"/>
            <a:chExt cx="5568776" cy="8334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34125" y="5831137"/>
              <a:ext cx="4081483" cy="56966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206807" y="5567342"/>
              <a:ext cx="5568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  <a:p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687" y="4165907"/>
            <a:ext cx="2525130" cy="361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586" y="4146855"/>
            <a:ext cx="2422203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[SB18]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22</a:t>
            </a:fld>
            <a:endParaRPr lang="en-US"/>
          </a:p>
        </p:txBody>
      </p:sp>
      <p:pic>
        <p:nvPicPr>
          <p:cNvPr id="30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134308" y="963886"/>
            <a:ext cx="3215640" cy="474454"/>
            <a:chOff x="7134308" y="963886"/>
            <a:chExt cx="3215640" cy="474454"/>
          </a:xfrm>
        </p:grpSpPr>
        <p:sp>
          <p:nvSpPr>
            <p:cNvPr id="22" name="TextBox 21"/>
            <p:cNvSpPr txBox="1"/>
            <p:nvPr/>
          </p:nvSpPr>
          <p:spPr>
            <a:xfrm>
              <a:off x="7549323" y="1069008"/>
              <a:ext cx="2800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Out of scope of this tutorial</a:t>
              </a:r>
            </a:p>
          </p:txBody>
        </p:sp>
        <p:pic>
          <p:nvPicPr>
            <p:cNvPr id="23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7673010" y="3878460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4394" y="3872799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05" y="4238987"/>
            <a:ext cx="1808852" cy="3108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48760" y="3143791"/>
            <a:ext cx="2344771" cy="2218915"/>
            <a:chOff x="3048760" y="3059868"/>
            <a:chExt cx="2344771" cy="2218915"/>
          </a:xfrm>
        </p:grpSpPr>
        <p:grpSp>
          <p:nvGrpSpPr>
            <p:cNvPr id="46" name="Group 45"/>
            <p:cNvGrpSpPr/>
            <p:nvPr/>
          </p:nvGrpSpPr>
          <p:grpSpPr>
            <a:xfrm>
              <a:off x="3825152" y="3059868"/>
              <a:ext cx="1568379" cy="2218915"/>
              <a:chOff x="3756025" y="3293991"/>
              <a:chExt cx="1145616" cy="164592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H="1">
                <a:off x="3757614" y="4926111"/>
                <a:ext cx="1144027" cy="6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0800000">
                <a:off x="3768588" y="3293991"/>
                <a:ext cx="0" cy="164592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756025" y="3308350"/>
                <a:ext cx="1137500" cy="290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048760" y="3781906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92" y="4151933"/>
              <a:ext cx="571504" cy="28575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994" y="4250418"/>
            <a:ext cx="2182545" cy="331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176" y="4215424"/>
            <a:ext cx="2171716" cy="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75" y="5667979"/>
            <a:ext cx="2473738" cy="419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problems</a:t>
            </a:r>
          </a:p>
          <a:p>
            <a:pPr lvl="1"/>
            <a:r>
              <a:rPr lang="en-US" dirty="0">
                <a:solidFill>
                  <a:srgbClr val="00CC00"/>
                </a:solidFill>
              </a:rPr>
              <a:t>Reward estimation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Arm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23</a:t>
            </a:fld>
            <a:endParaRPr lang="en-US"/>
          </a:p>
        </p:txBody>
      </p:sp>
      <p:pic>
        <p:nvPicPr>
          <p:cNvPr id="32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" name="Rectangle 5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8" name="Rectangle 6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70" name="Straight Arrow Connector 69"/>
            <p:cNvCxnSpPr>
              <a:stCxn id="68" idx="2"/>
              <a:endCxn id="6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7888" y="5396247"/>
            <a:ext cx="246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Multi-arm bandit: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Contextual bandit: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52" y="6253545"/>
            <a:ext cx="3324960" cy="3533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6573" y="918817"/>
            <a:ext cx="4915624" cy="718509"/>
            <a:chOff x="6546573" y="918817"/>
            <a:chExt cx="4915624" cy="718509"/>
          </a:xfrm>
        </p:grpSpPr>
        <p:grpSp>
          <p:nvGrpSpPr>
            <p:cNvPr id="30" name="Group 29"/>
            <p:cNvGrpSpPr/>
            <p:nvPr/>
          </p:nvGrpSpPr>
          <p:grpSpPr>
            <a:xfrm>
              <a:off x="6546573" y="918817"/>
              <a:ext cx="4318903" cy="607392"/>
              <a:chOff x="6568660" y="892313"/>
              <a:chExt cx="4318903" cy="60739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138504" y="892313"/>
                <a:ext cx="374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39" name="Picture 6" descr="Example 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4093" y="1258706"/>
              <a:ext cx="4258104" cy="37862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34895" y="1558343"/>
            <a:ext cx="454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Ridge regression, closed form solution exists!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34647" y="5503571"/>
            <a:ext cx="3547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Adaptive </a:t>
            </a:r>
            <a:r>
              <a:rPr lang="en-US" dirty="0" err="1"/>
              <a:t>v.s</a:t>
            </a:r>
            <a:r>
              <a:rPr lang="en-US" dirty="0"/>
              <a:t>., non-adaptive</a:t>
            </a:r>
          </a:p>
          <a:p>
            <a:pPr marL="342900" indent="-342900">
              <a:buAutoNum type="arabicPeriod"/>
            </a:pPr>
            <a:r>
              <a:rPr lang="en-US" dirty="0"/>
              <a:t>Independent </a:t>
            </a:r>
            <a:r>
              <a:rPr lang="en-US" dirty="0" err="1"/>
              <a:t>v.s</a:t>
            </a:r>
            <a:r>
              <a:rPr lang="en-US" dirty="0"/>
              <a:t>., collaborative</a:t>
            </a:r>
          </a:p>
          <a:p>
            <a:pPr marL="342900" indent="-342900">
              <a:buAutoNum type="arabicPeriod"/>
            </a:pPr>
            <a:r>
              <a:rPr lang="en-US" dirty="0"/>
              <a:t>Unconstrained </a:t>
            </a:r>
            <a:r>
              <a:rPr lang="en-US" dirty="0" err="1"/>
              <a:t>v.s</a:t>
            </a:r>
            <a:r>
              <a:rPr lang="en-US" dirty="0"/>
              <a:t>., constrained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882887" y="5972313"/>
            <a:ext cx="3034748" cy="644939"/>
            <a:chOff x="3882887" y="5972313"/>
            <a:chExt cx="3034748" cy="644939"/>
          </a:xfrm>
        </p:grpSpPr>
        <p:sp>
          <p:nvSpPr>
            <p:cNvPr id="17" name="TextBox 16"/>
            <p:cNvSpPr txBox="1"/>
            <p:nvPr/>
          </p:nvSpPr>
          <p:spPr>
            <a:xfrm>
              <a:off x="3882887" y="5972313"/>
              <a:ext cx="3034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Loss function  </a:t>
              </a:r>
              <a:r>
                <a:rPr lang="en-US" dirty="0">
                  <a:solidFill>
                    <a:srgbClr val="7030A0"/>
                  </a:solidFill>
                </a:rPr>
                <a:t>Regularization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966818" y="6617252"/>
              <a:ext cx="856974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72770" y="6613836"/>
              <a:ext cx="54864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8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to IR problems</a:t>
            </a:r>
          </a:p>
          <a:p>
            <a:pPr lvl="1"/>
            <a:r>
              <a:rPr lang="en-US" dirty="0">
                <a:solidFill>
                  <a:srgbClr val="00CC00"/>
                </a:solidFill>
              </a:rPr>
              <a:t>Reward estimation</a:t>
            </a:r>
          </a:p>
          <a:p>
            <a:pPr lvl="2"/>
            <a:r>
              <a:rPr lang="en-US" dirty="0">
                <a:solidFill>
                  <a:srgbClr val="00CC00"/>
                </a:solidFill>
              </a:rPr>
              <a:t>Document retrieval: document relevance under a given query</a:t>
            </a:r>
          </a:p>
          <a:p>
            <a:pPr lvl="2"/>
            <a:r>
              <a:rPr lang="en-US" dirty="0">
                <a:solidFill>
                  <a:srgbClr val="00CC00"/>
                </a:solidFill>
              </a:rPr>
              <a:t>Recommendation: item utility for a given user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Arm selection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Document retrieval: ranked list of documents (i.e., top-k ranking)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Recommendation: the item of choice (i.e., top-1 ranking)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bandit learning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  <a:p>
            <a:r>
              <a:rPr lang="en-US" dirty="0"/>
              <a:t>Optimism in the face of uncertainty</a:t>
            </a:r>
          </a:p>
          <a:p>
            <a:r>
              <a:rPr lang="en-US" dirty="0"/>
              <a:t>Posterior sampling</a:t>
            </a:r>
          </a:p>
          <a:p>
            <a:r>
              <a:rPr lang="en-US" dirty="0"/>
              <a:t>Perturbation-based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1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[Aue02]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Just Flip A Co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1" y="2848388"/>
            <a:ext cx="5365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39" y="2976837"/>
            <a:ext cx="2297232" cy="34062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849064" y="3410226"/>
            <a:ext cx="1544571" cy="653774"/>
            <a:chOff x="3849064" y="3410226"/>
            <a:chExt cx="1544571" cy="65377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589670" y="3410226"/>
              <a:ext cx="803965" cy="653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9064" y="3504232"/>
              <a:ext cx="793616" cy="30772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788558" y="3414644"/>
            <a:ext cx="3240590" cy="1132240"/>
            <a:chOff x="5788558" y="3414644"/>
            <a:chExt cx="3240590" cy="113224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959060" y="3414644"/>
              <a:ext cx="675861" cy="6581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294" y="3477383"/>
              <a:ext cx="821084" cy="3108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8558" y="4250701"/>
              <a:ext cx="3240590" cy="29618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414642" y="4598504"/>
            <a:ext cx="4571547" cy="1371888"/>
            <a:chOff x="3414642" y="4598504"/>
            <a:chExt cx="4571547" cy="137188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6417" y="4629426"/>
              <a:ext cx="830470" cy="90114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733774" y="4598504"/>
              <a:ext cx="874643" cy="9320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4642" y="5675793"/>
              <a:ext cx="4571547" cy="29459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10800000">
            <a:off x="2405892" y="3101009"/>
            <a:ext cx="787881" cy="2721112"/>
            <a:chOff x="6097293" y="3125876"/>
            <a:chExt cx="1402504" cy="19202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097293" y="3137587"/>
              <a:ext cx="13952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04586" y="5038693"/>
              <a:ext cx="1395211" cy="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922052" y="1736037"/>
            <a:ext cx="3613426" cy="369332"/>
            <a:chOff x="8406296" y="2288209"/>
            <a:chExt cx="3613426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8406296" y="2288209"/>
              <a:ext cx="3613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Constant      leads to linear regret!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9784" y="2393087"/>
              <a:ext cx="203689" cy="184290"/>
            </a:xfrm>
            <a:prstGeom prst="rect">
              <a:avLst/>
            </a:prstGeom>
          </p:spPr>
        </p:pic>
      </p:grpSp>
      <p:cxnSp>
        <p:nvCxnSpPr>
          <p:cNvPr id="40" name="Straight Connector 39"/>
          <p:cNvCxnSpPr/>
          <p:nvPr/>
        </p:nvCxnSpPr>
        <p:spPr>
          <a:xfrm flipV="1">
            <a:off x="7898296" y="3339548"/>
            <a:ext cx="34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220765" y="3502991"/>
            <a:ext cx="197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Arm selection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26469" y="1965738"/>
            <a:ext cx="4713357" cy="1200329"/>
            <a:chOff x="6926469" y="1965738"/>
            <a:chExt cx="4713357" cy="12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4288" y="2106887"/>
              <a:ext cx="2934336" cy="3907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26469" y="1965738"/>
              <a:ext cx="4713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By setting                                                         , we have</a:t>
              </a:r>
            </a:p>
            <a:p>
              <a:r>
                <a:rPr lang="en-US" dirty="0"/>
                <a:t>                                                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8162" y="2470770"/>
              <a:ext cx="4010737" cy="3875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50156" y="521252"/>
            <a:ext cx="3584257" cy="744332"/>
            <a:chOff x="7050156" y="521252"/>
            <a:chExt cx="3584257" cy="7443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2674" y="833436"/>
              <a:ext cx="3011739" cy="43214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7050156" y="521252"/>
              <a:ext cx="3366051" cy="499855"/>
              <a:chOff x="7054574" y="503583"/>
              <a:chExt cx="3366051" cy="49985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5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8198678" y="4912138"/>
            <a:ext cx="33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FF0000"/>
                </a:solidFill>
              </a:rPr>
              <a:t>Non-adaptive</a:t>
            </a:r>
            <a:r>
              <a:rPr lang="en-US" i="1" dirty="0">
                <a:solidFill>
                  <a:srgbClr val="FF0000"/>
                </a:solidFill>
              </a:rPr>
              <a:t>; often leads to sub-optimal performance in practice.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9488557" y="1016000"/>
            <a:ext cx="432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31936" y="2817019"/>
            <a:ext cx="1495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50156" y="525669"/>
            <a:ext cx="3366051" cy="777460"/>
            <a:chOff x="7054574" y="503583"/>
            <a:chExt cx="3366051" cy="777460"/>
          </a:xfrm>
        </p:grpSpPr>
        <p:sp>
          <p:nvSpPr>
            <p:cNvPr id="28" name="TextBox 2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Reward estimation in MAB:</a:t>
              </a:r>
            </a:p>
          </p:txBody>
        </p:sp>
        <p:pic>
          <p:nvPicPr>
            <p:cNvPr id="1032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4417" y="835353"/>
              <a:ext cx="2626599" cy="44569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7885" y="4196728"/>
            <a:ext cx="2566377" cy="3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UCB1 [Aue02]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690191" y="3653183"/>
            <a:ext cx="4339220" cy="1462157"/>
            <a:chOff x="2690191" y="3653183"/>
            <a:chExt cx="4339220" cy="1462157"/>
          </a:xfrm>
        </p:grpSpPr>
        <p:grpSp>
          <p:nvGrpSpPr>
            <p:cNvPr id="6" name="Group 5"/>
            <p:cNvGrpSpPr/>
            <p:nvPr/>
          </p:nvGrpSpPr>
          <p:grpSpPr>
            <a:xfrm>
              <a:off x="2690191" y="3953566"/>
              <a:ext cx="283155" cy="1161774"/>
              <a:chOff x="3697356" y="3984487"/>
              <a:chExt cx="283155" cy="116177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3840145" y="4559748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3697356" y="5146261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066377" y="3653183"/>
              <a:ext cx="283845" cy="1445793"/>
              <a:chOff x="5073542" y="3684104"/>
              <a:chExt cx="283845" cy="144579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5083067" y="3698900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221357" y="3684104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221357" y="4408556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073542" y="5120506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6745170" y="4552950"/>
              <a:ext cx="284241" cy="553513"/>
              <a:chOff x="7752335" y="4583871"/>
              <a:chExt cx="284241" cy="55351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896121" y="4583871"/>
                <a:ext cx="1" cy="27146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892550" y="4863064"/>
                <a:ext cx="2175" cy="2743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762256" y="5129449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752335" y="4589303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732989" y="1252091"/>
            <a:ext cx="3721309" cy="1364724"/>
            <a:chOff x="8064292" y="1349273"/>
            <a:chExt cx="3721309" cy="1364724"/>
          </a:xfrm>
        </p:grpSpPr>
        <p:pic>
          <p:nvPicPr>
            <p:cNvPr id="2052" name="Picture 4" descr="Free Idea Cliparts, Download Free Clip Art, Free Clip Art on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292" y="1440070"/>
              <a:ext cx="428487" cy="42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8490651" y="1349273"/>
              <a:ext cx="2658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Chernoff-Hoeffding</a:t>
              </a:r>
              <a:r>
                <a:rPr lang="en-US" dirty="0"/>
                <a:t> bound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5323" y="1701592"/>
              <a:ext cx="3220278" cy="2907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8115" y="2020989"/>
              <a:ext cx="2133564" cy="320227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5356" y="2375727"/>
              <a:ext cx="2398643" cy="338270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247" y="4185822"/>
            <a:ext cx="4096805" cy="35460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752522" y="1307548"/>
            <a:ext cx="3366051" cy="499855"/>
            <a:chOff x="7054574" y="503583"/>
            <a:chExt cx="3366051" cy="499855"/>
          </a:xfrm>
        </p:grpSpPr>
        <p:sp>
          <p:nvSpPr>
            <p:cNvPr id="68" name="TextBox 6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Lower regret bound of MAB:</a:t>
              </a:r>
            </a:p>
          </p:txBody>
        </p:sp>
        <p:pic>
          <p:nvPicPr>
            <p:cNvPr id="69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" name="Straight Connector 73"/>
          <p:cNvCxnSpPr/>
          <p:nvPr/>
        </p:nvCxnSpPr>
        <p:spPr>
          <a:xfrm flipV="1">
            <a:off x="9652000" y="4404139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82156" y="4576418"/>
            <a:ext cx="1139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411896" y="4042395"/>
            <a:ext cx="4591738" cy="886298"/>
            <a:chOff x="2411896" y="4042395"/>
            <a:chExt cx="4591738" cy="886298"/>
          </a:xfrm>
        </p:grpSpPr>
        <p:grpSp>
          <p:nvGrpSpPr>
            <p:cNvPr id="79" name="Group 78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56" name="Straight Connector 55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2858053" y="3101010"/>
            <a:ext cx="4896775" cy="1644131"/>
            <a:chOff x="2858053" y="3101010"/>
            <a:chExt cx="4896775" cy="16441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01392" y="3101010"/>
              <a:ext cx="3902269" cy="1329322"/>
              <a:chOff x="3401392" y="3101010"/>
              <a:chExt cx="3902269" cy="132932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4557" y="3101010"/>
                <a:ext cx="1879104" cy="484508"/>
              </a:xfrm>
              <a:prstGeom prst="rect">
                <a:avLst/>
              </a:prstGeom>
            </p:spPr>
          </p:pic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02954" y="1637400"/>
            <a:ext cx="2594752" cy="37231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9837531" y="1802296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303025" y="1917148"/>
            <a:ext cx="485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1446" y="1583769"/>
            <a:ext cx="1971338" cy="458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7463" y="4250851"/>
            <a:ext cx="2556622" cy="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56" y="2947488"/>
            <a:ext cx="3248167" cy="500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LinUCB</a:t>
            </a:r>
            <a:r>
              <a:rPr lang="en-US" dirty="0"/>
              <a:t> [LCLS10]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3723860" cy="616940"/>
            <a:chOff x="7496313" y="1320799"/>
            <a:chExt cx="3723860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102124" y="1315123"/>
            <a:ext cx="4969068" cy="697607"/>
            <a:chOff x="2453924" y="62586"/>
            <a:chExt cx="4969068" cy="69760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6200" y="316162"/>
              <a:ext cx="3181350" cy="444031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2891245" y="62586"/>
              <a:ext cx="453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</p:txBody>
        </p:sp>
        <p:pic>
          <p:nvPicPr>
            <p:cNvPr id="120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924" y="221855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1" name="Straight Connector 70"/>
          <p:cNvCxnSpPr/>
          <p:nvPr/>
        </p:nvCxnSpPr>
        <p:spPr>
          <a:xfrm flipV="1">
            <a:off x="9678504" y="3343965"/>
            <a:ext cx="129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557" y="3101010"/>
            <a:ext cx="1879104" cy="4845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5910" y="3176929"/>
            <a:ext cx="2395203" cy="40177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40" name="Group 139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08" name="Group 107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7" name="Straight Connector 14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53" name="Oval 152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22" name="Group 121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46" name="Straight Connector 14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Connector 14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54" name="Oval 15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29" name="Group 128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44" name="Straight Connector 143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Straight Connector 14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55" name="Oval 154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6" name="Straight Arrow Connector 155"/>
          <p:cNvCxnSpPr/>
          <p:nvPr/>
        </p:nvCxnSpPr>
        <p:spPr>
          <a:xfrm>
            <a:off x="6126922" y="3662018"/>
            <a:ext cx="1136763" cy="768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474225" y="2111512"/>
            <a:ext cx="4053584" cy="778886"/>
            <a:chOff x="7474225" y="2111512"/>
            <a:chExt cx="4053584" cy="778886"/>
          </a:xfrm>
        </p:grpSpPr>
        <p:sp>
          <p:nvSpPr>
            <p:cNvPr id="65" name="TextBox 64"/>
            <p:cNvSpPr txBox="1"/>
            <p:nvPr/>
          </p:nvSpPr>
          <p:spPr>
            <a:xfrm>
              <a:off x="7474225" y="2111512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10901" y="2411529"/>
              <a:ext cx="3916908" cy="478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7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87" y="3200399"/>
            <a:ext cx="3548081" cy="49243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97" y="3221105"/>
            <a:ext cx="2395203" cy="401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GLM-UCB [FCGS10]</a:t>
            </a:r>
          </a:p>
          <a:p>
            <a:pPr lvl="1"/>
            <a:r>
              <a:rPr lang="en-US" dirty="0"/>
              <a:t>A generalized linear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126922" y="3662018"/>
            <a:ext cx="1205949" cy="874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4210583" cy="616940"/>
            <a:chOff x="7496313" y="1320799"/>
            <a:chExt cx="4210583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78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7488599" y="1315199"/>
            <a:ext cx="3723860" cy="636790"/>
            <a:chOff x="7466263" y="2127875"/>
            <a:chExt cx="3723860" cy="636790"/>
          </a:xfrm>
        </p:grpSpPr>
        <p:sp>
          <p:nvSpPr>
            <p:cNvPr id="97" name="TextBox 96"/>
            <p:cNvSpPr txBox="1"/>
            <p:nvPr/>
          </p:nvSpPr>
          <p:spPr>
            <a:xfrm>
              <a:off x="7890332" y="2127875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generalized linear bandit, </a:t>
              </a:r>
            </a:p>
          </p:txBody>
        </p:sp>
        <p:pic>
          <p:nvPicPr>
            <p:cNvPr id="108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263" y="2260640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06364" y="2455772"/>
              <a:ext cx="2499879" cy="308893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823263" y="1643394"/>
            <a:ext cx="3988159" cy="863022"/>
            <a:chOff x="7770254" y="2434107"/>
            <a:chExt cx="3988159" cy="863022"/>
          </a:xfrm>
        </p:grpSpPr>
        <p:grpSp>
          <p:nvGrpSpPr>
            <p:cNvPr id="35" name="Group 34"/>
            <p:cNvGrpSpPr/>
            <p:nvPr/>
          </p:nvGrpSpPr>
          <p:grpSpPr>
            <a:xfrm>
              <a:off x="7770254" y="2927797"/>
              <a:ext cx="3988159" cy="369332"/>
              <a:chOff x="7723031" y="2996485"/>
              <a:chExt cx="3988159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23031" y="2996485"/>
                <a:ext cx="2275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Link function, e.g.,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07640" y="3048196"/>
                <a:ext cx="2103550" cy="29941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7886163" y="2434107"/>
              <a:ext cx="3717702" cy="562378"/>
              <a:chOff x="7886163" y="2434107"/>
              <a:chExt cx="3717702" cy="56237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8916473" y="2434107"/>
                <a:ext cx="764147" cy="3219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7886163" y="2760663"/>
                <a:ext cx="1014950" cy="2358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9704388" y="2755900"/>
                <a:ext cx="1899477" cy="2105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7933385" y="4164169"/>
            <a:ext cx="4194220" cy="1575517"/>
            <a:chOff x="7933385" y="4164169"/>
            <a:chExt cx="4194220" cy="1575517"/>
          </a:xfrm>
        </p:grpSpPr>
        <p:grpSp>
          <p:nvGrpSpPr>
            <p:cNvPr id="74" name="Group 73"/>
            <p:cNvGrpSpPr/>
            <p:nvPr/>
          </p:nvGrpSpPr>
          <p:grpSpPr>
            <a:xfrm>
              <a:off x="7933385" y="4164169"/>
              <a:ext cx="3279820" cy="369332"/>
              <a:chOff x="8135155" y="4129825"/>
              <a:chExt cx="3279820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135155" y="4129825"/>
                <a:ext cx="3279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closed form solution for 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0115" y="4159876"/>
                <a:ext cx="225381" cy="300508"/>
              </a:xfrm>
              <a:prstGeom prst="rect">
                <a:avLst/>
              </a:prstGeom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7933385" y="4524777"/>
              <a:ext cx="376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Using gradient descent to solve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19559" y="4912081"/>
              <a:ext cx="4069409" cy="46270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7972022" y="5357612"/>
              <a:ext cx="3185374" cy="369332"/>
              <a:chOff x="8036417" y="5357612"/>
              <a:chExt cx="3185374" cy="369332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4873" y="5424644"/>
                <a:ext cx="2406918" cy="272276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8036417" y="5357612"/>
                <a:ext cx="957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</a:t>
                </a: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7972022" y="4189928"/>
              <a:ext cx="4155583" cy="15497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10196029" y="3618879"/>
            <a:ext cx="919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03" name="Group 102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19" name="Group 118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7" name="Straight Connector 10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05" name="Oval 104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30" name="Group 129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36" name="Straight Connector 13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34" name="Oval 13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44" name="Group 143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45" name="Group 144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50" name="Straight Connector 149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48" name="Oval 147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58" name="Straight Arrow Connector 157"/>
            <p:cNvCxnSpPr>
              <a:stCxn id="159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0" name="Straight Arrow Connector 159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5270" y="2682534"/>
            <a:ext cx="1941183" cy="4595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06391" y="2517850"/>
            <a:ext cx="2716695" cy="658739"/>
            <a:chOff x="8206391" y="2517850"/>
            <a:chExt cx="2716695" cy="658739"/>
          </a:xfrm>
        </p:grpSpPr>
        <p:sp>
          <p:nvSpPr>
            <p:cNvPr id="102" name="TextBox 101"/>
            <p:cNvSpPr txBox="1"/>
            <p:nvPr/>
          </p:nvSpPr>
          <p:spPr>
            <a:xfrm>
              <a:off x="8206391" y="2517850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824913" y="2814635"/>
              <a:ext cx="2051074" cy="36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4776-6482-DC4C-8445-69377A06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retrieval is everywhere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E4264-41BD-FF4A-8D10-F272E8FCD3F1}"/>
              </a:ext>
            </a:extLst>
          </p:cNvPr>
          <p:cNvSpPr txBox="1"/>
          <p:nvPr/>
        </p:nvSpPr>
        <p:spPr>
          <a:xfrm>
            <a:off x="838200" y="1690688"/>
            <a:ext cx="1043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predominant interface between users and massive amount of information indexed in modern online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5BFE7F-496A-6B45-B014-733A70ED6C9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2904" y="2491856"/>
            <a:ext cx="970840" cy="9708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14F568-1B74-574D-8364-CC30CCC530BC}"/>
              </a:ext>
            </a:extLst>
          </p:cNvPr>
          <p:cNvGrpSpPr/>
          <p:nvPr/>
        </p:nvGrpSpPr>
        <p:grpSpPr>
          <a:xfrm>
            <a:off x="2160275" y="2505299"/>
            <a:ext cx="3335278" cy="1958845"/>
            <a:chOff x="2254940" y="1394534"/>
            <a:chExt cx="3335278" cy="195884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692DE8-CAE4-BD4E-863A-749B6CDC6EA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148" y="1394534"/>
              <a:ext cx="1227078" cy="122707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0885CE-800E-DD46-83C7-6D7BAC6B35B7}"/>
                </a:ext>
              </a:extLst>
            </p:cNvPr>
            <p:cNvCxnSpPr/>
            <p:nvPr/>
          </p:nvCxnSpPr>
          <p:spPr>
            <a:xfrm>
              <a:off x="2254940" y="1973043"/>
              <a:ext cx="103868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2615EC-F4FD-C84F-9BCC-B5075600C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0117" y="2925840"/>
              <a:ext cx="1426338" cy="427539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0F96F7-7FED-2040-A4AC-4B519246BBF5}"/>
                </a:ext>
              </a:extLst>
            </p:cNvPr>
            <p:cNvSpPr/>
            <p:nvPr/>
          </p:nvSpPr>
          <p:spPr>
            <a:xfrm>
              <a:off x="2716354" y="2436946"/>
              <a:ext cx="2873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Listen to music and podcasts</a:t>
              </a:r>
              <a:endParaRPr lang="en-US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BA1B78C-5827-174F-813C-55593C4DDE89}"/>
              </a:ext>
            </a:extLst>
          </p:cNvPr>
          <p:cNvSpPr/>
          <p:nvPr/>
        </p:nvSpPr>
        <p:spPr>
          <a:xfrm>
            <a:off x="357855" y="3547711"/>
            <a:ext cx="195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Check media feeds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AF6CAB-47C6-0C4A-A0BE-598F5851D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60" y="3988828"/>
            <a:ext cx="369325" cy="3693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E0F3E8-3D2A-AB4E-A655-2BBB70140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671" y="3988828"/>
            <a:ext cx="369325" cy="3693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9D0352-FBFD-164D-B50A-418E370B0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4996" y="3891713"/>
            <a:ext cx="563553" cy="5635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7FC36C-0DCD-2C44-B894-82B24588F2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861" y="4493465"/>
            <a:ext cx="878690" cy="36932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6E77F25-E88B-F14B-A73A-AE4FD4049CF4}"/>
              </a:ext>
            </a:extLst>
          </p:cNvPr>
          <p:cNvGrpSpPr/>
          <p:nvPr/>
        </p:nvGrpSpPr>
        <p:grpSpPr>
          <a:xfrm>
            <a:off x="4771790" y="2669517"/>
            <a:ext cx="2607523" cy="1862634"/>
            <a:chOff x="4866455" y="1558752"/>
            <a:chExt cx="2607523" cy="18626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F57896-5CD6-7B4F-A69F-B1BF239BAF7A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4955" y="1558752"/>
              <a:ext cx="899711" cy="899711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B8F30C-A832-0548-A0D6-120A2455B00A}"/>
                </a:ext>
              </a:extLst>
            </p:cNvPr>
            <p:cNvCxnSpPr>
              <a:cxnSpLocks/>
            </p:cNvCxnSpPr>
            <p:nvPr/>
          </p:nvCxnSpPr>
          <p:spPr>
            <a:xfrm>
              <a:off x="4866455" y="1973043"/>
              <a:ext cx="117828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B10C29-AF41-EF4F-A477-C1FD26E44EA4}"/>
                </a:ext>
              </a:extLst>
            </p:cNvPr>
            <p:cNvSpPr/>
            <p:nvPr/>
          </p:nvSpPr>
          <p:spPr>
            <a:xfrm>
              <a:off x="5729590" y="2436946"/>
              <a:ext cx="1744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Attend to emails</a:t>
              </a:r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D85E8A-185E-E747-9D1E-6513A4DC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4424" y="2857832"/>
              <a:ext cx="573460" cy="56355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07D8DB-62EB-5E48-B27F-F3A6C1F1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5953" y="2927847"/>
              <a:ext cx="573460" cy="41665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2B2417-8D80-E348-B20E-EB70DB057AEF}"/>
              </a:ext>
            </a:extLst>
          </p:cNvPr>
          <p:cNvGrpSpPr/>
          <p:nvPr/>
        </p:nvGrpSpPr>
        <p:grpSpPr>
          <a:xfrm>
            <a:off x="7042982" y="2505299"/>
            <a:ext cx="2452306" cy="2018611"/>
            <a:chOff x="7137647" y="1394534"/>
            <a:chExt cx="2452306" cy="201861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F623430-9264-E244-894A-0CDAC50FB8CD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28323" y="1394534"/>
              <a:ext cx="1227078" cy="1227078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15B13D-4BC6-954D-A263-BDB2EE83551F}"/>
                </a:ext>
              </a:extLst>
            </p:cNvPr>
            <p:cNvCxnSpPr>
              <a:cxnSpLocks/>
            </p:cNvCxnSpPr>
            <p:nvPr/>
          </p:nvCxnSpPr>
          <p:spPr>
            <a:xfrm>
              <a:off x="7137647" y="1973043"/>
              <a:ext cx="89664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EDB74FD-8AB3-234C-8101-D246BA8B22FA}"/>
                </a:ext>
              </a:extLst>
            </p:cNvPr>
            <p:cNvSpPr/>
            <p:nvPr/>
          </p:nvSpPr>
          <p:spPr>
            <a:xfrm>
              <a:off x="7829343" y="2436946"/>
              <a:ext cx="1760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Find a restaurant</a:t>
              </a:r>
              <a:endParaRPr lang="en-US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5008B9-73CC-0540-9A4C-C24DFFC6F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61561" y="2848319"/>
              <a:ext cx="1160601" cy="56482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C40760-3B09-8648-AF27-94F589E62ECD}"/>
              </a:ext>
            </a:extLst>
          </p:cNvPr>
          <p:cNvGrpSpPr/>
          <p:nvPr/>
        </p:nvGrpSpPr>
        <p:grpSpPr>
          <a:xfrm>
            <a:off x="5138741" y="4614343"/>
            <a:ext cx="1996007" cy="1904773"/>
            <a:chOff x="3940952" y="4575657"/>
            <a:chExt cx="1996007" cy="190477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580D79A-27D5-2C46-B670-93A4466F85C1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6850" y="4575657"/>
              <a:ext cx="914141" cy="110611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D703B2-97B2-424B-A34C-419C61121503}"/>
                </a:ext>
              </a:extLst>
            </p:cNvPr>
            <p:cNvSpPr/>
            <p:nvPr/>
          </p:nvSpPr>
          <p:spPr>
            <a:xfrm>
              <a:off x="3940952" y="5636678"/>
              <a:ext cx="19960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Apply for jobs</a:t>
              </a:r>
              <a:endParaRPr lang="en-US" dirty="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90DA6EF-6E8B-2E49-A462-891DD707C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7190" r="17257"/>
            <a:stretch/>
          </p:blipFill>
          <p:spPr>
            <a:xfrm>
              <a:off x="4660942" y="6048018"/>
              <a:ext cx="505957" cy="43241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D0300F0-84D7-F74C-9E12-C6CB043CE621}"/>
              </a:ext>
            </a:extLst>
          </p:cNvPr>
          <p:cNvGrpSpPr/>
          <p:nvPr/>
        </p:nvGrpSpPr>
        <p:grpSpPr>
          <a:xfrm>
            <a:off x="7324902" y="5021142"/>
            <a:ext cx="1812513" cy="1461880"/>
            <a:chOff x="6323156" y="4277886"/>
            <a:chExt cx="1812513" cy="146188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3348B6-5435-9C4E-83DA-89B917364351}"/>
                </a:ext>
              </a:extLst>
            </p:cNvPr>
            <p:cNvSpPr/>
            <p:nvPr/>
          </p:nvSpPr>
          <p:spPr>
            <a:xfrm>
              <a:off x="6436860" y="4932108"/>
              <a:ext cx="15933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Take courses</a:t>
              </a:r>
              <a:endParaRPr lang="en-US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D1F9B28-7225-B14B-9149-53CBBA6AAB55}"/>
                </a:ext>
              </a:extLst>
            </p:cNvPr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94579" y="4277886"/>
              <a:ext cx="669668" cy="66966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B8C3D16-1DA3-D74C-A6CC-86BDE90A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23156" y="5375979"/>
              <a:ext cx="1812513" cy="36378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3DAB88-CD54-8C41-82FA-3A9905B1521E}"/>
              </a:ext>
            </a:extLst>
          </p:cNvPr>
          <p:cNvGrpSpPr/>
          <p:nvPr/>
        </p:nvGrpSpPr>
        <p:grpSpPr>
          <a:xfrm>
            <a:off x="3123005" y="4935341"/>
            <a:ext cx="1996007" cy="1655011"/>
            <a:chOff x="1925216" y="4896655"/>
            <a:chExt cx="1996007" cy="1655011"/>
          </a:xfrm>
        </p:grpSpPr>
        <p:pic>
          <p:nvPicPr>
            <p:cNvPr id="3078" name="Picture 6" descr="Microsoft Bing - Home | Facebook">
              <a:extLst>
                <a:ext uri="{FF2B5EF4-FFF2-40B4-BE49-F238E27FC236}">
                  <a16:creationId xmlns:a16="http://schemas.microsoft.com/office/drawing/2014/main" id="{64DB86D8-1C35-1E4B-876B-56F185550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671" y="5904638"/>
              <a:ext cx="647028" cy="647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iscovery concept, global search, internet browsing, internet search, web search icon - Download on Iconfinder">
              <a:extLst>
                <a:ext uri="{FF2B5EF4-FFF2-40B4-BE49-F238E27FC236}">
                  <a16:creationId xmlns:a16="http://schemas.microsoft.com/office/drawing/2014/main" id="{9DA9403F-9613-E64B-AAB1-9519DF47D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28" y="4896655"/>
              <a:ext cx="747730" cy="74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A410EF9-B96D-6F4F-992D-284218CBFC73}"/>
                </a:ext>
              </a:extLst>
            </p:cNvPr>
            <p:cNvSpPr/>
            <p:nvPr/>
          </p:nvSpPr>
          <p:spPr>
            <a:xfrm>
              <a:off x="1925216" y="5636678"/>
              <a:ext cx="19960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Search online</a:t>
              </a:r>
              <a:endParaRPr lang="en-US" dirty="0"/>
            </a:p>
          </p:txBody>
        </p:sp>
        <p:pic>
          <p:nvPicPr>
            <p:cNvPr id="3076" name="Picture 4" descr="Google (@Google) | Twitter">
              <a:extLst>
                <a:ext uri="{FF2B5EF4-FFF2-40B4-BE49-F238E27FC236}">
                  <a16:creationId xmlns:a16="http://schemas.microsoft.com/office/drawing/2014/main" id="{F3097DCC-D428-4D4F-8DBE-3B098638D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759" y="5982486"/>
              <a:ext cx="497944" cy="497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009FCC-E435-AA4B-AB3F-CBB8F1C242F6}"/>
              </a:ext>
            </a:extLst>
          </p:cNvPr>
          <p:cNvGrpSpPr/>
          <p:nvPr/>
        </p:nvGrpSpPr>
        <p:grpSpPr>
          <a:xfrm>
            <a:off x="9260736" y="2548812"/>
            <a:ext cx="2450768" cy="2627116"/>
            <a:chOff x="9260736" y="2548812"/>
            <a:chExt cx="2450768" cy="262711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E8A4E99-6422-D841-9E19-170865A2F5D1}"/>
                </a:ext>
              </a:extLst>
            </p:cNvPr>
            <p:cNvGrpSpPr/>
            <p:nvPr/>
          </p:nvGrpSpPr>
          <p:grpSpPr>
            <a:xfrm>
              <a:off x="9260736" y="2548812"/>
              <a:ext cx="2450768" cy="1917221"/>
              <a:chOff x="9355401" y="1438047"/>
              <a:chExt cx="2450768" cy="191722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7FE883F-C33D-4D47-8E05-6EF9EB6B8617}"/>
                  </a:ext>
                </a:extLst>
              </p:cNvPr>
              <p:cNvPicPr>
                <a:picLocks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69740" y="1438047"/>
                <a:ext cx="970840" cy="970840"/>
              </a:xfrm>
              <a:prstGeom prst="rect">
                <a:avLst/>
              </a:prstGeom>
            </p:spPr>
          </p:pic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326505A-4692-B74B-B368-88FCA3592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401" y="1923467"/>
                <a:ext cx="9604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948363-4260-174D-9408-BC39ECF5B0EE}"/>
                  </a:ext>
                </a:extLst>
              </p:cNvPr>
              <p:cNvSpPr/>
              <p:nvPr/>
            </p:nvSpPr>
            <p:spPr>
              <a:xfrm>
                <a:off x="10097047" y="2436946"/>
                <a:ext cx="17091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cs typeface="Gill Sans Light" panose="020B0302020104020203" pitchFamily="34" charset="-79"/>
                  </a:rPr>
                  <a:t>Online shopping</a:t>
                </a:r>
                <a:endParaRPr lang="en-US" dirty="0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FB6CBE8-A305-0544-810D-E28E68746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436287" y="2987928"/>
                <a:ext cx="1012885" cy="367340"/>
              </a:xfrm>
              <a:prstGeom prst="rect">
                <a:avLst/>
              </a:prstGeom>
            </p:spPr>
          </p:pic>
        </p:grpSp>
        <p:pic>
          <p:nvPicPr>
            <p:cNvPr id="3080" name="Picture 8" descr="Get Walmart hours, driving directions and check out weekly specials at your  Charlottesville Supercenter, 975 Hilton Heights Rd, Charlottesville, VA  22901 - Walmart.com">
              <a:extLst>
                <a:ext uri="{FF2B5EF4-FFF2-40B4-BE49-F238E27FC236}">
                  <a16:creationId xmlns:a16="http://schemas.microsoft.com/office/drawing/2014/main" id="{17B7E93A-7A39-644F-98A9-F7AF525C0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2736" y="4180326"/>
              <a:ext cx="1333396" cy="995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8B81F-4DC4-EA40-B4CD-367D1118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559A5-2F7E-7F40-BE67-A6270CB5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96E8-D417-8B43-B1F6-212CA6FA9E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88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838" y="3571872"/>
            <a:ext cx="3986230" cy="58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[AG13]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30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34087" y="503582"/>
            <a:ext cx="3967502" cy="616940"/>
            <a:chOff x="7496313" y="1320799"/>
            <a:chExt cx="3967502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54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9179340" y="2676939"/>
            <a:ext cx="1722782" cy="369332"/>
            <a:chOff x="9263270" y="2676939"/>
            <a:chExt cx="1722782" cy="369332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9263270" y="2884557"/>
              <a:ext cx="3224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603408" y="2676939"/>
              <a:ext cx="138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prior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8335" y="5720522"/>
            <a:ext cx="1275456" cy="520908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5835374" y="2235201"/>
            <a:ext cx="3648767" cy="646331"/>
            <a:chOff x="5835374" y="2235201"/>
            <a:chExt cx="3648767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5835374" y="2235201"/>
              <a:ext cx="2800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Bayesian perspective of reward estimation: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5533" y="2518152"/>
              <a:ext cx="1678608" cy="352703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8348868" y="4616175"/>
            <a:ext cx="3260035" cy="1797877"/>
            <a:chOff x="8423965" y="4567583"/>
            <a:chExt cx="3260035" cy="1797877"/>
          </a:xfrm>
        </p:grpSpPr>
        <p:sp>
          <p:nvSpPr>
            <p:cNvPr id="104" name="Rectangle 103"/>
            <p:cNvSpPr/>
            <p:nvPr/>
          </p:nvSpPr>
          <p:spPr>
            <a:xfrm>
              <a:off x="8428381" y="4594087"/>
              <a:ext cx="3255619" cy="17713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423965" y="4567583"/>
              <a:ext cx="3211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Analytic form of posterior</a:t>
              </a:r>
            </a:p>
            <a:p>
              <a:r>
                <a:rPr lang="en-US" dirty="0"/>
                <a:t>Prior: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25564" y="5220801"/>
              <a:ext cx="3131931" cy="33858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25564" y="5598974"/>
              <a:ext cx="2854065" cy="40868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74157" y="5961890"/>
              <a:ext cx="2049669" cy="3767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68905" y="4888187"/>
              <a:ext cx="1907384" cy="297831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7001565" y="1228034"/>
            <a:ext cx="5002314" cy="680279"/>
            <a:chOff x="7001565" y="1228034"/>
            <a:chExt cx="5002314" cy="6802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9912" y="1587015"/>
              <a:ext cx="4913967" cy="321298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7001565" y="1228034"/>
              <a:ext cx="277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Predictive distribution: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402958" y="3123096"/>
            <a:ext cx="1722782" cy="583095"/>
            <a:chOff x="10243931" y="2628348"/>
            <a:chExt cx="1722782" cy="583095"/>
          </a:xfrm>
        </p:grpSpPr>
        <p:sp>
          <p:nvSpPr>
            <p:cNvPr id="112" name="TextBox 111"/>
            <p:cNvSpPr txBox="1"/>
            <p:nvPr/>
          </p:nvSpPr>
          <p:spPr>
            <a:xfrm>
              <a:off x="10243931" y="2628348"/>
              <a:ext cx="172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related to prior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10411791" y="2928730"/>
              <a:ext cx="269461" cy="282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cxnSp>
        <p:nvCxnSpPr>
          <p:cNvPr id="136" name="Straight Connector 13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cxnSp>
        <p:nvCxnSpPr>
          <p:cNvPr id="150" name="Straight Connector 149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90191" y="3176929"/>
            <a:ext cx="5110922" cy="1938411"/>
            <a:chOff x="2690191" y="3176929"/>
            <a:chExt cx="5110922" cy="1938411"/>
          </a:xfrm>
        </p:grpSpPr>
        <p:grpSp>
          <p:nvGrpSpPr>
            <p:cNvPr id="36" name="Group 35"/>
            <p:cNvGrpSpPr/>
            <p:nvPr/>
          </p:nvGrpSpPr>
          <p:grpSpPr>
            <a:xfrm>
              <a:off x="2690191" y="3894449"/>
              <a:ext cx="841587" cy="1220891"/>
              <a:chOff x="2690191" y="3894449"/>
              <a:chExt cx="841587" cy="1220891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26" name="Group 125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8" name="Oval 117"/>
              <p:cNvSpPr/>
              <p:nvPr/>
            </p:nvSpPr>
            <p:spPr>
              <a:xfrm>
                <a:off x="2771395" y="3894449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66377" y="3606317"/>
              <a:ext cx="869776" cy="1492659"/>
              <a:chOff x="4066377" y="3606317"/>
              <a:chExt cx="869776" cy="1492659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4066377" y="3653183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74292" y="4000808"/>
                <a:ext cx="661861" cy="256003"/>
              </a:xfrm>
              <a:prstGeom prst="rect">
                <a:avLst/>
              </a:prstGeom>
            </p:spPr>
          </p:pic>
          <p:sp>
            <p:nvSpPr>
              <p:cNvPr id="138" name="Oval 137"/>
              <p:cNvSpPr/>
              <p:nvPr/>
            </p:nvSpPr>
            <p:spPr>
              <a:xfrm>
                <a:off x="4150139" y="360631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745170" y="4497977"/>
              <a:ext cx="1009658" cy="608486"/>
              <a:chOff x="6745170" y="4497977"/>
              <a:chExt cx="1009658" cy="608486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6745170" y="4552950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59800" y="4499837"/>
                <a:ext cx="695028" cy="245304"/>
              </a:xfrm>
              <a:prstGeom prst="rect">
                <a:avLst/>
              </a:prstGeom>
            </p:spPr>
          </p:pic>
          <p:sp>
            <p:nvSpPr>
              <p:cNvPr id="152" name="Oval 151"/>
              <p:cNvSpPr/>
              <p:nvPr/>
            </p:nvSpPr>
            <p:spPr>
              <a:xfrm>
                <a:off x="6836558" y="449797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01392" y="3176929"/>
              <a:ext cx="4399721" cy="1253403"/>
              <a:chOff x="3401392" y="3176929"/>
              <a:chExt cx="4399721" cy="1253403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61" name="Straight Arrow Connector 160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0" name="Straight Connector 139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54" name="Straight Connector 15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63" name="Straight Arrow Connector 162"/>
            <p:cNvCxnSpPr>
              <a:stCxn id="164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5" name="Straight Arrow Connector 164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604892" y="2241920"/>
            <a:ext cx="2554622" cy="833464"/>
            <a:chOff x="2604892" y="2241920"/>
            <a:chExt cx="2554622" cy="833464"/>
          </a:xfrm>
        </p:grpSpPr>
        <p:sp>
          <p:nvSpPr>
            <p:cNvPr id="28" name="Rectangle 27"/>
            <p:cNvSpPr/>
            <p:nvPr/>
          </p:nvSpPr>
          <p:spPr>
            <a:xfrm>
              <a:off x="4837509" y="2683669"/>
              <a:ext cx="322005" cy="3917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04892" y="2241920"/>
              <a:ext cx="2195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of uncertainty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707932" y="2455890"/>
              <a:ext cx="297723" cy="1765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[RVKOW18]</a:t>
            </a:r>
          </a:p>
          <a:p>
            <a:pPr lvl="1"/>
            <a:r>
              <a:rPr lang="en-US" dirty="0"/>
              <a:t>No analytic posterior?</a:t>
            </a:r>
          </a:p>
          <a:p>
            <a:pPr lvl="1"/>
            <a:r>
              <a:rPr lang="en-US" dirty="0"/>
              <a:t>Approximate posterior inference!</a:t>
            </a:r>
          </a:p>
          <a:p>
            <a:pPr lvl="2"/>
            <a:r>
              <a:rPr lang="en-US" dirty="0"/>
              <a:t>Gibbs sampling</a:t>
            </a:r>
          </a:p>
          <a:p>
            <a:pPr lvl="2"/>
            <a:r>
              <a:rPr lang="en-US" dirty="0"/>
              <a:t>Particle sampling</a:t>
            </a:r>
          </a:p>
          <a:p>
            <a:pPr lvl="2"/>
            <a:r>
              <a:rPr lang="en-US" dirty="0"/>
              <a:t>Laplace approximation</a:t>
            </a:r>
          </a:p>
          <a:p>
            <a:pPr lvl="2"/>
            <a:r>
              <a:rPr lang="en-US" dirty="0"/>
              <a:t>Bootstrapping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53646" y="1091991"/>
            <a:ext cx="4580614" cy="702862"/>
            <a:chOff x="6325925" y="4020721"/>
            <a:chExt cx="4580614" cy="702862"/>
          </a:xfrm>
        </p:grpSpPr>
        <p:sp>
          <p:nvSpPr>
            <p:cNvPr id="6" name="TextBox 5"/>
            <p:cNvSpPr txBox="1"/>
            <p:nvPr/>
          </p:nvSpPr>
          <p:spPr>
            <a:xfrm>
              <a:off x="6718851" y="4077252"/>
              <a:ext cx="418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No formal regret known yet; and some analysis from Bayesian regret perspective</a:t>
              </a:r>
            </a:p>
          </p:txBody>
        </p:sp>
        <p:pic>
          <p:nvPicPr>
            <p:cNvPr id="7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25" y="4020721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/>
              <a:t>[SSSCJ16] Schnabel, T., </a:t>
            </a:r>
            <a:r>
              <a:rPr lang="en-US" sz="1600" dirty="0" err="1"/>
              <a:t>Swaminathan</a:t>
            </a:r>
            <a:r>
              <a:rPr lang="en-US" sz="1600" dirty="0"/>
              <a:t>, A., Singh, A., </a:t>
            </a:r>
            <a:r>
              <a:rPr lang="en-US" sz="1600" dirty="0" err="1"/>
              <a:t>Chandak</a:t>
            </a:r>
            <a:r>
              <a:rPr lang="en-US" sz="1600" dirty="0"/>
              <a:t>, N., &amp; </a:t>
            </a:r>
            <a:r>
              <a:rPr lang="en-US" sz="1600" dirty="0" err="1"/>
              <a:t>Joachims</a:t>
            </a:r>
            <a:r>
              <a:rPr lang="en-US" sz="1600" dirty="0"/>
              <a:t>, T. (2016, June). Recommendations as treatments: </a:t>
            </a:r>
            <a:r>
              <a:rPr lang="en-US" sz="1600" dirty="0" err="1"/>
              <a:t>debiasing</a:t>
            </a:r>
            <a:r>
              <a:rPr lang="en-US" sz="1600" dirty="0"/>
              <a:t> learning and evaluation. In Proceedings of the 33rd International Conference on International Conference on Machine Learning-Volume 48 (pp. 1670-1679).</a:t>
            </a:r>
          </a:p>
          <a:p>
            <a:pPr marL="0" indent="0">
              <a:buNone/>
            </a:pPr>
            <a:r>
              <a:rPr lang="en-US" sz="1600" dirty="0"/>
              <a:t>[LR85] Lai, T. L., &amp; Robbins, H. (1985). Asymptotically efficient adaptive allocation rules. Advances in applied mathematics, 6(1), 4-22.</a:t>
            </a:r>
          </a:p>
          <a:p>
            <a:pPr marL="0" indent="0">
              <a:buNone/>
            </a:pPr>
            <a:r>
              <a:rPr lang="en-US" sz="1600" dirty="0"/>
              <a:t>[Aue95] Auer, P., </a:t>
            </a:r>
            <a:r>
              <a:rPr lang="en-US" sz="1600" dirty="0" err="1"/>
              <a:t>Cesa</a:t>
            </a:r>
            <a:r>
              <a:rPr lang="en-US" sz="1600" dirty="0"/>
              <a:t>-Bianchi, N., Freund, Y., &amp; </a:t>
            </a:r>
            <a:r>
              <a:rPr lang="en-US" sz="1600" dirty="0" err="1"/>
              <a:t>Schapire</a:t>
            </a:r>
            <a:r>
              <a:rPr lang="en-US" sz="1600" dirty="0"/>
              <a:t>, R. E. (1995, October). Gambling in a rigged casino: The adversarial multi-armed bandit problem. In Proceedings of IEEE 36th Annual Foundations of Computer Science (pp. 322-331). IEEE.</a:t>
            </a:r>
          </a:p>
          <a:p>
            <a:pPr marL="0" indent="0">
              <a:buNone/>
            </a:pPr>
            <a:r>
              <a:rPr lang="en-US" sz="1600" dirty="0"/>
              <a:t>[LCLS10] Li, L., Chu, W., Langford, J., &amp; </a:t>
            </a:r>
            <a:r>
              <a:rPr lang="en-US" sz="1600" dirty="0" err="1"/>
              <a:t>Schapire</a:t>
            </a:r>
            <a:r>
              <a:rPr lang="en-US" sz="1600" dirty="0"/>
              <a:t>, R. E. (2010, April). A contextual-bandit approach to personalized news article recommendation. In Proceedings of the 19th international conference on World wide web (pp. 661-670).</a:t>
            </a:r>
          </a:p>
          <a:p>
            <a:pPr marL="0" indent="0">
              <a:buNone/>
            </a:pPr>
            <a:r>
              <a:rPr lang="en-US" sz="1600" dirty="0"/>
              <a:t>[CLRS11] Chu, W., Li, L., </a:t>
            </a:r>
            <a:r>
              <a:rPr lang="en-US" sz="1600" dirty="0" err="1"/>
              <a:t>Reyzin</a:t>
            </a:r>
            <a:r>
              <a:rPr lang="en-US" sz="1600" dirty="0"/>
              <a:t>, L., &amp; </a:t>
            </a:r>
            <a:r>
              <a:rPr lang="en-US" sz="1600" dirty="0" err="1"/>
              <a:t>Schapire</a:t>
            </a:r>
            <a:r>
              <a:rPr lang="en-US" sz="1600" dirty="0"/>
              <a:t>, R. (2011, June). Contextual bandits with linear payoff functions. In Proceedings of the Fourteenth International Conference on Artificial Intelligence and Statistics (pp. 208-214).</a:t>
            </a:r>
          </a:p>
          <a:p>
            <a:pPr marL="0" indent="0">
              <a:buNone/>
            </a:pPr>
            <a:r>
              <a:rPr lang="en-US" sz="1600" dirty="0"/>
              <a:t>[SB18] Sutton, R. S., &amp; </a:t>
            </a:r>
            <a:r>
              <a:rPr lang="en-US" sz="1600" dirty="0" err="1"/>
              <a:t>Barto</a:t>
            </a:r>
            <a:r>
              <a:rPr lang="en-US" sz="1600" dirty="0"/>
              <a:t>, A. G. (2018). Reinforcement learning: An introduction. MIT press.</a:t>
            </a:r>
          </a:p>
          <a:p>
            <a:pPr marL="0" indent="0">
              <a:buNone/>
            </a:pPr>
            <a:r>
              <a:rPr lang="en-US" sz="1600" dirty="0"/>
              <a:t>[Aue02] Auer, P. (2002). Using confidence bounds for exploitation-exploration trade-offs. Journal of Machine Learning Research, 3(Nov), 397-422.</a:t>
            </a:r>
          </a:p>
          <a:p>
            <a:pPr marL="0" indent="0">
              <a:buNone/>
            </a:pPr>
            <a:r>
              <a:rPr lang="en-US" sz="1600" dirty="0"/>
              <a:t>[LZ08] Langford, J., &amp; Zhang, T. (2008). The epoch-greedy algorithm for multi-armed bandits with side information. In Advances in neural information processing systems (pp. 817-824).</a:t>
            </a:r>
          </a:p>
          <a:p>
            <a:pPr marL="0" indent="0">
              <a:buNone/>
            </a:pPr>
            <a:r>
              <a:rPr lang="en-US" sz="1600" dirty="0"/>
              <a:t>[FCGS10] </a:t>
            </a:r>
            <a:r>
              <a:rPr lang="en-US" sz="1600" dirty="0" err="1"/>
              <a:t>Filippi</a:t>
            </a:r>
            <a:r>
              <a:rPr lang="en-US" sz="1600" dirty="0"/>
              <a:t>, S., </a:t>
            </a:r>
            <a:r>
              <a:rPr lang="en-US" sz="1600" dirty="0" err="1"/>
              <a:t>Cappe</a:t>
            </a:r>
            <a:r>
              <a:rPr lang="en-US" sz="1600" dirty="0"/>
              <a:t>, O.,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Szepesvári</a:t>
            </a:r>
            <a:r>
              <a:rPr lang="en-US" sz="1600" dirty="0"/>
              <a:t>, C. (2010). Parametric bandits: The generalized linear case. In Advances in Neural Information Processing Systems (pp. 586-594).</a:t>
            </a:r>
          </a:p>
          <a:p>
            <a:pPr marL="0" indent="0">
              <a:buNone/>
            </a:pPr>
            <a:r>
              <a:rPr lang="en-US" sz="1600" dirty="0"/>
              <a:t>[GC11]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Cappé</a:t>
            </a:r>
            <a:r>
              <a:rPr lang="en-US" sz="1600" dirty="0"/>
              <a:t>, O. (2011, December). The KL-UCB algorithm for bounded stochastic bandits and beyond. In Proceedings of the 24th annual conference on learning theory (pp. 359-376).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2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[AG13] Agrawal, S., &amp; </a:t>
            </a:r>
            <a:r>
              <a:rPr lang="en-US" sz="1400" dirty="0" err="1"/>
              <a:t>Goyal</a:t>
            </a:r>
            <a:r>
              <a:rPr lang="en-US" sz="1400" dirty="0"/>
              <a:t>, N. (2013, February). Thompson sampling for contextual bandits with linear payoffs. In International Conference on Machine Learning (pp. 127-135).</a:t>
            </a:r>
          </a:p>
          <a:p>
            <a:pPr marL="0" indent="0">
              <a:buNone/>
            </a:pPr>
            <a:r>
              <a:rPr lang="en-US" sz="1400" dirty="0"/>
              <a:t>[RVKOW18] Russo, D. J., Van Roy, B., </a:t>
            </a:r>
            <a:r>
              <a:rPr lang="en-US" sz="1400" dirty="0" err="1"/>
              <a:t>Kazerouni</a:t>
            </a:r>
            <a:r>
              <a:rPr lang="en-US" sz="1400" dirty="0"/>
              <a:t>, A., </a:t>
            </a:r>
            <a:r>
              <a:rPr lang="en-US" sz="1400" dirty="0" err="1"/>
              <a:t>Osband</a:t>
            </a:r>
            <a:r>
              <a:rPr lang="en-US" sz="1400" dirty="0"/>
              <a:t>, I., &amp; Wen, Z. (2018). A Tutorial on Thompson Sampling. Foundations and Trends® in Machine Learning, 11(1), 1-96.</a:t>
            </a:r>
          </a:p>
          <a:p>
            <a:pPr marL="0" indent="0">
              <a:buNone/>
            </a:pPr>
            <a:r>
              <a:rPr lang="en-US" sz="1400" dirty="0"/>
              <a:t>[KSGB19a]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Szepesvári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(2019, August). Perturbed-history exploration in stochastic multi-armed bandits. In Proceedings of the 28th International Joint Conference on Artificial Intelligence (pp. 2786-2793). AAAI Press.</a:t>
            </a:r>
          </a:p>
          <a:p>
            <a:pPr marL="0" indent="0">
              <a:buNone/>
            </a:pPr>
            <a:r>
              <a:rPr lang="en-US" sz="1400" dirty="0"/>
              <a:t>[KSGB19b]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Szepesvari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(2019). Perturbed-history exploration in stochastic linear bandits. </a:t>
            </a:r>
            <a:r>
              <a:rPr lang="en-US" sz="1400" dirty="0" err="1"/>
              <a:t>arXiv</a:t>
            </a:r>
            <a:r>
              <a:rPr lang="en-US" sz="1400" dirty="0"/>
              <a:t> preprint arXiv:1903.09132.</a:t>
            </a:r>
          </a:p>
          <a:p>
            <a:pPr marL="0" indent="0">
              <a:buNone/>
            </a:pPr>
            <a:r>
              <a:rPr lang="en-US" sz="1400" dirty="0"/>
              <a:t>[KMRWW18] Kannan, S., Morgenstern, J. H., Roth, A., Waggoner, B., &amp; Wu, Z. S. (2018). A smoothed analysis of the greedy algorithm for the linear contextual bandit problem. In Advances in Neural Information Processing Systems (pp. 2227-2236).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4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Exploration in non-stationary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948" y="1671016"/>
            <a:ext cx="10515600" cy="4351338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88" y="3250255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32902" y="2893695"/>
            <a:ext cx="2828018" cy="2075544"/>
            <a:chOff x="1258660" y="2133598"/>
            <a:chExt cx="2828018" cy="2075544"/>
          </a:xfrm>
        </p:grpSpPr>
        <p:pic>
          <p:nvPicPr>
            <p:cNvPr id="8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67" y="3186354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136033" y="3720450"/>
            <a:ext cx="1146387" cy="951305"/>
            <a:chOff x="4041588" y="3072214"/>
            <a:chExt cx="1146387" cy="951305"/>
          </a:xfrm>
        </p:grpSpPr>
        <p:sp>
          <p:nvSpPr>
            <p:cNvPr id="12" name="Right Arrow 11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21607" y="3720450"/>
            <a:ext cx="1253394" cy="951305"/>
            <a:chOff x="6927162" y="3072214"/>
            <a:chExt cx="1253394" cy="951305"/>
          </a:xfrm>
        </p:grpSpPr>
        <p:sp>
          <p:nvSpPr>
            <p:cNvPr id="15" name="Right Arrow 14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sp>
        <p:nvSpPr>
          <p:cNvPr id="17" name="Curved Left Arrow 16"/>
          <p:cNvSpPr/>
          <p:nvPr/>
        </p:nvSpPr>
        <p:spPr>
          <a:xfrm rot="5400000">
            <a:off x="5788990" y="2321339"/>
            <a:ext cx="876851" cy="65487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9862" y="6069497"/>
            <a:ext cx="32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Knowing what we do not know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9582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Efficiency matters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62644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Accuracy matters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25775" y="5595288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Exploration matters</a:t>
            </a:r>
          </a:p>
        </p:txBody>
      </p:sp>
      <p:pic>
        <p:nvPicPr>
          <p:cNvPr id="1026" name="Picture 2" descr="File:Gold Star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5501" y="5468731"/>
            <a:ext cx="312530" cy="3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74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Going beyond linear models</a:t>
            </a:r>
          </a:p>
          <a:p>
            <a:pPr lvl="1"/>
            <a:r>
              <a:rPr lang="en-US" dirty="0"/>
              <a:t>How about deep models?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Complex models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36</a:t>
            </a:fld>
            <a:endParaRPr lang="en-US"/>
          </a:p>
        </p:txBody>
      </p:sp>
      <p:pic>
        <p:nvPicPr>
          <p:cNvPr id="38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0" y="3060306"/>
            <a:ext cx="1413305" cy="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preliminary studies exist: [ZLG19, AFB14] </a:t>
            </a:r>
          </a:p>
        </p:txBody>
      </p:sp>
      <p:pic>
        <p:nvPicPr>
          <p:cNvPr id="40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0" name="Rectangle 59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>
              <a:stCxn id="60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4" name="Rectangle 63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66" name="Straight Arrow Connector 65"/>
            <p:cNvCxnSpPr>
              <a:stCxn id="64" idx="2"/>
              <a:endCxn id="65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57" y="1701938"/>
            <a:ext cx="10515600" cy="4351338"/>
          </a:xfrm>
        </p:spPr>
        <p:txBody>
          <a:bodyPr/>
          <a:lstStyle/>
          <a:p>
            <a:r>
              <a:rPr lang="en-US" dirty="0"/>
              <a:t>Online deployment</a:t>
            </a:r>
          </a:p>
          <a:p>
            <a:pPr lvl="1"/>
            <a:r>
              <a:rPr lang="en-US" dirty="0"/>
              <a:t>Policy update driven by every interaction in real-time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Learning efficiency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24" name="Rectangle 23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28" name="Rectangle 2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30" name="Straight Arrow Connector 29"/>
            <p:cNvCxnSpPr>
              <a:stCxn id="28" idx="2"/>
              <a:endCxn id="2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topwatch &amp; Tim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31" y="3893587"/>
            <a:ext cx="663574" cy="6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recent work: [WHCW19, KSL16, MWLS20] </a:t>
            </a:r>
          </a:p>
        </p:txBody>
      </p:sp>
    </p:spTree>
    <p:extLst>
      <p:ext uri="{BB962C8B-B14F-4D97-AF65-F5344CB8AC3E}">
        <p14:creationId xmlns:p14="http://schemas.microsoft.com/office/powerpoint/2010/main" val="14570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ifferential privacy perturb distrib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72" y="5440494"/>
            <a:ext cx="3489680" cy="12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Privacy breach under extraction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Private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92" y="3649779"/>
            <a:ext cx="982680" cy="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acker the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1" y="2935853"/>
            <a:ext cx="709909" cy="7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1568" y="4581013"/>
            <a:ext cx="558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Exploration reconciles the need for learning and the need for privacy protection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01665" y="3780331"/>
            <a:ext cx="793857" cy="772198"/>
            <a:chOff x="1609065" y="1869535"/>
            <a:chExt cx="796034" cy="796034"/>
          </a:xfrm>
        </p:grpSpPr>
        <p:sp>
          <p:nvSpPr>
            <p:cNvPr id="18" name="Oval 1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16425" y="3970708"/>
            <a:ext cx="2556341" cy="430918"/>
            <a:chOff x="4616425" y="3970708"/>
            <a:chExt cx="2556341" cy="430918"/>
          </a:xfrm>
        </p:grpSpPr>
        <p:pic>
          <p:nvPicPr>
            <p:cNvPr id="2050" name="Picture 2" descr="Image result for drugs ve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25" y="3970708"/>
              <a:ext cx="530486" cy="43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drugs vecto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15" y="3994232"/>
              <a:ext cx="540960" cy="38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medication pill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236" y="4010870"/>
              <a:ext cx="381530" cy="36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medication pill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274" y="4005131"/>
              <a:ext cx="437236" cy="37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94698" y="3846442"/>
            <a:ext cx="2408074" cy="576072"/>
            <a:chOff x="5534278" y="1024687"/>
            <a:chExt cx="2408074" cy="576072"/>
          </a:xfrm>
        </p:grpSpPr>
        <p:pic>
          <p:nvPicPr>
            <p:cNvPr id="24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278" y="1024687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Image result for romance movie poster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128" y="1024687"/>
              <a:ext cx="39041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116" y="1024687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224" y="1024687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159" y="1024687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0041" y="4374595"/>
            <a:ext cx="1546660" cy="4003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5734" y="4459525"/>
            <a:ext cx="2450773" cy="2099626"/>
            <a:chOff x="8365734" y="4459525"/>
            <a:chExt cx="2450773" cy="2099626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5734" y="6129742"/>
              <a:ext cx="1820181" cy="429409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2270" y="4459525"/>
              <a:ext cx="999124" cy="61454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8993684" y="5074071"/>
              <a:ext cx="1822823" cy="1074004"/>
              <a:chOff x="9309226" y="5091107"/>
              <a:chExt cx="1822823" cy="107400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BC84437-20DB-478A-A84C-3EFDAA08CAEB}"/>
                  </a:ext>
                </a:extLst>
              </p:cNvPr>
              <p:cNvSpPr/>
              <p:nvPr/>
            </p:nvSpPr>
            <p:spPr>
              <a:xfrm>
                <a:off x="9309226" y="6048204"/>
                <a:ext cx="116907" cy="116907"/>
              </a:xfrm>
              <a:prstGeom prst="ellipse">
                <a:avLst/>
              </a:prstGeom>
              <a:solidFill>
                <a:srgbClr val="8FAADC"/>
              </a:solidFill>
              <a:ln>
                <a:solidFill>
                  <a:srgbClr val="8FAA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12F9D13-D0BD-4965-A01A-F3C01C7CE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22528" y="5091107"/>
                <a:ext cx="1709521" cy="993489"/>
              </a:xfrm>
              <a:prstGeom prst="straightConnector1">
                <a:avLst/>
              </a:prstGeom>
              <a:ln w="28575">
                <a:solidFill>
                  <a:srgbClr val="8FAADC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8583" y="4459526"/>
              <a:ext cx="718574" cy="1593944"/>
            </a:xfrm>
            <a:prstGeom prst="straightConnector1">
              <a:avLst/>
            </a:prstGeom>
            <a:ln w="28575">
              <a:solidFill>
                <a:srgbClr val="FF5D78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269517" y="3065341"/>
            <a:ext cx="2056924" cy="2555270"/>
            <a:chOff x="1269517" y="3065341"/>
            <a:chExt cx="2056924" cy="2555270"/>
          </a:xfrm>
        </p:grpSpPr>
        <p:grpSp>
          <p:nvGrpSpPr>
            <p:cNvPr id="9" name="Group 8"/>
            <p:cNvGrpSpPr/>
            <p:nvPr/>
          </p:nvGrpSpPr>
          <p:grpSpPr>
            <a:xfrm>
              <a:off x="1344907" y="3065341"/>
              <a:ext cx="1416602" cy="2240844"/>
              <a:chOff x="1344907" y="3380926"/>
              <a:chExt cx="1416602" cy="2240844"/>
            </a:xfrm>
          </p:grpSpPr>
          <p:pic>
            <p:nvPicPr>
              <p:cNvPr id="6" name="Picture 6" descr="mage result for privacy issues in amazon and facebook recommendati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8" y="3380926"/>
                <a:ext cx="1416601" cy="796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mage result for facebook privacy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7" y="4184413"/>
                <a:ext cx="1416601" cy="1437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269517" y="5312834"/>
              <a:ext cx="205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[CKNFS11, Kor10]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365985" y="3692940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Robustness under poisoning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Robust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77840" y="4073281"/>
            <a:ext cx="1823960" cy="1390587"/>
            <a:chOff x="5677840" y="4073281"/>
            <a:chExt cx="1823960" cy="1390587"/>
          </a:xfrm>
        </p:grpSpPr>
        <p:pic>
          <p:nvPicPr>
            <p:cNvPr id="17" name="Picture 6" descr="See the source 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665" y="4148733"/>
              <a:ext cx="1315135" cy="131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 rot="2444843">
              <a:off x="5677840" y="4073281"/>
              <a:ext cx="1585948" cy="850258"/>
              <a:chOff x="5391294" y="3381899"/>
              <a:chExt cx="1585948" cy="85025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383924" y="2923047"/>
            <a:ext cx="4671771" cy="996623"/>
            <a:chOff x="3581400" y="3041069"/>
            <a:chExt cx="4671771" cy="996623"/>
          </a:xfrm>
        </p:grpSpPr>
        <p:pic>
          <p:nvPicPr>
            <p:cNvPr id="8" name="Picture 7" descr="mage result for robot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884" y="3041069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515643" y="3158954"/>
              <a:ext cx="1585948" cy="850258"/>
              <a:chOff x="5391294" y="3381899"/>
              <a:chExt cx="1585948" cy="85025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525769" y="3158954"/>
              <a:ext cx="1585948" cy="850258"/>
              <a:chOff x="5391294" y="3381899"/>
              <a:chExt cx="1585948" cy="85025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10800000">
                <a:off x="5455894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459314" y="3210897"/>
              <a:ext cx="793857" cy="772198"/>
              <a:chOff x="1609065" y="1869535"/>
              <a:chExt cx="796034" cy="79603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3581400" y="3241116"/>
              <a:ext cx="768096" cy="768096"/>
              <a:chOff x="2940472" y="5176088"/>
              <a:chExt cx="796034" cy="79603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940472" y="5176088"/>
                <a:ext cx="796034" cy="79603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877" y="5249493"/>
                <a:ext cx="649224" cy="64922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965984" y="5266842"/>
            <a:ext cx="683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Randomness in exploration hardens the model against adversary; dependence structure among users improves privacy utility trade-off.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237881" y="2990802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52DA-10BC-5F4B-9BC4-385248B1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information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BE1DA-DA69-7A49-82E4-BFB91017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Satisfy users’ information need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B9640-3433-C740-9F75-E62E613D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DA392-4F89-1942-A51C-21296990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4" descr="http://boston.lti.cs.cmu.edu/classes/11-744/treclogo-c.gif">
            <a:extLst>
              <a:ext uri="{FF2B5EF4-FFF2-40B4-BE49-F238E27FC236}">
                <a16:creationId xmlns:a16="http://schemas.microsoft.com/office/drawing/2014/main" id="{2B508905-CFA7-6241-B146-4D02E253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7" y="3307692"/>
            <a:ext cx="3946525" cy="22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d cloud of keywords and titles of articles in Library Science... |  Download Scientific Diagram">
            <a:extLst>
              <a:ext uri="{FF2B5EF4-FFF2-40B4-BE49-F238E27FC236}">
                <a16:creationId xmlns:a16="http://schemas.microsoft.com/office/drawing/2014/main" id="{548B28FE-BBAC-4944-9A7B-5F405E6D4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/>
          <a:stretch/>
        </p:blipFill>
        <p:spPr bwMode="auto">
          <a:xfrm>
            <a:off x="1730024" y="2501220"/>
            <a:ext cx="8731953" cy="399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Incentivize the exploration</a:t>
            </a:r>
          </a:p>
          <a:p>
            <a:pPr lvl="1"/>
            <a:r>
              <a:rPr lang="en-US" dirty="0"/>
              <a:t>No regret under information gap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Incentivized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40</a:t>
            </a:fld>
            <a:endParaRPr lang="en-US"/>
          </a:p>
        </p:txBody>
      </p:sp>
      <p:pic>
        <p:nvPicPr>
          <p:cNvPr id="16386" name="Picture 2" descr="Image result for incen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33" y="2949152"/>
            <a:ext cx="4756151" cy="33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197572" y="3069607"/>
            <a:ext cx="1612348" cy="2213406"/>
            <a:chOff x="4197572" y="3069607"/>
            <a:chExt cx="1612348" cy="2213406"/>
          </a:xfrm>
        </p:grpSpPr>
        <p:sp>
          <p:nvSpPr>
            <p:cNvPr id="6" name="TextBox 5"/>
            <p:cNvSpPr txBox="1"/>
            <p:nvPr/>
          </p:nvSpPr>
          <p:spPr>
            <a:xfrm>
              <a:off x="4197572" y="3069607"/>
              <a:ext cx="1612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Latent factors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807553" y="3259789"/>
              <a:ext cx="260212" cy="10116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805118" y="4001147"/>
              <a:ext cx="259835" cy="9951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823670" y="4657480"/>
              <a:ext cx="256032" cy="99503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184472" y="3472223"/>
            <a:ext cx="5786398" cy="1987635"/>
            <a:chOff x="3184472" y="3472223"/>
            <a:chExt cx="5786398" cy="1987635"/>
          </a:xfrm>
        </p:grpSpPr>
        <p:pic>
          <p:nvPicPr>
            <p:cNvPr id="7" name="Picture 6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72" y="3927713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8177013" y="4093916"/>
              <a:ext cx="793857" cy="772198"/>
              <a:chOff x="1609065" y="1869535"/>
              <a:chExt cx="796034" cy="79603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809920" y="3472223"/>
              <a:ext cx="401193" cy="1987635"/>
              <a:chOff x="5809920" y="3472223"/>
              <a:chExt cx="401193" cy="1987635"/>
            </a:xfrm>
          </p:grpSpPr>
          <p:pic>
            <p:nvPicPr>
              <p:cNvPr id="13" name="Picture 18" descr="Image result for romance movie poster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004" y="3472223"/>
                <a:ext cx="390410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4" descr="Image result for drama movie poster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177907"/>
                <a:ext cx="401193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 descr="Image result for drama movie posters oscars 202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883786"/>
                <a:ext cx="392494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6281973" y="3069607"/>
            <a:ext cx="2602051" cy="2286881"/>
            <a:chOff x="6251054" y="3069607"/>
            <a:chExt cx="2602051" cy="2286881"/>
          </a:xfrm>
        </p:grpSpPr>
        <p:sp>
          <p:nvSpPr>
            <p:cNvPr id="18" name="TextBox 17"/>
            <p:cNvSpPr txBox="1"/>
            <p:nvPr/>
          </p:nvSpPr>
          <p:spPr>
            <a:xfrm>
              <a:off x="6251054" y="3069607"/>
              <a:ext cx="198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Semantic features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77766" y="3559394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{Romance, Cameron}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77766" y="4987156"/>
              <a:ext cx="1786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Korean}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77766" y="4302236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Damon}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39582" y="4064001"/>
            <a:ext cx="2363305" cy="1261468"/>
            <a:chOff x="9139582" y="4064001"/>
            <a:chExt cx="2363305" cy="1261468"/>
          </a:xfrm>
        </p:grpSpPr>
        <p:sp>
          <p:nvSpPr>
            <p:cNvPr id="11" name="TextBox 10"/>
            <p:cNvSpPr txBox="1"/>
            <p:nvPr/>
          </p:nvSpPr>
          <p:spPr>
            <a:xfrm>
              <a:off x="9139582" y="4064001"/>
              <a:ext cx="2363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Explanations?</a:t>
              </a:r>
            </a:p>
          </p:txBody>
        </p:sp>
        <p:pic>
          <p:nvPicPr>
            <p:cNvPr id="4098" name="Picture 2" descr="Migot the Professor : Migot the Professor carries a spoon into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198" y="4352702"/>
              <a:ext cx="662609" cy="97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24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[ZLG19] Zhou, D., Li, L., &amp; </a:t>
            </a:r>
            <a:r>
              <a:rPr lang="en-US" sz="1600" dirty="0" err="1"/>
              <a:t>Gu</a:t>
            </a:r>
            <a:r>
              <a:rPr lang="en-US" sz="1600" dirty="0"/>
              <a:t>, Q. (2019). Neural Contextual Bandits with Upper Confidence Bound-Based Exploration. </a:t>
            </a:r>
            <a:r>
              <a:rPr lang="en-US" sz="1600" dirty="0" err="1"/>
              <a:t>arXiv</a:t>
            </a:r>
            <a:r>
              <a:rPr lang="en-US" sz="1600" dirty="0"/>
              <a:t> preprint arXiv:1911.04462.</a:t>
            </a:r>
          </a:p>
          <a:p>
            <a:pPr marL="0" indent="0">
              <a:buNone/>
            </a:pPr>
            <a:r>
              <a:rPr lang="en-US" sz="1600" dirty="0"/>
              <a:t>[AFB14] </a:t>
            </a:r>
            <a:r>
              <a:rPr lang="en-US" sz="1600" dirty="0" err="1"/>
              <a:t>Allesiardo</a:t>
            </a:r>
            <a:r>
              <a:rPr lang="en-US" sz="1600" dirty="0"/>
              <a:t>, R., </a:t>
            </a:r>
            <a:r>
              <a:rPr lang="en-US" sz="1600" dirty="0" err="1"/>
              <a:t>Féraud</a:t>
            </a:r>
            <a:r>
              <a:rPr lang="en-US" sz="1600" dirty="0"/>
              <a:t>, R., &amp; </a:t>
            </a:r>
            <a:r>
              <a:rPr lang="en-US" sz="1600" dirty="0" err="1"/>
              <a:t>Bouneffouf</a:t>
            </a:r>
            <a:r>
              <a:rPr lang="en-US" sz="1600" dirty="0"/>
              <a:t>, D. (2014, November). A neural networks committee for the contextual bandit problem. In International Conference on Neural Information Processing (pp. 374-381). Springer, Cham.</a:t>
            </a:r>
          </a:p>
          <a:p>
            <a:pPr marL="0" indent="0">
              <a:buNone/>
            </a:pPr>
            <a:r>
              <a:rPr lang="en-US" sz="1600" dirty="0"/>
              <a:t>[WHCW19] Wang, Y., Hu, J., Chen, X., &amp; Wang, L. (2019). Distributed bandit learning: Near-optimal regret with efficient communication. </a:t>
            </a:r>
            <a:r>
              <a:rPr lang="en-US" sz="1600" dirty="0" err="1"/>
              <a:t>arXiv</a:t>
            </a:r>
            <a:r>
              <a:rPr lang="en-US" sz="1600" dirty="0"/>
              <a:t> preprint arXiv:1904.06309.</a:t>
            </a:r>
          </a:p>
          <a:p>
            <a:pPr marL="0" indent="0">
              <a:buNone/>
            </a:pPr>
            <a:r>
              <a:rPr lang="en-US" sz="1600" dirty="0"/>
              <a:t>[KSL16] </a:t>
            </a:r>
            <a:r>
              <a:rPr lang="en-US" sz="1600" dirty="0" err="1"/>
              <a:t>Korda</a:t>
            </a:r>
            <a:r>
              <a:rPr lang="en-US" sz="1600" dirty="0"/>
              <a:t>, N., </a:t>
            </a:r>
            <a:r>
              <a:rPr lang="en-US" sz="1600" dirty="0" err="1"/>
              <a:t>Szorenyi</a:t>
            </a:r>
            <a:r>
              <a:rPr lang="en-US" sz="1600" dirty="0"/>
              <a:t>, B., &amp; Li, S. (2016, June). Distributed clustering of linear bandits in peer to peer networks. In International Conference on Machine Learning (pp. 1301-1309).</a:t>
            </a:r>
          </a:p>
          <a:p>
            <a:pPr marL="0" indent="0">
              <a:buNone/>
            </a:pPr>
            <a:r>
              <a:rPr lang="en-US" sz="1600" dirty="0"/>
              <a:t>[MWLS20] </a:t>
            </a:r>
            <a:r>
              <a:rPr lang="en-US" sz="1600" dirty="0" err="1"/>
              <a:t>Mahadik</a:t>
            </a:r>
            <a:r>
              <a:rPr lang="en-US" sz="1600" dirty="0"/>
              <a:t>, K., Wu, Q., Li, S., &amp; </a:t>
            </a:r>
            <a:r>
              <a:rPr lang="en-US" sz="1600" dirty="0" err="1"/>
              <a:t>Sabne</a:t>
            </a:r>
            <a:r>
              <a:rPr lang="en-US" sz="1600" dirty="0"/>
              <a:t>, A. (2020, June). Fast distributed bandits for online recommendation systems. In Proceedings of the 34th ACM International Conference on Supercomputing (pp. 1-13).</a:t>
            </a:r>
          </a:p>
          <a:p>
            <a:pPr marL="0" indent="0">
              <a:buNone/>
            </a:pPr>
            <a:r>
              <a:rPr lang="en-US" sz="1600" dirty="0"/>
              <a:t>[CKNFS11] </a:t>
            </a:r>
            <a:r>
              <a:rPr lang="en-US" sz="1600" dirty="0" err="1"/>
              <a:t>Calandrino</a:t>
            </a:r>
            <a:r>
              <a:rPr lang="en-US" sz="1600" dirty="0"/>
              <a:t>, J. A., </a:t>
            </a:r>
            <a:r>
              <a:rPr lang="en-US" sz="1600" dirty="0" err="1"/>
              <a:t>Kilzer</a:t>
            </a:r>
            <a:r>
              <a:rPr lang="en-US" sz="1600" dirty="0"/>
              <a:t>, A., Narayanan, A., </a:t>
            </a:r>
            <a:r>
              <a:rPr lang="en-US" sz="1600" dirty="0" err="1"/>
              <a:t>Felten</a:t>
            </a:r>
            <a:r>
              <a:rPr lang="en-US" sz="1600" dirty="0"/>
              <a:t>, E. W., &amp; </a:t>
            </a:r>
            <a:r>
              <a:rPr lang="en-US" sz="1600" dirty="0" err="1"/>
              <a:t>Shmatikov</a:t>
            </a:r>
            <a:r>
              <a:rPr lang="en-US" sz="1600" dirty="0"/>
              <a:t>, V. (2011, May). " You might also like:" Privacy risks of collaborative filtering. In 2011 IEEE symposium on security and privacy (pp. 231-246). IEEE.</a:t>
            </a:r>
          </a:p>
          <a:p>
            <a:pPr marL="0" indent="0">
              <a:buNone/>
            </a:pPr>
            <a:r>
              <a:rPr lang="en-US" sz="1600" dirty="0"/>
              <a:t>[Kor10] </a:t>
            </a:r>
            <a:r>
              <a:rPr lang="en-US" sz="1600" dirty="0" err="1"/>
              <a:t>Korolova</a:t>
            </a:r>
            <a:r>
              <a:rPr lang="en-US" sz="1600" dirty="0"/>
              <a:t>, A. (2010, December). Privacy violations using </a:t>
            </a:r>
            <a:r>
              <a:rPr lang="en-US" sz="1600" dirty="0" err="1"/>
              <a:t>microtargeted</a:t>
            </a:r>
            <a:r>
              <a:rPr lang="en-US" sz="1600" dirty="0"/>
              <a:t> ads: A case study. In 2010 IEEE International Conference on Data Mining Workshops (pp. 474-482). IEEE.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B7226F-BA97-44DC-975B-B550BF81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3502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2" descr="http://www.cs.virginia.edu/people/grads/images/newgrads14/Wu,Qingyu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282"/>
            <a:ext cx="1148037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cs.virginia.edu/people/grads/images/newgrads15/Wang,Huazh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38" y="1901445"/>
            <a:ext cx="1145666" cy="152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ge result for ns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10" y="4585919"/>
            <a:ext cx="985291" cy="9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5191" y="4713234"/>
            <a:ext cx="1662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IIS-1553568</a:t>
            </a:r>
          </a:p>
          <a:p>
            <a:r>
              <a:rPr lang="en-US" sz="2400" dirty="0"/>
              <a:t>IIS-1618948</a:t>
            </a:r>
          </a:p>
        </p:txBody>
      </p:sp>
      <p:pic>
        <p:nvPicPr>
          <p:cNvPr id="1026" name="Picture 2" descr="Image result for snapcha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4713234"/>
            <a:ext cx="774147" cy="7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yahoo researc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17" y="4731481"/>
            <a:ext cx="709759" cy="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1898282"/>
            <a:ext cx="1021275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05" y="1898282"/>
            <a:ext cx="1379535" cy="1530718"/>
          </a:xfrm>
          <a:prstGeom prst="rect">
            <a:avLst/>
          </a:prstGeom>
        </p:spPr>
      </p:pic>
      <p:pic>
        <p:nvPicPr>
          <p:cNvPr id="15" name="Picture 14" descr="mage result for quanquan g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17" y="1898282"/>
            <a:ext cx="1040773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mage result for Wei Chen MS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1" y="1898282"/>
            <a:ext cx="1428456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48" y="1919196"/>
            <a:ext cx="1509804" cy="15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va engineering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83" y="4731481"/>
            <a:ext cx="1846591" cy="8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34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Back-up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43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12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44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22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71" y="1944796"/>
            <a:ext cx="6677864" cy="389104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912818" y="5871541"/>
            <a:ext cx="5411026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4.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Real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time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CTR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ratio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10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days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on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Yahoo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dataset</a:t>
            </a:r>
            <a:endParaRPr lang="en-US" sz="1800" dirty="0"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ea typeface="Gill Sans Light" charset="0"/>
                <a:cs typeface="Gill Sans Light" charset="0"/>
              </a:rPr>
              <a:t>Yahoo!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Today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Module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0600" y="1622810"/>
            <a:ext cx="16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432FF"/>
                </a:solidFill>
                <a:ea typeface="Gill Sans" charset="0"/>
                <a:cs typeface="Gill Sans" charset="0"/>
              </a:rPr>
              <a:t>dLinUCB</a:t>
            </a:r>
            <a:endParaRPr lang="en-US" dirty="0">
              <a:solidFill>
                <a:srgbClr val="0432FF"/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323844" y="1974601"/>
            <a:ext cx="295605" cy="37406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610600" y="4270793"/>
            <a:ext cx="2127439" cy="369332"/>
            <a:chOff x="8610600" y="4270793"/>
            <a:chExt cx="2127439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8610600" y="4446494"/>
              <a:ext cx="694765" cy="179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305364" y="42707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Gill Sans" charset="0"/>
                  <a:cs typeface="Gill Sans" charset="0"/>
                </a:rPr>
                <a:t>WMDUCB1</a:t>
              </a:r>
              <a:endParaRPr lang="en-US" dirty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55129" y="3242393"/>
            <a:ext cx="2282911" cy="369332"/>
            <a:chOff x="8455129" y="3242393"/>
            <a:chExt cx="2282911" cy="36933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8455129" y="3399067"/>
              <a:ext cx="668444" cy="830"/>
            </a:xfrm>
            <a:prstGeom prst="straightConnector1">
              <a:avLst/>
            </a:prstGeom>
            <a:ln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305365" y="32423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40FF"/>
                  </a:solidFill>
                  <a:ea typeface="Gill Sans" charset="0"/>
                  <a:cs typeface="Gill Sans" charset="0"/>
                </a:rPr>
                <a:t>adTS</a:t>
              </a:r>
              <a:endParaRPr lang="en-US" dirty="0">
                <a:solidFill>
                  <a:srgbClr val="FF40FF"/>
                </a:solidFill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71983" y="2875925"/>
            <a:ext cx="2126554" cy="369332"/>
            <a:chOff x="8571983" y="2875925"/>
            <a:chExt cx="2126554" cy="369332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571983" y="3073767"/>
              <a:ext cx="668444" cy="830"/>
            </a:xfrm>
            <a:prstGeom prst="straightConnector1">
              <a:avLst/>
            </a:prstGeom>
            <a:ln>
              <a:solidFill>
                <a:srgbClr val="3CA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265862" y="2875925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00B050"/>
                  </a:solidFill>
                  <a:ea typeface="Gill Sans" charset="0"/>
                  <a:cs typeface="Gill Sans" charset="0"/>
                </a:rPr>
                <a:t>LinUCB</a:t>
              </a:r>
              <a:endParaRPr lang="en-US" dirty="0">
                <a:solidFill>
                  <a:srgbClr val="00B050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24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LastFM</a:t>
            </a:r>
            <a:r>
              <a:rPr lang="en-US" sz="2400" dirty="0"/>
              <a:t> dataset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4A69C4-5401-C447-8803-D11280F19BA9}"/>
              </a:ext>
            </a:extLst>
          </p:cNvPr>
          <p:cNvSpPr txBox="1"/>
          <p:nvPr/>
        </p:nvSpPr>
        <p:spPr>
          <a:xfrm>
            <a:off x="1300945" y="2093108"/>
            <a:ext cx="806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/>
              <a:t>S</a:t>
            </a:r>
            <a:r>
              <a:rPr lang="en-US" sz="2400" dirty="0"/>
              <a:t>imulate a non-stationary environment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attaching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users’</a:t>
            </a:r>
            <a:r>
              <a:rPr lang="zh-CN" altLang="en-US" sz="2400" dirty="0"/>
              <a:t> </a:t>
            </a:r>
            <a:r>
              <a:rPr lang="en-US" altLang="zh-CN" sz="2400" dirty="0"/>
              <a:t>observations[]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6A365A-F395-744A-B7BC-BCF6C92D1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05" y="3229899"/>
            <a:ext cx="5583143" cy="189303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3427DD-05D9-B84D-AC85-C9D49D688169}"/>
              </a:ext>
            </a:extLst>
          </p:cNvPr>
          <p:cNvCxnSpPr/>
          <p:nvPr/>
        </p:nvCxnSpPr>
        <p:spPr>
          <a:xfrm>
            <a:off x="5260862" y="5127439"/>
            <a:ext cx="549788" cy="341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D77CA0-47A2-014B-B25D-F3B716C5BB25}"/>
              </a:ext>
            </a:extLst>
          </p:cNvPr>
          <p:cNvCxnSpPr/>
          <p:nvPr/>
        </p:nvCxnSpPr>
        <p:spPr>
          <a:xfrm flipH="1">
            <a:off x="6424758" y="5122933"/>
            <a:ext cx="651127" cy="34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4294F93-09DA-5E46-A68F-28BE4D8F9874}"/>
              </a:ext>
            </a:extLst>
          </p:cNvPr>
          <p:cNvSpPr txBox="1"/>
          <p:nvPr/>
        </p:nvSpPr>
        <p:spPr>
          <a:xfrm>
            <a:off x="5158598" y="5403152"/>
            <a:ext cx="358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Change</a:t>
            </a:r>
            <a:r>
              <a:rPr lang="zh-CN" altLang="en-US" sz="2400" dirty="0"/>
              <a:t> </a:t>
            </a:r>
            <a:r>
              <a:rPr lang="en-US" altLang="zh-CN" sz="2400" dirty="0"/>
              <a:t>Points</a:t>
            </a:r>
            <a:endParaRPr lang="en-US" sz="2400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18991" y="5306213"/>
            <a:ext cx="11382501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5.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high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the</a:t>
            </a:r>
            <a:r>
              <a:rPr lang="en-US" sz="1800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by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 err="1">
                <a:ea typeface="Gill Sans Light" charset="0"/>
                <a:cs typeface="Gill Sans Light" charset="0"/>
              </a:rPr>
              <a:t>dLinUCB</a:t>
            </a:r>
            <a:r>
              <a:rPr lang="en-US" sz="1800" dirty="0">
                <a:ea typeface="Gill Sans Light" charset="0"/>
                <a:cs typeface="Gill Sans Light" charset="0"/>
              </a:rPr>
              <a:t> on </a:t>
            </a:r>
            <a:r>
              <a:rPr lang="en-US" sz="1800" dirty="0" err="1">
                <a:ea typeface="Gill Sans Light" charset="0"/>
                <a:cs typeface="Gill Sans Light" charset="0"/>
              </a:rPr>
              <a:t>LastFM</a:t>
            </a:r>
            <a:r>
              <a:rPr lang="en-US" sz="1800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57" y="2122723"/>
            <a:ext cx="3044435" cy="28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97" y="2064480"/>
            <a:ext cx="3017049" cy="293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44" y="2064480"/>
            <a:ext cx="3021254" cy="297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3" y="2064480"/>
            <a:ext cx="3018541" cy="2867941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70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37849" y="5724567"/>
            <a:ext cx="855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5.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high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in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the</a:t>
            </a:r>
            <a:r>
              <a:rPr lang="en-US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by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 err="1">
                <a:ea typeface="Gill Sans Light" charset="0"/>
                <a:cs typeface="Gill Sans Light" charset="0"/>
              </a:rPr>
              <a:t>dLinUCB</a:t>
            </a:r>
            <a:r>
              <a:rPr lang="en-US" dirty="0">
                <a:ea typeface="Gill Sans Light" charset="0"/>
                <a:cs typeface="Gill Sans Light" charset="0"/>
              </a:rPr>
              <a:t> on </a:t>
            </a:r>
            <a:r>
              <a:rPr lang="en-US" dirty="0" err="1">
                <a:ea typeface="Gill Sans Light" charset="0"/>
                <a:cs typeface="Gill Sans Light" charset="0"/>
              </a:rPr>
              <a:t>LastFM</a:t>
            </a:r>
            <a:r>
              <a:rPr lang="en-US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1" y="2494696"/>
            <a:ext cx="3066304" cy="290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8" y="2409024"/>
            <a:ext cx="3046145" cy="2990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587" y="2098936"/>
            <a:ext cx="5674088" cy="3542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86027" y="2079003"/>
            <a:ext cx="5566465" cy="3566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75631" y="2166781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061912" y="21211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53973" y="525538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 sensitive actions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352331" y="52718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change sensitive actions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57" y="3875813"/>
            <a:ext cx="2476844" cy="1393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55" y="2484157"/>
            <a:ext cx="2505846" cy="14095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3" y="2551766"/>
            <a:ext cx="2416166" cy="13858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73" y="3962356"/>
            <a:ext cx="2418176" cy="1355373"/>
          </a:xfrm>
          <a:prstGeom prst="rect">
            <a:avLst/>
          </a:prstGeom>
        </p:spPr>
      </p:pic>
      <p:pic>
        <p:nvPicPr>
          <p:cNvPr id="25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91" y="1347359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17" y="1330638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83133" y="1538551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932159" y="1523017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2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4776-6482-DC4C-8445-69377A06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ranking is essential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E4264-41BD-FF4A-8D10-F272E8FCD3F1}"/>
              </a:ext>
            </a:extLst>
          </p:cNvPr>
          <p:cNvSpPr txBox="1"/>
          <p:nvPr/>
        </p:nvSpPr>
        <p:spPr>
          <a:xfrm>
            <a:off x="838200" y="1690688"/>
            <a:ext cx="10430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Probability ranking principle </a:t>
            </a:r>
            <a:r>
              <a:rPr lang="en-US" sz="2400" baseline="30000" dirty="0"/>
              <a:t>[1]</a:t>
            </a:r>
            <a:r>
              <a:rPr lang="en-US" sz="2400" dirty="0"/>
              <a:t> – a theoretical justification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overall utility of the system to its users is maximized when the results are ranked in a descending order of usefulness to the users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031D4-A124-3541-8F3A-F85573536BCF}"/>
              </a:ext>
            </a:extLst>
          </p:cNvPr>
          <p:cNvGrpSpPr/>
          <p:nvPr/>
        </p:nvGrpSpPr>
        <p:grpSpPr>
          <a:xfrm>
            <a:off x="4487918" y="3358486"/>
            <a:ext cx="3840480" cy="2908755"/>
            <a:chOff x="4779733" y="3352795"/>
            <a:chExt cx="3840480" cy="290875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8D1D98F-1DA8-554C-B553-1CA537C8A151}"/>
                </a:ext>
              </a:extLst>
            </p:cNvPr>
            <p:cNvSpPr/>
            <p:nvPr/>
          </p:nvSpPr>
          <p:spPr>
            <a:xfrm>
              <a:off x="4779733" y="3352795"/>
              <a:ext cx="384048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EE40432-FB7F-A740-BC24-66D9477CB0E6}"/>
                </a:ext>
              </a:extLst>
            </p:cNvPr>
            <p:cNvSpPr/>
            <p:nvPr/>
          </p:nvSpPr>
          <p:spPr>
            <a:xfrm>
              <a:off x="4779734" y="3811708"/>
              <a:ext cx="278892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316D8DB-A8A9-344D-A899-C037F03EECB2}"/>
                </a:ext>
              </a:extLst>
            </p:cNvPr>
            <p:cNvSpPr/>
            <p:nvPr/>
          </p:nvSpPr>
          <p:spPr>
            <a:xfrm>
              <a:off x="4779734" y="4270621"/>
              <a:ext cx="210312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327FCD3-E815-EB41-96A1-0396B360B5B5}"/>
                </a:ext>
              </a:extLst>
            </p:cNvPr>
            <p:cNvSpPr/>
            <p:nvPr/>
          </p:nvSpPr>
          <p:spPr>
            <a:xfrm>
              <a:off x="4779734" y="4729534"/>
              <a:ext cx="155448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8A802D0B-9B03-6348-9E95-15ACC1EFD351}"/>
                </a:ext>
              </a:extLst>
            </p:cNvPr>
            <p:cNvSpPr/>
            <p:nvPr/>
          </p:nvSpPr>
          <p:spPr>
            <a:xfrm>
              <a:off x="4779734" y="5188447"/>
              <a:ext cx="100584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D7B2197-9395-A64F-82F5-8EF96AEC8749}"/>
                </a:ext>
              </a:extLst>
            </p:cNvPr>
            <p:cNvSpPr/>
            <p:nvPr/>
          </p:nvSpPr>
          <p:spPr>
            <a:xfrm>
              <a:off x="4779734" y="5647360"/>
              <a:ext cx="73152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E50AD877-C4C9-6241-9EBD-8696A27F9FDF}"/>
                </a:ext>
              </a:extLst>
            </p:cNvPr>
            <p:cNvSpPr/>
            <p:nvPr/>
          </p:nvSpPr>
          <p:spPr>
            <a:xfrm>
              <a:off x="4779734" y="6106274"/>
              <a:ext cx="365760" cy="155276"/>
            </a:xfrm>
            <a:prstGeom prst="roundRect">
              <a:avLst>
                <a:gd name="adj" fmla="val 37401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5823AA8-093A-CC42-847B-24BAD709F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17" y="2891017"/>
            <a:ext cx="805003" cy="11221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8DAF2A-5A77-2943-B2F0-3C5E754BE121}"/>
              </a:ext>
            </a:extLst>
          </p:cNvPr>
          <p:cNvGrpSpPr/>
          <p:nvPr/>
        </p:nvGrpSpPr>
        <p:grpSpPr>
          <a:xfrm>
            <a:off x="8238001" y="4785384"/>
            <a:ext cx="3671299" cy="1476166"/>
            <a:chOff x="8238001" y="4785384"/>
            <a:chExt cx="3671299" cy="1476166"/>
          </a:xfrm>
        </p:grpSpPr>
        <p:pic>
          <p:nvPicPr>
            <p:cNvPr id="4102" name="Picture 6" descr="Gas Exchange? - Hospice Matters">
              <a:extLst>
                <a:ext uri="{FF2B5EF4-FFF2-40B4-BE49-F238E27FC236}">
                  <a16:creationId xmlns:a16="http://schemas.microsoft.com/office/drawing/2014/main" id="{8DE9611A-C5DE-094C-A6DF-6590A630B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398" y="4785384"/>
              <a:ext cx="1332929" cy="76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FCD34A-E8F7-AE4A-9259-C5C39B63EDBE}"/>
                </a:ext>
              </a:extLst>
            </p:cNvPr>
            <p:cNvSpPr txBox="1"/>
            <p:nvPr/>
          </p:nvSpPr>
          <p:spPr>
            <a:xfrm>
              <a:off x="8238001" y="5615219"/>
              <a:ext cx="3671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Sequential examination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Independent relevance evaluation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F321C-DC85-A343-82B7-43C884D0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3D5876-DB08-1B4D-9D0F-4A438A92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96E8-D417-8B43-B1F6-212CA6FA9E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0039 0.3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164D-DD42-9A46-9A95-2633300B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rank 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3806-6770-BE44-A0FB-56A2A8670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IR methods</a:t>
            </a:r>
          </a:p>
          <a:p>
            <a:pPr lvl="1"/>
            <a:r>
              <a:rPr lang="en-US" dirty="0"/>
              <a:t>Document retrieval</a:t>
            </a:r>
          </a:p>
          <a:p>
            <a:pPr lvl="2"/>
            <a:r>
              <a:rPr lang="en-US" dirty="0"/>
              <a:t>BM25, language models, page rank</a:t>
            </a:r>
          </a:p>
          <a:p>
            <a:pPr lvl="1"/>
            <a:r>
              <a:rPr lang="en-US" dirty="0"/>
              <a:t>Recommendation</a:t>
            </a:r>
          </a:p>
          <a:p>
            <a:pPr lvl="2"/>
            <a:r>
              <a:rPr lang="en-US" dirty="0"/>
              <a:t>Content-based recommendation, collaborative filtering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Unsupervised, and rely on empirical parameter tuning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7740E-6434-3742-8E56-29473934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BD333-32EE-BC43-AEF8-63CE4940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A4D54429-09AA-E84A-B3CB-CC49BD6D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69" y="4491718"/>
            <a:ext cx="3026960" cy="20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1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164D-DD42-9A46-9A95-2633300B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rank 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3806-6770-BE44-A0FB-56A2A8670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Learning-based methods</a:t>
            </a:r>
          </a:p>
          <a:p>
            <a:pPr lvl="1"/>
            <a:r>
              <a:rPr lang="en-US" dirty="0"/>
              <a:t>Document retrieval</a:t>
            </a:r>
          </a:p>
          <a:p>
            <a:pPr lvl="2"/>
            <a:r>
              <a:rPr lang="en-US" dirty="0"/>
              <a:t>Learning to rank</a:t>
            </a:r>
          </a:p>
          <a:p>
            <a:pPr lvl="1"/>
            <a:r>
              <a:rPr lang="en-US" dirty="0"/>
              <a:t>Recommendation</a:t>
            </a:r>
          </a:p>
          <a:p>
            <a:pPr lvl="2"/>
            <a:r>
              <a:rPr lang="en-US" dirty="0"/>
              <a:t>Latent factor models, neural network models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Supervised, hungry for labeled training data!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7740E-6434-3742-8E56-29473934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BD333-32EE-BC43-AEF8-63CE4940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 descr="Hungry For Data : deeplearning">
            <a:extLst>
              <a:ext uri="{FF2B5EF4-FFF2-40B4-BE49-F238E27FC236}">
                <a16:creationId xmlns:a16="http://schemas.microsoft.com/office/drawing/2014/main" id="{A75FD828-7932-8B43-BD99-5AADB327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72" y="4439845"/>
            <a:ext cx="2474260" cy="13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4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users’ implicit feedback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6B003-B6E2-A14B-9F0B-B8FBED0E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behavior oriented result feedback</a:t>
            </a:r>
          </a:p>
          <a:p>
            <a:pPr lvl="1"/>
            <a:r>
              <a:rPr lang="en-US" dirty="0"/>
              <a:t>Low cost</a:t>
            </a:r>
          </a:p>
          <a:p>
            <a:pPr lvl="1"/>
            <a:r>
              <a:rPr lang="en-US" dirty="0"/>
              <a:t>Large scale</a:t>
            </a:r>
          </a:p>
          <a:p>
            <a:pPr lvl="1"/>
            <a:r>
              <a:rPr lang="en-US" dirty="0"/>
              <a:t>Natural usage context and utility</a:t>
            </a:r>
          </a:p>
          <a:p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Mouse Event Definition">
            <a:extLst>
              <a:ext uri="{FF2B5EF4-FFF2-40B4-BE49-F238E27FC236}">
                <a16:creationId xmlns:a16="http://schemas.microsoft.com/office/drawing/2014/main" id="{7CC55F0F-BC77-0C40-83E9-E112FE3A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84" y="4001294"/>
            <a:ext cx="3381831" cy="22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7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information retrieval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interacting</a:t>
            </a:r>
            <a:r>
              <a:rPr lang="en-US" dirty="0"/>
              <a:t> with users</a:t>
            </a:r>
          </a:p>
          <a:p>
            <a:pPr lvl="1"/>
            <a:r>
              <a:rPr lang="en-US" dirty="0"/>
              <a:t>Eliminates offline methods’ heavy dependency on manual relevance annotations</a:t>
            </a:r>
          </a:p>
          <a:p>
            <a:pPr lvl="1"/>
            <a:r>
              <a:rPr lang="en-US" b="1" dirty="0"/>
              <a:t>NOT</a:t>
            </a:r>
            <a:r>
              <a:rPr lang="en-US" dirty="0"/>
              <a:t> simply update an offline model online</a:t>
            </a:r>
          </a:p>
          <a:p>
            <a:pPr lvl="2"/>
            <a:r>
              <a:rPr lang="en-US" dirty="0"/>
              <a:t>Various types of </a:t>
            </a:r>
            <a:r>
              <a:rPr lang="en-US" dirty="0">
                <a:solidFill>
                  <a:srgbClr val="FF0000"/>
                </a:solidFill>
              </a:rPr>
              <a:t>biases</a:t>
            </a:r>
            <a:r>
              <a:rPr lang="en-US" dirty="0"/>
              <a:t> in users’ feedback</a:t>
            </a:r>
            <a:endParaRPr lang="en-US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972D-0205-C94A-B5E0-5012ED19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C84C0-4025-2D4D-BB8A-786494FD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96E8-D417-8B43-B1F6-212CA6FA9E63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Garbage In, Garbage Out | Fuzzy LogX">
            <a:extLst>
              <a:ext uri="{FF2B5EF4-FFF2-40B4-BE49-F238E27FC236}">
                <a16:creationId xmlns:a16="http://schemas.microsoft.com/office/drawing/2014/main" id="{CB31428F-5BF0-C048-950D-CCC7422D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4" y="3757288"/>
            <a:ext cx="2805793" cy="24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B9650-8E65-B147-B7B9-7EE806DD8574}"/>
              </a:ext>
            </a:extLst>
          </p:cNvPr>
          <p:cNvGrpSpPr/>
          <p:nvPr/>
        </p:nvGrpSpPr>
        <p:grpSpPr>
          <a:xfrm>
            <a:off x="3101149" y="2952232"/>
            <a:ext cx="7024743" cy="3769243"/>
            <a:chOff x="3101149" y="2952232"/>
            <a:chExt cx="7024743" cy="37692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1A5AD2-5F0C-B14F-BAA9-5CF6A831993C}"/>
                </a:ext>
              </a:extLst>
            </p:cNvPr>
            <p:cNvGrpSpPr/>
            <p:nvPr/>
          </p:nvGrpSpPr>
          <p:grpSpPr>
            <a:xfrm>
              <a:off x="6786473" y="2952232"/>
              <a:ext cx="3339419" cy="3769243"/>
              <a:chOff x="6715562" y="2844077"/>
              <a:chExt cx="3339419" cy="376924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7CD3E84-C14F-EA4C-8638-C4F2D1B87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5562" y="2844077"/>
                <a:ext cx="2958507" cy="3769243"/>
              </a:xfrm>
              <a:prstGeom prst="rect">
                <a:avLst/>
              </a:prstGeom>
            </p:spPr>
          </p:pic>
          <p:pic>
            <p:nvPicPr>
              <p:cNvPr id="8" name="Picture 4" descr="Image result for check icon">
                <a:extLst>
                  <a:ext uri="{FF2B5EF4-FFF2-40B4-BE49-F238E27FC236}">
                    <a16:creationId xmlns:a16="http://schemas.microsoft.com/office/drawing/2014/main" id="{7566591B-5917-6446-B903-66E2A2EB9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3621" y="4516886"/>
                <a:ext cx="321360" cy="321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39E450D-C3C8-DB48-9ACE-65EDFE24DBBA}"/>
                </a:ext>
              </a:extLst>
            </p:cNvPr>
            <p:cNvGrpSpPr/>
            <p:nvPr/>
          </p:nvGrpSpPr>
          <p:grpSpPr>
            <a:xfrm>
              <a:off x="3101149" y="3429000"/>
              <a:ext cx="2047332" cy="1366614"/>
              <a:chOff x="3165160" y="3316052"/>
              <a:chExt cx="2047332" cy="136661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CF90B7B-8AB2-AC45-B86D-99D2EBB2FF60}"/>
                  </a:ext>
                </a:extLst>
              </p:cNvPr>
              <p:cNvGrpSpPr/>
              <p:nvPr/>
            </p:nvGrpSpPr>
            <p:grpSpPr>
              <a:xfrm>
                <a:off x="3389669" y="3608662"/>
                <a:ext cx="1822823" cy="1074004"/>
                <a:chOff x="1758577" y="2787587"/>
                <a:chExt cx="1822823" cy="107400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A356066-D6C4-264A-85B3-62711305BA7D}"/>
                    </a:ext>
                  </a:extLst>
                </p:cNvPr>
                <p:cNvSpPr/>
                <p:nvPr/>
              </p:nvSpPr>
              <p:spPr>
                <a:xfrm>
                  <a:off x="1758577" y="3744684"/>
                  <a:ext cx="116907" cy="116907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DDFE885-2A55-ED42-890F-E7C6B5AED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1879" y="2787587"/>
                  <a:ext cx="1709521" cy="993489"/>
                </a:xfrm>
                <a:prstGeom prst="straightConnector1">
                  <a:avLst/>
                </a:prstGeom>
                <a:ln w="28575">
                  <a:solidFill>
                    <a:srgbClr val="8FAADC"/>
                  </a:solidFill>
                  <a:tailEnd type="triangl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6D816E9-6D47-8447-B511-A0EE3D547EB3}"/>
                  </a:ext>
                </a:extLst>
              </p:cNvPr>
              <p:cNvGrpSpPr/>
              <p:nvPr/>
            </p:nvGrpSpPr>
            <p:grpSpPr>
              <a:xfrm>
                <a:off x="3165160" y="3316052"/>
                <a:ext cx="1603566" cy="1286098"/>
                <a:chOff x="1534068" y="2494977"/>
                <a:chExt cx="1603566" cy="128609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48246A4-886D-4740-8292-A2B1E5B64A83}"/>
                    </a:ext>
                  </a:extLst>
                </p:cNvPr>
                <p:cNvSpPr/>
                <p:nvPr/>
              </p:nvSpPr>
              <p:spPr>
                <a:xfrm>
                  <a:off x="2532929" y="2868103"/>
                  <a:ext cx="116907" cy="116907"/>
                </a:xfrm>
                <a:prstGeom prst="ellipse">
                  <a:avLst/>
                </a:prstGeom>
                <a:solidFill>
                  <a:srgbClr val="8B00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8F74DD2-B972-B742-9378-AB9BC9651C06}"/>
                    </a:ext>
                  </a:extLst>
                </p:cNvPr>
                <p:cNvSpPr/>
                <p:nvPr/>
              </p:nvSpPr>
              <p:spPr>
                <a:xfrm>
                  <a:off x="2206854" y="3022009"/>
                  <a:ext cx="116907" cy="116907"/>
                </a:xfrm>
                <a:prstGeom prst="ellipse">
                  <a:avLst/>
                </a:prstGeom>
                <a:solidFill>
                  <a:srgbClr val="8B00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006C4FB-6D0E-D44B-BDC1-2495599AD6D0}"/>
                    </a:ext>
                  </a:extLst>
                </p:cNvPr>
                <p:cNvSpPr/>
                <p:nvPr/>
              </p:nvSpPr>
              <p:spPr>
                <a:xfrm>
                  <a:off x="2092855" y="3281773"/>
                  <a:ext cx="116907" cy="116907"/>
                </a:xfrm>
                <a:prstGeom prst="ellipse">
                  <a:avLst/>
                </a:prstGeom>
                <a:solidFill>
                  <a:srgbClr val="8B00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4338B41-FAE2-3040-BDAB-9583103CEB33}"/>
                    </a:ext>
                  </a:extLst>
                </p:cNvPr>
                <p:cNvSpPr/>
                <p:nvPr/>
              </p:nvSpPr>
              <p:spPr>
                <a:xfrm>
                  <a:off x="2639468" y="3521620"/>
                  <a:ext cx="116907" cy="116907"/>
                </a:xfrm>
                <a:prstGeom prst="ellipse">
                  <a:avLst/>
                </a:prstGeom>
                <a:solidFill>
                  <a:srgbClr val="8B00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40BF3B7-9B3E-BD43-BC33-41205EBBCE74}"/>
                    </a:ext>
                  </a:extLst>
                </p:cNvPr>
                <p:cNvSpPr/>
                <p:nvPr/>
              </p:nvSpPr>
              <p:spPr>
                <a:xfrm>
                  <a:off x="2532929" y="2494977"/>
                  <a:ext cx="4235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d1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B17BBAC-BD0A-CA4A-9767-1B93D527E172}"/>
                    </a:ext>
                  </a:extLst>
                </p:cNvPr>
                <p:cNvSpPr/>
                <p:nvPr/>
              </p:nvSpPr>
              <p:spPr>
                <a:xfrm>
                  <a:off x="2714120" y="3411743"/>
                  <a:ext cx="423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d2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CFA1390-E13D-7948-A386-EF2A2A845DAE}"/>
                    </a:ext>
                  </a:extLst>
                </p:cNvPr>
                <p:cNvSpPr/>
                <p:nvPr/>
              </p:nvSpPr>
              <p:spPr>
                <a:xfrm>
                  <a:off x="1534068" y="3212758"/>
                  <a:ext cx="423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d4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ACAE3A6-6294-3042-92D8-917D2C43EC2E}"/>
                    </a:ext>
                  </a:extLst>
                </p:cNvPr>
                <p:cNvSpPr/>
                <p:nvPr/>
              </p:nvSpPr>
              <p:spPr>
                <a:xfrm>
                  <a:off x="1888820" y="2635008"/>
                  <a:ext cx="423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d3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A5EB859-E55F-1D48-BE0C-70C0860588FB}"/>
                  </a:ext>
                </a:extLst>
              </p:cNvPr>
              <p:cNvGrpSpPr/>
              <p:nvPr/>
            </p:nvGrpSpPr>
            <p:grpSpPr>
              <a:xfrm>
                <a:off x="3804497" y="3783031"/>
                <a:ext cx="623231" cy="572008"/>
                <a:chOff x="2175291" y="2964852"/>
                <a:chExt cx="623231" cy="572008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4719542-2FFD-C14A-B72C-1B440AC8E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33490" y="2964852"/>
                  <a:ext cx="165032" cy="2754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F4DDF8E-5913-AC41-B4F6-8DFAA4E0AB47}"/>
                    </a:ext>
                  </a:extLst>
                </p:cNvPr>
                <p:cNvCxnSpPr/>
                <p:nvPr/>
              </p:nvCxnSpPr>
              <p:spPr>
                <a:xfrm>
                  <a:off x="2301585" y="3131883"/>
                  <a:ext cx="180242" cy="2894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9996509-60F1-CE41-BC62-ADB3869773E8}"/>
                    </a:ext>
                  </a:extLst>
                </p:cNvPr>
                <p:cNvCxnSpPr/>
                <p:nvPr/>
              </p:nvCxnSpPr>
              <p:spPr>
                <a:xfrm>
                  <a:off x="2573650" y="3390308"/>
                  <a:ext cx="97602" cy="1465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2014AF2-A6D5-C645-A1EC-53BD8950A045}"/>
                    </a:ext>
                  </a:extLst>
                </p:cNvPr>
                <p:cNvCxnSpPr/>
                <p:nvPr/>
              </p:nvCxnSpPr>
              <p:spPr>
                <a:xfrm>
                  <a:off x="2175291" y="3380098"/>
                  <a:ext cx="90016" cy="1492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DBD5F273-4F01-D548-9361-EEA8E209BF26}"/>
                </a:ext>
              </a:extLst>
            </p:cNvPr>
            <p:cNvSpPr/>
            <p:nvPr/>
          </p:nvSpPr>
          <p:spPr>
            <a:xfrm>
              <a:off x="5506566" y="4394620"/>
              <a:ext cx="847726" cy="4009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749D5675-C33E-0E4C-9780-F981008D149C}"/>
                </a:ext>
              </a:extLst>
            </p:cNvPr>
            <p:cNvSpPr/>
            <p:nvPr/>
          </p:nvSpPr>
          <p:spPr>
            <a:xfrm rot="10800000">
              <a:off x="5506566" y="3798332"/>
              <a:ext cx="847726" cy="4009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3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2556</Words>
  <Application>Microsoft Macintosh PowerPoint</Application>
  <PresentationFormat>Widescreen</PresentationFormat>
  <Paragraphs>471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Office Theme</vt:lpstr>
      <vt:lpstr>Interactive Information Retrieval with Bandit Feedback</vt:lpstr>
      <vt:lpstr>Outline of this tutorial</vt:lpstr>
      <vt:lpstr>Information retrieval is everywhere</vt:lpstr>
      <vt:lpstr>Goal of information retrieval</vt:lpstr>
      <vt:lpstr>Result ranking is essential</vt:lpstr>
      <vt:lpstr>How do we rank results?</vt:lpstr>
      <vt:lpstr>How do we rank results?</vt:lpstr>
      <vt:lpstr>Learning from users’ implicit feedback</vt:lpstr>
      <vt:lpstr>Interactive information retrieval</vt:lpstr>
      <vt:lpstr>Limitations in users’ implicit feedback</vt:lpstr>
      <vt:lpstr>Limitations in users’ implicit feedback</vt:lpstr>
      <vt:lpstr>Interactive information retrieval</vt:lpstr>
      <vt:lpstr>Efficient exploration is crucial</vt:lpstr>
      <vt:lpstr>Efficient exploration is crucial</vt:lpstr>
      <vt:lpstr>Efficient exploration is crucial</vt:lpstr>
      <vt:lpstr>Efficient exploration is crucial</vt:lpstr>
      <vt:lpstr>Exploration also induces risks</vt:lpstr>
      <vt:lpstr>Outline of this tutorial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Classical bandit learning algorithms</vt:lpstr>
      <vt:lpstr>Random exploration</vt:lpstr>
      <vt:lpstr>Optimism in the face of uncertainty</vt:lpstr>
      <vt:lpstr>Optimism in the face of uncertainty</vt:lpstr>
      <vt:lpstr>Optimism in the face of uncertainty</vt:lpstr>
      <vt:lpstr>Posterior sampling</vt:lpstr>
      <vt:lpstr>Posterior sampling</vt:lpstr>
      <vt:lpstr>References I</vt:lpstr>
      <vt:lpstr>References II</vt:lpstr>
      <vt:lpstr>Outline of this tutorial</vt:lpstr>
      <vt:lpstr>Conclusions</vt:lpstr>
      <vt:lpstr>Future research directions</vt:lpstr>
      <vt:lpstr>Future research directions</vt:lpstr>
      <vt:lpstr>Future research directions</vt:lpstr>
      <vt:lpstr>Future research directions</vt:lpstr>
      <vt:lpstr>Future research directions</vt:lpstr>
      <vt:lpstr>References VII</vt:lpstr>
      <vt:lpstr>Acknowledgement</vt:lpstr>
      <vt:lpstr>Back-up slides</vt:lpstr>
      <vt:lpstr>Empirical evaluations</vt:lpstr>
      <vt:lpstr>Empirical evaluations</vt:lpstr>
      <vt:lpstr>Empirical evaluations</vt:lpstr>
      <vt:lpstr>Empirical evaluations</vt:lpstr>
      <vt:lpstr>Empirical evaluations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Unknowns</dc:title>
  <dc:creator>wang hongning</dc:creator>
  <cp:lastModifiedBy>Wang, Hongning (hw5x)</cp:lastModifiedBy>
  <cp:revision>282</cp:revision>
  <dcterms:created xsi:type="dcterms:W3CDTF">2020-02-18T02:09:06Z</dcterms:created>
  <dcterms:modified xsi:type="dcterms:W3CDTF">2021-06-12T04:37:48Z</dcterms:modified>
</cp:coreProperties>
</file>