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1" r:id="rId2"/>
    <p:sldId id="330" r:id="rId3"/>
    <p:sldId id="295" r:id="rId4"/>
    <p:sldId id="308" r:id="rId5"/>
    <p:sldId id="307" r:id="rId6"/>
    <p:sldId id="309" r:id="rId7"/>
    <p:sldId id="310" r:id="rId8"/>
    <p:sldId id="334" r:id="rId9"/>
    <p:sldId id="311" r:id="rId10"/>
    <p:sldId id="313" r:id="rId11"/>
    <p:sldId id="314" r:id="rId12"/>
    <p:sldId id="315" r:id="rId13"/>
    <p:sldId id="299" r:id="rId14"/>
    <p:sldId id="300" r:id="rId15"/>
    <p:sldId id="301" r:id="rId16"/>
    <p:sldId id="302" r:id="rId17"/>
    <p:sldId id="303" r:id="rId18"/>
    <p:sldId id="304" r:id="rId19"/>
    <p:sldId id="306" r:id="rId20"/>
    <p:sldId id="324" r:id="rId21"/>
    <p:sldId id="326" r:id="rId22"/>
    <p:sldId id="321" r:id="rId23"/>
    <p:sldId id="319" r:id="rId24"/>
    <p:sldId id="322" r:id="rId25"/>
    <p:sldId id="335" r:id="rId26"/>
    <p:sldId id="261" r:id="rId27"/>
    <p:sldId id="264" r:id="rId28"/>
    <p:sldId id="265" r:id="rId29"/>
    <p:sldId id="266" r:id="rId30"/>
    <p:sldId id="296" r:id="rId31"/>
    <p:sldId id="268" r:id="rId32"/>
    <p:sldId id="327" r:id="rId33"/>
    <p:sldId id="328" r:id="rId34"/>
    <p:sldId id="329" r:id="rId35"/>
    <p:sldId id="331" r:id="rId36"/>
    <p:sldId id="332" r:id="rId37"/>
    <p:sldId id="333" r:id="rId38"/>
    <p:sldId id="336" r:id="rId39"/>
    <p:sldId id="31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1"/>
    <p:restoredTop sz="96150"/>
  </p:normalViewPr>
  <p:slideViewPr>
    <p:cSldViewPr snapToGrid="0" snapToObjects="1">
      <p:cViewPr>
        <p:scale>
          <a:sx n="144" d="100"/>
          <a:sy n="144" d="100"/>
        </p:scale>
        <p:origin x="288" y="408"/>
      </p:cViewPr>
      <p:guideLst/>
    </p:cSldViewPr>
  </p:slideViewPr>
  <p:outlineViewPr>
    <p:cViewPr>
      <p:scale>
        <a:sx n="33" d="100"/>
        <a:sy n="33" d="100"/>
      </p:scale>
      <p:origin x="-6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26EA5-D00B-1342-915A-4DB004784230}" type="datetimeFigureOut">
              <a:rPr lang="en-US" smtClean="0"/>
              <a:t>6/15/21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58737-9D77-DB46-B9FA-878240DFF269}" type="slidenum">
              <a:rPr lang="en-US" smtClean="0"/>
              <a:t>‹#›</a:t>
            </a:fld>
            <a:endParaRPr lang="en-US"/>
          </a:p>
        </p:txBody>
      </p:sp>
    </p:spTree>
    <p:extLst>
      <p:ext uri="{BB962C8B-B14F-4D97-AF65-F5344CB8AC3E}">
        <p14:creationId xmlns:p14="http://schemas.microsoft.com/office/powerpoint/2010/main" val="425372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C58737-9D77-DB46-B9FA-878240DFF269}" type="slidenum">
              <a:rPr lang="en-US" smtClean="0"/>
              <a:t>1</a:t>
            </a:fld>
            <a:endParaRPr lang="en-US"/>
          </a:p>
        </p:txBody>
      </p:sp>
    </p:spTree>
    <p:extLst>
      <p:ext uri="{BB962C8B-B14F-4D97-AF65-F5344CB8AC3E}">
        <p14:creationId xmlns:p14="http://schemas.microsoft.com/office/powerpoint/2010/main" val="408526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C58737-9D77-DB46-B9FA-878240DFF269}" type="slidenum">
              <a:rPr lang="en-US" smtClean="0"/>
              <a:t>5</a:t>
            </a:fld>
            <a:endParaRPr lang="en-US"/>
          </a:p>
        </p:txBody>
      </p:sp>
    </p:spTree>
    <p:extLst>
      <p:ext uri="{BB962C8B-B14F-4D97-AF65-F5344CB8AC3E}">
        <p14:creationId xmlns:p14="http://schemas.microsoft.com/office/powerpoint/2010/main" val="219780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to perform the pairwise exploration with respect to the ranker’s current estimation uncertainty.</a:t>
            </a:r>
          </a:p>
          <a:p>
            <a:endParaRPr lang="en-US" dirty="0"/>
          </a:p>
          <a:p>
            <a:r>
              <a:rPr lang="en-US" dirty="0"/>
              <a:t>The key insight is for any ranking list, it can be decomposed into a series of pairwise comparisons.</a:t>
            </a:r>
          </a:p>
          <a:p>
            <a:endParaRPr lang="en-US" dirty="0"/>
          </a:p>
          <a:p>
            <a:r>
              <a:rPr lang="en-US" dirty="0"/>
              <a:t>Based on the model’s uncertainty, we only need to explore the document pairs that the ranker is still uncertain about the order</a:t>
            </a:r>
          </a:p>
          <a:p>
            <a:endParaRPr lang="en-US" dirty="0"/>
          </a:p>
          <a:p>
            <a:r>
              <a:rPr lang="en-US" dirty="0"/>
              <a:t>For example, suppose we have the </a:t>
            </a:r>
            <a:r>
              <a:rPr lang="en-US" dirty="0" err="1"/>
              <a:t>docuemtn</a:t>
            </a:r>
            <a:r>
              <a:rPr lang="en-US" dirty="0"/>
              <a:t> </a:t>
            </a:r>
            <a:r>
              <a:rPr lang="en-US" dirty="0" err="1"/>
              <a:t>grepah</a:t>
            </a:r>
            <a:r>
              <a:rPr lang="en-US" dirty="0"/>
              <a:t> where each node presenting a document, and the link between them represents the </a:t>
            </a:r>
            <a:r>
              <a:rPr lang="en-US" dirty="0" err="1"/>
              <a:t>stimated</a:t>
            </a:r>
            <a:r>
              <a:rPr lang="en-US" dirty="0"/>
              <a:t> preference. The </a:t>
            </a:r>
            <a:r>
              <a:rPr lang="en-US" dirty="0" err="1"/>
              <a:t>lblack</a:t>
            </a:r>
            <a:r>
              <a:rPr lang="en-US" dirty="0"/>
              <a:t> </a:t>
            </a:r>
            <a:r>
              <a:rPr lang="en-US" dirty="0" err="1"/>
              <a:t>lin</a:t>
            </a:r>
            <a:r>
              <a:rPr lang="en-US" dirty="0"/>
              <a:t> represents the </a:t>
            </a:r>
            <a:r>
              <a:rPr lang="en-US" dirty="0" err="1"/>
              <a:t>stimation</a:t>
            </a:r>
            <a:r>
              <a:rPr lang="en-US" dirty="0"/>
              <a:t> is certain , while the red dash </a:t>
            </a:r>
            <a:r>
              <a:rPr lang="en-US" dirty="0" err="1"/>
              <a:t>lin</a:t>
            </a:r>
            <a:r>
              <a:rPr lang="en-US" dirty="0"/>
              <a:t> indicates the ranker is still uncertain about the estimation. For all the uncertain rank orders, we perform the exploration, while for all the certain rank order, we perform the exploitation. We can later construct the ranked list by a divide-and conquer strategy.</a:t>
            </a:r>
          </a:p>
          <a:p>
            <a:endParaRPr lang="en-US" dirty="0"/>
          </a:p>
          <a:p>
            <a:r>
              <a:rPr lang="en-US" dirty="0"/>
              <a:t>This would reduce the exponentially sized action space to quadratic.</a:t>
            </a:r>
          </a:p>
        </p:txBody>
      </p:sp>
      <p:sp>
        <p:nvSpPr>
          <p:cNvPr id="4" name="Slide Number Placeholder 3"/>
          <p:cNvSpPr>
            <a:spLocks noGrp="1"/>
          </p:cNvSpPr>
          <p:nvPr>
            <p:ph type="sldNum" sz="quarter" idx="5"/>
          </p:nvPr>
        </p:nvSpPr>
        <p:spPr/>
        <p:txBody>
          <a:bodyPr/>
          <a:lstStyle/>
          <a:p>
            <a:fld id="{786D0AE8-2563-CE41-8CED-F18C6157FC85}" type="slidenum">
              <a:rPr lang="en-US" smtClean="0"/>
              <a:t>26</a:t>
            </a:fld>
            <a:endParaRPr lang="en-US"/>
          </a:p>
        </p:txBody>
      </p:sp>
    </p:spTree>
    <p:extLst>
      <p:ext uri="{BB962C8B-B14F-4D97-AF65-F5344CB8AC3E}">
        <p14:creationId xmlns:p14="http://schemas.microsoft.com/office/powerpoint/2010/main" val="48980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model training we adopted a single layer rank net model with sigmoid activation function the loss function at the time T </a:t>
            </a:r>
          </a:p>
          <a:p>
            <a:r>
              <a:rPr lang="en-US" dirty="0"/>
              <a:t>….</a:t>
            </a:r>
          </a:p>
          <a:p>
            <a:endParaRPr lang="en-US" dirty="0"/>
          </a:p>
          <a:p>
            <a:r>
              <a:rPr lang="en-US" dirty="0"/>
              <a:t>By optimizing the objective function, we can get the ranking model learned so far.</a:t>
            </a:r>
          </a:p>
        </p:txBody>
      </p:sp>
      <p:sp>
        <p:nvSpPr>
          <p:cNvPr id="4" name="Slide Number Placeholder 3"/>
          <p:cNvSpPr>
            <a:spLocks noGrp="1"/>
          </p:cNvSpPr>
          <p:nvPr>
            <p:ph type="sldNum" sz="quarter" idx="5"/>
          </p:nvPr>
        </p:nvSpPr>
        <p:spPr/>
        <p:txBody>
          <a:bodyPr/>
          <a:lstStyle/>
          <a:p>
            <a:fld id="{786D0AE8-2563-CE41-8CED-F18C6157FC85}" type="slidenum">
              <a:rPr lang="en-US" smtClean="0"/>
              <a:t>27</a:t>
            </a:fld>
            <a:endParaRPr lang="en-US"/>
          </a:p>
        </p:txBody>
      </p:sp>
    </p:spTree>
    <p:extLst>
      <p:ext uri="{BB962C8B-B14F-4D97-AF65-F5344CB8AC3E}">
        <p14:creationId xmlns:p14="http://schemas.microsoft.com/office/powerpoint/2010/main" val="117759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the estimated model is uncertain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reason is the pairwise of feedback is noisy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document is examined, the feedbacks that the examined documents received are independent from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the pairwise feedback can be modelled with the optimal preference and the pairwise noise, which follows a sub-gaussian distribution.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the confidence interval of the estimation would have a high probability upper bound.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6D0AE8-2563-CE41-8CED-F18C6157FC85}" type="slidenum">
              <a:rPr lang="en-US" smtClean="0"/>
              <a:t>28</a:t>
            </a:fld>
            <a:endParaRPr lang="en-US"/>
          </a:p>
        </p:txBody>
      </p:sp>
    </p:spTree>
    <p:extLst>
      <p:ext uri="{BB962C8B-B14F-4D97-AF65-F5344CB8AC3E}">
        <p14:creationId xmlns:p14="http://schemas.microsoft.com/office/powerpoint/2010/main" val="420629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Therefore, with a high probability the optimal value of the pairwise preference belongs to this term, where the sigmoid value represents the estimated pairwise preference and the CB represents the estimation uncertainty.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let's see an example suppose we have two document pairs document I, j and document </a:t>
            </a:r>
            <a:r>
              <a:rPr lang="en-US" sz="1200" kern="12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blue bar is estimated value and grey rectangular is the confidence interval.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estimated pairwise preference indicates the probability that the first document is more relevant than the second one under the given query. With probability 0.5, it means the two documents will have the same relevance.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document pair I and j, we consider the estimated pairwise preference is certain because its lower confidence bound of the estimation is larger than 0.5 which means the true preference will also be consistent with the estimated 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for document I’ and j’, we would consider the estimation is uncertain because the estimated preference is I’ better than j’ , however the true preference might fall into this area where document j’ is more relevant than document I’, which means true preference may present an opposite order from the estimated one . And we need to explore this pair for more information.</a:t>
            </a:r>
            <a:endParaRPr lang="en-US" dirty="0"/>
          </a:p>
        </p:txBody>
      </p:sp>
      <p:sp>
        <p:nvSpPr>
          <p:cNvPr id="4" name="Slide Number Placeholder 3"/>
          <p:cNvSpPr>
            <a:spLocks noGrp="1"/>
          </p:cNvSpPr>
          <p:nvPr>
            <p:ph type="sldNum" sz="quarter" idx="5"/>
          </p:nvPr>
        </p:nvSpPr>
        <p:spPr/>
        <p:txBody>
          <a:bodyPr/>
          <a:lstStyle/>
          <a:p>
            <a:fld id="{786D0AE8-2563-CE41-8CED-F18C6157FC85}" type="slidenum">
              <a:rPr lang="en-US" smtClean="0"/>
              <a:t>29</a:t>
            </a:fld>
            <a:endParaRPr lang="en-US"/>
          </a:p>
        </p:txBody>
      </p:sp>
    </p:spTree>
    <p:extLst>
      <p:ext uri="{BB962C8B-B14F-4D97-AF65-F5344CB8AC3E}">
        <p14:creationId xmlns:p14="http://schemas.microsoft.com/office/powerpoint/2010/main" val="351795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evaluate the theoretical property of the proposed </a:t>
            </a:r>
            <a:r>
              <a:rPr lang="en-US" sz="1200" kern="1200" dirty="0" err="1">
                <a:solidFill>
                  <a:schemeClr val="tx1"/>
                </a:solidFill>
                <a:effectLst/>
                <a:latin typeface="+mn-lt"/>
                <a:ea typeface="+mn-ea"/>
                <a:cs typeface="+mn-cs"/>
              </a:rPr>
              <a:t>pairrank</a:t>
            </a:r>
            <a:r>
              <a:rPr lang="en-US" sz="1200" kern="1200" dirty="0">
                <a:solidFill>
                  <a:schemeClr val="tx1"/>
                </a:solidFill>
                <a:effectLst/>
                <a:latin typeface="+mn-lt"/>
                <a:ea typeface="+mn-ea"/>
                <a:cs typeface="+mn-cs"/>
              </a:rPr>
              <a:t>, we first proposed a pairwise regret defined for online learning to rank with the cumulative number of miss ordered pairs from the presented ranking to the ideal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most ranking metrics employed in real world retrieval systems can be decomposed into pairwise comparisons, our defined regret directly connects the online learning to rank algorithm’s online performance with classical ranking evaluations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 prove a sublinear upper regret bound of </a:t>
            </a:r>
            <a:r>
              <a:rPr lang="en-US" sz="1200" kern="1200" dirty="0" err="1">
                <a:solidFill>
                  <a:schemeClr val="tx1"/>
                </a:solidFill>
                <a:effectLst/>
                <a:latin typeface="+mn-lt"/>
                <a:ea typeface="+mn-ea"/>
                <a:cs typeface="+mn-cs"/>
              </a:rPr>
              <a:t>PairRank</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786D0AE8-2563-CE41-8CED-F18C6157FC85}" type="slidenum">
              <a:rPr lang="en-US" smtClean="0"/>
              <a:t>31</a:t>
            </a:fld>
            <a:endParaRPr lang="en-US"/>
          </a:p>
        </p:txBody>
      </p:sp>
    </p:spTree>
    <p:extLst>
      <p:ext uri="{BB962C8B-B14F-4D97-AF65-F5344CB8AC3E}">
        <p14:creationId xmlns:p14="http://schemas.microsoft.com/office/powerpoint/2010/main" val="2512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51B6-223E-8446-A453-19DB105300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770D32-42A6-1048-B06E-72BE87653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4649CA-BF15-8648-B744-879FDC99FF3C}"/>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5" name="Footer Placeholder 4">
            <a:extLst>
              <a:ext uri="{FF2B5EF4-FFF2-40B4-BE49-F238E27FC236}">
                <a16:creationId xmlns:a16="http://schemas.microsoft.com/office/drawing/2014/main" id="{4C17BD9D-F5A7-4E43-8E1A-79A13379C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540E8-2450-FB4C-966E-2898A39B1B19}"/>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78787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C621-9B81-9549-8111-6DE1B05D25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E68190-5D97-CB45-8BED-9CE95F03D396}"/>
              </a:ext>
            </a:extLst>
          </p:cNvPr>
          <p:cNvSpPr>
            <a:spLocks noGrp="1"/>
          </p:cNvSpPr>
          <p:nvPr>
            <p:ph type="body" orient="vert" idx="1"/>
          </p:nvPr>
        </p:nvSpPr>
        <p:spPr>
          <a:xfrm>
            <a:off x="838200"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07780-8C02-7F4A-A9AA-BEAB9D3CB7E0}"/>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5" name="Footer Placeholder 4">
            <a:extLst>
              <a:ext uri="{FF2B5EF4-FFF2-40B4-BE49-F238E27FC236}">
                <a16:creationId xmlns:a16="http://schemas.microsoft.com/office/drawing/2014/main" id="{F01D0D2F-47E8-7545-A5F9-175248212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7F25E-E0FE-AF4B-86DB-95E467426189}"/>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194103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877-6D17-064F-97DC-DA8995603E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88D83-E964-4A42-93F4-89DBA0445DEC}"/>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4" name="Footer Placeholder 3">
            <a:extLst>
              <a:ext uri="{FF2B5EF4-FFF2-40B4-BE49-F238E27FC236}">
                <a16:creationId xmlns:a16="http://schemas.microsoft.com/office/drawing/2014/main" id="{DD8D24BF-F63D-F84E-977E-BD67266EE1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B14676-CB32-9142-9C86-2ED618C45777}"/>
              </a:ext>
            </a:extLst>
          </p:cNvPr>
          <p:cNvSpPr>
            <a:spLocks noGrp="1"/>
          </p:cNvSpPr>
          <p:nvPr>
            <p:ph type="sldNum" sz="quarter" idx="12"/>
          </p:nvPr>
        </p:nvSpPr>
        <p:spPr/>
        <p:txBody>
          <a:bodyPr/>
          <a:lstStyle/>
          <a:p>
            <a:fld id="{AC4B748C-DA1F-DB48-96FC-46A1167DE6D7}" type="slidenum">
              <a:rPr lang="en-US" smtClean="0"/>
              <a:t>‹#›</a:t>
            </a:fld>
            <a:endParaRPr lang="en-US"/>
          </a:p>
        </p:txBody>
      </p:sp>
      <p:sp>
        <p:nvSpPr>
          <p:cNvPr id="6" name="Vertical Text Placeholder 2">
            <a:extLst>
              <a:ext uri="{FF2B5EF4-FFF2-40B4-BE49-F238E27FC236}">
                <a16:creationId xmlns:a16="http://schemas.microsoft.com/office/drawing/2014/main" id="{F7C1DED7-BA22-2A4B-BE13-6E36927E7BC0}"/>
              </a:ext>
            </a:extLst>
          </p:cNvPr>
          <p:cNvSpPr>
            <a:spLocks noGrp="1"/>
          </p:cNvSpPr>
          <p:nvPr>
            <p:ph type="body" orient="vert" idx="1"/>
          </p:nvPr>
        </p:nvSpPr>
        <p:spPr>
          <a:xfrm>
            <a:off x="838200" y="1825625"/>
            <a:ext cx="10515600" cy="4351338"/>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Image result for uva logo">
            <a:extLst>
              <a:ext uri="{FF2B5EF4-FFF2-40B4-BE49-F238E27FC236}">
                <a16:creationId xmlns:a16="http://schemas.microsoft.com/office/drawing/2014/main" id="{F62FA1FE-A7D7-1549-A19B-AB72DF51275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78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113F3-C417-2644-B72B-EC1934D209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C9069B-5900-A243-9881-F7AD4E605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077EE-C042-3642-80DE-72630A8FE02B}"/>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5" name="Footer Placeholder 4">
            <a:extLst>
              <a:ext uri="{FF2B5EF4-FFF2-40B4-BE49-F238E27FC236}">
                <a16:creationId xmlns:a16="http://schemas.microsoft.com/office/drawing/2014/main" id="{2172E5EB-66EE-3241-A679-87EB8FC50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69115-552A-7247-81BB-840F137CBEE6}"/>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341319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8D2A-A5FE-A349-B2D4-A4EE4F9A9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ACF01-D148-294C-A21D-6FD699217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B5E4B-A1F2-204F-9FEC-BB40C649ED2E}"/>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5" name="Footer Placeholder 4">
            <a:extLst>
              <a:ext uri="{FF2B5EF4-FFF2-40B4-BE49-F238E27FC236}">
                <a16:creationId xmlns:a16="http://schemas.microsoft.com/office/drawing/2014/main" id="{2BC3E163-4B91-0547-A4EF-A5F2D28D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E4F1C-CA9C-CB4E-ACE3-6380F09985D3}"/>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2054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AF63-6F56-9C44-8835-C141C649F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C04061-41A6-0143-8EEC-26AEE8D14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A490D-7557-DE42-997F-59535AC4EF96}"/>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5" name="Footer Placeholder 4">
            <a:extLst>
              <a:ext uri="{FF2B5EF4-FFF2-40B4-BE49-F238E27FC236}">
                <a16:creationId xmlns:a16="http://schemas.microsoft.com/office/drawing/2014/main" id="{C16EFE49-88CA-774B-8DCA-9CDE7CAEB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D67FB-667C-2B4B-926F-BD95FCC6EBF4}"/>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235996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2EFA-E72F-284A-BA5F-EFEE17EE7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755BB-A68C-DF4F-B167-7E6185B35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E3B7C1-D2AA-F341-ACF6-9308EDC7B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6F757-210B-F24B-A388-B55816C09B4F}"/>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6" name="Footer Placeholder 5">
            <a:extLst>
              <a:ext uri="{FF2B5EF4-FFF2-40B4-BE49-F238E27FC236}">
                <a16:creationId xmlns:a16="http://schemas.microsoft.com/office/drawing/2014/main" id="{354E3B89-E0C3-B845-BAA3-7AC78340A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6C82D-3DE3-9C42-94E2-5C9C0D4DD0DC}"/>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97056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E078-7AF7-D34E-8B95-EBD2C16FF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5F8A73-BC08-F944-A0EF-462E9AA72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94897B-81BE-334F-8869-982B118E9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0294BA-B0A1-9F4E-A1FF-D7FBB7B7B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1E19B2-C808-D54F-BF2D-282CB45AB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7D61C9-0F81-AE41-9A9C-C9D8465E76D2}"/>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8" name="Footer Placeholder 7">
            <a:extLst>
              <a:ext uri="{FF2B5EF4-FFF2-40B4-BE49-F238E27FC236}">
                <a16:creationId xmlns:a16="http://schemas.microsoft.com/office/drawing/2014/main" id="{FF406396-507A-F249-93E1-37E03A6350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4C204D-0C72-AD42-A8D3-5F6BF1FA154F}"/>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156243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D434B-02E4-B349-A0FE-580BEB5EB7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42A622-0FB0-D646-B5AA-905ED60040B4}"/>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4" name="Footer Placeholder 3">
            <a:extLst>
              <a:ext uri="{FF2B5EF4-FFF2-40B4-BE49-F238E27FC236}">
                <a16:creationId xmlns:a16="http://schemas.microsoft.com/office/drawing/2014/main" id="{31337048-A0EF-9B45-9201-AD23F0D76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AC239E-D727-4E4B-A4D7-403C2E93EDEF}"/>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27789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B7B8C-0811-AC46-9222-6E366D84FD5B}"/>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3" name="Footer Placeholder 2">
            <a:extLst>
              <a:ext uri="{FF2B5EF4-FFF2-40B4-BE49-F238E27FC236}">
                <a16:creationId xmlns:a16="http://schemas.microsoft.com/office/drawing/2014/main" id="{C65BCE80-328D-0E48-9BE9-967F06A5A3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CF888-4EAC-A04F-8A38-F34405362E42}"/>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227527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7CA9-7F07-FB46-9CF5-AAA15A7CA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6F2BE-8745-D64E-8C89-DA0066657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DA5875-DBDE-7A49-B4D1-E8CB0B8FA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96976-925A-2148-BE3A-13E99C9CCA71}"/>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6" name="Footer Placeholder 5">
            <a:extLst>
              <a:ext uri="{FF2B5EF4-FFF2-40B4-BE49-F238E27FC236}">
                <a16:creationId xmlns:a16="http://schemas.microsoft.com/office/drawing/2014/main" id="{77073D42-9F3D-254F-BB7A-C7DDC3224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6AA09-8091-B84A-9030-EB7871B7B134}"/>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349620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723E-07C1-8C4D-ADC8-1D9AAD804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B5ADF4-4102-1F47-8759-5864E6EE8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FE96D9-459E-EC44-A272-C21917810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10129-07AF-1F48-B66E-428F207D031C}"/>
              </a:ext>
            </a:extLst>
          </p:cNvPr>
          <p:cNvSpPr>
            <a:spLocks noGrp="1"/>
          </p:cNvSpPr>
          <p:nvPr>
            <p:ph type="dt" sz="half" idx="10"/>
          </p:nvPr>
        </p:nvSpPr>
        <p:spPr/>
        <p:txBody>
          <a:bodyPr/>
          <a:lstStyle/>
          <a:p>
            <a:fld id="{6D21CA9F-6869-BE4A-8E0B-2A5D693F2B6A}" type="datetimeFigureOut">
              <a:rPr lang="en-US" smtClean="0"/>
              <a:t>6/15/21</a:t>
            </a:fld>
            <a:endParaRPr lang="en-US"/>
          </a:p>
        </p:txBody>
      </p:sp>
      <p:sp>
        <p:nvSpPr>
          <p:cNvPr id="6" name="Footer Placeholder 5">
            <a:extLst>
              <a:ext uri="{FF2B5EF4-FFF2-40B4-BE49-F238E27FC236}">
                <a16:creationId xmlns:a16="http://schemas.microsoft.com/office/drawing/2014/main" id="{949D7229-7FBD-B64F-A5EE-20DDF2F94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C9644-B417-624F-B715-D23DA9EED3A4}"/>
              </a:ext>
            </a:extLst>
          </p:cNvPr>
          <p:cNvSpPr>
            <a:spLocks noGrp="1"/>
          </p:cNvSpPr>
          <p:nvPr>
            <p:ph type="sldNum" sz="quarter" idx="12"/>
          </p:nvPr>
        </p:nvSpPr>
        <p:spPr/>
        <p:txBody>
          <a:bodyPr/>
          <a:lstStyle/>
          <a:p>
            <a:fld id="{AC4B748C-DA1F-DB48-96FC-46A1167DE6D7}" type="slidenum">
              <a:rPr lang="en-US" smtClean="0"/>
              <a:t>‹#›</a:t>
            </a:fld>
            <a:endParaRPr lang="en-US"/>
          </a:p>
        </p:txBody>
      </p:sp>
    </p:spTree>
    <p:extLst>
      <p:ext uri="{BB962C8B-B14F-4D97-AF65-F5344CB8AC3E}">
        <p14:creationId xmlns:p14="http://schemas.microsoft.com/office/powerpoint/2010/main" val="212514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AD3E2-59B2-F54F-AEAB-8F1A34495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6C84E8-0ACB-904B-96B0-42D3927ED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8B2EE-E196-4F49-A1BF-6C79C64A7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1CA9F-6869-BE4A-8E0B-2A5D693F2B6A}" type="datetimeFigureOut">
              <a:rPr lang="en-US" smtClean="0"/>
              <a:t>6/15/21</a:t>
            </a:fld>
            <a:endParaRPr lang="en-US"/>
          </a:p>
        </p:txBody>
      </p:sp>
      <p:sp>
        <p:nvSpPr>
          <p:cNvPr id="5" name="Footer Placeholder 4">
            <a:extLst>
              <a:ext uri="{FF2B5EF4-FFF2-40B4-BE49-F238E27FC236}">
                <a16:creationId xmlns:a16="http://schemas.microsoft.com/office/drawing/2014/main" id="{B2DC564E-4BAA-9340-A251-95E373AA0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18FD6-98EF-FE44-9266-EF814E729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B748C-DA1F-DB48-96FC-46A1167DE6D7}" type="slidenum">
              <a:rPr lang="en-US" smtClean="0"/>
              <a:t>‹#›</a:t>
            </a:fld>
            <a:endParaRPr lang="en-US"/>
          </a:p>
        </p:txBody>
      </p:sp>
    </p:spTree>
    <p:extLst>
      <p:ext uri="{BB962C8B-B14F-4D97-AF65-F5344CB8AC3E}">
        <p14:creationId xmlns:p14="http://schemas.microsoft.com/office/powerpoint/2010/main" val="98846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38.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48.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0.png"/><Relationship Id="rId7" Type="http://schemas.openxmlformats.org/officeDocument/2006/relationships/image" Target="../media/image281.png"/><Relationship Id="rId12"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11.xml"/><Relationship Id="rId11" Type="http://schemas.openxmlformats.org/officeDocument/2006/relationships/image" Target="../media/image37.png"/><Relationship Id="rId10" Type="http://schemas.openxmlformats.org/officeDocument/2006/relationships/image" Target="../media/image41.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0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50.png"/><Relationship Id="rId7" Type="http://schemas.openxmlformats.org/officeDocument/2006/relationships/image" Target="../media/image64.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30.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99.png"/><Relationship Id="rId2" Type="http://schemas.openxmlformats.org/officeDocument/2006/relationships/image" Target="../media/image67.png"/><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12.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11.xml"/><Relationship Id="rId6" Type="http://schemas.openxmlformats.org/officeDocument/2006/relationships/image" Target="../media/image72.png"/><Relationship Id="rId5" Type="http://schemas.openxmlformats.org/officeDocument/2006/relationships/image" Target="../media/image68.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7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5.xml"/><Relationship Id="rId7" Type="http://schemas.openxmlformats.org/officeDocument/2006/relationships/image" Target="../media/image81.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80.png"/><Relationship Id="rId5" Type="http://schemas.openxmlformats.org/officeDocument/2006/relationships/image" Target="../media/image1.pn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84.png"/><Relationship Id="rId3" Type="http://schemas.openxmlformats.org/officeDocument/2006/relationships/notesSlide" Target="../notesSlides/notesSlide6.xml"/><Relationship Id="rId7"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slideLayout" Target="../slideLayouts/slideLayout6.xml"/><Relationship Id="rId16" Type="http://schemas.openxmlformats.org/officeDocument/2006/relationships/image" Target="../media/image1.png"/><Relationship Id="rId1" Type="http://schemas.openxmlformats.org/officeDocument/2006/relationships/tags" Target="../tags/tag4.xml"/><Relationship Id="rId6" Type="http://schemas.openxmlformats.org/officeDocument/2006/relationships/image" Target="../media/image250.png"/><Relationship Id="rId5" Type="http://schemas.openxmlformats.org/officeDocument/2006/relationships/image" Target="../media/image240.png"/><Relationship Id="rId15" Type="http://schemas.openxmlformats.org/officeDocument/2006/relationships/image" Target="../media/image340.png"/><Relationship Id="rId10" Type="http://schemas.openxmlformats.org/officeDocument/2006/relationships/image" Target="../media/image290.png"/><Relationship Id="rId4" Type="http://schemas.openxmlformats.org/officeDocument/2006/relationships/image" Target="../media/image83.png"/><Relationship Id="rId9" Type="http://schemas.openxmlformats.org/officeDocument/2006/relationships/image" Target="../media/image280.png"/><Relationship Id="rId14" Type="http://schemas.openxmlformats.org/officeDocument/2006/relationships/image" Target="../media/image33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86.png"/><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1.png"/><Relationship Id="rId1" Type="http://schemas.openxmlformats.org/officeDocument/2006/relationships/slideLayout" Target="../slideLayouts/slideLayout11.xml"/><Relationship Id="rId5" Type="http://schemas.openxmlformats.org/officeDocument/2006/relationships/image" Target="../media/image93.png"/><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this tutorial</a:t>
            </a:r>
          </a:p>
        </p:txBody>
      </p:sp>
      <p:sp>
        <p:nvSpPr>
          <p:cNvPr id="3" name="Content Placeholder 2"/>
          <p:cNvSpPr>
            <a:spLocks noGrp="1"/>
          </p:cNvSpPr>
          <p:nvPr>
            <p:ph idx="1"/>
          </p:nvPr>
        </p:nvSpPr>
        <p:spPr/>
        <p:txBody>
          <a:bodyPr/>
          <a:lstStyle/>
          <a:p>
            <a:r>
              <a:rPr lang="en-US" dirty="0">
                <a:solidFill>
                  <a:schemeClr val="bg1">
                    <a:lumMod val="75000"/>
                  </a:schemeClr>
                </a:solidFill>
              </a:rPr>
              <a:t>Motivation</a:t>
            </a:r>
          </a:p>
          <a:p>
            <a:r>
              <a:rPr lang="en-US" dirty="0">
                <a:solidFill>
                  <a:schemeClr val="bg1">
                    <a:lumMod val="75000"/>
                  </a:schemeClr>
                </a:solidFill>
              </a:rPr>
              <a:t>Background: bandit algorithms</a:t>
            </a:r>
          </a:p>
          <a:p>
            <a:r>
              <a:rPr lang="en-US" dirty="0">
                <a:solidFill>
                  <a:schemeClr val="bg1">
                    <a:lumMod val="75000"/>
                  </a:schemeClr>
                </a:solidFill>
              </a:rPr>
              <a:t>Bandit learning for recommender systems</a:t>
            </a:r>
          </a:p>
          <a:p>
            <a:r>
              <a:rPr lang="en-US" dirty="0"/>
              <a:t>Bandit learning for retrieval systems</a:t>
            </a:r>
          </a:p>
          <a:p>
            <a:r>
              <a:rPr lang="en-US" dirty="0"/>
              <a:t>Ethical considerations in IR with bandit learning</a:t>
            </a:r>
          </a:p>
          <a:p>
            <a:r>
              <a:rPr lang="en-US" dirty="0"/>
              <a:t>Conclusion &amp; future directions</a:t>
            </a:r>
          </a:p>
        </p:txBody>
      </p:sp>
      <p:sp>
        <p:nvSpPr>
          <p:cNvPr id="4" name="Date Placeholder 3"/>
          <p:cNvSpPr>
            <a:spLocks noGrp="1"/>
          </p:cNvSpPr>
          <p:nvPr>
            <p:ph type="dt" sz="half" idx="10"/>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96675DA6-09A5-4603-985B-62A0433927C4}" type="slidenum">
              <a:rPr lang="en-US" smtClean="0"/>
              <a:t>1</a:t>
            </a:fld>
            <a:endParaRPr lang="en-US"/>
          </a:p>
        </p:txBody>
      </p:sp>
      <p:pic>
        <p:nvPicPr>
          <p:cNvPr id="6" name="Picture 2" descr="Image result for uva logo">
            <a:extLst>
              <a:ext uri="{FF2B5EF4-FFF2-40B4-BE49-F238E27FC236}">
                <a16:creationId xmlns:a16="http://schemas.microsoft.com/office/drawing/2014/main" id="{E754ECC0-29A0-274A-AF90-3C8E576E5A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4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3878-4D63-1C4E-BA73-23EC7D135CCD}"/>
              </a:ext>
            </a:extLst>
          </p:cNvPr>
          <p:cNvSpPr>
            <a:spLocks noGrp="1"/>
          </p:cNvSpPr>
          <p:nvPr>
            <p:ph type="title"/>
          </p:nvPr>
        </p:nvSpPr>
        <p:spPr/>
        <p:txBody>
          <a:bodyPr/>
          <a:lstStyle/>
          <a:p>
            <a:r>
              <a:rPr lang="en-US" dirty="0" err="1"/>
              <a:t>TopRank</a:t>
            </a:r>
            <a:r>
              <a:rPr lang="en-US" dirty="0"/>
              <a:t>: OL2R by topological sort</a:t>
            </a:r>
          </a:p>
        </p:txBody>
      </p:sp>
      <p:pic>
        <p:nvPicPr>
          <p:cNvPr id="5" name="Picture 4" descr="Text, letter&#10;&#10;Description automatically generated">
            <a:extLst>
              <a:ext uri="{FF2B5EF4-FFF2-40B4-BE49-F238E27FC236}">
                <a16:creationId xmlns:a16="http://schemas.microsoft.com/office/drawing/2014/main" id="{1094C5C7-9793-A747-9F36-CF8BDC898B74}"/>
              </a:ext>
            </a:extLst>
          </p:cNvPr>
          <p:cNvPicPr>
            <a:picLocks noChangeAspect="1"/>
          </p:cNvPicPr>
          <p:nvPr/>
        </p:nvPicPr>
        <p:blipFill>
          <a:blip r:embed="rId2"/>
          <a:stretch>
            <a:fillRect/>
          </a:stretch>
        </p:blipFill>
        <p:spPr>
          <a:xfrm>
            <a:off x="5003732" y="1690688"/>
            <a:ext cx="6509088" cy="4430835"/>
          </a:xfrm>
          <a:prstGeom prst="rect">
            <a:avLst/>
          </a:prstGeom>
        </p:spPr>
      </p:pic>
      <p:grpSp>
        <p:nvGrpSpPr>
          <p:cNvPr id="29" name="Group 28">
            <a:extLst>
              <a:ext uri="{FF2B5EF4-FFF2-40B4-BE49-F238E27FC236}">
                <a16:creationId xmlns:a16="http://schemas.microsoft.com/office/drawing/2014/main" id="{4A1505B4-5E6C-D24F-AAB8-E955FD3FDB12}"/>
              </a:ext>
            </a:extLst>
          </p:cNvPr>
          <p:cNvGrpSpPr/>
          <p:nvPr/>
        </p:nvGrpSpPr>
        <p:grpSpPr>
          <a:xfrm>
            <a:off x="783274" y="3136705"/>
            <a:ext cx="9012115" cy="1977855"/>
            <a:chOff x="783274" y="3136705"/>
            <a:chExt cx="9012115" cy="1977855"/>
          </a:xfrm>
        </p:grpSpPr>
        <p:sp>
          <p:nvSpPr>
            <p:cNvPr id="6" name="Rectangle 5">
              <a:extLst>
                <a:ext uri="{FF2B5EF4-FFF2-40B4-BE49-F238E27FC236}">
                  <a16:creationId xmlns:a16="http://schemas.microsoft.com/office/drawing/2014/main" id="{45DFA6CB-1CE5-3E47-9021-7148093796DF}"/>
                </a:ext>
              </a:extLst>
            </p:cNvPr>
            <p:cNvSpPr/>
            <p:nvPr/>
          </p:nvSpPr>
          <p:spPr>
            <a:xfrm>
              <a:off x="5724086" y="4607170"/>
              <a:ext cx="4071303" cy="5073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14661353-CF75-1B43-8C1E-6A52EFE94B29}"/>
                </a:ext>
              </a:extLst>
            </p:cNvPr>
            <p:cNvCxnSpPr>
              <a:cxnSpLocks/>
              <a:stCxn id="6" idx="1"/>
              <a:endCxn id="15" idx="3"/>
            </p:cNvCxnSpPr>
            <p:nvPr/>
          </p:nvCxnSpPr>
          <p:spPr>
            <a:xfrm flipH="1" flipV="1">
              <a:off x="4678267" y="3459871"/>
              <a:ext cx="1045819" cy="140099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40A13E-C6D8-C540-B6CA-E4D92B1429FB}"/>
                    </a:ext>
                  </a:extLst>
                </p:cNvPr>
                <p:cNvSpPr txBox="1"/>
                <p:nvPr/>
              </p:nvSpPr>
              <p:spPr>
                <a:xfrm>
                  <a:off x="783274" y="3136705"/>
                  <a:ext cx="3894993" cy="646331"/>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difference of the feedback received by document </a:t>
                  </a:r>
                  <a14:m>
                    <m:oMath xmlns:m="http://schemas.openxmlformats.org/officeDocument/2006/math">
                      <m:r>
                        <a:rPr lang="en-US" i="1" dirty="0" smtClean="0">
                          <a:latin typeface="Cambria Math" panose="02040503050406030204" pitchFamily="18" charset="0"/>
                        </a:rPr>
                        <m:t>𝑖</m:t>
                      </m:r>
                    </m:oMath>
                  </a14:m>
                  <a:r>
                    <a:rPr lang="en-US" dirty="0"/>
                    <a:t> and </a:t>
                  </a:r>
                  <a14:m>
                    <m:oMath xmlns:m="http://schemas.openxmlformats.org/officeDocument/2006/math">
                      <m:r>
                        <a:rPr lang="en-US" i="1" dirty="0" smtClean="0">
                          <a:latin typeface="Cambria Math" panose="02040503050406030204" pitchFamily="18" charset="0"/>
                        </a:rPr>
                        <m:t>𝑗</m:t>
                      </m:r>
                    </m:oMath>
                  </a14:m>
                  <a:r>
                    <a:rPr lang="en-US" dirty="0"/>
                    <a:t> at round </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xmlns="">
            <p:sp>
              <p:nvSpPr>
                <p:cNvPr id="15" name="TextBox 14">
                  <a:extLst>
                    <a:ext uri="{FF2B5EF4-FFF2-40B4-BE49-F238E27FC236}">
                      <a16:creationId xmlns:a16="http://schemas.microsoft.com/office/drawing/2014/main" id="{7140A13E-C6D8-C540-B6CA-E4D92B1429FB}"/>
                    </a:ext>
                  </a:extLst>
                </p:cNvPr>
                <p:cNvSpPr txBox="1">
                  <a:spLocks noRot="1" noChangeAspect="1" noMove="1" noResize="1" noEditPoints="1" noAdjustHandles="1" noChangeArrowheads="1" noChangeShapeType="1" noTextEdit="1"/>
                </p:cNvSpPr>
                <p:nvPr/>
              </p:nvSpPr>
              <p:spPr>
                <a:xfrm>
                  <a:off x="783274" y="3136705"/>
                  <a:ext cx="3894993" cy="646331"/>
                </a:xfrm>
                <a:prstGeom prst="rect">
                  <a:avLst/>
                </a:prstGeom>
                <a:blipFill>
                  <a:blip r:embed="rId3"/>
                  <a:stretch>
                    <a:fillRect l="-968" t="-3704" r="-1613" b="-11111"/>
                  </a:stretch>
                </a:blipFill>
                <a:ln w="28575">
                  <a:solidFill>
                    <a:srgbClr val="FF0000"/>
                  </a:solidFill>
                </a:ln>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720E1C36-209F-714C-ABC2-B56476A8103E}"/>
              </a:ext>
            </a:extLst>
          </p:cNvPr>
          <p:cNvGrpSpPr/>
          <p:nvPr/>
        </p:nvGrpSpPr>
        <p:grpSpPr>
          <a:xfrm>
            <a:off x="370342" y="4214534"/>
            <a:ext cx="9425046" cy="1219112"/>
            <a:chOff x="370342" y="4214534"/>
            <a:chExt cx="9425046" cy="1219112"/>
          </a:xfrm>
        </p:grpSpPr>
        <p:sp>
          <p:nvSpPr>
            <p:cNvPr id="7" name="Rectangle 6">
              <a:extLst>
                <a:ext uri="{FF2B5EF4-FFF2-40B4-BE49-F238E27FC236}">
                  <a16:creationId xmlns:a16="http://schemas.microsoft.com/office/drawing/2014/main" id="{1E4A21A4-EC63-B749-B182-EA2F1D9B7BD9}"/>
                </a:ext>
              </a:extLst>
            </p:cNvPr>
            <p:cNvSpPr/>
            <p:nvPr/>
          </p:nvSpPr>
          <p:spPr>
            <a:xfrm>
              <a:off x="5724085" y="5126284"/>
              <a:ext cx="4071303" cy="3073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A59AFF1-6B25-904A-80D1-22BCC99AABCE}"/>
                    </a:ext>
                  </a:extLst>
                </p:cNvPr>
                <p:cNvSpPr txBox="1"/>
                <p:nvPr/>
              </p:nvSpPr>
              <p:spPr>
                <a:xfrm>
                  <a:off x="370342" y="4214534"/>
                  <a:ext cx="4141640" cy="646331"/>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cumulative difference of the feedback received by document </a:t>
                  </a:r>
                  <a14:m>
                    <m:oMath xmlns:m="http://schemas.openxmlformats.org/officeDocument/2006/math">
                      <m:r>
                        <a:rPr lang="en-US" i="1" dirty="0" smtClean="0">
                          <a:latin typeface="Cambria Math" panose="02040503050406030204" pitchFamily="18" charset="0"/>
                        </a:rPr>
                        <m:t>𝑖</m:t>
                      </m:r>
                    </m:oMath>
                  </a14:m>
                  <a:r>
                    <a:rPr lang="en-US" dirty="0"/>
                    <a:t> and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m:t>
                      </m:r>
                    </m:oMath>
                  </a14:m>
                  <a:r>
                    <a:rPr lang="en-US" dirty="0"/>
                    <a:t>until </a:t>
                  </a:r>
                  <a14:m>
                    <m:oMath xmlns:m="http://schemas.openxmlformats.org/officeDocument/2006/math">
                      <m:r>
                        <a:rPr lang="en-US" i="1" dirty="0" smtClean="0">
                          <a:latin typeface="Cambria Math" panose="02040503050406030204" pitchFamily="18" charset="0"/>
                        </a:rPr>
                        <m:t>𝑡</m:t>
                      </m:r>
                    </m:oMath>
                  </a14:m>
                  <a:endParaRPr lang="en-US" dirty="0"/>
                </a:p>
              </p:txBody>
            </p:sp>
          </mc:Choice>
          <mc:Fallback xmlns="">
            <p:sp>
              <p:nvSpPr>
                <p:cNvPr id="18" name="TextBox 17">
                  <a:extLst>
                    <a:ext uri="{FF2B5EF4-FFF2-40B4-BE49-F238E27FC236}">
                      <a16:creationId xmlns:a16="http://schemas.microsoft.com/office/drawing/2014/main" id="{8A59AFF1-6B25-904A-80D1-22BCC99AABCE}"/>
                    </a:ext>
                  </a:extLst>
                </p:cNvPr>
                <p:cNvSpPr txBox="1">
                  <a:spLocks noRot="1" noChangeAspect="1" noMove="1" noResize="1" noEditPoints="1" noAdjustHandles="1" noChangeArrowheads="1" noChangeShapeType="1" noTextEdit="1"/>
                </p:cNvSpPr>
                <p:nvPr/>
              </p:nvSpPr>
              <p:spPr>
                <a:xfrm>
                  <a:off x="370342" y="4214534"/>
                  <a:ext cx="4141640" cy="646331"/>
                </a:xfrm>
                <a:prstGeom prst="rect">
                  <a:avLst/>
                </a:prstGeom>
                <a:blipFill>
                  <a:blip r:embed="rId4"/>
                  <a:stretch>
                    <a:fillRect l="-1216" t="-1852" r="-1216" b="-12963"/>
                  </a:stretch>
                </a:blipFill>
                <a:ln w="28575">
                  <a:solidFill>
                    <a:schemeClr val="accent1"/>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9DD95433-C2F5-274F-AF31-6EB8D93A91F6}"/>
                </a:ext>
              </a:extLst>
            </p:cNvPr>
            <p:cNvCxnSpPr>
              <a:cxnSpLocks/>
              <a:endCxn id="18" idx="3"/>
            </p:cNvCxnSpPr>
            <p:nvPr/>
          </p:nvCxnSpPr>
          <p:spPr>
            <a:xfrm flipH="1" flipV="1">
              <a:off x="4511982" y="4537700"/>
              <a:ext cx="1212104" cy="742266"/>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D7B87B9-EBAD-D645-8ACF-449B1325194F}"/>
              </a:ext>
            </a:extLst>
          </p:cNvPr>
          <p:cNvGrpSpPr/>
          <p:nvPr/>
        </p:nvGrpSpPr>
        <p:grpSpPr>
          <a:xfrm>
            <a:off x="370342" y="5323181"/>
            <a:ext cx="11016455" cy="646331"/>
            <a:chOff x="370342" y="5323181"/>
            <a:chExt cx="11016455" cy="646331"/>
          </a:xfrm>
        </p:grpSpPr>
        <p:sp>
          <p:nvSpPr>
            <p:cNvPr id="8" name="Rectangle 7">
              <a:extLst>
                <a:ext uri="{FF2B5EF4-FFF2-40B4-BE49-F238E27FC236}">
                  <a16:creationId xmlns:a16="http://schemas.microsoft.com/office/drawing/2014/main" id="{A8FE68B2-A136-C646-9248-187527DEB298}"/>
                </a:ext>
              </a:extLst>
            </p:cNvPr>
            <p:cNvSpPr/>
            <p:nvPr/>
          </p:nvSpPr>
          <p:spPr>
            <a:xfrm>
              <a:off x="5507208" y="5461834"/>
              <a:ext cx="5879589" cy="37922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cxnSp>
          <p:nvCxnSpPr>
            <p:cNvPr id="24" name="Straight Arrow Connector 23">
              <a:extLst>
                <a:ext uri="{FF2B5EF4-FFF2-40B4-BE49-F238E27FC236}">
                  <a16:creationId xmlns:a16="http://schemas.microsoft.com/office/drawing/2014/main" id="{E259597F-8E53-A447-B020-41D594593F40}"/>
                </a:ext>
              </a:extLst>
            </p:cNvPr>
            <p:cNvCxnSpPr>
              <a:cxnSpLocks/>
              <a:stCxn id="8" idx="1"/>
              <a:endCxn id="27" idx="3"/>
            </p:cNvCxnSpPr>
            <p:nvPr/>
          </p:nvCxnSpPr>
          <p:spPr>
            <a:xfrm flipH="1" flipV="1">
              <a:off x="4792566" y="5646347"/>
              <a:ext cx="714642" cy="5100"/>
            </a:xfrm>
            <a:prstGeom prst="straightConnector1">
              <a:avLst/>
            </a:prstGeom>
            <a:ln w="28575">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29D39A2-28BF-8A4C-82A0-06008F3FF382}"/>
                    </a:ext>
                  </a:extLst>
                </p:cNvPr>
                <p:cNvSpPr txBox="1"/>
                <p:nvPr/>
              </p:nvSpPr>
              <p:spPr>
                <a:xfrm>
                  <a:off x="370342" y="5323181"/>
                  <a:ext cx="4422224" cy="646331"/>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Document pair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 </m:t>
                      </m:r>
                      <m:r>
                        <a:rPr lang="en-US" i="1" dirty="0" err="1" smtClean="0">
                          <a:latin typeface="Cambria Math" panose="02040503050406030204" pitchFamily="18" charset="0"/>
                        </a:rPr>
                        <m:t>𝑖</m:t>
                      </m:r>
                      <m:r>
                        <a:rPr lang="en-US" i="1" dirty="0" smtClean="0">
                          <a:latin typeface="Cambria Math" panose="02040503050406030204" pitchFamily="18" charset="0"/>
                        </a:rPr>
                        <m:t>) </m:t>
                      </m:r>
                    </m:oMath>
                  </a14:m>
                  <a:r>
                    <a:rPr lang="en-US" dirty="0"/>
                    <a:t>is added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𝑡</m:t>
                          </m:r>
                        </m:sub>
                      </m:sSub>
                    </m:oMath>
                  </a14:m>
                  <a:r>
                    <a:rPr lang="en-US" dirty="0"/>
                    <a:t> when item </a:t>
                  </a:r>
                  <a14:m>
                    <m:oMath xmlns:m="http://schemas.openxmlformats.org/officeDocument/2006/math">
                      <m:r>
                        <a:rPr lang="en-US" b="0" i="1" smtClean="0">
                          <a:latin typeface="Cambria Math" panose="02040503050406030204" pitchFamily="18" charset="0"/>
                        </a:rPr>
                        <m:t>𝑖</m:t>
                      </m:r>
                    </m:oMath>
                  </a14:m>
                  <a:r>
                    <a:rPr lang="en-US" dirty="0"/>
                    <a:t> receives sufficiently more clicks than </a:t>
                  </a:r>
                  <a14:m>
                    <m:oMath xmlns:m="http://schemas.openxmlformats.org/officeDocument/2006/math">
                      <m:r>
                        <a:rPr lang="en-US" i="1" dirty="0" smtClean="0">
                          <a:latin typeface="Cambria Math" panose="02040503050406030204" pitchFamily="18" charset="0"/>
                        </a:rPr>
                        <m:t>𝑗</m:t>
                      </m:r>
                    </m:oMath>
                  </a14:m>
                  <a:endParaRPr lang="en-US" dirty="0"/>
                </a:p>
              </p:txBody>
            </p:sp>
          </mc:Choice>
          <mc:Fallback xmlns="">
            <p:sp>
              <p:nvSpPr>
                <p:cNvPr id="27" name="TextBox 26">
                  <a:extLst>
                    <a:ext uri="{FF2B5EF4-FFF2-40B4-BE49-F238E27FC236}">
                      <a16:creationId xmlns:a16="http://schemas.microsoft.com/office/drawing/2014/main" id="{829D39A2-28BF-8A4C-82A0-06008F3FF382}"/>
                    </a:ext>
                  </a:extLst>
                </p:cNvPr>
                <p:cNvSpPr txBox="1">
                  <a:spLocks noRot="1" noChangeAspect="1" noMove="1" noResize="1" noEditPoints="1" noAdjustHandles="1" noChangeArrowheads="1" noChangeShapeType="1" noTextEdit="1"/>
                </p:cNvSpPr>
                <p:nvPr/>
              </p:nvSpPr>
              <p:spPr>
                <a:xfrm>
                  <a:off x="370342" y="5323181"/>
                  <a:ext cx="4422224" cy="646331"/>
                </a:xfrm>
                <a:prstGeom prst="rect">
                  <a:avLst/>
                </a:prstGeom>
                <a:blipFill>
                  <a:blip r:embed="rId5"/>
                  <a:stretch>
                    <a:fillRect l="-1140" t="-1852" b="-12963"/>
                  </a:stretch>
                </a:blipFill>
                <a:ln w="28575">
                  <a:solidFill>
                    <a:schemeClr val="accent6">
                      <a:lumMod val="75000"/>
                    </a:schemeClr>
                  </a:solidFill>
                </a:ln>
              </p:spPr>
              <p:txBody>
                <a:bodyPr/>
                <a:lstStyle/>
                <a:p>
                  <a:r>
                    <a:rPr lang="en-US">
                      <a:noFill/>
                    </a:rPr>
                    <a:t> </a:t>
                  </a:r>
                </a:p>
              </p:txBody>
            </p:sp>
          </mc:Fallback>
        </mc:AlternateContent>
      </p:grpSp>
      <p:sp>
        <p:nvSpPr>
          <p:cNvPr id="16" name="Slide Number Placeholder 4">
            <a:extLst>
              <a:ext uri="{FF2B5EF4-FFF2-40B4-BE49-F238E27FC236}">
                <a16:creationId xmlns:a16="http://schemas.microsoft.com/office/drawing/2014/main" id="{42B78A8D-9BA2-7E42-8BD0-FC8BD7FACFBC}"/>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10</a:t>
            </a:fld>
            <a:endParaRPr lang="en-US"/>
          </a:p>
        </p:txBody>
      </p:sp>
      <p:sp>
        <p:nvSpPr>
          <p:cNvPr id="17" name="Date Placeholder 3">
            <a:extLst>
              <a:ext uri="{FF2B5EF4-FFF2-40B4-BE49-F238E27FC236}">
                <a16:creationId xmlns:a16="http://schemas.microsoft.com/office/drawing/2014/main" id="{FF00C3A7-BAAF-C746-80B5-468EABAAC85A}"/>
              </a:ext>
            </a:extLst>
          </p:cNvPr>
          <p:cNvSpPr>
            <a:spLocks noGrp="1"/>
          </p:cNvSpPr>
          <p:nvPr>
            <p:ph type="dt" sz="half" idx="10"/>
          </p:nvPr>
        </p:nvSpPr>
        <p:spPr>
          <a:xfrm>
            <a:off x="838200" y="6356350"/>
            <a:ext cx="2743200" cy="365125"/>
          </a:xfrm>
        </p:spPr>
        <p:txBody>
          <a:bodyPr/>
          <a:lstStyle/>
          <a:p>
            <a:r>
              <a:rPr lang="en-US" dirty="0" err="1"/>
              <a:t>TopRank</a:t>
            </a:r>
            <a:endParaRPr lang="en-US" dirty="0"/>
          </a:p>
        </p:txBody>
      </p:sp>
    </p:spTree>
    <p:extLst>
      <p:ext uri="{BB962C8B-B14F-4D97-AF65-F5344CB8AC3E}">
        <p14:creationId xmlns:p14="http://schemas.microsoft.com/office/powerpoint/2010/main" val="25280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3878-4D63-1C4E-BA73-23EC7D135CCD}"/>
              </a:ext>
            </a:extLst>
          </p:cNvPr>
          <p:cNvSpPr>
            <a:spLocks noGrp="1"/>
          </p:cNvSpPr>
          <p:nvPr>
            <p:ph type="title"/>
          </p:nvPr>
        </p:nvSpPr>
        <p:spPr/>
        <p:txBody>
          <a:bodyPr/>
          <a:lstStyle/>
          <a:p>
            <a:r>
              <a:rPr lang="en-US" dirty="0" err="1"/>
              <a:t>TopRank</a:t>
            </a:r>
            <a:r>
              <a:rPr lang="en-US" dirty="0"/>
              <a:t>: OL2R by topological sort</a:t>
            </a:r>
          </a:p>
        </p:txBody>
      </p:sp>
      <p:pic>
        <p:nvPicPr>
          <p:cNvPr id="5" name="Picture 4" descr="Text, letter&#10;&#10;Description automatically generated">
            <a:extLst>
              <a:ext uri="{FF2B5EF4-FFF2-40B4-BE49-F238E27FC236}">
                <a16:creationId xmlns:a16="http://schemas.microsoft.com/office/drawing/2014/main" id="{1094C5C7-9793-A747-9F36-CF8BDC898B74}"/>
              </a:ext>
            </a:extLst>
          </p:cNvPr>
          <p:cNvPicPr>
            <a:picLocks noChangeAspect="1"/>
          </p:cNvPicPr>
          <p:nvPr/>
        </p:nvPicPr>
        <p:blipFill>
          <a:blip r:embed="rId2"/>
          <a:stretch>
            <a:fillRect/>
          </a:stretch>
        </p:blipFill>
        <p:spPr>
          <a:xfrm>
            <a:off x="5003732" y="1690688"/>
            <a:ext cx="6509088" cy="4430835"/>
          </a:xfrm>
          <a:prstGeom prst="rect">
            <a:avLst/>
          </a:prstGeom>
        </p:spPr>
      </p:pic>
      <p:sp>
        <p:nvSpPr>
          <p:cNvPr id="13" name="Rectangle 12">
            <a:extLst>
              <a:ext uri="{FF2B5EF4-FFF2-40B4-BE49-F238E27FC236}">
                <a16:creationId xmlns:a16="http://schemas.microsoft.com/office/drawing/2014/main" id="{E5857912-A1F0-0948-85CE-92796E490153}"/>
              </a:ext>
            </a:extLst>
          </p:cNvPr>
          <p:cNvSpPr/>
          <p:nvPr/>
        </p:nvSpPr>
        <p:spPr>
          <a:xfrm>
            <a:off x="5380891" y="3086099"/>
            <a:ext cx="4847191" cy="1063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9A20C90C-D981-134D-B159-519657998E35}"/>
              </a:ext>
            </a:extLst>
          </p:cNvPr>
          <p:cNvGrpSpPr/>
          <p:nvPr/>
        </p:nvGrpSpPr>
        <p:grpSpPr>
          <a:xfrm>
            <a:off x="830227" y="2292726"/>
            <a:ext cx="4711853" cy="3975038"/>
            <a:chOff x="830227" y="2292726"/>
            <a:chExt cx="4711853" cy="3975038"/>
          </a:xfrm>
        </p:grpSpPr>
        <p:pic>
          <p:nvPicPr>
            <p:cNvPr id="4" name="Picture 3" descr="Diagram&#10;&#10;Description automatically generated">
              <a:extLst>
                <a:ext uri="{FF2B5EF4-FFF2-40B4-BE49-F238E27FC236}">
                  <a16:creationId xmlns:a16="http://schemas.microsoft.com/office/drawing/2014/main" id="{A98D6B38-F2EC-374C-B6F2-75CD648B1BBC}"/>
                </a:ext>
              </a:extLst>
            </p:cNvPr>
            <p:cNvPicPr>
              <a:picLocks noChangeAspect="1"/>
            </p:cNvPicPr>
            <p:nvPr/>
          </p:nvPicPr>
          <p:blipFill>
            <a:blip r:embed="rId3"/>
            <a:stretch>
              <a:fillRect/>
            </a:stretch>
          </p:blipFill>
          <p:spPr>
            <a:xfrm>
              <a:off x="838200" y="3941135"/>
              <a:ext cx="4136142" cy="1765993"/>
            </a:xfrm>
            <a:prstGeom prst="rect">
              <a:avLst/>
            </a:prstGeom>
          </p:spPr>
        </p:pic>
        <p:sp>
          <p:nvSpPr>
            <p:cNvPr id="9" name="TextBox 8">
              <a:extLst>
                <a:ext uri="{FF2B5EF4-FFF2-40B4-BE49-F238E27FC236}">
                  <a16:creationId xmlns:a16="http://schemas.microsoft.com/office/drawing/2014/main" id="{D18D8F2F-3E59-BA44-B1BB-D1D34834DFD1}"/>
                </a:ext>
              </a:extLst>
            </p:cNvPr>
            <p:cNvSpPr txBox="1"/>
            <p:nvPr/>
          </p:nvSpPr>
          <p:spPr>
            <a:xfrm>
              <a:off x="838200" y="2292726"/>
              <a:ext cx="2872154" cy="400110"/>
            </a:xfrm>
            <a:prstGeom prst="rect">
              <a:avLst/>
            </a:prstGeom>
            <a:noFill/>
          </p:spPr>
          <p:txBody>
            <a:bodyPr wrap="square" rtlCol="0">
              <a:spAutoFit/>
            </a:bodyPr>
            <a:lstStyle/>
            <a:p>
              <a:r>
                <a:rPr lang="en-US" sz="2000" dirty="0"/>
                <a:t>Ranking example</a:t>
              </a:r>
            </a:p>
          </p:txBody>
        </p:sp>
        <p:pic>
          <p:nvPicPr>
            <p:cNvPr id="12" name="Picture 11">
              <a:extLst>
                <a:ext uri="{FF2B5EF4-FFF2-40B4-BE49-F238E27FC236}">
                  <a16:creationId xmlns:a16="http://schemas.microsoft.com/office/drawing/2014/main" id="{FD0615D0-C3E4-8844-9F5D-03DA269D9FC2}"/>
                </a:ext>
              </a:extLst>
            </p:cNvPr>
            <p:cNvPicPr>
              <a:picLocks noChangeAspect="1"/>
            </p:cNvPicPr>
            <p:nvPr/>
          </p:nvPicPr>
          <p:blipFill>
            <a:blip r:embed="rId4"/>
            <a:stretch>
              <a:fillRect/>
            </a:stretch>
          </p:blipFill>
          <p:spPr>
            <a:xfrm>
              <a:off x="838200" y="2882204"/>
              <a:ext cx="2631980" cy="263592"/>
            </a:xfrm>
            <a:prstGeom prst="rect">
              <a:avLst/>
            </a:prstGeom>
          </p:spPr>
        </p:pic>
        <p:sp>
          <p:nvSpPr>
            <p:cNvPr id="19" name="TextBox 18">
              <a:extLst>
                <a:ext uri="{FF2B5EF4-FFF2-40B4-BE49-F238E27FC236}">
                  <a16:creationId xmlns:a16="http://schemas.microsoft.com/office/drawing/2014/main" id="{31C6C56C-B038-3443-A506-164EACCCA33F}"/>
                </a:ext>
              </a:extLst>
            </p:cNvPr>
            <p:cNvSpPr txBox="1"/>
            <p:nvPr/>
          </p:nvSpPr>
          <p:spPr>
            <a:xfrm>
              <a:off x="830227" y="3220300"/>
              <a:ext cx="4367937" cy="646331"/>
            </a:xfrm>
            <a:prstGeom prst="rect">
              <a:avLst/>
            </a:prstGeom>
            <a:noFill/>
          </p:spPr>
          <p:txBody>
            <a:bodyPr wrap="square" rtlCol="0">
              <a:spAutoFit/>
            </a:bodyPr>
            <a:lstStyle/>
            <a:p>
              <a:r>
                <a:rPr lang="en-US" dirty="0"/>
                <a:t>i.e., Sufficient observations are received that document 1 is better than document 3</a:t>
              </a:r>
            </a:p>
          </p:txBody>
        </p:sp>
        <p:sp>
          <p:nvSpPr>
            <p:cNvPr id="20" name="TextBox 19">
              <a:extLst>
                <a:ext uri="{FF2B5EF4-FFF2-40B4-BE49-F238E27FC236}">
                  <a16:creationId xmlns:a16="http://schemas.microsoft.com/office/drawing/2014/main" id="{3A2BB48A-DC55-8749-A82F-6E6B716BA52F}"/>
                </a:ext>
              </a:extLst>
            </p:cNvPr>
            <p:cNvSpPr txBox="1"/>
            <p:nvPr/>
          </p:nvSpPr>
          <p:spPr>
            <a:xfrm>
              <a:off x="838200" y="5867654"/>
              <a:ext cx="4703880" cy="400110"/>
            </a:xfrm>
            <a:prstGeom prst="rect">
              <a:avLst/>
            </a:prstGeom>
            <a:noFill/>
          </p:spPr>
          <p:txBody>
            <a:bodyPr wrap="square" rtlCol="0">
              <a:spAutoFit/>
            </a:bodyPr>
            <a:lstStyle/>
            <a:p>
              <a:r>
                <a:rPr lang="en-US" sz="2000" dirty="0"/>
                <a:t>One possible ranking: 2, 1, 3, 4, 5</a:t>
              </a:r>
            </a:p>
          </p:txBody>
        </p:sp>
      </p:grpSp>
      <p:sp>
        <p:nvSpPr>
          <p:cNvPr id="11" name="Slide Number Placeholder 4">
            <a:extLst>
              <a:ext uri="{FF2B5EF4-FFF2-40B4-BE49-F238E27FC236}">
                <a16:creationId xmlns:a16="http://schemas.microsoft.com/office/drawing/2014/main" id="{A3B7D402-85D5-DF44-A75A-5E1E9C4A2A68}"/>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11</a:t>
            </a:fld>
            <a:endParaRPr lang="en-US"/>
          </a:p>
        </p:txBody>
      </p:sp>
      <p:sp>
        <p:nvSpPr>
          <p:cNvPr id="15" name="Date Placeholder 3">
            <a:extLst>
              <a:ext uri="{FF2B5EF4-FFF2-40B4-BE49-F238E27FC236}">
                <a16:creationId xmlns:a16="http://schemas.microsoft.com/office/drawing/2014/main" id="{4DE1E860-E780-6A40-82EF-95BDD5A738F9}"/>
              </a:ext>
            </a:extLst>
          </p:cNvPr>
          <p:cNvSpPr>
            <a:spLocks noGrp="1"/>
          </p:cNvSpPr>
          <p:nvPr>
            <p:ph type="dt" sz="half" idx="10"/>
          </p:nvPr>
        </p:nvSpPr>
        <p:spPr>
          <a:xfrm>
            <a:off x="838200" y="6356350"/>
            <a:ext cx="2743200" cy="365125"/>
          </a:xfrm>
        </p:spPr>
        <p:txBody>
          <a:bodyPr/>
          <a:lstStyle/>
          <a:p>
            <a:r>
              <a:rPr lang="en-US" dirty="0" err="1"/>
              <a:t>TopRank</a:t>
            </a:r>
            <a:endParaRPr lang="en-US" dirty="0"/>
          </a:p>
        </p:txBody>
      </p:sp>
    </p:spTree>
    <p:extLst>
      <p:ext uri="{BB962C8B-B14F-4D97-AF65-F5344CB8AC3E}">
        <p14:creationId xmlns:p14="http://schemas.microsoft.com/office/powerpoint/2010/main" val="232693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C8A4-05EE-CD45-A9E7-8E0ECD7E83CA}"/>
              </a:ext>
            </a:extLst>
          </p:cNvPr>
          <p:cNvSpPr>
            <a:spLocks noGrp="1"/>
          </p:cNvSpPr>
          <p:nvPr>
            <p:ph type="title"/>
          </p:nvPr>
        </p:nvSpPr>
        <p:spPr/>
        <p:txBody>
          <a:bodyPr/>
          <a:lstStyle/>
          <a:p>
            <a:r>
              <a:rPr lang="en-US" dirty="0"/>
              <a:t>Mini summary</a:t>
            </a:r>
          </a:p>
        </p:txBody>
      </p:sp>
      <p:sp>
        <p:nvSpPr>
          <p:cNvPr id="3" name="Vertical Text Placeholder 2">
            <a:extLst>
              <a:ext uri="{FF2B5EF4-FFF2-40B4-BE49-F238E27FC236}">
                <a16:creationId xmlns:a16="http://schemas.microsoft.com/office/drawing/2014/main" id="{9CB90CC7-3B94-7049-95A2-8039AD65E4E4}"/>
              </a:ext>
            </a:extLst>
          </p:cNvPr>
          <p:cNvSpPr>
            <a:spLocks noGrp="1"/>
          </p:cNvSpPr>
          <p:nvPr>
            <p:ph type="body" orient="vert" idx="1"/>
          </p:nvPr>
        </p:nvSpPr>
        <p:spPr/>
        <p:txBody>
          <a:bodyPr/>
          <a:lstStyle/>
          <a:p>
            <a:r>
              <a:rPr lang="en-US" dirty="0"/>
              <a:t>Cascading bandits</a:t>
            </a:r>
          </a:p>
          <a:p>
            <a:pPr lvl="1"/>
            <a:r>
              <a:rPr lang="en-US" dirty="0"/>
              <a:t>Assume user behavior follows cascade model: only one click</a:t>
            </a:r>
          </a:p>
          <a:p>
            <a:pPr lvl="1"/>
            <a:r>
              <a:rPr lang="en-US" dirty="0"/>
              <a:t>Maximize the probability that at least one document is attractive</a:t>
            </a:r>
          </a:p>
          <a:p>
            <a:r>
              <a:rPr lang="en-US" dirty="0"/>
              <a:t>DCM bandits</a:t>
            </a:r>
          </a:p>
          <a:p>
            <a:pPr lvl="1"/>
            <a:r>
              <a:rPr lang="en-US" dirty="0"/>
              <a:t>Assume user behavior follows DCM model to allow multiple clicks</a:t>
            </a:r>
          </a:p>
          <a:p>
            <a:pPr lvl="1"/>
            <a:r>
              <a:rPr lang="en-US" dirty="0"/>
              <a:t>Maximize the probability that at least one document is attractive</a:t>
            </a:r>
          </a:p>
          <a:p>
            <a:r>
              <a:rPr lang="en-US" dirty="0" err="1"/>
              <a:t>TopRank</a:t>
            </a:r>
            <a:endParaRPr lang="en-US" dirty="0"/>
          </a:p>
          <a:p>
            <a:pPr lvl="1"/>
            <a:r>
              <a:rPr lang="en-US" dirty="0"/>
              <a:t>No specific click model assumption</a:t>
            </a:r>
          </a:p>
          <a:p>
            <a:pPr lvl="1"/>
            <a:r>
              <a:rPr lang="en-US" dirty="0"/>
              <a:t>Rank documents with topological sort with respect to the confidence of the preference between documents</a:t>
            </a:r>
          </a:p>
        </p:txBody>
      </p:sp>
      <p:sp>
        <p:nvSpPr>
          <p:cNvPr id="4" name="Slide Number Placeholder 4">
            <a:extLst>
              <a:ext uri="{FF2B5EF4-FFF2-40B4-BE49-F238E27FC236}">
                <a16:creationId xmlns:a16="http://schemas.microsoft.com/office/drawing/2014/main" id="{5B350CE8-6DB0-1941-8AA5-B2053F9B6C02}"/>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12</a:t>
            </a:fld>
            <a:endParaRPr lang="en-US"/>
          </a:p>
        </p:txBody>
      </p:sp>
      <p:sp>
        <p:nvSpPr>
          <p:cNvPr id="5" name="Date Placeholder 3">
            <a:extLst>
              <a:ext uri="{FF2B5EF4-FFF2-40B4-BE49-F238E27FC236}">
                <a16:creationId xmlns:a16="http://schemas.microsoft.com/office/drawing/2014/main" id="{D801DF94-7925-7A4A-86E2-F211E0025542}"/>
              </a:ext>
            </a:extLst>
          </p:cNvPr>
          <p:cNvSpPr>
            <a:spLocks noGrp="1"/>
          </p:cNvSpPr>
          <p:nvPr>
            <p:ph type="dt" sz="half" idx="10"/>
          </p:nvPr>
        </p:nvSpPr>
        <p:spPr>
          <a:xfrm>
            <a:off x="838200" y="6356350"/>
            <a:ext cx="2743200" cy="365125"/>
          </a:xfrm>
        </p:spPr>
        <p:txBody>
          <a:bodyPr/>
          <a:lstStyle/>
          <a:p>
            <a:r>
              <a:rPr lang="en-US" dirty="0"/>
              <a:t>Summary</a:t>
            </a:r>
          </a:p>
        </p:txBody>
      </p:sp>
    </p:spTree>
    <p:extLst>
      <p:ext uri="{BB962C8B-B14F-4D97-AF65-F5344CB8AC3E}">
        <p14:creationId xmlns:p14="http://schemas.microsoft.com/office/powerpoint/2010/main" val="90946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329C-81CF-9443-9CFB-739F39F19C6C}"/>
              </a:ext>
            </a:extLst>
          </p:cNvPr>
          <p:cNvSpPr>
            <a:spLocks noGrp="1"/>
          </p:cNvSpPr>
          <p:nvPr>
            <p:ph type="title"/>
          </p:nvPr>
        </p:nvSpPr>
        <p:spPr/>
        <p:txBody>
          <a:bodyPr/>
          <a:lstStyle/>
          <a:p>
            <a:r>
              <a:rPr lang="en-US" dirty="0"/>
              <a:t>Dueling bandit gradient descent [YJ09] </a:t>
            </a:r>
          </a:p>
        </p:txBody>
      </p:sp>
      <p:sp>
        <p:nvSpPr>
          <p:cNvPr id="3" name="Vertical Text Placeholder 2">
            <a:extLst>
              <a:ext uri="{FF2B5EF4-FFF2-40B4-BE49-F238E27FC236}">
                <a16:creationId xmlns:a16="http://schemas.microsoft.com/office/drawing/2014/main" id="{CA8F8B52-69B4-614C-BB5B-CD656EDE3656}"/>
              </a:ext>
            </a:extLst>
          </p:cNvPr>
          <p:cNvSpPr>
            <a:spLocks noGrp="1"/>
          </p:cNvSpPr>
          <p:nvPr>
            <p:ph type="body" orient="vert" idx="1"/>
          </p:nvPr>
        </p:nvSpPr>
        <p:spPr>
          <a:xfrm>
            <a:off x="838200" y="1825625"/>
            <a:ext cx="11190402" cy="2178910"/>
          </a:xfrm>
        </p:spPr>
        <p:txBody>
          <a:bodyPr/>
          <a:lstStyle/>
          <a:p>
            <a:r>
              <a:rPr lang="en-US" dirty="0"/>
              <a:t>DBGD is built on </a:t>
            </a:r>
            <a:r>
              <a:rPr lang="en-US" b="1" dirty="0"/>
              <a:t>interleaving</a:t>
            </a:r>
            <a:r>
              <a:rPr lang="en-US" dirty="0"/>
              <a:t>, an online evaluation method for rankings</a:t>
            </a:r>
          </a:p>
          <a:p>
            <a:pPr lvl="1"/>
            <a:r>
              <a:rPr lang="en-US" dirty="0"/>
              <a:t>Infer preference between two ranking lists based on clicks on the interleaved ranking</a:t>
            </a:r>
          </a:p>
          <a:p>
            <a:r>
              <a:rPr lang="en-US" dirty="0"/>
              <a:t>DBGD: online gradient descent based on the inferred preference between models           explore the model space</a:t>
            </a:r>
          </a:p>
        </p:txBody>
      </p:sp>
      <p:grpSp>
        <p:nvGrpSpPr>
          <p:cNvPr id="4" name="Group 3">
            <a:extLst>
              <a:ext uri="{FF2B5EF4-FFF2-40B4-BE49-F238E27FC236}">
                <a16:creationId xmlns:a16="http://schemas.microsoft.com/office/drawing/2014/main" id="{DA0016B9-A961-8F4A-8898-C09EBFB92E25}"/>
              </a:ext>
            </a:extLst>
          </p:cNvPr>
          <p:cNvGrpSpPr/>
          <p:nvPr/>
        </p:nvGrpSpPr>
        <p:grpSpPr>
          <a:xfrm>
            <a:off x="4077078" y="3990901"/>
            <a:ext cx="767071" cy="1102895"/>
            <a:chOff x="7741920" y="3677920"/>
            <a:chExt cx="767071" cy="1102895"/>
          </a:xfrm>
          <a:solidFill>
            <a:schemeClr val="accent5">
              <a:lumMod val="60000"/>
              <a:lumOff val="40000"/>
            </a:schemeClr>
          </a:solidFill>
        </p:grpSpPr>
        <p:sp>
          <p:nvSpPr>
            <p:cNvPr id="5" name="Rectangle 4">
              <a:extLst>
                <a:ext uri="{FF2B5EF4-FFF2-40B4-BE49-F238E27FC236}">
                  <a16:creationId xmlns:a16="http://schemas.microsoft.com/office/drawing/2014/main" id="{7A11BABA-739E-874C-BC15-A657C200EE45}"/>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6" name="Rectangle 5">
              <a:extLst>
                <a:ext uri="{FF2B5EF4-FFF2-40B4-BE49-F238E27FC236}">
                  <a16:creationId xmlns:a16="http://schemas.microsoft.com/office/drawing/2014/main" id="{5CB0B824-5960-8849-BAAE-5A95BEDAF0D7}"/>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7" name="Rectangle 6">
              <a:extLst>
                <a:ext uri="{FF2B5EF4-FFF2-40B4-BE49-F238E27FC236}">
                  <a16:creationId xmlns:a16="http://schemas.microsoft.com/office/drawing/2014/main" id="{A9E264C8-743A-1840-8EAF-8AFBD5441CEB}"/>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8" name="Rectangle 7">
              <a:extLst>
                <a:ext uri="{FF2B5EF4-FFF2-40B4-BE49-F238E27FC236}">
                  <a16:creationId xmlns:a16="http://schemas.microsoft.com/office/drawing/2014/main" id="{FD66A1CE-830F-504C-961E-F331A7D714FE}"/>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9" name="Group 8">
            <a:extLst>
              <a:ext uri="{FF2B5EF4-FFF2-40B4-BE49-F238E27FC236}">
                <a16:creationId xmlns:a16="http://schemas.microsoft.com/office/drawing/2014/main" id="{2A444DD9-2266-724F-BA44-166BA8567D8B}"/>
              </a:ext>
            </a:extLst>
          </p:cNvPr>
          <p:cNvGrpSpPr/>
          <p:nvPr/>
        </p:nvGrpSpPr>
        <p:grpSpPr>
          <a:xfrm>
            <a:off x="4077078" y="5612212"/>
            <a:ext cx="767071" cy="1097704"/>
            <a:chOff x="7741920" y="3677920"/>
            <a:chExt cx="767071" cy="1097704"/>
          </a:xfrm>
          <a:solidFill>
            <a:srgbClr val="FF5D78"/>
          </a:solidFill>
        </p:grpSpPr>
        <p:sp>
          <p:nvSpPr>
            <p:cNvPr id="10" name="Rectangle 9">
              <a:extLst>
                <a:ext uri="{FF2B5EF4-FFF2-40B4-BE49-F238E27FC236}">
                  <a16:creationId xmlns:a16="http://schemas.microsoft.com/office/drawing/2014/main" id="{9AFBD175-F933-D948-A833-468FFFB34EC0}"/>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1" name="Rectangle 10">
              <a:extLst>
                <a:ext uri="{FF2B5EF4-FFF2-40B4-BE49-F238E27FC236}">
                  <a16:creationId xmlns:a16="http://schemas.microsoft.com/office/drawing/2014/main" id="{5F0AE91D-6C84-3C4E-BB76-F6007A69C1B5}"/>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2" name="Rectangle 11">
              <a:extLst>
                <a:ext uri="{FF2B5EF4-FFF2-40B4-BE49-F238E27FC236}">
                  <a16:creationId xmlns:a16="http://schemas.microsoft.com/office/drawing/2014/main" id="{387385AD-520D-C34B-B48B-811232FACB2C}"/>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3" name="Rectangle 12">
              <a:extLst>
                <a:ext uri="{FF2B5EF4-FFF2-40B4-BE49-F238E27FC236}">
                  <a16:creationId xmlns:a16="http://schemas.microsoft.com/office/drawing/2014/main" id="{D6A19581-7C21-4D4C-9A98-939DCB8309EF}"/>
                </a:ext>
              </a:extLst>
            </p:cNvPr>
            <p:cNvSpPr/>
            <p:nvPr/>
          </p:nvSpPr>
          <p:spPr>
            <a:xfrm>
              <a:off x="7741920" y="4501304"/>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sp>
        <p:nvSpPr>
          <p:cNvPr id="14" name="TextBox 13">
            <a:extLst>
              <a:ext uri="{FF2B5EF4-FFF2-40B4-BE49-F238E27FC236}">
                <a16:creationId xmlns:a16="http://schemas.microsoft.com/office/drawing/2014/main" id="{E4F472A7-EAF9-D749-878E-970F1C3DF891}"/>
              </a:ext>
            </a:extLst>
          </p:cNvPr>
          <p:cNvSpPr txBox="1"/>
          <p:nvPr/>
        </p:nvSpPr>
        <p:spPr>
          <a:xfrm>
            <a:off x="2542808" y="4109578"/>
            <a:ext cx="1267487" cy="400110"/>
          </a:xfrm>
          <a:prstGeom prst="rect">
            <a:avLst/>
          </a:prstGeom>
          <a:noFill/>
        </p:spPr>
        <p:txBody>
          <a:bodyPr wrap="square" rtlCol="0">
            <a:spAutoFit/>
          </a:bodyPr>
          <a:lstStyle/>
          <a:p>
            <a:r>
              <a:rPr lang="en-US" sz="2000" dirty="0"/>
              <a:t>Ranking A</a:t>
            </a:r>
          </a:p>
        </p:txBody>
      </p:sp>
      <p:sp>
        <p:nvSpPr>
          <p:cNvPr id="15" name="TextBox 14">
            <a:extLst>
              <a:ext uri="{FF2B5EF4-FFF2-40B4-BE49-F238E27FC236}">
                <a16:creationId xmlns:a16="http://schemas.microsoft.com/office/drawing/2014/main" id="{8A2F1290-3490-6143-8156-B6F915BABD93}"/>
              </a:ext>
            </a:extLst>
          </p:cNvPr>
          <p:cNvSpPr txBox="1"/>
          <p:nvPr/>
        </p:nvSpPr>
        <p:spPr>
          <a:xfrm>
            <a:off x="2542809" y="5960797"/>
            <a:ext cx="1267486" cy="400110"/>
          </a:xfrm>
          <a:prstGeom prst="rect">
            <a:avLst/>
          </a:prstGeom>
          <a:noFill/>
        </p:spPr>
        <p:txBody>
          <a:bodyPr wrap="square" rtlCol="0">
            <a:spAutoFit/>
          </a:bodyPr>
          <a:lstStyle/>
          <a:p>
            <a:r>
              <a:rPr lang="en-US" sz="2000" dirty="0"/>
              <a:t>Ranking B</a:t>
            </a:r>
          </a:p>
        </p:txBody>
      </p:sp>
      <p:grpSp>
        <p:nvGrpSpPr>
          <p:cNvPr id="16" name="Group 15">
            <a:extLst>
              <a:ext uri="{FF2B5EF4-FFF2-40B4-BE49-F238E27FC236}">
                <a16:creationId xmlns:a16="http://schemas.microsoft.com/office/drawing/2014/main" id="{62B4AC72-BFF7-AC42-80A6-A900A351B016}"/>
              </a:ext>
            </a:extLst>
          </p:cNvPr>
          <p:cNvGrpSpPr/>
          <p:nvPr/>
        </p:nvGrpSpPr>
        <p:grpSpPr>
          <a:xfrm>
            <a:off x="6234327" y="4791805"/>
            <a:ext cx="767072" cy="1094727"/>
            <a:chOff x="7741919" y="3677920"/>
            <a:chExt cx="767072" cy="1094727"/>
          </a:xfrm>
        </p:grpSpPr>
        <p:sp>
          <p:nvSpPr>
            <p:cNvPr id="17" name="Rectangle 16">
              <a:extLst>
                <a:ext uri="{FF2B5EF4-FFF2-40B4-BE49-F238E27FC236}">
                  <a16:creationId xmlns:a16="http://schemas.microsoft.com/office/drawing/2014/main" id="{FC4AA0C2-7DD3-EE4F-BA97-87163485FE85}"/>
                </a:ext>
              </a:extLst>
            </p:cNvPr>
            <p:cNvSpPr/>
            <p:nvPr/>
          </p:nvSpPr>
          <p:spPr>
            <a:xfrm>
              <a:off x="7741920" y="3677920"/>
              <a:ext cx="767071" cy="27432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8" name="Rectangle 17">
              <a:extLst>
                <a:ext uri="{FF2B5EF4-FFF2-40B4-BE49-F238E27FC236}">
                  <a16:creationId xmlns:a16="http://schemas.microsoft.com/office/drawing/2014/main" id="{C5488F9A-6FF2-F446-B7E8-108DC4C67510}"/>
                </a:ext>
              </a:extLst>
            </p:cNvPr>
            <p:cNvSpPr/>
            <p:nvPr/>
          </p:nvSpPr>
          <p:spPr>
            <a:xfrm>
              <a:off x="7741920" y="3952240"/>
              <a:ext cx="767071" cy="274320"/>
            </a:xfrm>
            <a:prstGeom prst="rect">
              <a:avLst/>
            </a:prstGeom>
            <a:solidFill>
              <a:srgbClr val="FF5D78"/>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d3</a:t>
              </a:r>
            </a:p>
          </p:txBody>
        </p:sp>
        <p:sp>
          <p:nvSpPr>
            <p:cNvPr id="19" name="Rectangle 18">
              <a:extLst>
                <a:ext uri="{FF2B5EF4-FFF2-40B4-BE49-F238E27FC236}">
                  <a16:creationId xmlns:a16="http://schemas.microsoft.com/office/drawing/2014/main" id="{D9BC48E2-3DDC-5148-B865-8657E17C0585}"/>
                </a:ext>
              </a:extLst>
            </p:cNvPr>
            <p:cNvSpPr/>
            <p:nvPr/>
          </p:nvSpPr>
          <p:spPr>
            <a:xfrm>
              <a:off x="7741920" y="4228281"/>
              <a:ext cx="767071" cy="274320"/>
            </a:xfrm>
            <a:prstGeom prst="rect">
              <a:avLst/>
            </a:prstGeom>
            <a:solidFill>
              <a:srgbClr val="FF5D78"/>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d2</a:t>
              </a:r>
            </a:p>
          </p:txBody>
        </p:sp>
        <p:sp>
          <p:nvSpPr>
            <p:cNvPr id="20" name="Rectangle 19">
              <a:extLst>
                <a:ext uri="{FF2B5EF4-FFF2-40B4-BE49-F238E27FC236}">
                  <a16:creationId xmlns:a16="http://schemas.microsoft.com/office/drawing/2014/main" id="{2D75D7A2-5FC5-4B4C-8E1F-A0EA762EB1BF}"/>
                </a:ext>
              </a:extLst>
            </p:cNvPr>
            <p:cNvSpPr/>
            <p:nvPr/>
          </p:nvSpPr>
          <p:spPr>
            <a:xfrm>
              <a:off x="7741919" y="4498327"/>
              <a:ext cx="767071" cy="27432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sp>
        <p:nvSpPr>
          <p:cNvPr id="21" name="Right Arrow 20">
            <a:extLst>
              <a:ext uri="{FF2B5EF4-FFF2-40B4-BE49-F238E27FC236}">
                <a16:creationId xmlns:a16="http://schemas.microsoft.com/office/drawing/2014/main" id="{12359905-BCE1-254A-BF42-F8AD2AA5AB88}"/>
              </a:ext>
            </a:extLst>
          </p:cNvPr>
          <p:cNvSpPr/>
          <p:nvPr/>
        </p:nvSpPr>
        <p:spPr>
          <a:xfrm rot="18919136">
            <a:off x="5091727" y="5458935"/>
            <a:ext cx="697641" cy="404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EC7C1983-9497-EE46-896B-3BDE3C40869D}"/>
              </a:ext>
            </a:extLst>
          </p:cNvPr>
          <p:cNvSpPr/>
          <p:nvPr/>
        </p:nvSpPr>
        <p:spPr>
          <a:xfrm rot="2680864" flipV="1">
            <a:off x="5091726" y="4754463"/>
            <a:ext cx="697641" cy="404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00B4431-655E-024E-A8BB-5D9D88FEA654}"/>
              </a:ext>
            </a:extLst>
          </p:cNvPr>
          <p:cNvSpPr txBox="1"/>
          <p:nvPr/>
        </p:nvSpPr>
        <p:spPr>
          <a:xfrm>
            <a:off x="5576599" y="4087302"/>
            <a:ext cx="2201796" cy="400110"/>
          </a:xfrm>
          <a:prstGeom prst="rect">
            <a:avLst/>
          </a:prstGeom>
          <a:noFill/>
        </p:spPr>
        <p:txBody>
          <a:bodyPr wrap="square" rtlCol="0">
            <a:spAutoFit/>
          </a:bodyPr>
          <a:lstStyle/>
          <a:p>
            <a:r>
              <a:rPr lang="en-US" sz="2000" dirty="0"/>
              <a:t>Interleaved ranking</a:t>
            </a:r>
          </a:p>
        </p:txBody>
      </p:sp>
      <p:pic>
        <p:nvPicPr>
          <p:cNvPr id="25" name="Picture 24" descr="Icon&#10;&#10;Description automatically generated">
            <a:extLst>
              <a:ext uri="{FF2B5EF4-FFF2-40B4-BE49-F238E27FC236}">
                <a16:creationId xmlns:a16="http://schemas.microsoft.com/office/drawing/2014/main" id="{C0A9A432-4D14-CA42-A7FA-6E85C1BA69EF}"/>
              </a:ext>
            </a:extLst>
          </p:cNvPr>
          <p:cNvPicPr>
            <a:picLocks noChangeAspect="1"/>
          </p:cNvPicPr>
          <p:nvPr/>
        </p:nvPicPr>
        <p:blipFill>
          <a:blip r:embed="rId2"/>
          <a:stretch>
            <a:fillRect/>
          </a:stretch>
        </p:blipFill>
        <p:spPr>
          <a:xfrm>
            <a:off x="7042193" y="4809306"/>
            <a:ext cx="239318" cy="239318"/>
          </a:xfrm>
          <a:prstGeom prst="rect">
            <a:avLst/>
          </a:prstGeom>
        </p:spPr>
      </p:pic>
      <p:pic>
        <p:nvPicPr>
          <p:cNvPr id="26" name="Picture 25" descr="Icon&#10;&#10;Description automatically generated">
            <a:extLst>
              <a:ext uri="{FF2B5EF4-FFF2-40B4-BE49-F238E27FC236}">
                <a16:creationId xmlns:a16="http://schemas.microsoft.com/office/drawing/2014/main" id="{77064451-ECA9-7A4E-81E6-BC1071FC7CA1}"/>
              </a:ext>
            </a:extLst>
          </p:cNvPr>
          <p:cNvPicPr>
            <a:picLocks noChangeAspect="1"/>
          </p:cNvPicPr>
          <p:nvPr/>
        </p:nvPicPr>
        <p:blipFill>
          <a:blip r:embed="rId2"/>
          <a:stretch>
            <a:fillRect/>
          </a:stretch>
        </p:blipFill>
        <p:spPr>
          <a:xfrm>
            <a:off x="7042193" y="5101127"/>
            <a:ext cx="239318" cy="239318"/>
          </a:xfrm>
          <a:prstGeom prst="rect">
            <a:avLst/>
          </a:prstGeom>
        </p:spPr>
      </p:pic>
      <p:pic>
        <p:nvPicPr>
          <p:cNvPr id="27" name="Picture 26" descr="Icon&#10;&#10;Description automatically generated">
            <a:extLst>
              <a:ext uri="{FF2B5EF4-FFF2-40B4-BE49-F238E27FC236}">
                <a16:creationId xmlns:a16="http://schemas.microsoft.com/office/drawing/2014/main" id="{4E66BCE8-016E-254D-B193-49939022E72A}"/>
              </a:ext>
            </a:extLst>
          </p:cNvPr>
          <p:cNvPicPr>
            <a:picLocks noChangeAspect="1"/>
          </p:cNvPicPr>
          <p:nvPr/>
        </p:nvPicPr>
        <p:blipFill>
          <a:blip r:embed="rId2"/>
          <a:stretch>
            <a:fillRect/>
          </a:stretch>
        </p:blipFill>
        <p:spPr>
          <a:xfrm>
            <a:off x="7042193" y="5420640"/>
            <a:ext cx="239318" cy="239318"/>
          </a:xfrm>
          <a:prstGeom prst="rect">
            <a:avLst/>
          </a:prstGeom>
        </p:spPr>
      </p:pic>
      <p:sp>
        <p:nvSpPr>
          <p:cNvPr id="29" name="TextBox 28">
            <a:extLst>
              <a:ext uri="{FF2B5EF4-FFF2-40B4-BE49-F238E27FC236}">
                <a16:creationId xmlns:a16="http://schemas.microsoft.com/office/drawing/2014/main" id="{3B2435F3-8222-0441-94D3-FC9493371CFE}"/>
              </a:ext>
            </a:extLst>
          </p:cNvPr>
          <p:cNvSpPr txBox="1"/>
          <p:nvPr/>
        </p:nvSpPr>
        <p:spPr>
          <a:xfrm>
            <a:off x="8045620" y="4866843"/>
            <a:ext cx="3411225" cy="707886"/>
          </a:xfrm>
          <a:prstGeom prst="rect">
            <a:avLst/>
          </a:prstGeom>
          <a:noFill/>
        </p:spPr>
        <p:txBody>
          <a:bodyPr wrap="square" rtlCol="0">
            <a:spAutoFit/>
          </a:bodyPr>
          <a:lstStyle/>
          <a:p>
            <a:r>
              <a:rPr lang="en-US" sz="2000" b="1" dirty="0">
                <a:solidFill>
                  <a:schemeClr val="accent1"/>
                </a:solidFill>
              </a:rPr>
              <a:t>Ranking A receives one click. Ranking B receives two clicks.</a:t>
            </a:r>
          </a:p>
        </p:txBody>
      </p:sp>
      <p:sp>
        <p:nvSpPr>
          <p:cNvPr id="22" name="TextBox 21">
            <a:extLst>
              <a:ext uri="{FF2B5EF4-FFF2-40B4-BE49-F238E27FC236}">
                <a16:creationId xmlns:a16="http://schemas.microsoft.com/office/drawing/2014/main" id="{E9992A88-8DBE-174D-A1E4-6284316C5C76}"/>
              </a:ext>
            </a:extLst>
          </p:cNvPr>
          <p:cNvSpPr txBox="1"/>
          <p:nvPr/>
        </p:nvSpPr>
        <p:spPr>
          <a:xfrm>
            <a:off x="1587589" y="5960797"/>
            <a:ext cx="983974" cy="369332"/>
          </a:xfrm>
          <a:prstGeom prst="rect">
            <a:avLst/>
          </a:prstGeom>
          <a:noFill/>
        </p:spPr>
        <p:txBody>
          <a:bodyPr wrap="square" rtlCol="0">
            <a:spAutoFit/>
          </a:bodyPr>
          <a:lstStyle/>
          <a:p>
            <a:r>
              <a:rPr lang="en-US" b="1" dirty="0">
                <a:solidFill>
                  <a:srgbClr val="FF0000"/>
                </a:solidFill>
              </a:rPr>
              <a:t>Winner!</a:t>
            </a:r>
          </a:p>
        </p:txBody>
      </p:sp>
      <p:cxnSp>
        <p:nvCxnSpPr>
          <p:cNvPr id="30" name="Straight Arrow Connector 29">
            <a:extLst>
              <a:ext uri="{FF2B5EF4-FFF2-40B4-BE49-F238E27FC236}">
                <a16:creationId xmlns:a16="http://schemas.microsoft.com/office/drawing/2014/main" id="{162BF8F5-A5AE-894B-869A-C0AD0DBE92C8}"/>
              </a:ext>
            </a:extLst>
          </p:cNvPr>
          <p:cNvCxnSpPr/>
          <p:nvPr/>
        </p:nvCxnSpPr>
        <p:spPr>
          <a:xfrm>
            <a:off x="2285999" y="3677478"/>
            <a:ext cx="765314" cy="0"/>
          </a:xfrm>
          <a:prstGeom prst="straightConnector1">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Slide Number Placeholder 4">
            <a:extLst>
              <a:ext uri="{FF2B5EF4-FFF2-40B4-BE49-F238E27FC236}">
                <a16:creationId xmlns:a16="http://schemas.microsoft.com/office/drawing/2014/main" id="{B210221C-3FE8-2148-974A-25686A7A374A}"/>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13</a:t>
            </a:fld>
            <a:endParaRPr lang="en-US"/>
          </a:p>
        </p:txBody>
      </p:sp>
      <p:sp>
        <p:nvSpPr>
          <p:cNvPr id="32" name="Date Placeholder 3">
            <a:extLst>
              <a:ext uri="{FF2B5EF4-FFF2-40B4-BE49-F238E27FC236}">
                <a16:creationId xmlns:a16="http://schemas.microsoft.com/office/drawing/2014/main" id="{99AF6534-D562-1A45-B5A1-16F0011C65D3}"/>
              </a:ext>
            </a:extLst>
          </p:cNvPr>
          <p:cNvSpPr>
            <a:spLocks noGrp="1"/>
          </p:cNvSpPr>
          <p:nvPr>
            <p:ph type="dt" sz="half" idx="10"/>
          </p:nvPr>
        </p:nvSpPr>
        <p:spPr>
          <a:xfrm>
            <a:off x="838200" y="6356350"/>
            <a:ext cx="2743200" cy="365125"/>
          </a:xfrm>
        </p:spPr>
        <p:txBody>
          <a:bodyPr/>
          <a:lstStyle/>
          <a:p>
            <a:r>
              <a:rPr lang="en-US" dirty="0"/>
              <a:t>DBGD</a:t>
            </a:r>
          </a:p>
        </p:txBody>
      </p:sp>
    </p:spTree>
    <p:extLst>
      <p:ext uri="{BB962C8B-B14F-4D97-AF65-F5344CB8AC3E}">
        <p14:creationId xmlns:p14="http://schemas.microsoft.com/office/powerpoint/2010/main" val="264666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animBg="1"/>
      <p:bldP spid="23" grpId="0" animBg="1"/>
      <p:bldP spid="24" grpId="0"/>
      <p:bldP spid="2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638D-CFFD-FF4D-BD0F-4024581A50FE}"/>
              </a:ext>
            </a:extLst>
          </p:cNvPr>
          <p:cNvSpPr>
            <a:spLocks noGrp="1"/>
          </p:cNvSpPr>
          <p:nvPr>
            <p:ph type="title"/>
          </p:nvPr>
        </p:nvSpPr>
        <p:spPr/>
        <p:txBody>
          <a:bodyPr/>
          <a:lstStyle/>
          <a:p>
            <a:r>
              <a:rPr lang="en-US" dirty="0"/>
              <a:t>Dueling bandit gradient descent [YJ09] </a:t>
            </a:r>
          </a:p>
        </p:txBody>
      </p:sp>
      <p:sp>
        <p:nvSpPr>
          <p:cNvPr id="3" name="Vertical Text Placeholder 2">
            <a:extLst>
              <a:ext uri="{FF2B5EF4-FFF2-40B4-BE49-F238E27FC236}">
                <a16:creationId xmlns:a16="http://schemas.microsoft.com/office/drawing/2014/main" id="{7109AB62-634E-404C-89FD-783048E72948}"/>
              </a:ext>
            </a:extLst>
          </p:cNvPr>
          <p:cNvSpPr>
            <a:spLocks noGrp="1"/>
          </p:cNvSpPr>
          <p:nvPr>
            <p:ph type="body" orient="vert" idx="1"/>
          </p:nvPr>
        </p:nvSpPr>
        <p:spPr>
          <a:xfrm>
            <a:off x="838200" y="1825625"/>
            <a:ext cx="10515600" cy="1002416"/>
          </a:xfrm>
        </p:spPr>
        <p:txBody>
          <a:bodyPr/>
          <a:lstStyle/>
          <a:p>
            <a:r>
              <a:rPr lang="en-US" dirty="0"/>
              <a:t>Interleaving method offers a reliable mechanism for deriving </a:t>
            </a:r>
            <a:r>
              <a:rPr lang="en-US" b="1" dirty="0"/>
              <a:t>relative preferences</a:t>
            </a:r>
            <a:r>
              <a:rPr lang="en-US" dirty="0"/>
              <a:t> between retrieval functions</a:t>
            </a:r>
          </a:p>
        </p:txBody>
      </p:sp>
      <p:pic>
        <p:nvPicPr>
          <p:cNvPr id="237" name="Picture 236">
            <a:extLst>
              <a:ext uri="{FF2B5EF4-FFF2-40B4-BE49-F238E27FC236}">
                <a16:creationId xmlns:a16="http://schemas.microsoft.com/office/drawing/2014/main" id="{EF8CE1DA-2427-614A-8488-06B3F84160BA}"/>
              </a:ext>
            </a:extLst>
          </p:cNvPr>
          <p:cNvPicPr>
            <a:picLocks noChangeAspect="1"/>
          </p:cNvPicPr>
          <p:nvPr/>
        </p:nvPicPr>
        <p:blipFill>
          <a:blip r:embed="rId2"/>
          <a:stretch>
            <a:fillRect/>
          </a:stretch>
        </p:blipFill>
        <p:spPr>
          <a:xfrm>
            <a:off x="7432464" y="2421492"/>
            <a:ext cx="3315766" cy="4172807"/>
          </a:xfrm>
          <a:prstGeom prst="rect">
            <a:avLst/>
          </a:prstGeom>
        </p:spPr>
      </p:pic>
      <p:grpSp>
        <p:nvGrpSpPr>
          <p:cNvPr id="238" name="Group 237">
            <a:extLst>
              <a:ext uri="{FF2B5EF4-FFF2-40B4-BE49-F238E27FC236}">
                <a16:creationId xmlns:a16="http://schemas.microsoft.com/office/drawing/2014/main" id="{5A1714E9-E307-3241-B721-AEF6A9CDFF0B}"/>
              </a:ext>
            </a:extLst>
          </p:cNvPr>
          <p:cNvGrpSpPr/>
          <p:nvPr/>
        </p:nvGrpSpPr>
        <p:grpSpPr>
          <a:xfrm>
            <a:off x="4850311" y="2896635"/>
            <a:ext cx="767071" cy="1102895"/>
            <a:chOff x="7741920" y="3677920"/>
            <a:chExt cx="767071" cy="1102895"/>
          </a:xfrm>
          <a:solidFill>
            <a:schemeClr val="accent5">
              <a:lumMod val="60000"/>
              <a:lumOff val="40000"/>
            </a:schemeClr>
          </a:solidFill>
        </p:grpSpPr>
        <p:sp>
          <p:nvSpPr>
            <p:cNvPr id="239" name="Rectangle 238">
              <a:extLst>
                <a:ext uri="{FF2B5EF4-FFF2-40B4-BE49-F238E27FC236}">
                  <a16:creationId xmlns:a16="http://schemas.microsoft.com/office/drawing/2014/main" id="{1C74A357-8377-214F-BF15-99347CB3813D}"/>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240" name="Rectangle 239">
              <a:extLst>
                <a:ext uri="{FF2B5EF4-FFF2-40B4-BE49-F238E27FC236}">
                  <a16:creationId xmlns:a16="http://schemas.microsoft.com/office/drawing/2014/main" id="{8E0F7B9E-FDC2-AE43-9B60-BA7482772CEA}"/>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241" name="Rectangle 240">
              <a:extLst>
                <a:ext uri="{FF2B5EF4-FFF2-40B4-BE49-F238E27FC236}">
                  <a16:creationId xmlns:a16="http://schemas.microsoft.com/office/drawing/2014/main" id="{5CAEAEAC-DA03-E346-BBCA-4112468E1A91}"/>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242" name="Rectangle 241">
              <a:extLst>
                <a:ext uri="{FF2B5EF4-FFF2-40B4-BE49-F238E27FC236}">
                  <a16:creationId xmlns:a16="http://schemas.microsoft.com/office/drawing/2014/main" id="{245F9133-55C2-A044-8C9F-5AECE4D38719}"/>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243" name="Group 242">
            <a:extLst>
              <a:ext uri="{FF2B5EF4-FFF2-40B4-BE49-F238E27FC236}">
                <a16:creationId xmlns:a16="http://schemas.microsoft.com/office/drawing/2014/main" id="{BE39A11D-E94F-794D-99AE-B783B2F2BCD8}"/>
              </a:ext>
            </a:extLst>
          </p:cNvPr>
          <p:cNvGrpSpPr/>
          <p:nvPr/>
        </p:nvGrpSpPr>
        <p:grpSpPr>
          <a:xfrm>
            <a:off x="4857829" y="5043951"/>
            <a:ext cx="767071" cy="1097704"/>
            <a:chOff x="7741920" y="3677920"/>
            <a:chExt cx="767071" cy="1097704"/>
          </a:xfrm>
          <a:solidFill>
            <a:srgbClr val="FF5D78"/>
          </a:solidFill>
        </p:grpSpPr>
        <p:sp>
          <p:nvSpPr>
            <p:cNvPr id="244" name="Rectangle 243">
              <a:extLst>
                <a:ext uri="{FF2B5EF4-FFF2-40B4-BE49-F238E27FC236}">
                  <a16:creationId xmlns:a16="http://schemas.microsoft.com/office/drawing/2014/main" id="{27FC2499-75EE-B043-B44E-5DDF1DD01DBA}"/>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245" name="Rectangle 244">
              <a:extLst>
                <a:ext uri="{FF2B5EF4-FFF2-40B4-BE49-F238E27FC236}">
                  <a16:creationId xmlns:a16="http://schemas.microsoft.com/office/drawing/2014/main" id="{C3EA47AB-9CB5-FF4F-8B6D-88F3C3004A71}"/>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246" name="Rectangle 245">
              <a:extLst>
                <a:ext uri="{FF2B5EF4-FFF2-40B4-BE49-F238E27FC236}">
                  <a16:creationId xmlns:a16="http://schemas.microsoft.com/office/drawing/2014/main" id="{D4BC1A3C-D166-3B42-9F8E-DE5D100A5396}"/>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247" name="Rectangle 246">
              <a:extLst>
                <a:ext uri="{FF2B5EF4-FFF2-40B4-BE49-F238E27FC236}">
                  <a16:creationId xmlns:a16="http://schemas.microsoft.com/office/drawing/2014/main" id="{0CA34637-0DB7-6144-8583-790DE848D914}"/>
                </a:ext>
              </a:extLst>
            </p:cNvPr>
            <p:cNvSpPr/>
            <p:nvPr/>
          </p:nvSpPr>
          <p:spPr>
            <a:xfrm>
              <a:off x="7741920" y="4501304"/>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248" name="Group 247">
            <a:extLst>
              <a:ext uri="{FF2B5EF4-FFF2-40B4-BE49-F238E27FC236}">
                <a16:creationId xmlns:a16="http://schemas.microsoft.com/office/drawing/2014/main" id="{0510DEF0-4C1F-1345-86E8-AD259F2730F5}"/>
              </a:ext>
            </a:extLst>
          </p:cNvPr>
          <p:cNvGrpSpPr/>
          <p:nvPr/>
        </p:nvGrpSpPr>
        <p:grpSpPr>
          <a:xfrm>
            <a:off x="6258723" y="4001294"/>
            <a:ext cx="767072" cy="1094727"/>
            <a:chOff x="7741919" y="3677920"/>
            <a:chExt cx="767072" cy="1094727"/>
          </a:xfrm>
        </p:grpSpPr>
        <p:sp>
          <p:nvSpPr>
            <p:cNvPr id="249" name="Rectangle 248">
              <a:extLst>
                <a:ext uri="{FF2B5EF4-FFF2-40B4-BE49-F238E27FC236}">
                  <a16:creationId xmlns:a16="http://schemas.microsoft.com/office/drawing/2014/main" id="{43269D93-3A47-6546-A8AA-825B6CF89D57}"/>
                </a:ext>
              </a:extLst>
            </p:cNvPr>
            <p:cNvSpPr/>
            <p:nvPr/>
          </p:nvSpPr>
          <p:spPr>
            <a:xfrm>
              <a:off x="7741920" y="3677920"/>
              <a:ext cx="767071" cy="27432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250" name="Rectangle 249">
              <a:extLst>
                <a:ext uri="{FF2B5EF4-FFF2-40B4-BE49-F238E27FC236}">
                  <a16:creationId xmlns:a16="http://schemas.microsoft.com/office/drawing/2014/main" id="{212D2667-3AAA-1E4B-851B-B1463E5B12C5}"/>
                </a:ext>
              </a:extLst>
            </p:cNvPr>
            <p:cNvSpPr/>
            <p:nvPr/>
          </p:nvSpPr>
          <p:spPr>
            <a:xfrm>
              <a:off x="7741920" y="3952240"/>
              <a:ext cx="767071" cy="274320"/>
            </a:xfrm>
            <a:prstGeom prst="rect">
              <a:avLst/>
            </a:prstGeom>
            <a:solidFill>
              <a:srgbClr val="FF5D78"/>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d3</a:t>
              </a:r>
            </a:p>
          </p:txBody>
        </p:sp>
        <p:sp>
          <p:nvSpPr>
            <p:cNvPr id="251" name="Rectangle 250">
              <a:extLst>
                <a:ext uri="{FF2B5EF4-FFF2-40B4-BE49-F238E27FC236}">
                  <a16:creationId xmlns:a16="http://schemas.microsoft.com/office/drawing/2014/main" id="{6FA598E9-94E2-B048-AD69-E7DE9ED70664}"/>
                </a:ext>
              </a:extLst>
            </p:cNvPr>
            <p:cNvSpPr/>
            <p:nvPr/>
          </p:nvSpPr>
          <p:spPr>
            <a:xfrm>
              <a:off x="7741920" y="4228281"/>
              <a:ext cx="767071" cy="274320"/>
            </a:xfrm>
            <a:prstGeom prst="rect">
              <a:avLst/>
            </a:prstGeom>
            <a:solidFill>
              <a:srgbClr val="FF5D78"/>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d2</a:t>
              </a:r>
            </a:p>
          </p:txBody>
        </p:sp>
        <p:sp>
          <p:nvSpPr>
            <p:cNvPr id="252" name="Rectangle 251">
              <a:extLst>
                <a:ext uri="{FF2B5EF4-FFF2-40B4-BE49-F238E27FC236}">
                  <a16:creationId xmlns:a16="http://schemas.microsoft.com/office/drawing/2014/main" id="{549C5190-6FA0-8549-8374-00A0586D54C6}"/>
                </a:ext>
              </a:extLst>
            </p:cNvPr>
            <p:cNvSpPr/>
            <p:nvPr/>
          </p:nvSpPr>
          <p:spPr>
            <a:xfrm>
              <a:off x="7741919" y="4498327"/>
              <a:ext cx="767071" cy="27432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254" name="Group 253">
            <a:extLst>
              <a:ext uri="{FF2B5EF4-FFF2-40B4-BE49-F238E27FC236}">
                <a16:creationId xmlns:a16="http://schemas.microsoft.com/office/drawing/2014/main" id="{3FB0832F-FD45-6D4A-AD93-1C266E2F8D0E}"/>
              </a:ext>
            </a:extLst>
          </p:cNvPr>
          <p:cNvGrpSpPr/>
          <p:nvPr/>
        </p:nvGrpSpPr>
        <p:grpSpPr>
          <a:xfrm>
            <a:off x="1287216" y="2787587"/>
            <a:ext cx="2294184" cy="1471849"/>
            <a:chOff x="1287216" y="2787587"/>
            <a:chExt cx="2294184" cy="1471849"/>
          </a:xfrm>
        </p:grpSpPr>
        <p:grpSp>
          <p:nvGrpSpPr>
            <p:cNvPr id="255" name="Group 254">
              <a:extLst>
                <a:ext uri="{FF2B5EF4-FFF2-40B4-BE49-F238E27FC236}">
                  <a16:creationId xmlns:a16="http://schemas.microsoft.com/office/drawing/2014/main" id="{46F808E0-AF80-324B-A0E7-83A52E030426}"/>
                </a:ext>
              </a:extLst>
            </p:cNvPr>
            <p:cNvGrpSpPr/>
            <p:nvPr/>
          </p:nvGrpSpPr>
          <p:grpSpPr>
            <a:xfrm>
              <a:off x="1758577" y="2787587"/>
              <a:ext cx="1822823" cy="1074004"/>
              <a:chOff x="1758577" y="2787587"/>
              <a:chExt cx="1822823" cy="1074004"/>
            </a:xfrm>
          </p:grpSpPr>
          <p:sp>
            <p:nvSpPr>
              <p:cNvPr id="257" name="Oval 256">
                <a:extLst>
                  <a:ext uri="{FF2B5EF4-FFF2-40B4-BE49-F238E27FC236}">
                    <a16:creationId xmlns:a16="http://schemas.microsoft.com/office/drawing/2014/main" id="{6C81D37A-27D2-E941-975E-A334F3B6AF1D}"/>
                  </a:ext>
                </a:extLst>
              </p:cNvPr>
              <p:cNvSpPr/>
              <p:nvPr/>
            </p:nvSpPr>
            <p:spPr>
              <a:xfrm>
                <a:off x="1758577" y="3744684"/>
                <a:ext cx="116907" cy="1169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58" name="Straight Arrow Connector 257">
                <a:extLst>
                  <a:ext uri="{FF2B5EF4-FFF2-40B4-BE49-F238E27FC236}">
                    <a16:creationId xmlns:a16="http://schemas.microsoft.com/office/drawing/2014/main" id="{8AB87F5F-9A68-8345-8AB8-C05444886AE8}"/>
                  </a:ext>
                </a:extLst>
              </p:cNvPr>
              <p:cNvCxnSpPr>
                <a:cxnSpLocks/>
              </p:cNvCxnSpPr>
              <p:nvPr/>
            </p:nvCxnSpPr>
            <p:spPr>
              <a:xfrm flipV="1">
                <a:off x="1871879" y="2787587"/>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grpSp>
        <p:pic>
          <p:nvPicPr>
            <p:cNvPr id="256" name="Picture 255">
              <a:extLst>
                <a:ext uri="{FF2B5EF4-FFF2-40B4-BE49-F238E27FC236}">
                  <a16:creationId xmlns:a16="http://schemas.microsoft.com/office/drawing/2014/main" id="{03AF3513-BA0B-A94E-A600-13C4D8410D08}"/>
                </a:ext>
              </a:extLst>
            </p:cNvPr>
            <p:cNvPicPr>
              <a:picLocks noChangeAspect="1"/>
            </p:cNvPicPr>
            <p:nvPr/>
          </p:nvPicPr>
          <p:blipFill>
            <a:blip r:embed="rId3"/>
            <a:stretch>
              <a:fillRect/>
            </a:stretch>
          </p:blipFill>
          <p:spPr>
            <a:xfrm>
              <a:off x="1287216" y="3907624"/>
              <a:ext cx="1088623" cy="351812"/>
            </a:xfrm>
            <a:prstGeom prst="rect">
              <a:avLst/>
            </a:prstGeom>
          </p:spPr>
        </p:pic>
      </p:grpSp>
      <p:grpSp>
        <p:nvGrpSpPr>
          <p:cNvPr id="259" name="Group 258">
            <a:extLst>
              <a:ext uri="{FF2B5EF4-FFF2-40B4-BE49-F238E27FC236}">
                <a16:creationId xmlns:a16="http://schemas.microsoft.com/office/drawing/2014/main" id="{63E498EC-03CF-A749-9821-F0B48D4C72C6}"/>
              </a:ext>
            </a:extLst>
          </p:cNvPr>
          <p:cNvGrpSpPr/>
          <p:nvPr/>
        </p:nvGrpSpPr>
        <p:grpSpPr>
          <a:xfrm>
            <a:off x="1619771" y="4507896"/>
            <a:ext cx="1603566" cy="1286098"/>
            <a:chOff x="1619771" y="4507896"/>
            <a:chExt cx="1603566" cy="1286098"/>
          </a:xfrm>
        </p:grpSpPr>
        <p:sp>
          <p:nvSpPr>
            <p:cNvPr id="260" name="Oval 259">
              <a:extLst>
                <a:ext uri="{FF2B5EF4-FFF2-40B4-BE49-F238E27FC236}">
                  <a16:creationId xmlns:a16="http://schemas.microsoft.com/office/drawing/2014/main" id="{CF77F5E4-E5AA-8642-8B39-358A40ED3563}"/>
                </a:ext>
              </a:extLst>
            </p:cNvPr>
            <p:cNvSpPr/>
            <p:nvPr/>
          </p:nvSpPr>
          <p:spPr>
            <a:xfrm>
              <a:off x="2618632" y="4891361"/>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1" name="Oval 260">
              <a:extLst>
                <a:ext uri="{FF2B5EF4-FFF2-40B4-BE49-F238E27FC236}">
                  <a16:creationId xmlns:a16="http://schemas.microsoft.com/office/drawing/2014/main" id="{FD57F55A-94B4-5544-8BA5-78F63B5A9D94}"/>
                </a:ext>
              </a:extLst>
            </p:cNvPr>
            <p:cNvSpPr/>
            <p:nvPr/>
          </p:nvSpPr>
          <p:spPr>
            <a:xfrm>
              <a:off x="2332637" y="5041572"/>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2" name="Oval 261">
              <a:extLst>
                <a:ext uri="{FF2B5EF4-FFF2-40B4-BE49-F238E27FC236}">
                  <a16:creationId xmlns:a16="http://schemas.microsoft.com/office/drawing/2014/main" id="{CC1AAFC9-7706-A347-8198-AB8F000B5770}"/>
                </a:ext>
              </a:extLst>
            </p:cNvPr>
            <p:cNvSpPr/>
            <p:nvPr/>
          </p:nvSpPr>
          <p:spPr>
            <a:xfrm>
              <a:off x="2178558" y="5294692"/>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3" name="Oval 262">
              <a:extLst>
                <a:ext uri="{FF2B5EF4-FFF2-40B4-BE49-F238E27FC236}">
                  <a16:creationId xmlns:a16="http://schemas.microsoft.com/office/drawing/2014/main" id="{F16E92FA-C021-0D4A-8432-646F1CE247F4}"/>
                </a:ext>
              </a:extLst>
            </p:cNvPr>
            <p:cNvSpPr/>
            <p:nvPr/>
          </p:nvSpPr>
          <p:spPr>
            <a:xfrm>
              <a:off x="2674545" y="5503167"/>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4" name="Rectangle 263">
              <a:extLst>
                <a:ext uri="{FF2B5EF4-FFF2-40B4-BE49-F238E27FC236}">
                  <a16:creationId xmlns:a16="http://schemas.microsoft.com/office/drawing/2014/main" id="{183CBBA7-012C-9A41-A936-2DE1D1041479}"/>
                </a:ext>
              </a:extLst>
            </p:cNvPr>
            <p:cNvSpPr/>
            <p:nvPr/>
          </p:nvSpPr>
          <p:spPr>
            <a:xfrm>
              <a:off x="2618632" y="4507896"/>
              <a:ext cx="423513" cy="369332"/>
            </a:xfrm>
            <a:prstGeom prst="rect">
              <a:avLst/>
            </a:prstGeom>
          </p:spPr>
          <p:txBody>
            <a:bodyPr wrap="none">
              <a:spAutoFit/>
            </a:bodyPr>
            <a:lstStyle/>
            <a:p>
              <a:pPr algn="ctr"/>
              <a:r>
                <a:rPr lang="en-US" dirty="0"/>
                <a:t>d1</a:t>
              </a:r>
            </a:p>
          </p:txBody>
        </p:sp>
        <p:sp>
          <p:nvSpPr>
            <p:cNvPr id="265" name="Rectangle 264">
              <a:extLst>
                <a:ext uri="{FF2B5EF4-FFF2-40B4-BE49-F238E27FC236}">
                  <a16:creationId xmlns:a16="http://schemas.microsoft.com/office/drawing/2014/main" id="{9CFC1060-AB71-D24B-AB91-302D45D3B83A}"/>
                </a:ext>
              </a:extLst>
            </p:cNvPr>
            <p:cNvSpPr/>
            <p:nvPr/>
          </p:nvSpPr>
          <p:spPr>
            <a:xfrm>
              <a:off x="2799823" y="5424662"/>
              <a:ext cx="423514" cy="369332"/>
            </a:xfrm>
            <a:prstGeom prst="rect">
              <a:avLst/>
            </a:prstGeom>
          </p:spPr>
          <p:txBody>
            <a:bodyPr wrap="none">
              <a:spAutoFit/>
            </a:bodyPr>
            <a:lstStyle/>
            <a:p>
              <a:pPr algn="ctr"/>
              <a:r>
                <a:rPr lang="en-US" dirty="0"/>
                <a:t>d2</a:t>
              </a:r>
            </a:p>
          </p:txBody>
        </p:sp>
        <p:sp>
          <p:nvSpPr>
            <p:cNvPr id="266" name="Rectangle 265">
              <a:extLst>
                <a:ext uri="{FF2B5EF4-FFF2-40B4-BE49-F238E27FC236}">
                  <a16:creationId xmlns:a16="http://schemas.microsoft.com/office/drawing/2014/main" id="{D5AAC649-37C5-614B-8FC6-97F513BB1B7F}"/>
                </a:ext>
              </a:extLst>
            </p:cNvPr>
            <p:cNvSpPr/>
            <p:nvPr/>
          </p:nvSpPr>
          <p:spPr>
            <a:xfrm>
              <a:off x="1619771" y="5225677"/>
              <a:ext cx="423514" cy="369332"/>
            </a:xfrm>
            <a:prstGeom prst="rect">
              <a:avLst/>
            </a:prstGeom>
          </p:spPr>
          <p:txBody>
            <a:bodyPr wrap="none">
              <a:spAutoFit/>
            </a:bodyPr>
            <a:lstStyle/>
            <a:p>
              <a:pPr algn="ctr"/>
              <a:r>
                <a:rPr lang="en-US" dirty="0"/>
                <a:t>d4</a:t>
              </a:r>
            </a:p>
          </p:txBody>
        </p:sp>
        <p:sp>
          <p:nvSpPr>
            <p:cNvPr id="267" name="Rectangle 266">
              <a:extLst>
                <a:ext uri="{FF2B5EF4-FFF2-40B4-BE49-F238E27FC236}">
                  <a16:creationId xmlns:a16="http://schemas.microsoft.com/office/drawing/2014/main" id="{BED24E26-9999-9446-A1E7-8806AB82C1DB}"/>
                </a:ext>
              </a:extLst>
            </p:cNvPr>
            <p:cNvSpPr/>
            <p:nvPr/>
          </p:nvSpPr>
          <p:spPr>
            <a:xfrm>
              <a:off x="1974524" y="4647927"/>
              <a:ext cx="423513" cy="369332"/>
            </a:xfrm>
            <a:prstGeom prst="rect">
              <a:avLst/>
            </a:prstGeom>
          </p:spPr>
          <p:txBody>
            <a:bodyPr wrap="none">
              <a:spAutoFit/>
            </a:bodyPr>
            <a:lstStyle/>
            <a:p>
              <a:pPr algn="ctr"/>
              <a:r>
                <a:rPr lang="en-US" dirty="0"/>
                <a:t>d3</a:t>
              </a:r>
            </a:p>
          </p:txBody>
        </p:sp>
      </p:grpSp>
      <p:grpSp>
        <p:nvGrpSpPr>
          <p:cNvPr id="268" name="Group 267">
            <a:extLst>
              <a:ext uri="{FF2B5EF4-FFF2-40B4-BE49-F238E27FC236}">
                <a16:creationId xmlns:a16="http://schemas.microsoft.com/office/drawing/2014/main" id="{174C85BA-87C7-654E-BADA-4C66A32FACE0}"/>
              </a:ext>
            </a:extLst>
          </p:cNvPr>
          <p:cNvGrpSpPr/>
          <p:nvPr/>
        </p:nvGrpSpPr>
        <p:grpSpPr>
          <a:xfrm>
            <a:off x="1241217" y="4180780"/>
            <a:ext cx="1820181" cy="2099625"/>
            <a:chOff x="1241217" y="4180780"/>
            <a:chExt cx="1820181" cy="2099625"/>
          </a:xfrm>
        </p:grpSpPr>
        <p:pic>
          <p:nvPicPr>
            <p:cNvPr id="269" name="Picture 268">
              <a:extLst>
                <a:ext uri="{FF2B5EF4-FFF2-40B4-BE49-F238E27FC236}">
                  <a16:creationId xmlns:a16="http://schemas.microsoft.com/office/drawing/2014/main" id="{5B8E8678-D328-8D4C-A46A-CC7E892CF4DB}"/>
                </a:ext>
              </a:extLst>
            </p:cNvPr>
            <p:cNvPicPr>
              <a:picLocks noChangeAspect="1"/>
            </p:cNvPicPr>
            <p:nvPr/>
          </p:nvPicPr>
          <p:blipFill>
            <a:blip r:embed="rId4"/>
            <a:stretch>
              <a:fillRect/>
            </a:stretch>
          </p:blipFill>
          <p:spPr>
            <a:xfrm>
              <a:off x="1241217" y="5850996"/>
              <a:ext cx="1820181" cy="429409"/>
            </a:xfrm>
            <a:prstGeom prst="rect">
              <a:avLst/>
            </a:prstGeom>
          </p:spPr>
        </p:pic>
        <p:cxnSp>
          <p:nvCxnSpPr>
            <p:cNvPr id="270" name="Straight Arrow Connector 269">
              <a:extLst>
                <a:ext uri="{FF2B5EF4-FFF2-40B4-BE49-F238E27FC236}">
                  <a16:creationId xmlns:a16="http://schemas.microsoft.com/office/drawing/2014/main" id="{E01E875D-5B30-EA45-BAE0-9362D216681B}"/>
                </a:ext>
              </a:extLst>
            </p:cNvPr>
            <p:cNvCxnSpPr>
              <a:cxnSpLocks/>
              <a:stCxn id="298" idx="7"/>
            </p:cNvCxnSpPr>
            <p:nvPr/>
          </p:nvCxnSpPr>
          <p:spPr>
            <a:xfrm flipV="1">
              <a:off x="1944066" y="4180780"/>
              <a:ext cx="718574" cy="1593944"/>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grpSp>
      <p:grpSp>
        <p:nvGrpSpPr>
          <p:cNvPr id="271" name="Group 270">
            <a:extLst>
              <a:ext uri="{FF2B5EF4-FFF2-40B4-BE49-F238E27FC236}">
                <a16:creationId xmlns:a16="http://schemas.microsoft.com/office/drawing/2014/main" id="{6BD532A4-528E-134A-AA6D-A84171F80BC7}"/>
              </a:ext>
            </a:extLst>
          </p:cNvPr>
          <p:cNvGrpSpPr/>
          <p:nvPr/>
        </p:nvGrpSpPr>
        <p:grpSpPr>
          <a:xfrm>
            <a:off x="2664378" y="4107444"/>
            <a:ext cx="1604671" cy="693063"/>
            <a:chOff x="2664378" y="4107444"/>
            <a:chExt cx="1604671" cy="693063"/>
          </a:xfrm>
        </p:grpSpPr>
        <p:cxnSp>
          <p:nvCxnSpPr>
            <p:cNvPr id="272" name="Straight Arrow Connector 271">
              <a:extLst>
                <a:ext uri="{FF2B5EF4-FFF2-40B4-BE49-F238E27FC236}">
                  <a16:creationId xmlns:a16="http://schemas.microsoft.com/office/drawing/2014/main" id="{9E32DEEC-7EEC-924C-A139-1813ACEA32E8}"/>
                </a:ext>
              </a:extLst>
            </p:cNvPr>
            <p:cNvCxnSpPr>
              <a:cxnSpLocks/>
            </p:cNvCxnSpPr>
            <p:nvPr/>
          </p:nvCxnSpPr>
          <p:spPr>
            <a:xfrm flipH="1" flipV="1">
              <a:off x="2664378" y="4185961"/>
              <a:ext cx="999124" cy="614546"/>
            </a:xfrm>
            <a:prstGeom prst="straightConnector1">
              <a:avLst/>
            </a:prstGeom>
            <a:ln w="28575">
              <a:solidFill>
                <a:schemeClr val="tx1"/>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273" name="Picture 272">
              <a:extLst>
                <a:ext uri="{FF2B5EF4-FFF2-40B4-BE49-F238E27FC236}">
                  <a16:creationId xmlns:a16="http://schemas.microsoft.com/office/drawing/2014/main" id="{D40E0BFA-8593-6E48-ACB9-B89779DC6EF1}"/>
                </a:ext>
              </a:extLst>
            </p:cNvPr>
            <p:cNvPicPr>
              <a:picLocks noChangeAspect="1"/>
            </p:cNvPicPr>
            <p:nvPr/>
          </p:nvPicPr>
          <p:blipFill>
            <a:blip r:embed="rId5"/>
            <a:stretch>
              <a:fillRect/>
            </a:stretch>
          </p:blipFill>
          <p:spPr>
            <a:xfrm>
              <a:off x="3223337" y="4107444"/>
              <a:ext cx="1045712" cy="336340"/>
            </a:xfrm>
            <a:prstGeom prst="rect">
              <a:avLst/>
            </a:prstGeom>
          </p:spPr>
        </p:pic>
      </p:grpSp>
      <p:grpSp>
        <p:nvGrpSpPr>
          <p:cNvPr id="274" name="Group 273">
            <a:extLst>
              <a:ext uri="{FF2B5EF4-FFF2-40B4-BE49-F238E27FC236}">
                <a16:creationId xmlns:a16="http://schemas.microsoft.com/office/drawing/2014/main" id="{CE55C41E-5A98-0A4A-981F-948AA8519193}"/>
              </a:ext>
            </a:extLst>
          </p:cNvPr>
          <p:cNvGrpSpPr/>
          <p:nvPr/>
        </p:nvGrpSpPr>
        <p:grpSpPr>
          <a:xfrm>
            <a:off x="2175291" y="2967889"/>
            <a:ext cx="622456" cy="568971"/>
            <a:chOff x="2175291" y="2967889"/>
            <a:chExt cx="622456" cy="568971"/>
          </a:xfrm>
        </p:grpSpPr>
        <p:cxnSp>
          <p:nvCxnSpPr>
            <p:cNvPr id="275" name="Straight Connector 274">
              <a:extLst>
                <a:ext uri="{FF2B5EF4-FFF2-40B4-BE49-F238E27FC236}">
                  <a16:creationId xmlns:a16="http://schemas.microsoft.com/office/drawing/2014/main" id="{BB65738D-E350-0F4F-BF45-1DC63CC23C1C}"/>
                </a:ext>
              </a:extLst>
            </p:cNvPr>
            <p:cNvCxnSpPr/>
            <p:nvPr/>
          </p:nvCxnSpPr>
          <p:spPr>
            <a:xfrm>
              <a:off x="2632715" y="2967889"/>
              <a:ext cx="165032" cy="2754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C376597-9180-414F-B085-CC1336AC014B}"/>
                </a:ext>
              </a:extLst>
            </p:cNvPr>
            <p:cNvCxnSpPr/>
            <p:nvPr/>
          </p:nvCxnSpPr>
          <p:spPr>
            <a:xfrm>
              <a:off x="2301585" y="3131883"/>
              <a:ext cx="180242" cy="28947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6F95F9C2-D350-9B45-BF85-6DA5414F2EA2}"/>
                </a:ext>
              </a:extLst>
            </p:cNvPr>
            <p:cNvCxnSpPr/>
            <p:nvPr/>
          </p:nvCxnSpPr>
          <p:spPr>
            <a:xfrm>
              <a:off x="2573650" y="3390308"/>
              <a:ext cx="97602" cy="14655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9A6042A-FFC8-8842-A504-751DD25C9C95}"/>
                </a:ext>
              </a:extLst>
            </p:cNvPr>
            <p:cNvCxnSpPr/>
            <p:nvPr/>
          </p:nvCxnSpPr>
          <p:spPr>
            <a:xfrm>
              <a:off x="2175291" y="3380098"/>
              <a:ext cx="90016" cy="1492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79" name="Group 278">
            <a:extLst>
              <a:ext uri="{FF2B5EF4-FFF2-40B4-BE49-F238E27FC236}">
                <a16:creationId xmlns:a16="http://schemas.microsoft.com/office/drawing/2014/main" id="{15983E7A-13C8-194D-B92B-D6DBD39D7299}"/>
              </a:ext>
            </a:extLst>
          </p:cNvPr>
          <p:cNvGrpSpPr/>
          <p:nvPr/>
        </p:nvGrpSpPr>
        <p:grpSpPr>
          <a:xfrm>
            <a:off x="2158340" y="4832593"/>
            <a:ext cx="533326" cy="687695"/>
            <a:chOff x="2158340" y="4832593"/>
            <a:chExt cx="533326" cy="687695"/>
          </a:xfrm>
        </p:grpSpPr>
        <p:cxnSp>
          <p:nvCxnSpPr>
            <p:cNvPr id="280" name="Straight Connector 279">
              <a:extLst>
                <a:ext uri="{FF2B5EF4-FFF2-40B4-BE49-F238E27FC236}">
                  <a16:creationId xmlns:a16="http://schemas.microsoft.com/office/drawing/2014/main" id="{8ED10A5A-9B07-C240-9940-9DC8EDCF4BE9}"/>
                </a:ext>
              </a:extLst>
            </p:cNvPr>
            <p:cNvCxnSpPr>
              <a:stCxn id="267" idx="3"/>
              <a:endCxn id="260" idx="2"/>
            </p:cNvCxnSpPr>
            <p:nvPr/>
          </p:nvCxnSpPr>
          <p:spPr>
            <a:xfrm>
              <a:off x="2398037" y="4832593"/>
              <a:ext cx="220595" cy="11722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42EDEA6-54F5-BA40-ABC2-136C63B48384}"/>
                </a:ext>
              </a:extLst>
            </p:cNvPr>
            <p:cNvCxnSpPr/>
            <p:nvPr/>
          </p:nvCxnSpPr>
          <p:spPr>
            <a:xfrm>
              <a:off x="2275070" y="5027205"/>
              <a:ext cx="114387" cy="643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4E5DBDC1-43B3-2C45-978C-AB9E11645EEF}"/>
                </a:ext>
              </a:extLst>
            </p:cNvPr>
            <p:cNvCxnSpPr>
              <a:endCxn id="263" idx="1"/>
            </p:cNvCxnSpPr>
            <p:nvPr/>
          </p:nvCxnSpPr>
          <p:spPr>
            <a:xfrm>
              <a:off x="2203676" y="5222469"/>
              <a:ext cx="487990" cy="2978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6096D2EE-30F4-8A4F-AEBC-B77393F76003}"/>
                </a:ext>
              </a:extLst>
            </p:cNvPr>
            <p:cNvCxnSpPr>
              <a:endCxn id="262" idx="1"/>
            </p:cNvCxnSpPr>
            <p:nvPr/>
          </p:nvCxnSpPr>
          <p:spPr>
            <a:xfrm>
              <a:off x="2158340" y="5290415"/>
              <a:ext cx="37339" cy="213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4" name="Right Arrow 283">
            <a:extLst>
              <a:ext uri="{FF2B5EF4-FFF2-40B4-BE49-F238E27FC236}">
                <a16:creationId xmlns:a16="http://schemas.microsoft.com/office/drawing/2014/main" id="{77FE1FE1-E72C-A948-B10D-B3D1E55C679F}"/>
              </a:ext>
            </a:extLst>
          </p:cNvPr>
          <p:cNvSpPr/>
          <p:nvPr/>
        </p:nvSpPr>
        <p:spPr>
          <a:xfrm>
            <a:off x="3842393" y="3248047"/>
            <a:ext cx="607634"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ight Arrow 285">
            <a:extLst>
              <a:ext uri="{FF2B5EF4-FFF2-40B4-BE49-F238E27FC236}">
                <a16:creationId xmlns:a16="http://schemas.microsoft.com/office/drawing/2014/main" id="{F534A06F-FA21-3A47-AA26-D0A0CB4DB34E}"/>
              </a:ext>
            </a:extLst>
          </p:cNvPr>
          <p:cNvSpPr/>
          <p:nvPr/>
        </p:nvSpPr>
        <p:spPr>
          <a:xfrm>
            <a:off x="3775260" y="5395698"/>
            <a:ext cx="607634"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ight Arrow 286">
            <a:extLst>
              <a:ext uri="{FF2B5EF4-FFF2-40B4-BE49-F238E27FC236}">
                <a16:creationId xmlns:a16="http://schemas.microsoft.com/office/drawing/2014/main" id="{410610B5-A61E-844F-B0DF-CC97F6B31D74}"/>
              </a:ext>
            </a:extLst>
          </p:cNvPr>
          <p:cNvSpPr/>
          <p:nvPr/>
        </p:nvSpPr>
        <p:spPr>
          <a:xfrm rot="18919136">
            <a:off x="5760033" y="4846251"/>
            <a:ext cx="452513"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ight Arrow 287">
            <a:extLst>
              <a:ext uri="{FF2B5EF4-FFF2-40B4-BE49-F238E27FC236}">
                <a16:creationId xmlns:a16="http://schemas.microsoft.com/office/drawing/2014/main" id="{0A00BDFF-F5F9-DE40-8696-A81768BD5C64}"/>
              </a:ext>
            </a:extLst>
          </p:cNvPr>
          <p:cNvSpPr/>
          <p:nvPr/>
        </p:nvSpPr>
        <p:spPr>
          <a:xfrm rot="2679968">
            <a:off x="5739699" y="3909934"/>
            <a:ext cx="452513"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ight Arrow 288">
            <a:extLst>
              <a:ext uri="{FF2B5EF4-FFF2-40B4-BE49-F238E27FC236}">
                <a16:creationId xmlns:a16="http://schemas.microsoft.com/office/drawing/2014/main" id="{00C5E2AB-FFF4-1346-B54B-FCBDFBDBE707}"/>
              </a:ext>
            </a:extLst>
          </p:cNvPr>
          <p:cNvSpPr/>
          <p:nvPr/>
        </p:nvSpPr>
        <p:spPr>
          <a:xfrm>
            <a:off x="7155095" y="4368980"/>
            <a:ext cx="415948"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E5FD3317-54FB-3840-9353-40CD04CCDCA3}"/>
              </a:ext>
            </a:extLst>
          </p:cNvPr>
          <p:cNvGrpSpPr/>
          <p:nvPr/>
        </p:nvGrpSpPr>
        <p:grpSpPr>
          <a:xfrm>
            <a:off x="3663502" y="4956081"/>
            <a:ext cx="3907541" cy="979412"/>
            <a:chOff x="3663502" y="4956081"/>
            <a:chExt cx="3907541" cy="979412"/>
          </a:xfrm>
        </p:grpSpPr>
        <p:cxnSp>
          <p:nvCxnSpPr>
            <p:cNvPr id="291" name="Straight Arrow Connector 290">
              <a:extLst>
                <a:ext uri="{FF2B5EF4-FFF2-40B4-BE49-F238E27FC236}">
                  <a16:creationId xmlns:a16="http://schemas.microsoft.com/office/drawing/2014/main" id="{9D197F56-67AE-2E4B-AF02-4AFC8D7C35B3}"/>
                </a:ext>
              </a:extLst>
            </p:cNvPr>
            <p:cNvCxnSpPr/>
            <p:nvPr/>
          </p:nvCxnSpPr>
          <p:spPr>
            <a:xfrm flipH="1">
              <a:off x="7116792" y="4956081"/>
              <a:ext cx="45425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8ADD1346-6BC9-764B-BE38-491008B889D1}"/>
                </a:ext>
              </a:extLst>
            </p:cNvPr>
            <p:cNvCxnSpPr/>
            <p:nvPr/>
          </p:nvCxnSpPr>
          <p:spPr>
            <a:xfrm flipH="1">
              <a:off x="5777548" y="5218460"/>
              <a:ext cx="457979" cy="39760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58F90AE0-C74A-FA4D-9B38-4D87901C2511}"/>
                </a:ext>
              </a:extLst>
            </p:cNvPr>
            <p:cNvCxnSpPr/>
            <p:nvPr/>
          </p:nvCxnSpPr>
          <p:spPr>
            <a:xfrm flipH="1">
              <a:off x="3663502" y="5935493"/>
              <a:ext cx="697527"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C928E836-9D50-E84A-8CC4-46BD1E6933D4}"/>
              </a:ext>
            </a:extLst>
          </p:cNvPr>
          <p:cNvGrpSpPr/>
          <p:nvPr/>
        </p:nvGrpSpPr>
        <p:grpSpPr>
          <a:xfrm>
            <a:off x="1844280" y="4800506"/>
            <a:ext cx="1832250" cy="1074004"/>
            <a:chOff x="1844280" y="4800506"/>
            <a:chExt cx="1832250" cy="1074004"/>
          </a:xfrm>
        </p:grpSpPr>
        <p:sp>
          <p:nvSpPr>
            <p:cNvPr id="298" name="Oval 297">
              <a:extLst>
                <a:ext uri="{FF2B5EF4-FFF2-40B4-BE49-F238E27FC236}">
                  <a16:creationId xmlns:a16="http://schemas.microsoft.com/office/drawing/2014/main" id="{69E7C1BD-9DF8-9140-832C-35D67B1D1290}"/>
                </a:ext>
              </a:extLst>
            </p:cNvPr>
            <p:cNvSpPr/>
            <p:nvPr/>
          </p:nvSpPr>
          <p:spPr>
            <a:xfrm>
              <a:off x="1844280" y="5757603"/>
              <a:ext cx="116907" cy="116907"/>
            </a:xfrm>
            <a:prstGeom prst="ellipse">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99" name="Straight Arrow Connector 298">
              <a:extLst>
                <a:ext uri="{FF2B5EF4-FFF2-40B4-BE49-F238E27FC236}">
                  <a16:creationId xmlns:a16="http://schemas.microsoft.com/office/drawing/2014/main" id="{17590BE2-3DF2-3D4B-A280-387590D6E98C}"/>
                </a:ext>
              </a:extLst>
            </p:cNvPr>
            <p:cNvCxnSpPr>
              <a:cxnSpLocks/>
            </p:cNvCxnSpPr>
            <p:nvPr/>
          </p:nvCxnSpPr>
          <p:spPr>
            <a:xfrm flipV="1">
              <a:off x="1967009" y="4800506"/>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grpSp>
      <p:grpSp>
        <p:nvGrpSpPr>
          <p:cNvPr id="304" name="Group 303">
            <a:extLst>
              <a:ext uri="{FF2B5EF4-FFF2-40B4-BE49-F238E27FC236}">
                <a16:creationId xmlns:a16="http://schemas.microsoft.com/office/drawing/2014/main" id="{70199A8D-9763-4142-A5A0-C4AB66E16D25}"/>
              </a:ext>
            </a:extLst>
          </p:cNvPr>
          <p:cNvGrpSpPr/>
          <p:nvPr/>
        </p:nvGrpSpPr>
        <p:grpSpPr>
          <a:xfrm>
            <a:off x="1534068" y="2494977"/>
            <a:ext cx="1603566" cy="1286098"/>
            <a:chOff x="1534068" y="2494977"/>
            <a:chExt cx="1603566" cy="1286098"/>
          </a:xfrm>
        </p:grpSpPr>
        <p:sp>
          <p:nvSpPr>
            <p:cNvPr id="305" name="Oval 304">
              <a:extLst>
                <a:ext uri="{FF2B5EF4-FFF2-40B4-BE49-F238E27FC236}">
                  <a16:creationId xmlns:a16="http://schemas.microsoft.com/office/drawing/2014/main" id="{19031F1A-3956-F648-82CE-EA34B9C78D9A}"/>
                </a:ext>
              </a:extLst>
            </p:cNvPr>
            <p:cNvSpPr/>
            <p:nvPr/>
          </p:nvSpPr>
          <p:spPr>
            <a:xfrm>
              <a:off x="2532929" y="2868103"/>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6" name="Oval 305">
              <a:extLst>
                <a:ext uri="{FF2B5EF4-FFF2-40B4-BE49-F238E27FC236}">
                  <a16:creationId xmlns:a16="http://schemas.microsoft.com/office/drawing/2014/main" id="{09B7EB63-4806-204F-A87D-BBA6176D3475}"/>
                </a:ext>
              </a:extLst>
            </p:cNvPr>
            <p:cNvSpPr/>
            <p:nvPr/>
          </p:nvSpPr>
          <p:spPr>
            <a:xfrm>
              <a:off x="2206854" y="3022009"/>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7" name="Oval 306">
              <a:extLst>
                <a:ext uri="{FF2B5EF4-FFF2-40B4-BE49-F238E27FC236}">
                  <a16:creationId xmlns:a16="http://schemas.microsoft.com/office/drawing/2014/main" id="{97CEA365-CF0E-3A4B-B615-9A9A06F9D5C6}"/>
                </a:ext>
              </a:extLst>
            </p:cNvPr>
            <p:cNvSpPr/>
            <p:nvPr/>
          </p:nvSpPr>
          <p:spPr>
            <a:xfrm>
              <a:off x="2092855" y="3281773"/>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8" name="Oval 307">
              <a:extLst>
                <a:ext uri="{FF2B5EF4-FFF2-40B4-BE49-F238E27FC236}">
                  <a16:creationId xmlns:a16="http://schemas.microsoft.com/office/drawing/2014/main" id="{95081296-6F99-4C42-99CC-51C36EC789D8}"/>
                </a:ext>
              </a:extLst>
            </p:cNvPr>
            <p:cNvSpPr/>
            <p:nvPr/>
          </p:nvSpPr>
          <p:spPr>
            <a:xfrm>
              <a:off x="2639468" y="3521620"/>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9" name="Rectangle 308">
              <a:extLst>
                <a:ext uri="{FF2B5EF4-FFF2-40B4-BE49-F238E27FC236}">
                  <a16:creationId xmlns:a16="http://schemas.microsoft.com/office/drawing/2014/main" id="{D60EA33D-DA1A-AF42-B5EE-EAF38E70D26B}"/>
                </a:ext>
              </a:extLst>
            </p:cNvPr>
            <p:cNvSpPr/>
            <p:nvPr/>
          </p:nvSpPr>
          <p:spPr>
            <a:xfrm>
              <a:off x="2532929" y="2494977"/>
              <a:ext cx="423513" cy="369332"/>
            </a:xfrm>
            <a:prstGeom prst="rect">
              <a:avLst/>
            </a:prstGeom>
          </p:spPr>
          <p:txBody>
            <a:bodyPr wrap="none">
              <a:spAutoFit/>
            </a:bodyPr>
            <a:lstStyle/>
            <a:p>
              <a:pPr algn="ctr"/>
              <a:r>
                <a:rPr lang="en-US" dirty="0"/>
                <a:t>d1</a:t>
              </a:r>
            </a:p>
          </p:txBody>
        </p:sp>
        <p:sp>
          <p:nvSpPr>
            <p:cNvPr id="310" name="Rectangle 309">
              <a:extLst>
                <a:ext uri="{FF2B5EF4-FFF2-40B4-BE49-F238E27FC236}">
                  <a16:creationId xmlns:a16="http://schemas.microsoft.com/office/drawing/2014/main" id="{F1C6BF1E-5A75-5245-9DA7-15AE4B110731}"/>
                </a:ext>
              </a:extLst>
            </p:cNvPr>
            <p:cNvSpPr/>
            <p:nvPr/>
          </p:nvSpPr>
          <p:spPr>
            <a:xfrm>
              <a:off x="2714120" y="3411743"/>
              <a:ext cx="423514" cy="369332"/>
            </a:xfrm>
            <a:prstGeom prst="rect">
              <a:avLst/>
            </a:prstGeom>
          </p:spPr>
          <p:txBody>
            <a:bodyPr wrap="none">
              <a:spAutoFit/>
            </a:bodyPr>
            <a:lstStyle/>
            <a:p>
              <a:pPr algn="ctr"/>
              <a:r>
                <a:rPr lang="en-US" dirty="0"/>
                <a:t>d2</a:t>
              </a:r>
            </a:p>
          </p:txBody>
        </p:sp>
        <p:sp>
          <p:nvSpPr>
            <p:cNvPr id="311" name="Rectangle 310">
              <a:extLst>
                <a:ext uri="{FF2B5EF4-FFF2-40B4-BE49-F238E27FC236}">
                  <a16:creationId xmlns:a16="http://schemas.microsoft.com/office/drawing/2014/main" id="{77A550E1-2973-6646-9C2A-7D7F8F6B9B4D}"/>
                </a:ext>
              </a:extLst>
            </p:cNvPr>
            <p:cNvSpPr/>
            <p:nvPr/>
          </p:nvSpPr>
          <p:spPr>
            <a:xfrm>
              <a:off x="1534068" y="3212758"/>
              <a:ext cx="423514" cy="369332"/>
            </a:xfrm>
            <a:prstGeom prst="rect">
              <a:avLst/>
            </a:prstGeom>
          </p:spPr>
          <p:txBody>
            <a:bodyPr wrap="none">
              <a:spAutoFit/>
            </a:bodyPr>
            <a:lstStyle/>
            <a:p>
              <a:pPr algn="ctr"/>
              <a:r>
                <a:rPr lang="en-US" dirty="0"/>
                <a:t>d4</a:t>
              </a:r>
            </a:p>
          </p:txBody>
        </p:sp>
        <p:sp>
          <p:nvSpPr>
            <p:cNvPr id="312" name="Rectangle 311">
              <a:extLst>
                <a:ext uri="{FF2B5EF4-FFF2-40B4-BE49-F238E27FC236}">
                  <a16:creationId xmlns:a16="http://schemas.microsoft.com/office/drawing/2014/main" id="{09803E42-C6C5-914B-9132-41FE50CD9673}"/>
                </a:ext>
              </a:extLst>
            </p:cNvPr>
            <p:cNvSpPr/>
            <p:nvPr/>
          </p:nvSpPr>
          <p:spPr>
            <a:xfrm>
              <a:off x="1888820" y="2635008"/>
              <a:ext cx="423514" cy="369332"/>
            </a:xfrm>
            <a:prstGeom prst="rect">
              <a:avLst/>
            </a:prstGeom>
          </p:spPr>
          <p:txBody>
            <a:bodyPr wrap="none">
              <a:spAutoFit/>
            </a:bodyPr>
            <a:lstStyle/>
            <a:p>
              <a:pPr algn="ctr"/>
              <a:r>
                <a:rPr lang="en-US" dirty="0"/>
                <a:t>d3</a:t>
              </a:r>
            </a:p>
          </p:txBody>
        </p:sp>
      </p:grpSp>
      <p:pic>
        <p:nvPicPr>
          <p:cNvPr id="313" name="Picture 312" descr="Icon&#10;&#10;Description automatically generated">
            <a:extLst>
              <a:ext uri="{FF2B5EF4-FFF2-40B4-BE49-F238E27FC236}">
                <a16:creationId xmlns:a16="http://schemas.microsoft.com/office/drawing/2014/main" id="{BEC1CC9B-B69C-4742-A1EC-901AE164BF1F}"/>
              </a:ext>
            </a:extLst>
          </p:cNvPr>
          <p:cNvPicPr>
            <a:picLocks noChangeAspect="1"/>
          </p:cNvPicPr>
          <p:nvPr/>
        </p:nvPicPr>
        <p:blipFill>
          <a:blip r:embed="rId6"/>
          <a:stretch>
            <a:fillRect/>
          </a:stretch>
        </p:blipFill>
        <p:spPr>
          <a:xfrm>
            <a:off x="10611285" y="4368980"/>
            <a:ext cx="347996" cy="347996"/>
          </a:xfrm>
          <a:prstGeom prst="rect">
            <a:avLst/>
          </a:prstGeom>
        </p:spPr>
      </p:pic>
      <p:grpSp>
        <p:nvGrpSpPr>
          <p:cNvPr id="6" name="Group 5">
            <a:extLst>
              <a:ext uri="{FF2B5EF4-FFF2-40B4-BE49-F238E27FC236}">
                <a16:creationId xmlns:a16="http://schemas.microsoft.com/office/drawing/2014/main" id="{1A4961E6-14BC-DC47-BBED-AD347AD675F8}"/>
              </a:ext>
            </a:extLst>
          </p:cNvPr>
          <p:cNvGrpSpPr/>
          <p:nvPr/>
        </p:nvGrpSpPr>
        <p:grpSpPr>
          <a:xfrm>
            <a:off x="3338655" y="2968549"/>
            <a:ext cx="3912232" cy="1118255"/>
            <a:chOff x="3338655" y="2968549"/>
            <a:chExt cx="3912232" cy="1118255"/>
          </a:xfrm>
        </p:grpSpPr>
        <p:sp>
          <p:nvSpPr>
            <p:cNvPr id="302" name="TextBox 301">
              <a:extLst>
                <a:ext uri="{FF2B5EF4-FFF2-40B4-BE49-F238E27FC236}">
                  <a16:creationId xmlns:a16="http://schemas.microsoft.com/office/drawing/2014/main" id="{3A930B4A-4E7C-6548-B386-E53C2FCEB41F}"/>
                </a:ext>
              </a:extLst>
            </p:cNvPr>
            <p:cNvSpPr txBox="1"/>
            <p:nvPr/>
          </p:nvSpPr>
          <p:spPr>
            <a:xfrm>
              <a:off x="3338655" y="2968549"/>
              <a:ext cx="3912232" cy="1118255"/>
            </a:xfrm>
            <a:prstGeom prst="rect">
              <a:avLst/>
            </a:prstGeom>
            <a:noFill/>
          </p:spPr>
          <p:txBody>
            <a:bodyPr wrap="square" rtlCol="0">
              <a:spAutoFit/>
            </a:bodyPr>
            <a:lstStyle/>
            <a:p>
              <a:r>
                <a:rPr lang="en-US" sz="2000" dirty="0"/>
                <a:t>Dueling Bandit Gradient Descent</a:t>
              </a:r>
            </a:p>
            <a:p>
              <a:pPr/>
              <a:endParaRPr lang="en-US" sz="2000" dirty="0"/>
            </a:p>
            <a:p>
              <a:endParaRPr lang="en-US" sz="2000" baseline="30000" dirty="0"/>
            </a:p>
            <a:p>
              <a:endParaRPr lang="en-US" sz="2000" baseline="30000" dirty="0"/>
            </a:p>
          </p:txBody>
        </p:sp>
        <p:pic>
          <p:nvPicPr>
            <p:cNvPr id="5" name="Picture 4" descr="Text&#10;&#10;Description automatically generated">
              <a:extLst>
                <a:ext uri="{FF2B5EF4-FFF2-40B4-BE49-F238E27FC236}">
                  <a16:creationId xmlns:a16="http://schemas.microsoft.com/office/drawing/2014/main" id="{A406EE73-69B0-3640-A47D-CBD3DBA28449}"/>
                </a:ext>
              </a:extLst>
            </p:cNvPr>
            <p:cNvPicPr>
              <a:picLocks noChangeAspect="1"/>
            </p:cNvPicPr>
            <p:nvPr/>
          </p:nvPicPr>
          <p:blipFill>
            <a:blip r:embed="rId7"/>
            <a:stretch>
              <a:fillRect/>
            </a:stretch>
          </p:blipFill>
          <p:spPr>
            <a:xfrm>
              <a:off x="3903674" y="3313640"/>
              <a:ext cx="2350404" cy="510957"/>
            </a:xfrm>
            <a:prstGeom prst="rect">
              <a:avLst/>
            </a:prstGeom>
          </p:spPr>
        </p:pic>
      </p:grpSp>
      <p:sp>
        <p:nvSpPr>
          <p:cNvPr id="79" name="Slide Number Placeholder 4">
            <a:extLst>
              <a:ext uri="{FF2B5EF4-FFF2-40B4-BE49-F238E27FC236}">
                <a16:creationId xmlns:a16="http://schemas.microsoft.com/office/drawing/2014/main" id="{A073DF46-857B-E54A-B0BD-EF6F77AD05B2}"/>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14</a:t>
            </a:fld>
            <a:endParaRPr lang="en-US"/>
          </a:p>
        </p:txBody>
      </p:sp>
      <p:sp>
        <p:nvSpPr>
          <p:cNvPr id="81" name="Date Placeholder 3">
            <a:extLst>
              <a:ext uri="{FF2B5EF4-FFF2-40B4-BE49-F238E27FC236}">
                <a16:creationId xmlns:a16="http://schemas.microsoft.com/office/drawing/2014/main" id="{1343C9B3-5FD3-AB46-ADD7-35189C595244}"/>
              </a:ext>
            </a:extLst>
          </p:cNvPr>
          <p:cNvSpPr>
            <a:spLocks noGrp="1"/>
          </p:cNvSpPr>
          <p:nvPr>
            <p:ph type="dt" sz="half" idx="10"/>
          </p:nvPr>
        </p:nvSpPr>
        <p:spPr>
          <a:xfrm>
            <a:off x="838200" y="6356350"/>
            <a:ext cx="2743200" cy="365125"/>
          </a:xfrm>
        </p:spPr>
        <p:txBody>
          <a:bodyPr/>
          <a:lstStyle/>
          <a:p>
            <a:r>
              <a:rPr lang="en-US" dirty="0"/>
              <a:t>DBGD</a:t>
            </a:r>
          </a:p>
        </p:txBody>
      </p:sp>
    </p:spTree>
    <p:extLst>
      <p:ext uri="{BB962C8B-B14F-4D97-AF65-F5344CB8AC3E}">
        <p14:creationId xmlns:p14="http://schemas.microsoft.com/office/powerpoint/2010/main" val="123752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54"/>
                                        </p:tgtEl>
                                        <p:attrNameLst>
                                          <p:attrName>style.visibility</p:attrName>
                                        </p:attrNameLst>
                                      </p:cBhvr>
                                      <p:to>
                                        <p:strVal val="visible"/>
                                      </p:to>
                                    </p:set>
                                    <p:animEffect transition="in" filter="wipe(left)">
                                      <p:cBhvr>
                                        <p:cTn id="11" dur="500"/>
                                        <p:tgtEl>
                                          <p:spTgt spid="254"/>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74"/>
                                        </p:tgtEl>
                                        <p:attrNameLst>
                                          <p:attrName>style.visibility</p:attrName>
                                        </p:attrNameLst>
                                      </p:cBhvr>
                                      <p:to>
                                        <p:strVal val="visible"/>
                                      </p:to>
                                    </p:set>
                                    <p:animEffect transition="in" filter="wipe(down)">
                                      <p:cBhvr>
                                        <p:cTn id="15" dur="500"/>
                                        <p:tgtEl>
                                          <p:spTgt spid="2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wipe(left)">
                                      <p:cBhvr>
                                        <p:cTn id="20" dur="500"/>
                                        <p:tgtEl>
                                          <p:spTgt spid="284"/>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38"/>
                                        </p:tgtEl>
                                        <p:attrNameLst>
                                          <p:attrName>style.visibility</p:attrName>
                                        </p:attrNameLst>
                                      </p:cBhvr>
                                      <p:to>
                                        <p:strVal val="visible"/>
                                      </p:to>
                                    </p:set>
                                    <p:animEffect transition="in" filter="wipe(up)">
                                      <p:cBhvr>
                                        <p:cTn id="24" dur="500"/>
                                        <p:tgtEl>
                                          <p:spTgt spid="2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71"/>
                                        </p:tgtEl>
                                        <p:attrNameLst>
                                          <p:attrName>style.visibility</p:attrName>
                                        </p:attrNameLst>
                                      </p:cBhvr>
                                      <p:to>
                                        <p:strVal val="visible"/>
                                      </p:to>
                                    </p:set>
                                    <p:animEffect transition="in" filter="wipe(right)">
                                      <p:cBhvr>
                                        <p:cTn id="33" dur="500"/>
                                        <p:tgtEl>
                                          <p:spTgt spid="271"/>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68"/>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268"/>
                                        </p:tgtEl>
                                        <p:attrNameLst>
                                          <p:attrName>style.visibility</p:attrName>
                                        </p:attrNameLst>
                                      </p:cBhvr>
                                      <p:to>
                                        <p:strVal val="visible"/>
                                      </p:to>
                                    </p:set>
                                    <p:animEffect transition="in" filter="wipe(down)">
                                      <p:cBhvr>
                                        <p:cTn id="39" dur="500"/>
                                        <p:tgtEl>
                                          <p:spTgt spid="26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9"/>
                                        </p:tgtEl>
                                        <p:attrNameLst>
                                          <p:attrName>style.visibility</p:attrName>
                                        </p:attrNameLst>
                                      </p:cBhvr>
                                      <p:to>
                                        <p:strVal val="visible"/>
                                      </p:to>
                                    </p:set>
                                    <p:animEffect transition="in" filter="wipe(down)">
                                      <p:cBhvr>
                                        <p:cTn id="48" dur="500"/>
                                        <p:tgtEl>
                                          <p:spTgt spid="27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86"/>
                                        </p:tgtEl>
                                        <p:attrNameLst>
                                          <p:attrName>style.visibility</p:attrName>
                                        </p:attrNameLst>
                                      </p:cBhvr>
                                      <p:to>
                                        <p:strVal val="visible"/>
                                      </p:to>
                                    </p:set>
                                    <p:animEffect transition="in" filter="wipe(left)">
                                      <p:cBhvr>
                                        <p:cTn id="53" dur="500"/>
                                        <p:tgtEl>
                                          <p:spTgt spid="28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43"/>
                                        </p:tgtEl>
                                        <p:attrNameLst>
                                          <p:attrName>style.visibility</p:attrName>
                                        </p:attrNameLst>
                                      </p:cBhvr>
                                      <p:to>
                                        <p:strVal val="visible"/>
                                      </p:to>
                                    </p:set>
                                    <p:animEffect transition="in" filter="wipe(up)">
                                      <p:cBhvr>
                                        <p:cTn id="57" dur="500"/>
                                        <p:tgtEl>
                                          <p:spTgt spid="24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88"/>
                                        </p:tgtEl>
                                        <p:attrNameLst>
                                          <p:attrName>style.visibility</p:attrName>
                                        </p:attrNameLst>
                                      </p:cBhvr>
                                      <p:to>
                                        <p:strVal val="visible"/>
                                      </p:to>
                                    </p:set>
                                    <p:animEffect transition="in" filter="wipe(left)">
                                      <p:cBhvr>
                                        <p:cTn id="60" dur="500"/>
                                        <p:tgtEl>
                                          <p:spTgt spid="28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87"/>
                                        </p:tgtEl>
                                        <p:attrNameLst>
                                          <p:attrName>style.visibility</p:attrName>
                                        </p:attrNameLst>
                                      </p:cBhvr>
                                      <p:to>
                                        <p:strVal val="visible"/>
                                      </p:to>
                                    </p:set>
                                    <p:animEffect transition="in" filter="wipe(left)">
                                      <p:cBhvr>
                                        <p:cTn id="63" dur="500"/>
                                        <p:tgtEl>
                                          <p:spTgt spid="287"/>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248"/>
                                        </p:tgtEl>
                                        <p:attrNameLst>
                                          <p:attrName>style.visibility</p:attrName>
                                        </p:attrNameLst>
                                      </p:cBhvr>
                                      <p:to>
                                        <p:strVal val="visible"/>
                                      </p:to>
                                    </p:set>
                                    <p:animEffect transition="in" filter="wipe(up)">
                                      <p:cBhvr>
                                        <p:cTn id="67" dur="500"/>
                                        <p:tgtEl>
                                          <p:spTgt spid="2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9"/>
                                        </p:tgtEl>
                                        <p:attrNameLst>
                                          <p:attrName>style.visibility</p:attrName>
                                        </p:attrNameLst>
                                      </p:cBhvr>
                                      <p:to>
                                        <p:strVal val="visible"/>
                                      </p:to>
                                    </p:set>
                                    <p:animEffect transition="in" filter="wipe(left)">
                                      <p:cBhvr>
                                        <p:cTn id="72" dur="500"/>
                                        <p:tgtEl>
                                          <p:spTgt spid="289"/>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290"/>
                                        </p:tgtEl>
                                        <p:attrNameLst>
                                          <p:attrName>style.visibility</p:attrName>
                                        </p:attrNameLst>
                                      </p:cBhvr>
                                      <p:to>
                                        <p:strVal val="visible"/>
                                      </p:to>
                                    </p:set>
                                    <p:animEffect transition="in" filter="wipe(right)">
                                      <p:cBhvr>
                                        <p:cTn id="83" dur="500"/>
                                        <p:tgtEl>
                                          <p:spTgt spid="290"/>
                                        </p:tgtEl>
                                      </p:cBhvr>
                                    </p:animEffect>
                                  </p:childTnLst>
                                </p:cTn>
                              </p:par>
                              <p:par>
                                <p:cTn id="84" presetID="1" presetClass="exit" presetSubtype="0" fill="hold" grpId="1" nodeType="withEffect">
                                  <p:stCondLst>
                                    <p:cond delay="0"/>
                                  </p:stCondLst>
                                  <p:childTnLst>
                                    <p:set>
                                      <p:cBhvr>
                                        <p:cTn id="85" dur="1" fill="hold">
                                          <p:stCondLst>
                                            <p:cond delay="0"/>
                                          </p:stCondLst>
                                        </p:cTn>
                                        <p:tgtEl>
                                          <p:spTgt spid="284"/>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23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88"/>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54"/>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274"/>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0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297"/>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27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04"/>
                                        </p:tgtEl>
                                        <p:attrNameLst>
                                          <p:attrName>style.visibility</p:attrName>
                                        </p:attrNameLst>
                                      </p:cBhvr>
                                      <p:to>
                                        <p:strVal val="visible"/>
                                      </p:to>
                                    </p:set>
                                  </p:childTnLst>
                                </p:cTn>
                              </p:par>
                              <p:par>
                                <p:cTn id="106" presetID="1" presetClass="exit" presetSubtype="0" fill="hold" nodeType="withEffect">
                                  <p:stCondLst>
                                    <p:cond delay="0"/>
                                  </p:stCondLst>
                                  <p:childTnLst>
                                    <p:set>
                                      <p:cBhvr>
                                        <p:cTn id="107" dur="1" fill="hold">
                                          <p:stCondLst>
                                            <p:cond delay="0"/>
                                          </p:stCondLst>
                                        </p:cTn>
                                        <p:tgtEl>
                                          <p:spTgt spid="304"/>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284" grpId="1" animBg="1"/>
      <p:bldP spid="286" grpId="0" animBg="1"/>
      <p:bldP spid="287" grpId="0" animBg="1"/>
      <p:bldP spid="288" grpId="0" animBg="1"/>
      <p:bldP spid="288" grpId="1" animBg="1"/>
      <p:bldP spid="2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E48D-FD45-D548-BA53-6845178269DD}"/>
              </a:ext>
            </a:extLst>
          </p:cNvPr>
          <p:cNvSpPr>
            <a:spLocks noGrp="1"/>
          </p:cNvSpPr>
          <p:nvPr>
            <p:ph type="title"/>
          </p:nvPr>
        </p:nvSpPr>
        <p:spPr/>
        <p:txBody>
          <a:bodyPr/>
          <a:lstStyle/>
          <a:p>
            <a:r>
              <a:rPr lang="en-US" dirty="0"/>
              <a:t>Dueling bandit gradient descent [YJ09] </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E61EAC1D-D70F-4A4D-8F7A-E236001F8122}"/>
                  </a:ext>
                </a:extLst>
              </p:cNvPr>
              <p:cNvSpPr>
                <a:spLocks noGrp="1"/>
              </p:cNvSpPr>
              <p:nvPr>
                <p:ph type="body" orient="vert" idx="1"/>
              </p:nvPr>
            </p:nvSpPr>
            <p:spPr>
              <a:xfrm>
                <a:off x="838200" y="1825625"/>
                <a:ext cx="10873154" cy="4351338"/>
              </a:xfrm>
            </p:spPr>
            <p:txBody>
              <a:bodyPr/>
              <a:lstStyle/>
              <a:p>
                <a:r>
                  <a:rPr lang="en-US" dirty="0"/>
                  <a:t>Unform exploration by random sampling: unbiased gradient estimation</a:t>
                </a:r>
              </a:p>
              <a:p>
                <a:r>
                  <a:rPr lang="en-US" dirty="0"/>
                  <a:t>Perform online gradient descent in expectation</a:t>
                </a:r>
              </a:p>
              <a:p>
                <a:r>
                  <a:rPr lang="en-US" dirty="0"/>
                  <a:t>DBGD has a sublinear regret upper bound:</a:t>
                </a:r>
              </a:p>
              <a:p>
                <a:pPr lvl="1"/>
                <a:r>
                  <a:rPr lang="en-US" dirty="0"/>
                  <a:t>Regret: </a:t>
                </a:r>
              </a:p>
              <a:p>
                <a:pPr lvl="2"/>
                <a14:m>
                  <m:oMath xmlns:m="http://schemas.openxmlformats.org/officeDocument/2006/math">
                    <m:r>
                      <a:rPr lang="en-US" b="0" i="1" smtClean="0">
                        <a:latin typeface="Cambria Math" panose="02040503050406030204" pitchFamily="18" charset="0"/>
                      </a:rPr>
                      <m:t>𝑑</m:t>
                    </m:r>
                  </m:oMath>
                </a14:m>
                <a:r>
                  <a:rPr lang="en-US" dirty="0"/>
                  <a:t> is the number of feature dimensions, T is the number of interaction rounds</a:t>
                </a:r>
              </a:p>
              <a:p>
                <a:pPr lvl="2"/>
                <a14:m>
                  <m:oMath xmlns:m="http://schemas.openxmlformats.org/officeDocument/2006/math">
                    <m:r>
                      <a:rPr lang="en-US" i="1" smtClean="0">
                        <a:latin typeface="Cambria Math" panose="02040503050406030204" pitchFamily="18" charset="0"/>
                        <a:ea typeface="Cambria Math" panose="02040503050406030204" pitchFamily="18" charset="0"/>
                      </a:rPr>
                      <m:t>𝜖</m:t>
                    </m:r>
                  </m:oMath>
                </a14:m>
                <a:r>
                  <a:rPr lang="en-US" dirty="0"/>
                  <a:t> quantify the difference between two models</a:t>
                </a:r>
              </a:p>
            </p:txBody>
          </p:sp>
        </mc:Choice>
        <mc:Fallback>
          <p:sp>
            <p:nvSpPr>
              <p:cNvPr id="3" name="Vertical Text Placeholder 2">
                <a:extLst>
                  <a:ext uri="{FF2B5EF4-FFF2-40B4-BE49-F238E27FC236}">
                    <a16:creationId xmlns:a16="http://schemas.microsoft.com/office/drawing/2014/main" id="{E61EAC1D-D70F-4A4D-8F7A-E236001F8122}"/>
                  </a:ext>
                </a:extLst>
              </p:cNvPr>
              <p:cNvSpPr>
                <a:spLocks noGrp="1" noRot="1" noChangeAspect="1" noMove="1" noResize="1" noEditPoints="1" noAdjustHandles="1" noChangeArrowheads="1" noChangeShapeType="1" noTextEdit="1"/>
              </p:cNvSpPr>
              <p:nvPr>
                <p:ph type="body" orient="vert" idx="1"/>
              </p:nvPr>
            </p:nvSpPr>
            <p:spPr>
              <a:xfrm>
                <a:off x="838200" y="1825625"/>
                <a:ext cx="10873154" cy="4351338"/>
              </a:xfrm>
              <a:blipFill>
                <a:blip r:embed="rId2"/>
                <a:stretch>
                  <a:fillRect l="-1050" t="-2326"/>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5E27ACD3-ED30-7A47-9354-200388E10CD0}"/>
              </a:ext>
            </a:extLst>
          </p:cNvPr>
          <p:cNvSpPr/>
          <p:nvPr/>
        </p:nvSpPr>
        <p:spPr>
          <a:xfrm>
            <a:off x="2865002" y="4484500"/>
            <a:ext cx="1236042" cy="5380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A09CAC6-B9BA-F947-A7BF-C4C612DD84B6}"/>
                  </a:ext>
                </a:extLst>
              </p:cNvPr>
              <p:cNvSpPr txBox="1"/>
              <p:nvPr/>
            </p:nvSpPr>
            <p:spPr>
              <a:xfrm>
                <a:off x="4622493" y="4798089"/>
                <a:ext cx="722413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Problems:</a:t>
                </a:r>
              </a:p>
              <a:p>
                <a:pPr marL="742950" lvl="1" indent="-285750">
                  <a:buFont typeface="Arial" panose="020B0604020202020204" pitchFamily="34" charset="0"/>
                  <a:buChar char="•"/>
                </a:pPr>
                <a:r>
                  <a:rPr lang="en-US" sz="2000" dirty="0">
                    <a:solidFill>
                      <a:schemeClr val="tx1"/>
                    </a:solidFill>
                  </a:rPr>
                  <a:t>One single direction is explored at a time</a:t>
                </a:r>
              </a:p>
              <a:p>
                <a:pPr marL="742950" lvl="1" indent="-285750">
                  <a:buFont typeface="Arial" panose="020B0604020202020204" pitchFamily="34" charset="0"/>
                  <a:buChar char="•"/>
                </a:pPr>
                <a14:m>
                  <m:oMath xmlns:m="http://schemas.openxmlformats.org/officeDocument/2006/math">
                    <m:sSub>
                      <m:sSubPr>
                        <m:ctrlPr>
                          <a:rPr lang="en-US" sz="2000" b="0" i="1" smtClean="0">
                            <a:solidFill>
                              <a:schemeClr val="tx1"/>
                            </a:solidFill>
                            <a:latin typeface="Cambria Math" panose="02040503050406030204" pitchFamily="18" charset="0"/>
                            <a:ea typeface="Cambria Math" panose="02040503050406030204" pitchFamily="18" charset="0"/>
                          </a:rPr>
                        </m:ctrlPr>
                      </m:sSubPr>
                      <m:e>
                        <m:r>
                          <a:rPr lang="en-US" sz="2000" i="1" smtClean="0">
                            <a:solidFill>
                              <a:schemeClr val="tx1"/>
                            </a:solidFill>
                            <a:latin typeface="Cambria Math" panose="02040503050406030204" pitchFamily="18" charset="0"/>
                            <a:ea typeface="Cambria Math" panose="02040503050406030204" pitchFamily="18" charset="0"/>
                          </a:rPr>
                          <m:t>𝜇</m:t>
                        </m:r>
                      </m:e>
                      <m:sub>
                        <m:r>
                          <a:rPr lang="en-US" sz="2000" b="0" i="1" smtClean="0">
                            <a:solidFill>
                              <a:schemeClr val="tx1"/>
                            </a:solidFill>
                            <a:latin typeface="Cambria Math" panose="02040503050406030204" pitchFamily="18" charset="0"/>
                            <a:ea typeface="Cambria Math" panose="02040503050406030204" pitchFamily="18" charset="0"/>
                          </a:rPr>
                          <m:t>𝑡</m:t>
                        </m:r>
                      </m:sub>
                    </m:sSub>
                  </m:oMath>
                </a14:m>
                <a:r>
                  <a:rPr lang="en-US" sz="2000" dirty="0">
                    <a:solidFill>
                      <a:schemeClr val="tx1"/>
                    </a:solidFill>
                  </a:rPr>
                  <a:t> is uniformly sampled in the d-dimension feature space: high variance and slow convergence</a:t>
                </a:r>
              </a:p>
            </p:txBody>
          </p:sp>
        </mc:Choice>
        <mc:Fallback xmlns="">
          <p:sp>
            <p:nvSpPr>
              <p:cNvPr id="39" name="TextBox 38">
                <a:extLst>
                  <a:ext uri="{FF2B5EF4-FFF2-40B4-BE49-F238E27FC236}">
                    <a16:creationId xmlns:a16="http://schemas.microsoft.com/office/drawing/2014/main" id="{9A09CAC6-B9BA-F947-A7BF-C4C612DD84B6}"/>
                  </a:ext>
                </a:extLst>
              </p:cNvPr>
              <p:cNvSpPr txBox="1">
                <a:spLocks noRot="1" noChangeAspect="1" noMove="1" noResize="1" noEditPoints="1" noAdjustHandles="1" noChangeArrowheads="1" noChangeShapeType="1" noTextEdit="1"/>
              </p:cNvSpPr>
              <p:nvPr/>
            </p:nvSpPr>
            <p:spPr>
              <a:xfrm>
                <a:off x="4622493" y="4798089"/>
                <a:ext cx="7224134" cy="1323439"/>
              </a:xfrm>
              <a:prstGeom prst="rect">
                <a:avLst/>
              </a:prstGeom>
              <a:blipFill>
                <a:blip r:embed="rId3"/>
                <a:stretch>
                  <a:fillRect l="-526" t="-1905" b="-7619"/>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4D6E45CD-5D33-2F47-AB77-83DDEC85A839}"/>
              </a:ext>
            </a:extLst>
          </p:cNvPr>
          <p:cNvGrpSpPr/>
          <p:nvPr/>
        </p:nvGrpSpPr>
        <p:grpSpPr>
          <a:xfrm>
            <a:off x="942279" y="4507896"/>
            <a:ext cx="3027832" cy="2172961"/>
            <a:chOff x="1241217" y="4107444"/>
            <a:chExt cx="3027832" cy="2172961"/>
          </a:xfrm>
        </p:grpSpPr>
        <p:grpSp>
          <p:nvGrpSpPr>
            <p:cNvPr id="40" name="Group 39">
              <a:extLst>
                <a:ext uri="{FF2B5EF4-FFF2-40B4-BE49-F238E27FC236}">
                  <a16:creationId xmlns:a16="http://schemas.microsoft.com/office/drawing/2014/main" id="{2CA5BDE0-E86F-8A49-AB38-ACA8AC571920}"/>
                </a:ext>
              </a:extLst>
            </p:cNvPr>
            <p:cNvGrpSpPr/>
            <p:nvPr/>
          </p:nvGrpSpPr>
          <p:grpSpPr>
            <a:xfrm>
              <a:off x="1619771" y="4507896"/>
              <a:ext cx="1603566" cy="1286098"/>
              <a:chOff x="1619771" y="4507896"/>
              <a:chExt cx="1603566" cy="1286098"/>
            </a:xfrm>
          </p:grpSpPr>
          <p:sp>
            <p:nvSpPr>
              <p:cNvPr id="41" name="Oval 40">
                <a:extLst>
                  <a:ext uri="{FF2B5EF4-FFF2-40B4-BE49-F238E27FC236}">
                    <a16:creationId xmlns:a16="http://schemas.microsoft.com/office/drawing/2014/main" id="{39F664C6-528E-8740-B62F-BF40B54F9DA9}"/>
                  </a:ext>
                </a:extLst>
              </p:cNvPr>
              <p:cNvSpPr/>
              <p:nvPr/>
            </p:nvSpPr>
            <p:spPr>
              <a:xfrm>
                <a:off x="2618632" y="4891361"/>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Oval 41">
                <a:extLst>
                  <a:ext uri="{FF2B5EF4-FFF2-40B4-BE49-F238E27FC236}">
                    <a16:creationId xmlns:a16="http://schemas.microsoft.com/office/drawing/2014/main" id="{857A7258-CAF1-6E4D-A8EA-A665DFF708AB}"/>
                  </a:ext>
                </a:extLst>
              </p:cNvPr>
              <p:cNvSpPr/>
              <p:nvPr/>
            </p:nvSpPr>
            <p:spPr>
              <a:xfrm>
                <a:off x="2332637" y="5041572"/>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Oval 42">
                <a:extLst>
                  <a:ext uri="{FF2B5EF4-FFF2-40B4-BE49-F238E27FC236}">
                    <a16:creationId xmlns:a16="http://schemas.microsoft.com/office/drawing/2014/main" id="{66CC48DB-3CED-CA4E-BFEC-71512A05CA31}"/>
                  </a:ext>
                </a:extLst>
              </p:cNvPr>
              <p:cNvSpPr/>
              <p:nvPr/>
            </p:nvSpPr>
            <p:spPr>
              <a:xfrm>
                <a:off x="2178558" y="5294692"/>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Oval 43">
                <a:extLst>
                  <a:ext uri="{FF2B5EF4-FFF2-40B4-BE49-F238E27FC236}">
                    <a16:creationId xmlns:a16="http://schemas.microsoft.com/office/drawing/2014/main" id="{847A6538-EEE9-B64C-B804-D53D5ECBECA6}"/>
                  </a:ext>
                </a:extLst>
              </p:cNvPr>
              <p:cNvSpPr/>
              <p:nvPr/>
            </p:nvSpPr>
            <p:spPr>
              <a:xfrm>
                <a:off x="2674545" y="5503167"/>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Rectangle 44">
                <a:extLst>
                  <a:ext uri="{FF2B5EF4-FFF2-40B4-BE49-F238E27FC236}">
                    <a16:creationId xmlns:a16="http://schemas.microsoft.com/office/drawing/2014/main" id="{52B317EA-6863-A740-99F3-5397AC33BBC2}"/>
                  </a:ext>
                </a:extLst>
              </p:cNvPr>
              <p:cNvSpPr/>
              <p:nvPr/>
            </p:nvSpPr>
            <p:spPr>
              <a:xfrm>
                <a:off x="2618632" y="4507896"/>
                <a:ext cx="423513" cy="369332"/>
              </a:xfrm>
              <a:prstGeom prst="rect">
                <a:avLst/>
              </a:prstGeom>
            </p:spPr>
            <p:txBody>
              <a:bodyPr wrap="none">
                <a:spAutoFit/>
              </a:bodyPr>
              <a:lstStyle/>
              <a:p>
                <a:pPr algn="ctr"/>
                <a:r>
                  <a:rPr lang="en-US" dirty="0"/>
                  <a:t>d1</a:t>
                </a:r>
              </a:p>
            </p:txBody>
          </p:sp>
          <p:sp>
            <p:nvSpPr>
              <p:cNvPr id="46" name="Rectangle 45">
                <a:extLst>
                  <a:ext uri="{FF2B5EF4-FFF2-40B4-BE49-F238E27FC236}">
                    <a16:creationId xmlns:a16="http://schemas.microsoft.com/office/drawing/2014/main" id="{7C9A83E4-4B70-C140-AF50-F68ED9D21A5C}"/>
                  </a:ext>
                </a:extLst>
              </p:cNvPr>
              <p:cNvSpPr/>
              <p:nvPr/>
            </p:nvSpPr>
            <p:spPr>
              <a:xfrm>
                <a:off x="2799823" y="5424662"/>
                <a:ext cx="423514" cy="369332"/>
              </a:xfrm>
              <a:prstGeom prst="rect">
                <a:avLst/>
              </a:prstGeom>
            </p:spPr>
            <p:txBody>
              <a:bodyPr wrap="none">
                <a:spAutoFit/>
              </a:bodyPr>
              <a:lstStyle/>
              <a:p>
                <a:pPr algn="ctr"/>
                <a:r>
                  <a:rPr lang="en-US" dirty="0"/>
                  <a:t>d2</a:t>
                </a:r>
              </a:p>
            </p:txBody>
          </p:sp>
          <p:sp>
            <p:nvSpPr>
              <p:cNvPr id="47" name="Rectangle 46">
                <a:extLst>
                  <a:ext uri="{FF2B5EF4-FFF2-40B4-BE49-F238E27FC236}">
                    <a16:creationId xmlns:a16="http://schemas.microsoft.com/office/drawing/2014/main" id="{321A3074-277F-2145-9979-8653BC5509EA}"/>
                  </a:ext>
                </a:extLst>
              </p:cNvPr>
              <p:cNvSpPr/>
              <p:nvPr/>
            </p:nvSpPr>
            <p:spPr>
              <a:xfrm>
                <a:off x="1619771" y="5225677"/>
                <a:ext cx="423514" cy="369332"/>
              </a:xfrm>
              <a:prstGeom prst="rect">
                <a:avLst/>
              </a:prstGeom>
            </p:spPr>
            <p:txBody>
              <a:bodyPr wrap="none">
                <a:spAutoFit/>
              </a:bodyPr>
              <a:lstStyle/>
              <a:p>
                <a:pPr algn="ctr"/>
                <a:r>
                  <a:rPr lang="en-US" dirty="0"/>
                  <a:t>d4</a:t>
                </a:r>
              </a:p>
            </p:txBody>
          </p:sp>
          <p:sp>
            <p:nvSpPr>
              <p:cNvPr id="48" name="Rectangle 47">
                <a:extLst>
                  <a:ext uri="{FF2B5EF4-FFF2-40B4-BE49-F238E27FC236}">
                    <a16:creationId xmlns:a16="http://schemas.microsoft.com/office/drawing/2014/main" id="{A8A3B161-239F-294D-A2C1-A0B287BE3B20}"/>
                  </a:ext>
                </a:extLst>
              </p:cNvPr>
              <p:cNvSpPr/>
              <p:nvPr/>
            </p:nvSpPr>
            <p:spPr>
              <a:xfrm>
                <a:off x="1974524" y="4647927"/>
                <a:ext cx="423513" cy="369332"/>
              </a:xfrm>
              <a:prstGeom prst="rect">
                <a:avLst/>
              </a:prstGeom>
            </p:spPr>
            <p:txBody>
              <a:bodyPr wrap="none">
                <a:spAutoFit/>
              </a:bodyPr>
              <a:lstStyle/>
              <a:p>
                <a:pPr algn="ctr"/>
                <a:r>
                  <a:rPr lang="en-US" dirty="0"/>
                  <a:t>d3</a:t>
                </a:r>
              </a:p>
            </p:txBody>
          </p:sp>
        </p:grpSp>
        <p:grpSp>
          <p:nvGrpSpPr>
            <p:cNvPr id="49" name="Group 48">
              <a:extLst>
                <a:ext uri="{FF2B5EF4-FFF2-40B4-BE49-F238E27FC236}">
                  <a16:creationId xmlns:a16="http://schemas.microsoft.com/office/drawing/2014/main" id="{16CF8F45-7EE4-4C47-AE2A-6B7242593532}"/>
                </a:ext>
              </a:extLst>
            </p:cNvPr>
            <p:cNvGrpSpPr/>
            <p:nvPr/>
          </p:nvGrpSpPr>
          <p:grpSpPr>
            <a:xfrm>
              <a:off x="1241217" y="4180780"/>
              <a:ext cx="1820181" cy="2099625"/>
              <a:chOff x="1241217" y="4180780"/>
              <a:chExt cx="1820181" cy="2099625"/>
            </a:xfrm>
          </p:grpSpPr>
          <p:pic>
            <p:nvPicPr>
              <p:cNvPr id="50" name="Picture 49">
                <a:extLst>
                  <a:ext uri="{FF2B5EF4-FFF2-40B4-BE49-F238E27FC236}">
                    <a16:creationId xmlns:a16="http://schemas.microsoft.com/office/drawing/2014/main" id="{E727BE8F-587F-634B-A350-B5DB38473A17}"/>
                  </a:ext>
                </a:extLst>
              </p:cNvPr>
              <p:cNvPicPr>
                <a:picLocks noChangeAspect="1"/>
              </p:cNvPicPr>
              <p:nvPr/>
            </p:nvPicPr>
            <p:blipFill>
              <a:blip r:embed="rId4"/>
              <a:stretch>
                <a:fillRect/>
              </a:stretch>
            </p:blipFill>
            <p:spPr>
              <a:xfrm>
                <a:off x="1241217" y="5850996"/>
                <a:ext cx="1820181" cy="429409"/>
              </a:xfrm>
              <a:prstGeom prst="rect">
                <a:avLst/>
              </a:prstGeom>
            </p:spPr>
          </p:pic>
          <p:cxnSp>
            <p:nvCxnSpPr>
              <p:cNvPr id="51" name="Straight Arrow Connector 50">
                <a:extLst>
                  <a:ext uri="{FF2B5EF4-FFF2-40B4-BE49-F238E27FC236}">
                    <a16:creationId xmlns:a16="http://schemas.microsoft.com/office/drawing/2014/main" id="{9AC8BC4E-B893-1845-B6AF-5AC7081384ED}"/>
                  </a:ext>
                </a:extLst>
              </p:cNvPr>
              <p:cNvCxnSpPr>
                <a:cxnSpLocks/>
                <a:stCxn id="56" idx="7"/>
              </p:cNvCxnSpPr>
              <p:nvPr/>
            </p:nvCxnSpPr>
            <p:spPr>
              <a:xfrm flipV="1">
                <a:off x="1944066" y="4180780"/>
                <a:ext cx="718574" cy="1593944"/>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89339C60-1CAC-D947-B437-C5E4A0200D1A}"/>
                </a:ext>
              </a:extLst>
            </p:cNvPr>
            <p:cNvGrpSpPr/>
            <p:nvPr/>
          </p:nvGrpSpPr>
          <p:grpSpPr>
            <a:xfrm>
              <a:off x="2664378" y="4107444"/>
              <a:ext cx="1604671" cy="693063"/>
              <a:chOff x="2664378" y="4107444"/>
              <a:chExt cx="1604671" cy="693063"/>
            </a:xfrm>
          </p:grpSpPr>
          <p:cxnSp>
            <p:nvCxnSpPr>
              <p:cNvPr id="53" name="Straight Arrow Connector 52">
                <a:extLst>
                  <a:ext uri="{FF2B5EF4-FFF2-40B4-BE49-F238E27FC236}">
                    <a16:creationId xmlns:a16="http://schemas.microsoft.com/office/drawing/2014/main" id="{E7F33535-D8DB-8E44-B986-4CF28F296944}"/>
                  </a:ext>
                </a:extLst>
              </p:cNvPr>
              <p:cNvCxnSpPr>
                <a:cxnSpLocks/>
              </p:cNvCxnSpPr>
              <p:nvPr/>
            </p:nvCxnSpPr>
            <p:spPr>
              <a:xfrm flipH="1" flipV="1">
                <a:off x="2664378" y="4185961"/>
                <a:ext cx="999124" cy="614546"/>
              </a:xfrm>
              <a:prstGeom prst="straightConnector1">
                <a:avLst/>
              </a:prstGeom>
              <a:ln w="28575">
                <a:solidFill>
                  <a:schemeClr val="tx1"/>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54" name="Picture 53">
                <a:extLst>
                  <a:ext uri="{FF2B5EF4-FFF2-40B4-BE49-F238E27FC236}">
                    <a16:creationId xmlns:a16="http://schemas.microsoft.com/office/drawing/2014/main" id="{2DE5FD06-203C-9E42-8B89-8527786B0A99}"/>
                  </a:ext>
                </a:extLst>
              </p:cNvPr>
              <p:cNvPicPr>
                <a:picLocks noChangeAspect="1"/>
              </p:cNvPicPr>
              <p:nvPr/>
            </p:nvPicPr>
            <p:blipFill>
              <a:blip r:embed="rId5"/>
              <a:stretch>
                <a:fillRect/>
              </a:stretch>
            </p:blipFill>
            <p:spPr>
              <a:xfrm>
                <a:off x="3223337" y="4107444"/>
                <a:ext cx="1045712" cy="336340"/>
              </a:xfrm>
              <a:prstGeom prst="rect">
                <a:avLst/>
              </a:prstGeom>
            </p:spPr>
          </p:pic>
        </p:grpSp>
        <p:grpSp>
          <p:nvGrpSpPr>
            <p:cNvPr id="55" name="Group 54">
              <a:extLst>
                <a:ext uri="{FF2B5EF4-FFF2-40B4-BE49-F238E27FC236}">
                  <a16:creationId xmlns:a16="http://schemas.microsoft.com/office/drawing/2014/main" id="{67D11E8E-70DC-4A49-B5A8-492D821D2D47}"/>
                </a:ext>
              </a:extLst>
            </p:cNvPr>
            <p:cNvGrpSpPr/>
            <p:nvPr/>
          </p:nvGrpSpPr>
          <p:grpSpPr>
            <a:xfrm>
              <a:off x="1844280" y="4800506"/>
              <a:ext cx="1832250" cy="1074004"/>
              <a:chOff x="1844280" y="4800506"/>
              <a:chExt cx="1832250" cy="1074004"/>
            </a:xfrm>
          </p:grpSpPr>
          <p:sp>
            <p:nvSpPr>
              <p:cNvPr id="56" name="Oval 55">
                <a:extLst>
                  <a:ext uri="{FF2B5EF4-FFF2-40B4-BE49-F238E27FC236}">
                    <a16:creationId xmlns:a16="http://schemas.microsoft.com/office/drawing/2014/main" id="{821CE8CF-9A1F-4D44-81A3-4989F6E89302}"/>
                  </a:ext>
                </a:extLst>
              </p:cNvPr>
              <p:cNvSpPr/>
              <p:nvPr/>
            </p:nvSpPr>
            <p:spPr>
              <a:xfrm>
                <a:off x="1844280" y="5757603"/>
                <a:ext cx="116907" cy="116907"/>
              </a:xfrm>
              <a:prstGeom prst="ellipse">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7" name="Straight Arrow Connector 56">
                <a:extLst>
                  <a:ext uri="{FF2B5EF4-FFF2-40B4-BE49-F238E27FC236}">
                    <a16:creationId xmlns:a16="http://schemas.microsoft.com/office/drawing/2014/main" id="{87247C66-1384-6D4A-A2B1-23DD2B1DFC15}"/>
                  </a:ext>
                </a:extLst>
              </p:cNvPr>
              <p:cNvCxnSpPr>
                <a:cxnSpLocks/>
              </p:cNvCxnSpPr>
              <p:nvPr/>
            </p:nvCxnSpPr>
            <p:spPr>
              <a:xfrm flipV="1">
                <a:off x="1967009" y="4800506"/>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6AC04188-2E3E-7144-BF10-1F689FB76819}"/>
                </a:ext>
              </a:extLst>
            </p:cNvPr>
            <p:cNvGrpSpPr/>
            <p:nvPr/>
          </p:nvGrpSpPr>
          <p:grpSpPr>
            <a:xfrm>
              <a:off x="2158340" y="4832593"/>
              <a:ext cx="533326" cy="687695"/>
              <a:chOff x="2158340" y="4832593"/>
              <a:chExt cx="533326" cy="687695"/>
            </a:xfrm>
          </p:grpSpPr>
          <p:cxnSp>
            <p:nvCxnSpPr>
              <p:cNvPr id="59" name="Straight Connector 58">
                <a:extLst>
                  <a:ext uri="{FF2B5EF4-FFF2-40B4-BE49-F238E27FC236}">
                    <a16:creationId xmlns:a16="http://schemas.microsoft.com/office/drawing/2014/main" id="{221D8A26-4FE0-284A-866E-58A903F71CB1}"/>
                  </a:ext>
                </a:extLst>
              </p:cNvPr>
              <p:cNvCxnSpPr/>
              <p:nvPr/>
            </p:nvCxnSpPr>
            <p:spPr>
              <a:xfrm>
                <a:off x="2398037" y="4832593"/>
                <a:ext cx="220595" cy="11722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FED4CB-F0DB-3E43-B4B2-4466294945D8}"/>
                  </a:ext>
                </a:extLst>
              </p:cNvPr>
              <p:cNvCxnSpPr/>
              <p:nvPr/>
            </p:nvCxnSpPr>
            <p:spPr>
              <a:xfrm>
                <a:off x="2275070" y="5027205"/>
                <a:ext cx="114387" cy="643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A4A4C23-F3CD-8447-B135-5995A01FD0C5}"/>
                  </a:ext>
                </a:extLst>
              </p:cNvPr>
              <p:cNvCxnSpPr/>
              <p:nvPr/>
            </p:nvCxnSpPr>
            <p:spPr>
              <a:xfrm>
                <a:off x="2203676" y="5222469"/>
                <a:ext cx="487990" cy="2978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48ABB51-4205-084C-9061-2707465AB7CF}"/>
                  </a:ext>
                </a:extLst>
              </p:cNvPr>
              <p:cNvCxnSpPr/>
              <p:nvPr/>
            </p:nvCxnSpPr>
            <p:spPr>
              <a:xfrm>
                <a:off x="2158340" y="5290415"/>
                <a:ext cx="37339" cy="213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a:extLst>
              <a:ext uri="{FF2B5EF4-FFF2-40B4-BE49-F238E27FC236}">
                <a16:creationId xmlns:a16="http://schemas.microsoft.com/office/drawing/2014/main" id="{81CBC6C1-202A-7045-81FA-31B72F5CBEDD}"/>
              </a:ext>
            </a:extLst>
          </p:cNvPr>
          <p:cNvPicPr>
            <a:picLocks noChangeAspect="1"/>
          </p:cNvPicPr>
          <p:nvPr/>
        </p:nvPicPr>
        <p:blipFill>
          <a:blip r:embed="rId6"/>
          <a:stretch>
            <a:fillRect/>
          </a:stretch>
        </p:blipFill>
        <p:spPr>
          <a:xfrm>
            <a:off x="2679700" y="3226052"/>
            <a:ext cx="5516033" cy="533148"/>
          </a:xfrm>
          <a:prstGeom prst="rect">
            <a:avLst/>
          </a:prstGeom>
        </p:spPr>
      </p:pic>
      <p:sp>
        <p:nvSpPr>
          <p:cNvPr id="32" name="Slide Number Placeholder 4">
            <a:extLst>
              <a:ext uri="{FF2B5EF4-FFF2-40B4-BE49-F238E27FC236}">
                <a16:creationId xmlns:a16="http://schemas.microsoft.com/office/drawing/2014/main" id="{2D9209B8-71E6-5647-A712-5F1E33AF626F}"/>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15</a:t>
            </a:fld>
            <a:endParaRPr lang="en-US"/>
          </a:p>
        </p:txBody>
      </p:sp>
    </p:spTree>
    <p:extLst>
      <p:ext uri="{BB962C8B-B14F-4D97-AF65-F5344CB8AC3E}">
        <p14:creationId xmlns:p14="http://schemas.microsoft.com/office/powerpoint/2010/main" val="130110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8"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2183-CF42-8B4E-B510-08BAB8AF7600}"/>
              </a:ext>
            </a:extLst>
          </p:cNvPr>
          <p:cNvSpPr>
            <a:spLocks noGrp="1"/>
          </p:cNvSpPr>
          <p:nvPr>
            <p:ph type="title"/>
          </p:nvPr>
        </p:nvSpPr>
        <p:spPr>
          <a:xfrm>
            <a:off x="838200" y="365125"/>
            <a:ext cx="10972800" cy="1325563"/>
          </a:xfrm>
        </p:spPr>
        <p:txBody>
          <a:bodyPr/>
          <a:lstStyle/>
          <a:p>
            <a:r>
              <a:rPr lang="en-US" dirty="0" err="1"/>
              <a:t>Multileave</a:t>
            </a:r>
            <a:r>
              <a:rPr lang="en-US" dirty="0"/>
              <a:t> gradient descent [SOWR16] </a:t>
            </a:r>
          </a:p>
        </p:txBody>
      </p:sp>
      <p:sp>
        <p:nvSpPr>
          <p:cNvPr id="3" name="Vertical Text Placeholder 2">
            <a:extLst>
              <a:ext uri="{FF2B5EF4-FFF2-40B4-BE49-F238E27FC236}">
                <a16:creationId xmlns:a16="http://schemas.microsoft.com/office/drawing/2014/main" id="{BE9CA053-7C1B-C145-AE4A-BA5C38877F1B}"/>
              </a:ext>
            </a:extLst>
          </p:cNvPr>
          <p:cNvSpPr>
            <a:spLocks noGrp="1"/>
          </p:cNvSpPr>
          <p:nvPr>
            <p:ph type="body" orient="vert" idx="1"/>
          </p:nvPr>
        </p:nvSpPr>
        <p:spPr>
          <a:xfrm>
            <a:off x="838200" y="1825625"/>
            <a:ext cx="10515600" cy="1808121"/>
          </a:xfrm>
        </p:spPr>
        <p:txBody>
          <a:bodyPr/>
          <a:lstStyle/>
          <a:p>
            <a:r>
              <a:rPr lang="en-US" dirty="0"/>
              <a:t>Compared to DBGD, MGD explores multiple directions uniformly from parameter space simultaneously</a:t>
            </a:r>
          </a:p>
          <a:p>
            <a:pPr lvl="1"/>
            <a:r>
              <a:rPr lang="en-US" dirty="0"/>
              <a:t>Reduce the updates</a:t>
            </a:r>
          </a:p>
          <a:p>
            <a:r>
              <a:rPr lang="en-US" dirty="0" err="1"/>
              <a:t>Multileaved</a:t>
            </a:r>
            <a:r>
              <a:rPr lang="en-US" dirty="0"/>
              <a:t> comparison among candidate rankers</a:t>
            </a:r>
          </a:p>
        </p:txBody>
      </p:sp>
      <p:grpSp>
        <p:nvGrpSpPr>
          <p:cNvPr id="4" name="Group 3">
            <a:extLst>
              <a:ext uri="{FF2B5EF4-FFF2-40B4-BE49-F238E27FC236}">
                <a16:creationId xmlns:a16="http://schemas.microsoft.com/office/drawing/2014/main" id="{449BB4DF-8AD3-7F40-B143-90D3241FCFA8}"/>
              </a:ext>
            </a:extLst>
          </p:cNvPr>
          <p:cNvGrpSpPr/>
          <p:nvPr/>
        </p:nvGrpSpPr>
        <p:grpSpPr>
          <a:xfrm>
            <a:off x="4039417" y="3906769"/>
            <a:ext cx="767071" cy="1102895"/>
            <a:chOff x="7741920" y="3677920"/>
            <a:chExt cx="767071" cy="1102895"/>
          </a:xfrm>
          <a:solidFill>
            <a:schemeClr val="accent5">
              <a:lumMod val="60000"/>
              <a:lumOff val="40000"/>
            </a:schemeClr>
          </a:solidFill>
        </p:grpSpPr>
        <p:sp>
          <p:nvSpPr>
            <p:cNvPr id="5" name="Rectangle 4">
              <a:extLst>
                <a:ext uri="{FF2B5EF4-FFF2-40B4-BE49-F238E27FC236}">
                  <a16:creationId xmlns:a16="http://schemas.microsoft.com/office/drawing/2014/main" id="{367746BC-1304-4148-8753-BDCC75C94AA9}"/>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6" name="Rectangle 5">
              <a:extLst>
                <a:ext uri="{FF2B5EF4-FFF2-40B4-BE49-F238E27FC236}">
                  <a16:creationId xmlns:a16="http://schemas.microsoft.com/office/drawing/2014/main" id="{20B024CA-3B92-1C45-8BDE-4097D211AA16}"/>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7" name="Rectangle 6">
              <a:extLst>
                <a:ext uri="{FF2B5EF4-FFF2-40B4-BE49-F238E27FC236}">
                  <a16:creationId xmlns:a16="http://schemas.microsoft.com/office/drawing/2014/main" id="{DCC0D37C-98EC-AD44-BFA1-ED910CD44E44}"/>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8" name="Rectangle 7">
              <a:extLst>
                <a:ext uri="{FF2B5EF4-FFF2-40B4-BE49-F238E27FC236}">
                  <a16:creationId xmlns:a16="http://schemas.microsoft.com/office/drawing/2014/main" id="{C13B23A9-64C0-6445-9FB3-0D644EDC9418}"/>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9" name="Group 8">
            <a:extLst>
              <a:ext uri="{FF2B5EF4-FFF2-40B4-BE49-F238E27FC236}">
                <a16:creationId xmlns:a16="http://schemas.microsoft.com/office/drawing/2014/main" id="{C97E44E4-B224-9E4F-B14F-9193EA949FB1}"/>
              </a:ext>
            </a:extLst>
          </p:cNvPr>
          <p:cNvGrpSpPr/>
          <p:nvPr/>
        </p:nvGrpSpPr>
        <p:grpSpPr>
          <a:xfrm>
            <a:off x="4956512" y="3911960"/>
            <a:ext cx="767071" cy="1097704"/>
            <a:chOff x="7741920" y="3677920"/>
            <a:chExt cx="767071" cy="1097704"/>
          </a:xfrm>
          <a:solidFill>
            <a:srgbClr val="FF5D78"/>
          </a:solidFill>
        </p:grpSpPr>
        <p:sp>
          <p:nvSpPr>
            <p:cNvPr id="10" name="Rectangle 9">
              <a:extLst>
                <a:ext uri="{FF2B5EF4-FFF2-40B4-BE49-F238E27FC236}">
                  <a16:creationId xmlns:a16="http://schemas.microsoft.com/office/drawing/2014/main" id="{FBA389C9-8051-1B42-A402-C027B0FAA984}"/>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1" name="Rectangle 10">
              <a:extLst>
                <a:ext uri="{FF2B5EF4-FFF2-40B4-BE49-F238E27FC236}">
                  <a16:creationId xmlns:a16="http://schemas.microsoft.com/office/drawing/2014/main" id="{40B2E6CA-DFA5-9041-A5AB-C3A54F301FC4}"/>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2" name="Rectangle 11">
              <a:extLst>
                <a:ext uri="{FF2B5EF4-FFF2-40B4-BE49-F238E27FC236}">
                  <a16:creationId xmlns:a16="http://schemas.microsoft.com/office/drawing/2014/main" id="{4B9A171E-8354-1442-9F05-3FDB9789F4ED}"/>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3" name="Rectangle 12">
              <a:extLst>
                <a:ext uri="{FF2B5EF4-FFF2-40B4-BE49-F238E27FC236}">
                  <a16:creationId xmlns:a16="http://schemas.microsoft.com/office/drawing/2014/main" id="{2C4E5400-95AE-2F4A-8EDA-4A64A7BC5760}"/>
                </a:ext>
              </a:extLst>
            </p:cNvPr>
            <p:cNvSpPr/>
            <p:nvPr/>
          </p:nvSpPr>
          <p:spPr>
            <a:xfrm>
              <a:off x="7741920" y="4501304"/>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14" name="Group 13">
            <a:extLst>
              <a:ext uri="{FF2B5EF4-FFF2-40B4-BE49-F238E27FC236}">
                <a16:creationId xmlns:a16="http://schemas.microsoft.com/office/drawing/2014/main" id="{484EACEF-D4D6-D043-B7FD-FD7DB44AE409}"/>
              </a:ext>
            </a:extLst>
          </p:cNvPr>
          <p:cNvGrpSpPr/>
          <p:nvPr/>
        </p:nvGrpSpPr>
        <p:grpSpPr>
          <a:xfrm>
            <a:off x="5900908" y="3906557"/>
            <a:ext cx="767071" cy="1097704"/>
            <a:chOff x="7741920" y="3677920"/>
            <a:chExt cx="767071" cy="1097704"/>
          </a:xfrm>
          <a:solidFill>
            <a:srgbClr val="FF5D78"/>
          </a:solidFill>
        </p:grpSpPr>
        <p:sp>
          <p:nvSpPr>
            <p:cNvPr id="15" name="Rectangle 14">
              <a:extLst>
                <a:ext uri="{FF2B5EF4-FFF2-40B4-BE49-F238E27FC236}">
                  <a16:creationId xmlns:a16="http://schemas.microsoft.com/office/drawing/2014/main" id="{C7F8351F-5593-F446-8363-E1EDA7CB3CA2}"/>
                </a:ext>
              </a:extLst>
            </p:cNvPr>
            <p:cNvSpPr/>
            <p:nvPr/>
          </p:nvSpPr>
          <p:spPr>
            <a:xfrm>
              <a:off x="7741920" y="3677920"/>
              <a:ext cx="767071" cy="2743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6" name="Rectangle 15">
              <a:extLst>
                <a:ext uri="{FF2B5EF4-FFF2-40B4-BE49-F238E27FC236}">
                  <a16:creationId xmlns:a16="http://schemas.microsoft.com/office/drawing/2014/main" id="{270D0FDB-7815-DA42-8052-7BCAC3D5D304}"/>
                </a:ext>
              </a:extLst>
            </p:cNvPr>
            <p:cNvSpPr/>
            <p:nvPr/>
          </p:nvSpPr>
          <p:spPr>
            <a:xfrm>
              <a:off x="7741920" y="3952240"/>
              <a:ext cx="767071" cy="2743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7" name="Rectangle 16">
              <a:extLst>
                <a:ext uri="{FF2B5EF4-FFF2-40B4-BE49-F238E27FC236}">
                  <a16:creationId xmlns:a16="http://schemas.microsoft.com/office/drawing/2014/main" id="{D329DBBD-FFE7-024A-A4B6-A20F869C3018}"/>
                </a:ext>
              </a:extLst>
            </p:cNvPr>
            <p:cNvSpPr/>
            <p:nvPr/>
          </p:nvSpPr>
          <p:spPr>
            <a:xfrm>
              <a:off x="7741920" y="4228281"/>
              <a:ext cx="767071" cy="2743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8" name="Rectangle 17">
              <a:extLst>
                <a:ext uri="{FF2B5EF4-FFF2-40B4-BE49-F238E27FC236}">
                  <a16:creationId xmlns:a16="http://schemas.microsoft.com/office/drawing/2014/main" id="{327D4305-37D0-6949-9E0F-0FBFDA44B6AA}"/>
                </a:ext>
              </a:extLst>
            </p:cNvPr>
            <p:cNvSpPr/>
            <p:nvPr/>
          </p:nvSpPr>
          <p:spPr>
            <a:xfrm>
              <a:off x="7741920" y="4501304"/>
              <a:ext cx="767071" cy="2743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19" name="Group 18">
            <a:extLst>
              <a:ext uri="{FF2B5EF4-FFF2-40B4-BE49-F238E27FC236}">
                <a16:creationId xmlns:a16="http://schemas.microsoft.com/office/drawing/2014/main" id="{BDF719C3-19BA-4346-97A0-D4C5358E9683}"/>
              </a:ext>
            </a:extLst>
          </p:cNvPr>
          <p:cNvGrpSpPr/>
          <p:nvPr/>
        </p:nvGrpSpPr>
        <p:grpSpPr>
          <a:xfrm>
            <a:off x="6845304" y="3906121"/>
            <a:ext cx="767071" cy="1097928"/>
            <a:chOff x="7741920" y="3677696"/>
            <a:chExt cx="767071" cy="1097928"/>
          </a:xfrm>
          <a:solidFill>
            <a:srgbClr val="FF5D78"/>
          </a:solidFill>
        </p:grpSpPr>
        <p:sp>
          <p:nvSpPr>
            <p:cNvPr id="20" name="Rectangle 19">
              <a:extLst>
                <a:ext uri="{FF2B5EF4-FFF2-40B4-BE49-F238E27FC236}">
                  <a16:creationId xmlns:a16="http://schemas.microsoft.com/office/drawing/2014/main" id="{C2C6356A-44C1-C849-B55F-A9608DA9EC61}"/>
                </a:ext>
              </a:extLst>
            </p:cNvPr>
            <p:cNvSpPr/>
            <p:nvPr/>
          </p:nvSpPr>
          <p:spPr>
            <a:xfrm>
              <a:off x="7741920" y="3677696"/>
              <a:ext cx="767071" cy="27432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21" name="Rectangle 20">
              <a:extLst>
                <a:ext uri="{FF2B5EF4-FFF2-40B4-BE49-F238E27FC236}">
                  <a16:creationId xmlns:a16="http://schemas.microsoft.com/office/drawing/2014/main" id="{CA3D60E4-AFED-AE4B-B8CC-52A7D900ED79}"/>
                </a:ext>
              </a:extLst>
            </p:cNvPr>
            <p:cNvSpPr/>
            <p:nvPr/>
          </p:nvSpPr>
          <p:spPr>
            <a:xfrm>
              <a:off x="7741920" y="3952240"/>
              <a:ext cx="767071" cy="27432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22" name="Rectangle 21">
              <a:extLst>
                <a:ext uri="{FF2B5EF4-FFF2-40B4-BE49-F238E27FC236}">
                  <a16:creationId xmlns:a16="http://schemas.microsoft.com/office/drawing/2014/main" id="{DE365DC1-B0C5-FF40-A7F7-3E777DDB993E}"/>
                </a:ext>
              </a:extLst>
            </p:cNvPr>
            <p:cNvSpPr/>
            <p:nvPr/>
          </p:nvSpPr>
          <p:spPr>
            <a:xfrm>
              <a:off x="7741920" y="4228281"/>
              <a:ext cx="767071" cy="27432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sp>
          <p:nvSpPr>
            <p:cNvPr id="23" name="Rectangle 22">
              <a:extLst>
                <a:ext uri="{FF2B5EF4-FFF2-40B4-BE49-F238E27FC236}">
                  <a16:creationId xmlns:a16="http://schemas.microsoft.com/office/drawing/2014/main" id="{D1C50211-98A9-894B-82B0-78A4C9C31465}"/>
                </a:ext>
              </a:extLst>
            </p:cNvPr>
            <p:cNvSpPr/>
            <p:nvPr/>
          </p:nvSpPr>
          <p:spPr>
            <a:xfrm>
              <a:off x="7741920" y="4501304"/>
              <a:ext cx="767071" cy="27432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grpSp>
      <p:grpSp>
        <p:nvGrpSpPr>
          <p:cNvPr id="29" name="Group 28">
            <a:extLst>
              <a:ext uri="{FF2B5EF4-FFF2-40B4-BE49-F238E27FC236}">
                <a16:creationId xmlns:a16="http://schemas.microsoft.com/office/drawing/2014/main" id="{C4280094-A6AE-E845-B042-B0A768A7E401}"/>
              </a:ext>
            </a:extLst>
          </p:cNvPr>
          <p:cNvGrpSpPr/>
          <p:nvPr/>
        </p:nvGrpSpPr>
        <p:grpSpPr>
          <a:xfrm>
            <a:off x="5437748" y="5578934"/>
            <a:ext cx="767071" cy="1097704"/>
            <a:chOff x="7741920" y="3677920"/>
            <a:chExt cx="767071" cy="1097704"/>
          </a:xfrm>
          <a:solidFill>
            <a:srgbClr val="FF5D78"/>
          </a:solidFill>
        </p:grpSpPr>
        <p:sp>
          <p:nvSpPr>
            <p:cNvPr id="30" name="Rectangle 29">
              <a:extLst>
                <a:ext uri="{FF2B5EF4-FFF2-40B4-BE49-F238E27FC236}">
                  <a16:creationId xmlns:a16="http://schemas.microsoft.com/office/drawing/2014/main" id="{F7DEAE20-043D-DB49-A468-15A33D5AA23D}"/>
                </a:ext>
              </a:extLst>
            </p:cNvPr>
            <p:cNvSpPr/>
            <p:nvPr/>
          </p:nvSpPr>
          <p:spPr>
            <a:xfrm>
              <a:off x="7741920" y="3677920"/>
              <a:ext cx="767071" cy="27432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31" name="Rectangle 30">
              <a:extLst>
                <a:ext uri="{FF2B5EF4-FFF2-40B4-BE49-F238E27FC236}">
                  <a16:creationId xmlns:a16="http://schemas.microsoft.com/office/drawing/2014/main" id="{46C72365-50FC-434F-B26A-62C28BA82F09}"/>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32" name="Rectangle 31">
              <a:extLst>
                <a:ext uri="{FF2B5EF4-FFF2-40B4-BE49-F238E27FC236}">
                  <a16:creationId xmlns:a16="http://schemas.microsoft.com/office/drawing/2014/main" id="{D8AE1B65-798E-054C-BC6F-B902C5FA41FB}"/>
                </a:ext>
              </a:extLst>
            </p:cNvPr>
            <p:cNvSpPr/>
            <p:nvPr/>
          </p:nvSpPr>
          <p:spPr>
            <a:xfrm>
              <a:off x="7741920" y="4228281"/>
              <a:ext cx="767071" cy="2743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33" name="Rectangle 32">
              <a:extLst>
                <a:ext uri="{FF2B5EF4-FFF2-40B4-BE49-F238E27FC236}">
                  <a16:creationId xmlns:a16="http://schemas.microsoft.com/office/drawing/2014/main" id="{C413CFBC-4E9B-AA47-A4FA-DEA5CB6F8D18}"/>
                </a:ext>
              </a:extLst>
            </p:cNvPr>
            <p:cNvSpPr/>
            <p:nvPr/>
          </p:nvSpPr>
          <p:spPr>
            <a:xfrm>
              <a:off x="7741920" y="4501304"/>
              <a:ext cx="767071" cy="27432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cxnSp>
        <p:nvCxnSpPr>
          <p:cNvPr id="34" name="Straight Arrow Connector 33">
            <a:extLst>
              <a:ext uri="{FF2B5EF4-FFF2-40B4-BE49-F238E27FC236}">
                <a16:creationId xmlns:a16="http://schemas.microsoft.com/office/drawing/2014/main" id="{04B2C561-2DF1-DD42-82AB-2E3CFD731752}"/>
              </a:ext>
            </a:extLst>
          </p:cNvPr>
          <p:cNvCxnSpPr/>
          <p:nvPr/>
        </p:nvCxnSpPr>
        <p:spPr>
          <a:xfrm flipH="1">
            <a:off x="6399891" y="5106123"/>
            <a:ext cx="457979" cy="3976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9EDDD3-E150-F045-A93F-51C4DA165DFB}"/>
              </a:ext>
            </a:extLst>
          </p:cNvPr>
          <p:cNvCxnSpPr>
            <a:cxnSpLocks/>
          </p:cNvCxnSpPr>
          <p:nvPr/>
        </p:nvCxnSpPr>
        <p:spPr>
          <a:xfrm>
            <a:off x="4819054" y="5106123"/>
            <a:ext cx="457979" cy="3976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897EBF-6E8B-8443-8365-6048BCE8B436}"/>
              </a:ext>
            </a:extLst>
          </p:cNvPr>
          <p:cNvCxnSpPr>
            <a:cxnSpLocks/>
          </p:cNvCxnSpPr>
          <p:nvPr/>
        </p:nvCxnSpPr>
        <p:spPr>
          <a:xfrm>
            <a:off x="5642330" y="5097080"/>
            <a:ext cx="1" cy="4156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632990A-858F-2945-BD95-94CD54BD9F08}"/>
              </a:ext>
            </a:extLst>
          </p:cNvPr>
          <p:cNvCxnSpPr>
            <a:cxnSpLocks/>
          </p:cNvCxnSpPr>
          <p:nvPr/>
        </p:nvCxnSpPr>
        <p:spPr>
          <a:xfrm>
            <a:off x="6034593" y="5106123"/>
            <a:ext cx="1" cy="4156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ED89491D-F825-714C-881A-7657DBD6A69E}"/>
              </a:ext>
            </a:extLst>
          </p:cNvPr>
          <p:cNvSpPr/>
          <p:nvPr/>
        </p:nvSpPr>
        <p:spPr>
          <a:xfrm>
            <a:off x="1329898" y="4229822"/>
            <a:ext cx="2591365" cy="1703847"/>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descr="Icon&#10;&#10;Description automatically generated">
            <a:extLst>
              <a:ext uri="{FF2B5EF4-FFF2-40B4-BE49-F238E27FC236}">
                <a16:creationId xmlns:a16="http://schemas.microsoft.com/office/drawing/2014/main" id="{9AA72998-F946-EC49-A5DB-4A0FD9AC9DE9}"/>
              </a:ext>
            </a:extLst>
          </p:cNvPr>
          <p:cNvPicPr>
            <a:picLocks noChangeAspect="1"/>
          </p:cNvPicPr>
          <p:nvPr/>
        </p:nvPicPr>
        <p:blipFill>
          <a:blip r:embed="rId2"/>
          <a:stretch>
            <a:fillRect/>
          </a:stretch>
        </p:blipFill>
        <p:spPr>
          <a:xfrm>
            <a:off x="6215099" y="5578934"/>
            <a:ext cx="239318" cy="239318"/>
          </a:xfrm>
          <a:prstGeom prst="rect">
            <a:avLst/>
          </a:prstGeom>
        </p:spPr>
      </p:pic>
      <p:pic>
        <p:nvPicPr>
          <p:cNvPr id="117" name="Picture 116" descr="Icon&#10;&#10;Description automatically generated">
            <a:extLst>
              <a:ext uri="{FF2B5EF4-FFF2-40B4-BE49-F238E27FC236}">
                <a16:creationId xmlns:a16="http://schemas.microsoft.com/office/drawing/2014/main" id="{12597AA3-5D4E-4241-BC11-F330003212B4}"/>
              </a:ext>
            </a:extLst>
          </p:cNvPr>
          <p:cNvPicPr>
            <a:picLocks noChangeAspect="1"/>
          </p:cNvPicPr>
          <p:nvPr/>
        </p:nvPicPr>
        <p:blipFill>
          <a:blip r:embed="rId2"/>
          <a:stretch>
            <a:fillRect/>
          </a:stretch>
        </p:blipFill>
        <p:spPr>
          <a:xfrm>
            <a:off x="6215099" y="6136372"/>
            <a:ext cx="239318" cy="239318"/>
          </a:xfrm>
          <a:prstGeom prst="rect">
            <a:avLst/>
          </a:prstGeom>
        </p:spPr>
      </p:pic>
      <p:cxnSp>
        <p:nvCxnSpPr>
          <p:cNvPr id="93" name="Straight Arrow Connector 92">
            <a:extLst>
              <a:ext uri="{FF2B5EF4-FFF2-40B4-BE49-F238E27FC236}">
                <a16:creationId xmlns:a16="http://schemas.microsoft.com/office/drawing/2014/main" id="{71A74F49-E918-E24D-81DC-FECF93F80E7F}"/>
              </a:ext>
            </a:extLst>
          </p:cNvPr>
          <p:cNvCxnSpPr>
            <a:cxnSpLocks/>
            <a:stCxn id="74" idx="7"/>
          </p:cNvCxnSpPr>
          <p:nvPr/>
        </p:nvCxnSpPr>
        <p:spPr>
          <a:xfrm flipV="1">
            <a:off x="971761" y="4908873"/>
            <a:ext cx="383594" cy="1151312"/>
          </a:xfrm>
          <a:prstGeom prst="straightConnector1">
            <a:avLst/>
          </a:prstGeom>
          <a:ln w="28575">
            <a:solidFill>
              <a:schemeClr val="accent6">
                <a:lumMod val="60000"/>
                <a:lumOff val="40000"/>
              </a:schemeClr>
            </a:solidFill>
            <a:tailEnd type="triangle" w="lg"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DFACD1AF-030F-E641-85F6-EF99B4A6B075}"/>
              </a:ext>
            </a:extLst>
          </p:cNvPr>
          <p:cNvCxnSpPr>
            <a:cxnSpLocks/>
            <a:stCxn id="74" idx="7"/>
          </p:cNvCxnSpPr>
          <p:nvPr/>
        </p:nvCxnSpPr>
        <p:spPr>
          <a:xfrm flipV="1">
            <a:off x="989901" y="4483362"/>
            <a:ext cx="718574" cy="1593944"/>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pic>
        <p:nvPicPr>
          <p:cNvPr id="77" name="Picture 76" descr="A picture containing text, clipart&#10;&#10;Description automatically generated">
            <a:extLst>
              <a:ext uri="{FF2B5EF4-FFF2-40B4-BE49-F238E27FC236}">
                <a16:creationId xmlns:a16="http://schemas.microsoft.com/office/drawing/2014/main" id="{BDF7E047-FE2E-C14B-B4C9-8A74B7E74A9B}"/>
              </a:ext>
            </a:extLst>
          </p:cNvPr>
          <p:cNvPicPr>
            <a:picLocks noChangeAspect="1"/>
          </p:cNvPicPr>
          <p:nvPr/>
        </p:nvPicPr>
        <p:blipFill>
          <a:blip r:embed="rId3"/>
          <a:stretch>
            <a:fillRect/>
          </a:stretch>
        </p:blipFill>
        <p:spPr>
          <a:xfrm>
            <a:off x="986726" y="4553803"/>
            <a:ext cx="280662" cy="397605"/>
          </a:xfrm>
          <a:prstGeom prst="rect">
            <a:avLst/>
          </a:prstGeom>
        </p:spPr>
      </p:pic>
      <p:pic>
        <p:nvPicPr>
          <p:cNvPr id="78" name="Picture 77" descr="A picture containing icon&#10;&#10;Description automatically generated">
            <a:extLst>
              <a:ext uri="{FF2B5EF4-FFF2-40B4-BE49-F238E27FC236}">
                <a16:creationId xmlns:a16="http://schemas.microsoft.com/office/drawing/2014/main" id="{948A0C65-2F04-AA40-A1F8-1E85FC147112}"/>
              </a:ext>
            </a:extLst>
          </p:cNvPr>
          <p:cNvPicPr>
            <a:picLocks noChangeAspect="1"/>
          </p:cNvPicPr>
          <p:nvPr/>
        </p:nvPicPr>
        <p:blipFill>
          <a:blip r:embed="rId4"/>
          <a:stretch>
            <a:fillRect/>
          </a:stretch>
        </p:blipFill>
        <p:spPr>
          <a:xfrm>
            <a:off x="6130555" y="3512803"/>
            <a:ext cx="272866" cy="374216"/>
          </a:xfrm>
          <a:prstGeom prst="rect">
            <a:avLst/>
          </a:prstGeom>
        </p:spPr>
      </p:pic>
      <p:pic>
        <p:nvPicPr>
          <p:cNvPr id="84" name="Picture 83" descr="A picture containing icon&#10;&#10;Description automatically generated">
            <a:extLst>
              <a:ext uri="{FF2B5EF4-FFF2-40B4-BE49-F238E27FC236}">
                <a16:creationId xmlns:a16="http://schemas.microsoft.com/office/drawing/2014/main" id="{53AD6A28-B36D-444F-9451-576E512D00E5}"/>
              </a:ext>
            </a:extLst>
          </p:cNvPr>
          <p:cNvPicPr>
            <a:picLocks noChangeAspect="1"/>
          </p:cNvPicPr>
          <p:nvPr/>
        </p:nvPicPr>
        <p:blipFill>
          <a:blip r:embed="rId5"/>
          <a:stretch>
            <a:fillRect/>
          </a:stretch>
        </p:blipFill>
        <p:spPr>
          <a:xfrm>
            <a:off x="1459300" y="4102125"/>
            <a:ext cx="280663" cy="382013"/>
          </a:xfrm>
          <a:prstGeom prst="rect">
            <a:avLst/>
          </a:prstGeom>
        </p:spPr>
      </p:pic>
      <p:grpSp>
        <p:nvGrpSpPr>
          <p:cNvPr id="43" name="Group 42">
            <a:extLst>
              <a:ext uri="{FF2B5EF4-FFF2-40B4-BE49-F238E27FC236}">
                <a16:creationId xmlns:a16="http://schemas.microsoft.com/office/drawing/2014/main" id="{80F3F6FB-2329-444F-A5B7-867192833B2C}"/>
              </a:ext>
            </a:extLst>
          </p:cNvPr>
          <p:cNvGrpSpPr/>
          <p:nvPr/>
        </p:nvGrpSpPr>
        <p:grpSpPr>
          <a:xfrm>
            <a:off x="890115" y="4782858"/>
            <a:ext cx="2131525" cy="1394234"/>
            <a:chOff x="890115" y="4782858"/>
            <a:chExt cx="2131525" cy="1394234"/>
          </a:xfrm>
        </p:grpSpPr>
        <p:grpSp>
          <p:nvGrpSpPr>
            <p:cNvPr id="65" name="Group 64">
              <a:extLst>
                <a:ext uri="{FF2B5EF4-FFF2-40B4-BE49-F238E27FC236}">
                  <a16:creationId xmlns:a16="http://schemas.microsoft.com/office/drawing/2014/main" id="{EC4B3E39-6537-0345-BE1E-20D7A9C32DAE}"/>
                </a:ext>
              </a:extLst>
            </p:cNvPr>
            <p:cNvGrpSpPr/>
            <p:nvPr/>
          </p:nvGrpSpPr>
          <p:grpSpPr>
            <a:xfrm>
              <a:off x="1247336" y="5184516"/>
              <a:ext cx="589951" cy="728713"/>
              <a:chOff x="2201501" y="4891361"/>
              <a:chExt cx="589951" cy="728713"/>
            </a:xfrm>
          </p:grpSpPr>
          <p:sp>
            <p:nvSpPr>
              <p:cNvPr id="80" name="Oval 79">
                <a:extLst>
                  <a:ext uri="{FF2B5EF4-FFF2-40B4-BE49-F238E27FC236}">
                    <a16:creationId xmlns:a16="http://schemas.microsoft.com/office/drawing/2014/main" id="{D5C12570-C77F-9D4B-8165-9E2DB2BADB2F}"/>
                  </a:ext>
                </a:extLst>
              </p:cNvPr>
              <p:cNvSpPr/>
              <p:nvPr/>
            </p:nvSpPr>
            <p:spPr>
              <a:xfrm>
                <a:off x="2618632" y="4891361"/>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Oval 80">
                <a:extLst>
                  <a:ext uri="{FF2B5EF4-FFF2-40B4-BE49-F238E27FC236}">
                    <a16:creationId xmlns:a16="http://schemas.microsoft.com/office/drawing/2014/main" id="{C7B48272-C6BE-D645-83A4-818F394421E7}"/>
                  </a:ext>
                </a:extLst>
              </p:cNvPr>
              <p:cNvSpPr/>
              <p:nvPr/>
            </p:nvSpPr>
            <p:spPr>
              <a:xfrm>
                <a:off x="2332637" y="5041572"/>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Oval 81">
                <a:extLst>
                  <a:ext uri="{FF2B5EF4-FFF2-40B4-BE49-F238E27FC236}">
                    <a16:creationId xmlns:a16="http://schemas.microsoft.com/office/drawing/2014/main" id="{BA53B305-07C4-4844-8189-67BB8F736E24}"/>
                  </a:ext>
                </a:extLst>
              </p:cNvPr>
              <p:cNvSpPr/>
              <p:nvPr/>
            </p:nvSpPr>
            <p:spPr>
              <a:xfrm>
                <a:off x="2201501" y="5304057"/>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3" name="Oval 82">
                <a:extLst>
                  <a:ext uri="{FF2B5EF4-FFF2-40B4-BE49-F238E27FC236}">
                    <a16:creationId xmlns:a16="http://schemas.microsoft.com/office/drawing/2014/main" id="{0D2D7FAE-610B-DF4C-863A-BD2B7E1409F3}"/>
                  </a:ext>
                </a:extLst>
              </p:cNvPr>
              <p:cNvSpPr/>
              <p:nvPr/>
            </p:nvSpPr>
            <p:spPr>
              <a:xfrm>
                <a:off x="2674545" y="5503167"/>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74" name="Oval 73">
              <a:extLst>
                <a:ext uri="{FF2B5EF4-FFF2-40B4-BE49-F238E27FC236}">
                  <a16:creationId xmlns:a16="http://schemas.microsoft.com/office/drawing/2014/main" id="{D9B3D824-742E-CF43-88A2-FFF64A6F294A}"/>
                </a:ext>
              </a:extLst>
            </p:cNvPr>
            <p:cNvSpPr/>
            <p:nvPr/>
          </p:nvSpPr>
          <p:spPr>
            <a:xfrm>
              <a:off x="890115" y="6060185"/>
              <a:ext cx="116907" cy="116907"/>
            </a:xfrm>
            <a:prstGeom prst="ellipse">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5" name="Straight Arrow Connector 74">
              <a:extLst>
                <a:ext uri="{FF2B5EF4-FFF2-40B4-BE49-F238E27FC236}">
                  <a16:creationId xmlns:a16="http://schemas.microsoft.com/office/drawing/2014/main" id="{102ACCE1-025E-8B44-9AF3-832824DD528D}"/>
                </a:ext>
              </a:extLst>
            </p:cNvPr>
            <p:cNvCxnSpPr>
              <a:cxnSpLocks/>
            </p:cNvCxnSpPr>
            <p:nvPr/>
          </p:nvCxnSpPr>
          <p:spPr>
            <a:xfrm flipV="1">
              <a:off x="1004065" y="5092114"/>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pic>
          <p:nvPicPr>
            <p:cNvPr id="85" name="Picture 84" descr="Icon&#10;&#10;Description automatically generated with low confidence">
              <a:extLst>
                <a:ext uri="{FF2B5EF4-FFF2-40B4-BE49-F238E27FC236}">
                  <a16:creationId xmlns:a16="http://schemas.microsoft.com/office/drawing/2014/main" id="{4EA6D8CD-C2FE-214D-8AFC-22504CD5F650}"/>
                </a:ext>
              </a:extLst>
            </p:cNvPr>
            <p:cNvPicPr>
              <a:picLocks noChangeAspect="1"/>
            </p:cNvPicPr>
            <p:nvPr/>
          </p:nvPicPr>
          <p:blipFill>
            <a:blip r:embed="rId6"/>
            <a:stretch>
              <a:fillRect/>
            </a:stretch>
          </p:blipFill>
          <p:spPr>
            <a:xfrm>
              <a:off x="2779959" y="4782858"/>
              <a:ext cx="241681" cy="358624"/>
            </a:xfrm>
            <a:prstGeom prst="rect">
              <a:avLst/>
            </a:prstGeom>
          </p:spPr>
        </p:pic>
      </p:grpSp>
      <p:pic>
        <p:nvPicPr>
          <p:cNvPr id="91" name="Picture 90" descr="A picture containing text, clipart&#10;&#10;Description automatically generated">
            <a:extLst>
              <a:ext uri="{FF2B5EF4-FFF2-40B4-BE49-F238E27FC236}">
                <a16:creationId xmlns:a16="http://schemas.microsoft.com/office/drawing/2014/main" id="{D98057E3-D081-5745-BD23-3339F046DA64}"/>
              </a:ext>
            </a:extLst>
          </p:cNvPr>
          <p:cNvPicPr>
            <a:picLocks noChangeAspect="1"/>
          </p:cNvPicPr>
          <p:nvPr/>
        </p:nvPicPr>
        <p:blipFill>
          <a:blip r:embed="rId3"/>
          <a:stretch>
            <a:fillRect/>
          </a:stretch>
        </p:blipFill>
        <p:spPr>
          <a:xfrm>
            <a:off x="7128562" y="3481272"/>
            <a:ext cx="280662" cy="397605"/>
          </a:xfrm>
          <a:prstGeom prst="rect">
            <a:avLst/>
          </a:prstGeom>
        </p:spPr>
      </p:pic>
      <p:pic>
        <p:nvPicPr>
          <p:cNvPr id="94" name="Picture 93" descr="A picture containing icon&#10;&#10;Description automatically generated">
            <a:extLst>
              <a:ext uri="{FF2B5EF4-FFF2-40B4-BE49-F238E27FC236}">
                <a16:creationId xmlns:a16="http://schemas.microsoft.com/office/drawing/2014/main" id="{41488175-07EB-4344-AA05-EAA5B18678F4}"/>
              </a:ext>
            </a:extLst>
          </p:cNvPr>
          <p:cNvPicPr>
            <a:picLocks noChangeAspect="1"/>
          </p:cNvPicPr>
          <p:nvPr/>
        </p:nvPicPr>
        <p:blipFill>
          <a:blip r:embed="rId5"/>
          <a:stretch>
            <a:fillRect/>
          </a:stretch>
        </p:blipFill>
        <p:spPr>
          <a:xfrm>
            <a:off x="5157085" y="3496864"/>
            <a:ext cx="280663" cy="382013"/>
          </a:xfrm>
          <a:prstGeom prst="rect">
            <a:avLst/>
          </a:prstGeom>
        </p:spPr>
      </p:pic>
      <p:pic>
        <p:nvPicPr>
          <p:cNvPr id="95" name="Picture 94" descr="Icon&#10;&#10;Description automatically generated with low confidence">
            <a:extLst>
              <a:ext uri="{FF2B5EF4-FFF2-40B4-BE49-F238E27FC236}">
                <a16:creationId xmlns:a16="http://schemas.microsoft.com/office/drawing/2014/main" id="{596318FA-9B71-FF40-B273-53BC4F740637}"/>
              </a:ext>
            </a:extLst>
          </p:cNvPr>
          <p:cNvPicPr>
            <a:picLocks noChangeAspect="1"/>
          </p:cNvPicPr>
          <p:nvPr/>
        </p:nvPicPr>
        <p:blipFill>
          <a:blip r:embed="rId6"/>
          <a:stretch>
            <a:fillRect/>
          </a:stretch>
        </p:blipFill>
        <p:spPr>
          <a:xfrm>
            <a:off x="4269104" y="3505993"/>
            <a:ext cx="241681" cy="358624"/>
          </a:xfrm>
          <a:prstGeom prst="rect">
            <a:avLst/>
          </a:prstGeom>
        </p:spPr>
      </p:pic>
      <p:cxnSp>
        <p:nvCxnSpPr>
          <p:cNvPr id="88" name="Straight Arrow Connector 87">
            <a:extLst>
              <a:ext uri="{FF2B5EF4-FFF2-40B4-BE49-F238E27FC236}">
                <a16:creationId xmlns:a16="http://schemas.microsoft.com/office/drawing/2014/main" id="{36AD0CB2-DB91-A84E-98BE-450851A8362A}"/>
              </a:ext>
            </a:extLst>
          </p:cNvPr>
          <p:cNvCxnSpPr>
            <a:cxnSpLocks/>
          </p:cNvCxnSpPr>
          <p:nvPr/>
        </p:nvCxnSpPr>
        <p:spPr>
          <a:xfrm flipV="1">
            <a:off x="985341" y="5901342"/>
            <a:ext cx="2016462" cy="225167"/>
          </a:xfrm>
          <a:prstGeom prst="straightConnector1">
            <a:avLst/>
          </a:prstGeom>
          <a:ln w="28575">
            <a:solidFill>
              <a:schemeClr val="accent2">
                <a:lumMod val="60000"/>
                <a:lumOff val="40000"/>
              </a:schemeClr>
            </a:solidFill>
            <a:tailEnd type="triangle" w="lg" len="lg"/>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58EE74C0-F4A9-A440-8E3F-8D33E3C35428}"/>
              </a:ext>
            </a:extLst>
          </p:cNvPr>
          <p:cNvGrpSpPr/>
          <p:nvPr/>
        </p:nvGrpSpPr>
        <p:grpSpPr>
          <a:xfrm>
            <a:off x="1355304" y="4453227"/>
            <a:ext cx="1875748" cy="1480442"/>
            <a:chOff x="1355304" y="4453227"/>
            <a:chExt cx="1875748" cy="1480442"/>
          </a:xfrm>
        </p:grpSpPr>
        <p:cxnSp>
          <p:nvCxnSpPr>
            <p:cNvPr id="103" name="Straight Arrow Connector 102">
              <a:extLst>
                <a:ext uri="{FF2B5EF4-FFF2-40B4-BE49-F238E27FC236}">
                  <a16:creationId xmlns:a16="http://schemas.microsoft.com/office/drawing/2014/main" id="{324C6514-7802-EC4A-A386-6720D7E656E3}"/>
                </a:ext>
              </a:extLst>
            </p:cNvPr>
            <p:cNvCxnSpPr>
              <a:cxnSpLocks/>
            </p:cNvCxnSpPr>
            <p:nvPr/>
          </p:nvCxnSpPr>
          <p:spPr>
            <a:xfrm flipH="1" flipV="1">
              <a:off x="1355304" y="4923893"/>
              <a:ext cx="1325948" cy="153422"/>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71" name="Picture 70" descr="A picture containing text, clipart&#10;&#10;Description automatically generated">
              <a:extLst>
                <a:ext uri="{FF2B5EF4-FFF2-40B4-BE49-F238E27FC236}">
                  <a16:creationId xmlns:a16="http://schemas.microsoft.com/office/drawing/2014/main" id="{97FDD2F7-AB8C-7D45-8332-03C0842180FB}"/>
                </a:ext>
              </a:extLst>
            </p:cNvPr>
            <p:cNvPicPr>
              <a:picLocks noChangeAspect="1"/>
            </p:cNvPicPr>
            <p:nvPr/>
          </p:nvPicPr>
          <p:blipFill>
            <a:blip r:embed="rId7"/>
            <a:stretch>
              <a:fillRect/>
            </a:stretch>
          </p:blipFill>
          <p:spPr>
            <a:xfrm>
              <a:off x="1842778" y="5044782"/>
              <a:ext cx="293994" cy="307994"/>
            </a:xfrm>
            <a:prstGeom prst="rect">
              <a:avLst/>
            </a:prstGeom>
          </p:spPr>
        </p:pic>
        <p:cxnSp>
          <p:nvCxnSpPr>
            <p:cNvPr id="76" name="Straight Arrow Connector 75">
              <a:extLst>
                <a:ext uri="{FF2B5EF4-FFF2-40B4-BE49-F238E27FC236}">
                  <a16:creationId xmlns:a16="http://schemas.microsoft.com/office/drawing/2014/main" id="{82DE0D43-1CC2-5247-8B5C-0DE8252520A5}"/>
                </a:ext>
              </a:extLst>
            </p:cNvPr>
            <p:cNvCxnSpPr>
              <a:cxnSpLocks/>
            </p:cNvCxnSpPr>
            <p:nvPr/>
          </p:nvCxnSpPr>
          <p:spPr>
            <a:xfrm flipH="1" flipV="1">
              <a:off x="1691489" y="4479892"/>
              <a:ext cx="999124" cy="614546"/>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73" name="Picture 72" descr="Text&#10;&#10;Description automatically generated with medium confidence">
              <a:extLst>
                <a:ext uri="{FF2B5EF4-FFF2-40B4-BE49-F238E27FC236}">
                  <a16:creationId xmlns:a16="http://schemas.microsoft.com/office/drawing/2014/main" id="{41F851F6-6F75-544F-B80D-71E797CFB35F}"/>
                </a:ext>
              </a:extLst>
            </p:cNvPr>
            <p:cNvPicPr>
              <a:picLocks noChangeAspect="1"/>
            </p:cNvPicPr>
            <p:nvPr/>
          </p:nvPicPr>
          <p:blipFill>
            <a:blip r:embed="rId8"/>
            <a:stretch>
              <a:fillRect/>
            </a:stretch>
          </p:blipFill>
          <p:spPr>
            <a:xfrm>
              <a:off x="2240213" y="4453227"/>
              <a:ext cx="289413" cy="333938"/>
            </a:xfrm>
            <a:prstGeom prst="rect">
              <a:avLst/>
            </a:prstGeom>
          </p:spPr>
        </p:pic>
        <p:cxnSp>
          <p:nvCxnSpPr>
            <p:cNvPr id="105" name="Straight Arrow Connector 104">
              <a:extLst>
                <a:ext uri="{FF2B5EF4-FFF2-40B4-BE49-F238E27FC236}">
                  <a16:creationId xmlns:a16="http://schemas.microsoft.com/office/drawing/2014/main" id="{21E61FEF-FA2D-E946-8A53-7C1A291A1F3A}"/>
                </a:ext>
              </a:extLst>
            </p:cNvPr>
            <p:cNvCxnSpPr>
              <a:cxnSpLocks/>
            </p:cNvCxnSpPr>
            <p:nvPr/>
          </p:nvCxnSpPr>
          <p:spPr>
            <a:xfrm>
              <a:off x="2690614" y="5101516"/>
              <a:ext cx="311189" cy="832153"/>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72" name="Picture 71" descr="A picture containing text&#10;&#10;Description automatically generated">
              <a:extLst>
                <a:ext uri="{FF2B5EF4-FFF2-40B4-BE49-F238E27FC236}">
                  <a16:creationId xmlns:a16="http://schemas.microsoft.com/office/drawing/2014/main" id="{A568F0E9-1963-984B-8747-245F45733271}"/>
                </a:ext>
              </a:extLst>
            </p:cNvPr>
            <p:cNvPicPr>
              <a:picLocks noChangeAspect="1"/>
            </p:cNvPicPr>
            <p:nvPr/>
          </p:nvPicPr>
          <p:blipFill>
            <a:blip r:embed="rId9"/>
            <a:stretch>
              <a:fillRect/>
            </a:stretch>
          </p:blipFill>
          <p:spPr>
            <a:xfrm>
              <a:off x="2934218" y="5348699"/>
              <a:ext cx="296834" cy="296834"/>
            </a:xfrm>
            <a:prstGeom prst="rect">
              <a:avLst/>
            </a:prstGeom>
          </p:spPr>
        </p:pic>
      </p:grpSp>
      <p:pic>
        <p:nvPicPr>
          <p:cNvPr id="96" name="Picture 95" descr="A picture containing icon&#10;&#10;Description automatically generated">
            <a:extLst>
              <a:ext uri="{FF2B5EF4-FFF2-40B4-BE49-F238E27FC236}">
                <a16:creationId xmlns:a16="http://schemas.microsoft.com/office/drawing/2014/main" id="{83368E72-DD1E-804C-8A7A-AB05FD04D5DB}"/>
              </a:ext>
            </a:extLst>
          </p:cNvPr>
          <p:cNvPicPr>
            <a:picLocks noChangeAspect="1"/>
          </p:cNvPicPr>
          <p:nvPr/>
        </p:nvPicPr>
        <p:blipFill>
          <a:blip r:embed="rId4"/>
          <a:stretch>
            <a:fillRect/>
          </a:stretch>
        </p:blipFill>
        <p:spPr>
          <a:xfrm>
            <a:off x="2958186" y="5961214"/>
            <a:ext cx="272866" cy="374216"/>
          </a:xfrm>
          <a:prstGeom prst="rect">
            <a:avLst/>
          </a:prstGeom>
        </p:spPr>
      </p:pic>
      <p:grpSp>
        <p:nvGrpSpPr>
          <p:cNvPr id="50" name="Group 49">
            <a:extLst>
              <a:ext uri="{FF2B5EF4-FFF2-40B4-BE49-F238E27FC236}">
                <a16:creationId xmlns:a16="http://schemas.microsoft.com/office/drawing/2014/main" id="{3BBD52FF-F804-C546-B4E0-5E98CEDF0274}"/>
              </a:ext>
            </a:extLst>
          </p:cNvPr>
          <p:cNvGrpSpPr/>
          <p:nvPr/>
        </p:nvGrpSpPr>
        <p:grpSpPr>
          <a:xfrm>
            <a:off x="8094235" y="3777614"/>
            <a:ext cx="3859823" cy="2464100"/>
            <a:chOff x="8113228" y="3755116"/>
            <a:chExt cx="3859823" cy="2464100"/>
          </a:xfrm>
        </p:grpSpPr>
        <p:grpSp>
          <p:nvGrpSpPr>
            <p:cNvPr id="45" name="Group 44">
              <a:extLst>
                <a:ext uri="{FF2B5EF4-FFF2-40B4-BE49-F238E27FC236}">
                  <a16:creationId xmlns:a16="http://schemas.microsoft.com/office/drawing/2014/main" id="{C543D3F7-AF67-4C4B-A19A-6FFF5D8D6EA7}"/>
                </a:ext>
              </a:extLst>
            </p:cNvPr>
            <p:cNvGrpSpPr/>
            <p:nvPr/>
          </p:nvGrpSpPr>
          <p:grpSpPr>
            <a:xfrm>
              <a:off x="8113228" y="3755116"/>
              <a:ext cx="3859823" cy="2057920"/>
              <a:chOff x="8150469" y="3766096"/>
              <a:chExt cx="3859823" cy="2057920"/>
            </a:xfrm>
          </p:grpSpPr>
          <p:sp>
            <p:nvSpPr>
              <p:cNvPr id="118" name="TextBox 117">
                <a:extLst>
                  <a:ext uri="{FF2B5EF4-FFF2-40B4-BE49-F238E27FC236}">
                    <a16:creationId xmlns:a16="http://schemas.microsoft.com/office/drawing/2014/main" id="{CE7C5B36-593D-D54A-9F38-262FF8F87AE1}"/>
                  </a:ext>
                </a:extLst>
              </p:cNvPr>
              <p:cNvSpPr txBox="1"/>
              <p:nvPr/>
            </p:nvSpPr>
            <p:spPr>
              <a:xfrm>
                <a:off x="8150469" y="3789485"/>
                <a:ext cx="3859823" cy="2034531"/>
              </a:xfrm>
              <a:prstGeom prst="rect">
                <a:avLst/>
              </a:prstGeom>
              <a:noFill/>
            </p:spPr>
            <p:txBody>
              <a:bodyPr wrap="square" rtlCol="0">
                <a:spAutoFit/>
              </a:bodyPr>
              <a:lstStyle/>
              <a:p>
                <a:r>
                  <a:rPr lang="en-US" dirty="0"/>
                  <a:t>Winners are</a:t>
                </a:r>
              </a:p>
              <a:p>
                <a:pPr marL="285750" indent="-285750">
                  <a:buFont typeface="Arial" panose="020B0604020202020204" pitchFamily="34" charset="0"/>
                  <a:buChar char="•"/>
                </a:pPr>
                <a:r>
                  <a:rPr lang="en-US" dirty="0"/>
                  <a:t>Winner takes all: randomly choose one winner</a:t>
                </a:r>
              </a:p>
              <a:p>
                <a:pPr lvl="1"/>
                <a:endParaRPr lang="en-US" dirty="0">
                  <a:ea typeface="Cambria Math" panose="020405030504060302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Mean winner: compute the mean of the winner</a:t>
                </a:r>
              </a:p>
            </p:txBody>
          </p:sp>
          <p:pic>
            <p:nvPicPr>
              <p:cNvPr id="98" name="Picture 97" descr="A picture containing icon&#10;&#10;Description automatically generated">
                <a:extLst>
                  <a:ext uri="{FF2B5EF4-FFF2-40B4-BE49-F238E27FC236}">
                    <a16:creationId xmlns:a16="http://schemas.microsoft.com/office/drawing/2014/main" id="{646AE5B1-B2B5-6847-928E-E3BC19E48242}"/>
                  </a:ext>
                </a:extLst>
              </p:cNvPr>
              <p:cNvPicPr>
                <a:picLocks noChangeAspect="1"/>
              </p:cNvPicPr>
              <p:nvPr/>
            </p:nvPicPr>
            <p:blipFill>
              <a:blip r:embed="rId4"/>
              <a:stretch>
                <a:fillRect/>
              </a:stretch>
            </p:blipFill>
            <p:spPr>
              <a:xfrm>
                <a:off x="9421592" y="3789485"/>
                <a:ext cx="272866" cy="374216"/>
              </a:xfrm>
              <a:prstGeom prst="rect">
                <a:avLst/>
              </a:prstGeom>
            </p:spPr>
          </p:pic>
          <p:pic>
            <p:nvPicPr>
              <p:cNvPr id="99" name="Picture 98" descr="A picture containing text, clipart&#10;&#10;Description automatically generated">
                <a:extLst>
                  <a:ext uri="{FF2B5EF4-FFF2-40B4-BE49-F238E27FC236}">
                    <a16:creationId xmlns:a16="http://schemas.microsoft.com/office/drawing/2014/main" id="{FA10D2C2-F168-2A46-A464-2A6E1E705BE8}"/>
                  </a:ext>
                </a:extLst>
              </p:cNvPr>
              <p:cNvPicPr>
                <a:picLocks noChangeAspect="1"/>
              </p:cNvPicPr>
              <p:nvPr/>
            </p:nvPicPr>
            <p:blipFill>
              <a:blip r:embed="rId3"/>
              <a:stretch>
                <a:fillRect/>
              </a:stretch>
            </p:blipFill>
            <p:spPr>
              <a:xfrm>
                <a:off x="9799718" y="3766096"/>
                <a:ext cx="280662" cy="397605"/>
              </a:xfrm>
              <a:prstGeom prst="rect">
                <a:avLst/>
              </a:prstGeom>
            </p:spPr>
          </p:pic>
        </p:grpSp>
        <p:pic>
          <p:nvPicPr>
            <p:cNvPr id="47" name="Picture 46" descr="A picture containing diagram&#10;&#10;Description automatically generated">
              <a:extLst>
                <a:ext uri="{FF2B5EF4-FFF2-40B4-BE49-F238E27FC236}">
                  <a16:creationId xmlns:a16="http://schemas.microsoft.com/office/drawing/2014/main" id="{D9F7720B-D808-7E4D-A382-E53BC41E8BA0}"/>
                </a:ext>
              </a:extLst>
            </p:cNvPr>
            <p:cNvPicPr>
              <a:picLocks noChangeAspect="1"/>
            </p:cNvPicPr>
            <p:nvPr/>
          </p:nvPicPr>
          <p:blipFill>
            <a:blip r:embed="rId10"/>
            <a:stretch>
              <a:fillRect/>
            </a:stretch>
          </p:blipFill>
          <p:spPr>
            <a:xfrm>
              <a:off x="8725998" y="5790743"/>
              <a:ext cx="3085002" cy="428473"/>
            </a:xfrm>
            <a:prstGeom prst="rect">
              <a:avLst/>
            </a:prstGeom>
          </p:spPr>
        </p:pic>
        <p:pic>
          <p:nvPicPr>
            <p:cNvPr id="49" name="Picture 48" descr="Text&#10;&#10;Description automatically generated with medium confidence">
              <a:extLst>
                <a:ext uri="{FF2B5EF4-FFF2-40B4-BE49-F238E27FC236}">
                  <a16:creationId xmlns:a16="http://schemas.microsoft.com/office/drawing/2014/main" id="{C3651FC1-58BC-D64F-A9BE-B1FEF18ED469}"/>
                </a:ext>
              </a:extLst>
            </p:cNvPr>
            <p:cNvPicPr>
              <a:picLocks noChangeAspect="1"/>
            </p:cNvPicPr>
            <p:nvPr/>
          </p:nvPicPr>
          <p:blipFill>
            <a:blip r:embed="rId11"/>
            <a:stretch>
              <a:fillRect/>
            </a:stretch>
          </p:blipFill>
          <p:spPr>
            <a:xfrm>
              <a:off x="9057624" y="4654047"/>
              <a:ext cx="1962404" cy="419903"/>
            </a:xfrm>
            <a:prstGeom prst="rect">
              <a:avLst/>
            </a:prstGeom>
          </p:spPr>
        </p:pic>
      </p:grpSp>
      <p:sp>
        <p:nvSpPr>
          <p:cNvPr id="130" name="Slide Number Placeholder 4">
            <a:extLst>
              <a:ext uri="{FF2B5EF4-FFF2-40B4-BE49-F238E27FC236}">
                <a16:creationId xmlns:a16="http://schemas.microsoft.com/office/drawing/2014/main" id="{50795301-FB31-D24C-865D-69654B96F9C3}"/>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16</a:t>
            </a:fld>
            <a:endParaRPr lang="en-US"/>
          </a:p>
        </p:txBody>
      </p:sp>
      <p:sp>
        <p:nvSpPr>
          <p:cNvPr id="131" name="Date Placeholder 3">
            <a:extLst>
              <a:ext uri="{FF2B5EF4-FFF2-40B4-BE49-F238E27FC236}">
                <a16:creationId xmlns:a16="http://schemas.microsoft.com/office/drawing/2014/main" id="{A0C0C42C-1887-2E41-98A6-50BC97C58644}"/>
              </a:ext>
            </a:extLst>
          </p:cNvPr>
          <p:cNvSpPr>
            <a:spLocks noGrp="1"/>
          </p:cNvSpPr>
          <p:nvPr>
            <p:ph type="dt" sz="half" idx="10"/>
          </p:nvPr>
        </p:nvSpPr>
        <p:spPr>
          <a:xfrm>
            <a:off x="838200" y="6356350"/>
            <a:ext cx="2743200" cy="365125"/>
          </a:xfrm>
        </p:spPr>
        <p:txBody>
          <a:bodyPr/>
          <a:lstStyle/>
          <a:p>
            <a:r>
              <a:rPr lang="en-US" dirty="0"/>
              <a:t>MGD</a:t>
            </a:r>
          </a:p>
        </p:txBody>
      </p:sp>
    </p:spTree>
    <p:extLst>
      <p:ext uri="{BB962C8B-B14F-4D97-AF65-F5344CB8AC3E}">
        <p14:creationId xmlns:p14="http://schemas.microsoft.com/office/powerpoint/2010/main" val="21774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nodeType="afterEffect">
                                  <p:stCondLst>
                                    <p:cond delay="500"/>
                                  </p:stCondLst>
                                  <p:childTnLst>
                                    <p:set>
                                      <p:cBhvr>
                                        <p:cTn id="27" dur="1" fill="hold">
                                          <p:stCondLst>
                                            <p:cond delay="0"/>
                                          </p:stCondLst>
                                        </p:cTn>
                                        <p:tgtEl>
                                          <p:spTgt spid="79"/>
                                        </p:tgtEl>
                                        <p:attrNameLst>
                                          <p:attrName>style.visibility</p:attrName>
                                        </p:attrNameLst>
                                      </p:cBhvr>
                                      <p:to>
                                        <p:strVal val="visible"/>
                                      </p:to>
                                    </p:set>
                                    <p:animEffect transition="in" filter="wipe(down)">
                                      <p:cBhvr>
                                        <p:cTn id="28" dur="500"/>
                                        <p:tgtEl>
                                          <p:spTgt spid="79"/>
                                        </p:tgtEl>
                                      </p:cBhvr>
                                    </p:animEffect>
                                  </p:childTnLst>
                                </p:cTn>
                              </p:par>
                            </p:childTnLst>
                          </p:cTn>
                        </p:par>
                        <p:par>
                          <p:cTn id="29" fill="hold">
                            <p:stCondLst>
                              <p:cond delay="1000"/>
                            </p:stCondLst>
                            <p:childTnLst>
                              <p:par>
                                <p:cTn id="30" presetID="1" presetClass="entr" presetSubtype="0" fill="hold" nodeType="afterEffect">
                                  <p:stCondLst>
                                    <p:cond delay="500"/>
                                  </p:stCondLst>
                                  <p:childTnLst>
                                    <p:set>
                                      <p:cBhvr>
                                        <p:cTn id="31" dur="1" fill="hold">
                                          <p:stCondLst>
                                            <p:cond delay="0"/>
                                          </p:stCondLst>
                                        </p:cTn>
                                        <p:tgtEl>
                                          <p:spTgt spid="84"/>
                                        </p:tgtEl>
                                        <p:attrNameLst>
                                          <p:attrName>style.visibility</p:attrName>
                                        </p:attrNameLst>
                                      </p:cBhvr>
                                      <p:to>
                                        <p:strVal val="visible"/>
                                      </p:to>
                                    </p:set>
                                  </p:childTnLst>
                                </p:cTn>
                              </p:par>
                            </p:childTnLst>
                          </p:cTn>
                        </p:par>
                        <p:par>
                          <p:cTn id="32" fill="hold">
                            <p:stCondLst>
                              <p:cond delay="1500"/>
                            </p:stCondLst>
                            <p:childTnLst>
                              <p:par>
                                <p:cTn id="33" presetID="22" presetClass="entr" presetSubtype="4" fill="hold" nodeType="afterEffect">
                                  <p:stCondLst>
                                    <p:cond delay="500"/>
                                  </p:stCondLst>
                                  <p:childTnLst>
                                    <p:set>
                                      <p:cBhvr>
                                        <p:cTn id="34" dur="1" fill="hold">
                                          <p:stCondLst>
                                            <p:cond delay="0"/>
                                          </p:stCondLst>
                                        </p:cTn>
                                        <p:tgtEl>
                                          <p:spTgt spid="88"/>
                                        </p:tgtEl>
                                        <p:attrNameLst>
                                          <p:attrName>style.visibility</p:attrName>
                                        </p:attrNameLst>
                                      </p:cBhvr>
                                      <p:to>
                                        <p:strVal val="visible"/>
                                      </p:to>
                                    </p:set>
                                    <p:animEffect transition="in" filter="wipe(down)">
                                      <p:cBhvr>
                                        <p:cTn id="35" dur="500"/>
                                        <p:tgtEl>
                                          <p:spTgt spid="88"/>
                                        </p:tgtEl>
                                      </p:cBhvr>
                                    </p:animEffect>
                                  </p:childTnLst>
                                </p:cTn>
                              </p:par>
                            </p:childTnLst>
                          </p:cTn>
                        </p:par>
                        <p:par>
                          <p:cTn id="36" fill="hold">
                            <p:stCondLst>
                              <p:cond delay="2500"/>
                            </p:stCondLst>
                            <p:childTnLst>
                              <p:par>
                                <p:cTn id="37" presetID="1" presetClass="entr" presetSubtype="0" fill="hold" nodeType="afterEffect">
                                  <p:stCondLst>
                                    <p:cond delay="500"/>
                                  </p:stCondLst>
                                  <p:childTnLst>
                                    <p:set>
                                      <p:cBhvr>
                                        <p:cTn id="38" dur="1" fill="hold">
                                          <p:stCondLst>
                                            <p:cond delay="0"/>
                                          </p:stCondLst>
                                        </p:cTn>
                                        <p:tgtEl>
                                          <p:spTgt spid="96"/>
                                        </p:tgtEl>
                                        <p:attrNameLst>
                                          <p:attrName>style.visibility</p:attrName>
                                        </p:attrNameLst>
                                      </p:cBhvr>
                                      <p:to>
                                        <p:strVal val="visible"/>
                                      </p:to>
                                    </p:set>
                                  </p:childTnLst>
                                </p:cTn>
                              </p:par>
                            </p:childTnLst>
                          </p:cTn>
                        </p:par>
                        <p:par>
                          <p:cTn id="39" fill="hold">
                            <p:stCondLst>
                              <p:cond delay="3000"/>
                            </p:stCondLst>
                            <p:childTnLst>
                              <p:par>
                                <p:cTn id="40" presetID="22" presetClass="entr" presetSubtype="4" fill="hold" nodeType="afterEffect">
                                  <p:stCondLst>
                                    <p:cond delay="500"/>
                                  </p:stCondLst>
                                  <p:childTnLst>
                                    <p:set>
                                      <p:cBhvr>
                                        <p:cTn id="41" dur="1" fill="hold">
                                          <p:stCondLst>
                                            <p:cond delay="0"/>
                                          </p:stCondLst>
                                        </p:cTn>
                                        <p:tgtEl>
                                          <p:spTgt spid="93"/>
                                        </p:tgtEl>
                                        <p:attrNameLst>
                                          <p:attrName>style.visibility</p:attrName>
                                        </p:attrNameLst>
                                      </p:cBhvr>
                                      <p:to>
                                        <p:strVal val="visible"/>
                                      </p:to>
                                    </p:set>
                                    <p:animEffect transition="in" filter="wipe(down)">
                                      <p:cBhvr>
                                        <p:cTn id="42" dur="500"/>
                                        <p:tgtEl>
                                          <p:spTgt spid="93"/>
                                        </p:tgtEl>
                                      </p:cBhvr>
                                    </p:animEffect>
                                  </p:childTnLst>
                                </p:cTn>
                              </p:par>
                            </p:childTnLst>
                          </p:cTn>
                        </p:par>
                        <p:par>
                          <p:cTn id="43" fill="hold">
                            <p:stCondLst>
                              <p:cond delay="4000"/>
                            </p:stCondLst>
                            <p:childTnLst>
                              <p:par>
                                <p:cTn id="44" presetID="1" presetClass="entr" presetSubtype="0" fill="hold" nodeType="afterEffect">
                                  <p:stCondLst>
                                    <p:cond delay="500"/>
                                  </p:stCondLst>
                                  <p:childTnLst>
                                    <p:set>
                                      <p:cBhvr>
                                        <p:cTn id="45" dur="1" fill="hold">
                                          <p:stCondLst>
                                            <p:cond delay="0"/>
                                          </p:stCondLst>
                                        </p:cTn>
                                        <p:tgtEl>
                                          <p:spTgt spid="7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5"/>
                                        </p:tgtEl>
                                        <p:attrNameLst>
                                          <p:attrName>style.visibility</p:attrName>
                                        </p:attrNameLst>
                                      </p:cBhvr>
                                      <p:to>
                                        <p:strVal val="visible"/>
                                      </p:to>
                                    </p:set>
                                  </p:childTnLst>
                                </p:cTn>
                              </p:par>
                            </p:childTnLst>
                          </p:cTn>
                        </p:par>
                        <p:par>
                          <p:cTn id="50" fill="hold">
                            <p:stCondLst>
                              <p:cond delay="0"/>
                            </p:stCondLst>
                            <p:childTnLst>
                              <p:par>
                                <p:cTn id="51" presetID="22" presetClass="entr" presetSubtype="1"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up)">
                                      <p:cBhvr>
                                        <p:cTn id="53" dur="500"/>
                                        <p:tgtEl>
                                          <p:spTgt spid="4"/>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1000"/>
                            </p:stCondLst>
                            <p:childTnLst>
                              <p:par>
                                <p:cTn id="62" presetID="1" presetClass="entr" presetSubtype="0"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childTnLst>
                          </p:cTn>
                        </p:par>
                        <p:par>
                          <p:cTn id="85" fill="hold">
                            <p:stCondLst>
                              <p:cond delay="0"/>
                            </p:stCondLst>
                            <p:childTnLst>
                              <p:par>
                                <p:cTn id="86" presetID="22" presetClass="entr" presetSubtype="1"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1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5921-E9AC-944B-A9E7-D6ADD1C00170}"/>
              </a:ext>
            </a:extLst>
          </p:cNvPr>
          <p:cNvSpPr>
            <a:spLocks noGrp="1"/>
          </p:cNvSpPr>
          <p:nvPr>
            <p:ph type="title"/>
          </p:nvPr>
        </p:nvSpPr>
        <p:spPr/>
        <p:txBody>
          <a:bodyPr/>
          <a:lstStyle/>
          <a:p>
            <a:r>
              <a:rPr lang="en-US" dirty="0"/>
              <a:t>Dual-Point DBGD [ZK16] </a:t>
            </a:r>
          </a:p>
        </p:txBody>
      </p:sp>
      <p:sp>
        <p:nvSpPr>
          <p:cNvPr id="3" name="Vertical Text Placeholder 2">
            <a:extLst>
              <a:ext uri="{FF2B5EF4-FFF2-40B4-BE49-F238E27FC236}">
                <a16:creationId xmlns:a16="http://schemas.microsoft.com/office/drawing/2014/main" id="{EB68CF33-987E-D640-A378-5A7BF8CF2F1B}"/>
              </a:ext>
            </a:extLst>
          </p:cNvPr>
          <p:cNvSpPr>
            <a:spLocks noGrp="1"/>
          </p:cNvSpPr>
          <p:nvPr>
            <p:ph type="body" orient="vert" idx="1"/>
          </p:nvPr>
        </p:nvSpPr>
        <p:spPr>
          <a:xfrm>
            <a:off x="838200" y="1825625"/>
            <a:ext cx="10515600" cy="1494637"/>
          </a:xfrm>
        </p:spPr>
        <p:txBody>
          <a:bodyPr>
            <a:normAutofit/>
          </a:bodyPr>
          <a:lstStyle/>
          <a:p>
            <a:r>
              <a:rPr lang="en-US" dirty="0"/>
              <a:t>Dual-Point DBGD: explore two opposite directions simultaneously</a:t>
            </a:r>
          </a:p>
          <a:p>
            <a:pPr lvl="1"/>
            <a:r>
              <a:rPr lang="en-US" dirty="0"/>
              <a:t>Explore more efficiently than DBGD</a:t>
            </a:r>
          </a:p>
          <a:p>
            <a:pPr lvl="1"/>
            <a:r>
              <a:rPr lang="en-US" dirty="0"/>
              <a:t>Reduce uncertainty in the exploration with MGD</a:t>
            </a:r>
          </a:p>
        </p:txBody>
      </p:sp>
      <p:sp>
        <p:nvSpPr>
          <p:cNvPr id="13" name="Oval 12">
            <a:extLst>
              <a:ext uri="{FF2B5EF4-FFF2-40B4-BE49-F238E27FC236}">
                <a16:creationId xmlns:a16="http://schemas.microsoft.com/office/drawing/2014/main" id="{1AA34AF6-F119-8E45-A71B-8F4FF175E78A}"/>
              </a:ext>
            </a:extLst>
          </p:cNvPr>
          <p:cNvSpPr/>
          <p:nvPr/>
        </p:nvSpPr>
        <p:spPr>
          <a:xfrm>
            <a:off x="1296707" y="4018808"/>
            <a:ext cx="2591365" cy="1703847"/>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58F70D9-9DDC-1741-BC5A-6AA2B9F43011}"/>
              </a:ext>
            </a:extLst>
          </p:cNvPr>
          <p:cNvCxnSpPr>
            <a:cxnSpLocks/>
            <a:stCxn id="21" idx="7"/>
          </p:cNvCxnSpPr>
          <p:nvPr/>
        </p:nvCxnSpPr>
        <p:spPr>
          <a:xfrm flipV="1">
            <a:off x="938025" y="4245602"/>
            <a:ext cx="718574" cy="1593944"/>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D612AA5-0214-B748-85D1-DF16CCD5D161}"/>
              </a:ext>
            </a:extLst>
          </p:cNvPr>
          <p:cNvCxnSpPr>
            <a:cxnSpLocks/>
            <a:endCxn id="13" idx="5"/>
          </p:cNvCxnSpPr>
          <p:nvPr/>
        </p:nvCxnSpPr>
        <p:spPr>
          <a:xfrm flipV="1">
            <a:off x="952150" y="5473132"/>
            <a:ext cx="2556425" cy="442364"/>
          </a:xfrm>
          <a:prstGeom prst="straightConnector1">
            <a:avLst/>
          </a:prstGeom>
          <a:ln w="28575">
            <a:solidFill>
              <a:schemeClr val="accent4">
                <a:lumMod val="60000"/>
                <a:lumOff val="40000"/>
              </a:schemeClr>
            </a:solidFill>
            <a:tailEnd type="triangle" w="lg" len="lg"/>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88D3DEE2-E7D8-3243-8C96-DD5BE6D576B6}"/>
              </a:ext>
            </a:extLst>
          </p:cNvPr>
          <p:cNvGrpSpPr/>
          <p:nvPr/>
        </p:nvGrpSpPr>
        <p:grpSpPr>
          <a:xfrm>
            <a:off x="4517975" y="3767836"/>
            <a:ext cx="767071" cy="1102895"/>
            <a:chOff x="7741920" y="3677920"/>
            <a:chExt cx="767071" cy="1102895"/>
          </a:xfrm>
          <a:solidFill>
            <a:schemeClr val="accent5">
              <a:lumMod val="60000"/>
              <a:lumOff val="40000"/>
            </a:schemeClr>
          </a:solidFill>
        </p:grpSpPr>
        <p:sp>
          <p:nvSpPr>
            <p:cNvPr id="30" name="Rectangle 29">
              <a:extLst>
                <a:ext uri="{FF2B5EF4-FFF2-40B4-BE49-F238E27FC236}">
                  <a16:creationId xmlns:a16="http://schemas.microsoft.com/office/drawing/2014/main" id="{BCA5C2A1-67A6-994E-8D9E-298A7D0CCDB6}"/>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31" name="Rectangle 30">
              <a:extLst>
                <a:ext uri="{FF2B5EF4-FFF2-40B4-BE49-F238E27FC236}">
                  <a16:creationId xmlns:a16="http://schemas.microsoft.com/office/drawing/2014/main" id="{AE0176CE-C9C2-3743-88DF-B4C83EBDA44F}"/>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32" name="Rectangle 31">
              <a:extLst>
                <a:ext uri="{FF2B5EF4-FFF2-40B4-BE49-F238E27FC236}">
                  <a16:creationId xmlns:a16="http://schemas.microsoft.com/office/drawing/2014/main" id="{3A733060-D7B2-1847-B8B9-6C7D07E43B84}"/>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33" name="Rectangle 32">
              <a:extLst>
                <a:ext uri="{FF2B5EF4-FFF2-40B4-BE49-F238E27FC236}">
                  <a16:creationId xmlns:a16="http://schemas.microsoft.com/office/drawing/2014/main" id="{246BEF3E-8FB3-F442-A711-1C3BB56234DB}"/>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34" name="Group 33">
            <a:extLst>
              <a:ext uri="{FF2B5EF4-FFF2-40B4-BE49-F238E27FC236}">
                <a16:creationId xmlns:a16="http://schemas.microsoft.com/office/drawing/2014/main" id="{C5C692E5-8895-B04C-A78B-26C8965462A3}"/>
              </a:ext>
            </a:extLst>
          </p:cNvPr>
          <p:cNvGrpSpPr/>
          <p:nvPr/>
        </p:nvGrpSpPr>
        <p:grpSpPr>
          <a:xfrm>
            <a:off x="5435070" y="3773027"/>
            <a:ext cx="767071" cy="1097704"/>
            <a:chOff x="7741920" y="3677920"/>
            <a:chExt cx="767071" cy="1097704"/>
          </a:xfrm>
          <a:solidFill>
            <a:srgbClr val="FF5D78"/>
          </a:solidFill>
        </p:grpSpPr>
        <p:sp>
          <p:nvSpPr>
            <p:cNvPr id="35" name="Rectangle 34">
              <a:extLst>
                <a:ext uri="{FF2B5EF4-FFF2-40B4-BE49-F238E27FC236}">
                  <a16:creationId xmlns:a16="http://schemas.microsoft.com/office/drawing/2014/main" id="{65FAB04B-5477-394F-BC6C-305ADFBF9957}"/>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36" name="Rectangle 35">
              <a:extLst>
                <a:ext uri="{FF2B5EF4-FFF2-40B4-BE49-F238E27FC236}">
                  <a16:creationId xmlns:a16="http://schemas.microsoft.com/office/drawing/2014/main" id="{46A42587-C7A0-8D4F-A783-8F12D2A1A7CD}"/>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37" name="Rectangle 36">
              <a:extLst>
                <a:ext uri="{FF2B5EF4-FFF2-40B4-BE49-F238E27FC236}">
                  <a16:creationId xmlns:a16="http://schemas.microsoft.com/office/drawing/2014/main" id="{C588E6C7-E9AE-6F47-8A99-36DCE29F7D40}"/>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38" name="Rectangle 37">
              <a:extLst>
                <a:ext uri="{FF2B5EF4-FFF2-40B4-BE49-F238E27FC236}">
                  <a16:creationId xmlns:a16="http://schemas.microsoft.com/office/drawing/2014/main" id="{927F31AB-18A9-3247-84A6-4AC49181C80A}"/>
                </a:ext>
              </a:extLst>
            </p:cNvPr>
            <p:cNvSpPr/>
            <p:nvPr/>
          </p:nvSpPr>
          <p:spPr>
            <a:xfrm>
              <a:off x="7741920" y="4501304"/>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39" name="Group 38">
            <a:extLst>
              <a:ext uri="{FF2B5EF4-FFF2-40B4-BE49-F238E27FC236}">
                <a16:creationId xmlns:a16="http://schemas.microsoft.com/office/drawing/2014/main" id="{9F8A8254-340F-3C42-87D1-1EB90F0743D4}"/>
              </a:ext>
            </a:extLst>
          </p:cNvPr>
          <p:cNvGrpSpPr/>
          <p:nvPr/>
        </p:nvGrpSpPr>
        <p:grpSpPr>
          <a:xfrm>
            <a:off x="6379466" y="3767624"/>
            <a:ext cx="767071" cy="1097704"/>
            <a:chOff x="7741920" y="3677920"/>
            <a:chExt cx="767071" cy="1097704"/>
          </a:xfrm>
          <a:solidFill>
            <a:srgbClr val="FF5D78"/>
          </a:solidFill>
        </p:grpSpPr>
        <p:sp>
          <p:nvSpPr>
            <p:cNvPr id="40" name="Rectangle 39">
              <a:extLst>
                <a:ext uri="{FF2B5EF4-FFF2-40B4-BE49-F238E27FC236}">
                  <a16:creationId xmlns:a16="http://schemas.microsoft.com/office/drawing/2014/main" id="{404F2B64-2CE8-FE4C-8084-B9EA2E758C09}"/>
                </a:ext>
              </a:extLst>
            </p:cNvPr>
            <p:cNvSpPr/>
            <p:nvPr/>
          </p:nvSpPr>
          <p:spPr>
            <a:xfrm>
              <a:off x="7741920" y="3677920"/>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41" name="Rectangle 40">
              <a:extLst>
                <a:ext uri="{FF2B5EF4-FFF2-40B4-BE49-F238E27FC236}">
                  <a16:creationId xmlns:a16="http://schemas.microsoft.com/office/drawing/2014/main" id="{15910ECB-918A-9444-A239-68B08C4E9A94}"/>
                </a:ext>
              </a:extLst>
            </p:cNvPr>
            <p:cNvSpPr/>
            <p:nvPr/>
          </p:nvSpPr>
          <p:spPr>
            <a:xfrm>
              <a:off x="7741920" y="3952240"/>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42" name="Rectangle 41">
              <a:extLst>
                <a:ext uri="{FF2B5EF4-FFF2-40B4-BE49-F238E27FC236}">
                  <a16:creationId xmlns:a16="http://schemas.microsoft.com/office/drawing/2014/main" id="{5180837B-8A5F-A845-A47A-0F4964E01AE4}"/>
                </a:ext>
              </a:extLst>
            </p:cNvPr>
            <p:cNvSpPr/>
            <p:nvPr/>
          </p:nvSpPr>
          <p:spPr>
            <a:xfrm>
              <a:off x="7741920" y="4228281"/>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43" name="Rectangle 42">
              <a:extLst>
                <a:ext uri="{FF2B5EF4-FFF2-40B4-BE49-F238E27FC236}">
                  <a16:creationId xmlns:a16="http://schemas.microsoft.com/office/drawing/2014/main" id="{D7785C63-98F5-7E48-9931-95AEAD2634F5}"/>
                </a:ext>
              </a:extLst>
            </p:cNvPr>
            <p:cNvSpPr/>
            <p:nvPr/>
          </p:nvSpPr>
          <p:spPr>
            <a:xfrm>
              <a:off x="7741920" y="4501304"/>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50" name="Group 49">
            <a:extLst>
              <a:ext uri="{FF2B5EF4-FFF2-40B4-BE49-F238E27FC236}">
                <a16:creationId xmlns:a16="http://schemas.microsoft.com/office/drawing/2014/main" id="{B841B218-A14F-DC4C-A20E-41A6D4B992C4}"/>
              </a:ext>
            </a:extLst>
          </p:cNvPr>
          <p:cNvGrpSpPr/>
          <p:nvPr/>
        </p:nvGrpSpPr>
        <p:grpSpPr>
          <a:xfrm>
            <a:off x="4782607" y="4966174"/>
            <a:ext cx="2038816" cy="415689"/>
            <a:chOff x="4782607" y="4966174"/>
            <a:chExt cx="2038816" cy="415689"/>
          </a:xfrm>
        </p:grpSpPr>
        <p:cxnSp>
          <p:nvCxnSpPr>
            <p:cNvPr id="47" name="Straight Arrow Connector 46">
              <a:extLst>
                <a:ext uri="{FF2B5EF4-FFF2-40B4-BE49-F238E27FC236}">
                  <a16:creationId xmlns:a16="http://schemas.microsoft.com/office/drawing/2014/main" id="{51C2947E-BBB5-884B-AF94-25CA9651C601}"/>
                </a:ext>
              </a:extLst>
            </p:cNvPr>
            <p:cNvCxnSpPr/>
            <p:nvPr/>
          </p:nvCxnSpPr>
          <p:spPr>
            <a:xfrm flipH="1">
              <a:off x="6363444" y="4966174"/>
              <a:ext cx="457979" cy="3976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6DB54D9-4429-314F-9586-D03208FA9873}"/>
                </a:ext>
              </a:extLst>
            </p:cNvPr>
            <p:cNvCxnSpPr>
              <a:cxnSpLocks/>
            </p:cNvCxnSpPr>
            <p:nvPr/>
          </p:nvCxnSpPr>
          <p:spPr>
            <a:xfrm>
              <a:off x="4782607" y="4966174"/>
              <a:ext cx="457979" cy="3976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8618D80-A24C-7D45-98B0-05EF56DD3140}"/>
                </a:ext>
              </a:extLst>
            </p:cNvPr>
            <p:cNvCxnSpPr>
              <a:cxnSpLocks/>
            </p:cNvCxnSpPr>
            <p:nvPr/>
          </p:nvCxnSpPr>
          <p:spPr>
            <a:xfrm>
              <a:off x="5833566" y="4966174"/>
              <a:ext cx="1" cy="4156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C589771-A990-1A4F-B753-DE5BB8D93AE4}"/>
              </a:ext>
            </a:extLst>
          </p:cNvPr>
          <p:cNvGrpSpPr/>
          <p:nvPr/>
        </p:nvGrpSpPr>
        <p:grpSpPr>
          <a:xfrm>
            <a:off x="5435069" y="5586084"/>
            <a:ext cx="767071" cy="1097704"/>
            <a:chOff x="7741920" y="3677920"/>
            <a:chExt cx="767071" cy="1097704"/>
          </a:xfrm>
          <a:solidFill>
            <a:srgbClr val="FF5D78"/>
          </a:solidFill>
        </p:grpSpPr>
        <p:sp>
          <p:nvSpPr>
            <p:cNvPr id="52" name="Rectangle 51">
              <a:extLst>
                <a:ext uri="{FF2B5EF4-FFF2-40B4-BE49-F238E27FC236}">
                  <a16:creationId xmlns:a16="http://schemas.microsoft.com/office/drawing/2014/main" id="{5B44CBAD-1E07-9A41-9C80-2862BA162F45}"/>
                </a:ext>
              </a:extLst>
            </p:cNvPr>
            <p:cNvSpPr/>
            <p:nvPr/>
          </p:nvSpPr>
          <p:spPr>
            <a:xfrm>
              <a:off x="7741920" y="3677920"/>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53" name="Rectangle 52">
              <a:extLst>
                <a:ext uri="{FF2B5EF4-FFF2-40B4-BE49-F238E27FC236}">
                  <a16:creationId xmlns:a16="http://schemas.microsoft.com/office/drawing/2014/main" id="{624E5306-8617-7548-9177-99F6531DAD9A}"/>
                </a:ext>
              </a:extLst>
            </p:cNvPr>
            <p:cNvSpPr/>
            <p:nvPr/>
          </p:nvSpPr>
          <p:spPr>
            <a:xfrm>
              <a:off x="7741920" y="3952240"/>
              <a:ext cx="767071" cy="27432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54" name="Rectangle 53">
              <a:extLst>
                <a:ext uri="{FF2B5EF4-FFF2-40B4-BE49-F238E27FC236}">
                  <a16:creationId xmlns:a16="http://schemas.microsoft.com/office/drawing/2014/main" id="{D20CB029-6302-C04C-82C5-56BEC83229D7}"/>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55" name="Rectangle 54">
              <a:extLst>
                <a:ext uri="{FF2B5EF4-FFF2-40B4-BE49-F238E27FC236}">
                  <a16:creationId xmlns:a16="http://schemas.microsoft.com/office/drawing/2014/main" id="{4F0E40FC-0B6C-1F4E-B442-9B0D265E6BE7}"/>
                </a:ext>
              </a:extLst>
            </p:cNvPr>
            <p:cNvSpPr/>
            <p:nvPr/>
          </p:nvSpPr>
          <p:spPr>
            <a:xfrm>
              <a:off x="7741920" y="4501304"/>
              <a:ext cx="767071" cy="27432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pic>
        <p:nvPicPr>
          <p:cNvPr id="56" name="Picture 55" descr="Icon&#10;&#10;Description automatically generated">
            <a:extLst>
              <a:ext uri="{FF2B5EF4-FFF2-40B4-BE49-F238E27FC236}">
                <a16:creationId xmlns:a16="http://schemas.microsoft.com/office/drawing/2014/main" id="{30825331-EED0-B442-B31B-68A96166E0DD}"/>
              </a:ext>
            </a:extLst>
          </p:cNvPr>
          <p:cNvPicPr>
            <a:picLocks noChangeAspect="1"/>
          </p:cNvPicPr>
          <p:nvPr/>
        </p:nvPicPr>
        <p:blipFill>
          <a:blip r:embed="rId2"/>
          <a:stretch>
            <a:fillRect/>
          </a:stretch>
        </p:blipFill>
        <p:spPr>
          <a:xfrm>
            <a:off x="6202140" y="5614386"/>
            <a:ext cx="239318" cy="239318"/>
          </a:xfrm>
          <a:prstGeom prst="rect">
            <a:avLst/>
          </a:prstGeom>
        </p:spPr>
      </p:pic>
      <p:pic>
        <p:nvPicPr>
          <p:cNvPr id="63" name="Picture 62" descr="Text&#10;&#10;Description automatically generated with medium confidence">
            <a:extLst>
              <a:ext uri="{FF2B5EF4-FFF2-40B4-BE49-F238E27FC236}">
                <a16:creationId xmlns:a16="http://schemas.microsoft.com/office/drawing/2014/main" id="{9B7DAE39-32A7-3449-A047-5E5A7E27B885}"/>
              </a:ext>
            </a:extLst>
          </p:cNvPr>
          <p:cNvPicPr>
            <a:picLocks noChangeAspect="1"/>
          </p:cNvPicPr>
          <p:nvPr/>
        </p:nvPicPr>
        <p:blipFill>
          <a:blip r:embed="rId3"/>
          <a:stretch>
            <a:fillRect/>
          </a:stretch>
        </p:blipFill>
        <p:spPr>
          <a:xfrm>
            <a:off x="3633473" y="5443002"/>
            <a:ext cx="402567" cy="402567"/>
          </a:xfrm>
          <a:prstGeom prst="rect">
            <a:avLst/>
          </a:prstGeom>
        </p:spPr>
      </p:pic>
      <p:pic>
        <p:nvPicPr>
          <p:cNvPr id="64" name="Picture 63" descr="A picture containing text, antenna&#10;&#10;Description automatically generated">
            <a:extLst>
              <a:ext uri="{FF2B5EF4-FFF2-40B4-BE49-F238E27FC236}">
                <a16:creationId xmlns:a16="http://schemas.microsoft.com/office/drawing/2014/main" id="{FD199FC6-84D2-CC47-89DD-E87809CEB844}"/>
              </a:ext>
            </a:extLst>
          </p:cNvPr>
          <p:cNvPicPr>
            <a:picLocks noChangeAspect="1"/>
          </p:cNvPicPr>
          <p:nvPr/>
        </p:nvPicPr>
        <p:blipFill>
          <a:blip r:embed="rId4"/>
          <a:stretch>
            <a:fillRect/>
          </a:stretch>
        </p:blipFill>
        <p:spPr>
          <a:xfrm>
            <a:off x="1489060" y="3820661"/>
            <a:ext cx="358809" cy="367560"/>
          </a:xfrm>
          <a:prstGeom prst="rect">
            <a:avLst/>
          </a:prstGeom>
        </p:spPr>
      </p:pic>
      <p:grpSp>
        <p:nvGrpSpPr>
          <p:cNvPr id="28" name="Group 27">
            <a:extLst>
              <a:ext uri="{FF2B5EF4-FFF2-40B4-BE49-F238E27FC236}">
                <a16:creationId xmlns:a16="http://schemas.microsoft.com/office/drawing/2014/main" id="{388D4F01-91DD-D24A-8E19-9A2C503C8546}"/>
              </a:ext>
            </a:extLst>
          </p:cNvPr>
          <p:cNvGrpSpPr/>
          <p:nvPr/>
        </p:nvGrpSpPr>
        <p:grpSpPr>
          <a:xfrm>
            <a:off x="838239" y="4520009"/>
            <a:ext cx="2145183" cy="1419323"/>
            <a:chOff x="838239" y="4520009"/>
            <a:chExt cx="2145183" cy="1419323"/>
          </a:xfrm>
        </p:grpSpPr>
        <p:grpSp>
          <p:nvGrpSpPr>
            <p:cNvPr id="12" name="Group 11">
              <a:extLst>
                <a:ext uri="{FF2B5EF4-FFF2-40B4-BE49-F238E27FC236}">
                  <a16:creationId xmlns:a16="http://schemas.microsoft.com/office/drawing/2014/main" id="{8686A9F9-4BB4-6A49-9146-77F3C77928D5}"/>
                </a:ext>
              </a:extLst>
            </p:cNvPr>
            <p:cNvGrpSpPr/>
            <p:nvPr/>
          </p:nvGrpSpPr>
          <p:grpSpPr>
            <a:xfrm>
              <a:off x="838239" y="4865328"/>
              <a:ext cx="1832250" cy="1074004"/>
              <a:chOff x="838239" y="4865328"/>
              <a:chExt cx="1832250" cy="1074004"/>
            </a:xfrm>
          </p:grpSpPr>
          <p:grpSp>
            <p:nvGrpSpPr>
              <p:cNvPr id="8" name="Group 7">
                <a:extLst>
                  <a:ext uri="{FF2B5EF4-FFF2-40B4-BE49-F238E27FC236}">
                    <a16:creationId xmlns:a16="http://schemas.microsoft.com/office/drawing/2014/main" id="{9DAFCADD-7355-764A-AB5B-E7E32F0DD653}"/>
                  </a:ext>
                </a:extLst>
              </p:cNvPr>
              <p:cNvGrpSpPr/>
              <p:nvPr/>
            </p:nvGrpSpPr>
            <p:grpSpPr>
              <a:xfrm>
                <a:off x="1195421" y="4974278"/>
                <a:ext cx="589951" cy="728713"/>
                <a:chOff x="2201501" y="4891361"/>
                <a:chExt cx="589951" cy="728713"/>
              </a:xfrm>
            </p:grpSpPr>
            <p:sp>
              <p:nvSpPr>
                <p:cNvPr id="23" name="Oval 22">
                  <a:extLst>
                    <a:ext uri="{FF2B5EF4-FFF2-40B4-BE49-F238E27FC236}">
                      <a16:creationId xmlns:a16="http://schemas.microsoft.com/office/drawing/2014/main" id="{C707B86C-A4D0-E44A-A80C-9140BFD312F7}"/>
                    </a:ext>
                  </a:extLst>
                </p:cNvPr>
                <p:cNvSpPr/>
                <p:nvPr/>
              </p:nvSpPr>
              <p:spPr>
                <a:xfrm>
                  <a:off x="2618632" y="4891361"/>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Oval 23">
                  <a:extLst>
                    <a:ext uri="{FF2B5EF4-FFF2-40B4-BE49-F238E27FC236}">
                      <a16:creationId xmlns:a16="http://schemas.microsoft.com/office/drawing/2014/main" id="{B518614A-98C5-9C43-9895-1CBE258C4701}"/>
                    </a:ext>
                  </a:extLst>
                </p:cNvPr>
                <p:cNvSpPr/>
                <p:nvPr/>
              </p:nvSpPr>
              <p:spPr>
                <a:xfrm>
                  <a:off x="2332637" y="5041572"/>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Oval 24">
                  <a:extLst>
                    <a:ext uri="{FF2B5EF4-FFF2-40B4-BE49-F238E27FC236}">
                      <a16:creationId xmlns:a16="http://schemas.microsoft.com/office/drawing/2014/main" id="{7EEB7A6F-9BA8-FB4E-A276-783B46B9C5BE}"/>
                    </a:ext>
                  </a:extLst>
                </p:cNvPr>
                <p:cNvSpPr/>
                <p:nvPr/>
              </p:nvSpPr>
              <p:spPr>
                <a:xfrm>
                  <a:off x="2201501" y="5304057"/>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4FFA7E53-8C26-6C49-A487-A524CA28BA1F}"/>
                    </a:ext>
                  </a:extLst>
                </p:cNvPr>
                <p:cNvSpPr/>
                <p:nvPr/>
              </p:nvSpPr>
              <p:spPr>
                <a:xfrm>
                  <a:off x="2674545" y="5503167"/>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
                <a:extLst>
                  <a:ext uri="{FF2B5EF4-FFF2-40B4-BE49-F238E27FC236}">
                    <a16:creationId xmlns:a16="http://schemas.microsoft.com/office/drawing/2014/main" id="{D6E16A59-D993-2540-91F3-F4B4983C1196}"/>
                  </a:ext>
                </a:extLst>
              </p:cNvPr>
              <p:cNvGrpSpPr/>
              <p:nvPr/>
            </p:nvGrpSpPr>
            <p:grpSpPr>
              <a:xfrm>
                <a:off x="838239" y="4865328"/>
                <a:ext cx="1832250" cy="1074004"/>
                <a:chOff x="1844280" y="4800506"/>
                <a:chExt cx="1832250" cy="1074004"/>
              </a:xfrm>
            </p:grpSpPr>
            <p:sp>
              <p:nvSpPr>
                <p:cNvPr id="21" name="Oval 20">
                  <a:extLst>
                    <a:ext uri="{FF2B5EF4-FFF2-40B4-BE49-F238E27FC236}">
                      <a16:creationId xmlns:a16="http://schemas.microsoft.com/office/drawing/2014/main" id="{D03D2539-BA36-814B-B041-5F9CB1B5F310}"/>
                    </a:ext>
                  </a:extLst>
                </p:cNvPr>
                <p:cNvSpPr/>
                <p:nvPr/>
              </p:nvSpPr>
              <p:spPr>
                <a:xfrm>
                  <a:off x="1844280" y="5757603"/>
                  <a:ext cx="116907" cy="116907"/>
                </a:xfrm>
                <a:prstGeom prst="ellipse">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 name="Straight Arrow Connector 21">
                  <a:extLst>
                    <a:ext uri="{FF2B5EF4-FFF2-40B4-BE49-F238E27FC236}">
                      <a16:creationId xmlns:a16="http://schemas.microsoft.com/office/drawing/2014/main" id="{1CF10C8D-4FD2-EE4A-8FBC-57E619899BE2}"/>
                    </a:ext>
                  </a:extLst>
                </p:cNvPr>
                <p:cNvCxnSpPr>
                  <a:cxnSpLocks/>
                </p:cNvCxnSpPr>
                <p:nvPr/>
              </p:nvCxnSpPr>
              <p:spPr>
                <a:xfrm flipV="1">
                  <a:off x="1967009" y="4800506"/>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grpSp>
        </p:grpSp>
        <p:pic>
          <p:nvPicPr>
            <p:cNvPr id="66" name="Picture 65" descr="Icon&#10;&#10;Description automatically generated with low confidence">
              <a:extLst>
                <a:ext uri="{FF2B5EF4-FFF2-40B4-BE49-F238E27FC236}">
                  <a16:creationId xmlns:a16="http://schemas.microsoft.com/office/drawing/2014/main" id="{AD30F2E5-5C2B-F946-B12E-C186FF197D85}"/>
                </a:ext>
              </a:extLst>
            </p:cNvPr>
            <p:cNvPicPr>
              <a:picLocks noChangeAspect="1"/>
            </p:cNvPicPr>
            <p:nvPr/>
          </p:nvPicPr>
          <p:blipFill>
            <a:blip r:embed="rId5"/>
            <a:stretch>
              <a:fillRect/>
            </a:stretch>
          </p:blipFill>
          <p:spPr>
            <a:xfrm>
              <a:off x="2712127" y="4520009"/>
              <a:ext cx="271295" cy="402567"/>
            </a:xfrm>
            <a:prstGeom prst="rect">
              <a:avLst/>
            </a:prstGeom>
          </p:spPr>
        </p:pic>
      </p:grpSp>
      <p:grpSp>
        <p:nvGrpSpPr>
          <p:cNvPr id="17" name="Group 16">
            <a:extLst>
              <a:ext uri="{FF2B5EF4-FFF2-40B4-BE49-F238E27FC236}">
                <a16:creationId xmlns:a16="http://schemas.microsoft.com/office/drawing/2014/main" id="{9C86D7E0-58F0-C24E-B481-32DBBE26A15E}"/>
              </a:ext>
            </a:extLst>
          </p:cNvPr>
          <p:cNvGrpSpPr/>
          <p:nvPr/>
        </p:nvGrpSpPr>
        <p:grpSpPr>
          <a:xfrm>
            <a:off x="1658298" y="4212888"/>
            <a:ext cx="1977460" cy="1260244"/>
            <a:chOff x="1658298" y="4212888"/>
            <a:chExt cx="1977460" cy="1260244"/>
          </a:xfrm>
        </p:grpSpPr>
        <p:cxnSp>
          <p:nvCxnSpPr>
            <p:cNvPr id="5" name="Straight Arrow Connector 4">
              <a:extLst>
                <a:ext uri="{FF2B5EF4-FFF2-40B4-BE49-F238E27FC236}">
                  <a16:creationId xmlns:a16="http://schemas.microsoft.com/office/drawing/2014/main" id="{8F65A0A4-7DB1-3048-952C-8F53D421961F}"/>
                </a:ext>
              </a:extLst>
            </p:cNvPr>
            <p:cNvCxnSpPr>
              <a:cxnSpLocks/>
            </p:cNvCxnSpPr>
            <p:nvPr/>
          </p:nvCxnSpPr>
          <p:spPr>
            <a:xfrm flipH="1" flipV="1">
              <a:off x="1658298" y="4268878"/>
              <a:ext cx="999124" cy="614546"/>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08C5CB53-5950-DE43-8924-2E5CCAE65BF5}"/>
                </a:ext>
              </a:extLst>
            </p:cNvPr>
            <p:cNvCxnSpPr>
              <a:cxnSpLocks/>
              <a:endCxn id="13" idx="5"/>
            </p:cNvCxnSpPr>
            <p:nvPr/>
          </p:nvCxnSpPr>
          <p:spPr>
            <a:xfrm>
              <a:off x="2657423" y="4890502"/>
              <a:ext cx="851152" cy="582630"/>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pic>
          <p:nvPicPr>
            <p:cNvPr id="65" name="Picture 64" descr="Text&#10;&#10;Description automatically generated">
              <a:extLst>
                <a:ext uri="{FF2B5EF4-FFF2-40B4-BE49-F238E27FC236}">
                  <a16:creationId xmlns:a16="http://schemas.microsoft.com/office/drawing/2014/main" id="{14C48FBB-56B6-4647-A043-64F5454F121A}"/>
                </a:ext>
              </a:extLst>
            </p:cNvPr>
            <p:cNvPicPr>
              <a:picLocks noChangeAspect="1"/>
            </p:cNvPicPr>
            <p:nvPr/>
          </p:nvPicPr>
          <p:blipFill>
            <a:blip r:embed="rId6"/>
            <a:stretch>
              <a:fillRect/>
            </a:stretch>
          </p:blipFill>
          <p:spPr>
            <a:xfrm>
              <a:off x="3128174" y="4850991"/>
              <a:ext cx="507584" cy="376312"/>
            </a:xfrm>
            <a:prstGeom prst="rect">
              <a:avLst/>
            </a:prstGeom>
          </p:spPr>
        </p:pic>
        <p:pic>
          <p:nvPicPr>
            <p:cNvPr id="67" name="Picture 66" descr="Text&#10;&#10;Description automatically generated with medium confidence">
              <a:extLst>
                <a:ext uri="{FF2B5EF4-FFF2-40B4-BE49-F238E27FC236}">
                  <a16:creationId xmlns:a16="http://schemas.microsoft.com/office/drawing/2014/main" id="{07BFBC2E-8390-A749-826C-23A4460CA210}"/>
                </a:ext>
              </a:extLst>
            </p:cNvPr>
            <p:cNvPicPr>
              <a:picLocks noChangeAspect="1"/>
            </p:cNvPicPr>
            <p:nvPr/>
          </p:nvPicPr>
          <p:blipFill rotWithShape="1">
            <a:blip r:embed="rId7"/>
            <a:srcRect r="10869"/>
            <a:stretch/>
          </p:blipFill>
          <p:spPr>
            <a:xfrm>
              <a:off x="2130564" y="4212888"/>
              <a:ext cx="312012" cy="358810"/>
            </a:xfrm>
            <a:prstGeom prst="rect">
              <a:avLst/>
            </a:prstGeom>
          </p:spPr>
        </p:pic>
      </p:grpSp>
      <p:pic>
        <p:nvPicPr>
          <p:cNvPr id="68" name="Picture 67" descr="Text&#10;&#10;Description automatically generated with medium confidence">
            <a:extLst>
              <a:ext uri="{FF2B5EF4-FFF2-40B4-BE49-F238E27FC236}">
                <a16:creationId xmlns:a16="http://schemas.microsoft.com/office/drawing/2014/main" id="{7D07D179-4F8E-D247-96F2-D0044CE262B6}"/>
              </a:ext>
            </a:extLst>
          </p:cNvPr>
          <p:cNvPicPr>
            <a:picLocks noChangeAspect="1"/>
          </p:cNvPicPr>
          <p:nvPr/>
        </p:nvPicPr>
        <p:blipFill>
          <a:blip r:embed="rId3"/>
          <a:stretch>
            <a:fillRect/>
          </a:stretch>
        </p:blipFill>
        <p:spPr>
          <a:xfrm>
            <a:off x="6554306" y="3343565"/>
            <a:ext cx="402567" cy="402567"/>
          </a:xfrm>
          <a:prstGeom prst="rect">
            <a:avLst/>
          </a:prstGeom>
        </p:spPr>
      </p:pic>
      <p:pic>
        <p:nvPicPr>
          <p:cNvPr id="69" name="Picture 68" descr="A picture containing text, antenna&#10;&#10;Description automatically generated">
            <a:extLst>
              <a:ext uri="{FF2B5EF4-FFF2-40B4-BE49-F238E27FC236}">
                <a16:creationId xmlns:a16="http://schemas.microsoft.com/office/drawing/2014/main" id="{D3594ADF-1A01-C74A-8579-5C1AFB279BAC}"/>
              </a:ext>
            </a:extLst>
          </p:cNvPr>
          <p:cNvPicPr>
            <a:picLocks noChangeAspect="1"/>
          </p:cNvPicPr>
          <p:nvPr/>
        </p:nvPicPr>
        <p:blipFill>
          <a:blip r:embed="rId4"/>
          <a:stretch>
            <a:fillRect/>
          </a:stretch>
        </p:blipFill>
        <p:spPr>
          <a:xfrm>
            <a:off x="5654161" y="3360163"/>
            <a:ext cx="358809" cy="367560"/>
          </a:xfrm>
          <a:prstGeom prst="rect">
            <a:avLst/>
          </a:prstGeom>
        </p:spPr>
      </p:pic>
      <p:pic>
        <p:nvPicPr>
          <p:cNvPr id="70" name="Picture 69" descr="Icon&#10;&#10;Description automatically generated with low confidence">
            <a:extLst>
              <a:ext uri="{FF2B5EF4-FFF2-40B4-BE49-F238E27FC236}">
                <a16:creationId xmlns:a16="http://schemas.microsoft.com/office/drawing/2014/main" id="{CA1C83F6-789C-804B-B568-C5F48C04FCF6}"/>
              </a:ext>
            </a:extLst>
          </p:cNvPr>
          <p:cNvPicPr>
            <a:picLocks noChangeAspect="1"/>
          </p:cNvPicPr>
          <p:nvPr/>
        </p:nvPicPr>
        <p:blipFill>
          <a:blip r:embed="rId5"/>
          <a:stretch>
            <a:fillRect/>
          </a:stretch>
        </p:blipFill>
        <p:spPr>
          <a:xfrm>
            <a:off x="4740301" y="3325156"/>
            <a:ext cx="271295" cy="402567"/>
          </a:xfrm>
          <a:prstGeom prst="rect">
            <a:avLst/>
          </a:prstGeom>
        </p:spPr>
      </p:pic>
      <p:grpSp>
        <p:nvGrpSpPr>
          <p:cNvPr id="71" name="Group 70">
            <a:extLst>
              <a:ext uri="{FF2B5EF4-FFF2-40B4-BE49-F238E27FC236}">
                <a16:creationId xmlns:a16="http://schemas.microsoft.com/office/drawing/2014/main" id="{FA38AA61-8702-2047-A137-4DC26EA1CE1D}"/>
              </a:ext>
            </a:extLst>
          </p:cNvPr>
          <p:cNvGrpSpPr/>
          <p:nvPr/>
        </p:nvGrpSpPr>
        <p:grpSpPr>
          <a:xfrm>
            <a:off x="7604261" y="4651112"/>
            <a:ext cx="2285463" cy="805416"/>
            <a:chOff x="7604261" y="4651112"/>
            <a:chExt cx="2285463" cy="805416"/>
          </a:xfrm>
        </p:grpSpPr>
        <p:sp>
          <p:nvSpPr>
            <p:cNvPr id="57" name="Rectangle 56">
              <a:extLst>
                <a:ext uri="{FF2B5EF4-FFF2-40B4-BE49-F238E27FC236}">
                  <a16:creationId xmlns:a16="http://schemas.microsoft.com/office/drawing/2014/main" id="{D3BFA3A4-25BF-E74A-9E8D-128022EB9541}"/>
                </a:ext>
              </a:extLst>
            </p:cNvPr>
            <p:cNvSpPr/>
            <p:nvPr/>
          </p:nvSpPr>
          <p:spPr>
            <a:xfrm>
              <a:off x="7604261" y="4651112"/>
              <a:ext cx="1890454" cy="646331"/>
            </a:xfrm>
            <a:prstGeom prst="rect">
              <a:avLst/>
            </a:prstGeom>
          </p:spPr>
          <p:txBody>
            <a:bodyPr wrap="none">
              <a:spAutoFit/>
            </a:bodyPr>
            <a:lstStyle/>
            <a:p>
              <a:r>
                <a:rPr lang="en-US" dirty="0">
                  <a:ea typeface="Cambria Math" panose="02040503050406030204" pitchFamily="18" charset="0"/>
                </a:rPr>
                <a:t>Update the model</a:t>
              </a:r>
            </a:p>
            <a:p>
              <a:endParaRPr lang="en-US" dirty="0">
                <a:ea typeface="Cambria Math" panose="02040503050406030204" pitchFamily="18" charset="0"/>
              </a:endParaRPr>
            </a:p>
          </p:txBody>
        </p:sp>
        <p:pic>
          <p:nvPicPr>
            <p:cNvPr id="27" name="Picture 26" descr="Text&#10;&#10;Description automatically generated with medium confidence">
              <a:extLst>
                <a:ext uri="{FF2B5EF4-FFF2-40B4-BE49-F238E27FC236}">
                  <a16:creationId xmlns:a16="http://schemas.microsoft.com/office/drawing/2014/main" id="{68422ECC-F0E0-1945-BEA2-040819D98278}"/>
                </a:ext>
              </a:extLst>
            </p:cNvPr>
            <p:cNvPicPr>
              <a:picLocks noChangeAspect="1"/>
            </p:cNvPicPr>
            <p:nvPr/>
          </p:nvPicPr>
          <p:blipFill>
            <a:blip r:embed="rId8"/>
            <a:stretch>
              <a:fillRect/>
            </a:stretch>
          </p:blipFill>
          <p:spPr>
            <a:xfrm>
              <a:off x="7662872" y="5056085"/>
              <a:ext cx="2226852" cy="400443"/>
            </a:xfrm>
            <a:prstGeom prst="rect">
              <a:avLst/>
            </a:prstGeom>
          </p:spPr>
        </p:pic>
      </p:grpSp>
      <p:sp>
        <p:nvSpPr>
          <p:cNvPr id="72" name="Slide Number Placeholder 4">
            <a:extLst>
              <a:ext uri="{FF2B5EF4-FFF2-40B4-BE49-F238E27FC236}">
                <a16:creationId xmlns:a16="http://schemas.microsoft.com/office/drawing/2014/main" id="{18E81EA2-9B92-6640-9FBE-0A27EFF0C2C4}"/>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17</a:t>
            </a:fld>
            <a:endParaRPr lang="en-US"/>
          </a:p>
        </p:txBody>
      </p:sp>
      <p:sp>
        <p:nvSpPr>
          <p:cNvPr id="73" name="Date Placeholder 3">
            <a:extLst>
              <a:ext uri="{FF2B5EF4-FFF2-40B4-BE49-F238E27FC236}">
                <a16:creationId xmlns:a16="http://schemas.microsoft.com/office/drawing/2014/main" id="{556FC75E-6050-A341-9940-DE269ADE8BEF}"/>
              </a:ext>
            </a:extLst>
          </p:cNvPr>
          <p:cNvSpPr>
            <a:spLocks noGrp="1"/>
          </p:cNvSpPr>
          <p:nvPr>
            <p:ph type="dt" sz="half" idx="10"/>
          </p:nvPr>
        </p:nvSpPr>
        <p:spPr>
          <a:xfrm>
            <a:off x="838200" y="6356350"/>
            <a:ext cx="2743200" cy="365125"/>
          </a:xfrm>
        </p:spPr>
        <p:txBody>
          <a:bodyPr/>
          <a:lstStyle/>
          <a:p>
            <a:r>
              <a:rPr lang="en-US" dirty="0"/>
              <a:t>DP-DBGD</a:t>
            </a:r>
          </a:p>
        </p:txBody>
      </p:sp>
    </p:spTree>
    <p:extLst>
      <p:ext uri="{BB962C8B-B14F-4D97-AF65-F5344CB8AC3E}">
        <p14:creationId xmlns:p14="http://schemas.microsoft.com/office/powerpoint/2010/main" val="21403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500"/>
                            </p:stCondLst>
                            <p:childTnLst>
                              <p:par>
                                <p:cTn id="15" presetID="22" presetClass="entr" presetSubtype="4"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500"/>
                            </p:stCondLst>
                            <p:childTnLst>
                              <p:par>
                                <p:cTn id="19" presetID="1" presetClass="entr" presetSubtype="0" fill="hold" nodeType="afterEffect">
                                  <p:stCondLst>
                                    <p:cond delay="500"/>
                                  </p:stCondLst>
                                  <p:childTnLst>
                                    <p:set>
                                      <p:cBhvr>
                                        <p:cTn id="20" dur="1" fill="hold">
                                          <p:stCondLst>
                                            <p:cond delay="0"/>
                                          </p:stCondLst>
                                        </p:cTn>
                                        <p:tgtEl>
                                          <p:spTgt spid="64"/>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4" fill="hold"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childTnLst>
                          </p:cTn>
                        </p:par>
                        <p:par>
                          <p:cTn id="32" fill="hold">
                            <p:stCondLst>
                              <p:cond delay="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68"/>
                                        </p:tgtEl>
                                        <p:attrNameLst>
                                          <p:attrName>style.visibility</p:attrName>
                                        </p:attrNameLst>
                                      </p:cBhvr>
                                      <p:to>
                                        <p:strVal val="visible"/>
                                      </p:to>
                                    </p:se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childTnLst>
                          </p:cTn>
                        </p:par>
                        <p:par>
                          <p:cTn id="54" fill="hold">
                            <p:stCondLst>
                              <p:cond delay="0"/>
                            </p:stCondLst>
                            <p:childTnLst>
                              <p:par>
                                <p:cTn id="55" presetID="22" presetClass="entr" presetSubtype="1"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1016-D1EA-EF48-AF1C-62243042561F}"/>
              </a:ext>
            </a:extLst>
          </p:cNvPr>
          <p:cNvSpPr>
            <a:spLocks noGrp="1"/>
          </p:cNvSpPr>
          <p:nvPr>
            <p:ph type="title"/>
          </p:nvPr>
        </p:nvSpPr>
        <p:spPr/>
        <p:txBody>
          <a:bodyPr/>
          <a:lstStyle/>
          <a:p>
            <a:r>
              <a:rPr lang="en-US" dirty="0"/>
              <a:t>Null space gradient descent [WLKMW18]</a:t>
            </a:r>
          </a:p>
        </p:txBody>
      </p:sp>
      <p:sp>
        <p:nvSpPr>
          <p:cNvPr id="3" name="Vertical Text Placeholder 2">
            <a:extLst>
              <a:ext uri="{FF2B5EF4-FFF2-40B4-BE49-F238E27FC236}">
                <a16:creationId xmlns:a16="http://schemas.microsoft.com/office/drawing/2014/main" id="{707E1E7B-AE8A-CB47-B1E3-98DEA10C1F08}"/>
              </a:ext>
            </a:extLst>
          </p:cNvPr>
          <p:cNvSpPr>
            <a:spLocks noGrp="1"/>
          </p:cNvSpPr>
          <p:nvPr>
            <p:ph type="body" orient="vert" idx="1"/>
          </p:nvPr>
        </p:nvSpPr>
        <p:spPr>
          <a:xfrm>
            <a:off x="838200" y="1825625"/>
            <a:ext cx="10515600" cy="2826793"/>
          </a:xfrm>
        </p:spPr>
        <p:txBody>
          <a:bodyPr>
            <a:normAutofit/>
          </a:bodyPr>
          <a:lstStyle/>
          <a:p>
            <a:r>
              <a:rPr lang="en-US" dirty="0"/>
              <a:t>Intuition: avoid making similar mistakes again</a:t>
            </a:r>
          </a:p>
          <a:p>
            <a:r>
              <a:rPr lang="en-US" dirty="0"/>
              <a:t>Null space exploration: </a:t>
            </a:r>
          </a:p>
          <a:p>
            <a:pPr lvl="1"/>
            <a:r>
              <a:rPr lang="en-US" dirty="0"/>
              <a:t>Maintain a collection of recently explored gradients that performed poorly</a:t>
            </a:r>
          </a:p>
          <a:p>
            <a:pPr lvl="1"/>
            <a:r>
              <a:rPr lang="en-US" dirty="0"/>
              <a:t>Sample new directions from the null space of these gradients</a:t>
            </a:r>
          </a:p>
          <a:p>
            <a:pPr lvl="1"/>
            <a:r>
              <a:rPr lang="en-US" dirty="0"/>
              <a:t>Avoid repeatedly exploring poorly performing directions</a:t>
            </a:r>
          </a:p>
        </p:txBody>
      </p:sp>
      <p:sp>
        <p:nvSpPr>
          <p:cNvPr id="5" name="Oval 4">
            <a:extLst>
              <a:ext uri="{FF2B5EF4-FFF2-40B4-BE49-F238E27FC236}">
                <a16:creationId xmlns:a16="http://schemas.microsoft.com/office/drawing/2014/main" id="{586E8B03-BBFD-EC49-9C15-0BA63FC9C963}"/>
              </a:ext>
            </a:extLst>
          </p:cNvPr>
          <p:cNvSpPr/>
          <p:nvPr/>
        </p:nvSpPr>
        <p:spPr>
          <a:xfrm>
            <a:off x="2171700" y="5737210"/>
            <a:ext cx="167054" cy="1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FA4E36D-E1A5-CD4A-BE35-19C8FB68EE95}"/>
              </a:ext>
            </a:extLst>
          </p:cNvPr>
          <p:cNvSpPr/>
          <p:nvPr/>
        </p:nvSpPr>
        <p:spPr>
          <a:xfrm>
            <a:off x="2360735" y="5508268"/>
            <a:ext cx="167054" cy="1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EF786A2-684C-B449-9461-05E1AC85A927}"/>
              </a:ext>
            </a:extLst>
          </p:cNvPr>
          <p:cNvSpPr/>
          <p:nvPr/>
        </p:nvSpPr>
        <p:spPr>
          <a:xfrm>
            <a:off x="4911612" y="4519528"/>
            <a:ext cx="167054" cy="1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FB74EE0-1D28-F24B-8979-82DE3E7F890D}"/>
              </a:ext>
            </a:extLst>
          </p:cNvPr>
          <p:cNvSpPr/>
          <p:nvPr/>
        </p:nvSpPr>
        <p:spPr>
          <a:xfrm>
            <a:off x="5369764" y="4503179"/>
            <a:ext cx="167054" cy="1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F81C98-8D7D-044D-B209-ED0A9215C82E}"/>
              </a:ext>
            </a:extLst>
          </p:cNvPr>
          <p:cNvSpPr/>
          <p:nvPr/>
        </p:nvSpPr>
        <p:spPr>
          <a:xfrm>
            <a:off x="5827916" y="4485364"/>
            <a:ext cx="167054" cy="1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F19DE-564B-784E-B3C7-AE4633C8CCFA}"/>
              </a:ext>
            </a:extLst>
          </p:cNvPr>
          <p:cNvSpPr/>
          <p:nvPr/>
        </p:nvSpPr>
        <p:spPr>
          <a:xfrm>
            <a:off x="9204163" y="4436900"/>
            <a:ext cx="167054" cy="1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9DA9D34-DFAF-6348-A093-F560CA2737B0}"/>
              </a:ext>
            </a:extLst>
          </p:cNvPr>
          <p:cNvCxnSpPr>
            <a:stCxn id="5" idx="7"/>
            <a:endCxn id="6" idx="3"/>
          </p:cNvCxnSpPr>
          <p:nvPr/>
        </p:nvCxnSpPr>
        <p:spPr>
          <a:xfrm flipV="1">
            <a:off x="2314290" y="5650858"/>
            <a:ext cx="70909" cy="11081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8F1B304-658B-C248-8934-43B46E27EEFB}"/>
              </a:ext>
            </a:extLst>
          </p:cNvPr>
          <p:cNvCxnSpPr>
            <a:cxnSpLocks/>
            <a:stCxn id="7" idx="6"/>
            <a:endCxn id="8" idx="2"/>
          </p:cNvCxnSpPr>
          <p:nvPr/>
        </p:nvCxnSpPr>
        <p:spPr>
          <a:xfrm flipV="1">
            <a:off x="5078666" y="4586706"/>
            <a:ext cx="291098" cy="16349"/>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20E5770-03CE-0E43-AE17-447FB2EEE521}"/>
              </a:ext>
            </a:extLst>
          </p:cNvPr>
          <p:cNvCxnSpPr>
            <a:cxnSpLocks/>
            <a:stCxn id="8" idx="6"/>
            <a:endCxn id="9" idx="2"/>
          </p:cNvCxnSpPr>
          <p:nvPr/>
        </p:nvCxnSpPr>
        <p:spPr>
          <a:xfrm flipV="1">
            <a:off x="5536818" y="4568891"/>
            <a:ext cx="291098" cy="1781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Freeform 31">
            <a:extLst>
              <a:ext uri="{FF2B5EF4-FFF2-40B4-BE49-F238E27FC236}">
                <a16:creationId xmlns:a16="http://schemas.microsoft.com/office/drawing/2014/main" id="{E634A8A5-0F06-BC43-891C-5A981D0C6BFA}"/>
              </a:ext>
            </a:extLst>
          </p:cNvPr>
          <p:cNvSpPr/>
          <p:nvPr/>
        </p:nvSpPr>
        <p:spPr>
          <a:xfrm>
            <a:off x="5994970" y="4525829"/>
            <a:ext cx="3209193" cy="43961"/>
          </a:xfrm>
          <a:custGeom>
            <a:avLst/>
            <a:gdLst>
              <a:gd name="connsiteX0" fmla="*/ 0 w 3209193"/>
              <a:gd name="connsiteY0" fmla="*/ 43961 h 43961"/>
              <a:gd name="connsiteX1" fmla="*/ 3209193 w 3209193"/>
              <a:gd name="connsiteY1" fmla="*/ 0 h 43961"/>
              <a:gd name="connsiteX2" fmla="*/ 3209193 w 3209193"/>
              <a:gd name="connsiteY2" fmla="*/ 0 h 43961"/>
              <a:gd name="connsiteX3" fmla="*/ 3209193 w 3209193"/>
              <a:gd name="connsiteY3" fmla="*/ 0 h 43961"/>
            </a:gdLst>
            <a:ahLst/>
            <a:cxnLst>
              <a:cxn ang="0">
                <a:pos x="connsiteX0" y="connsiteY0"/>
              </a:cxn>
              <a:cxn ang="0">
                <a:pos x="connsiteX1" y="connsiteY1"/>
              </a:cxn>
              <a:cxn ang="0">
                <a:pos x="connsiteX2" y="connsiteY2"/>
              </a:cxn>
              <a:cxn ang="0">
                <a:pos x="connsiteX3" y="connsiteY3"/>
              </a:cxn>
            </a:cxnLst>
            <a:rect l="l" t="t" r="r" b="b"/>
            <a:pathLst>
              <a:path w="3209193" h="43961">
                <a:moveTo>
                  <a:pt x="0" y="43961"/>
                </a:moveTo>
                <a:lnTo>
                  <a:pt x="3209193" y="0"/>
                </a:lnTo>
                <a:lnTo>
                  <a:pt x="3209193" y="0"/>
                </a:lnTo>
                <a:lnTo>
                  <a:pt x="3209193" y="0"/>
                </a:ln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38BADAE2-B1A2-EB4B-95D6-41B38F6ADEEC}"/>
              </a:ext>
            </a:extLst>
          </p:cNvPr>
          <p:cNvSpPr/>
          <p:nvPr/>
        </p:nvSpPr>
        <p:spPr>
          <a:xfrm>
            <a:off x="2514600" y="4607960"/>
            <a:ext cx="2397012" cy="913609"/>
          </a:xfrm>
          <a:custGeom>
            <a:avLst/>
            <a:gdLst>
              <a:gd name="connsiteX0" fmla="*/ 0 w 2397012"/>
              <a:gd name="connsiteY0" fmla="*/ 913609 h 913609"/>
              <a:gd name="connsiteX1" fmla="*/ 931985 w 2397012"/>
              <a:gd name="connsiteY1" fmla="*/ 219017 h 913609"/>
              <a:gd name="connsiteX2" fmla="*/ 2268415 w 2397012"/>
              <a:gd name="connsiteY2" fmla="*/ 16794 h 913609"/>
              <a:gd name="connsiteX3" fmla="*/ 2268415 w 2397012"/>
              <a:gd name="connsiteY3" fmla="*/ 25586 h 913609"/>
            </a:gdLst>
            <a:ahLst/>
            <a:cxnLst>
              <a:cxn ang="0">
                <a:pos x="connsiteX0" y="connsiteY0"/>
              </a:cxn>
              <a:cxn ang="0">
                <a:pos x="connsiteX1" y="connsiteY1"/>
              </a:cxn>
              <a:cxn ang="0">
                <a:pos x="connsiteX2" y="connsiteY2"/>
              </a:cxn>
              <a:cxn ang="0">
                <a:pos x="connsiteX3" y="connsiteY3"/>
              </a:cxn>
            </a:cxnLst>
            <a:rect l="l" t="t" r="r" b="b"/>
            <a:pathLst>
              <a:path w="2397012" h="913609">
                <a:moveTo>
                  <a:pt x="0" y="913609"/>
                </a:moveTo>
                <a:cubicBezTo>
                  <a:pt x="276958" y="641047"/>
                  <a:pt x="553916" y="368486"/>
                  <a:pt x="931985" y="219017"/>
                </a:cubicBezTo>
                <a:cubicBezTo>
                  <a:pt x="1310054" y="69548"/>
                  <a:pt x="2045677" y="49032"/>
                  <a:pt x="2268415" y="16794"/>
                </a:cubicBezTo>
                <a:cubicBezTo>
                  <a:pt x="2491153" y="-15444"/>
                  <a:pt x="2379784" y="5071"/>
                  <a:pt x="2268415" y="25586"/>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ACD86550-9E41-AE49-8BAD-F58D070055B7}"/>
              </a:ext>
            </a:extLst>
          </p:cNvPr>
          <p:cNvCxnSpPr>
            <a:cxnSpLocks/>
            <a:stCxn id="7" idx="0"/>
          </p:cNvCxnSpPr>
          <p:nvPr/>
        </p:nvCxnSpPr>
        <p:spPr>
          <a:xfrm flipH="1" flipV="1">
            <a:off x="4803034" y="4299438"/>
            <a:ext cx="192105" cy="22009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4275FEA-F6F5-9D40-AEA0-094021197BA6}"/>
              </a:ext>
            </a:extLst>
          </p:cNvPr>
          <p:cNvCxnSpPr>
            <a:cxnSpLocks/>
            <a:stCxn id="8" idx="0"/>
          </p:cNvCxnSpPr>
          <p:nvPr/>
        </p:nvCxnSpPr>
        <p:spPr>
          <a:xfrm flipV="1">
            <a:off x="5453291" y="4193931"/>
            <a:ext cx="83527" cy="309248"/>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D0683E7-8990-9547-9B03-0E673ABD79A9}"/>
              </a:ext>
            </a:extLst>
          </p:cNvPr>
          <p:cNvCxnSpPr>
            <a:cxnSpLocks/>
          </p:cNvCxnSpPr>
          <p:nvPr/>
        </p:nvCxnSpPr>
        <p:spPr>
          <a:xfrm flipV="1">
            <a:off x="6009598" y="4522573"/>
            <a:ext cx="356033" cy="53068"/>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C3AB08C-A9BD-7544-84F5-F29D25890FB6}"/>
              </a:ext>
            </a:extLst>
          </p:cNvPr>
          <p:cNvGrpSpPr/>
          <p:nvPr/>
        </p:nvGrpSpPr>
        <p:grpSpPr>
          <a:xfrm>
            <a:off x="5224215" y="5650858"/>
            <a:ext cx="6601374" cy="651589"/>
            <a:chOff x="3713106" y="5694801"/>
            <a:chExt cx="6601374" cy="651589"/>
          </a:xfrm>
        </p:grpSpPr>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2BAA581E-33E7-9444-B979-B9093FE7EC6A}"/>
                    </a:ext>
                  </a:extLst>
                </p:cNvPr>
                <p:cNvSpPr txBox="1"/>
                <p:nvPr/>
              </p:nvSpPr>
              <p:spPr>
                <a:xfrm>
                  <a:off x="3713106" y="5694801"/>
                  <a:ext cx="6601374" cy="651589"/>
                </a:xfrm>
                <a:prstGeom prst="rect">
                  <a:avLst/>
                </a:prstGeom>
                <a:noFill/>
              </p:spPr>
              <p:txBody>
                <a:bodyPr wrap="square" rtlCol="0">
                  <a:spAutoFit/>
                </a:bodyPr>
                <a:lstStyle/>
                <a:p>
                  <a:pPr marL="285750" indent="-285750">
                    <a:buFont typeface="Arial" panose="020B0604020202020204" pitchFamily="34" charset="0"/>
                    <a:buChar char="•"/>
                  </a:pPr>
                  <a:r>
                    <a:rPr lang="en-US" dirty="0"/>
                    <a:t>Top K worst performing historical directions:</a:t>
                  </a:r>
                </a:p>
                <a:p>
                  <a:pPr marL="285750" indent="-285750">
                    <a:buFont typeface="Arial" panose="020B0604020202020204" pitchFamily="34" charset="0"/>
                    <a:buChar char="•"/>
                  </a:pPr>
                  <a:r>
                    <a:rPr lang="en-US" dirty="0"/>
                    <a:t>At time </a:t>
                  </a:r>
                  <a14:m>
                    <m:oMath xmlns:m="http://schemas.openxmlformats.org/officeDocument/2006/math">
                      <m:r>
                        <a:rPr lang="en-US" b="0" i="1" smtClean="0">
                          <a:latin typeface="Cambria Math" panose="02040503050406030204" pitchFamily="18" charset="0"/>
                        </a:rPr>
                        <m:t>𝑡</m:t>
                      </m:r>
                    </m:oMath>
                  </a14:m>
                  <a:r>
                    <a:rPr lang="en-US" dirty="0"/>
                    <a:t>, sample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𝑡</m:t>
                          </m:r>
                        </m:sub>
                      </m:sSub>
                    </m:oMath>
                  </a14:m>
                  <a:r>
                    <a:rPr lang="en-US" dirty="0"/>
                    <a:t> from</a:t>
                  </a:r>
                </a:p>
              </p:txBody>
            </p:sp>
          </mc:Choice>
          <mc:Fallback>
            <p:sp>
              <p:nvSpPr>
                <p:cNvPr id="50" name="TextBox 49">
                  <a:extLst>
                    <a:ext uri="{FF2B5EF4-FFF2-40B4-BE49-F238E27FC236}">
                      <a16:creationId xmlns:a16="http://schemas.microsoft.com/office/drawing/2014/main" id="{2BAA581E-33E7-9444-B979-B9093FE7EC6A}"/>
                    </a:ext>
                  </a:extLst>
                </p:cNvPr>
                <p:cNvSpPr txBox="1">
                  <a:spLocks noRot="1" noChangeAspect="1" noMove="1" noResize="1" noEditPoints="1" noAdjustHandles="1" noChangeArrowheads="1" noChangeShapeType="1" noTextEdit="1"/>
                </p:cNvSpPr>
                <p:nvPr/>
              </p:nvSpPr>
              <p:spPr>
                <a:xfrm>
                  <a:off x="3713106" y="5694801"/>
                  <a:ext cx="6601374" cy="651589"/>
                </a:xfrm>
                <a:prstGeom prst="rect">
                  <a:avLst/>
                </a:prstGeom>
                <a:blipFill>
                  <a:blip r:embed="rId2"/>
                  <a:stretch>
                    <a:fillRect l="-576" t="-1887" b="-15094"/>
                  </a:stretch>
                </a:blipFill>
              </p:spPr>
              <p:txBody>
                <a:bodyPr/>
                <a:lstStyle/>
                <a:p>
                  <a:r>
                    <a:rPr lang="en-US">
                      <a:noFill/>
                    </a:rPr>
                    <a:t> </a:t>
                  </a:r>
                </a:p>
              </p:txBody>
            </p:sp>
          </mc:Fallback>
        </mc:AlternateContent>
        <p:pic>
          <p:nvPicPr>
            <p:cNvPr id="11" name="Picture 10" descr="A picture containing text, clock, watch, gauge&#10;&#10;Description automatically generated">
              <a:extLst>
                <a:ext uri="{FF2B5EF4-FFF2-40B4-BE49-F238E27FC236}">
                  <a16:creationId xmlns:a16="http://schemas.microsoft.com/office/drawing/2014/main" id="{BC933EA3-DF72-A74C-8AED-EA67A223A8F1}"/>
                </a:ext>
              </a:extLst>
            </p:cNvPr>
            <p:cNvPicPr>
              <a:picLocks noChangeAspect="1"/>
            </p:cNvPicPr>
            <p:nvPr/>
          </p:nvPicPr>
          <p:blipFill>
            <a:blip r:embed="rId3"/>
            <a:stretch>
              <a:fillRect/>
            </a:stretch>
          </p:blipFill>
          <p:spPr>
            <a:xfrm>
              <a:off x="8258532" y="5737210"/>
              <a:ext cx="1604647" cy="329525"/>
            </a:xfrm>
            <a:prstGeom prst="rect">
              <a:avLst/>
            </a:prstGeom>
          </p:spPr>
        </p:pic>
        <p:pic>
          <p:nvPicPr>
            <p:cNvPr id="14" name="Picture 13" descr="Logo&#10;&#10;Description automatically generated">
              <a:extLst>
                <a:ext uri="{FF2B5EF4-FFF2-40B4-BE49-F238E27FC236}">
                  <a16:creationId xmlns:a16="http://schemas.microsoft.com/office/drawing/2014/main" id="{7B80B673-C13F-F740-9D0C-CCC39F517379}"/>
                </a:ext>
              </a:extLst>
            </p:cNvPr>
            <p:cNvPicPr>
              <a:picLocks noChangeAspect="1"/>
            </p:cNvPicPr>
            <p:nvPr/>
          </p:nvPicPr>
          <p:blipFill>
            <a:blip r:embed="rId4"/>
            <a:stretch>
              <a:fillRect/>
            </a:stretch>
          </p:blipFill>
          <p:spPr>
            <a:xfrm>
              <a:off x="6546466" y="5989527"/>
              <a:ext cx="1853555" cy="320657"/>
            </a:xfrm>
            <a:prstGeom prst="rect">
              <a:avLst/>
            </a:prstGeom>
          </p:spPr>
        </p:pic>
      </p:grpSp>
      <p:pic>
        <p:nvPicPr>
          <p:cNvPr id="33" name="Picture 32" descr="A picture containing icon&#10;&#10;Description automatically generated">
            <a:extLst>
              <a:ext uri="{FF2B5EF4-FFF2-40B4-BE49-F238E27FC236}">
                <a16:creationId xmlns:a16="http://schemas.microsoft.com/office/drawing/2014/main" id="{FEFE24DF-1174-F449-979E-39EC75DEC15A}"/>
              </a:ext>
            </a:extLst>
          </p:cNvPr>
          <p:cNvPicPr>
            <a:picLocks noChangeAspect="1"/>
          </p:cNvPicPr>
          <p:nvPr/>
        </p:nvPicPr>
        <p:blipFill>
          <a:blip r:embed="rId5"/>
          <a:stretch>
            <a:fillRect/>
          </a:stretch>
        </p:blipFill>
        <p:spPr>
          <a:xfrm>
            <a:off x="9488110" y="4305175"/>
            <a:ext cx="281531" cy="281531"/>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1F054752-F844-2E4F-8AEA-6ABC9F9B4B6F}"/>
              </a:ext>
            </a:extLst>
          </p:cNvPr>
          <p:cNvPicPr>
            <a:picLocks noChangeAspect="1"/>
          </p:cNvPicPr>
          <p:nvPr/>
        </p:nvPicPr>
        <p:blipFill>
          <a:blip r:embed="rId6"/>
          <a:stretch>
            <a:fillRect/>
          </a:stretch>
        </p:blipFill>
        <p:spPr>
          <a:xfrm>
            <a:off x="2612674" y="5523988"/>
            <a:ext cx="281531" cy="296749"/>
          </a:xfrm>
          <a:prstGeom prst="rect">
            <a:avLst/>
          </a:prstGeom>
        </p:spPr>
      </p:pic>
      <p:pic>
        <p:nvPicPr>
          <p:cNvPr id="43" name="Picture 42" descr="A picture containing scissors, clipart&#10;&#10;Description automatically generated">
            <a:extLst>
              <a:ext uri="{FF2B5EF4-FFF2-40B4-BE49-F238E27FC236}">
                <a16:creationId xmlns:a16="http://schemas.microsoft.com/office/drawing/2014/main" id="{8B2533EA-ED95-3246-9E49-0D3603ABF1E6}"/>
              </a:ext>
            </a:extLst>
          </p:cNvPr>
          <p:cNvPicPr>
            <a:picLocks noChangeAspect="1"/>
          </p:cNvPicPr>
          <p:nvPr/>
        </p:nvPicPr>
        <p:blipFill>
          <a:blip r:embed="rId7"/>
          <a:stretch>
            <a:fillRect/>
          </a:stretch>
        </p:blipFill>
        <p:spPr>
          <a:xfrm>
            <a:off x="2360735" y="5819336"/>
            <a:ext cx="289140" cy="327185"/>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id="{B3BEA751-0CA7-4D4B-AFDB-D09936196E4B}"/>
              </a:ext>
            </a:extLst>
          </p:cNvPr>
          <p:cNvPicPr>
            <a:picLocks noChangeAspect="1"/>
          </p:cNvPicPr>
          <p:nvPr/>
        </p:nvPicPr>
        <p:blipFill>
          <a:blip r:embed="rId8"/>
          <a:stretch>
            <a:fillRect/>
          </a:stretch>
        </p:blipFill>
        <p:spPr>
          <a:xfrm>
            <a:off x="5334895" y="3930093"/>
            <a:ext cx="532625" cy="251095"/>
          </a:xfrm>
          <a:prstGeom prst="rect">
            <a:avLst/>
          </a:prstGeom>
        </p:spPr>
      </p:pic>
      <p:pic>
        <p:nvPicPr>
          <p:cNvPr id="46" name="Picture 45" descr="A picture containing text&#10;&#10;Description automatically generated">
            <a:extLst>
              <a:ext uri="{FF2B5EF4-FFF2-40B4-BE49-F238E27FC236}">
                <a16:creationId xmlns:a16="http://schemas.microsoft.com/office/drawing/2014/main" id="{1D49A239-81A7-F04E-A076-3FCBBDCFEB17}"/>
              </a:ext>
            </a:extLst>
          </p:cNvPr>
          <p:cNvPicPr>
            <a:picLocks noChangeAspect="1"/>
          </p:cNvPicPr>
          <p:nvPr/>
        </p:nvPicPr>
        <p:blipFill>
          <a:blip r:embed="rId9"/>
          <a:stretch>
            <a:fillRect/>
          </a:stretch>
        </p:blipFill>
        <p:spPr>
          <a:xfrm>
            <a:off x="4410148" y="4055139"/>
            <a:ext cx="525017" cy="235877"/>
          </a:xfrm>
          <a:prstGeom prst="rect">
            <a:avLst/>
          </a:prstGeom>
        </p:spPr>
      </p:pic>
      <p:pic>
        <p:nvPicPr>
          <p:cNvPr id="47" name="Picture 46" descr="A picture containing logo&#10;&#10;Description automatically generated">
            <a:extLst>
              <a:ext uri="{FF2B5EF4-FFF2-40B4-BE49-F238E27FC236}">
                <a16:creationId xmlns:a16="http://schemas.microsoft.com/office/drawing/2014/main" id="{17D73BB8-9C28-EB4E-A356-859AF1AEB8A6}"/>
              </a:ext>
            </a:extLst>
          </p:cNvPr>
          <p:cNvPicPr>
            <a:picLocks noChangeAspect="1"/>
          </p:cNvPicPr>
          <p:nvPr/>
        </p:nvPicPr>
        <p:blipFill>
          <a:blip r:embed="rId10"/>
          <a:stretch>
            <a:fillRect/>
          </a:stretch>
        </p:blipFill>
        <p:spPr>
          <a:xfrm>
            <a:off x="5315634" y="4747566"/>
            <a:ext cx="509799" cy="289140"/>
          </a:xfrm>
          <a:prstGeom prst="rect">
            <a:avLst/>
          </a:prstGeom>
        </p:spPr>
      </p:pic>
      <p:pic>
        <p:nvPicPr>
          <p:cNvPr id="52" name="Picture 51" descr="A picture containing text&#10;&#10;Description automatically generated">
            <a:extLst>
              <a:ext uri="{FF2B5EF4-FFF2-40B4-BE49-F238E27FC236}">
                <a16:creationId xmlns:a16="http://schemas.microsoft.com/office/drawing/2014/main" id="{A08C377D-7F52-B341-A045-C45A21542A16}"/>
              </a:ext>
            </a:extLst>
          </p:cNvPr>
          <p:cNvPicPr>
            <a:picLocks noChangeAspect="1"/>
          </p:cNvPicPr>
          <p:nvPr/>
        </p:nvPicPr>
        <p:blipFill>
          <a:blip r:embed="rId11"/>
          <a:stretch>
            <a:fillRect/>
          </a:stretch>
        </p:blipFill>
        <p:spPr>
          <a:xfrm>
            <a:off x="4720079" y="4771654"/>
            <a:ext cx="525017" cy="296749"/>
          </a:xfrm>
          <a:prstGeom prst="rect">
            <a:avLst/>
          </a:prstGeom>
        </p:spPr>
      </p:pic>
      <p:pic>
        <p:nvPicPr>
          <p:cNvPr id="54" name="Picture 53" descr="Icon&#10;&#10;Description automatically generated with low confidence">
            <a:extLst>
              <a:ext uri="{FF2B5EF4-FFF2-40B4-BE49-F238E27FC236}">
                <a16:creationId xmlns:a16="http://schemas.microsoft.com/office/drawing/2014/main" id="{F9990623-E30A-4A43-A111-CAF4BE0479FF}"/>
              </a:ext>
            </a:extLst>
          </p:cNvPr>
          <p:cNvPicPr>
            <a:picLocks noChangeAspect="1"/>
          </p:cNvPicPr>
          <p:nvPr/>
        </p:nvPicPr>
        <p:blipFill>
          <a:blip r:embed="rId12"/>
          <a:stretch>
            <a:fillRect/>
          </a:stretch>
        </p:blipFill>
        <p:spPr>
          <a:xfrm>
            <a:off x="5843771" y="4664570"/>
            <a:ext cx="235877" cy="350011"/>
          </a:xfrm>
          <a:prstGeom prst="rect">
            <a:avLst/>
          </a:prstGeom>
        </p:spPr>
      </p:pic>
      <p:pic>
        <p:nvPicPr>
          <p:cNvPr id="55" name="Picture 54" descr="Text&#10;&#10;Description automatically generated with medium confidence">
            <a:extLst>
              <a:ext uri="{FF2B5EF4-FFF2-40B4-BE49-F238E27FC236}">
                <a16:creationId xmlns:a16="http://schemas.microsoft.com/office/drawing/2014/main" id="{EAC3A414-10DC-824F-A310-203F7054B5E2}"/>
              </a:ext>
            </a:extLst>
          </p:cNvPr>
          <p:cNvPicPr>
            <a:picLocks noChangeAspect="1"/>
          </p:cNvPicPr>
          <p:nvPr/>
        </p:nvPicPr>
        <p:blipFill rotWithShape="1">
          <a:blip r:embed="rId13"/>
          <a:srcRect r="10869"/>
          <a:stretch/>
        </p:blipFill>
        <p:spPr>
          <a:xfrm>
            <a:off x="6421894" y="4234909"/>
            <a:ext cx="271278" cy="311966"/>
          </a:xfrm>
          <a:prstGeom prst="rect">
            <a:avLst/>
          </a:prstGeom>
        </p:spPr>
      </p:pic>
      <p:sp>
        <p:nvSpPr>
          <p:cNvPr id="56" name="Slide Number Placeholder 4">
            <a:extLst>
              <a:ext uri="{FF2B5EF4-FFF2-40B4-BE49-F238E27FC236}">
                <a16:creationId xmlns:a16="http://schemas.microsoft.com/office/drawing/2014/main" id="{E9413C68-396F-E84B-862D-2B4FA2FA724C}"/>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18</a:t>
            </a:fld>
            <a:endParaRPr lang="en-US"/>
          </a:p>
        </p:txBody>
      </p:sp>
      <p:sp>
        <p:nvSpPr>
          <p:cNvPr id="57" name="Date Placeholder 3">
            <a:extLst>
              <a:ext uri="{FF2B5EF4-FFF2-40B4-BE49-F238E27FC236}">
                <a16:creationId xmlns:a16="http://schemas.microsoft.com/office/drawing/2014/main" id="{8097C6FF-E4A9-064D-8C5D-22BF4BA54AA2}"/>
              </a:ext>
            </a:extLst>
          </p:cNvPr>
          <p:cNvSpPr>
            <a:spLocks noGrp="1"/>
          </p:cNvSpPr>
          <p:nvPr>
            <p:ph type="dt" sz="half" idx="10"/>
          </p:nvPr>
        </p:nvSpPr>
        <p:spPr>
          <a:xfrm>
            <a:off x="838200" y="6356350"/>
            <a:ext cx="2743200" cy="365125"/>
          </a:xfrm>
        </p:spPr>
        <p:txBody>
          <a:bodyPr/>
          <a:lstStyle/>
          <a:p>
            <a:r>
              <a:rPr lang="en-US" dirty="0"/>
              <a:t>NSGD</a:t>
            </a:r>
          </a:p>
        </p:txBody>
      </p:sp>
    </p:spTree>
    <p:extLst>
      <p:ext uri="{BB962C8B-B14F-4D97-AF65-F5344CB8AC3E}">
        <p14:creationId xmlns:p14="http://schemas.microsoft.com/office/powerpoint/2010/main" val="134781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 picture containing icon&#10;&#10;Description automatically generated">
            <a:extLst>
              <a:ext uri="{FF2B5EF4-FFF2-40B4-BE49-F238E27FC236}">
                <a16:creationId xmlns:a16="http://schemas.microsoft.com/office/drawing/2014/main" id="{6C6BECBD-BEC4-A848-A7B4-74C9050066BA}"/>
              </a:ext>
            </a:extLst>
          </p:cNvPr>
          <p:cNvPicPr>
            <a:picLocks noChangeAspect="1"/>
          </p:cNvPicPr>
          <p:nvPr/>
        </p:nvPicPr>
        <p:blipFill>
          <a:blip r:embed="rId2"/>
          <a:stretch>
            <a:fillRect/>
          </a:stretch>
        </p:blipFill>
        <p:spPr>
          <a:xfrm>
            <a:off x="6083505" y="4808633"/>
            <a:ext cx="305921" cy="419549"/>
          </a:xfrm>
          <a:prstGeom prst="rect">
            <a:avLst/>
          </a:prstGeom>
        </p:spPr>
      </p:pic>
      <p:sp>
        <p:nvSpPr>
          <p:cNvPr id="2" name="Title 1">
            <a:extLst>
              <a:ext uri="{FF2B5EF4-FFF2-40B4-BE49-F238E27FC236}">
                <a16:creationId xmlns:a16="http://schemas.microsoft.com/office/drawing/2014/main" id="{42201016-D1EA-EF48-AF1C-62243042561F}"/>
              </a:ext>
            </a:extLst>
          </p:cNvPr>
          <p:cNvSpPr>
            <a:spLocks noGrp="1"/>
          </p:cNvSpPr>
          <p:nvPr>
            <p:ph type="title"/>
          </p:nvPr>
        </p:nvSpPr>
        <p:spPr/>
        <p:txBody>
          <a:bodyPr/>
          <a:lstStyle/>
          <a:p>
            <a:r>
              <a:rPr lang="en-US" dirty="0"/>
              <a:t>Null space gradient descent [WLKMW18]</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707E1E7B-AE8A-CB47-B1E3-98DEA10C1F08}"/>
                  </a:ext>
                </a:extLst>
              </p:cNvPr>
              <p:cNvSpPr>
                <a:spLocks noGrp="1"/>
              </p:cNvSpPr>
              <p:nvPr>
                <p:ph type="body" orient="vert" idx="1"/>
              </p:nvPr>
            </p:nvSpPr>
            <p:spPr>
              <a:xfrm>
                <a:off x="838200" y="1825625"/>
                <a:ext cx="10515600" cy="2625608"/>
              </a:xfrm>
            </p:spPr>
            <p:txBody>
              <a:bodyPr>
                <a:normAutofit/>
              </a:bodyPr>
              <a:lstStyle/>
              <a:p>
                <a:r>
                  <a:rPr lang="en-US" dirty="0"/>
                  <a:t>Intuition: avoid making similar mistakes again</a:t>
                </a:r>
              </a:p>
              <a:p>
                <a:r>
                  <a:rPr lang="en-US" dirty="0"/>
                  <a:t>Context-dependent ranker preselection</a:t>
                </a:r>
              </a:p>
              <a:p>
                <a:pPr lvl="1"/>
                <a:r>
                  <a:rPr lang="en-US" dirty="0"/>
                  <a:t>Construct the candidate ranker to maximize the chance that thy can be differentiated from the current ranker</a:t>
                </a:r>
              </a:p>
              <a:p>
                <a:pPr lvl="2"/>
                <a:r>
                  <a:rPr lang="en-US" dirty="0"/>
                  <a:t>At time </a:t>
                </a:r>
                <a14:m>
                  <m:oMath xmlns:m="http://schemas.openxmlformats.org/officeDocument/2006/math">
                    <m:r>
                      <a:rPr lang="en-US" i="1">
                        <a:latin typeface="Cambria Math" panose="02040503050406030204" pitchFamily="18" charset="0"/>
                      </a:rPr>
                      <m:t>𝑡</m:t>
                    </m:r>
                  </m:oMath>
                </a14:m>
                <a:r>
                  <a:rPr lang="en-US" dirty="0"/>
                  <a:t>, sample </a:t>
                </a:r>
                <a14:m>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d>
                          <m:dPr>
                            <m:begChr m:val="{"/>
                            <m:endChr m:val="}"/>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𝑖</m:t>
                                </m:r>
                              </m:sup>
                            </m:sSubSup>
                          </m:e>
                        </m:d>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oMath>
                </a14:m>
                <a:r>
                  <a:rPr lang="en-US" dirty="0"/>
                  <a:t> from </a:t>
                </a:r>
              </a:p>
              <a:p>
                <a:pPr lvl="2"/>
                <a:r>
                  <a:rPr lang="en-US" dirty="0"/>
                  <a:t>Select top </a:t>
                </a:r>
                <a14:m>
                  <m:oMath xmlns:m="http://schemas.openxmlformats.org/officeDocument/2006/math">
                    <m:r>
                      <a:rPr lang="en-US" b="0" i="1" smtClean="0">
                        <a:latin typeface="Cambria Math" panose="02040503050406030204" pitchFamily="18" charset="0"/>
                      </a:rPr>
                      <m:t>𝑚</m:t>
                    </m:r>
                  </m:oMath>
                </a14:m>
                <a:r>
                  <a:rPr lang="en-US" dirty="0"/>
                  <a:t> directions that maximize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p>
                        <m:r>
                          <a:rPr lang="en-US" b="0" i="1" smtClean="0">
                            <a:latin typeface="Cambria Math" panose="02040503050406030204" pitchFamily="18" charset="0"/>
                          </a:rPr>
                          <m:t>𝑇</m:t>
                        </m:r>
                      </m:sup>
                    </m:sSup>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𝑡</m:t>
                        </m:r>
                      </m:sub>
                      <m:sup>
                        <m:r>
                          <a:rPr lang="en-US" b="0" i="1" smtClean="0">
                            <a:latin typeface="Cambria Math" panose="02040503050406030204" pitchFamily="18" charset="0"/>
                          </a:rPr>
                          <m:t>𝑖</m:t>
                        </m:r>
                      </m:sup>
                    </m:sSubSup>
                    <m:r>
                      <a:rPr lang="en-US" b="0" i="1" smtClean="0">
                        <a:latin typeface="Cambria Math" panose="02040503050406030204" pitchFamily="18" charset="0"/>
                      </a:rPr>
                      <m:t>|</m:t>
                    </m:r>
                  </m:oMath>
                </a14:m>
                <a:r>
                  <a:rPr lang="en-US" dirty="0"/>
                  <a:t> from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d>
                          <m:dPr>
                            <m:begChr m:val="{"/>
                            <m:endChr m:val="}"/>
                            <m:ctrlPr>
                              <a:rPr lang="en-US" i="1">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𝑖</m:t>
                                </m:r>
                              </m:sup>
                            </m:sSubSup>
                          </m:e>
                        </m:d>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sSubSup>
                  </m:oMath>
                </a14:m>
                <a:r>
                  <a:rPr lang="en-US" dirty="0"/>
                  <a:t> </a:t>
                </a:r>
              </a:p>
              <a:p>
                <a:pPr lvl="2"/>
                <a:endParaRPr lang="en-US" dirty="0"/>
              </a:p>
              <a:p>
                <a:pPr lvl="1"/>
                <a:endParaRPr lang="en-US" dirty="0"/>
              </a:p>
            </p:txBody>
          </p:sp>
        </mc:Choice>
        <mc:Fallback>
          <p:sp>
            <p:nvSpPr>
              <p:cNvPr id="3" name="Vertical Text Placeholder 2">
                <a:extLst>
                  <a:ext uri="{FF2B5EF4-FFF2-40B4-BE49-F238E27FC236}">
                    <a16:creationId xmlns:a16="http://schemas.microsoft.com/office/drawing/2014/main" id="{707E1E7B-AE8A-CB47-B1E3-98DEA10C1F08}"/>
                  </a:ext>
                </a:extLst>
              </p:cNvPr>
              <p:cNvSpPr>
                <a:spLocks noGrp="1" noRot="1" noChangeAspect="1" noMove="1" noResize="1" noEditPoints="1" noAdjustHandles="1" noChangeArrowheads="1" noChangeShapeType="1" noTextEdit="1"/>
              </p:cNvSpPr>
              <p:nvPr>
                <p:ph type="body" orient="vert" idx="1"/>
              </p:nvPr>
            </p:nvSpPr>
            <p:spPr>
              <a:xfrm>
                <a:off x="838200" y="1825625"/>
                <a:ext cx="10515600" cy="2625608"/>
              </a:xfrm>
              <a:blipFill>
                <a:blip r:embed="rId3"/>
                <a:stretch>
                  <a:fillRect l="-1086" t="-3846" b="-962"/>
                </a:stretch>
              </a:blipFill>
            </p:spPr>
            <p:txBody>
              <a:bodyPr/>
              <a:lstStyle/>
              <a:p>
                <a:r>
                  <a:rPr lang="en-US">
                    <a:noFill/>
                  </a:rPr>
                  <a:t> </a:t>
                </a:r>
              </a:p>
            </p:txBody>
          </p:sp>
        </mc:Fallback>
      </mc:AlternateContent>
      <p:grpSp>
        <p:nvGrpSpPr>
          <p:cNvPr id="106" name="Group 105">
            <a:extLst>
              <a:ext uri="{FF2B5EF4-FFF2-40B4-BE49-F238E27FC236}">
                <a16:creationId xmlns:a16="http://schemas.microsoft.com/office/drawing/2014/main" id="{B5FC6EB8-75AC-2645-8583-171FD3FE79F3}"/>
              </a:ext>
            </a:extLst>
          </p:cNvPr>
          <p:cNvGrpSpPr/>
          <p:nvPr/>
        </p:nvGrpSpPr>
        <p:grpSpPr>
          <a:xfrm>
            <a:off x="949676" y="5573759"/>
            <a:ext cx="622456" cy="568971"/>
            <a:chOff x="2175291" y="2967889"/>
            <a:chExt cx="622456" cy="568971"/>
          </a:xfrm>
        </p:grpSpPr>
        <p:cxnSp>
          <p:nvCxnSpPr>
            <p:cNvPr id="107" name="Straight Connector 106">
              <a:extLst>
                <a:ext uri="{FF2B5EF4-FFF2-40B4-BE49-F238E27FC236}">
                  <a16:creationId xmlns:a16="http://schemas.microsoft.com/office/drawing/2014/main" id="{B3123B97-5883-F34F-B929-42AC14791361}"/>
                </a:ext>
              </a:extLst>
            </p:cNvPr>
            <p:cNvCxnSpPr/>
            <p:nvPr/>
          </p:nvCxnSpPr>
          <p:spPr>
            <a:xfrm>
              <a:off x="2632715" y="2967889"/>
              <a:ext cx="165032" cy="2754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064001C-7275-B44E-BC81-2A59E6AE7E33}"/>
                </a:ext>
              </a:extLst>
            </p:cNvPr>
            <p:cNvCxnSpPr/>
            <p:nvPr/>
          </p:nvCxnSpPr>
          <p:spPr>
            <a:xfrm>
              <a:off x="2301585" y="3131883"/>
              <a:ext cx="180242" cy="28947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0C20238-A603-8548-B138-7AA0819B6D2B}"/>
                </a:ext>
              </a:extLst>
            </p:cNvPr>
            <p:cNvCxnSpPr/>
            <p:nvPr/>
          </p:nvCxnSpPr>
          <p:spPr>
            <a:xfrm>
              <a:off x="2573650" y="3390308"/>
              <a:ext cx="97602" cy="14655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1F69A60-4DE1-D741-B7C4-5925BBE9263D}"/>
                </a:ext>
              </a:extLst>
            </p:cNvPr>
            <p:cNvCxnSpPr/>
            <p:nvPr/>
          </p:nvCxnSpPr>
          <p:spPr>
            <a:xfrm>
              <a:off x="2175291" y="3380098"/>
              <a:ext cx="90016" cy="1492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12" name="Oval 111">
            <a:extLst>
              <a:ext uri="{FF2B5EF4-FFF2-40B4-BE49-F238E27FC236}">
                <a16:creationId xmlns:a16="http://schemas.microsoft.com/office/drawing/2014/main" id="{7F252D7A-D513-8542-B5B1-B4B4A3863CFC}"/>
              </a:ext>
            </a:extLst>
          </p:cNvPr>
          <p:cNvSpPr/>
          <p:nvPr/>
        </p:nvSpPr>
        <p:spPr>
          <a:xfrm>
            <a:off x="922836" y="4646174"/>
            <a:ext cx="2591365" cy="1703847"/>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671DC957-E824-594E-818D-C8424B98AE3D}"/>
              </a:ext>
            </a:extLst>
          </p:cNvPr>
          <p:cNvGrpSpPr/>
          <p:nvPr/>
        </p:nvGrpSpPr>
        <p:grpSpPr>
          <a:xfrm>
            <a:off x="932550" y="5561274"/>
            <a:ext cx="558872" cy="568971"/>
            <a:chOff x="2175291" y="2967889"/>
            <a:chExt cx="558872" cy="568971"/>
          </a:xfrm>
        </p:grpSpPr>
        <p:cxnSp>
          <p:nvCxnSpPr>
            <p:cNvPr id="115" name="Straight Connector 114">
              <a:extLst>
                <a:ext uri="{FF2B5EF4-FFF2-40B4-BE49-F238E27FC236}">
                  <a16:creationId xmlns:a16="http://schemas.microsoft.com/office/drawing/2014/main" id="{C247A4FB-41A5-4E44-88D5-9E75139FF3D0}"/>
                </a:ext>
              </a:extLst>
            </p:cNvPr>
            <p:cNvCxnSpPr>
              <a:cxnSpLocks/>
            </p:cNvCxnSpPr>
            <p:nvPr/>
          </p:nvCxnSpPr>
          <p:spPr>
            <a:xfrm>
              <a:off x="2632715" y="2967889"/>
              <a:ext cx="101448" cy="1017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5409FA0-7ACF-1A44-BC67-53D9652F5ACD}"/>
                </a:ext>
              </a:extLst>
            </p:cNvPr>
            <p:cNvCxnSpPr>
              <a:cxnSpLocks/>
            </p:cNvCxnSpPr>
            <p:nvPr/>
          </p:nvCxnSpPr>
          <p:spPr>
            <a:xfrm>
              <a:off x="2301585" y="3131883"/>
              <a:ext cx="132051" cy="1468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81C657A-64AE-B143-82E6-761AC01C26F3}"/>
                </a:ext>
              </a:extLst>
            </p:cNvPr>
            <p:cNvCxnSpPr>
              <a:cxnSpLocks/>
            </p:cNvCxnSpPr>
            <p:nvPr/>
          </p:nvCxnSpPr>
          <p:spPr>
            <a:xfrm>
              <a:off x="2515883" y="3278777"/>
              <a:ext cx="155369" cy="2580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0652F72-0166-D545-A428-409BD9F523C4}"/>
                </a:ext>
              </a:extLst>
            </p:cNvPr>
            <p:cNvCxnSpPr>
              <a:cxnSpLocks/>
            </p:cNvCxnSpPr>
            <p:nvPr/>
          </p:nvCxnSpPr>
          <p:spPr>
            <a:xfrm>
              <a:off x="2175291" y="3380098"/>
              <a:ext cx="61937" cy="706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03C37979-D9FF-C94D-94A1-3CA4C1849358}"/>
              </a:ext>
            </a:extLst>
          </p:cNvPr>
          <p:cNvGrpSpPr/>
          <p:nvPr/>
        </p:nvGrpSpPr>
        <p:grpSpPr>
          <a:xfrm>
            <a:off x="3747651" y="5234581"/>
            <a:ext cx="767071" cy="1102895"/>
            <a:chOff x="7741920" y="3677920"/>
            <a:chExt cx="767071" cy="1102895"/>
          </a:xfrm>
          <a:solidFill>
            <a:schemeClr val="accent5">
              <a:lumMod val="60000"/>
              <a:lumOff val="40000"/>
            </a:schemeClr>
          </a:solidFill>
        </p:grpSpPr>
        <p:sp>
          <p:nvSpPr>
            <p:cNvPr id="120" name="Rectangle 119">
              <a:extLst>
                <a:ext uri="{FF2B5EF4-FFF2-40B4-BE49-F238E27FC236}">
                  <a16:creationId xmlns:a16="http://schemas.microsoft.com/office/drawing/2014/main" id="{82F319F4-9FEF-F14D-9233-FE0FF841D720}"/>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21" name="Rectangle 120">
              <a:extLst>
                <a:ext uri="{FF2B5EF4-FFF2-40B4-BE49-F238E27FC236}">
                  <a16:creationId xmlns:a16="http://schemas.microsoft.com/office/drawing/2014/main" id="{3960C9B0-1F98-CD43-93A9-36CD870166F7}"/>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22" name="Rectangle 121">
              <a:extLst>
                <a:ext uri="{FF2B5EF4-FFF2-40B4-BE49-F238E27FC236}">
                  <a16:creationId xmlns:a16="http://schemas.microsoft.com/office/drawing/2014/main" id="{A7F3D6C1-70C1-1048-8643-CEA75D438970}"/>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23" name="Rectangle 122">
              <a:extLst>
                <a:ext uri="{FF2B5EF4-FFF2-40B4-BE49-F238E27FC236}">
                  <a16:creationId xmlns:a16="http://schemas.microsoft.com/office/drawing/2014/main" id="{D10FC6C2-9F43-694C-B7C1-F49E716CAD09}"/>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grpSp>
        <p:nvGrpSpPr>
          <p:cNvPr id="124" name="Group 123">
            <a:extLst>
              <a:ext uri="{FF2B5EF4-FFF2-40B4-BE49-F238E27FC236}">
                <a16:creationId xmlns:a16="http://schemas.microsoft.com/office/drawing/2014/main" id="{A9201E20-DF00-5B43-9163-85698CF64D3D}"/>
              </a:ext>
            </a:extLst>
          </p:cNvPr>
          <p:cNvGrpSpPr/>
          <p:nvPr/>
        </p:nvGrpSpPr>
        <p:grpSpPr>
          <a:xfrm>
            <a:off x="4800291" y="5224108"/>
            <a:ext cx="767071" cy="1097704"/>
            <a:chOff x="7741920" y="3677920"/>
            <a:chExt cx="767071" cy="1097704"/>
          </a:xfrm>
          <a:solidFill>
            <a:srgbClr val="FF5D78"/>
          </a:solidFill>
        </p:grpSpPr>
        <p:sp>
          <p:nvSpPr>
            <p:cNvPr id="125" name="Rectangle 124">
              <a:extLst>
                <a:ext uri="{FF2B5EF4-FFF2-40B4-BE49-F238E27FC236}">
                  <a16:creationId xmlns:a16="http://schemas.microsoft.com/office/drawing/2014/main" id="{4DECDAB3-92DA-F54F-B22E-88DB73E9B4C9}"/>
                </a:ext>
              </a:extLst>
            </p:cNvPr>
            <p:cNvSpPr/>
            <p:nvPr/>
          </p:nvSpPr>
          <p:spPr>
            <a:xfrm>
              <a:off x="7741920" y="3677920"/>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26" name="Rectangle 125">
              <a:extLst>
                <a:ext uri="{FF2B5EF4-FFF2-40B4-BE49-F238E27FC236}">
                  <a16:creationId xmlns:a16="http://schemas.microsoft.com/office/drawing/2014/main" id="{1AD8B109-87CE-4E4F-9DC5-CB717FD393CD}"/>
                </a:ext>
              </a:extLst>
            </p:cNvPr>
            <p:cNvSpPr/>
            <p:nvPr/>
          </p:nvSpPr>
          <p:spPr>
            <a:xfrm>
              <a:off x="7741920" y="3952240"/>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27" name="Rectangle 126">
              <a:extLst>
                <a:ext uri="{FF2B5EF4-FFF2-40B4-BE49-F238E27FC236}">
                  <a16:creationId xmlns:a16="http://schemas.microsoft.com/office/drawing/2014/main" id="{72927A2C-241A-2640-A077-3415C61B2197}"/>
                </a:ext>
              </a:extLst>
            </p:cNvPr>
            <p:cNvSpPr/>
            <p:nvPr/>
          </p:nvSpPr>
          <p:spPr>
            <a:xfrm>
              <a:off x="7741920" y="4228281"/>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28" name="Rectangle 127">
              <a:extLst>
                <a:ext uri="{FF2B5EF4-FFF2-40B4-BE49-F238E27FC236}">
                  <a16:creationId xmlns:a16="http://schemas.microsoft.com/office/drawing/2014/main" id="{942EB0F9-6A66-C547-BAD3-14F41C97FC8A}"/>
                </a:ext>
              </a:extLst>
            </p:cNvPr>
            <p:cNvSpPr/>
            <p:nvPr/>
          </p:nvSpPr>
          <p:spPr>
            <a:xfrm>
              <a:off x="7741920" y="4501304"/>
              <a:ext cx="767071" cy="27432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12C9D2F-6E15-2F43-A16F-19A2AC79BB10}"/>
                  </a:ext>
                </a:extLst>
              </p:cNvPr>
              <p:cNvSpPr txBox="1"/>
              <p:nvPr/>
            </p:nvSpPr>
            <p:spPr>
              <a:xfrm>
                <a:off x="6811490" y="4686227"/>
                <a:ext cx="5380509" cy="231133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𝑡</m:t>
                        </m:r>
                      </m:sub>
                    </m:sSub>
                  </m:oMath>
                </a14:m>
                <a:r>
                  <a:rPr lang="en-US" dirty="0"/>
                  <a:t> and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1</m:t>
                        </m:r>
                      </m:sup>
                    </m:sSubSup>
                  </m:oMath>
                </a14:m>
                <a:r>
                  <a:rPr lang="en-US" dirty="0">
                    <a:ea typeface="Cambria Math" panose="02040503050406030204" pitchFamily="18" charset="0"/>
                  </a:rPr>
                  <a:t> rank the candidate documents in the same order</a:t>
                </a:r>
              </a:p>
              <a:p>
                <a:pPr marL="285750" indent="-285750">
                  <a:buFont typeface="Arial" panose="020B0604020202020204" pitchFamily="34" charset="0"/>
                  <a:buChar char="•"/>
                </a:pPr>
                <a:r>
                  <a:rPr lang="en-US" dirty="0">
                    <a:ea typeface="Cambria Math" panose="02040503050406030204" pitchFamily="18" charset="0"/>
                  </a:rPr>
                  <a:t>No interleaved test can differentiate the ranking quality for current query</a:t>
                </a:r>
              </a:p>
              <a:p>
                <a:pPr marL="285750" indent="-285750">
                  <a:buFont typeface="Arial" panose="020B0604020202020204" pitchFamily="34" charset="0"/>
                  <a:buChar char="•"/>
                </a:pPr>
                <a:r>
                  <a:rPr lang="en-US" dirty="0">
                    <a:ea typeface="Cambria Math" panose="02040503050406030204" pitchFamily="18" charset="0"/>
                  </a:rPr>
                  <a:t>NSGD favors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2</m:t>
                        </m:r>
                      </m:sup>
                    </m:sSubSup>
                  </m:oMath>
                </a14:m>
                <a:r>
                  <a:rPr lang="en-US" dirty="0">
                    <a:ea typeface="Cambria Math" panose="02040503050406030204" pitchFamily="18" charset="0"/>
                  </a:rPr>
                  <a:t> as it ranks the documents in a different order than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𝑡</m:t>
                        </m:r>
                      </m:sub>
                    </m:sSub>
                  </m:oMath>
                </a14:m>
                <a:endParaRPr lang="en-US" dirty="0">
                  <a:ea typeface="Cambria Math" panose="02040503050406030204" pitchFamily="18" charset="0"/>
                </a:endParaRPr>
              </a:p>
              <a:p>
                <a:pPr marL="285750" indent="-285750">
                  <a:buFont typeface="Arial" panose="020B0604020202020204" pitchFamily="34" charset="0"/>
                  <a:buChar char="•"/>
                </a:pPr>
                <a:endParaRPr lang="en-US" dirty="0">
                  <a:ea typeface="Cambria Math" panose="02040503050406030204" pitchFamily="18" charset="0"/>
                </a:endParaRPr>
              </a:p>
              <a:p>
                <a:pPr marL="285750" indent="-285750">
                  <a:buFont typeface="Arial" panose="020B0604020202020204" pitchFamily="34" charset="0"/>
                  <a:buChar char="•"/>
                </a:pPr>
                <a:endParaRPr lang="en-US" dirty="0"/>
              </a:p>
            </p:txBody>
          </p:sp>
        </mc:Choice>
        <mc:Fallback xmlns="">
          <p:sp>
            <p:nvSpPr>
              <p:cNvPr id="27" name="TextBox 26">
                <a:extLst>
                  <a:ext uri="{FF2B5EF4-FFF2-40B4-BE49-F238E27FC236}">
                    <a16:creationId xmlns:a16="http://schemas.microsoft.com/office/drawing/2014/main" id="{412C9D2F-6E15-2F43-A16F-19A2AC79BB10}"/>
                  </a:ext>
                </a:extLst>
              </p:cNvPr>
              <p:cNvSpPr txBox="1">
                <a:spLocks noRot="1" noChangeAspect="1" noMove="1" noResize="1" noEditPoints="1" noAdjustHandles="1" noChangeArrowheads="1" noChangeShapeType="1" noTextEdit="1"/>
              </p:cNvSpPr>
              <p:nvPr/>
            </p:nvSpPr>
            <p:spPr>
              <a:xfrm>
                <a:off x="6811490" y="4686227"/>
                <a:ext cx="5380509" cy="2311338"/>
              </a:xfrm>
              <a:prstGeom prst="rect">
                <a:avLst/>
              </a:prstGeom>
              <a:blipFill>
                <a:blip r:embed="rId7"/>
                <a:stretch>
                  <a:fillRect l="-706" t="-1639"/>
                </a:stretch>
              </a:blipFill>
            </p:spPr>
            <p:txBody>
              <a:bodyPr/>
              <a:lstStyle/>
              <a:p>
                <a:r>
                  <a:rPr lang="en-US">
                    <a:noFill/>
                  </a:rPr>
                  <a:t> </a:t>
                </a:r>
              </a:p>
            </p:txBody>
          </p:sp>
        </mc:Fallback>
      </mc:AlternateContent>
      <p:grpSp>
        <p:nvGrpSpPr>
          <p:cNvPr id="138" name="Group 137">
            <a:extLst>
              <a:ext uri="{FF2B5EF4-FFF2-40B4-BE49-F238E27FC236}">
                <a16:creationId xmlns:a16="http://schemas.microsoft.com/office/drawing/2014/main" id="{5C556872-C2B0-1848-B4BB-B8385821B4EF}"/>
              </a:ext>
            </a:extLst>
          </p:cNvPr>
          <p:cNvGrpSpPr/>
          <p:nvPr/>
        </p:nvGrpSpPr>
        <p:grpSpPr>
          <a:xfrm>
            <a:off x="5852931" y="5213284"/>
            <a:ext cx="767071" cy="1097704"/>
            <a:chOff x="7741920" y="3677920"/>
            <a:chExt cx="767071" cy="1097704"/>
          </a:xfrm>
          <a:solidFill>
            <a:srgbClr val="FF5D78"/>
          </a:solidFill>
        </p:grpSpPr>
        <p:sp>
          <p:nvSpPr>
            <p:cNvPr id="139" name="Rectangle 138">
              <a:extLst>
                <a:ext uri="{FF2B5EF4-FFF2-40B4-BE49-F238E27FC236}">
                  <a16:creationId xmlns:a16="http://schemas.microsoft.com/office/drawing/2014/main" id="{656B1E27-9315-5043-B25F-72513E5199E6}"/>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40" name="Rectangle 139">
              <a:extLst>
                <a:ext uri="{FF2B5EF4-FFF2-40B4-BE49-F238E27FC236}">
                  <a16:creationId xmlns:a16="http://schemas.microsoft.com/office/drawing/2014/main" id="{E1AB62D7-E84C-B341-AD5D-C89E661E7976}"/>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41" name="Rectangle 140">
              <a:extLst>
                <a:ext uri="{FF2B5EF4-FFF2-40B4-BE49-F238E27FC236}">
                  <a16:creationId xmlns:a16="http://schemas.microsoft.com/office/drawing/2014/main" id="{5AA63484-AA94-D449-BDE9-95A1BAEEF795}"/>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42" name="Rectangle 141">
              <a:extLst>
                <a:ext uri="{FF2B5EF4-FFF2-40B4-BE49-F238E27FC236}">
                  <a16:creationId xmlns:a16="http://schemas.microsoft.com/office/drawing/2014/main" id="{1B3F9685-9C97-2C46-B0E1-0B15071048F7}"/>
                </a:ext>
              </a:extLst>
            </p:cNvPr>
            <p:cNvSpPr/>
            <p:nvPr/>
          </p:nvSpPr>
          <p:spPr>
            <a:xfrm>
              <a:off x="7741920" y="4501304"/>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pic>
        <p:nvPicPr>
          <p:cNvPr id="55" name="Picture 54" descr="Logo&#10;&#10;Description automatically generated">
            <a:extLst>
              <a:ext uri="{FF2B5EF4-FFF2-40B4-BE49-F238E27FC236}">
                <a16:creationId xmlns:a16="http://schemas.microsoft.com/office/drawing/2014/main" id="{8C3584D5-697A-6B49-8331-313D7B1DBF83}"/>
              </a:ext>
            </a:extLst>
          </p:cNvPr>
          <p:cNvPicPr>
            <a:picLocks noChangeAspect="1"/>
          </p:cNvPicPr>
          <p:nvPr/>
        </p:nvPicPr>
        <p:blipFill>
          <a:blip r:embed="rId8"/>
          <a:stretch>
            <a:fillRect/>
          </a:stretch>
        </p:blipFill>
        <p:spPr>
          <a:xfrm>
            <a:off x="5348774" y="3529762"/>
            <a:ext cx="2305092" cy="398771"/>
          </a:xfrm>
          <a:prstGeom prst="rect">
            <a:avLst/>
          </a:prstGeom>
        </p:spPr>
      </p:pic>
      <p:grpSp>
        <p:nvGrpSpPr>
          <p:cNvPr id="6" name="Group 5">
            <a:extLst>
              <a:ext uri="{FF2B5EF4-FFF2-40B4-BE49-F238E27FC236}">
                <a16:creationId xmlns:a16="http://schemas.microsoft.com/office/drawing/2014/main" id="{4C837DB1-460F-584A-BC9B-440138CDC110}"/>
              </a:ext>
            </a:extLst>
          </p:cNvPr>
          <p:cNvGrpSpPr/>
          <p:nvPr/>
        </p:nvGrpSpPr>
        <p:grpSpPr>
          <a:xfrm>
            <a:off x="487456" y="4488550"/>
            <a:ext cx="1718341" cy="1930005"/>
            <a:chOff x="487456" y="4488550"/>
            <a:chExt cx="1718341" cy="1930005"/>
          </a:xfrm>
        </p:grpSpPr>
        <p:grpSp>
          <p:nvGrpSpPr>
            <p:cNvPr id="146" name="Group 145">
              <a:extLst>
                <a:ext uri="{FF2B5EF4-FFF2-40B4-BE49-F238E27FC236}">
                  <a16:creationId xmlns:a16="http://schemas.microsoft.com/office/drawing/2014/main" id="{2607DE46-D8E4-7A45-A69F-432B60D41D33}"/>
                </a:ext>
              </a:extLst>
            </p:cNvPr>
            <p:cNvGrpSpPr/>
            <p:nvPr/>
          </p:nvGrpSpPr>
          <p:grpSpPr>
            <a:xfrm>
              <a:off x="487456" y="4895697"/>
              <a:ext cx="1718341" cy="1522858"/>
              <a:chOff x="487456" y="4895697"/>
              <a:chExt cx="1718341" cy="1522858"/>
            </a:xfrm>
          </p:grpSpPr>
          <p:cxnSp>
            <p:nvCxnSpPr>
              <p:cNvPr id="133" name="Straight Arrow Connector 132">
                <a:extLst>
                  <a:ext uri="{FF2B5EF4-FFF2-40B4-BE49-F238E27FC236}">
                    <a16:creationId xmlns:a16="http://schemas.microsoft.com/office/drawing/2014/main" id="{DC788E18-061E-CD44-A0D3-C248CD81BD86}"/>
                  </a:ext>
                </a:extLst>
              </p:cNvPr>
              <p:cNvCxnSpPr>
                <a:cxnSpLocks/>
                <a:endCxn id="112" idx="1"/>
              </p:cNvCxnSpPr>
              <p:nvPr/>
            </p:nvCxnSpPr>
            <p:spPr>
              <a:xfrm flipV="1">
                <a:off x="487456" y="4895697"/>
                <a:ext cx="814877" cy="1522858"/>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cxnSp>
            <p:nvCxnSpPr>
              <p:cNvPr id="135" name="Straight Arrow Connector 134">
                <a:extLst>
                  <a:ext uri="{FF2B5EF4-FFF2-40B4-BE49-F238E27FC236}">
                    <a16:creationId xmlns:a16="http://schemas.microsoft.com/office/drawing/2014/main" id="{55B683CA-9875-7A49-A8A9-CAFE26634BB8}"/>
                  </a:ext>
                </a:extLst>
              </p:cNvPr>
              <p:cNvCxnSpPr>
                <a:cxnSpLocks/>
                <a:endCxn id="112" idx="1"/>
              </p:cNvCxnSpPr>
              <p:nvPr/>
            </p:nvCxnSpPr>
            <p:spPr>
              <a:xfrm flipH="1" flipV="1">
                <a:off x="1302333" y="4895697"/>
                <a:ext cx="903464" cy="570207"/>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grpSp>
        <p:pic>
          <p:nvPicPr>
            <p:cNvPr id="61" name="Picture 60" descr="A picture containing text&#10;&#10;Description automatically generated">
              <a:extLst>
                <a:ext uri="{FF2B5EF4-FFF2-40B4-BE49-F238E27FC236}">
                  <a16:creationId xmlns:a16="http://schemas.microsoft.com/office/drawing/2014/main" id="{7E653F26-1B4C-4449-B59C-F9581B20C987}"/>
                </a:ext>
              </a:extLst>
            </p:cNvPr>
            <p:cNvPicPr>
              <a:picLocks noChangeAspect="1"/>
            </p:cNvPicPr>
            <p:nvPr/>
          </p:nvPicPr>
          <p:blipFill>
            <a:blip r:embed="rId9"/>
            <a:stretch>
              <a:fillRect/>
            </a:stretch>
          </p:blipFill>
          <p:spPr>
            <a:xfrm>
              <a:off x="1695366" y="4768463"/>
              <a:ext cx="349624" cy="349624"/>
            </a:xfrm>
            <a:prstGeom prst="rect">
              <a:avLst/>
            </a:prstGeom>
          </p:spPr>
        </p:pic>
        <p:pic>
          <p:nvPicPr>
            <p:cNvPr id="63" name="Picture 62" descr="A picture containing icon&#10;&#10;Description automatically generated">
              <a:extLst>
                <a:ext uri="{FF2B5EF4-FFF2-40B4-BE49-F238E27FC236}">
                  <a16:creationId xmlns:a16="http://schemas.microsoft.com/office/drawing/2014/main" id="{00040FB9-3FD8-D741-9519-D92F5736CF1D}"/>
                </a:ext>
              </a:extLst>
            </p:cNvPr>
            <p:cNvPicPr>
              <a:picLocks noChangeAspect="1"/>
            </p:cNvPicPr>
            <p:nvPr/>
          </p:nvPicPr>
          <p:blipFill>
            <a:blip r:embed="rId2"/>
            <a:stretch>
              <a:fillRect/>
            </a:stretch>
          </p:blipFill>
          <p:spPr>
            <a:xfrm>
              <a:off x="1001664" y="4488550"/>
              <a:ext cx="305921" cy="419549"/>
            </a:xfrm>
            <a:prstGeom prst="rect">
              <a:avLst/>
            </a:prstGeom>
          </p:spPr>
        </p:pic>
      </p:grpSp>
      <p:grpSp>
        <p:nvGrpSpPr>
          <p:cNvPr id="5" name="Group 4">
            <a:extLst>
              <a:ext uri="{FF2B5EF4-FFF2-40B4-BE49-F238E27FC236}">
                <a16:creationId xmlns:a16="http://schemas.microsoft.com/office/drawing/2014/main" id="{D654E832-4AA0-8743-B37C-057407F79B40}"/>
              </a:ext>
            </a:extLst>
          </p:cNvPr>
          <p:cNvGrpSpPr/>
          <p:nvPr/>
        </p:nvGrpSpPr>
        <p:grpSpPr>
          <a:xfrm>
            <a:off x="527685" y="4365924"/>
            <a:ext cx="2586625" cy="2041507"/>
            <a:chOff x="527685" y="4365924"/>
            <a:chExt cx="2586625" cy="2041507"/>
          </a:xfrm>
        </p:grpSpPr>
        <p:grpSp>
          <p:nvGrpSpPr>
            <p:cNvPr id="145" name="Group 144">
              <a:extLst>
                <a:ext uri="{FF2B5EF4-FFF2-40B4-BE49-F238E27FC236}">
                  <a16:creationId xmlns:a16="http://schemas.microsoft.com/office/drawing/2014/main" id="{50D7B7BE-5A99-8841-B5EA-00DD4B414BF1}"/>
                </a:ext>
              </a:extLst>
            </p:cNvPr>
            <p:cNvGrpSpPr/>
            <p:nvPr/>
          </p:nvGrpSpPr>
          <p:grpSpPr>
            <a:xfrm>
              <a:off x="527685" y="4664774"/>
              <a:ext cx="2230713" cy="1742657"/>
              <a:chOff x="549247" y="4674198"/>
              <a:chExt cx="2230713" cy="1742657"/>
            </a:xfrm>
          </p:grpSpPr>
          <p:cxnSp>
            <p:nvCxnSpPr>
              <p:cNvPr id="111" name="Straight Arrow Connector 110">
                <a:extLst>
                  <a:ext uri="{FF2B5EF4-FFF2-40B4-BE49-F238E27FC236}">
                    <a16:creationId xmlns:a16="http://schemas.microsoft.com/office/drawing/2014/main" id="{ABE2F5B2-0283-B54A-B355-B0BFCF4A7ABC}"/>
                  </a:ext>
                </a:extLst>
              </p:cNvPr>
              <p:cNvCxnSpPr>
                <a:cxnSpLocks/>
                <a:stCxn id="95" idx="7"/>
              </p:cNvCxnSpPr>
              <p:nvPr/>
            </p:nvCxnSpPr>
            <p:spPr>
              <a:xfrm flipV="1">
                <a:off x="549247" y="4674198"/>
                <a:ext cx="2230713" cy="1742657"/>
              </a:xfrm>
              <a:prstGeom prst="straightConnector1">
                <a:avLst/>
              </a:prstGeom>
              <a:ln w="28575">
                <a:solidFill>
                  <a:srgbClr val="FFC000"/>
                </a:solidFill>
                <a:tailEnd type="triangle" w="lg" len="lg"/>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1371CAE0-B33D-7E43-869B-4598AB2B050D}"/>
                  </a:ext>
                </a:extLst>
              </p:cNvPr>
              <p:cNvCxnSpPr>
                <a:cxnSpLocks/>
              </p:cNvCxnSpPr>
              <p:nvPr/>
            </p:nvCxnSpPr>
            <p:spPr>
              <a:xfrm flipV="1">
                <a:off x="2242547" y="4686227"/>
                <a:ext cx="524631" cy="785789"/>
              </a:xfrm>
              <a:prstGeom prst="straightConnector1">
                <a:avLst/>
              </a:prstGeom>
              <a:ln w="28575">
                <a:solidFill>
                  <a:schemeClr val="bg2">
                    <a:lumMod val="75000"/>
                  </a:schemeClr>
                </a:solidFill>
                <a:prstDash val="sysDash"/>
                <a:tailEnd type="triangle" w="lg" len="lg"/>
              </a:ln>
            </p:spPr>
            <p:style>
              <a:lnRef idx="1">
                <a:schemeClr val="dk1"/>
              </a:lnRef>
              <a:fillRef idx="0">
                <a:schemeClr val="dk1"/>
              </a:fillRef>
              <a:effectRef idx="0">
                <a:schemeClr val="dk1"/>
              </a:effectRef>
              <a:fontRef idx="minor">
                <a:schemeClr val="tx1"/>
              </a:fontRef>
            </p:style>
          </p:cxnSp>
        </p:grpSp>
        <p:pic>
          <p:nvPicPr>
            <p:cNvPr id="62" name="Picture 61" descr="Text&#10;&#10;Description automatically generated with medium confidence">
              <a:extLst>
                <a:ext uri="{FF2B5EF4-FFF2-40B4-BE49-F238E27FC236}">
                  <a16:creationId xmlns:a16="http://schemas.microsoft.com/office/drawing/2014/main" id="{1FC846CF-20D0-5149-B18D-3C74B6E55A34}"/>
                </a:ext>
              </a:extLst>
            </p:cNvPr>
            <p:cNvPicPr>
              <a:picLocks noChangeAspect="1"/>
            </p:cNvPicPr>
            <p:nvPr/>
          </p:nvPicPr>
          <p:blipFill>
            <a:blip r:embed="rId10"/>
            <a:stretch>
              <a:fillRect/>
            </a:stretch>
          </p:blipFill>
          <p:spPr>
            <a:xfrm>
              <a:off x="2590360" y="4956491"/>
              <a:ext cx="340883" cy="393327"/>
            </a:xfrm>
            <a:prstGeom prst="rect">
              <a:avLst/>
            </a:prstGeom>
          </p:spPr>
        </p:pic>
        <p:pic>
          <p:nvPicPr>
            <p:cNvPr id="64" name="Picture 63" descr="A picture containing icon&#10;&#10;Description automatically generated">
              <a:extLst>
                <a:ext uri="{FF2B5EF4-FFF2-40B4-BE49-F238E27FC236}">
                  <a16:creationId xmlns:a16="http://schemas.microsoft.com/office/drawing/2014/main" id="{59D293BB-C224-164D-B220-CB7E024C044D}"/>
                </a:ext>
              </a:extLst>
            </p:cNvPr>
            <p:cNvPicPr>
              <a:picLocks noChangeAspect="1"/>
            </p:cNvPicPr>
            <p:nvPr/>
          </p:nvPicPr>
          <p:blipFill>
            <a:blip r:embed="rId11"/>
            <a:stretch>
              <a:fillRect/>
            </a:stretch>
          </p:blipFill>
          <p:spPr>
            <a:xfrm>
              <a:off x="2799648" y="4365924"/>
              <a:ext cx="314662" cy="428290"/>
            </a:xfrm>
            <a:prstGeom prst="rect">
              <a:avLst/>
            </a:prstGeom>
          </p:spPr>
        </p:pic>
      </p:grpSp>
      <p:grpSp>
        <p:nvGrpSpPr>
          <p:cNvPr id="7" name="Group 6">
            <a:extLst>
              <a:ext uri="{FF2B5EF4-FFF2-40B4-BE49-F238E27FC236}">
                <a16:creationId xmlns:a16="http://schemas.microsoft.com/office/drawing/2014/main" id="{5A7F5FF4-0369-DE44-B5FA-842BFF5C63E7}"/>
              </a:ext>
            </a:extLst>
          </p:cNvPr>
          <p:cNvGrpSpPr/>
          <p:nvPr/>
        </p:nvGrpSpPr>
        <p:grpSpPr>
          <a:xfrm>
            <a:off x="281826" y="5085608"/>
            <a:ext cx="2336953" cy="1431033"/>
            <a:chOff x="281826" y="5085608"/>
            <a:chExt cx="2336953" cy="1431033"/>
          </a:xfrm>
        </p:grpSpPr>
        <p:grpSp>
          <p:nvGrpSpPr>
            <p:cNvPr id="4" name="Group 3">
              <a:extLst>
                <a:ext uri="{FF2B5EF4-FFF2-40B4-BE49-F238E27FC236}">
                  <a16:creationId xmlns:a16="http://schemas.microsoft.com/office/drawing/2014/main" id="{F22DDF2F-12E5-E940-8E91-A4195B96AAEE}"/>
                </a:ext>
              </a:extLst>
            </p:cNvPr>
            <p:cNvGrpSpPr/>
            <p:nvPr/>
          </p:nvGrpSpPr>
          <p:grpSpPr>
            <a:xfrm>
              <a:off x="281826" y="5085608"/>
              <a:ext cx="1964782" cy="1431033"/>
              <a:chOff x="281826" y="5085608"/>
              <a:chExt cx="1964782" cy="1431033"/>
            </a:xfrm>
          </p:grpSpPr>
          <p:grpSp>
            <p:nvGrpSpPr>
              <p:cNvPr id="93" name="Group 92">
                <a:extLst>
                  <a:ext uri="{FF2B5EF4-FFF2-40B4-BE49-F238E27FC236}">
                    <a16:creationId xmlns:a16="http://schemas.microsoft.com/office/drawing/2014/main" id="{8B0AC1D0-FD81-F040-A32A-0527BFF26910}"/>
                  </a:ext>
                </a:extLst>
              </p:cNvPr>
              <p:cNvGrpSpPr/>
              <p:nvPr/>
            </p:nvGrpSpPr>
            <p:grpSpPr>
              <a:xfrm>
                <a:off x="449461" y="5462592"/>
                <a:ext cx="1797147" cy="1054049"/>
                <a:chOff x="1758577" y="2807542"/>
                <a:chExt cx="1797147" cy="1054049"/>
              </a:xfrm>
            </p:grpSpPr>
            <p:sp>
              <p:nvSpPr>
                <p:cNvPr id="95" name="Oval 94">
                  <a:extLst>
                    <a:ext uri="{FF2B5EF4-FFF2-40B4-BE49-F238E27FC236}">
                      <a16:creationId xmlns:a16="http://schemas.microsoft.com/office/drawing/2014/main" id="{CD745E2C-CF3F-F049-AACE-8AE3EB360DBF}"/>
                    </a:ext>
                  </a:extLst>
                </p:cNvPr>
                <p:cNvSpPr/>
                <p:nvPr/>
              </p:nvSpPr>
              <p:spPr>
                <a:xfrm>
                  <a:off x="1758577" y="3744684"/>
                  <a:ext cx="116907" cy="11690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96" name="Straight Arrow Connector 95">
                  <a:extLst>
                    <a:ext uri="{FF2B5EF4-FFF2-40B4-BE49-F238E27FC236}">
                      <a16:creationId xmlns:a16="http://schemas.microsoft.com/office/drawing/2014/main" id="{E57CDF23-C8B6-344F-A73F-98A347C8576F}"/>
                    </a:ext>
                  </a:extLst>
                </p:cNvPr>
                <p:cNvCxnSpPr>
                  <a:cxnSpLocks/>
                </p:cNvCxnSpPr>
                <p:nvPr/>
              </p:nvCxnSpPr>
              <p:spPr>
                <a:xfrm flipV="1">
                  <a:off x="1846203" y="2807542"/>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9F2AA24C-D217-C04F-A665-DA962849785C}"/>
                  </a:ext>
                </a:extLst>
              </p:cNvPr>
              <p:cNvGrpSpPr/>
              <p:nvPr/>
            </p:nvGrpSpPr>
            <p:grpSpPr>
              <a:xfrm>
                <a:off x="281826" y="5085608"/>
                <a:ext cx="1603566" cy="1286098"/>
                <a:chOff x="1534068" y="2494977"/>
                <a:chExt cx="1603566" cy="1286098"/>
              </a:xfrm>
            </p:grpSpPr>
            <p:sp>
              <p:nvSpPr>
                <p:cNvPr id="98" name="Oval 97">
                  <a:extLst>
                    <a:ext uri="{FF2B5EF4-FFF2-40B4-BE49-F238E27FC236}">
                      <a16:creationId xmlns:a16="http://schemas.microsoft.com/office/drawing/2014/main" id="{8A5A9495-6D2E-A041-AA9F-15559774ADE4}"/>
                    </a:ext>
                  </a:extLst>
                </p:cNvPr>
                <p:cNvSpPr/>
                <p:nvPr/>
              </p:nvSpPr>
              <p:spPr>
                <a:xfrm>
                  <a:off x="2532929" y="2868103"/>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9" name="Oval 98">
                  <a:extLst>
                    <a:ext uri="{FF2B5EF4-FFF2-40B4-BE49-F238E27FC236}">
                      <a16:creationId xmlns:a16="http://schemas.microsoft.com/office/drawing/2014/main" id="{BB7455E9-5442-2545-8AD3-77387AD638A2}"/>
                    </a:ext>
                  </a:extLst>
                </p:cNvPr>
                <p:cNvSpPr/>
                <p:nvPr/>
              </p:nvSpPr>
              <p:spPr>
                <a:xfrm>
                  <a:off x="2206854" y="3022009"/>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0" name="Oval 99">
                  <a:extLst>
                    <a:ext uri="{FF2B5EF4-FFF2-40B4-BE49-F238E27FC236}">
                      <a16:creationId xmlns:a16="http://schemas.microsoft.com/office/drawing/2014/main" id="{7D2406AC-BA09-554E-B73C-28216B9C1744}"/>
                    </a:ext>
                  </a:extLst>
                </p:cNvPr>
                <p:cNvSpPr/>
                <p:nvPr/>
              </p:nvSpPr>
              <p:spPr>
                <a:xfrm>
                  <a:off x="2092855" y="3281773"/>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1" name="Oval 100">
                  <a:extLst>
                    <a:ext uri="{FF2B5EF4-FFF2-40B4-BE49-F238E27FC236}">
                      <a16:creationId xmlns:a16="http://schemas.microsoft.com/office/drawing/2014/main" id="{8668FE7C-4F0A-8F43-9620-8DF23A3A5A76}"/>
                    </a:ext>
                  </a:extLst>
                </p:cNvPr>
                <p:cNvSpPr/>
                <p:nvPr/>
              </p:nvSpPr>
              <p:spPr>
                <a:xfrm>
                  <a:off x="2639468" y="3521620"/>
                  <a:ext cx="116907" cy="116907"/>
                </a:xfrm>
                <a:prstGeom prst="ellipse">
                  <a:avLst/>
                </a:prstGeom>
                <a:solidFill>
                  <a:srgbClr val="8B0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2" name="Rectangle 101">
                  <a:extLst>
                    <a:ext uri="{FF2B5EF4-FFF2-40B4-BE49-F238E27FC236}">
                      <a16:creationId xmlns:a16="http://schemas.microsoft.com/office/drawing/2014/main" id="{4C82540D-0DFA-1D46-9E6E-8565F4D0B8D6}"/>
                    </a:ext>
                  </a:extLst>
                </p:cNvPr>
                <p:cNvSpPr/>
                <p:nvPr/>
              </p:nvSpPr>
              <p:spPr>
                <a:xfrm>
                  <a:off x="2532929" y="2494977"/>
                  <a:ext cx="423513" cy="369332"/>
                </a:xfrm>
                <a:prstGeom prst="rect">
                  <a:avLst/>
                </a:prstGeom>
              </p:spPr>
              <p:txBody>
                <a:bodyPr wrap="none">
                  <a:spAutoFit/>
                </a:bodyPr>
                <a:lstStyle/>
                <a:p>
                  <a:pPr algn="ctr"/>
                  <a:r>
                    <a:rPr lang="en-US" dirty="0"/>
                    <a:t>d1</a:t>
                  </a:r>
                </a:p>
              </p:txBody>
            </p:sp>
            <p:sp>
              <p:nvSpPr>
                <p:cNvPr id="103" name="Rectangle 102">
                  <a:extLst>
                    <a:ext uri="{FF2B5EF4-FFF2-40B4-BE49-F238E27FC236}">
                      <a16:creationId xmlns:a16="http://schemas.microsoft.com/office/drawing/2014/main" id="{08EA7F64-D286-EB41-8F6F-662D3D19501D}"/>
                    </a:ext>
                  </a:extLst>
                </p:cNvPr>
                <p:cNvSpPr/>
                <p:nvPr/>
              </p:nvSpPr>
              <p:spPr>
                <a:xfrm>
                  <a:off x="2714120" y="3411743"/>
                  <a:ext cx="423514" cy="369332"/>
                </a:xfrm>
                <a:prstGeom prst="rect">
                  <a:avLst/>
                </a:prstGeom>
              </p:spPr>
              <p:txBody>
                <a:bodyPr wrap="none">
                  <a:spAutoFit/>
                </a:bodyPr>
                <a:lstStyle/>
                <a:p>
                  <a:pPr algn="ctr"/>
                  <a:r>
                    <a:rPr lang="en-US" dirty="0"/>
                    <a:t>d2</a:t>
                  </a:r>
                </a:p>
              </p:txBody>
            </p:sp>
            <p:sp>
              <p:nvSpPr>
                <p:cNvPr id="104" name="Rectangle 103">
                  <a:extLst>
                    <a:ext uri="{FF2B5EF4-FFF2-40B4-BE49-F238E27FC236}">
                      <a16:creationId xmlns:a16="http://schemas.microsoft.com/office/drawing/2014/main" id="{CBFA425C-B0C3-FB43-AE2B-06B4878500A5}"/>
                    </a:ext>
                  </a:extLst>
                </p:cNvPr>
                <p:cNvSpPr/>
                <p:nvPr/>
              </p:nvSpPr>
              <p:spPr>
                <a:xfrm>
                  <a:off x="1534068" y="3212758"/>
                  <a:ext cx="423514" cy="369332"/>
                </a:xfrm>
                <a:prstGeom prst="rect">
                  <a:avLst/>
                </a:prstGeom>
              </p:spPr>
              <p:txBody>
                <a:bodyPr wrap="none">
                  <a:spAutoFit/>
                </a:bodyPr>
                <a:lstStyle/>
                <a:p>
                  <a:pPr algn="ctr"/>
                  <a:r>
                    <a:rPr lang="en-US" dirty="0"/>
                    <a:t>d4</a:t>
                  </a:r>
                </a:p>
              </p:txBody>
            </p:sp>
            <p:sp>
              <p:nvSpPr>
                <p:cNvPr id="105" name="Rectangle 104">
                  <a:extLst>
                    <a:ext uri="{FF2B5EF4-FFF2-40B4-BE49-F238E27FC236}">
                      <a16:creationId xmlns:a16="http://schemas.microsoft.com/office/drawing/2014/main" id="{C3C19400-54A6-1640-AC71-C457308487F7}"/>
                    </a:ext>
                  </a:extLst>
                </p:cNvPr>
                <p:cNvSpPr/>
                <p:nvPr/>
              </p:nvSpPr>
              <p:spPr>
                <a:xfrm>
                  <a:off x="1888820" y="2635008"/>
                  <a:ext cx="423514" cy="369332"/>
                </a:xfrm>
                <a:prstGeom prst="rect">
                  <a:avLst/>
                </a:prstGeom>
              </p:spPr>
              <p:txBody>
                <a:bodyPr wrap="none">
                  <a:spAutoFit/>
                </a:bodyPr>
                <a:lstStyle/>
                <a:p>
                  <a:pPr algn="ctr"/>
                  <a:r>
                    <a:rPr lang="en-US" dirty="0"/>
                    <a:t>d3</a:t>
                  </a:r>
                </a:p>
              </p:txBody>
            </p:sp>
          </p:grpSp>
        </p:grpSp>
        <p:pic>
          <p:nvPicPr>
            <p:cNvPr id="65" name="Picture 64" descr="Icon&#10;&#10;Description automatically generated with low confidence">
              <a:extLst>
                <a:ext uri="{FF2B5EF4-FFF2-40B4-BE49-F238E27FC236}">
                  <a16:creationId xmlns:a16="http://schemas.microsoft.com/office/drawing/2014/main" id="{57ABBAB5-0E88-8048-8FD2-6F0DB21DB406}"/>
                </a:ext>
              </a:extLst>
            </p:cNvPr>
            <p:cNvPicPr>
              <a:picLocks noChangeAspect="1"/>
            </p:cNvPicPr>
            <p:nvPr/>
          </p:nvPicPr>
          <p:blipFill>
            <a:blip r:embed="rId12"/>
            <a:stretch>
              <a:fillRect/>
            </a:stretch>
          </p:blipFill>
          <p:spPr>
            <a:xfrm>
              <a:off x="2347820" y="5298811"/>
              <a:ext cx="270959" cy="402068"/>
            </a:xfrm>
            <a:prstGeom prst="rect">
              <a:avLst/>
            </a:prstGeom>
          </p:spPr>
        </p:pic>
      </p:grpSp>
      <p:pic>
        <p:nvPicPr>
          <p:cNvPr id="67" name="Picture 66" descr="A picture containing icon&#10;&#10;Description automatically generated">
            <a:extLst>
              <a:ext uri="{FF2B5EF4-FFF2-40B4-BE49-F238E27FC236}">
                <a16:creationId xmlns:a16="http://schemas.microsoft.com/office/drawing/2014/main" id="{750BB838-077C-0140-AED1-7A5D23B15493}"/>
              </a:ext>
            </a:extLst>
          </p:cNvPr>
          <p:cNvPicPr>
            <a:picLocks noChangeAspect="1"/>
          </p:cNvPicPr>
          <p:nvPr/>
        </p:nvPicPr>
        <p:blipFill>
          <a:blip r:embed="rId11"/>
          <a:stretch>
            <a:fillRect/>
          </a:stretch>
        </p:blipFill>
        <p:spPr>
          <a:xfrm>
            <a:off x="5042384" y="4781315"/>
            <a:ext cx="314662" cy="428290"/>
          </a:xfrm>
          <a:prstGeom prst="rect">
            <a:avLst/>
          </a:prstGeom>
        </p:spPr>
      </p:pic>
      <p:pic>
        <p:nvPicPr>
          <p:cNvPr id="68" name="Picture 67" descr="Icon&#10;&#10;Description automatically generated with low confidence">
            <a:extLst>
              <a:ext uri="{FF2B5EF4-FFF2-40B4-BE49-F238E27FC236}">
                <a16:creationId xmlns:a16="http://schemas.microsoft.com/office/drawing/2014/main" id="{C5D591CF-47B1-604B-999D-44B5587190C0}"/>
              </a:ext>
            </a:extLst>
          </p:cNvPr>
          <p:cNvPicPr>
            <a:picLocks noChangeAspect="1"/>
          </p:cNvPicPr>
          <p:nvPr/>
        </p:nvPicPr>
        <p:blipFill>
          <a:blip r:embed="rId12"/>
          <a:stretch>
            <a:fillRect/>
          </a:stretch>
        </p:blipFill>
        <p:spPr>
          <a:xfrm>
            <a:off x="4031765" y="4781862"/>
            <a:ext cx="270959" cy="402068"/>
          </a:xfrm>
          <a:prstGeom prst="rect">
            <a:avLst/>
          </a:prstGeom>
        </p:spPr>
      </p:pic>
      <p:sp>
        <p:nvSpPr>
          <p:cNvPr id="73" name="Slide Number Placeholder 4">
            <a:extLst>
              <a:ext uri="{FF2B5EF4-FFF2-40B4-BE49-F238E27FC236}">
                <a16:creationId xmlns:a16="http://schemas.microsoft.com/office/drawing/2014/main" id="{898BD3F5-59AA-E143-980D-B3CB2EB5BE10}"/>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19</a:t>
            </a:fld>
            <a:endParaRPr lang="en-US"/>
          </a:p>
        </p:txBody>
      </p:sp>
      <p:sp>
        <p:nvSpPr>
          <p:cNvPr id="74" name="Date Placeholder 3">
            <a:extLst>
              <a:ext uri="{FF2B5EF4-FFF2-40B4-BE49-F238E27FC236}">
                <a16:creationId xmlns:a16="http://schemas.microsoft.com/office/drawing/2014/main" id="{4A36E56F-55AD-DD47-BA0F-EE32EA85F1CA}"/>
              </a:ext>
            </a:extLst>
          </p:cNvPr>
          <p:cNvSpPr>
            <a:spLocks noGrp="1"/>
          </p:cNvSpPr>
          <p:nvPr>
            <p:ph type="dt" sz="half" idx="10"/>
          </p:nvPr>
        </p:nvSpPr>
        <p:spPr>
          <a:xfrm>
            <a:off x="838200" y="6356350"/>
            <a:ext cx="2743200" cy="365125"/>
          </a:xfrm>
        </p:spPr>
        <p:txBody>
          <a:bodyPr/>
          <a:lstStyle/>
          <a:p>
            <a:r>
              <a:rPr lang="en-US" dirty="0"/>
              <a:t>NSGD</a:t>
            </a:r>
          </a:p>
        </p:txBody>
      </p:sp>
    </p:spTree>
    <p:extLst>
      <p:ext uri="{BB962C8B-B14F-4D97-AF65-F5344CB8AC3E}">
        <p14:creationId xmlns:p14="http://schemas.microsoft.com/office/powerpoint/2010/main" val="275504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1" fill="hold" nodeType="afterEffect">
                                  <p:stCondLst>
                                    <p:cond delay="500"/>
                                  </p:stCondLst>
                                  <p:childTnLst>
                                    <p:set>
                                      <p:cBhvr>
                                        <p:cTn id="16" dur="1" fill="hold">
                                          <p:stCondLst>
                                            <p:cond delay="0"/>
                                          </p:stCondLst>
                                        </p:cTn>
                                        <p:tgtEl>
                                          <p:spTgt spid="119"/>
                                        </p:tgtEl>
                                        <p:attrNameLst>
                                          <p:attrName>style.visibility</p:attrName>
                                        </p:attrNameLst>
                                      </p:cBhvr>
                                      <p:to>
                                        <p:strVal val="visible"/>
                                      </p:to>
                                    </p:set>
                                    <p:animEffect transition="in" filter="wipe(up)">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500"/>
                                  </p:stCondLst>
                                  <p:childTnLst>
                                    <p:set>
                                      <p:cBhvr>
                                        <p:cTn id="32" dur="1" fill="hold">
                                          <p:stCondLst>
                                            <p:cond delay="0"/>
                                          </p:stCondLst>
                                        </p:cTn>
                                        <p:tgtEl>
                                          <p:spTgt spid="67"/>
                                        </p:tgtEl>
                                        <p:attrNameLst>
                                          <p:attrName>style.visibility</p:attrName>
                                        </p:attrNameLst>
                                      </p:cBhvr>
                                      <p:to>
                                        <p:strVal val="visible"/>
                                      </p:to>
                                    </p:set>
                                  </p:childTnLst>
                                </p:cTn>
                              </p:par>
                            </p:childTnLst>
                          </p:cTn>
                        </p:par>
                        <p:par>
                          <p:cTn id="33" fill="hold">
                            <p:stCondLst>
                              <p:cond delay="500"/>
                            </p:stCondLst>
                            <p:childTnLst>
                              <p:par>
                                <p:cTn id="34" presetID="22" presetClass="entr" presetSubtype="1" fill="hold" nodeType="afterEffect">
                                  <p:stCondLst>
                                    <p:cond delay="50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500"/>
                                        <p:tgtEl>
                                          <p:spTgt spid="12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66"/>
                                        </p:tgtEl>
                                        <p:attrNameLst>
                                          <p:attrName>style.visibility</p:attrName>
                                        </p:attrNameLst>
                                      </p:cBhvr>
                                      <p:to>
                                        <p:strVal val="visible"/>
                                      </p:to>
                                    </p:set>
                                  </p:childTnLst>
                                </p:cTn>
                              </p:par>
                            </p:childTnLst>
                          </p:cTn>
                        </p:par>
                        <p:par>
                          <p:cTn id="44" fill="hold">
                            <p:stCondLst>
                              <p:cond delay="500"/>
                            </p:stCondLst>
                            <p:childTnLst>
                              <p:par>
                                <p:cTn id="45" presetID="22" presetClass="entr" presetSubtype="1" fill="hold" nodeType="afterEffect">
                                  <p:stCondLst>
                                    <p:cond delay="500"/>
                                  </p:stCondLst>
                                  <p:childTnLst>
                                    <p:set>
                                      <p:cBhvr>
                                        <p:cTn id="46" dur="1" fill="hold">
                                          <p:stCondLst>
                                            <p:cond delay="0"/>
                                          </p:stCondLst>
                                        </p:cTn>
                                        <p:tgtEl>
                                          <p:spTgt spid="138"/>
                                        </p:tgtEl>
                                        <p:attrNameLst>
                                          <p:attrName>style.visibility</p:attrName>
                                        </p:attrNameLst>
                                      </p:cBhvr>
                                      <p:to>
                                        <p:strVal val="visible"/>
                                      </p:to>
                                    </p:set>
                                    <p:animEffect transition="in" filter="wipe(up)">
                                      <p:cBhvr>
                                        <p:cTn id="47" dur="500"/>
                                        <p:tgtEl>
                                          <p:spTgt spid="13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6ECC-EC01-9049-AAE2-10FB1C0D1F91}"/>
              </a:ext>
            </a:extLst>
          </p:cNvPr>
          <p:cNvSpPr>
            <a:spLocks noGrp="1"/>
          </p:cNvSpPr>
          <p:nvPr>
            <p:ph type="title"/>
          </p:nvPr>
        </p:nvSpPr>
        <p:spPr/>
        <p:txBody>
          <a:bodyPr/>
          <a:lstStyle/>
          <a:p>
            <a:r>
              <a:rPr lang="en-US" dirty="0"/>
              <a:t>Bandit learning for retrieval systems</a:t>
            </a:r>
          </a:p>
        </p:txBody>
      </p:sp>
      <p:sp>
        <p:nvSpPr>
          <p:cNvPr id="3" name="Vertical Text Placeholder 2">
            <a:extLst>
              <a:ext uri="{FF2B5EF4-FFF2-40B4-BE49-F238E27FC236}">
                <a16:creationId xmlns:a16="http://schemas.microsoft.com/office/drawing/2014/main" id="{ACC8F769-CF47-BC4E-A021-5477A2F111BA}"/>
              </a:ext>
            </a:extLst>
          </p:cNvPr>
          <p:cNvSpPr>
            <a:spLocks noGrp="1"/>
          </p:cNvSpPr>
          <p:nvPr>
            <p:ph type="body" orient="vert" idx="1"/>
          </p:nvPr>
        </p:nvSpPr>
        <p:spPr>
          <a:xfrm>
            <a:off x="838200" y="1825625"/>
            <a:ext cx="10515600" cy="529949"/>
          </a:xfrm>
        </p:spPr>
        <p:txBody>
          <a:bodyPr>
            <a:normAutofit fontScale="92500"/>
          </a:bodyPr>
          <a:lstStyle/>
          <a:p>
            <a:r>
              <a:rPr lang="en-US" dirty="0"/>
              <a:t>Why the bandit algorithms for recommendation systems do not apply? </a:t>
            </a:r>
          </a:p>
        </p:txBody>
      </p:sp>
      <p:sp>
        <p:nvSpPr>
          <p:cNvPr id="4" name="TextBox 3">
            <a:extLst>
              <a:ext uri="{FF2B5EF4-FFF2-40B4-BE49-F238E27FC236}">
                <a16:creationId xmlns:a16="http://schemas.microsoft.com/office/drawing/2014/main" id="{5CC6FEE6-2452-4C49-B1E9-37A3DB3B1504}"/>
              </a:ext>
            </a:extLst>
          </p:cNvPr>
          <p:cNvSpPr txBox="1"/>
          <p:nvPr/>
        </p:nvSpPr>
        <p:spPr>
          <a:xfrm>
            <a:off x="838200" y="2496239"/>
            <a:ext cx="5459898" cy="2677656"/>
          </a:xfrm>
          <a:prstGeom prst="rect">
            <a:avLst/>
          </a:prstGeom>
          <a:noFill/>
        </p:spPr>
        <p:txBody>
          <a:bodyPr wrap="square" rtlCol="0">
            <a:spAutoFit/>
          </a:bodyPr>
          <a:lstStyle/>
          <a:p>
            <a:r>
              <a:rPr lang="en-US" sz="2400" b="1" dirty="0">
                <a:solidFill>
                  <a:schemeClr val="accent1"/>
                </a:solidFill>
              </a:rPr>
              <a:t>Recommender systems</a:t>
            </a:r>
          </a:p>
          <a:p>
            <a:pPr marL="342900" indent="-342900">
              <a:buFont typeface="Wingdings" pitchFamily="2" charset="2"/>
              <a:buChar char="§"/>
            </a:pPr>
            <a:r>
              <a:rPr lang="en-US" sz="2400" dirty="0"/>
              <a:t>Top-1 ranking</a:t>
            </a:r>
          </a:p>
          <a:p>
            <a:pPr marL="800100" lvl="1" indent="-342900">
              <a:buFont typeface="Wingdings" pitchFamily="2" charset="2"/>
              <a:buChar char="§"/>
            </a:pPr>
            <a:r>
              <a:rPr lang="en-US" sz="2400" dirty="0"/>
              <a:t>Treat each item as an arm</a:t>
            </a:r>
          </a:p>
          <a:p>
            <a:pPr marL="800100" lvl="1" indent="-342900">
              <a:buFont typeface="Wingdings" pitchFamily="2" charset="2"/>
              <a:buChar char="§"/>
            </a:pPr>
            <a:r>
              <a:rPr lang="en-US" sz="2400" dirty="0"/>
              <a:t>Linear exploration space</a:t>
            </a:r>
          </a:p>
          <a:p>
            <a:pPr marL="342900" indent="-342900">
              <a:buFont typeface="Wingdings" pitchFamily="2" charset="2"/>
              <a:buChar char="§"/>
            </a:pPr>
            <a:r>
              <a:rPr lang="en-US" sz="2400" dirty="0"/>
              <a:t>Presentation bias</a:t>
            </a:r>
          </a:p>
          <a:p>
            <a:pPr marL="342900" indent="-342900">
              <a:buFont typeface="Wingdings" pitchFamily="2" charset="2"/>
              <a:buChar char="§"/>
            </a:pPr>
            <a:r>
              <a:rPr lang="en-US" sz="2400" dirty="0"/>
              <a:t>No position bias, as the recommended item will always be examined</a:t>
            </a:r>
          </a:p>
        </p:txBody>
      </p:sp>
      <p:sp>
        <p:nvSpPr>
          <p:cNvPr id="5" name="TextBox 4">
            <a:extLst>
              <a:ext uri="{FF2B5EF4-FFF2-40B4-BE49-F238E27FC236}">
                <a16:creationId xmlns:a16="http://schemas.microsoft.com/office/drawing/2014/main" id="{7148C718-DF2A-A848-BFC5-9D28B80E0F8E}"/>
              </a:ext>
            </a:extLst>
          </p:cNvPr>
          <p:cNvSpPr txBox="1"/>
          <p:nvPr/>
        </p:nvSpPr>
        <p:spPr>
          <a:xfrm>
            <a:off x="6298098" y="2496239"/>
            <a:ext cx="5324061" cy="2677656"/>
          </a:xfrm>
          <a:prstGeom prst="rect">
            <a:avLst/>
          </a:prstGeom>
          <a:noFill/>
        </p:spPr>
        <p:txBody>
          <a:bodyPr wrap="square" rtlCol="0">
            <a:spAutoFit/>
          </a:bodyPr>
          <a:lstStyle/>
          <a:p>
            <a:r>
              <a:rPr lang="en-US" sz="2400" b="1" dirty="0">
                <a:solidFill>
                  <a:schemeClr val="accent1"/>
                </a:solidFill>
              </a:rPr>
              <a:t>Retrieval systems</a:t>
            </a:r>
          </a:p>
          <a:p>
            <a:pPr marL="342900" indent="-342900">
              <a:buFont typeface="Wingdings" pitchFamily="2" charset="2"/>
              <a:buChar char="§"/>
            </a:pPr>
            <a:r>
              <a:rPr lang="en-US" sz="2400" dirty="0"/>
              <a:t>Top-K ranking</a:t>
            </a:r>
          </a:p>
          <a:p>
            <a:pPr marL="800100" lvl="1" indent="-342900">
              <a:buFont typeface="Wingdings" pitchFamily="2" charset="2"/>
              <a:buChar char="§"/>
            </a:pPr>
            <a:r>
              <a:rPr lang="en-US" sz="2400" dirty="0"/>
              <a:t>Treat each ranking as an arm?</a:t>
            </a:r>
          </a:p>
          <a:p>
            <a:pPr marL="800100" lvl="1" indent="-342900">
              <a:buFont typeface="Wingdings" pitchFamily="2" charset="2"/>
              <a:buChar char="§"/>
            </a:pPr>
            <a:r>
              <a:rPr lang="en-US" sz="2400" dirty="0"/>
              <a:t>Exponential exploration space</a:t>
            </a:r>
          </a:p>
          <a:p>
            <a:pPr marL="342900" indent="-342900">
              <a:buFont typeface="Wingdings" pitchFamily="2" charset="2"/>
              <a:buChar char="§"/>
            </a:pPr>
            <a:r>
              <a:rPr lang="en-US" sz="2400" dirty="0"/>
              <a:t>Presentation bias</a:t>
            </a:r>
          </a:p>
          <a:p>
            <a:pPr marL="342900" indent="-342900">
              <a:buFont typeface="Wingdings" pitchFamily="2" charset="2"/>
              <a:buChar char="§"/>
            </a:pPr>
            <a:r>
              <a:rPr lang="en-US" sz="2400" dirty="0"/>
              <a:t>Position bias due to users’ examination behavior on a ranked list</a:t>
            </a:r>
          </a:p>
        </p:txBody>
      </p:sp>
      <p:sp>
        <p:nvSpPr>
          <p:cNvPr id="6" name="Slide Number Placeholder 4">
            <a:extLst>
              <a:ext uri="{FF2B5EF4-FFF2-40B4-BE49-F238E27FC236}">
                <a16:creationId xmlns:a16="http://schemas.microsoft.com/office/drawing/2014/main" id="{EDB3E185-B293-AF4D-B801-F123A19AE4E4}"/>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a:t>
            </a:fld>
            <a:endParaRPr lang="en-US"/>
          </a:p>
        </p:txBody>
      </p:sp>
      <p:sp>
        <p:nvSpPr>
          <p:cNvPr id="7" name="Date Placeholder 3">
            <a:extLst>
              <a:ext uri="{FF2B5EF4-FFF2-40B4-BE49-F238E27FC236}">
                <a16:creationId xmlns:a16="http://schemas.microsoft.com/office/drawing/2014/main" id="{23524C84-5A81-1948-B193-4C09F42694DC}"/>
              </a:ext>
            </a:extLst>
          </p:cNvPr>
          <p:cNvSpPr>
            <a:spLocks noGrp="1"/>
          </p:cNvSpPr>
          <p:nvPr>
            <p:ph type="dt" sz="half" idx="10"/>
          </p:nvPr>
        </p:nvSpPr>
        <p:spPr>
          <a:xfrm>
            <a:off x="838200" y="6356350"/>
            <a:ext cx="2743200" cy="365125"/>
          </a:xfrm>
        </p:spPr>
        <p:txBody>
          <a:bodyPr/>
          <a:lstStyle/>
          <a:p>
            <a:r>
              <a:rPr lang="en-US" dirty="0"/>
              <a:t>Background</a:t>
            </a:r>
          </a:p>
        </p:txBody>
      </p:sp>
    </p:spTree>
    <p:extLst>
      <p:ext uri="{BB962C8B-B14F-4D97-AF65-F5344CB8AC3E}">
        <p14:creationId xmlns:p14="http://schemas.microsoft.com/office/powerpoint/2010/main" val="3377783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D404-5C1E-A44A-B600-4720432F2920}"/>
              </a:ext>
            </a:extLst>
          </p:cNvPr>
          <p:cNvSpPr>
            <a:spLocks noGrp="1"/>
          </p:cNvSpPr>
          <p:nvPr>
            <p:ph type="title"/>
          </p:nvPr>
        </p:nvSpPr>
        <p:spPr>
          <a:xfrm>
            <a:off x="838200" y="365125"/>
            <a:ext cx="11182350" cy="1325563"/>
          </a:xfrm>
        </p:spPr>
        <p:txBody>
          <a:bodyPr/>
          <a:lstStyle/>
          <a:p>
            <a:r>
              <a:rPr lang="en-US" dirty="0"/>
              <a:t>DBGD-document space projection [WKMWW19] </a:t>
            </a:r>
          </a:p>
        </p:txBody>
      </p:sp>
      <mc:AlternateContent xmlns:mc="http://schemas.openxmlformats.org/markup-compatibility/2006" xmlns:a14="http://schemas.microsoft.com/office/drawing/2010/main">
        <mc:Choice Requires="a14">
          <p:sp>
            <p:nvSpPr>
              <p:cNvPr id="3" name="Vertical Text Placeholder 2">
                <a:extLst>
                  <a:ext uri="{FF2B5EF4-FFF2-40B4-BE49-F238E27FC236}">
                    <a16:creationId xmlns:a16="http://schemas.microsoft.com/office/drawing/2014/main" id="{82D60F3F-58BE-9D47-A28F-B9496F66702D}"/>
                  </a:ext>
                </a:extLst>
              </p:cNvPr>
              <p:cNvSpPr>
                <a:spLocks noGrp="1"/>
              </p:cNvSpPr>
              <p:nvPr>
                <p:ph type="body" orient="vert" idx="1"/>
              </p:nvPr>
            </p:nvSpPr>
            <p:spPr/>
            <p:txBody>
              <a:bodyPr/>
              <a:lstStyle/>
              <a:p>
                <a:r>
                  <a:rPr lang="en-US" dirty="0"/>
                  <a:t>Observation: users only examine </a:t>
                </a:r>
                <a14:m>
                  <m:oMath xmlns:m="http://schemas.openxmlformats.org/officeDocument/2006/math">
                    <m:r>
                      <a:rPr lang="en-US" i="1">
                        <a:latin typeface="Cambria Math" panose="02040503050406030204" pitchFamily="18" charset="0"/>
                      </a:rPr>
                      <m:t>𝑚</m:t>
                    </m:r>
                  </m:oMath>
                </a14:m>
                <a:r>
                  <a:rPr lang="en-US" dirty="0"/>
                  <a:t> documents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𝑑</m:t>
                    </m:r>
                  </m:oMath>
                </a14:m>
                <a:r>
                  <a:rPr lang="en-US" dirty="0"/>
                  <a:t>)</a:t>
                </a:r>
              </a:p>
              <a:p>
                <a:r>
                  <a:rPr lang="en-US" dirty="0"/>
                  <a:t>Intuition: only consider the gradient belongs to the document space</a:t>
                </a:r>
              </a:p>
              <a:p>
                <a:endParaRPr lang="en-US" dirty="0"/>
              </a:p>
            </p:txBody>
          </p:sp>
        </mc:Choice>
        <mc:Fallback xmlns="">
          <p:sp>
            <p:nvSpPr>
              <p:cNvPr id="3" name="Vertical Text Placeholder 2">
                <a:extLst>
                  <a:ext uri="{FF2B5EF4-FFF2-40B4-BE49-F238E27FC236}">
                    <a16:creationId xmlns:a16="http://schemas.microsoft.com/office/drawing/2014/main" id="{82D60F3F-58BE-9D47-A28F-B9496F66702D}"/>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1086" t="-2326"/>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22CEA6B-73BF-B347-86D0-E8D8EC3A88CA}"/>
              </a:ext>
            </a:extLst>
          </p:cNvPr>
          <p:cNvGrpSpPr/>
          <p:nvPr/>
        </p:nvGrpSpPr>
        <p:grpSpPr>
          <a:xfrm>
            <a:off x="4519787" y="2853343"/>
            <a:ext cx="3152426" cy="3778896"/>
            <a:chOff x="8039506" y="2968753"/>
            <a:chExt cx="3152426" cy="3778896"/>
          </a:xfrm>
        </p:grpSpPr>
        <p:pic>
          <p:nvPicPr>
            <p:cNvPr id="4" name="Picture 2" descr="Image result for eye tracking">
              <a:extLst>
                <a:ext uri="{FF2B5EF4-FFF2-40B4-BE49-F238E27FC236}">
                  <a16:creationId xmlns:a16="http://schemas.microsoft.com/office/drawing/2014/main" id="{0392713C-B5DC-DB44-A5D8-8D59392F9C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506" y="2968753"/>
              <a:ext cx="2679563" cy="3453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3CD00C-65E2-EC44-9519-971F5698650E}"/>
                </a:ext>
              </a:extLst>
            </p:cNvPr>
            <p:cNvSpPr txBox="1"/>
            <p:nvPr/>
          </p:nvSpPr>
          <p:spPr>
            <a:xfrm>
              <a:off x="8294186" y="6470650"/>
              <a:ext cx="2897746" cy="276999"/>
            </a:xfrm>
            <a:prstGeom prst="rect">
              <a:avLst/>
            </a:prstGeom>
            <a:noFill/>
          </p:spPr>
          <p:txBody>
            <a:bodyPr wrap="square" rtlCol="0">
              <a:spAutoFit/>
            </a:bodyPr>
            <a:lstStyle/>
            <a:p>
              <a:r>
                <a:rPr lang="en-US" sz="1200" i="1" dirty="0"/>
                <a:t>Figure credit: </a:t>
              </a:r>
              <a:r>
                <a:rPr lang="en-US" sz="1200" dirty="0" err="1"/>
                <a:t>Baeza</a:t>
              </a:r>
              <a:r>
                <a:rPr lang="en-US" sz="1200" dirty="0"/>
                <a:t>-Yates, 2018 </a:t>
              </a:r>
              <a:r>
                <a:rPr lang="en-US" sz="1200" baseline="30000" dirty="0"/>
                <a:t>[3]</a:t>
              </a:r>
              <a:r>
                <a:rPr lang="en-US" sz="1200" i="1" dirty="0"/>
                <a:t> </a:t>
              </a:r>
            </a:p>
          </p:txBody>
        </p:sp>
      </p:grpSp>
      <p:sp>
        <p:nvSpPr>
          <p:cNvPr id="7" name="Slide Number Placeholder 4">
            <a:extLst>
              <a:ext uri="{FF2B5EF4-FFF2-40B4-BE49-F238E27FC236}">
                <a16:creationId xmlns:a16="http://schemas.microsoft.com/office/drawing/2014/main" id="{EF9664C8-C8D6-2D4B-94A5-BAE13DB853B0}"/>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20</a:t>
            </a:fld>
            <a:endParaRPr lang="en-US"/>
          </a:p>
        </p:txBody>
      </p:sp>
      <p:sp>
        <p:nvSpPr>
          <p:cNvPr id="8" name="Date Placeholder 3">
            <a:extLst>
              <a:ext uri="{FF2B5EF4-FFF2-40B4-BE49-F238E27FC236}">
                <a16:creationId xmlns:a16="http://schemas.microsoft.com/office/drawing/2014/main" id="{EE1F9C29-186C-B24E-9BE0-BD38F1B0F9E8}"/>
              </a:ext>
            </a:extLst>
          </p:cNvPr>
          <p:cNvSpPr>
            <a:spLocks noGrp="1"/>
          </p:cNvSpPr>
          <p:nvPr>
            <p:ph type="dt" sz="half" idx="10"/>
          </p:nvPr>
        </p:nvSpPr>
        <p:spPr>
          <a:xfrm>
            <a:off x="838200" y="6356350"/>
            <a:ext cx="2743200" cy="365125"/>
          </a:xfrm>
        </p:spPr>
        <p:txBody>
          <a:bodyPr/>
          <a:lstStyle/>
          <a:p>
            <a:r>
              <a:rPr lang="en-US" dirty="0"/>
              <a:t>DBGD-DSP</a:t>
            </a:r>
          </a:p>
        </p:txBody>
      </p:sp>
    </p:spTree>
    <p:extLst>
      <p:ext uri="{BB962C8B-B14F-4D97-AF65-F5344CB8AC3E}">
        <p14:creationId xmlns:p14="http://schemas.microsoft.com/office/powerpoint/2010/main" val="224943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1CCE-7B9E-5E4A-AC37-9AA5866CAB43}"/>
              </a:ext>
            </a:extLst>
          </p:cNvPr>
          <p:cNvPicPr>
            <a:picLocks noChangeAspect="1"/>
          </p:cNvPicPr>
          <p:nvPr/>
        </p:nvPicPr>
        <p:blipFill>
          <a:blip r:embed="rId2"/>
          <a:stretch>
            <a:fillRect/>
          </a:stretch>
        </p:blipFill>
        <p:spPr>
          <a:xfrm>
            <a:off x="7634027" y="2703723"/>
            <a:ext cx="3038397" cy="3823745"/>
          </a:xfrm>
          <a:prstGeom prst="rect">
            <a:avLst/>
          </a:prstGeom>
        </p:spPr>
      </p:pic>
      <p:sp>
        <p:nvSpPr>
          <p:cNvPr id="2" name="Title 1">
            <a:extLst>
              <a:ext uri="{FF2B5EF4-FFF2-40B4-BE49-F238E27FC236}">
                <a16:creationId xmlns:a16="http://schemas.microsoft.com/office/drawing/2014/main" id="{087041F5-B7FC-FF43-8BB4-E7843700F3F4}"/>
              </a:ext>
            </a:extLst>
          </p:cNvPr>
          <p:cNvSpPr>
            <a:spLocks noGrp="1"/>
          </p:cNvSpPr>
          <p:nvPr>
            <p:ph type="title"/>
          </p:nvPr>
        </p:nvSpPr>
        <p:spPr>
          <a:xfrm>
            <a:off x="838200" y="365125"/>
            <a:ext cx="11201400" cy="1325563"/>
          </a:xfrm>
        </p:spPr>
        <p:txBody>
          <a:bodyPr/>
          <a:lstStyle/>
          <a:p>
            <a:r>
              <a:rPr lang="en-US" dirty="0"/>
              <a:t>DBGD-document space projection [WKMWW19] </a:t>
            </a:r>
          </a:p>
        </p:txBody>
      </p:sp>
      <mc:AlternateContent xmlns:mc="http://schemas.openxmlformats.org/markup-compatibility/2006" xmlns:a14="http://schemas.microsoft.com/office/drawing/2010/main">
        <mc:Choice Requires="a14">
          <p:sp>
            <p:nvSpPr>
              <p:cNvPr id="3" name="Vertical Text Placeholder 2">
                <a:extLst>
                  <a:ext uri="{FF2B5EF4-FFF2-40B4-BE49-F238E27FC236}">
                    <a16:creationId xmlns:a16="http://schemas.microsoft.com/office/drawing/2014/main" id="{B29D902D-A8D6-854A-9A39-1CB77E516599}"/>
                  </a:ext>
                </a:extLst>
              </p:cNvPr>
              <p:cNvSpPr>
                <a:spLocks noGrp="1"/>
              </p:cNvSpPr>
              <p:nvPr>
                <p:ph type="body" orient="vert" idx="1"/>
              </p:nvPr>
            </p:nvSpPr>
            <p:spPr>
              <a:xfrm>
                <a:off x="838200" y="1825625"/>
                <a:ext cx="10515600" cy="1075837"/>
              </a:xfrm>
            </p:spPr>
            <p:txBody>
              <a:bodyPr/>
              <a:lstStyle/>
              <a:p>
                <a:r>
                  <a:rPr lang="en-US" dirty="0"/>
                  <a:t>Observation: users only examine </a:t>
                </a:r>
                <a14:m>
                  <m:oMath xmlns:m="http://schemas.openxmlformats.org/officeDocument/2006/math">
                    <m:r>
                      <a:rPr lang="en-US" b="0" i="1" smtClean="0">
                        <a:latin typeface="Cambria Math" panose="02040503050406030204" pitchFamily="18" charset="0"/>
                      </a:rPr>
                      <m:t>𝑚</m:t>
                    </m:r>
                  </m:oMath>
                </a14:m>
                <a:r>
                  <a:rPr lang="en-US" dirty="0"/>
                  <a:t> documents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oMath>
                </a14:m>
                <a:r>
                  <a:rPr lang="en-US" dirty="0"/>
                  <a:t>)</a:t>
                </a:r>
              </a:p>
              <a:p>
                <a:r>
                  <a:rPr lang="en-US" dirty="0"/>
                  <a:t>Intuition: only consider the gradient belongs to the document space</a:t>
                </a:r>
              </a:p>
            </p:txBody>
          </p:sp>
        </mc:Choice>
        <mc:Fallback xmlns="">
          <p:sp>
            <p:nvSpPr>
              <p:cNvPr id="3" name="Vertical Text Placeholder 2">
                <a:extLst>
                  <a:ext uri="{FF2B5EF4-FFF2-40B4-BE49-F238E27FC236}">
                    <a16:creationId xmlns:a16="http://schemas.microsoft.com/office/drawing/2014/main" id="{B29D902D-A8D6-854A-9A39-1CB77E516599}"/>
                  </a:ext>
                </a:extLst>
              </p:cNvPr>
              <p:cNvSpPr>
                <a:spLocks noGrp="1" noRot="1" noChangeAspect="1" noMove="1" noResize="1" noEditPoints="1" noAdjustHandles="1" noChangeArrowheads="1" noChangeShapeType="1" noTextEdit="1"/>
              </p:cNvSpPr>
              <p:nvPr>
                <p:ph type="body" orient="vert" idx="1"/>
              </p:nvPr>
            </p:nvSpPr>
            <p:spPr>
              <a:xfrm>
                <a:off x="838200" y="1825625"/>
                <a:ext cx="10515600" cy="1075837"/>
              </a:xfrm>
              <a:blipFill>
                <a:blip r:embed="rId3"/>
                <a:stretch>
                  <a:fillRect l="-1086" t="-9302" b="-697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9343357-C4C7-3244-A9B5-2D90BE9FEF71}"/>
              </a:ext>
            </a:extLst>
          </p:cNvPr>
          <p:cNvGrpSpPr/>
          <p:nvPr/>
        </p:nvGrpSpPr>
        <p:grpSpPr>
          <a:xfrm>
            <a:off x="2670501" y="3219956"/>
            <a:ext cx="1821797" cy="523220"/>
            <a:chOff x="1239601" y="3211744"/>
            <a:chExt cx="1821797" cy="523220"/>
          </a:xfrm>
        </p:grpSpPr>
        <p:sp>
          <p:nvSpPr>
            <p:cNvPr id="5" name="TextBox 4">
              <a:extLst>
                <a:ext uri="{FF2B5EF4-FFF2-40B4-BE49-F238E27FC236}">
                  <a16:creationId xmlns:a16="http://schemas.microsoft.com/office/drawing/2014/main" id="{0A530AA3-060C-8A44-AD87-D50A42428274}"/>
                </a:ext>
              </a:extLst>
            </p:cNvPr>
            <p:cNvSpPr txBox="1"/>
            <p:nvPr/>
          </p:nvSpPr>
          <p:spPr>
            <a:xfrm>
              <a:off x="1239601" y="3211744"/>
              <a:ext cx="1821797" cy="523220"/>
            </a:xfrm>
            <a:prstGeom prst="rect">
              <a:avLst/>
            </a:prstGeom>
            <a:solidFill>
              <a:schemeClr val="bg1"/>
            </a:solidFill>
          </p:spPr>
          <p:txBody>
            <a:bodyPr wrap="square" rtlCol="0">
              <a:spAutoFit/>
            </a:bodyPr>
            <a:lstStyle/>
            <a:p>
              <a:r>
                <a:rPr lang="en-US" altLang="zh-CN" sz="2800" dirty="0">
                  <a:solidFill>
                    <a:srgbClr val="FF0000"/>
                  </a:solidFill>
                </a:rPr>
                <a:t>1000s</a:t>
              </a:r>
              <a:r>
                <a:rPr lang="zh-CN" altLang="en-US" sz="2800" dirty="0">
                  <a:solidFill>
                    <a:srgbClr val="FF0000"/>
                  </a:solidFill>
                </a:rPr>
                <a:t>   </a:t>
              </a:r>
              <a:r>
                <a:rPr lang="en-US" altLang="zh-CN" sz="2800" dirty="0">
                  <a:solidFill>
                    <a:srgbClr val="FF0000"/>
                  </a:solidFill>
                </a:rPr>
                <a:t>10s</a:t>
              </a:r>
              <a:endParaRPr lang="zh-CN" altLang="en-US" sz="2800" dirty="0">
                <a:solidFill>
                  <a:srgbClr val="FF0000"/>
                </a:solidFill>
                <a:sym typeface="Wingdings"/>
              </a:endParaRPr>
            </a:p>
          </p:txBody>
        </p:sp>
        <p:sp>
          <p:nvSpPr>
            <p:cNvPr id="6" name="Right Arrow 5">
              <a:extLst>
                <a:ext uri="{FF2B5EF4-FFF2-40B4-BE49-F238E27FC236}">
                  <a16:creationId xmlns:a16="http://schemas.microsoft.com/office/drawing/2014/main" id="{BCC9E949-332D-7F44-818B-E283659815BC}"/>
                </a:ext>
              </a:extLst>
            </p:cNvPr>
            <p:cNvSpPr/>
            <p:nvPr/>
          </p:nvSpPr>
          <p:spPr>
            <a:xfrm>
              <a:off x="2250491" y="3402116"/>
              <a:ext cx="121452" cy="142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0000"/>
                </a:solidFill>
              </a:endParaRPr>
            </a:p>
          </p:txBody>
        </p:sp>
      </p:grpSp>
      <p:pic>
        <p:nvPicPr>
          <p:cNvPr id="7" name="Picture 6">
            <a:extLst>
              <a:ext uri="{FF2B5EF4-FFF2-40B4-BE49-F238E27FC236}">
                <a16:creationId xmlns:a16="http://schemas.microsoft.com/office/drawing/2014/main" id="{ABBF5F02-A688-784F-B85C-74533F388523}"/>
              </a:ext>
            </a:extLst>
          </p:cNvPr>
          <p:cNvPicPr>
            <a:picLocks noChangeAspect="1"/>
          </p:cNvPicPr>
          <p:nvPr/>
        </p:nvPicPr>
        <p:blipFill>
          <a:blip r:embed="rId4"/>
          <a:stretch>
            <a:fillRect/>
          </a:stretch>
        </p:blipFill>
        <p:spPr>
          <a:xfrm>
            <a:off x="1241217" y="5850996"/>
            <a:ext cx="1820181" cy="429409"/>
          </a:xfrm>
          <a:prstGeom prst="rect">
            <a:avLst/>
          </a:prstGeom>
        </p:spPr>
      </p:pic>
      <p:sp>
        <p:nvSpPr>
          <p:cNvPr id="10" name="Rectangle 9">
            <a:extLst>
              <a:ext uri="{FF2B5EF4-FFF2-40B4-BE49-F238E27FC236}">
                <a16:creationId xmlns:a16="http://schemas.microsoft.com/office/drawing/2014/main" id="{299C805E-95AF-6D42-AA02-84C8BFFE5709}"/>
              </a:ext>
            </a:extLst>
          </p:cNvPr>
          <p:cNvSpPr/>
          <p:nvPr/>
        </p:nvSpPr>
        <p:spPr>
          <a:xfrm>
            <a:off x="4857829" y="5043951"/>
            <a:ext cx="767071" cy="274320"/>
          </a:xfrm>
          <a:prstGeom prst="rect">
            <a:avLst/>
          </a:prstGeom>
          <a:solidFill>
            <a:srgbClr val="FF5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1" name="Rectangle 10">
            <a:extLst>
              <a:ext uri="{FF2B5EF4-FFF2-40B4-BE49-F238E27FC236}">
                <a16:creationId xmlns:a16="http://schemas.microsoft.com/office/drawing/2014/main" id="{9BEB02A4-90A1-1C4A-AECC-679C5CE6F6DC}"/>
              </a:ext>
            </a:extLst>
          </p:cNvPr>
          <p:cNvSpPr/>
          <p:nvPr/>
        </p:nvSpPr>
        <p:spPr>
          <a:xfrm>
            <a:off x="4857829" y="5318271"/>
            <a:ext cx="767071" cy="274320"/>
          </a:xfrm>
          <a:prstGeom prst="rect">
            <a:avLst/>
          </a:prstGeom>
          <a:solidFill>
            <a:srgbClr val="FF5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grpSp>
        <p:nvGrpSpPr>
          <p:cNvPr id="12" name="Group 11">
            <a:extLst>
              <a:ext uri="{FF2B5EF4-FFF2-40B4-BE49-F238E27FC236}">
                <a16:creationId xmlns:a16="http://schemas.microsoft.com/office/drawing/2014/main" id="{61B5C512-23A4-6A46-BF31-536AFAB07589}"/>
              </a:ext>
            </a:extLst>
          </p:cNvPr>
          <p:cNvGrpSpPr/>
          <p:nvPr/>
        </p:nvGrpSpPr>
        <p:grpSpPr>
          <a:xfrm>
            <a:off x="4857829" y="5594312"/>
            <a:ext cx="767071" cy="547343"/>
            <a:chOff x="4857829" y="5594312"/>
            <a:chExt cx="767071" cy="547343"/>
          </a:xfrm>
        </p:grpSpPr>
        <p:sp>
          <p:nvSpPr>
            <p:cNvPr id="13" name="Rectangle 12">
              <a:extLst>
                <a:ext uri="{FF2B5EF4-FFF2-40B4-BE49-F238E27FC236}">
                  <a16:creationId xmlns:a16="http://schemas.microsoft.com/office/drawing/2014/main" id="{6EBF5E98-B8FE-5B42-9BFC-889FF8DC3568}"/>
                </a:ext>
              </a:extLst>
            </p:cNvPr>
            <p:cNvSpPr/>
            <p:nvPr/>
          </p:nvSpPr>
          <p:spPr>
            <a:xfrm>
              <a:off x="4857829" y="5594312"/>
              <a:ext cx="767071" cy="274320"/>
            </a:xfrm>
            <a:prstGeom prst="rect">
              <a:avLst/>
            </a:prstGeom>
            <a:solidFill>
              <a:srgbClr val="FF5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14" name="Rectangle 13">
              <a:extLst>
                <a:ext uri="{FF2B5EF4-FFF2-40B4-BE49-F238E27FC236}">
                  <a16:creationId xmlns:a16="http://schemas.microsoft.com/office/drawing/2014/main" id="{33CC15FC-73D1-8D4A-B03E-DF3BE6168508}"/>
                </a:ext>
              </a:extLst>
            </p:cNvPr>
            <p:cNvSpPr/>
            <p:nvPr/>
          </p:nvSpPr>
          <p:spPr>
            <a:xfrm>
              <a:off x="4857829" y="5867335"/>
              <a:ext cx="767071" cy="274320"/>
            </a:xfrm>
            <a:prstGeom prst="rect">
              <a:avLst/>
            </a:prstGeom>
            <a:solidFill>
              <a:srgbClr val="FF5D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sp>
        <p:nvSpPr>
          <p:cNvPr id="15" name="Rectangle 14">
            <a:extLst>
              <a:ext uri="{FF2B5EF4-FFF2-40B4-BE49-F238E27FC236}">
                <a16:creationId xmlns:a16="http://schemas.microsoft.com/office/drawing/2014/main" id="{5944B8D7-C265-BF44-8251-BE92CC802558}"/>
              </a:ext>
            </a:extLst>
          </p:cNvPr>
          <p:cNvSpPr/>
          <p:nvPr/>
        </p:nvSpPr>
        <p:spPr>
          <a:xfrm>
            <a:off x="6258724" y="4001294"/>
            <a:ext cx="767071" cy="27432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16" name="Rectangle 15">
            <a:extLst>
              <a:ext uri="{FF2B5EF4-FFF2-40B4-BE49-F238E27FC236}">
                <a16:creationId xmlns:a16="http://schemas.microsoft.com/office/drawing/2014/main" id="{94855D71-F00C-4E44-8D60-844F3B0D86C6}"/>
              </a:ext>
            </a:extLst>
          </p:cNvPr>
          <p:cNvSpPr/>
          <p:nvPr/>
        </p:nvSpPr>
        <p:spPr>
          <a:xfrm>
            <a:off x="6258724" y="4275614"/>
            <a:ext cx="767071" cy="274320"/>
          </a:xfrm>
          <a:prstGeom prst="rect">
            <a:avLst/>
          </a:prstGeom>
          <a:solidFill>
            <a:srgbClr val="FF5D78"/>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d3</a:t>
            </a:r>
          </a:p>
        </p:txBody>
      </p:sp>
      <p:grpSp>
        <p:nvGrpSpPr>
          <p:cNvPr id="17" name="Group 16">
            <a:extLst>
              <a:ext uri="{FF2B5EF4-FFF2-40B4-BE49-F238E27FC236}">
                <a16:creationId xmlns:a16="http://schemas.microsoft.com/office/drawing/2014/main" id="{29EEC40D-C4BE-5642-B5D5-A0A3666BD644}"/>
              </a:ext>
            </a:extLst>
          </p:cNvPr>
          <p:cNvGrpSpPr/>
          <p:nvPr/>
        </p:nvGrpSpPr>
        <p:grpSpPr>
          <a:xfrm>
            <a:off x="6258723" y="4551655"/>
            <a:ext cx="767072" cy="544366"/>
            <a:chOff x="6258723" y="4551655"/>
            <a:chExt cx="767072" cy="544366"/>
          </a:xfrm>
        </p:grpSpPr>
        <p:sp>
          <p:nvSpPr>
            <p:cNvPr id="18" name="Rectangle 17">
              <a:extLst>
                <a:ext uri="{FF2B5EF4-FFF2-40B4-BE49-F238E27FC236}">
                  <a16:creationId xmlns:a16="http://schemas.microsoft.com/office/drawing/2014/main" id="{7A44532B-3601-E44B-A6E3-10011ACAAE28}"/>
                </a:ext>
              </a:extLst>
            </p:cNvPr>
            <p:cNvSpPr/>
            <p:nvPr/>
          </p:nvSpPr>
          <p:spPr>
            <a:xfrm>
              <a:off x="6258724" y="4551655"/>
              <a:ext cx="767071" cy="274320"/>
            </a:xfrm>
            <a:prstGeom prst="rect">
              <a:avLst/>
            </a:prstGeom>
            <a:solidFill>
              <a:srgbClr val="FF5D78"/>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d2</a:t>
              </a:r>
            </a:p>
          </p:txBody>
        </p:sp>
        <p:sp>
          <p:nvSpPr>
            <p:cNvPr id="19" name="Rectangle 18">
              <a:extLst>
                <a:ext uri="{FF2B5EF4-FFF2-40B4-BE49-F238E27FC236}">
                  <a16:creationId xmlns:a16="http://schemas.microsoft.com/office/drawing/2014/main" id="{36210009-5F09-5E4F-90B8-5894ADF74F05}"/>
                </a:ext>
              </a:extLst>
            </p:cNvPr>
            <p:cNvSpPr/>
            <p:nvPr/>
          </p:nvSpPr>
          <p:spPr>
            <a:xfrm>
              <a:off x="6258723" y="4821701"/>
              <a:ext cx="767071" cy="27432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sp>
        <p:nvSpPr>
          <p:cNvPr id="21" name="Oval 20">
            <a:extLst>
              <a:ext uri="{FF2B5EF4-FFF2-40B4-BE49-F238E27FC236}">
                <a16:creationId xmlns:a16="http://schemas.microsoft.com/office/drawing/2014/main" id="{8C0F9171-D5EE-AD4C-8607-39A5803CABE3}"/>
              </a:ext>
            </a:extLst>
          </p:cNvPr>
          <p:cNvSpPr/>
          <p:nvPr/>
        </p:nvSpPr>
        <p:spPr>
          <a:xfrm>
            <a:off x="1844280" y="5757603"/>
            <a:ext cx="116907" cy="116907"/>
          </a:xfrm>
          <a:prstGeom prst="ellipse">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 name="Straight Arrow Connector 21">
            <a:extLst>
              <a:ext uri="{FF2B5EF4-FFF2-40B4-BE49-F238E27FC236}">
                <a16:creationId xmlns:a16="http://schemas.microsoft.com/office/drawing/2014/main" id="{6EA406E4-B542-8E45-9CD9-15C40E648C12}"/>
              </a:ext>
            </a:extLst>
          </p:cNvPr>
          <p:cNvCxnSpPr>
            <a:cxnSpLocks/>
          </p:cNvCxnSpPr>
          <p:nvPr/>
        </p:nvCxnSpPr>
        <p:spPr>
          <a:xfrm flipV="1">
            <a:off x="1957582" y="4800506"/>
            <a:ext cx="1709521" cy="993489"/>
          </a:xfrm>
          <a:prstGeom prst="straightConnector1">
            <a:avLst/>
          </a:prstGeom>
          <a:ln w="28575">
            <a:solidFill>
              <a:srgbClr val="8FAADC"/>
            </a:solidFill>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30253F8-158E-7A4B-9C0F-999F71965049}"/>
              </a:ext>
            </a:extLst>
          </p:cNvPr>
          <p:cNvCxnSpPr>
            <a:cxnSpLocks/>
            <a:stCxn id="21" idx="7"/>
          </p:cNvCxnSpPr>
          <p:nvPr/>
        </p:nvCxnSpPr>
        <p:spPr>
          <a:xfrm flipV="1">
            <a:off x="1944066" y="4180780"/>
            <a:ext cx="718574" cy="1593944"/>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A619491-95CF-7E4D-A850-4959126A9C39}"/>
              </a:ext>
            </a:extLst>
          </p:cNvPr>
          <p:cNvCxnSpPr>
            <a:cxnSpLocks/>
          </p:cNvCxnSpPr>
          <p:nvPr/>
        </p:nvCxnSpPr>
        <p:spPr>
          <a:xfrm flipH="1" flipV="1">
            <a:off x="2664378" y="4185961"/>
            <a:ext cx="999124" cy="614546"/>
          </a:xfrm>
          <a:prstGeom prst="straightConnector1">
            <a:avLst/>
          </a:prstGeom>
          <a:ln w="28575">
            <a:solidFill>
              <a:schemeClr val="tx1"/>
            </a:solidFill>
            <a:prstDash val="sysDash"/>
            <a:tailEnd type="triangle" w="lg" len="lg"/>
          </a:ln>
        </p:spPr>
        <p:style>
          <a:lnRef idx="1">
            <a:schemeClr val="dk1"/>
          </a:lnRef>
          <a:fillRef idx="0">
            <a:schemeClr val="dk1"/>
          </a:fillRef>
          <a:effectRef idx="0">
            <a:schemeClr val="dk1"/>
          </a:effectRef>
          <a:fontRef idx="minor">
            <a:schemeClr val="tx1"/>
          </a:fontRef>
        </p:style>
      </p:cxnSp>
      <p:sp>
        <p:nvSpPr>
          <p:cNvPr id="25" name="Right Arrow 24">
            <a:extLst>
              <a:ext uri="{FF2B5EF4-FFF2-40B4-BE49-F238E27FC236}">
                <a16:creationId xmlns:a16="http://schemas.microsoft.com/office/drawing/2014/main" id="{40986AF1-CAB1-1645-A813-36805D66F656}"/>
              </a:ext>
            </a:extLst>
          </p:cNvPr>
          <p:cNvSpPr/>
          <p:nvPr/>
        </p:nvSpPr>
        <p:spPr>
          <a:xfrm>
            <a:off x="3775260" y="5395698"/>
            <a:ext cx="607634"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EFDAA42D-9756-4146-B103-5F10105C0806}"/>
              </a:ext>
            </a:extLst>
          </p:cNvPr>
          <p:cNvSpPr/>
          <p:nvPr/>
        </p:nvSpPr>
        <p:spPr>
          <a:xfrm rot="18919136">
            <a:off x="5760033" y="4846251"/>
            <a:ext cx="452513"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795B8DB9-2890-CD4E-A86A-36562EA6DA96}"/>
              </a:ext>
            </a:extLst>
          </p:cNvPr>
          <p:cNvSpPr/>
          <p:nvPr/>
        </p:nvSpPr>
        <p:spPr>
          <a:xfrm>
            <a:off x="7155095" y="4368980"/>
            <a:ext cx="415948" cy="36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66B211E-9432-544B-AAE7-362CA972495B}"/>
              </a:ext>
            </a:extLst>
          </p:cNvPr>
          <p:cNvCxnSpPr/>
          <p:nvPr/>
        </p:nvCxnSpPr>
        <p:spPr>
          <a:xfrm flipH="1">
            <a:off x="7116792" y="4956081"/>
            <a:ext cx="454251"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D1B72C1-4692-C84A-810B-8C360B5C5441}"/>
              </a:ext>
            </a:extLst>
          </p:cNvPr>
          <p:cNvCxnSpPr/>
          <p:nvPr/>
        </p:nvCxnSpPr>
        <p:spPr>
          <a:xfrm flipH="1">
            <a:off x="5777548" y="5218460"/>
            <a:ext cx="457979" cy="39760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318795-3654-3647-8EA4-4C56D9417551}"/>
              </a:ext>
            </a:extLst>
          </p:cNvPr>
          <p:cNvCxnSpPr/>
          <p:nvPr/>
        </p:nvCxnSpPr>
        <p:spPr>
          <a:xfrm flipH="1">
            <a:off x="3663502" y="5935493"/>
            <a:ext cx="697527"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204A5D3B-F046-D540-9B99-94FA809D4B99}"/>
              </a:ext>
            </a:extLst>
          </p:cNvPr>
          <p:cNvGrpSpPr/>
          <p:nvPr/>
        </p:nvGrpSpPr>
        <p:grpSpPr>
          <a:xfrm>
            <a:off x="2508334" y="3944492"/>
            <a:ext cx="1149682" cy="856006"/>
            <a:chOff x="2508334" y="3944492"/>
            <a:chExt cx="1149682" cy="856006"/>
          </a:xfrm>
        </p:grpSpPr>
        <p:cxnSp>
          <p:nvCxnSpPr>
            <p:cNvPr id="33" name="Straight Arrow Connector 32">
              <a:extLst>
                <a:ext uri="{FF2B5EF4-FFF2-40B4-BE49-F238E27FC236}">
                  <a16:creationId xmlns:a16="http://schemas.microsoft.com/office/drawing/2014/main" id="{9D291D7B-E940-8343-B401-91F066B14206}"/>
                </a:ext>
              </a:extLst>
            </p:cNvPr>
            <p:cNvCxnSpPr>
              <a:cxnSpLocks/>
            </p:cNvCxnSpPr>
            <p:nvPr/>
          </p:nvCxnSpPr>
          <p:spPr>
            <a:xfrm flipH="1" flipV="1">
              <a:off x="2508334" y="4775185"/>
              <a:ext cx="1149682" cy="25313"/>
            </a:xfrm>
            <a:prstGeom prst="straightConnector1">
              <a:avLst/>
            </a:prstGeom>
            <a:ln w="28575">
              <a:solidFill>
                <a:srgbClr val="7030A0"/>
              </a:solidFill>
              <a:prstDash val="solid"/>
              <a:tailEnd type="triangle" w="lg" len="lg"/>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BAF72D2D-0708-0145-BB17-CF3A6BF6E8D2}"/>
                </a:ext>
              </a:extLst>
            </p:cNvPr>
            <p:cNvCxnSpPr>
              <a:cxnSpLocks/>
            </p:cNvCxnSpPr>
            <p:nvPr/>
          </p:nvCxnSpPr>
          <p:spPr>
            <a:xfrm flipH="1" flipV="1">
              <a:off x="3228502" y="3944492"/>
              <a:ext cx="429514" cy="850825"/>
            </a:xfrm>
            <a:prstGeom prst="straightConnector1">
              <a:avLst/>
            </a:prstGeom>
            <a:ln w="28575">
              <a:solidFill>
                <a:srgbClr val="7030A0"/>
              </a:solidFill>
              <a:prstDash val="solid"/>
              <a:tailEnd type="triangle" w="lg" len="lg"/>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BD4D19DF-6C63-8F45-8EBF-5DD61F83CB7D}"/>
              </a:ext>
            </a:extLst>
          </p:cNvPr>
          <p:cNvGrpSpPr/>
          <p:nvPr/>
        </p:nvGrpSpPr>
        <p:grpSpPr>
          <a:xfrm>
            <a:off x="2662642" y="4181956"/>
            <a:ext cx="963607" cy="609356"/>
            <a:chOff x="2662642" y="4181956"/>
            <a:chExt cx="963607" cy="609356"/>
          </a:xfrm>
        </p:grpSpPr>
        <p:cxnSp>
          <p:nvCxnSpPr>
            <p:cNvPr id="36" name="Straight Arrow Connector 35">
              <a:extLst>
                <a:ext uri="{FF2B5EF4-FFF2-40B4-BE49-F238E27FC236}">
                  <a16:creationId xmlns:a16="http://schemas.microsoft.com/office/drawing/2014/main" id="{8BE907FE-8636-3E41-B56E-CFCA8C26FD7A}"/>
                </a:ext>
              </a:extLst>
            </p:cNvPr>
            <p:cNvCxnSpPr>
              <a:cxnSpLocks/>
            </p:cNvCxnSpPr>
            <p:nvPr/>
          </p:nvCxnSpPr>
          <p:spPr>
            <a:xfrm flipH="1" flipV="1">
              <a:off x="2711734" y="4572522"/>
              <a:ext cx="914515" cy="218790"/>
            </a:xfrm>
            <a:prstGeom prst="straightConnector1">
              <a:avLst/>
            </a:prstGeom>
            <a:ln w="28575">
              <a:solidFill>
                <a:srgbClr val="C00000"/>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5CECB2E-BCFB-2A42-9D22-9A781C726CC1}"/>
                </a:ext>
              </a:extLst>
            </p:cNvPr>
            <p:cNvCxnSpPr>
              <a:cxnSpLocks/>
            </p:cNvCxnSpPr>
            <p:nvPr/>
          </p:nvCxnSpPr>
          <p:spPr>
            <a:xfrm flipH="1" flipV="1">
              <a:off x="2662642" y="4181956"/>
              <a:ext cx="68630" cy="404349"/>
            </a:xfrm>
            <a:prstGeom prst="straightConnector1">
              <a:avLst/>
            </a:prstGeom>
            <a:ln w="28575">
              <a:solidFill>
                <a:srgbClr val="0000FF"/>
              </a:solidFill>
              <a:prstDash val="dash"/>
              <a:tailEnd type="triangle" w="lg" len="lg"/>
            </a:ln>
          </p:spPr>
          <p:style>
            <a:lnRef idx="1">
              <a:schemeClr val="dk1"/>
            </a:lnRef>
            <a:fillRef idx="0">
              <a:schemeClr val="dk1"/>
            </a:fillRef>
            <a:effectRef idx="0">
              <a:schemeClr val="dk1"/>
            </a:effectRef>
            <a:fontRef idx="minor">
              <a:schemeClr val="tx1"/>
            </a:fontRef>
          </p:style>
        </p:cxnSp>
      </p:grpSp>
      <p:pic>
        <p:nvPicPr>
          <p:cNvPr id="38" name="Picture 37">
            <a:extLst>
              <a:ext uri="{FF2B5EF4-FFF2-40B4-BE49-F238E27FC236}">
                <a16:creationId xmlns:a16="http://schemas.microsoft.com/office/drawing/2014/main" id="{A7A68DA6-B4E2-1D4E-9616-198FDEE73F59}"/>
              </a:ext>
            </a:extLst>
          </p:cNvPr>
          <p:cNvPicPr>
            <a:picLocks noChangeAspect="1"/>
          </p:cNvPicPr>
          <p:nvPr/>
        </p:nvPicPr>
        <p:blipFill>
          <a:blip r:embed="rId5"/>
          <a:stretch>
            <a:fillRect/>
          </a:stretch>
        </p:blipFill>
        <p:spPr>
          <a:xfrm>
            <a:off x="3561813" y="4015200"/>
            <a:ext cx="2340675" cy="554727"/>
          </a:xfrm>
          <a:prstGeom prst="rect">
            <a:avLst/>
          </a:prstGeom>
        </p:spPr>
      </p:pic>
      <p:pic>
        <p:nvPicPr>
          <p:cNvPr id="39" name="Picture 38">
            <a:extLst>
              <a:ext uri="{FF2B5EF4-FFF2-40B4-BE49-F238E27FC236}">
                <a16:creationId xmlns:a16="http://schemas.microsoft.com/office/drawing/2014/main" id="{4EA7F113-B654-C14C-9C4E-FD71A23F273F}"/>
              </a:ext>
            </a:extLst>
          </p:cNvPr>
          <p:cNvPicPr>
            <a:picLocks noChangeAspect="1"/>
          </p:cNvPicPr>
          <p:nvPr/>
        </p:nvPicPr>
        <p:blipFill>
          <a:blip r:embed="rId6"/>
          <a:stretch>
            <a:fillRect/>
          </a:stretch>
        </p:blipFill>
        <p:spPr>
          <a:xfrm>
            <a:off x="4441652" y="5180515"/>
            <a:ext cx="342902" cy="298657"/>
          </a:xfrm>
          <a:prstGeom prst="rect">
            <a:avLst/>
          </a:prstGeom>
        </p:spPr>
      </p:pic>
      <p:grpSp>
        <p:nvGrpSpPr>
          <p:cNvPr id="40" name="Group 39">
            <a:extLst>
              <a:ext uri="{FF2B5EF4-FFF2-40B4-BE49-F238E27FC236}">
                <a16:creationId xmlns:a16="http://schemas.microsoft.com/office/drawing/2014/main" id="{F609D31A-943A-FC43-9D85-9108E273A078}"/>
              </a:ext>
            </a:extLst>
          </p:cNvPr>
          <p:cNvGrpSpPr/>
          <p:nvPr/>
        </p:nvGrpSpPr>
        <p:grpSpPr>
          <a:xfrm>
            <a:off x="1262163" y="4586306"/>
            <a:ext cx="2098109" cy="1751100"/>
            <a:chOff x="1262163" y="4586306"/>
            <a:chExt cx="2098109" cy="1751100"/>
          </a:xfrm>
        </p:grpSpPr>
        <p:cxnSp>
          <p:nvCxnSpPr>
            <p:cNvPr id="41" name="Straight Arrow Connector 40">
              <a:extLst>
                <a:ext uri="{FF2B5EF4-FFF2-40B4-BE49-F238E27FC236}">
                  <a16:creationId xmlns:a16="http://schemas.microsoft.com/office/drawing/2014/main" id="{937BD13A-5D8B-EF4D-8998-DF408365F099}"/>
                </a:ext>
              </a:extLst>
            </p:cNvPr>
            <p:cNvCxnSpPr>
              <a:cxnSpLocks/>
              <a:stCxn id="21" idx="7"/>
            </p:cNvCxnSpPr>
            <p:nvPr/>
          </p:nvCxnSpPr>
          <p:spPr>
            <a:xfrm flipV="1">
              <a:off x="1944066" y="4586306"/>
              <a:ext cx="794956" cy="1188418"/>
            </a:xfrm>
            <a:prstGeom prst="straightConnector1">
              <a:avLst/>
            </a:prstGeom>
            <a:ln w="28575">
              <a:solidFill>
                <a:srgbClr val="FF5D78"/>
              </a:solidFill>
              <a:tailEnd type="triangle" w="lg" len="lg"/>
            </a:ln>
          </p:spPr>
          <p:style>
            <a:lnRef idx="1">
              <a:schemeClr val="dk1"/>
            </a:lnRef>
            <a:fillRef idx="0">
              <a:schemeClr val="dk1"/>
            </a:fillRef>
            <a:effectRef idx="0">
              <a:schemeClr val="dk1"/>
            </a:effectRef>
            <a:fontRef idx="minor">
              <a:schemeClr val="tx1"/>
            </a:fontRef>
          </p:style>
        </p:cxnSp>
        <p:pic>
          <p:nvPicPr>
            <p:cNvPr id="42" name="Picture 41">
              <a:extLst>
                <a:ext uri="{FF2B5EF4-FFF2-40B4-BE49-F238E27FC236}">
                  <a16:creationId xmlns:a16="http://schemas.microsoft.com/office/drawing/2014/main" id="{0EFBE86A-56E0-1049-89A7-BA3AC5B461BE}"/>
                </a:ext>
              </a:extLst>
            </p:cNvPr>
            <p:cNvPicPr>
              <a:picLocks noChangeAspect="1"/>
            </p:cNvPicPr>
            <p:nvPr/>
          </p:nvPicPr>
          <p:blipFill>
            <a:blip r:embed="rId7"/>
            <a:stretch>
              <a:fillRect/>
            </a:stretch>
          </p:blipFill>
          <p:spPr>
            <a:xfrm>
              <a:off x="1262163" y="5896804"/>
              <a:ext cx="2098109" cy="440602"/>
            </a:xfrm>
            <a:prstGeom prst="rect">
              <a:avLst/>
            </a:prstGeom>
          </p:spPr>
        </p:pic>
      </p:grpSp>
      <p:pic>
        <p:nvPicPr>
          <p:cNvPr id="43" name="Picture 42">
            <a:extLst>
              <a:ext uri="{FF2B5EF4-FFF2-40B4-BE49-F238E27FC236}">
                <a16:creationId xmlns:a16="http://schemas.microsoft.com/office/drawing/2014/main" id="{060D6F92-7E43-F44E-8448-3182E6357068}"/>
              </a:ext>
            </a:extLst>
          </p:cNvPr>
          <p:cNvPicPr>
            <a:picLocks noChangeAspect="1"/>
          </p:cNvPicPr>
          <p:nvPr/>
        </p:nvPicPr>
        <p:blipFill>
          <a:blip r:embed="rId8"/>
          <a:stretch>
            <a:fillRect/>
          </a:stretch>
        </p:blipFill>
        <p:spPr>
          <a:xfrm>
            <a:off x="3546918" y="4107637"/>
            <a:ext cx="1255732" cy="402117"/>
          </a:xfrm>
          <a:prstGeom prst="rect">
            <a:avLst/>
          </a:prstGeom>
        </p:spPr>
      </p:pic>
      <p:sp>
        <p:nvSpPr>
          <p:cNvPr id="44" name="TextBox 43">
            <a:extLst>
              <a:ext uri="{FF2B5EF4-FFF2-40B4-BE49-F238E27FC236}">
                <a16:creationId xmlns:a16="http://schemas.microsoft.com/office/drawing/2014/main" id="{FD1D7EBB-6355-6343-B673-5205DBD3A01D}"/>
              </a:ext>
            </a:extLst>
          </p:cNvPr>
          <p:cNvSpPr txBox="1"/>
          <p:nvPr/>
        </p:nvSpPr>
        <p:spPr>
          <a:xfrm>
            <a:off x="3253892" y="3741207"/>
            <a:ext cx="2158600" cy="369332"/>
          </a:xfrm>
          <a:prstGeom prst="rect">
            <a:avLst/>
          </a:prstGeom>
          <a:noFill/>
        </p:spPr>
        <p:txBody>
          <a:bodyPr wrap="square" rtlCol="0">
            <a:spAutoFit/>
          </a:bodyPr>
          <a:lstStyle/>
          <a:p>
            <a:r>
              <a:rPr lang="en-US" b="1" dirty="0">
                <a:solidFill>
                  <a:srgbClr val="FF0000"/>
                </a:solidFill>
              </a:rPr>
              <a:t>Uniformly sampled!</a:t>
            </a:r>
          </a:p>
        </p:txBody>
      </p:sp>
      <p:pic>
        <p:nvPicPr>
          <p:cNvPr id="47" name="Picture 46" descr="Icon&#10;&#10;Description automatically generated">
            <a:extLst>
              <a:ext uri="{FF2B5EF4-FFF2-40B4-BE49-F238E27FC236}">
                <a16:creationId xmlns:a16="http://schemas.microsoft.com/office/drawing/2014/main" id="{D4858DBA-8B39-B541-A613-8D3B9D2BC094}"/>
              </a:ext>
            </a:extLst>
          </p:cNvPr>
          <p:cNvPicPr>
            <a:picLocks noChangeAspect="1"/>
          </p:cNvPicPr>
          <p:nvPr/>
        </p:nvPicPr>
        <p:blipFill>
          <a:blip r:embed="rId9"/>
          <a:stretch>
            <a:fillRect/>
          </a:stretch>
        </p:blipFill>
        <p:spPr>
          <a:xfrm>
            <a:off x="10641867" y="4398992"/>
            <a:ext cx="318886" cy="318886"/>
          </a:xfrm>
          <a:prstGeom prst="rect">
            <a:avLst/>
          </a:prstGeom>
        </p:spPr>
      </p:pic>
      <p:grpSp>
        <p:nvGrpSpPr>
          <p:cNvPr id="48" name="Group 47">
            <a:extLst>
              <a:ext uri="{FF2B5EF4-FFF2-40B4-BE49-F238E27FC236}">
                <a16:creationId xmlns:a16="http://schemas.microsoft.com/office/drawing/2014/main" id="{B9FC4B0E-96B6-AC48-B4F5-C99E908E16A0}"/>
              </a:ext>
            </a:extLst>
          </p:cNvPr>
          <p:cNvGrpSpPr/>
          <p:nvPr/>
        </p:nvGrpSpPr>
        <p:grpSpPr>
          <a:xfrm>
            <a:off x="2059923" y="2847285"/>
            <a:ext cx="4003239" cy="814355"/>
            <a:chOff x="1705485" y="2363161"/>
            <a:chExt cx="4003239" cy="814355"/>
          </a:xfrm>
        </p:grpSpPr>
        <p:grpSp>
          <p:nvGrpSpPr>
            <p:cNvPr id="49" name="Group 48">
              <a:extLst>
                <a:ext uri="{FF2B5EF4-FFF2-40B4-BE49-F238E27FC236}">
                  <a16:creationId xmlns:a16="http://schemas.microsoft.com/office/drawing/2014/main" id="{5CF9D015-ABE1-5B43-9454-5D552CE05B84}"/>
                </a:ext>
              </a:extLst>
            </p:cNvPr>
            <p:cNvGrpSpPr/>
            <p:nvPr/>
          </p:nvGrpSpPr>
          <p:grpSpPr>
            <a:xfrm>
              <a:off x="1705485" y="2363161"/>
              <a:ext cx="4003239" cy="814355"/>
              <a:chOff x="1705485" y="2363161"/>
              <a:chExt cx="4003239" cy="814355"/>
            </a:xfrm>
          </p:grpSpPr>
          <p:pic>
            <p:nvPicPr>
              <p:cNvPr id="51" name="Picture 50">
                <a:extLst>
                  <a:ext uri="{FF2B5EF4-FFF2-40B4-BE49-F238E27FC236}">
                    <a16:creationId xmlns:a16="http://schemas.microsoft.com/office/drawing/2014/main" id="{439223A8-A54A-A643-BDBC-AB65A7EF8FE7}"/>
                  </a:ext>
                </a:extLst>
              </p:cNvPr>
              <p:cNvPicPr>
                <a:picLocks noChangeAspect="1"/>
              </p:cNvPicPr>
              <p:nvPr/>
            </p:nvPicPr>
            <p:blipFill>
              <a:blip r:embed="rId10"/>
              <a:stretch>
                <a:fillRect/>
              </a:stretch>
            </p:blipFill>
            <p:spPr>
              <a:xfrm>
                <a:off x="1936986" y="2802800"/>
                <a:ext cx="3771738" cy="374716"/>
              </a:xfrm>
              <a:prstGeom prst="rect">
                <a:avLst/>
              </a:prstGeom>
            </p:spPr>
          </p:pic>
          <p:sp>
            <p:nvSpPr>
              <p:cNvPr id="52" name="TextBox 51">
                <a:extLst>
                  <a:ext uri="{FF2B5EF4-FFF2-40B4-BE49-F238E27FC236}">
                    <a16:creationId xmlns:a16="http://schemas.microsoft.com/office/drawing/2014/main" id="{1D907CDF-FBC6-C34B-A0C5-B92C250BFE47}"/>
                  </a:ext>
                </a:extLst>
              </p:cNvPr>
              <p:cNvSpPr txBox="1"/>
              <p:nvPr/>
            </p:nvSpPr>
            <p:spPr>
              <a:xfrm>
                <a:off x="1705485" y="2363161"/>
                <a:ext cx="3751830" cy="400110"/>
              </a:xfrm>
              <a:prstGeom prst="rect">
                <a:avLst/>
              </a:prstGeom>
              <a:noFill/>
            </p:spPr>
            <p:txBody>
              <a:bodyPr wrap="square" rtlCol="0">
                <a:spAutoFit/>
              </a:bodyPr>
              <a:lstStyle/>
              <a:p>
                <a:r>
                  <a:rPr lang="en-US" sz="2000" b="1" dirty="0">
                    <a:solidFill>
                      <a:srgbClr val="FF0000"/>
                    </a:solidFill>
                  </a:rPr>
                  <a:t>Considerable regret reduction:</a:t>
                </a:r>
              </a:p>
            </p:txBody>
          </p:sp>
        </p:grpSp>
        <p:sp>
          <p:nvSpPr>
            <p:cNvPr id="50" name="Right Arrow 49">
              <a:extLst>
                <a:ext uri="{FF2B5EF4-FFF2-40B4-BE49-F238E27FC236}">
                  <a16:creationId xmlns:a16="http://schemas.microsoft.com/office/drawing/2014/main" id="{AF460297-CBEE-614E-9EDB-CF0D6A817AC7}"/>
                </a:ext>
              </a:extLst>
            </p:cNvPr>
            <p:cNvSpPr/>
            <p:nvPr/>
          </p:nvSpPr>
          <p:spPr>
            <a:xfrm>
              <a:off x="3626249" y="2855419"/>
              <a:ext cx="253625" cy="265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Slide Number Placeholder 4">
            <a:extLst>
              <a:ext uri="{FF2B5EF4-FFF2-40B4-BE49-F238E27FC236}">
                <a16:creationId xmlns:a16="http://schemas.microsoft.com/office/drawing/2014/main" id="{36CD54EF-095D-834D-9F07-792B925101BF}"/>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21</a:t>
            </a:fld>
            <a:endParaRPr lang="en-US"/>
          </a:p>
        </p:txBody>
      </p:sp>
      <p:sp>
        <p:nvSpPr>
          <p:cNvPr id="55" name="Date Placeholder 3">
            <a:extLst>
              <a:ext uri="{FF2B5EF4-FFF2-40B4-BE49-F238E27FC236}">
                <a16:creationId xmlns:a16="http://schemas.microsoft.com/office/drawing/2014/main" id="{0617AE8A-4C48-5448-B298-063B263E693B}"/>
              </a:ext>
            </a:extLst>
          </p:cNvPr>
          <p:cNvSpPr>
            <a:spLocks noGrp="1"/>
          </p:cNvSpPr>
          <p:nvPr>
            <p:ph type="dt" sz="half" idx="10"/>
          </p:nvPr>
        </p:nvSpPr>
        <p:spPr>
          <a:xfrm>
            <a:off x="838200" y="6356350"/>
            <a:ext cx="2743200" cy="365125"/>
          </a:xfrm>
        </p:spPr>
        <p:txBody>
          <a:bodyPr/>
          <a:lstStyle/>
          <a:p>
            <a:r>
              <a:rPr lang="en-US" dirty="0"/>
              <a:t>DBGD-DSP</a:t>
            </a:r>
          </a:p>
        </p:txBody>
      </p:sp>
    </p:spTree>
    <p:extLst>
      <p:ext uri="{BB962C8B-B14F-4D97-AF65-F5344CB8AC3E}">
        <p14:creationId xmlns:p14="http://schemas.microsoft.com/office/powerpoint/2010/main" val="22512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nodeType="clickEffect">
                                  <p:stCondLst>
                                    <p:cond delay="0"/>
                                  </p:stCondLst>
                                  <p:childTnLst>
                                    <p:animEffect transition="out" filter="wipe(up)">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68D5-C024-3947-9BE2-77F832E3DC8F}"/>
              </a:ext>
            </a:extLst>
          </p:cNvPr>
          <p:cNvSpPr>
            <a:spLocks noGrp="1"/>
          </p:cNvSpPr>
          <p:nvPr>
            <p:ph type="title"/>
          </p:nvPr>
        </p:nvSpPr>
        <p:spPr/>
        <p:txBody>
          <a:bodyPr/>
          <a:lstStyle/>
          <a:p>
            <a:r>
              <a:rPr lang="en-US" dirty="0"/>
              <a:t>Mini summary</a:t>
            </a:r>
          </a:p>
        </p:txBody>
      </p:sp>
      <p:sp>
        <p:nvSpPr>
          <p:cNvPr id="3" name="Vertical Text Placeholder 2">
            <a:extLst>
              <a:ext uri="{FF2B5EF4-FFF2-40B4-BE49-F238E27FC236}">
                <a16:creationId xmlns:a16="http://schemas.microsoft.com/office/drawing/2014/main" id="{34698B22-C209-6449-BDC1-9F3D9E9EA134}"/>
              </a:ext>
            </a:extLst>
          </p:cNvPr>
          <p:cNvSpPr>
            <a:spLocks noGrp="1"/>
          </p:cNvSpPr>
          <p:nvPr>
            <p:ph type="body" orient="vert" idx="1"/>
          </p:nvPr>
        </p:nvSpPr>
        <p:spPr>
          <a:xfrm>
            <a:off x="838199" y="1825624"/>
            <a:ext cx="11072855" cy="4917081"/>
          </a:xfrm>
        </p:spPr>
        <p:txBody>
          <a:bodyPr>
            <a:normAutofit/>
          </a:bodyPr>
          <a:lstStyle/>
          <a:p>
            <a:r>
              <a:rPr lang="en-US" dirty="0"/>
              <a:t>Explore in the entire model space</a:t>
            </a:r>
          </a:p>
          <a:p>
            <a:pPr lvl="1"/>
            <a:r>
              <a:rPr lang="en-US" dirty="0"/>
              <a:t>DBGD: randomly sample one single direction</a:t>
            </a:r>
          </a:p>
          <a:p>
            <a:pPr lvl="1"/>
            <a:r>
              <a:rPr lang="en-US" dirty="0"/>
              <a:t>MGD: randomly sample multiple directions</a:t>
            </a:r>
          </a:p>
          <a:p>
            <a:pPr lvl="1"/>
            <a:r>
              <a:rPr lang="en-US" dirty="0"/>
              <a:t>DP-BGD: randomly sample two opposite directions</a:t>
            </a:r>
          </a:p>
          <a:p>
            <a:pPr lvl="1"/>
            <a:r>
              <a:rPr lang="en-US" dirty="0"/>
              <a:t>NSGD: maintain a set of “bad” directions, and sample from the null space of them</a:t>
            </a:r>
          </a:p>
          <a:p>
            <a:pPr lvl="1"/>
            <a:r>
              <a:rPr lang="en-US" dirty="0"/>
              <a:t>DBGD-DSP: project the gradient into document space and use it to update model</a:t>
            </a:r>
          </a:p>
          <a:p>
            <a:r>
              <a:rPr lang="en-US" dirty="0"/>
              <a:t>DBGD and its extensions</a:t>
            </a:r>
          </a:p>
          <a:p>
            <a:pPr lvl="1"/>
            <a:r>
              <a:rPr lang="en-US" dirty="0"/>
              <a:t>Explore in the entire model space</a:t>
            </a:r>
          </a:p>
          <a:p>
            <a:pPr lvl="1"/>
            <a:r>
              <a:rPr lang="en-US" dirty="0"/>
              <a:t>High variance and slow convergence</a:t>
            </a:r>
          </a:p>
          <a:p>
            <a:pPr lvl="1"/>
            <a:r>
              <a:rPr lang="en-US" dirty="0"/>
              <a:t>The assumption for theoretical analysis does not hold for all models</a:t>
            </a:r>
          </a:p>
          <a:p>
            <a:pPr lvl="2"/>
            <a:r>
              <a:rPr lang="en-US" dirty="0"/>
              <a:t>There is a single optimal model</a:t>
            </a:r>
          </a:p>
          <a:p>
            <a:pPr lvl="2"/>
            <a:r>
              <a:rPr lang="en-US" dirty="0"/>
              <a:t>The utility space is smooth</a:t>
            </a:r>
          </a:p>
          <a:p>
            <a:pPr lvl="1"/>
            <a:endParaRPr lang="en-US" dirty="0"/>
          </a:p>
        </p:txBody>
      </p:sp>
      <p:sp>
        <p:nvSpPr>
          <p:cNvPr id="4" name="Slide Number Placeholder 4">
            <a:extLst>
              <a:ext uri="{FF2B5EF4-FFF2-40B4-BE49-F238E27FC236}">
                <a16:creationId xmlns:a16="http://schemas.microsoft.com/office/drawing/2014/main" id="{657BB0F1-F114-5446-8E07-8423A26560A8}"/>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22</a:t>
            </a:fld>
            <a:endParaRPr lang="en-US"/>
          </a:p>
        </p:txBody>
      </p:sp>
      <p:sp>
        <p:nvSpPr>
          <p:cNvPr id="5" name="Date Placeholder 3">
            <a:extLst>
              <a:ext uri="{FF2B5EF4-FFF2-40B4-BE49-F238E27FC236}">
                <a16:creationId xmlns:a16="http://schemas.microsoft.com/office/drawing/2014/main" id="{AA638991-A9D3-E847-B893-0C13389F5C84}"/>
              </a:ext>
            </a:extLst>
          </p:cNvPr>
          <p:cNvSpPr>
            <a:spLocks noGrp="1"/>
          </p:cNvSpPr>
          <p:nvPr>
            <p:ph type="dt" sz="half" idx="10"/>
          </p:nvPr>
        </p:nvSpPr>
        <p:spPr>
          <a:xfrm>
            <a:off x="838200" y="6356350"/>
            <a:ext cx="2743200" cy="365125"/>
          </a:xfrm>
        </p:spPr>
        <p:txBody>
          <a:bodyPr/>
          <a:lstStyle/>
          <a:p>
            <a:r>
              <a:rPr lang="en-US" dirty="0"/>
              <a:t>Summary</a:t>
            </a:r>
          </a:p>
        </p:txBody>
      </p:sp>
    </p:spTree>
    <p:extLst>
      <p:ext uri="{BB962C8B-B14F-4D97-AF65-F5344CB8AC3E}">
        <p14:creationId xmlns:p14="http://schemas.microsoft.com/office/powerpoint/2010/main" val="237352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35A-5BA4-364F-8D3F-69444AB96E71}"/>
              </a:ext>
            </a:extLst>
          </p:cNvPr>
          <p:cNvSpPr>
            <a:spLocks noGrp="1"/>
          </p:cNvSpPr>
          <p:nvPr>
            <p:ph type="title"/>
          </p:nvPr>
        </p:nvSpPr>
        <p:spPr>
          <a:xfrm>
            <a:off x="838200" y="365125"/>
            <a:ext cx="11096708" cy="1325563"/>
          </a:xfrm>
        </p:spPr>
        <p:txBody>
          <a:bodyPr/>
          <a:lstStyle/>
          <a:p>
            <a:r>
              <a:rPr lang="en-US" dirty="0"/>
              <a:t>PDGD [OR18]</a:t>
            </a:r>
          </a:p>
        </p:txBody>
      </p:sp>
      <p:sp>
        <p:nvSpPr>
          <p:cNvPr id="3" name="Vertical Text Placeholder 2">
            <a:extLst>
              <a:ext uri="{FF2B5EF4-FFF2-40B4-BE49-F238E27FC236}">
                <a16:creationId xmlns:a16="http://schemas.microsoft.com/office/drawing/2014/main" id="{1DE9B68D-8B78-7C49-A1D8-695318878421}"/>
              </a:ext>
            </a:extLst>
          </p:cNvPr>
          <p:cNvSpPr>
            <a:spLocks noGrp="1"/>
          </p:cNvSpPr>
          <p:nvPr>
            <p:ph type="body" orient="vert" idx="1"/>
          </p:nvPr>
        </p:nvSpPr>
        <p:spPr>
          <a:xfrm>
            <a:off x="838200" y="1825625"/>
            <a:ext cx="10515600" cy="3668726"/>
          </a:xfrm>
        </p:spPr>
        <p:txBody>
          <a:bodyPr/>
          <a:lstStyle/>
          <a:p>
            <a:r>
              <a:rPr lang="en-US" dirty="0"/>
              <a:t>Pairwise differentiable gradient descent</a:t>
            </a:r>
          </a:p>
          <a:p>
            <a:pPr lvl="1"/>
            <a:r>
              <a:rPr lang="en-US" dirty="0"/>
              <a:t>Optimize a </a:t>
            </a:r>
            <a:r>
              <a:rPr lang="en-US" dirty="0" err="1"/>
              <a:t>Plackett</a:t>
            </a:r>
            <a:r>
              <a:rPr lang="en-US" dirty="0"/>
              <a:t> Luce ranking model, which models a probabilistic distribution over documents</a:t>
            </a:r>
          </a:p>
          <a:p>
            <a:pPr lvl="1"/>
            <a:r>
              <a:rPr lang="en-US" dirty="0"/>
              <a:t>Infer the preference between document pairs</a:t>
            </a:r>
          </a:p>
          <a:p>
            <a:pPr lvl="1"/>
            <a:r>
              <a:rPr lang="en-US" dirty="0"/>
              <a:t>Intuition: provide an unbiased pairwise gradient to update the ranking model</a:t>
            </a:r>
          </a:p>
        </p:txBody>
      </p:sp>
      <p:sp>
        <p:nvSpPr>
          <p:cNvPr id="4" name="Slide Number Placeholder 4">
            <a:extLst>
              <a:ext uri="{FF2B5EF4-FFF2-40B4-BE49-F238E27FC236}">
                <a16:creationId xmlns:a16="http://schemas.microsoft.com/office/drawing/2014/main" id="{1556A6C5-926B-914D-A66E-137856281546}"/>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23</a:t>
            </a:fld>
            <a:endParaRPr lang="en-US"/>
          </a:p>
        </p:txBody>
      </p:sp>
      <p:sp>
        <p:nvSpPr>
          <p:cNvPr id="5" name="Date Placeholder 3">
            <a:extLst>
              <a:ext uri="{FF2B5EF4-FFF2-40B4-BE49-F238E27FC236}">
                <a16:creationId xmlns:a16="http://schemas.microsoft.com/office/drawing/2014/main" id="{70F5E888-FC42-DF49-8665-95BF8FA42BBC}"/>
              </a:ext>
            </a:extLst>
          </p:cNvPr>
          <p:cNvSpPr>
            <a:spLocks noGrp="1"/>
          </p:cNvSpPr>
          <p:nvPr>
            <p:ph type="dt" sz="half" idx="10"/>
          </p:nvPr>
        </p:nvSpPr>
        <p:spPr>
          <a:xfrm>
            <a:off x="838200" y="6356350"/>
            <a:ext cx="2743200" cy="365125"/>
          </a:xfrm>
        </p:spPr>
        <p:txBody>
          <a:bodyPr/>
          <a:lstStyle/>
          <a:p>
            <a:r>
              <a:rPr lang="en-US" dirty="0"/>
              <a:t>PDGD</a:t>
            </a:r>
          </a:p>
        </p:txBody>
      </p:sp>
    </p:spTree>
    <p:extLst>
      <p:ext uri="{BB962C8B-B14F-4D97-AF65-F5344CB8AC3E}">
        <p14:creationId xmlns:p14="http://schemas.microsoft.com/office/powerpoint/2010/main" val="355537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35A-5BA4-364F-8D3F-69444AB96E71}"/>
              </a:ext>
            </a:extLst>
          </p:cNvPr>
          <p:cNvSpPr>
            <a:spLocks noGrp="1"/>
          </p:cNvSpPr>
          <p:nvPr>
            <p:ph type="title"/>
          </p:nvPr>
        </p:nvSpPr>
        <p:spPr>
          <a:xfrm>
            <a:off x="838200" y="365125"/>
            <a:ext cx="11096708" cy="1325563"/>
          </a:xfrm>
        </p:spPr>
        <p:txBody>
          <a:bodyPr/>
          <a:lstStyle/>
          <a:p>
            <a:r>
              <a:rPr lang="en-US" dirty="0"/>
              <a:t>PDGD [OR18]</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1DE9B68D-8B78-7C49-A1D8-695318878421}"/>
                  </a:ext>
                </a:extLst>
              </p:cNvPr>
              <p:cNvSpPr>
                <a:spLocks noGrp="1"/>
              </p:cNvSpPr>
              <p:nvPr>
                <p:ph type="body" orient="vert" idx="1"/>
              </p:nvPr>
            </p:nvSpPr>
            <p:spPr>
              <a:xfrm>
                <a:off x="838200" y="1825624"/>
                <a:ext cx="10515600" cy="4667251"/>
              </a:xfrm>
            </p:spPr>
            <p:txBody>
              <a:bodyPr>
                <a:normAutofit/>
              </a:bodyPr>
              <a:lstStyle/>
              <a:p>
                <a:r>
                  <a:rPr lang="en-US" dirty="0"/>
                  <a:t>At each time </a:t>
                </a:r>
                <a14:m>
                  <m:oMath xmlns:m="http://schemas.openxmlformats.org/officeDocument/2006/math">
                    <m:r>
                      <a:rPr lang="en-US" i="1" dirty="0" smtClean="0">
                        <a:latin typeface="Cambria Math" panose="02040503050406030204" pitchFamily="18" charset="0"/>
                      </a:rPr>
                      <m:t>𝑡</m:t>
                    </m:r>
                  </m:oMath>
                </a14:m>
                <a:endParaRPr lang="en-US" dirty="0"/>
              </a:p>
              <a:p>
                <a:pPr lvl="1"/>
                <a:r>
                  <a:rPr lang="en-US" dirty="0"/>
                  <a:t>Observe user query</a:t>
                </a:r>
              </a:p>
              <a:p>
                <a:pPr lvl="1"/>
                <a:r>
                  <a:rPr lang="en-US" dirty="0"/>
                  <a:t>Sample a ranking from the document distribution:</a:t>
                </a:r>
              </a:p>
              <a:p>
                <a:pPr lvl="1"/>
                <a:endParaRPr lang="en-US" dirty="0"/>
              </a:p>
              <a:p>
                <a:pPr lvl="1"/>
                <a:endParaRPr lang="en-US" dirty="0"/>
              </a:p>
              <a:p>
                <a:pPr lvl="1"/>
                <a:r>
                  <a:rPr lang="en-US" dirty="0"/>
                  <a:t>Present the ranking to the user</a:t>
                </a:r>
              </a:p>
              <a:p>
                <a:pPr lvl="1"/>
                <a:r>
                  <a:rPr lang="en-US" dirty="0"/>
                  <a:t>Infer pairwise preference from user clicks</a:t>
                </a:r>
              </a:p>
            </p:txBody>
          </p:sp>
        </mc:Choice>
        <mc:Fallback>
          <p:sp>
            <p:nvSpPr>
              <p:cNvPr id="3" name="Vertical Text Placeholder 2">
                <a:extLst>
                  <a:ext uri="{FF2B5EF4-FFF2-40B4-BE49-F238E27FC236}">
                    <a16:creationId xmlns:a16="http://schemas.microsoft.com/office/drawing/2014/main" id="{1DE9B68D-8B78-7C49-A1D8-695318878421}"/>
                  </a:ext>
                </a:extLst>
              </p:cNvPr>
              <p:cNvSpPr>
                <a:spLocks noGrp="1" noRot="1" noChangeAspect="1" noMove="1" noResize="1" noEditPoints="1" noAdjustHandles="1" noChangeArrowheads="1" noChangeShapeType="1" noTextEdit="1"/>
              </p:cNvSpPr>
              <p:nvPr>
                <p:ph type="body" orient="vert" idx="1"/>
              </p:nvPr>
            </p:nvSpPr>
            <p:spPr>
              <a:xfrm>
                <a:off x="838200" y="1825624"/>
                <a:ext cx="10515600" cy="4667251"/>
              </a:xfrm>
              <a:blipFill>
                <a:blip r:embed="rId2"/>
                <a:stretch>
                  <a:fillRect l="-1086" t="-216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9E9B30F0-A11F-034A-8515-289D88AEBD4B}"/>
              </a:ext>
            </a:extLst>
          </p:cNvPr>
          <p:cNvSpPr txBox="1"/>
          <p:nvPr/>
        </p:nvSpPr>
        <p:spPr>
          <a:xfrm>
            <a:off x="7865813" y="4910316"/>
            <a:ext cx="4326188" cy="923330"/>
          </a:xfrm>
          <a:prstGeom prst="rect">
            <a:avLst/>
          </a:prstGeom>
          <a:noFill/>
        </p:spPr>
        <p:txBody>
          <a:bodyPr wrap="square" rtlCol="0">
            <a:spAutoFit/>
          </a:bodyPr>
          <a:lstStyle/>
          <a:p>
            <a:r>
              <a:rPr lang="en-US" b="1" dirty="0">
                <a:solidFill>
                  <a:srgbClr val="FF0000"/>
                </a:solidFill>
              </a:rPr>
              <a:t>Biased!!</a:t>
            </a:r>
          </a:p>
          <a:p>
            <a:r>
              <a:rPr lang="en-US" dirty="0"/>
              <a:t>Some preferences are more likely to be observed due to position/selection bias.</a:t>
            </a:r>
          </a:p>
        </p:txBody>
      </p:sp>
      <p:pic>
        <p:nvPicPr>
          <p:cNvPr id="5" name="Picture 4" descr="Text&#10;&#10;Description automatically generated with low confidence">
            <a:extLst>
              <a:ext uri="{FF2B5EF4-FFF2-40B4-BE49-F238E27FC236}">
                <a16:creationId xmlns:a16="http://schemas.microsoft.com/office/drawing/2014/main" id="{F9543DE8-2514-2549-9BFA-692D22EECC8F}"/>
              </a:ext>
            </a:extLst>
          </p:cNvPr>
          <p:cNvPicPr>
            <a:picLocks noChangeAspect="1"/>
          </p:cNvPicPr>
          <p:nvPr/>
        </p:nvPicPr>
        <p:blipFill>
          <a:blip r:embed="rId3"/>
          <a:stretch>
            <a:fillRect/>
          </a:stretch>
        </p:blipFill>
        <p:spPr>
          <a:xfrm>
            <a:off x="2026440" y="3075260"/>
            <a:ext cx="3375280" cy="821614"/>
          </a:xfrm>
          <a:prstGeom prst="rect">
            <a:avLst/>
          </a:prstGeom>
        </p:spPr>
      </p:pic>
      <p:grpSp>
        <p:nvGrpSpPr>
          <p:cNvPr id="25" name="Group 24">
            <a:extLst>
              <a:ext uri="{FF2B5EF4-FFF2-40B4-BE49-F238E27FC236}">
                <a16:creationId xmlns:a16="http://schemas.microsoft.com/office/drawing/2014/main" id="{8E078CF3-FD10-9A4B-ACA9-3C14685F27E3}"/>
              </a:ext>
            </a:extLst>
          </p:cNvPr>
          <p:cNvGrpSpPr/>
          <p:nvPr/>
        </p:nvGrpSpPr>
        <p:grpSpPr>
          <a:xfrm>
            <a:off x="7112278" y="3005385"/>
            <a:ext cx="4874667" cy="1468362"/>
            <a:chOff x="7112278" y="3005385"/>
            <a:chExt cx="4874667" cy="1468362"/>
          </a:xfrm>
        </p:grpSpPr>
        <p:pic>
          <p:nvPicPr>
            <p:cNvPr id="24" name="Picture 23" descr="Icon&#10;&#10;Description automatically generated">
              <a:extLst>
                <a:ext uri="{FF2B5EF4-FFF2-40B4-BE49-F238E27FC236}">
                  <a16:creationId xmlns:a16="http://schemas.microsoft.com/office/drawing/2014/main" id="{C2E92825-CBD4-3541-A759-8D359A0D64A4}"/>
                </a:ext>
              </a:extLst>
            </p:cNvPr>
            <p:cNvPicPr>
              <a:picLocks noChangeAspect="1"/>
            </p:cNvPicPr>
            <p:nvPr/>
          </p:nvPicPr>
          <p:blipFill>
            <a:blip r:embed="rId4"/>
            <a:stretch>
              <a:fillRect/>
            </a:stretch>
          </p:blipFill>
          <p:spPr>
            <a:xfrm>
              <a:off x="8968155" y="3429000"/>
              <a:ext cx="2676072" cy="358559"/>
            </a:xfrm>
            <a:prstGeom prst="rect">
              <a:avLst/>
            </a:prstGeom>
          </p:spPr>
        </p:pic>
        <p:grpSp>
          <p:nvGrpSpPr>
            <p:cNvPr id="15" name="Group 14">
              <a:extLst>
                <a:ext uri="{FF2B5EF4-FFF2-40B4-BE49-F238E27FC236}">
                  <a16:creationId xmlns:a16="http://schemas.microsoft.com/office/drawing/2014/main" id="{EBBF20AA-9300-2943-848B-3D0A14A75F64}"/>
                </a:ext>
              </a:extLst>
            </p:cNvPr>
            <p:cNvGrpSpPr/>
            <p:nvPr/>
          </p:nvGrpSpPr>
          <p:grpSpPr>
            <a:xfrm>
              <a:off x="7112278" y="3005385"/>
              <a:ext cx="4553564" cy="1102895"/>
              <a:chOff x="6912269" y="3207112"/>
              <a:chExt cx="4553564" cy="1102895"/>
            </a:xfrm>
          </p:grpSpPr>
          <p:grpSp>
            <p:nvGrpSpPr>
              <p:cNvPr id="6" name="Group 5">
                <a:extLst>
                  <a:ext uri="{FF2B5EF4-FFF2-40B4-BE49-F238E27FC236}">
                    <a16:creationId xmlns:a16="http://schemas.microsoft.com/office/drawing/2014/main" id="{47F9EEEA-3D22-5E48-B314-704A56290845}"/>
                  </a:ext>
                </a:extLst>
              </p:cNvPr>
              <p:cNvGrpSpPr/>
              <p:nvPr/>
            </p:nvGrpSpPr>
            <p:grpSpPr>
              <a:xfrm>
                <a:off x="6912269" y="3207112"/>
                <a:ext cx="767071" cy="1102895"/>
                <a:chOff x="7741920" y="3677920"/>
                <a:chExt cx="767071" cy="1102895"/>
              </a:xfrm>
              <a:solidFill>
                <a:schemeClr val="accent5">
                  <a:lumMod val="60000"/>
                  <a:lumOff val="40000"/>
                </a:schemeClr>
              </a:solidFill>
            </p:grpSpPr>
            <p:sp>
              <p:nvSpPr>
                <p:cNvPr id="7" name="Rectangle 6">
                  <a:extLst>
                    <a:ext uri="{FF2B5EF4-FFF2-40B4-BE49-F238E27FC236}">
                      <a16:creationId xmlns:a16="http://schemas.microsoft.com/office/drawing/2014/main" id="{71E21621-FF4C-C84E-A3C1-7F1B881CBBE4}"/>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8" name="Rectangle 7">
                  <a:extLst>
                    <a:ext uri="{FF2B5EF4-FFF2-40B4-BE49-F238E27FC236}">
                      <a16:creationId xmlns:a16="http://schemas.microsoft.com/office/drawing/2014/main" id="{734D2DA3-C7AE-F448-81C7-B17DA91CE984}"/>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9" name="Rectangle 8">
                  <a:extLst>
                    <a:ext uri="{FF2B5EF4-FFF2-40B4-BE49-F238E27FC236}">
                      <a16:creationId xmlns:a16="http://schemas.microsoft.com/office/drawing/2014/main" id="{F287361F-4FAA-3A41-AC02-C345FF256A83}"/>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0" name="Rectangle 9">
                  <a:extLst>
                    <a:ext uri="{FF2B5EF4-FFF2-40B4-BE49-F238E27FC236}">
                      <a16:creationId xmlns:a16="http://schemas.microsoft.com/office/drawing/2014/main" id="{990BC655-E7D5-0F4B-B117-BCD0CA200ABA}"/>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pic>
            <p:nvPicPr>
              <p:cNvPr id="11" name="Picture 10" descr="Icon&#10;&#10;Description automatically generated">
                <a:extLst>
                  <a:ext uri="{FF2B5EF4-FFF2-40B4-BE49-F238E27FC236}">
                    <a16:creationId xmlns:a16="http://schemas.microsoft.com/office/drawing/2014/main" id="{806F655A-0692-964B-A5C2-84EFF776724E}"/>
                  </a:ext>
                </a:extLst>
              </p:cNvPr>
              <p:cNvPicPr>
                <a:picLocks noChangeAspect="1"/>
              </p:cNvPicPr>
              <p:nvPr/>
            </p:nvPicPr>
            <p:blipFill>
              <a:blip r:embed="rId5"/>
              <a:stretch>
                <a:fillRect/>
              </a:stretch>
            </p:blipFill>
            <p:spPr>
              <a:xfrm>
                <a:off x="7687291" y="3755752"/>
                <a:ext cx="318886" cy="318886"/>
              </a:xfrm>
              <a:prstGeom prst="rect">
                <a:avLst/>
              </a:prstGeom>
            </p:spPr>
          </p:pic>
          <p:cxnSp>
            <p:nvCxnSpPr>
              <p:cNvPr id="12" name="Straight Arrow Connector 11">
                <a:extLst>
                  <a:ext uri="{FF2B5EF4-FFF2-40B4-BE49-F238E27FC236}">
                    <a16:creationId xmlns:a16="http://schemas.microsoft.com/office/drawing/2014/main" id="{BCA6E45B-F26B-AD4B-BBCB-9EDE58B1A5F1}"/>
                  </a:ext>
                </a:extLst>
              </p:cNvPr>
              <p:cNvCxnSpPr>
                <a:cxnSpLocks/>
              </p:cNvCxnSpPr>
              <p:nvPr/>
            </p:nvCxnSpPr>
            <p:spPr>
              <a:xfrm>
                <a:off x="8154942" y="3755752"/>
                <a:ext cx="46427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1AA76F-CA14-6546-AFC6-4037D3649945}"/>
                  </a:ext>
                </a:extLst>
              </p:cNvPr>
              <p:cNvSpPr txBox="1"/>
              <p:nvPr/>
            </p:nvSpPr>
            <p:spPr>
              <a:xfrm>
                <a:off x="8767979" y="3617252"/>
                <a:ext cx="65" cy="276999"/>
              </a:xfrm>
              <a:prstGeom prst="rect">
                <a:avLst/>
              </a:prstGeom>
              <a:noFill/>
            </p:spPr>
            <p:txBody>
              <a:bodyPr wrap="none" lIns="0" tIns="0" rIns="0" bIns="0" rtlCol="0">
                <a:spAutoFit/>
              </a:bodyPr>
              <a:lstStyle/>
              <a:p>
                <a:pPr/>
                <a:endParaRPr lang="en-US" dirty="0"/>
              </a:p>
            </p:txBody>
          </p:sp>
          <p:sp>
            <p:nvSpPr>
              <p:cNvPr id="14" name="Rectangle 13">
                <a:extLst>
                  <a:ext uri="{FF2B5EF4-FFF2-40B4-BE49-F238E27FC236}">
                    <a16:creationId xmlns:a16="http://schemas.microsoft.com/office/drawing/2014/main" id="{3F34762C-EB58-C845-BD45-F6545BD543F2}"/>
                  </a:ext>
                </a:extLst>
              </p:cNvPr>
              <p:cNvSpPr/>
              <p:nvPr/>
            </p:nvSpPr>
            <p:spPr>
              <a:xfrm>
                <a:off x="8760611" y="3485649"/>
                <a:ext cx="2705222" cy="559766"/>
              </a:xfrm>
              <a:prstGeom prst="rect">
                <a:avLst/>
              </a:prstGeom>
              <a:noFill/>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grpSp>
        <p:pic>
          <p:nvPicPr>
            <p:cNvPr id="22" name="Picture 21">
              <a:extLst>
                <a:ext uri="{FF2B5EF4-FFF2-40B4-BE49-F238E27FC236}">
                  <a16:creationId xmlns:a16="http://schemas.microsoft.com/office/drawing/2014/main" id="{F251B8F2-4E43-E443-9831-DB11C56F68E1}"/>
                </a:ext>
              </a:extLst>
            </p:cNvPr>
            <p:cNvPicPr>
              <a:picLocks noChangeAspect="1"/>
            </p:cNvPicPr>
            <p:nvPr/>
          </p:nvPicPr>
          <p:blipFill>
            <a:blip r:embed="rId6"/>
            <a:stretch>
              <a:fillRect/>
            </a:stretch>
          </p:blipFill>
          <p:spPr>
            <a:xfrm>
              <a:off x="8025255" y="4047377"/>
              <a:ext cx="3961690" cy="426370"/>
            </a:xfrm>
            <a:prstGeom prst="rect">
              <a:avLst/>
            </a:prstGeom>
          </p:spPr>
        </p:pic>
      </p:grpSp>
      <p:grpSp>
        <p:nvGrpSpPr>
          <p:cNvPr id="21" name="Group 20">
            <a:extLst>
              <a:ext uri="{FF2B5EF4-FFF2-40B4-BE49-F238E27FC236}">
                <a16:creationId xmlns:a16="http://schemas.microsoft.com/office/drawing/2014/main" id="{31E4EF56-9744-3549-B56B-DC45ED351001}"/>
              </a:ext>
            </a:extLst>
          </p:cNvPr>
          <p:cNvGrpSpPr/>
          <p:nvPr/>
        </p:nvGrpSpPr>
        <p:grpSpPr>
          <a:xfrm>
            <a:off x="9389060" y="4216062"/>
            <a:ext cx="2802940" cy="624563"/>
            <a:chOff x="9525663" y="4285753"/>
            <a:chExt cx="2802940" cy="624563"/>
          </a:xfrm>
        </p:grpSpPr>
        <p:sp>
          <p:nvSpPr>
            <p:cNvPr id="19" name="Rectangle 18">
              <a:extLst>
                <a:ext uri="{FF2B5EF4-FFF2-40B4-BE49-F238E27FC236}">
                  <a16:creationId xmlns:a16="http://schemas.microsoft.com/office/drawing/2014/main" id="{0465067B-6A3E-AA4E-A6A7-BD6291CA727C}"/>
                </a:ext>
              </a:extLst>
            </p:cNvPr>
            <p:cNvSpPr/>
            <p:nvPr/>
          </p:nvSpPr>
          <p:spPr>
            <a:xfrm>
              <a:off x="9525663" y="4285753"/>
              <a:ext cx="596347" cy="3175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FEE77C8-8862-1F49-A1C2-74B63BFFD991}"/>
                    </a:ext>
                  </a:extLst>
                </p:cNvPr>
                <p:cNvSpPr txBox="1"/>
                <p:nvPr/>
              </p:nvSpPr>
              <p:spPr>
                <a:xfrm>
                  <a:off x="10249233" y="4369783"/>
                  <a:ext cx="2079370" cy="540533"/>
                </a:xfrm>
                <a:prstGeom prst="rect">
                  <a:avLst/>
                </a:prstGeom>
                <a:noFill/>
              </p:spPr>
              <p:txBody>
                <a:bodyPr wrap="square" rtlCol="0">
                  <a:spAutoFit/>
                </a:bodyPr>
                <a:lstStyle/>
                <a:p>
                  <a14:m>
                    <m:oMath xmlns:m="http://schemas.openxmlformats.org/officeDocument/2006/math">
                      <m:sSub>
                        <m:sSubPr>
                          <m:ctrlPr>
                            <a:rPr lang="en-US" sz="1400" i="1" dirty="0" smtClean="0">
                              <a:solidFill>
                                <a:srgbClr val="FF0000"/>
                              </a:solidFill>
                              <a:latin typeface="Cambria Math" panose="02040503050406030204" pitchFamily="18" charset="0"/>
                            </a:rPr>
                          </m:ctrlPr>
                        </m:sSubPr>
                        <m:e>
                          <m:r>
                            <a:rPr lang="en-US" sz="1400" i="1" dirty="0" smtClean="0">
                              <a:solidFill>
                                <a:srgbClr val="FF0000"/>
                              </a:solidFill>
                              <a:latin typeface="Cambria Math" panose="02040503050406030204" pitchFamily="18" charset="0"/>
                            </a:rPr>
                            <m:t>𝑑</m:t>
                          </m:r>
                        </m:e>
                        <m:sub>
                          <m:r>
                            <a:rPr lang="en-US" sz="1400" i="1" dirty="0" smtClean="0">
                              <a:solidFill>
                                <a:srgbClr val="FF0000"/>
                              </a:solidFill>
                              <a:latin typeface="Cambria Math" panose="02040503050406030204" pitchFamily="18" charset="0"/>
                            </a:rPr>
                            <m:t>𝑖</m:t>
                          </m:r>
                        </m:sub>
                      </m:sSub>
                      <m:r>
                        <a:rPr lang="en-US" sz="1400" i="1" dirty="0">
                          <a:solidFill>
                            <a:srgbClr val="FF0000"/>
                          </a:solidFill>
                          <a:latin typeface="Cambria Math" panose="02040503050406030204" pitchFamily="18" charset="0"/>
                        </a:rPr>
                        <m:t> </m:t>
                      </m:r>
                    </m:oMath>
                  </a14:m>
                  <a:r>
                    <a:rPr lang="en-US" sz="1400" dirty="0">
                      <a:solidFill>
                        <a:srgbClr val="FF0000"/>
                      </a:solidFill>
                    </a:rPr>
                    <a:t>receives click and </a:t>
                  </a:r>
                  <a14:m>
                    <m:oMath xmlns:m="http://schemas.openxmlformats.org/officeDocument/2006/math">
                      <m:sSub>
                        <m:sSubPr>
                          <m:ctrlPr>
                            <a:rPr lang="en-US" sz="1400" i="1" dirty="0" smtClean="0">
                              <a:solidFill>
                                <a:srgbClr val="FF0000"/>
                              </a:solidFill>
                              <a:latin typeface="Cambria Math" panose="02040503050406030204" pitchFamily="18" charset="0"/>
                            </a:rPr>
                          </m:ctrlPr>
                        </m:sSubPr>
                        <m:e>
                          <m:r>
                            <a:rPr lang="en-US" sz="1400" i="1" dirty="0" smtClean="0">
                              <a:solidFill>
                                <a:srgbClr val="FF0000"/>
                              </a:solidFill>
                              <a:latin typeface="Cambria Math" panose="02040503050406030204" pitchFamily="18" charset="0"/>
                            </a:rPr>
                            <m:t>𝑑</m:t>
                          </m:r>
                        </m:e>
                        <m:sub>
                          <m:r>
                            <a:rPr lang="en-US" sz="1400" i="1" dirty="0" smtClean="0">
                              <a:solidFill>
                                <a:srgbClr val="FF0000"/>
                              </a:solidFill>
                              <a:latin typeface="Cambria Math" panose="02040503050406030204" pitchFamily="18" charset="0"/>
                            </a:rPr>
                            <m:t>𝑗</m:t>
                          </m:r>
                        </m:sub>
                      </m:sSub>
                    </m:oMath>
                  </a14:m>
                  <a:r>
                    <a:rPr lang="en-US" sz="1400" dirty="0">
                      <a:solidFill>
                        <a:srgbClr val="FF0000"/>
                      </a:solidFill>
                    </a:rPr>
                    <a:t> does not receive click.</a:t>
                  </a:r>
                </a:p>
              </p:txBody>
            </p:sp>
          </mc:Choice>
          <mc:Fallback xmlns="">
            <p:sp>
              <p:nvSpPr>
                <p:cNvPr id="20" name="TextBox 19">
                  <a:extLst>
                    <a:ext uri="{FF2B5EF4-FFF2-40B4-BE49-F238E27FC236}">
                      <a16:creationId xmlns:a16="http://schemas.microsoft.com/office/drawing/2014/main" id="{BFEE77C8-8862-1F49-A1C2-74B63BFFD991}"/>
                    </a:ext>
                  </a:extLst>
                </p:cNvPr>
                <p:cNvSpPr txBox="1">
                  <a:spLocks noRot="1" noChangeAspect="1" noMove="1" noResize="1" noEditPoints="1" noAdjustHandles="1" noChangeArrowheads="1" noChangeShapeType="1" noTextEdit="1"/>
                </p:cNvSpPr>
                <p:nvPr/>
              </p:nvSpPr>
              <p:spPr>
                <a:xfrm>
                  <a:off x="10249233" y="4369783"/>
                  <a:ext cx="2079370" cy="540533"/>
                </a:xfrm>
                <a:prstGeom prst="rect">
                  <a:avLst/>
                </a:prstGeom>
                <a:blipFill>
                  <a:blip r:embed="rId7"/>
                  <a:stretch>
                    <a:fillRect l="-606" t="-2326" b="-11628"/>
                  </a:stretch>
                </a:blipFill>
              </p:spPr>
              <p:txBody>
                <a:bodyPr/>
                <a:lstStyle/>
                <a:p>
                  <a:r>
                    <a:rPr lang="en-US">
                      <a:noFill/>
                    </a:rPr>
                    <a:t> </a:t>
                  </a:r>
                </a:p>
              </p:txBody>
            </p:sp>
          </mc:Fallback>
        </mc:AlternateContent>
      </p:grpSp>
      <p:sp>
        <p:nvSpPr>
          <p:cNvPr id="26" name="Slide Number Placeholder 4">
            <a:extLst>
              <a:ext uri="{FF2B5EF4-FFF2-40B4-BE49-F238E27FC236}">
                <a16:creationId xmlns:a16="http://schemas.microsoft.com/office/drawing/2014/main" id="{679AE6EC-5736-5346-A444-F14BDCC397C2}"/>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24</a:t>
            </a:fld>
            <a:endParaRPr lang="en-US"/>
          </a:p>
        </p:txBody>
      </p:sp>
      <p:sp>
        <p:nvSpPr>
          <p:cNvPr id="27" name="Date Placeholder 3">
            <a:extLst>
              <a:ext uri="{FF2B5EF4-FFF2-40B4-BE49-F238E27FC236}">
                <a16:creationId xmlns:a16="http://schemas.microsoft.com/office/drawing/2014/main" id="{D38FD272-F579-AC46-BD77-C1E1DB7C38FF}"/>
              </a:ext>
            </a:extLst>
          </p:cNvPr>
          <p:cNvSpPr>
            <a:spLocks noGrp="1"/>
          </p:cNvSpPr>
          <p:nvPr>
            <p:ph type="dt" sz="half" idx="10"/>
          </p:nvPr>
        </p:nvSpPr>
        <p:spPr>
          <a:xfrm>
            <a:off x="838200" y="6356350"/>
            <a:ext cx="2743200" cy="365125"/>
          </a:xfrm>
        </p:spPr>
        <p:txBody>
          <a:bodyPr/>
          <a:lstStyle/>
          <a:p>
            <a:r>
              <a:rPr lang="en-US" dirty="0"/>
              <a:t>PDGD</a:t>
            </a:r>
          </a:p>
        </p:txBody>
      </p:sp>
    </p:spTree>
    <p:extLst>
      <p:ext uri="{BB962C8B-B14F-4D97-AF65-F5344CB8AC3E}">
        <p14:creationId xmlns:p14="http://schemas.microsoft.com/office/powerpoint/2010/main" val="6172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con&#10;&#10;Description automatically generated">
            <a:extLst>
              <a:ext uri="{FF2B5EF4-FFF2-40B4-BE49-F238E27FC236}">
                <a16:creationId xmlns:a16="http://schemas.microsoft.com/office/drawing/2014/main" id="{C2E92825-CBD4-3541-A759-8D359A0D64A4}"/>
              </a:ext>
            </a:extLst>
          </p:cNvPr>
          <p:cNvPicPr>
            <a:picLocks noChangeAspect="1"/>
          </p:cNvPicPr>
          <p:nvPr/>
        </p:nvPicPr>
        <p:blipFill>
          <a:blip r:embed="rId2"/>
          <a:stretch>
            <a:fillRect/>
          </a:stretch>
        </p:blipFill>
        <p:spPr>
          <a:xfrm>
            <a:off x="8968155" y="3429000"/>
            <a:ext cx="2676072" cy="358559"/>
          </a:xfrm>
          <a:prstGeom prst="rect">
            <a:avLst/>
          </a:prstGeom>
        </p:spPr>
      </p:pic>
      <p:sp>
        <p:nvSpPr>
          <p:cNvPr id="2" name="Title 1">
            <a:extLst>
              <a:ext uri="{FF2B5EF4-FFF2-40B4-BE49-F238E27FC236}">
                <a16:creationId xmlns:a16="http://schemas.microsoft.com/office/drawing/2014/main" id="{4BB7935A-5BA4-364F-8D3F-69444AB96E71}"/>
              </a:ext>
            </a:extLst>
          </p:cNvPr>
          <p:cNvSpPr>
            <a:spLocks noGrp="1"/>
          </p:cNvSpPr>
          <p:nvPr>
            <p:ph type="title"/>
          </p:nvPr>
        </p:nvSpPr>
        <p:spPr>
          <a:xfrm>
            <a:off x="838200" y="365125"/>
            <a:ext cx="11096708" cy="1325563"/>
          </a:xfrm>
        </p:spPr>
        <p:txBody>
          <a:bodyPr/>
          <a:lstStyle/>
          <a:p>
            <a:r>
              <a:rPr lang="en-US" dirty="0"/>
              <a:t>PDGD [OR18]</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1DE9B68D-8B78-7C49-A1D8-695318878421}"/>
                  </a:ext>
                </a:extLst>
              </p:cNvPr>
              <p:cNvSpPr>
                <a:spLocks noGrp="1"/>
              </p:cNvSpPr>
              <p:nvPr>
                <p:ph type="body" orient="vert" idx="1"/>
              </p:nvPr>
            </p:nvSpPr>
            <p:spPr>
              <a:xfrm>
                <a:off x="838200" y="1825624"/>
                <a:ext cx="10515600" cy="4667251"/>
              </a:xfrm>
            </p:spPr>
            <p:txBody>
              <a:bodyPr>
                <a:normAutofit/>
              </a:bodyPr>
              <a:lstStyle/>
              <a:p>
                <a:r>
                  <a:rPr lang="en-US" dirty="0"/>
                  <a:t>At each time </a:t>
                </a:r>
                <a14:m>
                  <m:oMath xmlns:m="http://schemas.openxmlformats.org/officeDocument/2006/math">
                    <m:r>
                      <a:rPr lang="en-US" i="1" dirty="0" smtClean="0">
                        <a:latin typeface="Cambria Math" panose="02040503050406030204" pitchFamily="18" charset="0"/>
                      </a:rPr>
                      <m:t>𝑡</m:t>
                    </m:r>
                  </m:oMath>
                </a14:m>
                <a:endParaRPr lang="en-US" dirty="0"/>
              </a:p>
              <a:p>
                <a:pPr lvl="1"/>
                <a:r>
                  <a:rPr lang="en-US" dirty="0"/>
                  <a:t>Observe user query</a:t>
                </a:r>
              </a:p>
              <a:p>
                <a:pPr lvl="1"/>
                <a:r>
                  <a:rPr lang="en-US" dirty="0"/>
                  <a:t>Sample a ranking from the document distribution:</a:t>
                </a:r>
              </a:p>
              <a:p>
                <a:pPr lvl="1"/>
                <a:endParaRPr lang="en-US" dirty="0"/>
              </a:p>
              <a:p>
                <a:pPr lvl="1"/>
                <a:endParaRPr lang="en-US" dirty="0"/>
              </a:p>
              <a:p>
                <a:pPr lvl="1"/>
                <a:r>
                  <a:rPr lang="en-US" dirty="0"/>
                  <a:t>Present the ranking to the user</a:t>
                </a:r>
              </a:p>
              <a:p>
                <a:pPr lvl="1"/>
                <a:r>
                  <a:rPr lang="en-US" dirty="0"/>
                  <a:t>Infer pairwise preference from user clicks</a:t>
                </a:r>
              </a:p>
              <a:p>
                <a:pPr lvl="1"/>
                <a:r>
                  <a:rPr lang="en-US" dirty="0"/>
                  <a:t>Update model according to the estimated unbiased pairwise gradient:</a:t>
                </a:r>
              </a:p>
              <a:p>
                <a:pPr marL="457200" lvl="1" indent="0">
                  <a:buNone/>
                </a:pPr>
                <a:endParaRPr lang="en-US" dirty="0"/>
              </a:p>
            </p:txBody>
          </p:sp>
        </mc:Choice>
        <mc:Fallback>
          <p:sp>
            <p:nvSpPr>
              <p:cNvPr id="3" name="Vertical Text Placeholder 2">
                <a:extLst>
                  <a:ext uri="{FF2B5EF4-FFF2-40B4-BE49-F238E27FC236}">
                    <a16:creationId xmlns:a16="http://schemas.microsoft.com/office/drawing/2014/main" id="{1DE9B68D-8B78-7C49-A1D8-695318878421}"/>
                  </a:ext>
                </a:extLst>
              </p:cNvPr>
              <p:cNvSpPr>
                <a:spLocks noGrp="1" noRot="1" noChangeAspect="1" noMove="1" noResize="1" noEditPoints="1" noAdjustHandles="1" noChangeArrowheads="1" noChangeShapeType="1" noTextEdit="1"/>
              </p:cNvSpPr>
              <p:nvPr>
                <p:ph type="body" orient="vert" idx="1"/>
              </p:nvPr>
            </p:nvSpPr>
            <p:spPr>
              <a:xfrm>
                <a:off x="838200" y="1825624"/>
                <a:ext cx="10515600" cy="4667251"/>
              </a:xfrm>
              <a:blipFill>
                <a:blip r:embed="rId3"/>
                <a:stretch>
                  <a:fillRect l="-1086" t="-2168"/>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EBBF20AA-9300-2943-848B-3D0A14A75F64}"/>
              </a:ext>
            </a:extLst>
          </p:cNvPr>
          <p:cNvGrpSpPr/>
          <p:nvPr/>
        </p:nvGrpSpPr>
        <p:grpSpPr>
          <a:xfrm>
            <a:off x="7090790" y="3029348"/>
            <a:ext cx="4553564" cy="1102895"/>
            <a:chOff x="6912269" y="3207112"/>
            <a:chExt cx="4553564" cy="1102895"/>
          </a:xfrm>
        </p:grpSpPr>
        <p:grpSp>
          <p:nvGrpSpPr>
            <p:cNvPr id="6" name="Group 5">
              <a:extLst>
                <a:ext uri="{FF2B5EF4-FFF2-40B4-BE49-F238E27FC236}">
                  <a16:creationId xmlns:a16="http://schemas.microsoft.com/office/drawing/2014/main" id="{47F9EEEA-3D22-5E48-B314-704A56290845}"/>
                </a:ext>
              </a:extLst>
            </p:cNvPr>
            <p:cNvGrpSpPr/>
            <p:nvPr/>
          </p:nvGrpSpPr>
          <p:grpSpPr>
            <a:xfrm>
              <a:off x="6912269" y="3207112"/>
              <a:ext cx="767071" cy="1102895"/>
              <a:chOff x="7741920" y="3677920"/>
              <a:chExt cx="767071" cy="1102895"/>
            </a:xfrm>
            <a:solidFill>
              <a:schemeClr val="accent5">
                <a:lumMod val="60000"/>
                <a:lumOff val="40000"/>
              </a:schemeClr>
            </a:solidFill>
          </p:grpSpPr>
          <p:sp>
            <p:nvSpPr>
              <p:cNvPr id="7" name="Rectangle 6">
                <a:extLst>
                  <a:ext uri="{FF2B5EF4-FFF2-40B4-BE49-F238E27FC236}">
                    <a16:creationId xmlns:a16="http://schemas.microsoft.com/office/drawing/2014/main" id="{71E21621-FF4C-C84E-A3C1-7F1B881CBBE4}"/>
                  </a:ext>
                </a:extLst>
              </p:cNvPr>
              <p:cNvSpPr/>
              <p:nvPr/>
            </p:nvSpPr>
            <p:spPr>
              <a:xfrm>
                <a:off x="7741920" y="367792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d1</a:t>
                </a:r>
              </a:p>
            </p:txBody>
          </p:sp>
          <p:sp>
            <p:nvSpPr>
              <p:cNvPr id="8" name="Rectangle 7">
                <a:extLst>
                  <a:ext uri="{FF2B5EF4-FFF2-40B4-BE49-F238E27FC236}">
                    <a16:creationId xmlns:a16="http://schemas.microsoft.com/office/drawing/2014/main" id="{734D2DA3-C7AE-F448-81C7-B17DA91CE984}"/>
                  </a:ext>
                </a:extLst>
              </p:cNvPr>
              <p:cNvSpPr/>
              <p:nvPr/>
            </p:nvSpPr>
            <p:spPr>
              <a:xfrm>
                <a:off x="7741920" y="3952240"/>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d2</a:t>
                </a:r>
              </a:p>
            </p:txBody>
          </p:sp>
          <p:sp>
            <p:nvSpPr>
              <p:cNvPr id="9" name="Rectangle 8">
                <a:extLst>
                  <a:ext uri="{FF2B5EF4-FFF2-40B4-BE49-F238E27FC236}">
                    <a16:creationId xmlns:a16="http://schemas.microsoft.com/office/drawing/2014/main" id="{F287361F-4FAA-3A41-AC02-C345FF256A83}"/>
                  </a:ext>
                </a:extLst>
              </p:cNvPr>
              <p:cNvSpPr/>
              <p:nvPr/>
            </p:nvSpPr>
            <p:spPr>
              <a:xfrm>
                <a:off x="7741920" y="4228281"/>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d3</a:t>
                </a:r>
              </a:p>
            </p:txBody>
          </p:sp>
          <p:sp>
            <p:nvSpPr>
              <p:cNvPr id="10" name="Rectangle 9">
                <a:extLst>
                  <a:ext uri="{FF2B5EF4-FFF2-40B4-BE49-F238E27FC236}">
                    <a16:creationId xmlns:a16="http://schemas.microsoft.com/office/drawing/2014/main" id="{990BC655-E7D5-0F4B-B117-BCD0CA200ABA}"/>
                  </a:ext>
                </a:extLst>
              </p:cNvPr>
              <p:cNvSpPr/>
              <p:nvPr/>
            </p:nvSpPr>
            <p:spPr>
              <a:xfrm>
                <a:off x="7741920" y="4506495"/>
                <a:ext cx="767071" cy="27432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d4</a:t>
                </a:r>
              </a:p>
            </p:txBody>
          </p:sp>
        </p:grpSp>
        <p:pic>
          <p:nvPicPr>
            <p:cNvPr id="11" name="Picture 10" descr="Icon&#10;&#10;Description automatically generated">
              <a:extLst>
                <a:ext uri="{FF2B5EF4-FFF2-40B4-BE49-F238E27FC236}">
                  <a16:creationId xmlns:a16="http://schemas.microsoft.com/office/drawing/2014/main" id="{806F655A-0692-964B-A5C2-84EFF776724E}"/>
                </a:ext>
              </a:extLst>
            </p:cNvPr>
            <p:cNvPicPr>
              <a:picLocks noChangeAspect="1"/>
            </p:cNvPicPr>
            <p:nvPr/>
          </p:nvPicPr>
          <p:blipFill>
            <a:blip r:embed="rId4"/>
            <a:stretch>
              <a:fillRect/>
            </a:stretch>
          </p:blipFill>
          <p:spPr>
            <a:xfrm>
              <a:off x="7687291" y="3755752"/>
              <a:ext cx="318886" cy="318886"/>
            </a:xfrm>
            <a:prstGeom prst="rect">
              <a:avLst/>
            </a:prstGeom>
          </p:spPr>
        </p:pic>
        <p:cxnSp>
          <p:nvCxnSpPr>
            <p:cNvPr id="12" name="Straight Arrow Connector 11">
              <a:extLst>
                <a:ext uri="{FF2B5EF4-FFF2-40B4-BE49-F238E27FC236}">
                  <a16:creationId xmlns:a16="http://schemas.microsoft.com/office/drawing/2014/main" id="{BCA6E45B-F26B-AD4B-BBCB-9EDE58B1A5F1}"/>
                </a:ext>
              </a:extLst>
            </p:cNvPr>
            <p:cNvCxnSpPr>
              <a:cxnSpLocks/>
            </p:cNvCxnSpPr>
            <p:nvPr/>
          </p:nvCxnSpPr>
          <p:spPr>
            <a:xfrm>
              <a:off x="8154942" y="3755752"/>
              <a:ext cx="46427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1AA76F-CA14-6546-AFC6-4037D3649945}"/>
                </a:ext>
              </a:extLst>
            </p:cNvPr>
            <p:cNvSpPr txBox="1"/>
            <p:nvPr/>
          </p:nvSpPr>
          <p:spPr>
            <a:xfrm>
              <a:off x="8767979" y="3617252"/>
              <a:ext cx="65" cy="276999"/>
            </a:xfrm>
            <a:prstGeom prst="rect">
              <a:avLst/>
            </a:prstGeom>
            <a:noFill/>
          </p:spPr>
          <p:txBody>
            <a:bodyPr wrap="none" lIns="0" tIns="0" rIns="0" bIns="0" rtlCol="0">
              <a:spAutoFit/>
            </a:bodyPr>
            <a:lstStyle/>
            <a:p>
              <a:endParaRPr lang="en-US" dirty="0"/>
            </a:p>
          </p:txBody>
        </p:sp>
        <p:sp>
          <p:nvSpPr>
            <p:cNvPr id="14" name="Rectangle 13">
              <a:extLst>
                <a:ext uri="{FF2B5EF4-FFF2-40B4-BE49-F238E27FC236}">
                  <a16:creationId xmlns:a16="http://schemas.microsoft.com/office/drawing/2014/main" id="{3F34762C-EB58-C845-BD45-F6545BD543F2}"/>
                </a:ext>
              </a:extLst>
            </p:cNvPr>
            <p:cNvSpPr/>
            <p:nvPr/>
          </p:nvSpPr>
          <p:spPr>
            <a:xfrm>
              <a:off x="8760611" y="3485649"/>
              <a:ext cx="2705222" cy="559766"/>
            </a:xfrm>
            <a:prstGeom prst="rect">
              <a:avLst/>
            </a:prstGeom>
            <a:noFill/>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grpSp>
      <p:pic>
        <p:nvPicPr>
          <p:cNvPr id="5" name="Picture 4" descr="Text&#10;&#10;Description automatically generated with low confidence">
            <a:extLst>
              <a:ext uri="{FF2B5EF4-FFF2-40B4-BE49-F238E27FC236}">
                <a16:creationId xmlns:a16="http://schemas.microsoft.com/office/drawing/2014/main" id="{F9543DE8-2514-2549-9BFA-692D22EECC8F}"/>
              </a:ext>
            </a:extLst>
          </p:cNvPr>
          <p:cNvPicPr>
            <a:picLocks noChangeAspect="1"/>
          </p:cNvPicPr>
          <p:nvPr/>
        </p:nvPicPr>
        <p:blipFill>
          <a:blip r:embed="rId5"/>
          <a:stretch>
            <a:fillRect/>
          </a:stretch>
        </p:blipFill>
        <p:spPr>
          <a:xfrm>
            <a:off x="2026440" y="3075260"/>
            <a:ext cx="3375280" cy="821614"/>
          </a:xfrm>
          <a:prstGeom prst="rect">
            <a:avLst/>
          </a:prstGeom>
        </p:spPr>
      </p:pic>
      <p:pic>
        <p:nvPicPr>
          <p:cNvPr id="17" name="Picture 16">
            <a:extLst>
              <a:ext uri="{FF2B5EF4-FFF2-40B4-BE49-F238E27FC236}">
                <a16:creationId xmlns:a16="http://schemas.microsoft.com/office/drawing/2014/main" id="{7715F283-26C2-F14E-BDB9-E38217E5700E}"/>
              </a:ext>
            </a:extLst>
          </p:cNvPr>
          <p:cNvPicPr>
            <a:picLocks noChangeAspect="1"/>
          </p:cNvPicPr>
          <p:nvPr/>
        </p:nvPicPr>
        <p:blipFill>
          <a:blip r:embed="rId6"/>
          <a:stretch>
            <a:fillRect/>
          </a:stretch>
        </p:blipFill>
        <p:spPr>
          <a:xfrm>
            <a:off x="2773404" y="5061215"/>
            <a:ext cx="7226300" cy="558800"/>
          </a:xfrm>
          <a:prstGeom prst="rect">
            <a:avLst/>
          </a:prstGeom>
        </p:spPr>
      </p:pic>
      <p:pic>
        <p:nvPicPr>
          <p:cNvPr id="23" name="Picture 22">
            <a:extLst>
              <a:ext uri="{FF2B5EF4-FFF2-40B4-BE49-F238E27FC236}">
                <a16:creationId xmlns:a16="http://schemas.microsoft.com/office/drawing/2014/main" id="{522057B5-BAF0-9F45-8EAC-B65AC16CE6E4}"/>
              </a:ext>
            </a:extLst>
          </p:cNvPr>
          <p:cNvPicPr>
            <a:picLocks noChangeAspect="1"/>
          </p:cNvPicPr>
          <p:nvPr/>
        </p:nvPicPr>
        <p:blipFill>
          <a:blip r:embed="rId7"/>
          <a:stretch>
            <a:fillRect/>
          </a:stretch>
        </p:blipFill>
        <p:spPr>
          <a:xfrm>
            <a:off x="3319504" y="5798149"/>
            <a:ext cx="6134100" cy="673100"/>
          </a:xfrm>
          <a:prstGeom prst="rect">
            <a:avLst/>
          </a:prstGeom>
        </p:spPr>
      </p:pic>
      <p:sp>
        <p:nvSpPr>
          <p:cNvPr id="25" name="TextBox 24">
            <a:extLst>
              <a:ext uri="{FF2B5EF4-FFF2-40B4-BE49-F238E27FC236}">
                <a16:creationId xmlns:a16="http://schemas.microsoft.com/office/drawing/2014/main" id="{1810ADDD-8069-974F-BB6E-F2911572C51F}"/>
              </a:ext>
            </a:extLst>
          </p:cNvPr>
          <p:cNvSpPr txBox="1"/>
          <p:nvPr/>
        </p:nvSpPr>
        <p:spPr>
          <a:xfrm>
            <a:off x="71260" y="4965817"/>
            <a:ext cx="2957690" cy="1477328"/>
          </a:xfrm>
          <a:prstGeom prst="rect">
            <a:avLst/>
          </a:prstGeom>
          <a:noFill/>
        </p:spPr>
        <p:txBody>
          <a:bodyPr wrap="square" rtlCol="0">
            <a:spAutoFit/>
          </a:bodyPr>
          <a:lstStyle/>
          <a:p>
            <a:r>
              <a:rPr lang="en-US" dirty="0">
                <a:solidFill>
                  <a:schemeClr val="accent1">
                    <a:lumMod val="75000"/>
                  </a:schemeClr>
                </a:solidFill>
              </a:rPr>
              <a:t>Weighting function to deal with bias: the ratio between the probability of the ranking and the reversed pair ranking</a:t>
            </a:r>
          </a:p>
          <a:p>
            <a:pPr marL="285750" indent="-285750">
              <a:buFont typeface="Arial" panose="020B0604020202020204" pitchFamily="34" charset="0"/>
              <a:buChar char="•"/>
            </a:pPr>
            <a:endParaRPr lang="en-US" dirty="0">
              <a:solidFill>
                <a:schemeClr val="accent1">
                  <a:lumMod val="75000"/>
                </a:schemeClr>
              </a:solidFill>
            </a:endParaRPr>
          </a:p>
        </p:txBody>
      </p:sp>
      <p:sp>
        <p:nvSpPr>
          <p:cNvPr id="26" name="TextBox 25">
            <a:extLst>
              <a:ext uri="{FF2B5EF4-FFF2-40B4-BE49-F238E27FC236}">
                <a16:creationId xmlns:a16="http://schemas.microsoft.com/office/drawing/2014/main" id="{1866BAC4-CDC9-4648-8178-B2B037DBF6F0}"/>
              </a:ext>
            </a:extLst>
          </p:cNvPr>
          <p:cNvSpPr txBox="1"/>
          <p:nvPr/>
        </p:nvSpPr>
        <p:spPr>
          <a:xfrm>
            <a:off x="3911645" y="6443145"/>
            <a:ext cx="2576223" cy="369332"/>
          </a:xfrm>
          <a:prstGeom prst="rect">
            <a:avLst/>
          </a:prstGeom>
          <a:noFill/>
        </p:spPr>
        <p:txBody>
          <a:bodyPr wrap="square" rtlCol="0">
            <a:spAutoFit/>
          </a:bodyPr>
          <a:lstStyle/>
          <a:p>
            <a:r>
              <a:rPr lang="en-US" dirty="0">
                <a:solidFill>
                  <a:srgbClr val="FF0000"/>
                </a:solidFill>
              </a:rPr>
              <a:t>The presented ranking</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E5934293-106B-FB4C-B9AF-A40CA030541A}"/>
                  </a:ext>
                </a:extLst>
              </p:cNvPr>
              <p:cNvSpPr txBox="1"/>
              <p:nvPr/>
            </p:nvSpPr>
            <p:spPr>
              <a:xfrm>
                <a:off x="9388143" y="5614945"/>
                <a:ext cx="2732597" cy="668645"/>
              </a:xfrm>
              <a:prstGeom prst="rect">
                <a:avLst/>
              </a:prstGeom>
              <a:noFill/>
            </p:spPr>
            <p:txBody>
              <a:bodyPr wrap="square" rtlCol="0">
                <a:spAutoFit/>
              </a:bodyPr>
              <a:lstStyle/>
              <a:p>
                <a:r>
                  <a:rPr lang="en-US" dirty="0">
                    <a:solidFill>
                      <a:srgbClr val="FF0000"/>
                    </a:solidFill>
                  </a:rPr>
                  <a:t>Compared to </a:t>
                </a:r>
                <a14:m>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𝜋</m:t>
                        </m:r>
                      </m:e>
                      <m:sub>
                        <m:r>
                          <a:rPr lang="en-US" b="0" i="1" smtClean="0">
                            <a:solidFill>
                              <a:srgbClr val="FF0000"/>
                            </a:solidFill>
                            <a:latin typeface="Cambria Math" panose="02040503050406030204" pitchFamily="18" charset="0"/>
                            <a:ea typeface="Cambria Math" panose="02040503050406030204" pitchFamily="18" charset="0"/>
                          </a:rPr>
                          <m:t>𝑡</m:t>
                        </m:r>
                      </m:sub>
                    </m:sSub>
                  </m:oMath>
                </a14:m>
                <a:r>
                  <a:rPr lang="en-US" dirty="0">
                    <a:solidFill>
                      <a:srgbClr val="FF0000"/>
                    </a:solidFill>
                  </a:rPr>
                  <a:t>, </a:t>
                </a: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𝑑</m:t>
                        </m:r>
                      </m:e>
                      <m:sub>
                        <m:r>
                          <a:rPr lang="en-US" i="1" dirty="0" smtClean="0">
                            <a:solidFill>
                              <a:srgbClr val="FF0000"/>
                            </a:solidFill>
                            <a:latin typeface="Cambria Math" panose="02040503050406030204" pitchFamily="18" charset="0"/>
                          </a:rPr>
                          <m:t>𝑖</m:t>
                        </m:r>
                      </m:sub>
                    </m:sSub>
                  </m:oMath>
                </a14:m>
                <a:r>
                  <a:rPr lang="en-US" dirty="0">
                    <a:solidFill>
                      <a:srgbClr val="FF0000"/>
                    </a:solidFill>
                  </a:rPr>
                  <a:t> and </a:t>
                </a:r>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𝑑</m:t>
                        </m:r>
                      </m:e>
                      <m:sub>
                        <m:r>
                          <a:rPr lang="en-US" i="1" dirty="0" smtClean="0">
                            <a:solidFill>
                              <a:srgbClr val="FF0000"/>
                            </a:solidFill>
                            <a:latin typeface="Cambria Math" panose="02040503050406030204" pitchFamily="18" charset="0"/>
                          </a:rPr>
                          <m:t>𝑗</m:t>
                        </m:r>
                      </m:sub>
                    </m:sSub>
                  </m:oMath>
                </a14:m>
                <a:r>
                  <a:rPr lang="en-US" dirty="0">
                    <a:solidFill>
                      <a:srgbClr val="FF0000"/>
                    </a:solidFill>
                  </a:rPr>
                  <a:t> are swapped.</a:t>
                </a:r>
              </a:p>
            </p:txBody>
          </p:sp>
        </mc:Choice>
        <mc:Fallback>
          <p:sp>
            <p:nvSpPr>
              <p:cNvPr id="27" name="TextBox 26">
                <a:extLst>
                  <a:ext uri="{FF2B5EF4-FFF2-40B4-BE49-F238E27FC236}">
                    <a16:creationId xmlns:a16="http://schemas.microsoft.com/office/drawing/2014/main" id="{E5934293-106B-FB4C-B9AF-A40CA030541A}"/>
                  </a:ext>
                </a:extLst>
              </p:cNvPr>
              <p:cNvSpPr txBox="1">
                <a:spLocks noRot="1" noChangeAspect="1" noMove="1" noResize="1" noEditPoints="1" noAdjustHandles="1" noChangeArrowheads="1" noChangeShapeType="1" noTextEdit="1"/>
              </p:cNvSpPr>
              <p:nvPr/>
            </p:nvSpPr>
            <p:spPr>
              <a:xfrm>
                <a:off x="9388143" y="5614945"/>
                <a:ext cx="2732597" cy="668645"/>
              </a:xfrm>
              <a:prstGeom prst="rect">
                <a:avLst/>
              </a:prstGeom>
              <a:blipFill>
                <a:blip r:embed="rId8"/>
                <a:stretch>
                  <a:fillRect l="-1852" t="-3774" b="-15094"/>
                </a:stretch>
              </a:blipFill>
            </p:spPr>
            <p:txBody>
              <a:bodyPr/>
              <a:lstStyle/>
              <a:p>
                <a:r>
                  <a:rPr lang="en-US">
                    <a:noFill/>
                  </a:rPr>
                  <a:t> </a:t>
                </a:r>
              </a:p>
            </p:txBody>
          </p:sp>
        </mc:Fallback>
      </mc:AlternateContent>
      <p:sp>
        <p:nvSpPr>
          <p:cNvPr id="28" name="Slide Number Placeholder 4">
            <a:extLst>
              <a:ext uri="{FF2B5EF4-FFF2-40B4-BE49-F238E27FC236}">
                <a16:creationId xmlns:a16="http://schemas.microsoft.com/office/drawing/2014/main" id="{D80A4ED7-60D7-7E45-B798-48DBC5736BF1}"/>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25</a:t>
            </a:fld>
            <a:endParaRPr lang="en-US"/>
          </a:p>
        </p:txBody>
      </p:sp>
      <p:sp>
        <p:nvSpPr>
          <p:cNvPr id="29" name="Date Placeholder 3">
            <a:extLst>
              <a:ext uri="{FF2B5EF4-FFF2-40B4-BE49-F238E27FC236}">
                <a16:creationId xmlns:a16="http://schemas.microsoft.com/office/drawing/2014/main" id="{F67AB8BA-BBF1-A24F-95EA-7E0C3BDE0B66}"/>
              </a:ext>
            </a:extLst>
          </p:cNvPr>
          <p:cNvSpPr>
            <a:spLocks noGrp="1"/>
          </p:cNvSpPr>
          <p:nvPr>
            <p:ph type="dt" sz="half" idx="10"/>
          </p:nvPr>
        </p:nvSpPr>
        <p:spPr>
          <a:xfrm>
            <a:off x="838200" y="6356350"/>
            <a:ext cx="2743200" cy="365125"/>
          </a:xfrm>
        </p:spPr>
        <p:txBody>
          <a:bodyPr/>
          <a:lstStyle/>
          <a:p>
            <a:r>
              <a:rPr lang="en-US" dirty="0"/>
              <a:t>PDGD</a:t>
            </a:r>
          </a:p>
        </p:txBody>
      </p:sp>
    </p:spTree>
    <p:extLst>
      <p:ext uri="{BB962C8B-B14F-4D97-AF65-F5344CB8AC3E}">
        <p14:creationId xmlns:p14="http://schemas.microsoft.com/office/powerpoint/2010/main" val="3279331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393-14F3-9849-B902-472B8682E579}"/>
              </a:ext>
            </a:extLst>
          </p:cNvPr>
          <p:cNvSpPr>
            <a:spLocks noGrp="1"/>
          </p:cNvSpPr>
          <p:nvPr>
            <p:ph type="title"/>
          </p:nvPr>
        </p:nvSpPr>
        <p:spPr>
          <a:xfrm>
            <a:off x="838199" y="365125"/>
            <a:ext cx="11496676" cy="1325563"/>
          </a:xfrm>
        </p:spPr>
        <p:txBody>
          <a:bodyPr/>
          <a:lstStyle/>
          <a:p>
            <a:r>
              <a:rPr lang="en-US" dirty="0" err="1"/>
              <a:t>PairRank</a:t>
            </a:r>
            <a:r>
              <a:rPr lang="en-US" dirty="0"/>
              <a:t> [JWGW21] </a:t>
            </a:r>
          </a:p>
        </p:txBody>
      </p:sp>
      <p:grpSp>
        <p:nvGrpSpPr>
          <p:cNvPr id="76" name="Group 75">
            <a:extLst>
              <a:ext uri="{FF2B5EF4-FFF2-40B4-BE49-F238E27FC236}">
                <a16:creationId xmlns:a16="http://schemas.microsoft.com/office/drawing/2014/main" id="{920F6AB1-71FD-DB49-864E-A79D203B4FD2}"/>
              </a:ext>
            </a:extLst>
          </p:cNvPr>
          <p:cNvGrpSpPr/>
          <p:nvPr/>
        </p:nvGrpSpPr>
        <p:grpSpPr>
          <a:xfrm>
            <a:off x="4234925" y="4204569"/>
            <a:ext cx="2286000" cy="1804751"/>
            <a:chOff x="3826985" y="4092633"/>
            <a:chExt cx="2286000" cy="1804751"/>
          </a:xfrm>
        </p:grpSpPr>
        <p:sp>
          <p:nvSpPr>
            <p:cNvPr id="40" name="TextBox 39">
              <a:extLst>
                <a:ext uri="{FF2B5EF4-FFF2-40B4-BE49-F238E27FC236}">
                  <a16:creationId xmlns:a16="http://schemas.microsoft.com/office/drawing/2014/main" id="{F892C7BE-518D-574B-9104-0A47E76D7C85}"/>
                </a:ext>
              </a:extLst>
            </p:cNvPr>
            <p:cNvSpPr txBox="1"/>
            <p:nvPr/>
          </p:nvSpPr>
          <p:spPr>
            <a:xfrm>
              <a:off x="3826985" y="4092633"/>
              <a:ext cx="2286000" cy="369332"/>
            </a:xfrm>
            <a:prstGeom prst="rect">
              <a:avLst/>
            </a:prstGeom>
            <a:noFill/>
          </p:spPr>
          <p:txBody>
            <a:bodyPr wrap="square" rtlCol="0">
              <a:spAutoFit/>
            </a:bodyPr>
            <a:lstStyle/>
            <a:p>
              <a:r>
                <a:rPr lang="en-US" dirty="0"/>
                <a:t>Uncertain rank orders</a:t>
              </a:r>
            </a:p>
          </p:txBody>
        </p:sp>
        <p:grpSp>
          <p:nvGrpSpPr>
            <p:cNvPr id="75" name="Group 74">
              <a:extLst>
                <a:ext uri="{FF2B5EF4-FFF2-40B4-BE49-F238E27FC236}">
                  <a16:creationId xmlns:a16="http://schemas.microsoft.com/office/drawing/2014/main" id="{9269EA77-6F4D-6847-A05F-2904CFDA3158}"/>
                </a:ext>
              </a:extLst>
            </p:cNvPr>
            <p:cNvGrpSpPr/>
            <p:nvPr/>
          </p:nvGrpSpPr>
          <p:grpSpPr>
            <a:xfrm>
              <a:off x="4330800" y="4545003"/>
              <a:ext cx="989731" cy="1352381"/>
              <a:chOff x="4330800" y="4545003"/>
              <a:chExt cx="989731" cy="1352381"/>
            </a:xfrm>
          </p:grpSpPr>
          <p:sp>
            <p:nvSpPr>
              <p:cNvPr id="42" name="Rounded Rectangle 41">
                <a:extLst>
                  <a:ext uri="{FF2B5EF4-FFF2-40B4-BE49-F238E27FC236}">
                    <a16:creationId xmlns:a16="http://schemas.microsoft.com/office/drawing/2014/main" id="{F1730CAB-8134-8043-B780-5CA91F4549D2}"/>
                  </a:ext>
                </a:extLst>
              </p:cNvPr>
              <p:cNvSpPr/>
              <p:nvPr/>
            </p:nvSpPr>
            <p:spPr>
              <a:xfrm>
                <a:off x="4330800" y="4545003"/>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3" name="Rounded Rectangle 42">
                <a:extLst>
                  <a:ext uri="{FF2B5EF4-FFF2-40B4-BE49-F238E27FC236}">
                    <a16:creationId xmlns:a16="http://schemas.microsoft.com/office/drawing/2014/main" id="{A120F3DC-C8AC-E24A-9449-3A91C16FF49A}"/>
                  </a:ext>
                </a:extLst>
              </p:cNvPr>
              <p:cNvSpPr/>
              <p:nvPr/>
            </p:nvSpPr>
            <p:spPr>
              <a:xfrm>
                <a:off x="4969985" y="4545003"/>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44" name="Rounded Rectangle 43">
                <a:extLst>
                  <a:ext uri="{FF2B5EF4-FFF2-40B4-BE49-F238E27FC236}">
                    <a16:creationId xmlns:a16="http://schemas.microsoft.com/office/drawing/2014/main" id="{D58F9F89-AE44-7248-A64B-76781F44BE41}"/>
                  </a:ext>
                </a:extLst>
              </p:cNvPr>
              <p:cNvSpPr/>
              <p:nvPr/>
            </p:nvSpPr>
            <p:spPr>
              <a:xfrm>
                <a:off x="4330800" y="5062885"/>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5" name="Rounded Rectangle 44">
                <a:extLst>
                  <a:ext uri="{FF2B5EF4-FFF2-40B4-BE49-F238E27FC236}">
                    <a16:creationId xmlns:a16="http://schemas.microsoft.com/office/drawing/2014/main" id="{32FDE969-827E-874C-B366-CAF0D0B5FFF4}"/>
                  </a:ext>
                </a:extLst>
              </p:cNvPr>
              <p:cNvSpPr/>
              <p:nvPr/>
            </p:nvSpPr>
            <p:spPr>
              <a:xfrm>
                <a:off x="4330800" y="5583051"/>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46" name="Rounded Rectangle 45">
                <a:extLst>
                  <a:ext uri="{FF2B5EF4-FFF2-40B4-BE49-F238E27FC236}">
                    <a16:creationId xmlns:a16="http://schemas.microsoft.com/office/drawing/2014/main" id="{F614B9B9-DEB5-1C41-9D8B-B0D817CACEA7}"/>
                  </a:ext>
                </a:extLst>
              </p:cNvPr>
              <p:cNvSpPr/>
              <p:nvPr/>
            </p:nvSpPr>
            <p:spPr>
              <a:xfrm>
                <a:off x="4969985" y="5062885"/>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47" name="Rounded Rectangle 46">
                <a:extLst>
                  <a:ext uri="{FF2B5EF4-FFF2-40B4-BE49-F238E27FC236}">
                    <a16:creationId xmlns:a16="http://schemas.microsoft.com/office/drawing/2014/main" id="{80DA0B99-E531-544D-A17C-0B05807B5078}"/>
                  </a:ext>
                </a:extLst>
              </p:cNvPr>
              <p:cNvSpPr/>
              <p:nvPr/>
            </p:nvSpPr>
            <p:spPr>
              <a:xfrm>
                <a:off x="4969985" y="5580766"/>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cxnSp>
            <p:nvCxnSpPr>
              <p:cNvPr id="48" name="Straight Arrow Connector 47">
                <a:extLst>
                  <a:ext uri="{FF2B5EF4-FFF2-40B4-BE49-F238E27FC236}">
                    <a16:creationId xmlns:a16="http://schemas.microsoft.com/office/drawing/2014/main" id="{FCDAFF20-F4F4-C647-AEA0-F7F2AC0CE72A}"/>
                  </a:ext>
                </a:extLst>
              </p:cNvPr>
              <p:cNvCxnSpPr>
                <a:cxnSpLocks/>
                <a:stCxn id="43" idx="1"/>
                <a:endCxn id="42" idx="3"/>
              </p:cNvCxnSpPr>
              <p:nvPr/>
            </p:nvCxnSpPr>
            <p:spPr>
              <a:xfrm flipH="1">
                <a:off x="4681346" y="4702170"/>
                <a:ext cx="288639" cy="0"/>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1" name="Straight Arrow Connector 50">
                <a:extLst>
                  <a:ext uri="{FF2B5EF4-FFF2-40B4-BE49-F238E27FC236}">
                    <a16:creationId xmlns:a16="http://schemas.microsoft.com/office/drawing/2014/main" id="{D208D287-DB0D-424B-9A65-C321F81DE8EB}"/>
                  </a:ext>
                </a:extLst>
              </p:cNvPr>
              <p:cNvCxnSpPr>
                <a:cxnSpLocks/>
                <a:stCxn id="46" idx="1"/>
                <a:endCxn id="44" idx="3"/>
              </p:cNvCxnSpPr>
              <p:nvPr/>
            </p:nvCxnSpPr>
            <p:spPr>
              <a:xfrm flipH="1">
                <a:off x="4681346" y="5220052"/>
                <a:ext cx="288639" cy="0"/>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54" name="Straight Arrow Connector 53">
                <a:extLst>
                  <a:ext uri="{FF2B5EF4-FFF2-40B4-BE49-F238E27FC236}">
                    <a16:creationId xmlns:a16="http://schemas.microsoft.com/office/drawing/2014/main" id="{451A4B3C-E35D-8946-8E92-E3B4CA128A32}"/>
                  </a:ext>
                </a:extLst>
              </p:cNvPr>
              <p:cNvCxnSpPr>
                <a:cxnSpLocks/>
                <a:stCxn id="47" idx="1"/>
                <a:endCxn id="45" idx="3"/>
              </p:cNvCxnSpPr>
              <p:nvPr/>
            </p:nvCxnSpPr>
            <p:spPr>
              <a:xfrm flipH="1">
                <a:off x="4681346" y="5737933"/>
                <a:ext cx="288639" cy="2285"/>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grpSp>
      <p:sp>
        <p:nvSpPr>
          <p:cNvPr id="67" name="TextBox 66">
            <a:extLst>
              <a:ext uri="{FF2B5EF4-FFF2-40B4-BE49-F238E27FC236}">
                <a16:creationId xmlns:a16="http://schemas.microsoft.com/office/drawing/2014/main" id="{F4B935F9-7A9C-BB45-9D02-1C5F0C503F2E}"/>
              </a:ext>
            </a:extLst>
          </p:cNvPr>
          <p:cNvSpPr txBox="1"/>
          <p:nvPr/>
        </p:nvSpPr>
        <p:spPr>
          <a:xfrm>
            <a:off x="7173629" y="4657407"/>
            <a:ext cx="4477021" cy="707886"/>
          </a:xfrm>
          <a:prstGeom prst="rect">
            <a:avLst/>
          </a:prstGeom>
          <a:noFill/>
        </p:spPr>
        <p:txBody>
          <a:bodyPr wrap="square" rtlCol="0">
            <a:spAutoFit/>
          </a:bodyPr>
          <a:lstStyle/>
          <a:p>
            <a:r>
              <a:rPr lang="en-US" sz="2000" dirty="0">
                <a:solidFill>
                  <a:srgbClr val="FF0000"/>
                </a:solidFill>
              </a:rPr>
              <a:t>Explore the uncertain rank orders</a:t>
            </a:r>
          </a:p>
          <a:p>
            <a:r>
              <a:rPr lang="en-US" sz="2000" dirty="0">
                <a:solidFill>
                  <a:srgbClr val="FF0000"/>
                </a:solidFill>
              </a:rPr>
              <a:t>Exploit the certain rank orders</a:t>
            </a:r>
          </a:p>
        </p:txBody>
      </p:sp>
      <p:grpSp>
        <p:nvGrpSpPr>
          <p:cNvPr id="74" name="Group 73">
            <a:extLst>
              <a:ext uri="{FF2B5EF4-FFF2-40B4-BE49-F238E27FC236}">
                <a16:creationId xmlns:a16="http://schemas.microsoft.com/office/drawing/2014/main" id="{A929CBE5-7AE7-E64A-A1D2-B192DC8925D8}"/>
              </a:ext>
            </a:extLst>
          </p:cNvPr>
          <p:cNvGrpSpPr/>
          <p:nvPr/>
        </p:nvGrpSpPr>
        <p:grpSpPr>
          <a:xfrm>
            <a:off x="315361" y="4175150"/>
            <a:ext cx="2817608" cy="2594683"/>
            <a:chOff x="-28407" y="3765543"/>
            <a:chExt cx="2817608" cy="2594683"/>
          </a:xfrm>
        </p:grpSpPr>
        <p:grpSp>
          <p:nvGrpSpPr>
            <p:cNvPr id="39" name="Group 38">
              <a:extLst>
                <a:ext uri="{FF2B5EF4-FFF2-40B4-BE49-F238E27FC236}">
                  <a16:creationId xmlns:a16="http://schemas.microsoft.com/office/drawing/2014/main" id="{69F9D859-363D-E741-9AFB-295C8D66DB4B}"/>
                </a:ext>
              </a:extLst>
            </p:cNvPr>
            <p:cNvGrpSpPr/>
            <p:nvPr/>
          </p:nvGrpSpPr>
          <p:grpSpPr>
            <a:xfrm>
              <a:off x="2429265" y="3765543"/>
              <a:ext cx="359936" cy="2594683"/>
              <a:chOff x="7700434" y="1690688"/>
              <a:chExt cx="486834" cy="3843867"/>
            </a:xfrm>
          </p:grpSpPr>
          <p:sp>
            <p:nvSpPr>
              <p:cNvPr id="3" name="Rounded Rectangle 2">
                <a:extLst>
                  <a:ext uri="{FF2B5EF4-FFF2-40B4-BE49-F238E27FC236}">
                    <a16:creationId xmlns:a16="http://schemas.microsoft.com/office/drawing/2014/main" id="{31ABF11D-0D10-6343-9D52-BF9491C62C02}"/>
                  </a:ext>
                </a:extLst>
              </p:cNvPr>
              <p:cNvSpPr/>
              <p:nvPr/>
            </p:nvSpPr>
            <p:spPr>
              <a:xfrm>
                <a:off x="7700434" y="1690688"/>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 name="Rounded Rectangle 3">
                <a:extLst>
                  <a:ext uri="{FF2B5EF4-FFF2-40B4-BE49-F238E27FC236}">
                    <a16:creationId xmlns:a16="http://schemas.microsoft.com/office/drawing/2014/main" id="{122E395C-C9A6-BA40-A166-9680B2100236}"/>
                  </a:ext>
                </a:extLst>
              </p:cNvPr>
              <p:cNvSpPr/>
              <p:nvPr/>
            </p:nvSpPr>
            <p:spPr>
              <a:xfrm>
                <a:off x="7700434" y="5068889"/>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5" name="Rounded Rectangle 4">
                <a:extLst>
                  <a:ext uri="{FF2B5EF4-FFF2-40B4-BE49-F238E27FC236}">
                    <a16:creationId xmlns:a16="http://schemas.microsoft.com/office/drawing/2014/main" id="{4919E316-9B3C-104F-8C99-E1D1E58DE9AF}"/>
                  </a:ext>
                </a:extLst>
              </p:cNvPr>
              <p:cNvSpPr/>
              <p:nvPr/>
            </p:nvSpPr>
            <p:spPr>
              <a:xfrm>
                <a:off x="7700434" y="4224338"/>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6" name="Rounded Rectangle 5">
                <a:extLst>
                  <a:ext uri="{FF2B5EF4-FFF2-40B4-BE49-F238E27FC236}">
                    <a16:creationId xmlns:a16="http://schemas.microsoft.com/office/drawing/2014/main" id="{5411FD8E-8AF3-094C-8BD7-05097AA419D9}"/>
                  </a:ext>
                </a:extLst>
              </p:cNvPr>
              <p:cNvSpPr/>
              <p:nvPr/>
            </p:nvSpPr>
            <p:spPr>
              <a:xfrm>
                <a:off x="7700434" y="3379788"/>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7" name="Rounded Rectangle 6">
                <a:extLst>
                  <a:ext uri="{FF2B5EF4-FFF2-40B4-BE49-F238E27FC236}">
                    <a16:creationId xmlns:a16="http://schemas.microsoft.com/office/drawing/2014/main" id="{5F5400D1-7E24-C34B-AC2A-131A5ECCD3B5}"/>
                  </a:ext>
                </a:extLst>
              </p:cNvPr>
              <p:cNvSpPr/>
              <p:nvPr/>
            </p:nvSpPr>
            <p:spPr>
              <a:xfrm>
                <a:off x="7700442" y="2535238"/>
                <a:ext cx="474133" cy="465665"/>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cxnSp>
            <p:nvCxnSpPr>
              <p:cNvPr id="14" name="Curved Connector 13">
                <a:extLst>
                  <a:ext uri="{FF2B5EF4-FFF2-40B4-BE49-F238E27FC236}">
                    <a16:creationId xmlns:a16="http://schemas.microsoft.com/office/drawing/2014/main" id="{54E984A9-616A-5D45-ACD8-D3F0FA047A0A}"/>
                  </a:ext>
                </a:extLst>
              </p:cNvPr>
              <p:cNvCxnSpPr>
                <a:stCxn id="3" idx="1"/>
                <a:endCxn id="6" idx="1"/>
              </p:cNvCxnSpPr>
              <p:nvPr/>
            </p:nvCxnSpPr>
            <p:spPr>
              <a:xfrm rot="10800000" flipV="1">
                <a:off x="7700434" y="1923521"/>
                <a:ext cx="12700" cy="1689100"/>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cxnSp>
            <p:nvCxnSpPr>
              <p:cNvPr id="16" name="Curved Connector 15">
                <a:extLst>
                  <a:ext uri="{FF2B5EF4-FFF2-40B4-BE49-F238E27FC236}">
                    <a16:creationId xmlns:a16="http://schemas.microsoft.com/office/drawing/2014/main" id="{A90B79DC-AFCD-224A-8B2A-2E7BAFF2E972}"/>
                  </a:ext>
                </a:extLst>
              </p:cNvPr>
              <p:cNvCxnSpPr>
                <a:stCxn id="3" idx="1"/>
                <a:endCxn id="5" idx="1"/>
              </p:cNvCxnSpPr>
              <p:nvPr/>
            </p:nvCxnSpPr>
            <p:spPr>
              <a:xfrm rot="10800000" flipV="1">
                <a:off x="7700434" y="1923521"/>
                <a:ext cx="12700" cy="2533650"/>
              </a:xfrm>
              <a:prstGeom prst="curvedConnector3">
                <a:avLst>
                  <a:gd name="adj1" fmla="val 3333331"/>
                </a:avLst>
              </a:prstGeom>
              <a:ln>
                <a:tailEnd type="triangle"/>
              </a:ln>
            </p:spPr>
            <p:style>
              <a:lnRef idx="3">
                <a:schemeClr val="dk1"/>
              </a:lnRef>
              <a:fillRef idx="0">
                <a:schemeClr val="dk1"/>
              </a:fillRef>
              <a:effectRef idx="2">
                <a:schemeClr val="dk1"/>
              </a:effectRef>
              <a:fontRef idx="minor">
                <a:schemeClr val="tx1"/>
              </a:fontRef>
            </p:style>
          </p:cxnSp>
          <p:cxnSp>
            <p:nvCxnSpPr>
              <p:cNvPr id="19" name="Curved Connector 18">
                <a:extLst>
                  <a:ext uri="{FF2B5EF4-FFF2-40B4-BE49-F238E27FC236}">
                    <a16:creationId xmlns:a16="http://schemas.microsoft.com/office/drawing/2014/main" id="{E6D4B7BE-917B-504D-84FD-6A0C3DF333DE}"/>
                  </a:ext>
                </a:extLst>
              </p:cNvPr>
              <p:cNvCxnSpPr>
                <a:stCxn id="3" idx="1"/>
                <a:endCxn id="4" idx="1"/>
              </p:cNvCxnSpPr>
              <p:nvPr/>
            </p:nvCxnSpPr>
            <p:spPr>
              <a:xfrm rot="10800000" flipV="1">
                <a:off x="7700434" y="1923520"/>
                <a:ext cx="12700" cy="3378201"/>
              </a:xfrm>
              <a:prstGeom prst="curvedConnector3">
                <a:avLst>
                  <a:gd name="adj1" fmla="val 5400000"/>
                </a:avLst>
              </a:prstGeom>
              <a:ln>
                <a:tailEnd type="triangle"/>
              </a:ln>
            </p:spPr>
            <p:style>
              <a:lnRef idx="3">
                <a:schemeClr val="dk1"/>
              </a:lnRef>
              <a:fillRef idx="0">
                <a:schemeClr val="dk1"/>
              </a:fillRef>
              <a:effectRef idx="2">
                <a:schemeClr val="dk1"/>
              </a:effectRef>
              <a:fontRef idx="minor">
                <a:schemeClr val="tx1"/>
              </a:fontRef>
            </p:style>
          </p:cxnSp>
          <p:cxnSp>
            <p:nvCxnSpPr>
              <p:cNvPr id="22" name="Curved Connector 21">
                <a:extLst>
                  <a:ext uri="{FF2B5EF4-FFF2-40B4-BE49-F238E27FC236}">
                    <a16:creationId xmlns:a16="http://schemas.microsoft.com/office/drawing/2014/main" id="{85E09D9A-B0D5-604A-A506-B20B598E67D8}"/>
                  </a:ext>
                </a:extLst>
              </p:cNvPr>
              <p:cNvCxnSpPr>
                <a:stCxn id="7" idx="3"/>
                <a:endCxn id="5" idx="3"/>
              </p:cNvCxnSpPr>
              <p:nvPr/>
            </p:nvCxnSpPr>
            <p:spPr>
              <a:xfrm>
                <a:off x="8174568" y="2768071"/>
                <a:ext cx="12700" cy="1689100"/>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cxnSp>
            <p:nvCxnSpPr>
              <p:cNvPr id="24" name="Curved Connector 23">
                <a:extLst>
                  <a:ext uri="{FF2B5EF4-FFF2-40B4-BE49-F238E27FC236}">
                    <a16:creationId xmlns:a16="http://schemas.microsoft.com/office/drawing/2014/main" id="{721F8FA1-C9B7-3841-8B09-32A1188A7EB9}"/>
                  </a:ext>
                </a:extLst>
              </p:cNvPr>
              <p:cNvCxnSpPr>
                <a:stCxn id="7" idx="3"/>
                <a:endCxn id="4" idx="3"/>
              </p:cNvCxnSpPr>
              <p:nvPr/>
            </p:nvCxnSpPr>
            <p:spPr>
              <a:xfrm>
                <a:off x="8174568" y="2768071"/>
                <a:ext cx="12700" cy="2533651"/>
              </a:xfrm>
              <a:prstGeom prst="curvedConnector3">
                <a:avLst>
                  <a:gd name="adj1" fmla="val 406666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FCFDC2A9-3599-D841-9B50-ED11EF2E19AF}"/>
                  </a:ext>
                </a:extLst>
              </p:cNvPr>
              <p:cNvCxnSpPr>
                <a:stCxn id="7" idx="0"/>
                <a:endCxn id="3" idx="2"/>
              </p:cNvCxnSpPr>
              <p:nvPr/>
            </p:nvCxnSpPr>
            <p:spPr>
              <a:xfrm flipV="1">
                <a:off x="7937501" y="2156354"/>
                <a:ext cx="0" cy="378884"/>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6B7142AA-88CD-AC46-97B8-2C9D5590D970}"/>
                  </a:ext>
                </a:extLst>
              </p:cNvPr>
              <p:cNvCxnSpPr>
                <a:stCxn id="7" idx="2"/>
                <a:endCxn id="6" idx="0"/>
              </p:cNvCxnSpPr>
              <p:nvPr/>
            </p:nvCxnSpPr>
            <p:spPr>
              <a:xfrm>
                <a:off x="7937501" y="3000904"/>
                <a:ext cx="0" cy="3788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EEAC34B1-84C1-3B46-9ADA-AA7A287D1828}"/>
                  </a:ext>
                </a:extLst>
              </p:cNvPr>
              <p:cNvCxnSpPr>
                <a:stCxn id="6" idx="2"/>
                <a:endCxn id="5" idx="0"/>
              </p:cNvCxnSpPr>
              <p:nvPr/>
            </p:nvCxnSpPr>
            <p:spPr>
              <a:xfrm>
                <a:off x="7937501" y="3845454"/>
                <a:ext cx="0" cy="3788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0EFCDDBE-791D-7542-901F-5F6744F2DF74}"/>
                  </a:ext>
                </a:extLst>
              </p:cNvPr>
              <p:cNvCxnSpPr>
                <a:stCxn id="4" idx="0"/>
                <a:endCxn id="5" idx="2"/>
              </p:cNvCxnSpPr>
              <p:nvPr/>
            </p:nvCxnSpPr>
            <p:spPr>
              <a:xfrm flipV="1">
                <a:off x="7937501" y="4690004"/>
                <a:ext cx="0" cy="378885"/>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7" name="Curved Connector 36">
                <a:extLst>
                  <a:ext uri="{FF2B5EF4-FFF2-40B4-BE49-F238E27FC236}">
                    <a16:creationId xmlns:a16="http://schemas.microsoft.com/office/drawing/2014/main" id="{9D93E1DF-E5BF-154B-A773-3AB810413AC2}"/>
                  </a:ext>
                </a:extLst>
              </p:cNvPr>
              <p:cNvCxnSpPr>
                <a:stCxn id="4" idx="3"/>
                <a:endCxn id="6" idx="3"/>
              </p:cNvCxnSpPr>
              <p:nvPr/>
            </p:nvCxnSpPr>
            <p:spPr>
              <a:xfrm flipV="1">
                <a:off x="8174568" y="3612621"/>
                <a:ext cx="12700" cy="1689101"/>
              </a:xfrm>
              <a:prstGeom prst="curvedConnector3">
                <a:avLst>
                  <a:gd name="adj1" fmla="val 1800000"/>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73" name="TextBox 72">
              <a:extLst>
                <a:ext uri="{FF2B5EF4-FFF2-40B4-BE49-F238E27FC236}">
                  <a16:creationId xmlns:a16="http://schemas.microsoft.com/office/drawing/2014/main" id="{2C490857-6AC8-BA42-B35B-0D1A7820C10F}"/>
                </a:ext>
              </a:extLst>
            </p:cNvPr>
            <p:cNvSpPr txBox="1"/>
            <p:nvPr/>
          </p:nvSpPr>
          <p:spPr>
            <a:xfrm>
              <a:off x="-28407" y="4721051"/>
              <a:ext cx="1872146" cy="369332"/>
            </a:xfrm>
            <a:prstGeom prst="rect">
              <a:avLst/>
            </a:prstGeom>
            <a:noFill/>
          </p:spPr>
          <p:txBody>
            <a:bodyPr wrap="square" rtlCol="0">
              <a:spAutoFit/>
            </a:bodyPr>
            <a:lstStyle/>
            <a:p>
              <a:r>
                <a:rPr lang="en-US" dirty="0"/>
                <a:t>Document graph</a:t>
              </a:r>
            </a:p>
          </p:txBody>
        </p:sp>
      </p:grpSp>
      <p:sp>
        <p:nvSpPr>
          <p:cNvPr id="49" name="Content Placeholder 2">
            <a:extLst>
              <a:ext uri="{FF2B5EF4-FFF2-40B4-BE49-F238E27FC236}">
                <a16:creationId xmlns:a16="http://schemas.microsoft.com/office/drawing/2014/main" id="{AE923856-5951-F041-A360-249AA0E34491}"/>
              </a:ext>
            </a:extLst>
          </p:cNvPr>
          <p:cNvSpPr txBox="1">
            <a:spLocks/>
          </p:cNvSpPr>
          <p:nvPr/>
        </p:nvSpPr>
        <p:spPr>
          <a:xfrm>
            <a:off x="838200" y="1825624"/>
            <a:ext cx="10515600" cy="237305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Online learning to rank by divide-and-conquer</a:t>
            </a:r>
          </a:p>
          <a:p>
            <a:r>
              <a:rPr lang="en-US" dirty="0"/>
              <a:t>Key insights:</a:t>
            </a:r>
          </a:p>
          <a:p>
            <a:pPr lvl="1"/>
            <a:r>
              <a:rPr lang="en-US" dirty="0"/>
              <a:t>A complete ranking can be decomposed into a series of pairwise comparisons</a:t>
            </a:r>
          </a:p>
          <a:p>
            <a:pPr lvl="1"/>
            <a:r>
              <a:rPr lang="en-US" dirty="0"/>
              <a:t>Only explore the pairs the ranker is currently still uncertain about the order</a:t>
            </a:r>
          </a:p>
          <a:p>
            <a:pPr lvl="2"/>
            <a:r>
              <a:rPr lang="en-US" dirty="0"/>
              <a:t>Divide-and-Conquer</a:t>
            </a:r>
          </a:p>
          <a:p>
            <a:pPr lvl="1"/>
            <a:r>
              <a:rPr lang="en-US" dirty="0"/>
              <a:t>Reduce exponentially sized action space to quadratic</a:t>
            </a:r>
          </a:p>
        </p:txBody>
      </p:sp>
      <p:pic>
        <p:nvPicPr>
          <p:cNvPr id="36" name="Picture 2" descr="Image result for uva logo">
            <a:extLst>
              <a:ext uri="{FF2B5EF4-FFF2-40B4-BE49-F238E27FC236}">
                <a16:creationId xmlns:a16="http://schemas.microsoft.com/office/drawing/2014/main" id="{7A05F00A-75E7-CA46-850E-EFC3D48CC6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
        <p:nvSpPr>
          <p:cNvPr id="38" name="Slide Number Placeholder 4">
            <a:extLst>
              <a:ext uri="{FF2B5EF4-FFF2-40B4-BE49-F238E27FC236}">
                <a16:creationId xmlns:a16="http://schemas.microsoft.com/office/drawing/2014/main" id="{8B017C95-A494-214D-B44C-0632498076DB}"/>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26</a:t>
            </a:fld>
            <a:endParaRPr lang="en-US"/>
          </a:p>
        </p:txBody>
      </p:sp>
      <p:sp>
        <p:nvSpPr>
          <p:cNvPr id="41" name="Date Placeholder 3">
            <a:extLst>
              <a:ext uri="{FF2B5EF4-FFF2-40B4-BE49-F238E27FC236}">
                <a16:creationId xmlns:a16="http://schemas.microsoft.com/office/drawing/2014/main" id="{2CD4F7D5-30DD-534F-A09A-66413B497934}"/>
              </a:ext>
            </a:extLst>
          </p:cNvPr>
          <p:cNvSpPr>
            <a:spLocks noGrp="1"/>
          </p:cNvSpPr>
          <p:nvPr>
            <p:ph type="dt" sz="half" idx="10"/>
          </p:nvPr>
        </p:nvSpPr>
        <p:spPr>
          <a:xfrm>
            <a:off x="838200" y="6356350"/>
            <a:ext cx="2743200" cy="365125"/>
          </a:xfrm>
        </p:spPr>
        <p:txBody>
          <a:bodyPr/>
          <a:lstStyle/>
          <a:p>
            <a:r>
              <a:rPr lang="en-US" dirty="0" err="1"/>
              <a:t>PairRank</a:t>
            </a:r>
            <a:endParaRPr lang="en-US" dirty="0"/>
          </a:p>
        </p:txBody>
      </p:sp>
    </p:spTree>
    <p:custDataLst>
      <p:tags r:id="rId1"/>
    </p:custDataLst>
    <p:extLst>
      <p:ext uri="{BB962C8B-B14F-4D97-AF65-F5344CB8AC3E}">
        <p14:creationId xmlns:p14="http://schemas.microsoft.com/office/powerpoint/2010/main" val="8972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00F302-B218-E54F-81D5-EA463B048444}"/>
              </a:ext>
            </a:extLst>
          </p:cNvPr>
          <p:cNvPicPr>
            <a:picLocks noChangeAspect="1"/>
          </p:cNvPicPr>
          <p:nvPr/>
        </p:nvPicPr>
        <p:blipFill>
          <a:blip r:embed="rId4"/>
          <a:stretch>
            <a:fillRect/>
          </a:stretch>
        </p:blipFill>
        <p:spPr>
          <a:xfrm>
            <a:off x="1050568" y="4087313"/>
            <a:ext cx="10688822" cy="605467"/>
          </a:xfrm>
          <a:prstGeom prst="rect">
            <a:avLst/>
          </a:prstGeom>
        </p:spPr>
      </p:pic>
      <p:sp>
        <p:nvSpPr>
          <p:cNvPr id="2" name="Title 1">
            <a:extLst>
              <a:ext uri="{FF2B5EF4-FFF2-40B4-BE49-F238E27FC236}">
                <a16:creationId xmlns:a16="http://schemas.microsoft.com/office/drawing/2014/main" id="{CBBF8B49-74EC-E74D-AE08-4CC4235A49AD}"/>
              </a:ext>
            </a:extLst>
          </p:cNvPr>
          <p:cNvSpPr>
            <a:spLocks noGrp="1"/>
          </p:cNvSpPr>
          <p:nvPr>
            <p:ph type="title"/>
          </p:nvPr>
        </p:nvSpPr>
        <p:spPr/>
        <p:txBody>
          <a:bodyPr/>
          <a:lstStyle/>
          <a:p>
            <a:r>
              <a:rPr lang="en-US" dirty="0"/>
              <a:t>Pairwise learning to rank</a:t>
            </a:r>
          </a:p>
        </p:txBody>
      </p:sp>
      <p:grpSp>
        <p:nvGrpSpPr>
          <p:cNvPr id="27" name="Group 26">
            <a:extLst>
              <a:ext uri="{FF2B5EF4-FFF2-40B4-BE49-F238E27FC236}">
                <a16:creationId xmlns:a16="http://schemas.microsoft.com/office/drawing/2014/main" id="{8EB313F7-4816-AB4F-B575-DA2640DDEDE8}"/>
              </a:ext>
            </a:extLst>
          </p:cNvPr>
          <p:cNvGrpSpPr/>
          <p:nvPr/>
        </p:nvGrpSpPr>
        <p:grpSpPr>
          <a:xfrm>
            <a:off x="538295" y="4643271"/>
            <a:ext cx="4961467" cy="1628039"/>
            <a:chOff x="33866" y="3678630"/>
            <a:chExt cx="4961467" cy="1628039"/>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958AE4F5-4FF6-D748-ACBC-5FE471A5CA71}"/>
                    </a:ext>
                  </a:extLst>
                </p:cNvPr>
                <p:cNvSpPr/>
                <p:nvPr/>
              </p:nvSpPr>
              <p:spPr>
                <a:xfrm>
                  <a:off x="33866" y="4628022"/>
                  <a:ext cx="4961467" cy="678647"/>
                </a:xfrm>
                <a:prstGeom prst="rect">
                  <a:avLst/>
                </a:prstGeom>
              </p:spPr>
              <p:txBody>
                <a:bodyPr wrap="square">
                  <a:spAutoFit/>
                </a:bodyPr>
                <a:lstStyle/>
                <a:p>
                  <a:pPr lvl="1"/>
                  <a14:m>
                    <m:oMath xmlns:m="http://schemas.openxmlformats.org/officeDocument/2006/math">
                      <m:sSubSup>
                        <m:sSubSupPr>
                          <m:ctrlPr>
                            <a:rPr lang="en-US" b="0" i="1" smtClean="0">
                              <a:solidFill>
                                <a:schemeClr val="tx1">
                                  <a:lumMod val="65000"/>
                                  <a:lumOff val="35000"/>
                                </a:schemeClr>
                              </a:solidFill>
                              <a:latin typeface="Cambria Math" panose="02040503050406030204" pitchFamily="18" charset="0"/>
                            </a:rPr>
                          </m:ctrlPr>
                        </m:sSubSupPr>
                        <m:e>
                          <m:r>
                            <a:rPr lang="en-US" b="0" i="1" smtClean="0">
                              <a:solidFill>
                                <a:schemeClr val="tx1">
                                  <a:lumMod val="65000"/>
                                  <a:lumOff val="35000"/>
                                </a:schemeClr>
                              </a:solidFill>
                              <a:latin typeface="Cambria Math" panose="02040503050406030204" pitchFamily="18" charset="0"/>
                            </a:rPr>
                            <m:t>𝑦</m:t>
                          </m:r>
                        </m:e>
                        <m:sub>
                          <m:r>
                            <a:rPr lang="en-US" b="0" i="1" smtClean="0">
                              <a:solidFill>
                                <a:schemeClr val="tx1">
                                  <a:lumMod val="65000"/>
                                  <a:lumOff val="35000"/>
                                </a:schemeClr>
                              </a:solidFill>
                              <a:latin typeface="Cambria Math" panose="02040503050406030204" pitchFamily="18" charset="0"/>
                            </a:rPr>
                            <m:t>𝑖𝑗</m:t>
                          </m:r>
                        </m:sub>
                        <m:sup>
                          <m:r>
                            <a:rPr lang="en-US" b="0" i="1" smtClean="0">
                              <a:solidFill>
                                <a:schemeClr val="tx1">
                                  <a:lumMod val="65000"/>
                                  <a:lumOff val="35000"/>
                                </a:schemeClr>
                              </a:solidFill>
                              <a:latin typeface="Cambria Math" panose="02040503050406030204" pitchFamily="18" charset="0"/>
                            </a:rPr>
                            <m:t>𝑠</m:t>
                          </m:r>
                        </m:sup>
                      </m:sSubSup>
                    </m:oMath>
                  </a14:m>
                  <a:r>
                    <a:rPr lang="en-US" dirty="0">
                      <a:solidFill>
                        <a:schemeClr val="tx1">
                          <a:lumMod val="65000"/>
                          <a:lumOff val="35000"/>
                        </a:schemeClr>
                      </a:solidFill>
                    </a:rPr>
                    <a:t>: whether the document </a:t>
                  </a:r>
                  <a:r>
                    <a:rPr lang="en-US" dirty="0" err="1">
                      <a:solidFill>
                        <a:schemeClr val="tx1">
                          <a:lumMod val="65000"/>
                          <a:lumOff val="35000"/>
                        </a:schemeClr>
                      </a:solidFill>
                    </a:rPr>
                    <a:t>i</a:t>
                  </a:r>
                  <a:r>
                    <a:rPr lang="en-US" dirty="0">
                      <a:solidFill>
                        <a:schemeClr val="tx1">
                          <a:lumMod val="65000"/>
                          <a:lumOff val="35000"/>
                        </a:schemeClr>
                      </a:solidFill>
                    </a:rPr>
                    <a:t> is preferred over document j in the click feedback</a:t>
                  </a:r>
                </a:p>
              </p:txBody>
            </p:sp>
          </mc:Choice>
          <mc:Fallback>
            <p:sp>
              <p:nvSpPr>
                <p:cNvPr id="5" name="Rectangle 4">
                  <a:extLst>
                    <a:ext uri="{FF2B5EF4-FFF2-40B4-BE49-F238E27FC236}">
                      <a16:creationId xmlns:a16="http://schemas.microsoft.com/office/drawing/2014/main" id="{958AE4F5-4FF6-D748-ACBC-5FE471A5CA71}"/>
                    </a:ext>
                  </a:extLst>
                </p:cNvPr>
                <p:cNvSpPr>
                  <a:spLocks noRot="1" noChangeAspect="1" noMove="1" noResize="1" noEditPoints="1" noAdjustHandles="1" noChangeArrowheads="1" noChangeShapeType="1" noTextEdit="1"/>
                </p:cNvSpPr>
                <p:nvPr/>
              </p:nvSpPr>
              <p:spPr>
                <a:xfrm>
                  <a:off x="33866" y="4628022"/>
                  <a:ext cx="4961467" cy="678647"/>
                </a:xfrm>
                <a:prstGeom prst="rect">
                  <a:avLst/>
                </a:prstGeom>
                <a:blipFill>
                  <a:blip r:embed="rId5"/>
                  <a:stretch>
                    <a:fillRect t="-3704" r="-512" b="-14815"/>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6A31A2DE-774D-734A-9891-48DC302D2B98}"/>
                </a:ext>
              </a:extLst>
            </p:cNvPr>
            <p:cNvCxnSpPr/>
            <p:nvPr/>
          </p:nvCxnSpPr>
          <p:spPr>
            <a:xfrm>
              <a:off x="3589867" y="3678630"/>
              <a:ext cx="474133"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5F5628ED-16F2-C84B-AEFA-CD0A53048201}"/>
                </a:ext>
              </a:extLst>
            </p:cNvPr>
            <p:cNvCxnSpPr>
              <a:cxnSpLocks/>
            </p:cNvCxnSpPr>
            <p:nvPr/>
          </p:nvCxnSpPr>
          <p:spPr>
            <a:xfrm flipH="1">
              <a:off x="3589867" y="3728139"/>
              <a:ext cx="237066" cy="899883"/>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5B4BBCE-BC37-C14F-9B1C-4210DD63D0CE}"/>
              </a:ext>
            </a:extLst>
          </p:cNvPr>
          <p:cNvGrpSpPr/>
          <p:nvPr/>
        </p:nvGrpSpPr>
        <p:grpSpPr>
          <a:xfrm>
            <a:off x="5322840" y="4622922"/>
            <a:ext cx="6243328" cy="2028651"/>
            <a:chOff x="4521200" y="3793067"/>
            <a:chExt cx="6243328" cy="2028651"/>
          </a:xfrm>
        </p:grpSpPr>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4A4CDFB5-CFFE-764A-BDD3-D6A0B511774A}"/>
                    </a:ext>
                  </a:extLst>
                </p:cNvPr>
                <p:cNvSpPr/>
                <p:nvPr/>
              </p:nvSpPr>
              <p:spPr>
                <a:xfrm>
                  <a:off x="5193462" y="5024064"/>
                  <a:ext cx="5571066" cy="797654"/>
                </a:xfrm>
                <a:prstGeom prst="rect">
                  <a:avLst/>
                </a:prstGeom>
              </p:spPr>
              <p:txBody>
                <a:bodyPr wrap="square">
                  <a:spAutoFit/>
                </a:bodyPr>
                <a:lstStyle/>
                <a:p>
                  <a:pPr lvl="1"/>
                  <a:r>
                    <a:rPr lang="en-US" dirty="0">
                      <a:solidFill>
                        <a:schemeClr val="tx1">
                          <a:lumMod val="65000"/>
                          <a:lumOff val="35000"/>
                        </a:schemeClr>
                      </a:solidFill>
                    </a:rPr>
                    <a:t>Sigmoid function to model the pairwise preference probability:</a:t>
                  </a:r>
                  <a14:m>
                    <m:oMath xmlns:m="http://schemas.openxmlformats.org/officeDocument/2006/math">
                      <m:r>
                        <a:rPr lang="en-US" i="1" smtClean="0">
                          <a:solidFill>
                            <a:schemeClr val="tx1">
                              <a:lumMod val="65000"/>
                              <a:lumOff val="35000"/>
                            </a:schemeClr>
                          </a:solidFill>
                          <a:latin typeface="Cambria Math" panose="02040503050406030204" pitchFamily="18" charset="0"/>
                          <a:ea typeface="Cambria Math" panose="02040503050406030204" pitchFamily="18" charset="0"/>
                        </a:rPr>
                        <m:t>𝜎</m:t>
                      </m:r>
                      <m:d>
                        <m:d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𝑠</m:t>
                          </m:r>
                        </m:e>
                      </m:d>
                      <m:r>
                        <a:rPr lang="en-US" b="0" i="1" smtClean="0">
                          <a:solidFill>
                            <a:schemeClr val="tx1">
                              <a:lumMod val="65000"/>
                              <a:lumOff val="35000"/>
                            </a:schemeClr>
                          </a:solidFill>
                          <a:latin typeface="Cambria Math" panose="02040503050406030204" pitchFamily="18" charset="0"/>
                          <a:ea typeface="Cambria Math" panose="02040503050406030204" pitchFamily="18" charset="0"/>
                        </a:rPr>
                        <m:t>= </m:t>
                      </m:r>
                      <m:f>
                        <m:f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b="0" i="1" smtClean="0">
                              <a:solidFill>
                                <a:schemeClr val="tx1">
                                  <a:lumMod val="65000"/>
                                  <a:lumOff val="35000"/>
                                </a:schemeClr>
                              </a:solidFill>
                              <a:latin typeface="Cambria Math" panose="02040503050406030204" pitchFamily="18" charset="0"/>
                              <a:ea typeface="Cambria Math" panose="02040503050406030204" pitchFamily="18" charset="0"/>
                            </a:rPr>
                            <m:t>1</m:t>
                          </m:r>
                        </m:num>
                        <m:den>
                          <m:r>
                            <a:rPr lang="en-US" b="0" i="1" smtClean="0">
                              <a:solidFill>
                                <a:schemeClr val="tx1">
                                  <a:lumMod val="65000"/>
                                  <a:lumOff val="35000"/>
                                </a:schemeClr>
                              </a:solidFill>
                              <a:latin typeface="Cambria Math" panose="02040503050406030204" pitchFamily="18" charset="0"/>
                              <a:ea typeface="Cambria Math" panose="02040503050406030204" pitchFamily="18" charset="0"/>
                            </a:rPr>
                            <m:t>1+</m:t>
                          </m:r>
                          <m:r>
                            <m:rPr>
                              <m:sty m:val="p"/>
                            </m:rPr>
                            <a:rPr lang="en-US" b="0" i="0" smtClean="0">
                              <a:solidFill>
                                <a:schemeClr val="tx1">
                                  <a:lumMod val="65000"/>
                                  <a:lumOff val="35000"/>
                                </a:schemeClr>
                              </a:solidFill>
                              <a:latin typeface="Cambria Math" panose="02040503050406030204" pitchFamily="18" charset="0"/>
                              <a:ea typeface="Cambria Math" panose="02040503050406030204" pitchFamily="18" charset="0"/>
                            </a:rPr>
                            <m:t>exp</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𝑠</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den>
                      </m:f>
                    </m:oMath>
                  </a14:m>
                  <a:endParaRPr lang="en-US" dirty="0">
                    <a:solidFill>
                      <a:schemeClr val="tx1">
                        <a:lumMod val="65000"/>
                        <a:lumOff val="35000"/>
                      </a:schemeClr>
                    </a:solidFill>
                  </a:endParaRPr>
                </a:p>
              </p:txBody>
            </p:sp>
          </mc:Choice>
          <mc:Fallback>
            <p:sp>
              <p:nvSpPr>
                <p:cNvPr id="7" name="Rectangle 6">
                  <a:extLst>
                    <a:ext uri="{FF2B5EF4-FFF2-40B4-BE49-F238E27FC236}">
                      <a16:creationId xmlns:a16="http://schemas.microsoft.com/office/drawing/2014/main" id="{4A4CDFB5-CFFE-764A-BDD3-D6A0B511774A}"/>
                    </a:ext>
                  </a:extLst>
                </p:cNvPr>
                <p:cNvSpPr>
                  <a:spLocks noRot="1" noChangeAspect="1" noMove="1" noResize="1" noEditPoints="1" noAdjustHandles="1" noChangeArrowheads="1" noChangeShapeType="1" noTextEdit="1"/>
                </p:cNvSpPr>
                <p:nvPr/>
              </p:nvSpPr>
              <p:spPr>
                <a:xfrm>
                  <a:off x="5193462" y="5024064"/>
                  <a:ext cx="5571066" cy="797654"/>
                </a:xfrm>
                <a:prstGeom prst="rect">
                  <a:avLst/>
                </a:prstGeom>
                <a:blipFill>
                  <a:blip r:embed="rId6"/>
                  <a:stretch>
                    <a:fillRect t="-3125" b="-46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CBD3B59C-FF8C-C74F-A2CB-7784D2DE8EB5}"/>
                    </a:ext>
                  </a:extLst>
                </p:cNvPr>
                <p:cNvSpPr/>
                <p:nvPr/>
              </p:nvSpPr>
              <p:spPr>
                <a:xfrm>
                  <a:off x="5217014" y="4367080"/>
                  <a:ext cx="4961467" cy="678647"/>
                </a:xfrm>
                <a:prstGeom prst="rect">
                  <a:avLst/>
                </a:prstGeom>
              </p:spPr>
              <p:txBody>
                <a:bodyPr wrap="square">
                  <a:spAutoFit/>
                </a:bodyPr>
                <a:lstStyle/>
                <a:p>
                  <a:pPr lvl="1"/>
                  <a14:m>
                    <m:oMath xmlns:m="http://schemas.openxmlformats.org/officeDocument/2006/math">
                      <m:sSubSup>
                        <m:sSubSupPr>
                          <m:ctrlPr>
                            <a:rPr lang="en-US" b="0" i="1" smtClean="0">
                              <a:solidFill>
                                <a:schemeClr val="tx1">
                                  <a:lumMod val="65000"/>
                                  <a:lumOff val="35000"/>
                                </a:schemeClr>
                              </a:solidFill>
                              <a:latin typeface="Cambria Math" panose="02040503050406030204" pitchFamily="18" charset="0"/>
                            </a:rPr>
                          </m:ctrlPr>
                        </m:sSubSupPr>
                        <m:e>
                          <m:r>
                            <a:rPr lang="en-US" b="0" i="1" smtClean="0">
                              <a:solidFill>
                                <a:schemeClr val="tx1">
                                  <a:lumMod val="65000"/>
                                  <a:lumOff val="35000"/>
                                </a:schemeClr>
                              </a:solidFill>
                              <a:latin typeface="Cambria Math" panose="02040503050406030204" pitchFamily="18" charset="0"/>
                            </a:rPr>
                            <m:t>𝑥</m:t>
                          </m:r>
                        </m:e>
                        <m:sub>
                          <m:r>
                            <a:rPr lang="en-US" b="0" i="1" smtClean="0">
                              <a:solidFill>
                                <a:schemeClr val="tx1">
                                  <a:lumMod val="65000"/>
                                  <a:lumOff val="35000"/>
                                </a:schemeClr>
                              </a:solidFill>
                              <a:latin typeface="Cambria Math" panose="02040503050406030204" pitchFamily="18" charset="0"/>
                            </a:rPr>
                            <m:t>𝑖𝑗</m:t>
                          </m:r>
                        </m:sub>
                        <m:sup>
                          <m:r>
                            <a:rPr lang="en-US" b="0" i="1" smtClean="0">
                              <a:solidFill>
                                <a:schemeClr val="tx1">
                                  <a:lumMod val="65000"/>
                                  <a:lumOff val="35000"/>
                                </a:schemeClr>
                              </a:solidFill>
                              <a:latin typeface="Cambria Math" panose="02040503050406030204" pitchFamily="18" charset="0"/>
                            </a:rPr>
                            <m:t>𝑠</m:t>
                          </m:r>
                        </m:sup>
                      </m:sSubSup>
                      <m:r>
                        <a:rPr lang="en-US" b="0" i="1" smtClean="0">
                          <a:solidFill>
                            <a:schemeClr val="tx1">
                              <a:lumMod val="65000"/>
                              <a:lumOff val="35000"/>
                            </a:schemeClr>
                          </a:solidFill>
                          <a:latin typeface="Cambria Math" panose="02040503050406030204" pitchFamily="18" charset="0"/>
                        </a:rPr>
                        <m:t>=</m:t>
                      </m:r>
                      <m:sSubSup>
                        <m:sSubSupPr>
                          <m:ctrlPr>
                            <a:rPr lang="en-US" b="0" i="1" smtClean="0">
                              <a:solidFill>
                                <a:schemeClr val="tx1">
                                  <a:lumMod val="65000"/>
                                  <a:lumOff val="35000"/>
                                </a:schemeClr>
                              </a:solidFill>
                              <a:latin typeface="Cambria Math" panose="02040503050406030204" pitchFamily="18" charset="0"/>
                            </a:rPr>
                          </m:ctrlPr>
                        </m:sSubSupPr>
                        <m:e>
                          <m:r>
                            <a:rPr lang="en-US" b="0" i="1" smtClean="0">
                              <a:solidFill>
                                <a:schemeClr val="tx1">
                                  <a:lumMod val="65000"/>
                                  <a:lumOff val="35000"/>
                                </a:schemeClr>
                              </a:solidFill>
                              <a:latin typeface="Cambria Math" panose="02040503050406030204" pitchFamily="18" charset="0"/>
                            </a:rPr>
                            <m:t>𝑥</m:t>
                          </m:r>
                        </m:e>
                        <m:sub>
                          <m:r>
                            <a:rPr lang="en-US" b="0" i="1" smtClean="0">
                              <a:solidFill>
                                <a:schemeClr val="tx1">
                                  <a:lumMod val="65000"/>
                                  <a:lumOff val="35000"/>
                                </a:schemeClr>
                              </a:solidFill>
                              <a:latin typeface="Cambria Math" panose="02040503050406030204" pitchFamily="18" charset="0"/>
                            </a:rPr>
                            <m:t>𝑖</m:t>
                          </m:r>
                        </m:sub>
                        <m:sup>
                          <m:r>
                            <a:rPr lang="en-US" b="0" i="1" smtClean="0">
                              <a:solidFill>
                                <a:schemeClr val="tx1">
                                  <a:lumMod val="65000"/>
                                  <a:lumOff val="35000"/>
                                </a:schemeClr>
                              </a:solidFill>
                              <a:latin typeface="Cambria Math" panose="02040503050406030204" pitchFamily="18" charset="0"/>
                            </a:rPr>
                            <m:t>𝑠</m:t>
                          </m:r>
                        </m:sup>
                      </m:sSubSup>
                      <m:r>
                        <a:rPr lang="en-US" b="0" i="1" smtClean="0">
                          <a:solidFill>
                            <a:schemeClr val="tx1">
                              <a:lumMod val="65000"/>
                              <a:lumOff val="35000"/>
                            </a:schemeClr>
                          </a:solidFill>
                          <a:latin typeface="Cambria Math" panose="02040503050406030204" pitchFamily="18" charset="0"/>
                        </a:rPr>
                        <m:t>−</m:t>
                      </m:r>
                      <m:sSubSup>
                        <m:sSubSupPr>
                          <m:ctrlPr>
                            <a:rPr lang="en-US" b="0" i="1" smtClean="0">
                              <a:solidFill>
                                <a:schemeClr val="tx1">
                                  <a:lumMod val="65000"/>
                                  <a:lumOff val="35000"/>
                                </a:schemeClr>
                              </a:solidFill>
                              <a:latin typeface="Cambria Math" panose="02040503050406030204" pitchFamily="18" charset="0"/>
                            </a:rPr>
                          </m:ctrlPr>
                        </m:sSubSupPr>
                        <m:e>
                          <m:r>
                            <a:rPr lang="en-US" b="0" i="1" smtClean="0">
                              <a:solidFill>
                                <a:schemeClr val="tx1">
                                  <a:lumMod val="65000"/>
                                  <a:lumOff val="35000"/>
                                </a:schemeClr>
                              </a:solidFill>
                              <a:latin typeface="Cambria Math" panose="02040503050406030204" pitchFamily="18" charset="0"/>
                            </a:rPr>
                            <m:t>𝑥</m:t>
                          </m:r>
                        </m:e>
                        <m:sub>
                          <m:r>
                            <a:rPr lang="en-US" b="0" i="1" smtClean="0">
                              <a:solidFill>
                                <a:schemeClr val="tx1">
                                  <a:lumMod val="65000"/>
                                  <a:lumOff val="35000"/>
                                </a:schemeClr>
                              </a:solidFill>
                              <a:latin typeface="Cambria Math" panose="02040503050406030204" pitchFamily="18" charset="0"/>
                            </a:rPr>
                            <m:t>𝑗</m:t>
                          </m:r>
                        </m:sub>
                        <m:sup>
                          <m:r>
                            <a:rPr lang="en-US" b="0" i="1" smtClean="0">
                              <a:solidFill>
                                <a:schemeClr val="tx1">
                                  <a:lumMod val="65000"/>
                                  <a:lumOff val="35000"/>
                                </a:schemeClr>
                              </a:solidFill>
                              <a:latin typeface="Cambria Math" panose="02040503050406030204" pitchFamily="18" charset="0"/>
                            </a:rPr>
                            <m:t>𝑠</m:t>
                          </m:r>
                        </m:sup>
                      </m:sSubSup>
                    </m:oMath>
                  </a14:m>
                  <a:r>
                    <a:rPr lang="en-US" dirty="0">
                      <a:solidFill>
                        <a:schemeClr val="tx1">
                          <a:lumMod val="65000"/>
                          <a:lumOff val="35000"/>
                        </a:schemeClr>
                      </a:solidFill>
                    </a:rPr>
                    <a:t>: feature difference between document </a:t>
                  </a:r>
                  <a:r>
                    <a:rPr lang="en-US" dirty="0" err="1">
                      <a:solidFill>
                        <a:schemeClr val="tx1">
                          <a:lumMod val="65000"/>
                          <a:lumOff val="35000"/>
                        </a:schemeClr>
                      </a:solidFill>
                    </a:rPr>
                    <a:t>i</a:t>
                  </a:r>
                  <a:r>
                    <a:rPr lang="en-US" dirty="0">
                      <a:solidFill>
                        <a:schemeClr val="tx1">
                          <a:lumMod val="65000"/>
                          <a:lumOff val="35000"/>
                        </a:schemeClr>
                      </a:solidFill>
                    </a:rPr>
                    <a:t> and document j</a:t>
                  </a:r>
                </a:p>
              </p:txBody>
            </p:sp>
          </mc:Choice>
          <mc:Fallback>
            <p:sp>
              <p:nvSpPr>
                <p:cNvPr id="8" name="Rectangle 7">
                  <a:extLst>
                    <a:ext uri="{FF2B5EF4-FFF2-40B4-BE49-F238E27FC236}">
                      <a16:creationId xmlns:a16="http://schemas.microsoft.com/office/drawing/2014/main" id="{CBD3B59C-FF8C-C74F-A2CB-7784D2DE8EB5}"/>
                    </a:ext>
                  </a:extLst>
                </p:cNvPr>
                <p:cNvSpPr>
                  <a:spLocks noRot="1" noChangeAspect="1" noMove="1" noResize="1" noEditPoints="1" noAdjustHandles="1" noChangeArrowheads="1" noChangeShapeType="1" noTextEdit="1"/>
                </p:cNvSpPr>
                <p:nvPr/>
              </p:nvSpPr>
              <p:spPr>
                <a:xfrm>
                  <a:off x="5217014" y="4367080"/>
                  <a:ext cx="4961467" cy="678647"/>
                </a:xfrm>
                <a:prstGeom prst="rect">
                  <a:avLst/>
                </a:prstGeom>
                <a:blipFill>
                  <a:blip r:embed="rId7"/>
                  <a:stretch>
                    <a:fillRect t="-3704" b="-12963"/>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2A870BC-1316-C14A-9F40-371547945F36}"/>
                </a:ext>
              </a:extLst>
            </p:cNvPr>
            <p:cNvCxnSpPr>
              <a:cxnSpLocks/>
            </p:cNvCxnSpPr>
            <p:nvPr/>
          </p:nvCxnSpPr>
          <p:spPr>
            <a:xfrm>
              <a:off x="4521200" y="3793067"/>
              <a:ext cx="889000" cy="0"/>
            </a:xfrm>
            <a:prstGeom prst="line">
              <a:avLst/>
            </a:prstGeom>
            <a:ln w="28575">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23191776-3596-344A-912F-186FC382F70B}"/>
                </a:ext>
              </a:extLst>
            </p:cNvPr>
            <p:cNvCxnSpPr>
              <a:cxnSpLocks/>
            </p:cNvCxnSpPr>
            <p:nvPr/>
          </p:nvCxnSpPr>
          <p:spPr>
            <a:xfrm>
              <a:off x="5024968" y="3813416"/>
              <a:ext cx="571499" cy="814606"/>
            </a:xfrm>
            <a:prstGeom prst="straightConnector1">
              <a:avLst/>
            </a:prstGeom>
            <a:ln w="28575">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9E811FF-926A-A143-AA4A-045DD760D42A}"/>
              </a:ext>
            </a:extLst>
          </p:cNvPr>
          <p:cNvGrpSpPr/>
          <p:nvPr/>
        </p:nvGrpSpPr>
        <p:grpSpPr>
          <a:xfrm>
            <a:off x="9327085" y="2999896"/>
            <a:ext cx="3496734" cy="1696103"/>
            <a:chOff x="7358285" y="2225060"/>
            <a:chExt cx="3496734" cy="1696103"/>
          </a:xfrm>
        </p:grpSpPr>
        <p:sp>
          <p:nvSpPr>
            <p:cNvPr id="6" name="Rectangle 5">
              <a:extLst>
                <a:ext uri="{FF2B5EF4-FFF2-40B4-BE49-F238E27FC236}">
                  <a16:creationId xmlns:a16="http://schemas.microsoft.com/office/drawing/2014/main" id="{532A5BF2-FBBD-CD40-90A1-9FEF9CD4E652}"/>
                </a:ext>
              </a:extLst>
            </p:cNvPr>
            <p:cNvSpPr/>
            <p:nvPr/>
          </p:nvSpPr>
          <p:spPr>
            <a:xfrm>
              <a:off x="7358285" y="2225060"/>
              <a:ext cx="3496734" cy="369332"/>
            </a:xfrm>
            <a:prstGeom prst="rect">
              <a:avLst/>
            </a:prstGeom>
          </p:spPr>
          <p:txBody>
            <a:bodyPr wrap="square">
              <a:spAutoFit/>
            </a:bodyPr>
            <a:lstStyle/>
            <a:p>
              <a:pPr lvl="1"/>
              <a:r>
                <a:rPr lang="en-US" dirty="0">
                  <a:solidFill>
                    <a:schemeClr val="tx1">
                      <a:lumMod val="65000"/>
                      <a:lumOff val="35000"/>
                    </a:schemeClr>
                  </a:solidFill>
                </a:rPr>
                <a:t>Regularization term</a:t>
              </a:r>
            </a:p>
          </p:txBody>
        </p:sp>
        <p:sp>
          <p:nvSpPr>
            <p:cNvPr id="15" name="Rectangle 14">
              <a:extLst>
                <a:ext uri="{FF2B5EF4-FFF2-40B4-BE49-F238E27FC236}">
                  <a16:creationId xmlns:a16="http://schemas.microsoft.com/office/drawing/2014/main" id="{CD7EF706-C9CD-F04D-9243-EEC490F152DB}"/>
                </a:ext>
              </a:extLst>
            </p:cNvPr>
            <p:cNvSpPr/>
            <p:nvPr/>
          </p:nvSpPr>
          <p:spPr>
            <a:xfrm>
              <a:off x="8817733" y="3107550"/>
              <a:ext cx="859667" cy="813613"/>
            </a:xfrm>
            <a:prstGeom prst="rect">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chemeClr val="tx1">
                    <a:lumMod val="50000"/>
                    <a:lumOff val="50000"/>
                  </a:schemeClr>
                </a:solidFill>
              </a:endParaRPr>
            </a:p>
          </p:txBody>
        </p:sp>
        <p:cxnSp>
          <p:nvCxnSpPr>
            <p:cNvPr id="20" name="Straight Arrow Connector 19">
              <a:extLst>
                <a:ext uri="{FF2B5EF4-FFF2-40B4-BE49-F238E27FC236}">
                  <a16:creationId xmlns:a16="http://schemas.microsoft.com/office/drawing/2014/main" id="{77EEAFC0-6A58-9045-A1B6-25C7BF7EB673}"/>
                </a:ext>
              </a:extLst>
            </p:cNvPr>
            <p:cNvCxnSpPr>
              <a:cxnSpLocks/>
              <a:stCxn id="15" idx="0"/>
              <a:endCxn id="6" idx="2"/>
            </p:cNvCxnSpPr>
            <p:nvPr/>
          </p:nvCxnSpPr>
          <p:spPr>
            <a:xfrm flipH="1" flipV="1">
              <a:off x="9106652" y="2594392"/>
              <a:ext cx="140915" cy="513158"/>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a16="http://schemas.microsoft.com/office/drawing/2014/main" id="{FBDF2A83-D181-9040-9030-ED3EF0D9ABD0}"/>
              </a:ext>
            </a:extLst>
          </p:cNvPr>
          <p:cNvSpPr txBox="1">
            <a:spLocks/>
          </p:cNvSpPr>
          <p:nvPr/>
        </p:nvSpPr>
        <p:spPr>
          <a:xfrm>
            <a:off x="838200" y="1825624"/>
            <a:ext cx="10515600" cy="2893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 a pairwise ranking model online</a:t>
            </a:r>
          </a:p>
          <a:p>
            <a:r>
              <a:rPr lang="en-US" dirty="0"/>
              <a:t>Ranking model: a single layer </a:t>
            </a:r>
            <a:r>
              <a:rPr lang="en-US" dirty="0" err="1"/>
              <a:t>RankNet</a:t>
            </a:r>
            <a:r>
              <a:rPr lang="en-US" dirty="0"/>
              <a:t>[10] model with sigmoid activation function</a:t>
            </a:r>
          </a:p>
          <a:p>
            <a:pPr lvl="1"/>
            <a:r>
              <a:rPr lang="en-US" dirty="0"/>
              <a:t>Loss function at time t:</a:t>
            </a:r>
          </a:p>
          <a:p>
            <a:endParaRPr lang="en-US" dirty="0"/>
          </a:p>
        </p:txBody>
      </p:sp>
      <p:pic>
        <p:nvPicPr>
          <p:cNvPr id="23" name="Picture 2" descr="Image result for uva logo">
            <a:extLst>
              <a:ext uri="{FF2B5EF4-FFF2-40B4-BE49-F238E27FC236}">
                <a16:creationId xmlns:a16="http://schemas.microsoft.com/office/drawing/2014/main" id="{2C2E4E57-A60A-4944-9C40-E413299FBD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C2767E17-7419-0442-B7B2-7C32BA9EA85E}"/>
              </a:ext>
            </a:extLst>
          </p:cNvPr>
          <p:cNvGrpSpPr/>
          <p:nvPr/>
        </p:nvGrpSpPr>
        <p:grpSpPr>
          <a:xfrm>
            <a:off x="66228" y="3504251"/>
            <a:ext cx="3875878" cy="1285442"/>
            <a:chOff x="394000" y="2739088"/>
            <a:chExt cx="3875878" cy="1285442"/>
          </a:xfrm>
        </p:grpSpPr>
        <p:sp>
          <p:nvSpPr>
            <p:cNvPr id="9" name="Rectangle 8">
              <a:extLst>
                <a:ext uri="{FF2B5EF4-FFF2-40B4-BE49-F238E27FC236}">
                  <a16:creationId xmlns:a16="http://schemas.microsoft.com/office/drawing/2014/main" id="{A6180CE9-0DF0-384C-9CD0-20BAE42C5178}"/>
                </a:ext>
              </a:extLst>
            </p:cNvPr>
            <p:cNvSpPr/>
            <p:nvPr/>
          </p:nvSpPr>
          <p:spPr>
            <a:xfrm>
              <a:off x="2207885" y="3322150"/>
              <a:ext cx="2061993" cy="702380"/>
            </a:xfrm>
            <a:prstGeom prst="rect">
              <a:avLst/>
            </a:prstGeom>
            <a:noFill/>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id="{370421B9-4F2A-9C42-A497-723B9B22AF20}"/>
                </a:ext>
              </a:extLst>
            </p:cNvPr>
            <p:cNvSpPr txBox="1"/>
            <p:nvPr/>
          </p:nvSpPr>
          <p:spPr>
            <a:xfrm>
              <a:off x="394000" y="2739088"/>
              <a:ext cx="2040466" cy="646331"/>
            </a:xfrm>
            <a:prstGeom prst="rect">
              <a:avLst/>
            </a:prstGeom>
            <a:noFill/>
          </p:spPr>
          <p:txBody>
            <a:bodyPr wrap="square" rtlCol="0">
              <a:spAutoFit/>
            </a:bodyPr>
            <a:lstStyle/>
            <a:p>
              <a:r>
                <a:rPr lang="en-US" dirty="0">
                  <a:solidFill>
                    <a:schemeClr val="tx1">
                      <a:lumMod val="65000"/>
                      <a:lumOff val="35000"/>
                    </a:schemeClr>
                  </a:solidFill>
                </a:rPr>
                <a:t>Training data observed so far</a:t>
              </a:r>
            </a:p>
          </p:txBody>
        </p:sp>
        <p:cxnSp>
          <p:nvCxnSpPr>
            <p:cNvPr id="22" name="Straight Arrow Connector 21">
              <a:extLst>
                <a:ext uri="{FF2B5EF4-FFF2-40B4-BE49-F238E27FC236}">
                  <a16:creationId xmlns:a16="http://schemas.microsoft.com/office/drawing/2014/main" id="{23758D90-730B-5A44-BF12-3AF1D69C5A19}"/>
                </a:ext>
              </a:extLst>
            </p:cNvPr>
            <p:cNvCxnSpPr>
              <a:cxnSpLocks/>
              <a:stCxn id="9" idx="0"/>
              <a:endCxn id="10" idx="3"/>
            </p:cNvCxnSpPr>
            <p:nvPr/>
          </p:nvCxnSpPr>
          <p:spPr>
            <a:xfrm flipH="1" flipV="1">
              <a:off x="2434466" y="3062254"/>
              <a:ext cx="804416" cy="259896"/>
            </a:xfrm>
            <a:prstGeom prst="straightConnector1">
              <a:avLst/>
            </a:prstGeom>
            <a:ln w="28575">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3" name="Slide Number Placeholder 4">
            <a:extLst>
              <a:ext uri="{FF2B5EF4-FFF2-40B4-BE49-F238E27FC236}">
                <a16:creationId xmlns:a16="http://schemas.microsoft.com/office/drawing/2014/main" id="{CCB0B200-DD65-2141-A062-81368F886C88}"/>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27</a:t>
            </a:fld>
            <a:endParaRPr lang="en-US"/>
          </a:p>
        </p:txBody>
      </p:sp>
      <p:sp>
        <p:nvSpPr>
          <p:cNvPr id="34" name="Date Placeholder 3">
            <a:extLst>
              <a:ext uri="{FF2B5EF4-FFF2-40B4-BE49-F238E27FC236}">
                <a16:creationId xmlns:a16="http://schemas.microsoft.com/office/drawing/2014/main" id="{1EE0D5B4-1359-4647-B188-E64F085E7E9C}"/>
              </a:ext>
            </a:extLst>
          </p:cNvPr>
          <p:cNvSpPr>
            <a:spLocks noGrp="1"/>
          </p:cNvSpPr>
          <p:nvPr>
            <p:ph type="dt" sz="half" idx="10"/>
          </p:nvPr>
        </p:nvSpPr>
        <p:spPr>
          <a:xfrm>
            <a:off x="838200" y="6356350"/>
            <a:ext cx="2743200" cy="365125"/>
          </a:xfrm>
        </p:spPr>
        <p:txBody>
          <a:bodyPr/>
          <a:lstStyle/>
          <a:p>
            <a:r>
              <a:rPr lang="en-US" dirty="0" err="1"/>
              <a:t>PairRank</a:t>
            </a:r>
            <a:endParaRPr lang="en-US" dirty="0"/>
          </a:p>
        </p:txBody>
      </p:sp>
    </p:spTree>
    <p:custDataLst>
      <p:tags r:id="rId1"/>
    </p:custDataLst>
    <p:extLst>
      <p:ext uri="{BB962C8B-B14F-4D97-AF65-F5344CB8AC3E}">
        <p14:creationId xmlns:p14="http://schemas.microsoft.com/office/powerpoint/2010/main" val="5133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1300-C494-4A4E-A37A-0FF0B6D7FC50}"/>
              </a:ext>
            </a:extLst>
          </p:cNvPr>
          <p:cNvSpPr>
            <a:spLocks noGrp="1"/>
          </p:cNvSpPr>
          <p:nvPr>
            <p:ph type="title"/>
          </p:nvPr>
        </p:nvSpPr>
        <p:spPr/>
        <p:txBody>
          <a:bodyPr/>
          <a:lstStyle/>
          <a:p>
            <a:r>
              <a:rPr lang="en-US" dirty="0"/>
              <a:t>Pairwise estimation uncertainty</a:t>
            </a:r>
          </a:p>
        </p:txBody>
      </p:sp>
      <p:grpSp>
        <p:nvGrpSpPr>
          <p:cNvPr id="24" name="Group 23">
            <a:extLst>
              <a:ext uri="{FF2B5EF4-FFF2-40B4-BE49-F238E27FC236}">
                <a16:creationId xmlns:a16="http://schemas.microsoft.com/office/drawing/2014/main" id="{25031DB7-7167-AE43-A186-2DFD3167F165}"/>
              </a:ext>
            </a:extLst>
          </p:cNvPr>
          <p:cNvGrpSpPr/>
          <p:nvPr/>
        </p:nvGrpSpPr>
        <p:grpSpPr>
          <a:xfrm>
            <a:off x="987418" y="5355629"/>
            <a:ext cx="3205234" cy="1132809"/>
            <a:chOff x="1104899" y="4991804"/>
            <a:chExt cx="3205234" cy="1132809"/>
          </a:xfrm>
        </p:grpSpPr>
        <p:sp>
          <p:nvSpPr>
            <p:cNvPr id="4" name="TextBox 3">
              <a:extLst>
                <a:ext uri="{FF2B5EF4-FFF2-40B4-BE49-F238E27FC236}">
                  <a16:creationId xmlns:a16="http://schemas.microsoft.com/office/drawing/2014/main" id="{A750B57A-B280-C745-927F-EBF0B0545939}"/>
                </a:ext>
              </a:extLst>
            </p:cNvPr>
            <p:cNvSpPr txBox="1"/>
            <p:nvPr/>
          </p:nvSpPr>
          <p:spPr>
            <a:xfrm>
              <a:off x="1104899" y="5478282"/>
              <a:ext cx="2768600" cy="646331"/>
            </a:xfrm>
            <a:prstGeom prst="rect">
              <a:avLst/>
            </a:prstGeom>
            <a:noFill/>
          </p:spPr>
          <p:txBody>
            <a:bodyPr wrap="square" rtlCol="0">
              <a:spAutoFit/>
            </a:bodyPr>
            <a:lstStyle/>
            <a:p>
              <a:r>
                <a:rPr lang="en-US" dirty="0">
                  <a:solidFill>
                    <a:schemeClr val="accent1"/>
                  </a:solidFill>
                </a:rPr>
                <a:t>Estimated pairwise preference between </a:t>
              </a:r>
              <a:r>
                <a:rPr lang="en-US" dirty="0" err="1">
                  <a:solidFill>
                    <a:schemeClr val="accent1"/>
                  </a:solidFill>
                </a:rPr>
                <a:t>i</a:t>
              </a:r>
              <a:r>
                <a:rPr lang="en-US" dirty="0">
                  <a:solidFill>
                    <a:schemeClr val="accent1"/>
                  </a:solidFill>
                </a:rPr>
                <a:t> and j</a:t>
              </a:r>
            </a:p>
          </p:txBody>
        </p:sp>
        <p:cxnSp>
          <p:nvCxnSpPr>
            <p:cNvPr id="7" name="Straight Connector 6">
              <a:extLst>
                <a:ext uri="{FF2B5EF4-FFF2-40B4-BE49-F238E27FC236}">
                  <a16:creationId xmlns:a16="http://schemas.microsoft.com/office/drawing/2014/main" id="{64F45818-F713-1542-A818-62750B651310}"/>
                </a:ext>
              </a:extLst>
            </p:cNvPr>
            <p:cNvCxnSpPr>
              <a:cxnSpLocks/>
            </p:cNvCxnSpPr>
            <p:nvPr/>
          </p:nvCxnSpPr>
          <p:spPr>
            <a:xfrm>
              <a:off x="3141733" y="4991804"/>
              <a:ext cx="116840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E4FECC90-BDF8-7947-9505-912BAFE6C253}"/>
                </a:ext>
              </a:extLst>
            </p:cNvPr>
            <p:cNvCxnSpPr>
              <a:cxnSpLocks/>
              <a:endCxn id="4" idx="0"/>
            </p:cNvCxnSpPr>
            <p:nvPr/>
          </p:nvCxnSpPr>
          <p:spPr>
            <a:xfrm flipH="1">
              <a:off x="2489199" y="4991804"/>
              <a:ext cx="1209682" cy="486478"/>
            </a:xfrm>
            <a:prstGeom prst="straightConnector1">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88DC25F-2CD1-6B43-AAE4-510EC0E6779D}"/>
              </a:ext>
            </a:extLst>
          </p:cNvPr>
          <p:cNvGrpSpPr/>
          <p:nvPr/>
        </p:nvGrpSpPr>
        <p:grpSpPr>
          <a:xfrm>
            <a:off x="4448175" y="5355629"/>
            <a:ext cx="2768600" cy="1081707"/>
            <a:chOff x="4429127" y="4991804"/>
            <a:chExt cx="2768600" cy="1081707"/>
          </a:xfrm>
        </p:grpSpPr>
        <p:sp>
          <p:nvSpPr>
            <p:cNvPr id="5" name="TextBox 4">
              <a:extLst>
                <a:ext uri="{FF2B5EF4-FFF2-40B4-BE49-F238E27FC236}">
                  <a16:creationId xmlns:a16="http://schemas.microsoft.com/office/drawing/2014/main" id="{CDB34985-4434-2A47-B33B-F89F36212213}"/>
                </a:ext>
              </a:extLst>
            </p:cNvPr>
            <p:cNvSpPr txBox="1"/>
            <p:nvPr/>
          </p:nvSpPr>
          <p:spPr>
            <a:xfrm>
              <a:off x="4429127" y="5427180"/>
              <a:ext cx="2768600" cy="646331"/>
            </a:xfrm>
            <a:prstGeom prst="rect">
              <a:avLst/>
            </a:prstGeom>
            <a:noFill/>
          </p:spPr>
          <p:txBody>
            <a:bodyPr wrap="square" rtlCol="0">
              <a:spAutoFit/>
            </a:bodyPr>
            <a:lstStyle/>
            <a:p>
              <a:r>
                <a:rPr lang="en-US" dirty="0">
                  <a:solidFill>
                    <a:schemeClr val="accent2">
                      <a:lumMod val="75000"/>
                    </a:schemeClr>
                  </a:solidFill>
                </a:rPr>
                <a:t>Ground truth pairwise preference between </a:t>
              </a:r>
              <a:r>
                <a:rPr lang="en-US" dirty="0" err="1">
                  <a:solidFill>
                    <a:schemeClr val="accent2">
                      <a:lumMod val="75000"/>
                    </a:schemeClr>
                  </a:solidFill>
                </a:rPr>
                <a:t>i</a:t>
              </a:r>
              <a:r>
                <a:rPr lang="en-US" dirty="0">
                  <a:solidFill>
                    <a:schemeClr val="accent2">
                      <a:lumMod val="75000"/>
                    </a:schemeClr>
                  </a:solidFill>
                </a:rPr>
                <a:t> and j</a:t>
              </a:r>
            </a:p>
          </p:txBody>
        </p:sp>
        <p:cxnSp>
          <p:nvCxnSpPr>
            <p:cNvPr id="15" name="Straight Connector 14">
              <a:extLst>
                <a:ext uri="{FF2B5EF4-FFF2-40B4-BE49-F238E27FC236}">
                  <a16:creationId xmlns:a16="http://schemas.microsoft.com/office/drawing/2014/main" id="{DA37BD96-A1D3-7A4D-9990-FA309361D126}"/>
                </a:ext>
              </a:extLst>
            </p:cNvPr>
            <p:cNvCxnSpPr>
              <a:cxnSpLocks/>
            </p:cNvCxnSpPr>
            <p:nvPr/>
          </p:nvCxnSpPr>
          <p:spPr>
            <a:xfrm>
              <a:off x="4908552" y="4991804"/>
              <a:ext cx="1168400" cy="0"/>
            </a:xfrm>
            <a:prstGeom prst="line">
              <a:avLst/>
            </a:prstGeom>
            <a:ln w="28575">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9388C5C3-92F6-C847-ACB4-E75DF337D724}"/>
                </a:ext>
              </a:extLst>
            </p:cNvPr>
            <p:cNvCxnSpPr>
              <a:cxnSpLocks/>
              <a:stCxn id="13" idx="2"/>
            </p:cNvCxnSpPr>
            <p:nvPr/>
          </p:nvCxnSpPr>
          <p:spPr>
            <a:xfrm flipH="1">
              <a:off x="5524500" y="4993692"/>
              <a:ext cx="50798" cy="484590"/>
            </a:xfrm>
            <a:prstGeom prst="straightConnector1">
              <a:avLst/>
            </a:prstGeom>
            <a:ln w="28575">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94818D29-B718-CF42-BACB-65E7A29A57BB}"/>
              </a:ext>
            </a:extLst>
          </p:cNvPr>
          <p:cNvGrpSpPr/>
          <p:nvPr/>
        </p:nvGrpSpPr>
        <p:grpSpPr>
          <a:xfrm>
            <a:off x="7854665" y="5183070"/>
            <a:ext cx="4551643" cy="923330"/>
            <a:chOff x="7829265" y="4781394"/>
            <a:chExt cx="4551643" cy="923330"/>
          </a:xfrm>
        </p:grpSpPr>
        <p:sp>
          <p:nvSpPr>
            <p:cNvPr id="6" name="TextBox 5">
              <a:extLst>
                <a:ext uri="{FF2B5EF4-FFF2-40B4-BE49-F238E27FC236}">
                  <a16:creationId xmlns:a16="http://schemas.microsoft.com/office/drawing/2014/main" id="{FC28DA8C-F3B7-AA48-974C-74BA83911C76}"/>
                </a:ext>
              </a:extLst>
            </p:cNvPr>
            <p:cNvSpPr txBox="1"/>
            <p:nvPr/>
          </p:nvSpPr>
          <p:spPr>
            <a:xfrm>
              <a:off x="8494708" y="4781394"/>
              <a:ext cx="3886200" cy="923330"/>
            </a:xfrm>
            <a:prstGeom prst="rect">
              <a:avLst/>
            </a:prstGeom>
            <a:noFill/>
          </p:spPr>
          <p:txBody>
            <a:bodyPr wrap="square" rtlCol="0">
              <a:spAutoFit/>
            </a:bodyPr>
            <a:lstStyle/>
            <a:p>
              <a:r>
                <a:rPr lang="en-US" dirty="0">
                  <a:solidFill>
                    <a:schemeClr val="accent4"/>
                  </a:solidFill>
                </a:rPr>
                <a:t>Covariance matrix constructed with previous observations</a:t>
              </a:r>
            </a:p>
            <a:p>
              <a:pPr/>
              <a:endParaRPr lang="en-US" dirty="0">
                <a:solidFill>
                  <a:schemeClr val="accent4"/>
                </a:solidFill>
              </a:endParaRPr>
            </a:p>
          </p:txBody>
        </p:sp>
        <p:cxnSp>
          <p:nvCxnSpPr>
            <p:cNvPr id="19" name="Straight Connector 18">
              <a:extLst>
                <a:ext uri="{FF2B5EF4-FFF2-40B4-BE49-F238E27FC236}">
                  <a16:creationId xmlns:a16="http://schemas.microsoft.com/office/drawing/2014/main" id="{1A3982BC-FE7D-054B-A719-01DB7A68F6A2}"/>
                </a:ext>
              </a:extLst>
            </p:cNvPr>
            <p:cNvCxnSpPr>
              <a:cxnSpLocks/>
            </p:cNvCxnSpPr>
            <p:nvPr/>
          </p:nvCxnSpPr>
          <p:spPr>
            <a:xfrm>
              <a:off x="7829265" y="4952136"/>
              <a:ext cx="387348" cy="0"/>
            </a:xfrm>
            <a:prstGeom prst="line">
              <a:avLst/>
            </a:prstGeom>
            <a:ln w="28575">
              <a:solidFill>
                <a:schemeClr val="accent4"/>
              </a:solidFill>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3EA8AAC3-9733-AE4C-94BC-B3AFE82D81EE}"/>
                </a:ext>
              </a:extLst>
            </p:cNvPr>
            <p:cNvCxnSpPr>
              <a:cxnSpLocks/>
            </p:cNvCxnSpPr>
            <p:nvPr/>
          </p:nvCxnSpPr>
          <p:spPr>
            <a:xfrm>
              <a:off x="8022939" y="4955841"/>
              <a:ext cx="388408" cy="245896"/>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3" name="Content Placeholder 2">
                <a:extLst>
                  <a:ext uri="{FF2B5EF4-FFF2-40B4-BE49-F238E27FC236}">
                    <a16:creationId xmlns:a16="http://schemas.microsoft.com/office/drawing/2014/main" id="{58892187-E2DC-8140-B77D-A14AB604B26E}"/>
                  </a:ext>
                </a:extLst>
              </p:cNvPr>
              <p:cNvSpPr txBox="1">
                <a:spLocks/>
              </p:cNvSpPr>
              <p:nvPr/>
            </p:nvSpPr>
            <p:spPr>
              <a:xfrm>
                <a:off x="838200" y="1825624"/>
                <a:ext cx="10515600" cy="42465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Pairwise feedback is noisy:</a:t>
                </a:r>
              </a:p>
              <a:p>
                <a:pPr lvl="1"/>
                <a:r>
                  <a:rPr lang="en-US" dirty="0"/>
                  <a:t>Given the documents are examined, the click feedback is independent from each other</a:t>
                </a:r>
              </a:p>
              <a:p>
                <a:pPr lvl="1"/>
                <a:endParaRPr lang="en-US" i="1" dirty="0">
                  <a:latin typeface="Cambria Math" panose="02040503050406030204" pitchFamily="18" charset="0"/>
                </a:endParaRPr>
              </a:p>
              <a:p>
                <a:r>
                  <a:rPr lang="en-US" dirty="0"/>
                  <a:t>Confidence interval of pairwise preference estimation</a:t>
                </a:r>
              </a:p>
              <a:p>
                <a:pPr lvl="1"/>
                <a:r>
                  <a:rPr lang="en-US" dirty="0"/>
                  <a:t>At round t, with probability at least </a:t>
                </a:r>
                <a14:m>
                  <m:oMath xmlns:m="http://schemas.openxmlformats.org/officeDocument/2006/math">
                    <m:r>
                      <a:rPr lang="en-US" i="1">
                        <a:latin typeface="Cambria Math" panose="02040503050406030204" pitchFamily="18" charset="0"/>
                      </a:rPr>
                      <m:t>1 −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ea typeface="Cambria Math" panose="02040503050406030204" pitchFamily="18" charset="0"/>
                          </a:rPr>
                          <m:t>1</m:t>
                        </m:r>
                      </m:sub>
                    </m:sSub>
                  </m:oMath>
                </a14:m>
                <a:r>
                  <a:rPr lang="en-US" dirty="0"/>
                  <a:t>,</a:t>
                </a:r>
              </a:p>
              <a:p>
                <a:pPr lvl="1"/>
                <a:endParaRPr lang="en-US" dirty="0"/>
              </a:p>
            </p:txBody>
          </p:sp>
        </mc:Choice>
        <mc:Fallback>
          <p:sp>
            <p:nvSpPr>
              <p:cNvPr id="23" name="Content Placeholder 2">
                <a:extLst>
                  <a:ext uri="{FF2B5EF4-FFF2-40B4-BE49-F238E27FC236}">
                    <a16:creationId xmlns:a16="http://schemas.microsoft.com/office/drawing/2014/main" id="{58892187-E2DC-8140-B77D-A14AB604B26E}"/>
                  </a:ext>
                </a:extLst>
              </p:cNvPr>
              <p:cNvSpPr txBox="1">
                <a:spLocks noRot="1" noChangeAspect="1" noMove="1" noResize="1" noEditPoints="1" noAdjustHandles="1" noChangeArrowheads="1" noChangeShapeType="1" noTextEdit="1"/>
              </p:cNvSpPr>
              <p:nvPr/>
            </p:nvSpPr>
            <p:spPr>
              <a:xfrm>
                <a:off x="838200" y="1825624"/>
                <a:ext cx="10515600" cy="4246587"/>
              </a:xfrm>
              <a:prstGeom prst="rect">
                <a:avLst/>
              </a:prstGeom>
              <a:blipFill>
                <a:blip r:embed="rId4"/>
                <a:stretch>
                  <a:fillRect l="-1086" t="-2381"/>
                </a:stretch>
              </a:blipFill>
            </p:spPr>
            <p:txBody>
              <a:bodyPr/>
              <a:lstStyle/>
              <a:p>
                <a:r>
                  <a:rPr lang="en-US">
                    <a:noFill/>
                  </a:rPr>
                  <a:t> </a:t>
                </a:r>
              </a:p>
            </p:txBody>
          </p:sp>
        </mc:Fallback>
      </mc:AlternateContent>
      <p:pic>
        <p:nvPicPr>
          <p:cNvPr id="17" name="Picture 2" descr="Image result for uva logo">
            <a:extLst>
              <a:ext uri="{FF2B5EF4-FFF2-40B4-BE49-F238E27FC236}">
                <a16:creationId xmlns:a16="http://schemas.microsoft.com/office/drawing/2014/main" id="{BCE6FD70-C565-9949-9F1B-F2B2EFA1BD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C613380-6236-DB4A-B640-1AF9AD3901EE}"/>
              </a:ext>
            </a:extLst>
          </p:cNvPr>
          <p:cNvPicPr>
            <a:picLocks noChangeAspect="1"/>
          </p:cNvPicPr>
          <p:nvPr/>
        </p:nvPicPr>
        <p:blipFill>
          <a:blip r:embed="rId6"/>
          <a:stretch>
            <a:fillRect/>
          </a:stretch>
        </p:blipFill>
        <p:spPr>
          <a:xfrm>
            <a:off x="8394696" y="5855634"/>
            <a:ext cx="3712919" cy="399139"/>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79C704FD-FD81-8C44-965D-943D496B234C}"/>
              </a:ext>
            </a:extLst>
          </p:cNvPr>
          <p:cNvPicPr>
            <a:picLocks noChangeAspect="1"/>
          </p:cNvPicPr>
          <p:nvPr/>
        </p:nvPicPr>
        <p:blipFill>
          <a:blip r:embed="rId7"/>
          <a:stretch>
            <a:fillRect/>
          </a:stretch>
        </p:blipFill>
        <p:spPr>
          <a:xfrm>
            <a:off x="3181348" y="2987170"/>
            <a:ext cx="3086100" cy="495300"/>
          </a:xfrm>
          <a:prstGeom prst="rect">
            <a:avLst/>
          </a:prstGeom>
        </p:spPr>
      </p:pic>
      <p:pic>
        <p:nvPicPr>
          <p:cNvPr id="13" name="Picture 12" descr="Diagram&#10;&#10;Description automatically generated with low confidence">
            <a:extLst>
              <a:ext uri="{FF2B5EF4-FFF2-40B4-BE49-F238E27FC236}">
                <a16:creationId xmlns:a16="http://schemas.microsoft.com/office/drawing/2014/main" id="{C1D1F079-42FC-1A41-B6E1-05DC80E0CD61}"/>
              </a:ext>
            </a:extLst>
          </p:cNvPr>
          <p:cNvPicPr>
            <a:picLocks noChangeAspect="1"/>
          </p:cNvPicPr>
          <p:nvPr/>
        </p:nvPicPr>
        <p:blipFill>
          <a:blip r:embed="rId8"/>
          <a:stretch>
            <a:fillRect/>
          </a:stretch>
        </p:blipFill>
        <p:spPr>
          <a:xfrm>
            <a:off x="2793996" y="4519317"/>
            <a:ext cx="5600700" cy="838200"/>
          </a:xfrm>
          <a:prstGeom prst="rect">
            <a:avLst/>
          </a:prstGeom>
        </p:spPr>
      </p:pic>
      <p:sp>
        <p:nvSpPr>
          <p:cNvPr id="28" name="Slide Number Placeholder 4">
            <a:extLst>
              <a:ext uri="{FF2B5EF4-FFF2-40B4-BE49-F238E27FC236}">
                <a16:creationId xmlns:a16="http://schemas.microsoft.com/office/drawing/2014/main" id="{36CCCAED-CA68-7844-8E2C-EB8ACC932D79}"/>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28</a:t>
            </a:fld>
            <a:endParaRPr lang="en-US"/>
          </a:p>
        </p:txBody>
      </p:sp>
      <p:sp>
        <p:nvSpPr>
          <p:cNvPr id="29" name="Date Placeholder 3">
            <a:extLst>
              <a:ext uri="{FF2B5EF4-FFF2-40B4-BE49-F238E27FC236}">
                <a16:creationId xmlns:a16="http://schemas.microsoft.com/office/drawing/2014/main" id="{88B08503-CA60-DD4E-8CFD-479618EC835D}"/>
              </a:ext>
            </a:extLst>
          </p:cNvPr>
          <p:cNvSpPr>
            <a:spLocks noGrp="1"/>
          </p:cNvSpPr>
          <p:nvPr>
            <p:ph type="dt" sz="half" idx="10"/>
          </p:nvPr>
        </p:nvSpPr>
        <p:spPr>
          <a:xfrm>
            <a:off x="838200" y="6356350"/>
            <a:ext cx="2743200" cy="365125"/>
          </a:xfrm>
        </p:spPr>
        <p:txBody>
          <a:bodyPr/>
          <a:lstStyle/>
          <a:p>
            <a:r>
              <a:rPr lang="en-US" dirty="0" err="1"/>
              <a:t>PairRank</a:t>
            </a:r>
            <a:endParaRPr lang="en-US" dirty="0"/>
          </a:p>
        </p:txBody>
      </p:sp>
    </p:spTree>
    <p:custDataLst>
      <p:tags r:id="rId1"/>
    </p:custDataLst>
    <p:extLst>
      <p:ext uri="{BB962C8B-B14F-4D97-AF65-F5344CB8AC3E}">
        <p14:creationId xmlns:p14="http://schemas.microsoft.com/office/powerpoint/2010/main" val="4572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FCE6D6E7-B3AE-9648-AE4A-6120EF243E35}"/>
              </a:ext>
            </a:extLst>
          </p:cNvPr>
          <p:cNvPicPr>
            <a:picLocks noChangeAspect="1"/>
          </p:cNvPicPr>
          <p:nvPr/>
        </p:nvPicPr>
        <p:blipFill>
          <a:blip r:embed="rId4"/>
          <a:stretch>
            <a:fillRect/>
          </a:stretch>
        </p:blipFill>
        <p:spPr>
          <a:xfrm>
            <a:off x="3412706" y="2304450"/>
            <a:ext cx="5410200" cy="736600"/>
          </a:xfrm>
          <a:prstGeom prst="rect">
            <a:avLst/>
          </a:prstGeom>
        </p:spPr>
      </p:pic>
      <p:sp>
        <p:nvSpPr>
          <p:cNvPr id="58" name="Content Placeholder 2">
            <a:extLst>
              <a:ext uri="{FF2B5EF4-FFF2-40B4-BE49-F238E27FC236}">
                <a16:creationId xmlns:a16="http://schemas.microsoft.com/office/drawing/2014/main" id="{42CBB95C-1DB4-B848-9A07-4E28EBF98552}"/>
              </a:ext>
            </a:extLst>
          </p:cNvPr>
          <p:cNvSpPr txBox="1">
            <a:spLocks/>
          </p:cNvSpPr>
          <p:nvPr/>
        </p:nvSpPr>
        <p:spPr>
          <a:xfrm>
            <a:off x="838200" y="1825625"/>
            <a:ext cx="10515600" cy="10339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With high probability, the optimal value belongs to</a:t>
            </a:r>
          </a:p>
          <a:p>
            <a:endParaRPr lang="en-US" dirty="0"/>
          </a:p>
        </p:txBody>
      </p:sp>
      <p:sp>
        <p:nvSpPr>
          <p:cNvPr id="37" name="Rectangle 36">
            <a:extLst>
              <a:ext uri="{FF2B5EF4-FFF2-40B4-BE49-F238E27FC236}">
                <a16:creationId xmlns:a16="http://schemas.microsoft.com/office/drawing/2014/main" id="{F29018D1-B852-CF42-95E4-95B1F5A2E5F6}"/>
              </a:ext>
            </a:extLst>
          </p:cNvPr>
          <p:cNvSpPr/>
          <p:nvPr/>
        </p:nvSpPr>
        <p:spPr>
          <a:xfrm>
            <a:off x="5205673" y="2351055"/>
            <a:ext cx="842237" cy="639224"/>
          </a:xfrm>
          <a:prstGeom prst="rect">
            <a:avLst/>
          </a:prstGeom>
          <a:noFill/>
          <a:ln w="28575">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37103FC4-98EF-1846-9FD2-ED64AE94136C}"/>
              </a:ext>
            </a:extLst>
          </p:cNvPr>
          <p:cNvSpPr/>
          <p:nvPr/>
        </p:nvSpPr>
        <p:spPr>
          <a:xfrm>
            <a:off x="7878055" y="2364073"/>
            <a:ext cx="799034" cy="639224"/>
          </a:xfrm>
          <a:prstGeom prst="rect">
            <a:avLst/>
          </a:prstGeom>
          <a:noFill/>
          <a:ln w="28575">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41AE94A-A133-1F4B-8BFE-FAAB461BE7DD}"/>
              </a:ext>
            </a:extLst>
          </p:cNvPr>
          <p:cNvSpPr/>
          <p:nvPr/>
        </p:nvSpPr>
        <p:spPr>
          <a:xfrm>
            <a:off x="6144092" y="2372955"/>
            <a:ext cx="1428555" cy="639224"/>
          </a:xfrm>
          <a:prstGeom prst="rect">
            <a:avLst/>
          </a:prstGeom>
          <a:no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C9142F61-A3A8-A049-A7C2-98A83412E685}"/>
              </a:ext>
            </a:extLst>
          </p:cNvPr>
          <p:cNvSpPr/>
          <p:nvPr/>
        </p:nvSpPr>
        <p:spPr>
          <a:xfrm>
            <a:off x="3508464" y="2372499"/>
            <a:ext cx="1428750" cy="639224"/>
          </a:xfrm>
          <a:prstGeom prst="rect">
            <a:avLst/>
          </a:prstGeom>
          <a:no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CA1CA4AA-053D-8B4D-8ECC-D4F10B637859}"/>
              </a:ext>
            </a:extLst>
          </p:cNvPr>
          <p:cNvSpPr>
            <a:spLocks noGrp="1"/>
          </p:cNvSpPr>
          <p:nvPr>
            <p:ph type="title"/>
          </p:nvPr>
        </p:nvSpPr>
        <p:spPr/>
        <p:txBody>
          <a:bodyPr/>
          <a:lstStyle/>
          <a:p>
            <a:r>
              <a:rPr lang="en-US" dirty="0"/>
              <a:t>Certain rank order &amp; uncertain rank order</a:t>
            </a:r>
          </a:p>
        </p:txBody>
      </p:sp>
      <p:grpSp>
        <p:nvGrpSpPr>
          <p:cNvPr id="35" name="Group 34">
            <a:extLst>
              <a:ext uri="{FF2B5EF4-FFF2-40B4-BE49-F238E27FC236}">
                <a16:creationId xmlns:a16="http://schemas.microsoft.com/office/drawing/2014/main" id="{EB404DC9-AB5E-B041-8F98-FB74D1E4434F}"/>
              </a:ext>
            </a:extLst>
          </p:cNvPr>
          <p:cNvGrpSpPr/>
          <p:nvPr/>
        </p:nvGrpSpPr>
        <p:grpSpPr>
          <a:xfrm>
            <a:off x="2965245" y="3146159"/>
            <a:ext cx="6683312" cy="3467954"/>
            <a:chOff x="806138" y="1944688"/>
            <a:chExt cx="7515343" cy="3899693"/>
          </a:xfrm>
        </p:grpSpPr>
        <p:cxnSp>
          <p:nvCxnSpPr>
            <p:cNvPr id="6" name="Straight Connector 5">
              <a:extLst>
                <a:ext uri="{FF2B5EF4-FFF2-40B4-BE49-F238E27FC236}">
                  <a16:creationId xmlns:a16="http://schemas.microsoft.com/office/drawing/2014/main" id="{B697600B-9F94-D449-B52F-708E8261BC13}"/>
                </a:ext>
              </a:extLst>
            </p:cNvPr>
            <p:cNvCxnSpPr>
              <a:cxnSpLocks/>
              <a:stCxn id="32" idx="3"/>
            </p:cNvCxnSpPr>
            <p:nvPr/>
          </p:nvCxnSpPr>
          <p:spPr>
            <a:xfrm flipV="1">
              <a:off x="1393737" y="4185155"/>
              <a:ext cx="6555783" cy="4029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EC9B1641-A630-6145-B71F-8472B552B892}"/>
                </a:ext>
              </a:extLst>
            </p:cNvPr>
            <p:cNvCxnSpPr>
              <a:cxnSpLocks/>
            </p:cNvCxnSpPr>
            <p:nvPr/>
          </p:nvCxnSpPr>
          <p:spPr>
            <a:xfrm flipV="1">
              <a:off x="1354991" y="1965044"/>
              <a:ext cx="0" cy="340823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2A209A6C-AEFB-3840-90DE-3AC216336813}"/>
                </a:ext>
              </a:extLst>
            </p:cNvPr>
            <p:cNvCxnSpPr>
              <a:cxnSpLocks/>
            </p:cNvCxnSpPr>
            <p:nvPr/>
          </p:nvCxnSpPr>
          <p:spPr>
            <a:xfrm flipV="1">
              <a:off x="1354991" y="5373276"/>
              <a:ext cx="6966490" cy="1"/>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9B434AF9-2D34-864A-8A06-D74B56297F77}"/>
                </a:ext>
              </a:extLst>
            </p:cNvPr>
            <p:cNvSpPr txBox="1"/>
            <p:nvPr/>
          </p:nvSpPr>
          <p:spPr>
            <a:xfrm>
              <a:off x="1416984" y="1944688"/>
              <a:ext cx="5238365" cy="519139"/>
            </a:xfrm>
            <a:prstGeom prst="rect">
              <a:avLst/>
            </a:prstGeom>
            <a:noFill/>
          </p:spPr>
          <p:txBody>
            <a:bodyPr wrap="square" rtlCol="0">
              <a:spAutoFit/>
            </a:bodyPr>
            <a:lstStyle/>
            <a:p>
              <a:r>
                <a:rPr lang="en-US" sz="2400" dirty="0"/>
                <a:t>Estimated pairwise preference</a:t>
              </a:r>
            </a:p>
          </p:txBody>
        </p:sp>
        <p:grpSp>
          <p:nvGrpSpPr>
            <p:cNvPr id="10" name="Group 9">
              <a:extLst>
                <a:ext uri="{FF2B5EF4-FFF2-40B4-BE49-F238E27FC236}">
                  <a16:creationId xmlns:a16="http://schemas.microsoft.com/office/drawing/2014/main" id="{55701A11-EAB4-464C-A188-0D10B88DBAF7}"/>
                </a:ext>
              </a:extLst>
            </p:cNvPr>
            <p:cNvGrpSpPr/>
            <p:nvPr/>
          </p:nvGrpSpPr>
          <p:grpSpPr>
            <a:xfrm>
              <a:off x="806138" y="2541063"/>
              <a:ext cx="619660" cy="1909345"/>
              <a:chOff x="1194708" y="1846881"/>
              <a:chExt cx="619660" cy="1909345"/>
            </a:xfrm>
          </p:grpSpPr>
          <p:sp>
            <p:nvSpPr>
              <p:cNvPr id="32" name="TextBox 31">
                <a:extLst>
                  <a:ext uri="{FF2B5EF4-FFF2-40B4-BE49-F238E27FC236}">
                    <a16:creationId xmlns:a16="http://schemas.microsoft.com/office/drawing/2014/main" id="{98542DDC-6605-C14E-9C20-D6E03D74A5F4}"/>
                  </a:ext>
                </a:extLst>
              </p:cNvPr>
              <p:cNvSpPr txBox="1"/>
              <p:nvPr/>
            </p:nvSpPr>
            <p:spPr>
              <a:xfrm>
                <a:off x="1194708" y="3306305"/>
                <a:ext cx="587598" cy="449921"/>
              </a:xfrm>
              <a:prstGeom prst="rect">
                <a:avLst/>
              </a:prstGeom>
              <a:noFill/>
            </p:spPr>
            <p:txBody>
              <a:bodyPr wrap="square" rtlCol="0">
                <a:spAutoFit/>
              </a:bodyPr>
              <a:lstStyle/>
              <a:p>
                <a:r>
                  <a:rPr lang="en-US" sz="2000" dirty="0"/>
                  <a:t>0.5</a:t>
                </a:r>
              </a:p>
            </p:txBody>
          </p:sp>
          <p:sp>
            <p:nvSpPr>
              <p:cNvPr id="33" name="TextBox 32">
                <a:extLst>
                  <a:ext uri="{FF2B5EF4-FFF2-40B4-BE49-F238E27FC236}">
                    <a16:creationId xmlns:a16="http://schemas.microsoft.com/office/drawing/2014/main" id="{1A936518-5170-4C45-A0C5-3DA732FB2EB6}"/>
                  </a:ext>
                </a:extLst>
              </p:cNvPr>
              <p:cNvSpPr txBox="1"/>
              <p:nvPr/>
            </p:nvSpPr>
            <p:spPr>
              <a:xfrm>
                <a:off x="1226770" y="1846881"/>
                <a:ext cx="587598" cy="400110"/>
              </a:xfrm>
              <a:prstGeom prst="rect">
                <a:avLst/>
              </a:prstGeom>
              <a:noFill/>
            </p:spPr>
            <p:txBody>
              <a:bodyPr wrap="square" rtlCol="0">
                <a:spAutoFit/>
              </a:bodyPr>
              <a:lstStyle/>
              <a:p>
                <a:r>
                  <a:rPr lang="en-US" sz="2000" dirty="0"/>
                  <a:t>1.0</a:t>
                </a:r>
              </a:p>
            </p:txBody>
          </p:sp>
        </p:grpSp>
        <p:grpSp>
          <p:nvGrpSpPr>
            <p:cNvPr id="11" name="Group 10">
              <a:extLst>
                <a:ext uri="{FF2B5EF4-FFF2-40B4-BE49-F238E27FC236}">
                  <a16:creationId xmlns:a16="http://schemas.microsoft.com/office/drawing/2014/main" id="{F5308F87-6AB0-654F-876D-CDFC4FB49F10}"/>
                </a:ext>
              </a:extLst>
            </p:cNvPr>
            <p:cNvGrpSpPr/>
            <p:nvPr/>
          </p:nvGrpSpPr>
          <p:grpSpPr>
            <a:xfrm>
              <a:off x="2065786" y="2923894"/>
              <a:ext cx="2441973" cy="2920487"/>
              <a:chOff x="2539595" y="2276206"/>
              <a:chExt cx="2441973" cy="2920487"/>
            </a:xfrm>
          </p:grpSpPr>
          <p:sp>
            <p:nvSpPr>
              <p:cNvPr id="29" name="Rectangle 28">
                <a:extLst>
                  <a:ext uri="{FF2B5EF4-FFF2-40B4-BE49-F238E27FC236}">
                    <a16:creationId xmlns:a16="http://schemas.microsoft.com/office/drawing/2014/main" id="{4F47F4E2-5185-AD4C-952F-DE40285AF3F2}"/>
                  </a:ext>
                </a:extLst>
              </p:cNvPr>
              <p:cNvSpPr/>
              <p:nvPr/>
            </p:nvSpPr>
            <p:spPr>
              <a:xfrm>
                <a:off x="3045417" y="2276206"/>
                <a:ext cx="1154624" cy="1075108"/>
              </a:xfrm>
              <a:prstGeom prst="rect">
                <a:avLst/>
              </a:prstGeom>
              <a:solidFill>
                <a:schemeClr val="bg1">
                  <a:lumMod val="9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D98A334-EC7A-F943-B049-7DA6F7BA64BF}"/>
                  </a:ext>
                </a:extLst>
              </p:cNvPr>
              <p:cNvSpPr txBox="1"/>
              <p:nvPr/>
            </p:nvSpPr>
            <p:spPr>
              <a:xfrm>
                <a:off x="2539595" y="4746772"/>
                <a:ext cx="2441973" cy="449921"/>
              </a:xfrm>
              <a:prstGeom prst="rect">
                <a:avLst/>
              </a:prstGeom>
              <a:noFill/>
            </p:spPr>
            <p:txBody>
              <a:bodyPr wrap="none" rtlCol="0">
                <a:spAutoFit/>
              </a:bodyPr>
              <a:lstStyle/>
              <a:p>
                <a:r>
                  <a:rPr lang="en-US" sz="2000" dirty="0"/>
                  <a:t>document pair (i, j)</a:t>
                </a:r>
              </a:p>
            </p:txBody>
          </p:sp>
          <p:sp>
            <p:nvSpPr>
              <p:cNvPr id="31" name="Rectangle 30">
                <a:extLst>
                  <a:ext uri="{FF2B5EF4-FFF2-40B4-BE49-F238E27FC236}">
                    <a16:creationId xmlns:a16="http://schemas.microsoft.com/office/drawing/2014/main" id="{686A8A92-95FB-7E4B-B7C2-C7D4EABCC0EA}"/>
                  </a:ext>
                </a:extLst>
              </p:cNvPr>
              <p:cNvSpPr/>
              <p:nvPr/>
            </p:nvSpPr>
            <p:spPr>
              <a:xfrm>
                <a:off x="3055756" y="2693028"/>
                <a:ext cx="1154624" cy="241464"/>
              </a:xfrm>
              <a:prstGeom prst="rect">
                <a:avLst/>
              </a:prstGeom>
              <a:solidFill>
                <a:schemeClr val="accent1">
                  <a:lumMod val="60000"/>
                  <a:lumOff val="4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0D04DE78-8515-1D49-AE5A-426FF8DD8812}"/>
                </a:ext>
              </a:extLst>
            </p:cNvPr>
            <p:cNvGrpSpPr/>
            <p:nvPr/>
          </p:nvGrpSpPr>
          <p:grpSpPr>
            <a:xfrm>
              <a:off x="5373644" y="2725729"/>
              <a:ext cx="2564476" cy="3116890"/>
              <a:chOff x="5610382" y="2078041"/>
              <a:chExt cx="2564476" cy="3116890"/>
            </a:xfrm>
          </p:grpSpPr>
          <p:grpSp>
            <p:nvGrpSpPr>
              <p:cNvPr id="25" name="Group 24">
                <a:extLst>
                  <a:ext uri="{FF2B5EF4-FFF2-40B4-BE49-F238E27FC236}">
                    <a16:creationId xmlns:a16="http://schemas.microsoft.com/office/drawing/2014/main" id="{2A766C1C-133B-FC4E-B869-F4245F803A84}"/>
                  </a:ext>
                </a:extLst>
              </p:cNvPr>
              <p:cNvGrpSpPr/>
              <p:nvPr/>
            </p:nvGrpSpPr>
            <p:grpSpPr>
              <a:xfrm>
                <a:off x="6078068" y="2078041"/>
                <a:ext cx="1154624" cy="2177582"/>
                <a:chOff x="6078068" y="2078041"/>
                <a:chExt cx="1154624" cy="2177582"/>
              </a:xfrm>
            </p:grpSpPr>
            <p:sp>
              <p:nvSpPr>
                <p:cNvPr id="27" name="Rectangle 26">
                  <a:extLst>
                    <a:ext uri="{FF2B5EF4-FFF2-40B4-BE49-F238E27FC236}">
                      <a16:creationId xmlns:a16="http://schemas.microsoft.com/office/drawing/2014/main" id="{B49BBDEC-EB8D-0A41-8F17-49C7EE635874}"/>
                    </a:ext>
                  </a:extLst>
                </p:cNvPr>
                <p:cNvSpPr/>
                <p:nvPr/>
              </p:nvSpPr>
              <p:spPr>
                <a:xfrm>
                  <a:off x="6078068" y="2078041"/>
                  <a:ext cx="1154624" cy="2177582"/>
                </a:xfrm>
                <a:prstGeom prst="rect">
                  <a:avLst/>
                </a:prstGeom>
                <a:solidFill>
                  <a:schemeClr val="bg1">
                    <a:lumMod val="9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3CF426-ABB5-E844-8E1F-673046C2B06B}"/>
                    </a:ext>
                  </a:extLst>
                </p:cNvPr>
                <p:cNvSpPr/>
                <p:nvPr/>
              </p:nvSpPr>
              <p:spPr>
                <a:xfrm>
                  <a:off x="6096074" y="3046100"/>
                  <a:ext cx="1136618" cy="241464"/>
                </a:xfrm>
                <a:prstGeom prst="rect">
                  <a:avLst/>
                </a:prstGeom>
                <a:solidFill>
                  <a:schemeClr val="accent1">
                    <a:lumMod val="60000"/>
                    <a:lumOff val="4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EAE45518-FB38-1F43-B08B-B1D6C46CF691}"/>
                  </a:ext>
                </a:extLst>
              </p:cNvPr>
              <p:cNvSpPr txBox="1"/>
              <p:nvPr/>
            </p:nvSpPr>
            <p:spPr>
              <a:xfrm>
                <a:off x="5610382" y="4745010"/>
                <a:ext cx="2564476" cy="449921"/>
              </a:xfrm>
              <a:prstGeom prst="rect">
                <a:avLst/>
              </a:prstGeom>
              <a:noFill/>
            </p:spPr>
            <p:txBody>
              <a:bodyPr wrap="none" rtlCol="0">
                <a:spAutoFit/>
              </a:bodyPr>
              <a:lstStyle/>
              <a:p>
                <a:r>
                  <a:rPr lang="en-US" sz="2000" dirty="0"/>
                  <a:t>document pair (i’, j’)</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7FD222C-4035-BD4A-9E29-69030403683A}"/>
                    </a:ext>
                  </a:extLst>
                </p:cNvPr>
                <p:cNvSpPr txBox="1"/>
                <p:nvPr/>
              </p:nvSpPr>
              <p:spPr>
                <a:xfrm>
                  <a:off x="1488563" y="3269478"/>
                  <a:ext cx="988219" cy="376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𝑖𝑗</m:t>
                                </m:r>
                              </m:sub>
                              <m:sup>
                                <m:r>
                                  <a:rPr lang="en-US" b="0" i="1" smtClean="0">
                                    <a:latin typeface="Cambria Math" panose="02040503050406030204" pitchFamily="18" charset="0"/>
                                    <a:ea typeface="Cambria Math" panose="02040503050406030204" pitchFamily="18" charset="0"/>
                                  </a:rPr>
                                  <m:t>𝑡</m:t>
                                </m:r>
                              </m:sup>
                            </m:sSubSup>
                          </m:e>
                          <m:sup>
                            <m:r>
                              <a:rPr lang="en-US" b="0" i="1" smtClean="0">
                                <a:latin typeface="Cambria Math" panose="02040503050406030204" pitchFamily="18" charset="0"/>
                                <a:ea typeface="Cambria Math" panose="02040503050406030204" pitchFamily="18" charset="0"/>
                              </a:rPr>
                              <m:t>𝑇</m:t>
                            </m:r>
                          </m:sup>
                        </m:sSup>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4" name="TextBox 13">
                  <a:extLst>
                    <a:ext uri="{FF2B5EF4-FFF2-40B4-BE49-F238E27FC236}">
                      <a16:creationId xmlns:a16="http://schemas.microsoft.com/office/drawing/2014/main" id="{37FD222C-4035-BD4A-9E29-69030403683A}"/>
                    </a:ext>
                  </a:extLst>
                </p:cNvPr>
                <p:cNvSpPr txBox="1">
                  <a:spLocks noRot="1" noChangeAspect="1" noMove="1" noResize="1" noEditPoints="1" noAdjustHandles="1" noChangeArrowheads="1" noChangeShapeType="1" noTextEdit="1"/>
                </p:cNvSpPr>
                <p:nvPr/>
              </p:nvSpPr>
              <p:spPr>
                <a:xfrm>
                  <a:off x="1488563" y="3269478"/>
                  <a:ext cx="988219" cy="376193"/>
                </a:xfrm>
                <a:prstGeom prst="rect">
                  <a:avLst/>
                </a:prstGeom>
                <a:blipFill>
                  <a:blip r:embed="rId5"/>
                  <a:stretch>
                    <a:fillRect l="-5714" r="-18571" b="-29630"/>
                  </a:stretch>
                </a:blipFill>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7BE7271C-7A4F-9B40-B9B2-60F1D1B7A53F}"/>
                </a:ext>
              </a:extLst>
            </p:cNvPr>
            <p:cNvSpPr/>
            <p:nvPr/>
          </p:nvSpPr>
          <p:spPr>
            <a:xfrm>
              <a:off x="3736571" y="2923893"/>
              <a:ext cx="139266" cy="543093"/>
            </a:xfrm>
            <a:prstGeom prst="rightBrace">
              <a:avLst>
                <a:gd name="adj1" fmla="val 39503"/>
                <a:gd name="adj2" fmla="val 52917"/>
              </a:avLst>
            </a:prstGeom>
            <a:ln>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BA04CFC8-21C9-244A-AC26-6087A0BDACB5}"/>
                </a:ext>
              </a:extLst>
            </p:cNvPr>
            <p:cNvSpPr/>
            <p:nvPr/>
          </p:nvSpPr>
          <p:spPr>
            <a:xfrm>
              <a:off x="3744238" y="3455372"/>
              <a:ext cx="139266" cy="543093"/>
            </a:xfrm>
            <a:prstGeom prst="rightBrace">
              <a:avLst>
                <a:gd name="adj1" fmla="val 39503"/>
                <a:gd name="adj2" fmla="val 52917"/>
              </a:avLst>
            </a:prstGeom>
            <a:ln>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853F6C-A324-C043-8317-296E394D11F3}"/>
                    </a:ext>
                  </a:extLst>
                </p:cNvPr>
                <p:cNvSpPr txBox="1"/>
                <p:nvPr/>
              </p:nvSpPr>
              <p:spPr>
                <a:xfrm>
                  <a:off x="3963810" y="3034754"/>
                  <a:ext cx="481349"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sSubSup>
                          <m:sSubSupPr>
                            <m:ctrlPr>
                              <a:rPr lang="en-US" i="1">
                                <a:latin typeface="Cambria Math" panose="02040503050406030204" pitchFamily="18" charset="0"/>
                              </a:rPr>
                            </m:ctrlPr>
                          </m:sSubSupPr>
                          <m:e>
                            <m:r>
                              <a:rPr lang="en-US" i="1">
                                <a:latin typeface="Cambria Math" panose="02040503050406030204" pitchFamily="18" charset="0"/>
                              </a:rPr>
                              <m:t>𝐵</m:t>
                            </m:r>
                          </m:e>
                          <m:sub>
                            <m:r>
                              <a:rPr lang="en-US" i="1">
                                <a:latin typeface="Cambria Math" panose="02040503050406030204" pitchFamily="18" charset="0"/>
                              </a:rPr>
                              <m:t>𝑖𝑗</m:t>
                            </m:r>
                          </m:sub>
                          <m:sup>
                            <m:r>
                              <a:rPr lang="en-US" i="1">
                                <a:latin typeface="Cambria Math" panose="02040503050406030204" pitchFamily="18" charset="0"/>
                              </a:rPr>
                              <m:t>𝑡</m:t>
                            </m:r>
                          </m:sup>
                        </m:sSubSup>
                      </m:oMath>
                    </m:oMathPara>
                  </a14:m>
                  <a:endParaRPr lang="en-US" dirty="0"/>
                </a:p>
              </p:txBody>
            </p:sp>
          </mc:Choice>
          <mc:Fallback xmlns="">
            <p:sp>
              <p:nvSpPr>
                <p:cNvPr id="17" name="TextBox 16">
                  <a:extLst>
                    <a:ext uri="{FF2B5EF4-FFF2-40B4-BE49-F238E27FC236}">
                      <a16:creationId xmlns:a16="http://schemas.microsoft.com/office/drawing/2014/main" id="{7B853F6C-A324-C043-8317-296E394D11F3}"/>
                    </a:ext>
                  </a:extLst>
                </p:cNvPr>
                <p:cNvSpPr txBox="1">
                  <a:spLocks noRot="1" noChangeAspect="1" noMove="1" noResize="1" noEditPoints="1" noAdjustHandles="1" noChangeArrowheads="1" noChangeShapeType="1" noTextEdit="1"/>
                </p:cNvSpPr>
                <p:nvPr/>
              </p:nvSpPr>
              <p:spPr>
                <a:xfrm>
                  <a:off x="3963810" y="3034754"/>
                  <a:ext cx="481349" cy="311432"/>
                </a:xfrm>
                <a:prstGeom prst="rect">
                  <a:avLst/>
                </a:prstGeom>
                <a:blipFill>
                  <a:blip r:embed="rId6"/>
                  <a:stretch>
                    <a:fillRect l="-20588" r="-17647" b="-39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5FE9FAD-F6AF-4142-9F9B-3E738ECFD359}"/>
                    </a:ext>
                  </a:extLst>
                </p:cNvPr>
                <p:cNvSpPr txBox="1"/>
                <p:nvPr/>
              </p:nvSpPr>
              <p:spPr>
                <a:xfrm>
                  <a:off x="3982596" y="3582180"/>
                  <a:ext cx="481349"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sSubSup>
                          <m:sSubSupPr>
                            <m:ctrlPr>
                              <a:rPr lang="en-US" i="1">
                                <a:latin typeface="Cambria Math" panose="02040503050406030204" pitchFamily="18" charset="0"/>
                              </a:rPr>
                            </m:ctrlPr>
                          </m:sSubSupPr>
                          <m:e>
                            <m:r>
                              <a:rPr lang="en-US" i="1">
                                <a:latin typeface="Cambria Math" panose="02040503050406030204" pitchFamily="18" charset="0"/>
                              </a:rPr>
                              <m:t>𝐵</m:t>
                            </m:r>
                          </m:e>
                          <m:sub>
                            <m:r>
                              <a:rPr lang="en-US" i="1">
                                <a:latin typeface="Cambria Math" panose="02040503050406030204" pitchFamily="18" charset="0"/>
                              </a:rPr>
                              <m:t>𝑖𝑗</m:t>
                            </m:r>
                          </m:sub>
                          <m:sup>
                            <m:r>
                              <a:rPr lang="en-US" i="1">
                                <a:latin typeface="Cambria Math" panose="02040503050406030204" pitchFamily="18" charset="0"/>
                              </a:rPr>
                              <m:t>𝑡</m:t>
                            </m:r>
                          </m:sup>
                        </m:sSubSup>
                      </m:oMath>
                    </m:oMathPara>
                  </a14:m>
                  <a:endParaRPr lang="en-US" dirty="0"/>
                </a:p>
              </p:txBody>
            </p:sp>
          </mc:Choice>
          <mc:Fallback xmlns="">
            <p:sp>
              <p:nvSpPr>
                <p:cNvPr id="18" name="TextBox 17">
                  <a:extLst>
                    <a:ext uri="{FF2B5EF4-FFF2-40B4-BE49-F238E27FC236}">
                      <a16:creationId xmlns:a16="http://schemas.microsoft.com/office/drawing/2014/main" id="{55FE9FAD-F6AF-4142-9F9B-3E738ECFD359}"/>
                    </a:ext>
                  </a:extLst>
                </p:cNvPr>
                <p:cNvSpPr txBox="1">
                  <a:spLocks noRot="1" noChangeAspect="1" noMove="1" noResize="1" noEditPoints="1" noAdjustHandles="1" noChangeArrowheads="1" noChangeShapeType="1" noTextEdit="1"/>
                </p:cNvSpPr>
                <p:nvPr/>
              </p:nvSpPr>
              <p:spPr>
                <a:xfrm>
                  <a:off x="3982596" y="3582180"/>
                  <a:ext cx="481349" cy="311432"/>
                </a:xfrm>
                <a:prstGeom prst="rect">
                  <a:avLst/>
                </a:prstGeom>
                <a:blipFill>
                  <a:blip r:embed="rId7"/>
                  <a:stretch>
                    <a:fillRect l="-20000" r="-14286" b="-34783"/>
                  </a:stretch>
                </a:blipFill>
              </p:spPr>
              <p:txBody>
                <a:bodyPr/>
                <a:lstStyle/>
                <a:p>
                  <a:r>
                    <a:rPr lang="en-US">
                      <a:noFill/>
                    </a:rPr>
                    <a:t> </a:t>
                  </a:r>
                </a:p>
              </p:txBody>
            </p:sp>
          </mc:Fallback>
        </mc:AlternateContent>
        <p:sp>
          <p:nvSpPr>
            <p:cNvPr id="19" name="Right Brace 18">
              <a:extLst>
                <a:ext uri="{FF2B5EF4-FFF2-40B4-BE49-F238E27FC236}">
                  <a16:creationId xmlns:a16="http://schemas.microsoft.com/office/drawing/2014/main" id="{0E4F796A-835B-5A41-8541-8785A153D8E6}"/>
                </a:ext>
              </a:extLst>
            </p:cNvPr>
            <p:cNvSpPr/>
            <p:nvPr/>
          </p:nvSpPr>
          <p:spPr>
            <a:xfrm>
              <a:off x="7027397" y="2763207"/>
              <a:ext cx="144056" cy="1059577"/>
            </a:xfrm>
            <a:prstGeom prst="rightBrace">
              <a:avLst>
                <a:gd name="adj1" fmla="val 39503"/>
                <a:gd name="adj2" fmla="val 52917"/>
              </a:avLst>
            </a:prstGeom>
            <a:ln>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schemeClr val="accent1">
                    <a:lumMod val="40000"/>
                    <a:lumOff val="60000"/>
                  </a:schemeClr>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61E953F-3BF3-C549-A8FF-8C4DCAC37C24}"/>
                    </a:ext>
                  </a:extLst>
                </p:cNvPr>
                <p:cNvSpPr txBox="1"/>
                <p:nvPr/>
              </p:nvSpPr>
              <p:spPr>
                <a:xfrm>
                  <a:off x="7229071" y="3145616"/>
                  <a:ext cx="622222" cy="3392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sSubSup>
                          <m:sSubSupPr>
                            <m:ctrlPr>
                              <a:rPr lang="en-US" i="1">
                                <a:latin typeface="Cambria Math" panose="02040503050406030204" pitchFamily="18" charset="0"/>
                              </a:rPr>
                            </m:ctrlPr>
                          </m:sSubSupPr>
                          <m:e>
                            <m:r>
                              <a:rPr lang="en-US" i="1">
                                <a:latin typeface="Cambria Math" panose="02040503050406030204" pitchFamily="18" charset="0"/>
                              </a:rPr>
                              <m:t>𝐵</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ub>
                          <m:sup>
                            <m:r>
                              <a:rPr lang="en-US" i="1">
                                <a:latin typeface="Cambria Math" panose="02040503050406030204" pitchFamily="18" charset="0"/>
                              </a:rPr>
                              <m:t>𝑡</m:t>
                            </m:r>
                          </m:sup>
                        </m:sSubSup>
                      </m:oMath>
                    </m:oMathPara>
                  </a14:m>
                  <a:endParaRPr lang="en-US" dirty="0"/>
                </a:p>
              </p:txBody>
            </p:sp>
          </mc:Choice>
          <mc:Fallback xmlns="">
            <p:sp>
              <p:nvSpPr>
                <p:cNvPr id="20" name="TextBox 19">
                  <a:extLst>
                    <a:ext uri="{FF2B5EF4-FFF2-40B4-BE49-F238E27FC236}">
                      <a16:creationId xmlns:a16="http://schemas.microsoft.com/office/drawing/2014/main" id="{261E953F-3BF3-C549-A8FF-8C4DCAC37C24}"/>
                    </a:ext>
                  </a:extLst>
                </p:cNvPr>
                <p:cNvSpPr txBox="1">
                  <a:spLocks noRot="1" noChangeAspect="1" noMove="1" noResize="1" noEditPoints="1" noAdjustHandles="1" noChangeArrowheads="1" noChangeShapeType="1" noTextEdit="1"/>
                </p:cNvSpPr>
                <p:nvPr/>
              </p:nvSpPr>
              <p:spPr>
                <a:xfrm>
                  <a:off x="7229071" y="3145616"/>
                  <a:ext cx="622222" cy="339260"/>
                </a:xfrm>
                <a:prstGeom prst="rect">
                  <a:avLst/>
                </a:prstGeom>
                <a:blipFill>
                  <a:blip r:embed="rId8"/>
                  <a:stretch>
                    <a:fillRect l="-13333" r="-11111"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062A47C-C931-FE4B-918D-C7D533813C07}"/>
                    </a:ext>
                  </a:extLst>
                </p:cNvPr>
                <p:cNvSpPr txBox="1"/>
                <p:nvPr/>
              </p:nvSpPr>
              <p:spPr>
                <a:xfrm>
                  <a:off x="7247214" y="4205653"/>
                  <a:ext cx="622222" cy="3392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sSubSup>
                          <m:sSubSupPr>
                            <m:ctrlPr>
                              <a:rPr lang="en-US" i="1">
                                <a:latin typeface="Cambria Math" panose="02040503050406030204" pitchFamily="18" charset="0"/>
                              </a:rPr>
                            </m:ctrlPr>
                          </m:sSubSupPr>
                          <m:e>
                            <m:r>
                              <a:rPr lang="en-US" i="1">
                                <a:latin typeface="Cambria Math" panose="02040503050406030204" pitchFamily="18" charset="0"/>
                              </a:rPr>
                              <m:t>𝐵</m:t>
                            </m:r>
                          </m:e>
                          <m:sub>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sub>
                          <m:sup>
                            <m:r>
                              <a:rPr lang="en-US" i="1">
                                <a:latin typeface="Cambria Math" panose="02040503050406030204" pitchFamily="18" charset="0"/>
                              </a:rPr>
                              <m:t>𝑡</m:t>
                            </m:r>
                          </m:sup>
                        </m:sSubSup>
                      </m:oMath>
                    </m:oMathPara>
                  </a14:m>
                  <a:endParaRPr lang="en-US" dirty="0"/>
                </a:p>
              </p:txBody>
            </p:sp>
          </mc:Choice>
          <mc:Fallback xmlns="">
            <p:sp>
              <p:nvSpPr>
                <p:cNvPr id="21" name="TextBox 20">
                  <a:extLst>
                    <a:ext uri="{FF2B5EF4-FFF2-40B4-BE49-F238E27FC236}">
                      <a16:creationId xmlns:a16="http://schemas.microsoft.com/office/drawing/2014/main" id="{4062A47C-C931-FE4B-918D-C7D533813C07}"/>
                    </a:ext>
                  </a:extLst>
                </p:cNvPr>
                <p:cNvSpPr txBox="1">
                  <a:spLocks noRot="1" noChangeAspect="1" noMove="1" noResize="1" noEditPoints="1" noAdjustHandles="1" noChangeArrowheads="1" noChangeShapeType="1" noTextEdit="1"/>
                </p:cNvSpPr>
                <p:nvPr/>
              </p:nvSpPr>
              <p:spPr>
                <a:xfrm>
                  <a:off x="7247214" y="4205653"/>
                  <a:ext cx="622222" cy="339260"/>
                </a:xfrm>
                <a:prstGeom prst="rect">
                  <a:avLst/>
                </a:prstGeom>
                <a:blipFill>
                  <a:blip r:embed="rId9"/>
                  <a:stretch>
                    <a:fillRect l="-15909" r="-11364" b="-44000"/>
                  </a:stretch>
                </a:blipFill>
              </p:spPr>
              <p:txBody>
                <a:bodyPr/>
                <a:lstStyle/>
                <a:p>
                  <a:r>
                    <a:rPr lang="en-US">
                      <a:noFill/>
                    </a:rPr>
                    <a:t> </a:t>
                  </a:r>
                </a:p>
              </p:txBody>
            </p:sp>
          </mc:Fallback>
        </mc:AlternateContent>
        <p:sp>
          <p:nvSpPr>
            <p:cNvPr id="22" name="Right Brace 21">
              <a:extLst>
                <a:ext uri="{FF2B5EF4-FFF2-40B4-BE49-F238E27FC236}">
                  <a16:creationId xmlns:a16="http://schemas.microsoft.com/office/drawing/2014/main" id="{308827EF-EAFA-F846-9049-383C6DF9914B}"/>
                </a:ext>
              </a:extLst>
            </p:cNvPr>
            <p:cNvSpPr/>
            <p:nvPr/>
          </p:nvSpPr>
          <p:spPr>
            <a:xfrm>
              <a:off x="7043789" y="3822784"/>
              <a:ext cx="144056" cy="1059577"/>
            </a:xfrm>
            <a:prstGeom prst="rightBrace">
              <a:avLst>
                <a:gd name="adj1" fmla="val 39503"/>
                <a:gd name="adj2" fmla="val 52917"/>
              </a:avLst>
            </a:prstGeom>
            <a:ln>
              <a:solidFill>
                <a:schemeClr val="accent1"/>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schemeClr val="accent1">
                    <a:lumMod val="40000"/>
                    <a:lumOff val="60000"/>
                  </a:schemeClr>
                </a:solidFill>
              </a:endParaRPr>
            </a:p>
          </p:txBody>
        </p:sp>
        <p:sp>
          <p:nvSpPr>
            <p:cNvPr id="23" name="TextBox 22">
              <a:extLst>
                <a:ext uri="{FF2B5EF4-FFF2-40B4-BE49-F238E27FC236}">
                  <a16:creationId xmlns:a16="http://schemas.microsoft.com/office/drawing/2014/main" id="{7E8E593F-8A15-F24F-B6CF-DCAFC0EAFDC9}"/>
                </a:ext>
              </a:extLst>
            </p:cNvPr>
            <p:cNvSpPr txBox="1"/>
            <p:nvPr/>
          </p:nvSpPr>
          <p:spPr>
            <a:xfrm>
              <a:off x="1402827" y="4655120"/>
              <a:ext cx="2648865" cy="380702"/>
            </a:xfrm>
            <a:prstGeom prst="rect">
              <a:avLst/>
            </a:prstGeom>
            <a:noFill/>
          </p:spPr>
          <p:txBody>
            <a:bodyPr wrap="square" rtlCol="0">
              <a:spAutoFit/>
            </a:bodyPr>
            <a:lstStyle/>
            <a:p>
              <a:r>
                <a:rPr lang="en-US" sz="1600" dirty="0"/>
                <a:t>Lower confidence bound</a:t>
              </a:r>
            </a:p>
          </p:txBody>
        </p:sp>
        <p:cxnSp>
          <p:nvCxnSpPr>
            <p:cNvPr id="24" name="Straight Arrow Connector 23">
              <a:extLst>
                <a:ext uri="{FF2B5EF4-FFF2-40B4-BE49-F238E27FC236}">
                  <a16:creationId xmlns:a16="http://schemas.microsoft.com/office/drawing/2014/main" id="{2A32AE1B-381E-E147-9B4F-3193C135BD62}"/>
                </a:ext>
              </a:extLst>
            </p:cNvPr>
            <p:cNvCxnSpPr>
              <a:cxnSpLocks/>
            </p:cNvCxnSpPr>
            <p:nvPr/>
          </p:nvCxnSpPr>
          <p:spPr>
            <a:xfrm flipV="1">
              <a:off x="2421998" y="4023568"/>
              <a:ext cx="428579" cy="54186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3F7BF82-71AA-8C4E-80AA-D1B15074E53F}"/>
                    </a:ext>
                  </a:extLst>
                </p:cNvPr>
                <p:cNvSpPr txBox="1"/>
                <p:nvPr/>
              </p:nvSpPr>
              <p:spPr>
                <a:xfrm>
                  <a:off x="4618774" y="3590434"/>
                  <a:ext cx="1133131"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𝑖</m:t>
                                    </m:r>
                                  </m:e>
                                  <m:sup>
                                    <m:r>
                                      <a:rPr lang="en-US" b="0" i="1" smtClean="0">
                                        <a:latin typeface="Cambria Math" panose="02040503050406030204" pitchFamily="18" charset="0"/>
                                        <a:ea typeface="Cambria Math" panose="02040503050406030204" pitchFamily="18" charset="0"/>
                                      </a:rPr>
                                      <m:t>′</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𝑗</m:t>
                                    </m:r>
                                  </m:e>
                                  <m:sup>
                                    <m:r>
                                      <a:rPr lang="en-US" b="0" i="1" smtClean="0">
                                        <a:latin typeface="Cambria Math" panose="02040503050406030204" pitchFamily="18" charset="0"/>
                                        <a:ea typeface="Cambria Math" panose="02040503050406030204" pitchFamily="18" charset="0"/>
                                      </a:rPr>
                                      <m:t>′</m:t>
                                    </m:r>
                                  </m:sup>
                                </m:sSup>
                              </m:sub>
                              <m:sup>
                                <m:r>
                                  <a:rPr lang="en-US" b="0" i="1" smtClean="0">
                                    <a:latin typeface="Cambria Math" panose="02040503050406030204" pitchFamily="18" charset="0"/>
                                    <a:ea typeface="Cambria Math" panose="02040503050406030204" pitchFamily="18" charset="0"/>
                                  </a:rPr>
                                  <m:t>𝑡</m:t>
                                </m:r>
                              </m:sup>
                            </m:sSubSup>
                          </m:e>
                          <m:sup>
                            <m:r>
                              <a:rPr lang="en-US" b="0" i="1" smtClean="0">
                                <a:latin typeface="Cambria Math" panose="02040503050406030204" pitchFamily="18" charset="0"/>
                                <a:ea typeface="Cambria Math" panose="02040503050406030204" pitchFamily="18" charset="0"/>
                              </a:rPr>
                              <m:t>𝑇</m:t>
                            </m:r>
                          </m:sup>
                        </m:sSup>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C3F7BF82-71AA-8C4E-80AA-D1B15074E53F}"/>
                    </a:ext>
                  </a:extLst>
                </p:cNvPr>
                <p:cNvSpPr txBox="1">
                  <a:spLocks noRot="1" noChangeAspect="1" noMove="1" noResize="1" noEditPoints="1" noAdjustHandles="1" noChangeArrowheads="1" noChangeShapeType="1" noTextEdit="1"/>
                </p:cNvSpPr>
                <p:nvPr/>
              </p:nvSpPr>
              <p:spPr>
                <a:xfrm>
                  <a:off x="4618774" y="3590434"/>
                  <a:ext cx="1133131" cy="404919"/>
                </a:xfrm>
                <a:prstGeom prst="rect">
                  <a:avLst/>
                </a:prstGeom>
                <a:blipFill>
                  <a:blip r:embed="rId10"/>
                  <a:stretch>
                    <a:fillRect l="-4938" r="-16049" b="-34483"/>
                  </a:stretch>
                </a:blipFill>
              </p:spPr>
              <p:txBody>
                <a:bodyPr/>
                <a:lstStyle/>
                <a:p>
                  <a:r>
                    <a:rPr lang="en-US">
                      <a:noFill/>
                    </a:rPr>
                    <a:t> </a:t>
                  </a:r>
                </a:p>
              </p:txBody>
            </p:sp>
          </mc:Fallback>
        </mc:AlternateContent>
      </p:grpSp>
      <p:grpSp>
        <p:nvGrpSpPr>
          <p:cNvPr id="60" name="Group 59">
            <a:extLst>
              <a:ext uri="{FF2B5EF4-FFF2-40B4-BE49-F238E27FC236}">
                <a16:creationId xmlns:a16="http://schemas.microsoft.com/office/drawing/2014/main" id="{A765CC46-DE04-5D4D-973A-F4635C1E36E6}"/>
              </a:ext>
            </a:extLst>
          </p:cNvPr>
          <p:cNvGrpSpPr/>
          <p:nvPr/>
        </p:nvGrpSpPr>
        <p:grpSpPr>
          <a:xfrm>
            <a:off x="2394223" y="5320193"/>
            <a:ext cx="693391" cy="914073"/>
            <a:chOff x="2436117" y="5248597"/>
            <a:chExt cx="693391" cy="914073"/>
          </a:xfrm>
        </p:grpSpPr>
        <p:cxnSp>
          <p:nvCxnSpPr>
            <p:cNvPr id="43" name="Straight Arrow Connector 42">
              <a:extLst>
                <a:ext uri="{FF2B5EF4-FFF2-40B4-BE49-F238E27FC236}">
                  <a16:creationId xmlns:a16="http://schemas.microsoft.com/office/drawing/2014/main" id="{81A7398D-E5F6-A34F-A47A-534DC94D9272}"/>
                </a:ext>
              </a:extLst>
            </p:cNvPr>
            <p:cNvCxnSpPr>
              <a:cxnSpLocks/>
            </p:cNvCxnSpPr>
            <p:nvPr/>
          </p:nvCxnSpPr>
          <p:spPr>
            <a:xfrm flipV="1">
              <a:off x="2865457" y="5248597"/>
              <a:ext cx="264051" cy="302515"/>
            </a:xfrm>
            <a:prstGeom prst="straightConnector1">
              <a:avLst/>
            </a:prstGeom>
            <a:ln>
              <a:solidFill>
                <a:schemeClr val="accent6">
                  <a:lumMod val="75000"/>
                </a:schemeClr>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03C83FC-9F8A-CF43-A19E-4E80F1EEDBCF}"/>
                    </a:ext>
                  </a:extLst>
                </p:cNvPr>
                <p:cNvSpPr txBox="1"/>
                <p:nvPr/>
              </p:nvSpPr>
              <p:spPr>
                <a:xfrm>
                  <a:off x="2436117" y="5608672"/>
                  <a:ext cx="612732" cy="55399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6">
                                <a:lumMod val="75000"/>
                              </a:schemeClr>
                            </a:solidFill>
                            <a:latin typeface="Cambria Math" panose="02040503050406030204" pitchFamily="18" charset="0"/>
                            <a:ea typeface="Cambria Math" panose="02040503050406030204" pitchFamily="18" charset="0"/>
                          </a:rPr>
                          <m:t>𝜎</m:t>
                        </m:r>
                        <m:r>
                          <a:rPr lang="en-US" i="1" smtClean="0">
                            <a:solidFill>
                              <a:schemeClr val="accent6">
                                <a:lumMod val="75000"/>
                              </a:schemeClr>
                            </a:solidFill>
                            <a:latin typeface="Cambria Math" panose="02040503050406030204" pitchFamily="18" charset="0"/>
                            <a:ea typeface="Cambria Math" panose="02040503050406030204" pitchFamily="18" charset="0"/>
                          </a:rPr>
                          <m:t>(0)</m:t>
                        </m:r>
                      </m:oMath>
                    </m:oMathPara>
                  </a14:m>
                  <a:endParaRPr lang="en-US" dirty="0">
                    <a:solidFill>
                      <a:schemeClr val="accent6">
                        <a:lumMod val="75000"/>
                      </a:schemeClr>
                    </a:solidFill>
                  </a:endParaRPr>
                </a:p>
                <a:p>
                  <a:endParaRPr lang="en-US" dirty="0">
                    <a:solidFill>
                      <a:srgbClr val="C00000"/>
                    </a:solidFill>
                  </a:endParaRPr>
                </a:p>
              </p:txBody>
            </p:sp>
          </mc:Choice>
          <mc:Fallback xmlns="">
            <p:sp>
              <p:nvSpPr>
                <p:cNvPr id="45" name="TextBox 44">
                  <a:extLst>
                    <a:ext uri="{FF2B5EF4-FFF2-40B4-BE49-F238E27FC236}">
                      <a16:creationId xmlns:a16="http://schemas.microsoft.com/office/drawing/2014/main" id="{303C83FC-9F8A-CF43-A19E-4E80F1EEDBCF}"/>
                    </a:ext>
                  </a:extLst>
                </p:cNvPr>
                <p:cNvSpPr txBox="1">
                  <a:spLocks noRot="1" noChangeAspect="1" noMove="1" noResize="1" noEditPoints="1" noAdjustHandles="1" noChangeArrowheads="1" noChangeShapeType="1" noTextEdit="1"/>
                </p:cNvSpPr>
                <p:nvPr/>
              </p:nvSpPr>
              <p:spPr>
                <a:xfrm>
                  <a:off x="2436117" y="5608672"/>
                  <a:ext cx="612732" cy="553998"/>
                </a:xfrm>
                <a:prstGeom prst="rect">
                  <a:avLst/>
                </a:prstGeom>
                <a:blipFill>
                  <a:blip r:embed="rId12"/>
                  <a:stretch>
                    <a:fillRect r="-4082"/>
                  </a:stretch>
                </a:blipFill>
                <a:ln>
                  <a:noFill/>
                </a:ln>
              </p:spPr>
              <p:txBody>
                <a:bodyPr/>
                <a:lstStyle/>
                <a:p>
                  <a:r>
                    <a:rPr lang="en-US">
                      <a:noFill/>
                    </a:rPr>
                    <a:t> </a:t>
                  </a:r>
                </a:p>
              </p:txBody>
            </p:sp>
          </mc:Fallback>
        </mc:AlternateContent>
      </p:grpSp>
      <p:sp>
        <p:nvSpPr>
          <p:cNvPr id="46" name="TextBox 45">
            <a:extLst>
              <a:ext uri="{FF2B5EF4-FFF2-40B4-BE49-F238E27FC236}">
                <a16:creationId xmlns:a16="http://schemas.microsoft.com/office/drawing/2014/main" id="{00E8224A-FB89-3746-A530-9B8E37016A5E}"/>
              </a:ext>
            </a:extLst>
          </p:cNvPr>
          <p:cNvSpPr txBox="1"/>
          <p:nvPr/>
        </p:nvSpPr>
        <p:spPr>
          <a:xfrm>
            <a:off x="5638800" y="2734724"/>
            <a:ext cx="65" cy="276999"/>
          </a:xfrm>
          <a:prstGeom prst="rect">
            <a:avLst/>
          </a:prstGeom>
          <a:noFill/>
        </p:spPr>
        <p:txBody>
          <a:bodyPr wrap="none" lIns="0" tIns="0" rIns="0" bIns="0" rtlCol="0">
            <a:spAutoFit/>
          </a:bodyPr>
          <a:lstStyle/>
          <a:p>
            <a:endParaRPr lang="en-US" dirty="0"/>
          </a:p>
        </p:txBody>
      </p:sp>
      <p:grpSp>
        <p:nvGrpSpPr>
          <p:cNvPr id="61" name="Group 60">
            <a:extLst>
              <a:ext uri="{FF2B5EF4-FFF2-40B4-BE49-F238E27FC236}">
                <a16:creationId xmlns:a16="http://schemas.microsoft.com/office/drawing/2014/main" id="{8EBD0026-514D-5C40-80C3-B3959D2A340C}"/>
              </a:ext>
            </a:extLst>
          </p:cNvPr>
          <p:cNvGrpSpPr/>
          <p:nvPr/>
        </p:nvGrpSpPr>
        <p:grpSpPr>
          <a:xfrm>
            <a:off x="78235" y="4297025"/>
            <a:ext cx="3448598" cy="1200329"/>
            <a:chOff x="77719" y="4204253"/>
            <a:chExt cx="3448598" cy="1200329"/>
          </a:xfrm>
        </p:grpSpPr>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B016E6F1-535F-F74F-BEAD-8764E0920B00}"/>
                    </a:ext>
                  </a:extLst>
                </p:cNvPr>
                <p:cNvSpPr txBox="1"/>
                <p:nvPr/>
              </p:nvSpPr>
              <p:spPr>
                <a:xfrm>
                  <a:off x="77719" y="4204253"/>
                  <a:ext cx="3051790" cy="1200329"/>
                </a:xfrm>
                <a:prstGeom prst="rect">
                  <a:avLst/>
                </a:prstGeom>
                <a:noFill/>
              </p:spPr>
              <p:txBody>
                <a:bodyPr wrap="square" rtlCol="0">
                  <a:spAutoFit/>
                </a:bodyPr>
                <a:lstStyle/>
                <a:p>
                  <a:r>
                    <a:rPr lang="en-US" dirty="0">
                      <a:solidFill>
                        <a:srgbClr val="C00000"/>
                      </a:solidFill>
                    </a:rPr>
                    <a:t>Certain rank order:</a:t>
                  </a:r>
                </a:p>
                <a:p>
                  <a:r>
                    <a:rPr lang="en-US" dirty="0">
                      <a:solidFill>
                        <a:schemeClr val="tx1"/>
                      </a:solidFill>
                    </a:rPr>
                    <a:t>true preference is consistent with the estimated preference: </a:t>
                  </a:r>
                  <a14:m>
                    <m:oMath xmlns:m="http://schemas.openxmlformats.org/officeDocument/2006/math">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𝑗</m:t>
                      </m:r>
                    </m:oMath>
                  </a14:m>
                  <a:r>
                    <a:rPr lang="en-US" dirty="0">
                      <a:solidFill>
                        <a:schemeClr val="tx1"/>
                      </a:solidFill>
                    </a:rPr>
                    <a:t>.</a:t>
                  </a:r>
                </a:p>
              </p:txBody>
            </p:sp>
          </mc:Choice>
          <mc:Fallback>
            <p:sp>
              <p:nvSpPr>
                <p:cNvPr id="47" name="TextBox 46">
                  <a:extLst>
                    <a:ext uri="{FF2B5EF4-FFF2-40B4-BE49-F238E27FC236}">
                      <a16:creationId xmlns:a16="http://schemas.microsoft.com/office/drawing/2014/main" id="{B016E6F1-535F-F74F-BEAD-8764E0920B00}"/>
                    </a:ext>
                  </a:extLst>
                </p:cNvPr>
                <p:cNvSpPr txBox="1">
                  <a:spLocks noRot="1" noChangeAspect="1" noMove="1" noResize="1" noEditPoints="1" noAdjustHandles="1" noChangeArrowheads="1" noChangeShapeType="1" noTextEdit="1"/>
                </p:cNvSpPr>
                <p:nvPr/>
              </p:nvSpPr>
              <p:spPr>
                <a:xfrm>
                  <a:off x="77719" y="4204253"/>
                  <a:ext cx="3051790" cy="1200329"/>
                </a:xfrm>
                <a:prstGeom prst="rect">
                  <a:avLst/>
                </a:prstGeom>
                <a:blipFill>
                  <a:blip r:embed="rId13"/>
                  <a:stretch>
                    <a:fillRect l="-2075" t="-2105" b="-8421"/>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BF5987DD-5517-584C-862A-773ADB8DCB1A}"/>
                </a:ext>
              </a:extLst>
            </p:cNvPr>
            <p:cNvCxnSpPr>
              <a:cxnSpLocks/>
            </p:cNvCxnSpPr>
            <p:nvPr/>
          </p:nvCxnSpPr>
          <p:spPr>
            <a:xfrm flipH="1" flipV="1">
              <a:off x="3002583" y="4495440"/>
              <a:ext cx="523734" cy="5612"/>
            </a:xfrm>
            <a:prstGeom prst="straightConnector1">
              <a:avLst/>
            </a:prstGeom>
            <a:ln w="38100">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id="{18B4D5F1-534F-A14E-AB66-C45B7C742E09}"/>
              </a:ext>
            </a:extLst>
          </p:cNvPr>
          <p:cNvGrpSpPr/>
          <p:nvPr/>
        </p:nvGrpSpPr>
        <p:grpSpPr>
          <a:xfrm>
            <a:off x="8640427" y="4433314"/>
            <a:ext cx="3319026" cy="646331"/>
            <a:chOff x="8656688" y="4431378"/>
            <a:chExt cx="3319026" cy="646331"/>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F0169A2-F449-694A-80F9-88CAC543EF39}"/>
                    </a:ext>
                  </a:extLst>
                </p:cNvPr>
                <p:cNvSpPr txBox="1"/>
                <p:nvPr/>
              </p:nvSpPr>
              <p:spPr>
                <a:xfrm>
                  <a:off x="9531302" y="4431378"/>
                  <a:ext cx="2444412" cy="646331"/>
                </a:xfrm>
                <a:prstGeom prst="rect">
                  <a:avLst/>
                </a:prstGeom>
                <a:noFill/>
              </p:spPr>
              <p:txBody>
                <a:bodyPr wrap="square" rtlCol="0">
                  <a:spAutoFit/>
                </a:bodyPr>
                <a:lstStyle/>
                <a:p>
                  <a:r>
                    <a:rPr lang="en-US" dirty="0">
                      <a:solidFill>
                        <a:srgbClr val="C00000"/>
                      </a:solidFill>
                    </a:rPr>
                    <a:t>estimated preference: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𝑖</m:t>
                          </m:r>
                        </m:e>
                        <m:sup>
                          <m:r>
                            <a:rPr lang="en-US" b="0" i="1" smtClean="0">
                              <a:solidFill>
                                <a:srgbClr val="C00000"/>
                              </a:solidFill>
                              <a:latin typeface="Cambria Math" panose="02040503050406030204" pitchFamily="18" charset="0"/>
                            </a:rPr>
                            <m:t>′</m:t>
                          </m:r>
                        </m:sup>
                      </m:sSup>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ea typeface="Cambria Math" panose="02040503050406030204" pitchFamily="18" charset="0"/>
                        </a:rPr>
                        <m:t>≻</m:t>
                      </m:r>
                      <m:sSup>
                        <m:sSupPr>
                          <m:ctrlPr>
                            <a:rPr lang="en-US" b="0" i="1" smtClean="0">
                              <a:solidFill>
                                <a:srgbClr val="C00000"/>
                              </a:solidFill>
                              <a:latin typeface="Cambria Math" panose="02040503050406030204" pitchFamily="18" charset="0"/>
                              <a:ea typeface="Cambria Math" panose="02040503050406030204" pitchFamily="18" charset="0"/>
                            </a:rPr>
                          </m:ctrlPr>
                        </m:sSupPr>
                        <m:e>
                          <m:r>
                            <a:rPr lang="en-US" b="0" i="1" smtClean="0">
                              <a:solidFill>
                                <a:srgbClr val="C00000"/>
                              </a:solidFill>
                              <a:latin typeface="Cambria Math" panose="02040503050406030204" pitchFamily="18" charset="0"/>
                              <a:ea typeface="Cambria Math" panose="02040503050406030204" pitchFamily="18" charset="0"/>
                            </a:rPr>
                            <m:t>𝑗</m:t>
                          </m:r>
                        </m:e>
                        <m:sup>
                          <m:r>
                            <a:rPr lang="en-US" b="0" i="1" smtClean="0">
                              <a:solidFill>
                                <a:srgbClr val="C00000"/>
                              </a:solidFill>
                              <a:latin typeface="Cambria Math" panose="02040503050406030204" pitchFamily="18" charset="0"/>
                              <a:ea typeface="Cambria Math" panose="02040503050406030204" pitchFamily="18" charset="0"/>
                            </a:rPr>
                            <m:t>′</m:t>
                          </m:r>
                        </m:sup>
                      </m:sSup>
                    </m:oMath>
                  </a14:m>
                  <a:endParaRPr lang="en-US" dirty="0">
                    <a:solidFill>
                      <a:srgbClr val="C00000"/>
                    </a:solidFill>
                  </a:endParaRPr>
                </a:p>
              </p:txBody>
            </p:sp>
          </mc:Choice>
          <mc:Fallback xmlns="">
            <p:sp>
              <p:nvSpPr>
                <p:cNvPr id="51" name="TextBox 50">
                  <a:extLst>
                    <a:ext uri="{FF2B5EF4-FFF2-40B4-BE49-F238E27FC236}">
                      <a16:creationId xmlns:a16="http://schemas.microsoft.com/office/drawing/2014/main" id="{9F0169A2-F449-694A-80F9-88CAC543EF39}"/>
                    </a:ext>
                  </a:extLst>
                </p:cNvPr>
                <p:cNvSpPr txBox="1">
                  <a:spLocks noRot="1" noChangeAspect="1" noMove="1" noResize="1" noEditPoints="1" noAdjustHandles="1" noChangeArrowheads="1" noChangeShapeType="1" noTextEdit="1"/>
                </p:cNvSpPr>
                <p:nvPr/>
              </p:nvSpPr>
              <p:spPr>
                <a:xfrm>
                  <a:off x="9531302" y="4431378"/>
                  <a:ext cx="2444412" cy="646331"/>
                </a:xfrm>
                <a:prstGeom prst="rect">
                  <a:avLst/>
                </a:prstGeom>
                <a:blipFill>
                  <a:blip r:embed="rId14"/>
                  <a:stretch>
                    <a:fillRect l="-2062" t="-3846" b="-9615"/>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CA9BB512-DD47-8243-BA1B-D866B8B4786F}"/>
                </a:ext>
              </a:extLst>
            </p:cNvPr>
            <p:cNvCxnSpPr>
              <a:cxnSpLocks/>
              <a:endCxn id="51" idx="1"/>
            </p:cNvCxnSpPr>
            <p:nvPr/>
          </p:nvCxnSpPr>
          <p:spPr>
            <a:xfrm flipV="1">
              <a:off x="8656688" y="4754544"/>
              <a:ext cx="874614" cy="12020"/>
            </a:xfrm>
            <a:prstGeom prst="straightConnector1">
              <a:avLst/>
            </a:prstGeom>
            <a:ln w="38100">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grpSp>
        <p:nvGrpSpPr>
          <p:cNvPr id="62" name="Group 61">
            <a:extLst>
              <a:ext uri="{FF2B5EF4-FFF2-40B4-BE49-F238E27FC236}">
                <a16:creationId xmlns:a16="http://schemas.microsoft.com/office/drawing/2014/main" id="{5CDEA93D-E1F4-1140-9E2A-12616F56D3CA}"/>
              </a:ext>
            </a:extLst>
          </p:cNvPr>
          <p:cNvGrpSpPr/>
          <p:nvPr/>
        </p:nvGrpSpPr>
        <p:grpSpPr>
          <a:xfrm>
            <a:off x="9326543" y="5174414"/>
            <a:ext cx="2682821" cy="754588"/>
            <a:chOff x="9326543" y="5143786"/>
            <a:chExt cx="2682821" cy="754588"/>
          </a:xfrm>
        </p:grpSpPr>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7348C35-4939-034B-87C8-15D0A4FB9403}"/>
                    </a:ext>
                  </a:extLst>
                </p:cNvPr>
                <p:cNvSpPr txBox="1"/>
                <p:nvPr/>
              </p:nvSpPr>
              <p:spPr>
                <a:xfrm>
                  <a:off x="9564952" y="5229088"/>
                  <a:ext cx="2444412" cy="669286"/>
                </a:xfrm>
                <a:prstGeom prst="rect">
                  <a:avLst/>
                </a:prstGeom>
                <a:noFill/>
              </p:spPr>
              <p:txBody>
                <a:bodyPr wrap="square" rtlCol="0">
                  <a:spAutoFit/>
                </a:bodyPr>
                <a:lstStyle/>
                <a:p>
                  <a:r>
                    <a:rPr lang="en-US" dirty="0">
                      <a:solidFill>
                        <a:srgbClr val="7030A0"/>
                      </a:solidFill>
                    </a:rPr>
                    <a:t>true preference might be: </a:t>
                  </a:r>
                  <a14:m>
                    <m:oMath xmlns:m="http://schemas.openxmlformats.org/officeDocument/2006/math">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𝑗</m:t>
                          </m:r>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ea typeface="Cambria Math" panose="02040503050406030204" pitchFamily="18" charset="0"/>
                        </a:rPr>
                        <m:t>≻</m:t>
                      </m:r>
                      <m:sSup>
                        <m:sSupPr>
                          <m:ctrlPr>
                            <a:rPr lang="en-US" b="0" i="1" smtClean="0">
                              <a:solidFill>
                                <a:srgbClr val="7030A0"/>
                              </a:solidFill>
                              <a:latin typeface="Cambria Math" panose="02040503050406030204" pitchFamily="18" charset="0"/>
                              <a:ea typeface="Cambria Math" panose="02040503050406030204" pitchFamily="18" charset="0"/>
                            </a:rPr>
                          </m:ctrlPr>
                        </m:sSupPr>
                        <m:e>
                          <m:r>
                            <a:rPr lang="en-US" b="0" i="1" smtClean="0">
                              <a:solidFill>
                                <a:srgbClr val="7030A0"/>
                              </a:solidFill>
                              <a:latin typeface="Cambria Math" panose="02040503050406030204" pitchFamily="18" charset="0"/>
                              <a:ea typeface="Cambria Math" panose="02040503050406030204" pitchFamily="18" charset="0"/>
                            </a:rPr>
                            <m:t>𝑖</m:t>
                          </m:r>
                        </m:e>
                        <m:sup>
                          <m:r>
                            <a:rPr lang="en-US" b="0" i="1" smtClean="0">
                              <a:solidFill>
                                <a:srgbClr val="7030A0"/>
                              </a:solidFill>
                              <a:latin typeface="Cambria Math" panose="02040503050406030204" pitchFamily="18" charset="0"/>
                              <a:ea typeface="Cambria Math" panose="02040503050406030204" pitchFamily="18" charset="0"/>
                            </a:rPr>
                            <m:t>′</m:t>
                          </m:r>
                        </m:sup>
                      </m:sSup>
                    </m:oMath>
                  </a14:m>
                  <a:endParaRPr lang="en-US" dirty="0">
                    <a:solidFill>
                      <a:srgbClr val="7030A0"/>
                    </a:solidFill>
                  </a:endParaRPr>
                </a:p>
              </p:txBody>
            </p:sp>
          </mc:Choice>
          <mc:Fallback xmlns="">
            <p:sp>
              <p:nvSpPr>
                <p:cNvPr id="56" name="TextBox 55">
                  <a:extLst>
                    <a:ext uri="{FF2B5EF4-FFF2-40B4-BE49-F238E27FC236}">
                      <a16:creationId xmlns:a16="http://schemas.microsoft.com/office/drawing/2014/main" id="{D7348C35-4939-034B-87C8-15D0A4FB9403}"/>
                    </a:ext>
                  </a:extLst>
                </p:cNvPr>
                <p:cNvSpPr txBox="1">
                  <a:spLocks noRot="1" noChangeAspect="1" noMove="1" noResize="1" noEditPoints="1" noAdjustHandles="1" noChangeArrowheads="1" noChangeShapeType="1" noTextEdit="1"/>
                </p:cNvSpPr>
                <p:nvPr/>
              </p:nvSpPr>
              <p:spPr>
                <a:xfrm>
                  <a:off x="9564952" y="5229088"/>
                  <a:ext cx="2444412" cy="669286"/>
                </a:xfrm>
                <a:prstGeom prst="rect">
                  <a:avLst/>
                </a:prstGeom>
                <a:blipFill>
                  <a:blip r:embed="rId15"/>
                  <a:stretch>
                    <a:fillRect l="-2073" t="-3704" b="-11111"/>
                  </a:stretch>
                </a:blipFill>
              </p:spPr>
              <p:txBody>
                <a:bodyPr/>
                <a:lstStyle/>
                <a:p>
                  <a:r>
                    <a:rPr lang="en-US">
                      <a:noFill/>
                    </a:rPr>
                    <a:t> </a:t>
                  </a:r>
                </a:p>
              </p:txBody>
            </p:sp>
          </mc:Fallback>
        </mc:AlternateContent>
        <p:sp>
          <p:nvSpPr>
            <p:cNvPr id="57" name="Right Brace 56">
              <a:extLst>
                <a:ext uri="{FF2B5EF4-FFF2-40B4-BE49-F238E27FC236}">
                  <a16:creationId xmlns:a16="http://schemas.microsoft.com/office/drawing/2014/main" id="{5B51F6A0-63BE-FC47-8523-CC28E1C3FAD0}"/>
                </a:ext>
              </a:extLst>
            </p:cNvPr>
            <p:cNvSpPr/>
            <p:nvPr/>
          </p:nvSpPr>
          <p:spPr>
            <a:xfrm>
              <a:off x="9326543" y="5143786"/>
              <a:ext cx="88751" cy="583673"/>
            </a:xfrm>
            <a:prstGeom prst="rightBrace">
              <a:avLst>
                <a:gd name="adj1" fmla="val 39503"/>
                <a:gd name="adj2" fmla="val 52917"/>
              </a:avLst>
            </a:prstGeom>
            <a:ln>
              <a:solidFill>
                <a:srgbClr val="7030A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srgbClr val="7030A0"/>
                </a:solidFill>
              </a:endParaRPr>
            </a:p>
          </p:txBody>
        </p:sp>
      </p:grpSp>
      <p:sp>
        <p:nvSpPr>
          <p:cNvPr id="59" name="TextBox 58">
            <a:extLst>
              <a:ext uri="{FF2B5EF4-FFF2-40B4-BE49-F238E27FC236}">
                <a16:creationId xmlns:a16="http://schemas.microsoft.com/office/drawing/2014/main" id="{59CFE9AF-7023-2542-9BBF-503DCB612DFF}"/>
              </a:ext>
            </a:extLst>
          </p:cNvPr>
          <p:cNvSpPr txBox="1"/>
          <p:nvPr/>
        </p:nvSpPr>
        <p:spPr>
          <a:xfrm>
            <a:off x="9134342" y="2958384"/>
            <a:ext cx="3051790" cy="1200329"/>
          </a:xfrm>
          <a:prstGeom prst="rect">
            <a:avLst/>
          </a:prstGeom>
          <a:noFill/>
        </p:spPr>
        <p:txBody>
          <a:bodyPr wrap="square" rtlCol="0">
            <a:spAutoFit/>
          </a:bodyPr>
          <a:lstStyle/>
          <a:p>
            <a:r>
              <a:rPr lang="en-US" dirty="0">
                <a:solidFill>
                  <a:srgbClr val="C00000"/>
                </a:solidFill>
              </a:rPr>
              <a:t>Uncertain rank order:</a:t>
            </a:r>
          </a:p>
          <a:p>
            <a:r>
              <a:rPr lang="en-US" dirty="0">
                <a:solidFill>
                  <a:schemeClr val="tx1"/>
                </a:solidFill>
              </a:rPr>
              <a:t>true preference may present an opposite order from the estimated order.</a:t>
            </a:r>
          </a:p>
        </p:txBody>
      </p:sp>
      <p:sp>
        <p:nvSpPr>
          <p:cNvPr id="36" name="TextBox 35">
            <a:extLst>
              <a:ext uri="{FF2B5EF4-FFF2-40B4-BE49-F238E27FC236}">
                <a16:creationId xmlns:a16="http://schemas.microsoft.com/office/drawing/2014/main" id="{9171F4F7-42F2-914F-BD5C-CABC27B16F7A}"/>
              </a:ext>
            </a:extLst>
          </p:cNvPr>
          <p:cNvSpPr txBox="1"/>
          <p:nvPr/>
        </p:nvSpPr>
        <p:spPr>
          <a:xfrm>
            <a:off x="303002" y="2503891"/>
            <a:ext cx="3240269" cy="369332"/>
          </a:xfrm>
          <a:prstGeom prst="rect">
            <a:avLst/>
          </a:prstGeom>
          <a:noFill/>
        </p:spPr>
        <p:txBody>
          <a:bodyPr wrap="square" rtlCol="0">
            <a:spAutoFit/>
          </a:bodyPr>
          <a:lstStyle/>
          <a:p>
            <a:r>
              <a:rPr lang="en-US" dirty="0">
                <a:solidFill>
                  <a:schemeClr val="accent6"/>
                </a:solidFill>
              </a:rPr>
              <a:t>Pairwise preference estimation</a:t>
            </a:r>
          </a:p>
        </p:txBody>
      </p:sp>
      <p:sp>
        <p:nvSpPr>
          <p:cNvPr id="38" name="TextBox 37">
            <a:extLst>
              <a:ext uri="{FF2B5EF4-FFF2-40B4-BE49-F238E27FC236}">
                <a16:creationId xmlns:a16="http://schemas.microsoft.com/office/drawing/2014/main" id="{4C5CA3B2-27A8-5344-9C30-5AD4884A874A}"/>
              </a:ext>
            </a:extLst>
          </p:cNvPr>
          <p:cNvSpPr txBox="1"/>
          <p:nvPr/>
        </p:nvSpPr>
        <p:spPr>
          <a:xfrm>
            <a:off x="8779295" y="2487561"/>
            <a:ext cx="2338945" cy="369332"/>
          </a:xfrm>
          <a:prstGeom prst="rect">
            <a:avLst/>
          </a:prstGeom>
          <a:noFill/>
        </p:spPr>
        <p:txBody>
          <a:bodyPr wrap="square" rtlCol="0">
            <a:spAutoFit/>
          </a:bodyPr>
          <a:lstStyle/>
          <a:p>
            <a:r>
              <a:rPr lang="en-US" dirty="0">
                <a:solidFill>
                  <a:schemeClr val="accent1"/>
                </a:solidFill>
              </a:rPr>
              <a:t>Estimation uncertainty</a:t>
            </a:r>
          </a:p>
        </p:txBody>
      </p:sp>
      <p:pic>
        <p:nvPicPr>
          <p:cNvPr id="54" name="Picture 2" descr="Image result for uva logo">
            <a:extLst>
              <a:ext uri="{FF2B5EF4-FFF2-40B4-BE49-F238E27FC236}">
                <a16:creationId xmlns:a16="http://schemas.microsoft.com/office/drawing/2014/main" id="{51A8ED27-77BD-434F-8FF7-20E70D5F5CC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
        <p:nvSpPr>
          <p:cNvPr id="64" name="Slide Number Placeholder 4">
            <a:extLst>
              <a:ext uri="{FF2B5EF4-FFF2-40B4-BE49-F238E27FC236}">
                <a16:creationId xmlns:a16="http://schemas.microsoft.com/office/drawing/2014/main" id="{22026EBA-817D-2B4B-A0F8-DD56570D5531}"/>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29</a:t>
            </a:fld>
            <a:endParaRPr lang="en-US"/>
          </a:p>
        </p:txBody>
      </p:sp>
      <p:sp>
        <p:nvSpPr>
          <p:cNvPr id="65" name="Date Placeholder 3">
            <a:extLst>
              <a:ext uri="{FF2B5EF4-FFF2-40B4-BE49-F238E27FC236}">
                <a16:creationId xmlns:a16="http://schemas.microsoft.com/office/drawing/2014/main" id="{BE0D73B8-9765-7B49-84DB-2E545743D17C}"/>
              </a:ext>
            </a:extLst>
          </p:cNvPr>
          <p:cNvSpPr>
            <a:spLocks noGrp="1"/>
          </p:cNvSpPr>
          <p:nvPr>
            <p:ph type="dt" sz="half" idx="10"/>
          </p:nvPr>
        </p:nvSpPr>
        <p:spPr>
          <a:xfrm>
            <a:off x="838200" y="6356350"/>
            <a:ext cx="2743200" cy="365125"/>
          </a:xfrm>
        </p:spPr>
        <p:txBody>
          <a:bodyPr/>
          <a:lstStyle/>
          <a:p>
            <a:r>
              <a:rPr lang="en-US" dirty="0" err="1"/>
              <a:t>PairRank</a:t>
            </a:r>
            <a:endParaRPr lang="en-US" dirty="0"/>
          </a:p>
        </p:txBody>
      </p:sp>
    </p:spTree>
    <p:custDataLst>
      <p:tags r:id="rId1"/>
    </p:custDataLst>
    <p:extLst>
      <p:ext uri="{BB962C8B-B14F-4D97-AF65-F5344CB8AC3E}">
        <p14:creationId xmlns:p14="http://schemas.microsoft.com/office/powerpoint/2010/main" val="43378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5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55" grpId="0" animBg="1"/>
      <p:bldP spid="55" grpId="1" animBg="1"/>
      <p:bldP spid="53" grpId="0" animBg="1"/>
      <p:bldP spid="53" grpId="1" animBg="1"/>
      <p:bldP spid="13" grpId="0" animBg="1"/>
      <p:bldP spid="13" grpId="1" animBg="1"/>
      <p:bldP spid="59" grpId="0"/>
      <p:bldP spid="36" grpId="0"/>
      <p:bldP spid="36" grpId="1"/>
      <p:bldP spid="38" grpId="0"/>
      <p:bldP spid="3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learning to rank</a:t>
            </a:r>
          </a:p>
        </p:txBody>
      </p:sp>
      <p:sp>
        <p:nvSpPr>
          <p:cNvPr id="3" name="Content Placeholder 2"/>
          <p:cNvSpPr>
            <a:spLocks noGrp="1"/>
          </p:cNvSpPr>
          <p:nvPr>
            <p:ph idx="1"/>
          </p:nvPr>
        </p:nvSpPr>
        <p:spPr/>
        <p:txBody>
          <a:bodyPr>
            <a:normAutofit/>
          </a:bodyPr>
          <a:lstStyle/>
          <a:p>
            <a:r>
              <a:rPr lang="en-US" dirty="0"/>
              <a:t>OL2R under specific click models</a:t>
            </a:r>
          </a:p>
          <a:p>
            <a:r>
              <a:rPr lang="en-US" dirty="0"/>
              <a:t>Dueling bandit gradient descent</a:t>
            </a:r>
          </a:p>
          <a:p>
            <a:r>
              <a:rPr lang="en-US" dirty="0"/>
              <a:t>Online pairwise methods</a:t>
            </a:r>
          </a:p>
          <a:p>
            <a:r>
              <a:rPr lang="en-US" dirty="0"/>
              <a:t>OL2R vs. offline unbiased learning to rank</a:t>
            </a:r>
          </a:p>
          <a:p>
            <a:pPr marL="0" indent="0">
              <a:buNone/>
            </a:pPr>
            <a:endParaRPr lang="en-US" dirty="0"/>
          </a:p>
        </p:txBody>
      </p:sp>
      <p:pic>
        <p:nvPicPr>
          <p:cNvPr id="5" name="Picture 2" descr="Image result for uva logo">
            <a:extLst>
              <a:ext uri="{FF2B5EF4-FFF2-40B4-BE49-F238E27FC236}">
                <a16:creationId xmlns:a16="http://schemas.microsoft.com/office/drawing/2014/main" id="{E4AF4907-5868-524F-88F6-1F2B5AAB2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90C7F99A-A992-1043-A8EF-8270B787E9D4}"/>
              </a:ext>
            </a:extLst>
          </p:cNvPr>
          <p:cNvSpPr>
            <a:spLocks noGrp="1"/>
          </p:cNvSpPr>
          <p:nvPr>
            <p:ph type="sldNum" sz="quarter" idx="12"/>
          </p:nvPr>
        </p:nvSpPr>
        <p:spPr>
          <a:xfrm>
            <a:off x="8610600" y="6365228"/>
            <a:ext cx="2743200" cy="365125"/>
          </a:xfrm>
        </p:spPr>
        <p:txBody>
          <a:bodyPr/>
          <a:lstStyle/>
          <a:p>
            <a:fld id="{96675DA6-09A5-4603-985B-62A0433927C4}" type="slidenum">
              <a:rPr lang="en-US" smtClean="0"/>
              <a:t>3</a:t>
            </a:fld>
            <a:endParaRPr lang="en-US"/>
          </a:p>
        </p:txBody>
      </p:sp>
      <p:sp>
        <p:nvSpPr>
          <p:cNvPr id="8" name="Date Placeholder 3">
            <a:extLst>
              <a:ext uri="{FF2B5EF4-FFF2-40B4-BE49-F238E27FC236}">
                <a16:creationId xmlns:a16="http://schemas.microsoft.com/office/drawing/2014/main" id="{9FC81FA3-00B2-4A46-81D7-696071AC331E}"/>
              </a:ext>
            </a:extLst>
          </p:cNvPr>
          <p:cNvSpPr>
            <a:spLocks noGrp="1"/>
          </p:cNvSpPr>
          <p:nvPr>
            <p:ph type="dt" sz="half" idx="10"/>
          </p:nvPr>
        </p:nvSpPr>
        <p:spPr>
          <a:xfrm>
            <a:off x="838200" y="6356350"/>
            <a:ext cx="2743200" cy="365125"/>
          </a:xfrm>
        </p:spPr>
        <p:txBody>
          <a:bodyPr/>
          <a:lstStyle/>
          <a:p>
            <a:r>
              <a:rPr lang="en-US" dirty="0"/>
              <a:t>Outline</a:t>
            </a:r>
          </a:p>
        </p:txBody>
      </p:sp>
    </p:spTree>
    <p:extLst>
      <p:ext uri="{BB962C8B-B14F-4D97-AF65-F5344CB8AC3E}">
        <p14:creationId xmlns:p14="http://schemas.microsoft.com/office/powerpoint/2010/main" val="1611077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PairRank: explore via divide and conquer</a:t>
            </a:r>
          </a:p>
        </p:txBody>
      </p:sp>
      <p:grpSp>
        <p:nvGrpSpPr>
          <p:cNvPr id="8" name="Group 7">
            <a:extLst>
              <a:ext uri="{FF2B5EF4-FFF2-40B4-BE49-F238E27FC236}">
                <a16:creationId xmlns:a16="http://schemas.microsoft.com/office/drawing/2014/main" id="{ECC5BE6E-83FD-9D41-BFA9-169F346822AD}"/>
              </a:ext>
            </a:extLst>
          </p:cNvPr>
          <p:cNvGrpSpPr/>
          <p:nvPr/>
        </p:nvGrpSpPr>
        <p:grpSpPr>
          <a:xfrm>
            <a:off x="684740" y="1534841"/>
            <a:ext cx="1872146" cy="3335055"/>
            <a:chOff x="1145746" y="1826154"/>
            <a:chExt cx="1872146" cy="3335055"/>
          </a:xfrm>
        </p:grpSpPr>
        <p:grpSp>
          <p:nvGrpSpPr>
            <p:cNvPr id="9" name="Group 8">
              <a:extLst>
                <a:ext uri="{FF2B5EF4-FFF2-40B4-BE49-F238E27FC236}">
                  <a16:creationId xmlns:a16="http://schemas.microsoft.com/office/drawing/2014/main" id="{C670AA7B-5BB8-4747-800D-6505870A5BB1}"/>
                </a:ext>
              </a:extLst>
            </p:cNvPr>
            <p:cNvGrpSpPr/>
            <p:nvPr/>
          </p:nvGrpSpPr>
          <p:grpSpPr>
            <a:xfrm>
              <a:off x="1906546" y="1826154"/>
              <a:ext cx="359936" cy="2594683"/>
              <a:chOff x="7700434" y="1690688"/>
              <a:chExt cx="486834" cy="3843867"/>
            </a:xfrm>
          </p:grpSpPr>
          <p:sp>
            <p:nvSpPr>
              <p:cNvPr id="11" name="Rounded Rectangle 10">
                <a:extLst>
                  <a:ext uri="{FF2B5EF4-FFF2-40B4-BE49-F238E27FC236}">
                    <a16:creationId xmlns:a16="http://schemas.microsoft.com/office/drawing/2014/main" id="{2E96BAD6-E6C0-2E48-AB11-EBD8E1067005}"/>
                  </a:ext>
                </a:extLst>
              </p:cNvPr>
              <p:cNvSpPr/>
              <p:nvPr/>
            </p:nvSpPr>
            <p:spPr>
              <a:xfrm>
                <a:off x="7700434" y="1690688"/>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12" name="Rounded Rectangle 11">
                <a:extLst>
                  <a:ext uri="{FF2B5EF4-FFF2-40B4-BE49-F238E27FC236}">
                    <a16:creationId xmlns:a16="http://schemas.microsoft.com/office/drawing/2014/main" id="{C5FD2835-2B3F-1A4D-A7A6-E85CC0793C39}"/>
                  </a:ext>
                </a:extLst>
              </p:cNvPr>
              <p:cNvSpPr/>
              <p:nvPr/>
            </p:nvSpPr>
            <p:spPr>
              <a:xfrm>
                <a:off x="7700434" y="5068889"/>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13" name="Rounded Rectangle 12">
                <a:extLst>
                  <a:ext uri="{FF2B5EF4-FFF2-40B4-BE49-F238E27FC236}">
                    <a16:creationId xmlns:a16="http://schemas.microsoft.com/office/drawing/2014/main" id="{EFD77DE3-8E90-3748-AF27-961BF68144A0}"/>
                  </a:ext>
                </a:extLst>
              </p:cNvPr>
              <p:cNvSpPr/>
              <p:nvPr/>
            </p:nvSpPr>
            <p:spPr>
              <a:xfrm>
                <a:off x="7700434" y="4224338"/>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4" name="Rounded Rectangle 13">
                <a:extLst>
                  <a:ext uri="{FF2B5EF4-FFF2-40B4-BE49-F238E27FC236}">
                    <a16:creationId xmlns:a16="http://schemas.microsoft.com/office/drawing/2014/main" id="{BBC1EE25-1CDF-6C4A-AC01-EC9F5DF5D6CD}"/>
                  </a:ext>
                </a:extLst>
              </p:cNvPr>
              <p:cNvSpPr/>
              <p:nvPr/>
            </p:nvSpPr>
            <p:spPr>
              <a:xfrm>
                <a:off x="7700434" y="3379788"/>
                <a:ext cx="474134"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15" name="Rounded Rectangle 14">
                <a:extLst>
                  <a:ext uri="{FF2B5EF4-FFF2-40B4-BE49-F238E27FC236}">
                    <a16:creationId xmlns:a16="http://schemas.microsoft.com/office/drawing/2014/main" id="{31629A7F-D5BE-014A-9082-D72EE9DFCA13}"/>
                  </a:ext>
                </a:extLst>
              </p:cNvPr>
              <p:cNvSpPr/>
              <p:nvPr/>
            </p:nvSpPr>
            <p:spPr>
              <a:xfrm>
                <a:off x="7700442" y="2535238"/>
                <a:ext cx="474133" cy="465665"/>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cxnSp>
            <p:nvCxnSpPr>
              <p:cNvPr id="16" name="Curved Connector 15">
                <a:extLst>
                  <a:ext uri="{FF2B5EF4-FFF2-40B4-BE49-F238E27FC236}">
                    <a16:creationId xmlns:a16="http://schemas.microsoft.com/office/drawing/2014/main" id="{408220B7-EE4E-AA48-A1A5-05F077439A20}"/>
                  </a:ext>
                </a:extLst>
              </p:cNvPr>
              <p:cNvCxnSpPr>
                <a:stCxn id="11" idx="1"/>
                <a:endCxn id="14" idx="1"/>
              </p:cNvCxnSpPr>
              <p:nvPr/>
            </p:nvCxnSpPr>
            <p:spPr>
              <a:xfrm rot="10800000" flipV="1">
                <a:off x="7700434" y="1923521"/>
                <a:ext cx="12700" cy="1689100"/>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cxnSp>
            <p:nvCxnSpPr>
              <p:cNvPr id="17" name="Curved Connector 16">
                <a:extLst>
                  <a:ext uri="{FF2B5EF4-FFF2-40B4-BE49-F238E27FC236}">
                    <a16:creationId xmlns:a16="http://schemas.microsoft.com/office/drawing/2014/main" id="{551FD4A0-487D-7F40-A2A6-E1547E3C28C5}"/>
                  </a:ext>
                </a:extLst>
              </p:cNvPr>
              <p:cNvCxnSpPr>
                <a:stCxn id="11" idx="1"/>
                <a:endCxn id="13" idx="1"/>
              </p:cNvCxnSpPr>
              <p:nvPr/>
            </p:nvCxnSpPr>
            <p:spPr>
              <a:xfrm rot="10800000" flipV="1">
                <a:off x="7700434" y="1923521"/>
                <a:ext cx="12700" cy="2533650"/>
              </a:xfrm>
              <a:prstGeom prst="curvedConnector3">
                <a:avLst>
                  <a:gd name="adj1" fmla="val 3333331"/>
                </a:avLst>
              </a:prstGeom>
              <a:ln>
                <a:tailEnd type="triangle"/>
              </a:ln>
            </p:spPr>
            <p:style>
              <a:lnRef idx="3">
                <a:schemeClr val="dk1"/>
              </a:lnRef>
              <a:fillRef idx="0">
                <a:schemeClr val="dk1"/>
              </a:fillRef>
              <a:effectRef idx="2">
                <a:schemeClr val="dk1"/>
              </a:effectRef>
              <a:fontRef idx="minor">
                <a:schemeClr val="tx1"/>
              </a:fontRef>
            </p:style>
          </p:cxnSp>
          <p:cxnSp>
            <p:nvCxnSpPr>
              <p:cNvPr id="18" name="Curved Connector 17">
                <a:extLst>
                  <a:ext uri="{FF2B5EF4-FFF2-40B4-BE49-F238E27FC236}">
                    <a16:creationId xmlns:a16="http://schemas.microsoft.com/office/drawing/2014/main" id="{5F0AFA83-EF03-5848-99A6-4611CB0B1EB0}"/>
                  </a:ext>
                </a:extLst>
              </p:cNvPr>
              <p:cNvCxnSpPr>
                <a:stCxn id="11" idx="1"/>
                <a:endCxn id="12" idx="1"/>
              </p:cNvCxnSpPr>
              <p:nvPr/>
            </p:nvCxnSpPr>
            <p:spPr>
              <a:xfrm rot="10800000" flipV="1">
                <a:off x="7700434" y="1923520"/>
                <a:ext cx="12700" cy="3378201"/>
              </a:xfrm>
              <a:prstGeom prst="curvedConnector3">
                <a:avLst>
                  <a:gd name="adj1" fmla="val 540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Curved Connector 18">
                <a:extLst>
                  <a:ext uri="{FF2B5EF4-FFF2-40B4-BE49-F238E27FC236}">
                    <a16:creationId xmlns:a16="http://schemas.microsoft.com/office/drawing/2014/main" id="{2C354BFF-33E6-1148-9620-13DB710E8269}"/>
                  </a:ext>
                </a:extLst>
              </p:cNvPr>
              <p:cNvCxnSpPr>
                <a:stCxn id="15" idx="3"/>
                <a:endCxn id="13" idx="3"/>
              </p:cNvCxnSpPr>
              <p:nvPr/>
            </p:nvCxnSpPr>
            <p:spPr>
              <a:xfrm>
                <a:off x="8174568" y="2768071"/>
                <a:ext cx="12700" cy="1689100"/>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cxnSp>
            <p:nvCxnSpPr>
              <p:cNvPr id="20" name="Curved Connector 19">
                <a:extLst>
                  <a:ext uri="{FF2B5EF4-FFF2-40B4-BE49-F238E27FC236}">
                    <a16:creationId xmlns:a16="http://schemas.microsoft.com/office/drawing/2014/main" id="{80F7DFB7-4CE2-1E4B-932A-BF1540BD8B77}"/>
                  </a:ext>
                </a:extLst>
              </p:cNvPr>
              <p:cNvCxnSpPr>
                <a:stCxn id="15" idx="3"/>
                <a:endCxn id="12" idx="3"/>
              </p:cNvCxnSpPr>
              <p:nvPr/>
            </p:nvCxnSpPr>
            <p:spPr>
              <a:xfrm>
                <a:off x="8174568" y="2768071"/>
                <a:ext cx="12700" cy="2533651"/>
              </a:xfrm>
              <a:prstGeom prst="curvedConnector3">
                <a:avLst>
                  <a:gd name="adj1" fmla="val 406666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90C5E2F2-C61D-7E4E-822C-36A5AA0DE9BE}"/>
                  </a:ext>
                </a:extLst>
              </p:cNvPr>
              <p:cNvCxnSpPr>
                <a:stCxn id="15" idx="0"/>
                <a:endCxn id="11" idx="2"/>
              </p:cNvCxnSpPr>
              <p:nvPr/>
            </p:nvCxnSpPr>
            <p:spPr>
              <a:xfrm flipV="1">
                <a:off x="7937501" y="2156354"/>
                <a:ext cx="0" cy="378884"/>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04737EAC-7012-E24F-8ECD-4B964B58815A}"/>
                  </a:ext>
                </a:extLst>
              </p:cNvPr>
              <p:cNvCxnSpPr>
                <a:stCxn id="15" idx="2"/>
                <a:endCxn id="14" idx="0"/>
              </p:cNvCxnSpPr>
              <p:nvPr/>
            </p:nvCxnSpPr>
            <p:spPr>
              <a:xfrm>
                <a:off x="7937501" y="3000904"/>
                <a:ext cx="0" cy="3788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5003FA02-5FCD-9E43-BE04-907DE7849A3E}"/>
                  </a:ext>
                </a:extLst>
              </p:cNvPr>
              <p:cNvCxnSpPr>
                <a:stCxn id="14" idx="2"/>
                <a:endCxn id="13" idx="0"/>
              </p:cNvCxnSpPr>
              <p:nvPr/>
            </p:nvCxnSpPr>
            <p:spPr>
              <a:xfrm>
                <a:off x="7937501" y="3845454"/>
                <a:ext cx="0" cy="3788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8B2417A6-9910-9F4A-AAA1-FD5DBB2FBB26}"/>
                  </a:ext>
                </a:extLst>
              </p:cNvPr>
              <p:cNvCxnSpPr>
                <a:stCxn id="12" idx="0"/>
                <a:endCxn id="13" idx="2"/>
              </p:cNvCxnSpPr>
              <p:nvPr/>
            </p:nvCxnSpPr>
            <p:spPr>
              <a:xfrm flipV="1">
                <a:off x="7937501" y="4690004"/>
                <a:ext cx="0" cy="378885"/>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5" name="Curved Connector 24">
                <a:extLst>
                  <a:ext uri="{FF2B5EF4-FFF2-40B4-BE49-F238E27FC236}">
                    <a16:creationId xmlns:a16="http://schemas.microsoft.com/office/drawing/2014/main" id="{384152E3-C7E4-6949-99CB-C4C331A2E3BA}"/>
                  </a:ext>
                </a:extLst>
              </p:cNvPr>
              <p:cNvCxnSpPr>
                <a:stCxn id="12" idx="3"/>
                <a:endCxn id="14" idx="3"/>
              </p:cNvCxnSpPr>
              <p:nvPr/>
            </p:nvCxnSpPr>
            <p:spPr>
              <a:xfrm flipV="1">
                <a:off x="8174568" y="3612621"/>
                <a:ext cx="12700" cy="1689101"/>
              </a:xfrm>
              <a:prstGeom prst="curvedConnector3">
                <a:avLst>
                  <a:gd name="adj1" fmla="val 1800000"/>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10" name="TextBox 9">
              <a:extLst>
                <a:ext uri="{FF2B5EF4-FFF2-40B4-BE49-F238E27FC236}">
                  <a16:creationId xmlns:a16="http://schemas.microsoft.com/office/drawing/2014/main" id="{D8D379D3-0420-4B4D-A5B2-83D251111AB3}"/>
                </a:ext>
              </a:extLst>
            </p:cNvPr>
            <p:cNvSpPr txBox="1"/>
            <p:nvPr/>
          </p:nvSpPr>
          <p:spPr>
            <a:xfrm>
              <a:off x="1145746" y="4791877"/>
              <a:ext cx="1872146" cy="369332"/>
            </a:xfrm>
            <a:prstGeom prst="rect">
              <a:avLst/>
            </a:prstGeom>
            <a:noFill/>
          </p:spPr>
          <p:txBody>
            <a:bodyPr wrap="square" rtlCol="0">
              <a:spAutoFit/>
            </a:bodyPr>
            <a:lstStyle/>
            <a:p>
              <a:r>
                <a:rPr lang="en-US" dirty="0"/>
                <a:t>Document graph</a:t>
              </a:r>
            </a:p>
          </p:txBody>
        </p:sp>
      </p:grpSp>
      <p:sp>
        <p:nvSpPr>
          <p:cNvPr id="26" name="TextBox 25">
            <a:extLst>
              <a:ext uri="{FF2B5EF4-FFF2-40B4-BE49-F238E27FC236}">
                <a16:creationId xmlns:a16="http://schemas.microsoft.com/office/drawing/2014/main" id="{A65D1EE6-37A3-4646-AC04-386F5FC6DB95}"/>
              </a:ext>
            </a:extLst>
          </p:cNvPr>
          <p:cNvSpPr txBox="1"/>
          <p:nvPr/>
        </p:nvSpPr>
        <p:spPr>
          <a:xfrm>
            <a:off x="168779" y="5216831"/>
            <a:ext cx="2904067" cy="923330"/>
          </a:xfrm>
          <a:prstGeom prst="rect">
            <a:avLst/>
          </a:prstGeom>
          <a:noFill/>
        </p:spPr>
        <p:txBody>
          <a:bodyPr wrap="square" rtlCol="0">
            <a:spAutoFit/>
          </a:bodyPr>
          <a:lstStyle/>
          <a:p>
            <a:r>
              <a:rPr lang="en-US" dirty="0">
                <a:solidFill>
                  <a:schemeClr val="accent1">
                    <a:lumMod val="75000"/>
                  </a:schemeClr>
                </a:solidFill>
              </a:rPr>
              <a:t>Constructed with the certain and uncertain rank orders between document pairs.</a:t>
            </a:r>
          </a:p>
        </p:txBody>
      </p:sp>
      <p:grpSp>
        <p:nvGrpSpPr>
          <p:cNvPr id="27" name="Group 26">
            <a:extLst>
              <a:ext uri="{FF2B5EF4-FFF2-40B4-BE49-F238E27FC236}">
                <a16:creationId xmlns:a16="http://schemas.microsoft.com/office/drawing/2014/main" id="{DE46C1B6-64AF-BB48-868E-CE5CF72E9148}"/>
              </a:ext>
            </a:extLst>
          </p:cNvPr>
          <p:cNvGrpSpPr/>
          <p:nvPr/>
        </p:nvGrpSpPr>
        <p:grpSpPr>
          <a:xfrm>
            <a:off x="3254648" y="1810715"/>
            <a:ext cx="2340649" cy="3059817"/>
            <a:chOff x="911494" y="2102028"/>
            <a:chExt cx="2340649" cy="3059817"/>
          </a:xfrm>
        </p:grpSpPr>
        <p:grpSp>
          <p:nvGrpSpPr>
            <p:cNvPr id="28" name="Group 27">
              <a:extLst>
                <a:ext uri="{FF2B5EF4-FFF2-40B4-BE49-F238E27FC236}">
                  <a16:creationId xmlns:a16="http://schemas.microsoft.com/office/drawing/2014/main" id="{BBAE7BDB-ACB4-D44B-9252-7C145F61DCEB}"/>
                </a:ext>
              </a:extLst>
            </p:cNvPr>
            <p:cNvGrpSpPr/>
            <p:nvPr/>
          </p:nvGrpSpPr>
          <p:grpSpPr>
            <a:xfrm>
              <a:off x="1531557" y="2102028"/>
              <a:ext cx="1270530" cy="2004476"/>
              <a:chOff x="7193237" y="2099379"/>
              <a:chExt cx="1718464" cy="2969512"/>
            </a:xfrm>
          </p:grpSpPr>
          <p:sp>
            <p:nvSpPr>
              <p:cNvPr id="30" name="Rounded Rectangle 29">
                <a:extLst>
                  <a:ext uri="{FF2B5EF4-FFF2-40B4-BE49-F238E27FC236}">
                    <a16:creationId xmlns:a16="http://schemas.microsoft.com/office/drawing/2014/main" id="{19724BE5-893C-3341-9213-0C59DD03E234}"/>
                  </a:ext>
                </a:extLst>
              </p:cNvPr>
              <p:cNvSpPr/>
              <p:nvPr/>
            </p:nvSpPr>
            <p:spPr>
              <a:xfrm>
                <a:off x="7193237" y="2115980"/>
                <a:ext cx="474134" cy="465665"/>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1" name="Rounded Rectangle 30">
                <a:extLst>
                  <a:ext uri="{FF2B5EF4-FFF2-40B4-BE49-F238E27FC236}">
                    <a16:creationId xmlns:a16="http://schemas.microsoft.com/office/drawing/2014/main" id="{BFAEEFFC-9829-2349-8C25-A0896F3D5795}"/>
                  </a:ext>
                </a:extLst>
              </p:cNvPr>
              <p:cNvSpPr/>
              <p:nvPr/>
            </p:nvSpPr>
            <p:spPr>
              <a:xfrm>
                <a:off x="8437568" y="4603225"/>
                <a:ext cx="474133"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2" name="Rounded Rectangle 31">
                <a:extLst>
                  <a:ext uri="{FF2B5EF4-FFF2-40B4-BE49-F238E27FC236}">
                    <a16:creationId xmlns:a16="http://schemas.microsoft.com/office/drawing/2014/main" id="{E204BA4B-500F-154C-A270-BD4C490C5454}"/>
                  </a:ext>
                </a:extLst>
              </p:cNvPr>
              <p:cNvSpPr/>
              <p:nvPr/>
            </p:nvSpPr>
            <p:spPr>
              <a:xfrm>
                <a:off x="7193237" y="4589939"/>
                <a:ext cx="474134" cy="465665"/>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ounded Rectangle 32">
                <a:extLst>
                  <a:ext uri="{FF2B5EF4-FFF2-40B4-BE49-F238E27FC236}">
                    <a16:creationId xmlns:a16="http://schemas.microsoft.com/office/drawing/2014/main" id="{8DF2788A-B1F5-BA4E-9864-CDA0782905E1}"/>
                  </a:ext>
                </a:extLst>
              </p:cNvPr>
              <p:cNvSpPr/>
              <p:nvPr/>
            </p:nvSpPr>
            <p:spPr>
              <a:xfrm>
                <a:off x="7360754" y="3933340"/>
                <a:ext cx="474133" cy="465666"/>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4" name="Rounded Rectangle 33">
                <a:extLst>
                  <a:ext uri="{FF2B5EF4-FFF2-40B4-BE49-F238E27FC236}">
                    <a16:creationId xmlns:a16="http://schemas.microsoft.com/office/drawing/2014/main" id="{59CDDBC0-FA0E-2C42-A69D-0A72D2F7E45D}"/>
                  </a:ext>
                </a:extLst>
              </p:cNvPr>
              <p:cNvSpPr/>
              <p:nvPr/>
            </p:nvSpPr>
            <p:spPr>
              <a:xfrm>
                <a:off x="8200503" y="2099379"/>
                <a:ext cx="474132" cy="465665"/>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cxnSp>
            <p:nvCxnSpPr>
              <p:cNvPr id="35" name="Straight Arrow Connector 34">
                <a:extLst>
                  <a:ext uri="{FF2B5EF4-FFF2-40B4-BE49-F238E27FC236}">
                    <a16:creationId xmlns:a16="http://schemas.microsoft.com/office/drawing/2014/main" id="{FF49D649-CE32-EB4F-A3FE-F4E7F59E9836}"/>
                  </a:ext>
                </a:extLst>
              </p:cNvPr>
              <p:cNvCxnSpPr>
                <a:cxnSpLocks/>
                <a:stCxn id="34" idx="1"/>
                <a:endCxn id="30" idx="3"/>
              </p:cNvCxnSpPr>
              <p:nvPr/>
            </p:nvCxnSpPr>
            <p:spPr>
              <a:xfrm flipH="1">
                <a:off x="7667371" y="2332212"/>
                <a:ext cx="533132" cy="16601"/>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6" name="Straight Arrow Connector 35">
                <a:extLst>
                  <a:ext uri="{FF2B5EF4-FFF2-40B4-BE49-F238E27FC236}">
                    <a16:creationId xmlns:a16="http://schemas.microsoft.com/office/drawing/2014/main" id="{47037085-442C-974B-85E4-79CD7B9ED852}"/>
                  </a:ext>
                </a:extLst>
              </p:cNvPr>
              <p:cNvCxnSpPr>
                <a:cxnSpLocks/>
                <a:stCxn id="31" idx="1"/>
                <a:endCxn id="32" idx="3"/>
              </p:cNvCxnSpPr>
              <p:nvPr/>
            </p:nvCxnSpPr>
            <p:spPr>
              <a:xfrm flipH="1" flipV="1">
                <a:off x="7667370" y="4822772"/>
                <a:ext cx="770197" cy="13287"/>
              </a:xfrm>
              <a:prstGeom prst="straightConnector1">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7" name="Curved Connector 36">
                <a:extLst>
                  <a:ext uri="{FF2B5EF4-FFF2-40B4-BE49-F238E27FC236}">
                    <a16:creationId xmlns:a16="http://schemas.microsoft.com/office/drawing/2014/main" id="{4970F735-74B0-F447-B0D8-5C9A767EC2A6}"/>
                  </a:ext>
                </a:extLst>
              </p:cNvPr>
              <p:cNvCxnSpPr>
                <a:cxnSpLocks/>
                <a:stCxn id="31" idx="0"/>
                <a:endCxn id="33" idx="3"/>
              </p:cNvCxnSpPr>
              <p:nvPr/>
            </p:nvCxnSpPr>
            <p:spPr>
              <a:xfrm rot="16200000" flipV="1">
                <a:off x="8036236" y="3964825"/>
                <a:ext cx="437052" cy="839747"/>
              </a:xfrm>
              <a:prstGeom prst="curvedConnector2">
                <a:avLst/>
              </a:prstGeom>
              <a:ln>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29" name="TextBox 28">
              <a:extLst>
                <a:ext uri="{FF2B5EF4-FFF2-40B4-BE49-F238E27FC236}">
                  <a16:creationId xmlns:a16="http://schemas.microsoft.com/office/drawing/2014/main" id="{8164ECCC-1BCD-1C4A-9A78-282B39FCCC71}"/>
                </a:ext>
              </a:extLst>
            </p:cNvPr>
            <p:cNvSpPr txBox="1"/>
            <p:nvPr/>
          </p:nvSpPr>
          <p:spPr>
            <a:xfrm>
              <a:off x="911494" y="4792513"/>
              <a:ext cx="2340649" cy="369332"/>
            </a:xfrm>
            <a:prstGeom prst="rect">
              <a:avLst/>
            </a:prstGeom>
            <a:noFill/>
          </p:spPr>
          <p:txBody>
            <a:bodyPr wrap="square" rtlCol="0">
              <a:spAutoFit/>
            </a:bodyPr>
            <a:lstStyle/>
            <a:p>
              <a:r>
                <a:rPr lang="en-US" dirty="0"/>
                <a:t>Uncertain order graph</a:t>
              </a:r>
            </a:p>
          </p:txBody>
        </p:sp>
      </p:grpSp>
      <p:sp>
        <p:nvSpPr>
          <p:cNvPr id="38" name="TextBox 37">
            <a:extLst>
              <a:ext uri="{FF2B5EF4-FFF2-40B4-BE49-F238E27FC236}">
                <a16:creationId xmlns:a16="http://schemas.microsoft.com/office/drawing/2014/main" id="{B6C5BC28-CB7F-2147-B78D-7DB3D4BB0E4A}"/>
              </a:ext>
            </a:extLst>
          </p:cNvPr>
          <p:cNvSpPr txBox="1"/>
          <p:nvPr/>
        </p:nvSpPr>
        <p:spPr>
          <a:xfrm>
            <a:off x="3072846" y="5216831"/>
            <a:ext cx="2904067" cy="923330"/>
          </a:xfrm>
          <a:prstGeom prst="rect">
            <a:avLst/>
          </a:prstGeom>
          <a:noFill/>
        </p:spPr>
        <p:txBody>
          <a:bodyPr wrap="square" rtlCol="0">
            <a:spAutoFit/>
          </a:bodyPr>
          <a:lstStyle/>
          <a:p>
            <a:r>
              <a:rPr lang="en-US" dirty="0">
                <a:solidFill>
                  <a:srgbClr val="C00000"/>
                </a:solidFill>
              </a:rPr>
              <a:t>Explore the uncertain rank orders</a:t>
            </a:r>
            <a:r>
              <a:rPr lang="en-US" dirty="0">
                <a:solidFill>
                  <a:schemeClr val="accent1">
                    <a:lumMod val="75000"/>
                  </a:schemeClr>
                </a:solidFill>
              </a:rPr>
              <a:t>: construct blocks with the connected components.</a:t>
            </a:r>
          </a:p>
        </p:txBody>
      </p:sp>
      <p:sp>
        <p:nvSpPr>
          <p:cNvPr id="39" name="Oval 38">
            <a:extLst>
              <a:ext uri="{FF2B5EF4-FFF2-40B4-BE49-F238E27FC236}">
                <a16:creationId xmlns:a16="http://schemas.microsoft.com/office/drawing/2014/main" id="{AFDC655E-F307-024B-9FE2-D3563984B667}"/>
              </a:ext>
            </a:extLst>
          </p:cNvPr>
          <p:cNvSpPr/>
          <p:nvPr/>
        </p:nvSpPr>
        <p:spPr>
          <a:xfrm>
            <a:off x="3742055" y="1506292"/>
            <a:ext cx="1341120" cy="949226"/>
          </a:xfrm>
          <a:prstGeom prst="ellips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A19AC4F-4C6F-764D-994F-EFC331C6F593}"/>
              </a:ext>
            </a:extLst>
          </p:cNvPr>
          <p:cNvSpPr/>
          <p:nvPr/>
        </p:nvSpPr>
        <p:spPr>
          <a:xfrm>
            <a:off x="3504518" y="2883606"/>
            <a:ext cx="1858657" cy="1202508"/>
          </a:xfrm>
          <a:prstGeom prst="ellips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0C47B76-3295-594C-8B9E-FFAD0A7DEDD5}"/>
              </a:ext>
            </a:extLst>
          </p:cNvPr>
          <p:cNvSpPr txBox="1"/>
          <p:nvPr/>
        </p:nvSpPr>
        <p:spPr>
          <a:xfrm>
            <a:off x="3001672" y="1467952"/>
            <a:ext cx="1005840" cy="369332"/>
          </a:xfrm>
          <a:prstGeom prst="rect">
            <a:avLst/>
          </a:prstGeom>
          <a:noFill/>
        </p:spPr>
        <p:txBody>
          <a:bodyPr wrap="square" rtlCol="0">
            <a:spAutoFit/>
          </a:bodyPr>
          <a:lstStyle/>
          <a:p>
            <a:r>
              <a:rPr lang="en-US" dirty="0"/>
              <a:t>Block 1</a:t>
            </a:r>
          </a:p>
        </p:txBody>
      </p:sp>
      <p:sp>
        <p:nvSpPr>
          <p:cNvPr id="42" name="TextBox 41">
            <a:extLst>
              <a:ext uri="{FF2B5EF4-FFF2-40B4-BE49-F238E27FC236}">
                <a16:creationId xmlns:a16="http://schemas.microsoft.com/office/drawing/2014/main" id="{40DDD852-B46C-3744-9864-49ED738DD011}"/>
              </a:ext>
            </a:extLst>
          </p:cNvPr>
          <p:cNvSpPr txBox="1"/>
          <p:nvPr/>
        </p:nvSpPr>
        <p:spPr>
          <a:xfrm>
            <a:off x="2992723" y="2523661"/>
            <a:ext cx="1005840" cy="369332"/>
          </a:xfrm>
          <a:prstGeom prst="rect">
            <a:avLst/>
          </a:prstGeom>
          <a:noFill/>
        </p:spPr>
        <p:txBody>
          <a:bodyPr wrap="square" rtlCol="0">
            <a:spAutoFit/>
          </a:bodyPr>
          <a:lstStyle/>
          <a:p>
            <a:r>
              <a:rPr lang="en-US" dirty="0"/>
              <a:t>Block 2</a:t>
            </a:r>
          </a:p>
        </p:txBody>
      </p:sp>
      <p:sp>
        <p:nvSpPr>
          <p:cNvPr id="43" name="TextBox 42">
            <a:extLst>
              <a:ext uri="{FF2B5EF4-FFF2-40B4-BE49-F238E27FC236}">
                <a16:creationId xmlns:a16="http://schemas.microsoft.com/office/drawing/2014/main" id="{B731E186-2215-8446-A78F-A08BBBB5F2F5}"/>
              </a:ext>
            </a:extLst>
          </p:cNvPr>
          <p:cNvSpPr txBox="1"/>
          <p:nvPr/>
        </p:nvSpPr>
        <p:spPr>
          <a:xfrm>
            <a:off x="6471311" y="5216831"/>
            <a:ext cx="2904067" cy="923330"/>
          </a:xfrm>
          <a:prstGeom prst="rect">
            <a:avLst/>
          </a:prstGeom>
          <a:noFill/>
        </p:spPr>
        <p:txBody>
          <a:bodyPr wrap="square" rtlCol="0">
            <a:spAutoFit/>
          </a:bodyPr>
          <a:lstStyle/>
          <a:p>
            <a:r>
              <a:rPr lang="en-US" dirty="0">
                <a:solidFill>
                  <a:schemeClr val="accent1">
                    <a:lumMod val="75000"/>
                  </a:schemeClr>
                </a:solidFill>
              </a:rPr>
              <a:t>Topological sort between blocks: </a:t>
            </a:r>
            <a:r>
              <a:rPr lang="en-US" dirty="0">
                <a:solidFill>
                  <a:srgbClr val="C00000"/>
                </a:solidFill>
              </a:rPr>
              <a:t>exploit the certain rank orders.</a:t>
            </a:r>
          </a:p>
        </p:txBody>
      </p:sp>
      <p:sp>
        <p:nvSpPr>
          <p:cNvPr id="44" name="Rounded Rectangle 43">
            <a:extLst>
              <a:ext uri="{FF2B5EF4-FFF2-40B4-BE49-F238E27FC236}">
                <a16:creationId xmlns:a16="http://schemas.microsoft.com/office/drawing/2014/main" id="{BADD9D02-99D4-504E-8A6E-B86A194B3568}"/>
              </a:ext>
            </a:extLst>
          </p:cNvPr>
          <p:cNvSpPr/>
          <p:nvPr/>
        </p:nvSpPr>
        <p:spPr>
          <a:xfrm>
            <a:off x="7178632" y="1790549"/>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5" name="Rounded Rectangle 44">
            <a:extLst>
              <a:ext uri="{FF2B5EF4-FFF2-40B4-BE49-F238E27FC236}">
                <a16:creationId xmlns:a16="http://schemas.microsoft.com/office/drawing/2014/main" id="{6A87623E-5F36-D641-801B-2FABAACCF155}"/>
              </a:ext>
            </a:extLst>
          </p:cNvPr>
          <p:cNvSpPr/>
          <p:nvPr/>
        </p:nvSpPr>
        <p:spPr>
          <a:xfrm>
            <a:off x="8098616" y="3469486"/>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46" name="Rounded Rectangle 45">
            <a:extLst>
              <a:ext uri="{FF2B5EF4-FFF2-40B4-BE49-F238E27FC236}">
                <a16:creationId xmlns:a16="http://schemas.microsoft.com/office/drawing/2014/main" id="{109D262B-AB20-9149-935A-288909EF27D6}"/>
              </a:ext>
            </a:extLst>
          </p:cNvPr>
          <p:cNvSpPr/>
          <p:nvPr/>
        </p:nvSpPr>
        <p:spPr>
          <a:xfrm>
            <a:off x="7178632" y="3460517"/>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47" name="Rounded Rectangle 46">
            <a:extLst>
              <a:ext uri="{FF2B5EF4-FFF2-40B4-BE49-F238E27FC236}">
                <a16:creationId xmlns:a16="http://schemas.microsoft.com/office/drawing/2014/main" id="{E0C5886B-3C22-8C40-A642-9D5F61A6E5D4}"/>
              </a:ext>
            </a:extLst>
          </p:cNvPr>
          <p:cNvSpPr/>
          <p:nvPr/>
        </p:nvSpPr>
        <p:spPr>
          <a:xfrm>
            <a:off x="7302484" y="3017301"/>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8" name="Rounded Rectangle 47">
            <a:extLst>
              <a:ext uri="{FF2B5EF4-FFF2-40B4-BE49-F238E27FC236}">
                <a16:creationId xmlns:a16="http://schemas.microsoft.com/office/drawing/2014/main" id="{183A99BC-A666-5549-A23C-26A93302C672}"/>
              </a:ext>
            </a:extLst>
          </p:cNvPr>
          <p:cNvSpPr/>
          <p:nvPr/>
        </p:nvSpPr>
        <p:spPr>
          <a:xfrm>
            <a:off x="7923345" y="1779343"/>
            <a:ext cx="350545"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49" name="TextBox 48">
            <a:extLst>
              <a:ext uri="{FF2B5EF4-FFF2-40B4-BE49-F238E27FC236}">
                <a16:creationId xmlns:a16="http://schemas.microsoft.com/office/drawing/2014/main" id="{F6D56641-8908-A44A-8394-ED08ED86AA24}"/>
              </a:ext>
            </a:extLst>
          </p:cNvPr>
          <p:cNvSpPr txBox="1"/>
          <p:nvPr/>
        </p:nvSpPr>
        <p:spPr>
          <a:xfrm>
            <a:off x="7034679" y="4495636"/>
            <a:ext cx="1364775" cy="369332"/>
          </a:xfrm>
          <a:prstGeom prst="rect">
            <a:avLst/>
          </a:prstGeom>
          <a:noFill/>
        </p:spPr>
        <p:txBody>
          <a:bodyPr wrap="square" rtlCol="0">
            <a:spAutoFit/>
          </a:bodyPr>
          <a:lstStyle/>
          <a:p>
            <a:pPr algn="ctr"/>
            <a:r>
              <a:rPr lang="en-US" dirty="0"/>
              <a:t>Block graph</a:t>
            </a:r>
          </a:p>
        </p:txBody>
      </p:sp>
      <p:sp>
        <p:nvSpPr>
          <p:cNvPr id="50" name="Oval 49">
            <a:extLst>
              <a:ext uri="{FF2B5EF4-FFF2-40B4-BE49-F238E27FC236}">
                <a16:creationId xmlns:a16="http://schemas.microsoft.com/office/drawing/2014/main" id="{37B5CAB9-CF31-464E-8A92-4C1795CEF11D}"/>
              </a:ext>
            </a:extLst>
          </p:cNvPr>
          <p:cNvSpPr/>
          <p:nvPr/>
        </p:nvSpPr>
        <p:spPr>
          <a:xfrm>
            <a:off x="6785078" y="2914109"/>
            <a:ext cx="1858657" cy="1202508"/>
          </a:xfrm>
          <a:prstGeom prst="ellips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1C95D48-AE5F-C44B-8981-1012BEA6034E}"/>
              </a:ext>
            </a:extLst>
          </p:cNvPr>
          <p:cNvSpPr txBox="1"/>
          <p:nvPr/>
        </p:nvSpPr>
        <p:spPr>
          <a:xfrm>
            <a:off x="6317951" y="1467316"/>
            <a:ext cx="1005840" cy="369332"/>
          </a:xfrm>
          <a:prstGeom prst="rect">
            <a:avLst/>
          </a:prstGeom>
          <a:noFill/>
        </p:spPr>
        <p:txBody>
          <a:bodyPr wrap="square" rtlCol="0">
            <a:spAutoFit/>
          </a:bodyPr>
          <a:lstStyle/>
          <a:p>
            <a:r>
              <a:rPr lang="en-US" dirty="0"/>
              <a:t>Block 1</a:t>
            </a:r>
          </a:p>
        </p:txBody>
      </p:sp>
      <p:sp>
        <p:nvSpPr>
          <p:cNvPr id="52" name="TextBox 51">
            <a:extLst>
              <a:ext uri="{FF2B5EF4-FFF2-40B4-BE49-F238E27FC236}">
                <a16:creationId xmlns:a16="http://schemas.microsoft.com/office/drawing/2014/main" id="{92E43169-420F-2F41-80C2-F53EC91ACB0D}"/>
              </a:ext>
            </a:extLst>
          </p:cNvPr>
          <p:cNvSpPr txBox="1"/>
          <p:nvPr/>
        </p:nvSpPr>
        <p:spPr>
          <a:xfrm>
            <a:off x="6296645" y="2523025"/>
            <a:ext cx="1005840" cy="369332"/>
          </a:xfrm>
          <a:prstGeom prst="rect">
            <a:avLst/>
          </a:prstGeom>
          <a:noFill/>
        </p:spPr>
        <p:txBody>
          <a:bodyPr wrap="square" rtlCol="0">
            <a:spAutoFit/>
          </a:bodyPr>
          <a:lstStyle/>
          <a:p>
            <a:r>
              <a:rPr lang="en-US" dirty="0"/>
              <a:t>Block 2</a:t>
            </a:r>
          </a:p>
        </p:txBody>
      </p:sp>
      <p:cxnSp>
        <p:nvCxnSpPr>
          <p:cNvPr id="53" name="Curved Connector 52">
            <a:extLst>
              <a:ext uri="{FF2B5EF4-FFF2-40B4-BE49-F238E27FC236}">
                <a16:creationId xmlns:a16="http://schemas.microsoft.com/office/drawing/2014/main" id="{451F6B1A-8551-AA43-9AEB-084E708F3BC0}"/>
              </a:ext>
            </a:extLst>
          </p:cNvPr>
          <p:cNvCxnSpPr>
            <a:cxnSpLocks/>
            <a:endCxn id="50" idx="0"/>
          </p:cNvCxnSpPr>
          <p:nvPr/>
        </p:nvCxnSpPr>
        <p:spPr>
          <a:xfrm rot="16200000" flipH="1">
            <a:off x="7495925" y="2695627"/>
            <a:ext cx="428088" cy="8875"/>
          </a:xfrm>
          <a:prstGeom prst="curvedConnector3">
            <a:avLst>
              <a:gd name="adj1" fmla="val 50000"/>
            </a:avLst>
          </a:prstGeom>
          <a:ln w="28575">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0F909D84-EC51-8642-B8D7-3FDA99BA8C3C}"/>
              </a:ext>
            </a:extLst>
          </p:cNvPr>
          <p:cNvSpPr txBox="1"/>
          <p:nvPr/>
        </p:nvSpPr>
        <p:spPr>
          <a:xfrm>
            <a:off x="9732865" y="4495636"/>
            <a:ext cx="1799109" cy="646331"/>
          </a:xfrm>
          <a:prstGeom prst="rect">
            <a:avLst/>
          </a:prstGeom>
          <a:noFill/>
        </p:spPr>
        <p:txBody>
          <a:bodyPr wrap="square" rtlCol="0">
            <a:spAutoFit/>
          </a:bodyPr>
          <a:lstStyle/>
          <a:p>
            <a:pPr algn="ctr"/>
            <a:r>
              <a:rPr lang="en-US" dirty="0"/>
              <a:t>Ranked list (possible one)</a:t>
            </a:r>
          </a:p>
        </p:txBody>
      </p:sp>
      <p:sp>
        <p:nvSpPr>
          <p:cNvPr id="55" name="TextBox 54">
            <a:extLst>
              <a:ext uri="{FF2B5EF4-FFF2-40B4-BE49-F238E27FC236}">
                <a16:creationId xmlns:a16="http://schemas.microsoft.com/office/drawing/2014/main" id="{B7F2C198-EB00-924B-9D8C-93A05CD1A843}"/>
              </a:ext>
            </a:extLst>
          </p:cNvPr>
          <p:cNvSpPr txBox="1"/>
          <p:nvPr/>
        </p:nvSpPr>
        <p:spPr>
          <a:xfrm>
            <a:off x="9180385" y="5216831"/>
            <a:ext cx="2904067" cy="1200329"/>
          </a:xfrm>
          <a:prstGeom prst="rect">
            <a:avLst/>
          </a:prstGeom>
          <a:noFill/>
        </p:spPr>
        <p:txBody>
          <a:bodyPr wrap="square" rtlCol="0">
            <a:spAutoFit/>
          </a:bodyPr>
          <a:lstStyle/>
          <a:p>
            <a:r>
              <a:rPr lang="en-US" dirty="0">
                <a:solidFill>
                  <a:schemeClr val="accent1">
                    <a:lumMod val="75000"/>
                  </a:schemeClr>
                </a:solidFill>
              </a:rPr>
              <a:t>Randomly shuffle the order of documents within each block: </a:t>
            </a:r>
            <a:r>
              <a:rPr lang="en-US" dirty="0">
                <a:solidFill>
                  <a:srgbClr val="C00000"/>
                </a:solidFill>
              </a:rPr>
              <a:t>explore the uncertain rank orders.</a:t>
            </a:r>
          </a:p>
        </p:txBody>
      </p:sp>
      <p:sp>
        <p:nvSpPr>
          <p:cNvPr id="56" name="Rounded Rectangle 55">
            <a:extLst>
              <a:ext uri="{FF2B5EF4-FFF2-40B4-BE49-F238E27FC236}">
                <a16:creationId xmlns:a16="http://schemas.microsoft.com/office/drawing/2014/main" id="{D205634E-0740-5C49-978D-B99A62865BF1}"/>
              </a:ext>
            </a:extLst>
          </p:cNvPr>
          <p:cNvSpPr/>
          <p:nvPr/>
        </p:nvSpPr>
        <p:spPr>
          <a:xfrm>
            <a:off x="10416057" y="2020309"/>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57" name="Rounded Rectangle 56">
            <a:extLst>
              <a:ext uri="{FF2B5EF4-FFF2-40B4-BE49-F238E27FC236}">
                <a16:creationId xmlns:a16="http://schemas.microsoft.com/office/drawing/2014/main" id="{A0093F6C-C82C-094B-9915-AB352C786005}"/>
              </a:ext>
            </a:extLst>
          </p:cNvPr>
          <p:cNvSpPr/>
          <p:nvPr/>
        </p:nvSpPr>
        <p:spPr>
          <a:xfrm>
            <a:off x="10416057" y="3658024"/>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58" name="Rounded Rectangle 57">
            <a:extLst>
              <a:ext uri="{FF2B5EF4-FFF2-40B4-BE49-F238E27FC236}">
                <a16:creationId xmlns:a16="http://schemas.microsoft.com/office/drawing/2014/main" id="{39AA8E96-2A3C-E24A-B9C6-FD6B0CA3E1C1}"/>
              </a:ext>
            </a:extLst>
          </p:cNvPr>
          <p:cNvSpPr/>
          <p:nvPr/>
        </p:nvSpPr>
        <p:spPr>
          <a:xfrm>
            <a:off x="10416057" y="2566214"/>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59" name="Rounded Rectangle 58">
            <a:extLst>
              <a:ext uri="{FF2B5EF4-FFF2-40B4-BE49-F238E27FC236}">
                <a16:creationId xmlns:a16="http://schemas.microsoft.com/office/drawing/2014/main" id="{BA2B5970-6875-DA43-9EFE-350D075659FF}"/>
              </a:ext>
            </a:extLst>
          </p:cNvPr>
          <p:cNvSpPr/>
          <p:nvPr/>
        </p:nvSpPr>
        <p:spPr>
          <a:xfrm>
            <a:off x="10416057" y="3112119"/>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60" name="Rounded Rectangle 59">
            <a:extLst>
              <a:ext uri="{FF2B5EF4-FFF2-40B4-BE49-F238E27FC236}">
                <a16:creationId xmlns:a16="http://schemas.microsoft.com/office/drawing/2014/main" id="{9C3CF6EB-AEB0-7F48-AE9E-4A7C812CDD64}"/>
              </a:ext>
            </a:extLst>
          </p:cNvPr>
          <p:cNvSpPr/>
          <p:nvPr/>
        </p:nvSpPr>
        <p:spPr>
          <a:xfrm>
            <a:off x="10416057" y="1474404"/>
            <a:ext cx="350546" cy="314333"/>
          </a:xfrm>
          <a:prstGeom prst="roundRect">
            <a:avLst/>
          </a:prstGeom>
          <a:solidFill>
            <a:srgbClr val="B7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cxnSp>
        <p:nvCxnSpPr>
          <p:cNvPr id="61" name="Straight Arrow Connector 60">
            <a:extLst>
              <a:ext uri="{FF2B5EF4-FFF2-40B4-BE49-F238E27FC236}">
                <a16:creationId xmlns:a16="http://schemas.microsoft.com/office/drawing/2014/main" id="{86B1F6A9-0B7A-9B4E-A4B8-C32A130AB243}"/>
              </a:ext>
            </a:extLst>
          </p:cNvPr>
          <p:cNvCxnSpPr>
            <a:cxnSpLocks/>
          </p:cNvCxnSpPr>
          <p:nvPr/>
        </p:nvCxnSpPr>
        <p:spPr>
          <a:xfrm>
            <a:off x="2556886" y="2800272"/>
            <a:ext cx="435837" cy="0"/>
          </a:xfrm>
          <a:prstGeom prst="straightConnector1">
            <a:avLst/>
          </a:prstGeom>
          <a:ln w="38100">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62" name="Straight Arrow Connector 61">
            <a:extLst>
              <a:ext uri="{FF2B5EF4-FFF2-40B4-BE49-F238E27FC236}">
                <a16:creationId xmlns:a16="http://schemas.microsoft.com/office/drawing/2014/main" id="{FA1495C7-5E2B-D24D-9B6D-323D2B3F5F00}"/>
              </a:ext>
            </a:extLst>
          </p:cNvPr>
          <p:cNvCxnSpPr>
            <a:cxnSpLocks/>
          </p:cNvCxnSpPr>
          <p:nvPr/>
        </p:nvCxnSpPr>
        <p:spPr>
          <a:xfrm>
            <a:off x="5672520" y="2800272"/>
            <a:ext cx="435837" cy="0"/>
          </a:xfrm>
          <a:prstGeom prst="straightConnector1">
            <a:avLst/>
          </a:prstGeom>
          <a:ln w="38100">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63" name="Straight Arrow Connector 62">
            <a:extLst>
              <a:ext uri="{FF2B5EF4-FFF2-40B4-BE49-F238E27FC236}">
                <a16:creationId xmlns:a16="http://schemas.microsoft.com/office/drawing/2014/main" id="{BD307DDF-871F-9345-A79D-4B969F160E5E}"/>
              </a:ext>
            </a:extLst>
          </p:cNvPr>
          <p:cNvCxnSpPr>
            <a:cxnSpLocks/>
          </p:cNvCxnSpPr>
          <p:nvPr/>
        </p:nvCxnSpPr>
        <p:spPr>
          <a:xfrm>
            <a:off x="9117594" y="2800272"/>
            <a:ext cx="435837" cy="0"/>
          </a:xfrm>
          <a:prstGeom prst="straightConnector1">
            <a:avLst/>
          </a:prstGeom>
          <a:ln w="38100">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64" name="Oval 63">
            <a:extLst>
              <a:ext uri="{FF2B5EF4-FFF2-40B4-BE49-F238E27FC236}">
                <a16:creationId xmlns:a16="http://schemas.microsoft.com/office/drawing/2014/main" id="{2DF477A3-104E-AF46-9BF2-3BD74EA6C54C}"/>
              </a:ext>
            </a:extLst>
          </p:cNvPr>
          <p:cNvSpPr/>
          <p:nvPr/>
        </p:nvSpPr>
        <p:spPr>
          <a:xfrm>
            <a:off x="7019754" y="1519872"/>
            <a:ext cx="1341120" cy="949226"/>
          </a:xfrm>
          <a:prstGeom prst="ellips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Image result for uva logo">
            <a:extLst>
              <a:ext uri="{FF2B5EF4-FFF2-40B4-BE49-F238E27FC236}">
                <a16:creationId xmlns:a16="http://schemas.microsoft.com/office/drawing/2014/main" id="{A9A7CFBB-D183-5440-802C-FA6A1D6A2B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
        <p:nvSpPr>
          <p:cNvPr id="66" name="Slide Number Placeholder 4">
            <a:extLst>
              <a:ext uri="{FF2B5EF4-FFF2-40B4-BE49-F238E27FC236}">
                <a16:creationId xmlns:a16="http://schemas.microsoft.com/office/drawing/2014/main" id="{67443165-9D0C-0E43-AAC1-50090E0A5978}"/>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30</a:t>
            </a:fld>
            <a:endParaRPr lang="en-US"/>
          </a:p>
        </p:txBody>
      </p:sp>
      <p:sp>
        <p:nvSpPr>
          <p:cNvPr id="67" name="Date Placeholder 3">
            <a:extLst>
              <a:ext uri="{FF2B5EF4-FFF2-40B4-BE49-F238E27FC236}">
                <a16:creationId xmlns:a16="http://schemas.microsoft.com/office/drawing/2014/main" id="{AAEBB39C-7BD7-F545-880D-3EADFA926AD1}"/>
              </a:ext>
            </a:extLst>
          </p:cNvPr>
          <p:cNvSpPr>
            <a:spLocks noGrp="1"/>
          </p:cNvSpPr>
          <p:nvPr>
            <p:ph type="dt" sz="half" idx="10"/>
          </p:nvPr>
        </p:nvSpPr>
        <p:spPr>
          <a:xfrm>
            <a:off x="838200" y="6356350"/>
            <a:ext cx="2743200" cy="365125"/>
          </a:xfrm>
        </p:spPr>
        <p:txBody>
          <a:bodyPr/>
          <a:lstStyle/>
          <a:p>
            <a:r>
              <a:rPr lang="en-US" dirty="0" err="1"/>
              <a:t>PairRank</a:t>
            </a:r>
            <a:endParaRPr lang="en-US" dirty="0"/>
          </a:p>
        </p:txBody>
      </p:sp>
    </p:spTree>
    <p:extLst>
      <p:ext uri="{BB962C8B-B14F-4D97-AF65-F5344CB8AC3E}">
        <p14:creationId xmlns:p14="http://schemas.microsoft.com/office/powerpoint/2010/main" val="33959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path" presetSubtype="0" repeatCount="2000" accel="50000" decel="50000" fill="hold" grpId="1" nodeType="clickEffect">
                                  <p:stCondLst>
                                    <p:cond delay="0"/>
                                  </p:stCondLst>
                                  <p:childTnLst>
                                    <p:animMotion origin="layout" path="M -3.33333E-6 -3.7037E-6 C 0.00078 -0.02384 0.01654 -0.04189 0.03555 -0.04027 C 0.05443 -0.03842 0.06914 -0.01713 0.06849 0.00649 C 0.06771 0.03079 0.05183 0.04838 0.03295 0.04676 C 0.01394 0.04491 -0.00065 0.02431 -3.33333E-6 -3.7037E-6 Z " pathEditMode="relative" rAng="16380000" ptsTypes="AAAAA">
                                      <p:cBhvr>
                                        <p:cTn id="58" dur="1500" fill="hold"/>
                                        <p:tgtEl>
                                          <p:spTgt spid="44"/>
                                        </p:tgtEl>
                                        <p:attrNameLst>
                                          <p:attrName>ppt_x</p:attrName>
                                          <p:attrName>ppt_y</p:attrName>
                                        </p:attrNameLst>
                                      </p:cBhvr>
                                      <p:rCtr x="3424" y="324"/>
                                    </p:animMotion>
                                  </p:childTnLst>
                                </p:cTn>
                              </p:par>
                              <p:par>
                                <p:cTn id="59" presetID="1" presetClass="path" presetSubtype="0" repeatCount="2000" accel="50000" decel="50000" fill="hold" grpId="1" nodeType="withEffect">
                                  <p:stCondLst>
                                    <p:cond delay="0"/>
                                  </p:stCondLst>
                                  <p:childTnLst>
                                    <p:animMotion origin="layout" path="M -0.00026 0.0037 C -0.00143 0.02893 -0.01601 0.04676 -0.03307 0.04444 C -0.04961 0.0419 -0.06276 0.01944 -0.06146 -0.00602 C -0.06029 -0.03079 -0.04518 -0.04838 -0.02864 -0.04583 C -0.01185 -0.04329 0.00117 -0.0213 -0.00026 0.0037 Z " pathEditMode="relative" rAng="5700000" ptsTypes="AAAAA">
                                      <p:cBhvr>
                                        <p:cTn id="60" dur="1500" fill="hold"/>
                                        <p:tgtEl>
                                          <p:spTgt spid="48"/>
                                        </p:tgtEl>
                                        <p:attrNameLst>
                                          <p:attrName>ppt_x</p:attrName>
                                          <p:attrName>ppt_y</p:attrName>
                                        </p:attrNameLst>
                                      </p:cBhvr>
                                      <p:rCtr x="-3047" y="-440"/>
                                    </p:animMotion>
                                  </p:childTnLst>
                                </p:cTn>
                              </p:par>
                              <p:par>
                                <p:cTn id="61" presetID="1" presetClass="path" presetSubtype="0" repeatCount="2000" accel="50000" decel="50000" fill="hold" grpId="1" nodeType="withEffect">
                                  <p:stCondLst>
                                    <p:cond delay="0"/>
                                  </p:stCondLst>
                                  <p:childTnLst>
                                    <p:animMotion origin="layout" path="M 0.00898 -4.81481E-6 C 0.03906 -4.81481E-6 0.0638 0.02547 0.0638 0.05718 C 0.0638 0.08866 0.03906 0.11459 0.00898 0.11459 C -0.02148 0.11459 -0.04531 0.08866 -0.04531 0.05718 C -0.04531 0.02547 -0.02148 -4.81481E-6 0.00898 -4.81481E-6 Z " pathEditMode="relative" rAng="0" ptsTypes="AAAAA">
                                      <p:cBhvr>
                                        <p:cTn id="62" dur="1500" fill="hold"/>
                                        <p:tgtEl>
                                          <p:spTgt spid="47"/>
                                        </p:tgtEl>
                                        <p:attrNameLst>
                                          <p:attrName>ppt_x</p:attrName>
                                          <p:attrName>ppt_y</p:attrName>
                                        </p:attrNameLst>
                                      </p:cBhvr>
                                      <p:rCtr x="26" y="5718"/>
                                    </p:animMotion>
                                  </p:childTnLst>
                                </p:cTn>
                              </p:par>
                              <p:par>
                                <p:cTn id="63" presetID="0" presetClass="path" presetSubtype="0" repeatCount="2000" accel="50000" decel="50000" fill="hold" grpId="1" nodeType="withEffect">
                                  <p:stCondLst>
                                    <p:cond delay="0"/>
                                  </p:stCondLst>
                                  <p:childTnLst>
                                    <p:animMotion origin="layout" path="M 0 0 C -0.00026 -0.00416 -0.00065 -0.00439 0.00027 -0.01088 C 0.00118 -0.01713 0.00391 -0.03125 0.00547 -0.03819 C 0.00704 -0.04514 0.0073 -0.04838 0.00951 -0.05231 C 0.01172 -0.05625 0.0155 -0.05949 0.01836 -0.06157 C 0.02136 -0.06389 0.02396 -0.06435 0.02735 -0.06597 C 0.03073 -0.06782 0.03555 -0.07152 0.03868 -0.07268 C 0.0418 -0.07361 0.04323 -0.07245 0.0461 -0.07199 C 0.04896 -0.07152 0.05261 -0.0706 0.05599 -0.0699 C 0.05925 -0.06898 0.06342 -0.06828 0.06615 -0.06713 C 0.06889 -0.06597 0.07019 -0.06504 0.07227 -0.06273 C 0.07435 -0.06041 0.07696 -0.0574 0.07878 -0.05347 C 0.08047 -0.04953 0.08178 -0.04351 0.08269 -0.03865 C 0.0836 -0.03402 0.08386 -0.02986 0.08425 -0.025 C 0.08464 -0.02014 0.08503 -0.01551 0.08516 -0.00972 C 0.08529 -0.00393 0.08607 0.00348 0.08516 0.00949 C 0.08438 0.01528 0.08217 0.02107 0.07995 0.0257 C 0.07774 0.03056 0.07644 0.03449 0.07201 0.03774 C 0.06758 0.04121 0.05938 0.04445 0.05352 0.04607 C 0.04766 0.04769 0.04154 0.04769 0.03685 0.04769 C 0.03217 0.04769 0.02995 0.04838 0.02553 0.04607 C 0.02097 0.04352 0.01316 0.03635 0.00977 0.03287 C 0.00652 0.0294 0.00665 0.02755 0.00547 0.02524 C 0.00443 0.02315 0.00365 0.02153 0.003 0.01968 C 0.00248 0.01806 0.00222 0.01783 0.00183 0.01551 C 0.00131 0.01297 0.00027 0.0044 0 0 Z " pathEditMode="relative" ptsTypes="AAAAAAAAAAAAAAAAAAAAAAAAAA">
                                      <p:cBhvr>
                                        <p:cTn id="64" dur="1500" fill="hold"/>
                                        <p:tgtEl>
                                          <p:spTgt spid="46"/>
                                        </p:tgtEl>
                                        <p:attrNameLst>
                                          <p:attrName>ppt_x</p:attrName>
                                          <p:attrName>ppt_y</p:attrName>
                                        </p:attrNameLst>
                                      </p:cBhvr>
                                    </p:animMotion>
                                  </p:childTnLst>
                                </p:cTn>
                              </p:par>
                              <p:par>
                                <p:cTn id="65" presetID="0" presetClass="path" presetSubtype="0" repeatCount="2000" accel="50000" decel="50000" fill="hold" grpId="1" nodeType="withEffect">
                                  <p:stCondLst>
                                    <p:cond delay="0"/>
                                  </p:stCondLst>
                                  <p:childTnLst>
                                    <p:animMotion origin="layout" path="M 0 0 C -0.00052 0.00463 -0.00026 0.01042 -0.00117 0.01528 C -0.00222 0.02037 -0.0043 0.02616 -0.00612 0.03009 C -0.00795 0.03403 -0.00964 0.03657 -0.01224 0.03889 C -0.01498 0.04097 -0.0181 0.04167 -0.0224 0.04329 C -0.02683 0.04468 -0.0336 0.04699 -0.03841 0.04745 C -0.04323 0.04815 -0.04779 0.04745 -0.0517 0.04699 C -0.05547 0.04676 -0.0586 0.0463 -0.06146 0.04537 C -0.06433 0.04445 -0.06628 0.04306 -0.06849 0.04097 C -0.07071 0.03889 -0.07279 0.03634 -0.07474 0.03287 C -0.07657 0.0294 -0.07878 0.02454 -0.08021 0.02014 C -0.08164 0.01597 -0.08203 0.01343 -0.08295 0.00648 C -0.08386 -0.00023 -0.08568 -0.01042 -0.08568 -0.0213 C -0.08581 -0.03194 -0.08399 -0.05139 -0.08334 -0.05787 C -0.08255 -0.06435 -0.08412 -0.0581 -0.08138 -0.06065 C -0.07878 -0.06296 -0.06966 -0.0706 -0.06706 -0.07268 C -0.06433 -0.07477 -0.06706 -0.07245 -0.06511 -0.07315 C -0.06328 -0.07407 -0.05886 -0.07708 -0.0556 -0.07755 C -0.05235 -0.07801 -0.04584 -0.07639 -0.04584 -0.07639 C -0.04063 -0.07593 -0.02956 -0.07523 -0.02422 -0.0743 C -0.01901 -0.07338 -0.01758 -0.07268 -0.01446 -0.07037 C -0.01133 -0.06829 -0.00834 -0.06435 -0.00586 -0.06065 C -0.00339 -0.05671 -0.00065 -0.05278 0.00065 -0.04745 C 0.00195 -0.04236 0.00169 -0.03542 0.00182 -0.0294 C 0.00195 -0.02361 0.00169 -0.01667 0.00156 -0.01204 C 0.00143 -0.00741 0.00052 -0.00463 0 0 Z " pathEditMode="relative" ptsTypes="AAAAAAAAAAAAAAAAAAAAAAAAAA">
                                      <p:cBhvr>
                                        <p:cTn id="66" dur="1500" fill="hold"/>
                                        <p:tgtEl>
                                          <p:spTgt spid="45"/>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p:bldP spid="42" grpId="0"/>
      <p:bldP spid="43" grpId="0"/>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p:bldP spid="50" grpId="0" animBg="1"/>
      <p:bldP spid="51" grpId="0"/>
      <p:bldP spid="52" grpId="0"/>
      <p:bldP spid="54" grpId="0"/>
      <p:bldP spid="55" grpId="0"/>
      <p:bldP spid="56" grpId="0" animBg="1"/>
      <p:bldP spid="57" grpId="0" animBg="1"/>
      <p:bldP spid="58" grpId="0" animBg="1"/>
      <p:bldP spid="59" grpId="0" animBg="1"/>
      <p:bldP spid="60" grpId="0" animBg="1"/>
      <p:bldP spid="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1C9A-4D36-9B4E-84A7-1B66724FD93C}"/>
              </a:ext>
            </a:extLst>
          </p:cNvPr>
          <p:cNvSpPr>
            <a:spLocks noGrp="1"/>
          </p:cNvSpPr>
          <p:nvPr>
            <p:ph type="title"/>
          </p:nvPr>
        </p:nvSpPr>
        <p:spPr/>
        <p:txBody>
          <a:bodyPr/>
          <a:lstStyle/>
          <a:p>
            <a:r>
              <a:rPr lang="en-US" dirty="0"/>
              <a:t>Pairwise regret</a:t>
            </a:r>
          </a:p>
        </p:txBody>
      </p:sp>
      <p:sp>
        <p:nvSpPr>
          <p:cNvPr id="8" name="Content Placeholder 2">
            <a:extLst>
              <a:ext uri="{FF2B5EF4-FFF2-40B4-BE49-F238E27FC236}">
                <a16:creationId xmlns:a16="http://schemas.microsoft.com/office/drawing/2014/main" id="{F2A702D7-857B-D540-806F-431A2A4FF9CA}"/>
              </a:ext>
            </a:extLst>
          </p:cNvPr>
          <p:cNvSpPr txBox="1">
            <a:spLocks/>
          </p:cNvSpPr>
          <p:nvPr/>
        </p:nvSpPr>
        <p:spPr>
          <a:xfrm>
            <a:off x="838200" y="1825625"/>
            <a:ext cx="10515600" cy="478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Pairwise regret for OL2R</a:t>
            </a:r>
          </a:p>
          <a:p>
            <a:pPr lvl="1"/>
            <a:r>
              <a:rPr lang="en-US" dirty="0"/>
              <a:t>The cumulative number of mis-ordered pairs from the presented ranking to the ideal one, i.e., the Kendall tau rank distance</a:t>
            </a:r>
          </a:p>
          <a:p>
            <a:pPr lvl="1"/>
            <a:endParaRPr lang="en-US" dirty="0"/>
          </a:p>
          <a:p>
            <a:pPr lvl="1"/>
            <a:endParaRPr lang="en-US" dirty="0"/>
          </a:p>
          <a:p>
            <a:pPr lvl="1"/>
            <a:r>
              <a:rPr lang="en-US" dirty="0"/>
              <a:t>Most ranking metrics deployed in real-world retrieval systems, such as ARP and NDCG, can be decomposed into pairwise comparisons</a:t>
            </a:r>
          </a:p>
          <a:p>
            <a:r>
              <a:rPr lang="en-US" dirty="0"/>
              <a:t>Sublinear upper regret bound of </a:t>
            </a:r>
            <a:r>
              <a:rPr lang="en-US" dirty="0" err="1"/>
              <a:t>PairRank</a:t>
            </a:r>
            <a:r>
              <a:rPr lang="en-US" dirty="0"/>
              <a:t>:</a:t>
            </a:r>
          </a:p>
        </p:txBody>
      </p:sp>
      <p:pic>
        <p:nvPicPr>
          <p:cNvPr id="4" name="Picture 3" descr="Text&#10;&#10;Description automatically generated with low confidence">
            <a:extLst>
              <a:ext uri="{FF2B5EF4-FFF2-40B4-BE49-F238E27FC236}">
                <a16:creationId xmlns:a16="http://schemas.microsoft.com/office/drawing/2014/main" id="{1233E2C6-4113-B641-96EE-A2CFB9324204}"/>
              </a:ext>
            </a:extLst>
          </p:cNvPr>
          <p:cNvPicPr>
            <a:picLocks noChangeAspect="1"/>
          </p:cNvPicPr>
          <p:nvPr/>
        </p:nvPicPr>
        <p:blipFill>
          <a:blip r:embed="rId4"/>
          <a:stretch>
            <a:fillRect/>
          </a:stretch>
        </p:blipFill>
        <p:spPr>
          <a:xfrm>
            <a:off x="7361767" y="4533194"/>
            <a:ext cx="2819400" cy="546100"/>
          </a:xfrm>
          <a:prstGeom prst="rect">
            <a:avLst/>
          </a:prstGeom>
        </p:spPr>
      </p:pic>
      <p:pic>
        <p:nvPicPr>
          <p:cNvPr id="6" name="Picture 5">
            <a:extLst>
              <a:ext uri="{FF2B5EF4-FFF2-40B4-BE49-F238E27FC236}">
                <a16:creationId xmlns:a16="http://schemas.microsoft.com/office/drawing/2014/main" id="{28EFFB23-E9F2-F148-B1F6-001A13412368}"/>
              </a:ext>
            </a:extLst>
          </p:cNvPr>
          <p:cNvPicPr>
            <a:picLocks noChangeAspect="1"/>
          </p:cNvPicPr>
          <p:nvPr/>
        </p:nvPicPr>
        <p:blipFill>
          <a:blip r:embed="rId5"/>
          <a:stretch>
            <a:fillRect/>
          </a:stretch>
        </p:blipFill>
        <p:spPr>
          <a:xfrm>
            <a:off x="3308350" y="3130550"/>
            <a:ext cx="5575300" cy="596900"/>
          </a:xfrm>
          <a:prstGeom prst="rect">
            <a:avLst/>
          </a:prstGeom>
        </p:spPr>
      </p:pic>
      <p:sp>
        <p:nvSpPr>
          <p:cNvPr id="9" name="Slide Number Placeholder 4">
            <a:extLst>
              <a:ext uri="{FF2B5EF4-FFF2-40B4-BE49-F238E27FC236}">
                <a16:creationId xmlns:a16="http://schemas.microsoft.com/office/drawing/2014/main" id="{DED1C88E-AB13-CC4E-9CDB-DA5E476C456B}"/>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31</a:t>
            </a:fld>
            <a:endParaRPr lang="en-US"/>
          </a:p>
        </p:txBody>
      </p:sp>
      <p:sp>
        <p:nvSpPr>
          <p:cNvPr id="10" name="Date Placeholder 3">
            <a:extLst>
              <a:ext uri="{FF2B5EF4-FFF2-40B4-BE49-F238E27FC236}">
                <a16:creationId xmlns:a16="http://schemas.microsoft.com/office/drawing/2014/main" id="{E5D9AF88-755B-8941-9A2E-53505B1BABB2}"/>
              </a:ext>
            </a:extLst>
          </p:cNvPr>
          <p:cNvSpPr>
            <a:spLocks noGrp="1"/>
          </p:cNvSpPr>
          <p:nvPr>
            <p:ph type="dt" sz="half" idx="10"/>
          </p:nvPr>
        </p:nvSpPr>
        <p:spPr>
          <a:xfrm>
            <a:off x="838200" y="6356350"/>
            <a:ext cx="2743200" cy="365125"/>
          </a:xfrm>
        </p:spPr>
        <p:txBody>
          <a:bodyPr/>
          <a:lstStyle/>
          <a:p>
            <a:r>
              <a:rPr lang="en-US" dirty="0" err="1"/>
              <a:t>PairRank</a:t>
            </a:r>
            <a:endParaRPr lang="en-US" dirty="0"/>
          </a:p>
        </p:txBody>
      </p:sp>
      <p:pic>
        <p:nvPicPr>
          <p:cNvPr id="11" name="Picture 2" descr="Image result for uva logo">
            <a:extLst>
              <a:ext uri="{FF2B5EF4-FFF2-40B4-BE49-F238E27FC236}">
                <a16:creationId xmlns:a16="http://schemas.microsoft.com/office/drawing/2014/main" id="{DD9CF2FC-0C39-6140-98E0-F5D3106C2A6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1696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33C6-DED1-DB45-B451-674BA5C8D68D}"/>
              </a:ext>
            </a:extLst>
          </p:cNvPr>
          <p:cNvSpPr>
            <a:spLocks noGrp="1"/>
          </p:cNvSpPr>
          <p:nvPr>
            <p:ph type="title"/>
          </p:nvPr>
        </p:nvSpPr>
        <p:spPr/>
        <p:txBody>
          <a:bodyPr/>
          <a:lstStyle/>
          <a:p>
            <a:r>
              <a:rPr lang="en-US" dirty="0"/>
              <a:t>OL2R vs. offline unbiased L2R</a:t>
            </a:r>
          </a:p>
        </p:txBody>
      </p:sp>
      <p:sp>
        <p:nvSpPr>
          <p:cNvPr id="3" name="Vertical Text Placeholder 2">
            <a:extLst>
              <a:ext uri="{FF2B5EF4-FFF2-40B4-BE49-F238E27FC236}">
                <a16:creationId xmlns:a16="http://schemas.microsoft.com/office/drawing/2014/main" id="{055D23F9-D337-0F49-B7B7-F793CF2BC0DD}"/>
              </a:ext>
            </a:extLst>
          </p:cNvPr>
          <p:cNvSpPr>
            <a:spLocks noGrp="1"/>
          </p:cNvSpPr>
          <p:nvPr>
            <p:ph type="body" orient="vert" idx="1"/>
          </p:nvPr>
        </p:nvSpPr>
        <p:spPr>
          <a:xfrm>
            <a:off x="838199" y="1825625"/>
            <a:ext cx="11229975" cy="1603375"/>
          </a:xfrm>
        </p:spPr>
        <p:txBody>
          <a:bodyPr/>
          <a:lstStyle/>
          <a:p>
            <a:r>
              <a:rPr lang="en-US" dirty="0"/>
              <a:t>Goal: to find the best models that rank documents based on their utility</a:t>
            </a:r>
          </a:p>
          <a:p>
            <a:r>
              <a:rPr lang="en-US" dirty="0"/>
              <a:t>Learn from user interactions, implicit feedback, e.g., clicks</a:t>
            </a:r>
          </a:p>
        </p:txBody>
      </p:sp>
      <p:sp>
        <p:nvSpPr>
          <p:cNvPr id="4" name="Slide Number Placeholder 4">
            <a:extLst>
              <a:ext uri="{FF2B5EF4-FFF2-40B4-BE49-F238E27FC236}">
                <a16:creationId xmlns:a16="http://schemas.microsoft.com/office/drawing/2014/main" id="{C41E6538-9132-2B40-9BF5-ABE37C9B4ABC}"/>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32</a:t>
            </a:fld>
            <a:endParaRPr lang="en-US"/>
          </a:p>
        </p:txBody>
      </p:sp>
      <p:sp>
        <p:nvSpPr>
          <p:cNvPr id="5" name="Date Placeholder 3">
            <a:extLst>
              <a:ext uri="{FF2B5EF4-FFF2-40B4-BE49-F238E27FC236}">
                <a16:creationId xmlns:a16="http://schemas.microsoft.com/office/drawing/2014/main" id="{9D932255-6276-E143-BF34-AB44A9AB6525}"/>
              </a:ext>
            </a:extLst>
          </p:cNvPr>
          <p:cNvSpPr>
            <a:spLocks noGrp="1"/>
          </p:cNvSpPr>
          <p:nvPr>
            <p:ph type="dt" sz="half" idx="10"/>
          </p:nvPr>
        </p:nvSpPr>
        <p:spPr>
          <a:xfrm>
            <a:off x="838200" y="6356350"/>
            <a:ext cx="2743200" cy="365125"/>
          </a:xfrm>
        </p:spPr>
        <p:txBody>
          <a:bodyPr/>
          <a:lstStyle/>
          <a:p>
            <a:r>
              <a:rPr lang="en-US" dirty="0"/>
              <a:t>OL2R vs. Offline Unbiased L2R</a:t>
            </a:r>
          </a:p>
        </p:txBody>
      </p:sp>
    </p:spTree>
    <p:extLst>
      <p:ext uri="{BB962C8B-B14F-4D97-AF65-F5344CB8AC3E}">
        <p14:creationId xmlns:p14="http://schemas.microsoft.com/office/powerpoint/2010/main" val="3339090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33C6-DED1-DB45-B451-674BA5C8D68D}"/>
              </a:ext>
            </a:extLst>
          </p:cNvPr>
          <p:cNvSpPr>
            <a:spLocks noGrp="1"/>
          </p:cNvSpPr>
          <p:nvPr>
            <p:ph type="title"/>
          </p:nvPr>
        </p:nvSpPr>
        <p:spPr/>
        <p:txBody>
          <a:bodyPr/>
          <a:lstStyle/>
          <a:p>
            <a:r>
              <a:rPr lang="en-US" dirty="0"/>
              <a:t>OL2R vs. offline unbiased L2R</a:t>
            </a:r>
          </a:p>
        </p:txBody>
      </p:sp>
      <p:sp>
        <p:nvSpPr>
          <p:cNvPr id="3" name="Vertical Text Placeholder 2">
            <a:extLst>
              <a:ext uri="{FF2B5EF4-FFF2-40B4-BE49-F238E27FC236}">
                <a16:creationId xmlns:a16="http://schemas.microsoft.com/office/drawing/2014/main" id="{055D23F9-D337-0F49-B7B7-F793CF2BC0DD}"/>
              </a:ext>
            </a:extLst>
          </p:cNvPr>
          <p:cNvSpPr>
            <a:spLocks noGrp="1"/>
          </p:cNvSpPr>
          <p:nvPr>
            <p:ph sz="half" idx="1"/>
          </p:nvPr>
        </p:nvSpPr>
        <p:spPr/>
        <p:txBody>
          <a:bodyPr>
            <a:normAutofit/>
          </a:bodyPr>
          <a:lstStyle/>
          <a:p>
            <a:r>
              <a:rPr lang="en-US" b="1" dirty="0">
                <a:solidFill>
                  <a:schemeClr val="accent1"/>
                </a:solidFill>
              </a:rPr>
              <a:t>OL2R</a:t>
            </a:r>
          </a:p>
          <a:p>
            <a:pPr lvl="1"/>
            <a:r>
              <a:rPr lang="en-US" dirty="0"/>
              <a:t>Interactively optimize and update a ranking model after every interaction</a:t>
            </a:r>
          </a:p>
          <a:p>
            <a:pPr lvl="1"/>
            <a:r>
              <a:rPr lang="en-US" dirty="0"/>
              <a:t>Combat bias by interventions, i.e., exploration</a:t>
            </a:r>
          </a:p>
          <a:p>
            <a:pPr lvl="1"/>
            <a:r>
              <a:rPr lang="en-US" dirty="0"/>
              <a:t>User experience might be hurt due to exploration</a:t>
            </a:r>
          </a:p>
        </p:txBody>
      </p:sp>
      <p:sp>
        <p:nvSpPr>
          <p:cNvPr id="4" name="Content Placeholder 3">
            <a:extLst>
              <a:ext uri="{FF2B5EF4-FFF2-40B4-BE49-F238E27FC236}">
                <a16:creationId xmlns:a16="http://schemas.microsoft.com/office/drawing/2014/main" id="{295B5ED5-5B6E-A24D-A5B7-5767A2E6771A}"/>
              </a:ext>
            </a:extLst>
          </p:cNvPr>
          <p:cNvSpPr>
            <a:spLocks noGrp="1"/>
          </p:cNvSpPr>
          <p:nvPr>
            <p:ph sz="half" idx="2"/>
          </p:nvPr>
        </p:nvSpPr>
        <p:spPr/>
        <p:txBody>
          <a:bodyPr>
            <a:normAutofit/>
          </a:bodyPr>
          <a:lstStyle/>
          <a:p>
            <a:r>
              <a:rPr lang="en-US" b="1" dirty="0">
                <a:solidFill>
                  <a:schemeClr val="accent1"/>
                </a:solidFill>
              </a:rPr>
              <a:t>Offline unbiased L2R</a:t>
            </a:r>
          </a:p>
          <a:p>
            <a:pPr lvl="1"/>
            <a:r>
              <a:rPr lang="en-US" dirty="0"/>
              <a:t>Learn a ranking model from a historical interaction log</a:t>
            </a:r>
          </a:p>
          <a:p>
            <a:pPr lvl="1"/>
            <a:r>
              <a:rPr lang="en-US" dirty="0"/>
              <a:t>Remove data bias by re-weighting strategies</a:t>
            </a:r>
          </a:p>
          <a:p>
            <a:pPr lvl="1"/>
            <a:r>
              <a:rPr lang="en-US" dirty="0"/>
              <a:t>There is no presentation bias</a:t>
            </a:r>
          </a:p>
          <a:p>
            <a:pPr lvl="1"/>
            <a:r>
              <a:rPr lang="en-US" dirty="0"/>
              <a:t>Do not affect user experience but cannot explore and limited to rankings in the historical log</a:t>
            </a:r>
          </a:p>
          <a:p>
            <a:endParaRPr lang="en-US" dirty="0"/>
          </a:p>
        </p:txBody>
      </p:sp>
      <p:pic>
        <p:nvPicPr>
          <p:cNvPr id="5" name="Picture 2" descr="Image result for uva logo">
            <a:extLst>
              <a:ext uri="{FF2B5EF4-FFF2-40B4-BE49-F238E27FC236}">
                <a16:creationId xmlns:a16="http://schemas.microsoft.com/office/drawing/2014/main" id="{804FBE0C-1AE7-9442-903F-83DB407B68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5452" y="332306"/>
            <a:ext cx="709094" cy="70909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a:extLst>
              <a:ext uri="{FF2B5EF4-FFF2-40B4-BE49-F238E27FC236}">
                <a16:creationId xmlns:a16="http://schemas.microsoft.com/office/drawing/2014/main" id="{9F0C8319-A241-1B4B-BB13-6BB6DC1C40E4}"/>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33</a:t>
            </a:fld>
            <a:endParaRPr lang="en-US"/>
          </a:p>
        </p:txBody>
      </p:sp>
      <p:sp>
        <p:nvSpPr>
          <p:cNvPr id="7" name="Date Placeholder 3">
            <a:extLst>
              <a:ext uri="{FF2B5EF4-FFF2-40B4-BE49-F238E27FC236}">
                <a16:creationId xmlns:a16="http://schemas.microsoft.com/office/drawing/2014/main" id="{611A9024-78B2-F645-8407-B394B5B18CB3}"/>
              </a:ext>
            </a:extLst>
          </p:cNvPr>
          <p:cNvSpPr>
            <a:spLocks noGrp="1"/>
          </p:cNvSpPr>
          <p:nvPr>
            <p:ph type="dt" sz="half" idx="10"/>
          </p:nvPr>
        </p:nvSpPr>
        <p:spPr>
          <a:xfrm>
            <a:off x="838200" y="6356350"/>
            <a:ext cx="2743200" cy="365125"/>
          </a:xfrm>
        </p:spPr>
        <p:txBody>
          <a:bodyPr/>
          <a:lstStyle/>
          <a:p>
            <a:r>
              <a:rPr lang="en-US" dirty="0"/>
              <a:t>OL2R vs. Offline Unbiased L2R</a:t>
            </a:r>
          </a:p>
        </p:txBody>
      </p:sp>
    </p:spTree>
    <p:extLst>
      <p:ext uri="{BB962C8B-B14F-4D97-AF65-F5344CB8AC3E}">
        <p14:creationId xmlns:p14="http://schemas.microsoft.com/office/powerpoint/2010/main" val="248076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C6DF-5D2D-7546-8B8D-E89B066C90AD}"/>
              </a:ext>
            </a:extLst>
          </p:cNvPr>
          <p:cNvSpPr>
            <a:spLocks noGrp="1"/>
          </p:cNvSpPr>
          <p:nvPr>
            <p:ph type="title"/>
          </p:nvPr>
        </p:nvSpPr>
        <p:spPr/>
        <p:txBody>
          <a:bodyPr/>
          <a:lstStyle/>
          <a:p>
            <a:r>
              <a:rPr lang="en-US" dirty="0"/>
              <a:t>OL2R vs. offline unbiased L2R</a:t>
            </a:r>
          </a:p>
        </p:txBody>
      </p:sp>
      <p:sp>
        <p:nvSpPr>
          <p:cNvPr id="3" name="Vertical Text Placeholder 2">
            <a:extLst>
              <a:ext uri="{FF2B5EF4-FFF2-40B4-BE49-F238E27FC236}">
                <a16:creationId xmlns:a16="http://schemas.microsoft.com/office/drawing/2014/main" id="{E159264A-0509-0B41-A34F-A2CA0D4D5D62}"/>
              </a:ext>
            </a:extLst>
          </p:cNvPr>
          <p:cNvSpPr>
            <a:spLocks noGrp="1"/>
          </p:cNvSpPr>
          <p:nvPr>
            <p:ph type="body" orient="vert" idx="1"/>
          </p:nvPr>
        </p:nvSpPr>
        <p:spPr>
          <a:xfrm>
            <a:off x="838200" y="1825624"/>
            <a:ext cx="11087100" cy="4841875"/>
          </a:xfrm>
        </p:spPr>
        <p:txBody>
          <a:bodyPr/>
          <a:lstStyle/>
          <a:p>
            <a:r>
              <a:rPr lang="en-US" dirty="0"/>
              <a:t>To model or to intervene [JOR19] </a:t>
            </a:r>
          </a:p>
          <a:p>
            <a:pPr lvl="1"/>
            <a:r>
              <a:rPr lang="en-US" dirty="0"/>
              <a:t>Compare the counterfactual L2R and OL2R methods under different experimental conditions</a:t>
            </a:r>
          </a:p>
          <a:p>
            <a:pPr lvl="1"/>
            <a:r>
              <a:rPr lang="en-US" dirty="0"/>
              <a:t>Performance of OL2R and counterfactual L2R depend on the presence of selection bias, the degree of position bias and interaction noise</a:t>
            </a:r>
          </a:p>
          <a:p>
            <a:pPr lvl="2"/>
            <a:r>
              <a:rPr lang="en-US" dirty="0"/>
              <a:t>Counterfactual method performs best when there is litter bias or noise in the feedback</a:t>
            </a:r>
          </a:p>
          <a:p>
            <a:pPr lvl="2"/>
            <a:r>
              <a:rPr lang="en-US" dirty="0"/>
              <a:t>OL2R methods are more robust to bias and noise, but they may hurt user experience</a:t>
            </a:r>
          </a:p>
          <a:p>
            <a:r>
              <a:rPr lang="en-US" dirty="0"/>
              <a:t>Unbiased learning to rank: online or offline [AYWM21] </a:t>
            </a:r>
          </a:p>
          <a:p>
            <a:pPr lvl="1"/>
            <a:r>
              <a:rPr lang="en-US" dirty="0"/>
              <a:t>Are counterfactual L2R and OL2R are two sides of the same coin for unbiased L2R?</a:t>
            </a:r>
          </a:p>
          <a:p>
            <a:pPr lvl="1"/>
            <a:r>
              <a:rPr lang="en-US" dirty="0"/>
              <a:t>Almost all unbiased L2R algorithms in offline learning can be directly applied to online learning</a:t>
            </a:r>
          </a:p>
          <a:p>
            <a:pPr lvl="1"/>
            <a:endParaRPr lang="en-US" dirty="0"/>
          </a:p>
        </p:txBody>
      </p:sp>
      <p:sp>
        <p:nvSpPr>
          <p:cNvPr id="4" name="Slide Number Placeholder 4">
            <a:extLst>
              <a:ext uri="{FF2B5EF4-FFF2-40B4-BE49-F238E27FC236}">
                <a16:creationId xmlns:a16="http://schemas.microsoft.com/office/drawing/2014/main" id="{95F43544-6982-DB4D-B070-F94C6665DEC6}"/>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34</a:t>
            </a:fld>
            <a:endParaRPr lang="en-US"/>
          </a:p>
        </p:txBody>
      </p:sp>
      <p:sp>
        <p:nvSpPr>
          <p:cNvPr id="5" name="Date Placeholder 3">
            <a:extLst>
              <a:ext uri="{FF2B5EF4-FFF2-40B4-BE49-F238E27FC236}">
                <a16:creationId xmlns:a16="http://schemas.microsoft.com/office/drawing/2014/main" id="{C8737E0F-41C2-C543-9B0E-185D97B97EEC}"/>
              </a:ext>
            </a:extLst>
          </p:cNvPr>
          <p:cNvSpPr>
            <a:spLocks noGrp="1"/>
          </p:cNvSpPr>
          <p:nvPr>
            <p:ph type="dt" sz="half" idx="10"/>
          </p:nvPr>
        </p:nvSpPr>
        <p:spPr>
          <a:xfrm>
            <a:off x="838200" y="6356350"/>
            <a:ext cx="2743200" cy="365125"/>
          </a:xfrm>
        </p:spPr>
        <p:txBody>
          <a:bodyPr/>
          <a:lstStyle/>
          <a:p>
            <a:r>
              <a:rPr lang="en-US" dirty="0"/>
              <a:t>OL2R vs. Offline Unbiased L2R</a:t>
            </a:r>
          </a:p>
        </p:txBody>
      </p:sp>
    </p:spTree>
    <p:extLst>
      <p:ext uri="{BB962C8B-B14F-4D97-AF65-F5344CB8AC3E}">
        <p14:creationId xmlns:p14="http://schemas.microsoft.com/office/powerpoint/2010/main" val="97521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5C0B-0C20-324A-8C73-220E5D4F9642}"/>
              </a:ext>
            </a:extLst>
          </p:cNvPr>
          <p:cNvSpPr>
            <a:spLocks noGrp="1"/>
          </p:cNvSpPr>
          <p:nvPr>
            <p:ph type="title"/>
          </p:nvPr>
        </p:nvSpPr>
        <p:spPr>
          <a:xfrm>
            <a:off x="838200" y="365125"/>
            <a:ext cx="10515600" cy="1325563"/>
          </a:xfrm>
        </p:spPr>
        <p:txBody>
          <a:bodyPr/>
          <a:lstStyle/>
          <a:p>
            <a:r>
              <a:rPr lang="en-US" dirty="0"/>
              <a:t>Unifying online and counterfactual learning to rank [OR21]</a:t>
            </a:r>
          </a:p>
        </p:txBody>
      </p:sp>
      <p:sp>
        <p:nvSpPr>
          <p:cNvPr id="3" name="Vertical Text Placeholder 2">
            <a:extLst>
              <a:ext uri="{FF2B5EF4-FFF2-40B4-BE49-F238E27FC236}">
                <a16:creationId xmlns:a16="http://schemas.microsoft.com/office/drawing/2014/main" id="{F8BA8374-27C9-2545-A6A6-C156951A821A}"/>
              </a:ext>
            </a:extLst>
          </p:cNvPr>
          <p:cNvSpPr>
            <a:spLocks noGrp="1"/>
          </p:cNvSpPr>
          <p:nvPr>
            <p:ph type="body" orient="vert" idx="1"/>
          </p:nvPr>
        </p:nvSpPr>
        <p:spPr/>
        <p:txBody>
          <a:bodyPr/>
          <a:lstStyle/>
          <a:p>
            <a:r>
              <a:rPr lang="en-US" dirty="0"/>
              <a:t>Intervention-aware estimator</a:t>
            </a:r>
          </a:p>
          <a:p>
            <a:pPr lvl="1"/>
            <a:r>
              <a:rPr lang="en-US" dirty="0"/>
              <a:t>Bridge the online and counterfactual L2R divisions</a:t>
            </a:r>
          </a:p>
          <a:p>
            <a:r>
              <a:rPr lang="en-US" dirty="0"/>
              <a:t>Key insights</a:t>
            </a:r>
          </a:p>
          <a:p>
            <a:pPr lvl="1"/>
            <a:r>
              <a:rPr lang="en-US" dirty="0"/>
              <a:t>Use the offline policy-aware estimator to correct position bias, presentation bias and user trust bias</a:t>
            </a:r>
          </a:p>
          <a:p>
            <a:pPr lvl="1"/>
            <a:r>
              <a:rPr lang="en-US" dirty="0"/>
              <a:t>Online intervention: take the entire collection of logging policies into consideration</a:t>
            </a:r>
          </a:p>
        </p:txBody>
      </p:sp>
      <p:sp>
        <p:nvSpPr>
          <p:cNvPr id="4" name="Slide Number Placeholder 4">
            <a:extLst>
              <a:ext uri="{FF2B5EF4-FFF2-40B4-BE49-F238E27FC236}">
                <a16:creationId xmlns:a16="http://schemas.microsoft.com/office/drawing/2014/main" id="{A1311E5B-33A1-2C4C-8D3D-EDA8F5A7D3ED}"/>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35</a:t>
            </a:fld>
            <a:endParaRPr lang="en-US"/>
          </a:p>
        </p:txBody>
      </p:sp>
      <p:sp>
        <p:nvSpPr>
          <p:cNvPr id="5" name="Date Placeholder 3">
            <a:extLst>
              <a:ext uri="{FF2B5EF4-FFF2-40B4-BE49-F238E27FC236}">
                <a16:creationId xmlns:a16="http://schemas.microsoft.com/office/drawing/2014/main" id="{58C22F1C-7BE9-1140-8FCE-F53EA8A8571E}"/>
              </a:ext>
            </a:extLst>
          </p:cNvPr>
          <p:cNvSpPr>
            <a:spLocks noGrp="1"/>
          </p:cNvSpPr>
          <p:nvPr>
            <p:ph type="dt" sz="half" idx="10"/>
          </p:nvPr>
        </p:nvSpPr>
        <p:spPr>
          <a:xfrm>
            <a:off x="838200" y="6356350"/>
            <a:ext cx="2743200" cy="365125"/>
          </a:xfrm>
        </p:spPr>
        <p:txBody>
          <a:bodyPr/>
          <a:lstStyle/>
          <a:p>
            <a:r>
              <a:rPr lang="en-US" dirty="0"/>
              <a:t>OL2R vs. Offline Unbiased L2R</a:t>
            </a:r>
          </a:p>
        </p:txBody>
      </p:sp>
    </p:spTree>
    <p:extLst>
      <p:ext uri="{BB962C8B-B14F-4D97-AF65-F5344CB8AC3E}">
        <p14:creationId xmlns:p14="http://schemas.microsoft.com/office/powerpoint/2010/main" val="1696509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467E-4505-C44F-A670-576A09B6337E}"/>
              </a:ext>
            </a:extLst>
          </p:cNvPr>
          <p:cNvSpPr>
            <a:spLocks noGrp="1"/>
          </p:cNvSpPr>
          <p:nvPr>
            <p:ph type="title"/>
          </p:nvPr>
        </p:nvSpPr>
        <p:spPr/>
        <p:txBody>
          <a:bodyPr/>
          <a:lstStyle/>
          <a:p>
            <a:r>
              <a:rPr lang="en-US" dirty="0"/>
              <a:t>Unifying online and counterfactual learning to rank [OR21]</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B16B0E26-C46F-564C-8ECE-6BBA59EB5882}"/>
                  </a:ext>
                </a:extLst>
              </p:cNvPr>
              <p:cNvSpPr>
                <a:spLocks noGrp="1"/>
              </p:cNvSpPr>
              <p:nvPr>
                <p:ph type="body" orient="vert" idx="1"/>
              </p:nvPr>
            </p:nvSpPr>
            <p:spPr>
              <a:xfrm>
                <a:off x="838200" y="1825625"/>
                <a:ext cx="10515600" cy="4667250"/>
              </a:xfrm>
            </p:spPr>
            <p:txBody>
              <a:bodyPr/>
              <a:lstStyle/>
              <a:p>
                <a:r>
                  <a:rPr lang="en-US" dirty="0"/>
                  <a:t>Intervention-oblivious estimator</a:t>
                </a:r>
              </a:p>
              <a:p>
                <a:pPr lvl="1"/>
                <a:r>
                  <a:rPr lang="en-US" dirty="0"/>
                  <a:t>Clicks follow an affine model, for item </a:t>
                </a:r>
                <a14:m>
                  <m:oMath xmlns:m="http://schemas.openxmlformats.org/officeDocument/2006/math">
                    <m:r>
                      <a:rPr lang="en-US" i="1" dirty="0" smtClean="0">
                        <a:latin typeface="Cambria Math" panose="02040503050406030204" pitchFamily="18" charset="0"/>
                      </a:rPr>
                      <m:t>𝑑</m:t>
                    </m:r>
                  </m:oMath>
                </a14:m>
                <a:r>
                  <a:rPr lang="en-US" dirty="0"/>
                  <a:t> displayed at rank </a:t>
                </a:r>
                <a14:m>
                  <m:oMath xmlns:m="http://schemas.openxmlformats.org/officeDocument/2006/math">
                    <m:r>
                      <a:rPr lang="en-US" i="1" dirty="0" smtClean="0">
                        <a:latin typeface="Cambria Math" panose="02040503050406030204" pitchFamily="18" charset="0"/>
                      </a:rPr>
                      <m:t>𝑘</m:t>
                    </m:r>
                    <m:r>
                      <a:rPr lang="en-US" b="0" i="0" dirty="0" smtClean="0">
                        <a:latin typeface="Cambria Math" panose="02040503050406030204" pitchFamily="18" charset="0"/>
                      </a:rPr>
                      <m:t>:</m:t>
                    </m:r>
                  </m:oMath>
                </a14:m>
                <a:endParaRPr lang="en-US" b="0" dirty="0"/>
              </a:p>
              <a:p>
                <a:pPr lvl="1"/>
                <a:endParaRPr lang="en-US" dirty="0"/>
              </a:p>
              <a:p>
                <a:pPr lvl="1"/>
                <a:endParaRPr lang="en-US" dirty="0"/>
              </a:p>
              <a:p>
                <a:pPr lvl="1"/>
                <a:r>
                  <a:rPr lang="en-US" dirty="0"/>
                  <a:t>Conditioned on logging policy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a:t>, the click probability is:</a:t>
                </a:r>
              </a:p>
              <a:p>
                <a:pPr lvl="1"/>
                <a:endParaRPr lang="en-US" dirty="0"/>
              </a:p>
              <a:p>
                <a:pPr lvl="1"/>
                <a:endParaRPr lang="en-US" dirty="0"/>
              </a:p>
              <a:p>
                <a:pPr lvl="1"/>
                <a:r>
                  <a:rPr lang="en-US" dirty="0"/>
                  <a:t>The estimator is based on the inverse:</a:t>
                </a:r>
              </a:p>
            </p:txBody>
          </p:sp>
        </mc:Choice>
        <mc:Fallback>
          <p:sp>
            <p:nvSpPr>
              <p:cNvPr id="3" name="Vertical Text Placeholder 2">
                <a:extLst>
                  <a:ext uri="{FF2B5EF4-FFF2-40B4-BE49-F238E27FC236}">
                    <a16:creationId xmlns:a16="http://schemas.microsoft.com/office/drawing/2014/main" id="{B16B0E26-C46F-564C-8ECE-6BBA59EB5882}"/>
                  </a:ext>
                </a:extLst>
              </p:cNvPr>
              <p:cNvSpPr>
                <a:spLocks noGrp="1" noRot="1" noChangeAspect="1" noMove="1" noResize="1" noEditPoints="1" noAdjustHandles="1" noChangeArrowheads="1" noChangeShapeType="1" noTextEdit="1"/>
              </p:cNvSpPr>
              <p:nvPr>
                <p:ph type="body" orient="vert" idx="1"/>
              </p:nvPr>
            </p:nvSpPr>
            <p:spPr>
              <a:xfrm>
                <a:off x="838200" y="1825625"/>
                <a:ext cx="10515600" cy="4667250"/>
              </a:xfrm>
              <a:blipFill>
                <a:blip r:embed="rId2"/>
                <a:stretch>
                  <a:fillRect l="-1086" t="-216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330DEC5-B1F5-DA49-8BD3-C8BC0F128694}"/>
              </a:ext>
            </a:extLst>
          </p:cNvPr>
          <p:cNvPicPr>
            <a:picLocks noChangeAspect="1"/>
          </p:cNvPicPr>
          <p:nvPr/>
        </p:nvPicPr>
        <p:blipFill>
          <a:blip r:embed="rId3"/>
          <a:stretch>
            <a:fillRect/>
          </a:stretch>
        </p:blipFill>
        <p:spPr>
          <a:xfrm>
            <a:off x="3479800" y="2844800"/>
            <a:ext cx="5232400" cy="584200"/>
          </a:xfrm>
          <a:prstGeom prst="rect">
            <a:avLst/>
          </a:prstGeom>
        </p:spPr>
      </p:pic>
      <p:pic>
        <p:nvPicPr>
          <p:cNvPr id="7" name="Picture 6" descr="Text&#10;&#10;Description automatically generated">
            <a:extLst>
              <a:ext uri="{FF2B5EF4-FFF2-40B4-BE49-F238E27FC236}">
                <a16:creationId xmlns:a16="http://schemas.microsoft.com/office/drawing/2014/main" id="{8F095866-F306-CF47-A691-04C7D1DEF0CD}"/>
              </a:ext>
            </a:extLst>
          </p:cNvPr>
          <p:cNvPicPr>
            <a:picLocks noChangeAspect="1"/>
          </p:cNvPicPr>
          <p:nvPr/>
        </p:nvPicPr>
        <p:blipFill>
          <a:blip r:embed="rId4"/>
          <a:stretch>
            <a:fillRect/>
          </a:stretch>
        </p:blipFill>
        <p:spPr>
          <a:xfrm>
            <a:off x="3568700" y="5089525"/>
            <a:ext cx="5054600" cy="673100"/>
          </a:xfrm>
          <a:prstGeom prst="rect">
            <a:avLst/>
          </a:prstGeom>
        </p:spPr>
      </p:pic>
      <p:pic>
        <p:nvPicPr>
          <p:cNvPr id="9" name="Picture 8">
            <a:extLst>
              <a:ext uri="{FF2B5EF4-FFF2-40B4-BE49-F238E27FC236}">
                <a16:creationId xmlns:a16="http://schemas.microsoft.com/office/drawing/2014/main" id="{E58B03E1-FDBE-BA4C-9CE5-6060E68DDEB2}"/>
              </a:ext>
            </a:extLst>
          </p:cNvPr>
          <p:cNvPicPr>
            <a:picLocks noChangeAspect="1"/>
          </p:cNvPicPr>
          <p:nvPr/>
        </p:nvPicPr>
        <p:blipFill>
          <a:blip r:embed="rId5"/>
          <a:stretch>
            <a:fillRect/>
          </a:stretch>
        </p:blipFill>
        <p:spPr>
          <a:xfrm>
            <a:off x="2463800" y="3922712"/>
            <a:ext cx="7264400" cy="673100"/>
          </a:xfrm>
          <a:prstGeom prst="rect">
            <a:avLst/>
          </a:prstGeom>
        </p:spPr>
      </p:pic>
      <p:sp>
        <p:nvSpPr>
          <p:cNvPr id="10" name="Slide Number Placeholder 4">
            <a:extLst>
              <a:ext uri="{FF2B5EF4-FFF2-40B4-BE49-F238E27FC236}">
                <a16:creationId xmlns:a16="http://schemas.microsoft.com/office/drawing/2014/main" id="{0CD5E0D3-6307-8541-9046-BCE25FC222C4}"/>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36</a:t>
            </a:fld>
            <a:endParaRPr lang="en-US"/>
          </a:p>
        </p:txBody>
      </p:sp>
      <p:sp>
        <p:nvSpPr>
          <p:cNvPr id="11" name="Date Placeholder 3">
            <a:extLst>
              <a:ext uri="{FF2B5EF4-FFF2-40B4-BE49-F238E27FC236}">
                <a16:creationId xmlns:a16="http://schemas.microsoft.com/office/drawing/2014/main" id="{5853C8B0-0F96-E14D-84C9-A32ECF43EA41}"/>
              </a:ext>
            </a:extLst>
          </p:cNvPr>
          <p:cNvSpPr>
            <a:spLocks noGrp="1"/>
          </p:cNvSpPr>
          <p:nvPr>
            <p:ph type="dt" sz="half" idx="10"/>
          </p:nvPr>
        </p:nvSpPr>
        <p:spPr>
          <a:xfrm>
            <a:off x="838200" y="6356350"/>
            <a:ext cx="2743200" cy="365125"/>
          </a:xfrm>
        </p:spPr>
        <p:txBody>
          <a:bodyPr/>
          <a:lstStyle/>
          <a:p>
            <a:r>
              <a:rPr lang="en-US" dirty="0"/>
              <a:t>OL2R vs. Offline Unbiased L2R</a:t>
            </a:r>
          </a:p>
        </p:txBody>
      </p:sp>
    </p:spTree>
    <p:extLst>
      <p:ext uri="{BB962C8B-B14F-4D97-AF65-F5344CB8AC3E}">
        <p14:creationId xmlns:p14="http://schemas.microsoft.com/office/powerpoint/2010/main" val="1056999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467E-4505-C44F-A670-576A09B6337E}"/>
              </a:ext>
            </a:extLst>
          </p:cNvPr>
          <p:cNvSpPr>
            <a:spLocks noGrp="1"/>
          </p:cNvSpPr>
          <p:nvPr>
            <p:ph type="title"/>
          </p:nvPr>
        </p:nvSpPr>
        <p:spPr/>
        <p:txBody>
          <a:bodyPr/>
          <a:lstStyle/>
          <a:p>
            <a:r>
              <a:rPr lang="en-US" dirty="0"/>
              <a:t>Unifying online and counterfactual learning to rank [OR21]</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B16B0E26-C46F-564C-8ECE-6BBA59EB5882}"/>
                  </a:ext>
                </a:extLst>
              </p:cNvPr>
              <p:cNvSpPr>
                <a:spLocks noGrp="1"/>
              </p:cNvSpPr>
              <p:nvPr>
                <p:ph type="body" orient="vert" idx="1"/>
              </p:nvPr>
            </p:nvSpPr>
            <p:spPr>
              <a:xfrm>
                <a:off x="838200" y="1825625"/>
                <a:ext cx="10515600" cy="3432175"/>
              </a:xfrm>
            </p:spPr>
            <p:txBody>
              <a:bodyPr/>
              <a:lstStyle/>
              <a:p>
                <a:r>
                  <a:rPr lang="en-US" dirty="0"/>
                  <a:t>Intervention-aware estimator</a:t>
                </a:r>
              </a:p>
              <a:p>
                <a:pPr lvl="1"/>
                <a:r>
                  <a:rPr lang="en-US" dirty="0"/>
                  <a:t>Clicks follow an affine model, for item </a:t>
                </a:r>
                <a14:m>
                  <m:oMath xmlns:m="http://schemas.openxmlformats.org/officeDocument/2006/math">
                    <m:r>
                      <a:rPr lang="en-US" i="1" dirty="0" smtClean="0">
                        <a:latin typeface="Cambria Math" panose="02040503050406030204" pitchFamily="18" charset="0"/>
                      </a:rPr>
                      <m:t>𝑑</m:t>
                    </m:r>
                  </m:oMath>
                </a14:m>
                <a:r>
                  <a:rPr lang="en-US" dirty="0"/>
                  <a:t> displayed at rank </a:t>
                </a:r>
                <a14:m>
                  <m:oMath xmlns:m="http://schemas.openxmlformats.org/officeDocument/2006/math">
                    <m:r>
                      <a:rPr lang="en-US" i="1" dirty="0" smtClean="0">
                        <a:latin typeface="Cambria Math" panose="02040503050406030204" pitchFamily="18" charset="0"/>
                      </a:rPr>
                      <m:t>𝑘</m:t>
                    </m:r>
                    <m:r>
                      <a:rPr lang="en-US" b="0" i="0" dirty="0" smtClean="0">
                        <a:latin typeface="Cambria Math" panose="02040503050406030204" pitchFamily="18" charset="0"/>
                      </a:rPr>
                      <m:t>:</m:t>
                    </m:r>
                  </m:oMath>
                </a14:m>
                <a:endParaRPr lang="en-US" b="0" dirty="0"/>
              </a:p>
              <a:p>
                <a:pPr marL="457200" lvl="1" indent="0">
                  <a:buNone/>
                </a:pPr>
                <a:endParaRPr lang="en-US" dirty="0"/>
              </a:p>
              <a:p>
                <a:pPr marL="457200" lvl="1" indent="0">
                  <a:buNone/>
                </a:pPr>
                <a:endParaRPr lang="en-US" b="0" dirty="0"/>
              </a:p>
              <a:p>
                <a:pPr lvl="1"/>
                <a:r>
                  <a:rPr lang="en-US" dirty="0"/>
                  <a:t>Conditioned on </a:t>
                </a:r>
                <a:r>
                  <a:rPr lang="en-US" b="1" dirty="0">
                    <a:solidFill>
                      <a:srgbClr val="FF0000"/>
                    </a:solidFill>
                  </a:rPr>
                  <a:t>the set of logging policies </a:t>
                </a:r>
                <a14:m>
                  <m:oMath xmlns:m="http://schemas.openxmlformats.org/officeDocument/2006/math">
                    <m:r>
                      <a:rPr lang="el-GR" b="1" i="1" smtClean="0">
                        <a:solidFill>
                          <a:srgbClr val="FF0000"/>
                        </a:solidFill>
                        <a:latin typeface="Cambria Math" panose="02040503050406030204" pitchFamily="18" charset="0"/>
                        <a:ea typeface="Cambria Math" panose="02040503050406030204" pitchFamily="18" charset="0"/>
                      </a:rPr>
                      <m:t>𝜫</m:t>
                    </m:r>
                  </m:oMath>
                </a14:m>
                <a:r>
                  <a:rPr lang="en-US" dirty="0"/>
                  <a:t>, the click probability is:</a:t>
                </a:r>
              </a:p>
              <a:p>
                <a:pPr lvl="1"/>
                <a:endParaRPr lang="en-US" dirty="0"/>
              </a:p>
              <a:p>
                <a:pPr lvl="1"/>
                <a:endParaRPr lang="en-US" dirty="0"/>
              </a:p>
              <a:p>
                <a:pPr lvl="1"/>
                <a:r>
                  <a:rPr lang="en-US" dirty="0"/>
                  <a:t>The estimator is based on the inverse:</a:t>
                </a:r>
              </a:p>
            </p:txBody>
          </p:sp>
        </mc:Choice>
        <mc:Fallback>
          <p:sp>
            <p:nvSpPr>
              <p:cNvPr id="3" name="Vertical Text Placeholder 2">
                <a:extLst>
                  <a:ext uri="{FF2B5EF4-FFF2-40B4-BE49-F238E27FC236}">
                    <a16:creationId xmlns:a16="http://schemas.microsoft.com/office/drawing/2014/main" id="{B16B0E26-C46F-564C-8ECE-6BBA59EB5882}"/>
                  </a:ext>
                </a:extLst>
              </p:cNvPr>
              <p:cNvSpPr>
                <a:spLocks noGrp="1" noRot="1" noChangeAspect="1" noMove="1" noResize="1" noEditPoints="1" noAdjustHandles="1" noChangeArrowheads="1" noChangeShapeType="1" noTextEdit="1"/>
              </p:cNvSpPr>
              <p:nvPr>
                <p:ph type="body" orient="vert" idx="1"/>
              </p:nvPr>
            </p:nvSpPr>
            <p:spPr>
              <a:xfrm>
                <a:off x="838200" y="1825625"/>
                <a:ext cx="10515600" cy="3432175"/>
              </a:xfrm>
              <a:blipFill>
                <a:blip r:embed="rId2"/>
                <a:stretch>
                  <a:fillRect l="-1086" t="-29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E0B0A9D-45AA-3F45-BD6A-3D921FBAF321}"/>
              </a:ext>
            </a:extLst>
          </p:cNvPr>
          <p:cNvPicPr>
            <a:picLocks noChangeAspect="1"/>
          </p:cNvPicPr>
          <p:nvPr/>
        </p:nvPicPr>
        <p:blipFill>
          <a:blip r:embed="rId3"/>
          <a:stretch>
            <a:fillRect/>
          </a:stretch>
        </p:blipFill>
        <p:spPr>
          <a:xfrm>
            <a:off x="3479800" y="2844800"/>
            <a:ext cx="5232400" cy="584200"/>
          </a:xfrm>
          <a:prstGeom prst="rect">
            <a:avLst/>
          </a:prstGeom>
        </p:spPr>
      </p:pic>
      <p:pic>
        <p:nvPicPr>
          <p:cNvPr id="6" name="Picture 5">
            <a:extLst>
              <a:ext uri="{FF2B5EF4-FFF2-40B4-BE49-F238E27FC236}">
                <a16:creationId xmlns:a16="http://schemas.microsoft.com/office/drawing/2014/main" id="{0A9B784B-F3CE-DE4C-A168-9DA750F6DDFF}"/>
              </a:ext>
            </a:extLst>
          </p:cNvPr>
          <p:cNvPicPr>
            <a:picLocks noChangeAspect="1"/>
          </p:cNvPicPr>
          <p:nvPr/>
        </p:nvPicPr>
        <p:blipFill>
          <a:blip r:embed="rId4"/>
          <a:stretch>
            <a:fillRect/>
          </a:stretch>
        </p:blipFill>
        <p:spPr>
          <a:xfrm>
            <a:off x="3644900" y="5257800"/>
            <a:ext cx="5067300" cy="596900"/>
          </a:xfrm>
          <a:prstGeom prst="rect">
            <a:avLst/>
          </a:prstGeom>
        </p:spPr>
      </p:pic>
      <p:pic>
        <p:nvPicPr>
          <p:cNvPr id="8" name="Picture 7">
            <a:extLst>
              <a:ext uri="{FF2B5EF4-FFF2-40B4-BE49-F238E27FC236}">
                <a16:creationId xmlns:a16="http://schemas.microsoft.com/office/drawing/2014/main" id="{FF08C7F8-81AB-C649-8A29-420CE13BB5C9}"/>
              </a:ext>
            </a:extLst>
          </p:cNvPr>
          <p:cNvPicPr>
            <a:picLocks noChangeAspect="1"/>
          </p:cNvPicPr>
          <p:nvPr/>
        </p:nvPicPr>
        <p:blipFill>
          <a:blip r:embed="rId5"/>
          <a:stretch>
            <a:fillRect/>
          </a:stretch>
        </p:blipFill>
        <p:spPr>
          <a:xfrm>
            <a:off x="1651000" y="4038600"/>
            <a:ext cx="8890000" cy="609600"/>
          </a:xfrm>
          <a:prstGeom prst="rect">
            <a:avLst/>
          </a:prstGeom>
        </p:spPr>
      </p:pic>
      <p:sp>
        <p:nvSpPr>
          <p:cNvPr id="9" name="Slide Number Placeholder 4">
            <a:extLst>
              <a:ext uri="{FF2B5EF4-FFF2-40B4-BE49-F238E27FC236}">
                <a16:creationId xmlns:a16="http://schemas.microsoft.com/office/drawing/2014/main" id="{D3526667-1E2D-C84A-B28B-715E989C4893}"/>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37</a:t>
            </a:fld>
            <a:endParaRPr lang="en-US"/>
          </a:p>
        </p:txBody>
      </p:sp>
      <p:sp>
        <p:nvSpPr>
          <p:cNvPr id="10" name="Date Placeholder 3">
            <a:extLst>
              <a:ext uri="{FF2B5EF4-FFF2-40B4-BE49-F238E27FC236}">
                <a16:creationId xmlns:a16="http://schemas.microsoft.com/office/drawing/2014/main" id="{0B45FC06-027D-6040-BFF1-76AA357007D5}"/>
              </a:ext>
            </a:extLst>
          </p:cNvPr>
          <p:cNvSpPr>
            <a:spLocks noGrp="1"/>
          </p:cNvSpPr>
          <p:nvPr>
            <p:ph type="dt" sz="half" idx="10"/>
          </p:nvPr>
        </p:nvSpPr>
        <p:spPr>
          <a:xfrm>
            <a:off x="838200" y="6356350"/>
            <a:ext cx="2743200" cy="365125"/>
          </a:xfrm>
        </p:spPr>
        <p:txBody>
          <a:bodyPr/>
          <a:lstStyle/>
          <a:p>
            <a:r>
              <a:rPr lang="en-US" dirty="0"/>
              <a:t>OL2R vs. Offline Unbiased L2R</a:t>
            </a:r>
          </a:p>
        </p:txBody>
      </p:sp>
    </p:spTree>
    <p:extLst>
      <p:ext uri="{BB962C8B-B14F-4D97-AF65-F5344CB8AC3E}">
        <p14:creationId xmlns:p14="http://schemas.microsoft.com/office/powerpoint/2010/main" val="1715259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06D4-EADA-5142-8AB3-5EA42ECE4395}"/>
              </a:ext>
            </a:extLst>
          </p:cNvPr>
          <p:cNvSpPr>
            <a:spLocks noGrp="1"/>
          </p:cNvSpPr>
          <p:nvPr>
            <p:ph type="title"/>
          </p:nvPr>
        </p:nvSpPr>
        <p:spPr/>
        <p:txBody>
          <a:bodyPr/>
          <a:lstStyle/>
          <a:p>
            <a:r>
              <a:rPr lang="en-US" dirty="0"/>
              <a:t>Open questions</a:t>
            </a:r>
          </a:p>
        </p:txBody>
      </p:sp>
      <p:sp>
        <p:nvSpPr>
          <p:cNvPr id="3" name="Vertical Text Placeholder 2">
            <a:extLst>
              <a:ext uri="{FF2B5EF4-FFF2-40B4-BE49-F238E27FC236}">
                <a16:creationId xmlns:a16="http://schemas.microsoft.com/office/drawing/2014/main" id="{B753240A-E1A4-8745-B87D-7AC34FB255BA}"/>
              </a:ext>
            </a:extLst>
          </p:cNvPr>
          <p:cNvSpPr>
            <a:spLocks noGrp="1"/>
          </p:cNvSpPr>
          <p:nvPr>
            <p:ph type="body" orient="vert" idx="1"/>
          </p:nvPr>
        </p:nvSpPr>
        <p:spPr/>
        <p:txBody>
          <a:bodyPr/>
          <a:lstStyle/>
          <a:p>
            <a:r>
              <a:rPr lang="en-US" dirty="0"/>
              <a:t>How to balance the efficiency and effectiveness of OL2R? </a:t>
            </a:r>
          </a:p>
          <a:p>
            <a:pPr lvl="1"/>
            <a:r>
              <a:rPr lang="en-US" dirty="0"/>
              <a:t>online stochastic gradient descent</a:t>
            </a:r>
          </a:p>
          <a:p>
            <a:pPr lvl="1"/>
            <a:r>
              <a:rPr lang="en-US" dirty="0"/>
              <a:t>Perturbation-based/randomization-based exploration </a:t>
            </a:r>
          </a:p>
        </p:txBody>
      </p:sp>
      <p:sp>
        <p:nvSpPr>
          <p:cNvPr id="4" name="Slide Number Placeholder 4">
            <a:extLst>
              <a:ext uri="{FF2B5EF4-FFF2-40B4-BE49-F238E27FC236}">
                <a16:creationId xmlns:a16="http://schemas.microsoft.com/office/drawing/2014/main" id="{CF62F419-1F88-1B45-80A9-5EAFA4426CE8}"/>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38</a:t>
            </a:fld>
            <a:endParaRPr lang="en-US"/>
          </a:p>
        </p:txBody>
      </p:sp>
      <p:sp>
        <p:nvSpPr>
          <p:cNvPr id="5" name="Date Placeholder 3">
            <a:extLst>
              <a:ext uri="{FF2B5EF4-FFF2-40B4-BE49-F238E27FC236}">
                <a16:creationId xmlns:a16="http://schemas.microsoft.com/office/drawing/2014/main" id="{1BFF13A9-9310-9E49-B870-4CFB5B8C55D4}"/>
              </a:ext>
            </a:extLst>
          </p:cNvPr>
          <p:cNvSpPr>
            <a:spLocks noGrp="1"/>
          </p:cNvSpPr>
          <p:nvPr>
            <p:ph type="dt" sz="half" idx="10"/>
          </p:nvPr>
        </p:nvSpPr>
        <p:spPr>
          <a:xfrm>
            <a:off x="838200" y="6356350"/>
            <a:ext cx="2743200" cy="365125"/>
          </a:xfrm>
        </p:spPr>
        <p:txBody>
          <a:bodyPr/>
          <a:lstStyle/>
          <a:p>
            <a:r>
              <a:rPr lang="en-US" dirty="0"/>
              <a:t>Open questions</a:t>
            </a:r>
          </a:p>
        </p:txBody>
      </p:sp>
    </p:spTree>
    <p:extLst>
      <p:ext uri="{BB962C8B-B14F-4D97-AF65-F5344CB8AC3E}">
        <p14:creationId xmlns:p14="http://schemas.microsoft.com/office/powerpoint/2010/main" val="1698502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33D6-016E-DC49-A699-084051F0C45D}"/>
              </a:ext>
            </a:extLst>
          </p:cNvPr>
          <p:cNvSpPr>
            <a:spLocks noGrp="1"/>
          </p:cNvSpPr>
          <p:nvPr>
            <p:ph type="title"/>
          </p:nvPr>
        </p:nvSpPr>
        <p:spPr/>
        <p:txBody>
          <a:bodyPr/>
          <a:lstStyle/>
          <a:p>
            <a:r>
              <a:rPr lang="en-US" dirty="0"/>
              <a:t>References</a:t>
            </a:r>
          </a:p>
        </p:txBody>
      </p:sp>
      <p:sp>
        <p:nvSpPr>
          <p:cNvPr id="3" name="Vertical Text Placeholder 2">
            <a:extLst>
              <a:ext uri="{FF2B5EF4-FFF2-40B4-BE49-F238E27FC236}">
                <a16:creationId xmlns:a16="http://schemas.microsoft.com/office/drawing/2014/main" id="{DB7249D0-FAA3-0F4D-BFD9-46E7BB543F7E}"/>
              </a:ext>
            </a:extLst>
          </p:cNvPr>
          <p:cNvSpPr>
            <a:spLocks noGrp="1"/>
          </p:cNvSpPr>
          <p:nvPr>
            <p:ph type="body" orient="vert" idx="1"/>
          </p:nvPr>
        </p:nvSpPr>
        <p:spPr>
          <a:xfrm>
            <a:off x="838200" y="1438275"/>
            <a:ext cx="10889202" cy="5743760"/>
          </a:xfrm>
        </p:spPr>
        <p:txBody>
          <a:bodyPr>
            <a:normAutofit fontScale="47500" lnSpcReduction="20000"/>
          </a:bodyPr>
          <a:lstStyle/>
          <a:p>
            <a:r>
              <a:rPr lang="en-US" dirty="0"/>
              <a:t>[KSWA15] </a:t>
            </a:r>
            <a:r>
              <a:rPr lang="en-US" dirty="0" err="1"/>
              <a:t>Kveton</a:t>
            </a:r>
            <a:r>
              <a:rPr lang="en-US" dirty="0"/>
              <a:t>, Branislav, Csaba </a:t>
            </a:r>
            <a:r>
              <a:rPr lang="en-US" dirty="0" err="1"/>
              <a:t>Szepesvari</a:t>
            </a:r>
            <a:r>
              <a:rPr lang="en-US" dirty="0"/>
              <a:t>, Zheng Wen, and </a:t>
            </a:r>
            <a:r>
              <a:rPr lang="en-US" dirty="0" err="1"/>
              <a:t>Azin</a:t>
            </a:r>
            <a:r>
              <a:rPr lang="en-US" dirty="0"/>
              <a:t> Ashkan. “Cascading Bandits: Learning to Rank in the Cascade Model.” In </a:t>
            </a:r>
            <a:r>
              <a:rPr lang="en-US" i="1" dirty="0"/>
              <a:t>International Conference on Machine Learning</a:t>
            </a:r>
            <a:r>
              <a:rPr lang="en-US" dirty="0"/>
              <a:t>, 767–76. PMLR, 2015.</a:t>
            </a:r>
          </a:p>
          <a:p>
            <a:r>
              <a:rPr lang="en-US" dirty="0"/>
              <a:t>[KKSW16] </a:t>
            </a:r>
            <a:r>
              <a:rPr lang="en-US" dirty="0" err="1"/>
              <a:t>Katariya</a:t>
            </a:r>
            <a:r>
              <a:rPr lang="en-US" dirty="0"/>
              <a:t>, Sumeet, Branislav </a:t>
            </a:r>
            <a:r>
              <a:rPr lang="en-US" dirty="0" err="1"/>
              <a:t>Kveton</a:t>
            </a:r>
            <a:r>
              <a:rPr lang="en-US" dirty="0"/>
              <a:t>, Csaba </a:t>
            </a:r>
            <a:r>
              <a:rPr lang="en-US" dirty="0" err="1"/>
              <a:t>Szepesvari</a:t>
            </a:r>
            <a:r>
              <a:rPr lang="en-US" dirty="0"/>
              <a:t>, and Zheng Wen. “DCM Bandits: Learning to Rank with Multiple Clicks.” In </a:t>
            </a:r>
            <a:r>
              <a:rPr lang="en-US" i="1" dirty="0"/>
              <a:t>International Conference on Machine Learning</a:t>
            </a:r>
            <a:r>
              <a:rPr lang="en-US" dirty="0"/>
              <a:t>, 1215–24. PMLR, 2016.</a:t>
            </a:r>
          </a:p>
          <a:p>
            <a:r>
              <a:rPr lang="en-US" dirty="0"/>
              <a:t>[LKLS18] Lattimore, Tor, Branislav </a:t>
            </a:r>
            <a:r>
              <a:rPr lang="en-US" dirty="0" err="1"/>
              <a:t>Kveton</a:t>
            </a:r>
            <a:r>
              <a:rPr lang="en-US" dirty="0"/>
              <a:t>, Shuai Li, and Csaba </a:t>
            </a:r>
            <a:r>
              <a:rPr lang="en-US" dirty="0" err="1"/>
              <a:t>Szepesvári</a:t>
            </a:r>
            <a:r>
              <a:rPr lang="en-US" dirty="0"/>
              <a:t>. "</a:t>
            </a:r>
            <a:r>
              <a:rPr lang="en-US" dirty="0" err="1"/>
              <a:t>TopRank</a:t>
            </a:r>
            <a:r>
              <a:rPr lang="en-US" dirty="0"/>
              <a:t>: A practical algorithm for online stochastic ranking." In </a:t>
            </a:r>
            <a:r>
              <a:rPr lang="en-US" i="1" dirty="0" err="1"/>
              <a:t>NeurIPS</a:t>
            </a:r>
            <a:r>
              <a:rPr lang="en-US" dirty="0"/>
              <a:t>. 2018.</a:t>
            </a:r>
          </a:p>
          <a:p>
            <a:r>
              <a:rPr lang="en-US" dirty="0"/>
              <a:t>[YJ09] Yue, </a:t>
            </a:r>
            <a:r>
              <a:rPr lang="en-US" dirty="0" err="1"/>
              <a:t>Yisong</a:t>
            </a:r>
            <a:r>
              <a:rPr lang="en-US" dirty="0"/>
              <a:t>, and Thorsten </a:t>
            </a:r>
            <a:r>
              <a:rPr lang="en-US" dirty="0" err="1"/>
              <a:t>Joachims</a:t>
            </a:r>
            <a:r>
              <a:rPr lang="en-US" dirty="0"/>
              <a:t>. "Interactively optimizing information retrieval systems as a dueling bandits problem." In </a:t>
            </a:r>
            <a:r>
              <a:rPr lang="en-US" i="1" dirty="0"/>
              <a:t>Proceedings of the 26th Annual International Conference on Machine Learning</a:t>
            </a:r>
            <a:r>
              <a:rPr lang="en-US" dirty="0"/>
              <a:t>, pp. 1201-1208. 2009. </a:t>
            </a:r>
          </a:p>
          <a:p>
            <a:r>
              <a:rPr lang="en-US" dirty="0"/>
              <a:t>[SOWR16] </a:t>
            </a:r>
            <a:r>
              <a:rPr lang="en-US" dirty="0" err="1"/>
              <a:t>Schuth</a:t>
            </a:r>
            <a:r>
              <a:rPr lang="en-US" dirty="0"/>
              <a:t>, Anne, </a:t>
            </a:r>
            <a:r>
              <a:rPr lang="en-US" dirty="0" err="1"/>
              <a:t>Harrie</a:t>
            </a:r>
            <a:r>
              <a:rPr lang="en-US" dirty="0"/>
              <a:t> </a:t>
            </a:r>
            <a:r>
              <a:rPr lang="en-US" dirty="0" err="1"/>
              <a:t>Oosterhuis</a:t>
            </a:r>
            <a:r>
              <a:rPr lang="en-US" dirty="0"/>
              <a:t>, Shimon </a:t>
            </a:r>
            <a:r>
              <a:rPr lang="en-US" dirty="0" err="1"/>
              <a:t>Whiteson</a:t>
            </a:r>
            <a:r>
              <a:rPr lang="en-US" dirty="0"/>
              <a:t>, and Maarten de </a:t>
            </a:r>
            <a:r>
              <a:rPr lang="en-US" dirty="0" err="1"/>
              <a:t>Rijke</a:t>
            </a:r>
            <a:r>
              <a:rPr lang="en-US" dirty="0"/>
              <a:t>. "</a:t>
            </a:r>
            <a:r>
              <a:rPr lang="en-US" dirty="0" err="1"/>
              <a:t>Multileave</a:t>
            </a:r>
            <a:r>
              <a:rPr lang="en-US" dirty="0"/>
              <a:t> gradient descent for fast online learning to rank." In </a:t>
            </a:r>
            <a:r>
              <a:rPr lang="en-US" i="1" dirty="0"/>
              <a:t>Proceedings of the Ninth ACM International Conference on Web Search and Data Mining</a:t>
            </a:r>
            <a:r>
              <a:rPr lang="en-US" dirty="0"/>
              <a:t>, pp. 457-466. 2016.</a:t>
            </a:r>
          </a:p>
          <a:p>
            <a:r>
              <a:rPr lang="en-US" dirty="0"/>
              <a:t>[ZK16] Zhao, Tong, and Irwin King. "Constructing reliable gradient exploration for online learning to rank." In </a:t>
            </a:r>
            <a:r>
              <a:rPr lang="en-US" i="1" dirty="0"/>
              <a:t>Proceedings of the 25th ACM International on Conference on Information and Knowledge Management</a:t>
            </a:r>
            <a:r>
              <a:rPr lang="en-US" dirty="0"/>
              <a:t>, pp. 1643-1652. 2016.</a:t>
            </a:r>
          </a:p>
          <a:p>
            <a:r>
              <a:rPr lang="en-US" dirty="0"/>
              <a:t>[WLKMW18] Wang, </a:t>
            </a:r>
            <a:r>
              <a:rPr lang="en-US" dirty="0" err="1"/>
              <a:t>Huazheng</a:t>
            </a:r>
            <a:r>
              <a:rPr lang="en-US" dirty="0"/>
              <a:t>, Ramsey Langley, </a:t>
            </a:r>
            <a:r>
              <a:rPr lang="en-US" dirty="0" err="1"/>
              <a:t>Sonwoo</a:t>
            </a:r>
            <a:r>
              <a:rPr lang="en-US" dirty="0"/>
              <a:t> Kim, Eric McCord-Snook, and </a:t>
            </a:r>
            <a:r>
              <a:rPr lang="en-US" dirty="0" err="1"/>
              <a:t>Hongning</a:t>
            </a:r>
            <a:r>
              <a:rPr lang="en-US" dirty="0"/>
              <a:t> Wang. "Efficient exploration of gradient space for online learning to rank." In </a:t>
            </a:r>
            <a:r>
              <a:rPr lang="en-US" i="1" dirty="0"/>
              <a:t>The 41st International ACM SIGIR Conference on Research &amp; Development in Information Retrieval</a:t>
            </a:r>
            <a:r>
              <a:rPr lang="en-US" dirty="0"/>
              <a:t>, pp. 145-154. 2018.</a:t>
            </a:r>
          </a:p>
          <a:p>
            <a:r>
              <a:rPr lang="en-US" dirty="0"/>
              <a:t>[WKMWW19] Wang, </a:t>
            </a:r>
            <a:r>
              <a:rPr lang="en-US" dirty="0" err="1"/>
              <a:t>Huazheng</a:t>
            </a:r>
            <a:r>
              <a:rPr lang="en-US" dirty="0"/>
              <a:t>, </a:t>
            </a:r>
            <a:r>
              <a:rPr lang="en-US" dirty="0" err="1"/>
              <a:t>Sonwoo</a:t>
            </a:r>
            <a:r>
              <a:rPr lang="en-US" dirty="0"/>
              <a:t> Kim, Eric McCord-Snook, </a:t>
            </a:r>
            <a:r>
              <a:rPr lang="en-US" dirty="0" err="1"/>
              <a:t>Qingyun</a:t>
            </a:r>
            <a:r>
              <a:rPr lang="en-US" dirty="0"/>
              <a:t> Wu, and </a:t>
            </a:r>
            <a:r>
              <a:rPr lang="en-US" dirty="0" err="1"/>
              <a:t>Hongning</a:t>
            </a:r>
            <a:r>
              <a:rPr lang="en-US" dirty="0"/>
              <a:t> Wang. "Variance reduction in gradient exploration for online learning to rank." In </a:t>
            </a:r>
            <a:r>
              <a:rPr lang="en-US" i="1" dirty="0"/>
              <a:t>Proceedings of the 42nd International ACM SIGIR Conference on Research and Development in Information Retrieval</a:t>
            </a:r>
            <a:endParaRPr lang="en-US" dirty="0"/>
          </a:p>
          <a:p>
            <a:r>
              <a:rPr lang="en-US" dirty="0"/>
              <a:t>[OR18] </a:t>
            </a:r>
            <a:r>
              <a:rPr lang="en-US" dirty="0" err="1"/>
              <a:t>Oosterhuis</a:t>
            </a:r>
            <a:r>
              <a:rPr lang="en-US" dirty="0"/>
              <a:t>, </a:t>
            </a:r>
            <a:r>
              <a:rPr lang="en-US" dirty="0" err="1"/>
              <a:t>Harrie</a:t>
            </a:r>
            <a:r>
              <a:rPr lang="en-US" dirty="0"/>
              <a:t>, and Maarten de </a:t>
            </a:r>
            <a:r>
              <a:rPr lang="en-US" dirty="0" err="1"/>
              <a:t>Rijke</a:t>
            </a:r>
            <a:r>
              <a:rPr lang="en-US" dirty="0"/>
              <a:t>. "Differentiable unbiased online learning to rank." In </a:t>
            </a:r>
            <a:r>
              <a:rPr lang="en-US" i="1" dirty="0"/>
              <a:t>Proceedings of the 27th ACM International Conference on Information and Knowledge Management</a:t>
            </a:r>
            <a:r>
              <a:rPr lang="en-US" dirty="0"/>
              <a:t>, pp. 1293-1302. 2018.</a:t>
            </a:r>
          </a:p>
          <a:p>
            <a:r>
              <a:rPr lang="en-US" dirty="0"/>
              <a:t>[JWGW21] Jia, Yiling, </a:t>
            </a:r>
            <a:r>
              <a:rPr lang="en-US" dirty="0" err="1"/>
              <a:t>Huazheng</a:t>
            </a:r>
            <a:r>
              <a:rPr lang="en-US" dirty="0"/>
              <a:t> Wang, Stephen Guo, and </a:t>
            </a:r>
            <a:r>
              <a:rPr lang="en-US" dirty="0" err="1"/>
              <a:t>Hongning</a:t>
            </a:r>
            <a:r>
              <a:rPr lang="en-US" dirty="0"/>
              <a:t> Wang. "</a:t>
            </a:r>
            <a:r>
              <a:rPr lang="en-US" dirty="0" err="1"/>
              <a:t>PairRank</a:t>
            </a:r>
            <a:r>
              <a:rPr lang="en-US" dirty="0"/>
              <a:t>: Online Pairwise Learning to Rank by Divide-and-Conquer." In </a:t>
            </a:r>
            <a:r>
              <a:rPr lang="en-US" i="1" dirty="0"/>
              <a:t>Proceedings of the Web Conference 2021</a:t>
            </a:r>
            <a:r>
              <a:rPr lang="en-US" dirty="0"/>
              <a:t>, pp. 146-157. 2021.</a:t>
            </a:r>
          </a:p>
          <a:p>
            <a:r>
              <a:rPr lang="en-US" dirty="0"/>
              <a:t>[JOR19] </a:t>
            </a:r>
            <a:r>
              <a:rPr lang="en-US" dirty="0" err="1"/>
              <a:t>Jagerman</a:t>
            </a:r>
            <a:r>
              <a:rPr lang="en-US" dirty="0"/>
              <a:t>, Rolf, </a:t>
            </a:r>
            <a:r>
              <a:rPr lang="en-US" dirty="0" err="1"/>
              <a:t>Harrie</a:t>
            </a:r>
            <a:r>
              <a:rPr lang="en-US" dirty="0"/>
              <a:t> </a:t>
            </a:r>
            <a:r>
              <a:rPr lang="en-US" dirty="0" err="1"/>
              <a:t>Oosterhuis</a:t>
            </a:r>
            <a:r>
              <a:rPr lang="en-US" dirty="0"/>
              <a:t>, and Maarten de </a:t>
            </a:r>
            <a:r>
              <a:rPr lang="en-US" dirty="0" err="1"/>
              <a:t>Rijke</a:t>
            </a:r>
            <a:r>
              <a:rPr lang="en-US" dirty="0"/>
              <a:t>. "To model or to intervene: A comparison of counterfactual and online learning to rank from user interactions." In </a:t>
            </a:r>
            <a:r>
              <a:rPr lang="en-US" i="1" dirty="0"/>
              <a:t>Proceedings of the 42nd international ACM SIGIR conference on research and development in information retrieval</a:t>
            </a:r>
            <a:endParaRPr lang="en-US" dirty="0"/>
          </a:p>
          <a:p>
            <a:r>
              <a:rPr lang="en-US" dirty="0"/>
              <a:t>[AYWM21] Ai, </a:t>
            </a:r>
            <a:r>
              <a:rPr lang="en-US" dirty="0" err="1"/>
              <a:t>Qingyao</a:t>
            </a:r>
            <a:r>
              <a:rPr lang="en-US" dirty="0"/>
              <a:t>, Tao Yang, </a:t>
            </a:r>
            <a:r>
              <a:rPr lang="en-US" dirty="0" err="1"/>
              <a:t>Huazheng</a:t>
            </a:r>
            <a:r>
              <a:rPr lang="en-US" dirty="0"/>
              <a:t> Wang, and </a:t>
            </a:r>
            <a:r>
              <a:rPr lang="en-US" dirty="0" err="1"/>
              <a:t>Jiaxin</a:t>
            </a:r>
            <a:r>
              <a:rPr lang="en-US" dirty="0"/>
              <a:t> Mao. "Unbiased Learning to Rank: Online or Offline?." </a:t>
            </a:r>
            <a:r>
              <a:rPr lang="en-US" i="1" dirty="0"/>
              <a:t>ACM Transactions on Information Systems (TOIS)</a:t>
            </a:r>
            <a:r>
              <a:rPr lang="en-US" dirty="0"/>
              <a:t> 39, no. 2 (2021): 1-29.</a:t>
            </a:r>
          </a:p>
          <a:p>
            <a:r>
              <a:rPr lang="en-US" dirty="0"/>
              <a:t>[OR21] </a:t>
            </a:r>
            <a:r>
              <a:rPr lang="en-US" dirty="0" err="1"/>
              <a:t>Oosterhuis</a:t>
            </a:r>
            <a:r>
              <a:rPr lang="en-US" dirty="0"/>
              <a:t>, </a:t>
            </a:r>
            <a:r>
              <a:rPr lang="en-US" dirty="0" err="1"/>
              <a:t>Harrie</a:t>
            </a:r>
            <a:r>
              <a:rPr lang="en-US" dirty="0"/>
              <a:t>, and Maarten de </a:t>
            </a:r>
            <a:r>
              <a:rPr lang="en-US" dirty="0" err="1"/>
              <a:t>Rijke</a:t>
            </a:r>
            <a:r>
              <a:rPr lang="en-US" dirty="0"/>
              <a:t>. "Unifying Online and Counterfactual Learning to Rank: A Novel Counterfactual Estimator that Effectively Utilizes Online Interventions." In </a:t>
            </a:r>
            <a:r>
              <a:rPr lang="en-US" i="1" dirty="0"/>
              <a:t>Proceedings of the 14th ACM International Conference on Web Search and Data Mining</a:t>
            </a:r>
            <a:r>
              <a:rPr lang="en-US" dirty="0"/>
              <a:t>, pp. 463-471. 2021.</a:t>
            </a:r>
          </a:p>
          <a:p>
            <a:endParaRPr lang="en-US" dirty="0"/>
          </a:p>
        </p:txBody>
      </p:sp>
      <p:sp>
        <p:nvSpPr>
          <p:cNvPr id="4" name="Slide Number Placeholder 4">
            <a:extLst>
              <a:ext uri="{FF2B5EF4-FFF2-40B4-BE49-F238E27FC236}">
                <a16:creationId xmlns:a16="http://schemas.microsoft.com/office/drawing/2014/main" id="{FE3691A7-17ED-C440-A0C1-A5724748816B}"/>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39</a:t>
            </a:fld>
            <a:endParaRPr lang="en-US"/>
          </a:p>
        </p:txBody>
      </p:sp>
    </p:spTree>
    <p:extLst>
      <p:ext uri="{BB962C8B-B14F-4D97-AF65-F5344CB8AC3E}">
        <p14:creationId xmlns:p14="http://schemas.microsoft.com/office/powerpoint/2010/main" val="220915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B937-2E00-674A-97DE-F20CBD0852F0}"/>
              </a:ext>
            </a:extLst>
          </p:cNvPr>
          <p:cNvSpPr>
            <a:spLocks noGrp="1"/>
          </p:cNvSpPr>
          <p:nvPr>
            <p:ph type="title"/>
          </p:nvPr>
        </p:nvSpPr>
        <p:spPr/>
        <p:txBody>
          <a:bodyPr/>
          <a:lstStyle/>
          <a:p>
            <a:r>
              <a:rPr lang="en-US" dirty="0"/>
              <a:t>OL2R under specific click models</a:t>
            </a:r>
          </a:p>
        </p:txBody>
      </p:sp>
      <p:sp>
        <p:nvSpPr>
          <p:cNvPr id="3" name="Vertical Text Placeholder 2">
            <a:extLst>
              <a:ext uri="{FF2B5EF4-FFF2-40B4-BE49-F238E27FC236}">
                <a16:creationId xmlns:a16="http://schemas.microsoft.com/office/drawing/2014/main" id="{FBB1CA86-88DC-7F47-A2CF-4AF666FCEEE6}"/>
              </a:ext>
            </a:extLst>
          </p:cNvPr>
          <p:cNvSpPr>
            <a:spLocks noGrp="1"/>
          </p:cNvSpPr>
          <p:nvPr>
            <p:ph type="body" orient="vert" idx="1"/>
          </p:nvPr>
        </p:nvSpPr>
        <p:spPr>
          <a:xfrm>
            <a:off x="838200" y="1825625"/>
            <a:ext cx="10515600" cy="1712705"/>
          </a:xfrm>
        </p:spPr>
        <p:txBody>
          <a:bodyPr/>
          <a:lstStyle/>
          <a:p>
            <a:r>
              <a:rPr lang="en-US" dirty="0"/>
              <a:t>Assume users’ behavior follows some specific click models, e.g., cascade model, position-based model</a:t>
            </a:r>
          </a:p>
          <a:p>
            <a:r>
              <a:rPr lang="en-US" dirty="0"/>
              <a:t>Deal with the exponential ranking space        document space</a:t>
            </a:r>
          </a:p>
        </p:txBody>
      </p:sp>
      <p:cxnSp>
        <p:nvCxnSpPr>
          <p:cNvPr id="5" name="Straight Arrow Connector 4">
            <a:extLst>
              <a:ext uri="{FF2B5EF4-FFF2-40B4-BE49-F238E27FC236}">
                <a16:creationId xmlns:a16="http://schemas.microsoft.com/office/drawing/2014/main" id="{6730CEDA-E234-B240-8796-BBEC1B9DEAE4}"/>
              </a:ext>
            </a:extLst>
          </p:cNvPr>
          <p:cNvCxnSpPr/>
          <p:nvPr/>
        </p:nvCxnSpPr>
        <p:spPr>
          <a:xfrm>
            <a:off x="6997148" y="2951922"/>
            <a:ext cx="516835"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 name="Slide Number Placeholder 4">
            <a:extLst>
              <a:ext uri="{FF2B5EF4-FFF2-40B4-BE49-F238E27FC236}">
                <a16:creationId xmlns:a16="http://schemas.microsoft.com/office/drawing/2014/main" id="{F7375115-6E62-BE4F-88C5-E519EE0E8F63}"/>
              </a:ext>
            </a:extLst>
          </p:cNvPr>
          <p:cNvSpPr>
            <a:spLocks noGrp="1"/>
          </p:cNvSpPr>
          <p:nvPr>
            <p:ph type="sldNum" sz="quarter" idx="12"/>
          </p:nvPr>
        </p:nvSpPr>
        <p:spPr>
          <a:xfrm>
            <a:off x="8610600" y="6365228"/>
            <a:ext cx="2743200" cy="365125"/>
          </a:xfrm>
        </p:spPr>
        <p:txBody>
          <a:bodyPr/>
          <a:lstStyle/>
          <a:p>
            <a:fld id="{96675DA6-09A5-4603-985B-62A0433927C4}" type="slidenum">
              <a:rPr lang="en-US" smtClean="0"/>
              <a:t>4</a:t>
            </a:fld>
            <a:endParaRPr lang="en-US"/>
          </a:p>
        </p:txBody>
      </p:sp>
      <p:sp>
        <p:nvSpPr>
          <p:cNvPr id="7" name="Date Placeholder 3">
            <a:extLst>
              <a:ext uri="{FF2B5EF4-FFF2-40B4-BE49-F238E27FC236}">
                <a16:creationId xmlns:a16="http://schemas.microsoft.com/office/drawing/2014/main" id="{C46F665D-70B8-A346-B6CA-76F8AC6D4921}"/>
              </a:ext>
            </a:extLst>
          </p:cNvPr>
          <p:cNvSpPr>
            <a:spLocks noGrp="1"/>
          </p:cNvSpPr>
          <p:nvPr>
            <p:ph type="dt" sz="half" idx="10"/>
          </p:nvPr>
        </p:nvSpPr>
        <p:spPr>
          <a:xfrm>
            <a:off x="838200" y="6356350"/>
            <a:ext cx="2743200" cy="365125"/>
          </a:xfrm>
        </p:spPr>
        <p:txBody>
          <a:bodyPr/>
          <a:lstStyle/>
          <a:p>
            <a:r>
              <a:rPr lang="en-US" dirty="0"/>
              <a:t>OL2R under specific click models</a:t>
            </a:r>
          </a:p>
        </p:txBody>
      </p:sp>
    </p:spTree>
    <p:extLst>
      <p:ext uri="{BB962C8B-B14F-4D97-AF65-F5344CB8AC3E}">
        <p14:creationId xmlns:p14="http://schemas.microsoft.com/office/powerpoint/2010/main" val="325664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2AB9-8A22-BD4C-9617-E0E993A81467}"/>
              </a:ext>
            </a:extLst>
          </p:cNvPr>
          <p:cNvSpPr>
            <a:spLocks noGrp="1"/>
          </p:cNvSpPr>
          <p:nvPr>
            <p:ph type="title"/>
          </p:nvPr>
        </p:nvSpPr>
        <p:spPr/>
        <p:txBody>
          <a:bodyPr/>
          <a:lstStyle/>
          <a:p>
            <a:r>
              <a:rPr lang="en-US" dirty="0"/>
              <a:t>Cascading bandits [KSWA15]</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4F3EEE08-5770-8543-A2DB-7528964B4354}"/>
                  </a:ext>
                </a:extLst>
              </p:cNvPr>
              <p:cNvSpPr>
                <a:spLocks noGrp="1"/>
              </p:cNvSpPr>
              <p:nvPr>
                <p:ph type="body" orient="vert" idx="1"/>
              </p:nvPr>
            </p:nvSpPr>
            <p:spPr>
              <a:xfrm>
                <a:off x="838200" y="1825625"/>
                <a:ext cx="10934700" cy="3466854"/>
              </a:xfrm>
            </p:spPr>
            <p:txBody>
              <a:bodyPr>
                <a:normAutofit/>
              </a:bodyPr>
              <a:lstStyle/>
              <a:p>
                <a:r>
                  <a:rPr lang="en-US" dirty="0"/>
                  <a:t>Cascade model is a popular model of user behavior in web search</a:t>
                </a:r>
              </a:p>
              <a:p>
                <a:pPr lvl="1"/>
                <a:r>
                  <a:rPr lang="en-US" dirty="0"/>
                  <a:t>A set of L documents </a:t>
                </a:r>
              </a:p>
              <a:p>
                <a:pPr lvl="1"/>
                <a:r>
                  <a:rPr lang="en-US" dirty="0"/>
                  <a:t>Attraction probabilities</a:t>
                </a:r>
              </a:p>
              <a:p>
                <a:pPr lvl="1"/>
                <a:r>
                  <a:rPr lang="en-US" dirty="0"/>
                  <a:t>User sequentially scan a list of </a:t>
                </a:r>
                <a14:m>
                  <m:oMath xmlns:m="http://schemas.openxmlformats.org/officeDocument/2006/math">
                    <m:r>
                      <a:rPr lang="en-US" b="0" i="1" smtClean="0">
                        <a:latin typeface="Cambria Math" panose="02040503050406030204" pitchFamily="18" charset="0"/>
                      </a:rPr>
                      <m:t>𝐾</m:t>
                    </m:r>
                  </m:oMath>
                </a14:m>
                <a:r>
                  <a:rPr lang="en-US" dirty="0"/>
                  <a:t> documents</a:t>
                </a:r>
              </a:p>
            </p:txBody>
          </p:sp>
        </mc:Choice>
        <mc:Fallback>
          <p:sp>
            <p:nvSpPr>
              <p:cNvPr id="3" name="Vertical Text Placeholder 2">
                <a:extLst>
                  <a:ext uri="{FF2B5EF4-FFF2-40B4-BE49-F238E27FC236}">
                    <a16:creationId xmlns:a16="http://schemas.microsoft.com/office/drawing/2014/main" id="{4F3EEE08-5770-8543-A2DB-7528964B4354}"/>
                  </a:ext>
                </a:extLst>
              </p:cNvPr>
              <p:cNvSpPr>
                <a:spLocks noGrp="1" noRot="1" noChangeAspect="1" noMove="1" noResize="1" noEditPoints="1" noAdjustHandles="1" noChangeArrowheads="1" noChangeShapeType="1" noTextEdit="1"/>
              </p:cNvSpPr>
              <p:nvPr>
                <p:ph type="body" orient="vert" idx="1"/>
              </p:nvPr>
            </p:nvSpPr>
            <p:spPr>
              <a:xfrm>
                <a:off x="838200" y="1825625"/>
                <a:ext cx="10934700" cy="3466854"/>
              </a:xfrm>
              <a:blipFill>
                <a:blip r:embed="rId3"/>
                <a:stretch>
                  <a:fillRect l="-1045" t="-2920"/>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A5E8B507-09C0-574B-A94C-6841C9865EAD}"/>
              </a:ext>
            </a:extLst>
          </p:cNvPr>
          <p:cNvGrpSpPr/>
          <p:nvPr/>
        </p:nvGrpSpPr>
        <p:grpSpPr>
          <a:xfrm>
            <a:off x="7788786" y="5676247"/>
            <a:ext cx="4000499" cy="624525"/>
            <a:chOff x="7788786" y="5676248"/>
            <a:chExt cx="4000499" cy="624525"/>
          </a:xfrm>
        </p:grpSpPr>
        <p:cxnSp>
          <p:nvCxnSpPr>
            <p:cNvPr id="27" name="Straight Arrow Connector 26">
              <a:extLst>
                <a:ext uri="{FF2B5EF4-FFF2-40B4-BE49-F238E27FC236}">
                  <a16:creationId xmlns:a16="http://schemas.microsoft.com/office/drawing/2014/main" id="{5FFA6CA9-D0FD-9F45-847F-5A59910CEBB5}"/>
                </a:ext>
              </a:extLst>
            </p:cNvPr>
            <p:cNvCxnSpPr>
              <a:cxnSpLocks/>
              <a:stCxn id="24" idx="3"/>
            </p:cNvCxnSpPr>
            <p:nvPr/>
          </p:nvCxnSpPr>
          <p:spPr>
            <a:xfrm>
              <a:off x="7788786" y="5961837"/>
              <a:ext cx="94077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4" name="Picture 33" descr="A picture containing text, clock&#10;&#10;Description automatically generated">
              <a:extLst>
                <a:ext uri="{FF2B5EF4-FFF2-40B4-BE49-F238E27FC236}">
                  <a16:creationId xmlns:a16="http://schemas.microsoft.com/office/drawing/2014/main" id="{3C490ABB-1263-AD4E-AF15-EBCAECD338CF}"/>
                </a:ext>
              </a:extLst>
            </p:cNvPr>
            <p:cNvPicPr>
              <a:picLocks noChangeAspect="1"/>
            </p:cNvPicPr>
            <p:nvPr/>
          </p:nvPicPr>
          <p:blipFill>
            <a:blip r:embed="rId4"/>
            <a:stretch>
              <a:fillRect/>
            </a:stretch>
          </p:blipFill>
          <p:spPr>
            <a:xfrm>
              <a:off x="8892085" y="5676248"/>
              <a:ext cx="624525" cy="624525"/>
            </a:xfrm>
            <a:prstGeom prst="rect">
              <a:avLst/>
            </a:prstGeom>
          </p:spPr>
        </p:pic>
        <p:sp>
          <p:nvSpPr>
            <p:cNvPr id="35" name="TextBox 34">
              <a:extLst>
                <a:ext uri="{FF2B5EF4-FFF2-40B4-BE49-F238E27FC236}">
                  <a16:creationId xmlns:a16="http://schemas.microsoft.com/office/drawing/2014/main" id="{2FF652CF-3F21-C94D-830F-2819A3417D0E}"/>
                </a:ext>
              </a:extLst>
            </p:cNvPr>
            <p:cNvSpPr txBox="1"/>
            <p:nvPr/>
          </p:nvSpPr>
          <p:spPr>
            <a:xfrm>
              <a:off x="9602714" y="5814748"/>
              <a:ext cx="2186571" cy="369332"/>
            </a:xfrm>
            <a:prstGeom prst="rect">
              <a:avLst/>
            </a:prstGeom>
            <a:noFill/>
          </p:spPr>
          <p:txBody>
            <a:bodyPr wrap="square" rtlCol="0">
              <a:spAutoFit/>
            </a:bodyPr>
            <a:lstStyle/>
            <a:p>
              <a:r>
                <a:rPr lang="en-US" dirty="0"/>
                <a:t>User exits the system</a:t>
              </a:r>
            </a:p>
          </p:txBody>
        </p:sp>
      </p:grpSp>
      <p:sp>
        <p:nvSpPr>
          <p:cNvPr id="44" name="TextBox 43">
            <a:extLst>
              <a:ext uri="{FF2B5EF4-FFF2-40B4-BE49-F238E27FC236}">
                <a16:creationId xmlns:a16="http://schemas.microsoft.com/office/drawing/2014/main" id="{3FC7A344-8EC5-284D-955A-FAC0ABC0C563}"/>
              </a:ext>
            </a:extLst>
          </p:cNvPr>
          <p:cNvSpPr txBox="1"/>
          <p:nvPr/>
        </p:nvSpPr>
        <p:spPr>
          <a:xfrm>
            <a:off x="9204348" y="5058084"/>
            <a:ext cx="2676905" cy="369332"/>
          </a:xfrm>
          <a:prstGeom prst="rect">
            <a:avLst/>
          </a:prstGeom>
          <a:noFill/>
        </p:spPr>
        <p:txBody>
          <a:bodyPr wrap="square" rtlCol="0">
            <a:spAutoFit/>
          </a:bodyPr>
          <a:lstStyle/>
          <a:p>
            <a:r>
              <a:rPr lang="en-US" dirty="0">
                <a:solidFill>
                  <a:srgbClr val="FF0000"/>
                </a:solidFill>
              </a:rPr>
              <a:t>There is at most one click</a:t>
            </a:r>
          </a:p>
        </p:txBody>
      </p:sp>
      <p:pic>
        <p:nvPicPr>
          <p:cNvPr id="15" name="Picture 14" descr="Icon&#10;&#10;Description automatically generated with low confidence">
            <a:extLst>
              <a:ext uri="{FF2B5EF4-FFF2-40B4-BE49-F238E27FC236}">
                <a16:creationId xmlns:a16="http://schemas.microsoft.com/office/drawing/2014/main" id="{8EA98D64-7256-AB40-8626-020591334723}"/>
              </a:ext>
            </a:extLst>
          </p:cNvPr>
          <p:cNvPicPr>
            <a:picLocks noChangeAspect="1"/>
          </p:cNvPicPr>
          <p:nvPr/>
        </p:nvPicPr>
        <p:blipFill>
          <a:blip r:embed="rId5"/>
          <a:stretch>
            <a:fillRect/>
          </a:stretch>
        </p:blipFill>
        <p:spPr>
          <a:xfrm>
            <a:off x="4541492" y="2654532"/>
            <a:ext cx="1223204" cy="369806"/>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320EF695-66B7-1C4A-BE96-60EFEFA35BA2}"/>
              </a:ext>
            </a:extLst>
          </p:cNvPr>
          <p:cNvPicPr>
            <a:picLocks noChangeAspect="1"/>
          </p:cNvPicPr>
          <p:nvPr/>
        </p:nvPicPr>
        <p:blipFill>
          <a:blip r:embed="rId6"/>
          <a:stretch>
            <a:fillRect/>
          </a:stretch>
        </p:blipFill>
        <p:spPr>
          <a:xfrm>
            <a:off x="4284918" y="2317721"/>
            <a:ext cx="1596338" cy="352566"/>
          </a:xfrm>
          <a:prstGeom prst="rect">
            <a:avLst/>
          </a:prstGeom>
        </p:spPr>
      </p:pic>
      <p:pic>
        <p:nvPicPr>
          <p:cNvPr id="21" name="Picture 20">
            <a:extLst>
              <a:ext uri="{FF2B5EF4-FFF2-40B4-BE49-F238E27FC236}">
                <a16:creationId xmlns:a16="http://schemas.microsoft.com/office/drawing/2014/main" id="{8B173351-6E84-E94D-B6A6-7747B0FD0E5C}"/>
              </a:ext>
            </a:extLst>
          </p:cNvPr>
          <p:cNvPicPr>
            <a:picLocks noChangeAspect="1"/>
          </p:cNvPicPr>
          <p:nvPr/>
        </p:nvPicPr>
        <p:blipFill>
          <a:blip r:embed="rId7"/>
          <a:stretch>
            <a:fillRect/>
          </a:stretch>
        </p:blipFill>
        <p:spPr>
          <a:xfrm>
            <a:off x="7118337" y="3077917"/>
            <a:ext cx="3057074" cy="363937"/>
          </a:xfrm>
          <a:prstGeom prst="rect">
            <a:avLst/>
          </a:prstGeom>
        </p:spPr>
      </p:pic>
      <p:grpSp>
        <p:nvGrpSpPr>
          <p:cNvPr id="36" name="Group 35">
            <a:extLst>
              <a:ext uri="{FF2B5EF4-FFF2-40B4-BE49-F238E27FC236}">
                <a16:creationId xmlns:a16="http://schemas.microsoft.com/office/drawing/2014/main" id="{70B12493-9191-FB4D-9CC1-5EDFA91B9D14}"/>
              </a:ext>
            </a:extLst>
          </p:cNvPr>
          <p:cNvGrpSpPr/>
          <p:nvPr/>
        </p:nvGrpSpPr>
        <p:grpSpPr>
          <a:xfrm>
            <a:off x="1986236" y="3950194"/>
            <a:ext cx="3969235" cy="646331"/>
            <a:chOff x="1986236" y="3950194"/>
            <a:chExt cx="3969235" cy="646331"/>
          </a:xfrm>
        </p:grpSpPr>
        <p:pic>
          <p:nvPicPr>
            <p:cNvPr id="25" name="Picture 24" descr="Text&#10;&#10;Description automatically generated">
              <a:extLst>
                <a:ext uri="{FF2B5EF4-FFF2-40B4-BE49-F238E27FC236}">
                  <a16:creationId xmlns:a16="http://schemas.microsoft.com/office/drawing/2014/main" id="{E2E3241A-9649-D349-9E25-0D3407AB3F5E}"/>
                </a:ext>
              </a:extLst>
            </p:cNvPr>
            <p:cNvPicPr>
              <a:picLocks noChangeAspect="1"/>
            </p:cNvPicPr>
            <p:nvPr/>
          </p:nvPicPr>
          <p:blipFill>
            <a:blip r:embed="rId8"/>
            <a:stretch>
              <a:fillRect/>
            </a:stretch>
          </p:blipFill>
          <p:spPr>
            <a:xfrm>
              <a:off x="3533711" y="4288165"/>
              <a:ext cx="1398283" cy="304388"/>
            </a:xfrm>
            <a:prstGeom prst="rect">
              <a:avLst/>
            </a:prstGeom>
          </p:spPr>
        </p:pic>
        <p:grpSp>
          <p:nvGrpSpPr>
            <p:cNvPr id="39" name="Group 38">
              <a:extLst>
                <a:ext uri="{FF2B5EF4-FFF2-40B4-BE49-F238E27FC236}">
                  <a16:creationId xmlns:a16="http://schemas.microsoft.com/office/drawing/2014/main" id="{3035DBBC-6256-F448-8CDF-59B5950B50E8}"/>
                </a:ext>
              </a:extLst>
            </p:cNvPr>
            <p:cNvGrpSpPr/>
            <p:nvPr/>
          </p:nvGrpSpPr>
          <p:grpSpPr>
            <a:xfrm>
              <a:off x="1986236" y="3950194"/>
              <a:ext cx="3969235" cy="646331"/>
              <a:chOff x="1969850" y="4481231"/>
              <a:chExt cx="3969235" cy="646331"/>
            </a:xfrm>
          </p:grpSpPr>
          <p:cxnSp>
            <p:nvCxnSpPr>
              <p:cNvPr id="13" name="Straight Arrow Connector 12">
                <a:extLst>
                  <a:ext uri="{FF2B5EF4-FFF2-40B4-BE49-F238E27FC236}">
                    <a16:creationId xmlns:a16="http://schemas.microsoft.com/office/drawing/2014/main" id="{85915A7B-8D54-FE42-9B24-5D25C8BAE900}"/>
                  </a:ext>
                </a:extLst>
              </p:cNvPr>
              <p:cNvCxnSpPr>
                <a:stCxn id="5" idx="6"/>
                <a:endCxn id="8" idx="2"/>
              </p:cNvCxnSpPr>
              <p:nvPr/>
            </p:nvCxnSpPr>
            <p:spPr>
              <a:xfrm flipV="1">
                <a:off x="1969850" y="5117617"/>
                <a:ext cx="3969235" cy="273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E7CE71-FFF3-9346-985B-23565EF59EDE}"/>
                  </a:ext>
                </a:extLst>
              </p:cNvPr>
              <p:cNvSpPr txBox="1"/>
              <p:nvPr/>
            </p:nvSpPr>
            <p:spPr>
              <a:xfrm>
                <a:off x="2488223" y="4481231"/>
                <a:ext cx="2892669" cy="646331"/>
              </a:xfrm>
              <a:prstGeom prst="rect">
                <a:avLst/>
              </a:prstGeom>
              <a:noFill/>
            </p:spPr>
            <p:txBody>
              <a:bodyPr wrap="square" rtlCol="0">
                <a:spAutoFit/>
              </a:bodyPr>
              <a:lstStyle/>
              <a:p>
                <a:r>
                  <a:rPr lang="en-US" dirty="0"/>
                  <a:t>Document is not attractive with prob</a:t>
                </a:r>
              </a:p>
            </p:txBody>
          </p:sp>
        </p:grpSp>
      </p:grpSp>
      <p:grpSp>
        <p:nvGrpSpPr>
          <p:cNvPr id="48" name="Group 47">
            <a:extLst>
              <a:ext uri="{FF2B5EF4-FFF2-40B4-BE49-F238E27FC236}">
                <a16:creationId xmlns:a16="http://schemas.microsoft.com/office/drawing/2014/main" id="{C4AF3BB5-E926-7340-817F-F139C07EDE93}"/>
              </a:ext>
            </a:extLst>
          </p:cNvPr>
          <p:cNvGrpSpPr/>
          <p:nvPr/>
        </p:nvGrpSpPr>
        <p:grpSpPr>
          <a:xfrm>
            <a:off x="5138260" y="4202532"/>
            <a:ext cx="3753826" cy="1208256"/>
            <a:chOff x="5138260" y="4202532"/>
            <a:chExt cx="3753826" cy="1208256"/>
          </a:xfrm>
        </p:grpSpPr>
        <p:grpSp>
          <p:nvGrpSpPr>
            <p:cNvPr id="40" name="Group 39">
              <a:extLst>
                <a:ext uri="{FF2B5EF4-FFF2-40B4-BE49-F238E27FC236}">
                  <a16:creationId xmlns:a16="http://schemas.microsoft.com/office/drawing/2014/main" id="{35A08F22-F673-4243-91F4-0D7F2C8931E0}"/>
                </a:ext>
              </a:extLst>
            </p:cNvPr>
            <p:cNvGrpSpPr/>
            <p:nvPr/>
          </p:nvGrpSpPr>
          <p:grpSpPr>
            <a:xfrm>
              <a:off x="5138260" y="4202532"/>
              <a:ext cx="3753826" cy="1208256"/>
              <a:chOff x="5121874" y="4733569"/>
              <a:chExt cx="3753826" cy="1208256"/>
            </a:xfrm>
          </p:grpSpPr>
          <p:grpSp>
            <p:nvGrpSpPr>
              <p:cNvPr id="7" name="Group 6">
                <a:extLst>
                  <a:ext uri="{FF2B5EF4-FFF2-40B4-BE49-F238E27FC236}">
                    <a16:creationId xmlns:a16="http://schemas.microsoft.com/office/drawing/2014/main" id="{8602AC37-4CED-4D42-BA4B-44E78A465CCA}"/>
                  </a:ext>
                </a:extLst>
              </p:cNvPr>
              <p:cNvGrpSpPr/>
              <p:nvPr/>
            </p:nvGrpSpPr>
            <p:grpSpPr>
              <a:xfrm>
                <a:off x="5939085" y="4733569"/>
                <a:ext cx="768096" cy="768096"/>
                <a:chOff x="1581501" y="4301263"/>
                <a:chExt cx="768096" cy="768096"/>
              </a:xfrm>
            </p:grpSpPr>
            <p:sp>
              <p:nvSpPr>
                <p:cNvPr id="8" name="Oval 7">
                  <a:extLst>
                    <a:ext uri="{FF2B5EF4-FFF2-40B4-BE49-F238E27FC236}">
                      <a16:creationId xmlns:a16="http://schemas.microsoft.com/office/drawing/2014/main" id="{6C2E2AA3-B64A-1247-AD5E-522E5105C298}"/>
                    </a:ext>
                  </a:extLst>
                </p:cNvPr>
                <p:cNvSpPr/>
                <p:nvPr/>
              </p:nvSpPr>
              <p:spPr>
                <a:xfrm>
                  <a:off x="1581501" y="4301263"/>
                  <a:ext cx="768096" cy="7680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8181C76-DB39-9D43-9DD7-6BBE56A867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2329" y="4372091"/>
                  <a:ext cx="626439" cy="626439"/>
                </a:xfrm>
                <a:prstGeom prst="rect">
                  <a:avLst/>
                </a:prstGeom>
              </p:spPr>
            </p:pic>
          </p:grpSp>
          <p:sp>
            <p:nvSpPr>
              <p:cNvPr id="11" name="TextBox 10">
                <a:extLst>
                  <a:ext uri="{FF2B5EF4-FFF2-40B4-BE49-F238E27FC236}">
                    <a16:creationId xmlns:a16="http://schemas.microsoft.com/office/drawing/2014/main" id="{E4E31B37-012A-994D-B764-B713E72F5334}"/>
                  </a:ext>
                </a:extLst>
              </p:cNvPr>
              <p:cNvSpPr txBox="1"/>
              <p:nvPr/>
            </p:nvSpPr>
            <p:spPr>
              <a:xfrm>
                <a:off x="5121874" y="5572493"/>
                <a:ext cx="3753826" cy="369332"/>
              </a:xfrm>
              <a:prstGeom prst="rect">
                <a:avLst/>
              </a:prstGeom>
              <a:noFill/>
            </p:spPr>
            <p:txBody>
              <a:bodyPr wrap="square" rtlCol="0">
                <a:spAutoFit/>
              </a:bodyPr>
              <a:lstStyle/>
              <a:p>
                <a:r>
                  <a:rPr lang="en-US" dirty="0"/>
                  <a:t>User examine document </a:t>
                </a:r>
              </a:p>
            </p:txBody>
          </p:sp>
        </p:grpSp>
        <p:pic>
          <p:nvPicPr>
            <p:cNvPr id="30" name="Picture 29" descr="Diagram&#10;&#10;Description automatically generated with medium confidence">
              <a:extLst>
                <a:ext uri="{FF2B5EF4-FFF2-40B4-BE49-F238E27FC236}">
                  <a16:creationId xmlns:a16="http://schemas.microsoft.com/office/drawing/2014/main" id="{52184D74-B4D2-4F44-8A4B-01226946A1DD}"/>
                </a:ext>
              </a:extLst>
            </p:cNvPr>
            <p:cNvPicPr>
              <a:picLocks noChangeAspect="1"/>
            </p:cNvPicPr>
            <p:nvPr/>
          </p:nvPicPr>
          <p:blipFill>
            <a:blip r:embed="rId10"/>
            <a:stretch>
              <a:fillRect/>
            </a:stretch>
          </p:blipFill>
          <p:spPr>
            <a:xfrm>
              <a:off x="7546820" y="5015083"/>
              <a:ext cx="869816" cy="377799"/>
            </a:xfrm>
            <a:prstGeom prst="rect">
              <a:avLst/>
            </a:prstGeom>
          </p:spPr>
        </p:pic>
      </p:grpSp>
      <p:grpSp>
        <p:nvGrpSpPr>
          <p:cNvPr id="33" name="Group 32">
            <a:extLst>
              <a:ext uri="{FF2B5EF4-FFF2-40B4-BE49-F238E27FC236}">
                <a16:creationId xmlns:a16="http://schemas.microsoft.com/office/drawing/2014/main" id="{EC5A3FA3-D2F0-E840-8E10-E8DCA043C98D}"/>
              </a:ext>
            </a:extLst>
          </p:cNvPr>
          <p:cNvGrpSpPr/>
          <p:nvPr/>
        </p:nvGrpSpPr>
        <p:grpSpPr>
          <a:xfrm>
            <a:off x="437058" y="4205265"/>
            <a:ext cx="2748262" cy="1199573"/>
            <a:chOff x="419100" y="4202532"/>
            <a:chExt cx="2748262" cy="1199573"/>
          </a:xfrm>
        </p:grpSpPr>
        <p:grpSp>
          <p:nvGrpSpPr>
            <p:cNvPr id="38" name="Group 37">
              <a:extLst>
                <a:ext uri="{FF2B5EF4-FFF2-40B4-BE49-F238E27FC236}">
                  <a16:creationId xmlns:a16="http://schemas.microsoft.com/office/drawing/2014/main" id="{B6C8429E-4B4C-884D-B5B0-77E5713B02B0}"/>
                </a:ext>
              </a:extLst>
            </p:cNvPr>
            <p:cNvGrpSpPr/>
            <p:nvPr/>
          </p:nvGrpSpPr>
          <p:grpSpPr>
            <a:xfrm>
              <a:off x="419100" y="4202532"/>
              <a:ext cx="2748262" cy="1195296"/>
              <a:chOff x="402714" y="4733569"/>
              <a:chExt cx="2748262" cy="1195296"/>
            </a:xfrm>
          </p:grpSpPr>
          <p:grpSp>
            <p:nvGrpSpPr>
              <p:cNvPr id="6" name="Group 5">
                <a:extLst>
                  <a:ext uri="{FF2B5EF4-FFF2-40B4-BE49-F238E27FC236}">
                    <a16:creationId xmlns:a16="http://schemas.microsoft.com/office/drawing/2014/main" id="{DA858AE3-673F-784D-9381-19AEFF0413A9}"/>
                  </a:ext>
                </a:extLst>
              </p:cNvPr>
              <p:cNvGrpSpPr/>
              <p:nvPr/>
            </p:nvGrpSpPr>
            <p:grpSpPr>
              <a:xfrm>
                <a:off x="1183796" y="4733569"/>
                <a:ext cx="768096" cy="768096"/>
                <a:chOff x="1581501" y="4301263"/>
                <a:chExt cx="768096" cy="768096"/>
              </a:xfrm>
            </p:grpSpPr>
            <p:sp>
              <p:nvSpPr>
                <p:cNvPr id="5" name="Oval 4">
                  <a:extLst>
                    <a:ext uri="{FF2B5EF4-FFF2-40B4-BE49-F238E27FC236}">
                      <a16:creationId xmlns:a16="http://schemas.microsoft.com/office/drawing/2014/main" id="{7CC82B97-7939-E241-8272-621FF8BBF671}"/>
                    </a:ext>
                  </a:extLst>
                </p:cNvPr>
                <p:cNvSpPr/>
                <p:nvPr/>
              </p:nvSpPr>
              <p:spPr>
                <a:xfrm>
                  <a:off x="1581501" y="4301263"/>
                  <a:ext cx="768096" cy="7680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8C6061-82A7-0247-BB01-79E17C7C3F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2329" y="4372091"/>
                  <a:ext cx="626439" cy="626439"/>
                </a:xfrm>
                <a:prstGeom prst="rect">
                  <a:avLst/>
                </a:prstGeom>
              </p:spPr>
            </p:pic>
          </p:grpSp>
          <p:sp>
            <p:nvSpPr>
              <p:cNvPr id="10" name="TextBox 9">
                <a:extLst>
                  <a:ext uri="{FF2B5EF4-FFF2-40B4-BE49-F238E27FC236}">
                    <a16:creationId xmlns:a16="http://schemas.microsoft.com/office/drawing/2014/main" id="{BFF0A591-079E-0049-A3E1-357165299235}"/>
                  </a:ext>
                </a:extLst>
              </p:cNvPr>
              <p:cNvSpPr txBox="1"/>
              <p:nvPr/>
            </p:nvSpPr>
            <p:spPr>
              <a:xfrm>
                <a:off x="402714" y="5559533"/>
                <a:ext cx="2748262" cy="369332"/>
              </a:xfrm>
              <a:prstGeom prst="rect">
                <a:avLst/>
              </a:prstGeom>
              <a:noFill/>
            </p:spPr>
            <p:txBody>
              <a:bodyPr wrap="square" rtlCol="0">
                <a:spAutoFit/>
              </a:bodyPr>
              <a:lstStyle/>
              <a:p>
                <a:r>
                  <a:rPr lang="en-US" dirty="0"/>
                  <a:t>User examine item</a:t>
                </a:r>
              </a:p>
            </p:txBody>
          </p:sp>
        </p:grpSp>
        <p:pic>
          <p:nvPicPr>
            <p:cNvPr id="45" name="Picture 44" descr="Text&#10;&#10;Description automatically generated">
              <a:extLst>
                <a:ext uri="{FF2B5EF4-FFF2-40B4-BE49-F238E27FC236}">
                  <a16:creationId xmlns:a16="http://schemas.microsoft.com/office/drawing/2014/main" id="{AC48A8DE-8C33-0746-8D5E-875AA722008C}"/>
                </a:ext>
              </a:extLst>
            </p:cNvPr>
            <p:cNvPicPr>
              <a:picLocks noChangeAspect="1"/>
            </p:cNvPicPr>
            <p:nvPr/>
          </p:nvPicPr>
          <p:blipFill>
            <a:blip r:embed="rId11"/>
            <a:stretch>
              <a:fillRect/>
            </a:stretch>
          </p:blipFill>
          <p:spPr>
            <a:xfrm>
              <a:off x="2289599" y="5062357"/>
              <a:ext cx="569078" cy="339748"/>
            </a:xfrm>
            <a:prstGeom prst="rect">
              <a:avLst/>
            </a:prstGeom>
          </p:spPr>
        </p:pic>
      </p:grpSp>
      <p:grpSp>
        <p:nvGrpSpPr>
          <p:cNvPr id="37" name="Group 36">
            <a:extLst>
              <a:ext uri="{FF2B5EF4-FFF2-40B4-BE49-F238E27FC236}">
                <a16:creationId xmlns:a16="http://schemas.microsoft.com/office/drawing/2014/main" id="{126D06F2-EA8A-7F4A-B998-1DA945F90EFF}"/>
              </a:ext>
            </a:extLst>
          </p:cNvPr>
          <p:cNvGrpSpPr/>
          <p:nvPr/>
        </p:nvGrpSpPr>
        <p:grpSpPr>
          <a:xfrm>
            <a:off x="1968277" y="4761442"/>
            <a:ext cx="2676905" cy="1200395"/>
            <a:chOff x="1968277" y="4761442"/>
            <a:chExt cx="2676905" cy="1200395"/>
          </a:xfrm>
        </p:grpSpPr>
        <p:grpSp>
          <p:nvGrpSpPr>
            <p:cNvPr id="41" name="Group 40">
              <a:extLst>
                <a:ext uri="{FF2B5EF4-FFF2-40B4-BE49-F238E27FC236}">
                  <a16:creationId xmlns:a16="http://schemas.microsoft.com/office/drawing/2014/main" id="{0508EED2-3387-DA4F-A598-29B5148DAB67}"/>
                </a:ext>
              </a:extLst>
            </p:cNvPr>
            <p:cNvGrpSpPr/>
            <p:nvPr/>
          </p:nvGrpSpPr>
          <p:grpSpPr>
            <a:xfrm>
              <a:off x="1968277" y="4761442"/>
              <a:ext cx="2676905" cy="1200395"/>
              <a:chOff x="1951891" y="5292479"/>
              <a:chExt cx="2676905" cy="1200395"/>
            </a:xfrm>
          </p:grpSpPr>
          <p:cxnSp>
            <p:nvCxnSpPr>
              <p:cNvPr id="16" name="Elbow Connector 15">
                <a:extLst>
                  <a:ext uri="{FF2B5EF4-FFF2-40B4-BE49-F238E27FC236}">
                    <a16:creationId xmlns:a16="http://schemas.microsoft.com/office/drawing/2014/main" id="{2AFE2245-F5CB-2345-BFEE-D3B62D83A465}"/>
                  </a:ext>
                </a:extLst>
              </p:cNvPr>
              <p:cNvCxnSpPr>
                <a:cxnSpLocks/>
              </p:cNvCxnSpPr>
              <p:nvPr/>
            </p:nvCxnSpPr>
            <p:spPr>
              <a:xfrm>
                <a:off x="1951891" y="5292479"/>
                <a:ext cx="2676905" cy="1200395"/>
              </a:xfrm>
              <a:prstGeom prst="bentConnector3">
                <a:avLst>
                  <a:gd name="adj1" fmla="val 35877"/>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4DD8BB0-5D2E-4746-BC80-44C73AEA5033}"/>
                  </a:ext>
                </a:extLst>
              </p:cNvPr>
              <p:cNvSpPr txBox="1"/>
              <p:nvPr/>
            </p:nvSpPr>
            <p:spPr>
              <a:xfrm>
                <a:off x="3004037" y="5846543"/>
                <a:ext cx="1521069" cy="646331"/>
              </a:xfrm>
              <a:prstGeom prst="rect">
                <a:avLst/>
              </a:prstGeom>
              <a:noFill/>
            </p:spPr>
            <p:txBody>
              <a:bodyPr wrap="square" rtlCol="0">
                <a:spAutoFit/>
              </a:bodyPr>
              <a:lstStyle/>
              <a:p>
                <a:r>
                  <a:rPr lang="en-US" dirty="0"/>
                  <a:t>Attracted with  prob</a:t>
                </a:r>
              </a:p>
            </p:txBody>
          </p:sp>
        </p:grpSp>
        <p:pic>
          <p:nvPicPr>
            <p:cNvPr id="46" name="Picture 45" descr="Text&#10;&#10;Description automatically generated">
              <a:extLst>
                <a:ext uri="{FF2B5EF4-FFF2-40B4-BE49-F238E27FC236}">
                  <a16:creationId xmlns:a16="http://schemas.microsoft.com/office/drawing/2014/main" id="{95BA3376-CA5F-1F41-B7A7-5C7553360922}"/>
                </a:ext>
              </a:extLst>
            </p:cNvPr>
            <p:cNvPicPr>
              <a:picLocks noChangeAspect="1"/>
            </p:cNvPicPr>
            <p:nvPr/>
          </p:nvPicPr>
          <p:blipFill>
            <a:blip r:embed="rId12"/>
            <a:stretch>
              <a:fillRect/>
            </a:stretch>
          </p:blipFill>
          <p:spPr>
            <a:xfrm>
              <a:off x="3565819" y="5615898"/>
              <a:ext cx="938283" cy="324790"/>
            </a:xfrm>
            <a:prstGeom prst="rect">
              <a:avLst/>
            </a:prstGeom>
          </p:spPr>
        </p:pic>
      </p:grpSp>
      <p:grpSp>
        <p:nvGrpSpPr>
          <p:cNvPr id="49" name="Group 48">
            <a:extLst>
              <a:ext uri="{FF2B5EF4-FFF2-40B4-BE49-F238E27FC236}">
                <a16:creationId xmlns:a16="http://schemas.microsoft.com/office/drawing/2014/main" id="{D4849F6D-130E-9F45-AEAA-AC49CF12C408}"/>
              </a:ext>
            </a:extLst>
          </p:cNvPr>
          <p:cNvGrpSpPr/>
          <p:nvPr/>
        </p:nvGrpSpPr>
        <p:grpSpPr>
          <a:xfrm>
            <a:off x="4778332" y="5738914"/>
            <a:ext cx="3010454" cy="419470"/>
            <a:chOff x="4778332" y="5738914"/>
            <a:chExt cx="3010454" cy="419470"/>
          </a:xfrm>
        </p:grpSpPr>
        <p:grpSp>
          <p:nvGrpSpPr>
            <p:cNvPr id="42" name="Group 41">
              <a:extLst>
                <a:ext uri="{FF2B5EF4-FFF2-40B4-BE49-F238E27FC236}">
                  <a16:creationId xmlns:a16="http://schemas.microsoft.com/office/drawing/2014/main" id="{B01357A4-F462-6847-8496-69059347DA15}"/>
                </a:ext>
              </a:extLst>
            </p:cNvPr>
            <p:cNvGrpSpPr/>
            <p:nvPr/>
          </p:nvGrpSpPr>
          <p:grpSpPr>
            <a:xfrm>
              <a:off x="4778332" y="5738914"/>
              <a:ext cx="3010454" cy="407589"/>
              <a:chOff x="4761946" y="6269951"/>
              <a:chExt cx="3010454" cy="407589"/>
            </a:xfrm>
          </p:grpSpPr>
          <p:pic>
            <p:nvPicPr>
              <p:cNvPr id="23" name="Picture 22" descr="Icon&#10;&#10;Description automatically generated">
                <a:extLst>
                  <a:ext uri="{FF2B5EF4-FFF2-40B4-BE49-F238E27FC236}">
                    <a16:creationId xmlns:a16="http://schemas.microsoft.com/office/drawing/2014/main" id="{8998D186-3185-CE46-BF72-BBF06ABD6121}"/>
                  </a:ext>
                </a:extLst>
              </p:cNvPr>
              <p:cNvPicPr>
                <a:picLocks noChangeAspect="1"/>
              </p:cNvPicPr>
              <p:nvPr/>
            </p:nvPicPr>
            <p:blipFill>
              <a:blip r:embed="rId13"/>
              <a:stretch>
                <a:fillRect/>
              </a:stretch>
            </p:blipFill>
            <p:spPr>
              <a:xfrm>
                <a:off x="4761946" y="6269951"/>
                <a:ext cx="347996" cy="347996"/>
              </a:xfrm>
              <a:prstGeom prst="rect">
                <a:avLst/>
              </a:prstGeom>
            </p:spPr>
          </p:pic>
          <p:sp>
            <p:nvSpPr>
              <p:cNvPr id="24" name="TextBox 23">
                <a:extLst>
                  <a:ext uri="{FF2B5EF4-FFF2-40B4-BE49-F238E27FC236}">
                    <a16:creationId xmlns:a16="http://schemas.microsoft.com/office/drawing/2014/main" id="{CFDC4C2F-4532-2E4F-BB30-63CF15953A53}"/>
                  </a:ext>
                </a:extLst>
              </p:cNvPr>
              <p:cNvSpPr txBox="1"/>
              <p:nvPr/>
            </p:nvSpPr>
            <p:spPr>
              <a:xfrm>
                <a:off x="5121874" y="6308208"/>
                <a:ext cx="2650526" cy="369332"/>
              </a:xfrm>
              <a:prstGeom prst="rect">
                <a:avLst/>
              </a:prstGeom>
              <a:noFill/>
            </p:spPr>
            <p:txBody>
              <a:bodyPr wrap="square" rtlCol="0">
                <a:spAutoFit/>
              </a:bodyPr>
              <a:lstStyle/>
              <a:p>
                <a:r>
                  <a:rPr lang="en-US" dirty="0"/>
                  <a:t>Click on document</a:t>
                </a:r>
              </a:p>
            </p:txBody>
          </p:sp>
        </p:grpSp>
        <p:pic>
          <p:nvPicPr>
            <p:cNvPr id="47" name="Picture 46" descr="Text&#10;&#10;Description automatically generated">
              <a:extLst>
                <a:ext uri="{FF2B5EF4-FFF2-40B4-BE49-F238E27FC236}">
                  <a16:creationId xmlns:a16="http://schemas.microsoft.com/office/drawing/2014/main" id="{0E653C61-F80F-3F43-81A2-D1329E0397C4}"/>
                </a:ext>
              </a:extLst>
            </p:cNvPr>
            <p:cNvPicPr>
              <a:picLocks noChangeAspect="1"/>
            </p:cNvPicPr>
            <p:nvPr/>
          </p:nvPicPr>
          <p:blipFill>
            <a:blip r:embed="rId11"/>
            <a:stretch>
              <a:fillRect/>
            </a:stretch>
          </p:blipFill>
          <p:spPr>
            <a:xfrm>
              <a:off x="7057186" y="5818636"/>
              <a:ext cx="569078" cy="339748"/>
            </a:xfrm>
            <a:prstGeom prst="rect">
              <a:avLst/>
            </a:prstGeom>
          </p:spPr>
        </p:pic>
      </p:grpSp>
      <p:sp>
        <p:nvSpPr>
          <p:cNvPr id="50" name="Slide Number Placeholder 4">
            <a:extLst>
              <a:ext uri="{FF2B5EF4-FFF2-40B4-BE49-F238E27FC236}">
                <a16:creationId xmlns:a16="http://schemas.microsoft.com/office/drawing/2014/main" id="{6B7312A0-FA60-0043-BC95-73E0BB4456D1}"/>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5</a:t>
            </a:fld>
            <a:endParaRPr lang="en-US"/>
          </a:p>
        </p:txBody>
      </p:sp>
      <p:sp>
        <p:nvSpPr>
          <p:cNvPr id="51" name="Date Placeholder 3">
            <a:extLst>
              <a:ext uri="{FF2B5EF4-FFF2-40B4-BE49-F238E27FC236}">
                <a16:creationId xmlns:a16="http://schemas.microsoft.com/office/drawing/2014/main" id="{CDF315D3-210B-BB43-89D6-C83A1705ED52}"/>
              </a:ext>
            </a:extLst>
          </p:cNvPr>
          <p:cNvSpPr>
            <a:spLocks noGrp="1"/>
          </p:cNvSpPr>
          <p:nvPr>
            <p:ph type="dt" sz="half" idx="10"/>
          </p:nvPr>
        </p:nvSpPr>
        <p:spPr>
          <a:xfrm>
            <a:off x="838200" y="6356350"/>
            <a:ext cx="2743200" cy="365125"/>
          </a:xfrm>
        </p:spPr>
        <p:txBody>
          <a:bodyPr/>
          <a:lstStyle/>
          <a:p>
            <a:r>
              <a:rPr lang="en-US" dirty="0"/>
              <a:t>Cascading bandits</a:t>
            </a:r>
          </a:p>
        </p:txBody>
      </p:sp>
    </p:spTree>
    <p:extLst>
      <p:ext uri="{BB962C8B-B14F-4D97-AF65-F5344CB8AC3E}">
        <p14:creationId xmlns:p14="http://schemas.microsoft.com/office/powerpoint/2010/main" val="119664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6BF737-94C6-A541-B76D-9E592F022FBD}"/>
              </a:ext>
            </a:extLst>
          </p:cNvPr>
          <p:cNvPicPr>
            <a:picLocks noChangeAspect="1"/>
          </p:cNvPicPr>
          <p:nvPr/>
        </p:nvPicPr>
        <p:blipFill>
          <a:blip r:embed="rId2"/>
          <a:stretch>
            <a:fillRect/>
          </a:stretch>
        </p:blipFill>
        <p:spPr>
          <a:xfrm>
            <a:off x="2032495" y="5109380"/>
            <a:ext cx="4740838" cy="452586"/>
          </a:xfrm>
          <a:prstGeom prst="rect">
            <a:avLst/>
          </a:prstGeom>
        </p:spPr>
      </p:pic>
      <p:sp>
        <p:nvSpPr>
          <p:cNvPr id="2" name="Title 1">
            <a:extLst>
              <a:ext uri="{FF2B5EF4-FFF2-40B4-BE49-F238E27FC236}">
                <a16:creationId xmlns:a16="http://schemas.microsoft.com/office/drawing/2014/main" id="{867C24F3-578F-C64E-BB4F-4E32B9FF9F59}"/>
              </a:ext>
            </a:extLst>
          </p:cNvPr>
          <p:cNvSpPr>
            <a:spLocks noGrp="1"/>
          </p:cNvSpPr>
          <p:nvPr>
            <p:ph type="title"/>
          </p:nvPr>
        </p:nvSpPr>
        <p:spPr/>
        <p:txBody>
          <a:bodyPr/>
          <a:lstStyle/>
          <a:p>
            <a:r>
              <a:rPr lang="en-US" dirty="0"/>
              <a:t>Cascading bandits</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0DDA70ED-9B7B-6D47-AC2B-4ED0138038E5}"/>
                  </a:ext>
                </a:extLst>
              </p:cNvPr>
              <p:cNvSpPr>
                <a:spLocks noGrp="1"/>
              </p:cNvSpPr>
              <p:nvPr>
                <p:ph type="body" orient="vert" idx="1"/>
              </p:nvPr>
            </p:nvSpPr>
            <p:spPr>
              <a:xfrm>
                <a:off x="838200" y="1825624"/>
                <a:ext cx="10515600" cy="5093921"/>
              </a:xfrm>
            </p:spPr>
            <p:txBody>
              <a:bodyPr>
                <a:normAutofit/>
              </a:bodyPr>
              <a:lstStyle/>
              <a:p>
                <a:r>
                  <a:rPr lang="en-US" dirty="0"/>
                  <a:t>One model for each query</a:t>
                </a:r>
              </a:p>
              <a:p>
                <a:r>
                  <a:rPr lang="en-US" dirty="0"/>
                  <a:t>Interaction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b="0" dirty="0"/>
              </a:p>
              <a:p>
                <a:pPr lvl="1"/>
                <a:r>
                  <a:rPr lang="en-US" dirty="0"/>
                  <a:t>Environment draws attraction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oMath>
                </a14:m>
                <a:r>
                  <a:rPr lang="en-US" b="0" dirty="0"/>
                  <a:t> for </a:t>
                </a:r>
                <a14:m>
                  <m:oMath xmlns:m="http://schemas.openxmlformats.org/officeDocument/2006/math">
                    <m:r>
                      <a:rPr lang="en-US" b="0" i="1" dirty="0" smtClean="0">
                        <a:latin typeface="Cambria Math" panose="02040503050406030204" pitchFamily="18" charset="0"/>
                      </a:rPr>
                      <m:t>𝐿</m:t>
                    </m:r>
                  </m:oMath>
                </a14:m>
                <a:r>
                  <a:rPr lang="en-US" b="0" dirty="0"/>
                  <a:t> candidates</a:t>
                </a:r>
              </a:p>
              <a:p>
                <a:pPr lvl="1"/>
                <a:r>
                  <a:rPr lang="en-US" dirty="0"/>
                  <a:t>The model chooses an ordered list of </a:t>
                </a:r>
                <a14:m>
                  <m:oMath xmlns:m="http://schemas.openxmlformats.org/officeDocument/2006/math">
                    <m:r>
                      <a:rPr lang="en-US" i="1" dirty="0" smtClean="0">
                        <a:latin typeface="Cambria Math" panose="02040503050406030204" pitchFamily="18" charset="0"/>
                      </a:rPr>
                      <m:t>𝐾</m:t>
                    </m:r>
                  </m:oMath>
                </a14:m>
                <a:r>
                  <a:rPr lang="en-US" dirty="0"/>
                  <a:t> documents, </a:t>
                </a:r>
              </a:p>
              <a:p>
                <a:pPr lvl="1"/>
                <a:r>
                  <a:rPr lang="en-US" dirty="0"/>
                  <a:t>User clicks first attractive item in </a:t>
                </a:r>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ea typeface="Cambria Math" panose="02040503050406030204" pitchFamily="18" charset="0"/>
                          </a:rPr>
                          <m:t>π</m:t>
                        </m:r>
                      </m:e>
                      <m:sub>
                        <m:r>
                          <m:rPr>
                            <m:sty m:val="p"/>
                          </m:rPr>
                          <a:rPr lang="en-US" dirty="0">
                            <a:latin typeface="Cambria Math" panose="02040503050406030204" pitchFamily="18" charset="0"/>
                          </a:rPr>
                          <m:t>t</m:t>
                        </m:r>
                      </m:sub>
                    </m:sSub>
                  </m:oMath>
                </a14:m>
                <a:r>
                  <a:rPr lang="en-US" b="0"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𝑡</m:t>
                        </m:r>
                      </m:sub>
                    </m:sSub>
                  </m:oMath>
                </a14:m>
                <a:endParaRPr lang="en-US" b="0" dirty="0"/>
              </a:p>
              <a:p>
                <a:pPr lvl="1"/>
                <a:r>
                  <a:rPr lang="en-US" dirty="0"/>
                  <a:t>Update the weights of all observed items according to the feedback</a:t>
                </a:r>
              </a:p>
              <a:p>
                <a:pPr lvl="1"/>
                <a:endParaRPr lang="en-US" dirty="0"/>
              </a:p>
              <a:p>
                <a:pPr lvl="1"/>
                <a:r>
                  <a:rPr lang="en-US" dirty="0"/>
                  <a:t>Learning agent receives reward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rPr>
                      <m:t>)</m:t>
                    </m:r>
                  </m:oMath>
                </a14:m>
                <a:endParaRPr lang="en-US" b="0" dirty="0"/>
              </a:p>
              <a:p>
                <a:pPr marL="914400" lvl="2" indent="0">
                  <a:buNone/>
                </a:pPr>
                <a:endParaRPr lang="en-US" b="0" dirty="0"/>
              </a:p>
              <a:p>
                <a:r>
                  <a:rPr lang="en-US" dirty="0"/>
                  <a:t>Goal: minimize the expected cumulative regret over </a:t>
                </a:r>
                <a14:m>
                  <m:oMath xmlns:m="http://schemas.openxmlformats.org/officeDocument/2006/math">
                    <m:r>
                      <a:rPr lang="en-US" i="1" dirty="0" smtClean="0">
                        <a:latin typeface="Cambria Math" panose="02040503050406030204" pitchFamily="18" charset="0"/>
                      </a:rPr>
                      <m:t>𝑇</m:t>
                    </m:r>
                  </m:oMath>
                </a14:m>
                <a:r>
                  <a:rPr lang="en-US" dirty="0"/>
                  <a:t> steps</a:t>
                </a:r>
              </a:p>
              <a:p>
                <a:pPr marL="457200" lvl="1" indent="0">
                  <a:buNone/>
                </a:pPr>
                <a:endParaRPr lang="en-US" b="0" dirty="0"/>
              </a:p>
            </p:txBody>
          </p:sp>
        </mc:Choice>
        <mc:Fallback>
          <p:sp>
            <p:nvSpPr>
              <p:cNvPr id="3" name="Vertical Text Placeholder 2">
                <a:extLst>
                  <a:ext uri="{FF2B5EF4-FFF2-40B4-BE49-F238E27FC236}">
                    <a16:creationId xmlns:a16="http://schemas.microsoft.com/office/drawing/2014/main" id="{0DDA70ED-9B7B-6D47-AC2B-4ED0138038E5}"/>
                  </a:ext>
                </a:extLst>
              </p:cNvPr>
              <p:cNvSpPr>
                <a:spLocks noGrp="1" noRot="1" noChangeAspect="1" noMove="1" noResize="1" noEditPoints="1" noAdjustHandles="1" noChangeArrowheads="1" noChangeShapeType="1" noTextEdit="1"/>
              </p:cNvSpPr>
              <p:nvPr>
                <p:ph type="body" orient="vert" idx="1"/>
              </p:nvPr>
            </p:nvSpPr>
            <p:spPr>
              <a:xfrm>
                <a:off x="838200" y="1825624"/>
                <a:ext cx="10515600" cy="5093921"/>
              </a:xfrm>
              <a:blipFill>
                <a:blip r:embed="rId3"/>
                <a:stretch>
                  <a:fillRect l="-1086" t="-1990"/>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4F33D415-CF08-E241-8D1D-A4C4727CA6B7}"/>
              </a:ext>
            </a:extLst>
          </p:cNvPr>
          <p:cNvGrpSpPr/>
          <p:nvPr/>
        </p:nvGrpSpPr>
        <p:grpSpPr>
          <a:xfrm>
            <a:off x="7086600" y="1027906"/>
            <a:ext cx="4800600" cy="2190079"/>
            <a:chOff x="7086600" y="1027906"/>
            <a:chExt cx="4800600" cy="2190079"/>
          </a:xfrm>
        </p:grpSpPr>
        <p:sp>
          <p:nvSpPr>
            <p:cNvPr id="4" name="TextBox 3">
              <a:extLst>
                <a:ext uri="{FF2B5EF4-FFF2-40B4-BE49-F238E27FC236}">
                  <a16:creationId xmlns:a16="http://schemas.microsoft.com/office/drawing/2014/main" id="{064EFA94-A7A4-EA46-B537-AD25CA7D9095}"/>
                </a:ext>
              </a:extLst>
            </p:cNvPr>
            <p:cNvSpPr txBox="1"/>
            <p:nvPr/>
          </p:nvSpPr>
          <p:spPr>
            <a:xfrm>
              <a:off x="7086600" y="1027906"/>
              <a:ext cx="4800600" cy="120032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dirty="0"/>
                <a:t>Compute UCB on the attraction probability of each document.</a:t>
              </a:r>
            </a:p>
            <a:p>
              <a:pPr marL="285750" indent="-285750">
                <a:buFont typeface="Arial" panose="020B0604020202020204" pitchFamily="34" charset="0"/>
                <a:buChar char="•"/>
              </a:pPr>
              <a:r>
                <a:rPr lang="en-US" dirty="0"/>
                <a:t>Rank the documents according to UCB and return the top-K documents.</a:t>
              </a:r>
            </a:p>
          </p:txBody>
        </p:sp>
        <p:cxnSp>
          <p:nvCxnSpPr>
            <p:cNvPr id="6" name="Straight Arrow Connector 5">
              <a:extLst>
                <a:ext uri="{FF2B5EF4-FFF2-40B4-BE49-F238E27FC236}">
                  <a16:creationId xmlns:a16="http://schemas.microsoft.com/office/drawing/2014/main" id="{B23D185D-BCE6-8C42-BC2B-BEE099F06E9A}"/>
                </a:ext>
              </a:extLst>
            </p:cNvPr>
            <p:cNvCxnSpPr/>
            <p:nvPr/>
          </p:nvCxnSpPr>
          <p:spPr>
            <a:xfrm flipV="1">
              <a:off x="9346223" y="2228235"/>
              <a:ext cx="395654" cy="98975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D0608C3-FC03-1B4A-8ADB-DA9F3373D5B8}"/>
              </a:ext>
            </a:extLst>
          </p:cNvPr>
          <p:cNvGrpSpPr/>
          <p:nvPr/>
        </p:nvGrpSpPr>
        <p:grpSpPr>
          <a:xfrm>
            <a:off x="4111939" y="5103504"/>
            <a:ext cx="6370906" cy="1447040"/>
            <a:chOff x="4101329" y="5101216"/>
            <a:chExt cx="6370906" cy="1447040"/>
          </a:xfrm>
        </p:grpSpPr>
        <p:sp>
          <p:nvSpPr>
            <p:cNvPr id="9" name="Rectangle 8">
              <a:extLst>
                <a:ext uri="{FF2B5EF4-FFF2-40B4-BE49-F238E27FC236}">
                  <a16:creationId xmlns:a16="http://schemas.microsoft.com/office/drawing/2014/main" id="{AC0FBD0C-FFC2-2F4E-BB24-DECFD7F544FA}"/>
                </a:ext>
              </a:extLst>
            </p:cNvPr>
            <p:cNvSpPr/>
            <p:nvPr/>
          </p:nvSpPr>
          <p:spPr>
            <a:xfrm>
              <a:off x="4101329" y="5101216"/>
              <a:ext cx="2573943" cy="443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5FC621DC-CC2E-9D4F-A7B8-1ED71392C71F}"/>
                </a:ext>
              </a:extLst>
            </p:cNvPr>
            <p:cNvCxnSpPr>
              <a:cxnSpLocks/>
              <a:stCxn id="13" idx="2"/>
              <a:endCxn id="12" idx="1"/>
            </p:cNvCxnSpPr>
            <p:nvPr/>
          </p:nvCxnSpPr>
          <p:spPr>
            <a:xfrm>
              <a:off x="5179875" y="5544363"/>
              <a:ext cx="1495397" cy="680728"/>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DCE6E8-0183-3840-84DD-42D379B5B844}"/>
                </a:ext>
              </a:extLst>
            </p:cNvPr>
            <p:cNvSpPr txBox="1"/>
            <p:nvPr/>
          </p:nvSpPr>
          <p:spPr>
            <a:xfrm>
              <a:off x="6675272" y="5901925"/>
              <a:ext cx="3796963" cy="646331"/>
            </a:xfrm>
            <a:prstGeom prst="rect">
              <a:avLst/>
            </a:prstGeom>
            <a:noFill/>
          </p:spPr>
          <p:txBody>
            <a:bodyPr wrap="square" rtlCol="0">
              <a:spAutoFit/>
            </a:bodyPr>
            <a:lstStyle/>
            <a:p>
              <a:r>
                <a:rPr lang="en-US" altLang="zh-CN" dirty="0">
                  <a:solidFill>
                    <a:srgbClr val="FF0000"/>
                  </a:solidFill>
                  <a:ea typeface="Gill Sans Light" charset="0"/>
                  <a:cs typeface="Gill Sans Light" charset="0"/>
                </a:rPr>
                <a:t>The probability that none of the K documents is attractive.</a:t>
              </a:r>
              <a:endParaRPr lang="en-US" dirty="0">
                <a:solidFill>
                  <a:srgbClr val="FF0000"/>
                </a:solidFill>
                <a:ea typeface="Gill Sans Light" charset="0"/>
                <a:cs typeface="Gill Sans Light" charset="0"/>
              </a:endParaRPr>
            </a:p>
          </p:txBody>
        </p:sp>
      </p:grpSp>
      <p:grpSp>
        <p:nvGrpSpPr>
          <p:cNvPr id="20" name="Group 19">
            <a:extLst>
              <a:ext uri="{FF2B5EF4-FFF2-40B4-BE49-F238E27FC236}">
                <a16:creationId xmlns:a16="http://schemas.microsoft.com/office/drawing/2014/main" id="{691B4378-BBC2-D443-BC7B-A6DACF1737C2}"/>
              </a:ext>
            </a:extLst>
          </p:cNvPr>
          <p:cNvGrpSpPr/>
          <p:nvPr/>
        </p:nvGrpSpPr>
        <p:grpSpPr>
          <a:xfrm>
            <a:off x="3607637" y="5086741"/>
            <a:ext cx="7833614" cy="459910"/>
            <a:chOff x="3307300" y="5052937"/>
            <a:chExt cx="7833614" cy="459910"/>
          </a:xfrm>
        </p:grpSpPr>
        <p:sp>
          <p:nvSpPr>
            <p:cNvPr id="13" name="Rectangle 12">
              <a:extLst>
                <a:ext uri="{FF2B5EF4-FFF2-40B4-BE49-F238E27FC236}">
                  <a16:creationId xmlns:a16="http://schemas.microsoft.com/office/drawing/2014/main" id="{F7811967-4419-0C48-B537-B490E456060A}"/>
                </a:ext>
              </a:extLst>
            </p:cNvPr>
            <p:cNvSpPr/>
            <p:nvPr/>
          </p:nvSpPr>
          <p:spPr>
            <a:xfrm>
              <a:off x="3307300" y="5052937"/>
              <a:ext cx="3165696" cy="459910"/>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6304749-2A30-D14E-92F5-FB4491238919}"/>
                </a:ext>
              </a:extLst>
            </p:cNvPr>
            <p:cNvCxnSpPr>
              <a:cxnSpLocks/>
              <a:stCxn id="13" idx="3"/>
              <a:endCxn id="16" idx="1"/>
            </p:cNvCxnSpPr>
            <p:nvPr/>
          </p:nvCxnSpPr>
          <p:spPr>
            <a:xfrm flipV="1">
              <a:off x="6472996" y="5277070"/>
              <a:ext cx="870955" cy="5822"/>
            </a:xfrm>
            <a:prstGeom prst="straightConnector1">
              <a:avLst/>
            </a:prstGeom>
            <a:ln w="1905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7B83F68-438A-F04D-A723-0CE7C598730F}"/>
                </a:ext>
              </a:extLst>
            </p:cNvPr>
            <p:cNvSpPr txBox="1"/>
            <p:nvPr/>
          </p:nvSpPr>
          <p:spPr>
            <a:xfrm>
              <a:off x="7343951" y="5092404"/>
              <a:ext cx="3796963" cy="369332"/>
            </a:xfrm>
            <a:prstGeom prst="rect">
              <a:avLst/>
            </a:prstGeom>
            <a:noFill/>
          </p:spPr>
          <p:txBody>
            <a:bodyPr wrap="square" rtlCol="0">
              <a:spAutoFit/>
            </a:bodyPr>
            <a:lstStyle/>
            <a:p>
              <a:r>
                <a:rPr lang="en-US" altLang="zh-CN" dirty="0">
                  <a:solidFill>
                    <a:schemeClr val="accent1">
                      <a:lumMod val="75000"/>
                    </a:schemeClr>
                  </a:solidFill>
                  <a:ea typeface="Gill Sans Light" charset="0"/>
                  <a:cs typeface="Gill Sans Light" charset="0"/>
                </a:rPr>
                <a:t>At least one document is attractive.</a:t>
              </a:r>
              <a:endParaRPr lang="en-US" dirty="0">
                <a:solidFill>
                  <a:schemeClr val="accent1">
                    <a:lumMod val="75000"/>
                  </a:schemeClr>
                </a:solidFill>
                <a:ea typeface="Gill Sans Light" charset="0"/>
                <a:cs typeface="Gill Sans Light" charset="0"/>
              </a:endParaRPr>
            </a:p>
          </p:txBody>
        </p:sp>
      </p:grpSp>
      <p:pic>
        <p:nvPicPr>
          <p:cNvPr id="7" name="Picture 6">
            <a:extLst>
              <a:ext uri="{FF2B5EF4-FFF2-40B4-BE49-F238E27FC236}">
                <a16:creationId xmlns:a16="http://schemas.microsoft.com/office/drawing/2014/main" id="{5BD1B9EC-31DA-4D49-A641-A75B512C0C73}"/>
              </a:ext>
            </a:extLst>
          </p:cNvPr>
          <p:cNvPicPr>
            <a:picLocks noChangeAspect="1"/>
          </p:cNvPicPr>
          <p:nvPr/>
        </p:nvPicPr>
        <p:blipFill>
          <a:blip r:embed="rId4"/>
          <a:stretch>
            <a:fillRect/>
          </a:stretch>
        </p:blipFill>
        <p:spPr>
          <a:xfrm>
            <a:off x="8075546" y="3217985"/>
            <a:ext cx="3045762" cy="330626"/>
          </a:xfrm>
          <a:prstGeom prst="rect">
            <a:avLst/>
          </a:prstGeom>
        </p:spPr>
      </p:pic>
      <p:pic>
        <p:nvPicPr>
          <p:cNvPr id="11" name="Picture 10">
            <a:extLst>
              <a:ext uri="{FF2B5EF4-FFF2-40B4-BE49-F238E27FC236}">
                <a16:creationId xmlns:a16="http://schemas.microsoft.com/office/drawing/2014/main" id="{3985191C-1835-3E4D-BD0D-2F500DF2DAB7}"/>
              </a:ext>
            </a:extLst>
          </p:cNvPr>
          <p:cNvPicPr>
            <a:picLocks noChangeAspect="1"/>
          </p:cNvPicPr>
          <p:nvPr/>
        </p:nvPicPr>
        <p:blipFill>
          <a:blip r:embed="rId5"/>
          <a:stretch>
            <a:fillRect/>
          </a:stretch>
        </p:blipFill>
        <p:spPr>
          <a:xfrm>
            <a:off x="2180654" y="5970639"/>
            <a:ext cx="4740838" cy="567086"/>
          </a:xfrm>
          <a:prstGeom prst="rect">
            <a:avLst/>
          </a:prstGeom>
        </p:spPr>
      </p:pic>
      <p:pic>
        <p:nvPicPr>
          <p:cNvPr id="22" name="Picture 21">
            <a:extLst>
              <a:ext uri="{FF2B5EF4-FFF2-40B4-BE49-F238E27FC236}">
                <a16:creationId xmlns:a16="http://schemas.microsoft.com/office/drawing/2014/main" id="{4F46E884-B83F-A644-A478-0E639F2E6F3B}"/>
              </a:ext>
            </a:extLst>
          </p:cNvPr>
          <p:cNvPicPr>
            <a:picLocks noChangeAspect="1"/>
          </p:cNvPicPr>
          <p:nvPr/>
        </p:nvPicPr>
        <p:blipFill>
          <a:blip r:embed="rId6"/>
          <a:stretch>
            <a:fillRect/>
          </a:stretch>
        </p:blipFill>
        <p:spPr>
          <a:xfrm>
            <a:off x="2180654" y="4364575"/>
            <a:ext cx="5960436" cy="424108"/>
          </a:xfrm>
          <a:prstGeom prst="rect">
            <a:avLst/>
          </a:prstGeom>
        </p:spPr>
      </p:pic>
      <p:sp>
        <p:nvSpPr>
          <p:cNvPr id="28" name="Slide Number Placeholder 4">
            <a:extLst>
              <a:ext uri="{FF2B5EF4-FFF2-40B4-BE49-F238E27FC236}">
                <a16:creationId xmlns:a16="http://schemas.microsoft.com/office/drawing/2014/main" id="{8B9DE825-D7C4-B940-932D-F6690C5AB78E}"/>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6</a:t>
            </a:fld>
            <a:endParaRPr lang="en-US"/>
          </a:p>
        </p:txBody>
      </p:sp>
      <p:sp>
        <p:nvSpPr>
          <p:cNvPr id="29" name="Date Placeholder 3">
            <a:extLst>
              <a:ext uri="{FF2B5EF4-FFF2-40B4-BE49-F238E27FC236}">
                <a16:creationId xmlns:a16="http://schemas.microsoft.com/office/drawing/2014/main" id="{94B0F003-B843-5146-8EE9-910FCB7C373A}"/>
              </a:ext>
            </a:extLst>
          </p:cNvPr>
          <p:cNvSpPr>
            <a:spLocks noGrp="1"/>
          </p:cNvSpPr>
          <p:nvPr>
            <p:ph type="dt" sz="half" idx="10"/>
          </p:nvPr>
        </p:nvSpPr>
        <p:spPr>
          <a:xfrm>
            <a:off x="838200" y="6356350"/>
            <a:ext cx="2743200" cy="365125"/>
          </a:xfrm>
        </p:spPr>
        <p:txBody>
          <a:bodyPr/>
          <a:lstStyle/>
          <a:p>
            <a:r>
              <a:rPr lang="en-US" dirty="0"/>
              <a:t>Cascading bandits</a:t>
            </a:r>
          </a:p>
        </p:txBody>
      </p:sp>
    </p:spTree>
    <p:extLst>
      <p:ext uri="{BB962C8B-B14F-4D97-AF65-F5344CB8AC3E}">
        <p14:creationId xmlns:p14="http://schemas.microsoft.com/office/powerpoint/2010/main" val="29694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A503-E685-D249-96C4-2D0281141CBA}"/>
              </a:ext>
            </a:extLst>
          </p:cNvPr>
          <p:cNvSpPr>
            <a:spLocks noGrp="1"/>
          </p:cNvSpPr>
          <p:nvPr>
            <p:ph type="title"/>
          </p:nvPr>
        </p:nvSpPr>
        <p:spPr/>
        <p:txBody>
          <a:bodyPr/>
          <a:lstStyle/>
          <a:p>
            <a:r>
              <a:rPr lang="en-US" dirty="0"/>
              <a:t>DCM bandits [KKSW16] </a:t>
            </a:r>
          </a:p>
        </p:txBody>
      </p:sp>
      <p:sp>
        <p:nvSpPr>
          <p:cNvPr id="3" name="Vertical Text Placeholder 2">
            <a:extLst>
              <a:ext uri="{FF2B5EF4-FFF2-40B4-BE49-F238E27FC236}">
                <a16:creationId xmlns:a16="http://schemas.microsoft.com/office/drawing/2014/main" id="{263B924D-0BFD-084D-BF2F-8607DE1EBD09}"/>
              </a:ext>
            </a:extLst>
          </p:cNvPr>
          <p:cNvSpPr>
            <a:spLocks noGrp="1"/>
          </p:cNvSpPr>
          <p:nvPr>
            <p:ph type="body" orient="vert" idx="1"/>
          </p:nvPr>
        </p:nvSpPr>
        <p:spPr/>
        <p:txBody>
          <a:bodyPr/>
          <a:lstStyle/>
          <a:p>
            <a:r>
              <a:rPr lang="en-US" dirty="0"/>
              <a:t>Dependent click model (DCM)</a:t>
            </a:r>
          </a:p>
          <a:p>
            <a:pPr lvl="1"/>
            <a:r>
              <a:rPr lang="en-US" dirty="0"/>
              <a:t>Extend from cascade model where user may click on </a:t>
            </a:r>
            <a:r>
              <a:rPr lang="en-US" b="1" dirty="0"/>
              <a:t>multiple documents</a:t>
            </a:r>
            <a:endParaRPr lang="en-US" dirty="0"/>
          </a:p>
          <a:p>
            <a:pPr lvl="2"/>
            <a:r>
              <a:rPr lang="en-US" dirty="0"/>
              <a:t>Attraction probability:</a:t>
            </a:r>
            <a:endParaRPr lang="en-US" b="0" dirty="0">
              <a:ea typeface="Cambria Math" panose="02040503050406030204" pitchFamily="18" charset="0"/>
            </a:endParaRPr>
          </a:p>
          <a:p>
            <a:pPr lvl="2"/>
            <a:r>
              <a:rPr lang="en-US" dirty="0">
                <a:solidFill>
                  <a:srgbClr val="FF0000"/>
                </a:solidFill>
              </a:rPr>
              <a:t>termination probability</a:t>
            </a:r>
            <a:r>
              <a:rPr lang="en-US" dirty="0"/>
              <a:t>: </a:t>
            </a:r>
          </a:p>
        </p:txBody>
      </p:sp>
      <p:sp>
        <p:nvSpPr>
          <p:cNvPr id="34" name="TextBox 33">
            <a:extLst>
              <a:ext uri="{FF2B5EF4-FFF2-40B4-BE49-F238E27FC236}">
                <a16:creationId xmlns:a16="http://schemas.microsoft.com/office/drawing/2014/main" id="{1B432877-7507-EA4F-887D-A33B7A12A763}"/>
              </a:ext>
            </a:extLst>
          </p:cNvPr>
          <p:cNvSpPr txBox="1"/>
          <p:nvPr/>
        </p:nvSpPr>
        <p:spPr>
          <a:xfrm>
            <a:off x="5881003" y="3004905"/>
            <a:ext cx="2313401" cy="338554"/>
          </a:xfrm>
          <a:prstGeom prst="rect">
            <a:avLst/>
          </a:prstGeom>
          <a:noFill/>
        </p:spPr>
        <p:txBody>
          <a:bodyPr wrap="square" rtlCol="0">
            <a:spAutoFit/>
          </a:bodyPr>
          <a:lstStyle/>
          <a:p>
            <a:r>
              <a:rPr lang="en-US" sz="1600" dirty="0">
                <a:solidFill>
                  <a:schemeClr val="accent1">
                    <a:lumMod val="75000"/>
                  </a:schemeClr>
                </a:solidFill>
              </a:rPr>
              <a:t>Position-dependent</a:t>
            </a:r>
          </a:p>
        </p:txBody>
      </p:sp>
      <p:pic>
        <p:nvPicPr>
          <p:cNvPr id="32" name="Picture 31" descr="Icon&#10;&#10;Description automatically generated with low confidence">
            <a:extLst>
              <a:ext uri="{FF2B5EF4-FFF2-40B4-BE49-F238E27FC236}">
                <a16:creationId xmlns:a16="http://schemas.microsoft.com/office/drawing/2014/main" id="{54AD8BE2-E711-0948-A952-CA45BC89E843}"/>
              </a:ext>
            </a:extLst>
          </p:cNvPr>
          <p:cNvPicPr>
            <a:picLocks noChangeAspect="1"/>
          </p:cNvPicPr>
          <p:nvPr/>
        </p:nvPicPr>
        <p:blipFill>
          <a:blip r:embed="rId2"/>
          <a:stretch>
            <a:fillRect/>
          </a:stretch>
        </p:blipFill>
        <p:spPr>
          <a:xfrm>
            <a:off x="4385118" y="2633091"/>
            <a:ext cx="1223204" cy="369806"/>
          </a:xfrm>
          <a:prstGeom prst="rect">
            <a:avLst/>
          </a:prstGeom>
        </p:spPr>
      </p:pic>
      <p:pic>
        <p:nvPicPr>
          <p:cNvPr id="22" name="Picture 21" descr="Icon&#10;&#10;Description automatically generated with low confidence">
            <a:extLst>
              <a:ext uri="{FF2B5EF4-FFF2-40B4-BE49-F238E27FC236}">
                <a16:creationId xmlns:a16="http://schemas.microsoft.com/office/drawing/2014/main" id="{1E9AC4A6-2F33-4943-9F79-3FA22CBB62CE}"/>
              </a:ext>
            </a:extLst>
          </p:cNvPr>
          <p:cNvPicPr>
            <a:picLocks noChangeAspect="1"/>
          </p:cNvPicPr>
          <p:nvPr/>
        </p:nvPicPr>
        <p:blipFill>
          <a:blip r:embed="rId3"/>
          <a:stretch>
            <a:fillRect/>
          </a:stretch>
        </p:blipFill>
        <p:spPr>
          <a:xfrm>
            <a:off x="4651167" y="2982047"/>
            <a:ext cx="1229836" cy="390424"/>
          </a:xfrm>
          <a:prstGeom prst="rect">
            <a:avLst/>
          </a:prstGeom>
        </p:spPr>
      </p:pic>
      <p:grpSp>
        <p:nvGrpSpPr>
          <p:cNvPr id="36" name="Group 35">
            <a:extLst>
              <a:ext uri="{FF2B5EF4-FFF2-40B4-BE49-F238E27FC236}">
                <a16:creationId xmlns:a16="http://schemas.microsoft.com/office/drawing/2014/main" id="{CF6E7FE3-0218-C342-B8E2-868F096D6520}"/>
              </a:ext>
            </a:extLst>
          </p:cNvPr>
          <p:cNvGrpSpPr/>
          <p:nvPr/>
        </p:nvGrpSpPr>
        <p:grpSpPr>
          <a:xfrm>
            <a:off x="6314616" y="5359570"/>
            <a:ext cx="3288098" cy="453723"/>
            <a:chOff x="6314616" y="5359773"/>
            <a:chExt cx="3288098" cy="453723"/>
          </a:xfrm>
        </p:grpSpPr>
        <p:grpSp>
          <p:nvGrpSpPr>
            <p:cNvPr id="42" name="Group 41">
              <a:extLst>
                <a:ext uri="{FF2B5EF4-FFF2-40B4-BE49-F238E27FC236}">
                  <a16:creationId xmlns:a16="http://schemas.microsoft.com/office/drawing/2014/main" id="{1CC99CBA-03DC-FE48-AE3C-5C6346E0AE77}"/>
                </a:ext>
              </a:extLst>
            </p:cNvPr>
            <p:cNvGrpSpPr/>
            <p:nvPr/>
          </p:nvGrpSpPr>
          <p:grpSpPr>
            <a:xfrm>
              <a:off x="6314616" y="5359773"/>
              <a:ext cx="3288098" cy="421865"/>
              <a:chOff x="6491098" y="5605670"/>
              <a:chExt cx="3288098" cy="421865"/>
            </a:xfrm>
          </p:grpSpPr>
          <p:cxnSp>
            <p:nvCxnSpPr>
              <p:cNvPr id="25" name="Straight Arrow Connector 24">
                <a:extLst>
                  <a:ext uri="{FF2B5EF4-FFF2-40B4-BE49-F238E27FC236}">
                    <a16:creationId xmlns:a16="http://schemas.microsoft.com/office/drawing/2014/main" id="{CF5F9A6D-C65F-EC46-BBBF-64654DFAB077}"/>
                  </a:ext>
                </a:extLst>
              </p:cNvPr>
              <p:cNvCxnSpPr>
                <a:cxnSpLocks/>
              </p:cNvCxnSpPr>
              <p:nvPr/>
            </p:nvCxnSpPr>
            <p:spPr>
              <a:xfrm flipV="1">
                <a:off x="6491098" y="5605670"/>
                <a:ext cx="0" cy="42186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EE9664-513E-4845-8D3B-B16C2EB36F55}"/>
                  </a:ext>
                </a:extLst>
              </p:cNvPr>
              <p:cNvSpPr txBox="1"/>
              <p:nvPr/>
            </p:nvSpPr>
            <p:spPr>
              <a:xfrm>
                <a:off x="6528419" y="5648090"/>
                <a:ext cx="3250777" cy="369332"/>
              </a:xfrm>
              <a:prstGeom prst="rect">
                <a:avLst/>
              </a:prstGeom>
              <a:noFill/>
              <a:ln>
                <a:noFill/>
              </a:ln>
            </p:spPr>
            <p:txBody>
              <a:bodyPr wrap="square" rtlCol="0">
                <a:spAutoFit/>
              </a:bodyPr>
              <a:lstStyle/>
              <a:p>
                <a:r>
                  <a:rPr lang="en-US" dirty="0">
                    <a:solidFill>
                      <a:srgbClr val="FF0000"/>
                    </a:solidFill>
                  </a:rPr>
                  <a:t>unsatisfied with prob</a:t>
                </a:r>
              </a:p>
            </p:txBody>
          </p:sp>
        </p:grpSp>
        <p:pic>
          <p:nvPicPr>
            <p:cNvPr id="24" name="Picture 23" descr="Text&#10;&#10;Description automatically generated with medium confidence">
              <a:extLst>
                <a:ext uri="{FF2B5EF4-FFF2-40B4-BE49-F238E27FC236}">
                  <a16:creationId xmlns:a16="http://schemas.microsoft.com/office/drawing/2014/main" id="{74769E6C-4B7D-6C4F-A9F3-6B19FC1C199F}"/>
                </a:ext>
              </a:extLst>
            </p:cNvPr>
            <p:cNvPicPr>
              <a:picLocks noChangeAspect="1"/>
            </p:cNvPicPr>
            <p:nvPr/>
          </p:nvPicPr>
          <p:blipFill>
            <a:blip r:embed="rId4"/>
            <a:stretch>
              <a:fillRect/>
            </a:stretch>
          </p:blipFill>
          <p:spPr>
            <a:xfrm>
              <a:off x="8444234" y="5490051"/>
              <a:ext cx="722995" cy="323445"/>
            </a:xfrm>
            <a:prstGeom prst="rect">
              <a:avLst/>
            </a:prstGeom>
          </p:spPr>
        </p:pic>
      </p:grpSp>
      <p:grpSp>
        <p:nvGrpSpPr>
          <p:cNvPr id="48" name="Group 47">
            <a:extLst>
              <a:ext uri="{FF2B5EF4-FFF2-40B4-BE49-F238E27FC236}">
                <a16:creationId xmlns:a16="http://schemas.microsoft.com/office/drawing/2014/main" id="{65F3EC7B-589D-7541-9E1A-FB3BFDEDBABF}"/>
              </a:ext>
            </a:extLst>
          </p:cNvPr>
          <p:cNvGrpSpPr/>
          <p:nvPr/>
        </p:nvGrpSpPr>
        <p:grpSpPr>
          <a:xfrm>
            <a:off x="1986236" y="3950194"/>
            <a:ext cx="3969235" cy="646331"/>
            <a:chOff x="1986236" y="3950194"/>
            <a:chExt cx="3969235" cy="646331"/>
          </a:xfrm>
        </p:grpSpPr>
        <p:pic>
          <p:nvPicPr>
            <p:cNvPr id="49" name="Picture 48" descr="Text&#10;&#10;Description automatically generated">
              <a:extLst>
                <a:ext uri="{FF2B5EF4-FFF2-40B4-BE49-F238E27FC236}">
                  <a16:creationId xmlns:a16="http://schemas.microsoft.com/office/drawing/2014/main" id="{209CBEB2-28E6-6747-BCEE-BE6141515AA9}"/>
                </a:ext>
              </a:extLst>
            </p:cNvPr>
            <p:cNvPicPr>
              <a:picLocks noChangeAspect="1"/>
            </p:cNvPicPr>
            <p:nvPr/>
          </p:nvPicPr>
          <p:blipFill>
            <a:blip r:embed="rId5"/>
            <a:stretch>
              <a:fillRect/>
            </a:stretch>
          </p:blipFill>
          <p:spPr>
            <a:xfrm>
              <a:off x="3533711" y="4288165"/>
              <a:ext cx="1398283" cy="304388"/>
            </a:xfrm>
            <a:prstGeom prst="rect">
              <a:avLst/>
            </a:prstGeom>
          </p:spPr>
        </p:pic>
        <p:grpSp>
          <p:nvGrpSpPr>
            <p:cNvPr id="50" name="Group 49">
              <a:extLst>
                <a:ext uri="{FF2B5EF4-FFF2-40B4-BE49-F238E27FC236}">
                  <a16:creationId xmlns:a16="http://schemas.microsoft.com/office/drawing/2014/main" id="{80AAED92-56E0-884E-B74F-9BCB94C7FAC0}"/>
                </a:ext>
              </a:extLst>
            </p:cNvPr>
            <p:cNvGrpSpPr/>
            <p:nvPr/>
          </p:nvGrpSpPr>
          <p:grpSpPr>
            <a:xfrm>
              <a:off x="1986236" y="3950194"/>
              <a:ext cx="3969235" cy="646331"/>
              <a:chOff x="1969850" y="4481231"/>
              <a:chExt cx="3969235" cy="646331"/>
            </a:xfrm>
          </p:grpSpPr>
          <p:cxnSp>
            <p:nvCxnSpPr>
              <p:cNvPr id="51" name="Straight Arrow Connector 50">
                <a:extLst>
                  <a:ext uri="{FF2B5EF4-FFF2-40B4-BE49-F238E27FC236}">
                    <a16:creationId xmlns:a16="http://schemas.microsoft.com/office/drawing/2014/main" id="{0CE2BF11-787B-5549-9C80-C227F4270074}"/>
                  </a:ext>
                </a:extLst>
              </p:cNvPr>
              <p:cNvCxnSpPr>
                <a:stCxn id="65" idx="6"/>
                <a:endCxn id="58" idx="2"/>
              </p:cNvCxnSpPr>
              <p:nvPr/>
            </p:nvCxnSpPr>
            <p:spPr>
              <a:xfrm flipV="1">
                <a:off x="1969850" y="5117617"/>
                <a:ext cx="3969235" cy="273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27C58B3-6CB0-444D-A4E5-EC1DC8AFF93A}"/>
                  </a:ext>
                </a:extLst>
              </p:cNvPr>
              <p:cNvSpPr txBox="1"/>
              <p:nvPr/>
            </p:nvSpPr>
            <p:spPr>
              <a:xfrm>
                <a:off x="2488223" y="4481231"/>
                <a:ext cx="2892669" cy="646331"/>
              </a:xfrm>
              <a:prstGeom prst="rect">
                <a:avLst/>
              </a:prstGeom>
              <a:noFill/>
            </p:spPr>
            <p:txBody>
              <a:bodyPr wrap="square" rtlCol="0">
                <a:spAutoFit/>
              </a:bodyPr>
              <a:lstStyle/>
              <a:p>
                <a:r>
                  <a:rPr lang="en-US" dirty="0"/>
                  <a:t>Document is not attractive with prob</a:t>
                </a:r>
              </a:p>
            </p:txBody>
          </p:sp>
        </p:grpSp>
      </p:grpSp>
      <p:grpSp>
        <p:nvGrpSpPr>
          <p:cNvPr id="53" name="Group 52">
            <a:extLst>
              <a:ext uri="{FF2B5EF4-FFF2-40B4-BE49-F238E27FC236}">
                <a16:creationId xmlns:a16="http://schemas.microsoft.com/office/drawing/2014/main" id="{7664BE31-96A8-DC45-BB2F-E65BFB82BDC4}"/>
              </a:ext>
            </a:extLst>
          </p:cNvPr>
          <p:cNvGrpSpPr/>
          <p:nvPr/>
        </p:nvGrpSpPr>
        <p:grpSpPr>
          <a:xfrm>
            <a:off x="5138260" y="4202532"/>
            <a:ext cx="3753826" cy="1208256"/>
            <a:chOff x="5138260" y="4202532"/>
            <a:chExt cx="3753826" cy="1208256"/>
          </a:xfrm>
        </p:grpSpPr>
        <p:grpSp>
          <p:nvGrpSpPr>
            <p:cNvPr id="54" name="Group 53">
              <a:extLst>
                <a:ext uri="{FF2B5EF4-FFF2-40B4-BE49-F238E27FC236}">
                  <a16:creationId xmlns:a16="http://schemas.microsoft.com/office/drawing/2014/main" id="{AC2D7DD8-7B95-924C-B81F-66921ED55EF0}"/>
                </a:ext>
              </a:extLst>
            </p:cNvPr>
            <p:cNvGrpSpPr/>
            <p:nvPr/>
          </p:nvGrpSpPr>
          <p:grpSpPr>
            <a:xfrm>
              <a:off x="5138260" y="4202532"/>
              <a:ext cx="3753826" cy="1208256"/>
              <a:chOff x="5121874" y="4733569"/>
              <a:chExt cx="3753826" cy="1208256"/>
            </a:xfrm>
          </p:grpSpPr>
          <p:grpSp>
            <p:nvGrpSpPr>
              <p:cNvPr id="56" name="Group 55">
                <a:extLst>
                  <a:ext uri="{FF2B5EF4-FFF2-40B4-BE49-F238E27FC236}">
                    <a16:creationId xmlns:a16="http://schemas.microsoft.com/office/drawing/2014/main" id="{5A899980-24A1-9D41-B35F-93B7E8664823}"/>
                  </a:ext>
                </a:extLst>
              </p:cNvPr>
              <p:cNvGrpSpPr/>
              <p:nvPr/>
            </p:nvGrpSpPr>
            <p:grpSpPr>
              <a:xfrm>
                <a:off x="5939085" y="4733569"/>
                <a:ext cx="768096" cy="768096"/>
                <a:chOff x="1581501" y="4301263"/>
                <a:chExt cx="768096" cy="768096"/>
              </a:xfrm>
            </p:grpSpPr>
            <p:sp>
              <p:nvSpPr>
                <p:cNvPr id="58" name="Oval 57">
                  <a:extLst>
                    <a:ext uri="{FF2B5EF4-FFF2-40B4-BE49-F238E27FC236}">
                      <a16:creationId xmlns:a16="http://schemas.microsoft.com/office/drawing/2014/main" id="{7D2C7678-2030-204A-8EFB-743EFE2FCE54}"/>
                    </a:ext>
                  </a:extLst>
                </p:cNvPr>
                <p:cNvSpPr/>
                <p:nvPr/>
              </p:nvSpPr>
              <p:spPr>
                <a:xfrm>
                  <a:off x="1581501" y="4301263"/>
                  <a:ext cx="768096" cy="7680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0B13A816-C939-7E46-B602-C6E0B800CD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329" y="4372091"/>
                  <a:ext cx="626439" cy="626439"/>
                </a:xfrm>
                <a:prstGeom prst="rect">
                  <a:avLst/>
                </a:prstGeom>
              </p:spPr>
            </p:pic>
          </p:grpSp>
          <p:sp>
            <p:nvSpPr>
              <p:cNvPr id="57" name="TextBox 56">
                <a:extLst>
                  <a:ext uri="{FF2B5EF4-FFF2-40B4-BE49-F238E27FC236}">
                    <a16:creationId xmlns:a16="http://schemas.microsoft.com/office/drawing/2014/main" id="{3C877B58-FF77-E044-96C0-9F9654665DFD}"/>
                  </a:ext>
                </a:extLst>
              </p:cNvPr>
              <p:cNvSpPr txBox="1"/>
              <p:nvPr/>
            </p:nvSpPr>
            <p:spPr>
              <a:xfrm>
                <a:off x="5121874" y="5572493"/>
                <a:ext cx="3753826" cy="369332"/>
              </a:xfrm>
              <a:prstGeom prst="rect">
                <a:avLst/>
              </a:prstGeom>
              <a:noFill/>
            </p:spPr>
            <p:txBody>
              <a:bodyPr wrap="square" rtlCol="0">
                <a:spAutoFit/>
              </a:bodyPr>
              <a:lstStyle/>
              <a:p>
                <a:r>
                  <a:rPr lang="en-US" dirty="0"/>
                  <a:t>User examine document </a:t>
                </a:r>
              </a:p>
            </p:txBody>
          </p:sp>
        </p:grpSp>
        <p:pic>
          <p:nvPicPr>
            <p:cNvPr id="55" name="Picture 54" descr="Diagram&#10;&#10;Description automatically generated with medium confidence">
              <a:extLst>
                <a:ext uri="{FF2B5EF4-FFF2-40B4-BE49-F238E27FC236}">
                  <a16:creationId xmlns:a16="http://schemas.microsoft.com/office/drawing/2014/main" id="{7D2C0297-FADF-FF40-998C-E2F369B46090}"/>
                </a:ext>
              </a:extLst>
            </p:cNvPr>
            <p:cNvPicPr>
              <a:picLocks noChangeAspect="1"/>
            </p:cNvPicPr>
            <p:nvPr/>
          </p:nvPicPr>
          <p:blipFill>
            <a:blip r:embed="rId7"/>
            <a:stretch>
              <a:fillRect/>
            </a:stretch>
          </p:blipFill>
          <p:spPr>
            <a:xfrm>
              <a:off x="7546820" y="5015083"/>
              <a:ext cx="869816" cy="377799"/>
            </a:xfrm>
            <a:prstGeom prst="rect">
              <a:avLst/>
            </a:prstGeom>
          </p:spPr>
        </p:pic>
      </p:grpSp>
      <p:grpSp>
        <p:nvGrpSpPr>
          <p:cNvPr id="60" name="Group 59">
            <a:extLst>
              <a:ext uri="{FF2B5EF4-FFF2-40B4-BE49-F238E27FC236}">
                <a16:creationId xmlns:a16="http://schemas.microsoft.com/office/drawing/2014/main" id="{13648D63-58E5-1943-B70E-8B4777BDD43D}"/>
              </a:ext>
            </a:extLst>
          </p:cNvPr>
          <p:cNvGrpSpPr/>
          <p:nvPr/>
        </p:nvGrpSpPr>
        <p:grpSpPr>
          <a:xfrm>
            <a:off x="437058" y="4205265"/>
            <a:ext cx="2748262" cy="1199573"/>
            <a:chOff x="419100" y="4202532"/>
            <a:chExt cx="2748262" cy="1199573"/>
          </a:xfrm>
        </p:grpSpPr>
        <p:grpSp>
          <p:nvGrpSpPr>
            <p:cNvPr id="61" name="Group 60">
              <a:extLst>
                <a:ext uri="{FF2B5EF4-FFF2-40B4-BE49-F238E27FC236}">
                  <a16:creationId xmlns:a16="http://schemas.microsoft.com/office/drawing/2014/main" id="{C539524C-6E53-9E40-8FE1-4734B8796AAF}"/>
                </a:ext>
              </a:extLst>
            </p:cNvPr>
            <p:cNvGrpSpPr/>
            <p:nvPr/>
          </p:nvGrpSpPr>
          <p:grpSpPr>
            <a:xfrm>
              <a:off x="419100" y="4202532"/>
              <a:ext cx="2748262" cy="1195296"/>
              <a:chOff x="402714" y="4733569"/>
              <a:chExt cx="2748262" cy="1195296"/>
            </a:xfrm>
          </p:grpSpPr>
          <p:grpSp>
            <p:nvGrpSpPr>
              <p:cNvPr id="63" name="Group 62">
                <a:extLst>
                  <a:ext uri="{FF2B5EF4-FFF2-40B4-BE49-F238E27FC236}">
                    <a16:creationId xmlns:a16="http://schemas.microsoft.com/office/drawing/2014/main" id="{0CA1045B-951F-9E4E-A1B1-F7E5CC6933C0}"/>
                  </a:ext>
                </a:extLst>
              </p:cNvPr>
              <p:cNvGrpSpPr/>
              <p:nvPr/>
            </p:nvGrpSpPr>
            <p:grpSpPr>
              <a:xfrm>
                <a:off x="1183796" y="4733569"/>
                <a:ext cx="768096" cy="768096"/>
                <a:chOff x="1581501" y="4301263"/>
                <a:chExt cx="768096" cy="768096"/>
              </a:xfrm>
            </p:grpSpPr>
            <p:sp>
              <p:nvSpPr>
                <p:cNvPr id="65" name="Oval 64">
                  <a:extLst>
                    <a:ext uri="{FF2B5EF4-FFF2-40B4-BE49-F238E27FC236}">
                      <a16:creationId xmlns:a16="http://schemas.microsoft.com/office/drawing/2014/main" id="{8B5492B3-4F85-C346-988B-DE4952860E42}"/>
                    </a:ext>
                  </a:extLst>
                </p:cNvPr>
                <p:cNvSpPr/>
                <p:nvPr/>
              </p:nvSpPr>
              <p:spPr>
                <a:xfrm>
                  <a:off x="1581501" y="4301263"/>
                  <a:ext cx="768096" cy="7680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0D2B501D-4880-D142-8390-FA2FF3931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329" y="4372091"/>
                  <a:ext cx="626439" cy="626439"/>
                </a:xfrm>
                <a:prstGeom prst="rect">
                  <a:avLst/>
                </a:prstGeom>
              </p:spPr>
            </p:pic>
          </p:grpSp>
          <p:sp>
            <p:nvSpPr>
              <p:cNvPr id="64" name="TextBox 63">
                <a:extLst>
                  <a:ext uri="{FF2B5EF4-FFF2-40B4-BE49-F238E27FC236}">
                    <a16:creationId xmlns:a16="http://schemas.microsoft.com/office/drawing/2014/main" id="{72E82B81-EC94-394D-8970-23E15499DE80}"/>
                  </a:ext>
                </a:extLst>
              </p:cNvPr>
              <p:cNvSpPr txBox="1"/>
              <p:nvPr/>
            </p:nvSpPr>
            <p:spPr>
              <a:xfrm>
                <a:off x="402714" y="5559533"/>
                <a:ext cx="2748262" cy="369332"/>
              </a:xfrm>
              <a:prstGeom prst="rect">
                <a:avLst/>
              </a:prstGeom>
              <a:noFill/>
            </p:spPr>
            <p:txBody>
              <a:bodyPr wrap="square" rtlCol="0">
                <a:spAutoFit/>
              </a:bodyPr>
              <a:lstStyle/>
              <a:p>
                <a:r>
                  <a:rPr lang="en-US" dirty="0"/>
                  <a:t>User examine item</a:t>
                </a:r>
              </a:p>
            </p:txBody>
          </p:sp>
        </p:grpSp>
        <p:pic>
          <p:nvPicPr>
            <p:cNvPr id="62" name="Picture 61" descr="Text&#10;&#10;Description automatically generated">
              <a:extLst>
                <a:ext uri="{FF2B5EF4-FFF2-40B4-BE49-F238E27FC236}">
                  <a16:creationId xmlns:a16="http://schemas.microsoft.com/office/drawing/2014/main" id="{14AA0B8F-68EF-ED41-B7EE-0A7306781D64}"/>
                </a:ext>
              </a:extLst>
            </p:cNvPr>
            <p:cNvPicPr>
              <a:picLocks noChangeAspect="1"/>
            </p:cNvPicPr>
            <p:nvPr/>
          </p:nvPicPr>
          <p:blipFill>
            <a:blip r:embed="rId8"/>
            <a:stretch>
              <a:fillRect/>
            </a:stretch>
          </p:blipFill>
          <p:spPr>
            <a:xfrm>
              <a:off x="2289599" y="5062357"/>
              <a:ext cx="569078" cy="339748"/>
            </a:xfrm>
            <a:prstGeom prst="rect">
              <a:avLst/>
            </a:prstGeom>
          </p:spPr>
        </p:pic>
      </p:grpSp>
      <p:grpSp>
        <p:nvGrpSpPr>
          <p:cNvPr id="67" name="Group 66">
            <a:extLst>
              <a:ext uri="{FF2B5EF4-FFF2-40B4-BE49-F238E27FC236}">
                <a16:creationId xmlns:a16="http://schemas.microsoft.com/office/drawing/2014/main" id="{A7CF233B-2DC1-D940-9399-D09F984BFCB9}"/>
              </a:ext>
            </a:extLst>
          </p:cNvPr>
          <p:cNvGrpSpPr/>
          <p:nvPr/>
        </p:nvGrpSpPr>
        <p:grpSpPr>
          <a:xfrm>
            <a:off x="1968277" y="4761442"/>
            <a:ext cx="2676905" cy="1200395"/>
            <a:chOff x="1968277" y="4761442"/>
            <a:chExt cx="2676905" cy="1200395"/>
          </a:xfrm>
        </p:grpSpPr>
        <p:grpSp>
          <p:nvGrpSpPr>
            <p:cNvPr id="68" name="Group 67">
              <a:extLst>
                <a:ext uri="{FF2B5EF4-FFF2-40B4-BE49-F238E27FC236}">
                  <a16:creationId xmlns:a16="http://schemas.microsoft.com/office/drawing/2014/main" id="{763AE889-23B1-2047-8520-EB39F070A42D}"/>
                </a:ext>
              </a:extLst>
            </p:cNvPr>
            <p:cNvGrpSpPr/>
            <p:nvPr/>
          </p:nvGrpSpPr>
          <p:grpSpPr>
            <a:xfrm>
              <a:off x="1968277" y="4761442"/>
              <a:ext cx="2676905" cy="1200395"/>
              <a:chOff x="1951891" y="5292479"/>
              <a:chExt cx="2676905" cy="1200395"/>
            </a:xfrm>
          </p:grpSpPr>
          <p:cxnSp>
            <p:nvCxnSpPr>
              <p:cNvPr id="70" name="Elbow Connector 69">
                <a:extLst>
                  <a:ext uri="{FF2B5EF4-FFF2-40B4-BE49-F238E27FC236}">
                    <a16:creationId xmlns:a16="http://schemas.microsoft.com/office/drawing/2014/main" id="{C54B5289-7821-CE41-8A08-DF6EA0500FD1}"/>
                  </a:ext>
                </a:extLst>
              </p:cNvPr>
              <p:cNvCxnSpPr>
                <a:cxnSpLocks/>
              </p:cNvCxnSpPr>
              <p:nvPr/>
            </p:nvCxnSpPr>
            <p:spPr>
              <a:xfrm>
                <a:off x="1951891" y="5292479"/>
                <a:ext cx="2676905" cy="1200395"/>
              </a:xfrm>
              <a:prstGeom prst="bentConnector3">
                <a:avLst>
                  <a:gd name="adj1" fmla="val 35877"/>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195ED6B-A537-8544-9363-791CBB5E7C3C}"/>
                  </a:ext>
                </a:extLst>
              </p:cNvPr>
              <p:cNvSpPr txBox="1"/>
              <p:nvPr/>
            </p:nvSpPr>
            <p:spPr>
              <a:xfrm>
                <a:off x="3004037" y="5846543"/>
                <a:ext cx="1521069" cy="646331"/>
              </a:xfrm>
              <a:prstGeom prst="rect">
                <a:avLst/>
              </a:prstGeom>
              <a:noFill/>
            </p:spPr>
            <p:txBody>
              <a:bodyPr wrap="square" rtlCol="0">
                <a:spAutoFit/>
              </a:bodyPr>
              <a:lstStyle/>
              <a:p>
                <a:r>
                  <a:rPr lang="en-US" dirty="0"/>
                  <a:t>Attracted with  prob</a:t>
                </a:r>
              </a:p>
            </p:txBody>
          </p:sp>
        </p:grpSp>
        <p:pic>
          <p:nvPicPr>
            <p:cNvPr id="69" name="Picture 68" descr="Text&#10;&#10;Description automatically generated">
              <a:extLst>
                <a:ext uri="{FF2B5EF4-FFF2-40B4-BE49-F238E27FC236}">
                  <a16:creationId xmlns:a16="http://schemas.microsoft.com/office/drawing/2014/main" id="{0CCEF82C-E68B-3C45-8446-69B4F281CBD1}"/>
                </a:ext>
              </a:extLst>
            </p:cNvPr>
            <p:cNvPicPr>
              <a:picLocks noChangeAspect="1"/>
            </p:cNvPicPr>
            <p:nvPr/>
          </p:nvPicPr>
          <p:blipFill>
            <a:blip r:embed="rId9"/>
            <a:stretch>
              <a:fillRect/>
            </a:stretch>
          </p:blipFill>
          <p:spPr>
            <a:xfrm>
              <a:off x="3565819" y="5615898"/>
              <a:ext cx="938283" cy="324790"/>
            </a:xfrm>
            <a:prstGeom prst="rect">
              <a:avLst/>
            </a:prstGeom>
          </p:spPr>
        </p:pic>
      </p:grpSp>
      <p:grpSp>
        <p:nvGrpSpPr>
          <p:cNvPr id="72" name="Group 71">
            <a:extLst>
              <a:ext uri="{FF2B5EF4-FFF2-40B4-BE49-F238E27FC236}">
                <a16:creationId xmlns:a16="http://schemas.microsoft.com/office/drawing/2014/main" id="{18DA9828-DB32-3149-8FB6-1E009D4B1018}"/>
              </a:ext>
            </a:extLst>
          </p:cNvPr>
          <p:cNvGrpSpPr/>
          <p:nvPr/>
        </p:nvGrpSpPr>
        <p:grpSpPr>
          <a:xfrm>
            <a:off x="4778332" y="5738914"/>
            <a:ext cx="3010454" cy="419470"/>
            <a:chOff x="4778332" y="5738914"/>
            <a:chExt cx="3010454" cy="419470"/>
          </a:xfrm>
        </p:grpSpPr>
        <p:grpSp>
          <p:nvGrpSpPr>
            <p:cNvPr id="73" name="Group 72">
              <a:extLst>
                <a:ext uri="{FF2B5EF4-FFF2-40B4-BE49-F238E27FC236}">
                  <a16:creationId xmlns:a16="http://schemas.microsoft.com/office/drawing/2014/main" id="{D40E5DA8-0B4C-BD4E-87F2-28D3355383A0}"/>
                </a:ext>
              </a:extLst>
            </p:cNvPr>
            <p:cNvGrpSpPr/>
            <p:nvPr/>
          </p:nvGrpSpPr>
          <p:grpSpPr>
            <a:xfrm>
              <a:off x="4778332" y="5738914"/>
              <a:ext cx="3010454" cy="407589"/>
              <a:chOff x="4761946" y="6269951"/>
              <a:chExt cx="3010454" cy="407589"/>
            </a:xfrm>
          </p:grpSpPr>
          <p:pic>
            <p:nvPicPr>
              <p:cNvPr id="75" name="Picture 74" descr="Icon&#10;&#10;Description automatically generated">
                <a:extLst>
                  <a:ext uri="{FF2B5EF4-FFF2-40B4-BE49-F238E27FC236}">
                    <a16:creationId xmlns:a16="http://schemas.microsoft.com/office/drawing/2014/main" id="{EA468FCD-7516-424E-B251-95BCDFD9AAF6}"/>
                  </a:ext>
                </a:extLst>
              </p:cNvPr>
              <p:cNvPicPr>
                <a:picLocks noChangeAspect="1"/>
              </p:cNvPicPr>
              <p:nvPr/>
            </p:nvPicPr>
            <p:blipFill>
              <a:blip r:embed="rId10"/>
              <a:stretch>
                <a:fillRect/>
              </a:stretch>
            </p:blipFill>
            <p:spPr>
              <a:xfrm>
                <a:off x="4761946" y="6269951"/>
                <a:ext cx="347996" cy="347996"/>
              </a:xfrm>
              <a:prstGeom prst="rect">
                <a:avLst/>
              </a:prstGeom>
            </p:spPr>
          </p:pic>
          <p:sp>
            <p:nvSpPr>
              <p:cNvPr id="76" name="TextBox 75">
                <a:extLst>
                  <a:ext uri="{FF2B5EF4-FFF2-40B4-BE49-F238E27FC236}">
                    <a16:creationId xmlns:a16="http://schemas.microsoft.com/office/drawing/2014/main" id="{FFC44744-6608-924A-BC35-B56C1FCCC8BA}"/>
                  </a:ext>
                </a:extLst>
              </p:cNvPr>
              <p:cNvSpPr txBox="1"/>
              <p:nvPr/>
            </p:nvSpPr>
            <p:spPr>
              <a:xfrm>
                <a:off x="5121874" y="6308208"/>
                <a:ext cx="2650526" cy="369332"/>
              </a:xfrm>
              <a:prstGeom prst="rect">
                <a:avLst/>
              </a:prstGeom>
              <a:noFill/>
            </p:spPr>
            <p:txBody>
              <a:bodyPr wrap="square" rtlCol="0">
                <a:spAutoFit/>
              </a:bodyPr>
              <a:lstStyle/>
              <a:p>
                <a:r>
                  <a:rPr lang="en-US" dirty="0"/>
                  <a:t>Click on document</a:t>
                </a:r>
              </a:p>
            </p:txBody>
          </p:sp>
        </p:grpSp>
        <p:pic>
          <p:nvPicPr>
            <p:cNvPr id="74" name="Picture 73" descr="Text&#10;&#10;Description automatically generated">
              <a:extLst>
                <a:ext uri="{FF2B5EF4-FFF2-40B4-BE49-F238E27FC236}">
                  <a16:creationId xmlns:a16="http://schemas.microsoft.com/office/drawing/2014/main" id="{40EAB72C-6375-B741-84A5-7984ACB7EC13}"/>
                </a:ext>
              </a:extLst>
            </p:cNvPr>
            <p:cNvPicPr>
              <a:picLocks noChangeAspect="1"/>
            </p:cNvPicPr>
            <p:nvPr/>
          </p:nvPicPr>
          <p:blipFill>
            <a:blip r:embed="rId8"/>
            <a:stretch>
              <a:fillRect/>
            </a:stretch>
          </p:blipFill>
          <p:spPr>
            <a:xfrm>
              <a:off x="7057186" y="5818636"/>
              <a:ext cx="569078" cy="339748"/>
            </a:xfrm>
            <a:prstGeom prst="rect">
              <a:avLst/>
            </a:prstGeom>
          </p:spPr>
        </p:pic>
      </p:grpSp>
      <p:grpSp>
        <p:nvGrpSpPr>
          <p:cNvPr id="35" name="Group 34">
            <a:extLst>
              <a:ext uri="{FF2B5EF4-FFF2-40B4-BE49-F238E27FC236}">
                <a16:creationId xmlns:a16="http://schemas.microsoft.com/office/drawing/2014/main" id="{A6E76CC9-200F-434E-A8B3-33CA46211A60}"/>
              </a:ext>
            </a:extLst>
          </p:cNvPr>
          <p:cNvGrpSpPr/>
          <p:nvPr/>
        </p:nvGrpSpPr>
        <p:grpSpPr>
          <a:xfrm>
            <a:off x="7323781" y="5676247"/>
            <a:ext cx="4465504" cy="967180"/>
            <a:chOff x="7323781" y="5676247"/>
            <a:chExt cx="4465504" cy="967180"/>
          </a:xfrm>
        </p:grpSpPr>
        <p:grpSp>
          <p:nvGrpSpPr>
            <p:cNvPr id="44" name="Group 43">
              <a:extLst>
                <a:ext uri="{FF2B5EF4-FFF2-40B4-BE49-F238E27FC236}">
                  <a16:creationId xmlns:a16="http://schemas.microsoft.com/office/drawing/2014/main" id="{77C813E3-9501-4F42-BD1C-5A3AA86A17FC}"/>
                </a:ext>
              </a:extLst>
            </p:cNvPr>
            <p:cNvGrpSpPr/>
            <p:nvPr/>
          </p:nvGrpSpPr>
          <p:grpSpPr>
            <a:xfrm>
              <a:off x="7788786" y="5676247"/>
              <a:ext cx="4000499" cy="624525"/>
              <a:chOff x="7788786" y="5676248"/>
              <a:chExt cx="4000499" cy="624525"/>
            </a:xfrm>
          </p:grpSpPr>
          <p:cxnSp>
            <p:nvCxnSpPr>
              <p:cNvPr id="45" name="Straight Arrow Connector 44">
                <a:extLst>
                  <a:ext uri="{FF2B5EF4-FFF2-40B4-BE49-F238E27FC236}">
                    <a16:creationId xmlns:a16="http://schemas.microsoft.com/office/drawing/2014/main" id="{DA072AED-52C6-2144-A1E0-0945843DF4F1}"/>
                  </a:ext>
                </a:extLst>
              </p:cNvPr>
              <p:cNvCxnSpPr>
                <a:cxnSpLocks/>
                <a:stCxn id="76" idx="3"/>
              </p:cNvCxnSpPr>
              <p:nvPr/>
            </p:nvCxnSpPr>
            <p:spPr>
              <a:xfrm>
                <a:off x="7788786" y="5961837"/>
                <a:ext cx="940777"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6" name="Picture 45" descr="A picture containing text, clock&#10;&#10;Description automatically generated">
                <a:extLst>
                  <a:ext uri="{FF2B5EF4-FFF2-40B4-BE49-F238E27FC236}">
                    <a16:creationId xmlns:a16="http://schemas.microsoft.com/office/drawing/2014/main" id="{B916BB21-F68E-A942-97F3-597B83187BB9}"/>
                  </a:ext>
                </a:extLst>
              </p:cNvPr>
              <p:cNvPicPr>
                <a:picLocks noChangeAspect="1"/>
              </p:cNvPicPr>
              <p:nvPr/>
            </p:nvPicPr>
            <p:blipFill>
              <a:blip r:embed="rId11"/>
              <a:stretch>
                <a:fillRect/>
              </a:stretch>
            </p:blipFill>
            <p:spPr>
              <a:xfrm>
                <a:off x="8892085" y="5676248"/>
                <a:ext cx="624525" cy="624525"/>
              </a:xfrm>
              <a:prstGeom prst="rect">
                <a:avLst/>
              </a:prstGeom>
            </p:spPr>
          </p:pic>
          <p:sp>
            <p:nvSpPr>
              <p:cNvPr id="47" name="TextBox 46">
                <a:extLst>
                  <a:ext uri="{FF2B5EF4-FFF2-40B4-BE49-F238E27FC236}">
                    <a16:creationId xmlns:a16="http://schemas.microsoft.com/office/drawing/2014/main" id="{D9F82561-946F-AA41-98FE-6B9904B55E8E}"/>
                  </a:ext>
                </a:extLst>
              </p:cNvPr>
              <p:cNvSpPr txBox="1"/>
              <p:nvPr/>
            </p:nvSpPr>
            <p:spPr>
              <a:xfrm>
                <a:off x="9602714" y="5814748"/>
                <a:ext cx="2186571" cy="369332"/>
              </a:xfrm>
              <a:prstGeom prst="rect">
                <a:avLst/>
              </a:prstGeom>
              <a:noFill/>
            </p:spPr>
            <p:txBody>
              <a:bodyPr wrap="square" rtlCol="0">
                <a:spAutoFit/>
              </a:bodyPr>
              <a:lstStyle/>
              <a:p>
                <a:r>
                  <a:rPr lang="en-US" dirty="0"/>
                  <a:t>User exits the system</a:t>
                </a:r>
              </a:p>
            </p:txBody>
          </p:sp>
        </p:grpSp>
        <p:grpSp>
          <p:nvGrpSpPr>
            <p:cNvPr id="33" name="Group 32">
              <a:extLst>
                <a:ext uri="{FF2B5EF4-FFF2-40B4-BE49-F238E27FC236}">
                  <a16:creationId xmlns:a16="http://schemas.microsoft.com/office/drawing/2014/main" id="{610BFF5C-9712-4B48-B1EF-09CFC5546899}"/>
                </a:ext>
              </a:extLst>
            </p:cNvPr>
            <p:cNvGrpSpPr/>
            <p:nvPr/>
          </p:nvGrpSpPr>
          <p:grpSpPr>
            <a:xfrm>
              <a:off x="7323781" y="6268582"/>
              <a:ext cx="2185710" cy="374845"/>
              <a:chOff x="6414459" y="6025951"/>
              <a:chExt cx="2185710" cy="374845"/>
            </a:xfrm>
          </p:grpSpPr>
          <p:pic>
            <p:nvPicPr>
              <p:cNvPr id="27" name="Picture 26" descr="A picture containing text&#10;&#10;Description automatically generated">
                <a:extLst>
                  <a:ext uri="{FF2B5EF4-FFF2-40B4-BE49-F238E27FC236}">
                    <a16:creationId xmlns:a16="http://schemas.microsoft.com/office/drawing/2014/main" id="{E3969F85-AF73-C84B-BBB9-8AFBABD1FACB}"/>
                  </a:ext>
                </a:extLst>
              </p:cNvPr>
              <p:cNvPicPr>
                <a:picLocks noChangeAspect="1"/>
              </p:cNvPicPr>
              <p:nvPr/>
            </p:nvPicPr>
            <p:blipFill>
              <a:blip r:embed="rId12"/>
              <a:stretch>
                <a:fillRect/>
              </a:stretch>
            </p:blipFill>
            <p:spPr>
              <a:xfrm>
                <a:off x="8308957" y="6061049"/>
                <a:ext cx="291212" cy="339747"/>
              </a:xfrm>
              <a:prstGeom prst="rect">
                <a:avLst/>
              </a:prstGeom>
            </p:spPr>
          </p:pic>
          <p:sp>
            <p:nvSpPr>
              <p:cNvPr id="110" name="TextBox 109">
                <a:extLst>
                  <a:ext uri="{FF2B5EF4-FFF2-40B4-BE49-F238E27FC236}">
                    <a16:creationId xmlns:a16="http://schemas.microsoft.com/office/drawing/2014/main" id="{5E47B687-2ABC-0A43-8ADC-C742BEBA4B60}"/>
                  </a:ext>
                </a:extLst>
              </p:cNvPr>
              <p:cNvSpPr txBox="1"/>
              <p:nvPr/>
            </p:nvSpPr>
            <p:spPr>
              <a:xfrm>
                <a:off x="6414459" y="6025951"/>
                <a:ext cx="1987115" cy="369332"/>
              </a:xfrm>
              <a:prstGeom prst="rect">
                <a:avLst/>
              </a:prstGeom>
              <a:noFill/>
              <a:ln>
                <a:noFill/>
              </a:ln>
            </p:spPr>
            <p:txBody>
              <a:bodyPr wrap="square" rtlCol="0">
                <a:spAutoFit/>
              </a:bodyPr>
              <a:lstStyle/>
              <a:p>
                <a:r>
                  <a:rPr lang="en-US" dirty="0">
                    <a:solidFill>
                      <a:srgbClr val="FF0000"/>
                    </a:solidFill>
                  </a:rPr>
                  <a:t> satisfied with prob</a:t>
                </a:r>
              </a:p>
            </p:txBody>
          </p:sp>
        </p:grpSp>
      </p:grpSp>
      <p:sp>
        <p:nvSpPr>
          <p:cNvPr id="111" name="Slide Number Placeholder 4">
            <a:extLst>
              <a:ext uri="{FF2B5EF4-FFF2-40B4-BE49-F238E27FC236}">
                <a16:creationId xmlns:a16="http://schemas.microsoft.com/office/drawing/2014/main" id="{01B6E215-C41F-0947-8A3E-5812F67D3CDC}"/>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7</a:t>
            </a:fld>
            <a:endParaRPr lang="en-US"/>
          </a:p>
        </p:txBody>
      </p:sp>
      <p:sp>
        <p:nvSpPr>
          <p:cNvPr id="112" name="Date Placeholder 3">
            <a:extLst>
              <a:ext uri="{FF2B5EF4-FFF2-40B4-BE49-F238E27FC236}">
                <a16:creationId xmlns:a16="http://schemas.microsoft.com/office/drawing/2014/main" id="{8224F0AF-2107-C542-87FF-3C6E413D0FFA}"/>
              </a:ext>
            </a:extLst>
          </p:cNvPr>
          <p:cNvSpPr>
            <a:spLocks noGrp="1"/>
          </p:cNvSpPr>
          <p:nvPr>
            <p:ph type="dt" sz="half" idx="10"/>
          </p:nvPr>
        </p:nvSpPr>
        <p:spPr>
          <a:xfrm>
            <a:off x="838200" y="6356350"/>
            <a:ext cx="2743200" cy="365125"/>
          </a:xfrm>
        </p:spPr>
        <p:txBody>
          <a:bodyPr/>
          <a:lstStyle/>
          <a:p>
            <a:r>
              <a:rPr lang="en-US" dirty="0"/>
              <a:t>DCM bandits</a:t>
            </a:r>
          </a:p>
        </p:txBody>
      </p:sp>
    </p:spTree>
    <p:extLst>
      <p:ext uri="{BB962C8B-B14F-4D97-AF65-F5344CB8AC3E}">
        <p14:creationId xmlns:p14="http://schemas.microsoft.com/office/powerpoint/2010/main" val="32448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A503-E685-D249-96C4-2D0281141CBA}"/>
              </a:ext>
            </a:extLst>
          </p:cNvPr>
          <p:cNvSpPr>
            <a:spLocks noGrp="1"/>
          </p:cNvSpPr>
          <p:nvPr>
            <p:ph type="title"/>
          </p:nvPr>
        </p:nvSpPr>
        <p:spPr/>
        <p:txBody>
          <a:bodyPr/>
          <a:lstStyle/>
          <a:p>
            <a:r>
              <a:rPr lang="en-US" dirty="0"/>
              <a:t>DCM bandits [KKSW16] </a:t>
            </a:r>
          </a:p>
        </p:txBody>
      </p:sp>
      <mc:AlternateContent xmlns:mc="http://schemas.openxmlformats.org/markup-compatibility/2006">
        <mc:Choice xmlns:a14="http://schemas.microsoft.com/office/drawing/2010/main" Requires="a14">
          <p:sp>
            <p:nvSpPr>
              <p:cNvPr id="3" name="Vertical Text Placeholder 2">
                <a:extLst>
                  <a:ext uri="{FF2B5EF4-FFF2-40B4-BE49-F238E27FC236}">
                    <a16:creationId xmlns:a16="http://schemas.microsoft.com/office/drawing/2014/main" id="{263B924D-0BFD-084D-BF2F-8607DE1EBD09}"/>
                  </a:ext>
                </a:extLst>
              </p:cNvPr>
              <p:cNvSpPr>
                <a:spLocks noGrp="1"/>
              </p:cNvSpPr>
              <p:nvPr>
                <p:ph type="body" orient="vert" idx="1"/>
              </p:nvPr>
            </p:nvSpPr>
            <p:spPr/>
            <p:txBody>
              <a:bodyPr/>
              <a:lstStyle/>
              <a:p>
                <a:r>
                  <a:rPr lang="en-US" dirty="0"/>
                  <a:t>Dependent click model (DCM)</a:t>
                </a:r>
              </a:p>
              <a:p>
                <a:pPr lvl="1"/>
                <a:r>
                  <a:rPr lang="en-US" dirty="0"/>
                  <a:t>Extend from cascade model where user may click on </a:t>
                </a:r>
                <a:r>
                  <a:rPr lang="en-US" b="1" dirty="0"/>
                  <a:t>multiple documents</a:t>
                </a:r>
                <a:endParaRPr lang="en-US" dirty="0"/>
              </a:p>
              <a:p>
                <a:pPr lvl="2"/>
                <a:r>
                  <a:rPr lang="en-US" dirty="0"/>
                  <a:t>Attraction probability:</a:t>
                </a:r>
                <a:endParaRPr lang="en-US" b="0" dirty="0">
                  <a:ea typeface="Cambria Math" panose="02040503050406030204" pitchFamily="18" charset="0"/>
                </a:endParaRPr>
              </a:p>
              <a:p>
                <a:pPr lvl="2"/>
                <a:r>
                  <a:rPr lang="en-US" dirty="0">
                    <a:solidFill>
                      <a:srgbClr val="FF0000"/>
                    </a:solidFill>
                  </a:rPr>
                  <a:t>termination probability</a:t>
                </a:r>
                <a:r>
                  <a:rPr lang="en-US" dirty="0"/>
                  <a:t>:</a:t>
                </a:r>
              </a:p>
              <a:p>
                <a:r>
                  <a:rPr lang="en-US" dirty="0"/>
                  <a:t>The probability that at least one document in </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dirty="0"/>
                  <a:t> is satisfactory:</a:t>
                </a:r>
              </a:p>
              <a:p>
                <a:pPr marL="457200" lvl="1" indent="0">
                  <a:buNone/>
                </a:pPr>
                <a:endParaRPr lang="en-US" dirty="0"/>
              </a:p>
              <a:p>
                <a:r>
                  <a:rPr lang="en-US" dirty="0"/>
                  <a:t>At each step, select the list that maximizes</a:t>
                </a:r>
              </a:p>
              <a:p>
                <a:pPr marL="0" indent="0">
                  <a:buNone/>
                </a:pPr>
                <a:endParaRPr lang="en-US" dirty="0"/>
              </a:p>
            </p:txBody>
          </p:sp>
        </mc:Choice>
        <mc:Fallback>
          <p:sp>
            <p:nvSpPr>
              <p:cNvPr id="3" name="Vertical Text Placeholder 2">
                <a:extLst>
                  <a:ext uri="{FF2B5EF4-FFF2-40B4-BE49-F238E27FC236}">
                    <a16:creationId xmlns:a16="http://schemas.microsoft.com/office/drawing/2014/main" id="{263B924D-0BFD-084D-BF2F-8607DE1EBD09}"/>
                  </a:ext>
                </a:extLst>
              </p:cNvPr>
              <p:cNvSpPr>
                <a:spLocks noGrp="1" noRot="1" noChangeAspect="1" noMove="1" noResize="1" noEditPoints="1" noAdjustHandles="1" noChangeArrowheads="1" noChangeShapeType="1" noTextEdit="1"/>
              </p:cNvSpPr>
              <p:nvPr>
                <p:ph type="body" orient="vert" idx="1"/>
              </p:nvPr>
            </p:nvSpPr>
            <p:spPr>
              <a:blipFill>
                <a:blip r:embed="rId2"/>
                <a:stretch>
                  <a:fillRect l="-1086" t="-2326"/>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1B432877-7507-EA4F-887D-A33B7A12A763}"/>
              </a:ext>
            </a:extLst>
          </p:cNvPr>
          <p:cNvSpPr txBox="1"/>
          <p:nvPr/>
        </p:nvSpPr>
        <p:spPr>
          <a:xfrm>
            <a:off x="5881003" y="3004905"/>
            <a:ext cx="2313401" cy="338554"/>
          </a:xfrm>
          <a:prstGeom prst="rect">
            <a:avLst/>
          </a:prstGeom>
          <a:noFill/>
        </p:spPr>
        <p:txBody>
          <a:bodyPr wrap="square" rtlCol="0">
            <a:spAutoFit/>
          </a:bodyPr>
          <a:lstStyle/>
          <a:p>
            <a:r>
              <a:rPr lang="en-US" sz="1600" dirty="0">
                <a:solidFill>
                  <a:schemeClr val="accent1">
                    <a:lumMod val="75000"/>
                  </a:schemeClr>
                </a:solidFill>
              </a:rPr>
              <a:t>Position-dependent</a:t>
            </a:r>
          </a:p>
        </p:txBody>
      </p:sp>
      <p:pic>
        <p:nvPicPr>
          <p:cNvPr id="32" name="Picture 31" descr="Icon&#10;&#10;Description automatically generated with low confidence">
            <a:extLst>
              <a:ext uri="{FF2B5EF4-FFF2-40B4-BE49-F238E27FC236}">
                <a16:creationId xmlns:a16="http://schemas.microsoft.com/office/drawing/2014/main" id="{54AD8BE2-E711-0948-A952-CA45BC89E843}"/>
              </a:ext>
            </a:extLst>
          </p:cNvPr>
          <p:cNvPicPr>
            <a:picLocks noChangeAspect="1"/>
          </p:cNvPicPr>
          <p:nvPr/>
        </p:nvPicPr>
        <p:blipFill>
          <a:blip r:embed="rId3"/>
          <a:stretch>
            <a:fillRect/>
          </a:stretch>
        </p:blipFill>
        <p:spPr>
          <a:xfrm>
            <a:off x="4385118" y="2633091"/>
            <a:ext cx="1223204" cy="369806"/>
          </a:xfrm>
          <a:prstGeom prst="rect">
            <a:avLst/>
          </a:prstGeom>
        </p:spPr>
      </p:pic>
      <p:pic>
        <p:nvPicPr>
          <p:cNvPr id="22" name="Picture 21" descr="Icon&#10;&#10;Description automatically generated with low confidence">
            <a:extLst>
              <a:ext uri="{FF2B5EF4-FFF2-40B4-BE49-F238E27FC236}">
                <a16:creationId xmlns:a16="http://schemas.microsoft.com/office/drawing/2014/main" id="{1E9AC4A6-2F33-4943-9F79-3FA22CBB62CE}"/>
              </a:ext>
            </a:extLst>
          </p:cNvPr>
          <p:cNvPicPr>
            <a:picLocks noChangeAspect="1"/>
          </p:cNvPicPr>
          <p:nvPr/>
        </p:nvPicPr>
        <p:blipFill>
          <a:blip r:embed="rId4"/>
          <a:stretch>
            <a:fillRect/>
          </a:stretch>
        </p:blipFill>
        <p:spPr>
          <a:xfrm>
            <a:off x="4651167" y="2982047"/>
            <a:ext cx="1229836" cy="390424"/>
          </a:xfrm>
          <a:prstGeom prst="rect">
            <a:avLst/>
          </a:prstGeom>
        </p:spPr>
      </p:pic>
      <p:pic>
        <p:nvPicPr>
          <p:cNvPr id="7" name="Picture 6">
            <a:extLst>
              <a:ext uri="{FF2B5EF4-FFF2-40B4-BE49-F238E27FC236}">
                <a16:creationId xmlns:a16="http://schemas.microsoft.com/office/drawing/2014/main" id="{33727BA9-5D6E-2445-9149-937C15E96665}"/>
              </a:ext>
            </a:extLst>
          </p:cNvPr>
          <p:cNvPicPr>
            <a:picLocks noChangeAspect="1"/>
          </p:cNvPicPr>
          <p:nvPr/>
        </p:nvPicPr>
        <p:blipFill>
          <a:blip r:embed="rId5"/>
          <a:stretch>
            <a:fillRect/>
          </a:stretch>
        </p:blipFill>
        <p:spPr>
          <a:xfrm>
            <a:off x="1999261" y="3776230"/>
            <a:ext cx="6438900" cy="609600"/>
          </a:xfrm>
          <a:prstGeom prst="rect">
            <a:avLst/>
          </a:prstGeom>
        </p:spPr>
      </p:pic>
      <p:pic>
        <p:nvPicPr>
          <p:cNvPr id="5" name="Picture 4" descr="Text, letter&#10;&#10;Description automatically generated">
            <a:extLst>
              <a:ext uri="{FF2B5EF4-FFF2-40B4-BE49-F238E27FC236}">
                <a16:creationId xmlns:a16="http://schemas.microsoft.com/office/drawing/2014/main" id="{2F5C2EAC-249F-4E4F-BC7F-BF601FCFC0D6}"/>
              </a:ext>
            </a:extLst>
          </p:cNvPr>
          <p:cNvPicPr>
            <a:picLocks noChangeAspect="1"/>
          </p:cNvPicPr>
          <p:nvPr/>
        </p:nvPicPr>
        <p:blipFill>
          <a:blip r:embed="rId6"/>
          <a:stretch>
            <a:fillRect/>
          </a:stretch>
        </p:blipFill>
        <p:spPr>
          <a:xfrm>
            <a:off x="7276395" y="4266374"/>
            <a:ext cx="1612900" cy="635000"/>
          </a:xfrm>
          <a:prstGeom prst="rect">
            <a:avLst/>
          </a:prstGeom>
        </p:spPr>
      </p:pic>
      <p:sp>
        <p:nvSpPr>
          <p:cNvPr id="77" name="Slide Number Placeholder 4">
            <a:extLst>
              <a:ext uri="{FF2B5EF4-FFF2-40B4-BE49-F238E27FC236}">
                <a16:creationId xmlns:a16="http://schemas.microsoft.com/office/drawing/2014/main" id="{D8C13D25-1CFF-BC4E-A374-151694B4C819}"/>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8</a:t>
            </a:fld>
            <a:endParaRPr lang="en-US"/>
          </a:p>
        </p:txBody>
      </p:sp>
      <p:sp>
        <p:nvSpPr>
          <p:cNvPr id="78" name="Date Placeholder 3">
            <a:extLst>
              <a:ext uri="{FF2B5EF4-FFF2-40B4-BE49-F238E27FC236}">
                <a16:creationId xmlns:a16="http://schemas.microsoft.com/office/drawing/2014/main" id="{B6E8E7AD-5F3B-B844-A577-7564EBC7DF50}"/>
              </a:ext>
            </a:extLst>
          </p:cNvPr>
          <p:cNvSpPr>
            <a:spLocks noGrp="1"/>
          </p:cNvSpPr>
          <p:nvPr>
            <p:ph type="dt" sz="half" idx="10"/>
          </p:nvPr>
        </p:nvSpPr>
        <p:spPr>
          <a:xfrm>
            <a:off x="838200" y="6356350"/>
            <a:ext cx="2743200" cy="365125"/>
          </a:xfrm>
        </p:spPr>
        <p:txBody>
          <a:bodyPr/>
          <a:lstStyle/>
          <a:p>
            <a:r>
              <a:rPr lang="en-US" dirty="0"/>
              <a:t>DCM bandits</a:t>
            </a:r>
          </a:p>
        </p:txBody>
      </p:sp>
    </p:spTree>
    <p:extLst>
      <p:ext uri="{BB962C8B-B14F-4D97-AF65-F5344CB8AC3E}">
        <p14:creationId xmlns:p14="http://schemas.microsoft.com/office/powerpoint/2010/main" val="99202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A503-E685-D249-96C4-2D0281141CBA}"/>
              </a:ext>
            </a:extLst>
          </p:cNvPr>
          <p:cNvSpPr>
            <a:spLocks noGrp="1"/>
          </p:cNvSpPr>
          <p:nvPr>
            <p:ph type="title"/>
          </p:nvPr>
        </p:nvSpPr>
        <p:spPr/>
        <p:txBody>
          <a:bodyPr/>
          <a:lstStyle/>
          <a:p>
            <a:r>
              <a:rPr lang="en-US" dirty="0" err="1"/>
              <a:t>TopRank</a:t>
            </a:r>
            <a:r>
              <a:rPr lang="en-US" dirty="0"/>
              <a:t>: OL2R by topological sort [LKLS18] </a:t>
            </a:r>
          </a:p>
        </p:txBody>
      </p:sp>
      <p:sp>
        <p:nvSpPr>
          <p:cNvPr id="3" name="Vertical Text Placeholder 2">
            <a:extLst>
              <a:ext uri="{FF2B5EF4-FFF2-40B4-BE49-F238E27FC236}">
                <a16:creationId xmlns:a16="http://schemas.microsoft.com/office/drawing/2014/main" id="{263B924D-0BFD-084D-BF2F-8607DE1EBD09}"/>
              </a:ext>
            </a:extLst>
          </p:cNvPr>
          <p:cNvSpPr>
            <a:spLocks noGrp="1"/>
          </p:cNvSpPr>
          <p:nvPr>
            <p:ph type="body" orient="vert" idx="1"/>
          </p:nvPr>
        </p:nvSpPr>
        <p:spPr>
          <a:xfrm>
            <a:off x="838200" y="1825625"/>
            <a:ext cx="10515600" cy="3018937"/>
          </a:xfrm>
        </p:spPr>
        <p:txBody>
          <a:bodyPr>
            <a:normAutofit lnSpcReduction="10000"/>
          </a:bodyPr>
          <a:lstStyle/>
          <a:p>
            <a:r>
              <a:rPr lang="en-US" dirty="0"/>
              <a:t>Observation: no single existing click model captures the behaviors of an entire population of users</a:t>
            </a:r>
          </a:p>
          <a:p>
            <a:r>
              <a:rPr lang="en-US" dirty="0"/>
              <a:t>Motivation: to eliminate the dependency on click models, </a:t>
            </a:r>
            <a:r>
              <a:rPr lang="en-US" dirty="0" err="1"/>
              <a:t>TopRank</a:t>
            </a:r>
            <a:r>
              <a:rPr lang="en-US" dirty="0"/>
              <a:t> assumes, </a:t>
            </a:r>
          </a:p>
          <a:p>
            <a:pPr lvl="1"/>
            <a:endParaRPr lang="en-US" dirty="0"/>
          </a:p>
          <a:p>
            <a:pPr lvl="1"/>
            <a:endParaRPr lang="en-US" dirty="0"/>
          </a:p>
          <a:p>
            <a:pPr lvl="1"/>
            <a:r>
              <a:rPr lang="en-US" dirty="0"/>
              <a:t>The click probability </a:t>
            </a:r>
            <a:r>
              <a:rPr lang="en-US" b="1" dirty="0"/>
              <a:t>does not </a:t>
            </a:r>
            <a:r>
              <a:rPr lang="en-US" dirty="0"/>
              <a:t>factor into the examination probability of the position and the attractiveness of the documents at that position</a:t>
            </a:r>
          </a:p>
        </p:txBody>
      </p:sp>
      <p:sp>
        <p:nvSpPr>
          <p:cNvPr id="4" name="Rectangle 3">
            <a:extLst>
              <a:ext uri="{FF2B5EF4-FFF2-40B4-BE49-F238E27FC236}">
                <a16:creationId xmlns:a16="http://schemas.microsoft.com/office/drawing/2014/main" id="{6DED54CB-4834-CD42-B7B8-D2958B13C281}"/>
              </a:ext>
            </a:extLst>
          </p:cNvPr>
          <p:cNvSpPr/>
          <p:nvPr/>
        </p:nvSpPr>
        <p:spPr>
          <a:xfrm>
            <a:off x="7720895" y="3498334"/>
            <a:ext cx="2838450" cy="369332"/>
          </a:xfrm>
          <a:prstGeom prst="rect">
            <a:avLst/>
          </a:prstGeom>
        </p:spPr>
        <p:txBody>
          <a:bodyPr wrap="square">
            <a:spAutoFit/>
          </a:bodyPr>
          <a:lstStyle/>
          <a:p>
            <a:pPr lvl="1"/>
            <a:r>
              <a:rPr lang="en-US" dirty="0">
                <a:solidFill>
                  <a:srgbClr val="FF0000"/>
                </a:solidFill>
              </a:rPr>
              <a:t>an unknown function</a:t>
            </a:r>
          </a:p>
        </p:txBody>
      </p:sp>
      <p:pic>
        <p:nvPicPr>
          <p:cNvPr id="6" name="Picture 5" descr="Text&#10;&#10;Description automatically generated with medium confidence">
            <a:extLst>
              <a:ext uri="{FF2B5EF4-FFF2-40B4-BE49-F238E27FC236}">
                <a16:creationId xmlns:a16="http://schemas.microsoft.com/office/drawing/2014/main" id="{13CC0DB5-2A9B-5344-9DCE-38FBA8C46FD0}"/>
              </a:ext>
            </a:extLst>
          </p:cNvPr>
          <p:cNvPicPr>
            <a:picLocks noChangeAspect="1"/>
          </p:cNvPicPr>
          <p:nvPr/>
        </p:nvPicPr>
        <p:blipFill>
          <a:blip r:embed="rId2"/>
          <a:stretch>
            <a:fillRect/>
          </a:stretch>
        </p:blipFill>
        <p:spPr>
          <a:xfrm>
            <a:off x="4136672" y="3429000"/>
            <a:ext cx="3670300" cy="508000"/>
          </a:xfrm>
          <a:prstGeom prst="rect">
            <a:avLst/>
          </a:prstGeom>
        </p:spPr>
      </p:pic>
      <p:sp>
        <p:nvSpPr>
          <p:cNvPr id="7" name="Slide Number Placeholder 4">
            <a:extLst>
              <a:ext uri="{FF2B5EF4-FFF2-40B4-BE49-F238E27FC236}">
                <a16:creationId xmlns:a16="http://schemas.microsoft.com/office/drawing/2014/main" id="{291CD104-5A51-6747-A847-C5A288D1727A}"/>
              </a:ext>
            </a:extLst>
          </p:cNvPr>
          <p:cNvSpPr>
            <a:spLocks noGrp="1"/>
          </p:cNvSpPr>
          <p:nvPr>
            <p:ph type="sldNum" sz="quarter" idx="12"/>
          </p:nvPr>
        </p:nvSpPr>
        <p:spPr>
          <a:xfrm>
            <a:off x="8610600" y="6356350"/>
            <a:ext cx="2743200" cy="365125"/>
          </a:xfrm>
        </p:spPr>
        <p:txBody>
          <a:bodyPr/>
          <a:lstStyle/>
          <a:p>
            <a:fld id="{96675DA6-09A5-4603-985B-62A0433927C4}" type="slidenum">
              <a:rPr lang="en-US" smtClean="0"/>
              <a:t>9</a:t>
            </a:fld>
            <a:endParaRPr lang="en-US"/>
          </a:p>
        </p:txBody>
      </p:sp>
      <p:sp>
        <p:nvSpPr>
          <p:cNvPr id="8" name="Date Placeholder 3">
            <a:extLst>
              <a:ext uri="{FF2B5EF4-FFF2-40B4-BE49-F238E27FC236}">
                <a16:creationId xmlns:a16="http://schemas.microsoft.com/office/drawing/2014/main" id="{C5132B5D-15A0-8946-9FDC-BE64D0013E10}"/>
              </a:ext>
            </a:extLst>
          </p:cNvPr>
          <p:cNvSpPr>
            <a:spLocks noGrp="1"/>
          </p:cNvSpPr>
          <p:nvPr>
            <p:ph type="dt" sz="half" idx="10"/>
          </p:nvPr>
        </p:nvSpPr>
        <p:spPr>
          <a:xfrm>
            <a:off x="838200" y="6356350"/>
            <a:ext cx="2743200" cy="365125"/>
          </a:xfrm>
        </p:spPr>
        <p:txBody>
          <a:bodyPr/>
          <a:lstStyle/>
          <a:p>
            <a:r>
              <a:rPr lang="en-US" dirty="0" err="1"/>
              <a:t>TopRank</a:t>
            </a:r>
            <a:endParaRPr lang="en-US" dirty="0"/>
          </a:p>
        </p:txBody>
      </p:sp>
    </p:spTree>
    <p:extLst>
      <p:ext uri="{BB962C8B-B14F-4D97-AF65-F5344CB8AC3E}">
        <p14:creationId xmlns:p14="http://schemas.microsoft.com/office/powerpoint/2010/main" val="9297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9|23"/>
</p:tagLst>
</file>

<file path=ppt/tags/tag2.xml><?xml version="1.0" encoding="utf-8"?>
<p:tagLst xmlns:a="http://schemas.openxmlformats.org/drawingml/2006/main" xmlns:r="http://schemas.openxmlformats.org/officeDocument/2006/relationships" xmlns:p="http://schemas.openxmlformats.org/presentationml/2006/main">
  <p:tag name="TIMING" val="|21.8|5.2|7.2|18.7"/>
</p:tagLst>
</file>

<file path=ppt/tags/tag3.xml><?xml version="1.0" encoding="utf-8"?>
<p:tagLst xmlns:a="http://schemas.openxmlformats.org/drawingml/2006/main" xmlns:r="http://schemas.openxmlformats.org/officeDocument/2006/relationships" xmlns:p="http://schemas.openxmlformats.org/presentationml/2006/main">
  <p:tag name="TIMING" val="|23.8|4.7|7.5"/>
</p:tagLst>
</file>

<file path=ppt/tags/tag4.xml><?xml version="1.0" encoding="utf-8"?>
<p:tagLst xmlns:a="http://schemas.openxmlformats.org/drawingml/2006/main" xmlns:r="http://schemas.openxmlformats.org/officeDocument/2006/relationships" xmlns:p="http://schemas.openxmlformats.org/presentationml/2006/main">
  <p:tag name="TIMING" val="|15.4|76.9|0.7|0.4|0.4|0.5"/>
</p:tagLst>
</file>

<file path=ppt/tags/tag5.xml><?xml version="1.0" encoding="utf-8"?>
<p:tagLst xmlns:a="http://schemas.openxmlformats.org/drawingml/2006/main" xmlns:r="http://schemas.openxmlformats.org/officeDocument/2006/relationships" xmlns:p="http://schemas.openxmlformats.org/presentationml/2006/main">
  <p:tag name="TIMING" val="|0.7|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5929</TotalTime>
  <Words>3657</Words>
  <Application>Microsoft Macintosh PowerPoint</Application>
  <PresentationFormat>Widescreen</PresentationFormat>
  <Paragraphs>601</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Cambria Math</vt:lpstr>
      <vt:lpstr>Wingdings</vt:lpstr>
      <vt:lpstr>Office Theme</vt:lpstr>
      <vt:lpstr>Outline of this tutorial</vt:lpstr>
      <vt:lpstr>Bandit learning for retrieval systems</vt:lpstr>
      <vt:lpstr>Online learning to rank</vt:lpstr>
      <vt:lpstr>OL2R under specific click models</vt:lpstr>
      <vt:lpstr>Cascading bandits [KSWA15]</vt:lpstr>
      <vt:lpstr>Cascading bandits</vt:lpstr>
      <vt:lpstr>DCM bandits [KKSW16] </vt:lpstr>
      <vt:lpstr>DCM bandits [KKSW16] </vt:lpstr>
      <vt:lpstr>TopRank: OL2R by topological sort [LKLS18] </vt:lpstr>
      <vt:lpstr>TopRank: OL2R by topological sort</vt:lpstr>
      <vt:lpstr>TopRank: OL2R by topological sort</vt:lpstr>
      <vt:lpstr>Mini summary</vt:lpstr>
      <vt:lpstr>Dueling bandit gradient descent [YJ09] </vt:lpstr>
      <vt:lpstr>Dueling bandit gradient descent [YJ09] </vt:lpstr>
      <vt:lpstr>Dueling bandit gradient descent [YJ09] </vt:lpstr>
      <vt:lpstr>Multileave gradient descent [SOWR16] </vt:lpstr>
      <vt:lpstr>Dual-Point DBGD [ZK16] </vt:lpstr>
      <vt:lpstr>Null space gradient descent [WLKMW18]</vt:lpstr>
      <vt:lpstr>Null space gradient descent [WLKMW18]</vt:lpstr>
      <vt:lpstr>DBGD-document space projection [WKMWW19] </vt:lpstr>
      <vt:lpstr>DBGD-document space projection [WKMWW19] </vt:lpstr>
      <vt:lpstr>Mini summary</vt:lpstr>
      <vt:lpstr>PDGD [OR18]</vt:lpstr>
      <vt:lpstr>PDGD [OR18]</vt:lpstr>
      <vt:lpstr>PDGD [OR18]</vt:lpstr>
      <vt:lpstr>PairRank [JWGW21] </vt:lpstr>
      <vt:lpstr>Pairwise learning to rank</vt:lpstr>
      <vt:lpstr>Pairwise estimation uncertainty</vt:lpstr>
      <vt:lpstr>Certain rank order &amp; uncertain rank order</vt:lpstr>
      <vt:lpstr>PairRank: explore via divide and conquer</vt:lpstr>
      <vt:lpstr>Pairwise regret</vt:lpstr>
      <vt:lpstr>OL2R vs. offline unbiased L2R</vt:lpstr>
      <vt:lpstr>OL2R vs. offline unbiased L2R</vt:lpstr>
      <vt:lpstr>OL2R vs. offline unbiased L2R</vt:lpstr>
      <vt:lpstr>Unifying online and counterfactual learning to rank [OR21]</vt:lpstr>
      <vt:lpstr>Unifying online and counterfactual learning to rank [OR21]</vt:lpstr>
      <vt:lpstr>Unifying online and counterfactual learning to rank [OR21]</vt:lpstr>
      <vt:lpstr>Open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of this tutorial</dc:title>
  <dc:creator>Jia, Yiling (yj9xs)</dc:creator>
  <cp:lastModifiedBy>Jia, Yiling (yj9xs)</cp:lastModifiedBy>
  <cp:revision>239</cp:revision>
  <dcterms:created xsi:type="dcterms:W3CDTF">2021-06-10T03:45:44Z</dcterms:created>
  <dcterms:modified xsi:type="dcterms:W3CDTF">2021-06-16T02:01:14Z</dcterms:modified>
</cp:coreProperties>
</file>