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96" r:id="rId2"/>
    <p:sldId id="497" r:id="rId3"/>
    <p:sldId id="430" r:id="rId4"/>
    <p:sldId id="500" r:id="rId5"/>
    <p:sldId id="498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549" r:id="rId14"/>
    <p:sldId id="440" r:id="rId15"/>
    <p:sldId id="501" r:id="rId16"/>
    <p:sldId id="441" r:id="rId17"/>
    <p:sldId id="442" r:id="rId18"/>
    <p:sldId id="443" r:id="rId19"/>
    <p:sldId id="499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479" r:id="rId37"/>
    <p:sldId id="508" r:id="rId38"/>
    <p:sldId id="505" r:id="rId39"/>
    <p:sldId id="506" r:id="rId40"/>
    <p:sldId id="507" r:id="rId41"/>
    <p:sldId id="509" r:id="rId42"/>
    <p:sldId id="482" r:id="rId43"/>
    <p:sldId id="444" r:id="rId44"/>
    <p:sldId id="420" r:id="rId45"/>
    <p:sldId id="50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94" d="100"/>
          <a:sy n="94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EF323-3EC2-4BFF-A336-2BCCC679D07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BD5F-225A-41B6-90A5-E4D8522F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6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38BFE-32B6-483C-B1ED-D57B4F12F1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Actively adaptive: Instead of blindly discount or forget past observations, the bandit learning algorithm should actively detect the change points (assuming abrupt change points)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38BFE-32B6-483C-B1ED-D57B4F12F1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9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38BFE-32B6-483C-B1ED-D57B4F12F1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5841-7437-4954-8999-E09A45A05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7C3B7-508E-4418-B188-93B31DEF3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42D2B-CF4F-481E-AEC3-0A40369F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A1F0A-FB39-4ED8-A3F5-A3EA32CB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0F37-122F-41AF-A718-C1770EB1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2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4C1C-0ECA-47A3-A61C-D6EFA30B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7EB5F-5961-4036-BFCC-722E0DB5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F941-7229-4C5F-9A6B-2291260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33F8E-510B-48E0-92DD-3BE939DB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F8E40-AB8E-4CED-A62B-4965BD50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7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6F1E6-285C-4453-B121-21EEB7C18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07F29-CC6B-4B3C-9DB0-572989E81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7BF8D-EA4A-462A-8BE1-F75F8553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240B0-3573-4753-A235-2B501EB1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18DAF-E11D-4E41-9896-16D7F834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Image result for uv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452" y="332306"/>
            <a:ext cx="709094" cy="7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0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0135-6720-4E97-94DF-1CED2A95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B72A6-CF82-40EF-AD44-7250E3ADF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D4436-5877-4795-BB18-F22C42A4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4C9C-2720-41BF-9145-A438CADF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196F1-713C-40E2-A272-DDCDBCC6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B7C3-5D00-4C8D-817A-334B2278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25CA6-934E-413F-9845-5D1B24697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32EB7-281B-4DD7-869D-595187D13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692A9-B950-47CE-AA05-B1D36FEA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BBA5E-1FBF-4B10-9CE6-AB2EFD1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C5899-EC73-4E78-AD80-78FCF7F7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7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6EFD-D6BF-4521-8D78-5981CDE5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C39AB-66AC-4A04-860D-D911EBEC6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0B9C0-126C-480B-8B31-76CE619C9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83A2F-8D74-4764-9712-D98ADFE24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BAF14-DB38-43A3-BF99-02443C33A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A4AD1-C2BF-4A86-A865-9D546FF9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A915E-4D4B-48D1-987F-52898FEB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277A3-5F7A-483D-A6AE-B4DE2807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3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0C02-8AA3-4EF5-AF6B-35085E11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1671E-11F0-4CB7-98EA-09F9910E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C8163-EDC8-48F3-9499-A8BA9D4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8D24C-1E0A-407F-A881-A7094857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4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A07E6-3005-47DD-A6D3-692298CC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B965F-F4BE-411F-975B-B6E81CAD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83B9A-8258-4B9B-9E0F-F2D3ACA0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1538-E275-41A5-A724-F14056B5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00C2-7D59-479F-B7A6-B98455D0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5A532-CBAD-400E-9F3C-822AC8BC6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EE756-D767-4F7A-8CAC-7FCBAEC9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FD860-64A5-4616-9CE0-43380706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97F22-94E5-4531-8B70-49E08919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6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62AC-0A43-430F-B813-18F2CAF3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06079-CD10-418D-8FE2-D93118070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2A2FB-319D-42FC-98C3-052350067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E0600-80AE-4AF3-9574-AE86B559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BE79D-C850-48A3-BF47-E791A536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25D3C-AC65-4A54-B7AB-468159A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74E3F-F3A8-46FD-814B-62D94B7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ADB9B-AFB4-4287-991E-B9030047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6E916-D1C2-4457-8DCB-1510EBE70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AA28D-907F-4F9A-8E5F-300BCF97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2E5CB-EE3F-4681-83CD-42F90A740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71.png"/><Relationship Id="rId3" Type="http://schemas.openxmlformats.org/officeDocument/2006/relationships/image" Target="../media/image44.emf"/><Relationship Id="rId7" Type="http://schemas.openxmlformats.org/officeDocument/2006/relationships/image" Target="../media/image41.png"/><Relationship Id="rId12" Type="http://schemas.openxmlformats.org/officeDocument/2006/relationships/image" Target="../media/image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9.png"/><Relationship Id="rId5" Type="http://schemas.openxmlformats.org/officeDocument/2006/relationships/image" Target="../media/image38.emf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37.png"/><Relationship Id="rId9" Type="http://schemas.openxmlformats.org/officeDocument/2006/relationships/image" Target="../media/image42.emf"/><Relationship Id="rId1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12" Type="http://schemas.openxmlformats.org/officeDocument/2006/relationships/image" Target="../media/image78.jpeg"/><Relationship Id="rId2" Type="http://schemas.openxmlformats.org/officeDocument/2006/relationships/image" Target="../media/image2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28.png"/><Relationship Id="rId5" Type="http://schemas.openxmlformats.org/officeDocument/2006/relationships/image" Target="../media/image75.png"/><Relationship Id="rId15" Type="http://schemas.openxmlformats.org/officeDocument/2006/relationships/image" Target="../media/image81.png"/><Relationship Id="rId10" Type="http://schemas.openxmlformats.org/officeDocument/2006/relationships/image" Target="../media/image42.emf"/><Relationship Id="rId4" Type="http://schemas.openxmlformats.org/officeDocument/2006/relationships/image" Target="../media/image44.emf"/><Relationship Id="rId9" Type="http://schemas.openxmlformats.org/officeDocument/2006/relationships/image" Target="../media/image40.emf"/><Relationship Id="rId14" Type="http://schemas.openxmlformats.org/officeDocument/2006/relationships/image" Target="../media/image8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2" Type="http://schemas.openxmlformats.org/officeDocument/2006/relationships/image" Target="../media/image2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28.png"/><Relationship Id="rId5" Type="http://schemas.openxmlformats.org/officeDocument/2006/relationships/image" Target="../media/image37.png"/><Relationship Id="rId10" Type="http://schemas.openxmlformats.org/officeDocument/2006/relationships/image" Target="../media/image42.emf"/><Relationship Id="rId4" Type="http://schemas.openxmlformats.org/officeDocument/2006/relationships/image" Target="../media/image44.emf"/><Relationship Id="rId9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59.png"/><Relationship Id="rId7" Type="http://schemas.openxmlformats.org/officeDocument/2006/relationships/image" Target="../media/image2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84.png"/><Relationship Id="rId5" Type="http://schemas.openxmlformats.org/officeDocument/2006/relationships/image" Target="../media/image61.png"/><Relationship Id="rId10" Type="http://schemas.openxmlformats.org/officeDocument/2006/relationships/image" Target="../media/image83.png"/><Relationship Id="rId4" Type="http://schemas.openxmlformats.org/officeDocument/2006/relationships/image" Target="../media/image60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8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jpeg"/><Relationship Id="rId18" Type="http://schemas.openxmlformats.org/officeDocument/2006/relationships/image" Target="../media/image101.jpeg"/><Relationship Id="rId3" Type="http://schemas.openxmlformats.org/officeDocument/2006/relationships/image" Target="../media/image88.jpeg"/><Relationship Id="rId21" Type="http://schemas.openxmlformats.org/officeDocument/2006/relationships/image" Target="../media/image104.jpeg"/><Relationship Id="rId7" Type="http://schemas.openxmlformats.org/officeDocument/2006/relationships/image" Target="../media/image92.jpeg"/><Relationship Id="rId12" Type="http://schemas.openxmlformats.org/officeDocument/2006/relationships/image" Target="../media/image97.png"/><Relationship Id="rId17" Type="http://schemas.openxmlformats.org/officeDocument/2006/relationships/image" Target="../media/image100.png"/><Relationship Id="rId2" Type="http://schemas.openxmlformats.org/officeDocument/2006/relationships/image" Target="../media/image87.png"/><Relationship Id="rId16" Type="http://schemas.openxmlformats.org/officeDocument/2006/relationships/image" Target="../media/image99.jpe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5" Type="http://schemas.openxmlformats.org/officeDocument/2006/relationships/image" Target="../media/image29.png"/><Relationship Id="rId10" Type="http://schemas.openxmlformats.org/officeDocument/2006/relationships/image" Target="../media/image95.png"/><Relationship Id="rId19" Type="http://schemas.openxmlformats.org/officeDocument/2006/relationships/image" Target="../media/image102.png"/><Relationship Id="rId4" Type="http://schemas.openxmlformats.org/officeDocument/2006/relationships/image" Target="../media/image89.jpeg"/><Relationship Id="rId9" Type="http://schemas.openxmlformats.org/officeDocument/2006/relationships/image" Target="../media/image94.jpe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gif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29.png"/><Relationship Id="rId18" Type="http://schemas.openxmlformats.org/officeDocument/2006/relationships/image" Target="../media/image103.png"/><Relationship Id="rId3" Type="http://schemas.openxmlformats.org/officeDocument/2006/relationships/image" Target="../media/image90.jpeg"/><Relationship Id="rId21" Type="http://schemas.openxmlformats.org/officeDocument/2006/relationships/image" Target="../media/image123.png"/><Relationship Id="rId7" Type="http://schemas.openxmlformats.org/officeDocument/2006/relationships/image" Target="../media/image94.jpeg"/><Relationship Id="rId12" Type="http://schemas.openxmlformats.org/officeDocument/2006/relationships/image" Target="../media/image28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1.jpeg"/><Relationship Id="rId20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5" Type="http://schemas.openxmlformats.org/officeDocument/2006/relationships/image" Target="../media/image100.png"/><Relationship Id="rId23" Type="http://schemas.openxmlformats.org/officeDocument/2006/relationships/image" Target="../media/image125.png"/><Relationship Id="rId10" Type="http://schemas.openxmlformats.org/officeDocument/2006/relationships/image" Target="../media/image97.png"/><Relationship Id="rId19" Type="http://schemas.openxmlformats.org/officeDocument/2006/relationships/image" Target="../media/image121.jpeg"/><Relationship Id="rId4" Type="http://schemas.openxmlformats.org/officeDocument/2006/relationships/image" Target="../media/image91.png"/><Relationship Id="rId9" Type="http://schemas.openxmlformats.org/officeDocument/2006/relationships/image" Target="../media/image96.jpeg"/><Relationship Id="rId14" Type="http://schemas.openxmlformats.org/officeDocument/2006/relationships/image" Target="../media/image99.jpeg"/><Relationship Id="rId22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4.png"/><Relationship Id="rId5" Type="http://schemas.openxmlformats.org/officeDocument/2006/relationships/image" Target="../media/image129.png"/><Relationship Id="rId10" Type="http://schemas.openxmlformats.org/officeDocument/2006/relationships/image" Target="../media/image2080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5.png"/><Relationship Id="rId7" Type="http://schemas.openxmlformats.org/officeDocument/2006/relationships/image" Target="../media/image15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4.png"/><Relationship Id="rId10" Type="http://schemas.openxmlformats.org/officeDocument/2006/relationships/image" Target="../media/image161.png"/><Relationship Id="rId4" Type="http://schemas.openxmlformats.org/officeDocument/2006/relationships/image" Target="../media/image156.png"/><Relationship Id="rId9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3" Type="http://schemas.openxmlformats.org/officeDocument/2006/relationships/image" Target="../media/image29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28.png"/><Relationship Id="rId10" Type="http://schemas.openxmlformats.org/officeDocument/2006/relationships/image" Target="../media/image169.png"/><Relationship Id="rId4" Type="http://schemas.openxmlformats.org/officeDocument/2006/relationships/image" Target="../media/image164.jpeg"/><Relationship Id="rId9" Type="http://schemas.openxmlformats.org/officeDocument/2006/relationships/image" Target="../media/image16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82.png"/><Relationship Id="rId18" Type="http://schemas.openxmlformats.org/officeDocument/2006/relationships/image" Target="../media/image96.jpeg"/><Relationship Id="rId26" Type="http://schemas.openxmlformats.org/officeDocument/2006/relationships/image" Target="../media/image187.png"/><Relationship Id="rId3" Type="http://schemas.openxmlformats.org/officeDocument/2006/relationships/image" Target="../media/image174.jpeg"/><Relationship Id="rId21" Type="http://schemas.openxmlformats.org/officeDocument/2006/relationships/image" Target="../media/image101.jpeg"/><Relationship Id="rId7" Type="http://schemas.openxmlformats.org/officeDocument/2006/relationships/image" Target="../media/image28.png"/><Relationship Id="rId12" Type="http://schemas.openxmlformats.org/officeDocument/2006/relationships/image" Target="../media/image181.png"/><Relationship Id="rId17" Type="http://schemas.openxmlformats.org/officeDocument/2006/relationships/image" Target="../media/image95.png"/><Relationship Id="rId25" Type="http://schemas.openxmlformats.org/officeDocument/2006/relationships/image" Target="../media/image186.jpeg"/><Relationship Id="rId2" Type="http://schemas.openxmlformats.org/officeDocument/2006/relationships/image" Target="../media/image173.png"/><Relationship Id="rId16" Type="http://schemas.openxmlformats.org/officeDocument/2006/relationships/image" Target="../media/image94.jpeg"/><Relationship Id="rId20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0.png"/><Relationship Id="rId24" Type="http://schemas.openxmlformats.org/officeDocument/2006/relationships/image" Target="../media/image185.png"/><Relationship Id="rId5" Type="http://schemas.openxmlformats.org/officeDocument/2006/relationships/image" Target="../media/image176.jpeg"/><Relationship Id="rId15" Type="http://schemas.openxmlformats.org/officeDocument/2006/relationships/image" Target="../media/image184.png"/><Relationship Id="rId23" Type="http://schemas.openxmlformats.org/officeDocument/2006/relationships/image" Target="../media/image103.png"/><Relationship Id="rId10" Type="http://schemas.openxmlformats.org/officeDocument/2006/relationships/image" Target="../media/image179.png"/><Relationship Id="rId19" Type="http://schemas.openxmlformats.org/officeDocument/2006/relationships/image" Target="../media/image97.png"/><Relationship Id="rId4" Type="http://schemas.openxmlformats.org/officeDocument/2006/relationships/image" Target="../media/image175.png"/><Relationship Id="rId9" Type="http://schemas.openxmlformats.org/officeDocument/2006/relationships/image" Target="../media/image178.jpeg"/><Relationship Id="rId14" Type="http://schemas.openxmlformats.org/officeDocument/2006/relationships/image" Target="../media/image183.png"/><Relationship Id="rId22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0.png"/><Relationship Id="rId13" Type="http://schemas.openxmlformats.org/officeDocument/2006/relationships/image" Target="../media/image1710.png"/><Relationship Id="rId18" Type="http://schemas.openxmlformats.org/officeDocument/2006/relationships/image" Target="../media/image1760.png"/><Relationship Id="rId3" Type="http://schemas.openxmlformats.org/officeDocument/2006/relationships/image" Target="../media/image1610.png"/><Relationship Id="rId21" Type="http://schemas.openxmlformats.org/officeDocument/2006/relationships/image" Target="../media/image190.png"/><Relationship Id="rId7" Type="http://schemas.openxmlformats.org/officeDocument/2006/relationships/image" Target="../media/image1650.png"/><Relationship Id="rId12" Type="http://schemas.openxmlformats.org/officeDocument/2006/relationships/image" Target="../media/image1700.png"/><Relationship Id="rId17" Type="http://schemas.openxmlformats.org/officeDocument/2006/relationships/image" Target="../media/image1750.png"/><Relationship Id="rId2" Type="http://schemas.openxmlformats.org/officeDocument/2006/relationships/image" Target="../media/image1600.png"/><Relationship Id="rId16" Type="http://schemas.openxmlformats.org/officeDocument/2006/relationships/image" Target="../media/image1740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0.png"/><Relationship Id="rId11" Type="http://schemas.openxmlformats.org/officeDocument/2006/relationships/image" Target="../media/image1690.png"/><Relationship Id="rId5" Type="http://schemas.openxmlformats.org/officeDocument/2006/relationships/image" Target="../media/image1630.png"/><Relationship Id="rId15" Type="http://schemas.openxmlformats.org/officeDocument/2006/relationships/image" Target="../media/image1730.png"/><Relationship Id="rId10" Type="http://schemas.openxmlformats.org/officeDocument/2006/relationships/image" Target="../media/image1680.png"/><Relationship Id="rId19" Type="http://schemas.openxmlformats.org/officeDocument/2006/relationships/image" Target="../media/image188.png"/><Relationship Id="rId4" Type="http://schemas.openxmlformats.org/officeDocument/2006/relationships/image" Target="../media/image1620.png"/><Relationship Id="rId9" Type="http://schemas.openxmlformats.org/officeDocument/2006/relationships/image" Target="../media/image1670.png"/><Relationship Id="rId14" Type="http://schemas.openxmlformats.org/officeDocument/2006/relationships/image" Target="../media/image17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0.png"/><Relationship Id="rId13" Type="http://schemas.openxmlformats.org/officeDocument/2006/relationships/image" Target="../media/image1890.png"/><Relationship Id="rId3" Type="http://schemas.openxmlformats.org/officeDocument/2006/relationships/image" Target="../media/image1791.png"/><Relationship Id="rId7" Type="http://schemas.openxmlformats.org/officeDocument/2006/relationships/image" Target="../media/image1830.png"/><Relationship Id="rId12" Type="http://schemas.openxmlformats.org/officeDocument/2006/relationships/image" Target="../media/image1880.png"/><Relationship Id="rId2" Type="http://schemas.openxmlformats.org/officeDocument/2006/relationships/image" Target="../media/image1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0.png"/><Relationship Id="rId11" Type="http://schemas.openxmlformats.org/officeDocument/2006/relationships/image" Target="../media/image1870.png"/><Relationship Id="rId5" Type="http://schemas.openxmlformats.org/officeDocument/2006/relationships/image" Target="../media/image1810.png"/><Relationship Id="rId10" Type="http://schemas.openxmlformats.org/officeDocument/2006/relationships/image" Target="../media/image1860.png"/><Relationship Id="rId4" Type="http://schemas.openxmlformats.org/officeDocument/2006/relationships/image" Target="../media/image1800.png"/><Relationship Id="rId9" Type="http://schemas.openxmlformats.org/officeDocument/2006/relationships/image" Target="../media/image18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26.png"/><Relationship Id="rId18" Type="http://schemas.openxmlformats.org/officeDocument/2006/relationships/image" Target="../media/image331.png"/><Relationship Id="rId26" Type="http://schemas.openxmlformats.org/officeDocument/2006/relationships/image" Target="../media/image191.png"/><Relationship Id="rId3" Type="http://schemas.openxmlformats.org/officeDocument/2006/relationships/image" Target="../media/image316.png"/><Relationship Id="rId21" Type="http://schemas.openxmlformats.org/officeDocument/2006/relationships/image" Target="../media/image190.png"/><Relationship Id="rId7" Type="http://schemas.openxmlformats.org/officeDocument/2006/relationships/image" Target="../media/image320.png"/><Relationship Id="rId12" Type="http://schemas.openxmlformats.org/officeDocument/2006/relationships/image" Target="../media/image325.png"/><Relationship Id="rId17" Type="http://schemas.openxmlformats.org/officeDocument/2006/relationships/image" Target="../media/image330.png"/><Relationship Id="rId25" Type="http://schemas.openxmlformats.org/officeDocument/2006/relationships/image" Target="../media/image2100.png"/><Relationship Id="rId2" Type="http://schemas.openxmlformats.org/officeDocument/2006/relationships/image" Target="../media/image1900.png"/><Relationship Id="rId16" Type="http://schemas.openxmlformats.org/officeDocument/2006/relationships/image" Target="../media/image329.png"/><Relationship Id="rId20" Type="http://schemas.openxmlformats.org/officeDocument/2006/relationships/image" Target="../media/image189.png"/><Relationship Id="rId29" Type="http://schemas.openxmlformats.org/officeDocument/2006/relationships/image" Target="../media/image3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png"/><Relationship Id="rId11" Type="http://schemas.openxmlformats.org/officeDocument/2006/relationships/image" Target="../media/image324.png"/><Relationship Id="rId24" Type="http://schemas.openxmlformats.org/officeDocument/2006/relationships/image" Target="../media/image2091.png"/><Relationship Id="rId5" Type="http://schemas.openxmlformats.org/officeDocument/2006/relationships/image" Target="../media/image318.png"/><Relationship Id="rId15" Type="http://schemas.openxmlformats.org/officeDocument/2006/relationships/image" Target="../media/image328.png"/><Relationship Id="rId23" Type="http://schemas.openxmlformats.org/officeDocument/2006/relationships/image" Target="../media/image2082.png"/><Relationship Id="rId28" Type="http://schemas.openxmlformats.org/officeDocument/2006/relationships/image" Target="../media/image2131.png"/><Relationship Id="rId10" Type="http://schemas.openxmlformats.org/officeDocument/2006/relationships/image" Target="../media/image323.png"/><Relationship Id="rId19" Type="http://schemas.openxmlformats.org/officeDocument/2006/relationships/image" Target="../media/image188.png"/><Relationship Id="rId4" Type="http://schemas.openxmlformats.org/officeDocument/2006/relationships/image" Target="../media/image317.png"/><Relationship Id="rId9" Type="http://schemas.openxmlformats.org/officeDocument/2006/relationships/image" Target="../media/image322.png"/><Relationship Id="rId14" Type="http://schemas.openxmlformats.org/officeDocument/2006/relationships/image" Target="../media/image327.png"/><Relationship Id="rId22" Type="http://schemas.openxmlformats.org/officeDocument/2006/relationships/image" Target="../media/image2070.png"/><Relationship Id="rId27" Type="http://schemas.openxmlformats.org/officeDocument/2006/relationships/image" Target="../media/image19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2250.png"/><Relationship Id="rId3" Type="http://schemas.openxmlformats.org/officeDocument/2006/relationships/image" Target="../media/image191.png"/><Relationship Id="rId7" Type="http://schemas.openxmlformats.org/officeDocument/2006/relationships/image" Target="../media/image2190.png"/><Relationship Id="rId12" Type="http://schemas.openxmlformats.org/officeDocument/2006/relationships/image" Target="../media/image2241.png"/><Relationship Id="rId2" Type="http://schemas.openxmlformats.org/officeDocument/2006/relationships/image" Target="../media/image2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0.png"/><Relationship Id="rId11" Type="http://schemas.openxmlformats.org/officeDocument/2006/relationships/image" Target="../media/image196.png"/><Relationship Id="rId5" Type="http://schemas.openxmlformats.org/officeDocument/2006/relationships/image" Target="../media/image2170.png"/><Relationship Id="rId15" Type="http://schemas.openxmlformats.org/officeDocument/2006/relationships/image" Target="../media/image2270.png"/><Relationship Id="rId10" Type="http://schemas.openxmlformats.org/officeDocument/2006/relationships/image" Target="../media/image195.png"/><Relationship Id="rId4" Type="http://schemas.openxmlformats.org/officeDocument/2006/relationships/image" Target="../media/image2160.png"/><Relationship Id="rId9" Type="http://schemas.openxmlformats.org/officeDocument/2006/relationships/image" Target="../media/image194.png"/><Relationship Id="rId14" Type="http://schemas.openxmlformats.org/officeDocument/2006/relationships/image" Target="../media/image226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4.emf"/><Relationship Id="rId7" Type="http://schemas.openxmlformats.org/officeDocument/2006/relationships/image" Target="../media/image40.emf"/><Relationship Id="rId12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NULL"/><Relationship Id="rId5" Type="http://schemas.openxmlformats.org/officeDocument/2006/relationships/image" Target="../media/image38.emf"/><Relationship Id="rId4" Type="http://schemas.openxmlformats.org/officeDocument/2006/relationships/image" Target="../media/image37.png"/><Relationship Id="rId9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9.png"/><Relationship Id="rId3" Type="http://schemas.openxmlformats.org/officeDocument/2006/relationships/image" Target="../media/image44.emf"/><Relationship Id="rId7" Type="http://schemas.openxmlformats.org/officeDocument/2006/relationships/image" Target="../media/image40.emf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43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7.png"/><Relationship Id="rId5" Type="http://schemas.openxmlformats.org/officeDocument/2006/relationships/image" Target="../media/image38.emf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42.emf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.png"/><Relationship Id="rId39" Type="http://schemas.openxmlformats.org/officeDocument/2006/relationships/image" Target="../media/image63.emf"/><Relationship Id="rId34" Type="http://schemas.openxmlformats.org/officeDocument/2006/relationships/image" Target="../media/image58.png"/><Relationship Id="rId42" Type="http://schemas.openxmlformats.org/officeDocument/2006/relationships/image" Target="../media/image66.emf"/><Relationship Id="rId25" Type="http://schemas.openxmlformats.org/officeDocument/2006/relationships/image" Target="../media/image1950.png"/><Relationship Id="rId33" Type="http://schemas.openxmlformats.org/officeDocument/2006/relationships/image" Target="../media/image42.emf"/><Relationship Id="rId38" Type="http://schemas.openxmlformats.org/officeDocument/2006/relationships/image" Target="../media/image62.png"/><Relationship Id="rId46" Type="http://schemas.openxmlformats.org/officeDocument/2006/relationships/image" Target="../media/image50.png"/><Relationship Id="rId29" Type="http://schemas.openxmlformats.org/officeDocument/2006/relationships/image" Target="../media/image38.emf"/><Relationship Id="rId41" Type="http://schemas.openxmlformats.org/officeDocument/2006/relationships/image" Target="../media/image65.emf"/><Relationship Id="rId20" Type="http://schemas.openxmlformats.org/officeDocument/2006/relationships/image" Target="../media/image208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2.png"/><Relationship Id="rId32" Type="http://schemas.openxmlformats.org/officeDocument/2006/relationships/image" Target="../media/image57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49.png"/><Relationship Id="rId23" Type="http://schemas.openxmlformats.org/officeDocument/2006/relationships/image" Target="../media/image51.png"/><Relationship Id="rId28" Type="http://schemas.openxmlformats.org/officeDocument/2006/relationships/image" Target="../media/image55.png"/><Relationship Id="rId36" Type="http://schemas.openxmlformats.org/officeDocument/2006/relationships/image" Target="../media/image60.png"/><Relationship Id="rId31" Type="http://schemas.openxmlformats.org/officeDocument/2006/relationships/image" Target="../media/image40.emf"/><Relationship Id="rId44" Type="http://schemas.openxmlformats.org/officeDocument/2006/relationships/image" Target="../media/image48.png"/><Relationship Id="rId22" Type="http://schemas.openxmlformats.org/officeDocument/2006/relationships/image" Target="../media/image2090.png"/><Relationship Id="rId27" Type="http://schemas.openxmlformats.org/officeDocument/2006/relationships/image" Target="../media/image44.emf"/><Relationship Id="rId30" Type="http://schemas.openxmlformats.org/officeDocument/2006/relationships/image" Target="../media/image56.png"/><Relationship Id="rId35" Type="http://schemas.openxmlformats.org/officeDocument/2006/relationships/image" Target="../media/image59.png"/><Relationship Id="rId43" Type="http://schemas.openxmlformats.org/officeDocument/2006/relationships/image" Target="../media/image6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Motivation</a:t>
            </a:r>
          </a:p>
          <a:p>
            <a:r>
              <a:rPr lang="en-US" dirty="0">
                <a:solidFill>
                  <a:schemeClr val="accent3"/>
                </a:solidFill>
              </a:rPr>
              <a:t>Background: bandit algorithms</a:t>
            </a:r>
          </a:p>
          <a:p>
            <a:r>
              <a:rPr lang="en-US" dirty="0"/>
              <a:t>Bandit learning for recommender systems</a:t>
            </a:r>
          </a:p>
          <a:p>
            <a:r>
              <a:rPr lang="en-US" dirty="0"/>
              <a:t>Bandit learning for retrieval systems</a:t>
            </a:r>
          </a:p>
          <a:p>
            <a:r>
              <a:rPr lang="en-US" dirty="0"/>
              <a:t>Ethical considerations in IR with bandit learning</a:t>
            </a:r>
          </a:p>
          <a:p>
            <a:r>
              <a:rPr lang="en-US" dirty="0"/>
              <a:t>Conclusion &amp; future directions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9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8AC8-E3BA-4BF7-AD79-0F723DFA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87934" cy="4837393"/>
          </a:xfrm>
        </p:spPr>
        <p:txBody>
          <a:bodyPr>
            <a:normAutofit/>
          </a:bodyPr>
          <a:lstStyle/>
          <a:p>
            <a:r>
              <a:rPr lang="en-US" sz="2800" dirty="0"/>
              <a:t>Discover user dependency structure on </a:t>
            </a:r>
            <a:r>
              <a:rPr lang="en-US" sz="2800"/>
              <a:t>the fly</a:t>
            </a:r>
          </a:p>
          <a:p>
            <a:r>
              <a:rPr lang="en-US" sz="2800" dirty="0"/>
              <a:t>CLUB[GLZ14]</a:t>
            </a:r>
          </a:p>
          <a:p>
            <a:pPr lvl="1"/>
            <a:r>
              <a:rPr lang="en-US" sz="2400" dirty="0"/>
              <a:t>Adaptively cluster users into groups by keep removing edges</a:t>
            </a:r>
          </a:p>
          <a:p>
            <a:pPr lvl="1"/>
            <a:r>
              <a:rPr lang="en-US" sz="2400" dirty="0"/>
              <a:t>Threshold to remove edges is based on closeness of the users’ models</a:t>
            </a:r>
          </a:p>
          <a:p>
            <a:pPr lvl="1"/>
            <a:r>
              <a:rPr lang="en-US" sz="2400" dirty="0"/>
              <a:t>Build LinUCB on each cluster</a:t>
            </a:r>
          </a:p>
          <a:p>
            <a:r>
              <a:rPr lang="en-US" sz="2800" dirty="0"/>
              <a:t>Regret:                    . Reduce regret from </a:t>
            </a:r>
            <a:r>
              <a:rPr lang="en-US" sz="2800" dirty="0">
                <a:solidFill>
                  <a:srgbClr val="FF0000"/>
                </a:solidFill>
              </a:rPr>
              <a:t>n (users) to m (clusters)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0A5EB-7C61-4471-AB02-1F084E390FCB}"/>
              </a:ext>
            </a:extLst>
          </p:cNvPr>
          <p:cNvGrpSpPr/>
          <p:nvPr/>
        </p:nvGrpSpPr>
        <p:grpSpPr>
          <a:xfrm>
            <a:off x="8564220" y="2008837"/>
            <a:ext cx="964692" cy="886367"/>
            <a:chOff x="2109632" y="2510860"/>
            <a:chExt cx="964692" cy="8863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434094-CC7D-46CA-B91B-A8AB1113A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632" y="2510860"/>
              <a:ext cx="649224" cy="649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E2834D-7814-41D9-A715-14FC7D843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1424" y="3054327"/>
              <a:ext cx="342900" cy="3429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64851C-C071-4635-B4F2-746F7ABEA47A}"/>
              </a:ext>
            </a:extLst>
          </p:cNvPr>
          <p:cNvGrpSpPr/>
          <p:nvPr/>
        </p:nvGrpSpPr>
        <p:grpSpPr>
          <a:xfrm>
            <a:off x="7377249" y="3110278"/>
            <a:ext cx="958710" cy="848989"/>
            <a:chOff x="1493822" y="3687875"/>
            <a:chExt cx="958710" cy="8489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A61801-2F4C-4001-BFA7-CA4D1A677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3822" y="3687875"/>
              <a:ext cx="649224" cy="649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D8E819-C22E-425F-B931-AB7C01E5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9632" y="4193964"/>
              <a:ext cx="342900" cy="3429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AC320-A808-4B0B-AAC5-4BD65DAD97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325" y="3846204"/>
            <a:ext cx="649224" cy="6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0FB34-98E9-427F-BA30-38248F1C25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343" y="4544326"/>
            <a:ext cx="649224" cy="6492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EB81EB3-CC8D-46CA-955B-D37370ACBBC7}"/>
              </a:ext>
            </a:extLst>
          </p:cNvPr>
          <p:cNvGrpSpPr/>
          <p:nvPr/>
        </p:nvGrpSpPr>
        <p:grpSpPr>
          <a:xfrm>
            <a:off x="9036184" y="4331257"/>
            <a:ext cx="1474300" cy="1029190"/>
            <a:chOff x="9036184" y="4331257"/>
            <a:chExt cx="1474300" cy="10291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DD0688-E127-4C74-B92A-E71FF1C7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67584" y="4331257"/>
              <a:ext cx="342900" cy="342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7546E6-AF27-4EAA-BA6E-1E878028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36184" y="5017547"/>
              <a:ext cx="342900" cy="342900"/>
            </a:xfrm>
            <a:prstGeom prst="rect">
              <a:avLst/>
            </a:prstGeom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73447B-417C-459C-BF27-137CCD2C6196}"/>
              </a:ext>
            </a:extLst>
          </p:cNvPr>
          <p:cNvCxnSpPr>
            <a:endCxn id="10" idx="3"/>
          </p:cNvCxnSpPr>
          <p:nvPr/>
        </p:nvCxnSpPr>
        <p:spPr>
          <a:xfrm flipH="1">
            <a:off x="8026473" y="2781240"/>
            <a:ext cx="786451" cy="65365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2246C7-8F9D-4BB6-A640-56CE3E5F112C}"/>
              </a:ext>
            </a:extLst>
          </p:cNvPr>
          <p:cNvCxnSpPr/>
          <p:nvPr/>
        </p:nvCxnSpPr>
        <p:spPr>
          <a:xfrm>
            <a:off x="8959471" y="2813863"/>
            <a:ext cx="668085" cy="945639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61B45B-69C3-47E4-903F-C7E11C024E04}"/>
              </a:ext>
            </a:extLst>
          </p:cNvPr>
          <p:cNvCxnSpPr/>
          <p:nvPr/>
        </p:nvCxnSpPr>
        <p:spPr>
          <a:xfrm flipH="1" flipV="1">
            <a:off x="7884992" y="3940979"/>
            <a:ext cx="622417" cy="601456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EE08E1-CABB-46C8-B5E3-C378BEC24C7F}"/>
              </a:ext>
            </a:extLst>
          </p:cNvPr>
          <p:cNvGrpSpPr/>
          <p:nvPr/>
        </p:nvGrpSpPr>
        <p:grpSpPr>
          <a:xfrm>
            <a:off x="8164509" y="2894878"/>
            <a:ext cx="1277627" cy="1520147"/>
            <a:chOff x="8164509" y="2894878"/>
            <a:chExt cx="1277627" cy="152014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F97957E-1DF7-48E5-865E-DC7715A86278}"/>
                </a:ext>
              </a:extLst>
            </p:cNvPr>
            <p:cNvCxnSpPr/>
            <p:nvPr/>
          </p:nvCxnSpPr>
          <p:spPr>
            <a:xfrm flipV="1">
              <a:off x="8695672" y="2894878"/>
              <a:ext cx="178924" cy="152014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608ABED-AF01-4E5B-93C4-C7522CB6D6C6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H="1" flipV="1">
              <a:off x="8164509" y="3616367"/>
              <a:ext cx="1277627" cy="3799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3255FE-73D1-454B-AB18-600F54541901}"/>
              </a:ext>
            </a:extLst>
          </p:cNvPr>
          <p:cNvCxnSpPr>
            <a:stCxn id="12" idx="1"/>
          </p:cNvCxnSpPr>
          <p:nvPr/>
        </p:nvCxnSpPr>
        <p:spPr>
          <a:xfrm flipH="1">
            <a:off x="8997749" y="4170816"/>
            <a:ext cx="521576" cy="371619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C4AB906-B19C-4A0D-B154-22E781E5FD67}"/>
              </a:ext>
            </a:extLst>
          </p:cNvPr>
          <p:cNvSpPr/>
          <p:nvPr/>
        </p:nvSpPr>
        <p:spPr>
          <a:xfrm rot="19465534">
            <a:off x="8761213" y="1743648"/>
            <a:ext cx="1535398" cy="3147549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93D507-1900-4791-894D-8064156DA450}"/>
              </a:ext>
            </a:extLst>
          </p:cNvPr>
          <p:cNvSpPr/>
          <p:nvPr/>
        </p:nvSpPr>
        <p:spPr>
          <a:xfrm rot="19370578">
            <a:off x="7872170" y="2679370"/>
            <a:ext cx="1026808" cy="3147549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3D5D8E-E9BD-4856-98A6-E7C2758AD1AE}"/>
              </a:ext>
            </a:extLst>
          </p:cNvPr>
          <p:cNvGrpSpPr/>
          <p:nvPr/>
        </p:nvGrpSpPr>
        <p:grpSpPr>
          <a:xfrm>
            <a:off x="7271028" y="450667"/>
            <a:ext cx="2719474" cy="1374827"/>
            <a:chOff x="1050150" y="4588760"/>
            <a:chExt cx="2719474" cy="13748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EE08D6-1853-4169-AFF7-D8A2CEA18056}"/>
                </a:ext>
              </a:extLst>
            </p:cNvPr>
            <p:cNvGrpSpPr/>
            <p:nvPr/>
          </p:nvGrpSpPr>
          <p:grpSpPr>
            <a:xfrm>
              <a:off x="1123112" y="4588760"/>
              <a:ext cx="2608558" cy="1374827"/>
              <a:chOff x="1053548" y="4542435"/>
              <a:chExt cx="2608558" cy="137482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DCEB998-0D84-4EDA-9A2C-D1A405342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7688" y="5188335"/>
                <a:ext cx="2290240" cy="728927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72515C-4406-41F8-998B-7A048871ABBA}"/>
                  </a:ext>
                </a:extLst>
              </p:cNvPr>
              <p:cNvSpPr txBox="1"/>
              <p:nvPr/>
            </p:nvSpPr>
            <p:spPr>
              <a:xfrm>
                <a:off x="1053548" y="4542435"/>
                <a:ext cx="2027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Remove edge if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981BB53-45E5-4A30-9471-EEE6DC20D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4680" y="4838881"/>
                <a:ext cx="2597426" cy="412727"/>
              </a:xfrm>
              <a:prstGeom prst="rect">
                <a:avLst/>
              </a:prstGeom>
            </p:spPr>
          </p:pic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125742-E0FD-47EE-B41E-E3FE6E560C4A}"/>
                </a:ext>
              </a:extLst>
            </p:cNvPr>
            <p:cNvSpPr/>
            <p:nvPr/>
          </p:nvSpPr>
          <p:spPr>
            <a:xfrm>
              <a:off x="1050150" y="4588761"/>
              <a:ext cx="2719474" cy="1334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3FE3C2-AF18-49EC-A6FA-2E9E6B98ACDA}"/>
              </a:ext>
            </a:extLst>
          </p:cNvPr>
          <p:cNvGrpSpPr/>
          <p:nvPr/>
        </p:nvGrpSpPr>
        <p:grpSpPr>
          <a:xfrm>
            <a:off x="7306572" y="5351211"/>
            <a:ext cx="3255619" cy="1481817"/>
            <a:chOff x="4677332" y="5182531"/>
            <a:chExt cx="3255619" cy="14818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3A6297C-93CA-4860-B377-21AC2B054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6840" y="5533023"/>
              <a:ext cx="3015024" cy="34106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FADE105-82C2-447D-814D-2AFEF16F2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7905" y="5923134"/>
              <a:ext cx="2551056" cy="3333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411FCB-7519-4795-905F-D1BEC6FF1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404" y="6304063"/>
              <a:ext cx="1326191" cy="31333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466637-BA84-436A-9E9C-F85B99BF1E78}"/>
                </a:ext>
              </a:extLst>
            </p:cNvPr>
            <p:cNvSpPr txBox="1"/>
            <p:nvPr/>
          </p:nvSpPr>
          <p:spPr>
            <a:xfrm>
              <a:off x="4766438" y="5182531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D16BD7-3F39-4CD9-9D76-BA38D3AF4C04}"/>
                </a:ext>
              </a:extLst>
            </p:cNvPr>
            <p:cNvSpPr/>
            <p:nvPr/>
          </p:nvSpPr>
          <p:spPr>
            <a:xfrm>
              <a:off x="4677332" y="5202192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B7EEC3E-B93C-4D7B-9665-B134763B8DBB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7784692" y="4563242"/>
            <a:ext cx="191708" cy="928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36A6852F-D830-4836-8E44-0A987403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E7FE4D3-0B2B-4549-811D-EFA84424F5E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544" y="5100618"/>
            <a:ext cx="1505383" cy="3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uiExpand="1" animBg="1"/>
      <p:bldP spid="26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287934" cy="483739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COFIBA [LKG16]: </a:t>
                </a:r>
              </a:p>
              <a:p>
                <a:pPr lvl="1"/>
                <a:r>
                  <a:rPr lang="en-US" sz="2400" dirty="0"/>
                  <a:t>Collaborative filtering via user clustering &amp; item clustering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Each</a:t>
                </a:r>
                <a:r>
                  <a:rPr lang="en-US" sz="2400" dirty="0"/>
                  <a:t> item cluster is associated with its own user clustering</a:t>
                </a:r>
              </a:p>
              <a:p>
                <a:pPr lvl="1"/>
                <a:r>
                  <a:rPr lang="en-US" sz="2400" dirty="0"/>
                  <a:t>To remove an edge in user cluster: same as CLUB</a:t>
                </a:r>
              </a:p>
              <a:p>
                <a:pPr lvl="1"/>
                <a:r>
                  <a:rPr lang="en-US" sz="2400" dirty="0"/>
                  <a:t>To remove an edge in item cluster: for the two items, user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forms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different</a:t>
                </a:r>
                <a:r>
                  <a:rPr lang="en-US" sz="2400" dirty="0"/>
                  <a:t> neighboring user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based on</a:t>
                </a:r>
              </a:p>
              <a:p>
                <a:pPr lvl="1"/>
                <a:endParaRPr lang="en-US" sz="2400" dirty="0"/>
              </a:p>
              <a:p>
                <a:endParaRPr lang="en-US" sz="2800" dirty="0"/>
              </a:p>
              <a:p>
                <a:pPr lvl="1"/>
                <a:endParaRPr lang="en-US" sz="24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287934" cy="4837393"/>
              </a:xfrm>
              <a:blipFill>
                <a:blip r:embed="rId2"/>
                <a:stretch>
                  <a:fillRect l="-1613" t="-2362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0A5EB-7C61-4471-AB02-1F084E390FCB}"/>
              </a:ext>
            </a:extLst>
          </p:cNvPr>
          <p:cNvGrpSpPr/>
          <p:nvPr/>
        </p:nvGrpSpPr>
        <p:grpSpPr>
          <a:xfrm>
            <a:off x="8314794" y="2899687"/>
            <a:ext cx="591058" cy="543069"/>
            <a:chOff x="2109632" y="2510860"/>
            <a:chExt cx="964692" cy="8863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434094-CC7D-46CA-B91B-A8AB1113A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632" y="2510860"/>
              <a:ext cx="649224" cy="649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E2834D-7814-41D9-A715-14FC7D843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1424" y="3054327"/>
              <a:ext cx="342900" cy="3429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64851C-C071-4635-B4F2-746F7ABEA47A}"/>
              </a:ext>
            </a:extLst>
          </p:cNvPr>
          <p:cNvGrpSpPr/>
          <p:nvPr/>
        </p:nvGrpSpPr>
        <p:grpSpPr>
          <a:xfrm>
            <a:off x="7587548" y="3574529"/>
            <a:ext cx="587392" cy="520167"/>
            <a:chOff x="1493822" y="3687875"/>
            <a:chExt cx="958710" cy="8489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A61801-2F4C-4001-BFA7-CA4D1A677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3822" y="3687875"/>
              <a:ext cx="649224" cy="649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D8E819-C22E-425F-B931-AB7C01E5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9632" y="4193964"/>
              <a:ext cx="342900" cy="3429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AC320-A808-4B0B-AAC5-4BD65DAD97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977" y="4025424"/>
            <a:ext cx="397773" cy="3977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0FB34-98E9-427F-BA30-38248F1C25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022" y="4453157"/>
            <a:ext cx="397773" cy="3977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EB81EB3-CC8D-46CA-955B-D37370ACBBC7}"/>
              </a:ext>
            </a:extLst>
          </p:cNvPr>
          <p:cNvGrpSpPr/>
          <p:nvPr/>
        </p:nvGrpSpPr>
        <p:grpSpPr>
          <a:xfrm>
            <a:off x="8603962" y="4322611"/>
            <a:ext cx="903289" cy="630575"/>
            <a:chOff x="9036184" y="4331257"/>
            <a:chExt cx="1474300" cy="10291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DD0688-E127-4C74-B92A-E71FF1C7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67584" y="4331257"/>
              <a:ext cx="342900" cy="342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7546E6-AF27-4EAA-BA6E-1E878028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36184" y="5017547"/>
              <a:ext cx="342900" cy="342900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C4AB906-B19C-4A0D-B154-22E781E5FD67}"/>
              </a:ext>
            </a:extLst>
          </p:cNvPr>
          <p:cNvSpPr/>
          <p:nvPr/>
        </p:nvSpPr>
        <p:spPr>
          <a:xfrm rot="19465534">
            <a:off x="8435489" y="2737208"/>
            <a:ext cx="940724" cy="1928473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93D507-1900-4791-894D-8064156DA450}"/>
              </a:ext>
            </a:extLst>
          </p:cNvPr>
          <p:cNvSpPr/>
          <p:nvPr/>
        </p:nvSpPr>
        <p:spPr>
          <a:xfrm rot="19370578">
            <a:off x="7890781" y="3310516"/>
            <a:ext cx="629115" cy="1928473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36A6852F-D830-4836-8E44-0A987403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E3C5BA-C543-4066-8312-000959BD4A6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022" y="1982519"/>
            <a:ext cx="331126" cy="400377"/>
          </a:xfrm>
          <a:prstGeom prst="rect">
            <a:avLst/>
          </a:prstGeom>
        </p:spPr>
      </p:pic>
      <p:pic>
        <p:nvPicPr>
          <p:cNvPr id="49" name="Picture 20" descr="Government will inject equity of Rs1.2 billion, company will have Rs6 billion paid-up capital. DESIGN: TALHA KHAN&#10;">
            <a:extLst>
              <a:ext uri="{FF2B5EF4-FFF2-40B4-BE49-F238E27FC236}">
                <a16:creationId xmlns:a16="http://schemas.microsoft.com/office/drawing/2014/main" id="{F80EDF6E-666D-431D-A406-CF43948C0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892" y="1948666"/>
            <a:ext cx="457369" cy="41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71112E-F9F2-4DAE-B2DB-A8271A418411}"/>
              </a:ext>
            </a:extLst>
          </p:cNvPr>
          <p:cNvCxnSpPr>
            <a:cxnSpLocks/>
          </p:cNvCxnSpPr>
          <p:nvPr/>
        </p:nvCxnSpPr>
        <p:spPr>
          <a:xfrm>
            <a:off x="8779577" y="3418981"/>
            <a:ext cx="298058" cy="58266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04AA270-A5CB-4BD6-AE13-76F276434DE7}"/>
              </a:ext>
            </a:extLst>
          </p:cNvPr>
          <p:cNvCxnSpPr>
            <a:cxnSpLocks/>
          </p:cNvCxnSpPr>
          <p:nvPr/>
        </p:nvCxnSpPr>
        <p:spPr>
          <a:xfrm>
            <a:off x="8085724" y="4108088"/>
            <a:ext cx="161067" cy="302476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C8100E9-6175-4A83-A413-F0219255C752}"/>
              </a:ext>
            </a:extLst>
          </p:cNvPr>
          <p:cNvSpPr/>
          <p:nvPr/>
        </p:nvSpPr>
        <p:spPr>
          <a:xfrm rot="13695057">
            <a:off x="10171767" y="2404389"/>
            <a:ext cx="940723" cy="1928474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D806C0-1BF2-475E-B4B8-40A6D4A69386}"/>
              </a:ext>
            </a:extLst>
          </p:cNvPr>
          <p:cNvGrpSpPr/>
          <p:nvPr/>
        </p:nvGrpSpPr>
        <p:grpSpPr>
          <a:xfrm>
            <a:off x="9988761" y="1894487"/>
            <a:ext cx="2094315" cy="2914935"/>
            <a:chOff x="9988761" y="1894487"/>
            <a:chExt cx="2094315" cy="291493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473447B-417C-459C-BF27-137CCD2C61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1892" y="3207775"/>
              <a:ext cx="481851" cy="400485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C3255FE-73D1-454B-AB18-600F545419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26202" y="4251870"/>
              <a:ext cx="319565" cy="22768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2CC85F0-4DE8-4068-BA2B-CFE6AFBC6F9A}"/>
                </a:ext>
              </a:extLst>
            </p:cNvPr>
            <p:cNvGrpSpPr/>
            <p:nvPr/>
          </p:nvGrpSpPr>
          <p:grpSpPr>
            <a:xfrm>
              <a:off x="10716006" y="2755923"/>
              <a:ext cx="591057" cy="543068"/>
              <a:chOff x="2109632" y="2510860"/>
              <a:chExt cx="964692" cy="886367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B5386DA-C22C-48C2-AAB8-665A3D21A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8587EF8-45C1-4986-8C43-475E1B051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09533B8-6DF7-4FF0-A608-13472F89AD01}"/>
                </a:ext>
              </a:extLst>
            </p:cNvPr>
            <p:cNvGrpSpPr/>
            <p:nvPr/>
          </p:nvGrpSpPr>
          <p:grpSpPr>
            <a:xfrm>
              <a:off x="9988761" y="3430765"/>
              <a:ext cx="587392" cy="520167"/>
              <a:chOff x="1493822" y="3687875"/>
              <a:chExt cx="958710" cy="84898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B4240DB-A553-4D01-9A0B-D46A1C4EB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CB37A88-8071-4FBE-B0B9-A73B7FC42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196BBF2-CF14-44D8-A16D-CCD69DC84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01190" y="3881660"/>
              <a:ext cx="397773" cy="39777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312D884-5166-4A5D-A8A4-AD62B7D35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46235" y="4309393"/>
              <a:ext cx="397773" cy="397773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B14A37E-42E8-47FD-A4AC-D5821D05ED0C}"/>
                </a:ext>
              </a:extLst>
            </p:cNvPr>
            <p:cNvGrpSpPr/>
            <p:nvPr/>
          </p:nvGrpSpPr>
          <p:grpSpPr>
            <a:xfrm>
              <a:off x="11005174" y="4178847"/>
              <a:ext cx="903289" cy="630575"/>
              <a:chOff x="9036184" y="4331257"/>
              <a:chExt cx="1474300" cy="102919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2536FE2-24F9-4098-880D-4BC62779D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67584" y="4331257"/>
                <a:ext cx="342900" cy="3429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E39306D-B177-4C19-9177-465B75C56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36184" y="5017547"/>
                <a:ext cx="342900" cy="342900"/>
              </a:xfrm>
              <a:prstGeom prst="rect">
                <a:avLst/>
              </a:prstGeom>
            </p:spPr>
          </p:pic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C10BB15-B83D-4CBB-8C98-D2657CFF476A}"/>
                </a:ext>
              </a:extLst>
            </p:cNvPr>
            <p:cNvSpPr/>
            <p:nvPr/>
          </p:nvSpPr>
          <p:spPr>
            <a:xfrm rot="13639292">
              <a:off x="10804282" y="3510983"/>
              <a:ext cx="629115" cy="1928473"/>
            </a:xfrm>
            <a:prstGeom prst="ellipse">
              <a:avLst/>
            </a:prstGeom>
            <a:noFill/>
            <a:ln>
              <a:solidFill>
                <a:srgbClr val="FF5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10" descr="Image result for tennis player">
              <a:extLst>
                <a:ext uri="{FF2B5EF4-FFF2-40B4-BE49-F238E27FC236}">
                  <a16:creationId xmlns:a16="http://schemas.microsoft.com/office/drawing/2014/main" id="{BEEBC94B-C004-4347-8EC1-736AD6F7D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11847" y="1894487"/>
              <a:ext cx="589344" cy="52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6" descr="Image result for soccer player">
              <a:extLst>
                <a:ext uri="{FF2B5EF4-FFF2-40B4-BE49-F238E27FC236}">
                  <a16:creationId xmlns:a16="http://schemas.microsoft.com/office/drawing/2014/main" id="{43D4793A-0A10-47F6-914D-4AFB3D812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0811" y="1959509"/>
              <a:ext cx="537654" cy="47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FC2BE63D-89B7-45CC-8587-AEBDBD70E8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029" y="5482274"/>
            <a:ext cx="4542971" cy="53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287934" cy="483739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CAB [GLKKZE17]: </a:t>
                </a:r>
              </a:p>
              <a:p>
                <a:pPr lvl="1"/>
                <a:r>
                  <a:rPr lang="en-US" sz="2400" dirty="0"/>
                  <a:t>Context-dependent clustering</a:t>
                </a:r>
              </a:p>
              <a:p>
                <a:pPr lvl="1"/>
                <a:r>
                  <a:rPr lang="en-US" sz="2400" dirty="0"/>
                  <a:t>For current user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, find neighboring user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candidate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Then aggregate the history rewards / predictions within the user cluster.</a:t>
                </a:r>
              </a:p>
              <a:p>
                <a:pPr lvl="1"/>
                <a:endParaRPr lang="en-US" sz="2400" dirty="0"/>
              </a:p>
              <a:p>
                <a:endParaRPr lang="en-US" sz="2800" dirty="0"/>
              </a:p>
              <a:p>
                <a:pPr lvl="1"/>
                <a:endParaRPr lang="en-US" sz="24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287934" cy="4837393"/>
              </a:xfrm>
              <a:blipFill>
                <a:blip r:embed="rId2"/>
                <a:stretch>
                  <a:fillRect l="-1746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0A5EB-7C61-4471-AB02-1F084E390FCB}"/>
              </a:ext>
            </a:extLst>
          </p:cNvPr>
          <p:cNvGrpSpPr/>
          <p:nvPr/>
        </p:nvGrpSpPr>
        <p:grpSpPr>
          <a:xfrm>
            <a:off x="8564220" y="2008837"/>
            <a:ext cx="964692" cy="886367"/>
            <a:chOff x="2109632" y="2510860"/>
            <a:chExt cx="964692" cy="8863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434094-CC7D-46CA-B91B-A8AB1113A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632" y="2510860"/>
              <a:ext cx="649224" cy="649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E2834D-7814-41D9-A715-14FC7D843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1424" y="3054327"/>
              <a:ext cx="342900" cy="3429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64851C-C071-4635-B4F2-746F7ABEA47A}"/>
              </a:ext>
            </a:extLst>
          </p:cNvPr>
          <p:cNvGrpSpPr/>
          <p:nvPr/>
        </p:nvGrpSpPr>
        <p:grpSpPr>
          <a:xfrm>
            <a:off x="7377249" y="3110278"/>
            <a:ext cx="958710" cy="848989"/>
            <a:chOff x="1493822" y="3687875"/>
            <a:chExt cx="958710" cy="8489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A61801-2F4C-4001-BFA7-CA4D1A677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3822" y="3687875"/>
              <a:ext cx="649224" cy="649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D8E819-C22E-425F-B931-AB7C01E5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9632" y="4193964"/>
              <a:ext cx="342900" cy="3429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AC320-A808-4B0B-AAC5-4BD65DAD97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325" y="3846204"/>
            <a:ext cx="649224" cy="6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0FB34-98E9-427F-BA30-38248F1C25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343" y="4544326"/>
            <a:ext cx="649224" cy="6492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EB81EB3-CC8D-46CA-955B-D37370ACBBC7}"/>
              </a:ext>
            </a:extLst>
          </p:cNvPr>
          <p:cNvGrpSpPr/>
          <p:nvPr/>
        </p:nvGrpSpPr>
        <p:grpSpPr>
          <a:xfrm>
            <a:off x="9036184" y="4331257"/>
            <a:ext cx="1474300" cy="1029190"/>
            <a:chOff x="9036184" y="4331257"/>
            <a:chExt cx="1474300" cy="10291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DD0688-E127-4C74-B92A-E71FF1C7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67584" y="4331257"/>
              <a:ext cx="342900" cy="342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7546E6-AF27-4EAA-BA6E-1E878028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36184" y="5017547"/>
              <a:ext cx="342900" cy="342900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C4AB906-B19C-4A0D-B154-22E781E5FD67}"/>
              </a:ext>
            </a:extLst>
          </p:cNvPr>
          <p:cNvSpPr/>
          <p:nvPr/>
        </p:nvSpPr>
        <p:spPr>
          <a:xfrm rot="19465534">
            <a:off x="8761213" y="1743648"/>
            <a:ext cx="1535398" cy="3147549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36A6852F-D830-4836-8E44-0A987403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E4F8C9-D40D-40E5-B7BE-1A30F742EA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26" y="1548636"/>
            <a:ext cx="512586" cy="61978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260E1D-415E-DD4F-827F-1B9835A3F4C9}"/>
              </a:ext>
            </a:extLst>
          </p:cNvPr>
          <p:cNvCxnSpPr/>
          <p:nvPr/>
        </p:nvCxnSpPr>
        <p:spPr>
          <a:xfrm>
            <a:off x="8959471" y="2813863"/>
            <a:ext cx="668085" cy="945639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7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25E1-32AC-4B9B-8682-14C56959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rank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DB3F6-E8CB-4131-9CB4-0094DB3D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7616750" cy="4834475"/>
          </a:xfrm>
        </p:spPr>
        <p:txBody>
          <a:bodyPr>
            <a:normAutofit/>
          </a:bodyPr>
          <a:lstStyle/>
          <a:p>
            <a:r>
              <a:rPr lang="en-US" sz="2800" dirty="0"/>
              <a:t>Particle Thompson Sampling (PTS) [KBKTC15]</a:t>
            </a:r>
          </a:p>
          <a:p>
            <a:pPr lvl="1"/>
            <a:r>
              <a:rPr lang="en-US" sz="2400" dirty="0"/>
              <a:t>Probabilistic Matrix Factorization framework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Particle filtering </a:t>
            </a:r>
            <a:r>
              <a:rPr lang="en-US" sz="2400" dirty="0"/>
              <a:t>for online Bayesian parameter estimation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Thompson Sampling </a:t>
            </a:r>
            <a:r>
              <a:rPr lang="en-US" sz="2400" dirty="0"/>
              <a:t>for exploration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38BCF-56DD-49B8-BA20-786BDA3C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640" y="6294975"/>
            <a:ext cx="2743200" cy="365125"/>
          </a:xfrm>
        </p:spPr>
        <p:txBody>
          <a:bodyPr/>
          <a:lstStyle/>
          <a:p>
            <a:fld id="{96675DA6-09A5-4603-985B-62A0433927C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A58A00-D8FC-4DA5-8465-84A7304D612E}"/>
              </a:ext>
            </a:extLst>
          </p:cNvPr>
          <p:cNvGraphicFramePr>
            <a:graphicFrameLocks noGrp="1"/>
          </p:cNvGraphicFramePr>
          <p:nvPr/>
        </p:nvGraphicFramePr>
        <p:xfrm>
          <a:off x="9068757" y="1898071"/>
          <a:ext cx="2047885" cy="1596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AF45712-197C-4A99-8704-5E0971440659}"/>
              </a:ext>
            </a:extLst>
          </p:cNvPr>
          <p:cNvGrpSpPr/>
          <p:nvPr/>
        </p:nvGrpSpPr>
        <p:grpSpPr>
          <a:xfrm>
            <a:off x="8610600" y="1868087"/>
            <a:ext cx="458157" cy="1623096"/>
            <a:chOff x="7119594" y="2400243"/>
            <a:chExt cx="726127" cy="29098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FDDD3C-3E91-492C-9632-6F72C02C5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594" y="2400243"/>
              <a:ext cx="649224" cy="6492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38AE8B-9840-465E-BDA9-BD0A3036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594" y="3106800"/>
              <a:ext cx="649224" cy="6492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B2756C-7D41-401F-8F6D-ACE364FF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594" y="3872808"/>
              <a:ext cx="649224" cy="6492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FD9495-7F6D-4AF0-BE2E-68305B5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6497" y="4660861"/>
              <a:ext cx="649224" cy="64922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896E6F-E1F5-4DEF-A8A4-952D2801A410}"/>
              </a:ext>
            </a:extLst>
          </p:cNvPr>
          <p:cNvGrpSpPr/>
          <p:nvPr/>
        </p:nvGrpSpPr>
        <p:grpSpPr>
          <a:xfrm>
            <a:off x="9068757" y="1483304"/>
            <a:ext cx="2022126" cy="414767"/>
            <a:chOff x="3409950" y="3186112"/>
            <a:chExt cx="2227263" cy="37782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524694-3334-40DC-8B4E-500B08AF6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9950" y="3190875"/>
              <a:ext cx="364717" cy="36471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6B29239-3DCA-4DBD-8F9D-C39184239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924" y="3190874"/>
              <a:ext cx="365760" cy="365760"/>
            </a:xfrm>
            <a:prstGeom prst="rect">
              <a:avLst/>
            </a:prstGeom>
          </p:spPr>
        </p:pic>
        <p:pic>
          <p:nvPicPr>
            <p:cNvPr id="25" name="Picture 20" descr="Government will inject equity of Rs1.2 billion, company will have Rs6 billion paid-up capital. DESIGN: TALHA KHAN&#10;">
              <a:extLst>
                <a:ext uri="{FF2B5EF4-FFF2-40B4-BE49-F238E27FC236}">
                  <a16:creationId xmlns:a16="http://schemas.microsoft.com/office/drawing/2014/main" id="{A35E77CB-F137-44D6-9CEE-36302F4F2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744" y="3186112"/>
              <a:ext cx="503767" cy="37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4" descr="Image result for international trade">
              <a:extLst>
                <a:ext uri="{FF2B5EF4-FFF2-40B4-BE49-F238E27FC236}">
                  <a16:creationId xmlns:a16="http://schemas.microsoft.com/office/drawing/2014/main" id="{9E3FF57A-CE2E-4E77-A6AD-DCA21B4F9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760" y="3186113"/>
              <a:ext cx="530453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962CA22-4ED7-4D78-BD2B-29518ECA5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4864" y="4567342"/>
            <a:ext cx="3074946" cy="1129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AAB5FD-F649-4B5B-904F-35B415D598D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373" y="3988188"/>
            <a:ext cx="1987719" cy="170901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5933B1B-098C-448D-884E-D1A601F67257}"/>
              </a:ext>
            </a:extLst>
          </p:cNvPr>
          <p:cNvGrpSpPr/>
          <p:nvPr/>
        </p:nvGrpSpPr>
        <p:grpSpPr>
          <a:xfrm>
            <a:off x="4371880" y="5767446"/>
            <a:ext cx="1987550" cy="600391"/>
            <a:chOff x="5970837" y="4661909"/>
            <a:chExt cx="1987550" cy="6003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373720-A2D7-49E7-A7C7-E35C4ECBB1EF}"/>
                </a:ext>
              </a:extLst>
            </p:cNvPr>
            <p:cNvSpPr txBox="1"/>
            <p:nvPr/>
          </p:nvSpPr>
          <p:spPr>
            <a:xfrm>
              <a:off x="5970837" y="4892968"/>
              <a:ext cx="1987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Generative Model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811663C-C861-4025-8A2C-69C855B0CA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2169" y="4661909"/>
              <a:ext cx="0" cy="27294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926A0A5-DA1C-40A5-8875-69C93B18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25E1-32AC-4B9B-8682-14C56959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rank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DB3F6-E8CB-4131-9CB4-0094DB3D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0592" cy="4351338"/>
          </a:xfrm>
        </p:spPr>
        <p:txBody>
          <a:bodyPr>
            <a:normAutofit/>
          </a:bodyPr>
          <a:lstStyle/>
          <a:p>
            <a:r>
              <a:rPr lang="en-US" sz="2800" dirty="0"/>
              <a:t>Hidden </a:t>
            </a:r>
            <a:r>
              <a:rPr lang="en-US" sz="2800" dirty="0" err="1"/>
              <a:t>LinUCB</a:t>
            </a:r>
            <a:r>
              <a:rPr lang="en-US" sz="2800" dirty="0"/>
              <a:t> [WWW16]</a:t>
            </a:r>
          </a:p>
          <a:p>
            <a:pPr lvl="1"/>
            <a:r>
              <a:rPr lang="en-US" sz="2400" dirty="0"/>
              <a:t>Matrix Factorization framework: user &amp; item factors</a:t>
            </a:r>
          </a:p>
          <a:p>
            <a:pPr lvl="1"/>
            <a:r>
              <a:rPr lang="en-US" sz="2400" dirty="0"/>
              <a:t>Alternating Least Squares for optimization</a:t>
            </a:r>
          </a:p>
          <a:p>
            <a:pPr lvl="1"/>
            <a:r>
              <a:rPr lang="en-US" sz="2400" dirty="0"/>
              <a:t>Exploration considers uncertainty from two factors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38BCF-56DD-49B8-BA20-786BDA3C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FC0D0-F23F-4BC0-8EC2-7FDF7F9B30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164" y="2600404"/>
            <a:ext cx="4534393" cy="3924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13054A-D8FD-4D1D-8821-B88BB262528B}"/>
              </a:ext>
            </a:extLst>
          </p:cNvPr>
          <p:cNvGrpSpPr/>
          <p:nvPr/>
        </p:nvGrpSpPr>
        <p:grpSpPr>
          <a:xfrm>
            <a:off x="6150959" y="3011255"/>
            <a:ext cx="5616624" cy="786620"/>
            <a:chOff x="2299396" y="4162820"/>
            <a:chExt cx="5616624" cy="7866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6BA9A0-FACE-42FC-906D-8F7701C2A0D2}"/>
                </a:ext>
              </a:extLst>
            </p:cNvPr>
            <p:cNvSpPr txBox="1"/>
            <p:nvPr/>
          </p:nvSpPr>
          <p:spPr>
            <a:xfrm>
              <a:off x="2299396" y="4303109"/>
              <a:ext cx="561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Hidden feature (of an item)</a:t>
              </a:r>
              <a:r>
                <a:rPr lang="en-US" altLang="zh-CN" dirty="0">
                  <a:solidFill>
                    <a:srgbClr val="FF0000"/>
                  </a:solidFill>
                </a:rPr>
                <a:t>: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known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to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the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environment,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but unknown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to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the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learner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969680-AB10-4F0E-98D0-061DC6098ADB}"/>
                </a:ext>
              </a:extLst>
            </p:cNvPr>
            <p:cNvCxnSpPr/>
            <p:nvPr/>
          </p:nvCxnSpPr>
          <p:spPr>
            <a:xfrm>
              <a:off x="4175872" y="4162820"/>
              <a:ext cx="3293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2DE8FEA-ED48-4046-87D1-0D23DA96EEC1}"/>
                </a:ext>
              </a:extLst>
            </p:cNvPr>
            <p:cNvCxnSpPr/>
            <p:nvPr/>
          </p:nvCxnSpPr>
          <p:spPr>
            <a:xfrm>
              <a:off x="4505202" y="4162820"/>
              <a:ext cx="318742" cy="1440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77DC0-995B-4FCF-B355-770B13747306}"/>
              </a:ext>
            </a:extLst>
          </p:cNvPr>
          <p:cNvGrpSpPr/>
          <p:nvPr/>
        </p:nvGrpSpPr>
        <p:grpSpPr>
          <a:xfrm>
            <a:off x="5914818" y="1870847"/>
            <a:ext cx="5852765" cy="720351"/>
            <a:chOff x="2065805" y="3020821"/>
            <a:chExt cx="5852765" cy="720351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4D7BC71A-B0FF-4F48-8335-83831A4985FC}"/>
                </a:ext>
              </a:extLst>
            </p:cNvPr>
            <p:cNvSpPr/>
            <p:nvPr/>
          </p:nvSpPr>
          <p:spPr>
            <a:xfrm rot="5400000">
              <a:off x="4858942" y="2834315"/>
              <a:ext cx="266492" cy="1547221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BEBA81-04FE-4C9D-A0A7-D14DB1B82B30}"/>
                </a:ext>
              </a:extLst>
            </p:cNvPr>
            <p:cNvSpPr txBox="1"/>
            <p:nvPr/>
          </p:nvSpPr>
          <p:spPr>
            <a:xfrm>
              <a:off x="2065805" y="3020821"/>
              <a:ext cx="5852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Source of uncertainty in confidence bound estimation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122231-6732-4765-8C2B-4A4E54FFC09D}"/>
                  </a:ext>
                </a:extLst>
              </p:cNvPr>
              <p:cNvSpPr txBox="1"/>
              <p:nvPr/>
            </p:nvSpPr>
            <p:spPr>
              <a:xfrm>
                <a:off x="7077501" y="6075144"/>
                <a:ext cx="32311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Uncertainty of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hidden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feature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estimation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122231-6732-4765-8C2B-4A4E54FFC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01" y="6075144"/>
                <a:ext cx="3231127" cy="646331"/>
              </a:xfrm>
              <a:prstGeom prst="rect">
                <a:avLst/>
              </a:prstGeom>
              <a:blipFill>
                <a:blip r:embed="rId3"/>
                <a:stretch>
                  <a:fillRect l="-150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B90829-7F70-49E5-B79F-9B5996C56D46}"/>
                  </a:ext>
                </a:extLst>
              </p:cNvPr>
              <p:cNvSpPr/>
              <p:nvPr/>
            </p:nvSpPr>
            <p:spPr>
              <a:xfrm>
                <a:off x="2235251" y="6129279"/>
                <a:ext cx="51125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Uncertainty of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user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preference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estimation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B90829-7F70-49E5-B79F-9B5996C56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51" y="6129279"/>
                <a:ext cx="5112568" cy="369332"/>
              </a:xfrm>
              <a:prstGeom prst="rect">
                <a:avLst/>
              </a:prstGeom>
              <a:blipFill>
                <a:blip r:embed="rId4"/>
                <a:stretch>
                  <a:fillRect l="-10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3D6E961-30BB-4BC1-A39D-D833940CE1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771" y="4361146"/>
            <a:ext cx="6772781" cy="157371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A294336-03C0-4AD8-9736-51CC8F4E802B}"/>
              </a:ext>
            </a:extLst>
          </p:cNvPr>
          <p:cNvSpPr/>
          <p:nvPr/>
        </p:nvSpPr>
        <p:spPr>
          <a:xfrm>
            <a:off x="3533020" y="5090555"/>
            <a:ext cx="3783227" cy="674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EC3372-94A6-4F0C-B378-9256C661AD9F}"/>
              </a:ext>
            </a:extLst>
          </p:cNvPr>
          <p:cNvCxnSpPr>
            <a:cxnSpLocks/>
          </p:cNvCxnSpPr>
          <p:nvPr/>
        </p:nvCxnSpPr>
        <p:spPr>
          <a:xfrm flipV="1">
            <a:off x="5117197" y="5864089"/>
            <a:ext cx="0" cy="3805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4D5B6D-0197-46A6-959A-EE451D38009B}"/>
              </a:ext>
            </a:extLst>
          </p:cNvPr>
          <p:cNvCxnSpPr>
            <a:cxnSpLocks/>
          </p:cNvCxnSpPr>
          <p:nvPr/>
        </p:nvCxnSpPr>
        <p:spPr>
          <a:xfrm flipH="1" flipV="1">
            <a:off x="8329361" y="5806923"/>
            <a:ext cx="81194" cy="322356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1BDA58D-01B8-4A0C-AD38-4BBF354BCB8E}"/>
              </a:ext>
            </a:extLst>
          </p:cNvPr>
          <p:cNvSpPr/>
          <p:nvPr/>
        </p:nvSpPr>
        <p:spPr>
          <a:xfrm>
            <a:off x="7487369" y="5073608"/>
            <a:ext cx="2238340" cy="6917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45894B9-3DB6-4161-AE9E-D72F57EF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8D96-CFFA-49A4-893C-212A385A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rank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DC60D-2DEE-4B28-977B-27A0DDA82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4654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Projected Stochastic Linear Bandit [LAAH19]</a:t>
                </a:r>
              </a:p>
              <a:p>
                <a:r>
                  <a:rPr lang="en-US" dirty="0"/>
                  <a:t>Assume item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rank-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Idea: run PCA on all item features</a:t>
                </a:r>
              </a:p>
              <a:p>
                <a:pPr lvl="1"/>
                <a:r>
                  <a:rPr lang="en-US" dirty="0"/>
                  <a:t>Construct projection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first k eigenvectors.</a:t>
                </a:r>
              </a:p>
              <a:p>
                <a:r>
                  <a:rPr lang="en-US" dirty="0"/>
                  <a:t>Reward estimation: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DC60D-2DEE-4B28-977B-27A0DDA82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654" y="1825625"/>
                <a:ext cx="10515600" cy="4351338"/>
              </a:xfrm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292BCAC-35B7-6647-979F-043E69B2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6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6075-98BE-4C39-B693-E379E8B8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Warm-start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E3DB7-5A21-48D3-9E4D-79E260ADDF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1673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Have some offline data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/>
                  <a:t>before</a:t>
                </a:r>
                <a:r>
                  <a:rPr lang="en-US" sz="2800" dirty="0"/>
                  <a:t> the bandits start.</a:t>
                </a:r>
              </a:p>
              <a:p>
                <a:pPr lvl="1"/>
                <a:r>
                  <a:rPr lang="en-US" sz="2400" dirty="0"/>
                  <a:t>E.g., from human annotations </a:t>
                </a:r>
              </a:p>
              <a:p>
                <a:r>
                  <a:rPr lang="en-US" sz="2800" dirty="0"/>
                  <a:t>Leverage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historical data </a:t>
                </a:r>
                <a:r>
                  <a:rPr lang="en-US" sz="2800" dirty="0"/>
                  <a:t>to warm start model, reduce the need of exploration</a:t>
                </a:r>
              </a:p>
              <a:p>
                <a:r>
                  <a:rPr lang="en-US" sz="2800" dirty="0"/>
                  <a:t>Key challenge: historical data could come from different distribution</a:t>
                </a:r>
              </a:p>
              <a:p>
                <a:pPr lvl="1"/>
                <a:r>
                  <a:rPr lang="en-US" sz="2400" dirty="0"/>
                  <a:t>Historical d</a:t>
                </a:r>
                <a:r>
                  <a:rPr lang="en-US" sz="2400" b="0" dirty="0"/>
                  <a:t>ata generated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while environment follows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E3DB7-5A21-48D3-9E4D-79E260ADD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16739"/>
              </a:xfrm>
              <a:blipFill>
                <a:blip r:embed="rId2"/>
                <a:stretch>
                  <a:fillRect l="-965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1DCE4-3FAF-45F8-9009-4163BA03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DBD234-8C84-4866-AFE4-6208C24F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7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6075-98BE-4C39-B693-E379E8B8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Warm-start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E3DB7-5A21-48D3-9E4D-79E260ADDF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1673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Leverage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historical data </a:t>
                </a:r>
                <a:r>
                  <a:rPr lang="en-US" sz="2800" dirty="0"/>
                  <a:t>to warm start model, reduce the need of exploration</a:t>
                </a:r>
                <a:endParaRPr lang="en-US" sz="2400" dirty="0"/>
              </a:p>
              <a:p>
                <a:r>
                  <a:rPr lang="en-US" sz="2800" dirty="0"/>
                  <a:t>Adaptive Reweighting (ARROW-CB) [ZADLN19]</a:t>
                </a:r>
              </a:p>
              <a:p>
                <a:pPr lvl="1"/>
                <a:r>
                  <a:rPr lang="en-US" sz="2400" dirty="0"/>
                  <a:t>Based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-greedy algorithm</a:t>
                </a:r>
              </a:p>
              <a:p>
                <a:pPr lvl="1"/>
                <a:r>
                  <a:rPr lang="en-US" sz="2400" dirty="0"/>
                  <a:t>Reweight historical data based on bandits’ observation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on historical data,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on bandits’ observation</a:t>
                </a:r>
              </a:p>
              <a:p>
                <a:pPr lvl="1"/>
                <a:r>
                  <a:rPr lang="en-US" sz="2400" dirty="0"/>
                  <a:t>Online model selection to pick the weight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/>
              </a:p>
              <a:p>
                <a:pPr lvl="2"/>
                <a:r>
                  <a:rPr lang="en-US" sz="2000" dirty="0"/>
                  <a:t>Pre-defined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000" dirty="0"/>
                  <a:t> (hyperparameter, set to 8 in the paper) candidates</a:t>
                </a:r>
              </a:p>
              <a:p>
                <a:r>
                  <a:rPr lang="en-US" sz="2800" dirty="0"/>
                  <a:t>Regret reduction when historical data and environment have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similar</a:t>
                </a:r>
                <a:r>
                  <a:rPr lang="en-US" sz="2800" dirty="0"/>
                  <a:t> distribution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E3DB7-5A21-48D3-9E4D-79E260ADD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16739"/>
              </a:xfrm>
              <a:blipFill>
                <a:blip r:embed="rId2"/>
                <a:stretch>
                  <a:fillRect l="-1043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1DCE4-3FAF-45F8-9009-4163BA03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17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08F02-10F9-4A7B-8705-1AAA5428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1022-C9DF-47E8-8129-0B458A31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8689-102A-4533-8A31-E011C3CD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problem-related (</a:t>
            </a:r>
            <a:r>
              <a:rPr lang="en-US" dirty="0">
                <a:solidFill>
                  <a:srgbClr val="FF0000"/>
                </a:solidFill>
              </a:rPr>
              <a:t>structure-related</a:t>
            </a:r>
            <a:r>
              <a:rPr lang="en-US" dirty="0"/>
              <a:t>) regret </a:t>
            </a:r>
            <a:r>
              <a:rPr lang="en-US" dirty="0">
                <a:solidFill>
                  <a:srgbClr val="FF0000"/>
                </a:solidFill>
              </a:rPr>
              <a:t>lower bound</a:t>
            </a:r>
          </a:p>
          <a:p>
            <a:pPr lvl="1"/>
            <a:r>
              <a:rPr lang="en-US" dirty="0"/>
              <a:t>E.g., user dependency structure, low rank, offline data</a:t>
            </a:r>
          </a:p>
          <a:p>
            <a:pPr lvl="1"/>
            <a:r>
              <a:rPr lang="en-US" dirty="0"/>
              <a:t>Did current algorithms fully utilize the information in problem structure?</a:t>
            </a:r>
          </a:p>
          <a:p>
            <a:r>
              <a:rPr lang="en-US" dirty="0"/>
              <a:t>Efficient exploration for other structures in real-world problem</a:t>
            </a:r>
          </a:p>
          <a:p>
            <a:pPr lvl="1"/>
            <a:r>
              <a:rPr lang="en-US" dirty="0"/>
              <a:t>E.g., sparse structure, ranking structure, etc.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C4E00-04F1-487A-80E8-1C025E8C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B653C5-ABCD-4238-8376-06E43B82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Complicated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D399-F9EF-40E2-A08A-09C220EA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325563"/>
          </a:xfrm>
        </p:spPr>
        <p:txBody>
          <a:bodyPr>
            <a:normAutofit/>
          </a:bodyPr>
          <a:lstStyle/>
          <a:p>
            <a:r>
              <a:rPr lang="en-US" dirty="0"/>
              <a:t>Bandit learning for recommender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A541-58F3-4F0F-BB1D-FF798489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Contextual bandits for recommendation</a:t>
            </a:r>
          </a:p>
          <a:p>
            <a:r>
              <a:rPr lang="en-US" dirty="0">
                <a:solidFill>
                  <a:schemeClr val="accent3"/>
                </a:solidFill>
              </a:rPr>
              <a:t>Collaborative bandit learning</a:t>
            </a:r>
          </a:p>
          <a:p>
            <a:r>
              <a:rPr lang="en-US" dirty="0"/>
              <a:t>Learning in a non-stationary environment</a:t>
            </a:r>
          </a:p>
          <a:p>
            <a:pPr lvl="1"/>
            <a:r>
              <a:rPr lang="en-US" altLang="zh-CN" dirty="0"/>
              <a:t>Passively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</a:p>
          <a:p>
            <a:pPr lvl="1"/>
            <a:r>
              <a:rPr lang="en-US" altLang="zh-CN" dirty="0"/>
              <a:t>Actively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</a:p>
          <a:p>
            <a:pPr lvl="1"/>
            <a:r>
              <a:rPr lang="en-US" dirty="0"/>
              <a:t>Unifying clustering and non-stationarity detection</a:t>
            </a:r>
          </a:p>
          <a:p>
            <a:pPr lvl="1"/>
            <a:endParaRPr lang="zh-CN" alt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66546-731A-4775-84A9-30D69CD2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A18A45-F912-4533-AAC3-83C00330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6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challenges: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046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Huge exploration space, but the problem space has structure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User’s preference can be non-stationary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57867" y="4074766"/>
          <a:ext cx="5447880" cy="2210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5960">
                  <a:extLst>
                    <a:ext uri="{9D8B030D-6E8A-4147-A177-3AD203B41FA5}">
                      <a16:colId xmlns:a16="http://schemas.microsoft.com/office/drawing/2014/main" val="4170111158"/>
                    </a:ext>
                  </a:extLst>
                </a:gridCol>
                <a:gridCol w="1815960">
                  <a:extLst>
                    <a:ext uri="{9D8B030D-6E8A-4147-A177-3AD203B41FA5}">
                      <a16:colId xmlns:a16="http://schemas.microsoft.com/office/drawing/2014/main" val="4103216737"/>
                    </a:ext>
                  </a:extLst>
                </a:gridCol>
                <a:gridCol w="1815960">
                  <a:extLst>
                    <a:ext uri="{9D8B030D-6E8A-4147-A177-3AD203B41FA5}">
                      <a16:colId xmlns:a16="http://schemas.microsoft.com/office/drawing/2014/main" val="2470551502"/>
                    </a:ext>
                  </a:extLst>
                </a:gridCol>
              </a:tblGrid>
              <a:tr h="1105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99345"/>
                  </a:ext>
                </a:extLst>
              </a:tr>
              <a:tr h="11051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54204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54587" y="3057860"/>
            <a:ext cx="9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Horror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2949" y="3075028"/>
            <a:ext cx="12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5803" y="3057860"/>
            <a:ext cx="12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Drama</a:t>
            </a:r>
          </a:p>
        </p:txBody>
      </p:sp>
      <p:pic>
        <p:nvPicPr>
          <p:cNvPr id="13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207" y="4191582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085" y="4528965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221" y="452574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400" y="4218846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1884" y="451207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198" y="4766524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388" y="4877587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358" y="4823235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4691" y="4877587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124" y="4441618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8413" y="411645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942" y="4733553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317" y="5925136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983" y="5879396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642" y="4766524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846" y="5327014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9361" y="5532156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946" y="5959674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344" y="5890046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519" y="5487315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121" y="530218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225" y="5985095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626" y="5207996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575" y="554860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490" y="5912492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849" y="5469825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06FE013-7175-4406-BA2C-D979CB55D670}"/>
              </a:ext>
            </a:extLst>
          </p:cNvPr>
          <p:cNvGrpSpPr/>
          <p:nvPr/>
        </p:nvGrpSpPr>
        <p:grpSpPr>
          <a:xfrm>
            <a:off x="649160" y="4978438"/>
            <a:ext cx="377537" cy="377537"/>
            <a:chOff x="649160" y="4978438"/>
            <a:chExt cx="377537" cy="377537"/>
          </a:xfrm>
        </p:grpSpPr>
        <p:sp>
          <p:nvSpPr>
            <p:cNvPr id="40" name="Oval 39"/>
            <p:cNvSpPr/>
            <p:nvPr/>
          </p:nvSpPr>
          <p:spPr>
            <a:xfrm>
              <a:off x="649160" y="4978438"/>
              <a:ext cx="377537" cy="3775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400" y="5013252"/>
              <a:ext cx="307909" cy="30790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90316A-61CB-485A-87DB-FD54B9230896}"/>
              </a:ext>
            </a:extLst>
          </p:cNvPr>
          <p:cNvGrpSpPr/>
          <p:nvPr/>
        </p:nvGrpSpPr>
        <p:grpSpPr>
          <a:xfrm>
            <a:off x="649160" y="5435233"/>
            <a:ext cx="377537" cy="377537"/>
            <a:chOff x="649160" y="5435233"/>
            <a:chExt cx="377537" cy="377537"/>
          </a:xfrm>
        </p:grpSpPr>
        <p:sp>
          <p:nvSpPr>
            <p:cNvPr id="43" name="Oval 42"/>
            <p:cNvSpPr/>
            <p:nvPr/>
          </p:nvSpPr>
          <p:spPr>
            <a:xfrm>
              <a:off x="649160" y="5435233"/>
              <a:ext cx="377537" cy="37753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974" y="5470047"/>
              <a:ext cx="307909" cy="30790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EF859-155A-4D21-A78B-D12916D4CD5F}"/>
              </a:ext>
            </a:extLst>
          </p:cNvPr>
          <p:cNvGrpSpPr/>
          <p:nvPr/>
        </p:nvGrpSpPr>
        <p:grpSpPr>
          <a:xfrm>
            <a:off x="649160" y="4064848"/>
            <a:ext cx="377537" cy="377537"/>
            <a:chOff x="649160" y="4064848"/>
            <a:chExt cx="377537" cy="377537"/>
          </a:xfrm>
        </p:grpSpPr>
        <p:sp>
          <p:nvSpPr>
            <p:cNvPr id="46" name="Oval 45"/>
            <p:cNvSpPr/>
            <p:nvPr/>
          </p:nvSpPr>
          <p:spPr>
            <a:xfrm>
              <a:off x="649160" y="4064848"/>
              <a:ext cx="377537" cy="3775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974" y="4099662"/>
              <a:ext cx="307909" cy="30790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E26D08-2790-48B3-9FBA-8F5E21431AD8}"/>
              </a:ext>
            </a:extLst>
          </p:cNvPr>
          <p:cNvGrpSpPr/>
          <p:nvPr/>
        </p:nvGrpSpPr>
        <p:grpSpPr>
          <a:xfrm>
            <a:off x="649160" y="4521643"/>
            <a:ext cx="377537" cy="377537"/>
            <a:chOff x="649160" y="4521643"/>
            <a:chExt cx="377537" cy="377537"/>
          </a:xfrm>
        </p:grpSpPr>
        <p:sp>
          <p:nvSpPr>
            <p:cNvPr id="49" name="Oval 48"/>
            <p:cNvSpPr/>
            <p:nvPr/>
          </p:nvSpPr>
          <p:spPr>
            <a:xfrm>
              <a:off x="649160" y="4521643"/>
              <a:ext cx="377537" cy="3775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751" y="4547998"/>
              <a:ext cx="307909" cy="307909"/>
            </a:xfrm>
            <a:prstGeom prst="rect">
              <a:avLst/>
            </a:prstGeom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25" y="5847585"/>
            <a:ext cx="434731" cy="412148"/>
          </a:xfrm>
          <a:prstGeom prst="rect">
            <a:avLst/>
          </a:prstGeom>
        </p:spPr>
      </p:pic>
      <p:pic>
        <p:nvPicPr>
          <p:cNvPr id="52" name="Picture 10" descr="Image result for horror movie poster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466" y="3407710"/>
            <a:ext cx="460612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Image result for horror movie poster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656" y="3407710"/>
            <a:ext cx="388239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Image result for horror movie posters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473" y="3407710"/>
            <a:ext cx="381961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Image result for horror movie posters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012" y="3407710"/>
            <a:ext cx="388272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8" descr="Image result for romance movie posters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862" y="3407710"/>
            <a:ext cx="39041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0" descr="Image result for romance movie posters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850" y="3407710"/>
            <a:ext cx="38653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2" descr="Image result for romance movie posters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958" y="3407710"/>
            <a:ext cx="383357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Image result for drama movie posters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893" y="3407710"/>
            <a:ext cx="401193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" descr="Image result for drama movie posters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664" y="3407710"/>
            <a:ext cx="384048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8" descr="Image result for drama movie posters oscard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290" y="3407710"/>
            <a:ext cx="386531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0" descr="Image result for drama movie posters oscars 2020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401" y="3407710"/>
            <a:ext cx="347346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2CB9C09-C486-494D-8EBF-8F81365DE4A0}"/>
              </a:ext>
            </a:extLst>
          </p:cNvPr>
          <p:cNvGrpSpPr/>
          <p:nvPr/>
        </p:nvGrpSpPr>
        <p:grpSpPr>
          <a:xfrm>
            <a:off x="1469980" y="4110300"/>
            <a:ext cx="3035465" cy="1938917"/>
            <a:chOff x="1469980" y="4110300"/>
            <a:chExt cx="3035465" cy="1938917"/>
          </a:xfrm>
        </p:grpSpPr>
        <p:pic>
          <p:nvPicPr>
            <p:cNvPr id="65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980" y="4767075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258" y="4110300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663" y="5609482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205" y="5701977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147" y="5579948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919" y="430562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816" y="4374378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Image result for thumb u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407571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4008363" y="6291209"/>
            <a:ext cx="2897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</a:t>
            </a:r>
            <a:r>
              <a:rPr lang="en-US" sz="1200" dirty="0"/>
              <a:t>Schnabel et al. 2016 </a:t>
            </a:r>
            <a:r>
              <a:rPr lang="en-US" sz="1200" baseline="30000" dirty="0"/>
              <a:t>[SSSCJ16]</a:t>
            </a:r>
            <a:r>
              <a:rPr lang="en-US" sz="1200" i="1" dirty="0"/>
              <a:t> </a:t>
            </a:r>
          </a:p>
        </p:txBody>
      </p:sp>
      <p:sp>
        <p:nvSpPr>
          <p:cNvPr id="74" name="Arc 73"/>
          <p:cNvSpPr/>
          <p:nvPr/>
        </p:nvSpPr>
        <p:spPr>
          <a:xfrm rot="10800000">
            <a:off x="180039" y="4264585"/>
            <a:ext cx="939386" cy="1380850"/>
          </a:xfrm>
          <a:prstGeom prst="arc">
            <a:avLst>
              <a:gd name="adj1" fmla="val 16200000"/>
              <a:gd name="adj2" fmla="val 539314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/>
          <p:cNvSpPr/>
          <p:nvPr/>
        </p:nvSpPr>
        <p:spPr>
          <a:xfrm rot="10800000">
            <a:off x="192739" y="4709085"/>
            <a:ext cx="939386" cy="1380850"/>
          </a:xfrm>
          <a:prstGeom prst="arc">
            <a:avLst>
              <a:gd name="adj1" fmla="val 16200000"/>
              <a:gd name="adj2" fmla="val 539314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/>
          <p:cNvSpPr/>
          <p:nvPr/>
        </p:nvSpPr>
        <p:spPr>
          <a:xfrm rot="10800000">
            <a:off x="100664" y="4267482"/>
            <a:ext cx="1104900" cy="914402"/>
          </a:xfrm>
          <a:prstGeom prst="arc">
            <a:avLst>
              <a:gd name="adj1" fmla="val 16200000"/>
              <a:gd name="adj2" fmla="val 539314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-16670" y="6396273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Social influence?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110452" y="3098947"/>
            <a:ext cx="2040834" cy="9055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186902" y="3098947"/>
            <a:ext cx="1490455" cy="905565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717252" y="3098947"/>
            <a:ext cx="1922255" cy="90556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2258971" y="2683713"/>
            <a:ext cx="330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Clustered, correlated responses?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0DC113-039F-47A4-BA00-316B49C542A3}"/>
              </a:ext>
            </a:extLst>
          </p:cNvPr>
          <p:cNvGrpSpPr/>
          <p:nvPr/>
        </p:nvGrpSpPr>
        <p:grpSpPr>
          <a:xfrm>
            <a:off x="6781224" y="3222248"/>
            <a:ext cx="5796091" cy="2681923"/>
            <a:chOff x="6764667" y="3653625"/>
            <a:chExt cx="5427333" cy="2511294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15C3F5B-7C68-4F8B-AE80-7D23311A3232}"/>
                </a:ext>
              </a:extLst>
            </p:cNvPr>
            <p:cNvGrpSpPr/>
            <p:nvPr/>
          </p:nvGrpSpPr>
          <p:grpSpPr>
            <a:xfrm>
              <a:off x="6764667" y="3653625"/>
              <a:ext cx="5427333" cy="2511294"/>
              <a:chOff x="2307965" y="2063376"/>
              <a:chExt cx="8375332" cy="4112961"/>
            </a:xfrm>
          </p:grpSpPr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712C324E-BEE8-41A0-9952-3342418DC060}"/>
                  </a:ext>
                </a:extLst>
              </p:cNvPr>
              <p:cNvCxnSpPr/>
              <p:nvPr/>
            </p:nvCxnSpPr>
            <p:spPr>
              <a:xfrm flipV="1">
                <a:off x="3097530" y="2657341"/>
                <a:ext cx="0" cy="28887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F4AA15D8-EF35-4363-AE47-4FF89C63515C}"/>
                  </a:ext>
                </a:extLst>
              </p:cNvPr>
              <p:cNvCxnSpPr/>
              <p:nvPr/>
            </p:nvCxnSpPr>
            <p:spPr>
              <a:xfrm>
                <a:off x="3097531" y="5534370"/>
                <a:ext cx="7025404" cy="116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87557A4-C87B-46AC-BB88-7804650A514E}"/>
                  </a:ext>
                </a:extLst>
              </p:cNvPr>
              <p:cNvSpPr txBox="1"/>
              <p:nvPr/>
            </p:nvSpPr>
            <p:spPr>
              <a:xfrm>
                <a:off x="9185965" y="5571450"/>
                <a:ext cx="1497332" cy="604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9F4E5F3-D365-4653-9DE2-2689FA584C8E}"/>
                  </a:ext>
                </a:extLst>
              </p:cNvPr>
              <p:cNvSpPr txBox="1"/>
              <p:nvPr/>
            </p:nvSpPr>
            <p:spPr>
              <a:xfrm rot="16200000">
                <a:off x="973359" y="3397982"/>
                <a:ext cx="3239156" cy="569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Expected</a:t>
                </a:r>
                <a:r>
                  <a:rPr lang="zh-CN" altLang="en-US" dirty="0"/>
                  <a:t> </a:t>
                </a:r>
                <a:r>
                  <a:rPr lang="en-US" dirty="0"/>
                  <a:t>Reward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DCE779-1633-48F0-A9FB-5D65486C246D}"/>
                </a:ext>
              </a:extLst>
            </p:cNvPr>
            <p:cNvCxnSpPr/>
            <p:nvPr/>
          </p:nvCxnSpPr>
          <p:spPr>
            <a:xfrm>
              <a:off x="9035447" y="4378891"/>
              <a:ext cx="5207" cy="12366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3018791-15EB-4D37-A4D5-F6BF06C971A1}"/>
                </a:ext>
              </a:extLst>
            </p:cNvPr>
            <p:cNvGrpSpPr/>
            <p:nvPr/>
          </p:nvGrpSpPr>
          <p:grpSpPr>
            <a:xfrm>
              <a:off x="7299884" y="3946904"/>
              <a:ext cx="1737379" cy="459283"/>
              <a:chOff x="2637330" y="3813257"/>
              <a:chExt cx="2889160" cy="521830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4FCF3A5D-CCAD-490C-A347-C20E788F874E}"/>
                  </a:ext>
                </a:extLst>
              </p:cNvPr>
              <p:cNvCxnSpPr/>
              <p:nvPr/>
            </p:nvCxnSpPr>
            <p:spPr>
              <a:xfrm>
                <a:off x="2637330" y="4335087"/>
                <a:ext cx="288916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BAADE9EC-76DE-4FF1-8CAF-E84BFD2706E6}"/>
                  </a:ext>
                </a:extLst>
              </p:cNvPr>
              <p:cNvGrpSpPr/>
              <p:nvPr/>
            </p:nvGrpSpPr>
            <p:grpSpPr>
              <a:xfrm>
                <a:off x="3007538" y="3813257"/>
                <a:ext cx="2008414" cy="477769"/>
                <a:chOff x="3478310" y="4301544"/>
                <a:chExt cx="2008414" cy="477769"/>
              </a:xfrm>
            </p:grpSpPr>
            <p:pic>
              <p:nvPicPr>
                <p:cNvPr id="113" name="Picture 8" descr="Image result for soccer player">
                  <a:extLst>
                    <a:ext uri="{FF2B5EF4-FFF2-40B4-BE49-F238E27FC236}">
                      <a16:creationId xmlns:a16="http://schemas.microsoft.com/office/drawing/2014/main" id="{C2B2539E-E265-4233-A648-A168F95EE5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478310" y="4301544"/>
                  <a:ext cx="328386" cy="4777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10" descr="Image result for tennis player">
                  <a:extLst>
                    <a:ext uri="{FF2B5EF4-FFF2-40B4-BE49-F238E27FC236}">
                      <a16:creationId xmlns:a16="http://schemas.microsoft.com/office/drawing/2014/main" id="{6EC531F7-43D7-4514-AC1A-AF892BD567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957566" y="4302577"/>
                  <a:ext cx="476736" cy="476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114" descr="Image result for basketball player">
                  <a:extLst>
                    <a:ext uri="{FF2B5EF4-FFF2-40B4-BE49-F238E27FC236}">
                      <a16:creationId xmlns:a16="http://schemas.microsoft.com/office/drawing/2014/main" id="{9B46574C-2B6F-46D9-8617-26885D3A64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36489" y="4339600"/>
                  <a:ext cx="439713" cy="439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4" descr="Image result for baseball player">
                  <a:extLst>
                    <a:ext uri="{FF2B5EF4-FFF2-40B4-BE49-F238E27FC236}">
                      <a16:creationId xmlns:a16="http://schemas.microsoft.com/office/drawing/2014/main" id="{F43DE993-4B82-4FB8-B4DF-3704C7882A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2453" y="4364818"/>
                  <a:ext cx="384271" cy="4144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41AA65B-C3DB-468B-8703-51B3B035C0C9}"/>
                </a:ext>
              </a:extLst>
            </p:cNvPr>
            <p:cNvGrpSpPr/>
            <p:nvPr/>
          </p:nvGrpSpPr>
          <p:grpSpPr>
            <a:xfrm>
              <a:off x="9010376" y="5217765"/>
              <a:ext cx="2224111" cy="399005"/>
              <a:chOff x="5534791" y="1984457"/>
              <a:chExt cx="2776487" cy="558852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90FF7F6-4099-4352-A232-0C0430C11A24}"/>
                  </a:ext>
                </a:extLst>
              </p:cNvPr>
              <p:cNvCxnSpPr/>
              <p:nvPr/>
            </p:nvCxnSpPr>
            <p:spPr>
              <a:xfrm>
                <a:off x="5534791" y="2540600"/>
                <a:ext cx="2655517" cy="270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E4ADD129-35DD-40A1-9BE2-096ADA4008FA}"/>
                  </a:ext>
                </a:extLst>
              </p:cNvPr>
              <p:cNvGrpSpPr/>
              <p:nvPr/>
            </p:nvGrpSpPr>
            <p:grpSpPr>
              <a:xfrm>
                <a:off x="5760263" y="1984457"/>
                <a:ext cx="2551015" cy="477769"/>
                <a:chOff x="6231035" y="2472744"/>
                <a:chExt cx="2551015" cy="477769"/>
              </a:xfrm>
            </p:grpSpPr>
            <p:pic>
              <p:nvPicPr>
                <p:cNvPr id="106" name="Picture 8" descr="Image result for soccer player">
                  <a:extLst>
                    <a:ext uri="{FF2B5EF4-FFF2-40B4-BE49-F238E27FC236}">
                      <a16:creationId xmlns:a16="http://schemas.microsoft.com/office/drawing/2014/main" id="{0BC3693C-3724-411F-AAF0-4C461BB1F3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231035" y="2472744"/>
                  <a:ext cx="328386" cy="4777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10" descr="Image result for tennis player">
                  <a:extLst>
                    <a:ext uri="{FF2B5EF4-FFF2-40B4-BE49-F238E27FC236}">
                      <a16:creationId xmlns:a16="http://schemas.microsoft.com/office/drawing/2014/main" id="{7C5D92FB-F763-4347-A5B4-081872AACB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710291" y="2473777"/>
                  <a:ext cx="476736" cy="476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" name="Picture 12" descr="Image result for basketball player">
                  <a:extLst>
                    <a:ext uri="{FF2B5EF4-FFF2-40B4-BE49-F238E27FC236}">
                      <a16:creationId xmlns:a16="http://schemas.microsoft.com/office/drawing/2014/main" id="{C3ED6212-BA14-413E-AE04-BB95D294B4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9214" y="2510800"/>
                  <a:ext cx="439713" cy="439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14" descr="Image result for baseball player">
                  <a:extLst>
                    <a:ext uri="{FF2B5EF4-FFF2-40B4-BE49-F238E27FC236}">
                      <a16:creationId xmlns:a16="http://schemas.microsoft.com/office/drawing/2014/main" id="{FD65239C-E035-48E0-BA10-B7D56A1BD3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55178" y="2536018"/>
                  <a:ext cx="384271" cy="4144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16" descr="Image result for soccer player">
                  <a:extLst>
                    <a:ext uri="{FF2B5EF4-FFF2-40B4-BE49-F238E27FC236}">
                      <a16:creationId xmlns:a16="http://schemas.microsoft.com/office/drawing/2014/main" id="{2884EC7C-99F8-4B67-8D28-5441FBB5A7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70886" y="2539349"/>
                  <a:ext cx="411164" cy="4111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77A78DE-EEBE-4988-ABB7-564FCD27AA26}"/>
                </a:ext>
              </a:extLst>
            </p:cNvPr>
            <p:cNvGrpSpPr/>
            <p:nvPr/>
          </p:nvGrpSpPr>
          <p:grpSpPr>
            <a:xfrm>
              <a:off x="7335363" y="4549342"/>
              <a:ext cx="1726154" cy="414785"/>
              <a:chOff x="2620158" y="2697825"/>
              <a:chExt cx="2889160" cy="471489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1D86191-C2BB-4A12-AE30-0BCDEBDE1B44}"/>
                  </a:ext>
                </a:extLst>
              </p:cNvPr>
              <p:cNvCxnSpPr/>
              <p:nvPr/>
            </p:nvCxnSpPr>
            <p:spPr>
              <a:xfrm>
                <a:off x="2620158" y="3169314"/>
                <a:ext cx="2889160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AE69709-EDCB-4185-93DB-4DF5DCF10213}"/>
                  </a:ext>
                </a:extLst>
              </p:cNvPr>
              <p:cNvGrpSpPr/>
              <p:nvPr/>
            </p:nvGrpSpPr>
            <p:grpSpPr>
              <a:xfrm>
                <a:off x="2939178" y="2697825"/>
                <a:ext cx="2227263" cy="377825"/>
                <a:chOff x="3409950" y="3186112"/>
                <a:chExt cx="2227263" cy="377825"/>
              </a:xfrm>
            </p:grpSpPr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3E1DFA88-0302-4754-BFA2-442E198381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9950" y="3190875"/>
                  <a:ext cx="364717" cy="364717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006CE763-9375-4A53-8770-2789891B94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1924" y="3190874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102" name="Picture 20" descr="Government will inject equity of Rs1.2 billion, company will have Rs6 billion paid-up capital. DESIGN: TALHA KHAN&#10;">
                  <a:extLst>
                    <a:ext uri="{FF2B5EF4-FFF2-40B4-BE49-F238E27FC236}">
                      <a16:creationId xmlns:a16="http://schemas.microsoft.com/office/drawing/2014/main" id="{D4CAE2B5-CE23-42B8-9C9A-CDEDF8EDD6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85744" y="3186112"/>
                  <a:ext cx="503767" cy="377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24" descr="Image result for international trade">
                  <a:extLst>
                    <a:ext uri="{FF2B5EF4-FFF2-40B4-BE49-F238E27FC236}">
                      <a16:creationId xmlns:a16="http://schemas.microsoft.com/office/drawing/2014/main" id="{C96FA77D-1016-48E8-8ECD-DD09446A78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6760" y="3186113"/>
                  <a:ext cx="530453" cy="3714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93D0962-B381-4F0B-B3C8-A01B6C70203A}"/>
                </a:ext>
              </a:extLst>
            </p:cNvPr>
            <p:cNvGrpSpPr/>
            <p:nvPr/>
          </p:nvGrpSpPr>
          <p:grpSpPr>
            <a:xfrm>
              <a:off x="9044037" y="4516837"/>
              <a:ext cx="2172927" cy="447291"/>
              <a:chOff x="5511798" y="4330408"/>
              <a:chExt cx="2889160" cy="465217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6B61091A-5E18-4E38-877C-62D0FF2DC727}"/>
                  </a:ext>
                </a:extLst>
              </p:cNvPr>
              <p:cNvCxnSpPr/>
              <p:nvPr/>
            </p:nvCxnSpPr>
            <p:spPr>
              <a:xfrm>
                <a:off x="5511798" y="4795625"/>
                <a:ext cx="2889160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5A828D4-4483-41EF-8C8B-640EFE3DA275}"/>
                  </a:ext>
                </a:extLst>
              </p:cNvPr>
              <p:cNvGrpSpPr/>
              <p:nvPr/>
            </p:nvGrpSpPr>
            <p:grpSpPr>
              <a:xfrm>
                <a:off x="5725240" y="4330408"/>
                <a:ext cx="2675570" cy="377825"/>
                <a:chOff x="6196012" y="4818695"/>
                <a:chExt cx="2675570" cy="377825"/>
              </a:xfrm>
            </p:grpSpPr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08BB8770-6A07-4577-8F9D-9CA271A840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6012" y="4831803"/>
                  <a:ext cx="364717" cy="364717"/>
                </a:xfrm>
                <a:prstGeom prst="rect">
                  <a:avLst/>
                </a:prstGeom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CDDD1A51-F9F8-44CC-9688-FC95212A80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4720" y="4830760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95" name="Picture 20" descr="Government will inject equity of Rs1.2 billion, company will have Rs6 billion paid-up capital. DESIGN: TALHA KHAN&#10;">
                  <a:extLst>
                    <a:ext uri="{FF2B5EF4-FFF2-40B4-BE49-F238E27FC236}">
                      <a16:creationId xmlns:a16="http://schemas.microsoft.com/office/drawing/2014/main" id="{CDF2A079-0A54-47A9-8975-CD04F132B9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33776" y="4818695"/>
                  <a:ext cx="503767" cy="377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6" name="Picture 24" descr="Image result for international trade">
                  <a:extLst>
                    <a:ext uri="{FF2B5EF4-FFF2-40B4-BE49-F238E27FC236}">
                      <a16:creationId xmlns:a16="http://schemas.microsoft.com/office/drawing/2014/main" id="{FDA1170B-AF7B-4719-B68C-2AE237E068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4568" y="4825045"/>
                  <a:ext cx="530453" cy="3714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26" descr="http://www.bitcongress.org/wp-content/uploads/2018/01/exchange-300x300.png">
                  <a:extLst>
                    <a:ext uri="{FF2B5EF4-FFF2-40B4-BE49-F238E27FC236}">
                      <a16:creationId xmlns:a16="http://schemas.microsoft.com/office/drawing/2014/main" id="{64E3CB13-3D7C-429A-A150-CB0E6A4BA2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5822" y="4830760"/>
                  <a:ext cx="365760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121" name="Picture 2" descr="eople who are at higher risk for severe illness | CDC">
            <a:extLst>
              <a:ext uri="{FF2B5EF4-FFF2-40B4-BE49-F238E27FC236}">
                <a16:creationId xmlns:a16="http://schemas.microsoft.com/office/drawing/2014/main" id="{B8CF976F-C753-4739-B893-9AD37D13D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295" y="5568866"/>
            <a:ext cx="1428974" cy="7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Date Placeholder 5">
            <a:extLst>
              <a:ext uri="{FF2B5EF4-FFF2-40B4-BE49-F238E27FC236}">
                <a16:creationId xmlns:a16="http://schemas.microsoft.com/office/drawing/2014/main" id="{54D65290-3E0E-004F-9E4A-BEB54E8C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3" grpId="0"/>
      <p:bldP spid="74" grpId="0" animBg="1"/>
      <p:bldP spid="75" grpId="0" animBg="1"/>
      <p:bldP spid="76" grpId="0" animBg="1"/>
      <p:bldP spid="78" grpId="0"/>
      <p:bldP spid="79" grpId="0" animBg="1"/>
      <p:bldP spid="80" grpId="0" animBg="1"/>
      <p:bldP spid="81" grpId="0" animBg="1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in </a:t>
            </a:r>
            <a:r>
              <a:rPr lang="en-US" altLang="zh-CN" dirty="0"/>
              <a:t>n</a:t>
            </a:r>
            <a:r>
              <a:rPr lang="en-US" dirty="0"/>
              <a:t>on-</a:t>
            </a:r>
            <a:r>
              <a:rPr lang="en-US" altLang="zh-CN" dirty="0"/>
              <a:t>s</a:t>
            </a:r>
            <a:r>
              <a:rPr lang="en-US" dirty="0"/>
              <a:t>tationary </a:t>
            </a:r>
            <a:r>
              <a:rPr lang="en-US" altLang="zh-CN" dirty="0"/>
              <a:t>e</a:t>
            </a:r>
            <a:r>
              <a:rPr lang="en-US" dirty="0"/>
              <a:t>nvironments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2" descr="mage result for robo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753" y="2830725"/>
            <a:ext cx="1176335" cy="11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9598" y="2429860"/>
            <a:ext cx="29489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Exploitation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Exploration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Elbow Connector 7"/>
          <p:cNvCxnSpPr>
            <a:stCxn id="11" idx="0"/>
          </p:cNvCxnSpPr>
          <p:nvPr/>
        </p:nvCxnSpPr>
        <p:spPr>
          <a:xfrm rot="16200000" flipH="1">
            <a:off x="3862961" y="585685"/>
            <a:ext cx="390040" cy="4880120"/>
          </a:xfrm>
          <a:prstGeom prst="bentConnector3">
            <a:avLst>
              <a:gd name="adj1" fmla="val -136755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endCxn id="11" idx="2"/>
          </p:cNvCxnSpPr>
          <p:nvPr/>
        </p:nvCxnSpPr>
        <p:spPr>
          <a:xfrm rot="5400000">
            <a:off x="4018068" y="1527085"/>
            <a:ext cx="79829" cy="4880121"/>
          </a:xfrm>
          <a:prstGeom prst="bentConnector3">
            <a:avLst>
              <a:gd name="adj1" fmla="val 1037696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97660" y="4500368"/>
            <a:ext cx="11325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>
                <a:ea typeface="Gill Sans Light" charset="0"/>
                <a:cs typeface="Gill Sans Light" charset="0"/>
              </a:rPr>
              <a:t>Reward</a:t>
            </a:r>
            <a:endParaRPr lang="en-US" sz="2400" dirty="0">
              <a:ea typeface="Gill Sans Light" charset="0"/>
              <a:cs typeface="Gill Sans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7659" y="2020048"/>
            <a:ext cx="10012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a typeface="Gill Sans Light" charset="0"/>
                <a:cs typeface="Gill Sans Light" charset="0"/>
              </a:rPr>
              <a:t>Action</a:t>
            </a:r>
            <a:endParaRPr lang="en-US" sz="2400" dirty="0">
              <a:ea typeface="Gill Sans Light" charset="0"/>
              <a:cs typeface="Gill Sans Light" charset="0"/>
            </a:endParaRPr>
          </a:p>
        </p:txBody>
      </p:sp>
      <p:pic>
        <p:nvPicPr>
          <p:cNvPr id="12" name="Picture 4" descr="mage result for worl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192" y="3143289"/>
            <a:ext cx="812107" cy="7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00456" y="2317858"/>
            <a:ext cx="373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Stationary</a:t>
            </a:r>
            <a:r>
              <a:rPr lang="zh-CN" altLang="en-US" sz="2000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assumption</a:t>
            </a:r>
            <a:r>
              <a:rPr lang="zh-CN" altLang="en-US" sz="2000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is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commonly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used</a:t>
            </a:r>
            <a:endParaRPr lang="en-US" sz="2000" dirty="0">
              <a:ea typeface="Gill Sans Light" charset="0"/>
              <a:cs typeface="Gill Sans Light" charset="0"/>
            </a:endParaRPr>
          </a:p>
        </p:txBody>
      </p:sp>
      <p:pic>
        <p:nvPicPr>
          <p:cNvPr id="14" name="Picture 2" descr="mage result for mar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993" y="3034059"/>
            <a:ext cx="966944" cy="9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2274" y="3196235"/>
            <a:ext cx="475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000" dirty="0">
                <a:ea typeface="Gill Sans Light" charset="0"/>
                <a:cs typeface="Gill Sans Light" charset="0"/>
              </a:rPr>
              <a:t>The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learner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is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usually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facing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a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non-stationary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environment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zh-CN" altLang="en-US" sz="2000" dirty="0">
                <a:ea typeface="Gill Sans Light" charset="0"/>
                <a:cs typeface="Gill Sans Light" charset="0"/>
                <a:sym typeface="Wingdings"/>
              </a:rPr>
              <a:t></a:t>
            </a:r>
            <a:endParaRPr lang="en-US" sz="2000" dirty="0">
              <a:ea typeface="Gill Sans Light" charset="0"/>
              <a:cs typeface="Gill Sans Light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32600" y="3653626"/>
            <a:ext cx="5359400" cy="2511293"/>
            <a:chOff x="2412798" y="2063378"/>
            <a:chExt cx="8270499" cy="4112959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097531" y="5534370"/>
              <a:ext cx="7025404" cy="1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185965" y="5571450"/>
              <a:ext cx="1497332" cy="60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1078192" y="3397984"/>
              <a:ext cx="3239156" cy="5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9035447" y="4378891"/>
            <a:ext cx="5207" cy="1236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299884" y="3946904"/>
            <a:ext cx="1737379" cy="459283"/>
            <a:chOff x="2637330" y="3813257"/>
            <a:chExt cx="2889160" cy="52183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637330" y="4335087"/>
              <a:ext cx="2889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3007538" y="3813257"/>
              <a:ext cx="2008414" cy="477769"/>
              <a:chOff x="3478310" y="4301544"/>
              <a:chExt cx="2008414" cy="477769"/>
            </a:xfrm>
          </p:grpSpPr>
          <p:pic>
            <p:nvPicPr>
              <p:cNvPr id="25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9010376" y="5217765"/>
            <a:ext cx="2224111" cy="399005"/>
            <a:chOff x="5534791" y="1984457"/>
            <a:chExt cx="2776487" cy="55885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534791" y="2540600"/>
              <a:ext cx="2655517" cy="27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760263" y="1984457"/>
              <a:ext cx="2551015" cy="477769"/>
              <a:chOff x="6231035" y="2472744"/>
              <a:chExt cx="2551015" cy="477769"/>
            </a:xfrm>
          </p:grpSpPr>
          <p:pic>
            <p:nvPicPr>
              <p:cNvPr id="32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1035" y="24727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10291" y="24737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2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9214" y="25108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5178" y="25360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6" descr="Image result for soccer player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0886" y="2539349"/>
                <a:ext cx="411164" cy="411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7335363" y="4549342"/>
            <a:ext cx="1726154" cy="414785"/>
            <a:chOff x="2620158" y="2697825"/>
            <a:chExt cx="2889160" cy="47148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620158" y="3169314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2939178" y="2697825"/>
              <a:ext cx="2227263" cy="377825"/>
              <a:chOff x="3409950" y="3186112"/>
              <a:chExt cx="2227263" cy="377825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09950" y="3190875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71924" y="31908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42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744" y="3186112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6760" y="3186113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4" name="Group 43"/>
          <p:cNvGrpSpPr/>
          <p:nvPr/>
        </p:nvGrpSpPr>
        <p:grpSpPr>
          <a:xfrm>
            <a:off x="9044037" y="4516837"/>
            <a:ext cx="2172927" cy="447291"/>
            <a:chOff x="5511798" y="4330408"/>
            <a:chExt cx="2889160" cy="465217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511798" y="4795625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5725240" y="4330408"/>
              <a:ext cx="2675570" cy="377825"/>
              <a:chOff x="6196012" y="4818695"/>
              <a:chExt cx="2675570" cy="377825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96012" y="4831803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4720" y="483076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49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3776" y="4818695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568" y="4825045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6" descr="http://www.bitcongress.org/wp-content/uploads/2018/01/exchange-300x300.png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5822" y="483076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2" name="Picture 2" descr="eople who are at higher risk for severe illness | CDC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897" y="5867778"/>
            <a:ext cx="1338060" cy="6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formulation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21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(stochastic) Multi-arm bandit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57985" y="2350053"/>
            <a:ext cx="5542676" cy="858253"/>
            <a:chOff x="2753185" y="2261705"/>
            <a:chExt cx="5542676" cy="8582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3185" y="2482079"/>
              <a:ext cx="980688" cy="63787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3858" y="2451845"/>
              <a:ext cx="1010835" cy="66811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8850" y="2478685"/>
              <a:ext cx="953921" cy="64127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88383" y="2261705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1620" y="3308625"/>
            <a:ext cx="5854284" cy="1375049"/>
            <a:chOff x="2586820" y="3220277"/>
            <a:chExt cx="5854284" cy="1375049"/>
          </a:xfrm>
        </p:grpSpPr>
        <p:pic>
          <p:nvPicPr>
            <p:cNvPr id="22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820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33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977" y="3251199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892800" y="3423479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pic>
        <p:nvPicPr>
          <p:cNvPr id="26" name="Picture 2" descr="mage result for robot ic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238" y="4945486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852508" y="5168056"/>
            <a:ext cx="315074" cy="382101"/>
            <a:chOff x="5382479" y="5128591"/>
            <a:chExt cx="315074" cy="382101"/>
          </a:xfrm>
        </p:grpSpPr>
        <p:pic>
          <p:nvPicPr>
            <p:cNvPr id="28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382479" y="5128591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444323" y="5256694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519418" y="5186017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4" descr="Controller, emergency, escape, evacuate, lever, pull, push ico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71913">
            <a:off x="5264401" y="4795066"/>
            <a:ext cx="543340" cy="5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388730" y="3812208"/>
            <a:ext cx="2344763" cy="695138"/>
            <a:chOff x="499166" y="3891721"/>
            <a:chExt cx="2344763" cy="695138"/>
          </a:xfrm>
        </p:grpSpPr>
        <p:sp>
          <p:nvSpPr>
            <p:cNvPr id="34" name="TextBox 33"/>
            <p:cNvSpPr txBox="1"/>
            <p:nvPr/>
          </p:nvSpPr>
          <p:spPr>
            <a:xfrm>
              <a:off x="499166" y="3891721"/>
              <a:ext cx="128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Actions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263" y="4263377"/>
              <a:ext cx="2327666" cy="323482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88730" y="2500243"/>
            <a:ext cx="128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 distribution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88730" y="5023817"/>
            <a:ext cx="1634434" cy="977762"/>
            <a:chOff x="388730" y="5023817"/>
            <a:chExt cx="1634434" cy="977762"/>
          </a:xfrm>
        </p:grpSpPr>
        <p:sp>
          <p:nvSpPr>
            <p:cNvPr id="43" name="TextBox 42"/>
            <p:cNvSpPr txBox="1"/>
            <p:nvPr/>
          </p:nvSpPr>
          <p:spPr>
            <a:xfrm>
              <a:off x="388730" y="5023817"/>
              <a:ext cx="1634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Agent/learner/policy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679" y="5664816"/>
              <a:ext cx="1125095" cy="336763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756804" y="5000619"/>
            <a:ext cx="957886" cy="649798"/>
            <a:chOff x="3584063" y="5078755"/>
            <a:chExt cx="957886" cy="649798"/>
          </a:xfrm>
        </p:grpSpPr>
        <p:sp>
          <p:nvSpPr>
            <p:cNvPr id="46" name="TextBox 45"/>
            <p:cNvSpPr txBox="1"/>
            <p:nvPr/>
          </p:nvSpPr>
          <p:spPr>
            <a:xfrm>
              <a:off x="3584063" y="5078755"/>
              <a:ext cx="95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Reward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8213" y="5357075"/>
              <a:ext cx="600079" cy="371478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1201738" y="5629689"/>
            <a:ext cx="4764119" cy="850182"/>
            <a:chOff x="1201738" y="5629689"/>
            <a:chExt cx="4764119" cy="850182"/>
          </a:xfrm>
        </p:grpSpPr>
        <p:sp>
          <p:nvSpPr>
            <p:cNvPr id="41" name="TextBox 40"/>
            <p:cNvSpPr txBox="1"/>
            <p:nvPr/>
          </p:nvSpPr>
          <p:spPr>
            <a:xfrm>
              <a:off x="1610499" y="5895096"/>
              <a:ext cx="43553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History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is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no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longer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helpful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and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may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even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be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misleading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in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the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player’s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decision-making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01738" y="5629689"/>
              <a:ext cx="355600" cy="3948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11242" y="4934221"/>
            <a:ext cx="3538291" cy="1874061"/>
            <a:chOff x="2064167" y="4690005"/>
            <a:chExt cx="3538291" cy="1874061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2514600" y="6112134"/>
              <a:ext cx="2823268" cy="346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2514600" y="4767114"/>
              <a:ext cx="0" cy="13796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945163" y="6194734"/>
              <a:ext cx="1657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Time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791817" y="4962355"/>
              <a:ext cx="914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Regret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461167" y="8094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825809" y="5092017"/>
            <a:ext cx="6184376" cy="5378499"/>
            <a:chOff x="5825809" y="5092017"/>
            <a:chExt cx="6184376" cy="5378499"/>
          </a:xfrm>
        </p:grpSpPr>
        <p:sp>
          <p:nvSpPr>
            <p:cNvPr id="55" name="Arc 54"/>
            <p:cNvSpPr/>
            <p:nvPr/>
          </p:nvSpPr>
          <p:spPr>
            <a:xfrm rot="18481685">
              <a:off x="6569103" y="5029434"/>
              <a:ext cx="4697788" cy="6184376"/>
            </a:xfrm>
            <a:prstGeom prst="arc">
              <a:avLst>
                <a:gd name="adj1" fmla="val 15994470"/>
                <a:gd name="adj2" fmla="val 1826860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38740" y="5092017"/>
              <a:ext cx="45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8000"/>
                  </a:solidFill>
                  <a:sym typeface="Wingdings"/>
                </a:rPr>
                <a:t>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071523" y="4693111"/>
            <a:ext cx="1093957" cy="778418"/>
            <a:chOff x="8071523" y="4693111"/>
            <a:chExt cx="1093957" cy="778418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8071523" y="4693111"/>
              <a:ext cx="873457" cy="7784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8710611" y="4743895"/>
              <a:ext cx="45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sym typeface="Wingdings"/>
                </a:rPr>
                <a:t>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713480" y="2308535"/>
            <a:ext cx="5997132" cy="899771"/>
            <a:chOff x="2713480" y="2308535"/>
            <a:chExt cx="5997132" cy="899771"/>
          </a:xfrm>
        </p:grpSpPr>
        <p:grpSp>
          <p:nvGrpSpPr>
            <p:cNvPr id="79" name="Group 78"/>
            <p:cNvGrpSpPr/>
            <p:nvPr/>
          </p:nvGrpSpPr>
          <p:grpSpPr>
            <a:xfrm>
              <a:off x="3057985" y="2360248"/>
              <a:ext cx="5457084" cy="832940"/>
              <a:chOff x="3377175" y="2275144"/>
              <a:chExt cx="4667531" cy="832940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3849" y="2470205"/>
                <a:ext cx="885818" cy="637879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26250" y="2434646"/>
                <a:ext cx="918456" cy="66811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77175" y="2481929"/>
                <a:ext cx="809880" cy="618717"/>
              </a:xfrm>
              <a:prstGeom prst="rect">
                <a:avLst/>
              </a:prstGeom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6049208" y="2275144"/>
                <a:ext cx="824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…</a:t>
                </a: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2713480" y="2350053"/>
              <a:ext cx="5997132" cy="8582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40022" y="2308535"/>
              <a:ext cx="1799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Non-stationary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Cloud Callout 87"/>
          <p:cNvSpPr/>
          <p:nvPr/>
        </p:nvSpPr>
        <p:spPr>
          <a:xfrm>
            <a:off x="2388742" y="4652753"/>
            <a:ext cx="2337696" cy="517668"/>
          </a:xfrm>
          <a:prstGeom prst="cloudCallout">
            <a:avLst>
              <a:gd name="adj1" fmla="val -39133"/>
              <a:gd name="adj2" fmla="val 8589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</a:rPr>
              <a:t>I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need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to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be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adaptive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about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potential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changes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in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the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environment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551539" y="1784423"/>
            <a:ext cx="3746414" cy="2180793"/>
            <a:chOff x="8551539" y="1784423"/>
            <a:chExt cx="3746414" cy="2180793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9003" y="1784423"/>
              <a:ext cx="3079618" cy="1717882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8551539" y="3441996"/>
              <a:ext cx="3746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ill Sans Light" charset="0"/>
                  <a:ea typeface="Gill Sans Light" charset="0"/>
                  <a:cs typeface="Gill Sans Light" charset="0"/>
                </a:rPr>
                <a:t>Real-time click-through-rate of </a:t>
              </a:r>
              <a:r>
                <a:rPr lang="en-US" altLang="zh-CN" sz="1400" dirty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  <a:r>
                <a:rPr lang="zh-CN" altLang="en-US" sz="1400" dirty="0">
                  <a:latin typeface="Gill Sans Light" charset="0"/>
                  <a:ea typeface="Gill Sans Light" charset="0"/>
                  <a:cs typeface="Gill Sans Light" charset="0"/>
                </a:rPr>
                <a:t> </a:t>
              </a:r>
              <a:r>
                <a:rPr lang="en-US" sz="1400" dirty="0">
                  <a:latin typeface="Gill Sans Light" charset="0"/>
                  <a:ea typeface="Gill Sans Light" charset="0"/>
                  <a:cs typeface="Gill Sans Light" charset="0"/>
                </a:rPr>
                <a:t>news articles collected from Yahoo user click log dataset </a:t>
              </a: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59" y="3095071"/>
            <a:ext cx="1303827" cy="3091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95468" y="3107354"/>
            <a:ext cx="735143" cy="334642"/>
            <a:chOff x="1495468" y="3107354"/>
            <a:chExt cx="735143" cy="33464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95468" y="3115832"/>
              <a:ext cx="191948" cy="2954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708" y="3107354"/>
              <a:ext cx="427903" cy="334642"/>
            </a:xfrm>
            <a:prstGeom prst="rect">
              <a:avLst/>
            </a:prstGeom>
          </p:spPr>
        </p:pic>
      </p:grpSp>
      <p:sp>
        <p:nvSpPr>
          <p:cNvPr id="63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formulation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22</a:t>
            </a:fld>
            <a:endParaRPr lang="en-US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Different types of non-stationary environments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Piecewise 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/>
              <a:t>Gradually changing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901700" y="3293780"/>
            <a:ext cx="4772440" cy="2698806"/>
            <a:chOff x="2412798" y="2063378"/>
            <a:chExt cx="8270499" cy="4112959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097531" y="5534370"/>
              <a:ext cx="7025404" cy="1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9185965" y="5571450"/>
              <a:ext cx="1497332" cy="60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 rot="16200000">
              <a:off x="1078192" y="3397984"/>
              <a:ext cx="3239156" cy="5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</p:grpSp>
      <p:cxnSp>
        <p:nvCxnSpPr>
          <p:cNvPr id="95" name="Straight Connector 94"/>
          <p:cNvCxnSpPr/>
          <p:nvPr/>
        </p:nvCxnSpPr>
        <p:spPr>
          <a:xfrm>
            <a:off x="3029303" y="3971811"/>
            <a:ext cx="5207" cy="1236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1301360" y="3532204"/>
            <a:ext cx="1737379" cy="459283"/>
            <a:chOff x="2637330" y="3813257"/>
            <a:chExt cx="2889160" cy="52183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37330" y="4335087"/>
              <a:ext cx="2889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3007538" y="3813257"/>
              <a:ext cx="2008414" cy="477769"/>
              <a:chOff x="3478310" y="4301544"/>
              <a:chExt cx="2008414" cy="477769"/>
            </a:xfrm>
          </p:grpSpPr>
          <p:pic>
            <p:nvPicPr>
              <p:cNvPr id="99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100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3" name="Group 102"/>
          <p:cNvGrpSpPr/>
          <p:nvPr/>
        </p:nvGrpSpPr>
        <p:grpSpPr>
          <a:xfrm>
            <a:off x="3042332" y="4803065"/>
            <a:ext cx="2224111" cy="399005"/>
            <a:chOff x="5534791" y="1984457"/>
            <a:chExt cx="2776487" cy="558852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5534791" y="2540600"/>
              <a:ext cx="2655517" cy="27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5760263" y="1984457"/>
              <a:ext cx="2551015" cy="477769"/>
              <a:chOff x="6231035" y="2472744"/>
              <a:chExt cx="2551015" cy="477769"/>
            </a:xfrm>
          </p:grpSpPr>
          <p:pic>
            <p:nvPicPr>
              <p:cNvPr id="106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1035" y="24727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10291" y="24737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12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9214" y="25108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5178" y="25360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6" descr="Image result for soccer player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0886" y="2539349"/>
                <a:ext cx="411164" cy="411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1" name="Group 110"/>
          <p:cNvGrpSpPr/>
          <p:nvPr/>
        </p:nvGrpSpPr>
        <p:grpSpPr>
          <a:xfrm>
            <a:off x="1298739" y="4134642"/>
            <a:ext cx="1726154" cy="414785"/>
            <a:chOff x="2620158" y="2697825"/>
            <a:chExt cx="2889160" cy="471489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2620158" y="3169314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2939178" y="2697825"/>
              <a:ext cx="2227263" cy="377825"/>
              <a:chOff x="3409950" y="3186112"/>
              <a:chExt cx="2227263" cy="377825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09950" y="3190875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71924" y="31908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16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744" y="3186112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6760" y="3186113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/>
          <p:cNvGrpSpPr/>
          <p:nvPr/>
        </p:nvGrpSpPr>
        <p:grpSpPr>
          <a:xfrm>
            <a:off x="3021168" y="4102136"/>
            <a:ext cx="2172927" cy="447291"/>
            <a:chOff x="5511798" y="4330408"/>
            <a:chExt cx="2889160" cy="465217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5511798" y="4795625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5725240" y="4330408"/>
              <a:ext cx="2675570" cy="377825"/>
              <a:chOff x="6196012" y="4818695"/>
              <a:chExt cx="2675570" cy="377825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96012" y="4831803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4720" y="483076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23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3776" y="4818695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568" y="4825045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6" descr="http://www.bitcongress.org/wp-content/uploads/2018/01/exchange-300x300.png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5822" y="483076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6" name="Picture 2" descr="eople who are at higher risk for severe illness | CDC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572" y="5615600"/>
            <a:ext cx="989071" cy="4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/>
          <p:cNvGrpSpPr/>
          <p:nvPr/>
        </p:nvGrpSpPr>
        <p:grpSpPr>
          <a:xfrm>
            <a:off x="6015831" y="3331154"/>
            <a:ext cx="4708775" cy="2661432"/>
            <a:chOff x="2412798" y="2063378"/>
            <a:chExt cx="8270499" cy="4112959"/>
          </a:xfrm>
        </p:grpSpPr>
        <p:cxnSp>
          <p:nvCxnSpPr>
            <p:cNvPr id="128" name="Straight Arrow Connector 127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3097531" y="5534370"/>
              <a:ext cx="7025404" cy="1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9185965" y="5571450"/>
              <a:ext cx="1497332" cy="60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 rot="16200000">
              <a:off x="1078192" y="3397984"/>
              <a:ext cx="3239156" cy="5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357777" y="3643227"/>
            <a:ext cx="6126922" cy="1546893"/>
            <a:chOff x="6357777" y="3643227"/>
            <a:chExt cx="6126922" cy="1546893"/>
          </a:xfrm>
        </p:grpSpPr>
        <p:sp>
          <p:nvSpPr>
            <p:cNvPr id="132" name="Arc 131"/>
            <p:cNvSpPr/>
            <p:nvPr/>
          </p:nvSpPr>
          <p:spPr>
            <a:xfrm rot="11159936">
              <a:off x="6357777" y="3643227"/>
              <a:ext cx="6126922" cy="1546893"/>
            </a:xfrm>
            <a:prstGeom prst="arc">
              <a:avLst>
                <a:gd name="adj1" fmla="val 14033181"/>
                <a:gd name="adj2" fmla="val 2137743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 rot="2029336">
              <a:off x="6585411" y="4146248"/>
              <a:ext cx="1207748" cy="420503"/>
              <a:chOff x="3478310" y="4301544"/>
              <a:chExt cx="2008414" cy="477769"/>
            </a:xfrm>
          </p:grpSpPr>
          <p:pic>
            <p:nvPicPr>
              <p:cNvPr id="136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37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9" name="Group 148"/>
          <p:cNvGrpSpPr/>
          <p:nvPr/>
        </p:nvGrpSpPr>
        <p:grpSpPr>
          <a:xfrm>
            <a:off x="5753766" y="3454979"/>
            <a:ext cx="3669600" cy="1781698"/>
            <a:chOff x="5789391" y="3146222"/>
            <a:chExt cx="3669600" cy="1781698"/>
          </a:xfrm>
        </p:grpSpPr>
        <p:sp>
          <p:nvSpPr>
            <p:cNvPr id="140" name="Arc 139"/>
            <p:cNvSpPr/>
            <p:nvPr/>
          </p:nvSpPr>
          <p:spPr>
            <a:xfrm rot="9359963">
              <a:off x="5789391" y="3270272"/>
              <a:ext cx="3669600" cy="1635039"/>
            </a:xfrm>
            <a:prstGeom prst="arc">
              <a:avLst>
                <a:gd name="adj1" fmla="val 11732714"/>
                <a:gd name="adj2" fmla="val 20568873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18826969">
              <a:off x="7700693" y="3857694"/>
              <a:ext cx="1781698" cy="358753"/>
              <a:chOff x="6196012" y="4818695"/>
              <a:chExt cx="2675570" cy="377825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96012" y="4831803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4720" y="483076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46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3776" y="4818695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568" y="4825045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6" descr="http://www.bitcongress.org/wp-content/uploads/2018/01/exchange-300x300.png"/>
              <p:cNvPicPr>
                <a:picLocks noChangeAspect="1" noChangeArrowheads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5822" y="483076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7" name="TextBox 66"/>
          <p:cNvSpPr txBox="1"/>
          <p:nvPr/>
        </p:nvSpPr>
        <p:spPr>
          <a:xfrm>
            <a:off x="3069741" y="3310718"/>
            <a:ext cx="322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</a:rPr>
              <a:t>Main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</a:rPr>
              <a:t>focus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of this tutorial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46623" y="3215858"/>
            <a:ext cx="3474222" cy="437965"/>
            <a:chOff x="7974640" y="2656384"/>
            <a:chExt cx="3474222" cy="437965"/>
          </a:xfrm>
        </p:grpSpPr>
        <p:pic>
          <p:nvPicPr>
            <p:cNvPr id="69" name="Picture 2" descr="Compiler warnings: are you checking them in Dynamics 365? - ariste ...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640" y="2656384"/>
              <a:ext cx="430983" cy="43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8317857" y="2725017"/>
              <a:ext cx="3131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rgbClr val="FF0000"/>
                  </a:solidFill>
                </a:rPr>
                <a:t>More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difficult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and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less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studied.</a:t>
              </a:r>
              <a:endParaRPr lang="zh-CN" altLang="en-US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8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to solve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23</a:t>
            </a:fld>
            <a:endParaRPr lang="en-US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838199" y="1817854"/>
            <a:ext cx="10515600" cy="947435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CN" dirty="0"/>
              <a:t>Changes</a:t>
            </a:r>
            <a:r>
              <a:rPr lang="zh-CN" altLang="en-US" dirty="0"/>
              <a:t> </a:t>
            </a:r>
            <a:r>
              <a:rPr lang="en-US" altLang="zh-CN" dirty="0"/>
              <a:t>(when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how)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unknown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learner</a:t>
            </a:r>
            <a:endParaRPr lang="zh-CN" altLang="en-US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CN" dirty="0">
                <a:solidFill>
                  <a:srgbClr val="FF0000"/>
                </a:solidFill>
              </a:rPr>
              <a:t>(otherwise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can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restart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learner)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3082764"/>
            <a:ext cx="107491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en-US" altLang="zh-CN" sz="2800" b="1" dirty="0">
                <a:solidFill>
                  <a:srgbClr val="FF0000"/>
                </a:solidFill>
              </a:rPr>
              <a:t>Online</a:t>
            </a:r>
            <a:r>
              <a:rPr lang="zh-CN" altLang="en-US" sz="2800" dirty="0"/>
              <a:t> </a:t>
            </a:r>
            <a:r>
              <a:rPr lang="en-US" altLang="zh-CN" sz="2800" dirty="0"/>
              <a:t>learning</a:t>
            </a:r>
            <a:r>
              <a:rPr lang="zh-CN" altLang="en-US" sz="2800" dirty="0"/>
              <a:t> </a:t>
            </a:r>
            <a:r>
              <a:rPr lang="en-US" altLang="zh-CN" sz="2800" dirty="0"/>
              <a:t>setting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bandit</a:t>
            </a:r>
            <a:r>
              <a:rPr lang="zh-CN" altLang="en-US" sz="2800" b="1" dirty="0"/>
              <a:t> </a:t>
            </a:r>
            <a:r>
              <a:rPr lang="en-US" altLang="zh-CN" sz="2800" dirty="0"/>
              <a:t>feedback:</a:t>
            </a:r>
            <a:r>
              <a:rPr lang="zh-CN" altLang="en-US" sz="2800" dirty="0"/>
              <a:t> </a:t>
            </a:r>
            <a:r>
              <a:rPr lang="en-US" altLang="zh-CN" sz="2800" dirty="0"/>
              <a:t>incomplete</a:t>
            </a:r>
            <a:r>
              <a:rPr lang="zh-CN" altLang="en-US" sz="2800" dirty="0"/>
              <a:t> </a:t>
            </a:r>
            <a:r>
              <a:rPr lang="en-US" altLang="zh-CN" sz="2800" dirty="0"/>
              <a:t>knowledge</a:t>
            </a:r>
            <a:r>
              <a:rPr lang="zh-CN" altLang="en-US" sz="2800" dirty="0"/>
              <a:t> </a:t>
            </a:r>
          </a:p>
          <a:p>
            <a:pPr marL="0" lvl="1"/>
            <a:r>
              <a:rPr lang="en-US" altLang="zh-CN" sz="2800" dirty="0">
                <a:solidFill>
                  <a:srgbClr val="FF0000"/>
                </a:solidFill>
              </a:rPr>
              <a:t>(change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detection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in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the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offline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batch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setting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has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been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extensively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studied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in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statistics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and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control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theory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baseline="30000" dirty="0">
                <a:solidFill>
                  <a:srgbClr val="FF0000"/>
                </a:solidFill>
              </a:rPr>
              <a:t>[BN93]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)</a:t>
            </a:r>
            <a:endParaRPr lang="en-US" sz="2800" baseline="30000" dirty="0">
              <a:solidFill>
                <a:srgbClr val="FF0000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8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24</a:t>
            </a:fld>
            <a:endParaRPr lang="en-US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838199" y="1817854"/>
            <a:ext cx="10515600" cy="523237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zh-CN" dirty="0"/>
              <a:t>Passively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3428732"/>
            <a:ext cx="107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en-US" altLang="zh-CN" sz="2800" dirty="0"/>
              <a:t>Actively</a:t>
            </a:r>
            <a:r>
              <a:rPr lang="zh-CN" altLang="en-US" sz="2800" dirty="0"/>
              <a:t> </a:t>
            </a:r>
            <a:r>
              <a:rPr lang="en-US" altLang="zh-CN" sz="2800" dirty="0"/>
              <a:t>adaptive</a:t>
            </a:r>
            <a:r>
              <a:rPr lang="zh-CN" altLang="en-US" sz="2800" dirty="0"/>
              <a:t> </a:t>
            </a:r>
            <a:r>
              <a:rPr lang="en-US" altLang="zh-CN" sz="2800" dirty="0"/>
              <a:t>approaches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2114" y="2341091"/>
            <a:ext cx="1062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Key</a:t>
            </a:r>
            <a:r>
              <a:rPr lang="zh-CN" altLang="en-US" sz="2800" dirty="0"/>
              <a:t> </a:t>
            </a:r>
            <a:r>
              <a:rPr lang="en-US" altLang="zh-CN" sz="2800" dirty="0"/>
              <a:t>idea:</a:t>
            </a:r>
            <a:r>
              <a:rPr lang="zh-CN" altLang="en-US" sz="2800" dirty="0"/>
              <a:t> </a:t>
            </a:r>
            <a:r>
              <a:rPr lang="en-US" altLang="zh-CN" sz="2800" dirty="0"/>
              <a:t>design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proper</a:t>
            </a:r>
            <a:r>
              <a:rPr lang="zh-CN" altLang="en-US" sz="2800" dirty="0"/>
              <a:t> </a:t>
            </a:r>
            <a:r>
              <a:rPr lang="en-US" altLang="zh-CN" sz="2800" dirty="0"/>
              <a:t>mechanism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forget</a:t>
            </a:r>
            <a:r>
              <a:rPr lang="zh-CN" altLang="en-US" sz="2800" dirty="0"/>
              <a:t> </a:t>
            </a:r>
            <a:r>
              <a:rPr lang="en-US" altLang="zh-CN" sz="2800" dirty="0"/>
              <a:t>old</a:t>
            </a:r>
            <a:r>
              <a:rPr lang="zh-CN" altLang="en-US" sz="2800" dirty="0"/>
              <a:t> </a:t>
            </a:r>
            <a:r>
              <a:rPr lang="en-US" altLang="zh-CN" sz="2800" dirty="0"/>
              <a:t>observations</a:t>
            </a:r>
            <a:r>
              <a:rPr lang="zh-CN" altLang="en-US" sz="2800" dirty="0"/>
              <a:t>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2113" y="2857438"/>
            <a:ext cx="1062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Assumption:</a:t>
            </a:r>
            <a:r>
              <a:rPr lang="zh-CN" altLang="en-US" sz="2800" dirty="0"/>
              <a:t> </a:t>
            </a:r>
            <a:r>
              <a:rPr lang="en-US" altLang="zh-CN" sz="2800" dirty="0"/>
              <a:t>old</a:t>
            </a:r>
            <a:r>
              <a:rPr lang="zh-CN" altLang="en-US" sz="2800" dirty="0"/>
              <a:t> </a:t>
            </a:r>
            <a:r>
              <a:rPr lang="en-US" altLang="zh-CN" sz="2800" dirty="0"/>
              <a:t>observations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less</a:t>
            </a:r>
            <a:r>
              <a:rPr lang="zh-CN" altLang="en-US" sz="2800" dirty="0"/>
              <a:t> </a:t>
            </a:r>
            <a:r>
              <a:rPr lang="en-US" altLang="zh-CN" sz="2800" dirty="0"/>
              <a:t>relevant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2113" y="4000026"/>
            <a:ext cx="10621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Key</a:t>
            </a:r>
            <a:r>
              <a:rPr lang="zh-CN" altLang="en-US" sz="2800" dirty="0"/>
              <a:t> </a:t>
            </a:r>
            <a:r>
              <a:rPr lang="en-US" altLang="zh-CN" sz="2800" dirty="0"/>
              <a:t>idea:</a:t>
            </a:r>
            <a:r>
              <a:rPr lang="zh-CN" altLang="en-US" sz="2800" dirty="0"/>
              <a:t> </a:t>
            </a:r>
            <a:r>
              <a:rPr lang="en-US" altLang="zh-CN" sz="2800" dirty="0"/>
              <a:t>actively</a:t>
            </a:r>
            <a:r>
              <a:rPr lang="zh-CN" altLang="en-US" sz="2800" dirty="0"/>
              <a:t> </a:t>
            </a:r>
            <a:r>
              <a:rPr lang="en-US" altLang="zh-CN" sz="2800" dirty="0"/>
              <a:t>detect</a:t>
            </a:r>
            <a:r>
              <a:rPr lang="zh-CN" altLang="en-US" sz="2800" dirty="0"/>
              <a:t> </a:t>
            </a:r>
            <a:r>
              <a:rPr lang="en-US" altLang="zh-CN" sz="2800" dirty="0"/>
              <a:t>potential</a:t>
            </a:r>
            <a:r>
              <a:rPr lang="zh-CN" altLang="en-US" sz="2800" dirty="0"/>
              <a:t> </a:t>
            </a:r>
            <a:r>
              <a:rPr lang="en-US" altLang="zh-CN" sz="2800" dirty="0"/>
              <a:t>changes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environment</a:t>
            </a:r>
            <a:r>
              <a:rPr lang="zh-CN" altLang="en-US" sz="2800" dirty="0"/>
              <a:t> </a:t>
            </a:r>
            <a:r>
              <a:rPr lang="en-US" altLang="zh-CN" sz="2800" dirty="0"/>
              <a:t>during</a:t>
            </a:r>
            <a:r>
              <a:rPr lang="zh-CN" altLang="en-US" sz="2800" dirty="0"/>
              <a:t> </a:t>
            </a:r>
            <a:r>
              <a:rPr lang="en-US" altLang="zh-CN" sz="2800" dirty="0"/>
              <a:t>online</a:t>
            </a:r>
            <a:r>
              <a:rPr lang="zh-CN" altLang="en-US" sz="2800" dirty="0"/>
              <a:t> </a:t>
            </a:r>
            <a:r>
              <a:rPr lang="en-US" altLang="zh-CN" sz="2800" dirty="0"/>
              <a:t>decision</a:t>
            </a:r>
            <a:r>
              <a:rPr lang="zh-CN" altLang="en-US" sz="2800" dirty="0"/>
              <a:t> </a:t>
            </a:r>
            <a:r>
              <a:rPr lang="en-US" altLang="zh-CN" sz="2800" dirty="0"/>
              <a:t>making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2112" y="4893492"/>
            <a:ext cx="1062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Assumption:</a:t>
            </a:r>
            <a:r>
              <a:rPr lang="zh-CN" altLang="en-US" sz="2800" dirty="0"/>
              <a:t> </a:t>
            </a:r>
            <a:r>
              <a:rPr lang="en-US" altLang="zh-CN" sz="2800" dirty="0"/>
              <a:t>abrupt</a:t>
            </a:r>
            <a:r>
              <a:rPr lang="zh-CN" altLang="en-US" sz="2800" dirty="0"/>
              <a:t> </a:t>
            </a:r>
            <a:r>
              <a:rPr lang="en-US" altLang="zh-CN" sz="2800" dirty="0"/>
              <a:t>changes,</a:t>
            </a:r>
            <a:r>
              <a:rPr lang="zh-CN" altLang="en-US" sz="2800" dirty="0"/>
              <a:t> </a:t>
            </a:r>
            <a:r>
              <a:rPr lang="en-US" altLang="zh-CN" sz="2800" dirty="0"/>
              <a:t>i.e.,</a:t>
            </a:r>
            <a:r>
              <a:rPr lang="zh-CN" altLang="en-US" sz="2800" dirty="0"/>
              <a:t> </a:t>
            </a:r>
            <a:r>
              <a:rPr lang="en-US" altLang="zh-CN" sz="2800" dirty="0"/>
              <a:t>piece-wise</a:t>
            </a:r>
            <a:r>
              <a:rPr lang="zh-CN" altLang="en-US" sz="2800" dirty="0"/>
              <a:t> </a:t>
            </a:r>
            <a:r>
              <a:rPr lang="en-US" altLang="zh-CN" sz="2800" dirty="0"/>
              <a:t>stationary</a:t>
            </a:r>
            <a:r>
              <a:rPr lang="zh-CN" altLang="en-US" sz="2800" dirty="0"/>
              <a:t> </a:t>
            </a:r>
            <a:r>
              <a:rPr lang="en-US" altLang="zh-CN" sz="2800" dirty="0"/>
              <a:t>environment</a:t>
            </a:r>
            <a:endParaRPr lang="en-US" sz="2800" dirty="0"/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3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Passively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381" y="2649238"/>
            <a:ext cx="4676985" cy="384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065" y="1573956"/>
            <a:ext cx="967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Discounted</a:t>
            </a:r>
            <a:r>
              <a:rPr lang="zh-CN" altLang="en-US" sz="2800" dirty="0"/>
              <a:t> </a:t>
            </a:r>
            <a:r>
              <a:rPr lang="en-US" altLang="zh-CN" sz="2800" dirty="0"/>
              <a:t>UCB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Sliding</a:t>
            </a:r>
            <a:r>
              <a:rPr lang="zh-CN" altLang="en-US" sz="2800" dirty="0"/>
              <a:t> </a:t>
            </a:r>
            <a:r>
              <a:rPr lang="en-US" altLang="zh-CN" sz="2800" dirty="0"/>
              <a:t>window</a:t>
            </a:r>
            <a:r>
              <a:rPr lang="zh-CN" altLang="en-US" sz="2800" dirty="0"/>
              <a:t> </a:t>
            </a:r>
            <a:r>
              <a:rPr lang="en-US" altLang="zh-CN" sz="2800" dirty="0"/>
              <a:t>UCB [GM08]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996666" y="2497878"/>
            <a:ext cx="973266" cy="535752"/>
            <a:chOff x="6365404" y="3023395"/>
            <a:chExt cx="1383671" cy="670918"/>
          </a:xfrm>
        </p:grpSpPr>
        <p:sp>
          <p:nvSpPr>
            <p:cNvPr id="11" name="Rectangle 10"/>
            <p:cNvSpPr/>
            <p:nvPr/>
          </p:nvSpPr>
          <p:spPr>
            <a:xfrm>
              <a:off x="6365404" y="3207223"/>
              <a:ext cx="1383671" cy="48709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7073041" y="3023395"/>
              <a:ext cx="0" cy="1717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54128" y="2633995"/>
            <a:ext cx="1574868" cy="391034"/>
            <a:chOff x="7681300" y="3242036"/>
            <a:chExt cx="1563154" cy="503019"/>
          </a:xfrm>
        </p:grpSpPr>
        <p:sp>
          <p:nvSpPr>
            <p:cNvPr id="15" name="Rectangle 14"/>
            <p:cNvSpPr/>
            <p:nvPr/>
          </p:nvSpPr>
          <p:spPr>
            <a:xfrm>
              <a:off x="7681300" y="3242036"/>
              <a:ext cx="1164992" cy="5030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8846292" y="3470320"/>
              <a:ext cx="398162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85438" y="4582603"/>
            <a:ext cx="9052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Weighted</a:t>
            </a:r>
            <a:r>
              <a:rPr lang="zh-CN" altLang="en-US" sz="2800" dirty="0"/>
              <a:t> </a:t>
            </a:r>
            <a:r>
              <a:rPr lang="en-US" altLang="zh-CN" sz="2800" dirty="0"/>
              <a:t>linear</a:t>
            </a:r>
            <a:r>
              <a:rPr lang="zh-CN" altLang="en-US" sz="2800" dirty="0"/>
              <a:t> </a:t>
            </a:r>
            <a:r>
              <a:rPr lang="en-US" altLang="zh-CN" sz="2800" dirty="0"/>
              <a:t>bandit [RVC19]</a:t>
            </a:r>
            <a:endParaRPr lang="zh-CN" altLang="en-US" sz="2800" dirty="0"/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400" dirty="0"/>
              <a:t>Discounted-UCB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linear</a:t>
            </a:r>
            <a:r>
              <a:rPr lang="zh-CN" altLang="en-US" sz="2400" dirty="0"/>
              <a:t> </a:t>
            </a:r>
            <a:r>
              <a:rPr lang="en-US" altLang="zh-CN" sz="2400" dirty="0"/>
              <a:t>contextual</a:t>
            </a:r>
            <a:r>
              <a:rPr lang="zh-CN" altLang="en-US" sz="2400" dirty="0"/>
              <a:t> </a:t>
            </a:r>
            <a:r>
              <a:rPr lang="en-US" altLang="zh-CN" sz="2400" dirty="0"/>
              <a:t>bandit</a:t>
            </a:r>
            <a:r>
              <a:rPr lang="zh-CN" altLang="en-US" sz="2400" dirty="0"/>
              <a:t> </a:t>
            </a:r>
            <a:r>
              <a:rPr lang="en-US" altLang="zh-CN" sz="2400" dirty="0"/>
              <a:t>setting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380" y="3290418"/>
            <a:ext cx="4735023" cy="4106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042" y="3957897"/>
            <a:ext cx="2732006" cy="3701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760" y="3909642"/>
            <a:ext cx="3819406" cy="41675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996666" y="3315290"/>
            <a:ext cx="978504" cy="586998"/>
            <a:chOff x="6365405" y="3207225"/>
            <a:chExt cx="1195789" cy="586998"/>
          </a:xfrm>
        </p:grpSpPr>
        <p:sp>
          <p:nvSpPr>
            <p:cNvPr id="22" name="Rectangle 21"/>
            <p:cNvSpPr/>
            <p:nvPr/>
          </p:nvSpPr>
          <p:spPr>
            <a:xfrm>
              <a:off x="6365405" y="3207225"/>
              <a:ext cx="1195789" cy="3551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6986522" y="3582607"/>
              <a:ext cx="1" cy="2116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029" y="2578226"/>
            <a:ext cx="2354412" cy="4734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248" y="3248214"/>
            <a:ext cx="2233673" cy="4648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369166" y="3296710"/>
            <a:ext cx="1459830" cy="373734"/>
            <a:chOff x="7796338" y="3242037"/>
            <a:chExt cx="1459830" cy="373734"/>
          </a:xfrm>
        </p:grpSpPr>
        <p:sp>
          <p:nvSpPr>
            <p:cNvPr id="28" name="Rectangle 27"/>
            <p:cNvSpPr/>
            <p:nvPr/>
          </p:nvSpPr>
          <p:spPr>
            <a:xfrm>
              <a:off x="7796338" y="3242037"/>
              <a:ext cx="1061668" cy="3737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8858006" y="3448813"/>
              <a:ext cx="398162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76" y="2056231"/>
            <a:ext cx="3838126" cy="4416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248" y="2099507"/>
            <a:ext cx="2435182" cy="34916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774130" y="1908882"/>
            <a:ext cx="3955984" cy="527688"/>
            <a:chOff x="4774130" y="1908882"/>
            <a:chExt cx="3955984" cy="527688"/>
          </a:xfrm>
        </p:grpSpPr>
        <p:sp>
          <p:nvSpPr>
            <p:cNvPr id="3" name="Rectangle 2"/>
            <p:cNvSpPr/>
            <p:nvPr/>
          </p:nvSpPr>
          <p:spPr>
            <a:xfrm>
              <a:off x="4774130" y="2141621"/>
              <a:ext cx="479998" cy="29494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46897" y="1908882"/>
              <a:ext cx="2164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Discount</a:t>
              </a:r>
              <a:r>
                <a:rPr lang="zh-CN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CN" sz="1200" dirty="0">
                  <a:solidFill>
                    <a:srgbClr val="FF0000"/>
                  </a:solidFill>
                </a:rPr>
                <a:t>the</a:t>
              </a:r>
              <a:r>
                <a:rPr lang="zh-CN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CN" sz="1200" dirty="0">
                  <a:solidFill>
                    <a:srgbClr val="FF0000"/>
                  </a:solidFill>
                </a:rPr>
                <a:t>old</a:t>
              </a:r>
              <a:r>
                <a:rPr lang="zh-CN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CN" sz="1200" dirty="0">
                  <a:solidFill>
                    <a:srgbClr val="FF0000"/>
                  </a:solidFill>
                </a:rPr>
                <a:t>observations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96977" y="2125808"/>
              <a:ext cx="433137" cy="25285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254128" y="2089278"/>
              <a:ext cx="269898" cy="697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7767588" y="2063467"/>
              <a:ext cx="528514" cy="697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533111" y="4097571"/>
            <a:ext cx="4075705" cy="633989"/>
            <a:chOff x="4774129" y="2141621"/>
            <a:chExt cx="4047629" cy="633989"/>
          </a:xfrm>
        </p:grpSpPr>
        <p:sp>
          <p:nvSpPr>
            <p:cNvPr id="36" name="Rectangle 35"/>
            <p:cNvSpPr/>
            <p:nvPr/>
          </p:nvSpPr>
          <p:spPr>
            <a:xfrm>
              <a:off x="4774129" y="2141621"/>
              <a:ext cx="826675" cy="22882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739245" y="2313945"/>
                  <a:ext cx="18471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Only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utilize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the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most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recent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zh-CN" altLang="en-US" sz="120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𝜏</m:t>
                      </m:r>
                    </m:oMath>
                  </a14:m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observations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245" y="2313945"/>
                  <a:ext cx="1847123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8098984" y="2187002"/>
              <a:ext cx="722774" cy="17686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400967" y="2384999"/>
              <a:ext cx="269898" cy="958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2"/>
            </p:cNvCxnSpPr>
            <p:nvPr/>
          </p:nvCxnSpPr>
          <p:spPr>
            <a:xfrm flipH="1">
              <a:off x="7648529" y="2372058"/>
              <a:ext cx="587521" cy="1756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222" y="4694813"/>
            <a:ext cx="625144" cy="2441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482" y="1778329"/>
            <a:ext cx="803184" cy="2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Passively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2428" y="1483765"/>
            <a:ext cx="114595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3200" dirty="0"/>
              <a:t>Pros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Simple:</a:t>
            </a:r>
            <a:r>
              <a:rPr lang="zh-CN" altLang="en-US" sz="2800" dirty="0"/>
              <a:t> </a:t>
            </a:r>
            <a:r>
              <a:rPr lang="en-US" altLang="zh-CN" sz="2800" dirty="0"/>
              <a:t>easy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implement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have</a:t>
            </a:r>
            <a:r>
              <a:rPr lang="zh-CN" altLang="en-US" sz="2800" dirty="0"/>
              <a:t> </a:t>
            </a:r>
            <a:r>
              <a:rPr lang="en-US" altLang="zh-CN" sz="2800" dirty="0"/>
              <a:t>almost</a:t>
            </a:r>
            <a:r>
              <a:rPr lang="zh-CN" altLang="en-US" sz="2800" dirty="0"/>
              <a:t> </a:t>
            </a:r>
            <a:r>
              <a:rPr lang="en-US" altLang="zh-CN" sz="2800" dirty="0"/>
              <a:t>no</a:t>
            </a:r>
            <a:r>
              <a:rPr lang="zh-CN" altLang="en-US" sz="2800" dirty="0"/>
              <a:t> </a:t>
            </a:r>
            <a:r>
              <a:rPr lang="en-US" altLang="zh-CN" sz="2800" dirty="0"/>
              <a:t>computation</a:t>
            </a:r>
            <a:r>
              <a:rPr lang="zh-CN" altLang="en-US" sz="2800" dirty="0"/>
              <a:t> </a:t>
            </a:r>
            <a:r>
              <a:rPr lang="en-US" altLang="zh-CN" sz="2800" dirty="0"/>
              <a:t>overhead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Have</a:t>
            </a:r>
            <a:r>
              <a:rPr lang="zh-CN" altLang="en-US" sz="2800" dirty="0"/>
              <a:t> </a:t>
            </a:r>
            <a:r>
              <a:rPr lang="en-US" altLang="zh-CN" sz="2800" dirty="0"/>
              <a:t>provable</a:t>
            </a:r>
            <a:r>
              <a:rPr lang="zh-CN" altLang="en-US" sz="2800" dirty="0"/>
              <a:t> </a:t>
            </a:r>
            <a:r>
              <a:rPr lang="en-US" altLang="zh-CN" sz="2800" dirty="0"/>
              <a:t>theoretical</a:t>
            </a:r>
            <a:r>
              <a:rPr lang="zh-CN" altLang="en-US" sz="2800" dirty="0"/>
              <a:t> </a:t>
            </a:r>
            <a:r>
              <a:rPr lang="en-US" altLang="zh-CN" sz="2800" dirty="0"/>
              <a:t>guarantee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piece-wise</a:t>
            </a:r>
            <a:r>
              <a:rPr lang="zh-CN" altLang="en-US" sz="2800" dirty="0"/>
              <a:t> </a:t>
            </a:r>
            <a:r>
              <a:rPr lang="en-US" altLang="zh-CN" sz="2800" dirty="0"/>
              <a:t>non-stationary</a:t>
            </a:r>
            <a:r>
              <a:rPr lang="zh-CN" altLang="en-US" sz="2800" dirty="0"/>
              <a:t> </a:t>
            </a:r>
            <a:r>
              <a:rPr lang="en-US" altLang="zh-CN" sz="2800" dirty="0"/>
              <a:t>environment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environments</a:t>
            </a:r>
            <a:r>
              <a:rPr lang="zh-CN" altLang="en-US" sz="2800" dirty="0"/>
              <a:t> </a:t>
            </a:r>
            <a:r>
              <a:rPr lang="en-US" altLang="zh-CN" sz="2800" dirty="0"/>
              <a:t>with</a:t>
            </a:r>
            <a:r>
              <a:rPr lang="zh-CN" altLang="en-US" sz="2800" dirty="0"/>
              <a:t> </a:t>
            </a:r>
            <a:r>
              <a:rPr lang="en-US" altLang="zh-CN" sz="2800" dirty="0"/>
              <a:t>slow</a:t>
            </a:r>
            <a:r>
              <a:rPr lang="zh-CN" altLang="en-US" sz="2800" dirty="0"/>
              <a:t> </a:t>
            </a:r>
            <a:r>
              <a:rPr lang="en-US" altLang="zh-CN" sz="2800" dirty="0"/>
              <a:t>changes</a:t>
            </a:r>
            <a:r>
              <a:rPr lang="zh-CN" altLang="en-US" sz="2800" dirty="0"/>
              <a:t>  </a:t>
            </a: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32428" y="3403618"/>
            <a:ext cx="113496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3200" dirty="0"/>
              <a:t>Cons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Passive:</a:t>
            </a:r>
            <a:r>
              <a:rPr lang="zh-CN" altLang="en-US" sz="2800" dirty="0"/>
              <a:t> </a:t>
            </a:r>
            <a:r>
              <a:rPr lang="en-US" altLang="zh-CN" sz="2800" dirty="0"/>
              <a:t>always</a:t>
            </a:r>
            <a:r>
              <a:rPr lang="zh-CN" altLang="en-US" sz="2800" dirty="0"/>
              <a:t> </a:t>
            </a:r>
            <a:r>
              <a:rPr lang="en-US" altLang="zh-CN" sz="2800" dirty="0"/>
              <a:t>assuming</a:t>
            </a:r>
            <a:r>
              <a:rPr lang="zh-CN" altLang="en-US" sz="2800" dirty="0"/>
              <a:t> </a:t>
            </a:r>
            <a:r>
              <a:rPr lang="en-US" altLang="zh-CN" sz="2800" dirty="0"/>
              <a:t>old</a:t>
            </a:r>
            <a:r>
              <a:rPr lang="zh-CN" altLang="en-US" sz="2800" dirty="0"/>
              <a:t> </a:t>
            </a:r>
            <a:r>
              <a:rPr lang="en-US" altLang="zh-CN" sz="2800" dirty="0"/>
              <a:t>observations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less</a:t>
            </a:r>
            <a:r>
              <a:rPr lang="zh-CN" altLang="en-US" sz="2800" dirty="0"/>
              <a:t> </a:t>
            </a:r>
            <a:r>
              <a:rPr lang="en-US" altLang="zh-CN" sz="2800" dirty="0"/>
              <a:t>relevant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Not practical: very sensitive to hyper-parameters discount factor, sliding-window size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40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Actively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2428" y="1483765"/>
            <a:ext cx="1097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General</a:t>
            </a:r>
            <a:r>
              <a:rPr lang="zh-CN" altLang="en-US" sz="2800" dirty="0"/>
              <a:t> </a:t>
            </a:r>
            <a:r>
              <a:rPr lang="en-US" altLang="zh-CN" sz="2800" dirty="0"/>
              <a:t>framework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440" y="2110750"/>
            <a:ext cx="7875760" cy="41418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0363" y="4000500"/>
            <a:ext cx="5514900" cy="55721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870" y="4847935"/>
            <a:ext cx="4799855" cy="26699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7122" y="3580438"/>
            <a:ext cx="57072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Statistics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about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stationarity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environment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62529" y="2682545"/>
            <a:ext cx="1974593" cy="1623984"/>
            <a:chOff x="3762529" y="2682545"/>
            <a:chExt cx="1974593" cy="1623984"/>
          </a:xfrm>
        </p:grpSpPr>
        <p:sp>
          <p:nvSpPr>
            <p:cNvPr id="9" name="Rectangle 8"/>
            <p:cNvSpPr/>
            <p:nvPr/>
          </p:nvSpPr>
          <p:spPr>
            <a:xfrm>
              <a:off x="3762529" y="4000499"/>
              <a:ext cx="602993" cy="3060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365522" y="3828787"/>
              <a:ext cx="1371600" cy="2915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813565" y="2682545"/>
              <a:ext cx="357526" cy="2892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171091" y="2973815"/>
              <a:ext cx="566031" cy="7912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</a:t>
            </a:r>
            <a:r>
              <a:rPr lang="en-US" altLang="zh-CN" dirty="0" err="1"/>
              <a:t>stationarity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bandit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4053" y="1653073"/>
            <a:ext cx="10103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Cumulative</a:t>
            </a:r>
            <a:r>
              <a:rPr lang="zh-CN" altLang="en-US" sz="2800" dirty="0"/>
              <a:t> </a:t>
            </a:r>
            <a:r>
              <a:rPr lang="en-US" altLang="zh-CN" sz="2800" dirty="0"/>
              <a:t>sum</a:t>
            </a:r>
            <a:r>
              <a:rPr lang="zh-CN" altLang="en-US" sz="2800" dirty="0"/>
              <a:t> </a:t>
            </a:r>
            <a:r>
              <a:rPr lang="en-US" altLang="zh-CN" sz="2800" dirty="0"/>
              <a:t>control</a:t>
            </a:r>
            <a:r>
              <a:rPr lang="zh-CN" altLang="en-US" sz="2800" dirty="0"/>
              <a:t> </a:t>
            </a:r>
            <a:r>
              <a:rPr lang="en-US" altLang="zh-CN" sz="2800" dirty="0"/>
              <a:t>chart</a:t>
            </a:r>
            <a:r>
              <a:rPr lang="zh-CN" altLang="en-US" sz="2800" dirty="0"/>
              <a:t> </a:t>
            </a:r>
            <a:r>
              <a:rPr lang="en-US" altLang="zh-CN" sz="2800" dirty="0"/>
              <a:t>(CUSUM)</a:t>
            </a:r>
            <a:r>
              <a:rPr lang="zh-CN" altLang="en-US" sz="2800" dirty="0"/>
              <a:t> </a:t>
            </a:r>
            <a:r>
              <a:rPr lang="en-US" altLang="zh-CN" sz="2800" dirty="0"/>
              <a:t>based</a:t>
            </a:r>
            <a:r>
              <a:rPr lang="zh-CN" altLang="en-US" sz="2800" dirty="0"/>
              <a:t> </a:t>
            </a:r>
            <a:r>
              <a:rPr lang="en-US" altLang="zh-CN" sz="2800" dirty="0"/>
              <a:t>detection</a:t>
            </a:r>
            <a:endParaRPr lang="zh-CN" altLang="en-US" sz="2800" dirty="0"/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400" dirty="0" err="1"/>
              <a:t>AdTS</a:t>
            </a:r>
            <a:r>
              <a:rPr lang="en-US" altLang="zh-CN" sz="2400" dirty="0"/>
              <a:t> [HMB15],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CD-UCB [LLS18]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053" y="4342135"/>
            <a:ext cx="10543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Confidence</a:t>
            </a:r>
            <a:r>
              <a:rPr lang="zh-CN" altLang="en-US" sz="2800" dirty="0"/>
              <a:t> </a:t>
            </a:r>
            <a:r>
              <a:rPr lang="en-US" altLang="zh-CN" sz="2800" dirty="0"/>
              <a:t>bound</a:t>
            </a:r>
            <a:r>
              <a:rPr lang="zh-CN" altLang="en-US" sz="2800" dirty="0"/>
              <a:t> </a:t>
            </a:r>
            <a:r>
              <a:rPr lang="en-US" altLang="zh-CN" sz="2800" dirty="0"/>
              <a:t>based</a:t>
            </a:r>
            <a:r>
              <a:rPr lang="zh-CN" altLang="en-US" sz="2800" dirty="0"/>
              <a:t> </a:t>
            </a:r>
            <a:r>
              <a:rPr lang="en-US" altLang="zh-CN" sz="2800" dirty="0"/>
              <a:t>detection</a:t>
            </a:r>
            <a:endParaRPr lang="zh-CN" altLang="en-US" sz="2800" dirty="0"/>
          </a:p>
          <a:p>
            <a:pPr marL="914400" lvl="1" indent="-457200">
              <a:buFont typeface="Arial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dLinUCB</a:t>
            </a:r>
            <a:r>
              <a:rPr lang="en-US" sz="2400" dirty="0">
                <a:solidFill>
                  <a:srgbClr val="FF0000"/>
                </a:solidFill>
              </a:rPr>
              <a:t> [</a:t>
            </a:r>
            <a:r>
              <a:rPr lang="en-US" altLang="zh-CN" sz="2400" dirty="0">
                <a:solidFill>
                  <a:srgbClr val="FF0000"/>
                </a:solidFill>
              </a:rPr>
              <a:t>WIW18</a:t>
            </a:r>
            <a:r>
              <a:rPr lang="en-US" sz="2400" dirty="0">
                <a:solidFill>
                  <a:srgbClr val="FF0000"/>
                </a:solidFill>
              </a:rPr>
              <a:t>]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DenBand</a:t>
            </a:r>
            <a:r>
              <a:rPr lang="en-US" altLang="zh-CN" sz="2400" dirty="0"/>
              <a:t> [WWLW19]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4053" y="2517051"/>
            <a:ext cx="10103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Generalized</a:t>
            </a:r>
            <a:r>
              <a:rPr lang="zh-CN" altLang="en-US" sz="2800" dirty="0"/>
              <a:t> </a:t>
            </a:r>
            <a:r>
              <a:rPr lang="en-US" altLang="zh-CN" sz="2800" dirty="0"/>
              <a:t>likelihood</a:t>
            </a:r>
            <a:r>
              <a:rPr lang="zh-CN" altLang="en-US" sz="2800" dirty="0"/>
              <a:t> </a:t>
            </a:r>
            <a:r>
              <a:rPr lang="en-US" altLang="zh-CN" sz="2800" dirty="0"/>
              <a:t>ratio</a:t>
            </a:r>
            <a:r>
              <a:rPr lang="zh-CN" altLang="en-US" sz="2800" dirty="0"/>
              <a:t> </a:t>
            </a:r>
            <a:r>
              <a:rPr lang="en-US" altLang="zh-CN" sz="2800" dirty="0"/>
              <a:t>test</a:t>
            </a:r>
            <a:endParaRPr lang="zh-CN" altLang="en-US" sz="2800" dirty="0"/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GLR-kl-UCB [BK19]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4053" y="5232965"/>
            <a:ext cx="102017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Other</a:t>
            </a:r>
            <a:endParaRPr lang="zh-CN" altLang="en-US" sz="2800"/>
          </a:p>
          <a:p>
            <a:pPr marL="914400" lvl="1" indent="-457200">
              <a:buFont typeface="Arial" charset="0"/>
              <a:buChar char="•"/>
            </a:pPr>
            <a:r>
              <a:rPr lang="en-US" sz="2400" dirty="0"/>
              <a:t>Ada-ILTCB, Ada-greedy [</a:t>
            </a:r>
            <a:r>
              <a:rPr lang="en-US" altLang="zh-CN" sz="2400" dirty="0"/>
              <a:t>LWAL18</a:t>
            </a:r>
            <a:r>
              <a:rPr lang="en-US" sz="2400" dirty="0"/>
              <a:t>]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sz="2400" dirty="0"/>
              <a:t>Ada-ILTCB</a:t>
            </a:r>
            <a:r>
              <a:rPr lang="en-US" sz="2400" baseline="30000" dirty="0"/>
              <a:t>[+] </a:t>
            </a:r>
            <a:r>
              <a:rPr lang="en-US" sz="2400" dirty="0"/>
              <a:t> [</a:t>
            </a:r>
            <a:r>
              <a:rPr lang="en-US" altLang="zh-CN" sz="2400" dirty="0"/>
              <a:t>CLLW19</a:t>
            </a:r>
            <a:r>
              <a:rPr lang="en-US" sz="2400" dirty="0"/>
              <a:t>]</a:t>
            </a:r>
            <a:endParaRPr lang="zh-CN" altLang="en-US" sz="240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4053" y="3388028"/>
            <a:ext cx="10103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Online</a:t>
            </a:r>
            <a:r>
              <a:rPr lang="zh-CN" altLang="en-US" sz="2800" dirty="0"/>
              <a:t> </a:t>
            </a:r>
            <a:r>
              <a:rPr lang="en-US" altLang="zh-CN" sz="2800" dirty="0"/>
              <a:t>reward</a:t>
            </a:r>
            <a:r>
              <a:rPr lang="zh-CN" altLang="en-US" sz="2800" dirty="0"/>
              <a:t> </a:t>
            </a:r>
            <a:r>
              <a:rPr lang="en-US" altLang="zh-CN" sz="2800" dirty="0"/>
              <a:t>mean-shift</a:t>
            </a:r>
            <a:r>
              <a:rPr lang="zh-CN" altLang="en-US" sz="2800" dirty="0"/>
              <a:t> </a:t>
            </a:r>
            <a:r>
              <a:rPr lang="en-US" altLang="zh-CN" sz="2800" dirty="0"/>
              <a:t>detection</a:t>
            </a:r>
            <a:r>
              <a:rPr lang="zh-CN" altLang="en-US" sz="2800" dirty="0"/>
              <a:t>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400" dirty="0"/>
              <a:t>WMD-UCB1 [YM09],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M-UCB [CWKX19]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9089" y="5649261"/>
            <a:ext cx="7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altLang="zh-C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64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777" y="2998110"/>
            <a:ext cx="6054992" cy="3253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CUSUM-based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325131" cy="630082"/>
          </a:xfrm>
        </p:spPr>
        <p:txBody>
          <a:bodyPr>
            <a:normAutofit/>
          </a:bodyPr>
          <a:lstStyle/>
          <a:p>
            <a:r>
              <a:rPr lang="en-US" dirty="0"/>
              <a:t>CUSUM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offline</a:t>
            </a:r>
            <a:r>
              <a:rPr lang="zh-CN" altLang="en-US" dirty="0"/>
              <a:t> </a:t>
            </a:r>
            <a:r>
              <a:rPr lang="en-US" altLang="zh-CN" dirty="0"/>
              <a:t>setting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3073933" y="4579800"/>
            <a:ext cx="306478" cy="204605"/>
          </a:xfrm>
          <a:prstGeom prst="line">
            <a:avLst/>
          </a:prstGeom>
          <a:ln w="25400" cap="rnd">
            <a:solidFill>
              <a:srgbClr val="0000FF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2279742" y="2493143"/>
            <a:ext cx="4043301" cy="3639091"/>
            <a:chOff x="2279742" y="2206538"/>
            <a:chExt cx="4043301" cy="3639091"/>
          </a:xfrm>
        </p:grpSpPr>
        <p:sp>
          <p:nvSpPr>
            <p:cNvPr id="65" name="TextBox 64"/>
            <p:cNvSpPr txBox="1"/>
            <p:nvPr/>
          </p:nvSpPr>
          <p:spPr>
            <a:xfrm>
              <a:off x="2626811" y="2206538"/>
              <a:ext cx="3696232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Cumulative sum of log-likelihood ratio before and after change points: 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2818760" y="2787672"/>
              <a:ext cx="0" cy="3057957"/>
            </a:xfrm>
            <a:prstGeom prst="line">
              <a:avLst/>
            </a:prstGeom>
            <a:ln w="19050">
              <a:solidFill>
                <a:srgbClr val="0000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79742" y="4108528"/>
              <a:ext cx="562850" cy="369332"/>
              <a:chOff x="2279742" y="4108528"/>
              <a:chExt cx="562850" cy="369332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2579440" y="4293194"/>
                <a:ext cx="26315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2279742" y="4108528"/>
                <a:ext cx="22078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</p:grpSp>
      <p:cxnSp>
        <p:nvCxnSpPr>
          <p:cNvPr id="108" name="Straight Connector 107"/>
          <p:cNvCxnSpPr/>
          <p:nvPr/>
        </p:nvCxnSpPr>
        <p:spPr>
          <a:xfrm flipV="1">
            <a:off x="5518273" y="4847302"/>
            <a:ext cx="140555" cy="553793"/>
          </a:xfrm>
          <a:prstGeom prst="line">
            <a:avLst/>
          </a:prstGeom>
          <a:ln w="25400" cap="rnd">
            <a:solidFill>
              <a:srgbClr val="0000FF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3260936" y="4577917"/>
            <a:ext cx="236195" cy="200562"/>
            <a:chOff x="2983342" y="4264076"/>
            <a:chExt cx="210907" cy="302902"/>
          </a:xfrm>
        </p:grpSpPr>
        <p:cxnSp>
          <p:nvCxnSpPr>
            <p:cNvPr id="123" name="Straight Arrow Connector 122"/>
            <p:cNvCxnSpPr/>
            <p:nvPr/>
          </p:nvCxnSpPr>
          <p:spPr>
            <a:xfrm flipH="1">
              <a:off x="3081900" y="4264076"/>
              <a:ext cx="1830" cy="297827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983342" y="4264076"/>
              <a:ext cx="209405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2984844" y="4566978"/>
              <a:ext cx="209405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 flipV="1">
            <a:off x="5650142" y="4679478"/>
            <a:ext cx="195503" cy="180738"/>
          </a:xfrm>
          <a:prstGeom prst="line">
            <a:avLst/>
          </a:prstGeom>
          <a:ln w="25400" cap="rnd">
            <a:solidFill>
              <a:srgbClr val="0000FF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389166" y="4798138"/>
            <a:ext cx="2120353" cy="618949"/>
            <a:chOff x="3380411" y="4497800"/>
            <a:chExt cx="2120353" cy="618949"/>
          </a:xfrm>
        </p:grpSpPr>
        <p:grpSp>
          <p:nvGrpSpPr>
            <p:cNvPr id="146" name="Group 145"/>
            <p:cNvGrpSpPr/>
            <p:nvPr/>
          </p:nvGrpSpPr>
          <p:grpSpPr>
            <a:xfrm>
              <a:off x="3380411" y="4497800"/>
              <a:ext cx="1916193" cy="618949"/>
              <a:chOff x="3288113" y="4031333"/>
              <a:chExt cx="1916193" cy="61894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498735" y="4200011"/>
                <a:ext cx="278710" cy="51415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88113" y="4031333"/>
                <a:ext cx="221669" cy="165925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785999" y="4251426"/>
                <a:ext cx="202989" cy="151657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988988" y="4400320"/>
                <a:ext cx="214940" cy="65661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200888" y="4465718"/>
                <a:ext cx="206029" cy="63161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4409245" y="4528879"/>
                <a:ext cx="256321" cy="1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4672394" y="4540736"/>
                <a:ext cx="303223" cy="37249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4990189" y="4577986"/>
                <a:ext cx="214117" cy="72296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>
              <a:off x="5297884" y="5116749"/>
              <a:ext cx="202880" cy="0"/>
            </a:xfrm>
            <a:prstGeom prst="line">
              <a:avLst/>
            </a:prstGeom>
            <a:ln w="25400" cap="rnd">
              <a:solidFill>
                <a:srgbClr val="0000FF"/>
              </a:solidFill>
              <a:beve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H="1">
            <a:off x="3458244" y="4549842"/>
            <a:ext cx="240447" cy="144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23426" y="6075792"/>
            <a:ext cx="4181029" cy="20466"/>
          </a:xfrm>
          <a:prstGeom prst="line">
            <a:avLst/>
          </a:prstGeom>
          <a:ln w="1905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584160" y="5163659"/>
            <a:ext cx="2649454" cy="288615"/>
            <a:chOff x="5584160" y="4877054"/>
            <a:chExt cx="2649454" cy="288615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5584160" y="5007203"/>
              <a:ext cx="2474268" cy="283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9887" y="4877054"/>
              <a:ext cx="253727" cy="28861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996754" y="3647531"/>
            <a:ext cx="2773509" cy="319444"/>
            <a:chOff x="2996754" y="3360926"/>
            <a:chExt cx="2773509" cy="31944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996754" y="3479573"/>
              <a:ext cx="2474268" cy="283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230" y="3360926"/>
              <a:ext cx="294033" cy="31944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9886" y="2720196"/>
            <a:ext cx="5568746" cy="1463382"/>
            <a:chOff x="4149886" y="2433591"/>
            <a:chExt cx="5568746" cy="1463382"/>
          </a:xfrm>
        </p:grpSpPr>
        <p:sp>
          <p:nvSpPr>
            <p:cNvPr id="70" name="TextBox 69"/>
            <p:cNvSpPr txBox="1"/>
            <p:nvPr/>
          </p:nvSpPr>
          <p:spPr>
            <a:xfrm>
              <a:off x="7341310" y="2433591"/>
              <a:ext cx="237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Observed reward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9886" y="3648052"/>
              <a:ext cx="259744" cy="24892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036777" y="3185493"/>
            <a:ext cx="5204351" cy="290218"/>
            <a:chOff x="3036777" y="2898888"/>
            <a:chExt cx="5204351" cy="29021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0263" y="2920624"/>
              <a:ext cx="2470865" cy="26346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777" y="2898888"/>
              <a:ext cx="2573501" cy="290218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75" y="5341016"/>
            <a:ext cx="1771555" cy="3378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056" y="4186160"/>
            <a:ext cx="756473" cy="2934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530" y="4355464"/>
            <a:ext cx="1594534" cy="3815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933" y="4886431"/>
            <a:ext cx="425576" cy="2608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944" y="5758714"/>
            <a:ext cx="2014668" cy="271746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 flipV="1">
            <a:off x="5845645" y="4514177"/>
            <a:ext cx="195503" cy="180738"/>
          </a:xfrm>
          <a:prstGeom prst="line">
            <a:avLst/>
          </a:prstGeom>
          <a:ln w="25400" cap="rnd">
            <a:solidFill>
              <a:srgbClr val="0000FF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45645" y="4727904"/>
            <a:ext cx="0" cy="7243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D399-F9EF-40E2-A08A-09C220EA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325563"/>
          </a:xfrm>
        </p:spPr>
        <p:txBody>
          <a:bodyPr>
            <a:normAutofit/>
          </a:bodyPr>
          <a:lstStyle/>
          <a:p>
            <a:r>
              <a:rPr lang="en-US" dirty="0"/>
              <a:t>Bandit learning for recommender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A541-58F3-4F0F-BB1D-FF798489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Contextual bandits for recommendation</a:t>
            </a:r>
          </a:p>
          <a:p>
            <a:r>
              <a:rPr lang="en-US" dirty="0"/>
              <a:t>Collaborative bandit learning</a:t>
            </a:r>
          </a:p>
          <a:p>
            <a:r>
              <a:rPr lang="en-US" dirty="0"/>
              <a:t>Learning in a non-stationary environment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66546-731A-4775-84A9-30D69CD2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A18A45-F912-4533-AAC3-83C00330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70" y="3306389"/>
            <a:ext cx="3331578" cy="579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CUSUM-based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45827"/>
          </a:xfrm>
        </p:spPr>
        <p:txBody>
          <a:bodyPr>
            <a:normAutofit/>
          </a:bodyPr>
          <a:lstStyle/>
          <a:p>
            <a:r>
              <a:rPr lang="en-US" dirty="0"/>
              <a:t>Tailored CUSUM in the Bernoulli bandit setting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3531" y="2614504"/>
            <a:ext cx="5042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charset="0"/>
              <a:buChar char="•"/>
            </a:pPr>
            <a:r>
              <a:rPr lang="en-US" sz="2800" dirty="0"/>
              <a:t>Intuition:                                </a:t>
            </a:r>
          </a:p>
          <a:p>
            <a:pPr lvl="1" indent="-457200">
              <a:buFont typeface="Arial" charset="0"/>
              <a:buChar char="•"/>
            </a:pP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6918531" y="2463275"/>
            <a:ext cx="4033187" cy="3420814"/>
            <a:chOff x="7238605" y="2410044"/>
            <a:chExt cx="4033187" cy="342081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789" y="3192731"/>
              <a:ext cx="4020003" cy="26381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38605" y="2410044"/>
              <a:ext cx="3861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altLang="zh-CN" sz="2000" b="1" dirty="0"/>
                <a:t>CUSUM</a:t>
              </a:r>
              <a:r>
                <a:rPr lang="zh-CN" altLang="en-US" sz="2000" b="1" dirty="0"/>
                <a:t> </a:t>
              </a:r>
              <a:r>
                <a:rPr lang="en-US" altLang="zh-CN" sz="2000" b="1" dirty="0"/>
                <a:t>in CD-UCB [LLS18]</a:t>
              </a:r>
              <a:endParaRPr lang="en-US" sz="2000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165910" y="3680689"/>
            <a:ext cx="614149" cy="247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56988" y="4061075"/>
            <a:ext cx="563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/>
              <a:t>has negative mean drift before the change point and positive after the change point   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57099" y="2683916"/>
            <a:ext cx="1380957" cy="657847"/>
            <a:chOff x="3057099" y="2683916"/>
            <a:chExt cx="1380957" cy="65784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3010" y="2683916"/>
              <a:ext cx="1065046" cy="471547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3057099" y="3043700"/>
              <a:ext cx="315911" cy="29806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871469" y="3034598"/>
            <a:ext cx="2979136" cy="923330"/>
            <a:chOff x="3871469" y="3034598"/>
            <a:chExt cx="2979136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24940" y="3034598"/>
              <a:ext cx="28256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Requirement on the minimum magnitude of changes on the reward 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1469" y="3378404"/>
              <a:ext cx="238815" cy="4717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8290526" y="4915751"/>
            <a:ext cx="282354" cy="291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89149" y="4720880"/>
            <a:ext cx="5308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charset="0"/>
              <a:buChar char="•"/>
            </a:pPr>
            <a:r>
              <a:rPr lang="en-US" sz="2800" dirty="0"/>
              <a:t>Assumptions:</a:t>
            </a:r>
          </a:p>
          <a:p>
            <a:pPr lvl="2" indent="-457200">
              <a:buFont typeface="Arial" charset="0"/>
              <a:buChar char="•"/>
            </a:pPr>
            <a:r>
              <a:rPr lang="en-US" sz="2000" dirty="0"/>
              <a:t>Piecewise stationary with detectability assumption</a:t>
            </a:r>
          </a:p>
          <a:p>
            <a:pPr lvl="2" indent="-457200">
              <a:buFont typeface="Arial" charset="0"/>
              <a:buChar char="•"/>
            </a:pPr>
            <a:r>
              <a:rPr lang="en-US" sz="2000" dirty="0"/>
              <a:t>Bernoulli bandit</a:t>
            </a:r>
          </a:p>
          <a:p>
            <a:pPr lvl="2" indent="-457200">
              <a:buFont typeface="Arial" charset="0"/>
              <a:buChar char="•"/>
            </a:pPr>
            <a:endParaRPr lang="en-US" sz="2800" dirty="0"/>
          </a:p>
          <a:p>
            <a:pPr lvl="1" indent="-4572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15534" y="2721614"/>
            <a:ext cx="229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Each arm needs to have at least M observations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84042" y="5428966"/>
            <a:ext cx="2292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rgbClr val="FF0000"/>
                </a:solidFill>
              </a:rPr>
              <a:t>Detection threshold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1300" y="5884089"/>
            <a:ext cx="386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Local restart: restart the related statistics for the changed arms</a:t>
            </a: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 animBg="1"/>
      <p:bldP spid="21" grpId="0"/>
      <p:bldP spid="7" grpId="0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2337" cy="1325563"/>
          </a:xfrm>
        </p:spPr>
        <p:txBody>
          <a:bodyPr/>
          <a:lstStyle/>
          <a:p>
            <a:r>
              <a:rPr lang="en-US" altLang="zh-CN" dirty="0"/>
              <a:t>Generalized</a:t>
            </a:r>
            <a:r>
              <a:rPr lang="zh-CN" altLang="en-US" dirty="0"/>
              <a:t> </a:t>
            </a:r>
            <a:r>
              <a:rPr lang="en-US" altLang="zh-CN" dirty="0"/>
              <a:t>likelihood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test based online</a:t>
            </a:r>
            <a:r>
              <a:rPr lang="zh-CN" altLang="en-US" dirty="0"/>
              <a:t> </a:t>
            </a:r>
            <a:r>
              <a:rPr lang="en-US" altLang="zh-CN" dirty="0"/>
              <a:t>change detection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4261" y="1642517"/>
            <a:ext cx="97179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CUSUM requires the pre-change and post-change environment parameters to be </a:t>
            </a:r>
            <a:r>
              <a:rPr lang="en-US" sz="2800" dirty="0">
                <a:solidFill>
                  <a:srgbClr val="FF0000"/>
                </a:solidFill>
              </a:rPr>
              <a:t>known</a:t>
            </a:r>
            <a:r>
              <a:rPr lang="en-US" sz="2800" dirty="0"/>
              <a:t> to get the log-likelihood.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Unknown</a:t>
            </a:r>
            <a:r>
              <a:rPr lang="en-US" altLang="zh-CN" sz="2800" dirty="0"/>
              <a:t> </a:t>
            </a:r>
            <a:r>
              <a:rPr lang="en-US" sz="2800" dirty="0"/>
              <a:t>pre-change and/or post-change parameters -&gt; G</a:t>
            </a:r>
            <a:r>
              <a:rPr lang="en-US" altLang="zh-CN" sz="2800" dirty="0"/>
              <a:t>eneralized</a:t>
            </a:r>
            <a:r>
              <a:rPr lang="zh-CN" altLang="en-US" sz="2800" dirty="0"/>
              <a:t> </a:t>
            </a:r>
            <a:r>
              <a:rPr lang="en-US" altLang="zh-CN" sz="2800" dirty="0"/>
              <a:t>Likelihood</a:t>
            </a:r>
            <a:r>
              <a:rPr lang="zh-CN" altLang="en-US" sz="2800" dirty="0"/>
              <a:t> </a:t>
            </a:r>
            <a:r>
              <a:rPr lang="en-US" altLang="zh-CN" sz="2800" dirty="0"/>
              <a:t>Ratio Test (GLRT)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800" dirty="0"/>
              <a:t>GLRT with Bernoulli reward -&gt; GLR-</a:t>
            </a:r>
            <a:r>
              <a:rPr lang="en-US" altLang="zh-CN" sz="2800" dirty="0" err="1"/>
              <a:t>klUCB</a:t>
            </a:r>
            <a:r>
              <a:rPr lang="en-US" altLang="zh-CN" sz="2800" dirty="0"/>
              <a:t> [BK19]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GLRT can achieve asymptotically optimal detection delay with sub-Gaussian reward assumption [</a:t>
            </a:r>
            <a:r>
              <a:rPr lang="en-US" altLang="zh-CN" sz="2800" dirty="0"/>
              <a:t>Mai19</a:t>
            </a:r>
            <a:r>
              <a:rPr lang="en-US" sz="2800" dirty="0"/>
              <a:t>]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92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Online</a:t>
            </a:r>
            <a:r>
              <a:rPr lang="en-US" dirty="0"/>
              <a:t> mean</a:t>
            </a:r>
            <a:r>
              <a:rPr lang="en-US" altLang="zh-CN" dirty="0"/>
              <a:t>-shift</a:t>
            </a:r>
            <a:r>
              <a:rPr lang="en-US" dirty="0"/>
              <a:t>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5175"/>
          </a:xfrm>
        </p:spPr>
        <p:txBody>
          <a:bodyPr/>
          <a:lstStyle/>
          <a:p>
            <a:r>
              <a:rPr lang="en-US" dirty="0"/>
              <a:t>Monitored-UCB [</a:t>
            </a:r>
            <a:r>
              <a:rPr lang="en-US" altLang="zh-CN" dirty="0"/>
              <a:t>CWKX19</a:t>
            </a:r>
            <a:r>
              <a:rPr lang="en-US" dirty="0"/>
              <a:t>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32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38990" y="2417916"/>
            <a:ext cx="948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Compare running sample means over a sliding window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479" y="3089550"/>
            <a:ext cx="5423354" cy="12831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26" y="3136665"/>
            <a:ext cx="4821327" cy="259036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41055" y="3824455"/>
            <a:ext cx="1444438" cy="1763129"/>
            <a:chOff x="1394447" y="3978317"/>
            <a:chExt cx="1444438" cy="1763129"/>
          </a:xfrm>
        </p:grpSpPr>
        <p:grpSp>
          <p:nvGrpSpPr>
            <p:cNvPr id="38" name="Group 37"/>
            <p:cNvGrpSpPr/>
            <p:nvPr/>
          </p:nvGrpSpPr>
          <p:grpSpPr>
            <a:xfrm>
              <a:off x="1394447" y="4017817"/>
              <a:ext cx="1444438" cy="1723629"/>
              <a:chOff x="1708992" y="4017818"/>
              <a:chExt cx="1130798" cy="1694797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708992" y="4017818"/>
                <a:ext cx="4992" cy="169479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839788" y="4017818"/>
                <a:ext cx="2" cy="169479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>
              <a:off x="2081300" y="3978317"/>
              <a:ext cx="0" cy="1763129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138990" y="3763108"/>
            <a:ext cx="1446501" cy="66105"/>
            <a:chOff x="1138990" y="3763108"/>
            <a:chExt cx="1446501" cy="6610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27908" y="3763108"/>
              <a:ext cx="757583" cy="43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138990" y="3824455"/>
              <a:ext cx="688918" cy="475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1643994" y="3659070"/>
            <a:ext cx="1474032" cy="1066699"/>
            <a:chOff x="1643994" y="3659070"/>
            <a:chExt cx="1474032" cy="10666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643994" y="3659070"/>
              <a:ext cx="721164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339899" y="4725769"/>
              <a:ext cx="778127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2420685" y="3646504"/>
            <a:ext cx="8380" cy="10668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653046" y="3787438"/>
            <a:ext cx="1444438" cy="1763129"/>
            <a:chOff x="1394447" y="3978317"/>
            <a:chExt cx="1444438" cy="1763129"/>
          </a:xfrm>
        </p:grpSpPr>
        <p:grpSp>
          <p:nvGrpSpPr>
            <p:cNvPr id="88" name="Group 87"/>
            <p:cNvGrpSpPr/>
            <p:nvPr/>
          </p:nvGrpSpPr>
          <p:grpSpPr>
            <a:xfrm>
              <a:off x="1394447" y="4017817"/>
              <a:ext cx="1444438" cy="1723629"/>
              <a:chOff x="1708992" y="4017818"/>
              <a:chExt cx="1130798" cy="1694797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708992" y="4017818"/>
                <a:ext cx="4992" cy="169479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2839788" y="4017818"/>
                <a:ext cx="2" cy="169479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>
              <a:off x="2081300" y="3978317"/>
              <a:ext cx="0" cy="1763129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2395426" y="4036777"/>
            <a:ext cx="58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&gt;b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343643" y="4982273"/>
            <a:ext cx="486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Need to periodically perform uniform arm selection (uniform exploration)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650694" y="5512644"/>
            <a:ext cx="5919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to ensure sufficient data can be gathered for all arms to perform CD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343643" y="5841915"/>
            <a:ext cx="573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Arm selection between detected change points (except for the uniform exploration iterations): UCB1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343643" y="4292172"/>
            <a:ext cx="523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Global restart: once a change is detected, restart the related statistics for all </a:t>
            </a:r>
            <a:r>
              <a:rPr lang="en-US"/>
              <a:t>the arms</a:t>
            </a:r>
            <a:endParaRPr lang="en-US" dirty="0"/>
          </a:p>
        </p:txBody>
      </p:sp>
      <p:sp>
        <p:nvSpPr>
          <p:cNvPr id="31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503" y="3537919"/>
            <a:ext cx="4524651" cy="5373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47187" y="1669318"/>
            <a:ext cx="10899284" cy="1484335"/>
          </a:xfrm>
        </p:spPr>
        <p:txBody>
          <a:bodyPr>
            <a:normAutofit/>
          </a:bodyPr>
          <a:lstStyle/>
          <a:p>
            <a:r>
              <a:rPr lang="en-US" sz="2800" dirty="0"/>
              <a:t>Utilizing the </a:t>
            </a:r>
            <a:r>
              <a:rPr lang="en-US" altLang="zh-CN" sz="2800" dirty="0"/>
              <a:t>reward</a:t>
            </a:r>
            <a:r>
              <a:rPr lang="zh-CN" altLang="en-US" sz="2800" dirty="0"/>
              <a:t> </a:t>
            </a:r>
            <a:r>
              <a:rPr lang="en-US" altLang="zh-CN" sz="2800" dirty="0"/>
              <a:t>estimation</a:t>
            </a:r>
            <a:r>
              <a:rPr lang="en-US" sz="2800" dirty="0"/>
              <a:t> confidence bound </a:t>
            </a:r>
            <a:r>
              <a:rPr lang="en-US" altLang="zh-CN" sz="2800"/>
              <a:t>[WNW18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WWLW19]</a:t>
            </a:r>
            <a:endParaRPr lang="en-US" sz="2800" dirty="0"/>
          </a:p>
          <a:p>
            <a:pPr lvl="2">
              <a:buFont typeface="Arial" charset="0"/>
              <a:buChar char="•"/>
            </a:pP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 is</a:t>
            </a:r>
            <a:r>
              <a:rPr lang="zh-CN" altLang="en-US" dirty="0"/>
              <a:t> </a:t>
            </a:r>
            <a:r>
              <a:rPr lang="en-US" altLang="zh-CN" dirty="0"/>
              <a:t>stationary,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reward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residual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confidence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high probability,</a:t>
            </a:r>
            <a:r>
              <a:rPr lang="zh-CN" altLang="en-US" dirty="0"/>
              <a:t> 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8" name="Picture 2" descr="Image result for confidence inter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238" y="4260244"/>
            <a:ext cx="3395556" cy="23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38115" y="4263905"/>
            <a:ext cx="416279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Unexpected outcome </a:t>
            </a:r>
            <a:r>
              <a:rPr lang="en-US" sz="2000" dirty="0"/>
              <a:t>is caused by, </a:t>
            </a:r>
          </a:p>
          <a:p>
            <a:pPr marL="342900" indent="-342900">
              <a:buAutoNum type="arabicParenR"/>
            </a:pPr>
            <a:r>
              <a:rPr lang="en-US" altLang="zh-CN" sz="2000" dirty="0"/>
              <a:t>Something</a:t>
            </a:r>
            <a:r>
              <a:rPr lang="zh-CN" altLang="en-US" sz="2000" dirty="0"/>
              <a:t> </a:t>
            </a:r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observed</a:t>
            </a:r>
            <a:r>
              <a:rPr lang="zh-CN" altLang="en-US" sz="2000" dirty="0"/>
              <a:t> </a:t>
            </a:r>
            <a:r>
              <a:rPr lang="en-US" altLang="zh-CN" sz="2000" dirty="0"/>
              <a:t>reward:</a:t>
            </a:r>
            <a:r>
              <a:rPr lang="zh-CN" alt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large noise</a:t>
            </a:r>
            <a:endParaRPr lang="zh-CN" altLang="en-US" sz="2000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altLang="zh-CN" sz="2000" dirty="0"/>
              <a:t>Something</a:t>
            </a:r>
            <a:r>
              <a:rPr lang="zh-CN" altLang="en-US" sz="2000" dirty="0"/>
              <a:t> </a:t>
            </a:r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in the</a:t>
            </a:r>
            <a:r>
              <a:rPr lang="zh-CN" altLang="en-US" sz="2000" dirty="0"/>
              <a:t> </a:t>
            </a:r>
            <a:r>
              <a:rPr lang="en-US" altLang="zh-CN" sz="2000" dirty="0"/>
              <a:t>predicted</a:t>
            </a:r>
            <a:r>
              <a:rPr lang="zh-CN" altLang="en-US" sz="2000" dirty="0"/>
              <a:t> </a:t>
            </a:r>
            <a:r>
              <a:rPr lang="en-US" altLang="zh-CN" sz="2000" dirty="0"/>
              <a:t>reward: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he model is incorrect</a:t>
            </a:r>
          </a:p>
          <a:p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609785" y="3525414"/>
            <a:ext cx="2889956" cy="1102774"/>
            <a:chOff x="7939385" y="5641173"/>
            <a:chExt cx="2889956" cy="1102774"/>
          </a:xfrm>
        </p:grpSpPr>
        <p:sp>
          <p:nvSpPr>
            <p:cNvPr id="11" name="TextBox 10"/>
            <p:cNvSpPr txBox="1"/>
            <p:nvPr/>
          </p:nvSpPr>
          <p:spPr>
            <a:xfrm>
              <a:off x="7939385" y="5641173"/>
              <a:ext cx="2889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We can bound this to further exclude this possibility!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435976" y="6246386"/>
              <a:ext cx="0" cy="497561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450848" y="3146539"/>
            <a:ext cx="3623244" cy="884062"/>
            <a:chOff x="1564080" y="2964565"/>
            <a:chExt cx="3623244" cy="884062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4627432" y="3265988"/>
              <a:ext cx="3164" cy="18787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564080" y="2964565"/>
              <a:ext cx="358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Predicted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reward of bandit model 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98121" y="3459501"/>
              <a:ext cx="1089203" cy="38912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768456" y="4610149"/>
            <a:ext cx="4052243" cy="6400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38115" y="5285913"/>
            <a:ext cx="4082584" cy="66624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7442238" y="4353924"/>
            <a:ext cx="328074" cy="1611629"/>
          </a:xfrm>
          <a:prstGeom prst="leftBrace">
            <a:avLst>
              <a:gd name="adj1" fmla="val 8333"/>
              <a:gd name="adj2" fmla="val 507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721908" y="5171165"/>
            <a:ext cx="720330" cy="69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CB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470103" y="3153653"/>
            <a:ext cx="1858818" cy="876948"/>
            <a:chOff x="5437955" y="2891412"/>
            <a:chExt cx="1858818" cy="876948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599791" y="3224866"/>
              <a:ext cx="219474" cy="159878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437955" y="2891412"/>
              <a:ext cx="1858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Observed</a:t>
              </a:r>
              <a:r>
                <a:rPr lang="zh-CN" altLang="en-US" dirty="0">
                  <a:solidFill>
                    <a:schemeClr val="accent1"/>
                  </a:solidFill>
                </a:rPr>
                <a:t> </a:t>
              </a:r>
              <a:r>
                <a:rPr lang="en-US" altLang="zh-CN" dirty="0">
                  <a:solidFill>
                    <a:schemeClr val="accent1"/>
                  </a:solidFill>
                </a:rPr>
                <a:t>reward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37955" y="3382900"/>
              <a:ext cx="513008" cy="38546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40957" y="3094358"/>
            <a:ext cx="4912481" cy="936243"/>
            <a:chOff x="5437954" y="2885901"/>
            <a:chExt cx="4912481" cy="936243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452476" y="3223832"/>
              <a:ext cx="219474" cy="15987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89791" y="2885901"/>
              <a:ext cx="4060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Confidence bound of reward estimation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37954" y="3382900"/>
              <a:ext cx="1197157" cy="43924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8025584" y="3597214"/>
            <a:ext cx="357004" cy="42568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23" grpId="0" animBg="1"/>
      <p:bldP spid="24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2357" y="1552232"/>
                <a:ext cx="6394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altLang="zh-CN" sz="2800" dirty="0">
                    <a:ea typeface="Gill Sans Light" charset="0"/>
                    <a:cs typeface="Gill Sans Light" charset="0"/>
                  </a:rPr>
                  <a:t>Prediction</a:t>
                </a:r>
                <a:r>
                  <a:rPr lang="zh-CN" altLang="en-US" sz="2800" dirty="0">
                    <a:ea typeface="Gill Sans Light" charset="0"/>
                    <a:cs typeface="Gill Sans Light" charset="0"/>
                  </a:rPr>
                  <a:t> </a:t>
                </a:r>
                <a:r>
                  <a:rPr lang="en-US" altLang="zh-CN" sz="2800" dirty="0">
                    <a:ea typeface="Gill Sans" charset="0"/>
                    <a:cs typeface="Gill Sans" charset="0"/>
                  </a:rPr>
                  <a:t>badness</a:t>
                </a:r>
                <a:r>
                  <a:rPr lang="zh-CN" altLang="en-US" sz="2800" dirty="0">
                    <a:ea typeface="Gill Sans" charset="0"/>
                    <a:cs typeface="Gill Sans" charset="0"/>
                  </a:rPr>
                  <a:t> </a:t>
                </a:r>
                <a:r>
                  <a:rPr lang="en-US" altLang="zh-CN" sz="2800" dirty="0">
                    <a:ea typeface="Gill Sans Light" charset="0"/>
                    <a:cs typeface="Gill Sans Light" charset="0"/>
                  </a:rPr>
                  <a:t>at</a:t>
                </a:r>
                <a:r>
                  <a:rPr lang="zh-CN" altLang="en-US" sz="2800" dirty="0">
                    <a:ea typeface="Gill Sans Light" charset="0"/>
                    <a:cs typeface="Gill Sans Light" charset="0"/>
                  </a:rPr>
                  <a:t> </a:t>
                </a:r>
                <a:r>
                  <a:rPr lang="en-US" altLang="zh-CN" sz="2800" dirty="0">
                    <a:ea typeface="Gill Sans Light" charset="0"/>
                    <a:cs typeface="Gill Sans Light" charset="0"/>
                  </a:rPr>
                  <a:t>interaction</a:t>
                </a:r>
                <a:r>
                  <a:rPr lang="zh-CN" altLang="en-US" sz="2800" dirty="0">
                    <a:ea typeface="Gill Sans Light" charset="0"/>
                    <a:cs typeface="Gill Sans Light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Gill Sans Light" charset="0"/>
                        <a:cs typeface="Gill Sans Light" charset="0"/>
                      </a:rPr>
                      <m:t>𝑖</m:t>
                    </m:r>
                  </m:oMath>
                </a14:m>
                <a:r>
                  <a:rPr lang="en-US" altLang="zh-CN" sz="2800" dirty="0">
                    <a:ea typeface="Gill Sans" charset="0"/>
                    <a:cs typeface="Gill Sans" charset="0"/>
                  </a:rPr>
                  <a:t>:</a:t>
                </a:r>
                <a:endParaRPr lang="en-US" sz="2800" dirty="0"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57" y="1552232"/>
                <a:ext cx="6394604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71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333" y="4040132"/>
            <a:ext cx="2486149" cy="7084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64041" y="3391028"/>
            <a:ext cx="720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dirty="0">
                <a:ea typeface="Gill Sans" charset="0"/>
                <a:cs typeface="Gill Sans" charset="0"/>
              </a:rPr>
              <a:t> Badness of model </a:t>
            </a:r>
            <a:r>
              <a:rPr lang="en-US" altLang="zh-CN" sz="2400" i="1" dirty="0">
                <a:ea typeface="Gill Sans" charset="0"/>
                <a:cs typeface="Gill Sans" charset="0"/>
              </a:rPr>
              <a:t>m </a:t>
            </a:r>
            <a:r>
              <a:rPr lang="en-US" altLang="zh-CN" sz="2400" dirty="0">
                <a:ea typeface="Gill Sans" charset="0"/>
                <a:cs typeface="Gill Sans" charset="0"/>
              </a:rPr>
              <a:t>over a sliding time window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: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3031" y="2876337"/>
            <a:ext cx="570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b="1" dirty="0"/>
              <a:t>goodness of fit</a:t>
            </a:r>
            <a:r>
              <a:rPr lang="zh-CN" altLang="en-US" b="1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chi-squared test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764966" y="4444320"/>
            <a:ext cx="737478" cy="343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534077" y="4598172"/>
            <a:ext cx="5863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02803" y="4173113"/>
            <a:ext cx="379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a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sliding time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window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to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collect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badness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observations</a:t>
            </a:r>
            <a:endParaRPr lang="en-US" dirty="0">
              <a:solidFill>
                <a:srgbClr val="FF0000"/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CB 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339" y="2217177"/>
            <a:ext cx="6590928" cy="542496"/>
          </a:xfrm>
          <a:prstGeom prst="rect">
            <a:avLst/>
          </a:prstGeom>
        </p:spPr>
      </p:pic>
      <p:pic>
        <p:nvPicPr>
          <p:cNvPr id="46" name="Picture 2" descr="Image result for confidence interva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148" y="2459279"/>
            <a:ext cx="1841652" cy="12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flipV="1">
            <a:off x="10603173" y="2662928"/>
            <a:ext cx="296426" cy="6282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050" y="2199668"/>
            <a:ext cx="1306812" cy="3785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032" y="2635885"/>
            <a:ext cx="1193342" cy="341161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H="1" flipV="1">
            <a:off x="9556085" y="3018124"/>
            <a:ext cx="297899" cy="477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47470" y="5162402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enough: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149059" y="5177826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Bad</a:t>
            </a:r>
            <a:r>
              <a:rPr lang="zh-CN" altLang="en-US" dirty="0"/>
              <a:t> </a:t>
            </a:r>
            <a:r>
              <a:rPr lang="en-US" altLang="zh-CN" dirty="0"/>
              <a:t>enough: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76" y="5575339"/>
            <a:ext cx="1917722" cy="58570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247597" y="5625866"/>
            <a:ext cx="238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Change detected.</a:t>
            </a:r>
          </a:p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(abandon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learner </a:t>
            </a:r>
            <a:r>
              <a:rPr lang="en-US" altLang="zh-CN" sz="1400" i="1" dirty="0">
                <a:solidFill>
                  <a:srgbClr val="FF0000"/>
                </a:solidFill>
              </a:rPr>
              <a:t>m</a:t>
            </a:r>
            <a:r>
              <a:rPr lang="en-US" altLang="zh-CN" sz="1400" dirty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63381" y="5609945"/>
            <a:ext cx="2588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When no learner is good enough, will also report a change</a:t>
            </a:r>
            <a:r>
              <a:rPr lang="en-US" altLang="zh-CN" sz="140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(but do not abandon learner m)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4041" y="4711931"/>
            <a:ext cx="720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>
                <a:ea typeface="Gill Sans" charset="0"/>
                <a:cs typeface="Gill Sans" charset="0"/>
              </a:rPr>
              <a:t> Detection threshold: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946504" y="5592205"/>
            <a:ext cx="1954758" cy="591753"/>
            <a:chOff x="5946504" y="5592205"/>
            <a:chExt cx="1954758" cy="59175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6504" y="5592205"/>
              <a:ext cx="1954758" cy="5917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4594" y="5746888"/>
              <a:ext cx="226097" cy="285946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275" y="6186400"/>
            <a:ext cx="659686" cy="261780"/>
          </a:xfrm>
          <a:prstGeom prst="rect">
            <a:avLst/>
          </a:prstGeom>
        </p:spPr>
      </p:pic>
      <p:sp>
        <p:nvSpPr>
          <p:cNvPr id="28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 animBg="1"/>
      <p:bldP spid="44" grpId="0"/>
      <p:bldP spid="44" grpId="1"/>
      <p:bldP spid="58" grpId="0"/>
      <p:bldP spid="59" grpId="0"/>
      <p:bldP spid="61" grpId="0"/>
      <p:bldP spid="62" grpId="0"/>
      <p:bldP spid="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35</a:t>
            </a:fld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CB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5124892" y="3608020"/>
            <a:ext cx="2878492" cy="2463499"/>
            <a:chOff x="1514420" y="3012313"/>
            <a:chExt cx="3398541" cy="2905597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4420" y="3130842"/>
              <a:ext cx="3398541" cy="2352836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2369593" y="3012313"/>
              <a:ext cx="1263878" cy="658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08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3352379" y="5501970"/>
              <a:ext cx="582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11" name="Picture 2" descr="mage result for robot ico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7878294" y="2489612"/>
            <a:ext cx="732306" cy="707527"/>
            <a:chOff x="6229302" y="3351336"/>
            <a:chExt cx="1215992" cy="1231053"/>
          </a:xfrm>
        </p:grpSpPr>
        <p:sp>
          <p:nvSpPr>
            <p:cNvPr id="113" name="Oval 112"/>
            <p:cNvSpPr/>
            <p:nvPr/>
          </p:nvSpPr>
          <p:spPr>
            <a:xfrm>
              <a:off x="6229302" y="3351336"/>
              <a:ext cx="1215992" cy="1231053"/>
            </a:xfrm>
            <a:prstGeom prst="ellipse">
              <a:avLst/>
            </a:prstGeom>
            <a:solidFill>
              <a:srgbClr val="FF2600">
                <a:alpha val="12941"/>
              </a:srgbClr>
            </a:solidFill>
            <a:ln>
              <a:solidFill>
                <a:srgbClr val="FF0000">
                  <a:alpha val="549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8034" y="3556271"/>
              <a:ext cx="801637" cy="801637"/>
            </a:xfrm>
            <a:prstGeom prst="rect">
              <a:avLst/>
            </a:prstGeom>
          </p:spPr>
        </p:pic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375" y="2434403"/>
            <a:ext cx="211918" cy="321354"/>
          </a:xfrm>
          <a:prstGeom prst="rect">
            <a:avLst/>
          </a:prstGeom>
        </p:spPr>
      </p:pic>
      <p:sp>
        <p:nvSpPr>
          <p:cNvPr id="116" name="Right Arrow 115"/>
          <p:cNvSpPr/>
          <p:nvPr/>
        </p:nvSpPr>
        <p:spPr>
          <a:xfrm>
            <a:off x="6786244" y="2797301"/>
            <a:ext cx="415458" cy="1081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17" name="Right Arrow 116"/>
          <p:cNvSpPr/>
          <p:nvPr/>
        </p:nvSpPr>
        <p:spPr>
          <a:xfrm rot="10800000">
            <a:off x="6766506" y="2948116"/>
            <a:ext cx="408196" cy="107200"/>
          </a:xfrm>
          <a:prstGeom prst="rightArrow">
            <a:avLst/>
          </a:prstGeom>
          <a:solidFill>
            <a:srgbClr val="FF5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78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147" y="3036531"/>
            <a:ext cx="194619" cy="236526"/>
          </a:xfrm>
          <a:prstGeom prst="rect">
            <a:avLst/>
          </a:prstGeom>
        </p:spPr>
      </p:pic>
      <p:pic>
        <p:nvPicPr>
          <p:cNvPr id="119" name="Picture 8" descr="Image result for soccer player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69288" y="2475748"/>
            <a:ext cx="228511" cy="3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411" y="3055316"/>
            <a:ext cx="211306" cy="234872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3961647" y="3869367"/>
            <a:ext cx="95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badness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223" y="2480897"/>
            <a:ext cx="651534" cy="834374"/>
          </a:xfrm>
          <a:prstGeom prst="rect">
            <a:avLst/>
          </a:prstGeom>
        </p:spPr>
      </p:pic>
      <p:grpSp>
        <p:nvGrpSpPr>
          <p:cNvPr id="123" name="Group 122"/>
          <p:cNvGrpSpPr/>
          <p:nvPr/>
        </p:nvGrpSpPr>
        <p:grpSpPr>
          <a:xfrm>
            <a:off x="3736235" y="3530357"/>
            <a:ext cx="324310" cy="933782"/>
            <a:chOff x="10676765" y="1807541"/>
            <a:chExt cx="319318" cy="1131505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10742342" y="2266269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10836450" y="2266270"/>
              <a:ext cx="1" cy="672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0742342" y="2939046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10676765" y="1807541"/>
              <a:ext cx="319318" cy="830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</a:rPr>
                <a:t>.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7231929" y="4003654"/>
            <a:ext cx="980001" cy="33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badness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7035807" y="3622532"/>
            <a:ext cx="271854" cy="787382"/>
            <a:chOff x="10658087" y="2012307"/>
            <a:chExt cx="319318" cy="926739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10742342" y="2266269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10836450" y="2266270"/>
              <a:ext cx="1" cy="672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742342" y="2939046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10658087" y="2012307"/>
              <a:ext cx="319318" cy="830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</a:rPr>
                <a:t>.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9644240" y="3598492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altLang="zh-CN" sz="3200" dirty="0"/>
              <a:t>…</a:t>
            </a:r>
            <a:endParaRPr lang="en-US" sz="3200" dirty="0"/>
          </a:p>
        </p:txBody>
      </p:sp>
      <p:sp>
        <p:nvSpPr>
          <p:cNvPr id="135" name="Rounded Rectangle 134"/>
          <p:cNvSpPr/>
          <p:nvPr/>
        </p:nvSpPr>
        <p:spPr>
          <a:xfrm>
            <a:off x="5141031" y="3754234"/>
            <a:ext cx="3141479" cy="25979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158483" y="4808010"/>
            <a:ext cx="3096856" cy="838596"/>
          </a:xfrm>
          <a:prstGeom prst="rect">
            <a:avLst/>
          </a:prstGeom>
          <a:noFill/>
          <a:ln>
            <a:solidFill>
              <a:srgbClr val="FF5D7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7030767" y="3808413"/>
            <a:ext cx="1016888" cy="65572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8423261" y="4953129"/>
            <a:ext cx="259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Reward</a:t>
            </a:r>
            <a:r>
              <a:rPr lang="zh-CN" altLang="en-US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estimation</a:t>
            </a:r>
            <a:r>
              <a:rPr lang="zh-CN" altLang="en-US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update</a:t>
            </a:r>
            <a:endParaRPr lang="en-US" dirty="0">
              <a:solidFill>
                <a:srgbClr val="FF0000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528128" y="4279473"/>
            <a:ext cx="259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Badness</a:t>
            </a:r>
            <a:r>
              <a:rPr lang="zh-CN" altLang="en-US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estimation</a:t>
            </a:r>
            <a:r>
              <a:rPr lang="zh-CN" altLang="en-US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update</a:t>
            </a:r>
            <a:endParaRPr lang="en-US" dirty="0">
              <a:solidFill>
                <a:schemeClr val="accent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906615" y="3707919"/>
            <a:ext cx="2878492" cy="2463499"/>
            <a:chOff x="1531321" y="3012313"/>
            <a:chExt cx="3398541" cy="2905597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321" y="3123057"/>
              <a:ext cx="3398541" cy="2352836"/>
            </a:xfrm>
            <a:prstGeom prst="rect">
              <a:avLst/>
            </a:prstGeom>
          </p:spPr>
        </p:pic>
        <p:sp>
          <p:nvSpPr>
            <p:cNvPr id="142" name="TextBox 141"/>
            <p:cNvSpPr txBox="1"/>
            <p:nvPr/>
          </p:nvSpPr>
          <p:spPr>
            <a:xfrm>
              <a:off x="2369593" y="3012313"/>
              <a:ext cx="1263878" cy="658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44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3352379" y="5501970"/>
              <a:ext cx="582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47" name="Picture 2" descr="mage result for robot ico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ectangle 147"/>
          <p:cNvSpPr/>
          <p:nvPr/>
        </p:nvSpPr>
        <p:spPr>
          <a:xfrm>
            <a:off x="3719475" y="3838306"/>
            <a:ext cx="989474" cy="64956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1731981" y="3754234"/>
            <a:ext cx="3128024" cy="25979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Picture 2" descr="mage result for robot ic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8190" y="3731937"/>
            <a:ext cx="700656" cy="70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mage result for robot ic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4896" y="3687957"/>
            <a:ext cx="700656" cy="70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965" y="3292275"/>
            <a:ext cx="300699" cy="349395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235" y="3339402"/>
            <a:ext cx="256363" cy="279669"/>
          </a:xfrm>
          <a:prstGeom prst="rect">
            <a:avLst/>
          </a:prstGeom>
        </p:spPr>
      </p:pic>
      <p:cxnSp>
        <p:nvCxnSpPr>
          <p:cNvPr id="154" name="Straight Connector 153"/>
          <p:cNvCxnSpPr/>
          <p:nvPr/>
        </p:nvCxnSpPr>
        <p:spPr>
          <a:xfrm flipH="1">
            <a:off x="4490079" y="3297353"/>
            <a:ext cx="1227552" cy="4583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033927" y="3319771"/>
            <a:ext cx="296649" cy="434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06" idx="0"/>
          </p:cNvCxnSpPr>
          <p:nvPr/>
        </p:nvCxnSpPr>
        <p:spPr>
          <a:xfrm>
            <a:off x="6339315" y="3292275"/>
            <a:ext cx="2705926" cy="6254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6451184" y="3254271"/>
            <a:ext cx="3893712" cy="51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344109" y="2128584"/>
            <a:ext cx="3780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Adaptively</a:t>
            </a:r>
            <a:r>
              <a:rPr lang="zh-CN" altLang="en-US" dirty="0"/>
              <a:t> </a:t>
            </a:r>
            <a:r>
              <a:rPr lang="en-US" altLang="zh-CN" dirty="0"/>
              <a:t>creates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learners</a:t>
            </a:r>
            <a:endParaRPr lang="zh-CN" altLang="en-US" dirty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Monitors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learner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Selects a learner according to each learner’s ‘badness’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24243" y="1563876"/>
            <a:ext cx="51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err="1"/>
              <a:t>dLinUCB</a:t>
            </a:r>
            <a:r>
              <a:rPr lang="en-US" sz="2800" dirty="0"/>
              <a:t> [</a:t>
            </a:r>
            <a:r>
              <a:rPr lang="en-US" altLang="zh-CN" sz="2800" dirty="0"/>
              <a:t>WNW18</a:t>
            </a:r>
            <a:r>
              <a:rPr lang="en-US" sz="2800" dirty="0"/>
              <a:t>]</a:t>
            </a:r>
          </a:p>
        </p:txBody>
      </p:sp>
      <p:sp>
        <p:nvSpPr>
          <p:cNvPr id="61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21" grpId="0"/>
      <p:bldP spid="128" grpId="0"/>
      <p:bldP spid="134" grpId="0"/>
      <p:bldP spid="135" grpId="0" animBg="1"/>
      <p:bldP spid="136" grpId="0" animBg="1"/>
      <p:bldP spid="137" grpId="0" animBg="1"/>
      <p:bldP spid="138" grpId="0"/>
      <p:bldP spid="139" grpId="0"/>
      <p:bldP spid="148" grpId="0" animBg="1"/>
      <p:bldP spid="1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D5DD9D74-3E9C-924A-84D7-8528522EC5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001" y="4142961"/>
            <a:ext cx="409642" cy="402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36</a:t>
            </a:fld>
            <a:endParaRPr lang="en-US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Detection of context-dependent changes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1901619" y="2008699"/>
            <a:ext cx="2350152" cy="613272"/>
            <a:chOff x="2637330" y="3813257"/>
            <a:chExt cx="2889160" cy="52183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637330" y="4335087"/>
              <a:ext cx="2889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007538" y="3813257"/>
              <a:ext cx="2008414" cy="477769"/>
              <a:chOff x="3478310" y="4301544"/>
              <a:chExt cx="2008414" cy="477769"/>
            </a:xfrm>
          </p:grpSpPr>
          <p:pic>
            <p:nvPicPr>
              <p:cNvPr id="72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72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2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7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6" name="Group 75"/>
          <p:cNvGrpSpPr/>
          <p:nvPr/>
        </p:nvGrpSpPr>
        <p:grpSpPr>
          <a:xfrm>
            <a:off x="1866470" y="2764208"/>
            <a:ext cx="2350152" cy="524732"/>
            <a:chOff x="2620158" y="2697825"/>
            <a:chExt cx="2889160" cy="471489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2620158" y="3169314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2939178" y="2697825"/>
              <a:ext cx="2227263" cy="377825"/>
              <a:chOff x="3409950" y="3186112"/>
              <a:chExt cx="2227263" cy="377825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09950" y="3190875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71924" y="31908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81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744" y="3186112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6760" y="3186113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7F8ADC6-0CBD-BC40-988B-C525AB532417}"/>
              </a:ext>
            </a:extLst>
          </p:cNvPr>
          <p:cNvCxnSpPr>
            <a:cxnSpLocks/>
          </p:cNvCxnSpPr>
          <p:nvPr/>
        </p:nvCxnSpPr>
        <p:spPr>
          <a:xfrm>
            <a:off x="4210371" y="2292527"/>
            <a:ext cx="652248" cy="61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E4528E7-4725-3548-8157-1D9B3208DBBD}"/>
              </a:ext>
            </a:extLst>
          </p:cNvPr>
          <p:cNvSpPr txBox="1"/>
          <p:nvPr/>
        </p:nvSpPr>
        <p:spPr>
          <a:xfrm>
            <a:off x="4934338" y="2102688"/>
            <a:ext cx="295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Gill Sans Light" charset="0"/>
                <a:cs typeface="Gill Sans Light" charset="0"/>
              </a:rPr>
              <a:t>Change-sensitive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arms</a:t>
            </a:r>
            <a:endParaRPr lang="en-US" sz="2000" dirty="0">
              <a:ea typeface="Gill Sans Light" charset="0"/>
              <a:cs typeface="Gill Sans Light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987F1CF-2B89-334E-A659-19FC67C8E955}"/>
              </a:ext>
            </a:extLst>
          </p:cNvPr>
          <p:cNvCxnSpPr>
            <a:cxnSpLocks/>
          </p:cNvCxnSpPr>
          <p:nvPr/>
        </p:nvCxnSpPr>
        <p:spPr>
          <a:xfrm flipV="1">
            <a:off x="6607606" y="2990007"/>
            <a:ext cx="486555" cy="386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FDC83C2-4844-ED45-B2D9-14E2243AE9B1}"/>
              </a:ext>
            </a:extLst>
          </p:cNvPr>
          <p:cNvSpPr txBox="1"/>
          <p:nvPr/>
        </p:nvSpPr>
        <p:spPr>
          <a:xfrm>
            <a:off x="7082205" y="2722040"/>
            <a:ext cx="288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Gill Sans Light" charset="0"/>
                <a:cs typeface="Gill Sans Light" charset="0"/>
              </a:rPr>
              <a:t>Change-invariant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arms</a:t>
            </a:r>
            <a:endParaRPr lang="en-US" sz="2000" dirty="0">
              <a:ea typeface="Gill Sans Light" charset="0"/>
              <a:cs typeface="Gill Sans Light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111C819-18F6-814D-9E07-9ADA0DDDF4E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485" y="3249087"/>
            <a:ext cx="497029" cy="301767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61DA67D-3E07-D243-BBB1-5649FD6B10E0}"/>
              </a:ext>
            </a:extLst>
          </p:cNvPr>
          <p:cNvCxnSpPr>
            <a:cxnSpLocks/>
          </p:cNvCxnSpPr>
          <p:nvPr/>
        </p:nvCxnSpPr>
        <p:spPr>
          <a:xfrm>
            <a:off x="8246777" y="3968944"/>
            <a:ext cx="712985" cy="375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1A54194-D822-6142-B386-F345822C696A}"/>
              </a:ext>
            </a:extLst>
          </p:cNvPr>
          <p:cNvCxnSpPr>
            <a:cxnSpLocks/>
          </p:cNvCxnSpPr>
          <p:nvPr/>
        </p:nvCxnSpPr>
        <p:spPr>
          <a:xfrm flipV="1">
            <a:off x="8246777" y="3558665"/>
            <a:ext cx="726636" cy="402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>
            <a:extLst>
              <a:ext uri="{FF2B5EF4-FFF2-40B4-BE49-F238E27FC236}">
                <a16:creationId xmlns:a16="http://schemas.microsoft.com/office/drawing/2014/main" id="{2DE6DEAE-4E37-6641-B783-D812E121F22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59" y="3337977"/>
            <a:ext cx="555660" cy="326858"/>
          </a:xfrm>
          <a:prstGeom prst="rect">
            <a:avLst/>
          </a:prstGeom>
        </p:spPr>
      </p:pic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BABA86E-26A8-8044-8D25-1635CAAA4141}"/>
              </a:ext>
            </a:extLst>
          </p:cNvPr>
          <p:cNvCxnSpPr>
            <a:cxnSpLocks/>
          </p:cNvCxnSpPr>
          <p:nvPr/>
        </p:nvCxnSpPr>
        <p:spPr>
          <a:xfrm flipH="1" flipV="1">
            <a:off x="8951508" y="3550082"/>
            <a:ext cx="19930" cy="79394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1379649-E4EC-634C-91D1-16D158FCEBC1}"/>
              </a:ext>
            </a:extLst>
          </p:cNvPr>
          <p:cNvCxnSpPr>
            <a:cxnSpLocks/>
          </p:cNvCxnSpPr>
          <p:nvPr/>
        </p:nvCxnSpPr>
        <p:spPr>
          <a:xfrm>
            <a:off x="8959762" y="3581659"/>
            <a:ext cx="5859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id="{8231CF30-4E4F-C24E-98E4-B2114912471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485" y="3693341"/>
            <a:ext cx="1179289" cy="33882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91D29FF-FF0E-2446-BA36-9DA73AC05A0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62" y="3922009"/>
            <a:ext cx="459707" cy="45127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38A106F-C649-814E-BB90-5FC47F58E46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993" y="3986134"/>
            <a:ext cx="658150" cy="387147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C756A842-1401-204D-BF1F-07944C94F717}"/>
              </a:ext>
            </a:extLst>
          </p:cNvPr>
          <p:cNvSpPr txBox="1"/>
          <p:nvPr/>
        </p:nvSpPr>
        <p:spPr>
          <a:xfrm>
            <a:off x="7258117" y="4981728"/>
            <a:ext cx="440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Reuse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the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experiences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learnt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in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old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models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for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change-invariant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arms</a:t>
            </a:r>
            <a:endParaRPr lang="en-US" sz="2000" dirty="0">
              <a:solidFill>
                <a:srgbClr val="FF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851981" y="5908881"/>
            <a:ext cx="382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Save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unnecessarily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exploration</a:t>
            </a:r>
            <a:endParaRPr lang="en-US" sz="2000" dirty="0">
              <a:solidFill>
                <a:srgbClr val="FF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99" name="Right Arrow 98"/>
          <p:cNvSpPr/>
          <p:nvPr/>
        </p:nvSpPr>
        <p:spPr>
          <a:xfrm rot="5400000">
            <a:off x="9257681" y="5721715"/>
            <a:ext cx="247645" cy="237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296914" y="4558861"/>
            <a:ext cx="118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Learner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311479" y="4599226"/>
            <a:ext cx="118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Learner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4236326" y="2600822"/>
            <a:ext cx="2322764" cy="1428138"/>
            <a:chOff x="4236605" y="2131791"/>
            <a:chExt cx="2322764" cy="1428138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4236605" y="2131791"/>
              <a:ext cx="959" cy="14281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4252050" y="3147309"/>
              <a:ext cx="2307319" cy="397071"/>
              <a:chOff x="5534791" y="1984457"/>
              <a:chExt cx="2880360" cy="556143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5534791" y="2540600"/>
                <a:ext cx="288036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oup 113"/>
              <p:cNvGrpSpPr/>
              <p:nvPr/>
            </p:nvGrpSpPr>
            <p:grpSpPr>
              <a:xfrm>
                <a:off x="5760263" y="1984457"/>
                <a:ext cx="2551015" cy="477769"/>
                <a:chOff x="6231035" y="2472744"/>
                <a:chExt cx="2551015" cy="477769"/>
              </a:xfrm>
            </p:grpSpPr>
            <p:pic>
              <p:nvPicPr>
                <p:cNvPr id="115" name="Picture 8" descr="Image result for soccer player"/>
                <p:cNvPicPr>
                  <a:picLocks noChangeAspect="1" noChangeArrowheads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231035" y="2472744"/>
                  <a:ext cx="328386" cy="4777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Image result for tennis player"/>
                <p:cNvPicPr>
                  <a:picLocks noChangeAspect="1" noChangeArrowheads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710291" y="2473777"/>
                  <a:ext cx="476736" cy="476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12" descr="Image result for basketball player"/>
                <p:cNvPicPr>
                  <a:picLocks noChangeAspect="1" noChangeArrowheads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9214" y="2510800"/>
                  <a:ext cx="439713" cy="439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" name="Picture 14" descr="Image result for baseball player"/>
                <p:cNvPicPr>
                  <a:picLocks noChangeAspect="1" noChangeArrowheads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55178" y="2536018"/>
                  <a:ext cx="384271" cy="4144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16" descr="Image result for soccer player"/>
                <p:cNvPicPr>
                  <a:picLocks noChangeAspect="1" noChangeArrowheads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70886" y="2539349"/>
                  <a:ext cx="411164" cy="4111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4240737" y="2372618"/>
              <a:ext cx="2172927" cy="447291"/>
              <a:chOff x="5511798" y="4330408"/>
              <a:chExt cx="2889160" cy="465217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511798" y="4795625"/>
                <a:ext cx="2889160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Group 106"/>
              <p:cNvGrpSpPr/>
              <p:nvPr/>
            </p:nvGrpSpPr>
            <p:grpSpPr>
              <a:xfrm>
                <a:off x="5725240" y="4330408"/>
                <a:ext cx="2675570" cy="377825"/>
                <a:chOff x="6196012" y="4818695"/>
                <a:chExt cx="2675570" cy="377825"/>
              </a:xfrm>
            </p:grpSpPr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6012" y="4831803"/>
                  <a:ext cx="364717" cy="364717"/>
                </a:xfrm>
                <a:prstGeom prst="rect">
                  <a:avLst/>
                </a:prstGeom>
              </p:spPr>
            </p:pic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4720" y="4830760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110" name="Picture 20" descr="Government will inject equity of Rs1.2 billion, company will have Rs6 billion paid-up capital. DESIGN: TALHA KHAN&#10;"/>
                <p:cNvPicPr>
                  <a:picLocks noChangeAspect="1" noChangeArrowheads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33776" y="4818695"/>
                  <a:ext cx="503767" cy="377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24" descr="Image result for international trade"/>
                <p:cNvPicPr>
                  <a:picLocks noChangeAspect="1" noChangeArrowheads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4568" y="4825045"/>
                  <a:ext cx="530453" cy="3714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26" descr="http://www.bitcongress.org/wp-content/uploads/2018/01/exchange-300x300.png"/>
                <p:cNvPicPr>
                  <a:picLocks noChangeAspect="1" noChangeArrowheads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5822" y="4830760"/>
                  <a:ext cx="365760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20" name="Group 119"/>
          <p:cNvGrpSpPr/>
          <p:nvPr/>
        </p:nvGrpSpPr>
        <p:grpSpPr>
          <a:xfrm>
            <a:off x="2022089" y="4498953"/>
            <a:ext cx="2188282" cy="2042632"/>
            <a:chOff x="1531321" y="3012313"/>
            <a:chExt cx="3398541" cy="3039175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2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321" y="3123057"/>
              <a:ext cx="3398541" cy="2352836"/>
            </a:xfrm>
            <a:prstGeom prst="rect">
              <a:avLst/>
            </a:prstGeom>
          </p:spPr>
        </p:pic>
        <p:sp>
          <p:nvSpPr>
            <p:cNvPr id="122" name="TextBox 121"/>
            <p:cNvSpPr txBox="1"/>
            <p:nvPr/>
          </p:nvSpPr>
          <p:spPr>
            <a:xfrm>
              <a:off x="2369593" y="3012313"/>
              <a:ext cx="1263878" cy="5495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24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3352380" y="5501969"/>
              <a:ext cx="582185" cy="549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27" name="Picture 2" descr="mage result for robot icon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8" name="Group 127"/>
          <p:cNvGrpSpPr/>
          <p:nvPr/>
        </p:nvGrpSpPr>
        <p:grpSpPr>
          <a:xfrm>
            <a:off x="4629113" y="4474941"/>
            <a:ext cx="2188282" cy="2042632"/>
            <a:chOff x="1531321" y="3012313"/>
            <a:chExt cx="3398541" cy="3039175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321" y="3123057"/>
              <a:ext cx="3398541" cy="2352836"/>
            </a:xfrm>
            <a:prstGeom prst="rect">
              <a:avLst/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2369593" y="3012313"/>
              <a:ext cx="1263878" cy="5495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32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34" name="TextBox 133"/>
            <p:cNvSpPr txBox="1"/>
            <p:nvPr/>
          </p:nvSpPr>
          <p:spPr>
            <a:xfrm>
              <a:off x="3352380" y="5501969"/>
              <a:ext cx="582185" cy="549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35" name="Picture 2" descr="mage result for robot icon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6" name="Group 135"/>
          <p:cNvGrpSpPr/>
          <p:nvPr/>
        </p:nvGrpSpPr>
        <p:grpSpPr>
          <a:xfrm>
            <a:off x="-27088" y="5322114"/>
            <a:ext cx="4212251" cy="1146957"/>
            <a:chOff x="-27088" y="5322114"/>
            <a:chExt cx="4212251" cy="1146957"/>
          </a:xfrm>
        </p:grpSpPr>
        <p:sp>
          <p:nvSpPr>
            <p:cNvPr id="137" name="TextBox 136"/>
            <p:cNvSpPr txBox="1"/>
            <p:nvPr/>
          </p:nvSpPr>
          <p:spPr>
            <a:xfrm>
              <a:off x="-27088" y="5412668"/>
              <a:ext cx="20761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</a:rPr>
                <a:t>Reward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estimation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on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change-invariant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arms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978100" y="5322114"/>
              <a:ext cx="576011" cy="11296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609152" y="5339378"/>
              <a:ext cx="576011" cy="11296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8014247" y="4714632"/>
            <a:ext cx="306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DenBand</a:t>
            </a:r>
            <a:r>
              <a:rPr lang="zh-CN" altLang="en-US" dirty="0"/>
              <a:t> </a:t>
            </a:r>
            <a:r>
              <a:rPr lang="en-US" altLang="zh-CN" dirty="0"/>
              <a:t>[WWLW19]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328363" y="1744579"/>
            <a:ext cx="7051280" cy="2778452"/>
            <a:chOff x="2478841" y="2657341"/>
            <a:chExt cx="8000302" cy="2922719"/>
          </a:xfrm>
        </p:grpSpPr>
        <p:cxnSp>
          <p:nvCxnSpPr>
            <p:cNvPr id="65" name="Straight Arrow Connector 64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8981812" y="5191551"/>
              <a:ext cx="1497331" cy="38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1365765" y="3770418"/>
              <a:ext cx="2645192" cy="41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097531" y="5534370"/>
              <a:ext cx="6632946" cy="173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  <p:bldP spid="86" grpId="0"/>
      <p:bldP spid="97" grpId="0"/>
      <p:bldP spid="98" grpId="0"/>
      <p:bldP spid="99" grpId="0" animBg="1"/>
      <p:bldP spid="100" grpId="0"/>
      <p:bldP spid="101" grpId="0"/>
      <p:bldP spid="1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F4F1-B03E-4CC6-8B77-6B849296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Unifying clustering and change detection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E49F-CA49-4BB3-9864-9B2B07FC1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clustered and non-stationary environment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C024E8-1436-465A-8462-BB3A5FE721AA}"/>
              </a:ext>
            </a:extLst>
          </p:cNvPr>
          <p:cNvSpPr/>
          <p:nvPr/>
        </p:nvSpPr>
        <p:spPr>
          <a:xfrm>
            <a:off x="1017208" y="2710543"/>
            <a:ext cx="9896868" cy="293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42DF4A-AA77-4BE0-969F-1547CBDE01AE}"/>
              </a:ext>
            </a:extLst>
          </p:cNvPr>
          <p:cNvCxnSpPr/>
          <p:nvPr/>
        </p:nvCxnSpPr>
        <p:spPr>
          <a:xfrm>
            <a:off x="5213662" y="3385594"/>
            <a:ext cx="143889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42A2C4-E3C2-4F83-BDEF-28EDB5031A2D}"/>
              </a:ext>
            </a:extLst>
          </p:cNvPr>
          <p:cNvCxnSpPr/>
          <p:nvPr/>
        </p:nvCxnSpPr>
        <p:spPr>
          <a:xfrm flipV="1">
            <a:off x="5213661" y="3262364"/>
            <a:ext cx="0" cy="123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B7431-4FA6-4428-9D7D-3A73F0A4745B}"/>
              </a:ext>
            </a:extLst>
          </p:cNvPr>
          <p:cNvCxnSpPr/>
          <p:nvPr/>
        </p:nvCxnSpPr>
        <p:spPr>
          <a:xfrm flipV="1">
            <a:off x="6652561" y="3262364"/>
            <a:ext cx="0" cy="123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B540BF-265B-49B2-AC14-835F04417F1F}"/>
              </a:ext>
            </a:extLst>
          </p:cNvPr>
          <p:cNvCxnSpPr>
            <a:cxnSpLocks/>
          </p:cNvCxnSpPr>
          <p:nvPr/>
        </p:nvCxnSpPr>
        <p:spPr>
          <a:xfrm>
            <a:off x="6652561" y="3385563"/>
            <a:ext cx="18027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296876-D63B-4AC2-B2A5-509DFE92259C}"/>
              </a:ext>
            </a:extLst>
          </p:cNvPr>
          <p:cNvCxnSpPr/>
          <p:nvPr/>
        </p:nvCxnSpPr>
        <p:spPr>
          <a:xfrm flipV="1">
            <a:off x="8455335" y="3262363"/>
            <a:ext cx="0" cy="123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6502BF-160A-4EDE-9EAF-5292615BE537}"/>
              </a:ext>
            </a:extLst>
          </p:cNvPr>
          <p:cNvCxnSpPr>
            <a:cxnSpLocks/>
          </p:cNvCxnSpPr>
          <p:nvPr/>
        </p:nvCxnSpPr>
        <p:spPr>
          <a:xfrm>
            <a:off x="8455337" y="3385563"/>
            <a:ext cx="922992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42B5A-CEDC-48EB-85D1-66C3B337F7C6}"/>
                  </a:ext>
                </a:extLst>
              </p:cNvPr>
              <p:cNvSpPr txBox="1"/>
              <p:nvPr/>
            </p:nvSpPr>
            <p:spPr>
              <a:xfrm>
                <a:off x="5613437" y="3385512"/>
                <a:ext cx="496674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42B5A-CEDC-48EB-85D1-66C3B337F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437" y="3385512"/>
                <a:ext cx="496674" cy="369332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9CD470-F8F1-4983-85F3-45D00E18A2CE}"/>
                  </a:ext>
                </a:extLst>
              </p:cNvPr>
              <p:cNvSpPr txBox="1"/>
              <p:nvPr/>
            </p:nvSpPr>
            <p:spPr>
              <a:xfrm>
                <a:off x="7239115" y="3386218"/>
                <a:ext cx="501996" cy="36933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9CD470-F8F1-4983-85F3-45D00E18A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115" y="3386218"/>
                <a:ext cx="501996" cy="369332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25696A-D101-4A19-B2A8-59F1C1037D52}"/>
                  </a:ext>
                </a:extLst>
              </p:cNvPr>
              <p:cNvSpPr txBox="1"/>
              <p:nvPr/>
            </p:nvSpPr>
            <p:spPr>
              <a:xfrm>
                <a:off x="8643993" y="3389073"/>
                <a:ext cx="496674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25696A-D101-4A19-B2A8-59F1C1037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993" y="3389073"/>
                <a:ext cx="496674" cy="369332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737869-AFDB-491C-8336-891B145B3B92}"/>
                  </a:ext>
                </a:extLst>
              </p:cNvPr>
              <p:cNvSpPr txBox="1"/>
              <p:nvPr/>
            </p:nvSpPr>
            <p:spPr>
              <a:xfrm>
                <a:off x="6405540" y="3315789"/>
                <a:ext cx="57278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737869-AFDB-491C-8336-891B145B3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40" y="3315789"/>
                <a:ext cx="572786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0D3027-6C3E-422D-8CBB-72072C96533D}"/>
                  </a:ext>
                </a:extLst>
              </p:cNvPr>
              <p:cNvSpPr txBox="1"/>
              <p:nvPr/>
            </p:nvSpPr>
            <p:spPr>
              <a:xfrm>
                <a:off x="8180153" y="3317013"/>
                <a:ext cx="57278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0D3027-6C3E-422D-8CBB-72072C965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153" y="3317013"/>
                <a:ext cx="572786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2FD94A-9F6B-4578-9A40-C87B4B0ECF07}"/>
              </a:ext>
            </a:extLst>
          </p:cNvPr>
          <p:cNvCxnSpPr>
            <a:cxnSpLocks/>
          </p:cNvCxnSpPr>
          <p:nvPr/>
        </p:nvCxnSpPr>
        <p:spPr>
          <a:xfrm>
            <a:off x="5213662" y="4245401"/>
            <a:ext cx="2488975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C07D94-3913-4F6F-ABD8-EF368E72FEB9}"/>
              </a:ext>
            </a:extLst>
          </p:cNvPr>
          <p:cNvCxnSpPr/>
          <p:nvPr/>
        </p:nvCxnSpPr>
        <p:spPr>
          <a:xfrm flipV="1">
            <a:off x="5213661" y="4122170"/>
            <a:ext cx="0" cy="123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F8F45D-605A-4152-896B-841AAC776892}"/>
                  </a:ext>
                </a:extLst>
              </p:cNvPr>
              <p:cNvSpPr txBox="1"/>
              <p:nvPr/>
            </p:nvSpPr>
            <p:spPr>
              <a:xfrm>
                <a:off x="6080711" y="4245403"/>
                <a:ext cx="500393" cy="36933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32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F8F45D-605A-4152-896B-841AAC776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11" y="4245403"/>
                <a:ext cx="500393" cy="369332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30455B-7C03-47DF-BE18-0E428BD5513B}"/>
              </a:ext>
            </a:extLst>
          </p:cNvPr>
          <p:cNvCxnSpPr/>
          <p:nvPr/>
        </p:nvCxnSpPr>
        <p:spPr>
          <a:xfrm>
            <a:off x="5215865" y="5185343"/>
            <a:ext cx="143889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43A02C-6EF5-459E-A1B6-60DCE80F2DAD}"/>
              </a:ext>
            </a:extLst>
          </p:cNvPr>
          <p:cNvCxnSpPr/>
          <p:nvPr/>
        </p:nvCxnSpPr>
        <p:spPr>
          <a:xfrm flipV="1">
            <a:off x="5215864" y="5062111"/>
            <a:ext cx="0" cy="123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D4955F-D037-44B7-A767-F07212E43759}"/>
              </a:ext>
            </a:extLst>
          </p:cNvPr>
          <p:cNvCxnSpPr/>
          <p:nvPr/>
        </p:nvCxnSpPr>
        <p:spPr>
          <a:xfrm flipV="1">
            <a:off x="6654762" y="5062111"/>
            <a:ext cx="0" cy="123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B4D8BB-F966-4582-A69B-274B3C94DDBE}"/>
              </a:ext>
            </a:extLst>
          </p:cNvPr>
          <p:cNvCxnSpPr>
            <a:cxnSpLocks/>
          </p:cNvCxnSpPr>
          <p:nvPr/>
        </p:nvCxnSpPr>
        <p:spPr>
          <a:xfrm>
            <a:off x="6654763" y="5185312"/>
            <a:ext cx="1802775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DEC9A-51C3-4D92-B0A2-5EBDD32EDA11}"/>
                  </a:ext>
                </a:extLst>
              </p:cNvPr>
              <p:cNvSpPr txBox="1"/>
              <p:nvPr/>
            </p:nvSpPr>
            <p:spPr>
              <a:xfrm>
                <a:off x="5682742" y="5185312"/>
                <a:ext cx="500393" cy="36933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32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DEC9A-51C3-4D92-B0A2-5EBDD32ED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742" y="5185312"/>
                <a:ext cx="500393" cy="369332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6E742E-8BDA-46E0-8091-B1D288018EA4}"/>
                  </a:ext>
                </a:extLst>
              </p:cNvPr>
              <p:cNvSpPr txBox="1"/>
              <p:nvPr/>
            </p:nvSpPr>
            <p:spPr>
              <a:xfrm>
                <a:off x="7199396" y="5185963"/>
                <a:ext cx="501996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6E742E-8BDA-46E0-8091-B1D28801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96" y="5185963"/>
                <a:ext cx="501996" cy="369332"/>
              </a:xfrm>
              <a:prstGeom prst="rect">
                <a:avLst/>
              </a:prstGeom>
              <a:blipFill>
                <a:blip r:embed="rId9"/>
                <a:stretch>
                  <a:fillRect b="-1129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02C751-8535-4B77-A799-5168F3AC430F}"/>
                  </a:ext>
                </a:extLst>
              </p:cNvPr>
              <p:cNvSpPr txBox="1"/>
              <p:nvPr/>
            </p:nvSpPr>
            <p:spPr>
              <a:xfrm>
                <a:off x="6409776" y="5114747"/>
                <a:ext cx="61087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02C751-8535-4B77-A799-5168F3AC4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76" y="5114747"/>
                <a:ext cx="610873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2D35EF3-8C61-42F1-AAFD-D1AAC04FCF46}"/>
              </a:ext>
            </a:extLst>
          </p:cNvPr>
          <p:cNvSpPr txBox="1"/>
          <p:nvPr/>
        </p:nvSpPr>
        <p:spPr>
          <a:xfrm>
            <a:off x="3945049" y="31608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user 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C4FC34-CC19-4259-97EB-ED9C2F674BCB}"/>
                  </a:ext>
                </a:extLst>
              </p:cNvPr>
              <p:cNvSpPr txBox="1"/>
              <p:nvPr/>
            </p:nvSpPr>
            <p:spPr>
              <a:xfrm>
                <a:off x="3938061" y="4084510"/>
                <a:ext cx="865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C4FC34-CC19-4259-97EB-ED9C2F674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61" y="4084510"/>
                <a:ext cx="865558" cy="369332"/>
              </a:xfrm>
              <a:prstGeom prst="rect">
                <a:avLst/>
              </a:prstGeom>
              <a:blipFill>
                <a:blip r:embed="rId11"/>
                <a:stretch>
                  <a:fillRect l="-563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540F87-5AB4-4729-B45D-5DE8C54E780B}"/>
                  </a:ext>
                </a:extLst>
              </p:cNvPr>
              <p:cNvSpPr txBox="1"/>
              <p:nvPr/>
            </p:nvSpPr>
            <p:spPr>
              <a:xfrm>
                <a:off x="3940263" y="4963124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user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540F87-5AB4-4729-B45D-5DE8C54E7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63" y="4963124"/>
                <a:ext cx="818686" cy="369332"/>
              </a:xfrm>
              <a:prstGeom prst="rect">
                <a:avLst/>
              </a:prstGeom>
              <a:blipFill>
                <a:blip r:embed="rId12"/>
                <a:stretch>
                  <a:fillRect l="-59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905B06C-20D1-4514-858F-E986831148C2}"/>
              </a:ext>
            </a:extLst>
          </p:cNvPr>
          <p:cNvGrpSpPr/>
          <p:nvPr/>
        </p:nvGrpSpPr>
        <p:grpSpPr>
          <a:xfrm>
            <a:off x="4468702" y="3685129"/>
            <a:ext cx="56793" cy="332878"/>
            <a:chOff x="7054850" y="1754525"/>
            <a:chExt cx="45719" cy="26796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5D3213-C8FE-489A-89B4-24846648ABC7}"/>
                </a:ext>
              </a:extLst>
            </p:cNvPr>
            <p:cNvSpPr/>
            <p:nvPr/>
          </p:nvSpPr>
          <p:spPr>
            <a:xfrm>
              <a:off x="7054850" y="175452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3B2F74-ECED-4727-9B60-72C5B8E69737}"/>
                </a:ext>
              </a:extLst>
            </p:cNvPr>
            <p:cNvSpPr/>
            <p:nvPr/>
          </p:nvSpPr>
          <p:spPr>
            <a:xfrm>
              <a:off x="7054850" y="18656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BF17452-389B-4DE0-9DB7-50827AC5DE4C}"/>
                </a:ext>
              </a:extLst>
            </p:cNvPr>
            <p:cNvSpPr/>
            <p:nvPr/>
          </p:nvSpPr>
          <p:spPr>
            <a:xfrm>
              <a:off x="7054850" y="19767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5D61A3-8EC6-4495-87A9-0C4FF4D19FA9}"/>
              </a:ext>
            </a:extLst>
          </p:cNvPr>
          <p:cNvGrpSpPr/>
          <p:nvPr/>
        </p:nvGrpSpPr>
        <p:grpSpPr>
          <a:xfrm>
            <a:off x="4468702" y="4610955"/>
            <a:ext cx="56793" cy="332878"/>
            <a:chOff x="7054850" y="1754525"/>
            <a:chExt cx="45719" cy="26796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4EFB141-DE6B-437C-B9DE-FAAD42DFDD97}"/>
                </a:ext>
              </a:extLst>
            </p:cNvPr>
            <p:cNvSpPr/>
            <p:nvPr/>
          </p:nvSpPr>
          <p:spPr>
            <a:xfrm>
              <a:off x="7054850" y="175452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40AA07-A6D7-49B6-8D74-DF272FA0E75F}"/>
                </a:ext>
              </a:extLst>
            </p:cNvPr>
            <p:cNvSpPr/>
            <p:nvPr/>
          </p:nvSpPr>
          <p:spPr>
            <a:xfrm>
              <a:off x="7054850" y="18656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A74F0FD-6FAD-4718-8534-6B2EFFFADA81}"/>
                </a:ext>
              </a:extLst>
            </p:cNvPr>
            <p:cNvSpPr/>
            <p:nvPr/>
          </p:nvSpPr>
          <p:spPr>
            <a:xfrm>
              <a:off x="7054850" y="19767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973AC8-2FCF-489F-95A5-860A18D3C907}"/>
                  </a:ext>
                </a:extLst>
              </p:cNvPr>
              <p:cNvSpPr txBox="1"/>
              <p:nvPr/>
            </p:nvSpPr>
            <p:spPr>
              <a:xfrm>
                <a:off x="4985216" y="3392479"/>
                <a:ext cx="58150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973AC8-2FCF-489F-95A5-860A18D3C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216" y="3392479"/>
                <a:ext cx="581505" cy="381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E8F536-1082-4244-9195-3DACE12E6492}"/>
                  </a:ext>
                </a:extLst>
              </p:cNvPr>
              <p:cNvSpPr txBox="1"/>
              <p:nvPr/>
            </p:nvSpPr>
            <p:spPr>
              <a:xfrm>
                <a:off x="4985213" y="4246884"/>
                <a:ext cx="665375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E8F536-1082-4244-9195-3DACE12E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213" y="4246884"/>
                <a:ext cx="665375" cy="394532"/>
              </a:xfrm>
              <a:prstGeom prst="rect">
                <a:avLst/>
              </a:prstGeom>
              <a:blipFill>
                <a:blip r:embed="rId1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B1FB51-77BD-4C28-B71E-366AA6761B4A}"/>
                  </a:ext>
                </a:extLst>
              </p:cNvPr>
              <p:cNvSpPr txBox="1"/>
              <p:nvPr/>
            </p:nvSpPr>
            <p:spPr>
              <a:xfrm>
                <a:off x="4999922" y="5204491"/>
                <a:ext cx="61959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  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B1FB51-77BD-4C28-B71E-366AA6761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922" y="5204491"/>
                <a:ext cx="619592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93D16F0-BF5D-4E0A-821F-1BD2C484F138}"/>
              </a:ext>
            </a:extLst>
          </p:cNvPr>
          <p:cNvSpPr/>
          <p:nvPr/>
        </p:nvSpPr>
        <p:spPr>
          <a:xfrm>
            <a:off x="7648786" y="4275048"/>
            <a:ext cx="114883" cy="17327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072EBE98-8F21-4D07-B7D9-7E74FEE06492}"/>
              </a:ext>
            </a:extLst>
          </p:cNvPr>
          <p:cNvSpPr/>
          <p:nvPr/>
        </p:nvSpPr>
        <p:spPr>
          <a:xfrm>
            <a:off x="7910787" y="4102120"/>
            <a:ext cx="147564" cy="5204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B1E87B-6B5D-4946-8223-43A1AF10FDDE}"/>
                  </a:ext>
                </a:extLst>
              </p:cNvPr>
              <p:cNvSpPr txBox="1"/>
              <p:nvPr/>
            </p:nvSpPr>
            <p:spPr>
              <a:xfrm>
                <a:off x="8048280" y="4002371"/>
                <a:ext cx="2836354" cy="679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B1E87B-6B5D-4946-8223-43A1AF10F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280" y="4002371"/>
                <a:ext cx="2836354" cy="679801"/>
              </a:xfrm>
              <a:prstGeom prst="rect">
                <a:avLst/>
              </a:prstGeom>
              <a:blipFill>
                <a:blip r:embed="rId16"/>
                <a:stretch>
                  <a:fillRect l="-1717" t="-5405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6E94E6E-B88F-497D-AA17-37201DCC6A6A}"/>
                  </a:ext>
                </a:extLst>
              </p:cNvPr>
              <p:cNvSpPr txBox="1"/>
              <p:nvPr/>
            </p:nvSpPr>
            <p:spPr>
              <a:xfrm>
                <a:off x="1017207" y="3903203"/>
                <a:ext cx="2204963" cy="720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shared parameters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6E94E6E-B88F-497D-AA17-37201DCC6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07" y="3903203"/>
                <a:ext cx="2204963" cy="720262"/>
              </a:xfrm>
              <a:prstGeom prst="rect">
                <a:avLst/>
              </a:prstGeom>
              <a:blipFill>
                <a:blip r:embed="rId17"/>
                <a:stretch>
                  <a:fillRect l="-3039" t="-4237" r="-1657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143D96-932B-447F-A8D1-8C55601F8E6E}"/>
                  </a:ext>
                </a:extLst>
              </p:cNvPr>
              <p:cNvSpPr txBox="1"/>
              <p:nvPr/>
            </p:nvSpPr>
            <p:spPr>
              <a:xfrm>
                <a:off x="7553948" y="4405402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143D96-932B-447F-A8D1-8C55601F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948" y="4405402"/>
                <a:ext cx="33457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D783D9E-A2FB-46AA-B8D2-67EB2E8E6C31}"/>
              </a:ext>
            </a:extLst>
          </p:cNvPr>
          <p:cNvCxnSpPr>
            <a:cxnSpLocks/>
            <a:stCxn id="43" idx="3"/>
            <a:endCxn id="26" idx="1"/>
          </p:cNvCxnSpPr>
          <p:nvPr/>
        </p:nvCxnSpPr>
        <p:spPr>
          <a:xfrm flipV="1">
            <a:off x="3222170" y="3345469"/>
            <a:ext cx="722879" cy="91786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A6F39D-A81E-4D70-9A0D-374D0F7FE9ED}"/>
              </a:ext>
            </a:extLst>
          </p:cNvPr>
          <p:cNvCxnSpPr>
            <a:cxnSpLocks/>
            <a:stCxn id="43" idx="3"/>
            <a:endCxn id="27" idx="1"/>
          </p:cNvCxnSpPr>
          <p:nvPr/>
        </p:nvCxnSpPr>
        <p:spPr>
          <a:xfrm>
            <a:off x="3222170" y="4263334"/>
            <a:ext cx="715891" cy="584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12802BA-B351-4597-A422-3500FA69DDED}"/>
              </a:ext>
            </a:extLst>
          </p:cNvPr>
          <p:cNvCxnSpPr>
            <a:cxnSpLocks/>
            <a:stCxn id="43" idx="3"/>
            <a:endCxn id="28" idx="1"/>
          </p:cNvCxnSpPr>
          <p:nvPr/>
        </p:nvCxnSpPr>
        <p:spPr>
          <a:xfrm>
            <a:off x="3222170" y="4263334"/>
            <a:ext cx="718093" cy="88445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8890C917-0411-4B41-AD34-F9CBB5B2FD7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310" y="3754844"/>
            <a:ext cx="381515" cy="3815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E52D18D-4AFC-4E17-9202-DB2CC2AE2F7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25" y="4704898"/>
            <a:ext cx="381515" cy="3815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8C0DEA5-495D-431C-AE8F-C4CCF234EE3D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325" y="2844299"/>
            <a:ext cx="381515" cy="381515"/>
          </a:xfrm>
          <a:prstGeom prst="rect">
            <a:avLst/>
          </a:prstGeom>
        </p:spPr>
      </p:pic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37D62D06-862C-4223-9894-07B0DAD5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Non-stationary environments</a:t>
            </a:r>
          </a:p>
        </p:txBody>
      </p:sp>
      <p:sp>
        <p:nvSpPr>
          <p:cNvPr id="53" name="Slide Number Placeholder 4">
            <a:extLst>
              <a:ext uri="{FF2B5EF4-FFF2-40B4-BE49-F238E27FC236}">
                <a16:creationId xmlns:a16="http://schemas.microsoft.com/office/drawing/2014/main" id="{2313E837-BCB6-054C-A3B2-9A26DBDD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675DA6-09A5-4603-985B-62A0433927C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31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C9A7-80C0-4861-9C18-0B29DD83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Unifying clustering and change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7BC6A-3355-4654-A25C-4436BCE7FA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Connection: both are testing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homogeneity</a:t>
                </a:r>
                <a:r>
                  <a:rPr lang="en-US" sz="2800" dirty="0"/>
                  <a:t> between </a:t>
                </a:r>
                <a:r>
                  <a:rPr lang="en-US" altLang="zh-CN" sz="2800" dirty="0"/>
                  <a:t>data sequences</a:t>
                </a:r>
              </a:p>
              <a:p>
                <a:r>
                  <a:rPr lang="en-US" altLang="zh-CN" sz="2800" dirty="0"/>
                  <a:t>More formally, given two data sequences: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lvl="1"/>
                <a:r>
                  <a:rPr lang="en-US" altLang="zh-CN" sz="2400" dirty="0"/>
                  <a:t>Decide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r>
                  <a:rPr lang="en-US" altLang="zh-CN" sz="2400" dirty="0"/>
                  <a:t>When data are from two user: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clustering</a:t>
                </a:r>
              </a:p>
              <a:p>
                <a:r>
                  <a:rPr lang="en-US" altLang="zh-CN" sz="2400" dirty="0"/>
                  <a:t>When data are from different periods of same user: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change detection</a:t>
                </a:r>
              </a:p>
              <a:p>
                <a:pPr marL="342900" indent="-342900"/>
                <a:endParaRPr lang="zh-CN" altLang="en-US" dirty="0"/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7BC6A-3355-4654-A25C-4436BCE7F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414E3-1956-423B-8C17-01A379C4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Non-stationary environments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78C9239-6805-D147-A2EE-05975B1D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675DA6-09A5-4603-985B-62A0433927C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88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B9A8-61BE-4039-BD04-009FE54B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Clustering (</a:t>
            </a:r>
            <a:r>
              <a:rPr lang="en-US" dirty="0" err="1"/>
              <a:t>DyClu</a:t>
            </a:r>
            <a:r>
              <a:rPr lang="en-US" dirty="0"/>
              <a:t>) [</a:t>
            </a:r>
            <a:r>
              <a:rPr lang="en-US" sz="4400" dirty="0"/>
              <a:t>LWW21</a:t>
            </a:r>
            <a:r>
              <a:rPr lang="en-US" altLang="zh-CN" sz="4400" dirty="0"/>
              <a:t>a</a:t>
            </a:r>
            <a:r>
              <a:rPr lang="en-US" dirty="0"/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B9A594-EE7F-4AF7-9669-8FD586EDB1AE}"/>
              </a:ext>
            </a:extLst>
          </p:cNvPr>
          <p:cNvSpPr/>
          <p:nvPr/>
        </p:nvSpPr>
        <p:spPr>
          <a:xfrm>
            <a:off x="4041760" y="2867924"/>
            <a:ext cx="1193944" cy="192878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38EE508-D46A-4F2B-83A9-688CD2779E39}"/>
              </a:ext>
            </a:extLst>
          </p:cNvPr>
          <p:cNvSpPr/>
          <p:nvPr/>
        </p:nvSpPr>
        <p:spPr>
          <a:xfrm>
            <a:off x="4023418" y="2877307"/>
            <a:ext cx="1860147" cy="1946426"/>
          </a:xfrm>
          <a:custGeom>
            <a:avLst/>
            <a:gdLst>
              <a:gd name="connsiteX0" fmla="*/ 698500 w 1711325"/>
              <a:gd name="connsiteY0" fmla="*/ 139700 h 1790700"/>
              <a:gd name="connsiteX1" fmla="*/ 692150 w 1711325"/>
              <a:gd name="connsiteY1" fmla="*/ 165100 h 1790700"/>
              <a:gd name="connsiteX2" fmla="*/ 685800 w 1711325"/>
              <a:gd name="connsiteY2" fmla="*/ 187325 h 1790700"/>
              <a:gd name="connsiteX3" fmla="*/ 676275 w 1711325"/>
              <a:gd name="connsiteY3" fmla="*/ 206375 h 1790700"/>
              <a:gd name="connsiteX4" fmla="*/ 679450 w 1711325"/>
              <a:gd name="connsiteY4" fmla="*/ 330200 h 1790700"/>
              <a:gd name="connsiteX5" fmla="*/ 682625 w 1711325"/>
              <a:gd name="connsiteY5" fmla="*/ 339725 h 1790700"/>
              <a:gd name="connsiteX6" fmla="*/ 695325 w 1711325"/>
              <a:gd name="connsiteY6" fmla="*/ 358775 h 1790700"/>
              <a:gd name="connsiteX7" fmla="*/ 701675 w 1711325"/>
              <a:gd name="connsiteY7" fmla="*/ 368300 h 1790700"/>
              <a:gd name="connsiteX8" fmla="*/ 708025 w 1711325"/>
              <a:gd name="connsiteY8" fmla="*/ 377825 h 1790700"/>
              <a:gd name="connsiteX9" fmla="*/ 714375 w 1711325"/>
              <a:gd name="connsiteY9" fmla="*/ 387350 h 1790700"/>
              <a:gd name="connsiteX10" fmla="*/ 723900 w 1711325"/>
              <a:gd name="connsiteY10" fmla="*/ 390525 h 1790700"/>
              <a:gd name="connsiteX11" fmla="*/ 752475 w 1711325"/>
              <a:gd name="connsiteY11" fmla="*/ 406400 h 1790700"/>
              <a:gd name="connsiteX12" fmla="*/ 768350 w 1711325"/>
              <a:gd name="connsiteY12" fmla="*/ 415925 h 1790700"/>
              <a:gd name="connsiteX13" fmla="*/ 784225 w 1711325"/>
              <a:gd name="connsiteY13" fmla="*/ 419100 h 1790700"/>
              <a:gd name="connsiteX14" fmla="*/ 803275 w 1711325"/>
              <a:gd name="connsiteY14" fmla="*/ 425450 h 1790700"/>
              <a:gd name="connsiteX15" fmla="*/ 822325 w 1711325"/>
              <a:gd name="connsiteY15" fmla="*/ 428625 h 1790700"/>
              <a:gd name="connsiteX16" fmla="*/ 863600 w 1711325"/>
              <a:gd name="connsiteY16" fmla="*/ 434975 h 1790700"/>
              <a:gd name="connsiteX17" fmla="*/ 876300 w 1711325"/>
              <a:gd name="connsiteY17" fmla="*/ 438150 h 1790700"/>
              <a:gd name="connsiteX18" fmla="*/ 908050 w 1711325"/>
              <a:gd name="connsiteY18" fmla="*/ 444500 h 1790700"/>
              <a:gd name="connsiteX19" fmla="*/ 927100 w 1711325"/>
              <a:gd name="connsiteY19" fmla="*/ 450850 h 1790700"/>
              <a:gd name="connsiteX20" fmla="*/ 936625 w 1711325"/>
              <a:gd name="connsiteY20" fmla="*/ 454025 h 1790700"/>
              <a:gd name="connsiteX21" fmla="*/ 946150 w 1711325"/>
              <a:gd name="connsiteY21" fmla="*/ 463550 h 1790700"/>
              <a:gd name="connsiteX22" fmla="*/ 955675 w 1711325"/>
              <a:gd name="connsiteY22" fmla="*/ 466725 h 1790700"/>
              <a:gd name="connsiteX23" fmla="*/ 962025 w 1711325"/>
              <a:gd name="connsiteY23" fmla="*/ 476250 h 1790700"/>
              <a:gd name="connsiteX24" fmla="*/ 971550 w 1711325"/>
              <a:gd name="connsiteY24" fmla="*/ 482600 h 1790700"/>
              <a:gd name="connsiteX25" fmla="*/ 990600 w 1711325"/>
              <a:gd name="connsiteY25" fmla="*/ 501650 h 1790700"/>
              <a:gd name="connsiteX26" fmla="*/ 996950 w 1711325"/>
              <a:gd name="connsiteY26" fmla="*/ 511175 h 1790700"/>
              <a:gd name="connsiteX27" fmla="*/ 1016000 w 1711325"/>
              <a:gd name="connsiteY27" fmla="*/ 520700 h 1790700"/>
              <a:gd name="connsiteX28" fmla="*/ 1044575 w 1711325"/>
              <a:gd name="connsiteY28" fmla="*/ 542925 h 1790700"/>
              <a:gd name="connsiteX29" fmla="*/ 1054100 w 1711325"/>
              <a:gd name="connsiteY29" fmla="*/ 546100 h 1790700"/>
              <a:gd name="connsiteX30" fmla="*/ 1073150 w 1711325"/>
              <a:gd name="connsiteY30" fmla="*/ 561975 h 1790700"/>
              <a:gd name="connsiteX31" fmla="*/ 1082675 w 1711325"/>
              <a:gd name="connsiteY31" fmla="*/ 568325 h 1790700"/>
              <a:gd name="connsiteX32" fmla="*/ 1089025 w 1711325"/>
              <a:gd name="connsiteY32" fmla="*/ 581025 h 1790700"/>
              <a:gd name="connsiteX33" fmla="*/ 1108075 w 1711325"/>
              <a:gd name="connsiteY33" fmla="*/ 590550 h 1790700"/>
              <a:gd name="connsiteX34" fmla="*/ 1123950 w 1711325"/>
              <a:gd name="connsiteY34" fmla="*/ 609600 h 1790700"/>
              <a:gd name="connsiteX35" fmla="*/ 1133475 w 1711325"/>
              <a:gd name="connsiteY35" fmla="*/ 615950 h 1790700"/>
              <a:gd name="connsiteX36" fmla="*/ 1136650 w 1711325"/>
              <a:gd name="connsiteY36" fmla="*/ 625475 h 1790700"/>
              <a:gd name="connsiteX37" fmla="*/ 1155700 w 1711325"/>
              <a:gd name="connsiteY37" fmla="*/ 638175 h 1790700"/>
              <a:gd name="connsiteX38" fmla="*/ 1162050 w 1711325"/>
              <a:gd name="connsiteY38" fmla="*/ 647700 h 1790700"/>
              <a:gd name="connsiteX39" fmla="*/ 1171575 w 1711325"/>
              <a:gd name="connsiteY39" fmla="*/ 657225 h 1790700"/>
              <a:gd name="connsiteX40" fmla="*/ 1174750 w 1711325"/>
              <a:gd name="connsiteY40" fmla="*/ 666750 h 1790700"/>
              <a:gd name="connsiteX41" fmla="*/ 1190625 w 1711325"/>
              <a:gd name="connsiteY41" fmla="*/ 685800 h 1790700"/>
              <a:gd name="connsiteX42" fmla="*/ 1206500 w 1711325"/>
              <a:gd name="connsiteY42" fmla="*/ 714375 h 1790700"/>
              <a:gd name="connsiteX43" fmla="*/ 1219200 w 1711325"/>
              <a:gd name="connsiteY43" fmla="*/ 742950 h 1790700"/>
              <a:gd name="connsiteX44" fmla="*/ 1228725 w 1711325"/>
              <a:gd name="connsiteY44" fmla="*/ 749300 h 1790700"/>
              <a:gd name="connsiteX45" fmla="*/ 1231900 w 1711325"/>
              <a:gd name="connsiteY45" fmla="*/ 758825 h 1790700"/>
              <a:gd name="connsiteX46" fmla="*/ 1254125 w 1711325"/>
              <a:gd name="connsiteY46" fmla="*/ 787400 h 1790700"/>
              <a:gd name="connsiteX47" fmla="*/ 1257300 w 1711325"/>
              <a:gd name="connsiteY47" fmla="*/ 803275 h 1790700"/>
              <a:gd name="connsiteX48" fmla="*/ 1263650 w 1711325"/>
              <a:gd name="connsiteY48" fmla="*/ 822325 h 1790700"/>
              <a:gd name="connsiteX49" fmla="*/ 1266825 w 1711325"/>
              <a:gd name="connsiteY49" fmla="*/ 835025 h 1790700"/>
              <a:gd name="connsiteX50" fmla="*/ 1273175 w 1711325"/>
              <a:gd name="connsiteY50" fmla="*/ 854075 h 1790700"/>
              <a:gd name="connsiteX51" fmla="*/ 1276350 w 1711325"/>
              <a:gd name="connsiteY51" fmla="*/ 863600 h 1790700"/>
              <a:gd name="connsiteX52" fmla="*/ 1273175 w 1711325"/>
              <a:gd name="connsiteY52" fmla="*/ 990600 h 1790700"/>
              <a:gd name="connsiteX53" fmla="*/ 1257300 w 1711325"/>
              <a:gd name="connsiteY53" fmla="*/ 1019175 h 1790700"/>
              <a:gd name="connsiteX54" fmla="*/ 1250950 w 1711325"/>
              <a:gd name="connsiteY54" fmla="*/ 1028700 h 1790700"/>
              <a:gd name="connsiteX55" fmla="*/ 1244600 w 1711325"/>
              <a:gd name="connsiteY55" fmla="*/ 1038225 h 1790700"/>
              <a:gd name="connsiteX56" fmla="*/ 1235075 w 1711325"/>
              <a:gd name="connsiteY56" fmla="*/ 1047750 h 1790700"/>
              <a:gd name="connsiteX57" fmla="*/ 1222375 w 1711325"/>
              <a:gd name="connsiteY57" fmla="*/ 1063625 h 1790700"/>
              <a:gd name="connsiteX58" fmla="*/ 1219200 w 1711325"/>
              <a:gd name="connsiteY58" fmla="*/ 1073150 h 1790700"/>
              <a:gd name="connsiteX59" fmla="*/ 1200150 w 1711325"/>
              <a:gd name="connsiteY59" fmla="*/ 1085850 h 1790700"/>
              <a:gd name="connsiteX60" fmla="*/ 1190625 w 1711325"/>
              <a:gd name="connsiteY60" fmla="*/ 1092200 h 1790700"/>
              <a:gd name="connsiteX61" fmla="*/ 1181100 w 1711325"/>
              <a:gd name="connsiteY61" fmla="*/ 1098550 h 1790700"/>
              <a:gd name="connsiteX62" fmla="*/ 1171575 w 1711325"/>
              <a:gd name="connsiteY62" fmla="*/ 1108075 h 1790700"/>
              <a:gd name="connsiteX63" fmla="*/ 1152525 w 1711325"/>
              <a:gd name="connsiteY63" fmla="*/ 1114425 h 1790700"/>
              <a:gd name="connsiteX64" fmla="*/ 1133475 w 1711325"/>
              <a:gd name="connsiteY64" fmla="*/ 1127125 h 1790700"/>
              <a:gd name="connsiteX65" fmla="*/ 1114425 w 1711325"/>
              <a:gd name="connsiteY65" fmla="*/ 1136650 h 1790700"/>
              <a:gd name="connsiteX66" fmla="*/ 1082675 w 1711325"/>
              <a:gd name="connsiteY66" fmla="*/ 1155700 h 1790700"/>
              <a:gd name="connsiteX67" fmla="*/ 1054100 w 1711325"/>
              <a:gd name="connsiteY67" fmla="*/ 1177925 h 1790700"/>
              <a:gd name="connsiteX68" fmla="*/ 1044575 w 1711325"/>
              <a:gd name="connsiteY68" fmla="*/ 1184275 h 1790700"/>
              <a:gd name="connsiteX69" fmla="*/ 1035050 w 1711325"/>
              <a:gd name="connsiteY69" fmla="*/ 1190625 h 1790700"/>
              <a:gd name="connsiteX70" fmla="*/ 1025525 w 1711325"/>
              <a:gd name="connsiteY70" fmla="*/ 1193800 h 1790700"/>
              <a:gd name="connsiteX71" fmla="*/ 1016000 w 1711325"/>
              <a:gd name="connsiteY71" fmla="*/ 1203325 h 1790700"/>
              <a:gd name="connsiteX72" fmla="*/ 993775 w 1711325"/>
              <a:gd name="connsiteY72" fmla="*/ 1212850 h 1790700"/>
              <a:gd name="connsiteX73" fmla="*/ 984250 w 1711325"/>
              <a:gd name="connsiteY73" fmla="*/ 1219200 h 1790700"/>
              <a:gd name="connsiteX74" fmla="*/ 971550 w 1711325"/>
              <a:gd name="connsiteY74" fmla="*/ 1225550 h 1790700"/>
              <a:gd name="connsiteX75" fmla="*/ 962025 w 1711325"/>
              <a:gd name="connsiteY75" fmla="*/ 1231900 h 1790700"/>
              <a:gd name="connsiteX76" fmla="*/ 942975 w 1711325"/>
              <a:gd name="connsiteY76" fmla="*/ 1238250 h 1790700"/>
              <a:gd name="connsiteX77" fmla="*/ 917575 w 1711325"/>
              <a:gd name="connsiteY77" fmla="*/ 1250950 h 1790700"/>
              <a:gd name="connsiteX78" fmla="*/ 908050 w 1711325"/>
              <a:gd name="connsiteY78" fmla="*/ 1257300 h 1790700"/>
              <a:gd name="connsiteX79" fmla="*/ 889000 w 1711325"/>
              <a:gd name="connsiteY79" fmla="*/ 1263650 h 1790700"/>
              <a:gd name="connsiteX80" fmla="*/ 869950 w 1711325"/>
              <a:gd name="connsiteY80" fmla="*/ 1276350 h 1790700"/>
              <a:gd name="connsiteX81" fmla="*/ 850900 w 1711325"/>
              <a:gd name="connsiteY81" fmla="*/ 1282700 h 1790700"/>
              <a:gd name="connsiteX82" fmla="*/ 841375 w 1711325"/>
              <a:gd name="connsiteY82" fmla="*/ 1285875 h 1790700"/>
              <a:gd name="connsiteX83" fmla="*/ 831850 w 1711325"/>
              <a:gd name="connsiteY83" fmla="*/ 1292225 h 1790700"/>
              <a:gd name="connsiteX84" fmla="*/ 819150 w 1711325"/>
              <a:gd name="connsiteY84" fmla="*/ 1295400 h 1790700"/>
              <a:gd name="connsiteX85" fmla="*/ 790575 w 1711325"/>
              <a:gd name="connsiteY85" fmla="*/ 1304925 h 1790700"/>
              <a:gd name="connsiteX86" fmla="*/ 781050 w 1711325"/>
              <a:gd name="connsiteY86" fmla="*/ 1308100 h 1790700"/>
              <a:gd name="connsiteX87" fmla="*/ 771525 w 1711325"/>
              <a:gd name="connsiteY87" fmla="*/ 1311275 h 1790700"/>
              <a:gd name="connsiteX88" fmla="*/ 752475 w 1711325"/>
              <a:gd name="connsiteY88" fmla="*/ 1320800 h 1790700"/>
              <a:gd name="connsiteX89" fmla="*/ 742950 w 1711325"/>
              <a:gd name="connsiteY89" fmla="*/ 1327150 h 1790700"/>
              <a:gd name="connsiteX90" fmla="*/ 730250 w 1711325"/>
              <a:gd name="connsiteY90" fmla="*/ 1330325 h 1790700"/>
              <a:gd name="connsiteX91" fmla="*/ 701675 w 1711325"/>
              <a:gd name="connsiteY91" fmla="*/ 1339850 h 1790700"/>
              <a:gd name="connsiteX92" fmla="*/ 692150 w 1711325"/>
              <a:gd name="connsiteY92" fmla="*/ 1343025 h 1790700"/>
              <a:gd name="connsiteX93" fmla="*/ 682625 w 1711325"/>
              <a:gd name="connsiteY93" fmla="*/ 1349375 h 1790700"/>
              <a:gd name="connsiteX94" fmla="*/ 673100 w 1711325"/>
              <a:gd name="connsiteY94" fmla="*/ 1358900 h 1790700"/>
              <a:gd name="connsiteX95" fmla="*/ 663575 w 1711325"/>
              <a:gd name="connsiteY95" fmla="*/ 1362075 h 1790700"/>
              <a:gd name="connsiteX96" fmla="*/ 641350 w 1711325"/>
              <a:gd name="connsiteY96" fmla="*/ 1371600 h 1790700"/>
              <a:gd name="connsiteX97" fmla="*/ 615950 w 1711325"/>
              <a:gd name="connsiteY97" fmla="*/ 1381125 h 1790700"/>
              <a:gd name="connsiteX98" fmla="*/ 606425 w 1711325"/>
              <a:gd name="connsiteY98" fmla="*/ 1384300 h 1790700"/>
              <a:gd name="connsiteX99" fmla="*/ 568325 w 1711325"/>
              <a:gd name="connsiteY99" fmla="*/ 1390650 h 1790700"/>
              <a:gd name="connsiteX100" fmla="*/ 536575 w 1711325"/>
              <a:gd name="connsiteY100" fmla="*/ 1397000 h 1790700"/>
              <a:gd name="connsiteX101" fmla="*/ 527050 w 1711325"/>
              <a:gd name="connsiteY101" fmla="*/ 1403350 h 1790700"/>
              <a:gd name="connsiteX102" fmla="*/ 469900 w 1711325"/>
              <a:gd name="connsiteY102" fmla="*/ 1412875 h 1790700"/>
              <a:gd name="connsiteX103" fmla="*/ 450850 w 1711325"/>
              <a:gd name="connsiteY103" fmla="*/ 1409700 h 1790700"/>
              <a:gd name="connsiteX104" fmla="*/ 428625 w 1711325"/>
              <a:gd name="connsiteY104" fmla="*/ 1397000 h 1790700"/>
              <a:gd name="connsiteX105" fmla="*/ 406400 w 1711325"/>
              <a:gd name="connsiteY105" fmla="*/ 1390650 h 1790700"/>
              <a:gd name="connsiteX106" fmla="*/ 387350 w 1711325"/>
              <a:gd name="connsiteY106" fmla="*/ 1384300 h 1790700"/>
              <a:gd name="connsiteX107" fmla="*/ 377825 w 1711325"/>
              <a:gd name="connsiteY107" fmla="*/ 1377950 h 1790700"/>
              <a:gd name="connsiteX108" fmla="*/ 361950 w 1711325"/>
              <a:gd name="connsiteY108" fmla="*/ 1374775 h 1790700"/>
              <a:gd name="connsiteX109" fmla="*/ 342900 w 1711325"/>
              <a:gd name="connsiteY109" fmla="*/ 1368425 h 1790700"/>
              <a:gd name="connsiteX110" fmla="*/ 317500 w 1711325"/>
              <a:gd name="connsiteY110" fmla="*/ 1362075 h 1790700"/>
              <a:gd name="connsiteX111" fmla="*/ 307975 w 1711325"/>
              <a:gd name="connsiteY111" fmla="*/ 1355725 h 1790700"/>
              <a:gd name="connsiteX112" fmla="*/ 269875 w 1711325"/>
              <a:gd name="connsiteY112" fmla="*/ 1349375 h 1790700"/>
              <a:gd name="connsiteX113" fmla="*/ 155575 w 1711325"/>
              <a:gd name="connsiteY113" fmla="*/ 1349375 h 1790700"/>
              <a:gd name="connsiteX114" fmla="*/ 111125 w 1711325"/>
              <a:gd name="connsiteY114" fmla="*/ 1355725 h 1790700"/>
              <a:gd name="connsiteX115" fmla="*/ 92075 w 1711325"/>
              <a:gd name="connsiteY115" fmla="*/ 1362075 h 1790700"/>
              <a:gd name="connsiteX116" fmla="*/ 82550 w 1711325"/>
              <a:gd name="connsiteY116" fmla="*/ 1365250 h 1790700"/>
              <a:gd name="connsiteX117" fmla="*/ 69850 w 1711325"/>
              <a:gd name="connsiteY117" fmla="*/ 1368425 h 1790700"/>
              <a:gd name="connsiteX118" fmla="*/ 57150 w 1711325"/>
              <a:gd name="connsiteY118" fmla="*/ 1381125 h 1790700"/>
              <a:gd name="connsiteX119" fmla="*/ 41275 w 1711325"/>
              <a:gd name="connsiteY119" fmla="*/ 1390650 h 1790700"/>
              <a:gd name="connsiteX120" fmla="*/ 34925 w 1711325"/>
              <a:gd name="connsiteY120" fmla="*/ 1409700 h 1790700"/>
              <a:gd name="connsiteX121" fmla="*/ 28575 w 1711325"/>
              <a:gd name="connsiteY121" fmla="*/ 1485900 h 1790700"/>
              <a:gd name="connsiteX122" fmla="*/ 22225 w 1711325"/>
              <a:gd name="connsiteY122" fmla="*/ 1508125 h 1790700"/>
              <a:gd name="connsiteX123" fmla="*/ 19050 w 1711325"/>
              <a:gd name="connsiteY123" fmla="*/ 1546225 h 1790700"/>
              <a:gd name="connsiteX124" fmla="*/ 12700 w 1711325"/>
              <a:gd name="connsiteY124" fmla="*/ 1574800 h 1790700"/>
              <a:gd name="connsiteX125" fmla="*/ 9525 w 1711325"/>
              <a:gd name="connsiteY125" fmla="*/ 1584325 h 1790700"/>
              <a:gd name="connsiteX126" fmla="*/ 6350 w 1711325"/>
              <a:gd name="connsiteY126" fmla="*/ 1597025 h 1790700"/>
              <a:gd name="connsiteX127" fmla="*/ 0 w 1711325"/>
              <a:gd name="connsiteY127" fmla="*/ 1616075 h 1790700"/>
              <a:gd name="connsiteX128" fmla="*/ 3175 w 1711325"/>
              <a:gd name="connsiteY128" fmla="*/ 1663700 h 1790700"/>
              <a:gd name="connsiteX129" fmla="*/ 9525 w 1711325"/>
              <a:gd name="connsiteY129" fmla="*/ 1673225 h 1790700"/>
              <a:gd name="connsiteX130" fmla="*/ 22225 w 1711325"/>
              <a:gd name="connsiteY130" fmla="*/ 1695450 h 1790700"/>
              <a:gd name="connsiteX131" fmla="*/ 25400 w 1711325"/>
              <a:gd name="connsiteY131" fmla="*/ 1704975 h 1790700"/>
              <a:gd name="connsiteX132" fmla="*/ 47625 w 1711325"/>
              <a:gd name="connsiteY132" fmla="*/ 1720850 h 1790700"/>
              <a:gd name="connsiteX133" fmla="*/ 57150 w 1711325"/>
              <a:gd name="connsiteY133" fmla="*/ 1730375 h 1790700"/>
              <a:gd name="connsiteX134" fmla="*/ 69850 w 1711325"/>
              <a:gd name="connsiteY134" fmla="*/ 1736725 h 1790700"/>
              <a:gd name="connsiteX135" fmla="*/ 92075 w 1711325"/>
              <a:gd name="connsiteY135" fmla="*/ 1749425 h 1790700"/>
              <a:gd name="connsiteX136" fmla="*/ 104775 w 1711325"/>
              <a:gd name="connsiteY136" fmla="*/ 1752600 h 1790700"/>
              <a:gd name="connsiteX137" fmla="*/ 123825 w 1711325"/>
              <a:gd name="connsiteY137" fmla="*/ 1758950 h 1790700"/>
              <a:gd name="connsiteX138" fmla="*/ 133350 w 1711325"/>
              <a:gd name="connsiteY138" fmla="*/ 1762125 h 1790700"/>
              <a:gd name="connsiteX139" fmla="*/ 152400 w 1711325"/>
              <a:gd name="connsiteY139" fmla="*/ 1765300 h 1790700"/>
              <a:gd name="connsiteX140" fmla="*/ 180975 w 1711325"/>
              <a:gd name="connsiteY140" fmla="*/ 1774825 h 1790700"/>
              <a:gd name="connsiteX141" fmla="*/ 190500 w 1711325"/>
              <a:gd name="connsiteY141" fmla="*/ 1778000 h 1790700"/>
              <a:gd name="connsiteX142" fmla="*/ 215900 w 1711325"/>
              <a:gd name="connsiteY142" fmla="*/ 1784350 h 1790700"/>
              <a:gd name="connsiteX143" fmla="*/ 247650 w 1711325"/>
              <a:gd name="connsiteY143" fmla="*/ 1790700 h 1790700"/>
              <a:gd name="connsiteX144" fmla="*/ 425450 w 1711325"/>
              <a:gd name="connsiteY144" fmla="*/ 1784350 h 1790700"/>
              <a:gd name="connsiteX145" fmla="*/ 434975 w 1711325"/>
              <a:gd name="connsiteY145" fmla="*/ 1781175 h 1790700"/>
              <a:gd name="connsiteX146" fmla="*/ 447675 w 1711325"/>
              <a:gd name="connsiteY146" fmla="*/ 1778000 h 1790700"/>
              <a:gd name="connsiteX147" fmla="*/ 473075 w 1711325"/>
              <a:gd name="connsiteY147" fmla="*/ 1771650 h 1790700"/>
              <a:gd name="connsiteX148" fmla="*/ 482600 w 1711325"/>
              <a:gd name="connsiteY148" fmla="*/ 1762125 h 1790700"/>
              <a:gd name="connsiteX149" fmla="*/ 492125 w 1711325"/>
              <a:gd name="connsiteY149" fmla="*/ 1758950 h 1790700"/>
              <a:gd name="connsiteX150" fmla="*/ 501650 w 1711325"/>
              <a:gd name="connsiteY150" fmla="*/ 1752600 h 1790700"/>
              <a:gd name="connsiteX151" fmla="*/ 511175 w 1711325"/>
              <a:gd name="connsiteY151" fmla="*/ 1749425 h 1790700"/>
              <a:gd name="connsiteX152" fmla="*/ 520700 w 1711325"/>
              <a:gd name="connsiteY152" fmla="*/ 1743075 h 1790700"/>
              <a:gd name="connsiteX153" fmla="*/ 530225 w 1711325"/>
              <a:gd name="connsiteY153" fmla="*/ 1733550 h 1790700"/>
              <a:gd name="connsiteX154" fmla="*/ 542925 w 1711325"/>
              <a:gd name="connsiteY154" fmla="*/ 1730375 h 1790700"/>
              <a:gd name="connsiteX155" fmla="*/ 565150 w 1711325"/>
              <a:gd name="connsiteY155" fmla="*/ 1714500 h 1790700"/>
              <a:gd name="connsiteX156" fmla="*/ 584200 w 1711325"/>
              <a:gd name="connsiteY156" fmla="*/ 1701800 h 1790700"/>
              <a:gd name="connsiteX157" fmla="*/ 593725 w 1711325"/>
              <a:gd name="connsiteY157" fmla="*/ 1695450 h 1790700"/>
              <a:gd name="connsiteX158" fmla="*/ 609600 w 1711325"/>
              <a:gd name="connsiteY158" fmla="*/ 1679575 h 1790700"/>
              <a:gd name="connsiteX159" fmla="*/ 619125 w 1711325"/>
              <a:gd name="connsiteY159" fmla="*/ 1666875 h 1790700"/>
              <a:gd name="connsiteX160" fmla="*/ 638175 w 1711325"/>
              <a:gd name="connsiteY160" fmla="*/ 1657350 h 1790700"/>
              <a:gd name="connsiteX161" fmla="*/ 666750 w 1711325"/>
              <a:gd name="connsiteY161" fmla="*/ 1635125 h 1790700"/>
              <a:gd name="connsiteX162" fmla="*/ 676275 w 1711325"/>
              <a:gd name="connsiteY162" fmla="*/ 1628775 h 1790700"/>
              <a:gd name="connsiteX163" fmla="*/ 682625 w 1711325"/>
              <a:gd name="connsiteY163" fmla="*/ 1619250 h 1790700"/>
              <a:gd name="connsiteX164" fmla="*/ 695325 w 1711325"/>
              <a:gd name="connsiteY164" fmla="*/ 1612900 h 1790700"/>
              <a:gd name="connsiteX165" fmla="*/ 708025 w 1711325"/>
              <a:gd name="connsiteY165" fmla="*/ 1603375 h 1790700"/>
              <a:gd name="connsiteX166" fmla="*/ 717550 w 1711325"/>
              <a:gd name="connsiteY166" fmla="*/ 1597025 h 1790700"/>
              <a:gd name="connsiteX167" fmla="*/ 727075 w 1711325"/>
              <a:gd name="connsiteY167" fmla="*/ 1587500 h 1790700"/>
              <a:gd name="connsiteX168" fmla="*/ 742950 w 1711325"/>
              <a:gd name="connsiteY168" fmla="*/ 1577975 h 1790700"/>
              <a:gd name="connsiteX169" fmla="*/ 752475 w 1711325"/>
              <a:gd name="connsiteY169" fmla="*/ 1571625 h 1790700"/>
              <a:gd name="connsiteX170" fmla="*/ 768350 w 1711325"/>
              <a:gd name="connsiteY170" fmla="*/ 1565275 h 1790700"/>
              <a:gd name="connsiteX171" fmla="*/ 777875 w 1711325"/>
              <a:gd name="connsiteY171" fmla="*/ 1558925 h 1790700"/>
              <a:gd name="connsiteX172" fmla="*/ 800100 w 1711325"/>
              <a:gd name="connsiteY172" fmla="*/ 1549400 h 1790700"/>
              <a:gd name="connsiteX173" fmla="*/ 822325 w 1711325"/>
              <a:gd name="connsiteY173" fmla="*/ 1536700 h 1790700"/>
              <a:gd name="connsiteX174" fmla="*/ 841375 w 1711325"/>
              <a:gd name="connsiteY174" fmla="*/ 1524000 h 1790700"/>
              <a:gd name="connsiteX175" fmla="*/ 850900 w 1711325"/>
              <a:gd name="connsiteY175" fmla="*/ 1517650 h 1790700"/>
              <a:gd name="connsiteX176" fmla="*/ 869950 w 1711325"/>
              <a:gd name="connsiteY176" fmla="*/ 1511300 h 1790700"/>
              <a:gd name="connsiteX177" fmla="*/ 879475 w 1711325"/>
              <a:gd name="connsiteY177" fmla="*/ 1504950 h 1790700"/>
              <a:gd name="connsiteX178" fmla="*/ 898525 w 1711325"/>
              <a:gd name="connsiteY178" fmla="*/ 1498600 h 1790700"/>
              <a:gd name="connsiteX179" fmla="*/ 914400 w 1711325"/>
              <a:gd name="connsiteY179" fmla="*/ 1489075 h 1790700"/>
              <a:gd name="connsiteX180" fmla="*/ 930275 w 1711325"/>
              <a:gd name="connsiteY180" fmla="*/ 1485900 h 1790700"/>
              <a:gd name="connsiteX181" fmla="*/ 955675 w 1711325"/>
              <a:gd name="connsiteY181" fmla="*/ 1479550 h 1790700"/>
              <a:gd name="connsiteX182" fmla="*/ 971550 w 1711325"/>
              <a:gd name="connsiteY182" fmla="*/ 1476375 h 1790700"/>
              <a:gd name="connsiteX183" fmla="*/ 987425 w 1711325"/>
              <a:gd name="connsiteY183" fmla="*/ 1470025 h 1790700"/>
              <a:gd name="connsiteX184" fmla="*/ 1012825 w 1711325"/>
              <a:gd name="connsiteY184" fmla="*/ 1463675 h 1790700"/>
              <a:gd name="connsiteX185" fmla="*/ 1031875 w 1711325"/>
              <a:gd name="connsiteY185" fmla="*/ 1457325 h 1790700"/>
              <a:gd name="connsiteX186" fmla="*/ 1047750 w 1711325"/>
              <a:gd name="connsiteY186" fmla="*/ 1454150 h 1790700"/>
              <a:gd name="connsiteX187" fmla="*/ 1069975 w 1711325"/>
              <a:gd name="connsiteY187" fmla="*/ 1447800 h 1790700"/>
              <a:gd name="connsiteX188" fmla="*/ 1101725 w 1711325"/>
              <a:gd name="connsiteY188" fmla="*/ 1428750 h 1790700"/>
              <a:gd name="connsiteX189" fmla="*/ 1114425 w 1711325"/>
              <a:gd name="connsiteY189" fmla="*/ 1422400 h 1790700"/>
              <a:gd name="connsiteX190" fmla="*/ 1127125 w 1711325"/>
              <a:gd name="connsiteY190" fmla="*/ 1412875 h 1790700"/>
              <a:gd name="connsiteX191" fmla="*/ 1136650 w 1711325"/>
              <a:gd name="connsiteY191" fmla="*/ 1409700 h 1790700"/>
              <a:gd name="connsiteX192" fmla="*/ 1149350 w 1711325"/>
              <a:gd name="connsiteY192" fmla="*/ 1403350 h 1790700"/>
              <a:gd name="connsiteX193" fmla="*/ 1168400 w 1711325"/>
              <a:gd name="connsiteY193" fmla="*/ 1390650 h 1790700"/>
              <a:gd name="connsiteX194" fmla="*/ 1190625 w 1711325"/>
              <a:gd name="connsiteY194" fmla="*/ 1381125 h 1790700"/>
              <a:gd name="connsiteX195" fmla="*/ 1219200 w 1711325"/>
              <a:gd name="connsiteY195" fmla="*/ 1362075 h 1790700"/>
              <a:gd name="connsiteX196" fmla="*/ 1235075 w 1711325"/>
              <a:gd name="connsiteY196" fmla="*/ 1352550 h 1790700"/>
              <a:gd name="connsiteX197" fmla="*/ 1254125 w 1711325"/>
              <a:gd name="connsiteY197" fmla="*/ 1339850 h 1790700"/>
              <a:gd name="connsiteX198" fmla="*/ 1263650 w 1711325"/>
              <a:gd name="connsiteY198" fmla="*/ 1333500 h 1790700"/>
              <a:gd name="connsiteX199" fmla="*/ 1279525 w 1711325"/>
              <a:gd name="connsiteY199" fmla="*/ 1323975 h 1790700"/>
              <a:gd name="connsiteX200" fmla="*/ 1285875 w 1711325"/>
              <a:gd name="connsiteY200" fmla="*/ 1314450 h 1790700"/>
              <a:gd name="connsiteX201" fmla="*/ 1295400 w 1711325"/>
              <a:gd name="connsiteY201" fmla="*/ 1311275 h 1790700"/>
              <a:gd name="connsiteX202" fmla="*/ 1304925 w 1711325"/>
              <a:gd name="connsiteY202" fmla="*/ 1304925 h 1790700"/>
              <a:gd name="connsiteX203" fmla="*/ 1314450 w 1711325"/>
              <a:gd name="connsiteY203" fmla="*/ 1295400 h 1790700"/>
              <a:gd name="connsiteX204" fmla="*/ 1346200 w 1711325"/>
              <a:gd name="connsiteY204" fmla="*/ 1273175 h 1790700"/>
              <a:gd name="connsiteX205" fmla="*/ 1358900 w 1711325"/>
              <a:gd name="connsiteY205" fmla="*/ 1263650 h 1790700"/>
              <a:gd name="connsiteX206" fmla="*/ 1368425 w 1711325"/>
              <a:gd name="connsiteY206" fmla="*/ 1260475 h 1790700"/>
              <a:gd name="connsiteX207" fmla="*/ 1381125 w 1711325"/>
              <a:gd name="connsiteY207" fmla="*/ 1254125 h 1790700"/>
              <a:gd name="connsiteX208" fmla="*/ 1390650 w 1711325"/>
              <a:gd name="connsiteY208" fmla="*/ 1250950 h 1790700"/>
              <a:gd name="connsiteX209" fmla="*/ 1409700 w 1711325"/>
              <a:gd name="connsiteY209" fmla="*/ 1238250 h 1790700"/>
              <a:gd name="connsiteX210" fmla="*/ 1428750 w 1711325"/>
              <a:gd name="connsiteY210" fmla="*/ 1228725 h 1790700"/>
              <a:gd name="connsiteX211" fmla="*/ 1441450 w 1711325"/>
              <a:gd name="connsiteY211" fmla="*/ 1222375 h 1790700"/>
              <a:gd name="connsiteX212" fmla="*/ 1450975 w 1711325"/>
              <a:gd name="connsiteY212" fmla="*/ 1216025 h 1790700"/>
              <a:gd name="connsiteX213" fmla="*/ 1466850 w 1711325"/>
              <a:gd name="connsiteY213" fmla="*/ 1212850 h 1790700"/>
              <a:gd name="connsiteX214" fmla="*/ 1485900 w 1711325"/>
              <a:gd name="connsiteY214" fmla="*/ 1193800 h 1790700"/>
              <a:gd name="connsiteX215" fmla="*/ 1504950 w 1711325"/>
              <a:gd name="connsiteY215" fmla="*/ 1187450 h 1790700"/>
              <a:gd name="connsiteX216" fmla="*/ 1517650 w 1711325"/>
              <a:gd name="connsiteY216" fmla="*/ 1184275 h 1790700"/>
              <a:gd name="connsiteX217" fmla="*/ 1543050 w 1711325"/>
              <a:gd name="connsiteY217" fmla="*/ 1171575 h 1790700"/>
              <a:gd name="connsiteX218" fmla="*/ 1565275 w 1711325"/>
              <a:gd name="connsiteY218" fmla="*/ 1165225 h 1790700"/>
              <a:gd name="connsiteX219" fmla="*/ 1584325 w 1711325"/>
              <a:gd name="connsiteY219" fmla="*/ 1152525 h 1790700"/>
              <a:gd name="connsiteX220" fmla="*/ 1593850 w 1711325"/>
              <a:gd name="connsiteY220" fmla="*/ 1146175 h 1790700"/>
              <a:gd name="connsiteX221" fmla="*/ 1603375 w 1711325"/>
              <a:gd name="connsiteY221" fmla="*/ 1143000 h 1790700"/>
              <a:gd name="connsiteX222" fmla="*/ 1622425 w 1711325"/>
              <a:gd name="connsiteY222" fmla="*/ 1127125 h 1790700"/>
              <a:gd name="connsiteX223" fmla="*/ 1641475 w 1711325"/>
              <a:gd name="connsiteY223" fmla="*/ 1120775 h 1790700"/>
              <a:gd name="connsiteX224" fmla="*/ 1660525 w 1711325"/>
              <a:gd name="connsiteY224" fmla="*/ 1108075 h 1790700"/>
              <a:gd name="connsiteX225" fmla="*/ 1670050 w 1711325"/>
              <a:gd name="connsiteY225" fmla="*/ 1098550 h 1790700"/>
              <a:gd name="connsiteX226" fmla="*/ 1679575 w 1711325"/>
              <a:gd name="connsiteY226" fmla="*/ 1092200 h 1790700"/>
              <a:gd name="connsiteX227" fmla="*/ 1689100 w 1711325"/>
              <a:gd name="connsiteY227" fmla="*/ 1079500 h 1790700"/>
              <a:gd name="connsiteX228" fmla="*/ 1698625 w 1711325"/>
              <a:gd name="connsiteY228" fmla="*/ 1069975 h 1790700"/>
              <a:gd name="connsiteX229" fmla="*/ 1708150 w 1711325"/>
              <a:gd name="connsiteY229" fmla="*/ 1041400 h 1790700"/>
              <a:gd name="connsiteX230" fmla="*/ 1711325 w 1711325"/>
              <a:gd name="connsiteY230" fmla="*/ 1031875 h 1790700"/>
              <a:gd name="connsiteX231" fmla="*/ 1708150 w 1711325"/>
              <a:gd name="connsiteY231" fmla="*/ 895350 h 1790700"/>
              <a:gd name="connsiteX232" fmla="*/ 1701800 w 1711325"/>
              <a:gd name="connsiteY232" fmla="*/ 869950 h 1790700"/>
              <a:gd name="connsiteX233" fmla="*/ 1692275 w 1711325"/>
              <a:gd name="connsiteY233" fmla="*/ 838200 h 1790700"/>
              <a:gd name="connsiteX234" fmla="*/ 1685925 w 1711325"/>
              <a:gd name="connsiteY234" fmla="*/ 828675 h 1790700"/>
              <a:gd name="connsiteX235" fmla="*/ 1682750 w 1711325"/>
              <a:gd name="connsiteY235" fmla="*/ 819150 h 1790700"/>
              <a:gd name="connsiteX236" fmla="*/ 1670050 w 1711325"/>
              <a:gd name="connsiteY236" fmla="*/ 803275 h 1790700"/>
              <a:gd name="connsiteX237" fmla="*/ 1663700 w 1711325"/>
              <a:gd name="connsiteY237" fmla="*/ 793750 h 1790700"/>
              <a:gd name="connsiteX238" fmla="*/ 1660525 w 1711325"/>
              <a:gd name="connsiteY238" fmla="*/ 784225 h 1790700"/>
              <a:gd name="connsiteX239" fmla="*/ 1651000 w 1711325"/>
              <a:gd name="connsiteY239" fmla="*/ 781050 h 1790700"/>
              <a:gd name="connsiteX240" fmla="*/ 1628775 w 1711325"/>
              <a:gd name="connsiteY240" fmla="*/ 758825 h 1790700"/>
              <a:gd name="connsiteX241" fmla="*/ 1622425 w 1711325"/>
              <a:gd name="connsiteY241" fmla="*/ 749300 h 1790700"/>
              <a:gd name="connsiteX242" fmla="*/ 1603375 w 1711325"/>
              <a:gd name="connsiteY242" fmla="*/ 736600 h 1790700"/>
              <a:gd name="connsiteX243" fmla="*/ 1587500 w 1711325"/>
              <a:gd name="connsiteY243" fmla="*/ 720725 h 1790700"/>
              <a:gd name="connsiteX244" fmla="*/ 1568450 w 1711325"/>
              <a:gd name="connsiteY244" fmla="*/ 704850 h 1790700"/>
              <a:gd name="connsiteX245" fmla="*/ 1536700 w 1711325"/>
              <a:gd name="connsiteY245" fmla="*/ 695325 h 1790700"/>
              <a:gd name="connsiteX246" fmla="*/ 1520825 w 1711325"/>
              <a:gd name="connsiteY246" fmla="*/ 688975 h 1790700"/>
              <a:gd name="connsiteX247" fmla="*/ 1511300 w 1711325"/>
              <a:gd name="connsiteY247" fmla="*/ 682625 h 1790700"/>
              <a:gd name="connsiteX248" fmla="*/ 1492250 w 1711325"/>
              <a:gd name="connsiteY248" fmla="*/ 676275 h 1790700"/>
              <a:gd name="connsiteX249" fmla="*/ 1482725 w 1711325"/>
              <a:gd name="connsiteY249" fmla="*/ 673100 h 1790700"/>
              <a:gd name="connsiteX250" fmla="*/ 1473200 w 1711325"/>
              <a:gd name="connsiteY250" fmla="*/ 669925 h 1790700"/>
              <a:gd name="connsiteX251" fmla="*/ 1457325 w 1711325"/>
              <a:gd name="connsiteY251" fmla="*/ 666750 h 1790700"/>
              <a:gd name="connsiteX252" fmla="*/ 1444625 w 1711325"/>
              <a:gd name="connsiteY252" fmla="*/ 663575 h 1790700"/>
              <a:gd name="connsiteX253" fmla="*/ 1422400 w 1711325"/>
              <a:gd name="connsiteY253" fmla="*/ 660400 h 1790700"/>
              <a:gd name="connsiteX254" fmla="*/ 1406525 w 1711325"/>
              <a:gd name="connsiteY254" fmla="*/ 657225 h 1790700"/>
              <a:gd name="connsiteX255" fmla="*/ 1387475 w 1711325"/>
              <a:gd name="connsiteY255" fmla="*/ 654050 h 1790700"/>
              <a:gd name="connsiteX256" fmla="*/ 1365250 w 1711325"/>
              <a:gd name="connsiteY256" fmla="*/ 644525 h 1790700"/>
              <a:gd name="connsiteX257" fmla="*/ 1346200 w 1711325"/>
              <a:gd name="connsiteY257" fmla="*/ 638175 h 1790700"/>
              <a:gd name="connsiteX258" fmla="*/ 1339850 w 1711325"/>
              <a:gd name="connsiteY258" fmla="*/ 628650 h 1790700"/>
              <a:gd name="connsiteX259" fmla="*/ 1330325 w 1711325"/>
              <a:gd name="connsiteY259" fmla="*/ 622300 h 1790700"/>
              <a:gd name="connsiteX260" fmla="*/ 1327150 w 1711325"/>
              <a:gd name="connsiteY260" fmla="*/ 612775 h 1790700"/>
              <a:gd name="connsiteX261" fmla="*/ 1311275 w 1711325"/>
              <a:gd name="connsiteY261" fmla="*/ 596900 h 1790700"/>
              <a:gd name="connsiteX262" fmla="*/ 1304925 w 1711325"/>
              <a:gd name="connsiteY262" fmla="*/ 587375 h 1790700"/>
              <a:gd name="connsiteX263" fmla="*/ 1301750 w 1711325"/>
              <a:gd name="connsiteY263" fmla="*/ 577850 h 1790700"/>
              <a:gd name="connsiteX264" fmla="*/ 1292225 w 1711325"/>
              <a:gd name="connsiteY264" fmla="*/ 568325 h 1790700"/>
              <a:gd name="connsiteX265" fmla="*/ 1273175 w 1711325"/>
              <a:gd name="connsiteY265" fmla="*/ 549275 h 1790700"/>
              <a:gd name="connsiteX266" fmla="*/ 1263650 w 1711325"/>
              <a:gd name="connsiteY266" fmla="*/ 530225 h 1790700"/>
              <a:gd name="connsiteX267" fmla="*/ 1254125 w 1711325"/>
              <a:gd name="connsiteY267" fmla="*/ 523875 h 1790700"/>
              <a:gd name="connsiteX268" fmla="*/ 1241425 w 1711325"/>
              <a:gd name="connsiteY268" fmla="*/ 508000 h 1790700"/>
              <a:gd name="connsiteX269" fmla="*/ 1228725 w 1711325"/>
              <a:gd name="connsiteY269" fmla="*/ 488950 h 1790700"/>
              <a:gd name="connsiteX270" fmla="*/ 1222375 w 1711325"/>
              <a:gd name="connsiteY270" fmla="*/ 479425 h 1790700"/>
              <a:gd name="connsiteX271" fmla="*/ 1203325 w 1711325"/>
              <a:gd name="connsiteY271" fmla="*/ 447675 h 1790700"/>
              <a:gd name="connsiteX272" fmla="*/ 1193800 w 1711325"/>
              <a:gd name="connsiteY272" fmla="*/ 438150 h 1790700"/>
              <a:gd name="connsiteX273" fmla="*/ 1181100 w 1711325"/>
              <a:gd name="connsiteY273" fmla="*/ 419100 h 1790700"/>
              <a:gd name="connsiteX274" fmla="*/ 1174750 w 1711325"/>
              <a:gd name="connsiteY274" fmla="*/ 409575 h 1790700"/>
              <a:gd name="connsiteX275" fmla="*/ 1168400 w 1711325"/>
              <a:gd name="connsiteY275" fmla="*/ 400050 h 1790700"/>
              <a:gd name="connsiteX276" fmla="*/ 1158875 w 1711325"/>
              <a:gd name="connsiteY276" fmla="*/ 393700 h 1790700"/>
              <a:gd name="connsiteX277" fmla="*/ 1155700 w 1711325"/>
              <a:gd name="connsiteY277" fmla="*/ 384175 h 1790700"/>
              <a:gd name="connsiteX278" fmla="*/ 1143000 w 1711325"/>
              <a:gd name="connsiteY278" fmla="*/ 365125 h 1790700"/>
              <a:gd name="connsiteX279" fmla="*/ 1136650 w 1711325"/>
              <a:gd name="connsiteY279" fmla="*/ 346075 h 1790700"/>
              <a:gd name="connsiteX280" fmla="*/ 1133475 w 1711325"/>
              <a:gd name="connsiteY280" fmla="*/ 317500 h 1790700"/>
              <a:gd name="connsiteX281" fmla="*/ 1127125 w 1711325"/>
              <a:gd name="connsiteY281" fmla="*/ 222250 h 1790700"/>
              <a:gd name="connsiteX282" fmla="*/ 1123950 w 1711325"/>
              <a:gd name="connsiteY282" fmla="*/ 212725 h 1790700"/>
              <a:gd name="connsiteX283" fmla="*/ 1114425 w 1711325"/>
              <a:gd name="connsiteY283" fmla="*/ 180975 h 1790700"/>
              <a:gd name="connsiteX284" fmla="*/ 1108075 w 1711325"/>
              <a:gd name="connsiteY284" fmla="*/ 168275 h 1790700"/>
              <a:gd name="connsiteX285" fmla="*/ 1101725 w 1711325"/>
              <a:gd name="connsiteY285" fmla="*/ 158750 h 1790700"/>
              <a:gd name="connsiteX286" fmla="*/ 1098550 w 1711325"/>
              <a:gd name="connsiteY286" fmla="*/ 149225 h 1790700"/>
              <a:gd name="connsiteX287" fmla="*/ 1092200 w 1711325"/>
              <a:gd name="connsiteY287" fmla="*/ 139700 h 1790700"/>
              <a:gd name="connsiteX288" fmla="*/ 1082675 w 1711325"/>
              <a:gd name="connsiteY288" fmla="*/ 111125 h 1790700"/>
              <a:gd name="connsiteX289" fmla="*/ 1079500 w 1711325"/>
              <a:gd name="connsiteY289" fmla="*/ 101600 h 1790700"/>
              <a:gd name="connsiteX290" fmla="*/ 1066800 w 1711325"/>
              <a:gd name="connsiteY290" fmla="*/ 82550 h 1790700"/>
              <a:gd name="connsiteX291" fmla="*/ 1057275 w 1711325"/>
              <a:gd name="connsiteY291" fmla="*/ 73025 h 1790700"/>
              <a:gd name="connsiteX292" fmla="*/ 1038225 w 1711325"/>
              <a:gd name="connsiteY292" fmla="*/ 60325 h 1790700"/>
              <a:gd name="connsiteX293" fmla="*/ 1031875 w 1711325"/>
              <a:gd name="connsiteY293" fmla="*/ 50800 h 1790700"/>
              <a:gd name="connsiteX294" fmla="*/ 1003300 w 1711325"/>
              <a:gd name="connsiteY294" fmla="*/ 34925 h 1790700"/>
              <a:gd name="connsiteX295" fmla="*/ 984250 w 1711325"/>
              <a:gd name="connsiteY295" fmla="*/ 19050 h 1790700"/>
              <a:gd name="connsiteX296" fmla="*/ 965200 w 1711325"/>
              <a:gd name="connsiteY296" fmla="*/ 6350 h 1790700"/>
              <a:gd name="connsiteX297" fmla="*/ 936625 w 1711325"/>
              <a:gd name="connsiteY297" fmla="*/ 0 h 1790700"/>
              <a:gd name="connsiteX298" fmla="*/ 831850 w 1711325"/>
              <a:gd name="connsiteY298" fmla="*/ 3175 h 1790700"/>
              <a:gd name="connsiteX299" fmla="*/ 806450 w 1711325"/>
              <a:gd name="connsiteY299" fmla="*/ 12700 h 1790700"/>
              <a:gd name="connsiteX300" fmla="*/ 796925 w 1711325"/>
              <a:gd name="connsiteY300" fmla="*/ 15875 h 1790700"/>
              <a:gd name="connsiteX301" fmla="*/ 777875 w 1711325"/>
              <a:gd name="connsiteY301" fmla="*/ 28575 h 1790700"/>
              <a:gd name="connsiteX302" fmla="*/ 768350 w 1711325"/>
              <a:gd name="connsiteY302" fmla="*/ 34925 h 1790700"/>
              <a:gd name="connsiteX303" fmla="*/ 752475 w 1711325"/>
              <a:gd name="connsiteY303" fmla="*/ 53975 h 1790700"/>
              <a:gd name="connsiteX304" fmla="*/ 742950 w 1711325"/>
              <a:gd name="connsiteY304" fmla="*/ 63500 h 1790700"/>
              <a:gd name="connsiteX305" fmla="*/ 730250 w 1711325"/>
              <a:gd name="connsiteY305" fmla="*/ 79375 h 1790700"/>
              <a:gd name="connsiteX306" fmla="*/ 727075 w 1711325"/>
              <a:gd name="connsiteY306" fmla="*/ 88900 h 1790700"/>
              <a:gd name="connsiteX307" fmla="*/ 704850 w 1711325"/>
              <a:gd name="connsiteY307" fmla="*/ 114300 h 1790700"/>
              <a:gd name="connsiteX308" fmla="*/ 698500 w 1711325"/>
              <a:gd name="connsiteY308" fmla="*/ 139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1711325" h="1790700">
                <a:moveTo>
                  <a:pt x="698500" y="139700"/>
                </a:moveTo>
                <a:cubicBezTo>
                  <a:pt x="696383" y="148167"/>
                  <a:pt x="698659" y="142320"/>
                  <a:pt x="692150" y="165100"/>
                </a:cubicBezTo>
                <a:cubicBezTo>
                  <a:pt x="690794" y="169847"/>
                  <a:pt x="688338" y="182250"/>
                  <a:pt x="685800" y="187325"/>
                </a:cubicBezTo>
                <a:cubicBezTo>
                  <a:pt x="673490" y="211944"/>
                  <a:pt x="684255" y="182434"/>
                  <a:pt x="676275" y="206375"/>
                </a:cubicBezTo>
                <a:cubicBezTo>
                  <a:pt x="677333" y="247650"/>
                  <a:pt x="677486" y="288958"/>
                  <a:pt x="679450" y="330200"/>
                </a:cubicBezTo>
                <a:cubicBezTo>
                  <a:pt x="679609" y="333543"/>
                  <a:pt x="681000" y="336799"/>
                  <a:pt x="682625" y="339725"/>
                </a:cubicBezTo>
                <a:cubicBezTo>
                  <a:pt x="686331" y="346396"/>
                  <a:pt x="691092" y="352425"/>
                  <a:pt x="695325" y="358775"/>
                </a:cubicBezTo>
                <a:lnTo>
                  <a:pt x="701675" y="368300"/>
                </a:lnTo>
                <a:lnTo>
                  <a:pt x="708025" y="377825"/>
                </a:lnTo>
                <a:cubicBezTo>
                  <a:pt x="710142" y="381000"/>
                  <a:pt x="710755" y="386143"/>
                  <a:pt x="714375" y="387350"/>
                </a:cubicBezTo>
                <a:lnTo>
                  <a:pt x="723900" y="390525"/>
                </a:lnTo>
                <a:cubicBezTo>
                  <a:pt x="748582" y="415207"/>
                  <a:pt x="713625" y="383090"/>
                  <a:pt x="752475" y="406400"/>
                </a:cubicBezTo>
                <a:cubicBezTo>
                  <a:pt x="757767" y="409575"/>
                  <a:pt x="762620" y="413633"/>
                  <a:pt x="768350" y="415925"/>
                </a:cubicBezTo>
                <a:cubicBezTo>
                  <a:pt x="773360" y="417929"/>
                  <a:pt x="779019" y="417680"/>
                  <a:pt x="784225" y="419100"/>
                </a:cubicBezTo>
                <a:cubicBezTo>
                  <a:pt x="790683" y="420861"/>
                  <a:pt x="796673" y="424350"/>
                  <a:pt x="803275" y="425450"/>
                </a:cubicBezTo>
                <a:cubicBezTo>
                  <a:pt x="809625" y="426508"/>
                  <a:pt x="815952" y="427715"/>
                  <a:pt x="822325" y="428625"/>
                </a:cubicBezTo>
                <a:cubicBezTo>
                  <a:pt x="849267" y="432474"/>
                  <a:pt x="841769" y="430124"/>
                  <a:pt x="863600" y="434975"/>
                </a:cubicBezTo>
                <a:cubicBezTo>
                  <a:pt x="867860" y="435922"/>
                  <a:pt x="872033" y="437236"/>
                  <a:pt x="876300" y="438150"/>
                </a:cubicBezTo>
                <a:cubicBezTo>
                  <a:pt x="886853" y="440411"/>
                  <a:pt x="897811" y="441087"/>
                  <a:pt x="908050" y="444500"/>
                </a:cubicBezTo>
                <a:lnTo>
                  <a:pt x="927100" y="450850"/>
                </a:lnTo>
                <a:lnTo>
                  <a:pt x="936625" y="454025"/>
                </a:lnTo>
                <a:cubicBezTo>
                  <a:pt x="939800" y="457200"/>
                  <a:pt x="942414" y="461059"/>
                  <a:pt x="946150" y="463550"/>
                </a:cubicBezTo>
                <a:cubicBezTo>
                  <a:pt x="948935" y="465406"/>
                  <a:pt x="953062" y="464634"/>
                  <a:pt x="955675" y="466725"/>
                </a:cubicBezTo>
                <a:cubicBezTo>
                  <a:pt x="958655" y="469109"/>
                  <a:pt x="959327" y="473552"/>
                  <a:pt x="962025" y="476250"/>
                </a:cubicBezTo>
                <a:cubicBezTo>
                  <a:pt x="964723" y="478948"/>
                  <a:pt x="968698" y="480065"/>
                  <a:pt x="971550" y="482600"/>
                </a:cubicBezTo>
                <a:cubicBezTo>
                  <a:pt x="978262" y="488566"/>
                  <a:pt x="985619" y="494178"/>
                  <a:pt x="990600" y="501650"/>
                </a:cubicBezTo>
                <a:cubicBezTo>
                  <a:pt x="992717" y="504825"/>
                  <a:pt x="994252" y="508477"/>
                  <a:pt x="996950" y="511175"/>
                </a:cubicBezTo>
                <a:cubicBezTo>
                  <a:pt x="1003105" y="517330"/>
                  <a:pt x="1008253" y="518118"/>
                  <a:pt x="1016000" y="520700"/>
                </a:cubicBezTo>
                <a:cubicBezTo>
                  <a:pt x="1024218" y="528918"/>
                  <a:pt x="1033182" y="539127"/>
                  <a:pt x="1044575" y="542925"/>
                </a:cubicBezTo>
                <a:cubicBezTo>
                  <a:pt x="1047750" y="543983"/>
                  <a:pt x="1051107" y="544603"/>
                  <a:pt x="1054100" y="546100"/>
                </a:cubicBezTo>
                <a:cubicBezTo>
                  <a:pt x="1065924" y="552012"/>
                  <a:pt x="1062617" y="553198"/>
                  <a:pt x="1073150" y="561975"/>
                </a:cubicBezTo>
                <a:cubicBezTo>
                  <a:pt x="1076081" y="564418"/>
                  <a:pt x="1079500" y="566208"/>
                  <a:pt x="1082675" y="568325"/>
                </a:cubicBezTo>
                <a:cubicBezTo>
                  <a:pt x="1084792" y="572558"/>
                  <a:pt x="1085995" y="577389"/>
                  <a:pt x="1089025" y="581025"/>
                </a:cubicBezTo>
                <a:cubicBezTo>
                  <a:pt x="1093759" y="586706"/>
                  <a:pt x="1101574" y="588383"/>
                  <a:pt x="1108075" y="590550"/>
                </a:cubicBezTo>
                <a:cubicBezTo>
                  <a:pt x="1114319" y="599916"/>
                  <a:pt x="1114783" y="601960"/>
                  <a:pt x="1123950" y="609600"/>
                </a:cubicBezTo>
                <a:cubicBezTo>
                  <a:pt x="1126881" y="612043"/>
                  <a:pt x="1130300" y="613833"/>
                  <a:pt x="1133475" y="615950"/>
                </a:cubicBezTo>
                <a:cubicBezTo>
                  <a:pt x="1134533" y="619125"/>
                  <a:pt x="1134283" y="623108"/>
                  <a:pt x="1136650" y="625475"/>
                </a:cubicBezTo>
                <a:cubicBezTo>
                  <a:pt x="1142046" y="630871"/>
                  <a:pt x="1155700" y="638175"/>
                  <a:pt x="1155700" y="638175"/>
                </a:cubicBezTo>
                <a:cubicBezTo>
                  <a:pt x="1157817" y="641350"/>
                  <a:pt x="1159607" y="644769"/>
                  <a:pt x="1162050" y="647700"/>
                </a:cubicBezTo>
                <a:cubicBezTo>
                  <a:pt x="1164925" y="651149"/>
                  <a:pt x="1169084" y="653489"/>
                  <a:pt x="1171575" y="657225"/>
                </a:cubicBezTo>
                <a:cubicBezTo>
                  <a:pt x="1173431" y="660010"/>
                  <a:pt x="1173253" y="663757"/>
                  <a:pt x="1174750" y="666750"/>
                </a:cubicBezTo>
                <a:cubicBezTo>
                  <a:pt x="1179170" y="675591"/>
                  <a:pt x="1183603" y="678778"/>
                  <a:pt x="1190625" y="685800"/>
                </a:cubicBezTo>
                <a:cubicBezTo>
                  <a:pt x="1198395" y="709110"/>
                  <a:pt x="1192242" y="700117"/>
                  <a:pt x="1206500" y="714375"/>
                </a:cubicBezTo>
                <a:cubicBezTo>
                  <a:pt x="1209644" y="723806"/>
                  <a:pt x="1211653" y="735403"/>
                  <a:pt x="1219200" y="742950"/>
                </a:cubicBezTo>
                <a:cubicBezTo>
                  <a:pt x="1221898" y="745648"/>
                  <a:pt x="1225550" y="747183"/>
                  <a:pt x="1228725" y="749300"/>
                </a:cubicBezTo>
                <a:cubicBezTo>
                  <a:pt x="1229783" y="752475"/>
                  <a:pt x="1230275" y="755899"/>
                  <a:pt x="1231900" y="758825"/>
                </a:cubicBezTo>
                <a:cubicBezTo>
                  <a:pt x="1241394" y="775915"/>
                  <a:pt x="1242555" y="775830"/>
                  <a:pt x="1254125" y="787400"/>
                </a:cubicBezTo>
                <a:cubicBezTo>
                  <a:pt x="1255183" y="792692"/>
                  <a:pt x="1255880" y="798069"/>
                  <a:pt x="1257300" y="803275"/>
                </a:cubicBezTo>
                <a:cubicBezTo>
                  <a:pt x="1259061" y="809733"/>
                  <a:pt x="1262027" y="815831"/>
                  <a:pt x="1263650" y="822325"/>
                </a:cubicBezTo>
                <a:cubicBezTo>
                  <a:pt x="1264708" y="826558"/>
                  <a:pt x="1265571" y="830845"/>
                  <a:pt x="1266825" y="835025"/>
                </a:cubicBezTo>
                <a:cubicBezTo>
                  <a:pt x="1268748" y="841436"/>
                  <a:pt x="1271058" y="847725"/>
                  <a:pt x="1273175" y="854075"/>
                </a:cubicBezTo>
                <a:lnTo>
                  <a:pt x="1276350" y="863600"/>
                </a:lnTo>
                <a:cubicBezTo>
                  <a:pt x="1275292" y="905933"/>
                  <a:pt x="1275142" y="948299"/>
                  <a:pt x="1273175" y="990600"/>
                </a:cubicBezTo>
                <a:cubicBezTo>
                  <a:pt x="1272756" y="999611"/>
                  <a:pt x="1260069" y="1015022"/>
                  <a:pt x="1257300" y="1019175"/>
                </a:cubicBezTo>
                <a:lnTo>
                  <a:pt x="1250950" y="1028700"/>
                </a:lnTo>
                <a:cubicBezTo>
                  <a:pt x="1248833" y="1031875"/>
                  <a:pt x="1247298" y="1035527"/>
                  <a:pt x="1244600" y="1038225"/>
                </a:cubicBezTo>
                <a:lnTo>
                  <a:pt x="1235075" y="1047750"/>
                </a:lnTo>
                <a:cubicBezTo>
                  <a:pt x="1227095" y="1071691"/>
                  <a:pt x="1238788" y="1043109"/>
                  <a:pt x="1222375" y="1063625"/>
                </a:cubicBezTo>
                <a:cubicBezTo>
                  <a:pt x="1220284" y="1066238"/>
                  <a:pt x="1221567" y="1070783"/>
                  <a:pt x="1219200" y="1073150"/>
                </a:cubicBezTo>
                <a:cubicBezTo>
                  <a:pt x="1213804" y="1078546"/>
                  <a:pt x="1206500" y="1081617"/>
                  <a:pt x="1200150" y="1085850"/>
                </a:cubicBezTo>
                <a:lnTo>
                  <a:pt x="1190625" y="1092200"/>
                </a:lnTo>
                <a:cubicBezTo>
                  <a:pt x="1187450" y="1094317"/>
                  <a:pt x="1183798" y="1095852"/>
                  <a:pt x="1181100" y="1098550"/>
                </a:cubicBezTo>
                <a:cubicBezTo>
                  <a:pt x="1177925" y="1101725"/>
                  <a:pt x="1175500" y="1105894"/>
                  <a:pt x="1171575" y="1108075"/>
                </a:cubicBezTo>
                <a:cubicBezTo>
                  <a:pt x="1165724" y="1111326"/>
                  <a:pt x="1158094" y="1110712"/>
                  <a:pt x="1152525" y="1114425"/>
                </a:cubicBezTo>
                <a:cubicBezTo>
                  <a:pt x="1146175" y="1118658"/>
                  <a:pt x="1140715" y="1124712"/>
                  <a:pt x="1133475" y="1127125"/>
                </a:cubicBezTo>
                <a:cubicBezTo>
                  <a:pt x="1116011" y="1132946"/>
                  <a:pt x="1131659" y="1126802"/>
                  <a:pt x="1114425" y="1136650"/>
                </a:cubicBezTo>
                <a:cubicBezTo>
                  <a:pt x="1102733" y="1143331"/>
                  <a:pt x="1093031" y="1145344"/>
                  <a:pt x="1082675" y="1155700"/>
                </a:cubicBezTo>
                <a:cubicBezTo>
                  <a:pt x="1067754" y="1170621"/>
                  <a:pt x="1076886" y="1162734"/>
                  <a:pt x="1054100" y="1177925"/>
                </a:cubicBezTo>
                <a:lnTo>
                  <a:pt x="1044575" y="1184275"/>
                </a:lnTo>
                <a:cubicBezTo>
                  <a:pt x="1041400" y="1186392"/>
                  <a:pt x="1038670" y="1189418"/>
                  <a:pt x="1035050" y="1190625"/>
                </a:cubicBezTo>
                <a:lnTo>
                  <a:pt x="1025525" y="1193800"/>
                </a:lnTo>
                <a:cubicBezTo>
                  <a:pt x="1022350" y="1196975"/>
                  <a:pt x="1019654" y="1200715"/>
                  <a:pt x="1016000" y="1203325"/>
                </a:cubicBezTo>
                <a:cubicBezTo>
                  <a:pt x="1000584" y="1214336"/>
                  <a:pt x="1007594" y="1205941"/>
                  <a:pt x="993775" y="1212850"/>
                </a:cubicBezTo>
                <a:cubicBezTo>
                  <a:pt x="990362" y="1214557"/>
                  <a:pt x="987563" y="1217307"/>
                  <a:pt x="984250" y="1219200"/>
                </a:cubicBezTo>
                <a:cubicBezTo>
                  <a:pt x="980141" y="1221548"/>
                  <a:pt x="975659" y="1223202"/>
                  <a:pt x="971550" y="1225550"/>
                </a:cubicBezTo>
                <a:cubicBezTo>
                  <a:pt x="968237" y="1227443"/>
                  <a:pt x="965512" y="1230350"/>
                  <a:pt x="962025" y="1231900"/>
                </a:cubicBezTo>
                <a:cubicBezTo>
                  <a:pt x="955908" y="1234618"/>
                  <a:pt x="942975" y="1238250"/>
                  <a:pt x="942975" y="1238250"/>
                </a:cubicBezTo>
                <a:cubicBezTo>
                  <a:pt x="914769" y="1259404"/>
                  <a:pt x="945316" y="1239061"/>
                  <a:pt x="917575" y="1250950"/>
                </a:cubicBezTo>
                <a:cubicBezTo>
                  <a:pt x="914068" y="1252453"/>
                  <a:pt x="911537" y="1255750"/>
                  <a:pt x="908050" y="1257300"/>
                </a:cubicBezTo>
                <a:cubicBezTo>
                  <a:pt x="901933" y="1260018"/>
                  <a:pt x="894569" y="1259937"/>
                  <a:pt x="889000" y="1263650"/>
                </a:cubicBezTo>
                <a:cubicBezTo>
                  <a:pt x="882650" y="1267883"/>
                  <a:pt x="877190" y="1273937"/>
                  <a:pt x="869950" y="1276350"/>
                </a:cubicBezTo>
                <a:lnTo>
                  <a:pt x="850900" y="1282700"/>
                </a:lnTo>
                <a:cubicBezTo>
                  <a:pt x="847725" y="1283758"/>
                  <a:pt x="844160" y="1284019"/>
                  <a:pt x="841375" y="1285875"/>
                </a:cubicBezTo>
                <a:cubicBezTo>
                  <a:pt x="838200" y="1287992"/>
                  <a:pt x="835357" y="1290722"/>
                  <a:pt x="831850" y="1292225"/>
                </a:cubicBezTo>
                <a:cubicBezTo>
                  <a:pt x="827839" y="1293944"/>
                  <a:pt x="823330" y="1294146"/>
                  <a:pt x="819150" y="1295400"/>
                </a:cubicBezTo>
                <a:lnTo>
                  <a:pt x="790575" y="1304925"/>
                </a:lnTo>
                <a:lnTo>
                  <a:pt x="781050" y="1308100"/>
                </a:lnTo>
                <a:cubicBezTo>
                  <a:pt x="777875" y="1309158"/>
                  <a:pt x="774310" y="1309419"/>
                  <a:pt x="771525" y="1311275"/>
                </a:cubicBezTo>
                <a:cubicBezTo>
                  <a:pt x="744228" y="1329473"/>
                  <a:pt x="778765" y="1307655"/>
                  <a:pt x="752475" y="1320800"/>
                </a:cubicBezTo>
                <a:cubicBezTo>
                  <a:pt x="749062" y="1322507"/>
                  <a:pt x="746457" y="1325647"/>
                  <a:pt x="742950" y="1327150"/>
                </a:cubicBezTo>
                <a:cubicBezTo>
                  <a:pt x="738939" y="1328869"/>
                  <a:pt x="734430" y="1329071"/>
                  <a:pt x="730250" y="1330325"/>
                </a:cubicBezTo>
                <a:lnTo>
                  <a:pt x="701675" y="1339850"/>
                </a:lnTo>
                <a:cubicBezTo>
                  <a:pt x="698500" y="1340908"/>
                  <a:pt x="694935" y="1341169"/>
                  <a:pt x="692150" y="1343025"/>
                </a:cubicBezTo>
                <a:cubicBezTo>
                  <a:pt x="688975" y="1345142"/>
                  <a:pt x="685556" y="1346932"/>
                  <a:pt x="682625" y="1349375"/>
                </a:cubicBezTo>
                <a:cubicBezTo>
                  <a:pt x="679176" y="1352250"/>
                  <a:pt x="676836" y="1356409"/>
                  <a:pt x="673100" y="1358900"/>
                </a:cubicBezTo>
                <a:cubicBezTo>
                  <a:pt x="670315" y="1360756"/>
                  <a:pt x="666568" y="1360578"/>
                  <a:pt x="663575" y="1362075"/>
                </a:cubicBezTo>
                <a:cubicBezTo>
                  <a:pt x="641649" y="1373038"/>
                  <a:pt x="667781" y="1364992"/>
                  <a:pt x="641350" y="1371600"/>
                </a:cubicBezTo>
                <a:cubicBezTo>
                  <a:pt x="625670" y="1382053"/>
                  <a:pt x="637921" y="1375632"/>
                  <a:pt x="615950" y="1381125"/>
                </a:cubicBezTo>
                <a:cubicBezTo>
                  <a:pt x="612703" y="1381937"/>
                  <a:pt x="609707" y="1383644"/>
                  <a:pt x="606425" y="1384300"/>
                </a:cubicBezTo>
                <a:cubicBezTo>
                  <a:pt x="593800" y="1386825"/>
                  <a:pt x="580816" y="1387527"/>
                  <a:pt x="568325" y="1390650"/>
                </a:cubicBezTo>
                <a:cubicBezTo>
                  <a:pt x="549380" y="1395386"/>
                  <a:pt x="559929" y="1393108"/>
                  <a:pt x="536575" y="1397000"/>
                </a:cubicBezTo>
                <a:cubicBezTo>
                  <a:pt x="533400" y="1399117"/>
                  <a:pt x="530636" y="1402046"/>
                  <a:pt x="527050" y="1403350"/>
                </a:cubicBezTo>
                <a:cubicBezTo>
                  <a:pt x="506727" y="1410740"/>
                  <a:pt x="491571" y="1410708"/>
                  <a:pt x="469900" y="1412875"/>
                </a:cubicBezTo>
                <a:cubicBezTo>
                  <a:pt x="463550" y="1411817"/>
                  <a:pt x="457016" y="1411550"/>
                  <a:pt x="450850" y="1409700"/>
                </a:cubicBezTo>
                <a:cubicBezTo>
                  <a:pt x="436934" y="1405525"/>
                  <a:pt x="440317" y="1402846"/>
                  <a:pt x="428625" y="1397000"/>
                </a:cubicBezTo>
                <a:cubicBezTo>
                  <a:pt x="423290" y="1394332"/>
                  <a:pt x="411486" y="1392176"/>
                  <a:pt x="406400" y="1390650"/>
                </a:cubicBezTo>
                <a:cubicBezTo>
                  <a:pt x="399989" y="1388727"/>
                  <a:pt x="392919" y="1388013"/>
                  <a:pt x="387350" y="1384300"/>
                </a:cubicBezTo>
                <a:cubicBezTo>
                  <a:pt x="384175" y="1382183"/>
                  <a:pt x="381398" y="1379290"/>
                  <a:pt x="377825" y="1377950"/>
                </a:cubicBezTo>
                <a:cubicBezTo>
                  <a:pt x="372772" y="1376055"/>
                  <a:pt x="367156" y="1376195"/>
                  <a:pt x="361950" y="1374775"/>
                </a:cubicBezTo>
                <a:cubicBezTo>
                  <a:pt x="355492" y="1373014"/>
                  <a:pt x="349394" y="1370048"/>
                  <a:pt x="342900" y="1368425"/>
                </a:cubicBezTo>
                <a:lnTo>
                  <a:pt x="317500" y="1362075"/>
                </a:lnTo>
                <a:cubicBezTo>
                  <a:pt x="314325" y="1359958"/>
                  <a:pt x="311388" y="1357432"/>
                  <a:pt x="307975" y="1355725"/>
                </a:cubicBezTo>
                <a:cubicBezTo>
                  <a:pt x="297337" y="1350406"/>
                  <a:pt x="278929" y="1350381"/>
                  <a:pt x="269875" y="1349375"/>
                </a:cubicBezTo>
                <a:cubicBezTo>
                  <a:pt x="227673" y="1335308"/>
                  <a:pt x="258781" y="1344460"/>
                  <a:pt x="155575" y="1349375"/>
                </a:cubicBezTo>
                <a:cubicBezTo>
                  <a:pt x="145709" y="1349845"/>
                  <a:pt x="122842" y="1352529"/>
                  <a:pt x="111125" y="1355725"/>
                </a:cubicBezTo>
                <a:cubicBezTo>
                  <a:pt x="104667" y="1357486"/>
                  <a:pt x="98425" y="1359958"/>
                  <a:pt x="92075" y="1362075"/>
                </a:cubicBezTo>
                <a:cubicBezTo>
                  <a:pt x="88900" y="1363133"/>
                  <a:pt x="85797" y="1364438"/>
                  <a:pt x="82550" y="1365250"/>
                </a:cubicBezTo>
                <a:lnTo>
                  <a:pt x="69850" y="1368425"/>
                </a:lnTo>
                <a:cubicBezTo>
                  <a:pt x="65617" y="1372658"/>
                  <a:pt x="61876" y="1377449"/>
                  <a:pt x="57150" y="1381125"/>
                </a:cubicBezTo>
                <a:cubicBezTo>
                  <a:pt x="52279" y="1384914"/>
                  <a:pt x="45064" y="1385779"/>
                  <a:pt x="41275" y="1390650"/>
                </a:cubicBezTo>
                <a:cubicBezTo>
                  <a:pt x="37166" y="1395934"/>
                  <a:pt x="34925" y="1409700"/>
                  <a:pt x="34925" y="1409700"/>
                </a:cubicBezTo>
                <a:cubicBezTo>
                  <a:pt x="32808" y="1435100"/>
                  <a:pt x="36635" y="1461720"/>
                  <a:pt x="28575" y="1485900"/>
                </a:cubicBezTo>
                <a:cubicBezTo>
                  <a:pt x="24020" y="1499565"/>
                  <a:pt x="26212" y="1492178"/>
                  <a:pt x="22225" y="1508125"/>
                </a:cubicBezTo>
                <a:cubicBezTo>
                  <a:pt x="21167" y="1520825"/>
                  <a:pt x="20539" y="1533568"/>
                  <a:pt x="19050" y="1546225"/>
                </a:cubicBezTo>
                <a:cubicBezTo>
                  <a:pt x="18395" y="1551790"/>
                  <a:pt x="14454" y="1568661"/>
                  <a:pt x="12700" y="1574800"/>
                </a:cubicBezTo>
                <a:cubicBezTo>
                  <a:pt x="11781" y="1578018"/>
                  <a:pt x="10444" y="1581107"/>
                  <a:pt x="9525" y="1584325"/>
                </a:cubicBezTo>
                <a:cubicBezTo>
                  <a:pt x="8326" y="1588521"/>
                  <a:pt x="7604" y="1592845"/>
                  <a:pt x="6350" y="1597025"/>
                </a:cubicBezTo>
                <a:cubicBezTo>
                  <a:pt x="4427" y="1603436"/>
                  <a:pt x="0" y="1616075"/>
                  <a:pt x="0" y="1616075"/>
                </a:cubicBezTo>
                <a:cubicBezTo>
                  <a:pt x="1058" y="1631950"/>
                  <a:pt x="559" y="1648006"/>
                  <a:pt x="3175" y="1663700"/>
                </a:cubicBezTo>
                <a:cubicBezTo>
                  <a:pt x="3802" y="1667464"/>
                  <a:pt x="7818" y="1669812"/>
                  <a:pt x="9525" y="1673225"/>
                </a:cubicBezTo>
                <a:cubicBezTo>
                  <a:pt x="21646" y="1697467"/>
                  <a:pt x="-807" y="1664741"/>
                  <a:pt x="22225" y="1695450"/>
                </a:cubicBezTo>
                <a:cubicBezTo>
                  <a:pt x="23283" y="1698625"/>
                  <a:pt x="23544" y="1702190"/>
                  <a:pt x="25400" y="1704975"/>
                </a:cubicBezTo>
                <a:cubicBezTo>
                  <a:pt x="34406" y="1718483"/>
                  <a:pt x="34984" y="1711821"/>
                  <a:pt x="47625" y="1720850"/>
                </a:cubicBezTo>
                <a:cubicBezTo>
                  <a:pt x="51279" y="1723460"/>
                  <a:pt x="53496" y="1727765"/>
                  <a:pt x="57150" y="1730375"/>
                </a:cubicBezTo>
                <a:cubicBezTo>
                  <a:pt x="61001" y="1733126"/>
                  <a:pt x="65741" y="1734377"/>
                  <a:pt x="69850" y="1736725"/>
                </a:cubicBezTo>
                <a:cubicBezTo>
                  <a:pt x="81574" y="1743424"/>
                  <a:pt x="78119" y="1744192"/>
                  <a:pt x="92075" y="1749425"/>
                </a:cubicBezTo>
                <a:cubicBezTo>
                  <a:pt x="96161" y="1750957"/>
                  <a:pt x="100595" y="1751346"/>
                  <a:pt x="104775" y="1752600"/>
                </a:cubicBezTo>
                <a:cubicBezTo>
                  <a:pt x="111186" y="1754523"/>
                  <a:pt x="117475" y="1756833"/>
                  <a:pt x="123825" y="1758950"/>
                </a:cubicBezTo>
                <a:cubicBezTo>
                  <a:pt x="127000" y="1760008"/>
                  <a:pt x="130049" y="1761575"/>
                  <a:pt x="133350" y="1762125"/>
                </a:cubicBezTo>
                <a:cubicBezTo>
                  <a:pt x="139700" y="1763183"/>
                  <a:pt x="146155" y="1763739"/>
                  <a:pt x="152400" y="1765300"/>
                </a:cubicBezTo>
                <a:lnTo>
                  <a:pt x="180975" y="1774825"/>
                </a:lnTo>
                <a:cubicBezTo>
                  <a:pt x="184150" y="1775883"/>
                  <a:pt x="187253" y="1777188"/>
                  <a:pt x="190500" y="1778000"/>
                </a:cubicBezTo>
                <a:cubicBezTo>
                  <a:pt x="198967" y="1780117"/>
                  <a:pt x="207292" y="1782915"/>
                  <a:pt x="215900" y="1784350"/>
                </a:cubicBezTo>
                <a:cubicBezTo>
                  <a:pt x="239254" y="1788242"/>
                  <a:pt x="228705" y="1785964"/>
                  <a:pt x="247650" y="1790700"/>
                </a:cubicBezTo>
                <a:cubicBezTo>
                  <a:pt x="264935" y="1790288"/>
                  <a:pt x="380388" y="1789651"/>
                  <a:pt x="425450" y="1784350"/>
                </a:cubicBezTo>
                <a:cubicBezTo>
                  <a:pt x="428774" y="1783959"/>
                  <a:pt x="431757" y="1782094"/>
                  <a:pt x="434975" y="1781175"/>
                </a:cubicBezTo>
                <a:cubicBezTo>
                  <a:pt x="439171" y="1779976"/>
                  <a:pt x="443415" y="1778947"/>
                  <a:pt x="447675" y="1778000"/>
                </a:cubicBezTo>
                <a:cubicBezTo>
                  <a:pt x="470663" y="1772892"/>
                  <a:pt x="456054" y="1777324"/>
                  <a:pt x="473075" y="1771650"/>
                </a:cubicBezTo>
                <a:cubicBezTo>
                  <a:pt x="476250" y="1768475"/>
                  <a:pt x="478864" y="1764616"/>
                  <a:pt x="482600" y="1762125"/>
                </a:cubicBezTo>
                <a:cubicBezTo>
                  <a:pt x="485385" y="1760269"/>
                  <a:pt x="489132" y="1760447"/>
                  <a:pt x="492125" y="1758950"/>
                </a:cubicBezTo>
                <a:cubicBezTo>
                  <a:pt x="495538" y="1757243"/>
                  <a:pt x="498237" y="1754307"/>
                  <a:pt x="501650" y="1752600"/>
                </a:cubicBezTo>
                <a:cubicBezTo>
                  <a:pt x="504643" y="1751103"/>
                  <a:pt x="508182" y="1750922"/>
                  <a:pt x="511175" y="1749425"/>
                </a:cubicBezTo>
                <a:cubicBezTo>
                  <a:pt x="514588" y="1747718"/>
                  <a:pt x="517769" y="1745518"/>
                  <a:pt x="520700" y="1743075"/>
                </a:cubicBezTo>
                <a:cubicBezTo>
                  <a:pt x="524149" y="1740200"/>
                  <a:pt x="526326" y="1735778"/>
                  <a:pt x="530225" y="1733550"/>
                </a:cubicBezTo>
                <a:cubicBezTo>
                  <a:pt x="534014" y="1731385"/>
                  <a:pt x="538692" y="1731433"/>
                  <a:pt x="542925" y="1730375"/>
                </a:cubicBezTo>
                <a:cubicBezTo>
                  <a:pt x="573892" y="1709730"/>
                  <a:pt x="525768" y="1742067"/>
                  <a:pt x="565150" y="1714500"/>
                </a:cubicBezTo>
                <a:cubicBezTo>
                  <a:pt x="571402" y="1710123"/>
                  <a:pt x="577850" y="1706033"/>
                  <a:pt x="584200" y="1701800"/>
                </a:cubicBezTo>
                <a:lnTo>
                  <a:pt x="593725" y="1695450"/>
                </a:lnTo>
                <a:cubicBezTo>
                  <a:pt x="610658" y="1670050"/>
                  <a:pt x="588433" y="1700742"/>
                  <a:pt x="609600" y="1679575"/>
                </a:cubicBezTo>
                <a:cubicBezTo>
                  <a:pt x="613342" y="1675833"/>
                  <a:pt x="615383" y="1670617"/>
                  <a:pt x="619125" y="1666875"/>
                </a:cubicBezTo>
                <a:cubicBezTo>
                  <a:pt x="625280" y="1660720"/>
                  <a:pt x="630428" y="1659932"/>
                  <a:pt x="638175" y="1657350"/>
                </a:cubicBezTo>
                <a:cubicBezTo>
                  <a:pt x="653096" y="1642429"/>
                  <a:pt x="643964" y="1650316"/>
                  <a:pt x="666750" y="1635125"/>
                </a:cubicBezTo>
                <a:lnTo>
                  <a:pt x="676275" y="1628775"/>
                </a:lnTo>
                <a:cubicBezTo>
                  <a:pt x="678392" y="1625600"/>
                  <a:pt x="679694" y="1621693"/>
                  <a:pt x="682625" y="1619250"/>
                </a:cubicBezTo>
                <a:cubicBezTo>
                  <a:pt x="686261" y="1616220"/>
                  <a:pt x="691311" y="1615408"/>
                  <a:pt x="695325" y="1612900"/>
                </a:cubicBezTo>
                <a:cubicBezTo>
                  <a:pt x="699812" y="1610095"/>
                  <a:pt x="703719" y="1606451"/>
                  <a:pt x="708025" y="1603375"/>
                </a:cubicBezTo>
                <a:cubicBezTo>
                  <a:pt x="711130" y="1601157"/>
                  <a:pt x="714619" y="1599468"/>
                  <a:pt x="717550" y="1597025"/>
                </a:cubicBezTo>
                <a:cubicBezTo>
                  <a:pt x="720999" y="1594150"/>
                  <a:pt x="723483" y="1590194"/>
                  <a:pt x="727075" y="1587500"/>
                </a:cubicBezTo>
                <a:cubicBezTo>
                  <a:pt x="732012" y="1583797"/>
                  <a:pt x="737717" y="1581246"/>
                  <a:pt x="742950" y="1577975"/>
                </a:cubicBezTo>
                <a:cubicBezTo>
                  <a:pt x="746186" y="1575953"/>
                  <a:pt x="749062" y="1573332"/>
                  <a:pt x="752475" y="1571625"/>
                </a:cubicBezTo>
                <a:cubicBezTo>
                  <a:pt x="757573" y="1569076"/>
                  <a:pt x="763252" y="1567824"/>
                  <a:pt x="768350" y="1565275"/>
                </a:cubicBezTo>
                <a:cubicBezTo>
                  <a:pt x="771763" y="1563568"/>
                  <a:pt x="774562" y="1560818"/>
                  <a:pt x="777875" y="1558925"/>
                </a:cubicBezTo>
                <a:cubicBezTo>
                  <a:pt x="788860" y="1552648"/>
                  <a:pt x="789414" y="1552962"/>
                  <a:pt x="800100" y="1549400"/>
                </a:cubicBezTo>
                <a:cubicBezTo>
                  <a:pt x="821486" y="1528014"/>
                  <a:pt x="796741" y="1549492"/>
                  <a:pt x="822325" y="1536700"/>
                </a:cubicBezTo>
                <a:cubicBezTo>
                  <a:pt x="829151" y="1533287"/>
                  <a:pt x="835025" y="1528233"/>
                  <a:pt x="841375" y="1524000"/>
                </a:cubicBezTo>
                <a:cubicBezTo>
                  <a:pt x="844550" y="1521883"/>
                  <a:pt x="847280" y="1518857"/>
                  <a:pt x="850900" y="1517650"/>
                </a:cubicBezTo>
                <a:cubicBezTo>
                  <a:pt x="857250" y="1515533"/>
                  <a:pt x="863833" y="1514018"/>
                  <a:pt x="869950" y="1511300"/>
                </a:cubicBezTo>
                <a:cubicBezTo>
                  <a:pt x="873437" y="1509750"/>
                  <a:pt x="875988" y="1506500"/>
                  <a:pt x="879475" y="1504950"/>
                </a:cubicBezTo>
                <a:cubicBezTo>
                  <a:pt x="885592" y="1502232"/>
                  <a:pt x="892785" y="1502044"/>
                  <a:pt x="898525" y="1498600"/>
                </a:cubicBezTo>
                <a:cubicBezTo>
                  <a:pt x="903817" y="1495425"/>
                  <a:pt x="908670" y="1491367"/>
                  <a:pt x="914400" y="1489075"/>
                </a:cubicBezTo>
                <a:cubicBezTo>
                  <a:pt x="919410" y="1487071"/>
                  <a:pt x="925017" y="1487113"/>
                  <a:pt x="930275" y="1485900"/>
                </a:cubicBezTo>
                <a:cubicBezTo>
                  <a:pt x="938779" y="1483938"/>
                  <a:pt x="947117" y="1481262"/>
                  <a:pt x="955675" y="1479550"/>
                </a:cubicBezTo>
                <a:cubicBezTo>
                  <a:pt x="960967" y="1478492"/>
                  <a:pt x="966381" y="1477926"/>
                  <a:pt x="971550" y="1476375"/>
                </a:cubicBezTo>
                <a:cubicBezTo>
                  <a:pt x="977009" y="1474737"/>
                  <a:pt x="981978" y="1471701"/>
                  <a:pt x="987425" y="1470025"/>
                </a:cubicBezTo>
                <a:cubicBezTo>
                  <a:pt x="995766" y="1467458"/>
                  <a:pt x="1004546" y="1466435"/>
                  <a:pt x="1012825" y="1463675"/>
                </a:cubicBezTo>
                <a:cubicBezTo>
                  <a:pt x="1019175" y="1461558"/>
                  <a:pt x="1025417" y="1459086"/>
                  <a:pt x="1031875" y="1457325"/>
                </a:cubicBezTo>
                <a:cubicBezTo>
                  <a:pt x="1037081" y="1455905"/>
                  <a:pt x="1042482" y="1455321"/>
                  <a:pt x="1047750" y="1454150"/>
                </a:cubicBezTo>
                <a:cubicBezTo>
                  <a:pt x="1053327" y="1452911"/>
                  <a:pt x="1064264" y="1450248"/>
                  <a:pt x="1069975" y="1447800"/>
                </a:cubicBezTo>
                <a:cubicBezTo>
                  <a:pt x="1103240" y="1433543"/>
                  <a:pt x="1056583" y="1451321"/>
                  <a:pt x="1101725" y="1428750"/>
                </a:cubicBezTo>
                <a:cubicBezTo>
                  <a:pt x="1105958" y="1426633"/>
                  <a:pt x="1110411" y="1424908"/>
                  <a:pt x="1114425" y="1422400"/>
                </a:cubicBezTo>
                <a:cubicBezTo>
                  <a:pt x="1118912" y="1419595"/>
                  <a:pt x="1122531" y="1415500"/>
                  <a:pt x="1127125" y="1412875"/>
                </a:cubicBezTo>
                <a:cubicBezTo>
                  <a:pt x="1130031" y="1411215"/>
                  <a:pt x="1133574" y="1411018"/>
                  <a:pt x="1136650" y="1409700"/>
                </a:cubicBezTo>
                <a:cubicBezTo>
                  <a:pt x="1141000" y="1407836"/>
                  <a:pt x="1145291" y="1405785"/>
                  <a:pt x="1149350" y="1403350"/>
                </a:cubicBezTo>
                <a:cubicBezTo>
                  <a:pt x="1155894" y="1399423"/>
                  <a:pt x="1161160" y="1393063"/>
                  <a:pt x="1168400" y="1390650"/>
                </a:cubicBezTo>
                <a:cubicBezTo>
                  <a:pt x="1178254" y="1387365"/>
                  <a:pt x="1180817" y="1387010"/>
                  <a:pt x="1190625" y="1381125"/>
                </a:cubicBezTo>
                <a:cubicBezTo>
                  <a:pt x="1206500" y="1371600"/>
                  <a:pt x="1206500" y="1370012"/>
                  <a:pt x="1219200" y="1362075"/>
                </a:cubicBezTo>
                <a:cubicBezTo>
                  <a:pt x="1224433" y="1358804"/>
                  <a:pt x="1229940" y="1355973"/>
                  <a:pt x="1235075" y="1352550"/>
                </a:cubicBezTo>
                <a:lnTo>
                  <a:pt x="1254125" y="1339850"/>
                </a:lnTo>
                <a:cubicBezTo>
                  <a:pt x="1257300" y="1337733"/>
                  <a:pt x="1260414" y="1335522"/>
                  <a:pt x="1263650" y="1333500"/>
                </a:cubicBezTo>
                <a:cubicBezTo>
                  <a:pt x="1268883" y="1330229"/>
                  <a:pt x="1279525" y="1323975"/>
                  <a:pt x="1279525" y="1323975"/>
                </a:cubicBezTo>
                <a:cubicBezTo>
                  <a:pt x="1281642" y="1320800"/>
                  <a:pt x="1282895" y="1316834"/>
                  <a:pt x="1285875" y="1314450"/>
                </a:cubicBezTo>
                <a:cubicBezTo>
                  <a:pt x="1288488" y="1312359"/>
                  <a:pt x="1292407" y="1312772"/>
                  <a:pt x="1295400" y="1311275"/>
                </a:cubicBezTo>
                <a:cubicBezTo>
                  <a:pt x="1298813" y="1309568"/>
                  <a:pt x="1301994" y="1307368"/>
                  <a:pt x="1304925" y="1304925"/>
                </a:cubicBezTo>
                <a:cubicBezTo>
                  <a:pt x="1308374" y="1302050"/>
                  <a:pt x="1311041" y="1298322"/>
                  <a:pt x="1314450" y="1295400"/>
                </a:cubicBezTo>
                <a:cubicBezTo>
                  <a:pt x="1327098" y="1284559"/>
                  <a:pt x="1331627" y="1284104"/>
                  <a:pt x="1346200" y="1273175"/>
                </a:cubicBezTo>
                <a:cubicBezTo>
                  <a:pt x="1350433" y="1270000"/>
                  <a:pt x="1354306" y="1266275"/>
                  <a:pt x="1358900" y="1263650"/>
                </a:cubicBezTo>
                <a:cubicBezTo>
                  <a:pt x="1361806" y="1261990"/>
                  <a:pt x="1365349" y="1261793"/>
                  <a:pt x="1368425" y="1260475"/>
                </a:cubicBezTo>
                <a:cubicBezTo>
                  <a:pt x="1372775" y="1258611"/>
                  <a:pt x="1376775" y="1255989"/>
                  <a:pt x="1381125" y="1254125"/>
                </a:cubicBezTo>
                <a:cubicBezTo>
                  <a:pt x="1384201" y="1252807"/>
                  <a:pt x="1387724" y="1252575"/>
                  <a:pt x="1390650" y="1250950"/>
                </a:cubicBezTo>
                <a:cubicBezTo>
                  <a:pt x="1397321" y="1247244"/>
                  <a:pt x="1402460" y="1240663"/>
                  <a:pt x="1409700" y="1238250"/>
                </a:cubicBezTo>
                <a:cubicBezTo>
                  <a:pt x="1427164" y="1232429"/>
                  <a:pt x="1411516" y="1238573"/>
                  <a:pt x="1428750" y="1228725"/>
                </a:cubicBezTo>
                <a:cubicBezTo>
                  <a:pt x="1432859" y="1226377"/>
                  <a:pt x="1437341" y="1224723"/>
                  <a:pt x="1441450" y="1222375"/>
                </a:cubicBezTo>
                <a:cubicBezTo>
                  <a:pt x="1444763" y="1220482"/>
                  <a:pt x="1447402" y="1217365"/>
                  <a:pt x="1450975" y="1216025"/>
                </a:cubicBezTo>
                <a:cubicBezTo>
                  <a:pt x="1456028" y="1214130"/>
                  <a:pt x="1461558" y="1213908"/>
                  <a:pt x="1466850" y="1212850"/>
                </a:cubicBezTo>
                <a:cubicBezTo>
                  <a:pt x="1473200" y="1206500"/>
                  <a:pt x="1477381" y="1196640"/>
                  <a:pt x="1485900" y="1193800"/>
                </a:cubicBezTo>
                <a:cubicBezTo>
                  <a:pt x="1492250" y="1191683"/>
                  <a:pt x="1498456" y="1189073"/>
                  <a:pt x="1504950" y="1187450"/>
                </a:cubicBezTo>
                <a:cubicBezTo>
                  <a:pt x="1509183" y="1186392"/>
                  <a:pt x="1513510" y="1185655"/>
                  <a:pt x="1517650" y="1184275"/>
                </a:cubicBezTo>
                <a:cubicBezTo>
                  <a:pt x="1550610" y="1173288"/>
                  <a:pt x="1519716" y="1183242"/>
                  <a:pt x="1543050" y="1171575"/>
                </a:cubicBezTo>
                <a:cubicBezTo>
                  <a:pt x="1547605" y="1169298"/>
                  <a:pt x="1561206" y="1166242"/>
                  <a:pt x="1565275" y="1165225"/>
                </a:cubicBezTo>
                <a:lnTo>
                  <a:pt x="1584325" y="1152525"/>
                </a:lnTo>
                <a:cubicBezTo>
                  <a:pt x="1587500" y="1150408"/>
                  <a:pt x="1590230" y="1147382"/>
                  <a:pt x="1593850" y="1146175"/>
                </a:cubicBezTo>
                <a:lnTo>
                  <a:pt x="1603375" y="1143000"/>
                </a:lnTo>
                <a:cubicBezTo>
                  <a:pt x="1609357" y="1137018"/>
                  <a:pt x="1614468" y="1130661"/>
                  <a:pt x="1622425" y="1127125"/>
                </a:cubicBezTo>
                <a:cubicBezTo>
                  <a:pt x="1628542" y="1124407"/>
                  <a:pt x="1641475" y="1120775"/>
                  <a:pt x="1641475" y="1120775"/>
                </a:cubicBezTo>
                <a:cubicBezTo>
                  <a:pt x="1671861" y="1090389"/>
                  <a:pt x="1632956" y="1126455"/>
                  <a:pt x="1660525" y="1108075"/>
                </a:cubicBezTo>
                <a:cubicBezTo>
                  <a:pt x="1664261" y="1105584"/>
                  <a:pt x="1666601" y="1101425"/>
                  <a:pt x="1670050" y="1098550"/>
                </a:cubicBezTo>
                <a:cubicBezTo>
                  <a:pt x="1672981" y="1096107"/>
                  <a:pt x="1676877" y="1094898"/>
                  <a:pt x="1679575" y="1092200"/>
                </a:cubicBezTo>
                <a:cubicBezTo>
                  <a:pt x="1683317" y="1088458"/>
                  <a:pt x="1685656" y="1083518"/>
                  <a:pt x="1689100" y="1079500"/>
                </a:cubicBezTo>
                <a:cubicBezTo>
                  <a:pt x="1692022" y="1076091"/>
                  <a:pt x="1695450" y="1073150"/>
                  <a:pt x="1698625" y="1069975"/>
                </a:cubicBezTo>
                <a:lnTo>
                  <a:pt x="1708150" y="1041400"/>
                </a:lnTo>
                <a:lnTo>
                  <a:pt x="1711325" y="1031875"/>
                </a:lnTo>
                <a:cubicBezTo>
                  <a:pt x="1710267" y="986367"/>
                  <a:pt x="1710823" y="940792"/>
                  <a:pt x="1708150" y="895350"/>
                </a:cubicBezTo>
                <a:cubicBezTo>
                  <a:pt x="1707638" y="886638"/>
                  <a:pt x="1703917" y="878417"/>
                  <a:pt x="1701800" y="869950"/>
                </a:cubicBezTo>
                <a:cubicBezTo>
                  <a:pt x="1700025" y="862851"/>
                  <a:pt x="1695367" y="842838"/>
                  <a:pt x="1692275" y="838200"/>
                </a:cubicBezTo>
                <a:cubicBezTo>
                  <a:pt x="1690158" y="835025"/>
                  <a:pt x="1687632" y="832088"/>
                  <a:pt x="1685925" y="828675"/>
                </a:cubicBezTo>
                <a:cubicBezTo>
                  <a:pt x="1684428" y="825682"/>
                  <a:pt x="1684524" y="821988"/>
                  <a:pt x="1682750" y="819150"/>
                </a:cubicBezTo>
                <a:cubicBezTo>
                  <a:pt x="1679158" y="813403"/>
                  <a:pt x="1674116" y="808696"/>
                  <a:pt x="1670050" y="803275"/>
                </a:cubicBezTo>
                <a:cubicBezTo>
                  <a:pt x="1667760" y="800222"/>
                  <a:pt x="1665407" y="797163"/>
                  <a:pt x="1663700" y="793750"/>
                </a:cubicBezTo>
                <a:cubicBezTo>
                  <a:pt x="1662203" y="790757"/>
                  <a:pt x="1662892" y="786592"/>
                  <a:pt x="1660525" y="784225"/>
                </a:cubicBezTo>
                <a:cubicBezTo>
                  <a:pt x="1658158" y="781858"/>
                  <a:pt x="1654175" y="782108"/>
                  <a:pt x="1651000" y="781050"/>
                </a:cubicBezTo>
                <a:cubicBezTo>
                  <a:pt x="1636444" y="759215"/>
                  <a:pt x="1645540" y="764413"/>
                  <a:pt x="1628775" y="758825"/>
                </a:cubicBezTo>
                <a:cubicBezTo>
                  <a:pt x="1626658" y="755650"/>
                  <a:pt x="1625297" y="751813"/>
                  <a:pt x="1622425" y="749300"/>
                </a:cubicBezTo>
                <a:cubicBezTo>
                  <a:pt x="1616682" y="744274"/>
                  <a:pt x="1603375" y="736600"/>
                  <a:pt x="1603375" y="736600"/>
                </a:cubicBezTo>
                <a:cubicBezTo>
                  <a:pt x="1591733" y="719138"/>
                  <a:pt x="1603375" y="733954"/>
                  <a:pt x="1587500" y="720725"/>
                </a:cubicBezTo>
                <a:cubicBezTo>
                  <a:pt x="1578955" y="713604"/>
                  <a:pt x="1578585" y="709355"/>
                  <a:pt x="1568450" y="704850"/>
                </a:cubicBezTo>
                <a:cubicBezTo>
                  <a:pt x="1546369" y="695036"/>
                  <a:pt x="1555171" y="701482"/>
                  <a:pt x="1536700" y="695325"/>
                </a:cubicBezTo>
                <a:cubicBezTo>
                  <a:pt x="1531293" y="693523"/>
                  <a:pt x="1525923" y="691524"/>
                  <a:pt x="1520825" y="688975"/>
                </a:cubicBezTo>
                <a:cubicBezTo>
                  <a:pt x="1517412" y="687268"/>
                  <a:pt x="1514787" y="684175"/>
                  <a:pt x="1511300" y="682625"/>
                </a:cubicBezTo>
                <a:cubicBezTo>
                  <a:pt x="1505183" y="679907"/>
                  <a:pt x="1498600" y="678392"/>
                  <a:pt x="1492250" y="676275"/>
                </a:cubicBezTo>
                <a:lnTo>
                  <a:pt x="1482725" y="673100"/>
                </a:lnTo>
                <a:cubicBezTo>
                  <a:pt x="1479550" y="672042"/>
                  <a:pt x="1476482" y="670581"/>
                  <a:pt x="1473200" y="669925"/>
                </a:cubicBezTo>
                <a:cubicBezTo>
                  <a:pt x="1467908" y="668867"/>
                  <a:pt x="1462593" y="667921"/>
                  <a:pt x="1457325" y="666750"/>
                </a:cubicBezTo>
                <a:cubicBezTo>
                  <a:pt x="1453065" y="665803"/>
                  <a:pt x="1448918" y="664356"/>
                  <a:pt x="1444625" y="663575"/>
                </a:cubicBezTo>
                <a:cubicBezTo>
                  <a:pt x="1437262" y="662236"/>
                  <a:pt x="1429782" y="661630"/>
                  <a:pt x="1422400" y="660400"/>
                </a:cubicBezTo>
                <a:cubicBezTo>
                  <a:pt x="1417077" y="659513"/>
                  <a:pt x="1411834" y="658190"/>
                  <a:pt x="1406525" y="657225"/>
                </a:cubicBezTo>
                <a:cubicBezTo>
                  <a:pt x="1400191" y="656073"/>
                  <a:pt x="1393759" y="655447"/>
                  <a:pt x="1387475" y="654050"/>
                </a:cubicBezTo>
                <a:cubicBezTo>
                  <a:pt x="1375977" y="651495"/>
                  <a:pt x="1377383" y="649378"/>
                  <a:pt x="1365250" y="644525"/>
                </a:cubicBezTo>
                <a:cubicBezTo>
                  <a:pt x="1359035" y="642039"/>
                  <a:pt x="1346200" y="638175"/>
                  <a:pt x="1346200" y="638175"/>
                </a:cubicBezTo>
                <a:cubicBezTo>
                  <a:pt x="1344083" y="635000"/>
                  <a:pt x="1342548" y="631348"/>
                  <a:pt x="1339850" y="628650"/>
                </a:cubicBezTo>
                <a:cubicBezTo>
                  <a:pt x="1337152" y="625952"/>
                  <a:pt x="1332709" y="625280"/>
                  <a:pt x="1330325" y="622300"/>
                </a:cubicBezTo>
                <a:cubicBezTo>
                  <a:pt x="1328234" y="619687"/>
                  <a:pt x="1328647" y="615768"/>
                  <a:pt x="1327150" y="612775"/>
                </a:cubicBezTo>
                <a:cubicBezTo>
                  <a:pt x="1321858" y="602192"/>
                  <a:pt x="1320800" y="603250"/>
                  <a:pt x="1311275" y="596900"/>
                </a:cubicBezTo>
                <a:cubicBezTo>
                  <a:pt x="1309158" y="593725"/>
                  <a:pt x="1306632" y="590788"/>
                  <a:pt x="1304925" y="587375"/>
                </a:cubicBezTo>
                <a:cubicBezTo>
                  <a:pt x="1303428" y="584382"/>
                  <a:pt x="1303606" y="580635"/>
                  <a:pt x="1301750" y="577850"/>
                </a:cubicBezTo>
                <a:cubicBezTo>
                  <a:pt x="1299259" y="574114"/>
                  <a:pt x="1295100" y="571774"/>
                  <a:pt x="1292225" y="568325"/>
                </a:cubicBezTo>
                <a:cubicBezTo>
                  <a:pt x="1276750" y="549754"/>
                  <a:pt x="1297512" y="567528"/>
                  <a:pt x="1273175" y="549275"/>
                </a:cubicBezTo>
                <a:cubicBezTo>
                  <a:pt x="1270593" y="541528"/>
                  <a:pt x="1269805" y="536380"/>
                  <a:pt x="1263650" y="530225"/>
                </a:cubicBezTo>
                <a:cubicBezTo>
                  <a:pt x="1260952" y="527527"/>
                  <a:pt x="1257300" y="525992"/>
                  <a:pt x="1254125" y="523875"/>
                </a:cubicBezTo>
                <a:cubicBezTo>
                  <a:pt x="1246975" y="502425"/>
                  <a:pt x="1256891" y="525675"/>
                  <a:pt x="1241425" y="508000"/>
                </a:cubicBezTo>
                <a:cubicBezTo>
                  <a:pt x="1236399" y="502257"/>
                  <a:pt x="1232958" y="495300"/>
                  <a:pt x="1228725" y="488950"/>
                </a:cubicBezTo>
                <a:cubicBezTo>
                  <a:pt x="1226608" y="485775"/>
                  <a:pt x="1224082" y="482838"/>
                  <a:pt x="1222375" y="479425"/>
                </a:cubicBezTo>
                <a:cubicBezTo>
                  <a:pt x="1217364" y="469403"/>
                  <a:pt x="1210988" y="455338"/>
                  <a:pt x="1203325" y="447675"/>
                </a:cubicBezTo>
                <a:cubicBezTo>
                  <a:pt x="1200150" y="444500"/>
                  <a:pt x="1196557" y="441694"/>
                  <a:pt x="1193800" y="438150"/>
                </a:cubicBezTo>
                <a:cubicBezTo>
                  <a:pt x="1189115" y="432126"/>
                  <a:pt x="1185333" y="425450"/>
                  <a:pt x="1181100" y="419100"/>
                </a:cubicBezTo>
                <a:lnTo>
                  <a:pt x="1174750" y="409575"/>
                </a:lnTo>
                <a:cubicBezTo>
                  <a:pt x="1172633" y="406400"/>
                  <a:pt x="1171575" y="402167"/>
                  <a:pt x="1168400" y="400050"/>
                </a:cubicBezTo>
                <a:lnTo>
                  <a:pt x="1158875" y="393700"/>
                </a:lnTo>
                <a:cubicBezTo>
                  <a:pt x="1157817" y="390525"/>
                  <a:pt x="1157325" y="387101"/>
                  <a:pt x="1155700" y="384175"/>
                </a:cubicBezTo>
                <a:cubicBezTo>
                  <a:pt x="1151994" y="377504"/>
                  <a:pt x="1145413" y="372365"/>
                  <a:pt x="1143000" y="365125"/>
                </a:cubicBezTo>
                <a:lnTo>
                  <a:pt x="1136650" y="346075"/>
                </a:lnTo>
                <a:cubicBezTo>
                  <a:pt x="1135592" y="336550"/>
                  <a:pt x="1134073" y="327065"/>
                  <a:pt x="1133475" y="317500"/>
                </a:cubicBezTo>
                <a:cubicBezTo>
                  <a:pt x="1131667" y="288569"/>
                  <a:pt x="1133226" y="252755"/>
                  <a:pt x="1127125" y="222250"/>
                </a:cubicBezTo>
                <a:cubicBezTo>
                  <a:pt x="1126469" y="218968"/>
                  <a:pt x="1124869" y="215943"/>
                  <a:pt x="1123950" y="212725"/>
                </a:cubicBezTo>
                <a:cubicBezTo>
                  <a:pt x="1120912" y="202091"/>
                  <a:pt x="1119455" y="191035"/>
                  <a:pt x="1114425" y="180975"/>
                </a:cubicBezTo>
                <a:cubicBezTo>
                  <a:pt x="1112308" y="176742"/>
                  <a:pt x="1110423" y="172384"/>
                  <a:pt x="1108075" y="168275"/>
                </a:cubicBezTo>
                <a:cubicBezTo>
                  <a:pt x="1106182" y="164962"/>
                  <a:pt x="1103432" y="162163"/>
                  <a:pt x="1101725" y="158750"/>
                </a:cubicBezTo>
                <a:cubicBezTo>
                  <a:pt x="1100228" y="155757"/>
                  <a:pt x="1100047" y="152218"/>
                  <a:pt x="1098550" y="149225"/>
                </a:cubicBezTo>
                <a:cubicBezTo>
                  <a:pt x="1096843" y="145812"/>
                  <a:pt x="1093750" y="143187"/>
                  <a:pt x="1092200" y="139700"/>
                </a:cubicBezTo>
                <a:lnTo>
                  <a:pt x="1082675" y="111125"/>
                </a:lnTo>
                <a:cubicBezTo>
                  <a:pt x="1081617" y="107950"/>
                  <a:pt x="1081356" y="104385"/>
                  <a:pt x="1079500" y="101600"/>
                </a:cubicBezTo>
                <a:cubicBezTo>
                  <a:pt x="1075267" y="95250"/>
                  <a:pt x="1072196" y="87946"/>
                  <a:pt x="1066800" y="82550"/>
                </a:cubicBezTo>
                <a:cubicBezTo>
                  <a:pt x="1063625" y="79375"/>
                  <a:pt x="1060819" y="75782"/>
                  <a:pt x="1057275" y="73025"/>
                </a:cubicBezTo>
                <a:cubicBezTo>
                  <a:pt x="1051251" y="68340"/>
                  <a:pt x="1038225" y="60325"/>
                  <a:pt x="1038225" y="60325"/>
                </a:cubicBezTo>
                <a:cubicBezTo>
                  <a:pt x="1036108" y="57150"/>
                  <a:pt x="1034855" y="53184"/>
                  <a:pt x="1031875" y="50800"/>
                </a:cubicBezTo>
                <a:cubicBezTo>
                  <a:pt x="1012409" y="35227"/>
                  <a:pt x="1031293" y="72249"/>
                  <a:pt x="1003300" y="34925"/>
                </a:cubicBezTo>
                <a:cubicBezTo>
                  <a:pt x="985196" y="10787"/>
                  <a:pt x="1002951" y="29439"/>
                  <a:pt x="984250" y="19050"/>
                </a:cubicBezTo>
                <a:cubicBezTo>
                  <a:pt x="977579" y="15344"/>
                  <a:pt x="972604" y="8201"/>
                  <a:pt x="965200" y="6350"/>
                </a:cubicBezTo>
                <a:cubicBezTo>
                  <a:pt x="947265" y="1866"/>
                  <a:pt x="956779" y="4031"/>
                  <a:pt x="936625" y="0"/>
                </a:cubicBezTo>
                <a:cubicBezTo>
                  <a:pt x="901700" y="1058"/>
                  <a:pt x="866743" y="1339"/>
                  <a:pt x="831850" y="3175"/>
                </a:cubicBezTo>
                <a:cubicBezTo>
                  <a:pt x="811311" y="4256"/>
                  <a:pt x="821117" y="5366"/>
                  <a:pt x="806450" y="12700"/>
                </a:cubicBezTo>
                <a:cubicBezTo>
                  <a:pt x="803457" y="14197"/>
                  <a:pt x="799851" y="14250"/>
                  <a:pt x="796925" y="15875"/>
                </a:cubicBezTo>
                <a:cubicBezTo>
                  <a:pt x="790254" y="19581"/>
                  <a:pt x="784225" y="24342"/>
                  <a:pt x="777875" y="28575"/>
                </a:cubicBezTo>
                <a:cubicBezTo>
                  <a:pt x="774700" y="30692"/>
                  <a:pt x="771048" y="32227"/>
                  <a:pt x="768350" y="34925"/>
                </a:cubicBezTo>
                <a:cubicBezTo>
                  <a:pt x="740523" y="62752"/>
                  <a:pt x="774577" y="27453"/>
                  <a:pt x="752475" y="53975"/>
                </a:cubicBezTo>
                <a:cubicBezTo>
                  <a:pt x="749600" y="57424"/>
                  <a:pt x="746125" y="60325"/>
                  <a:pt x="742950" y="63500"/>
                </a:cubicBezTo>
                <a:cubicBezTo>
                  <a:pt x="734970" y="87441"/>
                  <a:pt x="746663" y="58859"/>
                  <a:pt x="730250" y="79375"/>
                </a:cubicBezTo>
                <a:cubicBezTo>
                  <a:pt x="728159" y="81988"/>
                  <a:pt x="728700" y="85974"/>
                  <a:pt x="727075" y="88900"/>
                </a:cubicBezTo>
                <a:cubicBezTo>
                  <a:pt x="716180" y="108510"/>
                  <a:pt x="718764" y="105024"/>
                  <a:pt x="704850" y="114300"/>
                </a:cubicBezTo>
                <a:cubicBezTo>
                  <a:pt x="701340" y="124829"/>
                  <a:pt x="700617" y="131233"/>
                  <a:pt x="698500" y="139700"/>
                </a:cubicBezTo>
                <a:close/>
              </a:path>
            </a:pathLst>
          </a:cu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0946F0-15D4-4187-B6B9-B8DAE66EAD80}"/>
              </a:ext>
            </a:extLst>
          </p:cNvPr>
          <p:cNvSpPr/>
          <p:nvPr/>
        </p:nvSpPr>
        <p:spPr>
          <a:xfrm>
            <a:off x="5425467" y="2867924"/>
            <a:ext cx="455256" cy="192878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249B23-3092-4CA8-A260-4418B448E680}"/>
              </a:ext>
            </a:extLst>
          </p:cNvPr>
          <p:cNvSpPr/>
          <p:nvPr/>
        </p:nvSpPr>
        <p:spPr>
          <a:xfrm>
            <a:off x="4133539" y="2947271"/>
            <a:ext cx="334791" cy="33479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4C154E-9C95-4B72-A393-B23754F3CE36}"/>
              </a:ext>
            </a:extLst>
          </p:cNvPr>
          <p:cNvSpPr/>
          <p:nvPr/>
        </p:nvSpPr>
        <p:spPr>
          <a:xfrm>
            <a:off x="4809745" y="2947271"/>
            <a:ext cx="334791" cy="33479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8F1E53-F733-4CD4-BD21-946EF5E4B722}"/>
              </a:ext>
            </a:extLst>
          </p:cNvPr>
          <p:cNvSpPr/>
          <p:nvPr/>
        </p:nvSpPr>
        <p:spPr>
          <a:xfrm>
            <a:off x="5485952" y="2942342"/>
            <a:ext cx="334791" cy="334791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0D1655-04A2-404C-807F-78CEAFF826A8}"/>
              </a:ext>
            </a:extLst>
          </p:cNvPr>
          <p:cNvSpPr/>
          <p:nvPr/>
        </p:nvSpPr>
        <p:spPr>
          <a:xfrm>
            <a:off x="5485952" y="3709507"/>
            <a:ext cx="334791" cy="334791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BB9ADE-9966-4169-8130-491CD53AE034}"/>
              </a:ext>
            </a:extLst>
          </p:cNvPr>
          <p:cNvSpPr/>
          <p:nvPr/>
        </p:nvSpPr>
        <p:spPr>
          <a:xfrm>
            <a:off x="4133539" y="4403248"/>
            <a:ext cx="334791" cy="33479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FBB7FA-6A5C-48BA-B5CF-A3AC4203F9AD}"/>
              </a:ext>
            </a:extLst>
          </p:cNvPr>
          <p:cNvSpPr/>
          <p:nvPr/>
        </p:nvSpPr>
        <p:spPr>
          <a:xfrm>
            <a:off x="5485952" y="4403248"/>
            <a:ext cx="334791" cy="334791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BE0706-93D9-4C9B-BA31-76A047112650}"/>
                  </a:ext>
                </a:extLst>
              </p:cNvPr>
              <p:cNvSpPr txBox="1"/>
              <p:nvPr/>
            </p:nvSpPr>
            <p:spPr>
              <a:xfrm>
                <a:off x="3038302" y="2857646"/>
                <a:ext cx="958980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𝕄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BE0706-93D9-4C9B-BA31-76A047112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302" y="2857646"/>
                <a:ext cx="958980" cy="4135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696863-C2DD-4440-848A-81E2FDAABFEC}"/>
                  </a:ext>
                </a:extLst>
              </p:cNvPr>
              <p:cNvSpPr txBox="1"/>
              <p:nvPr/>
            </p:nvSpPr>
            <p:spPr>
              <a:xfrm>
                <a:off x="3016798" y="3617988"/>
                <a:ext cx="1057661" cy="42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696863-C2DD-4440-848A-81E2FDAA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798" y="3617988"/>
                <a:ext cx="1057661" cy="428131"/>
              </a:xfrm>
              <a:prstGeom prst="rect">
                <a:avLst/>
              </a:prstGeom>
              <a:blipFill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9D7270-D9FF-48D3-8212-B0ADBCFC1B89}"/>
                  </a:ext>
                </a:extLst>
              </p:cNvPr>
              <p:cNvSpPr txBox="1"/>
              <p:nvPr/>
            </p:nvSpPr>
            <p:spPr>
              <a:xfrm>
                <a:off x="3009089" y="4356224"/>
                <a:ext cx="1001363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𝕄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9D7270-D9FF-48D3-8212-B0ADBCFC1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089" y="4356224"/>
                <a:ext cx="1001363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9139631-4051-469B-813C-9EDAB6FBA685}"/>
              </a:ext>
            </a:extLst>
          </p:cNvPr>
          <p:cNvSpPr txBox="1"/>
          <p:nvPr/>
        </p:nvSpPr>
        <p:spPr>
          <a:xfrm>
            <a:off x="1809861" y="1589890"/>
            <a:ext cx="2979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Lower level:</a:t>
            </a:r>
          </a:p>
          <a:p>
            <a:r>
              <a:rPr lang="en-US" altLang="zh-CN" sz="2000" dirty="0"/>
              <a:t>maintain local user models</a:t>
            </a:r>
            <a:endParaRPr lang="zh-CN" altLang="en-US" sz="2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109F79-E6BE-4FA5-AA6F-7376DA92FFDA}"/>
              </a:ext>
            </a:extLst>
          </p:cNvPr>
          <p:cNvGrpSpPr/>
          <p:nvPr/>
        </p:nvGrpSpPr>
        <p:grpSpPr>
          <a:xfrm>
            <a:off x="3529280" y="3380305"/>
            <a:ext cx="49694" cy="291272"/>
            <a:chOff x="7054850" y="1754525"/>
            <a:chExt cx="45719" cy="26796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C2CCC3D-5185-41DF-A21B-BB5D69ABA53E}"/>
                </a:ext>
              </a:extLst>
            </p:cNvPr>
            <p:cNvSpPr/>
            <p:nvPr/>
          </p:nvSpPr>
          <p:spPr>
            <a:xfrm>
              <a:off x="7054850" y="175452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F8CF0AB-4DE6-4DDB-A33C-83343802530C}"/>
                </a:ext>
              </a:extLst>
            </p:cNvPr>
            <p:cNvSpPr/>
            <p:nvPr/>
          </p:nvSpPr>
          <p:spPr>
            <a:xfrm>
              <a:off x="7054850" y="18656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A3505A8-C4B1-406E-B9B9-3525E8EB9569}"/>
                </a:ext>
              </a:extLst>
            </p:cNvPr>
            <p:cNvSpPr/>
            <p:nvPr/>
          </p:nvSpPr>
          <p:spPr>
            <a:xfrm>
              <a:off x="7054850" y="19767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AA6146-E2C1-4E05-A82E-E801BA94DFD0}"/>
              </a:ext>
            </a:extLst>
          </p:cNvPr>
          <p:cNvGrpSpPr/>
          <p:nvPr/>
        </p:nvGrpSpPr>
        <p:grpSpPr>
          <a:xfrm>
            <a:off x="3525576" y="4130493"/>
            <a:ext cx="49694" cy="291272"/>
            <a:chOff x="7054850" y="1754525"/>
            <a:chExt cx="45719" cy="26796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933870F-1950-4796-8FEB-FF07C69D4D42}"/>
                </a:ext>
              </a:extLst>
            </p:cNvPr>
            <p:cNvSpPr/>
            <p:nvPr/>
          </p:nvSpPr>
          <p:spPr>
            <a:xfrm>
              <a:off x="7054850" y="175452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81E11E-C70C-4EC3-9C9F-7994AF43F3E8}"/>
                </a:ext>
              </a:extLst>
            </p:cNvPr>
            <p:cNvSpPr/>
            <p:nvPr/>
          </p:nvSpPr>
          <p:spPr>
            <a:xfrm>
              <a:off x="7054850" y="18656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EB26CB7-83E8-46C3-8258-E469D5339C06}"/>
                </a:ext>
              </a:extLst>
            </p:cNvPr>
            <p:cNvSpPr/>
            <p:nvPr/>
          </p:nvSpPr>
          <p:spPr>
            <a:xfrm>
              <a:off x="7054850" y="19767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llout: Bent Line 26">
                <a:extLst>
                  <a:ext uri="{FF2B5EF4-FFF2-40B4-BE49-F238E27FC236}">
                    <a16:creationId xmlns:a16="http://schemas.microsoft.com/office/drawing/2014/main" id="{812233C3-D0B8-41D8-8317-FA1839EF8659}"/>
                  </a:ext>
                </a:extLst>
              </p:cNvPr>
              <p:cNvSpPr/>
              <p:nvPr/>
            </p:nvSpPr>
            <p:spPr>
              <a:xfrm>
                <a:off x="1336875" y="5142059"/>
                <a:ext cx="4204736" cy="697202"/>
              </a:xfrm>
              <a:prstGeom prst="borderCallout2">
                <a:avLst>
                  <a:gd name="adj1" fmla="val -2897"/>
                  <a:gd name="adj2" fmla="val 47721"/>
                  <a:gd name="adj3" fmla="val -30465"/>
                  <a:gd name="adj4" fmla="val 46629"/>
                  <a:gd name="adj5" fmla="val -54152"/>
                  <a:gd name="adj6" fmla="val 46321"/>
                </a:avLst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78643" indent="-578643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observation history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578643" indent="-578643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sufficient statistics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7" name="Callout: Bent Line 26">
                <a:extLst>
                  <a:ext uri="{FF2B5EF4-FFF2-40B4-BE49-F238E27FC236}">
                    <a16:creationId xmlns:a16="http://schemas.microsoft.com/office/drawing/2014/main" id="{812233C3-D0B8-41D8-8317-FA1839EF8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875" y="5142059"/>
                <a:ext cx="4204736" cy="697202"/>
              </a:xfrm>
              <a:prstGeom prst="borderCallout2">
                <a:avLst>
                  <a:gd name="adj1" fmla="val -2897"/>
                  <a:gd name="adj2" fmla="val 47721"/>
                  <a:gd name="adj3" fmla="val -30465"/>
                  <a:gd name="adj4" fmla="val 46629"/>
                  <a:gd name="adj5" fmla="val -54152"/>
                  <a:gd name="adj6" fmla="val 46321"/>
                </a:avLst>
              </a:prstGeom>
              <a:blipFill>
                <a:blip r:embed="rId5"/>
                <a:stretch>
                  <a:fillRect l="-1156" b="-10169"/>
                </a:stretch>
              </a:blipFill>
              <a:ln w="95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46C921BA-20CD-47DC-BE09-0E74AA90FD81}"/>
              </a:ext>
            </a:extLst>
          </p:cNvPr>
          <p:cNvSpPr/>
          <p:nvPr/>
        </p:nvSpPr>
        <p:spPr>
          <a:xfrm>
            <a:off x="6992001" y="4074498"/>
            <a:ext cx="100524" cy="1516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7327E9B-7CA2-46A8-B85A-A975700C17D3}"/>
              </a:ext>
            </a:extLst>
          </p:cNvPr>
          <p:cNvSpPr/>
          <p:nvPr/>
        </p:nvSpPr>
        <p:spPr>
          <a:xfrm rot="2875466">
            <a:off x="4863173" y="3486441"/>
            <a:ext cx="853234" cy="163706"/>
          </a:xfrm>
          <a:prstGeom prst="arc">
            <a:avLst>
              <a:gd name="adj1" fmla="val 11267524"/>
              <a:gd name="adj2" fmla="val 20884608"/>
            </a:avLst>
          </a:prstGeom>
          <a:ln w="25400">
            <a:solidFill>
              <a:srgbClr val="00B050"/>
            </a:solidFill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9723223-6CE9-484C-9BEB-7E372F8DE642}"/>
              </a:ext>
            </a:extLst>
          </p:cNvPr>
          <p:cNvSpPr/>
          <p:nvPr/>
        </p:nvSpPr>
        <p:spPr>
          <a:xfrm rot="9285669">
            <a:off x="4282853" y="4030089"/>
            <a:ext cx="1302433" cy="349013"/>
          </a:xfrm>
          <a:prstGeom prst="arc">
            <a:avLst>
              <a:gd name="adj1" fmla="val 11267524"/>
              <a:gd name="adj2" fmla="val 20884608"/>
            </a:avLst>
          </a:prstGeom>
          <a:ln w="254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4A5EB6-CE16-48E5-B409-EBF6AE644377}"/>
                  </a:ext>
                </a:extLst>
              </p:cNvPr>
              <p:cNvSpPr txBox="1"/>
              <p:nvPr/>
            </p:nvSpPr>
            <p:spPr>
              <a:xfrm>
                <a:off x="6241691" y="1545598"/>
                <a:ext cx="3994940" cy="1982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/>
                  <a:t>Upper level:</a:t>
                </a:r>
              </a:p>
              <a:p>
                <a:r>
                  <a:rPr lang="en-US" altLang="zh-CN" sz="2000" dirty="0"/>
                  <a:t>aggregate observations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/>
                  <a:t> using aggregated model</a:t>
                </a:r>
              </a:p>
              <a:p>
                <a:r>
                  <a:rPr lang="en-US" altLang="zh-CN" sz="2000" dirty="0"/>
                  <a:t>replace outdated user models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outdated model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up-to-date model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4A5EB6-CE16-48E5-B409-EBF6AE644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691" y="1545598"/>
                <a:ext cx="3994940" cy="1982466"/>
              </a:xfrm>
              <a:prstGeom prst="rect">
                <a:avLst/>
              </a:prstGeom>
              <a:blipFill>
                <a:blip r:embed="rId6"/>
                <a:stretch>
                  <a:fillRect l="-1679" t="-1846" r="-763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27E3D9B-2DF5-40CA-A2CA-6CE70D094F7A}"/>
                  </a:ext>
                </a:extLst>
              </p:cNvPr>
              <p:cNvSpPr/>
              <p:nvPr/>
            </p:nvSpPr>
            <p:spPr>
              <a:xfrm>
                <a:off x="6477794" y="3709507"/>
                <a:ext cx="1300955" cy="334791"/>
              </a:xfrm>
              <a:prstGeom prst="rect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5166" tIns="92583" rIns="185166" bIns="9258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{(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27E3D9B-2DF5-40CA-A2CA-6CE70D094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794" y="3709507"/>
                <a:ext cx="1300955" cy="334791"/>
              </a:xfrm>
              <a:prstGeom prst="rect">
                <a:avLst/>
              </a:prstGeom>
              <a:blipFill>
                <a:blip r:embed="rId7"/>
                <a:stretch>
                  <a:fillRect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940648D-7BED-47D7-A421-B276A6363FCE}"/>
                  </a:ext>
                </a:extLst>
              </p:cNvPr>
              <p:cNvSpPr txBox="1"/>
              <p:nvPr/>
            </p:nvSpPr>
            <p:spPr>
              <a:xfrm>
                <a:off x="4258991" y="2358360"/>
                <a:ext cx="7805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940648D-7BED-47D7-A421-B276A6363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991" y="2358360"/>
                <a:ext cx="78059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3CB2BCB-651F-42B1-A0E7-74D9A4664283}"/>
                  </a:ext>
                </a:extLst>
              </p:cNvPr>
              <p:cNvSpPr txBox="1"/>
              <p:nvPr/>
            </p:nvSpPr>
            <p:spPr>
              <a:xfrm>
                <a:off x="5274713" y="2367963"/>
                <a:ext cx="7661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𝕌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3CB2BCB-651F-42B1-A0E7-74D9A4664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13" y="2367963"/>
                <a:ext cx="76617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D3A959-26B4-4411-8CF0-103285B791E8}"/>
                  </a:ext>
                </a:extLst>
              </p:cNvPr>
              <p:cNvSpPr txBox="1"/>
              <p:nvPr/>
            </p:nvSpPr>
            <p:spPr>
              <a:xfrm>
                <a:off x="4266859" y="3680748"/>
                <a:ext cx="951479" cy="443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D3A959-26B4-4411-8CF0-103285B79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59" y="3680748"/>
                <a:ext cx="951479" cy="443583"/>
              </a:xfrm>
              <a:prstGeom prst="rect">
                <a:avLst/>
              </a:prstGeom>
              <a:blipFill>
                <a:blip r:embed="rId10"/>
                <a:stretch>
                  <a:fillRect t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2B1AC9-4244-4546-A9EA-E18FB86DBBF2}"/>
              </a:ext>
            </a:extLst>
          </p:cNvPr>
          <p:cNvCxnSpPr/>
          <p:nvPr/>
        </p:nvCxnSpPr>
        <p:spPr>
          <a:xfrm>
            <a:off x="4720929" y="4124574"/>
            <a:ext cx="213138" cy="100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05DE1815-DEB0-4FCB-9637-EC7317B97865}"/>
              </a:ext>
            </a:extLst>
          </p:cNvPr>
          <p:cNvSpPr/>
          <p:nvPr/>
        </p:nvSpPr>
        <p:spPr>
          <a:xfrm rot="1803539">
            <a:off x="5125231" y="3289089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EEA15D21-285E-45E6-9A83-0D2599E657F5}"/>
              </a:ext>
            </a:extLst>
          </p:cNvPr>
          <p:cNvSpPr/>
          <p:nvPr/>
        </p:nvSpPr>
        <p:spPr>
          <a:xfrm rot="1803539">
            <a:off x="5248823" y="3405331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2D89169F-87B0-40E4-94D0-9C5A5A37144C}"/>
              </a:ext>
            </a:extLst>
          </p:cNvPr>
          <p:cNvSpPr/>
          <p:nvPr/>
        </p:nvSpPr>
        <p:spPr>
          <a:xfrm rot="1803539">
            <a:off x="5360362" y="3524506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FE8E260B-B6E7-4041-B5C0-6FD6090F194C}"/>
              </a:ext>
            </a:extLst>
          </p:cNvPr>
          <p:cNvSpPr/>
          <p:nvPr/>
        </p:nvSpPr>
        <p:spPr>
          <a:xfrm rot="1803539">
            <a:off x="5465547" y="3657806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85FC8942-09EF-4639-A16D-0233840FA4B3}"/>
              </a:ext>
            </a:extLst>
          </p:cNvPr>
          <p:cNvSpPr/>
          <p:nvPr/>
        </p:nvSpPr>
        <p:spPr>
          <a:xfrm rot="20752305">
            <a:off x="4665766" y="4449160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7309835C-9C4B-4579-BC4D-06241FC11ED0}"/>
              </a:ext>
            </a:extLst>
          </p:cNvPr>
          <p:cNvSpPr/>
          <p:nvPr/>
        </p:nvSpPr>
        <p:spPr>
          <a:xfrm rot="20752305">
            <a:off x="4898169" y="4362286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3CE81494-9C3E-496A-95F1-76239C15556D}"/>
              </a:ext>
            </a:extLst>
          </p:cNvPr>
          <p:cNvSpPr/>
          <p:nvPr/>
        </p:nvSpPr>
        <p:spPr>
          <a:xfrm rot="20752305">
            <a:off x="5125230" y="4255332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3720040D-5E80-488D-9CB5-4E3EF7926C33}"/>
              </a:ext>
            </a:extLst>
          </p:cNvPr>
          <p:cNvSpPr/>
          <p:nvPr/>
        </p:nvSpPr>
        <p:spPr>
          <a:xfrm rot="20752305">
            <a:off x="5321445" y="4128716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98AA61-3551-4A2B-A8AC-B3880614E3FB}"/>
              </a:ext>
            </a:extLst>
          </p:cNvPr>
          <p:cNvCxnSpPr>
            <a:cxnSpLocks/>
            <a:stCxn id="32" idx="1"/>
            <a:endCxn id="12" idx="6"/>
          </p:cNvCxnSpPr>
          <p:nvPr/>
        </p:nvCxnSpPr>
        <p:spPr>
          <a:xfrm flipH="1">
            <a:off x="5820743" y="3876903"/>
            <a:ext cx="657051" cy="0"/>
          </a:xfrm>
          <a:prstGeom prst="line">
            <a:avLst/>
          </a:prstGeom>
          <a:ln>
            <a:solidFill>
              <a:srgbClr val="FFC000"/>
            </a:solidFill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Diamond 45">
            <a:extLst>
              <a:ext uri="{FF2B5EF4-FFF2-40B4-BE49-F238E27FC236}">
                <a16:creationId xmlns:a16="http://schemas.microsoft.com/office/drawing/2014/main" id="{313098D4-BFD7-4BAA-A8B4-B3BA5ABC65A3}"/>
              </a:ext>
            </a:extLst>
          </p:cNvPr>
          <p:cNvSpPr/>
          <p:nvPr/>
        </p:nvSpPr>
        <p:spPr>
          <a:xfrm>
            <a:off x="6192312" y="3832314"/>
            <a:ext cx="92145" cy="8701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663DFFA2-FCF9-48AE-96CC-B3520CEFFFA9}"/>
              </a:ext>
            </a:extLst>
          </p:cNvPr>
          <p:cNvSpPr/>
          <p:nvPr/>
        </p:nvSpPr>
        <p:spPr>
          <a:xfrm>
            <a:off x="5968006" y="3832314"/>
            <a:ext cx="92145" cy="8701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D4AD59-D411-4E44-8303-1D4768D06528}"/>
              </a:ext>
            </a:extLst>
          </p:cNvPr>
          <p:cNvCxnSpPr>
            <a:cxnSpLocks/>
          </p:cNvCxnSpPr>
          <p:nvPr/>
        </p:nvCxnSpPr>
        <p:spPr>
          <a:xfrm>
            <a:off x="6346133" y="4602961"/>
            <a:ext cx="809285" cy="38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Multiplication Sign 48">
            <a:extLst>
              <a:ext uri="{FF2B5EF4-FFF2-40B4-BE49-F238E27FC236}">
                <a16:creationId xmlns:a16="http://schemas.microsoft.com/office/drawing/2014/main" id="{80CAC9C2-55FB-41A3-B371-F04C16F83A8B}"/>
              </a:ext>
            </a:extLst>
          </p:cNvPr>
          <p:cNvSpPr/>
          <p:nvPr/>
        </p:nvSpPr>
        <p:spPr>
          <a:xfrm>
            <a:off x="6413872" y="4568330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5641216F-D12C-4956-973E-59C43C172808}"/>
              </a:ext>
            </a:extLst>
          </p:cNvPr>
          <p:cNvSpPr/>
          <p:nvPr/>
        </p:nvSpPr>
        <p:spPr>
          <a:xfrm>
            <a:off x="6615760" y="4568330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1" name="Multiplication Sign 50">
            <a:extLst>
              <a:ext uri="{FF2B5EF4-FFF2-40B4-BE49-F238E27FC236}">
                <a16:creationId xmlns:a16="http://schemas.microsoft.com/office/drawing/2014/main" id="{E327D5B8-F228-437F-B221-8C9CDFCBDC3B}"/>
              </a:ext>
            </a:extLst>
          </p:cNvPr>
          <p:cNvSpPr/>
          <p:nvPr/>
        </p:nvSpPr>
        <p:spPr>
          <a:xfrm>
            <a:off x="6817651" y="4569670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2" name="Multiplication Sign 51">
            <a:extLst>
              <a:ext uri="{FF2B5EF4-FFF2-40B4-BE49-F238E27FC236}">
                <a16:creationId xmlns:a16="http://schemas.microsoft.com/office/drawing/2014/main" id="{1FD97E3F-8FB5-4338-98D3-D2FD1AF71B0F}"/>
              </a:ext>
            </a:extLst>
          </p:cNvPr>
          <p:cNvSpPr/>
          <p:nvPr/>
        </p:nvSpPr>
        <p:spPr>
          <a:xfrm>
            <a:off x="7019539" y="4568330"/>
            <a:ext cx="62825" cy="69261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D50EE33-A9C4-45BF-8378-3EE0ABC14E13}"/>
                  </a:ext>
                </a:extLst>
              </p:cNvPr>
              <p:cNvSpPr txBox="1"/>
              <p:nvPr/>
            </p:nvSpPr>
            <p:spPr>
              <a:xfrm>
                <a:off x="7294484" y="4243588"/>
                <a:ext cx="2408316" cy="7359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cluster identification: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D50EE33-A9C4-45BF-8378-3EE0ABC14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484" y="4243588"/>
                <a:ext cx="2408316" cy="735907"/>
              </a:xfrm>
              <a:prstGeom prst="rect">
                <a:avLst/>
              </a:prstGeom>
              <a:blipFill>
                <a:blip r:embed="rId11"/>
                <a:stretch>
                  <a:fillRect l="-2519" t="-3252" r="-1511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C473C77-A2F1-4894-998F-0F0F61FD729D}"/>
              </a:ext>
            </a:extLst>
          </p:cNvPr>
          <p:cNvCxnSpPr>
            <a:cxnSpLocks/>
          </p:cNvCxnSpPr>
          <p:nvPr/>
        </p:nvCxnSpPr>
        <p:spPr>
          <a:xfrm flipH="1">
            <a:off x="6346133" y="5454431"/>
            <a:ext cx="809285" cy="0"/>
          </a:xfrm>
          <a:prstGeom prst="line">
            <a:avLst/>
          </a:prstGeom>
          <a:ln>
            <a:solidFill>
              <a:srgbClr val="FFC000"/>
            </a:solidFill>
            <a:head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Diamond 54">
            <a:extLst>
              <a:ext uri="{FF2B5EF4-FFF2-40B4-BE49-F238E27FC236}">
                <a16:creationId xmlns:a16="http://schemas.microsoft.com/office/drawing/2014/main" id="{C9E15528-4254-4E46-897F-9DEC634B5340}"/>
              </a:ext>
            </a:extLst>
          </p:cNvPr>
          <p:cNvSpPr/>
          <p:nvPr/>
        </p:nvSpPr>
        <p:spPr>
          <a:xfrm>
            <a:off x="6601084" y="5415503"/>
            <a:ext cx="92145" cy="8701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045FEF06-1E82-4E4F-A031-1C535B4F2C51}"/>
              </a:ext>
            </a:extLst>
          </p:cNvPr>
          <p:cNvSpPr/>
          <p:nvPr/>
        </p:nvSpPr>
        <p:spPr>
          <a:xfrm>
            <a:off x="6408677" y="5415503"/>
            <a:ext cx="92145" cy="8701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5B642CEF-C2AF-4B31-A3D3-DB05B3EDA003}"/>
              </a:ext>
            </a:extLst>
          </p:cNvPr>
          <p:cNvSpPr/>
          <p:nvPr/>
        </p:nvSpPr>
        <p:spPr>
          <a:xfrm>
            <a:off x="6793491" y="5415503"/>
            <a:ext cx="92145" cy="8701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06B1326E-AE29-48C4-AD71-53D0B2034F0E}"/>
              </a:ext>
            </a:extLst>
          </p:cNvPr>
          <p:cNvSpPr/>
          <p:nvPr/>
        </p:nvSpPr>
        <p:spPr>
          <a:xfrm>
            <a:off x="6973468" y="5415503"/>
            <a:ext cx="92145" cy="8701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8E056AB-8FE4-4ED6-92B5-CF17F41507C5}"/>
                  </a:ext>
                </a:extLst>
              </p:cNvPr>
              <p:cNvSpPr txBox="1"/>
              <p:nvPr/>
            </p:nvSpPr>
            <p:spPr>
              <a:xfrm>
                <a:off x="7294482" y="5089466"/>
                <a:ext cx="2408316" cy="7359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change detection: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{(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8E056AB-8FE4-4ED6-92B5-CF17F4150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482" y="5089466"/>
                <a:ext cx="2408316" cy="735907"/>
              </a:xfrm>
              <a:prstGeom prst="rect">
                <a:avLst/>
              </a:prstGeom>
              <a:blipFill>
                <a:blip r:embed="rId12"/>
                <a:stretch>
                  <a:fillRect l="-2519" t="-4065" r="-252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6A476C9C-1FD7-4635-BAAF-2819242D51EB}"/>
              </a:ext>
            </a:extLst>
          </p:cNvPr>
          <p:cNvSpPr txBox="1"/>
          <p:nvPr/>
        </p:nvSpPr>
        <p:spPr>
          <a:xfrm>
            <a:off x="3632567" y="6037556"/>
            <a:ext cx="588154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en-US" altLang="zh-CN" dirty="0" err="1"/>
              <a:t>DyClu</a:t>
            </a:r>
            <a:r>
              <a:rPr lang="en-US" altLang="zh-CN" dirty="0"/>
              <a:t>: one model per stationary period</a:t>
            </a:r>
          </a:p>
          <a:p>
            <a:pPr marL="0" indent="0">
              <a:buNone/>
            </a:pPr>
            <a:r>
              <a:rPr lang="en-US" altLang="zh-CN" dirty="0"/>
              <a:t>Detect change</a:t>
            </a:r>
            <a:r>
              <a:rPr lang="en-US" sz="1800" dirty="0"/>
              <a:t>; cluster individual </a:t>
            </a:r>
            <a:r>
              <a:rPr lang="en-US" altLang="zh-CN" sz="1800" dirty="0"/>
              <a:t>bandit</a:t>
            </a:r>
            <a:r>
              <a:rPr lang="en-US" sz="1800" dirty="0"/>
              <a:t> models; select arm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240774F-46F3-410C-86AA-5F867183B4F8}"/>
                  </a:ext>
                </a:extLst>
              </p:cNvPr>
              <p:cNvSpPr txBox="1"/>
              <p:nvPr/>
            </p:nvSpPr>
            <p:spPr>
              <a:xfrm>
                <a:off x="9841862" y="4666071"/>
                <a:ext cx="2206146" cy="64633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</a:lvl1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zh-CN" dirty="0"/>
                  <a:t> is the test statics of homogeneity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240774F-46F3-410C-86AA-5F867183B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862" y="4666071"/>
                <a:ext cx="2206146" cy="646331"/>
              </a:xfrm>
              <a:prstGeom prst="rect">
                <a:avLst/>
              </a:prstGeom>
              <a:blipFill>
                <a:blip r:embed="rId13"/>
                <a:stretch>
                  <a:fillRect l="-1923"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Date Placeholder 61">
            <a:extLst>
              <a:ext uri="{FF2B5EF4-FFF2-40B4-BE49-F238E27FC236}">
                <a16:creationId xmlns:a16="http://schemas.microsoft.com/office/drawing/2014/main" id="{598EC5C4-1FA1-4C92-87BE-82A8527C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Non-stationary environments</a:t>
            </a:r>
          </a:p>
        </p:txBody>
      </p:sp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4736F32D-1FC2-E041-A82F-6C52D917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675DA6-09A5-4603-985B-62A0433927C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7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890D-DA8D-44EF-8696-CAA79A44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bandits for recommendation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58332-C0C7-4DA0-9413-F4C9FB732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Linear bandit formulation:</a:t>
                </a:r>
              </a:p>
              <a:p>
                <a:pPr lvl="1"/>
                <a:r>
                  <a:rPr lang="en-US" dirty="0"/>
                  <a:t>User has an unknown preference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Each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represented by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Linear reward assumption: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Classical method: LinUCB </a:t>
                </a:r>
                <a:r>
                  <a:rPr lang="en-US" sz="3200" dirty="0"/>
                  <a:t>[LCLS10]</a:t>
                </a:r>
              </a:p>
              <a:p>
                <a:pPr lvl="1"/>
                <a:r>
                  <a:rPr lang="en-US" dirty="0"/>
                  <a:t>Recap: optimism in the face of uncertainty</a:t>
                </a:r>
              </a:p>
              <a:p>
                <a:r>
                  <a:rPr lang="en-US" dirty="0"/>
                  <a:t>Non-linear reward function</a:t>
                </a:r>
              </a:p>
              <a:p>
                <a:pPr lvl="1"/>
                <a:r>
                  <a:rPr lang="en-US" dirty="0"/>
                  <a:t>Logistic reward [FCGS10]</a:t>
                </a:r>
              </a:p>
              <a:p>
                <a:pPr lvl="1"/>
                <a:r>
                  <a:rPr lang="en-US" dirty="0"/>
                  <a:t>Neural network [ZLG20]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58332-C0C7-4DA0-9413-F4C9FB732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64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AE4247F-81C0-4511-8A94-D4570B5175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110" y="3429000"/>
            <a:ext cx="3483517" cy="409826"/>
          </a:xfrm>
          <a:prstGeom prst="rect">
            <a:avLst/>
          </a:prstGeom>
        </p:spPr>
      </p:pic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3B36A7AD-5A3C-6045-9A49-4DC5762F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Classical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26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2972-9065-4502-A167-85181274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CoDBand</a:t>
            </a:r>
            <a:r>
              <a:rPr lang="en-US" dirty="0"/>
              <a:t> [</a:t>
            </a:r>
            <a:r>
              <a:rPr lang="en-US" sz="4400" dirty="0"/>
              <a:t>LWW21b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5F162-C167-4606-A130-B0A7FF60C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Dirichlet Process (DP) mixture of regression models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/>
                  <a:t>s are samples from infinite mixture model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with prior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pitchFamily="18" charset="0"/>
                      </a:rPr>
                      <m:t>DP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The set of unique bandit parameters: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bSup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Indicator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5F162-C167-4606-A130-B0A7FF60C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0A90D84-A48B-4BB4-A4BC-8C5643B83D46}"/>
              </a:ext>
            </a:extLst>
          </p:cNvPr>
          <p:cNvSpPr/>
          <p:nvPr/>
        </p:nvSpPr>
        <p:spPr>
          <a:xfrm>
            <a:off x="592654" y="3284565"/>
            <a:ext cx="11174792" cy="280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783E4C-1FF1-4258-8F16-2EAFCBBB67E1}"/>
              </a:ext>
            </a:extLst>
          </p:cNvPr>
          <p:cNvCxnSpPr/>
          <p:nvPr/>
        </p:nvCxnSpPr>
        <p:spPr>
          <a:xfrm>
            <a:off x="4789108" y="3825860"/>
            <a:ext cx="143889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E93A74-CCB4-40FF-BF9D-CE7FBAE8D8E1}"/>
              </a:ext>
            </a:extLst>
          </p:cNvPr>
          <p:cNvCxnSpPr/>
          <p:nvPr/>
        </p:nvCxnSpPr>
        <p:spPr>
          <a:xfrm flipV="1">
            <a:off x="4789107" y="3702630"/>
            <a:ext cx="0" cy="123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60E66A-E3DE-41C7-8801-81FBB0466259}"/>
              </a:ext>
            </a:extLst>
          </p:cNvPr>
          <p:cNvCxnSpPr/>
          <p:nvPr/>
        </p:nvCxnSpPr>
        <p:spPr>
          <a:xfrm flipV="1">
            <a:off x="6228007" y="3702630"/>
            <a:ext cx="0" cy="123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36E7FF-02CD-4EF4-94C9-843D381F61B4}"/>
              </a:ext>
            </a:extLst>
          </p:cNvPr>
          <p:cNvCxnSpPr>
            <a:cxnSpLocks/>
          </p:cNvCxnSpPr>
          <p:nvPr/>
        </p:nvCxnSpPr>
        <p:spPr>
          <a:xfrm>
            <a:off x="6228007" y="3825829"/>
            <a:ext cx="18027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FDF217-068E-4F87-A04D-200A89990081}"/>
              </a:ext>
            </a:extLst>
          </p:cNvPr>
          <p:cNvCxnSpPr/>
          <p:nvPr/>
        </p:nvCxnSpPr>
        <p:spPr>
          <a:xfrm flipV="1">
            <a:off x="8030781" y="3702629"/>
            <a:ext cx="0" cy="123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E9940B-6F6B-484A-86DD-468148418E1C}"/>
              </a:ext>
            </a:extLst>
          </p:cNvPr>
          <p:cNvCxnSpPr>
            <a:cxnSpLocks/>
          </p:cNvCxnSpPr>
          <p:nvPr/>
        </p:nvCxnSpPr>
        <p:spPr>
          <a:xfrm>
            <a:off x="8030783" y="3825829"/>
            <a:ext cx="922992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2EF121-9F90-414A-93C1-5D76A50FF9F9}"/>
                  </a:ext>
                </a:extLst>
              </p:cNvPr>
              <p:cNvSpPr txBox="1"/>
              <p:nvPr/>
            </p:nvSpPr>
            <p:spPr>
              <a:xfrm>
                <a:off x="5188883" y="3825778"/>
                <a:ext cx="496674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2EF121-9F90-414A-93C1-5D76A50FF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883" y="3825778"/>
                <a:ext cx="496674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707FDE-7AC1-492D-AFB5-6C3B5EB15F7F}"/>
                  </a:ext>
                </a:extLst>
              </p:cNvPr>
              <p:cNvSpPr txBox="1"/>
              <p:nvPr/>
            </p:nvSpPr>
            <p:spPr>
              <a:xfrm>
                <a:off x="6814561" y="3826484"/>
                <a:ext cx="501996" cy="36933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707FDE-7AC1-492D-AFB5-6C3B5EB1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561" y="3826484"/>
                <a:ext cx="501996" cy="36933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CE4750-383D-4874-BB83-EFFDD4AF4484}"/>
                  </a:ext>
                </a:extLst>
              </p:cNvPr>
              <p:cNvSpPr txBox="1"/>
              <p:nvPr/>
            </p:nvSpPr>
            <p:spPr>
              <a:xfrm>
                <a:off x="8219439" y="3829339"/>
                <a:ext cx="496674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CE4750-383D-4874-BB83-EFFDD4AF4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439" y="3829339"/>
                <a:ext cx="496674" cy="369332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78DC79-99A2-4DB9-B95F-3572BCD832B9}"/>
                  </a:ext>
                </a:extLst>
              </p:cNvPr>
              <p:cNvSpPr txBox="1"/>
              <p:nvPr/>
            </p:nvSpPr>
            <p:spPr>
              <a:xfrm>
                <a:off x="5980986" y="3756055"/>
                <a:ext cx="57278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78DC79-99A2-4DB9-B95F-3572BCD83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86" y="3756055"/>
                <a:ext cx="572786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FEBB3A-43D6-4FBF-A2BD-8E117484BEAF}"/>
                  </a:ext>
                </a:extLst>
              </p:cNvPr>
              <p:cNvSpPr txBox="1"/>
              <p:nvPr/>
            </p:nvSpPr>
            <p:spPr>
              <a:xfrm>
                <a:off x="7755599" y="3757279"/>
                <a:ext cx="57278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FEBB3A-43D6-4FBF-A2BD-8E117484B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599" y="3757279"/>
                <a:ext cx="572786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C29A02-FC12-4DF3-8338-492810DF4A81}"/>
              </a:ext>
            </a:extLst>
          </p:cNvPr>
          <p:cNvCxnSpPr>
            <a:cxnSpLocks/>
          </p:cNvCxnSpPr>
          <p:nvPr/>
        </p:nvCxnSpPr>
        <p:spPr>
          <a:xfrm>
            <a:off x="4789108" y="4685667"/>
            <a:ext cx="2488975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5C7CD6-41B5-40F9-BA48-85B49EA7E6C0}"/>
              </a:ext>
            </a:extLst>
          </p:cNvPr>
          <p:cNvCxnSpPr/>
          <p:nvPr/>
        </p:nvCxnSpPr>
        <p:spPr>
          <a:xfrm flipV="1">
            <a:off x="4789107" y="4562436"/>
            <a:ext cx="0" cy="123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560A2D-7A03-478E-84ED-DBA2D96C1765}"/>
                  </a:ext>
                </a:extLst>
              </p:cNvPr>
              <p:cNvSpPr txBox="1"/>
              <p:nvPr/>
            </p:nvSpPr>
            <p:spPr>
              <a:xfrm>
                <a:off x="5656157" y="4685669"/>
                <a:ext cx="500393" cy="36933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32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560A2D-7A03-478E-84ED-DBA2D96C1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57" y="4685669"/>
                <a:ext cx="500393" cy="369332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A8D4B9-6A89-4164-8230-2C7BDB138DAE}"/>
              </a:ext>
            </a:extLst>
          </p:cNvPr>
          <p:cNvCxnSpPr/>
          <p:nvPr/>
        </p:nvCxnSpPr>
        <p:spPr>
          <a:xfrm>
            <a:off x="4791311" y="5625609"/>
            <a:ext cx="143889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49EAB6-54FF-44CF-BCBD-85573B03E86F}"/>
              </a:ext>
            </a:extLst>
          </p:cNvPr>
          <p:cNvCxnSpPr/>
          <p:nvPr/>
        </p:nvCxnSpPr>
        <p:spPr>
          <a:xfrm flipV="1">
            <a:off x="4791310" y="5502377"/>
            <a:ext cx="0" cy="123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F53DA2-D717-44D8-B51C-93F9CDD1D204}"/>
              </a:ext>
            </a:extLst>
          </p:cNvPr>
          <p:cNvCxnSpPr/>
          <p:nvPr/>
        </p:nvCxnSpPr>
        <p:spPr>
          <a:xfrm flipV="1">
            <a:off x="6230208" y="5502377"/>
            <a:ext cx="0" cy="123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22F905-1C8A-4204-A15E-30DC04BC0F41}"/>
              </a:ext>
            </a:extLst>
          </p:cNvPr>
          <p:cNvCxnSpPr>
            <a:cxnSpLocks/>
          </p:cNvCxnSpPr>
          <p:nvPr/>
        </p:nvCxnSpPr>
        <p:spPr>
          <a:xfrm>
            <a:off x="6230209" y="5625578"/>
            <a:ext cx="1802775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9E6021-B385-47F6-B5E2-6B48824A7EB2}"/>
                  </a:ext>
                </a:extLst>
              </p:cNvPr>
              <p:cNvSpPr txBox="1"/>
              <p:nvPr/>
            </p:nvSpPr>
            <p:spPr>
              <a:xfrm>
                <a:off x="5258188" y="5625578"/>
                <a:ext cx="500393" cy="36933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32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9E6021-B385-47F6-B5E2-6B48824A7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188" y="5625578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2A6F29-D6DC-40DB-B5D2-C5F2E30E7262}"/>
                  </a:ext>
                </a:extLst>
              </p:cNvPr>
              <p:cNvSpPr txBox="1"/>
              <p:nvPr/>
            </p:nvSpPr>
            <p:spPr>
              <a:xfrm>
                <a:off x="6774842" y="5626229"/>
                <a:ext cx="501996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2A6F29-D6DC-40DB-B5D2-C5F2E30E7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842" y="5626229"/>
                <a:ext cx="501996" cy="369332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104DF2-293D-439E-9F34-BF6A495F2417}"/>
                  </a:ext>
                </a:extLst>
              </p:cNvPr>
              <p:cNvSpPr txBox="1"/>
              <p:nvPr/>
            </p:nvSpPr>
            <p:spPr>
              <a:xfrm>
                <a:off x="5985222" y="5555013"/>
                <a:ext cx="61087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104DF2-293D-439E-9F34-BF6A495F2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222" y="5555013"/>
                <a:ext cx="610873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4C7BB2E-D7D2-4DEB-B0EA-FA4F7CE424F6}"/>
              </a:ext>
            </a:extLst>
          </p:cNvPr>
          <p:cNvSpPr txBox="1"/>
          <p:nvPr/>
        </p:nvSpPr>
        <p:spPr>
          <a:xfrm>
            <a:off x="3520495" y="360106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user 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D51CA1-669D-430A-A7D0-9B3FEFBF2927}"/>
                  </a:ext>
                </a:extLst>
              </p:cNvPr>
              <p:cNvSpPr txBox="1"/>
              <p:nvPr/>
            </p:nvSpPr>
            <p:spPr>
              <a:xfrm>
                <a:off x="3513507" y="4524776"/>
                <a:ext cx="865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D51CA1-669D-430A-A7D0-9B3FEFBF2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07" y="4524776"/>
                <a:ext cx="865558" cy="369332"/>
              </a:xfrm>
              <a:prstGeom prst="rect">
                <a:avLst/>
              </a:prstGeom>
              <a:blipFill>
                <a:blip r:embed="rId12"/>
                <a:stretch>
                  <a:fillRect l="-579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73A4EB-B37E-4C89-9AAE-987B9FCF3F67}"/>
                  </a:ext>
                </a:extLst>
              </p:cNvPr>
              <p:cNvSpPr txBox="1"/>
              <p:nvPr/>
            </p:nvSpPr>
            <p:spPr>
              <a:xfrm>
                <a:off x="3515709" y="5403390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user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73A4EB-B37E-4C89-9AAE-987B9FCF3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709" y="5403390"/>
                <a:ext cx="818686" cy="369332"/>
              </a:xfrm>
              <a:prstGeom prst="rect">
                <a:avLst/>
              </a:prstGeom>
              <a:blipFill>
                <a:blip r:embed="rId13"/>
                <a:stretch>
                  <a:fillRect l="-606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E6AE7C8-4EA1-4C6F-80A8-74282222DD6C}"/>
              </a:ext>
            </a:extLst>
          </p:cNvPr>
          <p:cNvGrpSpPr/>
          <p:nvPr/>
        </p:nvGrpSpPr>
        <p:grpSpPr>
          <a:xfrm>
            <a:off x="4044148" y="4125395"/>
            <a:ext cx="56793" cy="332878"/>
            <a:chOff x="7054850" y="1754525"/>
            <a:chExt cx="45719" cy="26796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BFB1A31-024C-4D7E-B59A-9E6D1B97EA15}"/>
                </a:ext>
              </a:extLst>
            </p:cNvPr>
            <p:cNvSpPr/>
            <p:nvPr/>
          </p:nvSpPr>
          <p:spPr>
            <a:xfrm>
              <a:off x="7054850" y="175452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5B6F544-0681-4B0C-BA24-0288A93E9CDC}"/>
                </a:ext>
              </a:extLst>
            </p:cNvPr>
            <p:cNvSpPr/>
            <p:nvPr/>
          </p:nvSpPr>
          <p:spPr>
            <a:xfrm>
              <a:off x="7054850" y="18656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F48596-995F-4DFF-9719-4BCE1C7B3470}"/>
                </a:ext>
              </a:extLst>
            </p:cNvPr>
            <p:cNvSpPr/>
            <p:nvPr/>
          </p:nvSpPr>
          <p:spPr>
            <a:xfrm>
              <a:off x="7054850" y="19767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4F98F6-54A2-473F-A736-B5DD2F479EE7}"/>
              </a:ext>
            </a:extLst>
          </p:cNvPr>
          <p:cNvGrpSpPr/>
          <p:nvPr/>
        </p:nvGrpSpPr>
        <p:grpSpPr>
          <a:xfrm>
            <a:off x="4044148" y="5051221"/>
            <a:ext cx="56793" cy="332878"/>
            <a:chOff x="7054850" y="1754525"/>
            <a:chExt cx="45719" cy="26796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79ED5BE-10D7-4F97-86F5-3EF6C45A992D}"/>
                </a:ext>
              </a:extLst>
            </p:cNvPr>
            <p:cNvSpPr/>
            <p:nvPr/>
          </p:nvSpPr>
          <p:spPr>
            <a:xfrm>
              <a:off x="7054850" y="175452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300802E-8882-4666-9812-8F2DED13CFFF}"/>
                </a:ext>
              </a:extLst>
            </p:cNvPr>
            <p:cNvSpPr/>
            <p:nvPr/>
          </p:nvSpPr>
          <p:spPr>
            <a:xfrm>
              <a:off x="7054850" y="18656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02F356E-5A84-4DD8-A941-29A4B52FDEF2}"/>
                </a:ext>
              </a:extLst>
            </p:cNvPr>
            <p:cNvSpPr/>
            <p:nvPr/>
          </p:nvSpPr>
          <p:spPr>
            <a:xfrm>
              <a:off x="7054850" y="19767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7FAB15-3CA8-4FFF-BD6B-AD0127D9AB29}"/>
                  </a:ext>
                </a:extLst>
              </p:cNvPr>
              <p:cNvSpPr txBox="1"/>
              <p:nvPr/>
            </p:nvSpPr>
            <p:spPr>
              <a:xfrm>
                <a:off x="4560662" y="3832745"/>
                <a:ext cx="58150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7FAB15-3CA8-4FFF-BD6B-AD0127D9A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662" y="3832745"/>
                <a:ext cx="581505" cy="381515"/>
              </a:xfrm>
              <a:prstGeom prst="rect">
                <a:avLst/>
              </a:prstGeom>
              <a:blipFill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045581-2263-47E6-8D09-43C52BD34ACE}"/>
                  </a:ext>
                </a:extLst>
              </p:cNvPr>
              <p:cNvSpPr txBox="1"/>
              <p:nvPr/>
            </p:nvSpPr>
            <p:spPr>
              <a:xfrm>
                <a:off x="4560659" y="4687150"/>
                <a:ext cx="665375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045581-2263-47E6-8D09-43C52BD34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659" y="4687150"/>
                <a:ext cx="665375" cy="394532"/>
              </a:xfrm>
              <a:prstGeom prst="rect">
                <a:avLst/>
              </a:prstGeom>
              <a:blipFill>
                <a:blip r:embed="rId1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BD9B98-6EC6-43C1-8B38-2A8CEDB28010}"/>
                  </a:ext>
                </a:extLst>
              </p:cNvPr>
              <p:cNvSpPr txBox="1"/>
              <p:nvPr/>
            </p:nvSpPr>
            <p:spPr>
              <a:xfrm>
                <a:off x="4575368" y="5644757"/>
                <a:ext cx="61959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  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BD9B98-6EC6-43C1-8B38-2A8CEDB28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68" y="5644757"/>
                <a:ext cx="619592" cy="381515"/>
              </a:xfrm>
              <a:prstGeom prst="rect">
                <a:avLst/>
              </a:prstGeom>
              <a:blipFill>
                <a:blip r:embed="rId1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81260B7-33F4-41C5-988A-2E3520966892}"/>
              </a:ext>
            </a:extLst>
          </p:cNvPr>
          <p:cNvSpPr/>
          <p:nvPr/>
        </p:nvSpPr>
        <p:spPr>
          <a:xfrm>
            <a:off x="7224232" y="4715314"/>
            <a:ext cx="114883" cy="17327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8AC4F8-EB45-4D6C-A4E0-CC590D6EEFB4}"/>
                  </a:ext>
                </a:extLst>
              </p:cNvPr>
              <p:cNvSpPr txBox="1"/>
              <p:nvPr/>
            </p:nvSpPr>
            <p:spPr>
              <a:xfrm>
                <a:off x="592653" y="4343469"/>
                <a:ext cx="2204963" cy="720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shared parameters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8AC4F8-EB45-4D6C-A4E0-CC590D6EE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53" y="4343469"/>
                <a:ext cx="2204963" cy="720262"/>
              </a:xfrm>
              <a:prstGeom prst="rect">
                <a:avLst/>
              </a:prstGeom>
              <a:blipFill>
                <a:blip r:embed="rId17"/>
                <a:stretch>
                  <a:fillRect l="-2857" t="-5263" r="-171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DAC73B-FE93-445F-892B-4B5475986A12}"/>
                  </a:ext>
                </a:extLst>
              </p:cNvPr>
              <p:cNvSpPr txBox="1"/>
              <p:nvPr/>
            </p:nvSpPr>
            <p:spPr>
              <a:xfrm>
                <a:off x="7129394" y="4845668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DAC73B-FE93-445F-892B-4B5475986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394" y="4845668"/>
                <a:ext cx="33457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BBF58ED-ABEA-417F-B38A-3AAA308E9D82}"/>
              </a:ext>
            </a:extLst>
          </p:cNvPr>
          <p:cNvCxnSpPr>
            <a:cxnSpLocks/>
            <a:stCxn id="44" idx="3"/>
            <a:endCxn id="27" idx="1"/>
          </p:cNvCxnSpPr>
          <p:nvPr/>
        </p:nvCxnSpPr>
        <p:spPr>
          <a:xfrm flipV="1">
            <a:off x="2797616" y="3785735"/>
            <a:ext cx="722879" cy="91786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1ABF43D-D735-4073-A45D-ACA6ED3D33F0}"/>
              </a:ext>
            </a:extLst>
          </p:cNvPr>
          <p:cNvCxnSpPr>
            <a:cxnSpLocks/>
            <a:stCxn id="44" idx="3"/>
            <a:endCxn id="28" idx="1"/>
          </p:cNvCxnSpPr>
          <p:nvPr/>
        </p:nvCxnSpPr>
        <p:spPr>
          <a:xfrm>
            <a:off x="2797616" y="4703600"/>
            <a:ext cx="715891" cy="584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79381B-7DA0-4E4D-9B06-71FC67653C77}"/>
              </a:ext>
            </a:extLst>
          </p:cNvPr>
          <p:cNvCxnSpPr>
            <a:cxnSpLocks/>
            <a:stCxn id="44" idx="3"/>
            <a:endCxn id="29" idx="1"/>
          </p:cNvCxnSpPr>
          <p:nvPr/>
        </p:nvCxnSpPr>
        <p:spPr>
          <a:xfrm>
            <a:off x="2797616" y="4703600"/>
            <a:ext cx="718093" cy="88445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68635D56-EE8D-47C9-91A8-1E5BB006475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756" y="4195110"/>
            <a:ext cx="381515" cy="3815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25A5D1E-D3DF-481F-BBD8-C08A83F8D665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271" y="5145164"/>
            <a:ext cx="381515" cy="381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1AE6D14-0AB3-4282-AE57-1A60DDDD604D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771" y="3284565"/>
            <a:ext cx="381515" cy="3815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D92E9B2-5F2E-4C20-854F-3B1428EE806C}"/>
              </a:ext>
            </a:extLst>
          </p:cNvPr>
          <p:cNvSpPr txBox="1"/>
          <p:nvPr/>
        </p:nvSpPr>
        <p:spPr>
          <a:xfrm>
            <a:off x="7777604" y="5116075"/>
            <a:ext cx="2931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“Chinese Restaurant Process”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8E499D8-6256-4E23-A4F5-7571FB6E00D6}"/>
                  </a:ext>
                </a:extLst>
              </p:cNvPr>
              <p:cNvSpPr/>
              <p:nvPr/>
            </p:nvSpPr>
            <p:spPr>
              <a:xfrm>
                <a:off x="9181347" y="1905712"/>
                <a:ext cx="1273791" cy="559558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8E499D8-6256-4E23-A4F5-7571FB6E0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347" y="1905712"/>
                <a:ext cx="1273791" cy="559558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F194BB8-6A0E-47A4-8742-54C8065B8172}"/>
                  </a:ext>
                </a:extLst>
              </p:cNvPr>
              <p:cNvSpPr/>
              <p:nvPr/>
            </p:nvSpPr>
            <p:spPr>
              <a:xfrm>
                <a:off x="10637108" y="1905712"/>
                <a:ext cx="1273791" cy="559558"/>
              </a:xfrm>
              <a:prstGeom prst="ellips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F194BB8-6A0E-47A4-8742-54C8065B8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108" y="1905712"/>
                <a:ext cx="1273791" cy="559558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8941423-2E49-4AE9-B995-CE61E11017C9}"/>
                  </a:ext>
                </a:extLst>
              </p:cNvPr>
              <p:cNvSpPr/>
              <p:nvPr/>
            </p:nvSpPr>
            <p:spPr>
              <a:xfrm>
                <a:off x="9181347" y="2893156"/>
                <a:ext cx="1273791" cy="559558"/>
              </a:xfrm>
              <a:prstGeom prst="ellips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8941423-2E49-4AE9-B995-CE61E1101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347" y="2893156"/>
                <a:ext cx="1273791" cy="559558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6BAAC17-107C-47A4-846C-0B7FB92BCD05}"/>
                  </a:ext>
                </a:extLst>
              </p:cNvPr>
              <p:cNvSpPr/>
              <p:nvPr/>
            </p:nvSpPr>
            <p:spPr>
              <a:xfrm>
                <a:off x="10678051" y="2893156"/>
                <a:ext cx="1273791" cy="559558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6BAAC17-107C-47A4-846C-0B7FB92BC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051" y="2893156"/>
                <a:ext cx="1273791" cy="559558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6" descr="mage result for user blue">
            <a:extLst>
              <a:ext uri="{FF2B5EF4-FFF2-40B4-BE49-F238E27FC236}">
                <a16:creationId xmlns:a16="http://schemas.microsoft.com/office/drawing/2014/main" id="{8063CB92-4BAB-4103-BFF9-A1C5E9A31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5356" y="1537388"/>
            <a:ext cx="394831" cy="3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mage result for user blue">
            <a:extLst>
              <a:ext uri="{FF2B5EF4-FFF2-40B4-BE49-F238E27FC236}">
                <a16:creationId xmlns:a16="http://schemas.microsoft.com/office/drawing/2014/main" id="{F4977A18-111B-43D7-8079-E97D4210C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826" y="1458997"/>
            <a:ext cx="394831" cy="3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mage result for user blue">
            <a:extLst>
              <a:ext uri="{FF2B5EF4-FFF2-40B4-BE49-F238E27FC236}">
                <a16:creationId xmlns:a16="http://schemas.microsoft.com/office/drawing/2014/main" id="{D299F414-A40F-4751-8F83-4ED0AEDE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7108" y="1494354"/>
            <a:ext cx="394831" cy="3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mage result for user blue">
            <a:extLst>
              <a:ext uri="{FF2B5EF4-FFF2-40B4-BE49-F238E27FC236}">
                <a16:creationId xmlns:a16="http://schemas.microsoft.com/office/drawing/2014/main" id="{48FCE4E9-48BC-4146-8131-685514C85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587" y="1416996"/>
            <a:ext cx="394831" cy="3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mage result for user blue">
            <a:extLst>
              <a:ext uri="{FF2B5EF4-FFF2-40B4-BE49-F238E27FC236}">
                <a16:creationId xmlns:a16="http://schemas.microsoft.com/office/drawing/2014/main" id="{BA6693B3-F4E2-493C-A4ED-B7F8B23A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066" y="1494353"/>
            <a:ext cx="394831" cy="3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mage result for user blue">
            <a:extLst>
              <a:ext uri="{FF2B5EF4-FFF2-40B4-BE49-F238E27FC236}">
                <a16:creationId xmlns:a16="http://schemas.microsoft.com/office/drawing/2014/main" id="{932F2CF5-4105-421B-9072-82EC20890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9859" y="2531811"/>
            <a:ext cx="394831" cy="3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Question Mark Icon – Free Download, PNG and Vector">
            <a:extLst>
              <a:ext uri="{FF2B5EF4-FFF2-40B4-BE49-F238E27FC236}">
                <a16:creationId xmlns:a16="http://schemas.microsoft.com/office/drawing/2014/main" id="{4917FA5A-5204-46B1-9DF9-DB5EDE69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8043" y="2119839"/>
            <a:ext cx="441969" cy="44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653402F-EF33-4457-BD18-899DBBD0AF1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073" y="2414919"/>
            <a:ext cx="381515" cy="381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BC87CB-DAC6-44F8-B212-62DB47DDB8BF}"/>
                  </a:ext>
                </a:extLst>
              </p:cNvPr>
              <p:cNvSpPr txBox="1"/>
              <p:nvPr/>
            </p:nvSpPr>
            <p:spPr>
              <a:xfrm>
                <a:off x="8520534" y="2781325"/>
                <a:ext cx="2990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BC87CB-DAC6-44F8-B212-62DB47DDB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534" y="2781325"/>
                <a:ext cx="299007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Date Placeholder 68">
            <a:extLst>
              <a:ext uri="{FF2B5EF4-FFF2-40B4-BE49-F238E27FC236}">
                <a16:creationId xmlns:a16="http://schemas.microsoft.com/office/drawing/2014/main" id="{C9460AE7-4A22-4F61-B3A5-5FC42FFB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Non-stationary environments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B52B8FE-CF83-470B-B1D9-B1512F6C22EB}"/>
                  </a:ext>
                </a:extLst>
              </p:cNvPr>
              <p:cNvSpPr txBox="1"/>
              <p:nvPr/>
            </p:nvSpPr>
            <p:spPr>
              <a:xfrm>
                <a:off x="7339115" y="4440532"/>
                <a:ext cx="4602798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∉[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B52B8FE-CF83-470B-B1D9-B1512F6C2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115" y="4440532"/>
                <a:ext cx="4602798" cy="710194"/>
              </a:xfrm>
              <a:prstGeom prst="rect">
                <a:avLst/>
              </a:prstGeom>
              <a:blipFill>
                <a:blip r:embed="rId29"/>
                <a:stretch>
                  <a:fillRect t="-191228" b="-27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lide Number Placeholder 4">
            <a:extLst>
              <a:ext uri="{FF2B5EF4-FFF2-40B4-BE49-F238E27FC236}">
                <a16:creationId xmlns:a16="http://schemas.microsoft.com/office/drawing/2014/main" id="{D49EFDB3-07AA-2F4D-9110-EDE18425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675DA6-09A5-4603-985B-62A0433927C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97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39E6-BF10-4CA5-AE44-7DC6B094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CoDBand</a:t>
            </a:r>
            <a:r>
              <a:rPr lang="en-US" dirty="0"/>
              <a:t> [</a:t>
            </a:r>
            <a:r>
              <a:rPr lang="en-US" sz="4400" dirty="0"/>
              <a:t>LWW21</a:t>
            </a:r>
            <a:r>
              <a:rPr lang="en-US" altLang="zh-CN" sz="4400" dirty="0"/>
              <a:t>b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B364F-89D7-4B1F-A0E3-DC84C486A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6200" y="1790472"/>
                <a:ext cx="6358717" cy="4351338"/>
              </a:xfrm>
            </p:spPr>
            <p:txBody>
              <a:bodyPr/>
              <a:lstStyle/>
              <a:p>
                <a:r>
                  <a:rPr lang="en-US" sz="2800" dirty="0"/>
                  <a:t>CoDBand: two-level Thompson sampling</a:t>
                </a:r>
              </a:p>
              <a:p>
                <a:r>
                  <a:rPr lang="en-US" altLang="zh-CN" sz="2000" dirty="0"/>
                  <a:t>Arm selection:</a:t>
                </a:r>
                <a:r>
                  <a:rPr lang="en-US" sz="2000" dirty="0"/>
                  <a:t> posterior sampling</a:t>
                </a:r>
              </a:p>
              <a:p>
                <a:pPr lvl="1"/>
                <a:r>
                  <a:rPr lang="en-US" sz="180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bSup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altLang="zh-CN" sz="1800" dirty="0"/>
                  <a:t>Select arm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  <m:sub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CN" sz="1800" dirty="0"/>
                  <a:t>,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800" dirty="0"/>
              </a:p>
              <a:p>
                <a:r>
                  <a:rPr lang="en-US" altLang="zh-CN" sz="2000" dirty="0"/>
                  <a:t>Model update</a:t>
                </a:r>
              </a:p>
              <a:p>
                <a:pPr lvl="1">
                  <a:spcBef>
                    <a:spcPts val="1000"/>
                  </a:spcBef>
                </a:pPr>
                <a:r>
                  <a:rPr lang="en-US" altLang="zh-CN" sz="1800" dirty="0"/>
                  <a:t>Update global model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with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800" dirty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1000"/>
                  </a:spcBef>
                </a:pPr>
                <a:r>
                  <a:rPr lang="en-US" altLang="zh-CN" sz="1800" dirty="0">
                    <a:ea typeface="Cambria Math" panose="02040503050406030204" pitchFamily="18" charset="0"/>
                  </a:rPr>
                  <a:t>Update dataset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bSup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bSup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1800" dirty="0"/>
              </a:p>
              <a:p>
                <a:pPr lvl="1">
                  <a:spcBef>
                    <a:spcPts val="1000"/>
                  </a:spcBef>
                </a:pPr>
                <a:r>
                  <a:rPr lang="en-US" altLang="zh-CN" sz="1800" dirty="0"/>
                  <a:t>If change is detected: Reset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zh-CN" sz="1800" dirty="0"/>
                  <a:t> </a:t>
                </a:r>
                <a:endParaRPr lang="zh-CN" altLang="en-US" sz="1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B364F-89D7-4B1F-A0E3-DC84C486A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200" y="1790472"/>
                <a:ext cx="6358717" cy="4351338"/>
              </a:xfrm>
              <a:blipFill>
                <a:blip r:embed="rId2"/>
                <a:stretch>
                  <a:fillRect l="-1726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791EE-6D8D-49C5-A864-18123864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Non-stationary environments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AB938B-8A65-476B-BD91-9347653369EE}"/>
              </a:ext>
            </a:extLst>
          </p:cNvPr>
          <p:cNvGrpSpPr/>
          <p:nvPr/>
        </p:nvGrpSpPr>
        <p:grpSpPr>
          <a:xfrm>
            <a:off x="8783714" y="2895326"/>
            <a:ext cx="2846486" cy="2035718"/>
            <a:chOff x="5286233" y="1160587"/>
            <a:chExt cx="2846486" cy="203571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0E7F5EF-FC16-466F-B130-E847B31508D1}"/>
                </a:ext>
              </a:extLst>
            </p:cNvPr>
            <p:cNvSpPr/>
            <p:nvPr/>
          </p:nvSpPr>
          <p:spPr>
            <a:xfrm>
              <a:off x="5362224" y="1649303"/>
              <a:ext cx="1273791" cy="559558"/>
            </a:xfrm>
            <a:prstGeom prst="ellips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11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DBD2C8D-4E4C-4EF4-B214-4A8C28B00EEB}"/>
                </a:ext>
              </a:extLst>
            </p:cNvPr>
            <p:cNvSpPr/>
            <p:nvPr/>
          </p:nvSpPr>
          <p:spPr>
            <a:xfrm>
              <a:off x="6817985" y="1649303"/>
              <a:ext cx="1273791" cy="559558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i="1" dirty="0">
                <a:latin typeface="Cambria Math" panose="020405030504060302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6F74EBE-8C0C-49CD-95C4-F806DD501427}"/>
                </a:ext>
              </a:extLst>
            </p:cNvPr>
            <p:cNvSpPr/>
            <p:nvPr/>
          </p:nvSpPr>
          <p:spPr>
            <a:xfrm>
              <a:off x="5362224" y="2636747"/>
              <a:ext cx="1273791" cy="559558"/>
            </a:xfrm>
            <a:prstGeom prst="ellips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i="1" dirty="0">
                <a:latin typeface="Cambria Math" panose="020405030504060302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B8E355B-580F-47F0-839B-0DA95FE47595}"/>
                </a:ext>
              </a:extLst>
            </p:cNvPr>
            <p:cNvSpPr/>
            <p:nvPr/>
          </p:nvSpPr>
          <p:spPr>
            <a:xfrm>
              <a:off x="6858928" y="2636747"/>
              <a:ext cx="1273791" cy="559558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pic>
          <p:nvPicPr>
            <p:cNvPr id="31" name="Picture 30" descr="mage result for user blue">
              <a:extLst>
                <a:ext uri="{FF2B5EF4-FFF2-40B4-BE49-F238E27FC236}">
                  <a16:creationId xmlns:a16="http://schemas.microsoft.com/office/drawing/2014/main" id="{85E1CFC8-9136-4E9A-86D7-449D46C96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233" y="1280979"/>
              <a:ext cx="394831" cy="394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mage result for user blue">
              <a:extLst>
                <a:ext uri="{FF2B5EF4-FFF2-40B4-BE49-F238E27FC236}">
                  <a16:creationId xmlns:a16="http://schemas.microsoft.com/office/drawing/2014/main" id="{EA7A8608-29B2-41BE-B5DB-82499CE25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703" y="1202588"/>
              <a:ext cx="394831" cy="394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mage result for user blue">
              <a:extLst>
                <a:ext uri="{FF2B5EF4-FFF2-40B4-BE49-F238E27FC236}">
                  <a16:creationId xmlns:a16="http://schemas.microsoft.com/office/drawing/2014/main" id="{5ECFF165-A910-4353-A68D-74737C89B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985" y="1237945"/>
              <a:ext cx="394831" cy="394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mage result for user blue">
              <a:extLst>
                <a:ext uri="{FF2B5EF4-FFF2-40B4-BE49-F238E27FC236}">
                  <a16:creationId xmlns:a16="http://schemas.microsoft.com/office/drawing/2014/main" id="{CF212E53-2806-4B7D-BEE2-10EFB2080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464" y="1160587"/>
              <a:ext cx="394831" cy="394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mage result for user blue">
              <a:extLst>
                <a:ext uri="{FF2B5EF4-FFF2-40B4-BE49-F238E27FC236}">
                  <a16:creationId xmlns:a16="http://schemas.microsoft.com/office/drawing/2014/main" id="{438898C3-1419-46AF-A3CE-BEEAE3502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943" y="1237944"/>
              <a:ext cx="394831" cy="394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mage result for user blue">
              <a:extLst>
                <a:ext uri="{FF2B5EF4-FFF2-40B4-BE49-F238E27FC236}">
                  <a16:creationId xmlns:a16="http://schemas.microsoft.com/office/drawing/2014/main" id="{0DC3FBFD-379A-4F6A-84F8-59D29E089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736" y="2275402"/>
              <a:ext cx="394831" cy="394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1">
                <a:extLst>
                  <a:ext uri="{FF2B5EF4-FFF2-40B4-BE49-F238E27FC236}">
                    <a16:creationId xmlns:a16="http://schemas.microsoft.com/office/drawing/2014/main" id="{F9EE3F85-EB72-4DDD-BAEE-AFC80A47CF37}"/>
                  </a:ext>
                </a:extLst>
              </p:cNvPr>
              <p:cNvSpPr txBox="1"/>
              <p:nvPr/>
            </p:nvSpPr>
            <p:spPr>
              <a:xfrm>
                <a:off x="8924265" y="3501066"/>
                <a:ext cx="1209231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7" name="TextBox 81">
                <a:extLst>
                  <a:ext uri="{FF2B5EF4-FFF2-40B4-BE49-F238E27FC236}">
                    <a16:creationId xmlns:a16="http://schemas.microsoft.com/office/drawing/2014/main" id="{F9EE3F85-EB72-4DDD-BAEE-AFC80A47C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265" y="3501066"/>
                <a:ext cx="1209231" cy="317203"/>
              </a:xfrm>
              <a:prstGeom prst="rect">
                <a:avLst/>
              </a:prstGeom>
              <a:blipFill>
                <a:blip r:embed="rId4"/>
                <a:stretch>
                  <a:fillRect l="-8586" r="-7071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2">
                <a:extLst>
                  <a:ext uri="{FF2B5EF4-FFF2-40B4-BE49-F238E27FC236}">
                    <a16:creationId xmlns:a16="http://schemas.microsoft.com/office/drawing/2014/main" id="{7A1FF66A-C6ED-47A0-9BF4-054E1993AF83}"/>
                  </a:ext>
                </a:extLst>
              </p:cNvPr>
              <p:cNvSpPr txBox="1"/>
              <p:nvPr/>
            </p:nvSpPr>
            <p:spPr>
              <a:xfrm>
                <a:off x="10388688" y="3497233"/>
                <a:ext cx="1209231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8" name="TextBox 82">
                <a:extLst>
                  <a:ext uri="{FF2B5EF4-FFF2-40B4-BE49-F238E27FC236}">
                    <a16:creationId xmlns:a16="http://schemas.microsoft.com/office/drawing/2014/main" id="{7A1FF66A-C6ED-47A0-9BF4-054E1993A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688" y="3497233"/>
                <a:ext cx="1209231" cy="317203"/>
              </a:xfrm>
              <a:prstGeom prst="rect">
                <a:avLst/>
              </a:prstGeom>
              <a:blipFill>
                <a:blip r:embed="rId5"/>
                <a:stretch>
                  <a:fillRect l="-8543" r="-7035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3">
                <a:extLst>
                  <a:ext uri="{FF2B5EF4-FFF2-40B4-BE49-F238E27FC236}">
                    <a16:creationId xmlns:a16="http://schemas.microsoft.com/office/drawing/2014/main" id="{DD34D729-BB67-4765-9717-005A1E39FC0B}"/>
                  </a:ext>
                </a:extLst>
              </p:cNvPr>
              <p:cNvSpPr txBox="1"/>
              <p:nvPr/>
            </p:nvSpPr>
            <p:spPr>
              <a:xfrm>
                <a:off x="8932221" y="4503005"/>
                <a:ext cx="1209231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9" name="TextBox 83">
                <a:extLst>
                  <a:ext uri="{FF2B5EF4-FFF2-40B4-BE49-F238E27FC236}">
                    <a16:creationId xmlns:a16="http://schemas.microsoft.com/office/drawing/2014/main" id="{DD34D729-BB67-4765-9717-005A1E39F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221" y="4503005"/>
                <a:ext cx="1209231" cy="317203"/>
              </a:xfrm>
              <a:prstGeom prst="rect">
                <a:avLst/>
              </a:prstGeom>
              <a:blipFill>
                <a:blip r:embed="rId6"/>
                <a:stretch>
                  <a:fillRect l="-8543" r="-7035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4">
                <a:extLst>
                  <a:ext uri="{FF2B5EF4-FFF2-40B4-BE49-F238E27FC236}">
                    <a16:creationId xmlns:a16="http://schemas.microsoft.com/office/drawing/2014/main" id="{FC7673FD-2AB5-4349-AC10-090ABC36FAC9}"/>
                  </a:ext>
                </a:extLst>
              </p:cNvPr>
              <p:cNvSpPr txBox="1"/>
              <p:nvPr/>
            </p:nvSpPr>
            <p:spPr>
              <a:xfrm>
                <a:off x="10420969" y="4484290"/>
                <a:ext cx="12092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10" name="TextBox 84">
                <a:extLst>
                  <a:ext uri="{FF2B5EF4-FFF2-40B4-BE49-F238E27FC236}">
                    <a16:creationId xmlns:a16="http://schemas.microsoft.com/office/drawing/2014/main" id="{FC7673FD-2AB5-4349-AC10-090ABC36F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969" y="4484290"/>
                <a:ext cx="1209231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0E6518E-B8F7-46A1-96AF-2093FF8DA082}"/>
              </a:ext>
            </a:extLst>
          </p:cNvPr>
          <p:cNvSpPr/>
          <p:nvPr/>
        </p:nvSpPr>
        <p:spPr>
          <a:xfrm>
            <a:off x="8506212" y="2844762"/>
            <a:ext cx="3475626" cy="224275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/>
          </a:p>
        </p:txBody>
      </p:sp>
      <p:sp>
        <p:nvSpPr>
          <p:cNvPr id="12" name="TextBox 86">
            <a:extLst>
              <a:ext uri="{FF2B5EF4-FFF2-40B4-BE49-F238E27FC236}">
                <a16:creationId xmlns:a16="http://schemas.microsoft.com/office/drawing/2014/main" id="{8DB63CD8-0019-40C6-947B-F8FC9AFCAEFC}"/>
              </a:ext>
            </a:extLst>
          </p:cNvPr>
          <p:cNvSpPr txBox="1"/>
          <p:nvPr/>
        </p:nvSpPr>
        <p:spPr>
          <a:xfrm>
            <a:off x="8733838" y="2458164"/>
            <a:ext cx="305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Globally-shared bandit models</a:t>
            </a:r>
            <a:endParaRPr lang="zh-CN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3F6EC0-70EC-4998-8898-F8641637371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862" y="3185141"/>
            <a:ext cx="497347" cy="5398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3DB6AC-D6FE-4004-9943-B943284FE0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989" y="2333550"/>
            <a:ext cx="493946" cy="493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3A2244-0D57-4EFC-9B5F-F00C961F606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922" y="4222599"/>
            <a:ext cx="497592" cy="497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DF1EE5-B266-43AF-A7E5-5D5E63007D7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989" y="5217783"/>
            <a:ext cx="497355" cy="49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4">
                <a:extLst>
                  <a:ext uri="{FF2B5EF4-FFF2-40B4-BE49-F238E27FC236}">
                    <a16:creationId xmlns:a16="http://schemas.microsoft.com/office/drawing/2014/main" id="{01B579F2-A696-4C8D-B37D-975E85C7A7FB}"/>
                  </a:ext>
                </a:extLst>
              </p:cNvPr>
              <p:cNvSpPr txBox="1"/>
              <p:nvPr/>
            </p:nvSpPr>
            <p:spPr>
              <a:xfrm>
                <a:off x="7207163" y="2395247"/>
                <a:ext cx="597405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44">
                <a:extLst>
                  <a:ext uri="{FF2B5EF4-FFF2-40B4-BE49-F238E27FC236}">
                    <a16:creationId xmlns:a16="http://schemas.microsoft.com/office/drawing/2014/main" id="{01B579F2-A696-4C8D-B37D-975E85C7A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163" y="2395247"/>
                <a:ext cx="597405" cy="370551"/>
              </a:xfrm>
              <a:prstGeom prst="rect">
                <a:avLst/>
              </a:prstGeom>
              <a:blipFill>
                <a:blip r:embed="rId12"/>
                <a:stretch>
                  <a:fillRect r="-2041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46">
                <a:extLst>
                  <a:ext uri="{FF2B5EF4-FFF2-40B4-BE49-F238E27FC236}">
                    <a16:creationId xmlns:a16="http://schemas.microsoft.com/office/drawing/2014/main" id="{8BCC3C58-6869-4F5F-8987-8C789FA8D225}"/>
                  </a:ext>
                </a:extLst>
              </p:cNvPr>
              <p:cNvSpPr txBox="1"/>
              <p:nvPr/>
            </p:nvSpPr>
            <p:spPr>
              <a:xfrm>
                <a:off x="7189079" y="3300326"/>
                <a:ext cx="570841" cy="371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TextBox 46">
                <a:extLst>
                  <a:ext uri="{FF2B5EF4-FFF2-40B4-BE49-F238E27FC236}">
                    <a16:creationId xmlns:a16="http://schemas.microsoft.com/office/drawing/2014/main" id="{8BCC3C58-6869-4F5F-8987-8C789FA8D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079" y="3300326"/>
                <a:ext cx="570841" cy="371127"/>
              </a:xfrm>
              <a:prstGeom prst="rect">
                <a:avLst/>
              </a:prstGeom>
              <a:blipFill>
                <a:blip r:embed="rId13"/>
                <a:stretch>
                  <a:fillRect r="-638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47">
                <a:extLst>
                  <a:ext uri="{FF2B5EF4-FFF2-40B4-BE49-F238E27FC236}">
                    <a16:creationId xmlns:a16="http://schemas.microsoft.com/office/drawing/2014/main" id="{E95B1DB5-8CF6-4F46-9CD4-F3093D3C66FA}"/>
                  </a:ext>
                </a:extLst>
              </p:cNvPr>
              <p:cNvSpPr txBox="1"/>
              <p:nvPr/>
            </p:nvSpPr>
            <p:spPr>
              <a:xfrm>
                <a:off x="7182209" y="4280979"/>
                <a:ext cx="570841" cy="37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47">
                <a:extLst>
                  <a:ext uri="{FF2B5EF4-FFF2-40B4-BE49-F238E27FC236}">
                    <a16:creationId xmlns:a16="http://schemas.microsoft.com/office/drawing/2014/main" id="{E95B1DB5-8CF6-4F46-9CD4-F3093D3C6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209" y="4280979"/>
                <a:ext cx="570841" cy="372538"/>
              </a:xfrm>
              <a:prstGeom prst="rect">
                <a:avLst/>
              </a:prstGeom>
              <a:blipFill>
                <a:blip r:embed="rId14"/>
                <a:stretch>
                  <a:fillRect r="-638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48">
                <a:extLst>
                  <a:ext uri="{FF2B5EF4-FFF2-40B4-BE49-F238E27FC236}">
                    <a16:creationId xmlns:a16="http://schemas.microsoft.com/office/drawing/2014/main" id="{BB09D4CD-C14A-459F-A0FA-82E5D32FD5A6}"/>
                  </a:ext>
                </a:extLst>
              </p:cNvPr>
              <p:cNvSpPr txBox="1"/>
              <p:nvPr/>
            </p:nvSpPr>
            <p:spPr>
              <a:xfrm>
                <a:off x="7182208" y="5281473"/>
                <a:ext cx="570841" cy="369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TextBox 48">
                <a:extLst>
                  <a:ext uri="{FF2B5EF4-FFF2-40B4-BE49-F238E27FC236}">
                    <a16:creationId xmlns:a16="http://schemas.microsoft.com/office/drawing/2014/main" id="{BB09D4CD-C14A-459F-A0FA-82E5D32FD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208" y="5281473"/>
                <a:ext cx="570841" cy="369973"/>
              </a:xfrm>
              <a:prstGeom prst="rect">
                <a:avLst/>
              </a:prstGeom>
              <a:blipFill>
                <a:blip r:embed="rId15"/>
                <a:stretch>
                  <a:fillRect r="-638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669FA9-9B27-41F3-A368-E6E1781D9320}"/>
              </a:ext>
            </a:extLst>
          </p:cNvPr>
          <p:cNvCxnSpPr>
            <a:cxnSpLocks/>
            <a:stCxn id="11" idx="1"/>
            <a:endCxn id="17" idx="3"/>
          </p:cNvCxnSpPr>
          <p:nvPr/>
        </p:nvCxnSpPr>
        <p:spPr>
          <a:xfrm flipH="1" flipV="1">
            <a:off x="7804568" y="2580523"/>
            <a:ext cx="701644" cy="1385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80C6E1-A2A4-46F7-982F-B55FE246D124}"/>
              </a:ext>
            </a:extLst>
          </p:cNvPr>
          <p:cNvCxnSpPr>
            <a:cxnSpLocks/>
            <a:stCxn id="11" idx="1"/>
            <a:endCxn id="18" idx="3"/>
          </p:cNvCxnSpPr>
          <p:nvPr/>
        </p:nvCxnSpPr>
        <p:spPr>
          <a:xfrm flipH="1" flipV="1">
            <a:off x="7759920" y="3485890"/>
            <a:ext cx="746292" cy="480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C86C42-71C7-4374-8E92-B320F5F7C3D1}"/>
              </a:ext>
            </a:extLst>
          </p:cNvPr>
          <p:cNvCxnSpPr>
            <a:cxnSpLocks/>
            <a:stCxn id="11" idx="1"/>
            <a:endCxn id="19" idx="3"/>
          </p:cNvCxnSpPr>
          <p:nvPr/>
        </p:nvCxnSpPr>
        <p:spPr>
          <a:xfrm flipH="1">
            <a:off x="7753050" y="3966141"/>
            <a:ext cx="753162" cy="501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BAF650-53EA-4012-AE73-A2FE9DDD8436}"/>
              </a:ext>
            </a:extLst>
          </p:cNvPr>
          <p:cNvCxnSpPr>
            <a:cxnSpLocks/>
            <a:stCxn id="11" idx="1"/>
            <a:endCxn id="20" idx="3"/>
          </p:cNvCxnSpPr>
          <p:nvPr/>
        </p:nvCxnSpPr>
        <p:spPr>
          <a:xfrm flipH="1">
            <a:off x="7753049" y="3966141"/>
            <a:ext cx="753163" cy="1500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5">
            <a:extLst>
              <a:ext uri="{FF2B5EF4-FFF2-40B4-BE49-F238E27FC236}">
                <a16:creationId xmlns:a16="http://schemas.microsoft.com/office/drawing/2014/main" id="{22AD8488-75E8-4E7E-B36A-A47CC687B266}"/>
              </a:ext>
            </a:extLst>
          </p:cNvPr>
          <p:cNvSpPr txBox="1"/>
          <p:nvPr/>
        </p:nvSpPr>
        <p:spPr>
          <a:xfrm>
            <a:off x="10315466" y="5341160"/>
            <a:ext cx="1413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create a new global model</a:t>
            </a:r>
            <a:endParaRPr lang="zh-CN" alt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9E53A1-8E73-407A-8134-F84FA7DF57BF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1022187" y="4931044"/>
            <a:ext cx="0" cy="41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8E8A4CC-EDBF-4743-AD94-728C4A1A44AA}"/>
              </a:ext>
            </a:extLst>
          </p:cNvPr>
          <p:cNvSpPr txBox="1"/>
          <p:nvPr/>
        </p:nvSpPr>
        <p:spPr>
          <a:xfrm>
            <a:off x="3632566" y="6037556"/>
            <a:ext cx="529965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en-US" altLang="zh-CN" dirty="0" err="1"/>
              <a:t>CoDBand</a:t>
            </a:r>
            <a:r>
              <a:rPr lang="en-US" altLang="zh-CN" dirty="0"/>
              <a:t>: one model per unique parameter</a:t>
            </a:r>
          </a:p>
          <a:p>
            <a:pPr marL="0" indent="0">
              <a:buNone/>
            </a:pPr>
            <a:r>
              <a:rPr lang="en-US" altLang="zh-CN" dirty="0"/>
              <a:t>Detect change</a:t>
            </a:r>
            <a:r>
              <a:rPr lang="en-US" altLang="zh-CN" sz="1800" dirty="0"/>
              <a:t>; select global bandit model; select arm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10F374C3-183E-9349-9CD6-DA18B1A2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675DA6-09A5-4603-985B-62A0433927C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20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199" y="1647710"/>
            <a:ext cx="101102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Arial" charset="0"/>
              <a:buChar char="•"/>
            </a:pPr>
            <a:r>
              <a:rPr lang="en-US" altLang="zh-CN" sz="2800" dirty="0"/>
              <a:t>Can we re-use</a:t>
            </a:r>
            <a:r>
              <a:rPr lang="zh-CN" altLang="en-US" sz="2800" dirty="0"/>
              <a:t> </a:t>
            </a:r>
            <a:r>
              <a:rPr lang="en-US" altLang="zh-CN" sz="2800" dirty="0"/>
              <a:t>related historical</a:t>
            </a:r>
            <a:r>
              <a:rPr lang="zh-CN" altLang="en-US" sz="2800" dirty="0"/>
              <a:t> </a:t>
            </a:r>
            <a:r>
              <a:rPr lang="en-US" altLang="zh-CN" sz="2800" dirty="0"/>
              <a:t>observations (e.g., recurring environment, or context-dependent changes) and what’s the benefit of it?</a:t>
            </a:r>
          </a:p>
          <a:p>
            <a:pPr marL="457200" lvl="2" indent="-457200">
              <a:buFont typeface="Arial" charset="0"/>
              <a:buChar char="•"/>
            </a:pPr>
            <a:endParaRPr lang="zh-CN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How to handle gradually changing environment?</a:t>
            </a:r>
          </a:p>
          <a:p>
            <a:pPr marL="457200" indent="-457200">
              <a:buFont typeface="Arial" charset="0"/>
              <a:buChar char="•"/>
            </a:pPr>
            <a:endParaRPr lang="en-US" altLang="zh-CN" sz="280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67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0766-1004-4D12-970D-DCE543DC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B123-E251-47C9-AB28-44E536D8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20"/>
            <a:ext cx="10515600" cy="49485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[FCGS10] </a:t>
            </a:r>
            <a:r>
              <a:rPr lang="en-US" sz="1600" dirty="0" err="1"/>
              <a:t>Filippi</a:t>
            </a:r>
            <a:r>
              <a:rPr lang="en-US" sz="1600" dirty="0"/>
              <a:t>, S., </a:t>
            </a:r>
            <a:r>
              <a:rPr lang="en-US" sz="1600" dirty="0" err="1"/>
              <a:t>Cappe</a:t>
            </a:r>
            <a:r>
              <a:rPr lang="en-US" sz="1600" dirty="0"/>
              <a:t>, O., </a:t>
            </a:r>
            <a:r>
              <a:rPr lang="en-US" sz="1600" dirty="0" err="1"/>
              <a:t>Garivier</a:t>
            </a:r>
            <a:r>
              <a:rPr lang="en-US" sz="1600" dirty="0"/>
              <a:t>, A., &amp; </a:t>
            </a:r>
            <a:r>
              <a:rPr lang="en-US" sz="1600" dirty="0" err="1"/>
              <a:t>Szepesvári</a:t>
            </a:r>
            <a:r>
              <a:rPr lang="en-US" sz="1600" dirty="0"/>
              <a:t>, C. (2010, December). Parametric Bandits: The Generalized Linear Case. In NIPS (Vol. 23, pp. 586-594).</a:t>
            </a:r>
          </a:p>
          <a:p>
            <a:pPr marL="0" indent="0">
              <a:buNone/>
            </a:pPr>
            <a:r>
              <a:rPr lang="en-US" sz="1600" dirty="0"/>
              <a:t>[ZLG20] Zhou, D., Li, L., &amp; Gu, Q. (2020, November). Neural contextual bandits with UCB-based exploration. In International Conference on Machine Learning (pp. 11492-11502). PMLR.</a:t>
            </a:r>
          </a:p>
          <a:p>
            <a:pPr marL="0" indent="0">
              <a:buNone/>
            </a:pPr>
            <a:r>
              <a:rPr lang="en-US" sz="1600" dirty="0"/>
              <a:t>[CGZ13] </a:t>
            </a:r>
            <a:r>
              <a:rPr lang="en-US" sz="1600" dirty="0" err="1"/>
              <a:t>Cesa</a:t>
            </a:r>
            <a:r>
              <a:rPr lang="en-US" sz="1600" dirty="0"/>
              <a:t>-Bianchi, N., Gentile, C., &amp; </a:t>
            </a:r>
            <a:r>
              <a:rPr lang="en-US" sz="1600" dirty="0" err="1"/>
              <a:t>Zappella</a:t>
            </a:r>
            <a:r>
              <a:rPr lang="en-US" sz="1600" dirty="0"/>
              <a:t>, G. (2013). A gang of bandits. In Advances in Neural Information Processing Systems (pp. 737-745).</a:t>
            </a:r>
          </a:p>
          <a:p>
            <a:pPr marL="0" indent="0">
              <a:buNone/>
            </a:pPr>
            <a:r>
              <a:rPr lang="en-US" sz="1600" dirty="0"/>
              <a:t>[WWGW16] Wu, Q., Wang, H., Gu, Q., &amp; Wang, H. (2016, July). Contextual bandits in a collaborative environment. In Proceedings of the 39th International ACM SIGIR conference on Research and Development in Information Retrieval (pp. 529-538).</a:t>
            </a:r>
          </a:p>
          <a:p>
            <a:pPr marL="0" indent="0">
              <a:buNone/>
            </a:pPr>
            <a:r>
              <a:rPr lang="en-US" sz="1600" dirty="0"/>
              <a:t>[GLZ14] Gentile, C., Li, S., &amp; </a:t>
            </a:r>
            <a:r>
              <a:rPr lang="en-US" sz="1600" dirty="0" err="1"/>
              <a:t>Zappella</a:t>
            </a:r>
            <a:r>
              <a:rPr lang="en-US" sz="1600" dirty="0"/>
              <a:t>, G. (2014, January). Online clustering of bandits. In International Conference on Machine Learning (pp. 757-765).</a:t>
            </a:r>
          </a:p>
          <a:p>
            <a:pPr marL="0" indent="0">
              <a:buNone/>
            </a:pPr>
            <a:r>
              <a:rPr lang="en-US" sz="1600" dirty="0"/>
              <a:t>[GLKKZE17] Gentile, C., Li, S., Kar, P., </a:t>
            </a:r>
            <a:r>
              <a:rPr lang="en-US" sz="1600" dirty="0" err="1"/>
              <a:t>Karatzoglou</a:t>
            </a:r>
            <a:r>
              <a:rPr lang="en-US" sz="1600" dirty="0"/>
              <a:t>, A., </a:t>
            </a:r>
            <a:r>
              <a:rPr lang="en-US" sz="1600" dirty="0" err="1"/>
              <a:t>Zappella</a:t>
            </a:r>
            <a:r>
              <a:rPr lang="en-US" sz="1600" dirty="0"/>
              <a:t>, G., &amp; </a:t>
            </a:r>
            <a:r>
              <a:rPr lang="en-US" sz="1600" dirty="0" err="1"/>
              <a:t>Etrue</a:t>
            </a:r>
            <a:r>
              <a:rPr lang="en-US" sz="1600" dirty="0"/>
              <a:t>, E. (2017, July). On context-dependent clustering of bandits. In International Conference on Machine Learning (pp. 1253-1262).</a:t>
            </a:r>
          </a:p>
          <a:p>
            <a:pPr marL="0" indent="0">
              <a:buNone/>
            </a:pPr>
            <a:r>
              <a:rPr lang="en-US" sz="1600" dirty="0"/>
              <a:t>[LKG16] Li, S., </a:t>
            </a:r>
            <a:r>
              <a:rPr lang="en-US" sz="1600" dirty="0" err="1"/>
              <a:t>Karatzoglou</a:t>
            </a:r>
            <a:r>
              <a:rPr lang="en-US" sz="1600" dirty="0"/>
              <a:t>, A., &amp; Gentile, C. (2016, July). Collaborative filtering bandits. In Proceedings of the 39th International ACM SIGIR conference on Research and Development in Information Retrieval (pp. 539-548).</a:t>
            </a:r>
          </a:p>
          <a:p>
            <a:pPr marL="0" indent="0">
              <a:buNone/>
            </a:pPr>
            <a:r>
              <a:rPr lang="en-US" sz="1600" dirty="0"/>
              <a:t>[KBKTC15] </a:t>
            </a:r>
            <a:r>
              <a:rPr lang="en-US" sz="1600" dirty="0" err="1"/>
              <a:t>Kawale</a:t>
            </a:r>
            <a:r>
              <a:rPr lang="en-US" sz="1600" dirty="0"/>
              <a:t>, J., Bui, H. H., </a:t>
            </a:r>
            <a:r>
              <a:rPr lang="en-US" sz="1600" dirty="0" err="1"/>
              <a:t>Kveton</a:t>
            </a:r>
            <a:r>
              <a:rPr lang="en-US" sz="1600" dirty="0"/>
              <a:t>, B., Tran-Thanh, L., &amp; Chawla, S. (2015). Efficient Thompson Sampling for Online￼ Matrix-Factorization Recommendation. In Advances in neural information processing systems (pp. 1297-1305).</a:t>
            </a:r>
          </a:p>
          <a:p>
            <a:pPr marL="0" indent="0">
              <a:buNone/>
            </a:pPr>
            <a:r>
              <a:rPr lang="en-US" sz="1600" dirty="0"/>
              <a:t>[KKSVW17] </a:t>
            </a:r>
            <a:r>
              <a:rPr lang="en-US" sz="1600" dirty="0" err="1"/>
              <a:t>Katariya</a:t>
            </a:r>
            <a:r>
              <a:rPr lang="en-US" sz="1600" dirty="0"/>
              <a:t>, S., </a:t>
            </a:r>
            <a:r>
              <a:rPr lang="en-US" sz="1600" dirty="0" err="1"/>
              <a:t>Kveton</a:t>
            </a:r>
            <a:r>
              <a:rPr lang="en-US" sz="1600" dirty="0"/>
              <a:t>, B., </a:t>
            </a:r>
            <a:r>
              <a:rPr lang="en-US" sz="1600" dirty="0" err="1"/>
              <a:t>Szepesvari</a:t>
            </a:r>
            <a:r>
              <a:rPr lang="en-US" sz="1600" dirty="0"/>
              <a:t>, C., </a:t>
            </a:r>
            <a:r>
              <a:rPr lang="en-US" sz="1600" dirty="0" err="1"/>
              <a:t>Vernade</a:t>
            </a:r>
            <a:r>
              <a:rPr lang="en-US" sz="1600" dirty="0"/>
              <a:t>, C., &amp; Wen, Z. (2017, April). Stochastic rank-1 bandits. In Artificial Intelligence and Statistics (pp. 392-401).</a:t>
            </a:r>
          </a:p>
          <a:p>
            <a:pPr marL="0" indent="0">
              <a:buNone/>
            </a:pPr>
            <a:r>
              <a:rPr lang="en-US" sz="1600" dirty="0"/>
              <a:t>[WWW16] Wang, H., Wu, Q., &amp; Wang, H. (2016, October). Learning hidden features for contextual bandits. In Proceedings of the 25th ACM International on Conference on Information and Knowledge Management (pp. 1633-1642).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4003E-C432-4FB7-B95C-A548588F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235B82-273D-4CC9-9697-96F13ADF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88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984"/>
            <a:ext cx="10227197" cy="5058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[ZADLN19] Zhang, C., Agarwal, A., </a:t>
            </a:r>
            <a:r>
              <a:rPr lang="en-US" sz="1800" dirty="0" err="1"/>
              <a:t>Daumé</a:t>
            </a:r>
            <a:r>
              <a:rPr lang="en-US" sz="1800" dirty="0"/>
              <a:t> III, H., Langford, J., &amp; </a:t>
            </a:r>
            <a:r>
              <a:rPr lang="en-US" sz="1800" dirty="0" err="1"/>
              <a:t>Negahban</a:t>
            </a:r>
            <a:r>
              <a:rPr lang="en-US" sz="1800" dirty="0"/>
              <a:t>, S. N. (2019). Warm-starting contextual bandits: Robustly combining supervised and bandit feedback. </a:t>
            </a:r>
            <a:r>
              <a:rPr lang="en-US" sz="1800" dirty="0" err="1"/>
              <a:t>arXiv</a:t>
            </a:r>
            <a:r>
              <a:rPr lang="en-US" sz="1800" dirty="0"/>
              <a:t> preprint arXiv:1901.00301.</a:t>
            </a:r>
          </a:p>
          <a:p>
            <a:pPr marL="0" indent="0">
              <a:buNone/>
            </a:pPr>
            <a:r>
              <a:rPr lang="en-US" sz="1800" dirty="0"/>
              <a:t>[LAAH19] </a:t>
            </a:r>
            <a:r>
              <a:rPr lang="en-US" sz="1800" dirty="0" err="1"/>
              <a:t>Lale</a:t>
            </a:r>
            <a:r>
              <a:rPr lang="en-US" sz="1800" dirty="0"/>
              <a:t>, S., </a:t>
            </a:r>
            <a:r>
              <a:rPr lang="en-US" sz="1800" dirty="0" err="1"/>
              <a:t>Azizzadenesheli</a:t>
            </a:r>
            <a:r>
              <a:rPr lang="en-US" sz="1800" dirty="0"/>
              <a:t>, K., </a:t>
            </a:r>
            <a:r>
              <a:rPr lang="en-US" sz="1800" dirty="0" err="1"/>
              <a:t>Anandkumar</a:t>
            </a:r>
            <a:r>
              <a:rPr lang="en-US" sz="1800" dirty="0"/>
              <a:t>, A., &amp; </a:t>
            </a:r>
            <a:r>
              <a:rPr lang="en-US" sz="1800" dirty="0" err="1"/>
              <a:t>Hassibi</a:t>
            </a:r>
            <a:r>
              <a:rPr lang="en-US" sz="1800" dirty="0"/>
              <a:t>, B. (2019). Stochastic linear bandits with hidden low rank structure. </a:t>
            </a:r>
            <a:r>
              <a:rPr lang="en-US" sz="1800" dirty="0" err="1"/>
              <a:t>arXiv</a:t>
            </a:r>
            <a:r>
              <a:rPr lang="en-US" sz="1800" dirty="0"/>
              <a:t> preprint arXiv:1901.09490.</a:t>
            </a:r>
            <a:endParaRPr lang="en-US" altLang="zh-CN" sz="1700" dirty="0"/>
          </a:p>
          <a:p>
            <a:pPr marL="0" indent="0">
              <a:buNone/>
            </a:pPr>
            <a:r>
              <a:rPr lang="en-US" altLang="zh-CN" sz="1700" dirty="0"/>
              <a:t>[</a:t>
            </a:r>
            <a:r>
              <a:rPr lang="en-US" sz="1700" dirty="0"/>
              <a:t>BN</a:t>
            </a:r>
            <a:r>
              <a:rPr lang="en-US" altLang="zh-CN" sz="1700" dirty="0"/>
              <a:t>93</a:t>
            </a:r>
            <a:r>
              <a:rPr lang="en-US" altLang="zh-CN" sz="1700" dirty="0">
                <a:ea typeface="+mj-ea"/>
              </a:rPr>
              <a:t>]</a:t>
            </a:r>
            <a:r>
              <a:rPr lang="zh-CN" altLang="en-US" sz="1700" dirty="0">
                <a:ea typeface="+mj-ea"/>
              </a:rPr>
              <a:t> </a:t>
            </a:r>
            <a:r>
              <a:rPr lang="en-US" sz="1700" dirty="0" err="1">
                <a:ea typeface="+mj-ea"/>
              </a:rPr>
              <a:t>Basseville</a:t>
            </a:r>
            <a:r>
              <a:rPr lang="en-US" sz="1700" dirty="0">
                <a:ea typeface="+mj-ea"/>
              </a:rPr>
              <a:t>, M., &amp; </a:t>
            </a:r>
            <a:r>
              <a:rPr lang="en-US" sz="1700" dirty="0" err="1">
                <a:ea typeface="+mj-ea"/>
              </a:rPr>
              <a:t>Nikiforov</a:t>
            </a:r>
            <a:r>
              <a:rPr lang="en-US" sz="1700" dirty="0">
                <a:ea typeface="+mj-ea"/>
              </a:rPr>
              <a:t>, I. V. (1993). </a:t>
            </a:r>
            <a:r>
              <a:rPr lang="en-US" sz="1700" i="1" dirty="0">
                <a:ea typeface="+mj-ea"/>
              </a:rPr>
              <a:t>Detection of abrupt changes: theory and application</a:t>
            </a:r>
            <a:r>
              <a:rPr lang="en-US" sz="1700" dirty="0">
                <a:ea typeface="+mj-ea"/>
              </a:rPr>
              <a:t> (Vol. 104). Englewood Cliffs: prentice Hall.</a:t>
            </a:r>
            <a:endParaRPr lang="zh-CN" altLang="en-US" sz="1700" dirty="0">
              <a:ea typeface="+mj-ea"/>
            </a:endParaRPr>
          </a:p>
          <a:p>
            <a:pPr marL="0" indent="0">
              <a:buNone/>
            </a:pPr>
            <a:r>
              <a:rPr lang="en-US" altLang="zh-CN" sz="1700" dirty="0"/>
              <a:t>[GM08]</a:t>
            </a:r>
            <a:r>
              <a:rPr lang="zh-CN" altLang="en-US" sz="1700" dirty="0"/>
              <a:t> </a:t>
            </a:r>
            <a:r>
              <a:rPr lang="en-US" sz="1700" dirty="0" err="1"/>
              <a:t>Garivier</a:t>
            </a:r>
            <a:r>
              <a:rPr lang="en-US" sz="1700" dirty="0"/>
              <a:t>, A., &amp; </a:t>
            </a:r>
            <a:r>
              <a:rPr lang="en-US" sz="1700" dirty="0" err="1"/>
              <a:t>Moulines</a:t>
            </a:r>
            <a:r>
              <a:rPr lang="en-US" sz="1700" dirty="0"/>
              <a:t>, E. (2008). On upper-confidence bound policies for non-stationary bandit problems. </a:t>
            </a:r>
            <a:r>
              <a:rPr lang="en-US" sz="1700" i="1" dirty="0" err="1"/>
              <a:t>arXiv</a:t>
            </a:r>
            <a:r>
              <a:rPr lang="en-US" sz="1700" i="1" dirty="0"/>
              <a:t> preprint arXiv:0805.3415</a:t>
            </a:r>
            <a:r>
              <a:rPr lang="en-US" sz="1700" dirty="0"/>
              <a:t>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[RVC19]</a:t>
            </a:r>
            <a:r>
              <a:rPr lang="zh-CN" altLang="en-US" sz="1700" dirty="0"/>
              <a:t> </a:t>
            </a:r>
            <a:r>
              <a:rPr lang="en-US" sz="1700" dirty="0" err="1"/>
              <a:t>Russac</a:t>
            </a:r>
            <a:r>
              <a:rPr lang="en-US" sz="1700" dirty="0"/>
              <a:t>, Y., </a:t>
            </a:r>
            <a:r>
              <a:rPr lang="en-US" sz="1700" dirty="0" err="1"/>
              <a:t>Vernade</a:t>
            </a:r>
            <a:r>
              <a:rPr lang="en-US" sz="1700" dirty="0"/>
              <a:t>, C., &amp; </a:t>
            </a:r>
            <a:r>
              <a:rPr lang="en-US" sz="1700" dirty="0" err="1"/>
              <a:t>Cappé</a:t>
            </a:r>
            <a:r>
              <a:rPr lang="en-US" sz="1700" dirty="0"/>
              <a:t>, O. (2019). Weighted linear bandits for non-stationary environments. In </a:t>
            </a:r>
            <a:r>
              <a:rPr lang="en-US" sz="1700" i="1" dirty="0"/>
              <a:t>Advances in Neural Information Processing Systems</a:t>
            </a:r>
            <a:r>
              <a:rPr lang="en-US" sz="1700" dirty="0"/>
              <a:t> (pp. 12040-12049).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[YM09]</a:t>
            </a:r>
            <a:r>
              <a:rPr lang="zh-CN" altLang="en-US" sz="1700" dirty="0"/>
              <a:t> </a:t>
            </a:r>
            <a:r>
              <a:rPr lang="en-US" sz="1700" dirty="0"/>
              <a:t>Yu, J. Y., &amp; </a:t>
            </a:r>
            <a:r>
              <a:rPr lang="en-US" sz="1700" dirty="0" err="1"/>
              <a:t>Mannor</a:t>
            </a:r>
            <a:r>
              <a:rPr lang="en-US" sz="1700" dirty="0"/>
              <a:t>, S. (2009, June). Piecewise-stationary bandit problems with side observations. In </a:t>
            </a:r>
            <a:r>
              <a:rPr lang="en-US" sz="1700" i="1" dirty="0"/>
              <a:t>Proceedings of the 26th annual international conference on machine learning</a:t>
            </a:r>
            <a:r>
              <a:rPr lang="en-US" sz="1700" dirty="0"/>
              <a:t> (pp. 1177-1184).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[HMB15]</a:t>
            </a:r>
            <a:r>
              <a:rPr lang="zh-CN" altLang="en-US" sz="1700" dirty="0"/>
              <a:t> </a:t>
            </a:r>
            <a:r>
              <a:rPr lang="en-US" sz="1700" dirty="0"/>
              <a:t>Hariri, N., </a:t>
            </a:r>
            <a:r>
              <a:rPr lang="en-US" sz="1700" dirty="0" err="1"/>
              <a:t>Mobasher</a:t>
            </a:r>
            <a:r>
              <a:rPr lang="en-US" sz="1700" dirty="0"/>
              <a:t>, B., &amp; Burke, R. (2015, June). Adapting to user preference changes in interactive recommendation. In </a:t>
            </a:r>
            <a:r>
              <a:rPr lang="en-US" sz="1700" i="1" dirty="0"/>
              <a:t>Twenty-Fourth International Joint Conference on Artificial Intelligence</a:t>
            </a:r>
            <a:r>
              <a:rPr lang="en-US" sz="1700" dirty="0"/>
              <a:t>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[WNW18]</a:t>
            </a:r>
            <a:r>
              <a:rPr lang="zh-CN" altLang="en-US" sz="1700" dirty="0"/>
              <a:t> </a:t>
            </a:r>
            <a:r>
              <a:rPr lang="en-US" sz="1700" dirty="0"/>
              <a:t>Wu, Q., </a:t>
            </a:r>
            <a:r>
              <a:rPr lang="en-US" sz="1700" dirty="0" err="1"/>
              <a:t>Iyer</a:t>
            </a:r>
            <a:r>
              <a:rPr lang="en-US" sz="1700" dirty="0"/>
              <a:t>, N., &amp; Wang, H. (2018, June). Learning contextual bandits in a non-stationary environment. In </a:t>
            </a:r>
            <a:r>
              <a:rPr lang="en-US" sz="1700" i="1" dirty="0"/>
              <a:t>The 41st International ACM SIGIR Conference on Research &amp; Development in Information Retrieval</a:t>
            </a:r>
            <a:r>
              <a:rPr lang="en-US" sz="1700" dirty="0"/>
              <a:t> (pp. 495-504).</a:t>
            </a:r>
            <a:endParaRPr lang="zh-CN" alt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984"/>
            <a:ext cx="10227197" cy="50581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1700" dirty="0"/>
              <a:t>[LWAL18]</a:t>
            </a:r>
            <a:r>
              <a:rPr lang="zh-CN" altLang="en-US" sz="1700" dirty="0"/>
              <a:t> </a:t>
            </a:r>
            <a:r>
              <a:rPr lang="en-US" sz="1700" dirty="0"/>
              <a:t>Luo, H., Wei, C. Y., Agarwal, A., &amp; Langford, J. (2018, July). Efficient contextual bandits in non-stationary worlds. In </a:t>
            </a:r>
            <a:r>
              <a:rPr lang="en-US" sz="1700" i="1" dirty="0"/>
              <a:t>Conference On Learning Theory</a:t>
            </a:r>
            <a:r>
              <a:rPr lang="en-US" sz="1700" dirty="0"/>
              <a:t> (pp. 1739-1776).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[CWKX19]</a:t>
            </a:r>
            <a:r>
              <a:rPr lang="zh-CN" altLang="en-US" sz="1700" dirty="0"/>
              <a:t> </a:t>
            </a:r>
            <a:r>
              <a:rPr lang="en-US" sz="1700" dirty="0"/>
              <a:t>Cao, Y., Wen, Z., </a:t>
            </a:r>
            <a:r>
              <a:rPr lang="en-US" sz="1700" dirty="0" err="1"/>
              <a:t>Kveton</a:t>
            </a:r>
            <a:r>
              <a:rPr lang="en-US" sz="1700" dirty="0"/>
              <a:t>, B., &amp; </a:t>
            </a:r>
            <a:r>
              <a:rPr lang="en-US" sz="1700" dirty="0" err="1"/>
              <a:t>Xie</a:t>
            </a:r>
            <a:r>
              <a:rPr lang="en-US" sz="1700" dirty="0"/>
              <a:t>, Y. (2019, April). Nearly optimal adaptive procedure with change detection for piecewise-stationary bandit. In </a:t>
            </a:r>
            <a:r>
              <a:rPr lang="en-US" sz="1700" i="1" dirty="0"/>
              <a:t>The 22nd International Conference on Artificial Intelligence and Statistics</a:t>
            </a:r>
            <a:r>
              <a:rPr lang="en-US" sz="1700" dirty="0"/>
              <a:t> (pp. 418-427).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[LLS18]</a:t>
            </a:r>
            <a:r>
              <a:rPr lang="zh-CN" altLang="en-US" sz="1700" dirty="0"/>
              <a:t> </a:t>
            </a:r>
            <a:r>
              <a:rPr lang="en-US" altLang="zh-CN" sz="1700" dirty="0"/>
              <a:t>Liu, Fang, </a:t>
            </a:r>
            <a:r>
              <a:rPr lang="en-US" altLang="zh-CN" sz="1700" dirty="0" err="1"/>
              <a:t>Joohyun</a:t>
            </a:r>
            <a:r>
              <a:rPr lang="en-US" altLang="zh-CN" sz="1700" dirty="0"/>
              <a:t> Lee, and Ness Shroff. “A change-detection based framework for piecewise-stationary multi-armed bandit problem.” Thirty-Second AAAI Conference on Artificial Intelligence. 2018. 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[WWLW19]</a:t>
            </a:r>
            <a:r>
              <a:rPr lang="zh-CN" altLang="en-US" sz="1700" dirty="0"/>
              <a:t> </a:t>
            </a:r>
            <a:r>
              <a:rPr lang="en-US" sz="1700" dirty="0"/>
              <a:t>Wu, Q., Wang, H., Li, Y., &amp; Wang, H. (2019, May). Dynamic Ensemble of Contextual Bandits to Satisfy Users' Changing Interests. In </a:t>
            </a:r>
            <a:r>
              <a:rPr lang="en-US" sz="1700" i="1" dirty="0"/>
              <a:t>The World Wide Web Conference</a:t>
            </a:r>
            <a:r>
              <a:rPr lang="en-US" sz="1700" dirty="0"/>
              <a:t> (pp. 2080-2090).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[CLLW19]</a:t>
            </a:r>
            <a:r>
              <a:rPr lang="zh-CN" altLang="en-US" sz="1700" dirty="0"/>
              <a:t> </a:t>
            </a:r>
            <a:r>
              <a:rPr lang="en-US" sz="1700" dirty="0"/>
              <a:t>Chen, Y., Lee, C. W., Luo, H., &amp; Wei, C. Y. (2019). A new algorithm for non-stationary contextual bandits: Efficient, optimal, and parameter-free. </a:t>
            </a:r>
            <a:r>
              <a:rPr lang="en-US" sz="1700" i="1" dirty="0" err="1"/>
              <a:t>arXiv</a:t>
            </a:r>
            <a:r>
              <a:rPr lang="en-US" sz="1700" i="1" dirty="0"/>
              <a:t> preprint arXiv:1902.00980</a:t>
            </a:r>
            <a:r>
              <a:rPr lang="en-US" sz="1700" dirty="0"/>
              <a:t>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[BK19]</a:t>
            </a:r>
            <a:r>
              <a:rPr lang="zh-CN" altLang="en-US" sz="1700" dirty="0"/>
              <a:t> </a:t>
            </a:r>
            <a:r>
              <a:rPr lang="en-US" sz="1700" dirty="0"/>
              <a:t>Besson, L., &amp; Kaufmann, E. (2019). The generalized likelihood ratio test meets </a:t>
            </a:r>
            <a:r>
              <a:rPr lang="en-US" sz="1700" dirty="0" err="1"/>
              <a:t>klucb</a:t>
            </a:r>
            <a:r>
              <a:rPr lang="en-US" sz="1700" dirty="0"/>
              <a:t>: an improved algorithm for piece-wise non-stationary bandits. </a:t>
            </a:r>
            <a:r>
              <a:rPr lang="en-US" sz="1700" i="1" dirty="0" err="1"/>
              <a:t>arXiv</a:t>
            </a:r>
            <a:r>
              <a:rPr lang="en-US" sz="1700" i="1" dirty="0"/>
              <a:t> preprint arXiv:1902.01575</a:t>
            </a:r>
            <a:r>
              <a:rPr lang="en-US" sz="1700" dirty="0"/>
              <a:t>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[Mai19]</a:t>
            </a:r>
            <a:r>
              <a:rPr lang="zh-CN" altLang="en-US" sz="1700" dirty="0"/>
              <a:t> </a:t>
            </a:r>
            <a:r>
              <a:rPr lang="en-US" sz="1700" dirty="0"/>
              <a:t>Maillard, O. A. (2019). Sequential change-point detection: Laplace concentration of scan statistics and non-asymptotic delay bounds.</a:t>
            </a:r>
          </a:p>
          <a:p>
            <a:pPr marL="0" indent="0">
              <a:buNone/>
            </a:pPr>
            <a:r>
              <a:rPr lang="en-US" sz="1700" dirty="0"/>
              <a:t>[LWW21a] Li, C., Wu, Q., &amp; Wang, H. (2021, March). Unifying Clustered and Non-stationary Bandits. In International Conference on Artificial Intelligence and Statistics (pp. 1063-1071). PMLR.</a:t>
            </a:r>
          </a:p>
          <a:p>
            <a:pPr marL="0" indent="0">
              <a:buNone/>
            </a:pPr>
            <a:r>
              <a:rPr lang="en-US" sz="1700" dirty="0"/>
              <a:t>[LWW21b] Li, C., Wu, Q., &amp; Wang, H. (2021). When and Whom to Collaborate with in a Changing Environment: A Collaborative Dynamic Bandit Solution. In SIGIR 2021.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D399-F9EF-40E2-A08A-09C220EA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325563"/>
          </a:xfrm>
        </p:spPr>
        <p:txBody>
          <a:bodyPr>
            <a:normAutofit/>
          </a:bodyPr>
          <a:lstStyle/>
          <a:p>
            <a:r>
              <a:rPr lang="en-US" dirty="0"/>
              <a:t>Bandit learning for recommender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A541-58F3-4F0F-BB1D-FF798489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Contextual bandits for recommendation</a:t>
            </a:r>
          </a:p>
          <a:p>
            <a:r>
              <a:rPr lang="en-US" dirty="0"/>
              <a:t>Collaborative bandit learning</a:t>
            </a:r>
          </a:p>
          <a:p>
            <a:pPr lvl="1"/>
            <a:r>
              <a:rPr lang="en-US" altLang="zh-CN" dirty="0"/>
              <a:t>With </a:t>
            </a:r>
            <a:r>
              <a:rPr lang="en-US" dirty="0"/>
              <a:t>user-dependency structure</a:t>
            </a:r>
          </a:p>
          <a:p>
            <a:pPr lvl="1"/>
            <a:r>
              <a:rPr lang="en-US" dirty="0"/>
              <a:t>Online user / item clustering</a:t>
            </a:r>
          </a:p>
          <a:p>
            <a:pPr lvl="1"/>
            <a:r>
              <a:rPr lang="en-US" dirty="0"/>
              <a:t>Matrix factorization for low-rank structure</a:t>
            </a:r>
          </a:p>
          <a:p>
            <a:pPr lvl="1"/>
            <a:r>
              <a:rPr lang="en-US" dirty="0"/>
              <a:t>Warm-start exploration</a:t>
            </a:r>
          </a:p>
          <a:p>
            <a:r>
              <a:rPr lang="en-US" dirty="0">
                <a:solidFill>
                  <a:schemeClr val="accent3"/>
                </a:solidFill>
              </a:rPr>
              <a:t>Learning in a non-stationary environment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66546-731A-4775-84A9-30D69CD2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A18A45-F912-4533-AAC3-83C00330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4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3160-240F-480B-8DA6-620A261F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B43FF-96EF-4222-8562-9F679DB439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8173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b="0" dirty="0"/>
                  <a:t>Multi-agent linear bandits: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b="0" dirty="0"/>
                  <a:t> users, each user has his/her own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Build independent LinUCB for each user?</a:t>
                </a:r>
                <a:endParaRPr lang="en-US" sz="2800" b="0" dirty="0"/>
              </a:p>
              <a:p>
                <a:pPr lvl="1"/>
                <a:r>
                  <a:rPr lang="en-US" sz="2400" dirty="0"/>
                  <a:t>Cold start challenge</a:t>
                </a:r>
              </a:p>
              <a:p>
                <a:pPr lvl="1"/>
                <a:r>
                  <a:rPr lang="en-US" sz="2400" dirty="0"/>
                  <a:t>Users are not independent</a:t>
                </a:r>
              </a:p>
              <a:p>
                <a:r>
                  <a:rPr lang="en-US" sz="2800" dirty="0"/>
                  <a:t>Leverage user dependency for efficient exploration</a:t>
                </a:r>
              </a:p>
              <a:p>
                <a:pPr lvl="1"/>
                <a:r>
                  <a:rPr lang="en-US" sz="2400" dirty="0"/>
                  <a:t>Use existing user dependency information</a:t>
                </a:r>
              </a:p>
              <a:p>
                <a:pPr lvl="1"/>
                <a:r>
                  <a:rPr lang="en-US" sz="2400" dirty="0"/>
                  <a:t>Discover dependency online (via clustering)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0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B43FF-96EF-4222-8562-9F679DB43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81730" cy="4351338"/>
              </a:xfrm>
              <a:blipFill>
                <a:blip r:embed="rId2"/>
                <a:stretch>
                  <a:fillRect l="-12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E5FC7-3DC3-4833-A0C3-7534E95E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6B8C45-D368-4957-9B6A-52ADE45B7B39}"/>
              </a:ext>
            </a:extLst>
          </p:cNvPr>
          <p:cNvGrpSpPr/>
          <p:nvPr/>
        </p:nvGrpSpPr>
        <p:grpSpPr>
          <a:xfrm>
            <a:off x="9913162" y="3300875"/>
            <a:ext cx="958710" cy="848989"/>
            <a:chOff x="1493822" y="3687875"/>
            <a:chExt cx="958710" cy="8489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21524D-C8AE-4E94-B58E-C1433C47C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3822" y="3687875"/>
              <a:ext cx="649224" cy="649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25A7EB-8C54-4E3E-8C86-4F330F465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9632" y="4193964"/>
              <a:ext cx="342900" cy="3429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5CF0F3-D6BA-4083-BC91-89D01D7FA7B5}"/>
              </a:ext>
            </a:extLst>
          </p:cNvPr>
          <p:cNvGrpSpPr/>
          <p:nvPr/>
        </p:nvGrpSpPr>
        <p:grpSpPr>
          <a:xfrm>
            <a:off x="9913162" y="4287022"/>
            <a:ext cx="991159" cy="827953"/>
            <a:chOff x="3064737" y="4348227"/>
            <a:chExt cx="991159" cy="8279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053B5B-9C62-455C-9F14-DFC769C46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4737" y="4348227"/>
              <a:ext cx="649224" cy="6492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872A46-0B98-4E71-98E3-2E61C2E7F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2996" y="4833280"/>
              <a:ext cx="342900" cy="342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C19045-8203-42F1-BDA7-5929EF7D7EC3}"/>
              </a:ext>
            </a:extLst>
          </p:cNvPr>
          <p:cNvGrpSpPr/>
          <p:nvPr/>
        </p:nvGrpSpPr>
        <p:grpSpPr>
          <a:xfrm>
            <a:off x="10002822" y="5274254"/>
            <a:ext cx="928741" cy="816121"/>
            <a:chOff x="1558941" y="5405765"/>
            <a:chExt cx="928741" cy="81612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449D0F-742D-4E7F-9F5F-F208BE3B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8941" y="5405765"/>
              <a:ext cx="649224" cy="6492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6B1D4E-621C-4E70-819E-593A73B3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4782" y="5878986"/>
              <a:ext cx="342900" cy="342900"/>
            </a:xfrm>
            <a:prstGeom prst="rect">
              <a:avLst/>
            </a:prstGeom>
          </p:spPr>
        </p:pic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69E093A4-18E8-4AD2-BC5C-790F6D85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9806CE-8B26-4A5C-B752-0CF3CFEB5D75}"/>
              </a:ext>
            </a:extLst>
          </p:cNvPr>
          <p:cNvGrpSpPr/>
          <p:nvPr/>
        </p:nvGrpSpPr>
        <p:grpSpPr>
          <a:xfrm>
            <a:off x="9913162" y="2337232"/>
            <a:ext cx="964692" cy="886367"/>
            <a:chOff x="2109632" y="2510860"/>
            <a:chExt cx="964692" cy="8863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6B3726A-A925-4902-9872-1F7282A4F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632" y="2510860"/>
              <a:ext cx="649224" cy="64922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4213680-7309-4F2C-A012-A8B5E16B6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31424" y="3054327"/>
              <a:ext cx="3429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8AC8-E3BA-4BF7-AD79-0F723DFA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65961" cy="4351338"/>
          </a:xfrm>
        </p:spPr>
        <p:txBody>
          <a:bodyPr>
            <a:normAutofit/>
          </a:bodyPr>
          <a:lstStyle/>
          <a:p>
            <a:r>
              <a:rPr lang="en-US" sz="2800" dirty="0" err="1"/>
              <a:t>GOBLin</a:t>
            </a:r>
            <a:r>
              <a:rPr lang="en-US" sz="2800" dirty="0"/>
              <a:t> [CGZ13]</a:t>
            </a:r>
          </a:p>
          <a:p>
            <a:pPr lvl="1"/>
            <a:r>
              <a:rPr lang="en-US" sz="2400"/>
              <a:t>Connected users are assumed to share similar model parameters</a:t>
            </a:r>
          </a:p>
          <a:p>
            <a:pPr lvl="1"/>
            <a:r>
              <a:rPr lang="en-US" sz="2400" dirty="0"/>
              <a:t>Graph Laplacian based regularization upon ridge regression to model dependency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7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1A41DD-5BBF-48E5-B8A4-888A5969CE01}"/>
              </a:ext>
            </a:extLst>
          </p:cNvPr>
          <p:cNvGrpSpPr/>
          <p:nvPr/>
        </p:nvGrpSpPr>
        <p:grpSpPr>
          <a:xfrm>
            <a:off x="7377249" y="2008837"/>
            <a:ext cx="3133235" cy="3351610"/>
            <a:chOff x="7377249" y="2008837"/>
            <a:chExt cx="3133235" cy="335161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9B0E09B-44AF-49E6-8F3A-0A4676B88CA3}"/>
                </a:ext>
              </a:extLst>
            </p:cNvPr>
            <p:cNvGrpSpPr/>
            <p:nvPr/>
          </p:nvGrpSpPr>
          <p:grpSpPr>
            <a:xfrm>
              <a:off x="8564220" y="2008837"/>
              <a:ext cx="964692" cy="886367"/>
              <a:chOff x="2109632" y="2510860"/>
              <a:chExt cx="964692" cy="886367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5EE60EF6-19AB-4555-9CAD-011A91533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4603D10-4BA6-416F-B6DB-898C781B2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1137792-3E66-495A-BCD9-865AAC254EC3}"/>
                </a:ext>
              </a:extLst>
            </p:cNvPr>
            <p:cNvGrpSpPr/>
            <p:nvPr/>
          </p:nvGrpSpPr>
          <p:grpSpPr>
            <a:xfrm>
              <a:off x="7377249" y="3110278"/>
              <a:ext cx="958710" cy="848989"/>
              <a:chOff x="1493822" y="3687875"/>
              <a:chExt cx="958710" cy="848989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15C9F53-9DD4-4C38-AA7F-BBBE3E08B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CE86800-21C6-4FB7-AB8B-93A573D15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405EB9F-8505-47DC-AFCA-62477401F499}"/>
                </a:ext>
              </a:extLst>
            </p:cNvPr>
            <p:cNvGrpSpPr/>
            <p:nvPr/>
          </p:nvGrpSpPr>
          <p:grpSpPr>
            <a:xfrm>
              <a:off x="9519325" y="3846204"/>
              <a:ext cx="991159" cy="827953"/>
              <a:chOff x="1494787" y="4551422"/>
              <a:chExt cx="991159" cy="827953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E9A0DBF-EC6E-4B09-A2D5-D51A56B1C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ED3F63DA-F150-4CA7-B34C-D0C7AE6BD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4A58E6-A2D5-48B2-B387-6252E7AFB081}"/>
                </a:ext>
              </a:extLst>
            </p:cNvPr>
            <p:cNvGrpSpPr/>
            <p:nvPr/>
          </p:nvGrpSpPr>
          <p:grpSpPr>
            <a:xfrm>
              <a:off x="8450343" y="4544326"/>
              <a:ext cx="928741" cy="816121"/>
              <a:chOff x="1558941" y="5405765"/>
              <a:chExt cx="928741" cy="816121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858633B-8605-43C2-8D3A-57343AE6B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642D240-132F-4E73-A1CC-C5B035147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7B64433-D469-42E9-846B-D0C73589ACF3}"/>
                </a:ext>
              </a:extLst>
            </p:cNvPr>
            <p:cNvCxnSpPr/>
            <p:nvPr/>
          </p:nvCxnSpPr>
          <p:spPr>
            <a:xfrm>
              <a:off x="8959471" y="2813863"/>
              <a:ext cx="668085" cy="94563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8094A97-9A87-499B-9DF9-B567EF785DFB}"/>
                </a:ext>
              </a:extLst>
            </p:cNvPr>
            <p:cNvCxnSpPr>
              <a:endCxn id="59" idx="3"/>
            </p:cNvCxnSpPr>
            <p:nvPr/>
          </p:nvCxnSpPr>
          <p:spPr>
            <a:xfrm flipH="1">
              <a:off x="8026473" y="2781240"/>
              <a:ext cx="786451" cy="65365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DD3EF5B-BED3-4E31-BFB1-F6B0538D14AA}"/>
                </a:ext>
              </a:extLst>
            </p:cNvPr>
            <p:cNvCxnSpPr/>
            <p:nvPr/>
          </p:nvCxnSpPr>
          <p:spPr>
            <a:xfrm flipH="1" flipV="1">
              <a:off x="7884992" y="3940979"/>
              <a:ext cx="622417" cy="6014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F580791-9886-408E-A2A0-BBC65EFC3545}"/>
                </a:ext>
              </a:extLst>
            </p:cNvPr>
            <p:cNvCxnSpPr/>
            <p:nvPr/>
          </p:nvCxnSpPr>
          <p:spPr>
            <a:xfrm flipV="1">
              <a:off x="8695672" y="2894878"/>
              <a:ext cx="178924" cy="152014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6E0F5DB-B7E0-423B-8236-2DF48AB55003}"/>
                </a:ext>
              </a:extLst>
            </p:cNvPr>
            <p:cNvCxnSpPr>
              <a:endCxn id="60" idx="0"/>
            </p:cNvCxnSpPr>
            <p:nvPr/>
          </p:nvCxnSpPr>
          <p:spPr>
            <a:xfrm flipH="1" flipV="1">
              <a:off x="8164509" y="3616367"/>
              <a:ext cx="1277627" cy="3799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E2B01B8-CD07-4AE5-84EF-27A9BF9C09AD}"/>
                </a:ext>
              </a:extLst>
            </p:cNvPr>
            <p:cNvCxnSpPr>
              <a:stCxn id="57" idx="1"/>
            </p:cNvCxnSpPr>
            <p:nvPr/>
          </p:nvCxnSpPr>
          <p:spPr>
            <a:xfrm flipH="1">
              <a:off x="8997749" y="4170816"/>
              <a:ext cx="521576" cy="37161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0126404-D521-4280-8DAF-F9FB4A5F0673}"/>
              </a:ext>
            </a:extLst>
          </p:cNvPr>
          <p:cNvGrpSpPr/>
          <p:nvPr/>
        </p:nvGrpSpPr>
        <p:grpSpPr>
          <a:xfrm>
            <a:off x="7381564" y="2825288"/>
            <a:ext cx="3133235" cy="2534025"/>
            <a:chOff x="4705767" y="3355340"/>
            <a:chExt cx="3133235" cy="253402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BB2C5B9-D4DE-4439-BDC4-6E5EC14465AF}"/>
                </a:ext>
              </a:extLst>
            </p:cNvPr>
            <p:cNvGrpSpPr/>
            <p:nvPr/>
          </p:nvGrpSpPr>
          <p:grpSpPr>
            <a:xfrm>
              <a:off x="5830064" y="3355340"/>
              <a:ext cx="964692" cy="886367"/>
              <a:chOff x="2109632" y="2510860"/>
              <a:chExt cx="964692" cy="886367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119AA446-6797-4C6D-B875-1D494A823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05288EAD-A635-45A0-B0ED-606B39AE9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D4EC4A2-58C3-412A-AB71-684178A07A50}"/>
                </a:ext>
              </a:extLst>
            </p:cNvPr>
            <p:cNvGrpSpPr/>
            <p:nvPr/>
          </p:nvGrpSpPr>
          <p:grpSpPr>
            <a:xfrm>
              <a:off x="4705767" y="3639196"/>
              <a:ext cx="958710" cy="848989"/>
              <a:chOff x="1493822" y="3687875"/>
              <a:chExt cx="958710" cy="848989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E1C3BB6E-D0AE-477F-AD36-80C6CBED5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0C135A8-0671-4D3D-9F29-F7918119D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2522E59-2317-4B56-8B80-2316E3989530}"/>
                </a:ext>
              </a:extLst>
            </p:cNvPr>
            <p:cNvGrpSpPr/>
            <p:nvPr/>
          </p:nvGrpSpPr>
          <p:grpSpPr>
            <a:xfrm>
              <a:off x="6847843" y="4375122"/>
              <a:ext cx="991159" cy="827953"/>
              <a:chOff x="1494787" y="4551422"/>
              <a:chExt cx="991159" cy="827953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1D385B12-7169-4757-82BD-77D3FD952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7D19AC10-9693-4C9A-BE29-D7B2B1AAF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F79448A-139D-4D0E-A9E6-7DA4D77E956A}"/>
                </a:ext>
              </a:extLst>
            </p:cNvPr>
            <p:cNvGrpSpPr/>
            <p:nvPr/>
          </p:nvGrpSpPr>
          <p:grpSpPr>
            <a:xfrm>
              <a:off x="5778861" y="5073244"/>
              <a:ext cx="928741" cy="816121"/>
              <a:chOff x="1558941" y="5405765"/>
              <a:chExt cx="928741" cy="81612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82F2D2A-4924-4D23-98F7-CB7EDA030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F56FA03-0E58-461B-8008-4F2CCDFED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0DF31AA-04E3-462F-B842-ED8E6583945A}"/>
                </a:ext>
              </a:extLst>
            </p:cNvPr>
            <p:cNvCxnSpPr>
              <a:stCxn id="80" idx="3"/>
            </p:cNvCxnSpPr>
            <p:nvPr/>
          </p:nvCxnSpPr>
          <p:spPr>
            <a:xfrm>
              <a:off x="6479288" y="3679952"/>
              <a:ext cx="476786" cy="608468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6CF10CE-3878-48B8-97F9-31A6A802D029}"/>
                </a:ext>
              </a:extLst>
            </p:cNvPr>
            <p:cNvCxnSpPr>
              <a:stCxn id="80" idx="1"/>
              <a:endCxn id="78" idx="3"/>
            </p:cNvCxnSpPr>
            <p:nvPr/>
          </p:nvCxnSpPr>
          <p:spPr>
            <a:xfrm flipH="1">
              <a:off x="5354991" y="3679952"/>
              <a:ext cx="475073" cy="2838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3B18691-F604-4696-AE04-1A846EC16117}"/>
                </a:ext>
              </a:extLst>
            </p:cNvPr>
            <p:cNvCxnSpPr/>
            <p:nvPr/>
          </p:nvCxnSpPr>
          <p:spPr>
            <a:xfrm flipH="1" flipV="1">
              <a:off x="5213510" y="4469897"/>
              <a:ext cx="622417" cy="6014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7931A01-B4A0-4296-B30A-54D6A373B363}"/>
                </a:ext>
              </a:extLst>
            </p:cNvPr>
            <p:cNvCxnSpPr/>
            <p:nvPr/>
          </p:nvCxnSpPr>
          <p:spPr>
            <a:xfrm flipV="1">
              <a:off x="6024190" y="4131035"/>
              <a:ext cx="91254" cy="81290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51CF71B-A193-47F8-84F5-9F724D5D5C2E}"/>
                </a:ext>
              </a:extLst>
            </p:cNvPr>
            <p:cNvCxnSpPr>
              <a:endCxn id="79" idx="0"/>
            </p:cNvCxnSpPr>
            <p:nvPr/>
          </p:nvCxnSpPr>
          <p:spPr>
            <a:xfrm flipH="1" flipV="1">
              <a:off x="5493027" y="4145285"/>
              <a:ext cx="1277627" cy="3799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AEC4F14-E913-4C9A-8897-FB0C4822711C}"/>
                </a:ext>
              </a:extLst>
            </p:cNvPr>
            <p:cNvCxnSpPr>
              <a:stCxn id="76" idx="1"/>
            </p:cNvCxnSpPr>
            <p:nvPr/>
          </p:nvCxnSpPr>
          <p:spPr>
            <a:xfrm flipH="1">
              <a:off x="6326267" y="4699734"/>
              <a:ext cx="521576" cy="37161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1308570-82F5-4BCC-B773-38431E66F7E7}"/>
                  </a:ext>
                </a:extLst>
              </p:cNvPr>
              <p:cNvSpPr txBox="1"/>
              <p:nvPr/>
            </p:nvSpPr>
            <p:spPr>
              <a:xfrm>
                <a:off x="1790476" y="4404131"/>
                <a:ext cx="3008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input. Regularization term: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1308570-82F5-4BCC-B773-38431E66F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476" y="4404131"/>
                <a:ext cx="3008536" cy="646331"/>
              </a:xfrm>
              <a:prstGeom prst="rect">
                <a:avLst/>
              </a:prstGeom>
              <a:blipFill>
                <a:blip r:embed="rId11"/>
                <a:stretch>
                  <a:fillRect l="-182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38240E-70C7-42A2-A6E1-37C5BD22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18F22-9614-43C4-ADA7-3DAD8428ECA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396" y="4480792"/>
            <a:ext cx="2556901" cy="577365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A9538FA-A688-4AF6-91BC-744D78A7A5ED}"/>
              </a:ext>
            </a:extLst>
          </p:cNvPr>
          <p:cNvSpPr/>
          <p:nvPr/>
        </p:nvSpPr>
        <p:spPr>
          <a:xfrm>
            <a:off x="5098413" y="4507546"/>
            <a:ext cx="1578108" cy="531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8AC8-E3BA-4BF7-AD79-0F723DFA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7896" cy="4351338"/>
          </a:xfrm>
        </p:spPr>
        <p:txBody>
          <a:bodyPr>
            <a:normAutofit/>
          </a:bodyPr>
          <a:lstStyle/>
          <a:p>
            <a:r>
              <a:rPr lang="en-US" sz="2800" dirty="0" err="1"/>
              <a:t>GOBLin</a:t>
            </a:r>
            <a:r>
              <a:rPr lang="en-US" sz="2800" dirty="0"/>
              <a:t> [CGZ13]</a:t>
            </a:r>
          </a:p>
          <a:p>
            <a:pPr lvl="1"/>
            <a:r>
              <a:rPr lang="en-US" sz="2400" dirty="0"/>
              <a:t>Graph Laplacian based regularization upon ridge regression to model dependency</a:t>
            </a:r>
          </a:p>
          <a:p>
            <a:pPr lvl="1"/>
            <a:r>
              <a:rPr lang="en-US" sz="2400" dirty="0"/>
              <a:t>Encode graph Laplacian in context, formulate as a </a:t>
            </a:r>
            <a:r>
              <a:rPr lang="en-US" sz="2400" i="1" dirty="0" err="1">
                <a:solidFill>
                  <a:srgbClr val="FF0000"/>
                </a:solidFill>
              </a:rPr>
              <a:t>dN</a:t>
            </a:r>
            <a:r>
              <a:rPr lang="en-US" sz="2400" i="1" dirty="0"/>
              <a:t>-dimensional</a:t>
            </a:r>
            <a:r>
              <a:rPr lang="en-US" sz="2400" dirty="0"/>
              <a:t> LinUCB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8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0126404-D521-4280-8DAF-F9FB4A5F0673}"/>
              </a:ext>
            </a:extLst>
          </p:cNvPr>
          <p:cNvGrpSpPr/>
          <p:nvPr/>
        </p:nvGrpSpPr>
        <p:grpSpPr>
          <a:xfrm>
            <a:off x="7381564" y="2825288"/>
            <a:ext cx="3133235" cy="2534025"/>
            <a:chOff x="4705767" y="3355340"/>
            <a:chExt cx="3133235" cy="253402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BB2C5B9-D4DE-4439-BDC4-6E5EC14465AF}"/>
                </a:ext>
              </a:extLst>
            </p:cNvPr>
            <p:cNvGrpSpPr/>
            <p:nvPr/>
          </p:nvGrpSpPr>
          <p:grpSpPr>
            <a:xfrm>
              <a:off x="5830064" y="3355340"/>
              <a:ext cx="964692" cy="886367"/>
              <a:chOff x="2109632" y="2510860"/>
              <a:chExt cx="964692" cy="886367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119AA446-6797-4C6D-B875-1D494A823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05288EAD-A635-45A0-B0ED-606B39AE9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D4EC4A2-58C3-412A-AB71-684178A07A50}"/>
                </a:ext>
              </a:extLst>
            </p:cNvPr>
            <p:cNvGrpSpPr/>
            <p:nvPr/>
          </p:nvGrpSpPr>
          <p:grpSpPr>
            <a:xfrm>
              <a:off x="4705767" y="3639196"/>
              <a:ext cx="958710" cy="848989"/>
              <a:chOff x="1493822" y="3687875"/>
              <a:chExt cx="958710" cy="848989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E1C3BB6E-D0AE-477F-AD36-80C6CBED5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0C135A8-0671-4D3D-9F29-F7918119D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2522E59-2317-4B56-8B80-2316E3989530}"/>
                </a:ext>
              </a:extLst>
            </p:cNvPr>
            <p:cNvGrpSpPr/>
            <p:nvPr/>
          </p:nvGrpSpPr>
          <p:grpSpPr>
            <a:xfrm>
              <a:off x="6847843" y="4375122"/>
              <a:ext cx="991159" cy="827953"/>
              <a:chOff x="1494787" y="4551422"/>
              <a:chExt cx="991159" cy="827953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1D385B12-7169-4757-82BD-77D3FD952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7D19AC10-9693-4C9A-BE29-D7B2B1AAF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F79448A-139D-4D0E-A9E6-7DA4D77E956A}"/>
                </a:ext>
              </a:extLst>
            </p:cNvPr>
            <p:cNvGrpSpPr/>
            <p:nvPr/>
          </p:nvGrpSpPr>
          <p:grpSpPr>
            <a:xfrm>
              <a:off x="5778861" y="5073244"/>
              <a:ext cx="928741" cy="816121"/>
              <a:chOff x="1558941" y="5405765"/>
              <a:chExt cx="928741" cy="81612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82F2D2A-4924-4D23-98F7-CB7EDA030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F56FA03-0E58-461B-8008-4F2CCDFED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0DF31AA-04E3-462F-B842-ED8E6583945A}"/>
                </a:ext>
              </a:extLst>
            </p:cNvPr>
            <p:cNvCxnSpPr>
              <a:stCxn id="80" idx="3"/>
            </p:cNvCxnSpPr>
            <p:nvPr/>
          </p:nvCxnSpPr>
          <p:spPr>
            <a:xfrm>
              <a:off x="6479288" y="3679952"/>
              <a:ext cx="476786" cy="608468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6CF10CE-3878-48B8-97F9-31A6A802D029}"/>
                </a:ext>
              </a:extLst>
            </p:cNvPr>
            <p:cNvCxnSpPr>
              <a:stCxn id="80" idx="1"/>
              <a:endCxn id="78" idx="3"/>
            </p:cNvCxnSpPr>
            <p:nvPr/>
          </p:nvCxnSpPr>
          <p:spPr>
            <a:xfrm flipH="1">
              <a:off x="5354991" y="3679952"/>
              <a:ext cx="475073" cy="2838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3B18691-F604-4696-AE04-1A846EC16117}"/>
                </a:ext>
              </a:extLst>
            </p:cNvPr>
            <p:cNvCxnSpPr/>
            <p:nvPr/>
          </p:nvCxnSpPr>
          <p:spPr>
            <a:xfrm flipH="1" flipV="1">
              <a:off x="5213510" y="4469897"/>
              <a:ext cx="622417" cy="6014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7931A01-B4A0-4296-B30A-54D6A373B363}"/>
                </a:ext>
              </a:extLst>
            </p:cNvPr>
            <p:cNvCxnSpPr/>
            <p:nvPr/>
          </p:nvCxnSpPr>
          <p:spPr>
            <a:xfrm flipV="1">
              <a:off x="6024190" y="4131035"/>
              <a:ext cx="91254" cy="81290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51CF71B-A193-47F8-84F5-9F724D5D5C2E}"/>
                </a:ext>
              </a:extLst>
            </p:cNvPr>
            <p:cNvCxnSpPr>
              <a:endCxn id="79" idx="0"/>
            </p:cNvCxnSpPr>
            <p:nvPr/>
          </p:nvCxnSpPr>
          <p:spPr>
            <a:xfrm flipH="1" flipV="1">
              <a:off x="5493027" y="4145285"/>
              <a:ext cx="1277627" cy="3799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AEC4F14-E913-4C9A-8897-FB0C4822711C}"/>
                </a:ext>
              </a:extLst>
            </p:cNvPr>
            <p:cNvCxnSpPr>
              <a:stCxn id="76" idx="1"/>
            </p:cNvCxnSpPr>
            <p:nvPr/>
          </p:nvCxnSpPr>
          <p:spPr>
            <a:xfrm flipH="1">
              <a:off x="6326267" y="4699734"/>
              <a:ext cx="521576" cy="37161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E281DD5-D173-4FC5-9A53-86F36B787E5D}"/>
              </a:ext>
            </a:extLst>
          </p:cNvPr>
          <p:cNvGrpSpPr/>
          <p:nvPr/>
        </p:nvGrpSpPr>
        <p:grpSpPr>
          <a:xfrm>
            <a:off x="378826" y="3609740"/>
            <a:ext cx="4307021" cy="1038791"/>
            <a:chOff x="1427889" y="4122836"/>
            <a:chExt cx="4307021" cy="103879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3F2CD73-BFB6-4E19-B224-827E2516F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7889" y="4608488"/>
              <a:ext cx="4307021" cy="553139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53D76FE-577E-4964-88F6-7B3664975DFE}"/>
                </a:ext>
              </a:extLst>
            </p:cNvPr>
            <p:cNvGrpSpPr/>
            <p:nvPr/>
          </p:nvGrpSpPr>
          <p:grpSpPr>
            <a:xfrm>
              <a:off x="2587523" y="4122836"/>
              <a:ext cx="2103710" cy="902381"/>
              <a:chOff x="4983166" y="2031724"/>
              <a:chExt cx="2103710" cy="902381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8203524-E727-4E81-9780-77A426511BF4}"/>
                  </a:ext>
                </a:extLst>
              </p:cNvPr>
              <p:cNvSpPr/>
              <p:nvPr/>
            </p:nvSpPr>
            <p:spPr>
              <a:xfrm>
                <a:off x="4983166" y="2589549"/>
                <a:ext cx="218454" cy="34455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6AEF2B6-BECF-498E-A557-D94730E68786}"/>
                  </a:ext>
                </a:extLst>
              </p:cNvPr>
              <p:cNvSpPr txBox="1"/>
              <p:nvPr/>
            </p:nvSpPr>
            <p:spPr>
              <a:xfrm>
                <a:off x="5099326" y="2031724"/>
                <a:ext cx="1987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Graph Laplacian</a:t>
                </a:r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4D5ED1D2-2A68-422D-801F-B65759531C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18931" y="2358887"/>
                <a:ext cx="106844" cy="20428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E3364D88-41A9-440B-A335-DFBA3D2C12B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26" y="4568413"/>
            <a:ext cx="3049140" cy="61593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B735BAD-38B6-4CD6-991C-6CEC6C93EFD8}"/>
              </a:ext>
            </a:extLst>
          </p:cNvPr>
          <p:cNvGrpSpPr/>
          <p:nvPr/>
        </p:nvGrpSpPr>
        <p:grpSpPr>
          <a:xfrm>
            <a:off x="4968681" y="4470134"/>
            <a:ext cx="3255619" cy="1725355"/>
            <a:chOff x="824338" y="4465985"/>
            <a:chExt cx="3255619" cy="1725355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DEDADC6-3E4E-4DB4-8A13-5BDA38EC7823}"/>
                </a:ext>
              </a:extLst>
            </p:cNvPr>
            <p:cNvGrpSpPr/>
            <p:nvPr/>
          </p:nvGrpSpPr>
          <p:grpSpPr>
            <a:xfrm>
              <a:off x="824338" y="4465985"/>
              <a:ext cx="3255619" cy="1725355"/>
              <a:chOff x="5043565" y="5251535"/>
              <a:chExt cx="3255619" cy="1481817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55AC7F9-3ECA-4A88-86A0-F0D85411A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8760" y="6421430"/>
                <a:ext cx="1195424" cy="259381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BC931E6-E931-46A4-9CE6-5B8A3250DF35}"/>
                  </a:ext>
                </a:extLst>
              </p:cNvPr>
              <p:cNvSpPr txBox="1"/>
              <p:nvPr/>
            </p:nvSpPr>
            <p:spPr>
              <a:xfrm>
                <a:off x="5132671" y="5251535"/>
                <a:ext cx="2509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Closed form estimator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5C36192-7510-4503-BACD-E80A970056F6}"/>
                  </a:ext>
                </a:extLst>
              </p:cNvPr>
              <p:cNvSpPr/>
              <p:nvPr/>
            </p:nvSpPr>
            <p:spPr>
              <a:xfrm>
                <a:off x="5043565" y="5271196"/>
                <a:ext cx="3255619" cy="14621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A505DE-F367-4C2C-BC32-5D8DB2386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943" y="4945974"/>
              <a:ext cx="3117852" cy="4904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C6D7B5-6CCC-4910-9A1F-945BA0F0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49" y="5316347"/>
              <a:ext cx="2465580" cy="510121"/>
            </a:xfrm>
            <a:prstGeom prst="rect">
              <a:avLst/>
            </a:prstGeom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FD3082-E31C-45A8-97BA-19527F5D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A71EEA-D0F5-424B-8C06-0421C81C31AB}"/>
              </a:ext>
            </a:extLst>
          </p:cNvPr>
          <p:cNvGrpSpPr/>
          <p:nvPr/>
        </p:nvGrpSpPr>
        <p:grpSpPr>
          <a:xfrm>
            <a:off x="593661" y="5590635"/>
            <a:ext cx="4194605" cy="725131"/>
            <a:chOff x="593661" y="5590635"/>
            <a:chExt cx="4194605" cy="7251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05CD0D-5C9D-453C-BEFA-3BED4A512601}"/>
                </a:ext>
              </a:extLst>
            </p:cNvPr>
            <p:cNvSpPr/>
            <p:nvPr/>
          </p:nvSpPr>
          <p:spPr>
            <a:xfrm>
              <a:off x="593661" y="5613975"/>
              <a:ext cx="27067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Regret for </a:t>
              </a:r>
              <a:r>
                <a:rPr lang="en-US" dirty="0"/>
                <a:t>empty graph: </a:t>
              </a:r>
            </a:p>
            <a:p>
              <a:r>
                <a:rPr lang="en-US" dirty="0"/>
                <a:t>Regret for </a:t>
              </a:r>
              <a:r>
                <a:rPr lang="en-US" altLang="zh-CN" dirty="0"/>
                <a:t>complete graph: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A9640F-7256-4578-B2E4-7FF9650D4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0221" y="5590635"/>
              <a:ext cx="1558045" cy="3996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C746D9-E412-48F0-BBEA-233D4E7E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6605" y="5954896"/>
              <a:ext cx="1525276" cy="36087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DF23AAB-6773-41A3-A90E-A445A24323C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24" y="5166962"/>
            <a:ext cx="3964328" cy="4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D302F28-8495-445B-85F6-0C4D0AF1CAB7}"/>
              </a:ext>
            </a:extLst>
          </p:cNvPr>
          <p:cNvGrpSpPr/>
          <p:nvPr/>
        </p:nvGrpSpPr>
        <p:grpSpPr>
          <a:xfrm>
            <a:off x="4147885" y="4802150"/>
            <a:ext cx="4618347" cy="725131"/>
            <a:chOff x="426396" y="5590635"/>
            <a:chExt cx="4618347" cy="725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0DE91A1-6DBF-4F14-A3F8-93B21AEB30E5}"/>
                    </a:ext>
                  </a:extLst>
                </p:cNvPr>
                <p:cNvSpPr/>
                <p:nvPr/>
              </p:nvSpPr>
              <p:spPr>
                <a:xfrm>
                  <a:off x="426396" y="5613975"/>
                  <a:ext cx="329994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/>
                    <a:t>Regret for </a:t>
                  </a:r>
                  <a:r>
                    <a:rPr lang="en-US" dirty="0"/>
                    <a:t>empty graph (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charset="0"/>
                        </a:rPr>
                        <m:t>𝑊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dirty="0"/>
                    <a:t>): </a:t>
                  </a:r>
                </a:p>
                <a:p>
                  <a:r>
                    <a:rPr lang="en-US" dirty="0"/>
                    <a:t>Regret for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charset="0"/>
                        </a:rPr>
                        <m:t>𝑊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r>
                    <a:rPr lang="en-US" altLang="zh-CN" dirty="0"/>
                    <a:t>:</a:t>
                  </a: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0DE91A1-6DBF-4F14-A3F8-93B21AEB30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396" y="5613975"/>
                  <a:ext cx="3299942" cy="646331"/>
                </a:xfrm>
                <a:prstGeom prst="rect">
                  <a:avLst/>
                </a:prstGeom>
                <a:blipFill>
                  <a:blip r:embed="rId22"/>
                  <a:stretch>
                    <a:fillRect l="-1538" t="-1923" r="-385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184AB0C-61EE-42D9-8D3D-A9E7F1D6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698" y="5590635"/>
              <a:ext cx="1558045" cy="39962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D41274-459B-4E79-BF5B-BC1A4F315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3082" y="5954896"/>
              <a:ext cx="1525276" cy="36087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20023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err="1"/>
                  <a:t>CoLin</a:t>
                </a:r>
                <a:r>
                  <a:rPr lang="en-US" sz="2800" dirty="0"/>
                  <a:t> [WWGW16]</a:t>
                </a:r>
              </a:p>
              <a:p>
                <a:pPr lvl="1"/>
                <a:r>
                  <a:rPr lang="en-US" sz="2400" dirty="0"/>
                  <a:t>Social influence among users: content and opinion sharing in social network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Reward: weighted average of expected reward among friends</a:t>
                </a:r>
              </a:p>
              <a:p>
                <a:pPr lvl="1"/>
                <a:r>
                  <a:rPr lang="en-US" sz="2400" dirty="0"/>
                  <a:t>A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dN</a:t>
                </a:r>
                <a:r>
                  <a:rPr lang="en-US" sz="2400" i="1" dirty="0"/>
                  <a:t>-dimensional</a:t>
                </a:r>
                <a:r>
                  <a:rPr lang="en-US" sz="2400" dirty="0"/>
                  <a:t> LinUCB 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200230" cy="4351338"/>
              </a:xfrm>
              <a:blipFill>
                <a:blip r:embed="rId25"/>
                <a:stretch>
                  <a:fillRect l="-1524" t="-2241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85C8A3-17F4-4893-B0E2-FDE8A4BE1C2E}"/>
              </a:ext>
            </a:extLst>
          </p:cNvPr>
          <p:cNvGrpSpPr/>
          <p:nvPr/>
        </p:nvGrpSpPr>
        <p:grpSpPr>
          <a:xfrm>
            <a:off x="8740760" y="1216146"/>
            <a:ext cx="2373561" cy="2151034"/>
            <a:chOff x="1409516" y="2199310"/>
            <a:chExt cx="3016714" cy="33516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81FD06-0F19-4AE2-9BDF-AA24F045067F}"/>
                </a:ext>
              </a:extLst>
            </p:cNvPr>
            <p:cNvGrpSpPr/>
            <p:nvPr/>
          </p:nvGrpSpPr>
          <p:grpSpPr>
            <a:xfrm>
              <a:off x="2596487" y="2199310"/>
              <a:ext cx="964692" cy="886367"/>
              <a:chOff x="2109632" y="2510860"/>
              <a:chExt cx="964692" cy="88636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93EDC36-E006-4AC0-A0A9-4A1381A46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C71BD5C-72BB-4E8A-A38A-FB37297AD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51E0356-FF97-406A-B626-3CB6C49003C0}"/>
                </a:ext>
              </a:extLst>
            </p:cNvPr>
            <p:cNvGrpSpPr/>
            <p:nvPr/>
          </p:nvGrpSpPr>
          <p:grpSpPr>
            <a:xfrm>
              <a:off x="1409516" y="3300751"/>
              <a:ext cx="958710" cy="848989"/>
              <a:chOff x="1493822" y="3687875"/>
              <a:chExt cx="958710" cy="84898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369AFF7-5101-4EAC-8CE6-76D6AA495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B9228DF-635E-468D-A2EF-D0E0AA7C5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6B6A65-86B8-439F-A597-804C0A439D8F}"/>
                </a:ext>
              </a:extLst>
            </p:cNvPr>
            <p:cNvGrpSpPr/>
            <p:nvPr/>
          </p:nvGrpSpPr>
          <p:grpSpPr>
            <a:xfrm>
              <a:off x="3435071" y="4023469"/>
              <a:ext cx="991159" cy="827953"/>
              <a:chOff x="1494787" y="4551422"/>
              <a:chExt cx="991159" cy="82795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524F929-40AD-4A72-AC9B-3DDDAE7F8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1CFCBCA-1730-440E-A91B-DA49C619E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9CC68BD-03F9-45F1-9D08-9C35A914D7B5}"/>
                </a:ext>
              </a:extLst>
            </p:cNvPr>
            <p:cNvGrpSpPr/>
            <p:nvPr/>
          </p:nvGrpSpPr>
          <p:grpSpPr>
            <a:xfrm>
              <a:off x="2482610" y="4734799"/>
              <a:ext cx="928741" cy="816121"/>
              <a:chOff x="1558941" y="5405765"/>
              <a:chExt cx="928741" cy="81612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A7D5347-4DD8-4D3C-922D-BFEF584BA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0DC692E-D133-4EC9-BFD8-AC1111482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0F6BE9-1E15-4AB6-A186-D761D38F454C}"/>
                </a:ext>
              </a:extLst>
            </p:cNvPr>
            <p:cNvCxnSpPr/>
            <p:nvPr/>
          </p:nvCxnSpPr>
          <p:spPr>
            <a:xfrm>
              <a:off x="2991738" y="3004336"/>
              <a:ext cx="668085" cy="9456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C357EF-09A5-4146-8BCD-03983490B572}"/>
                </a:ext>
              </a:extLst>
            </p:cNvPr>
            <p:cNvCxnSpPr>
              <a:endCxn id="22" idx="3"/>
            </p:cNvCxnSpPr>
            <p:nvPr/>
          </p:nvCxnSpPr>
          <p:spPr>
            <a:xfrm flipH="1">
              <a:off x="2058740" y="2971713"/>
              <a:ext cx="786451" cy="6536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85BF939-C64D-433A-9E6C-89764BE68BF4}"/>
                </a:ext>
              </a:extLst>
            </p:cNvPr>
            <p:cNvCxnSpPr/>
            <p:nvPr/>
          </p:nvCxnSpPr>
          <p:spPr>
            <a:xfrm flipH="1" flipV="1">
              <a:off x="1917259" y="4131452"/>
              <a:ext cx="622417" cy="6014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30E86-F595-4264-B981-120D1DDDD19E}"/>
                </a:ext>
              </a:extLst>
            </p:cNvPr>
            <p:cNvCxnSpPr/>
            <p:nvPr/>
          </p:nvCxnSpPr>
          <p:spPr>
            <a:xfrm flipV="1">
              <a:off x="2727939" y="3085351"/>
              <a:ext cx="178924" cy="152014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DE6C6D6-1A89-4C48-8866-3CE6E2770765}"/>
                </a:ext>
              </a:extLst>
            </p:cNvPr>
            <p:cNvCxnSpPr>
              <a:endCxn id="23" idx="0"/>
            </p:cNvCxnSpPr>
            <p:nvPr/>
          </p:nvCxnSpPr>
          <p:spPr>
            <a:xfrm flipH="1" flipV="1">
              <a:off x="2196776" y="3806840"/>
              <a:ext cx="1277627" cy="3799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9DAFBC-B7E0-45FD-B712-00D0580054A2}"/>
                </a:ext>
              </a:extLst>
            </p:cNvPr>
            <p:cNvCxnSpPr>
              <a:stCxn id="20" idx="1"/>
            </p:cNvCxnSpPr>
            <p:nvPr/>
          </p:nvCxnSpPr>
          <p:spPr>
            <a:xfrm flipH="1">
              <a:off x="2913495" y="4348081"/>
              <a:ext cx="521576" cy="3716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78FF05F-1584-4B15-A436-5AAF0BD2FAB4}"/>
              </a:ext>
            </a:extLst>
          </p:cNvPr>
          <p:cNvGraphicFramePr>
            <a:graphicFrameLocks noGrp="1"/>
          </p:cNvGraphicFramePr>
          <p:nvPr/>
        </p:nvGraphicFramePr>
        <p:xfrm>
          <a:off x="9336113" y="4760875"/>
          <a:ext cx="2177580" cy="1596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6044DCA5-099A-4C3E-837A-4C75BCA77608}"/>
              </a:ext>
            </a:extLst>
          </p:cNvPr>
          <p:cNvGrpSpPr/>
          <p:nvPr/>
        </p:nvGrpSpPr>
        <p:grpSpPr>
          <a:xfrm>
            <a:off x="8903714" y="4376985"/>
            <a:ext cx="2561542" cy="1980383"/>
            <a:chOff x="7119594" y="1759709"/>
            <a:chExt cx="4059754" cy="355037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F9E924C-508C-4AFC-8253-365E5450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594" y="2400243"/>
              <a:ext cx="649224" cy="64922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4C9269A-5B95-4E8C-B71E-F30AD0B42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594" y="3106800"/>
              <a:ext cx="649224" cy="64922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988D6FD-28DA-41F9-9B97-D0422FBFB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5721" y="1790446"/>
              <a:ext cx="649224" cy="64922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34E9BD-C6AE-4CBD-AF3F-929BAD91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0152" y="1759709"/>
              <a:ext cx="649224" cy="64922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8E098B9-4789-4B8D-84B3-6DDB5EB0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5680" y="1775737"/>
              <a:ext cx="649224" cy="64922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A3CEBE-C6A6-48C0-9F7F-12541041E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0124" y="1759709"/>
              <a:ext cx="649224" cy="64922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896734-5166-44D1-B313-A61ADBCBC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594" y="3872808"/>
              <a:ext cx="649224" cy="64922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35912D-A156-4A42-8E77-0FD89804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6497" y="4660861"/>
              <a:ext cx="649224" cy="64922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11DA38-B542-47C0-BF00-2F00D6EDA4B5}"/>
              </a:ext>
            </a:extLst>
          </p:cNvPr>
          <p:cNvGrpSpPr/>
          <p:nvPr/>
        </p:nvGrpSpPr>
        <p:grpSpPr>
          <a:xfrm>
            <a:off x="8809629" y="3656156"/>
            <a:ext cx="2489365" cy="721145"/>
            <a:chOff x="9294099" y="2640533"/>
            <a:chExt cx="2489365" cy="72114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367BB50-62EB-4521-9F49-9DA38F868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4099" y="2880138"/>
              <a:ext cx="441942" cy="267898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16F23F4-AEFF-44C4-B6C6-CA2316FFA1CA}"/>
                </a:ext>
              </a:extLst>
            </p:cNvPr>
            <p:cNvGrpSpPr/>
            <p:nvPr/>
          </p:nvGrpSpPr>
          <p:grpSpPr>
            <a:xfrm>
              <a:off x="9671588" y="2640533"/>
              <a:ext cx="2111876" cy="721145"/>
              <a:chOff x="9982200" y="1582527"/>
              <a:chExt cx="2111876" cy="72114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815AD1A-B45B-4C46-8E57-2DFBAF17D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933973" y="1582527"/>
                <a:ext cx="1160103" cy="721145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802CDDD-D65A-4C83-B0EE-CF920638BE23}"/>
                  </a:ext>
                </a:extLst>
              </p:cNvPr>
              <p:cNvSpPr txBox="1"/>
              <p:nvPr/>
            </p:nvSpPr>
            <p:spPr>
              <a:xfrm>
                <a:off x="9982200" y="1758434"/>
                <a:ext cx="15507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which</a:t>
                </a:r>
                <a:endParaRPr lang="en-US" dirty="0"/>
              </a:p>
            </p:txBody>
          </p:sp>
        </p:grpSp>
      </p:grpSp>
      <p:sp>
        <p:nvSpPr>
          <p:cNvPr id="41" name="Right Arrow 39">
            <a:extLst>
              <a:ext uri="{FF2B5EF4-FFF2-40B4-BE49-F238E27FC236}">
                <a16:creationId xmlns:a16="http://schemas.microsoft.com/office/drawing/2014/main" id="{C8A87106-E654-411E-93FC-16BA4393F4A1}"/>
              </a:ext>
            </a:extLst>
          </p:cNvPr>
          <p:cNvSpPr/>
          <p:nvPr/>
        </p:nvSpPr>
        <p:spPr>
          <a:xfrm rot="5400000">
            <a:off x="9705333" y="3406511"/>
            <a:ext cx="311172" cy="354378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4D89576-A7D7-48E2-A3DB-7C47F36BA6D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57852" y="4184985"/>
            <a:ext cx="2735692" cy="45699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57FBBB22-B452-4F0B-9792-38E0CA7E0F2B}"/>
              </a:ext>
            </a:extLst>
          </p:cNvPr>
          <p:cNvGrpSpPr/>
          <p:nvPr/>
        </p:nvGrpSpPr>
        <p:grpSpPr>
          <a:xfrm>
            <a:off x="4524852" y="4153130"/>
            <a:ext cx="3882253" cy="590235"/>
            <a:chOff x="4524852" y="4153130"/>
            <a:chExt cx="3882253" cy="590235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FA1BBD7-9949-49F4-BF02-5BFC08C5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4524852" y="4153130"/>
              <a:ext cx="3882253" cy="590235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632778F-962E-49C2-B823-EBD62AE5F422}"/>
                </a:ext>
              </a:extLst>
            </p:cNvPr>
            <p:cNvSpPr/>
            <p:nvPr/>
          </p:nvSpPr>
          <p:spPr>
            <a:xfrm>
              <a:off x="7026961" y="4199669"/>
              <a:ext cx="1247327" cy="2850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1BDBE6DA-60F6-40DD-851F-29318AAE4033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656250" y="2878757"/>
            <a:ext cx="1306926" cy="544215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120D44D5-0ABD-433B-BA7C-DA11E07F7A09}"/>
              </a:ext>
            </a:extLst>
          </p:cNvPr>
          <p:cNvGrpSpPr/>
          <p:nvPr/>
        </p:nvGrpSpPr>
        <p:grpSpPr>
          <a:xfrm>
            <a:off x="4460175" y="5604090"/>
            <a:ext cx="3674322" cy="1253139"/>
            <a:chOff x="4444983" y="4755861"/>
            <a:chExt cx="3674322" cy="12531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FFD854F-902A-4259-9AC8-4EEB2FF66B45}"/>
                    </a:ext>
                  </a:extLst>
                </p:cNvPr>
                <p:cNvSpPr txBox="1"/>
                <p:nvPr/>
              </p:nvSpPr>
              <p:spPr>
                <a:xfrm>
                  <a:off x="4444983" y="4755861"/>
                  <a:ext cx="367432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When</a:t>
                  </a:r>
                  <a:r>
                    <a:rPr lang="zh-CN" alt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charset="0"/>
                        </a:rPr>
                        <m:t>𝑊</m:t>
                      </m:r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/>
                    <a:t>is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uniform,</a:t>
                  </a:r>
                  <a:r>
                    <a:rPr lang="zh-CN" altLang="en-US" dirty="0"/>
                    <a:t> </a:t>
                  </a:r>
                  <a:r>
                    <a:rPr lang="en-US" altLang="zh-CN" dirty="0" err="1"/>
                    <a:t>i.e</a:t>
                  </a:r>
                  <a:r>
                    <a:rPr lang="en-US" altLang="zh-CN" dirty="0"/>
                    <a:t>,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all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users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are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uniformly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connected to share:</a:t>
                  </a:r>
                  <a:r>
                    <a:rPr lang="zh-CN" altLang="en-US" dirty="0"/>
                    <a:t> </a:t>
                  </a:r>
                  <a:endParaRPr lang="en-US" altLang="zh-CN" dirty="0"/>
                </a:p>
                <a:p>
                  <a:endParaRPr lang="en-US" altLang="zh-CN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FFD854F-902A-4259-9AC8-4EEB2FF66B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983" y="4755861"/>
                  <a:ext cx="3674322" cy="923330"/>
                </a:xfrm>
                <a:prstGeom prst="rect">
                  <a:avLst/>
                </a:prstGeom>
                <a:blipFill>
                  <a:blip r:embed="rId20"/>
                  <a:stretch>
                    <a:fillRect l="-1327" t="-3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48E2D28-4683-4E04-BB1E-1C663AA33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5752727" y="5396757"/>
              <a:ext cx="1426501" cy="612243"/>
            </a:xfrm>
            <a:prstGeom prst="rect">
              <a:avLst/>
            </a:prstGeom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8FA4F7-59C1-46C1-9081-FB708B8C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Collaborative learning</a:t>
            </a:r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C71B45-9EDC-0949-A86A-B8DB0518B363}"/>
              </a:ext>
            </a:extLst>
          </p:cNvPr>
          <p:cNvGrpSpPr/>
          <p:nvPr/>
        </p:nvGrpSpPr>
        <p:grpSpPr>
          <a:xfrm>
            <a:off x="820680" y="4713398"/>
            <a:ext cx="3255619" cy="1725355"/>
            <a:chOff x="824338" y="4465985"/>
            <a:chExt cx="3255619" cy="172535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44131B9-1FF2-BA47-93BF-F1A9A4FBB64D}"/>
                </a:ext>
              </a:extLst>
            </p:cNvPr>
            <p:cNvGrpSpPr/>
            <p:nvPr/>
          </p:nvGrpSpPr>
          <p:grpSpPr>
            <a:xfrm>
              <a:off x="824338" y="4465985"/>
              <a:ext cx="3255619" cy="1725355"/>
              <a:chOff x="5043565" y="5251535"/>
              <a:chExt cx="3255619" cy="1481817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B39156E-60EC-B140-84AD-B13084A96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8760" y="6421430"/>
                <a:ext cx="1195424" cy="259381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78B1F1-2FE9-5B46-AF47-AAADBFD343F2}"/>
                  </a:ext>
                </a:extLst>
              </p:cNvPr>
              <p:cNvSpPr txBox="1"/>
              <p:nvPr/>
            </p:nvSpPr>
            <p:spPr>
              <a:xfrm>
                <a:off x="5132671" y="5251535"/>
                <a:ext cx="2509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Closed form estimator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348D57-C83A-584F-BD17-677F33400AF5}"/>
                  </a:ext>
                </a:extLst>
              </p:cNvPr>
              <p:cNvSpPr/>
              <p:nvPr/>
            </p:nvSpPr>
            <p:spPr>
              <a:xfrm>
                <a:off x="5043565" y="5271196"/>
                <a:ext cx="3255619" cy="14621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B1285CE-0682-4A40-A4D2-4DA2B3BCB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943" y="4945974"/>
              <a:ext cx="3117852" cy="49049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23076A7-5BF9-6441-8ACD-7F4E66C85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49" y="5316347"/>
              <a:ext cx="2465580" cy="510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3564</Words>
  <Application>Microsoft Office PowerPoint</Application>
  <PresentationFormat>Widescreen</PresentationFormat>
  <Paragraphs>587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Gill Sans</vt:lpstr>
      <vt:lpstr>Gill Sans Light</vt:lpstr>
      <vt:lpstr>Arial</vt:lpstr>
      <vt:lpstr>Calibri</vt:lpstr>
      <vt:lpstr>Calibri Light</vt:lpstr>
      <vt:lpstr>Cambria Math</vt:lpstr>
      <vt:lpstr>Office Theme</vt:lpstr>
      <vt:lpstr>Outline of this tutorial</vt:lpstr>
      <vt:lpstr>Real-world challenges: recap</vt:lpstr>
      <vt:lpstr>Bandit learning for recommender systems</vt:lpstr>
      <vt:lpstr>Contextual bandits for recommendation</vt:lpstr>
      <vt:lpstr>Bandit learning for recommender systems</vt:lpstr>
      <vt:lpstr>Collaborative bandit learning </vt:lpstr>
      <vt:lpstr>Collaborative bandit learning </vt:lpstr>
      <vt:lpstr>Collaborative bandit learning </vt:lpstr>
      <vt:lpstr>Collaborative bandit learning </vt:lpstr>
      <vt:lpstr>Online Clustering</vt:lpstr>
      <vt:lpstr>Online Clustering</vt:lpstr>
      <vt:lpstr>Online Clustering</vt:lpstr>
      <vt:lpstr>Low rank structures</vt:lpstr>
      <vt:lpstr>Low rank structures</vt:lpstr>
      <vt:lpstr>Low rank structures</vt:lpstr>
      <vt:lpstr>Warm-start exploration</vt:lpstr>
      <vt:lpstr>Warm-start exploration</vt:lpstr>
      <vt:lpstr>Open questions</vt:lpstr>
      <vt:lpstr>Bandit learning for recommender systems</vt:lpstr>
      <vt:lpstr>Exploration in non-stationary environments</vt:lpstr>
      <vt:lpstr>Problem formulation</vt:lpstr>
      <vt:lpstr>Problem formulation</vt:lpstr>
      <vt:lpstr>Problem to solve</vt:lpstr>
      <vt:lpstr>Approaches</vt:lpstr>
      <vt:lpstr>Passively adaptive approaches</vt:lpstr>
      <vt:lpstr>Passively adaptive approaches</vt:lpstr>
      <vt:lpstr>Actively adaptive approaches</vt:lpstr>
      <vt:lpstr>Non-stationarity detection with bandit feedback</vt:lpstr>
      <vt:lpstr>CUSUM-based online change detection</vt:lpstr>
      <vt:lpstr>CUSUM-based online change detection</vt:lpstr>
      <vt:lpstr>Generalized likelihood ratio test based online change detection</vt:lpstr>
      <vt:lpstr>Online mean-shift detection</vt:lpstr>
      <vt:lpstr>PowerPoint Presentation</vt:lpstr>
      <vt:lpstr>CB based online change detection</vt:lpstr>
      <vt:lpstr>CB based online change detection</vt:lpstr>
      <vt:lpstr>Detection of context-dependent changes</vt:lpstr>
      <vt:lpstr>Unifying clustering and change detection</vt:lpstr>
      <vt:lpstr>Unifying clustering and change detection</vt:lpstr>
      <vt:lpstr>Dynamic Clustering (DyClu) [LWW21a]</vt:lpstr>
      <vt:lpstr>CoDBand [LWW21b]</vt:lpstr>
      <vt:lpstr>CoDBand [LWW21b]</vt:lpstr>
      <vt:lpstr>Open questions</vt:lpstr>
      <vt:lpstr>References III</vt:lpstr>
      <vt:lpstr>References IV</vt:lpstr>
      <vt:lpstr>References 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of this tutorial</dc:title>
  <dc:creator>Wang Huazheng</dc:creator>
  <cp:lastModifiedBy>Wang Huazheng</cp:lastModifiedBy>
  <cp:revision>84</cp:revision>
  <dcterms:created xsi:type="dcterms:W3CDTF">2021-06-13T00:29:30Z</dcterms:created>
  <dcterms:modified xsi:type="dcterms:W3CDTF">2021-06-30T03:24:38Z</dcterms:modified>
</cp:coreProperties>
</file>