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8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26" r:id="rId11"/>
    <p:sldId id="341" r:id="rId12"/>
    <p:sldId id="275" r:id="rId13"/>
    <p:sldId id="344" r:id="rId14"/>
    <p:sldId id="319" r:id="rId15"/>
    <p:sldId id="296" r:id="rId16"/>
    <p:sldId id="261" r:id="rId17"/>
    <p:sldId id="297" r:id="rId18"/>
    <p:sldId id="262" r:id="rId19"/>
    <p:sldId id="265" r:id="rId20"/>
    <p:sldId id="263" r:id="rId21"/>
    <p:sldId id="299" r:id="rId22"/>
    <p:sldId id="298" r:id="rId23"/>
    <p:sldId id="342" r:id="rId24"/>
    <p:sldId id="272" r:id="rId25"/>
    <p:sldId id="273" r:id="rId26"/>
    <p:sldId id="288" r:id="rId27"/>
    <p:sldId id="320" r:id="rId28"/>
    <p:sldId id="264" r:id="rId29"/>
    <p:sldId id="292" r:id="rId30"/>
    <p:sldId id="270" r:id="rId31"/>
    <p:sldId id="337" r:id="rId32"/>
    <p:sldId id="338" r:id="rId33"/>
    <p:sldId id="285" r:id="rId34"/>
    <p:sldId id="305" r:id="rId35"/>
    <p:sldId id="300" r:id="rId36"/>
    <p:sldId id="302" r:id="rId37"/>
    <p:sldId id="306" r:id="rId38"/>
    <p:sldId id="339" r:id="rId39"/>
    <p:sldId id="343" r:id="rId40"/>
    <p:sldId id="260" r:id="rId41"/>
    <p:sldId id="340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65552" autoAdjust="0"/>
  </p:normalViewPr>
  <p:slideViewPr>
    <p:cSldViewPr>
      <p:cViewPr varScale="1">
        <p:scale>
          <a:sx n="76" d="100"/>
          <a:sy n="76" d="100"/>
        </p:scale>
        <p:origin x="26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4BD12-92C3-4C4C-8A67-71AEFCC7C2F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1F5-2581-6B4E-AF5B-86F2DA13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Multi-armed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principled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solution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trade-offs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</a:t>
            </a:r>
            <a:r>
              <a:rPr lang="en-US" altLang="zh-CN" dirty="0" smtClean="0"/>
              <a:t>apping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multi-armed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news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recommendation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multi-armed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arms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feedback.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Moreover,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available,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makes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payoff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sz="1200" dirty="0" smtClean="0"/>
              <a:t>determined by a conjecture of unknown bandit parameter</a:t>
            </a:r>
            <a:r>
              <a:rPr lang="zh-CN" altLang="en-US" sz="1200" dirty="0"/>
              <a:t> </a:t>
            </a:r>
            <a:r>
              <a:rPr lang="en-US" sz="1200" dirty="0" smtClean="0"/>
              <a:t>and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given</a:t>
            </a:r>
            <a:r>
              <a:rPr lang="en-US" sz="1200" dirty="0"/>
              <a:t> </a:t>
            </a:r>
            <a:r>
              <a:rPr lang="en-US" sz="1200" dirty="0" smtClean="0"/>
              <a:t>context</a:t>
            </a:r>
            <a:r>
              <a:rPr lang="en-US" altLang="zh-CN" sz="120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personalized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associated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 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often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independently.</a:t>
            </a:r>
            <a:r>
              <a:rPr lang="zh-CN" alt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personalized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independence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assumption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preference.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motivated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</a:t>
            </a:r>
            <a:r>
              <a:rPr lang="en-US" baseline="0" dirty="0" smtClean="0"/>
              <a:t>andits</a:t>
            </a:r>
            <a:r>
              <a:rPr lang="en-US" altLang="zh-CN" baseline="0" dirty="0" smtClean="0"/>
              <a:t>/users</a:t>
            </a:r>
            <a:r>
              <a:rPr lang="en-US" baseline="0" dirty="0" smtClean="0"/>
              <a:t> are not independent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especially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systems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.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friends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network.</a:t>
            </a:r>
            <a:r>
              <a:rPr lang="zh-CN" alt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Motivated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cold-start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challenge,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theoretical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analysis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baseline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dirty="0" err="1" smtClean="0"/>
              <a:t>LinUCB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state-of-art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method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Confidence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Bound(UCB)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balance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bandits/users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independent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1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GOB.Lin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‘A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Bandits’).</a:t>
            </a:r>
            <a:r>
              <a:rPr lang="zh-CN" altLang="en-US" baseline="0" dirty="0" smtClean="0"/>
              <a:t>  </a:t>
            </a:r>
            <a:r>
              <a:rPr lang="en-US" altLang="zh-CN" baseline="0" dirty="0" err="1" smtClean="0"/>
              <a:t>GOB.Lin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Laplacian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regularization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dependency.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</a:t>
            </a:r>
            <a:r>
              <a:rPr lang="en-US" altLang="zh-CN" dirty="0" smtClean="0"/>
              <a:t>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parameters.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CLUB.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CLUB,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adaptively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groups</a:t>
            </a:r>
            <a:r>
              <a:rPr lang="zh-CN" altLang="en-US" baseline="0" dirty="0" smtClean="0"/>
              <a:t> </a:t>
            </a:r>
            <a:r>
              <a:rPr lang="en-US" altLang="zh-CN" sz="1200" dirty="0" smtClean="0"/>
              <a:t>according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b="0" dirty="0" smtClean="0"/>
              <a:t>closeness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of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estimated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bandit models.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Users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are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assumed</a:t>
            </a:r>
            <a:r>
              <a:rPr lang="zh-CN" altLang="en-US" sz="1200" b="0" dirty="0" smtClean="0"/>
              <a:t> </a:t>
            </a:r>
            <a:r>
              <a:rPr lang="en-US" altLang="zh-CN" sz="1200" b="0" dirty="0" smtClean="0"/>
              <a:t>to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be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in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one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cluster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at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the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very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beginning.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Then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based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on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the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confidence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balls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of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each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user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model,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edges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are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delete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to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form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new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clusters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of</a:t>
            </a:r>
            <a:r>
              <a:rPr lang="zh-CN" altLang="en-US" sz="1200" b="0" baseline="0" dirty="0" smtClean="0"/>
              <a:t> </a:t>
            </a:r>
            <a:r>
              <a:rPr lang="en-US" altLang="zh-CN" sz="1200" b="0" baseline="0" dirty="0" smtClean="0"/>
              <a:t>users.</a:t>
            </a:r>
            <a:endParaRPr lang="zh-CN" alt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In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our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developed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model,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reward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assumed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to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be</a:t>
                </a:r>
                <a:r>
                  <a:rPr lang="zh-CN" altLang="en-US" baseline="0" dirty="0" smtClean="0"/>
                  <a:t> </a:t>
                </a:r>
                <a:r>
                  <a:rPr lang="en-US" sz="1200" dirty="0" smtClean="0"/>
                  <a:t>determined by a conjecture of </a:t>
                </a:r>
                <a:r>
                  <a:rPr lang="en-US" altLang="zh-CN" sz="1200" dirty="0" smtClean="0"/>
                  <a:t>the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/>
                  <a:t>given</a:t>
                </a:r>
                <a:r>
                  <a:rPr lang="en-US" sz="1200" dirty="0"/>
                  <a:t> context</a:t>
                </a:r>
                <a:r>
                  <a:rPr lang="zh-CN" alt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200" i="1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aggregation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sz="1200" dirty="0" smtClean="0"/>
                  <a:t>unknown bandit parameter</a:t>
                </a:r>
                <a:r>
                  <a:rPr lang="zh-CN" altLang="en-US" sz="1200" dirty="0"/>
                  <a:t> </a:t>
                </a:r>
                <a14:m>
                  <m:oMath xmlns:m="http://schemas.openxmlformats.org/officeDocument/2006/math">
                    <m:r>
                      <a:rPr lang="zh-CN" altLang="en-US" sz="1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altLang="zh-CN" sz="1200" dirty="0" smtClean="0"/>
                  <a:t>.</a:t>
                </a:r>
                <a:r>
                  <a:rPr lang="zh-CN" altLang="en-US" sz="1200" dirty="0" smtClean="0"/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\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epsilon</a:t>
                </a:r>
                <a:r>
                  <a:rPr lang="en-US" altLang="zh-CN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_t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R-sub-Gaussian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noise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reward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generation.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W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relation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matrix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of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users,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\</a:t>
                </a:r>
                <a:r>
                  <a:rPr lang="en-US" altLang="zh-CN" sz="1200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theta_i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bandit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parameter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for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user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Then</a:t>
                </a:r>
                <a:r>
                  <a:rPr lang="en-US" baseline="0" dirty="0" smtClean="0"/>
                  <a:t> we formalize our model assumption as this</a:t>
                </a:r>
                <a:r>
                  <a:rPr lang="en-US" altLang="zh-CN" baseline="0" dirty="0" smtClean="0"/>
                  <a:t>,</a:t>
                </a:r>
                <a:endParaRPr lang="zh-CN" alt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reward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assumed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to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be</a:t>
                </a:r>
                <a:r>
                  <a:rPr lang="zh-CN" altLang="en-US" baseline="0" dirty="0" smtClean="0"/>
                  <a:t> </a:t>
                </a:r>
                <a:r>
                  <a:rPr lang="en-US" sz="1200" dirty="0" smtClean="0"/>
                  <a:t>determined by a conjecture of </a:t>
                </a:r>
                <a:r>
                  <a:rPr lang="en-US" altLang="zh-CN" sz="1200" dirty="0" smtClean="0"/>
                  <a:t>the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/>
                  <a:t>given</a:t>
                </a:r>
                <a:r>
                  <a:rPr lang="en-US" sz="1200" dirty="0"/>
                  <a:t> context</a:t>
                </a:r>
                <a:r>
                  <a:rPr lang="zh-CN" altLang="en-US" sz="1200" dirty="0"/>
                  <a:t> </a:t>
                </a:r>
                <a:r>
                  <a:rPr lang="en-US" altLang="zh-CN" sz="1200" i="0">
                    <a:latin typeface="Cambria Math" charset="0"/>
                  </a:rPr>
                  <a:t>𝑥_𝑎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aggregation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sz="1200" dirty="0" smtClean="0"/>
                  <a:t>unknown bandit parameter</a:t>
                </a:r>
                <a:r>
                  <a:rPr lang="zh-CN" altLang="en-US" sz="1200" dirty="0"/>
                  <a:t> </a:t>
                </a:r>
                <a:r>
                  <a:rPr lang="zh-CN" altLang="en-US" sz="1200" i="0">
                    <a:latin typeface="Cambria Math" charset="0"/>
                    <a:ea typeface="Cambria Math" charset="0"/>
                    <a:cs typeface="Cambria Math" charset="0"/>
                  </a:rPr>
                  <a:t>𝜃</a:t>
                </a:r>
                <a:r>
                  <a:rPr lang="en-US" altLang="zh-CN" sz="1200" dirty="0" smtClean="0"/>
                  <a:t>.</a:t>
                </a:r>
                <a:r>
                  <a:rPr lang="zh-CN" altLang="en-US" sz="1200" dirty="0" smtClean="0"/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\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epsilon</a:t>
                </a:r>
                <a:r>
                  <a:rPr lang="en-US" altLang="zh-CN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_t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is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R-sub-Gaussian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noise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in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</a:t>
                </a:r>
                <a:r>
                  <a:rPr lang="zh-CN" altLang="en-US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reward</a:t>
                </a:r>
                <a:r>
                  <a:rPr lang="zh-CN" alt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generation.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</a:t>
            </a:r>
            <a:r>
              <a:rPr lang="en-US" baseline="0" dirty="0" smtClean="0"/>
              <a:t> I use another toy example to illustrate our model. 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 we build an </a:t>
            </a:r>
            <a:r>
              <a:rPr lang="en-US" altLang="zh-CN" baseline="0" dirty="0" smtClean="0"/>
              <a:t>adjacency</a:t>
            </a:r>
            <a:r>
              <a:rPr lang="en-US" baseline="0" dirty="0" smtClean="0"/>
              <a:t> matrix W to encode the relations among users. Then weighted average of expected reward is computed to help making recommendations.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users’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news</a:t>
            </a:r>
            <a:r>
              <a:rPr lang="en-US" baseline="0" dirty="0" smtClean="0"/>
              <a:t>, not only this users’ opinion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considered</a:t>
            </a:r>
            <a:r>
              <a:rPr lang="en-US" baseline="0" dirty="0" smtClean="0"/>
              <a:t> but also all the other users that is related with him/her.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Similarly,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extended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information.</a:t>
            </a:r>
            <a:r>
              <a:rPr lang="zh-CN" altLang="en-US" baseline="0" dirty="0" smtClean="0"/>
              <a:t> </a:t>
            </a:r>
            <a:r>
              <a:rPr lang="en-US" dirty="0" smtClean="0"/>
              <a:t>This in fact can help sol</a:t>
            </a:r>
            <a:r>
              <a:rPr lang="en-US" altLang="zh-CN" dirty="0" smtClean="0"/>
              <a:t>v</a:t>
            </a:r>
            <a:r>
              <a:rPr lang="en-US" dirty="0" smtClean="0"/>
              <a:t>e the data </a:t>
            </a:r>
            <a:r>
              <a:rPr lang="en-US" dirty="0" err="1" smtClean="0"/>
              <a:t>sparsity</a:t>
            </a:r>
            <a:r>
              <a:rPr lang="en-US" dirty="0" smtClean="0"/>
              <a:t> issue because</a:t>
            </a:r>
            <a:r>
              <a:rPr lang="en-US" baseline="0" dirty="0" smtClean="0"/>
              <a:t> of the opinion propagation, observations can be reused. 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addition,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extended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non-contextual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follows:</a:t>
            </a:r>
            <a:endParaRPr lang="en-US" baseline="0" dirty="0" smtClean="0"/>
          </a:p>
          <a:p>
            <a:r>
              <a:rPr lang="en-US" altLang="zh-CN" baseline="0" dirty="0" smtClean="0"/>
              <a:t>Note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response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vector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propagation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5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part,</a:t>
            </a:r>
            <a:r>
              <a:rPr lang="zh-CN" altLang="en-US" dirty="0" smtClean="0"/>
              <a:t> </a:t>
            </a:r>
            <a:r>
              <a:rPr lang="en-US" altLang="zh-CN" dirty="0" smtClean="0"/>
              <a:t>UCB(Upper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confidence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en-US" altLang="zh-CN" dirty="0" smtClean="0"/>
              <a:t>)-type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applied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here:</a:t>
            </a:r>
            <a:endParaRPr lang="zh-CN" altLang="en-US" baseline="0" dirty="0" smtClean="0"/>
          </a:p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iteration,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current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confidence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interval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reflects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 start</a:t>
            </a:r>
            <a:r>
              <a:rPr lang="en-US" altLang="zh-CN" baseline="0" dirty="0" smtClean="0"/>
              <a:t> from the application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recommendation.</a:t>
            </a:r>
          </a:p>
          <a:p>
            <a:r>
              <a:rPr lang="en-US" altLang="zh-CN" baseline="0" dirty="0" smtClean="0"/>
              <a:t>In the application of news recommendation, the system present news to the users and users provide response to the recommendation: either click or not.</a:t>
            </a:r>
            <a:endParaRPr lang="zh-CN" altLang="en-US" baseline="0" dirty="0" smtClean="0"/>
          </a:p>
          <a:p>
            <a:r>
              <a:rPr lang="en-US" altLang="zh-CN" baseline="0" dirty="0" smtClean="0"/>
              <a:t>An intelligent system will update the future recommendation based on users’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response.</a:t>
            </a:r>
            <a:endParaRPr lang="zh-CN" altLang="en-US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If we think about this problem, we may find that there is a exploitation-exploration dilemma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On one 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sz="1200" baseline="0" dirty="0" smtClean="0"/>
              <a:t>f</a:t>
            </a:r>
            <a:r>
              <a:rPr lang="en-US" altLang="zh-CN" sz="1200" dirty="0" smtClean="0"/>
              <a:t>ocus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information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that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raises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user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interest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On the other 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sz="1200" baseline="0" dirty="0" smtClean="0"/>
              <a:t>e</a:t>
            </a:r>
            <a:r>
              <a:rPr lang="en-US" altLang="zh-CN" sz="1200" dirty="0" smtClean="0"/>
              <a:t>xplore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new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information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improve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user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experience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long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run</a:t>
            </a:r>
            <a:r>
              <a:rPr lang="zh-CN" altLang="en-US" sz="1200" dirty="0" smtClean="0"/>
              <a:t> </a:t>
            </a:r>
          </a:p>
          <a:p>
            <a:endParaRPr lang="zh-CN" altLang="en-US" dirty="0" smtClean="0"/>
          </a:p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9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</a:t>
            </a:r>
            <a:r>
              <a:rPr lang="en-US" altLang="zh-CN" baseline="0" dirty="0" err="1" smtClean="0"/>
              <a:t>CoLin</a:t>
            </a:r>
            <a:r>
              <a:rPr lang="en-US" altLang="zh-CN" baseline="0" dirty="0" smtClean="0"/>
              <a:t>),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error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1-\delta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conclusion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confidence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interval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</a:t>
            </a:r>
            <a:r>
              <a:rPr lang="en-US" altLang="zh-CN" baseline="0" dirty="0" err="1" smtClean="0"/>
              <a:t>alpha_t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66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combining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exploitation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exploration,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UCB-type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98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algorithm—Collaborative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short.</a:t>
            </a:r>
            <a:endParaRPr lang="zh-CN" altLang="en-US" baseline="0" dirty="0" smtClean="0"/>
          </a:p>
          <a:p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receiving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vectors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candidate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designed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updated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feedback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observed.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update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inversion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avoided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correction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applying</a:t>
            </a:r>
            <a:r>
              <a:rPr lang="zh-CN" alt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Sherman–Morrison formula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53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go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theoretical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analysis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</a:p>
          <a:p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</a:t>
            </a:r>
            <a:r>
              <a:rPr lang="en-US" altLang="zh-CN" dirty="0" smtClean="0"/>
              <a:t>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theoretical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contextual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‘regret’.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Regret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received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multi-armed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theoretical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guarantee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is.</a:t>
            </a:r>
            <a:r>
              <a:rPr lang="zh-CN" alt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5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lemma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conclusion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error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mentioned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before,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strategy.</a:t>
            </a:r>
            <a:endParaRPr lang="zh-CN" alt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accumulated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regret.</a:t>
            </a:r>
            <a:endParaRPr lang="zh-CN" alt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structure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i.e.,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important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lemma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theoretical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advantage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competitors: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GOB.Lin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work.</a:t>
            </a:r>
            <a:endParaRPr lang="zh-CN" altLang="en-US" baseline="0" dirty="0" smtClean="0"/>
          </a:p>
          <a:p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comparison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extreme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here:</a:t>
            </a:r>
            <a:endParaRPr lang="zh-CN" altLang="en-US" baseline="0" dirty="0" smtClean="0"/>
          </a:p>
          <a:p>
            <a:r>
              <a:rPr lang="en-US" altLang="zh-CN" baseline="0" dirty="0" smtClean="0"/>
              <a:t>(1).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identity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matrix,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i.e.,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O(N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</a:t>
            </a:r>
            <a:r>
              <a:rPr lang="en-US" altLang="zh-CN" baseline="0" dirty="0" err="1" smtClean="0"/>
              <a:t>sqrt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T):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expected.</a:t>
            </a:r>
            <a:r>
              <a:rPr lang="zh-CN" altLang="en-US" baseline="0" dirty="0" smtClean="0"/>
              <a:t> </a:t>
            </a:r>
          </a:p>
          <a:p>
            <a:r>
              <a:rPr lang="en-US" altLang="zh-CN" baseline="0" dirty="0" smtClean="0"/>
              <a:t>(2).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uniform,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i.e.,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uniformly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O(N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T/N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</a:t>
            </a:r>
            <a:r>
              <a:rPr lang="en-US" altLang="zh-CN" baseline="0" dirty="0" err="1" smtClean="0"/>
              <a:t>sqrt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O(ln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</a:t>
            </a:r>
            <a:r>
              <a:rPr lang="en-US" altLang="zh-CN" baseline="0" dirty="0" err="1" smtClean="0"/>
              <a:t>sqrt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regret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comparision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GOB.Lin</a:t>
            </a:r>
            <a:r>
              <a:rPr lang="en-US" altLang="zh-CN" dirty="0" smtClean="0"/>
              <a:t>:</a:t>
            </a:r>
            <a:endParaRPr lang="zh-CN" altLang="en-US" dirty="0" smtClean="0"/>
          </a:p>
          <a:p>
            <a:r>
              <a:rPr lang="en-US" altLang="zh-CN" dirty="0" err="1" smtClean="0"/>
              <a:t>GOB.Lin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sz="1200" dirty="0" smtClean="0"/>
              <a:t>     </a:t>
            </a:r>
            <a:r>
              <a:rPr lang="en-US" altLang="zh-CN" sz="1200" dirty="0" smtClean="0"/>
              <a:t>--</a:t>
            </a:r>
            <a:r>
              <a:rPr lang="zh-CN" altLang="en-US" sz="1200" baseline="0" dirty="0" smtClean="0"/>
              <a:t> </a:t>
            </a:r>
            <a:r>
              <a:rPr lang="en-US" altLang="zh-CN" sz="1200" dirty="0" smtClean="0"/>
              <a:t>Use</a:t>
            </a:r>
            <a:r>
              <a:rPr lang="zh-CN" altLang="en-US" sz="1200" dirty="0" smtClean="0"/>
              <a:t> </a:t>
            </a:r>
            <a:r>
              <a:rPr lang="en-US" sz="1200" dirty="0" smtClean="0"/>
              <a:t>graph </a:t>
            </a:r>
            <a:r>
              <a:rPr lang="en-US" sz="1200" dirty="0" err="1" smtClean="0"/>
              <a:t>Laplacian</a:t>
            </a:r>
            <a:r>
              <a:rPr lang="en-US" sz="1200" dirty="0" smtClean="0"/>
              <a:t> based model regularization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model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dependency</a:t>
            </a:r>
            <a:r>
              <a:rPr lang="en-US" sz="1200" dirty="0" smtClean="0"/>
              <a:t>.</a:t>
            </a:r>
            <a:endParaRPr lang="zh-CN" altLang="en-US" sz="1200" dirty="0" smtClean="0"/>
          </a:p>
          <a:p>
            <a:pPr marL="0" indent="0">
              <a:buNone/>
            </a:pPr>
            <a:r>
              <a:rPr lang="zh-CN" altLang="en-US" sz="1200" dirty="0" smtClean="0"/>
              <a:t>     </a:t>
            </a:r>
            <a:r>
              <a:rPr lang="en-US" altLang="zh-CN" sz="1200" dirty="0" smtClean="0"/>
              <a:t>--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Assumes </a:t>
            </a:r>
            <a:r>
              <a:rPr lang="en-US" sz="1200" dirty="0" smtClean="0"/>
              <a:t>the </a:t>
            </a:r>
            <a:r>
              <a:rPr lang="en-US" altLang="zh-CN" sz="1200" dirty="0" smtClean="0"/>
              <a:t>neighboring</a:t>
            </a:r>
            <a:r>
              <a:rPr lang="en-US" sz="1200" dirty="0" smtClean="0"/>
              <a:t> bandit parameters to be close to each other </a:t>
            </a:r>
            <a:endParaRPr lang="zh-CN" altLang="en-US" sz="1200" dirty="0" smtClean="0"/>
          </a:p>
          <a:p>
            <a:pPr marL="0" indent="0">
              <a:buNone/>
            </a:pPr>
            <a:r>
              <a:rPr lang="zh-CN" altLang="en-US" sz="1200" dirty="0" smtClean="0"/>
              <a:t>     </a:t>
            </a:r>
            <a:r>
              <a:rPr lang="en-US" altLang="zh-CN" sz="1200" dirty="0" smtClean="0"/>
              <a:t>--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Only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capture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connectivity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network</a:t>
            </a:r>
            <a:endParaRPr lang="zh-CN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2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Here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R_G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represents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regret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bound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GOB.Lin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R_C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represents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regret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bound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CoLin</a:t>
                </a:r>
                <a:r>
                  <a:rPr lang="en-US" altLang="zh-CN" baseline="0" dirty="0" smtClean="0"/>
                  <a:t>.</a:t>
                </a:r>
                <a:r>
                  <a:rPr lang="zh-CN" altLang="en-US" baseline="0" dirty="0" smtClean="0"/>
                  <a:t> </a:t>
                </a:r>
              </a:p>
              <a:p>
                <a:r>
                  <a:rPr lang="en-US" altLang="zh-CN" baseline="0" dirty="0" smtClean="0"/>
                  <a:t>Then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from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resulting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regret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difference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GOB.Lin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CoLin</a:t>
                </a:r>
                <a:r>
                  <a:rPr lang="en-US" altLang="zh-CN" baseline="0" dirty="0" smtClean="0"/>
                  <a:t>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we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can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see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that:</a:t>
                </a:r>
                <a:endParaRPr lang="zh-CN" alt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 smtClean="0"/>
                  <a:t>When</a:t>
                </a:r>
                <a:r>
                  <a:rPr lang="zh-CN" alt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charset="0"/>
                      </a:rPr>
                      <m:t>𝑊</m:t>
                    </m:r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is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an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identity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matrix,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i.e.,</a:t>
                </a:r>
                <a:r>
                  <a:rPr lang="zh-CN" altLang="en-US" sz="1200" dirty="0"/>
                  <a:t> </a:t>
                </a:r>
                <a:r>
                  <a:rPr lang="en-US" altLang="zh-CN" sz="1200" dirty="0" smtClean="0"/>
                  <a:t>no</a:t>
                </a:r>
                <a:r>
                  <a:rPr lang="zh-CN" altLang="en-US" sz="1200" baseline="0" dirty="0" smtClean="0"/>
                  <a:t> </a:t>
                </a:r>
                <a:r>
                  <a:rPr lang="en-US" altLang="zh-CN" sz="1200" dirty="0" smtClean="0"/>
                  <a:t>dependency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/>
                  <a:t>among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users,</a:t>
                </a:r>
                <a:r>
                  <a:rPr lang="zh-CN" altLang="en-US" sz="1200" dirty="0"/>
                  <a:t> </a:t>
                </a:r>
                <a:r>
                  <a:rPr lang="en-US" sz="1200" dirty="0"/>
                  <a:t>these two </a:t>
                </a:r>
                <a:r>
                  <a:rPr lang="en-US" sz="1200" dirty="0" smtClean="0"/>
                  <a:t>algorithms</a:t>
                </a:r>
                <a:r>
                  <a:rPr lang="en-US" altLang="zh-CN" sz="1200" dirty="0" smtClean="0"/>
                  <a:t>’</a:t>
                </a:r>
                <a:r>
                  <a:rPr lang="zh-CN" altLang="en-US" sz="1200" dirty="0" smtClean="0"/>
                  <a:t> </a:t>
                </a:r>
                <a:r>
                  <a:rPr lang="en-US" sz="1200" dirty="0" smtClean="0"/>
                  <a:t>regret </a:t>
                </a:r>
                <a:r>
                  <a:rPr lang="en-US" sz="1200" dirty="0"/>
                  <a:t>bound touches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(both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go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back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to</a:t>
                </a:r>
                <a:r>
                  <a:rPr lang="zh-CN" altLang="en-US" sz="1200" dirty="0"/>
                  <a:t> </a:t>
                </a:r>
                <a:r>
                  <a:rPr lang="en-US" altLang="zh-CN" sz="1200" dirty="0" err="1"/>
                  <a:t>LinUCB</a:t>
                </a:r>
                <a:r>
                  <a:rPr lang="en-US" altLang="zh-CN" sz="1200" dirty="0" smtClean="0"/>
                  <a:t>).</a:t>
                </a:r>
                <a:endParaRPr lang="zh-CN" alt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 smtClean="0"/>
                  <a:t>While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when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there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is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dependency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among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users,</a:t>
                </a:r>
                <a:r>
                  <a:rPr lang="zh-CN" altLang="en-US" sz="1200" dirty="0" smtClean="0"/>
                  <a:t> </a:t>
                </a:r>
                <a:r>
                  <a:rPr lang="en-US" sz="1200" dirty="0" err="1" smtClean="0"/>
                  <a:t>GOB.Lin</a:t>
                </a:r>
                <a:r>
                  <a:rPr lang="en-US" sz="1200" dirty="0" smtClean="0"/>
                  <a:t> will always lead to a worse and faster growing regret than our </a:t>
                </a:r>
                <a:r>
                  <a:rPr lang="en-US" sz="1200" dirty="0" err="1" smtClean="0"/>
                  <a:t>CoLin</a:t>
                </a:r>
                <a:r>
                  <a:rPr lang="en-US" sz="1200" dirty="0" smtClean="0"/>
                  <a:t> algorithm. </a:t>
                </a:r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Here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R_G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represents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regret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bound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GOB.Lin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R_C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represents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regret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bound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CoLin</a:t>
                </a:r>
                <a:r>
                  <a:rPr lang="en-US" altLang="zh-CN" baseline="0" dirty="0" smtClean="0"/>
                  <a:t>.</a:t>
                </a:r>
                <a:r>
                  <a:rPr lang="zh-CN" altLang="en-US" baseline="0" dirty="0" smtClean="0"/>
                  <a:t> </a:t>
                </a:r>
              </a:p>
              <a:p>
                <a:r>
                  <a:rPr lang="en-US" altLang="zh-CN" baseline="0" dirty="0" smtClean="0"/>
                  <a:t>Then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from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resulting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regret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difference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GOB.Lin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CoLin</a:t>
                </a:r>
                <a:r>
                  <a:rPr lang="en-US" altLang="zh-CN" baseline="0" dirty="0" smtClean="0"/>
                  <a:t>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we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can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see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that:</a:t>
                </a:r>
                <a:endParaRPr lang="zh-CN" alt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 smtClean="0"/>
                  <a:t>When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i="0">
                    <a:latin typeface="Cambria Math" charset="0"/>
                  </a:rPr>
                  <a:t>𝑊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is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an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identity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matrix,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i.e.,</a:t>
                </a:r>
                <a:r>
                  <a:rPr lang="zh-CN" altLang="en-US" sz="1200" dirty="0"/>
                  <a:t> </a:t>
                </a:r>
                <a:r>
                  <a:rPr lang="en-US" altLang="zh-CN" sz="1200" dirty="0" smtClean="0"/>
                  <a:t>no</a:t>
                </a:r>
                <a:r>
                  <a:rPr lang="zh-CN" altLang="en-US" sz="1200" baseline="0" dirty="0" smtClean="0"/>
                  <a:t> </a:t>
                </a:r>
                <a:r>
                  <a:rPr lang="en-US" altLang="zh-CN" sz="1200" dirty="0" smtClean="0"/>
                  <a:t>dependency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/>
                  <a:t>among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users,</a:t>
                </a:r>
                <a:r>
                  <a:rPr lang="zh-CN" altLang="en-US" sz="1200" dirty="0"/>
                  <a:t> </a:t>
                </a:r>
                <a:r>
                  <a:rPr lang="en-US" sz="1200" dirty="0"/>
                  <a:t>these two </a:t>
                </a:r>
                <a:r>
                  <a:rPr lang="en-US" sz="1200" dirty="0" smtClean="0"/>
                  <a:t>algorithms</a:t>
                </a:r>
                <a:r>
                  <a:rPr lang="en-US" altLang="zh-CN" sz="1200" dirty="0" smtClean="0"/>
                  <a:t>’</a:t>
                </a:r>
                <a:r>
                  <a:rPr lang="zh-CN" altLang="en-US" sz="1200" dirty="0" smtClean="0"/>
                  <a:t> </a:t>
                </a:r>
                <a:r>
                  <a:rPr lang="en-US" sz="1200" dirty="0" smtClean="0"/>
                  <a:t>regret </a:t>
                </a:r>
                <a:r>
                  <a:rPr lang="en-US" sz="1200" dirty="0"/>
                  <a:t>bound touches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(both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go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back</a:t>
                </a:r>
                <a:r>
                  <a:rPr lang="zh-CN" altLang="en-US" sz="1200" dirty="0"/>
                  <a:t> </a:t>
                </a:r>
                <a:r>
                  <a:rPr lang="en-US" altLang="zh-CN" sz="1200" dirty="0"/>
                  <a:t>to</a:t>
                </a:r>
                <a:r>
                  <a:rPr lang="zh-CN" altLang="en-US" sz="1200" dirty="0"/>
                  <a:t> </a:t>
                </a:r>
                <a:r>
                  <a:rPr lang="en-US" altLang="zh-CN" sz="1200" dirty="0" err="1"/>
                  <a:t>LinUCB</a:t>
                </a:r>
                <a:r>
                  <a:rPr lang="en-US" altLang="zh-CN" sz="1200" dirty="0" smtClean="0"/>
                  <a:t>).</a:t>
                </a:r>
                <a:endParaRPr lang="zh-CN" alt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 smtClean="0"/>
                  <a:t>While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when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there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is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dependency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among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users,</a:t>
                </a:r>
                <a:r>
                  <a:rPr lang="zh-CN" altLang="en-US" sz="1200" dirty="0" smtClean="0"/>
                  <a:t> </a:t>
                </a:r>
                <a:r>
                  <a:rPr lang="en-US" sz="1200" dirty="0" err="1" smtClean="0"/>
                  <a:t>GOB.Lin</a:t>
                </a:r>
                <a:r>
                  <a:rPr lang="en-US" sz="1200" dirty="0" smtClean="0"/>
                  <a:t> will always lead to a worse and faster growing regret than our </a:t>
                </a:r>
                <a:r>
                  <a:rPr lang="en-US" sz="1200" dirty="0" err="1" smtClean="0"/>
                  <a:t>CoLin</a:t>
                </a:r>
                <a:r>
                  <a:rPr lang="en-US" sz="1200" dirty="0" smtClean="0"/>
                  <a:t> algorithm. 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8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take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developed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</a:p>
          <a:p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competitors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synthetic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dataset: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simulated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sz="1200" dirty="0" smtClean="0"/>
              <a:t>5-dimensional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feature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vector.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constructed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based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cosine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similarity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user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features.</a:t>
            </a:r>
            <a:endParaRPr lang="zh-CN" alt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We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simulated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reward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generation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process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according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to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our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model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assumption.</a:t>
            </a:r>
            <a:r>
              <a:rPr lang="zh-CN" altLang="en-US" sz="120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aseline="0" dirty="0" smtClean="0"/>
              <a:t>This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figure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shows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regret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of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different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algorithm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this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simulated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environment.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huge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gap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between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err="1" smtClean="0"/>
              <a:t>CoLin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and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its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competitors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shows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advantage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of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modeling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dependency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among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users.</a:t>
            </a:r>
            <a:endParaRPr lang="zh-CN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5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en-US" altLang="zh-CN" baseline="0" dirty="0" smtClean="0"/>
              <a:t>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accuracy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estimation:</a:t>
            </a:r>
            <a:endParaRPr lang="zh-CN" altLang="en-US" baseline="0" dirty="0" smtClean="0"/>
          </a:p>
          <a:p>
            <a:r>
              <a:rPr lang="en-US" altLang="zh-CN" baseline="0" dirty="0" smtClean="0"/>
              <a:t>Including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\bar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Theta</a:t>
            </a:r>
            <a:endParaRPr lang="zh-CN" alt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bandit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parameter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individual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\Theta.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dilemma.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recommendation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stochastic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assumption,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associated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unknown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en-US" dirty="0" smtClean="0"/>
              <a:t> expectation </a:t>
            </a:r>
            <a:r>
              <a:rPr lang="en-US" altLang="zh-CN" dirty="0" smtClean="0"/>
              <a:t>\mu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sequentially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click.</a:t>
            </a:r>
            <a:r>
              <a:rPr lang="zh-CN" altLang="en-US" baseline="0" dirty="0" smtClean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2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real-world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Yahoo!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Module.</a:t>
            </a:r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Yahoo!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Module,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includes</a:t>
            </a:r>
            <a:r>
              <a:rPr lang="zh-CN" altLang="en-US" baseline="0" dirty="0" smtClean="0"/>
              <a:t> </a:t>
            </a:r>
            <a:r>
              <a:rPr lang="en-US" altLang="zh-CN" sz="1200" dirty="0" smtClean="0"/>
              <a:t>45,811,833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user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visits.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order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to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make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it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more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efficient,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users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are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clustered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into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160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groups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according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to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closeness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of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user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features.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And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user</a:t>
            </a:r>
            <a:r>
              <a:rPr lang="zh-CN" altLang="en-US" sz="1200" baseline="0" dirty="0" smtClean="0"/>
              <a:t> </a:t>
            </a:r>
            <a:r>
              <a:rPr lang="en-US" altLang="zh-CN" sz="1200" dirty="0" smtClean="0"/>
              <a:t>relation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matrix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constructed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according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similarity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centroids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user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groups.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This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figure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shows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normalized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Click-Through-Rate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of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all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comparing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algorithms.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CTR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is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normalized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by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random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algorithm.</a:t>
            </a:r>
            <a:endParaRPr lang="zh-CN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77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tested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real-world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datasets: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Last.fm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delicious.</a:t>
            </a:r>
            <a:endParaRPr lang="zh-CN" altLang="en-US" baseline="0" dirty="0" smtClean="0"/>
          </a:p>
          <a:p>
            <a:r>
              <a:rPr lang="en-US" altLang="zh-CN" dirty="0" err="1" smtClean="0"/>
              <a:t>LastFm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last.fm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r>
              <a:rPr lang="en-US" altLang="zh-CN" baseline="0" dirty="0" smtClean="0"/>
              <a:t>Delicious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extracted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bookmark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service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Delicious</a:t>
            </a:r>
            <a:endParaRPr lang="zh-CN" altLang="en-US" baseline="0" dirty="0" smtClean="0"/>
          </a:p>
          <a:p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LastFM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Delicious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friendship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around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).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(200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graph-cut.</a:t>
            </a:r>
            <a:endParaRPr lang="zh-CN" altLang="en-US" baseline="0" dirty="0" smtClean="0"/>
          </a:p>
          <a:p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payoff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LastFM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6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normalized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payoff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algorithms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Delicious.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8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addition,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LastFM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Delicious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further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effectiveness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collaboration.</a:t>
            </a:r>
            <a:endParaRPr lang="zh-CN" alt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number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observations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50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bucket.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50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bottom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clusters.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warm-start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cold-start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setting.</a:t>
            </a:r>
            <a:endParaRPr lang="zh-CN" altLang="en-US" baseline="0" dirty="0" smtClean="0"/>
          </a:p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warm-start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</a:t>
            </a:r>
            <a:r>
              <a:rPr lang="en-US" sz="1200" dirty="0" smtClean="0"/>
              <a:t>un algorithms on the learning bucket to estimate parameters for both group of </a:t>
            </a:r>
            <a:r>
              <a:rPr lang="en-US" altLang="zh-CN" sz="1200" dirty="0" smtClean="0"/>
              <a:t>users.</a:t>
            </a:r>
            <a:r>
              <a:rPr lang="zh-CN" altLang="en-US" sz="1200" dirty="0" smtClean="0"/>
              <a:t> 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smtClean="0"/>
              <a:t>Then</a:t>
            </a:r>
            <a:r>
              <a:rPr lang="zh-CN" altLang="en-US" sz="1200" baseline="0" dirty="0" smtClean="0"/>
              <a:t> </a:t>
            </a:r>
            <a:r>
              <a:rPr lang="en-US" sz="1200" dirty="0" smtClean="0"/>
              <a:t>run and evaluate algorithms on the </a:t>
            </a:r>
            <a:r>
              <a:rPr lang="en-US" altLang="zh-CN" sz="1200" dirty="0" smtClean="0"/>
              <a:t>testing</a:t>
            </a:r>
            <a:r>
              <a:rPr lang="en-US" sz="1200" dirty="0" smtClean="0"/>
              <a:t> bucket. </a:t>
            </a:r>
            <a:endParaRPr lang="zh-CN" altLang="en-US" sz="1200" dirty="0" smtClean="0"/>
          </a:p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cold-start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sz="1200" baseline="0" dirty="0" smtClean="0"/>
              <a:t>d</a:t>
            </a:r>
            <a:r>
              <a:rPr lang="en-US" sz="1200" dirty="0" smtClean="0"/>
              <a:t>irectly run and evaluate the bandit algorithms on the </a:t>
            </a:r>
            <a:r>
              <a:rPr lang="en-US" altLang="zh-CN" sz="1200" dirty="0" smtClean="0"/>
              <a:t>testing</a:t>
            </a:r>
            <a:r>
              <a:rPr lang="zh-CN" altLang="en-US" sz="1200" dirty="0" smtClean="0"/>
              <a:t> </a:t>
            </a:r>
            <a:r>
              <a:rPr lang="en-US" sz="1200" dirty="0" smtClean="0"/>
              <a:t>bucket</a:t>
            </a:r>
            <a:r>
              <a:rPr lang="en-US" altLang="zh-CN" sz="1200" dirty="0" smtClean="0"/>
              <a:t>.</a:t>
            </a:r>
            <a:endParaRPr lang="zh-CN" altLang="en-US" sz="1200" dirty="0" smtClean="0"/>
          </a:p>
          <a:p>
            <a:endParaRPr lang="zh-CN" altLang="en-US" baseline="0" dirty="0" smtClean="0"/>
          </a:p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warm-start</a:t>
            </a:r>
            <a:r>
              <a:rPr lang="zh-CN" altLang="en-US" dirty="0"/>
              <a:t> </a:t>
            </a:r>
            <a:r>
              <a:rPr lang="en-US" altLang="zh-CN" dirty="0"/>
              <a:t>setting,</a:t>
            </a:r>
            <a:r>
              <a:rPr lang="zh-CN" altLang="en-US" baseline="0" dirty="0"/>
              <a:t> </a:t>
            </a:r>
            <a:r>
              <a:rPr lang="en-US" sz="1200" dirty="0"/>
              <a:t> because user group 2 does not have any observation in the learning bucket, their model parameters can only be updated via collaboration among bandits, i.e., in </a:t>
            </a:r>
            <a:r>
              <a:rPr lang="en-US" sz="1200" dirty="0" err="1"/>
              <a:t>CoLin</a:t>
            </a:r>
            <a:r>
              <a:rPr lang="en-US" sz="1200" dirty="0"/>
              <a:t> and GOB- Lin.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3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sz="1200" dirty="0" smtClean="0"/>
              <a:t>compare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reward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difference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between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Warm-Start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setting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Cold-Start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setting: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(warm-cold)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on</a:t>
            </a:r>
            <a:r>
              <a:rPr lang="zh-CN" altLang="en-US" sz="1200" baseline="0" dirty="0" smtClean="0"/>
              <a:t> </a:t>
            </a:r>
            <a:r>
              <a:rPr lang="en-US" altLang="zh-CN" sz="1200" baseline="0" dirty="0" err="1" smtClean="0"/>
              <a:t>LastFM</a:t>
            </a:r>
            <a:r>
              <a:rPr lang="en-US" altLang="zh-CN" sz="1200" baseline="0" dirty="0" smtClean="0"/>
              <a:t>.</a:t>
            </a:r>
            <a:endParaRPr lang="zh-CN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expected,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difference(warm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cold)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LinUCB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always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benefits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collaboration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CoLin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verified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effectiveness in address the cold- start challenge.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1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Delicious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dataset,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should note that the larger gap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GOB.Lin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that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warm-start and cold-start settings does not mean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worse than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GOB.Lin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but it indicates the cold-start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learned faster than the cold-start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GOB.Lin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this data set. And the final performance of both cold-start and warm-start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better than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GOB.Lin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corresponding settings.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also notice that cold-start CLUB performed very similarly as warm-start CLUB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means the user clusters automatically constructed in CLUB does not help collaborative learning.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68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 how many users will benefit from the collaborative bandits. We define an improved user as the user who is served with improved recommendations from a collaborative bandit algorithm (i.e.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GOB.Lin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CLUB) than those from isolated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LinUCBs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report the percentage of improved users in the first 1%, 2%, 3%, 5%, and 10% observations during online learning.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igure demonstrate that on all collaborative bandit algorithms, the warm- start setting benefits much more users than cold-start setting.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0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examine how many users will benefit from the collaborative bandits. We define an improved user as the user who is served with improved recommendations from a collaborative bandit algorithm (i.e.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GOB.Lin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CLUB) than those from isolated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LinUCBs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report the percentage of improved users in the first 1%, 2%, 3%, 5%, and 10% observations during online learning.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igure demonstrate that on all collaborative bandit algorithms, the warm- start setting benefits much more users than cold-start setting.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3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current setting, we have assumed the graph structure among users is known to the algorithm beforehand.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meaningful to study how to dynamically estimate the graph structure during online update with provable regret bound.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computation comple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ity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now expensive. Utilizing the sparse graph structure to decentralize the computation is an important and interesting research direction.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54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conference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awarding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grant</a:t>
            </a:r>
            <a:endParaRPr lang="zh-CN" altLang="en-US" dirty="0" smtClean="0"/>
          </a:p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NSF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IIS-1553568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unknown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26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0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unknown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0.3.</a:t>
            </a:r>
            <a:endParaRPr lang="en-US" dirty="0" smtClean="0"/>
          </a:p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t=2,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article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got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unknown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0.3.</a:t>
            </a:r>
            <a:endParaRPr lang="en-US" dirty="0" smtClean="0"/>
          </a:p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t=2,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article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got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0.2.</a:t>
            </a:r>
            <a:endParaRPr lang="en-US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t=3,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9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distribution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unknown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randomly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beginning.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t=1,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select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0.3.</a:t>
            </a:r>
            <a:endParaRPr lang="en-US" dirty="0" smtClean="0"/>
          </a:p>
          <a:p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t=2,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article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got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0.2.</a:t>
            </a:r>
            <a:endParaRPr lang="en-US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t=3,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0.1</a:t>
            </a:r>
            <a:endParaRPr lang="en-US" dirty="0" smtClean="0"/>
          </a:p>
          <a:p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current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=4?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the 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does not explore,</a:t>
            </a:r>
            <a:r>
              <a:rPr lang="en-US" altLang="zh-CN" baseline="0" dirty="0" smtClean="0"/>
              <a:t> just stick to the article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 highest estimated reward,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article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current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estimation,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result:</a:t>
            </a:r>
            <a:endParaRPr lang="zh-CN" altLang="en-US" baseline="0" dirty="0" smtClean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keep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afterwards,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obviously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choice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maximize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accumulated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reward.</a:t>
            </a:r>
            <a:endParaRPr lang="zh-CN" altLang="en-US" baseline="0" dirty="0" smtClean="0"/>
          </a:p>
          <a:p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because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early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balance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exploitation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1F5-2581-6B4E-AF5B-86F2DA1315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4.png"/><Relationship Id="rId7" Type="http://schemas.openxmlformats.org/officeDocument/2006/relationships/image" Target="../media/image23.e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6.png"/><Relationship Id="rId5" Type="http://schemas.openxmlformats.org/officeDocument/2006/relationships/image" Target="../media/image21.emf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8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9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160.png"/><Relationship Id="rId7" Type="http://schemas.openxmlformats.org/officeDocument/2006/relationships/image" Target="../media/image61.emf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5.tiff"/><Relationship Id="rId5" Type="http://schemas.openxmlformats.org/officeDocument/2006/relationships/image" Target="../media/image59.tiff"/><Relationship Id="rId10" Type="http://schemas.openxmlformats.org/officeDocument/2006/relationships/image" Target="../media/image64.tiff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3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emf"/><Relationship Id="rId4" Type="http://schemas.openxmlformats.org/officeDocument/2006/relationships/image" Target="../media/image5.png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5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emf"/><Relationship Id="rId5" Type="http://schemas.openxmlformats.org/officeDocument/2006/relationships/image" Target="../media/image6.png"/><Relationship Id="rId10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7.pn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emf"/><Relationship Id="rId5" Type="http://schemas.openxmlformats.org/officeDocument/2006/relationships/image" Target="../media/image6.png"/><Relationship Id="rId10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8.png"/><Relationship Id="rId7" Type="http://schemas.openxmlformats.org/officeDocument/2006/relationships/image" Target="../media/image4.tif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emf"/><Relationship Id="rId5" Type="http://schemas.openxmlformats.org/officeDocument/2006/relationships/image" Target="../media/image6.png"/><Relationship Id="rId10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en-US" altLang="zh-CN" dirty="0"/>
              <a:t>Contextual Bandits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80650" y="3861048"/>
            <a:ext cx="7939822" cy="2495128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Qingyun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Wu</a:t>
            </a:r>
            <a:r>
              <a:rPr lang="en-US" altLang="zh-CN" sz="2200" baseline="30000" dirty="0" smtClean="0"/>
              <a:t>1</a:t>
            </a:r>
            <a:r>
              <a:rPr lang="en-US" altLang="zh-CN" sz="2200" dirty="0" smtClean="0"/>
              <a:t>,</a:t>
            </a:r>
            <a:r>
              <a:rPr lang="zh-CN" altLang="en-US" sz="2200" dirty="0" smtClean="0"/>
              <a:t> </a:t>
            </a:r>
            <a:r>
              <a:rPr lang="en-US" altLang="zh-CN" sz="2200" dirty="0" err="1" smtClean="0"/>
              <a:t>Huazheng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Wang</a:t>
            </a:r>
            <a:r>
              <a:rPr lang="en-US" altLang="zh-CN" sz="2200" baseline="30000" dirty="0" smtClean="0"/>
              <a:t>1</a:t>
            </a:r>
            <a:r>
              <a:rPr lang="en-US" altLang="zh-CN" sz="2200" dirty="0" smtClean="0"/>
              <a:t>,</a:t>
            </a:r>
            <a:r>
              <a:rPr lang="zh-CN" altLang="en-US" sz="2200" dirty="0" smtClean="0"/>
              <a:t> </a:t>
            </a:r>
            <a:r>
              <a:rPr lang="en-US" altLang="zh-CN" sz="2200" dirty="0" err="1" smtClean="0"/>
              <a:t>Quanquan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Gu</a:t>
            </a:r>
            <a:r>
              <a:rPr lang="en-US" altLang="zh-CN" sz="2200" baseline="30000" dirty="0" smtClean="0"/>
              <a:t>2</a:t>
            </a:r>
            <a:r>
              <a:rPr lang="en-US" altLang="zh-CN" sz="2200" dirty="0" smtClean="0"/>
              <a:t>,</a:t>
            </a:r>
            <a:r>
              <a:rPr lang="zh-CN" altLang="en-US" sz="2200" dirty="0" smtClean="0"/>
              <a:t> </a:t>
            </a:r>
            <a:r>
              <a:rPr lang="en-US" altLang="zh-CN" sz="2200" dirty="0" err="1" smtClean="0"/>
              <a:t>Hongning</a:t>
            </a:r>
            <a:r>
              <a:rPr lang="en-US" altLang="zh-CN" sz="2200" dirty="0" smtClean="0"/>
              <a:t> Wang</a:t>
            </a:r>
            <a:r>
              <a:rPr lang="en-US" altLang="zh-CN" sz="2200" baseline="30000" dirty="0" smtClean="0"/>
              <a:t>1</a:t>
            </a:r>
            <a:endParaRPr lang="zh-CN" altLang="en-US" sz="2200" dirty="0"/>
          </a:p>
          <a:p>
            <a:r>
              <a:rPr lang="en-US" altLang="zh-CN" sz="2200" baseline="30000" dirty="0" smtClean="0"/>
              <a:t>1</a:t>
            </a:r>
            <a:r>
              <a:rPr lang="en-US" altLang="zh-CN" sz="2200" dirty="0" smtClean="0"/>
              <a:t>Department</a:t>
            </a:r>
            <a:r>
              <a:rPr lang="zh-CN" altLang="en-US" sz="2200" dirty="0" smtClean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Computer</a:t>
            </a:r>
            <a:r>
              <a:rPr lang="zh-CN" altLang="en-US" sz="2200" dirty="0"/>
              <a:t> </a:t>
            </a:r>
            <a:r>
              <a:rPr lang="en-US" altLang="zh-CN" sz="2200" dirty="0" smtClean="0"/>
              <a:t>Science</a:t>
            </a:r>
            <a:endParaRPr lang="zh-CN" altLang="en-US" sz="2200" dirty="0"/>
          </a:p>
          <a:p>
            <a:r>
              <a:rPr lang="en-US" altLang="zh-CN" sz="2200" baseline="30000" dirty="0"/>
              <a:t>2</a:t>
            </a:r>
            <a:r>
              <a:rPr lang="en-US" altLang="zh-CN" sz="2200" dirty="0"/>
              <a:t>Department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Systems &amp; Information </a:t>
            </a:r>
            <a:r>
              <a:rPr lang="en-US" altLang="zh-CN" sz="2200" dirty="0" smtClean="0"/>
              <a:t>Engineering</a:t>
            </a:r>
            <a:endParaRPr lang="zh-CN" altLang="en-US" sz="2200" dirty="0"/>
          </a:p>
          <a:p>
            <a:r>
              <a:rPr lang="en-US" altLang="zh-CN" sz="2200" dirty="0" smtClean="0"/>
              <a:t>University</a:t>
            </a:r>
            <a:r>
              <a:rPr lang="zh-CN" altLang="en-US" sz="2200" dirty="0" smtClean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 smtClean="0"/>
              <a:t>Virginia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60648"/>
            <a:ext cx="1775088" cy="118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/>
              <a:t>Running</a:t>
            </a:r>
            <a:r>
              <a:rPr lang="zh-CN" altLang="en-US" sz="4000" dirty="0"/>
              <a:t> </a:t>
            </a:r>
            <a:r>
              <a:rPr lang="en-US" altLang="zh-CN" sz="4000" dirty="0"/>
              <a:t>Example:</a:t>
            </a:r>
            <a:r>
              <a:rPr lang="zh-CN" altLang="en-US" sz="4000" dirty="0"/>
              <a:t> </a:t>
            </a:r>
            <a:r>
              <a:rPr lang="en-US" altLang="zh-CN" sz="4000" dirty="0"/>
              <a:t>News</a:t>
            </a:r>
            <a:r>
              <a:rPr lang="zh-CN" altLang="en-US" sz="4000" dirty="0"/>
              <a:t> </a:t>
            </a:r>
            <a:r>
              <a:rPr lang="en-US" altLang="zh-CN" sz="4000" dirty="0"/>
              <a:t>Recommendation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556792"/>
            <a:ext cx="3548404" cy="23762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372200" y="1539458"/>
            <a:ext cx="1225314" cy="12253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499992" y="2132856"/>
            <a:ext cx="165618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35554" y="2267800"/>
            <a:ext cx="1808439" cy="8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16632" y="4349134"/>
            <a:ext cx="560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Multi-armed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Bandit: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29549"/>
            <a:ext cx="7560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Player</a:t>
            </a:r>
            <a:r>
              <a:rPr lang="zh-CN" altLang="en-US" sz="2800" dirty="0" smtClean="0"/>
              <a:t>    </a:t>
            </a:r>
            <a:r>
              <a:rPr lang="zh-CN" altLang="en-US" sz="2800" dirty="0" smtClean="0">
                <a:sym typeface="Wingdings"/>
              </a:rPr>
              <a:t>   </a:t>
            </a:r>
            <a:r>
              <a:rPr lang="en-US" altLang="zh-CN" sz="2800" dirty="0" smtClean="0">
                <a:sym typeface="Wingdings"/>
              </a:rPr>
              <a:t>Recommendation</a:t>
            </a:r>
            <a:r>
              <a:rPr lang="zh-CN" altLang="en-US" sz="2800" dirty="0" smtClean="0">
                <a:sym typeface="Wingdings"/>
              </a:rPr>
              <a:t> </a:t>
            </a:r>
            <a:r>
              <a:rPr lang="en-US" altLang="zh-CN" sz="2800" dirty="0" smtClean="0">
                <a:sym typeface="Wingdings"/>
              </a:rPr>
              <a:t>system</a:t>
            </a:r>
            <a:r>
              <a:rPr lang="zh-CN" altLang="en-US" sz="2800" dirty="0" smtClean="0"/>
              <a:t> </a:t>
            </a:r>
          </a:p>
          <a:p>
            <a:r>
              <a:rPr lang="en-US" altLang="zh-CN" sz="2800" dirty="0" smtClean="0"/>
              <a:t>Arms</a:t>
            </a:r>
            <a:r>
              <a:rPr lang="zh-CN" altLang="en-US" sz="2800" dirty="0" smtClean="0"/>
              <a:t>     </a:t>
            </a:r>
            <a:r>
              <a:rPr lang="en-US" altLang="zh-CN" sz="2800" dirty="0" smtClean="0">
                <a:sym typeface="Wingdings"/>
              </a:rPr>
              <a:t></a:t>
            </a:r>
            <a:r>
              <a:rPr lang="zh-CN" altLang="en-US" sz="2800" dirty="0" smtClean="0">
                <a:sym typeface="Wingdings"/>
              </a:rPr>
              <a:t>   </a:t>
            </a:r>
            <a:r>
              <a:rPr lang="en-US" altLang="zh-CN" sz="2800" dirty="0">
                <a:sym typeface="Wingdings"/>
              </a:rPr>
              <a:t>News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 smtClean="0">
                <a:sym typeface="Wingdings"/>
              </a:rPr>
              <a:t>articles</a:t>
            </a:r>
            <a:r>
              <a:rPr lang="zh-CN" altLang="en-US" sz="2800" dirty="0" smtClean="0">
                <a:sym typeface="Wingdings"/>
              </a:rPr>
              <a:t> </a:t>
            </a:r>
            <a:r>
              <a:rPr lang="en-US" altLang="zh-CN" sz="2800" dirty="0" smtClean="0">
                <a:sym typeface="Wingdings"/>
              </a:rPr>
              <a:t>(with</a:t>
            </a:r>
            <a:r>
              <a:rPr lang="zh-CN" altLang="en-US" sz="2800" dirty="0" smtClean="0">
                <a:sym typeface="Wingdings"/>
              </a:rPr>
              <a:t> </a:t>
            </a:r>
            <a:r>
              <a:rPr lang="en-US" altLang="zh-CN" sz="2800" dirty="0" smtClean="0">
                <a:sym typeface="Wingdings"/>
              </a:rPr>
              <a:t>side</a:t>
            </a:r>
            <a:r>
              <a:rPr lang="zh-CN" altLang="en-US" sz="2800" dirty="0" smtClean="0">
                <a:sym typeface="Wingdings"/>
              </a:rPr>
              <a:t> </a:t>
            </a:r>
            <a:r>
              <a:rPr lang="en-US" altLang="zh-CN" sz="2800" dirty="0" smtClean="0">
                <a:sym typeface="Wingdings"/>
              </a:rPr>
              <a:t>information)</a:t>
            </a:r>
            <a:endParaRPr lang="zh-CN" altLang="en-US" sz="2800" dirty="0">
              <a:sym typeface="Wingdings"/>
            </a:endParaRPr>
          </a:p>
          <a:p>
            <a:r>
              <a:rPr lang="en-US" altLang="zh-CN" sz="2800" dirty="0">
                <a:sym typeface="Wingdings"/>
              </a:rPr>
              <a:t>Reward</a:t>
            </a:r>
            <a:r>
              <a:rPr lang="zh-CN" altLang="en-US" sz="2800" dirty="0">
                <a:sym typeface="Wingdings"/>
              </a:rPr>
              <a:t>  </a:t>
            </a:r>
            <a:r>
              <a:rPr lang="zh-CN" altLang="en-US" sz="2800" dirty="0" smtClean="0">
                <a:sym typeface="Wingdings"/>
              </a:rPr>
              <a:t>  </a:t>
            </a:r>
            <a:r>
              <a:rPr lang="en-US" altLang="zh-CN" sz="2800" dirty="0" smtClean="0">
                <a:sym typeface="Wingdings"/>
              </a:rPr>
              <a:t>User</a:t>
            </a:r>
            <a:r>
              <a:rPr lang="zh-CN" altLang="en-US" sz="2800" dirty="0" smtClean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Click</a:t>
            </a:r>
            <a:r>
              <a:rPr lang="zh-CN" altLang="en-US" sz="2800" dirty="0">
                <a:sym typeface="Wingdings"/>
              </a:rPr>
              <a:t>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Collaborative Bandits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3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24" y="116632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 smtClean="0"/>
              <a:t>A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Collaborative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Environment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Motivation</a:t>
            </a:r>
            <a:r>
              <a:rPr lang="en-US" altLang="zh-CN" dirty="0" smtClean="0"/>
              <a:t>:</a:t>
            </a:r>
            <a:endParaRPr lang="zh-CN" altLang="en-US" dirty="0" smtClean="0"/>
          </a:p>
          <a:p>
            <a:r>
              <a:rPr lang="en-US" altLang="zh-CN" dirty="0"/>
              <a:t>C</a:t>
            </a:r>
            <a:r>
              <a:rPr lang="en-US" altLang="zh-CN" dirty="0" smtClean="0"/>
              <a:t>old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Personalized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systems</a:t>
            </a:r>
            <a:endParaRPr lang="zh-CN" altLang="en-US" dirty="0"/>
          </a:p>
          <a:p>
            <a:r>
              <a:rPr lang="zh-CN" altLang="en-US" dirty="0" smtClean="0"/>
              <a:t> </a:t>
            </a:r>
            <a:r>
              <a:rPr lang="en-US" altLang="zh-CN" dirty="0"/>
              <a:t>Bandits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independent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sz="2800" dirty="0"/>
              <a:t> </a:t>
            </a:r>
            <a:r>
              <a:rPr lang="zh-CN" altLang="en-US" sz="2800" dirty="0" smtClean="0"/>
              <a:t>          </a:t>
            </a:r>
            <a:r>
              <a:rPr lang="en-US" altLang="zh-CN" sz="2800" dirty="0" smtClean="0"/>
              <a:t>--Social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influence</a:t>
            </a:r>
            <a:r>
              <a:rPr lang="zh-CN" altLang="en-US" sz="2800" dirty="0"/>
              <a:t> </a:t>
            </a:r>
            <a:r>
              <a:rPr lang="en-US" altLang="zh-CN" sz="2800" dirty="0"/>
              <a:t>among</a:t>
            </a:r>
            <a:r>
              <a:rPr lang="zh-CN" altLang="en-US" sz="2800" dirty="0"/>
              <a:t> </a:t>
            </a:r>
            <a:r>
              <a:rPr lang="en-US" altLang="zh-CN" sz="2800" dirty="0"/>
              <a:t>users: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 smtClean="0"/>
              <a:t>	</a:t>
            </a:r>
            <a:r>
              <a:rPr lang="en-US" altLang="zh-CN" sz="2800" dirty="0" smtClean="0"/>
              <a:t>e.g</a:t>
            </a:r>
            <a:r>
              <a:rPr lang="en-US" altLang="zh-CN" sz="2800" dirty="0"/>
              <a:t>.,</a:t>
            </a:r>
            <a:r>
              <a:rPr lang="zh-CN" altLang="en-US" sz="2800" dirty="0"/>
              <a:t> </a:t>
            </a:r>
            <a:r>
              <a:rPr lang="en-US" altLang="zh-CN" sz="2800" dirty="0"/>
              <a:t>content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opinion</a:t>
            </a:r>
            <a:r>
              <a:rPr lang="zh-CN" altLang="en-US" sz="2800" dirty="0"/>
              <a:t> </a:t>
            </a:r>
            <a:r>
              <a:rPr lang="en-US" altLang="zh-CN" sz="2800" dirty="0"/>
              <a:t>sharing</a:t>
            </a:r>
            <a:r>
              <a:rPr lang="zh-CN" altLang="en-US" sz="2800" dirty="0"/>
              <a:t> </a:t>
            </a:r>
            <a:r>
              <a:rPr lang="en-US" altLang="zh-CN" sz="2800" dirty="0"/>
              <a:t>among</a:t>
            </a:r>
            <a:r>
              <a:rPr lang="zh-CN" altLang="en-US" sz="2800" dirty="0"/>
              <a:t> </a:t>
            </a:r>
            <a:r>
              <a:rPr lang="en-US" altLang="zh-CN" sz="2800" dirty="0"/>
              <a:t>friends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	</a:t>
            </a:r>
            <a:r>
              <a:rPr lang="en-US" altLang="zh-CN" sz="2800" dirty="0" smtClean="0"/>
              <a:t>in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social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network</a:t>
            </a:r>
            <a:endParaRPr lang="zh-CN" altLang="en-US" dirty="0"/>
          </a:p>
          <a:p>
            <a:r>
              <a:rPr lang="en-US" altLang="zh-CN" dirty="0" smtClean="0">
                <a:solidFill>
                  <a:srgbClr val="FF0000"/>
                </a:solidFill>
              </a:rPr>
              <a:t>Solution</a:t>
            </a:r>
            <a:r>
              <a:rPr lang="en-US" altLang="zh-CN" dirty="0" smtClean="0"/>
              <a:t>: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dependency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590457"/>
            <a:ext cx="4032448" cy="1296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785395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LinUCB</a:t>
            </a:r>
            <a:r>
              <a:rPr lang="en-US" altLang="zh-CN" baseline="30000" dirty="0">
                <a:solidFill>
                  <a:srgbClr val="FF0000"/>
                </a:solidFill>
              </a:rPr>
              <a:t>[1,2]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</a:t>
            </a:r>
            <a:r>
              <a:rPr lang="zh-CN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CN" dirty="0" smtClean="0"/>
              <a:t>--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ridge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 smtClean="0"/>
              <a:t>Confidence</a:t>
            </a:r>
            <a:r>
              <a:rPr lang="zh-CN" altLang="en-US" dirty="0" smtClean="0"/>
              <a:t> </a:t>
            </a:r>
            <a:r>
              <a:rPr lang="zh-CN" altLang="en-US" dirty="0"/>
              <a:t> </a:t>
            </a:r>
            <a:r>
              <a:rPr lang="zh-CN" altLang="en-US" dirty="0" smtClean="0"/>
              <a:t>           	</a:t>
            </a:r>
            <a:r>
              <a:rPr lang="en-US" altLang="zh-CN" dirty="0" smtClean="0"/>
              <a:t>Bound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balance</a:t>
            </a:r>
            <a:r>
              <a:rPr lang="zh-CN" altLang="en-US" dirty="0"/>
              <a:t> </a:t>
            </a:r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zh-CN" altLang="en-US" dirty="0" smtClean="0"/>
              <a:t> 	</a:t>
            </a:r>
            <a:r>
              <a:rPr lang="en-US" altLang="zh-CN" dirty="0" smtClean="0"/>
              <a:t>exploration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zh-CN" altLang="en-US" dirty="0" smtClean="0"/>
              <a:t>    </a:t>
            </a:r>
            <a:r>
              <a:rPr lang="en-US" altLang="zh-CN" dirty="0"/>
              <a:t>--Bandits/users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independent.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endParaRPr lang="zh-CN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44208" y="925666"/>
            <a:ext cx="333134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Move this after page 9 to explain state-of-the-art bandit solution is contextual bandit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do not name this slide as related work, you can refer to it as “</a:t>
            </a:r>
            <a:r>
              <a:rPr lang="en-US" dirty="0">
                <a:solidFill>
                  <a:srgbClr val="FF0000"/>
                </a:solidFill>
              </a:rPr>
              <a:t>state-of-the-art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4785395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GOB.Lin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[5</a:t>
            </a:r>
            <a:r>
              <a:rPr lang="en-US" altLang="zh-CN" baseline="30000" dirty="0">
                <a:solidFill>
                  <a:srgbClr val="FF0000"/>
                </a:solidFill>
              </a:rPr>
              <a:t>]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zh-CN" altLang="en-US" dirty="0" smtClean="0"/>
              <a:t> 	</a:t>
            </a:r>
            <a:r>
              <a:rPr lang="en-US" altLang="zh-CN" dirty="0" smtClean="0"/>
              <a:t>--Use</a:t>
            </a:r>
            <a:r>
              <a:rPr lang="zh-CN" altLang="en-US" dirty="0" smtClean="0"/>
              <a:t> </a:t>
            </a:r>
            <a:r>
              <a:rPr lang="en-US" altLang="zh-CN" dirty="0"/>
              <a:t>ridge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Confidence</a:t>
            </a:r>
            <a:r>
              <a:rPr lang="zh-CN" altLang="en-US" dirty="0"/>
              <a:t> </a:t>
            </a:r>
            <a:r>
              <a:rPr lang="zh-CN" altLang="en-US" dirty="0" smtClean="0"/>
              <a:t>	</a:t>
            </a:r>
            <a:r>
              <a:rPr lang="en-US" altLang="zh-CN" dirty="0" smtClean="0"/>
              <a:t>Bound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balance</a:t>
            </a:r>
            <a:r>
              <a:rPr lang="zh-CN" altLang="en-US" dirty="0"/>
              <a:t> </a:t>
            </a:r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zh-CN" altLang="en-US" dirty="0" smtClean="0"/>
              <a:t>	</a:t>
            </a:r>
            <a:r>
              <a:rPr lang="en-US" altLang="zh-CN" dirty="0" smtClean="0"/>
              <a:t>exploration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LinUCB</a:t>
            </a:r>
            <a:r>
              <a:rPr lang="en-US" altLang="zh-CN" dirty="0" smtClean="0"/>
              <a:t>).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</a:t>
            </a:r>
            <a:r>
              <a:rPr lang="zh-CN" altLang="en-US" dirty="0" smtClean="0"/>
              <a:t>	</a:t>
            </a:r>
            <a:r>
              <a:rPr lang="en-US" altLang="zh-CN" dirty="0" smtClean="0"/>
              <a:t>--Graph</a:t>
            </a:r>
            <a:r>
              <a:rPr lang="zh-CN" altLang="en-US" dirty="0" smtClean="0"/>
              <a:t> </a:t>
            </a:r>
            <a:r>
              <a:rPr lang="en-US" altLang="zh-CN" dirty="0" err="1"/>
              <a:t>Laplacian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 smtClean="0"/>
              <a:t>regularization upon </a:t>
            </a:r>
            <a:r>
              <a:rPr lang="zh-CN" altLang="en-US" dirty="0" smtClean="0"/>
              <a:t>	</a:t>
            </a:r>
            <a:r>
              <a:rPr lang="en-US" altLang="zh-CN" dirty="0" smtClean="0"/>
              <a:t>ridge regression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dependency</a:t>
            </a:r>
            <a:r>
              <a:rPr lang="en-US" altLang="zh-CN" dirty="0" smtClean="0"/>
              <a:t>.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	</a:t>
            </a:r>
            <a:r>
              <a:rPr lang="en-US" altLang="zh-CN" dirty="0" smtClean="0"/>
              <a:t>--Similar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</a:t>
            </a:r>
            <a:r>
              <a:rPr lang="zh-CN" altLang="en-US" dirty="0" smtClean="0"/>
              <a:t> 	</a:t>
            </a:r>
            <a:r>
              <a:rPr lang="en-US" altLang="zh-CN" dirty="0" smtClean="0"/>
              <a:t>parameters.</a:t>
            </a:r>
            <a:endParaRPr lang="zh-CN" altLang="en-US" dirty="0"/>
          </a:p>
          <a:p>
            <a:endParaRPr lang="zh-CN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44208" y="925666"/>
            <a:ext cx="333134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Create a figure to illustrate the idea, just like what you have in the next slide, show a social network and demonstrate how does network-based regularization 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62" y="1283392"/>
            <a:ext cx="8939336" cy="478539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CLUB</a:t>
            </a:r>
            <a:r>
              <a:rPr lang="en-US" altLang="zh-CN" baseline="30000" dirty="0">
                <a:solidFill>
                  <a:srgbClr val="FF0000"/>
                </a:solidFill>
              </a:rPr>
              <a:t>[4]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--A</a:t>
            </a:r>
            <a:r>
              <a:rPr lang="en-US" dirty="0" smtClean="0"/>
              <a:t>daptive</a:t>
            </a:r>
            <a:r>
              <a:rPr lang="en-US" altLang="zh-CN" dirty="0" smtClean="0"/>
              <a:t>ly</a:t>
            </a:r>
            <a:r>
              <a:rPr lang="en-US" dirty="0" smtClean="0"/>
              <a:t> </a:t>
            </a:r>
            <a:r>
              <a:rPr lang="en-US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groups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smtClean="0"/>
              <a:t>the</a:t>
            </a:r>
            <a:r>
              <a:rPr lang="zh-CN" altLang="en-US" dirty="0"/>
              <a:t> </a:t>
            </a:r>
            <a:r>
              <a:rPr lang="en-US" altLang="zh-CN" b="1" dirty="0" smtClean="0"/>
              <a:t>closeness</a:t>
            </a:r>
            <a:r>
              <a:rPr lang="zh-CN" altLang="en-US" b="1" dirty="0" smtClean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estimated</a:t>
            </a:r>
            <a:r>
              <a:rPr lang="zh-CN" altLang="en-US" b="1" dirty="0"/>
              <a:t> </a:t>
            </a:r>
            <a:r>
              <a:rPr lang="en-US" altLang="zh-CN" b="1" dirty="0" smtClean="0"/>
              <a:t>bandit models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--Threshold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delete</a:t>
            </a:r>
            <a:r>
              <a:rPr lang="zh-CN" altLang="en-US" dirty="0"/>
              <a:t> </a:t>
            </a:r>
            <a:r>
              <a:rPr lang="en-US" altLang="zh-CN" dirty="0"/>
              <a:t>edges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b="1" dirty="0"/>
              <a:t>confidence balls </a:t>
            </a:r>
            <a:r>
              <a:rPr lang="zh-CN" altLang="en-US" b="1" dirty="0" smtClean="0"/>
              <a:t>	</a:t>
            </a:r>
            <a:r>
              <a:rPr lang="en-US" dirty="0" smtClean="0"/>
              <a:t>of </a:t>
            </a:r>
            <a:r>
              <a:rPr lang="en-US" dirty="0"/>
              <a:t>the users’ models</a:t>
            </a:r>
            <a:r>
              <a:rPr lang="en-US" altLang="zh-CN" dirty="0"/>
              <a:t>.</a:t>
            </a:r>
            <a:r>
              <a:rPr lang="en-US" dirty="0"/>
              <a:t> </a:t>
            </a:r>
            <a:endParaRPr lang="zh-CN" altLang="en-US" dirty="0"/>
          </a:p>
          <a:p>
            <a:endParaRPr lang="zh-CN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Oval 4"/>
          <p:cNvSpPr/>
          <p:nvPr/>
        </p:nvSpPr>
        <p:spPr>
          <a:xfrm>
            <a:off x="5206130" y="45519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95742" y="406464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69172" y="586198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7948" y="58543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3319" y="449830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6"/>
            <a:endCxn id="6" idx="4"/>
          </p:cNvCxnSpPr>
          <p:nvPr/>
        </p:nvCxnSpPr>
        <p:spPr>
          <a:xfrm flipV="1">
            <a:off x="5566170" y="4424682"/>
            <a:ext cx="809592" cy="307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  <a:endCxn id="8" idx="0"/>
          </p:cNvCxnSpPr>
          <p:nvPr/>
        </p:nvCxnSpPr>
        <p:spPr>
          <a:xfrm>
            <a:off x="5566170" y="4732000"/>
            <a:ext cx="401798" cy="1122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7" idx="2"/>
          </p:cNvCxnSpPr>
          <p:nvPr/>
        </p:nvCxnSpPr>
        <p:spPr>
          <a:xfrm>
            <a:off x="5566170" y="4732000"/>
            <a:ext cx="1403002" cy="1310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2"/>
          </p:cNvCxnSpPr>
          <p:nvPr/>
        </p:nvCxnSpPr>
        <p:spPr>
          <a:xfrm flipV="1">
            <a:off x="5585426" y="4678324"/>
            <a:ext cx="1577893" cy="69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7" idx="2"/>
          </p:cNvCxnSpPr>
          <p:nvPr/>
        </p:nvCxnSpPr>
        <p:spPr>
          <a:xfrm>
            <a:off x="6336383" y="4366986"/>
            <a:ext cx="632789" cy="167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9" idx="2"/>
          </p:cNvCxnSpPr>
          <p:nvPr/>
        </p:nvCxnSpPr>
        <p:spPr>
          <a:xfrm>
            <a:off x="6375762" y="4424682"/>
            <a:ext cx="787557" cy="253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  <a:endCxn id="9" idx="2"/>
          </p:cNvCxnSpPr>
          <p:nvPr/>
        </p:nvCxnSpPr>
        <p:spPr>
          <a:xfrm flipV="1">
            <a:off x="5967968" y="4678324"/>
            <a:ext cx="1195351" cy="117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 flipV="1">
            <a:off x="6961093" y="4678324"/>
            <a:ext cx="202226" cy="1366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012969" y="3861048"/>
            <a:ext cx="2808313" cy="28411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80931" y="6646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627629" y="5797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Oval 60"/>
          <p:cNvSpPr/>
          <p:nvPr/>
        </p:nvSpPr>
        <p:spPr>
          <a:xfrm rot="20804621">
            <a:off x="5026971" y="4382790"/>
            <a:ext cx="1198865" cy="208762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20804621">
            <a:off x="6161581" y="3491034"/>
            <a:ext cx="1494064" cy="27965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54" grpId="0" animBg="1"/>
      <p:bldP spid="54" grpId="1" animBg="1"/>
      <p:bldP spid="60" grpId="0"/>
      <p:bldP spid="61" grpId="0" animBg="1"/>
      <p:bldP spid="61" grpId="1" animBg="1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Model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Assumption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 smtClean="0"/>
              <a:t>assumption: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1240" y="2449406"/>
            <a:ext cx="1306780" cy="90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84" y="3850363"/>
            <a:ext cx="2088232" cy="278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337786"/>
            <a:ext cx="2394000" cy="286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7" y="11703075"/>
            <a:ext cx="12526290" cy="6808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7" y="11855475"/>
            <a:ext cx="12526290" cy="6808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7" y="12007875"/>
            <a:ext cx="12526290" cy="6808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7" y="12160275"/>
            <a:ext cx="12526290" cy="680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2480692"/>
            <a:ext cx="5994400" cy="87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096422" y="2387829"/>
            <a:ext cx="372024" cy="3897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62497" y="2139114"/>
            <a:ext cx="375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R-sub-Gaussian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69916" y="4790784"/>
            <a:ext cx="33313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Move this slide after the next slide, which supposes to talk about context-free case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9011344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dirty="0"/>
              <a:t>Model</a:t>
            </a:r>
            <a:r>
              <a:rPr lang="zh-CN" altLang="en-US" sz="4000" dirty="0"/>
              <a:t> </a:t>
            </a:r>
            <a:r>
              <a:rPr lang="en-US" altLang="zh-CN" sz="4000" dirty="0"/>
              <a:t>Assumption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7" y="11703075"/>
            <a:ext cx="12526290" cy="6808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7" y="11855475"/>
            <a:ext cx="12526290" cy="6808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7" y="12007875"/>
            <a:ext cx="12526290" cy="6808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7" y="12160275"/>
            <a:ext cx="12526290" cy="6808524"/>
          </a:xfrm>
          <a:prstGeom prst="rect">
            <a:avLst/>
          </a:prstGeom>
        </p:spPr>
      </p:pic>
      <p:pic>
        <p:nvPicPr>
          <p:cNvPr id="29" name="Content Placeholder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7" y="1485416"/>
            <a:ext cx="3683000" cy="2755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836" y="4276750"/>
            <a:ext cx="1819928" cy="6644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2" y="1417638"/>
            <a:ext cx="2933700" cy="355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56000" y="4797152"/>
            <a:ext cx="2888208" cy="1150387"/>
            <a:chOff x="3556000" y="4797152"/>
            <a:chExt cx="2888208" cy="1150387"/>
          </a:xfrm>
        </p:grpSpPr>
        <p:sp>
          <p:nvSpPr>
            <p:cNvPr id="6" name="TextBox 5"/>
            <p:cNvSpPr txBox="1"/>
            <p:nvPr/>
          </p:nvSpPr>
          <p:spPr>
            <a:xfrm>
              <a:off x="3556000" y="5301208"/>
              <a:ext cx="2888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Weighted average of expected reward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707904" y="4797152"/>
              <a:ext cx="360040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64" y="3373770"/>
            <a:ext cx="898375" cy="7753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" y="3032681"/>
            <a:ext cx="898375" cy="775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1503214"/>
            <a:ext cx="898375" cy="7753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20065" y="3347700"/>
            <a:ext cx="28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275856" y="3717032"/>
            <a:ext cx="349640" cy="260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91" y="1097761"/>
            <a:ext cx="898375" cy="7753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40750" y="352946"/>
            <a:ext cx="33313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Those icons stand for news article? Can you find better icons?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1508" y="5126038"/>
            <a:ext cx="333134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those colored balls to user icons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76326" y="5143242"/>
            <a:ext cx="33313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we do not need to make it contextual, just put the estimated reward is fine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7" y="11703075"/>
            <a:ext cx="12526290" cy="6808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7" y="11855475"/>
            <a:ext cx="12526290" cy="6808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7" y="12007875"/>
            <a:ext cx="12526290" cy="6808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7" y="12160275"/>
            <a:ext cx="12526290" cy="6808524"/>
          </a:xfrm>
          <a:prstGeom prst="rect">
            <a:avLst/>
          </a:prstGeom>
        </p:spPr>
      </p:pic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75" y="2269459"/>
            <a:ext cx="4501925" cy="3368682"/>
          </a:xfr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69168" y="116632"/>
            <a:ext cx="9011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/>
              <a:t>Model</a:t>
            </a:r>
            <a:r>
              <a:rPr lang="zh-CN" altLang="en-US" sz="4000" dirty="0"/>
              <a:t> </a:t>
            </a:r>
            <a:r>
              <a:rPr lang="en-US" altLang="zh-CN" sz="4000" dirty="0"/>
              <a:t>Assumption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5465585"/>
            <a:ext cx="1778000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7" y="4765689"/>
            <a:ext cx="17780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264" y="1103303"/>
            <a:ext cx="177800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152" y="1326395"/>
            <a:ext cx="1778000" cy="87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38" y="2365845"/>
            <a:ext cx="818924" cy="818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59" y="4675810"/>
            <a:ext cx="898375" cy="7753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07" y="1973993"/>
            <a:ext cx="680457" cy="707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9" y="3837416"/>
            <a:ext cx="800836" cy="9321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73679" y="4555947"/>
            <a:ext cx="333134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guess you misunderstood my point: using the reward symbol in the previous slide, and use context vector in this slide, since only context vector helps us generalize across arms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Exploitation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Objective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Function: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Parameter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Estimation: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Ridge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Regression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99" y="4210765"/>
            <a:ext cx="5616624" cy="839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99" y="5114206"/>
            <a:ext cx="4464496" cy="884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5856" y="4293096"/>
            <a:ext cx="180020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3637258"/>
            <a:ext cx="2374046" cy="4369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4427984" y="6058401"/>
            <a:ext cx="52180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Information</a:t>
            </a:r>
            <a:r>
              <a:rPr lang="zh-CN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</a:rPr>
              <a:t>Propagation</a:t>
            </a:r>
            <a:r>
              <a:rPr lang="zh-CN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among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users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through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</a:rPr>
              <a:t>relational matrix</a:t>
            </a:r>
            <a:r>
              <a:rPr lang="zh-CN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W</a:t>
            </a:r>
            <a:endParaRPr lang="zh-CN" altLang="en-US" sz="2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81043" y="4941168"/>
            <a:ext cx="1075133" cy="11172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75856" y="5192980"/>
            <a:ext cx="1941998" cy="725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17854" y="5882892"/>
            <a:ext cx="719741" cy="1755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993538"/>
            <a:ext cx="7620000" cy="838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8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Exploration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/>
              <a:t>UCB-type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en-US" altLang="zh-CN" dirty="0" smtClean="0"/>
              <a:t>xploration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iteration: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1" y="3257402"/>
            <a:ext cx="4824536" cy="4736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713530" y="3847996"/>
            <a:ext cx="1" cy="2135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004048" y="3782593"/>
            <a:ext cx="365666" cy="2789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7386" y="406150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Estimated</a:t>
            </a:r>
            <a:r>
              <a:rPr lang="zh-CN" altLang="en-US" sz="2400" dirty="0"/>
              <a:t> </a:t>
            </a:r>
            <a:r>
              <a:rPr lang="en-US" altLang="zh-CN" sz="2400" dirty="0"/>
              <a:t>reward</a:t>
            </a:r>
            <a:endParaRPr lang="zh-CN" altLang="en-US" sz="2400" dirty="0"/>
          </a:p>
          <a:p>
            <a:r>
              <a:rPr lang="en-US" altLang="zh-CN" sz="2400" dirty="0"/>
              <a:t>(exploitation)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06150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Confidence interval</a:t>
            </a:r>
            <a:endParaRPr lang="zh-CN" altLang="en-US" sz="2400" dirty="0"/>
          </a:p>
          <a:p>
            <a:r>
              <a:rPr lang="en-US" altLang="zh-CN" sz="2400" dirty="0"/>
              <a:t>(exploration)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 rot="5400000">
            <a:off x="4308111" y="2309441"/>
            <a:ext cx="253822" cy="1869384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0330" y="2564904"/>
            <a:ext cx="339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Upper</a:t>
            </a:r>
            <a:r>
              <a:rPr lang="zh-CN" altLang="en-US" sz="2400" dirty="0"/>
              <a:t> </a:t>
            </a:r>
            <a:r>
              <a:rPr lang="en-US" altLang="zh-CN" sz="2400" dirty="0"/>
              <a:t>Confidence</a:t>
            </a:r>
            <a:r>
              <a:rPr lang="zh-CN" altLang="en-US" sz="2400" dirty="0"/>
              <a:t> </a:t>
            </a:r>
            <a:r>
              <a:rPr lang="en-US" altLang="zh-CN" sz="2400" dirty="0"/>
              <a:t>Bound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/>
              <a:t>Running</a:t>
            </a:r>
            <a:r>
              <a:rPr lang="zh-CN" altLang="en-US" sz="4000" dirty="0"/>
              <a:t> </a:t>
            </a:r>
            <a:r>
              <a:rPr lang="en-US" altLang="zh-CN" sz="4000" dirty="0"/>
              <a:t>Example:</a:t>
            </a:r>
            <a:r>
              <a:rPr lang="zh-CN" altLang="en-US" sz="4000" dirty="0"/>
              <a:t> </a:t>
            </a:r>
            <a:r>
              <a:rPr lang="en-US" altLang="zh-CN" sz="4000" dirty="0"/>
              <a:t>News</a:t>
            </a:r>
            <a:r>
              <a:rPr lang="zh-CN" altLang="en-US" sz="4000" dirty="0"/>
              <a:t> </a:t>
            </a:r>
            <a:r>
              <a:rPr lang="en-US" altLang="zh-CN" sz="4000" dirty="0"/>
              <a:t>Recommendation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556792"/>
            <a:ext cx="3548404" cy="23762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372200" y="1539458"/>
            <a:ext cx="1225314" cy="12253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499992" y="2132856"/>
            <a:ext cx="165618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35554" y="2267800"/>
            <a:ext cx="1808439" cy="8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4288447"/>
            <a:ext cx="91450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Exploitation-Exploration</a:t>
            </a:r>
            <a:r>
              <a:rPr lang="zh-CN" altLang="en-US" sz="3200" dirty="0"/>
              <a:t> </a:t>
            </a:r>
            <a:r>
              <a:rPr lang="en-US" altLang="zh-CN" sz="3200" dirty="0"/>
              <a:t>dilemma:</a:t>
            </a:r>
            <a:endParaRPr lang="zh-CN" alt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altLang="zh-CN" sz="3200" dirty="0"/>
              <a:t>Focus</a:t>
            </a:r>
            <a:r>
              <a:rPr lang="zh-CN" altLang="en-US" sz="3200" dirty="0"/>
              <a:t> </a:t>
            </a:r>
            <a:r>
              <a:rPr lang="en-US" altLang="zh-CN" sz="3200" dirty="0"/>
              <a:t>on</a:t>
            </a:r>
            <a:r>
              <a:rPr lang="zh-CN" altLang="en-US" sz="3200" dirty="0"/>
              <a:t> </a:t>
            </a:r>
            <a:r>
              <a:rPr lang="en-US" altLang="zh-CN" sz="3200" dirty="0"/>
              <a:t>information</a:t>
            </a:r>
            <a:r>
              <a:rPr lang="zh-CN" altLang="en-US" sz="3200" dirty="0"/>
              <a:t> </a:t>
            </a:r>
            <a:r>
              <a:rPr lang="en-US" altLang="zh-CN" sz="3200" dirty="0"/>
              <a:t>that</a:t>
            </a:r>
            <a:r>
              <a:rPr lang="zh-CN" altLang="en-US" sz="3200" dirty="0"/>
              <a:t> </a:t>
            </a:r>
            <a:r>
              <a:rPr lang="en-US" altLang="zh-CN" sz="3200" dirty="0"/>
              <a:t>raises</a:t>
            </a:r>
            <a:r>
              <a:rPr lang="zh-CN" altLang="en-US" sz="3200" dirty="0"/>
              <a:t> </a:t>
            </a:r>
            <a:r>
              <a:rPr lang="en-US" altLang="zh-CN" sz="3200" dirty="0"/>
              <a:t>user</a:t>
            </a:r>
            <a:r>
              <a:rPr lang="zh-CN" altLang="en-US" sz="3200" dirty="0"/>
              <a:t> </a:t>
            </a:r>
            <a:r>
              <a:rPr lang="en-US" altLang="zh-CN" sz="3200" dirty="0"/>
              <a:t>interest</a:t>
            </a:r>
            <a:endParaRPr lang="zh-CN" alt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altLang="zh-CN" sz="3200" dirty="0"/>
              <a:t>Explore</a:t>
            </a:r>
            <a:r>
              <a:rPr lang="zh-CN" altLang="en-US" sz="3200" dirty="0"/>
              <a:t> </a:t>
            </a:r>
            <a:r>
              <a:rPr lang="en-US" altLang="zh-CN" sz="3200" dirty="0"/>
              <a:t>new</a:t>
            </a:r>
            <a:r>
              <a:rPr lang="zh-CN" altLang="en-US" sz="3200" dirty="0"/>
              <a:t> </a:t>
            </a:r>
            <a:r>
              <a:rPr lang="en-US" altLang="zh-CN" sz="3200" dirty="0"/>
              <a:t>information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improve</a:t>
            </a:r>
            <a:r>
              <a:rPr lang="zh-CN" altLang="en-US" sz="3200" dirty="0"/>
              <a:t> </a:t>
            </a:r>
            <a:r>
              <a:rPr lang="en-US" altLang="zh-CN" sz="3200" dirty="0"/>
              <a:t>user</a:t>
            </a:r>
            <a:r>
              <a:rPr lang="zh-CN" altLang="en-US" sz="3200" dirty="0"/>
              <a:t> </a:t>
            </a:r>
            <a:r>
              <a:rPr lang="en-US" altLang="zh-CN" sz="3200" dirty="0"/>
              <a:t>experience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long</a:t>
            </a:r>
            <a:r>
              <a:rPr lang="zh-CN" altLang="en-US" sz="3200" dirty="0"/>
              <a:t> </a:t>
            </a:r>
            <a:r>
              <a:rPr lang="en-US" altLang="zh-CN" sz="3200" dirty="0"/>
              <a:t>run</a:t>
            </a:r>
            <a:r>
              <a:rPr lang="zh-CN" altLang="en-US" sz="3200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Exploration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proved: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probability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1−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altLang="zh-CN" dirty="0"/>
                  <a:t>,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61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626694"/>
            <a:ext cx="6337300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23828" y="2707709"/>
            <a:ext cx="324036" cy="401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275856" y="3159380"/>
            <a:ext cx="342962" cy="2297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7864" y="3327375"/>
            <a:ext cx="548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Explo</a:t>
            </a:r>
            <a:r>
              <a:rPr lang="en-US" altLang="zh-CN" sz="2400" dirty="0">
                <a:solidFill>
                  <a:srgbClr val="FF0000"/>
                </a:solidFill>
              </a:rPr>
              <a:t>ration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parameter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(upper bound of parameter estimation error)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7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Arm</a:t>
            </a:r>
            <a:r>
              <a:rPr lang="zh-CN" altLang="en-US" dirty="0" smtClean="0"/>
              <a:t> </a:t>
            </a:r>
            <a:r>
              <a:rPr lang="en-US" altLang="zh-CN" dirty="0"/>
              <a:t>selection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Exploitation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55507"/>
            <a:ext cx="86741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7376" y="2537074"/>
            <a:ext cx="216024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2301" y="2492896"/>
            <a:ext cx="4385432" cy="601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09404" y="3346599"/>
            <a:ext cx="43204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65788" y="3202345"/>
            <a:ext cx="216024" cy="3270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5268" y="347311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Exploitation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5708" y="36047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Exploration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8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Algorithm-</a:t>
            </a:r>
            <a:r>
              <a:rPr lang="en-US" altLang="zh-CN" dirty="0" err="1" smtClean="0"/>
              <a:t>CoLin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0" y="1484784"/>
            <a:ext cx="8760460" cy="45126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3429000"/>
            <a:ext cx="37444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9752" y="3861048"/>
            <a:ext cx="5616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3608" y="5085184"/>
            <a:ext cx="32403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Regret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Regret: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10" y="2696829"/>
            <a:ext cx="4254500" cy="86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99692" y="3539525"/>
            <a:ext cx="324036" cy="4700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9097" y="400962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Cumulated</a:t>
            </a:r>
            <a:r>
              <a:rPr lang="zh-CN" altLang="en-US" sz="2400" dirty="0"/>
              <a:t> </a:t>
            </a:r>
            <a:r>
              <a:rPr lang="en-US" altLang="zh-CN" sz="2400" dirty="0"/>
              <a:t>regret</a:t>
            </a:r>
            <a:r>
              <a:rPr lang="zh-CN" altLang="en-US" sz="2400" dirty="0"/>
              <a:t>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86062" y="3533975"/>
            <a:ext cx="93850" cy="6151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32212" y="4150798"/>
            <a:ext cx="348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Regret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time</a:t>
            </a:r>
            <a:r>
              <a:rPr lang="zh-CN" altLang="en-US" sz="2400" dirty="0"/>
              <a:t> </a:t>
            </a:r>
            <a:r>
              <a:rPr lang="en-US" altLang="zh-CN" sz="2400" dirty="0"/>
              <a:t>t</a:t>
            </a:r>
            <a:r>
              <a:rPr lang="zh-CN" altLang="en-US" sz="2400" dirty="0"/>
              <a:t> 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190572" y="3394519"/>
            <a:ext cx="1025638" cy="7545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08126" y="4150798"/>
            <a:ext cx="348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Optimal</a:t>
            </a:r>
            <a:r>
              <a:rPr lang="zh-CN" altLang="en-US" sz="2400" dirty="0"/>
              <a:t> </a:t>
            </a:r>
            <a:r>
              <a:rPr lang="en-US" altLang="zh-CN" sz="2400" dirty="0"/>
              <a:t>reward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2516" y="2430003"/>
            <a:ext cx="707387" cy="5153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87479" y="2006483"/>
            <a:ext cx="348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Received</a:t>
            </a:r>
            <a:r>
              <a:rPr lang="zh-CN" altLang="en-US" sz="2400" dirty="0"/>
              <a:t> </a:t>
            </a:r>
            <a:r>
              <a:rPr lang="en-US" altLang="zh-CN" sz="2400" dirty="0"/>
              <a:t>reward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921806" y="787969"/>
            <a:ext cx="33313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Regret is not your optimization target, but one typical performance metric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Regret</a:t>
            </a:r>
            <a:r>
              <a:rPr lang="zh-CN" altLang="en-US" dirty="0" smtClean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b="1" i="1" dirty="0"/>
                  <a:t>Lemma</a:t>
                </a:r>
                <a:r>
                  <a:rPr lang="zh-CN" altLang="en-US" sz="2800" b="1" i="1" dirty="0"/>
                  <a:t> </a:t>
                </a:r>
                <a:r>
                  <a:rPr lang="en-US" altLang="zh-CN" sz="2800" b="1" i="1" dirty="0"/>
                  <a:t>1</a:t>
                </a:r>
                <a:r>
                  <a:rPr lang="en-US" altLang="zh-CN" sz="2800" i="1" dirty="0"/>
                  <a:t>: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For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any</a:t>
                </a:r>
                <a:r>
                  <a:rPr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altLang="zh-CN" sz="2800" i="1" dirty="0"/>
                  <a:t>,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with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probability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at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least</a:t>
                </a:r>
                <a:r>
                  <a:rPr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1−</m:t>
                    </m:r>
                    <m:r>
                      <a:rPr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altLang="zh-CN" sz="2800" i="1" dirty="0"/>
                  <a:t>,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the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estimation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error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of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bandit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parameter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in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 err="1"/>
                  <a:t>CoLin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satisfy,</a:t>
                </a:r>
                <a:endParaRPr lang="zh-CN" altLang="en-US" sz="2800" i="1" dirty="0"/>
              </a:p>
              <a:p>
                <a:pPr marL="0" indent="0">
                  <a:buNone/>
                </a:pPr>
                <a:endParaRPr lang="zh-CN" altLang="en-US" sz="2800" i="1" dirty="0"/>
              </a:p>
              <a:p>
                <a:pPr marL="0" indent="0">
                  <a:buNone/>
                </a:pPr>
                <a:endParaRPr lang="zh-CN" altLang="en-US" sz="2800" i="1" dirty="0"/>
              </a:p>
              <a:p>
                <a:pPr marL="0" indent="0">
                  <a:buNone/>
                </a:pPr>
                <a:r>
                  <a:rPr lang="en-US" altLang="zh-CN" sz="2400" dirty="0"/>
                  <a:t>Define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upper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bound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</a:p>
              <a:p>
                <a:r>
                  <a:rPr lang="en-US" altLang="zh-CN" sz="2800" b="1" i="1" dirty="0"/>
                  <a:t>Theorem</a:t>
                </a:r>
                <a:r>
                  <a:rPr lang="zh-CN" altLang="en-US" sz="2800" b="1" i="1" dirty="0"/>
                  <a:t> </a:t>
                </a:r>
                <a:r>
                  <a:rPr lang="en-US" altLang="zh-CN" sz="2800" b="1" i="1" dirty="0"/>
                  <a:t>1</a:t>
                </a:r>
                <a:r>
                  <a:rPr lang="en-US" altLang="zh-CN" sz="2800" i="1" dirty="0"/>
                  <a:t>: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With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probability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at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least</a:t>
                </a:r>
                <a:r>
                  <a:rPr lang="zh-CN" alt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1−</m:t>
                    </m:r>
                    <m:r>
                      <a:rPr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altLang="zh-CN" sz="2800" i="1" dirty="0"/>
                  <a:t>,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the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cumulated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regret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in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 err="1"/>
                  <a:t>CoLin</a:t>
                </a:r>
                <a:r>
                  <a:rPr lang="zh-CN" altLang="en-US" sz="2800" i="1" dirty="0"/>
                  <a:t> </a:t>
                </a:r>
                <a:r>
                  <a:rPr lang="en-US" altLang="zh-CN" sz="2800" i="1" dirty="0"/>
                  <a:t>satisfy,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0">
                <a:blip r:embed="rId3"/>
                <a:stretch>
                  <a:fillRect l="-1333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732" y="5195831"/>
            <a:ext cx="5930900" cy="90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774" y="3717032"/>
            <a:ext cx="2577859" cy="34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694129"/>
            <a:ext cx="7622879" cy="6573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04047" y="5251061"/>
            <a:ext cx="1944217" cy="410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16016" y="2708921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Regret</a:t>
            </a:r>
            <a:r>
              <a:rPr lang="zh-CN" altLang="en-US" dirty="0" smtClean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871" y="1288330"/>
                <a:ext cx="8229600" cy="48574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Compare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LinUCB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(assume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each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user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interact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the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learner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𝑇</m:t>
                        </m:r>
                      </m:e>
                    </m:acc>
                    <m:r>
                      <a:rPr lang="en-US" altLang="zh-CN" sz="28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charset="0"/>
                          </a:rPr>
                          <m:t>𝑇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800" dirty="0" smtClean="0"/>
                  <a:t> times</a:t>
                </a:r>
                <a:r>
                  <a:rPr lang="en-US" altLang="zh-CN" sz="2800" dirty="0"/>
                  <a:t>):</a:t>
                </a:r>
                <a:endParaRPr lang="zh-CN" altLang="en-US" sz="2800" dirty="0"/>
              </a:p>
              <a:p>
                <a:pPr marL="0" indent="0">
                  <a:buNone/>
                </a:pPr>
                <a:r>
                  <a:rPr lang="zh-CN" altLang="en-US" sz="2800" dirty="0" smtClean="0"/>
                  <a:t>          </a:t>
                </a:r>
                <a:r>
                  <a:rPr lang="en-US" altLang="zh-CN" sz="2800" dirty="0" smtClean="0"/>
                  <a:t>--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When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𝑊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identity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matrix,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i.e.,</a:t>
                </a:r>
                <a:r>
                  <a:rPr lang="zh-CN" altLang="en-US" sz="2800" dirty="0"/>
                  <a:t> </a:t>
                </a:r>
                <a:r>
                  <a:rPr lang="en-US" altLang="zh-CN" sz="2800" dirty="0" smtClean="0"/>
                  <a:t>nothing</a:t>
                </a:r>
                <a:r>
                  <a:rPr lang="zh-CN" altLang="en-US" sz="2800" dirty="0" smtClean="0"/>
                  <a:t> </a:t>
                </a:r>
                <a:r>
                  <a:rPr lang="zh-CN" altLang="en-US" sz="2800" dirty="0"/>
                  <a:t>	</a:t>
                </a:r>
                <a:r>
                  <a:rPr lang="en-US" altLang="zh-CN" sz="2800" dirty="0" smtClean="0"/>
                  <a:t>is shared among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/>
                  <a:t>users:</a:t>
                </a:r>
                <a:endParaRPr lang="zh-CN" altLang="en-US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	</a:t>
                </a:r>
                <a:r>
                  <a:rPr lang="en-US" altLang="zh-CN" sz="2800" dirty="0" err="1"/>
                  <a:t>CoLin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goes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back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to</a:t>
                </a:r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LinUCB</a:t>
                </a:r>
                <a:r>
                  <a:rPr lang="en-US" altLang="zh-CN" sz="2800" dirty="0"/>
                  <a:t>.</a:t>
                </a:r>
                <a:endParaRPr lang="zh-CN" altLang="en-US" sz="2800" dirty="0"/>
              </a:p>
              <a:p>
                <a:pPr marL="0" indent="0">
                  <a:buNone/>
                </a:pPr>
                <a:endParaRPr lang="zh-CN" altLang="en-US" sz="2800" dirty="0"/>
              </a:p>
              <a:p>
                <a:pPr marL="0" indent="0">
                  <a:buNone/>
                </a:pPr>
                <a:r>
                  <a:rPr lang="zh-CN" altLang="en-US" sz="2800"/>
                  <a:t> </a:t>
                </a:r>
                <a:r>
                  <a:rPr lang="zh-CN" altLang="en-US" sz="2800" smtClean="0"/>
                  <a:t>         </a:t>
                </a:r>
                <a:r>
                  <a:rPr lang="en-US" altLang="zh-CN" sz="2800" smtClean="0"/>
                  <a:t>--</a:t>
                </a:r>
                <a:r>
                  <a:rPr lang="en-US" altLang="zh-CN" sz="2800" dirty="0"/>
                  <a:t>When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𝑊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uniform,</a:t>
                </a:r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i.e</a:t>
                </a:r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all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users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are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uniformly</a:t>
                </a:r>
                <a:r>
                  <a:rPr lang="zh-CN" altLang="en-US" sz="2800" dirty="0"/>
                  <a:t> 	</a:t>
                </a:r>
                <a:r>
                  <a:rPr lang="en-US" altLang="zh-CN" sz="2800" dirty="0" smtClean="0"/>
                  <a:t>connected to share:</a:t>
                </a:r>
                <a:r>
                  <a:rPr lang="zh-CN" altLang="en-US" sz="2800" dirty="0" smtClean="0"/>
                  <a:t>  </a:t>
                </a:r>
                <a:endParaRPr lang="zh-CN" altLang="en-US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	</a:t>
                </a:r>
                <a:r>
                  <a:rPr lang="en-US" altLang="zh-CN" sz="2800" dirty="0" err="1"/>
                  <a:t>CoLin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achieves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</a:t>
                </a:r>
                <a:r>
                  <a:rPr lang="zh-CN" altLang="en-US" sz="2800" dirty="0"/>
                  <a:t>                       </a:t>
                </a:r>
                <a:r>
                  <a:rPr lang="en-US" altLang="zh-CN" sz="2800" dirty="0"/>
                  <a:t>regret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reduction.</a:t>
                </a:r>
                <a:endParaRPr lang="zh-CN" altLang="en-US" sz="2800" dirty="0"/>
              </a:p>
              <a:p>
                <a:pPr marL="0" indent="0">
                  <a:buNone/>
                </a:pPr>
                <a:endParaRPr lang="zh-CN" alt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871" y="1288330"/>
                <a:ext cx="8229600" cy="4857403"/>
              </a:xfrm>
              <a:blipFill rotWithShape="0">
                <a:blip r:embed="rId3"/>
                <a:stretch>
                  <a:fillRect l="-1333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84" y="2925128"/>
            <a:ext cx="18161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087" y="4811099"/>
            <a:ext cx="1728192" cy="587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5384511"/>
            <a:ext cx="1574800" cy="406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27984" y="2132856"/>
            <a:ext cx="114275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0736" y="1758868"/>
            <a:ext cx="1680234" cy="7479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717280" y="4309253"/>
            <a:ext cx="1142752" cy="1942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064" y="3786831"/>
            <a:ext cx="1718196" cy="806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Regret</a:t>
            </a:r>
            <a:r>
              <a:rPr lang="zh-CN" altLang="en-US" dirty="0" smtClean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70" y="1288330"/>
            <a:ext cx="8671617" cy="485740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Compare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 err="1"/>
              <a:t>GOB.Lin</a:t>
            </a:r>
            <a:r>
              <a:rPr lang="en-US" altLang="zh-CN" sz="2800" dirty="0"/>
              <a:t>: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en-US" altLang="zh-CN" sz="2800" dirty="0" err="1"/>
              <a:t>GOB.Lin</a:t>
            </a:r>
            <a:r>
              <a:rPr lang="zh-CN" altLang="en-US" sz="2800" dirty="0"/>
              <a:t> </a:t>
            </a:r>
            <a:r>
              <a:rPr lang="en-US" altLang="zh-CN" sz="2800" dirty="0"/>
              <a:t>:</a:t>
            </a:r>
            <a:r>
              <a:rPr lang="zh-CN" altLang="en-US" sz="2800" dirty="0"/>
              <a:t> </a:t>
            </a:r>
          </a:p>
          <a:p>
            <a:pPr marL="0" indent="0">
              <a:buNone/>
            </a:pPr>
            <a:r>
              <a:rPr lang="zh-CN" altLang="en-US" sz="2800" dirty="0"/>
              <a:t>     </a:t>
            </a:r>
            <a:r>
              <a:rPr lang="zh-CN" altLang="en-US" sz="2800" dirty="0" smtClean="0"/>
              <a:t>   </a:t>
            </a:r>
            <a:r>
              <a:rPr lang="en-US" altLang="zh-CN" sz="2800" dirty="0" smtClean="0"/>
              <a:t>--Use</a:t>
            </a:r>
            <a:r>
              <a:rPr lang="zh-CN" altLang="en-US" sz="2800" dirty="0" smtClean="0"/>
              <a:t> </a:t>
            </a:r>
            <a:r>
              <a:rPr lang="en-US" sz="2800" dirty="0"/>
              <a:t>graph </a:t>
            </a:r>
            <a:r>
              <a:rPr lang="en-US" sz="2800" dirty="0" err="1"/>
              <a:t>Laplacian</a:t>
            </a:r>
            <a:r>
              <a:rPr lang="en-US" sz="2800" dirty="0"/>
              <a:t> based model regularization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 </a:t>
            </a:r>
            <a:r>
              <a:rPr lang="zh-CN" altLang="en-US" sz="2800" dirty="0" smtClean="0"/>
              <a:t> 	</a:t>
            </a:r>
            <a:r>
              <a:rPr lang="en-US" altLang="zh-CN" sz="2800" dirty="0" smtClean="0"/>
              <a:t>model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dependency</a:t>
            </a:r>
            <a:r>
              <a:rPr lang="en-US" sz="2800" dirty="0"/>
              <a:t>.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 </a:t>
            </a:r>
            <a:r>
              <a:rPr lang="zh-CN" altLang="en-US" sz="2800" dirty="0" smtClean="0"/>
              <a:t>  </a:t>
            </a:r>
            <a:r>
              <a:rPr lang="en-US" altLang="zh-CN" sz="2800" dirty="0" smtClean="0"/>
              <a:t>--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Assumes </a:t>
            </a:r>
            <a:r>
              <a:rPr lang="en-US" sz="2800" dirty="0" smtClean="0"/>
              <a:t>the </a:t>
            </a:r>
            <a:r>
              <a:rPr lang="en-US" altLang="zh-CN" sz="2800" dirty="0"/>
              <a:t>neighboring</a:t>
            </a:r>
            <a:r>
              <a:rPr lang="en-US" sz="2800" dirty="0"/>
              <a:t> bandit parameters to be </a:t>
            </a:r>
            <a:r>
              <a:rPr lang="zh-CN" altLang="en-US" sz="2800" dirty="0" smtClean="0"/>
              <a:t>	</a:t>
            </a:r>
            <a:r>
              <a:rPr lang="en-US" sz="2800" dirty="0" smtClean="0"/>
              <a:t>close </a:t>
            </a:r>
            <a:r>
              <a:rPr lang="en-US" sz="2800" dirty="0"/>
              <a:t>to each other </a:t>
            </a:r>
            <a:endParaRPr lang="zh-CN" altLang="en-US" sz="2800" dirty="0"/>
          </a:p>
          <a:p>
            <a:pPr marL="0" indent="0">
              <a:buNone/>
            </a:pPr>
            <a:r>
              <a:rPr lang="zh-CN" altLang="en-US" sz="2800" dirty="0"/>
              <a:t>      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--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capture</a:t>
            </a:r>
            <a:r>
              <a:rPr lang="zh-CN" altLang="en-US" sz="2800" dirty="0"/>
              <a:t> </a:t>
            </a:r>
            <a:r>
              <a:rPr lang="en-US" altLang="zh-CN" sz="2800" dirty="0"/>
              <a:t>connectivity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network</a:t>
            </a:r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pPr marL="0" indent="0">
              <a:buNone/>
            </a:pPr>
            <a:endParaRPr lang="zh-CN" altLang="en-US" sz="2800" dirty="0"/>
          </a:p>
          <a:p>
            <a:pPr marL="0" indent="0">
              <a:buNone/>
            </a:pPr>
            <a:endParaRPr lang="zh-CN" alt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54127" y="1508000"/>
            <a:ext cx="33313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Bring back the illustration for </a:t>
            </a:r>
            <a:r>
              <a:rPr lang="en-US" dirty="0" err="1" smtClean="0">
                <a:solidFill>
                  <a:srgbClr val="FF0000"/>
                </a:solidFill>
              </a:rPr>
              <a:t>GOB.Lin</a:t>
            </a:r>
            <a:r>
              <a:rPr lang="en-US" dirty="0" smtClean="0">
                <a:solidFill>
                  <a:srgbClr val="FF0000"/>
                </a:solidFill>
              </a:rPr>
              <a:t> in slide 12 to remind the audience what this baseline 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Regret</a:t>
            </a:r>
            <a:r>
              <a:rPr lang="zh-CN" altLang="en-US" dirty="0" smtClean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871" y="1288330"/>
                <a:ext cx="8229600" cy="48574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Compare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with</a:t>
                </a:r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GOB.Lin</a:t>
                </a:r>
                <a:r>
                  <a:rPr lang="en-US" altLang="zh-CN" sz="2800" dirty="0"/>
                  <a:t>:</a:t>
                </a:r>
                <a:endParaRPr lang="zh-CN" altLang="en-US" sz="2800" dirty="0"/>
              </a:p>
              <a:p>
                <a:endParaRPr lang="zh-CN" altLang="en-US" sz="2800" dirty="0"/>
              </a:p>
              <a:p>
                <a:pPr marL="0" indent="0">
                  <a:buNone/>
                </a:pPr>
                <a:endParaRPr lang="zh-CN" altLang="en-US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	</a:t>
                </a:r>
                <a:r>
                  <a:rPr lang="en-US" altLang="zh-CN" sz="2800" dirty="0"/>
                  <a:t>--When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charset="0"/>
                      </a:rPr>
                      <m:t>𝑊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identity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matrix,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i.e.,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no</a:t>
                </a:r>
                <a:r>
                  <a:rPr lang="zh-CN" altLang="en-US" sz="2800" dirty="0"/>
                  <a:t> 	</a:t>
                </a:r>
                <a:r>
                  <a:rPr lang="en-US" altLang="zh-CN" sz="2800" dirty="0"/>
                  <a:t>dependency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among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users,</a:t>
                </a:r>
                <a:r>
                  <a:rPr lang="zh-CN" altLang="en-US" sz="2800" dirty="0"/>
                  <a:t> </a:t>
                </a:r>
                <a:r>
                  <a:rPr lang="en-US" sz="2800" dirty="0"/>
                  <a:t>these two algorithms’ </a:t>
                </a:r>
                <a:r>
                  <a:rPr lang="zh-CN" altLang="en-US" sz="2800" dirty="0"/>
                  <a:t>	</a:t>
                </a:r>
                <a:r>
                  <a:rPr lang="en-US" sz="2800" dirty="0"/>
                  <a:t>regret bound touches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(both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go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back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to</a:t>
                </a:r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LinUCB</a:t>
                </a:r>
                <a:r>
                  <a:rPr lang="en-US" altLang="zh-CN" sz="2800" dirty="0"/>
                  <a:t>).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	</a:t>
                </a:r>
                <a:r>
                  <a:rPr lang="en-US" altLang="zh-CN" sz="2800" dirty="0"/>
                  <a:t>--When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there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dependency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among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users,</a:t>
                </a:r>
                <a:r>
                  <a:rPr lang="zh-CN" altLang="en-US" sz="2800" dirty="0"/>
                  <a:t> 	</a:t>
                </a:r>
                <a:r>
                  <a:rPr lang="en-US" sz="2800" dirty="0" err="1"/>
                  <a:t>GOB.Lin</a:t>
                </a:r>
                <a:r>
                  <a:rPr lang="en-US" sz="2800" dirty="0"/>
                  <a:t> will always lead to a worse and faster </a:t>
                </a:r>
                <a:r>
                  <a:rPr lang="zh-CN" altLang="en-US" sz="2800" dirty="0"/>
                  <a:t>	</a:t>
                </a:r>
                <a:r>
                  <a:rPr lang="en-US" sz="2800" dirty="0"/>
                  <a:t>growing regret </a:t>
                </a:r>
                <a:r>
                  <a:rPr lang="en-US" sz="2800" dirty="0" smtClean="0"/>
                  <a:t>than </a:t>
                </a:r>
                <a:r>
                  <a:rPr lang="en-US" sz="2800" dirty="0"/>
                  <a:t>our </a:t>
                </a:r>
                <a:r>
                  <a:rPr lang="en-US" sz="2800" dirty="0" err="1"/>
                  <a:t>CoLin</a:t>
                </a:r>
                <a:r>
                  <a:rPr lang="en-US" sz="2800" dirty="0"/>
                  <a:t> algorithm. </a:t>
                </a:r>
              </a:p>
              <a:p>
                <a:pPr marL="0" indent="0">
                  <a:buNone/>
                </a:pPr>
                <a:endParaRPr lang="zh-CN" altLang="en-US" sz="2800" dirty="0"/>
              </a:p>
              <a:p>
                <a:pPr marL="0" indent="0">
                  <a:buNone/>
                </a:pPr>
                <a:endParaRPr lang="zh-CN" alt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871" y="1288330"/>
                <a:ext cx="8229600" cy="4857403"/>
              </a:xfrm>
              <a:blipFill rotWithShape="0">
                <a:blip r:embed="rId3"/>
                <a:stretch>
                  <a:fillRect l="-1333" t="-112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916832"/>
            <a:ext cx="6667500" cy="8001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2" idx="1"/>
          </p:cNvCxnSpPr>
          <p:nvPr/>
        </p:nvCxnSpPr>
        <p:spPr>
          <a:xfrm>
            <a:off x="5508104" y="3216126"/>
            <a:ext cx="2778646" cy="6449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0" y="3708648"/>
            <a:ext cx="8001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4" y="2060848"/>
            <a:ext cx="4860032" cy="3993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6479" y="61597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Convergence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cumulated</a:t>
            </a:r>
            <a:r>
              <a:rPr lang="zh-CN" altLang="en-US" dirty="0"/>
              <a:t> </a:t>
            </a:r>
            <a:r>
              <a:rPr lang="en-US" altLang="zh-CN" dirty="0"/>
              <a:t>regret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2856"/>
            <a:ext cx="3682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altLang="zh-CN" sz="2200" dirty="0"/>
              <a:t>Simulated</a:t>
            </a:r>
            <a:r>
              <a:rPr lang="zh-CN" altLang="en-US" sz="2200" dirty="0"/>
              <a:t> </a:t>
            </a:r>
            <a:r>
              <a:rPr lang="en-US" altLang="zh-CN" sz="2200" dirty="0"/>
              <a:t>1000</a:t>
            </a:r>
            <a:r>
              <a:rPr lang="zh-CN" altLang="en-US" sz="2200" dirty="0"/>
              <a:t> </a:t>
            </a:r>
            <a:r>
              <a:rPr lang="en-US" altLang="zh-CN" sz="2200" dirty="0"/>
              <a:t>articles,</a:t>
            </a:r>
            <a:r>
              <a:rPr lang="zh-CN" altLang="en-US" sz="2200" dirty="0"/>
              <a:t> </a:t>
            </a:r>
            <a:r>
              <a:rPr lang="en-US" altLang="zh-CN" sz="2200" dirty="0"/>
              <a:t>100</a:t>
            </a:r>
            <a:r>
              <a:rPr lang="zh-CN" altLang="en-US" sz="2200" dirty="0"/>
              <a:t> </a:t>
            </a:r>
            <a:r>
              <a:rPr lang="en-US" altLang="zh-CN" sz="2200" dirty="0"/>
              <a:t>users,</a:t>
            </a:r>
            <a:r>
              <a:rPr lang="zh-CN" altLang="en-US" sz="2200" dirty="0"/>
              <a:t> </a:t>
            </a:r>
            <a:r>
              <a:rPr lang="en-US" altLang="zh-CN" sz="2200" dirty="0"/>
              <a:t>each</a:t>
            </a:r>
            <a:r>
              <a:rPr lang="zh-CN" altLang="en-US" sz="2200" dirty="0"/>
              <a:t> </a:t>
            </a:r>
            <a:r>
              <a:rPr lang="en-US" altLang="zh-CN" sz="2200" dirty="0"/>
              <a:t>with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5-dimensional</a:t>
            </a:r>
            <a:r>
              <a:rPr lang="zh-CN" altLang="en-US" sz="2200" dirty="0"/>
              <a:t> </a:t>
            </a:r>
            <a:r>
              <a:rPr lang="en-US" altLang="zh-CN" sz="2200" dirty="0"/>
              <a:t>feature</a:t>
            </a:r>
            <a:r>
              <a:rPr lang="zh-CN" altLang="en-US" sz="2200" dirty="0"/>
              <a:t> </a:t>
            </a:r>
            <a:r>
              <a:rPr lang="en-US" altLang="zh-CN" sz="2200" dirty="0"/>
              <a:t>vector</a:t>
            </a:r>
            <a:endParaRPr lang="zh-CN" altLang="en-US" sz="2200" dirty="0"/>
          </a:p>
          <a:p>
            <a:pPr marL="285750" indent="-285750">
              <a:buFont typeface="Courier New" charset="0"/>
              <a:buChar char="o"/>
            </a:pPr>
            <a:r>
              <a:rPr lang="en-US" altLang="zh-CN" sz="2200" dirty="0"/>
              <a:t>W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constructed</a:t>
            </a:r>
            <a:r>
              <a:rPr lang="zh-CN" altLang="en-US" sz="2200" dirty="0"/>
              <a:t> </a:t>
            </a:r>
            <a:r>
              <a:rPr lang="en-US" altLang="zh-CN" sz="2200" dirty="0"/>
              <a:t>based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cosine</a:t>
            </a:r>
            <a:r>
              <a:rPr lang="zh-CN" altLang="en-US" sz="2200" dirty="0"/>
              <a:t> </a:t>
            </a:r>
            <a:r>
              <a:rPr lang="en-US" altLang="zh-CN" sz="2200" dirty="0"/>
              <a:t>similarity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features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16216" y="4512218"/>
            <a:ext cx="310468" cy="35694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4368202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CoLin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24328" y="2996952"/>
            <a:ext cx="0" cy="187220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10" y="1951719"/>
            <a:ext cx="5112568" cy="4188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1679609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Accuracy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bandit</a:t>
            </a:r>
            <a:r>
              <a:rPr lang="zh-CN" altLang="en-US" b="1" dirty="0"/>
              <a:t> </a:t>
            </a:r>
            <a:r>
              <a:rPr lang="en-US" altLang="zh-CN" b="1" dirty="0"/>
              <a:t>parameter</a:t>
            </a:r>
            <a:r>
              <a:rPr lang="zh-CN" altLang="en-US" b="1" dirty="0"/>
              <a:t> </a:t>
            </a:r>
            <a:r>
              <a:rPr lang="en-US" altLang="zh-CN" b="1" dirty="0"/>
              <a:t>estimation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132856"/>
            <a:ext cx="3682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altLang="zh-CN" sz="2200" dirty="0"/>
              <a:t>Simulated</a:t>
            </a:r>
            <a:r>
              <a:rPr lang="zh-CN" altLang="en-US" sz="2200" dirty="0"/>
              <a:t> </a:t>
            </a:r>
            <a:r>
              <a:rPr lang="en-US" altLang="zh-CN" sz="2200" dirty="0"/>
              <a:t>1000</a:t>
            </a:r>
            <a:r>
              <a:rPr lang="zh-CN" altLang="en-US" sz="2200" dirty="0"/>
              <a:t> </a:t>
            </a:r>
            <a:r>
              <a:rPr lang="en-US" altLang="zh-CN" sz="2200" dirty="0"/>
              <a:t>articles,</a:t>
            </a:r>
            <a:r>
              <a:rPr lang="zh-CN" altLang="en-US" sz="2200" dirty="0"/>
              <a:t> </a:t>
            </a:r>
            <a:r>
              <a:rPr lang="en-US" altLang="zh-CN" sz="2200" dirty="0"/>
              <a:t>100</a:t>
            </a:r>
            <a:r>
              <a:rPr lang="zh-CN" altLang="en-US" sz="2200" dirty="0"/>
              <a:t> </a:t>
            </a:r>
            <a:r>
              <a:rPr lang="en-US" altLang="zh-CN" sz="2200" dirty="0"/>
              <a:t>users,</a:t>
            </a:r>
            <a:r>
              <a:rPr lang="zh-CN" altLang="en-US" sz="2200" dirty="0"/>
              <a:t> </a:t>
            </a:r>
            <a:r>
              <a:rPr lang="en-US" altLang="zh-CN" sz="2200" dirty="0"/>
              <a:t>each</a:t>
            </a:r>
            <a:r>
              <a:rPr lang="zh-CN" altLang="en-US" sz="2200" dirty="0"/>
              <a:t> </a:t>
            </a:r>
            <a:r>
              <a:rPr lang="en-US" altLang="zh-CN" sz="2200" dirty="0"/>
              <a:t>with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5-dimensional</a:t>
            </a:r>
            <a:r>
              <a:rPr lang="zh-CN" altLang="en-US" sz="2200" dirty="0"/>
              <a:t> </a:t>
            </a:r>
            <a:r>
              <a:rPr lang="en-US" altLang="zh-CN" sz="2200" dirty="0"/>
              <a:t>feature</a:t>
            </a:r>
            <a:r>
              <a:rPr lang="zh-CN" altLang="en-US" sz="2200" dirty="0"/>
              <a:t> </a:t>
            </a:r>
            <a:r>
              <a:rPr lang="en-US" altLang="zh-CN" sz="2200" dirty="0"/>
              <a:t>vector</a:t>
            </a:r>
            <a:endParaRPr lang="zh-CN" altLang="en-US" sz="2200" dirty="0"/>
          </a:p>
          <a:p>
            <a:pPr marL="285750" indent="-285750">
              <a:buFont typeface="Courier New" charset="0"/>
              <a:buChar char="o"/>
            </a:pPr>
            <a:r>
              <a:rPr lang="en-US" altLang="zh-CN" sz="2200" dirty="0"/>
              <a:t>W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constructed</a:t>
            </a:r>
            <a:r>
              <a:rPr lang="zh-CN" altLang="en-US" sz="2200" dirty="0"/>
              <a:t> </a:t>
            </a:r>
            <a:r>
              <a:rPr lang="en-US" altLang="zh-CN" sz="2200" dirty="0"/>
              <a:t>based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cosine</a:t>
            </a:r>
            <a:r>
              <a:rPr lang="zh-CN" altLang="en-US" sz="2200" dirty="0"/>
              <a:t> </a:t>
            </a:r>
            <a:r>
              <a:rPr lang="en-US" altLang="zh-CN" sz="2200" dirty="0"/>
              <a:t>similarity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features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92080" y="4703860"/>
            <a:ext cx="274464" cy="237308"/>
          </a:xfrm>
          <a:prstGeom prst="straightConnector1">
            <a:avLst/>
          </a:prstGeom>
          <a:ln w="25400">
            <a:solidFill>
              <a:srgbClr val="94209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4048" y="4941168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CoLin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452320" y="3902480"/>
            <a:ext cx="80071" cy="60664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5093" y="4519194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CoLin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Exploitation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VS.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Exploration</a:t>
            </a:r>
            <a:r>
              <a:rPr lang="zh-CN" altLang="en-US" sz="4000" dirty="0" smtClean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732358"/>
                  </p:ext>
                </p:extLst>
              </p:nvPr>
            </p:nvGraphicFramePr>
            <p:xfrm>
              <a:off x="107504" y="4342224"/>
              <a:ext cx="885698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82158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732358"/>
                  </p:ext>
                </p:extLst>
              </p:nvPr>
            </p:nvGraphicFramePr>
            <p:xfrm>
              <a:off x="107504" y="4342224"/>
              <a:ext cx="885698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8215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796135" y="4086364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5207" y="3645024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925666"/>
            <a:ext cx="333134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some icon to make these three different, we should reduce such unnecessary confusion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91957"/>
            <a:ext cx="5688632" cy="4420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/>
          <a:lstStyle/>
          <a:p>
            <a:r>
              <a:rPr lang="en-US" altLang="zh-CN" dirty="0"/>
              <a:t>Yahoo!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1856" y="2006221"/>
            <a:ext cx="365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Normalized</a:t>
            </a:r>
            <a:r>
              <a:rPr lang="zh-CN" altLang="en-US" b="1" dirty="0"/>
              <a:t> </a:t>
            </a:r>
            <a:r>
              <a:rPr lang="en-US" altLang="zh-CN" b="1" dirty="0"/>
              <a:t>CTR</a:t>
            </a:r>
            <a:r>
              <a:rPr lang="zh-CN" altLang="en-US" b="1" dirty="0"/>
              <a:t> </a:t>
            </a:r>
            <a:r>
              <a:rPr lang="en-US" altLang="zh-CN" b="1" dirty="0"/>
              <a:t>on</a:t>
            </a:r>
            <a:r>
              <a:rPr lang="zh-CN" altLang="en-US" b="1" dirty="0"/>
              <a:t> </a:t>
            </a:r>
            <a:r>
              <a:rPr lang="en-US" altLang="zh-CN" b="1" dirty="0"/>
              <a:t>Yahoo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204864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10</a:t>
            </a:r>
            <a:r>
              <a:rPr lang="zh-CN" altLang="en-US" sz="2200" dirty="0"/>
              <a:t> </a:t>
            </a:r>
            <a:r>
              <a:rPr lang="en-US" altLang="zh-CN" sz="2200" dirty="0"/>
              <a:t>days</a:t>
            </a:r>
            <a:r>
              <a:rPr lang="zh-CN" altLang="en-US" sz="2200" dirty="0"/>
              <a:t> </a:t>
            </a:r>
            <a:r>
              <a:rPr lang="en-US" altLang="zh-CN" sz="2200" dirty="0"/>
              <a:t>data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Yahoo!</a:t>
            </a:r>
            <a:r>
              <a:rPr lang="zh-CN" altLang="en-US" sz="2200" dirty="0"/>
              <a:t> </a:t>
            </a:r>
            <a:r>
              <a:rPr lang="en-US" altLang="zh-CN" sz="2200" dirty="0"/>
              <a:t>Today</a:t>
            </a:r>
            <a:r>
              <a:rPr lang="zh-CN" altLang="en-US" sz="2200" dirty="0"/>
              <a:t> </a:t>
            </a:r>
            <a:r>
              <a:rPr lang="en-US" altLang="zh-CN" sz="2200" dirty="0"/>
              <a:t>Module</a:t>
            </a:r>
            <a:endParaRPr lang="zh-CN" altLang="en-US" sz="2200" dirty="0"/>
          </a:p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45,811,833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visits</a:t>
            </a:r>
            <a:endParaRPr lang="zh-CN" altLang="en-US" sz="2200" dirty="0"/>
          </a:p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Users</a:t>
            </a:r>
            <a:r>
              <a:rPr lang="zh-CN" altLang="en-US" sz="2200" dirty="0"/>
              <a:t> </a:t>
            </a:r>
            <a:r>
              <a:rPr lang="en-US" altLang="zh-CN" sz="2200" dirty="0"/>
              <a:t>are</a:t>
            </a:r>
            <a:r>
              <a:rPr lang="zh-CN" altLang="en-US" sz="2200" dirty="0"/>
              <a:t> </a:t>
            </a:r>
            <a:r>
              <a:rPr lang="en-US" altLang="zh-CN" sz="2200" dirty="0"/>
              <a:t>clustered</a:t>
            </a:r>
            <a:r>
              <a:rPr lang="zh-CN" altLang="en-US" sz="2200" dirty="0"/>
              <a:t> </a:t>
            </a:r>
            <a:r>
              <a:rPr lang="en-US" altLang="zh-CN" sz="2200" dirty="0"/>
              <a:t>into</a:t>
            </a:r>
            <a:r>
              <a:rPr lang="zh-CN" altLang="en-US" sz="2200" dirty="0"/>
              <a:t> </a:t>
            </a:r>
            <a:r>
              <a:rPr lang="en-US" altLang="zh-CN" sz="2200" dirty="0"/>
              <a:t>160</a:t>
            </a:r>
            <a:r>
              <a:rPr lang="zh-CN" altLang="en-US" sz="2200" dirty="0"/>
              <a:t> </a:t>
            </a:r>
            <a:r>
              <a:rPr lang="en-US" altLang="zh-CN" sz="2200" dirty="0"/>
              <a:t>groups</a:t>
            </a:r>
            <a:endParaRPr lang="zh-CN" altLang="en-US" sz="2200" dirty="0"/>
          </a:p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relation</a:t>
            </a:r>
            <a:r>
              <a:rPr lang="zh-CN" altLang="en-US" sz="2200" dirty="0"/>
              <a:t> </a:t>
            </a:r>
            <a:r>
              <a:rPr lang="en-US" altLang="zh-CN" sz="2200" dirty="0"/>
              <a:t>matrix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constructed</a:t>
            </a:r>
            <a:r>
              <a:rPr lang="zh-CN" altLang="en-US" sz="2200" dirty="0"/>
              <a:t> </a:t>
            </a:r>
            <a:r>
              <a:rPr lang="en-US" altLang="zh-CN" sz="2200" dirty="0"/>
              <a:t>according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similarity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centroids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groups</a:t>
            </a:r>
            <a:endParaRPr lang="en-US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42732" y="3312992"/>
            <a:ext cx="310468" cy="35694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38676" y="2952952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17638"/>
            <a:ext cx="8892480" cy="4708525"/>
          </a:xfrm>
        </p:spPr>
        <p:txBody>
          <a:bodyPr/>
          <a:lstStyle/>
          <a:p>
            <a:r>
              <a:rPr lang="en-US" altLang="zh-CN" dirty="0" err="1"/>
              <a:t>LastFM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Delicious</a:t>
            </a:r>
            <a:endParaRPr lang="zh-CN" altLang="en-US" dirty="0"/>
          </a:p>
          <a:p>
            <a:pPr marL="0" indent="0">
              <a:buNone/>
            </a:pPr>
            <a:endParaRPr lang="zh-CN" altLang="en-US" sz="2200" dirty="0"/>
          </a:p>
          <a:p>
            <a:pPr>
              <a:buFont typeface="Courier New" charset="0"/>
              <a:buChar char="o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05" y="2218860"/>
            <a:ext cx="5811323" cy="4024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8761" y="2218860"/>
            <a:ext cx="181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LastFM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1" y="2218860"/>
            <a:ext cx="36003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charset="0"/>
              <a:buChar char="o"/>
            </a:pPr>
            <a:r>
              <a:rPr lang="en-US" altLang="zh-CN" sz="2200" b="1" dirty="0" err="1"/>
              <a:t>LasfFM</a:t>
            </a:r>
            <a:r>
              <a:rPr lang="en-US" altLang="zh-CN" sz="2200" b="1" dirty="0"/>
              <a:t>:</a:t>
            </a:r>
            <a:r>
              <a:rPr lang="zh-CN" altLang="en-US" sz="2200" b="1" dirty="0"/>
              <a:t> </a:t>
            </a:r>
            <a:r>
              <a:rPr lang="en-US" altLang="zh-CN" sz="2200" dirty="0"/>
              <a:t>Extracted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music</a:t>
            </a:r>
            <a:r>
              <a:rPr lang="zh-CN" altLang="en-US" sz="2200" dirty="0"/>
              <a:t> </a:t>
            </a:r>
            <a:r>
              <a:rPr lang="en-US" altLang="zh-CN" sz="2200" dirty="0"/>
              <a:t>steaming</a:t>
            </a:r>
            <a:r>
              <a:rPr lang="zh-CN" altLang="en-US" sz="2200" dirty="0"/>
              <a:t> </a:t>
            </a:r>
            <a:r>
              <a:rPr lang="en-US" altLang="zh-CN" sz="2200" dirty="0"/>
              <a:t>service</a:t>
            </a:r>
            <a:r>
              <a:rPr lang="zh-CN" altLang="en-US" sz="2200" dirty="0"/>
              <a:t> </a:t>
            </a:r>
            <a:r>
              <a:rPr lang="en-US" altLang="zh-CN" sz="2200" dirty="0" err="1"/>
              <a:t>Last.fm</a:t>
            </a:r>
            <a:endParaRPr lang="zh-CN" altLang="en-US" sz="2200" dirty="0"/>
          </a:p>
          <a:p>
            <a:pPr>
              <a:buFont typeface="Courier New" charset="0"/>
              <a:buChar char="o"/>
            </a:pPr>
            <a:r>
              <a:rPr lang="en-US" altLang="zh-CN" sz="2200" b="1" dirty="0"/>
              <a:t>Delicious</a:t>
            </a:r>
            <a:r>
              <a:rPr lang="en-US" altLang="zh-CN" sz="2200" dirty="0"/>
              <a:t>:</a:t>
            </a:r>
            <a:r>
              <a:rPr lang="zh-CN" altLang="en-US" sz="2200" dirty="0"/>
              <a:t> </a:t>
            </a:r>
            <a:r>
              <a:rPr lang="en-US" altLang="zh-CN" sz="2200" dirty="0"/>
              <a:t>Extracted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social</a:t>
            </a:r>
            <a:r>
              <a:rPr lang="zh-CN" altLang="en-US" sz="2200" dirty="0"/>
              <a:t> </a:t>
            </a:r>
            <a:r>
              <a:rPr lang="en-US" altLang="zh-CN" sz="2200" dirty="0"/>
              <a:t>bookmark</a:t>
            </a:r>
            <a:r>
              <a:rPr lang="zh-CN" altLang="en-US" sz="2200" dirty="0"/>
              <a:t> </a:t>
            </a:r>
            <a:r>
              <a:rPr lang="en-US" altLang="zh-CN" sz="2200" dirty="0"/>
              <a:t>sharing</a:t>
            </a:r>
            <a:r>
              <a:rPr lang="zh-CN" altLang="en-US" sz="2200" dirty="0"/>
              <a:t> </a:t>
            </a:r>
            <a:r>
              <a:rPr lang="en-US" altLang="zh-CN" sz="2200" dirty="0"/>
              <a:t>service</a:t>
            </a:r>
            <a:r>
              <a:rPr lang="zh-CN" altLang="en-US" sz="2200" dirty="0"/>
              <a:t> </a:t>
            </a:r>
            <a:r>
              <a:rPr lang="en-US" altLang="zh-CN" sz="2200" dirty="0"/>
              <a:t>Delicious</a:t>
            </a:r>
            <a:endParaRPr lang="zh-CN" altLang="en-US" sz="2200" dirty="0"/>
          </a:p>
          <a:p>
            <a:pPr>
              <a:buFont typeface="Courier New" charset="0"/>
              <a:buChar char="o"/>
            </a:pPr>
            <a:r>
              <a:rPr lang="en-US" altLang="zh-CN" sz="2200" dirty="0"/>
              <a:t>Both</a:t>
            </a:r>
            <a:r>
              <a:rPr lang="zh-CN" altLang="en-US" sz="2200" dirty="0"/>
              <a:t> </a:t>
            </a:r>
            <a:r>
              <a:rPr lang="en-US" altLang="zh-CN" sz="2200" dirty="0"/>
              <a:t>contain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friendship</a:t>
            </a:r>
            <a:r>
              <a:rPr lang="zh-CN" altLang="en-US" sz="2200" dirty="0"/>
              <a:t> </a:t>
            </a:r>
            <a:r>
              <a:rPr lang="en-US" altLang="zh-CN" sz="2200" dirty="0"/>
              <a:t>information(around</a:t>
            </a:r>
            <a:r>
              <a:rPr lang="zh-CN" altLang="en-US" sz="2200" dirty="0"/>
              <a:t> </a:t>
            </a:r>
            <a:r>
              <a:rPr lang="en-US" altLang="zh-CN" sz="2200" dirty="0"/>
              <a:t>2000</a:t>
            </a:r>
            <a:r>
              <a:rPr lang="zh-CN" altLang="en-US" sz="2200" dirty="0"/>
              <a:t> </a:t>
            </a:r>
            <a:r>
              <a:rPr lang="en-US" altLang="zh-CN" sz="2200" dirty="0"/>
              <a:t>users)</a:t>
            </a:r>
            <a:endParaRPr lang="zh-CN" altLang="en-US" sz="2200" dirty="0"/>
          </a:p>
          <a:p>
            <a:pPr>
              <a:buFont typeface="Courier New" charset="0"/>
              <a:buChar char="o"/>
            </a:pPr>
            <a:r>
              <a:rPr lang="en-US" altLang="zh-CN" sz="2200" dirty="0"/>
              <a:t>Users</a:t>
            </a:r>
            <a:r>
              <a:rPr lang="zh-CN" altLang="en-US" sz="2200" dirty="0"/>
              <a:t> </a:t>
            </a:r>
            <a:r>
              <a:rPr lang="en-US" altLang="zh-CN" sz="2200" dirty="0"/>
              <a:t>are</a:t>
            </a:r>
            <a:r>
              <a:rPr lang="zh-CN" altLang="en-US" sz="2200" dirty="0"/>
              <a:t> </a:t>
            </a:r>
            <a:r>
              <a:rPr lang="en-US" altLang="zh-CN" sz="2200" dirty="0"/>
              <a:t>clustered</a:t>
            </a:r>
            <a:r>
              <a:rPr lang="zh-CN" altLang="en-US" sz="2200" dirty="0"/>
              <a:t> </a:t>
            </a:r>
            <a:r>
              <a:rPr lang="en-US" altLang="zh-CN" sz="2200" dirty="0"/>
              <a:t>into</a:t>
            </a:r>
            <a:r>
              <a:rPr lang="zh-CN" altLang="en-US" sz="2200" dirty="0"/>
              <a:t> </a:t>
            </a:r>
            <a:r>
              <a:rPr lang="en-US" altLang="zh-CN" sz="2200" dirty="0"/>
              <a:t>groups(200)</a:t>
            </a:r>
            <a:r>
              <a:rPr lang="zh-CN" altLang="en-US" sz="2200" dirty="0"/>
              <a:t> </a:t>
            </a:r>
            <a:r>
              <a:rPr lang="en-US" altLang="zh-CN" sz="2200" dirty="0"/>
              <a:t>using</a:t>
            </a:r>
            <a:r>
              <a:rPr lang="zh-CN" altLang="en-US" sz="2200" dirty="0"/>
              <a:t> </a:t>
            </a:r>
            <a:r>
              <a:rPr lang="en-US" altLang="zh-CN" sz="2200" dirty="0"/>
              <a:t>graph-cut</a:t>
            </a:r>
            <a:endParaRPr lang="zh-CN" alt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80112" y="2564904"/>
            <a:ext cx="310468" cy="356942"/>
          </a:xfrm>
          <a:prstGeom prst="straightConnector1">
            <a:avLst/>
          </a:prstGeom>
          <a:ln w="25400">
            <a:solidFill>
              <a:srgbClr val="94209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6056" y="2204864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0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5351346" cy="3814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17638"/>
            <a:ext cx="8892480" cy="4708525"/>
          </a:xfrm>
        </p:spPr>
        <p:txBody>
          <a:bodyPr/>
          <a:lstStyle/>
          <a:p>
            <a:r>
              <a:rPr lang="en-US" altLang="zh-CN" dirty="0" err="1"/>
              <a:t>LastFM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Delicious</a:t>
            </a:r>
            <a:endParaRPr lang="zh-CN" altLang="en-US" dirty="0"/>
          </a:p>
          <a:p>
            <a:pPr marL="0" indent="0">
              <a:buNone/>
            </a:pPr>
            <a:endParaRPr lang="zh-CN" altLang="en-US" sz="2200" dirty="0"/>
          </a:p>
          <a:p>
            <a:pPr>
              <a:buFont typeface="Courier New" charset="0"/>
              <a:buChar char="o"/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1" y="2218860"/>
            <a:ext cx="36003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charset="0"/>
              <a:buChar char="o"/>
            </a:pPr>
            <a:r>
              <a:rPr lang="en-US" altLang="zh-CN" sz="2200" b="1" dirty="0" err="1"/>
              <a:t>LasfFM</a:t>
            </a:r>
            <a:r>
              <a:rPr lang="en-US" altLang="zh-CN" sz="2200" b="1" dirty="0"/>
              <a:t>:</a:t>
            </a:r>
            <a:r>
              <a:rPr lang="zh-CN" altLang="en-US" sz="2200" b="1" dirty="0"/>
              <a:t> </a:t>
            </a:r>
            <a:r>
              <a:rPr lang="en-US" altLang="zh-CN" sz="2200" dirty="0"/>
              <a:t>Extracted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music</a:t>
            </a:r>
            <a:r>
              <a:rPr lang="zh-CN" altLang="en-US" sz="2200" dirty="0"/>
              <a:t> </a:t>
            </a:r>
            <a:r>
              <a:rPr lang="en-US" altLang="zh-CN" sz="2200" dirty="0"/>
              <a:t>steaming</a:t>
            </a:r>
            <a:r>
              <a:rPr lang="zh-CN" altLang="en-US" sz="2200" dirty="0"/>
              <a:t> </a:t>
            </a:r>
            <a:r>
              <a:rPr lang="en-US" altLang="zh-CN" sz="2200" dirty="0"/>
              <a:t>service</a:t>
            </a:r>
            <a:r>
              <a:rPr lang="zh-CN" altLang="en-US" sz="2200" dirty="0"/>
              <a:t> </a:t>
            </a:r>
            <a:r>
              <a:rPr lang="en-US" altLang="zh-CN" sz="2200" dirty="0" err="1"/>
              <a:t>Last.fm</a:t>
            </a:r>
            <a:endParaRPr lang="zh-CN" altLang="en-US" sz="2200" dirty="0"/>
          </a:p>
          <a:p>
            <a:pPr>
              <a:buFont typeface="Courier New" charset="0"/>
              <a:buChar char="o"/>
            </a:pPr>
            <a:r>
              <a:rPr lang="en-US" altLang="zh-CN" sz="2200" b="1" dirty="0"/>
              <a:t>Delicious</a:t>
            </a:r>
            <a:r>
              <a:rPr lang="en-US" altLang="zh-CN" sz="2200" dirty="0"/>
              <a:t>:</a:t>
            </a:r>
            <a:r>
              <a:rPr lang="zh-CN" altLang="en-US" sz="2200" dirty="0"/>
              <a:t> </a:t>
            </a:r>
            <a:r>
              <a:rPr lang="en-US" altLang="zh-CN" sz="2200" dirty="0"/>
              <a:t>Extracted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social</a:t>
            </a:r>
            <a:r>
              <a:rPr lang="zh-CN" altLang="en-US" sz="2200" dirty="0"/>
              <a:t> </a:t>
            </a:r>
            <a:r>
              <a:rPr lang="en-US" altLang="zh-CN" sz="2200" dirty="0"/>
              <a:t>bookmark</a:t>
            </a:r>
            <a:r>
              <a:rPr lang="zh-CN" altLang="en-US" sz="2200" dirty="0"/>
              <a:t> </a:t>
            </a:r>
            <a:r>
              <a:rPr lang="en-US" altLang="zh-CN" sz="2200" dirty="0"/>
              <a:t>sharing</a:t>
            </a:r>
            <a:r>
              <a:rPr lang="zh-CN" altLang="en-US" sz="2200" dirty="0"/>
              <a:t> </a:t>
            </a:r>
            <a:r>
              <a:rPr lang="en-US" altLang="zh-CN" sz="2200" dirty="0"/>
              <a:t>service</a:t>
            </a:r>
            <a:r>
              <a:rPr lang="zh-CN" altLang="en-US" sz="2200" dirty="0"/>
              <a:t> </a:t>
            </a:r>
            <a:r>
              <a:rPr lang="en-US" altLang="zh-CN" sz="2200" dirty="0"/>
              <a:t>Delicious</a:t>
            </a:r>
            <a:endParaRPr lang="zh-CN" altLang="en-US" sz="2200" dirty="0"/>
          </a:p>
          <a:p>
            <a:pPr>
              <a:buFont typeface="Courier New" charset="0"/>
              <a:buChar char="o"/>
            </a:pPr>
            <a:r>
              <a:rPr lang="en-US" altLang="zh-CN" sz="2200" dirty="0"/>
              <a:t>Both</a:t>
            </a:r>
            <a:r>
              <a:rPr lang="zh-CN" altLang="en-US" sz="2200" dirty="0"/>
              <a:t> </a:t>
            </a:r>
            <a:r>
              <a:rPr lang="en-US" altLang="zh-CN" sz="2200" dirty="0"/>
              <a:t>contain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friendship</a:t>
            </a:r>
            <a:r>
              <a:rPr lang="zh-CN" altLang="en-US" sz="2200" dirty="0"/>
              <a:t> </a:t>
            </a:r>
            <a:r>
              <a:rPr lang="en-US" altLang="zh-CN" sz="2200" dirty="0"/>
              <a:t>information(around</a:t>
            </a:r>
            <a:r>
              <a:rPr lang="zh-CN" altLang="en-US" sz="2200" dirty="0"/>
              <a:t> </a:t>
            </a:r>
            <a:r>
              <a:rPr lang="en-US" altLang="zh-CN" sz="2200" dirty="0"/>
              <a:t>2000</a:t>
            </a:r>
            <a:r>
              <a:rPr lang="zh-CN" altLang="en-US" sz="2200" dirty="0"/>
              <a:t> </a:t>
            </a:r>
            <a:r>
              <a:rPr lang="en-US" altLang="zh-CN" sz="2200" dirty="0"/>
              <a:t>users)</a:t>
            </a:r>
            <a:endParaRPr lang="zh-CN" altLang="en-US" sz="2200" dirty="0"/>
          </a:p>
          <a:p>
            <a:pPr>
              <a:buFont typeface="Courier New" charset="0"/>
              <a:buChar char="o"/>
            </a:pPr>
            <a:r>
              <a:rPr lang="en-US" altLang="zh-CN" sz="2200" dirty="0"/>
              <a:t>Users</a:t>
            </a:r>
            <a:r>
              <a:rPr lang="zh-CN" altLang="en-US" sz="2200" dirty="0"/>
              <a:t> </a:t>
            </a:r>
            <a:r>
              <a:rPr lang="en-US" altLang="zh-CN" sz="2200" dirty="0"/>
              <a:t>are</a:t>
            </a:r>
            <a:r>
              <a:rPr lang="zh-CN" altLang="en-US" sz="2200" dirty="0"/>
              <a:t> </a:t>
            </a:r>
            <a:r>
              <a:rPr lang="en-US" altLang="zh-CN" sz="2200" dirty="0"/>
              <a:t>clustered</a:t>
            </a:r>
            <a:r>
              <a:rPr lang="zh-CN" altLang="en-US" sz="2200" dirty="0"/>
              <a:t> </a:t>
            </a:r>
            <a:r>
              <a:rPr lang="en-US" altLang="zh-CN" sz="2200" dirty="0"/>
              <a:t>into</a:t>
            </a:r>
            <a:r>
              <a:rPr lang="zh-CN" altLang="en-US" sz="2200" dirty="0"/>
              <a:t> </a:t>
            </a:r>
            <a:r>
              <a:rPr lang="en-US" altLang="zh-CN" sz="2200" dirty="0"/>
              <a:t>groups(200)</a:t>
            </a:r>
            <a:r>
              <a:rPr lang="zh-CN" altLang="en-US" sz="2200" dirty="0"/>
              <a:t> </a:t>
            </a:r>
            <a:r>
              <a:rPr lang="en-US" altLang="zh-CN" sz="2200" dirty="0"/>
              <a:t>using</a:t>
            </a:r>
            <a:r>
              <a:rPr lang="zh-CN" altLang="en-US" sz="2200" dirty="0"/>
              <a:t> </a:t>
            </a:r>
            <a:r>
              <a:rPr lang="en-US" altLang="zh-CN" sz="2200" dirty="0"/>
              <a:t>graph-cut</a:t>
            </a:r>
            <a:endParaRPr lang="zh-CN" alt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27047" y="2218860"/>
            <a:ext cx="20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Delicious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r>
              <a:rPr lang="zh-CN" altLang="en-US" b="1" dirty="0"/>
              <a:t> 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22326" y="3283210"/>
            <a:ext cx="305858" cy="145790"/>
          </a:xfrm>
          <a:prstGeom prst="straightConnector1">
            <a:avLst/>
          </a:prstGeom>
          <a:ln w="25400">
            <a:solidFill>
              <a:srgbClr val="94209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69644" y="3059668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CoLin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dirty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060848"/>
            <a:ext cx="77048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Rank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clusters</a:t>
            </a:r>
            <a:r>
              <a:rPr lang="zh-CN" altLang="en-US" sz="2200" dirty="0"/>
              <a:t> </a:t>
            </a:r>
            <a:r>
              <a:rPr lang="en-US" altLang="zh-CN" sz="2200" dirty="0"/>
              <a:t>by</a:t>
            </a:r>
            <a:r>
              <a:rPr lang="zh-CN" altLang="en-US" sz="2200" dirty="0"/>
              <a:t> </a:t>
            </a:r>
            <a:r>
              <a:rPr lang="en-US" altLang="zh-CN" sz="2200" dirty="0"/>
              <a:t>number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/>
              <a:t>observations</a:t>
            </a:r>
            <a:endParaRPr lang="zh-CN" altLang="en-US" sz="2200" dirty="0"/>
          </a:p>
          <a:p>
            <a:r>
              <a:rPr lang="en-US" altLang="zh-CN" sz="2200" b="1" dirty="0"/>
              <a:t>Group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1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Learning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Bucket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)</a:t>
            </a:r>
            <a:r>
              <a:rPr lang="en-US" altLang="zh-CN" sz="2200" dirty="0"/>
              <a:t>:</a:t>
            </a:r>
            <a:r>
              <a:rPr lang="zh-CN" altLang="en-US" sz="2200" dirty="0"/>
              <a:t> </a:t>
            </a:r>
            <a:r>
              <a:rPr lang="en-US" altLang="zh-CN" sz="2200" dirty="0"/>
              <a:t>Top</a:t>
            </a:r>
            <a:r>
              <a:rPr lang="zh-CN" altLang="en-US" sz="2200" dirty="0"/>
              <a:t> </a:t>
            </a:r>
            <a:r>
              <a:rPr lang="en-US" altLang="zh-CN" sz="2200" dirty="0"/>
              <a:t>50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clusters</a:t>
            </a:r>
            <a:r>
              <a:rPr lang="zh-CN" altLang="en-US" sz="2200" dirty="0"/>
              <a:t> </a:t>
            </a:r>
          </a:p>
          <a:p>
            <a:r>
              <a:rPr lang="en-US" altLang="zh-CN" sz="2200" b="1" dirty="0"/>
              <a:t>Group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2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(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Testing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Bucket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)</a:t>
            </a:r>
            <a:r>
              <a:rPr lang="en-US" altLang="zh-CN" sz="2200" dirty="0"/>
              <a:t>:</a:t>
            </a:r>
            <a:r>
              <a:rPr lang="zh-CN" altLang="en-US" sz="2200" dirty="0"/>
              <a:t> 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50</a:t>
            </a:r>
            <a:r>
              <a:rPr lang="zh-CN" altLang="en-US" sz="2200" dirty="0"/>
              <a:t> </a:t>
            </a:r>
            <a:r>
              <a:rPr lang="en-US" altLang="zh-CN" sz="2200" dirty="0"/>
              <a:t>user</a:t>
            </a:r>
            <a:r>
              <a:rPr lang="zh-CN" altLang="en-US" sz="2200" dirty="0"/>
              <a:t> </a:t>
            </a:r>
            <a:r>
              <a:rPr lang="en-US" altLang="zh-CN" sz="2200" dirty="0"/>
              <a:t>clusters</a:t>
            </a:r>
            <a:r>
              <a:rPr lang="zh-CN" altLang="en-US" sz="2200" dirty="0"/>
              <a:t> </a:t>
            </a:r>
            <a:r>
              <a:rPr lang="en-US" altLang="zh-CN" sz="2200" dirty="0"/>
              <a:t>that</a:t>
            </a:r>
            <a:r>
              <a:rPr lang="zh-CN" altLang="en-US" sz="2200" dirty="0"/>
              <a:t> </a:t>
            </a:r>
            <a:r>
              <a:rPr lang="en-US" altLang="zh-CN" sz="2200" dirty="0"/>
              <a:t>are</a:t>
            </a:r>
            <a:r>
              <a:rPr lang="zh-CN" altLang="en-US" sz="2200" dirty="0"/>
              <a:t> </a:t>
            </a:r>
            <a:r>
              <a:rPr lang="en-US" altLang="zh-CN" sz="2200" dirty="0"/>
              <a:t>most</a:t>
            </a:r>
            <a:r>
              <a:rPr lang="zh-CN" altLang="en-US" sz="2200" dirty="0"/>
              <a:t> </a:t>
            </a:r>
            <a:r>
              <a:rPr lang="en-US" altLang="zh-CN" sz="2200" dirty="0"/>
              <a:t>connected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users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Group</a:t>
            </a:r>
            <a:r>
              <a:rPr lang="zh-CN" altLang="en-US" sz="2200" dirty="0"/>
              <a:t> </a:t>
            </a:r>
            <a:r>
              <a:rPr lang="en-US" altLang="zh-CN" sz="2200" dirty="0"/>
              <a:t>1,</a:t>
            </a:r>
            <a:r>
              <a:rPr lang="zh-CN" altLang="en-US" sz="2200" dirty="0"/>
              <a:t> </a:t>
            </a:r>
            <a:r>
              <a:rPr lang="en-US" altLang="zh-CN" sz="2200" dirty="0"/>
              <a:t>among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bottom</a:t>
            </a:r>
            <a:r>
              <a:rPr lang="zh-CN" altLang="en-US" sz="2200" dirty="0"/>
              <a:t> </a:t>
            </a:r>
            <a:r>
              <a:rPr lang="en-US" altLang="zh-CN" sz="2200" dirty="0"/>
              <a:t>100</a:t>
            </a:r>
            <a:r>
              <a:rPr lang="zh-CN" altLang="en-US" sz="2200" dirty="0"/>
              <a:t> </a:t>
            </a:r>
            <a:r>
              <a:rPr lang="en-US" altLang="zh-CN" sz="2200" dirty="0"/>
              <a:t>clusters</a:t>
            </a:r>
            <a:endParaRPr lang="zh-CN" altLang="en-US" sz="2200" dirty="0"/>
          </a:p>
          <a:p>
            <a:endParaRPr lang="zh-CN" altLang="en-US" sz="2200" dirty="0"/>
          </a:p>
          <a:p>
            <a:r>
              <a:rPr lang="en-US" altLang="zh-CN" sz="2200" b="1" dirty="0"/>
              <a:t>Warm-Start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Setting</a:t>
            </a:r>
            <a:r>
              <a:rPr lang="en-US" altLang="zh-CN" sz="2200" dirty="0"/>
              <a:t>:</a:t>
            </a:r>
            <a:endParaRPr lang="zh-CN" altLang="en-US" sz="2200" dirty="0"/>
          </a:p>
          <a:p>
            <a:r>
              <a:rPr lang="zh-CN" altLang="en-US" sz="2200" dirty="0"/>
              <a:t> </a:t>
            </a:r>
            <a:r>
              <a:rPr lang="en-US" altLang="zh-CN" sz="2200" dirty="0"/>
              <a:t>--1.</a:t>
            </a:r>
            <a:r>
              <a:rPr lang="zh-CN" altLang="en-US" sz="2200" dirty="0"/>
              <a:t> </a:t>
            </a:r>
            <a:r>
              <a:rPr lang="en-US" altLang="zh-CN" sz="2400" dirty="0"/>
              <a:t>R</a:t>
            </a:r>
            <a:r>
              <a:rPr lang="en-US" sz="2400" dirty="0"/>
              <a:t>un algorithms on the learning bucket to estimate parameters for both group of </a:t>
            </a:r>
            <a:r>
              <a:rPr lang="en-US" altLang="zh-CN" sz="2400" dirty="0"/>
              <a:t>users.</a:t>
            </a:r>
            <a:r>
              <a:rPr lang="zh-CN" altLang="en-US" sz="2400" dirty="0"/>
              <a:t> </a:t>
            </a:r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--2.</a:t>
            </a:r>
            <a:r>
              <a:rPr lang="en-US" sz="2400" dirty="0"/>
              <a:t>run and evaluate algorithms on the </a:t>
            </a:r>
            <a:r>
              <a:rPr lang="en-US" altLang="zh-CN" sz="2400" dirty="0"/>
              <a:t>testing</a:t>
            </a:r>
            <a:r>
              <a:rPr lang="en-US" sz="2400" dirty="0"/>
              <a:t> bucket. </a:t>
            </a:r>
            <a:endParaRPr lang="zh-CN" altLang="en-US" sz="2200" dirty="0"/>
          </a:p>
          <a:p>
            <a:r>
              <a:rPr lang="en-US" altLang="zh-CN" sz="2200" b="1" dirty="0"/>
              <a:t>Cold-Start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Setting:</a:t>
            </a:r>
            <a:endParaRPr lang="zh-CN" altLang="en-US" sz="2200" b="1" dirty="0"/>
          </a:p>
          <a:p>
            <a:r>
              <a:rPr lang="en-US" altLang="zh-CN" sz="2400" dirty="0"/>
              <a:t>--D</a:t>
            </a:r>
            <a:r>
              <a:rPr lang="en-US" sz="2400" dirty="0"/>
              <a:t>irectly run and evaluate the bandit algorithms on the </a:t>
            </a:r>
            <a:r>
              <a:rPr lang="en-US" altLang="zh-CN" sz="2400" dirty="0"/>
              <a:t>testing</a:t>
            </a:r>
            <a:r>
              <a:rPr lang="zh-CN" altLang="en-US" sz="2400" dirty="0"/>
              <a:t> </a:t>
            </a:r>
            <a:r>
              <a:rPr lang="en-US" sz="2400" dirty="0"/>
              <a:t>bucket. </a:t>
            </a:r>
          </a:p>
          <a:p>
            <a:endParaRPr lang="zh-CN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0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2" y="2132856"/>
            <a:ext cx="5661955" cy="4464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7558" y="2132856"/>
            <a:ext cx="181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LastFM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1" y="2218860"/>
            <a:ext cx="360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Compare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reward</a:t>
            </a:r>
            <a:r>
              <a:rPr lang="zh-CN" altLang="en-US" sz="2200" dirty="0"/>
              <a:t> </a:t>
            </a:r>
            <a:r>
              <a:rPr lang="en-US" altLang="zh-CN" sz="2200" dirty="0"/>
              <a:t>difference</a:t>
            </a:r>
            <a:r>
              <a:rPr lang="zh-CN" altLang="en-US" sz="2200" dirty="0"/>
              <a:t> </a:t>
            </a:r>
            <a:r>
              <a:rPr lang="en-US" altLang="zh-CN" sz="2200" dirty="0"/>
              <a:t>between</a:t>
            </a:r>
            <a:r>
              <a:rPr lang="zh-CN" altLang="en-US" sz="2200" dirty="0"/>
              <a:t> </a:t>
            </a:r>
            <a:r>
              <a:rPr lang="en-US" altLang="zh-CN" sz="2200" dirty="0"/>
              <a:t>Warm-Start</a:t>
            </a:r>
            <a:r>
              <a:rPr lang="zh-CN" altLang="en-US" sz="2200" dirty="0"/>
              <a:t> </a:t>
            </a:r>
            <a:r>
              <a:rPr lang="en-US" altLang="zh-CN" sz="2200" dirty="0"/>
              <a:t>setting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Cold-Start</a:t>
            </a:r>
            <a:r>
              <a:rPr lang="zh-CN" altLang="en-US" sz="2200" dirty="0"/>
              <a:t> </a:t>
            </a:r>
            <a:r>
              <a:rPr lang="en-US" altLang="zh-CN" sz="2200" dirty="0"/>
              <a:t>setting:</a:t>
            </a:r>
            <a:r>
              <a:rPr lang="zh-CN" altLang="en-US" sz="2200" dirty="0"/>
              <a:t> </a:t>
            </a:r>
            <a:r>
              <a:rPr lang="en-US" altLang="zh-CN" sz="2200" dirty="0"/>
              <a:t>(warm-cold)</a:t>
            </a:r>
            <a:endParaRPr lang="zh-CN" altLang="en-US" sz="2200" dirty="0"/>
          </a:p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 err="1"/>
              <a:t>LinUCB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(warm-</a:t>
            </a:r>
            <a:r>
              <a:rPr lang="zh-CN" altLang="en-US" sz="2200" dirty="0"/>
              <a:t> </a:t>
            </a:r>
            <a:r>
              <a:rPr lang="en-US" altLang="zh-CN" sz="2200" dirty="0"/>
              <a:t>cold)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always</a:t>
            </a:r>
            <a:r>
              <a:rPr lang="zh-CN" altLang="en-US" sz="2200" dirty="0"/>
              <a:t> </a:t>
            </a:r>
            <a:r>
              <a:rPr lang="en-US" altLang="zh-CN" sz="2200" dirty="0"/>
              <a:t>0</a:t>
            </a:r>
            <a:r>
              <a:rPr lang="zh-CN" altLang="en-US" sz="2200" dirty="0"/>
              <a:t> </a:t>
            </a:r>
            <a:r>
              <a:rPr lang="en-US" altLang="zh-CN" sz="2200" dirty="0"/>
              <a:t>(No</a:t>
            </a:r>
            <a:r>
              <a:rPr lang="zh-CN" altLang="en-US" sz="2200" dirty="0"/>
              <a:t> </a:t>
            </a:r>
            <a:r>
              <a:rPr lang="en-US" altLang="zh-CN" sz="2200" dirty="0"/>
              <a:t>collaboration)</a:t>
            </a:r>
            <a:endParaRPr lang="zh-CN" altLang="en-US" sz="2200" dirty="0"/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6502993" y="2968030"/>
            <a:ext cx="517279" cy="59129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3374654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CoLin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56" y="1988840"/>
            <a:ext cx="5760640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202172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Delicious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1" y="2218860"/>
            <a:ext cx="360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Compare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reward</a:t>
            </a:r>
            <a:r>
              <a:rPr lang="zh-CN" altLang="en-US" sz="2200" dirty="0"/>
              <a:t> </a:t>
            </a:r>
            <a:r>
              <a:rPr lang="en-US" altLang="zh-CN" sz="2200" dirty="0"/>
              <a:t>difference</a:t>
            </a:r>
            <a:r>
              <a:rPr lang="zh-CN" altLang="en-US" sz="2200" dirty="0"/>
              <a:t> </a:t>
            </a:r>
            <a:r>
              <a:rPr lang="en-US" altLang="zh-CN" sz="2200" dirty="0"/>
              <a:t>between</a:t>
            </a:r>
            <a:r>
              <a:rPr lang="zh-CN" altLang="en-US" sz="2200" dirty="0"/>
              <a:t> </a:t>
            </a:r>
            <a:r>
              <a:rPr lang="en-US" altLang="zh-CN" sz="2200" dirty="0"/>
              <a:t>Warm-Start</a:t>
            </a:r>
            <a:r>
              <a:rPr lang="zh-CN" altLang="en-US" sz="2200" dirty="0"/>
              <a:t> </a:t>
            </a:r>
            <a:r>
              <a:rPr lang="en-US" altLang="zh-CN" sz="2200" dirty="0"/>
              <a:t>setting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Cold-Start</a:t>
            </a:r>
            <a:r>
              <a:rPr lang="zh-CN" altLang="en-US" sz="2200" dirty="0"/>
              <a:t> </a:t>
            </a:r>
            <a:r>
              <a:rPr lang="en-US" altLang="zh-CN" sz="2200" dirty="0"/>
              <a:t>setting:</a:t>
            </a:r>
            <a:r>
              <a:rPr lang="zh-CN" altLang="en-US" sz="2200" dirty="0"/>
              <a:t> </a:t>
            </a:r>
            <a:r>
              <a:rPr lang="en-US" altLang="zh-CN" sz="2200" dirty="0"/>
              <a:t>(warm-cold)</a:t>
            </a:r>
            <a:endParaRPr lang="zh-CN" altLang="en-US" sz="2200" dirty="0"/>
          </a:p>
          <a:p>
            <a:pPr marL="342900" indent="-342900">
              <a:buFont typeface="Courier New" charset="0"/>
              <a:buChar char="o"/>
            </a:pP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 err="1"/>
              <a:t>LinUCB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(warm-</a:t>
            </a:r>
            <a:r>
              <a:rPr lang="zh-CN" altLang="en-US" sz="2200" dirty="0"/>
              <a:t> </a:t>
            </a:r>
            <a:r>
              <a:rPr lang="en-US" altLang="zh-CN" sz="2200" dirty="0"/>
              <a:t>cold)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always</a:t>
            </a:r>
            <a:r>
              <a:rPr lang="zh-CN" altLang="en-US" sz="2200" dirty="0"/>
              <a:t> </a:t>
            </a:r>
            <a:r>
              <a:rPr lang="en-US" altLang="zh-CN" sz="2200" dirty="0"/>
              <a:t>0</a:t>
            </a:r>
            <a:r>
              <a:rPr lang="zh-CN" altLang="en-US" sz="2200" dirty="0"/>
              <a:t> </a:t>
            </a:r>
            <a:r>
              <a:rPr lang="en-US" altLang="zh-CN" sz="2200" dirty="0"/>
              <a:t>(No</a:t>
            </a:r>
            <a:r>
              <a:rPr lang="zh-CN" altLang="en-US" sz="2200" dirty="0"/>
              <a:t> </a:t>
            </a:r>
            <a:r>
              <a:rPr lang="en-US" altLang="zh-CN" sz="2200" dirty="0"/>
              <a:t>collaboration)</a:t>
            </a:r>
            <a:endParaRPr lang="zh-CN" altLang="en-US" sz="2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48064" y="4005064"/>
            <a:ext cx="720080" cy="43204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6348" y="3830088"/>
            <a:ext cx="81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CoLin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collaboration:</a:t>
            </a:r>
            <a:r>
              <a:rPr lang="zh-CN" altLang="en-US" dirty="0"/>
              <a:t> </a:t>
            </a:r>
            <a:r>
              <a:rPr lang="en-US" altLang="zh-CN" dirty="0"/>
              <a:t>User-based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84" y="2060848"/>
            <a:ext cx="5680490" cy="4251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209" y="20503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Delicious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061" y="2635632"/>
            <a:ext cx="360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I</a:t>
            </a:r>
            <a:r>
              <a:rPr lang="en-US" sz="2200" b="1" dirty="0"/>
              <a:t>mproved user</a:t>
            </a:r>
            <a:r>
              <a:rPr lang="en-US" altLang="zh-CN" sz="2200" b="1" dirty="0"/>
              <a:t>:</a:t>
            </a:r>
            <a:r>
              <a:rPr lang="en-US" sz="2200" b="1" dirty="0"/>
              <a:t> </a:t>
            </a:r>
            <a:r>
              <a:rPr lang="en-US" sz="2200" dirty="0"/>
              <a:t>the user who is served with improved recommendations from a collaborative bandit algorithm than those from isolated </a:t>
            </a:r>
            <a:r>
              <a:rPr lang="en-US" sz="2200" dirty="0" err="1"/>
              <a:t>LinUCBs</a:t>
            </a:r>
            <a:r>
              <a:rPr lang="en-US" sz="2200" dirty="0"/>
              <a:t>. </a:t>
            </a:r>
            <a:endParaRPr lang="zh-CN" alt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Experimental</a:t>
            </a:r>
            <a:r>
              <a:rPr lang="zh-CN" altLang="en-US" dirty="0" smtClean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/>
              <a:t>Effectiveness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collaboration:</a:t>
            </a:r>
            <a:r>
              <a:rPr lang="zh-CN" altLang="en-US" dirty="0"/>
              <a:t> </a:t>
            </a:r>
            <a:r>
              <a:rPr lang="en-US" altLang="zh-CN" dirty="0"/>
              <a:t>User-based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061" y="2635632"/>
            <a:ext cx="360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I</a:t>
            </a:r>
            <a:r>
              <a:rPr lang="en-US" sz="2200" b="1" dirty="0"/>
              <a:t>mproved user</a:t>
            </a:r>
            <a:r>
              <a:rPr lang="en-US" altLang="zh-CN" sz="2200" b="1" dirty="0"/>
              <a:t>:</a:t>
            </a:r>
            <a:r>
              <a:rPr lang="en-US" sz="2200" b="1" dirty="0"/>
              <a:t> </a:t>
            </a:r>
            <a:r>
              <a:rPr lang="en-US" sz="2200" dirty="0"/>
              <a:t>the user who is served with improved recommendations from a collaborative bandit algorithm than those from isolated </a:t>
            </a:r>
            <a:r>
              <a:rPr lang="en-US" sz="2200" dirty="0" err="1"/>
              <a:t>LinUCBs</a:t>
            </a:r>
            <a:r>
              <a:rPr lang="en-US" sz="2200" dirty="0"/>
              <a:t>. </a:t>
            </a:r>
            <a:endParaRPr lang="zh-CN" alt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60" y="1844824"/>
            <a:ext cx="5607235" cy="43964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20201" y="1841969"/>
            <a:ext cx="179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LastFM</a:t>
            </a:r>
            <a:r>
              <a:rPr lang="zh-CN" altLang="en-US" b="1" dirty="0"/>
              <a:t> </a:t>
            </a:r>
            <a:r>
              <a:rPr lang="en-US" altLang="zh-CN" b="1" dirty="0"/>
              <a:t>Dataset</a:t>
            </a:r>
            <a:r>
              <a:rPr lang="zh-CN" altLang="en-US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04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Future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</a:t>
            </a:r>
            <a:r>
              <a:rPr lang="en-US" dirty="0" smtClean="0"/>
              <a:t>ynamically </a:t>
            </a:r>
            <a:r>
              <a:rPr lang="en-US" dirty="0"/>
              <a:t>estimate the graph </a:t>
            </a:r>
            <a:r>
              <a:rPr lang="en-US" dirty="0" smtClean="0"/>
              <a:t>structure 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en-US" dirty="0" smtClean="0"/>
              <a:t> collaborative bandits setting  </a:t>
            </a:r>
            <a:endParaRPr lang="zh-CN" altLang="en-US" dirty="0" smtClean="0"/>
          </a:p>
          <a:p>
            <a:r>
              <a:rPr lang="en-US" altLang="zh-CN" dirty="0" smtClean="0"/>
              <a:t>Decentralize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/>
              <a:t>u</a:t>
            </a:r>
            <a:r>
              <a:rPr lang="en-US" dirty="0" smtClean="0"/>
              <a:t>tilizing </a:t>
            </a:r>
            <a:r>
              <a:rPr lang="en-US" dirty="0"/>
              <a:t>the sparse graph structure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Acknowledgement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conference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awarding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grant</a:t>
            </a:r>
            <a:endParaRPr lang="zh-CN" altLang="en-US" dirty="0" smtClean="0"/>
          </a:p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NSF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IIS-1553568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Exploitation</a:t>
            </a:r>
            <a:r>
              <a:rPr lang="zh-CN" altLang="en-US" sz="4000" dirty="0"/>
              <a:t> </a:t>
            </a:r>
            <a:r>
              <a:rPr lang="en-US" altLang="zh-CN" sz="4000" dirty="0"/>
              <a:t>VS.</a:t>
            </a:r>
            <a:r>
              <a:rPr lang="zh-CN" altLang="en-US" sz="4000" dirty="0"/>
              <a:t> </a:t>
            </a:r>
            <a:r>
              <a:rPr lang="en-US" altLang="zh-CN" sz="4000" dirty="0"/>
              <a:t>Exploration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6135" y="4086364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9624490"/>
                  </p:ext>
                </p:extLst>
              </p:nvPr>
            </p:nvGraphicFramePr>
            <p:xfrm>
              <a:off x="107504" y="4342224"/>
              <a:ext cx="885698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82158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9624490"/>
                  </p:ext>
                </p:extLst>
              </p:nvPr>
            </p:nvGraphicFramePr>
            <p:xfrm>
              <a:off x="107504" y="4342224"/>
              <a:ext cx="885698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8215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25207" y="3645024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4005064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References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42046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/>
              <a:t>[1].</a:t>
            </a:r>
            <a:r>
              <a:rPr lang="zh-CN" altLang="en-US" sz="2000" dirty="0"/>
              <a:t> </a:t>
            </a:r>
            <a:r>
              <a:rPr lang="en-US" sz="2000" dirty="0"/>
              <a:t>L.</a:t>
            </a:r>
            <a:r>
              <a:rPr lang="zh-CN" altLang="en-US" sz="2000" dirty="0"/>
              <a:t> </a:t>
            </a:r>
            <a:r>
              <a:rPr lang="en-US" sz="2000" dirty="0"/>
              <a:t>Li,</a:t>
            </a:r>
            <a:r>
              <a:rPr lang="zh-CN" altLang="en-US" sz="2000" dirty="0"/>
              <a:t> </a:t>
            </a:r>
            <a:r>
              <a:rPr lang="en-US" sz="2000" dirty="0"/>
              <a:t>W.</a:t>
            </a:r>
            <a:r>
              <a:rPr lang="zh-CN" altLang="en-US" sz="2000" dirty="0"/>
              <a:t> </a:t>
            </a:r>
            <a:r>
              <a:rPr lang="en-US" sz="2000" dirty="0" err="1"/>
              <a:t>Chu,J</a:t>
            </a:r>
            <a:r>
              <a:rPr lang="en-US" sz="2000" dirty="0"/>
              <a:t>.</a:t>
            </a:r>
            <a:r>
              <a:rPr lang="zh-CN" altLang="en-US" sz="2000" dirty="0"/>
              <a:t> </a:t>
            </a:r>
            <a:r>
              <a:rPr lang="en-US" sz="2000" dirty="0"/>
              <a:t>Langford,</a:t>
            </a:r>
            <a:r>
              <a:rPr lang="zh-CN" altLang="en-US" sz="2000" dirty="0"/>
              <a:t> </a:t>
            </a:r>
            <a:r>
              <a:rPr lang="en-US" sz="2000" dirty="0"/>
              <a:t>and</a:t>
            </a:r>
            <a:r>
              <a:rPr lang="zh-CN" altLang="en-US" sz="2000" dirty="0"/>
              <a:t> </a:t>
            </a:r>
            <a:r>
              <a:rPr lang="en-US" sz="2000" dirty="0"/>
              <a:t>R.</a:t>
            </a:r>
            <a:r>
              <a:rPr lang="zh-CN" altLang="en-US" sz="2000" dirty="0"/>
              <a:t> </a:t>
            </a:r>
            <a:r>
              <a:rPr lang="en-US" sz="2000" dirty="0"/>
              <a:t>E.</a:t>
            </a:r>
            <a:r>
              <a:rPr lang="zh-CN" altLang="en-US" sz="2000" dirty="0"/>
              <a:t> </a:t>
            </a:r>
            <a:r>
              <a:rPr lang="en-US" sz="2000" dirty="0" err="1"/>
              <a:t>Schapire</a:t>
            </a:r>
            <a:r>
              <a:rPr lang="en-US" sz="2000" dirty="0"/>
              <a:t>.</a:t>
            </a:r>
            <a:r>
              <a:rPr lang="zh-CN" altLang="en-US" sz="2000" dirty="0"/>
              <a:t> </a:t>
            </a:r>
            <a:r>
              <a:rPr lang="en-US" sz="2000" dirty="0"/>
              <a:t>A</a:t>
            </a:r>
            <a:r>
              <a:rPr lang="zh-CN" altLang="en-US" sz="2000" dirty="0"/>
              <a:t> </a:t>
            </a:r>
            <a:r>
              <a:rPr lang="en-US" sz="2000" dirty="0"/>
              <a:t>contextual-bandit approach to personalized news article recommendation. In </a:t>
            </a:r>
            <a:r>
              <a:rPr lang="en-US" sz="2000" i="1" dirty="0"/>
              <a:t>Proceedings of 19th WWW</a:t>
            </a:r>
            <a:r>
              <a:rPr lang="en-US" sz="2000" dirty="0"/>
              <a:t>, pages 661–670. ACM, 2010. </a:t>
            </a:r>
          </a:p>
          <a:p>
            <a:r>
              <a:rPr lang="en-US" altLang="zh-CN" sz="2000" dirty="0"/>
              <a:t>[2].</a:t>
            </a:r>
            <a:r>
              <a:rPr lang="zh-CN" altLang="en-US" sz="2000" dirty="0"/>
              <a:t> </a:t>
            </a:r>
            <a:r>
              <a:rPr lang="en-US" sz="2000" dirty="0"/>
              <a:t>W.</a:t>
            </a:r>
            <a:r>
              <a:rPr lang="zh-CN" altLang="en-US" sz="2000" dirty="0"/>
              <a:t> </a:t>
            </a:r>
            <a:r>
              <a:rPr lang="en-US" sz="2000" dirty="0"/>
              <a:t>Chu,</a:t>
            </a:r>
            <a:r>
              <a:rPr lang="zh-CN" altLang="en-US" sz="2000" dirty="0"/>
              <a:t> </a:t>
            </a:r>
            <a:r>
              <a:rPr lang="en-US" sz="2000" dirty="0"/>
              <a:t>L.</a:t>
            </a:r>
            <a:r>
              <a:rPr lang="zh-CN" altLang="en-US" sz="2000" dirty="0"/>
              <a:t> </a:t>
            </a:r>
            <a:r>
              <a:rPr lang="en-US" sz="2000" dirty="0"/>
              <a:t>Li,</a:t>
            </a:r>
            <a:r>
              <a:rPr lang="zh-CN" altLang="en-US" sz="2000" dirty="0"/>
              <a:t> </a:t>
            </a:r>
            <a:r>
              <a:rPr lang="en-US" sz="2000" dirty="0"/>
              <a:t>L.</a:t>
            </a:r>
            <a:r>
              <a:rPr lang="zh-CN" altLang="en-US" sz="2000" dirty="0"/>
              <a:t> </a:t>
            </a:r>
            <a:r>
              <a:rPr lang="en-US" sz="2000" dirty="0" err="1"/>
              <a:t>Reyzin</a:t>
            </a:r>
            <a:r>
              <a:rPr lang="en-US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and</a:t>
            </a:r>
            <a:r>
              <a:rPr lang="zh-CN" altLang="en-US" sz="2000" dirty="0"/>
              <a:t> </a:t>
            </a:r>
            <a:r>
              <a:rPr lang="en-US" sz="2000" dirty="0"/>
              <a:t>R.</a:t>
            </a:r>
            <a:r>
              <a:rPr lang="zh-CN" altLang="en-US" sz="2000" dirty="0"/>
              <a:t> </a:t>
            </a:r>
            <a:r>
              <a:rPr lang="en-US" sz="2000" dirty="0"/>
              <a:t>E.</a:t>
            </a:r>
            <a:r>
              <a:rPr lang="zh-CN" altLang="en-US" sz="2000" dirty="0"/>
              <a:t> </a:t>
            </a:r>
            <a:r>
              <a:rPr lang="en-US" sz="2000" dirty="0" err="1"/>
              <a:t>Schapire</a:t>
            </a:r>
            <a:r>
              <a:rPr lang="en-US" sz="2000" dirty="0"/>
              <a:t>.</a:t>
            </a:r>
            <a:r>
              <a:rPr lang="zh-CN" altLang="en-US" sz="2000" dirty="0"/>
              <a:t> </a:t>
            </a:r>
            <a:r>
              <a:rPr lang="en-US" sz="2000" dirty="0"/>
              <a:t>Contextual</a:t>
            </a:r>
            <a:r>
              <a:rPr lang="zh-CN" altLang="en-US" sz="2000" dirty="0"/>
              <a:t> </a:t>
            </a:r>
            <a:r>
              <a:rPr lang="en-US" sz="2000" dirty="0"/>
              <a:t>bandits with linear payoff functions. In </a:t>
            </a:r>
            <a:r>
              <a:rPr lang="en-US" sz="2000" i="1" dirty="0"/>
              <a:t>International Conference on Artificial Intelligence and Statistics</a:t>
            </a:r>
            <a:r>
              <a:rPr lang="en-US" sz="2000" dirty="0"/>
              <a:t>, pages 208–214, 2011. </a:t>
            </a:r>
            <a:endParaRPr lang="zh-CN" altLang="en-US" dirty="0"/>
          </a:p>
          <a:p>
            <a:r>
              <a:rPr lang="en-US" altLang="zh-CN" sz="2000" dirty="0"/>
              <a:t>[3].</a:t>
            </a:r>
            <a:r>
              <a:rPr lang="zh-CN" altLang="en-US" sz="2000" dirty="0"/>
              <a:t> </a:t>
            </a:r>
            <a:r>
              <a:rPr lang="en-US" sz="2000" dirty="0"/>
              <a:t>Y.</a:t>
            </a:r>
            <a:r>
              <a:rPr lang="zh-CN" altLang="en-US" sz="2000" dirty="0"/>
              <a:t> </a:t>
            </a:r>
            <a:r>
              <a:rPr lang="en-US" sz="2000" dirty="0" err="1"/>
              <a:t>Abbasi</a:t>
            </a:r>
            <a:r>
              <a:rPr lang="en-US" altLang="zh-CN" sz="2000" dirty="0" err="1"/>
              <a:t>-</a:t>
            </a:r>
            <a:r>
              <a:rPr lang="en-US" sz="2000" dirty="0" err="1"/>
              <a:t>yadkori</a:t>
            </a:r>
            <a:r>
              <a:rPr lang="en-US" sz="2000" dirty="0"/>
              <a:t>,</a:t>
            </a:r>
            <a:r>
              <a:rPr lang="zh-CN" altLang="en-US" sz="2000" dirty="0"/>
              <a:t> </a:t>
            </a:r>
            <a:r>
              <a:rPr lang="en-US" sz="2000" dirty="0" err="1"/>
              <a:t>D.Pál</a:t>
            </a:r>
            <a:r>
              <a:rPr lang="en-US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and</a:t>
            </a:r>
            <a:r>
              <a:rPr lang="zh-CN" altLang="en-US" sz="2000" dirty="0"/>
              <a:t> </a:t>
            </a:r>
            <a:r>
              <a:rPr lang="en-US" sz="2000" dirty="0"/>
              <a:t>C.</a:t>
            </a:r>
            <a:r>
              <a:rPr lang="zh-CN" altLang="en-US" sz="2000" dirty="0"/>
              <a:t> </a:t>
            </a:r>
            <a:r>
              <a:rPr lang="en-US" sz="2000" dirty="0" err="1"/>
              <a:t>Szepesvári</a:t>
            </a:r>
            <a:r>
              <a:rPr lang="en-US" sz="2000" dirty="0"/>
              <a:t>.</a:t>
            </a:r>
            <a:r>
              <a:rPr lang="zh-CN" altLang="en-US" sz="2000" dirty="0"/>
              <a:t> </a:t>
            </a:r>
            <a:r>
              <a:rPr lang="en-US" sz="2000" dirty="0"/>
              <a:t>Improved</a:t>
            </a:r>
            <a:r>
              <a:rPr lang="zh-CN" altLang="en-US" sz="2000" dirty="0"/>
              <a:t> </a:t>
            </a:r>
            <a:r>
              <a:rPr lang="en-US" sz="2000" dirty="0"/>
              <a:t>algorithms for linear stochastic bandits. In </a:t>
            </a:r>
            <a:r>
              <a:rPr lang="en-US" sz="2000" i="1" dirty="0"/>
              <a:t>NIPS</a:t>
            </a:r>
            <a:r>
              <a:rPr lang="en-US" sz="2000" dirty="0"/>
              <a:t>, pages 2312–2320. 2011. </a:t>
            </a:r>
            <a:endParaRPr lang="zh-CN" altLang="en-US" sz="2000" dirty="0"/>
          </a:p>
          <a:p>
            <a:r>
              <a:rPr lang="en-US" altLang="zh-CN" sz="2000" dirty="0"/>
              <a:t>[4].</a:t>
            </a:r>
            <a:r>
              <a:rPr lang="zh-CN" altLang="en-US" sz="2000" dirty="0"/>
              <a:t> </a:t>
            </a:r>
            <a:r>
              <a:rPr lang="en-US" sz="2000" dirty="0"/>
              <a:t>C.</a:t>
            </a:r>
            <a:r>
              <a:rPr lang="zh-CN" altLang="en-US" sz="2000" dirty="0"/>
              <a:t> </a:t>
            </a:r>
            <a:r>
              <a:rPr lang="en-US" sz="2000" dirty="0"/>
              <a:t>Gentile,</a:t>
            </a:r>
            <a:r>
              <a:rPr lang="zh-CN" altLang="en-US" sz="2000" dirty="0"/>
              <a:t> </a:t>
            </a:r>
            <a:r>
              <a:rPr lang="en-US" sz="2000" dirty="0"/>
              <a:t>S.</a:t>
            </a:r>
            <a:r>
              <a:rPr lang="zh-CN" altLang="en-US" sz="2000" dirty="0"/>
              <a:t> </a:t>
            </a:r>
            <a:r>
              <a:rPr lang="en-US" sz="2000" dirty="0"/>
              <a:t>Li,</a:t>
            </a:r>
            <a:r>
              <a:rPr lang="zh-CN" altLang="en-US" sz="2000" dirty="0"/>
              <a:t> </a:t>
            </a:r>
            <a:r>
              <a:rPr lang="en-US" sz="2000" dirty="0"/>
              <a:t>and</a:t>
            </a:r>
            <a:r>
              <a:rPr lang="zh-CN" altLang="en-US" sz="2000" dirty="0"/>
              <a:t> </a:t>
            </a:r>
            <a:r>
              <a:rPr lang="en-US" sz="2000" dirty="0"/>
              <a:t>G.</a:t>
            </a:r>
            <a:r>
              <a:rPr lang="zh-CN" altLang="en-US" sz="2000" dirty="0"/>
              <a:t> </a:t>
            </a:r>
            <a:r>
              <a:rPr lang="en-US" sz="2000" dirty="0" err="1"/>
              <a:t>Zappella</a:t>
            </a:r>
            <a:r>
              <a:rPr lang="en-US" sz="2000" dirty="0"/>
              <a:t>.</a:t>
            </a:r>
            <a:r>
              <a:rPr lang="zh-CN" altLang="en-US" sz="2000" dirty="0"/>
              <a:t> </a:t>
            </a:r>
            <a:r>
              <a:rPr lang="en-US" sz="2000" dirty="0"/>
              <a:t>Online</a:t>
            </a:r>
            <a:r>
              <a:rPr lang="zh-CN" altLang="en-US" sz="2000" dirty="0"/>
              <a:t> </a:t>
            </a:r>
            <a:r>
              <a:rPr lang="en-US" sz="2000" dirty="0"/>
              <a:t>clustering</a:t>
            </a:r>
            <a:r>
              <a:rPr lang="zh-CN" altLang="en-US" sz="2000" dirty="0"/>
              <a:t> </a:t>
            </a:r>
            <a:r>
              <a:rPr lang="en-US" sz="2000" dirty="0"/>
              <a:t>of</a:t>
            </a:r>
            <a:r>
              <a:rPr lang="zh-CN" altLang="en-US" sz="2000" dirty="0"/>
              <a:t> </a:t>
            </a:r>
            <a:r>
              <a:rPr lang="en-US" sz="2000" dirty="0"/>
              <a:t>bandits.</a:t>
            </a:r>
            <a:r>
              <a:rPr lang="zh-CN" altLang="en-US" sz="2000" dirty="0"/>
              <a:t> </a:t>
            </a:r>
            <a:r>
              <a:rPr lang="en-US" sz="2000" dirty="0"/>
              <a:t>In </a:t>
            </a:r>
          </a:p>
          <a:p>
            <a:pPr marL="0" indent="0">
              <a:buNone/>
            </a:pPr>
            <a:r>
              <a:rPr lang="zh-CN" altLang="en-US" sz="2000" i="1" dirty="0"/>
              <a:t>      </a:t>
            </a:r>
            <a:r>
              <a:rPr lang="en-US" sz="2000" i="1" dirty="0"/>
              <a:t>Proceedings of the 31st International Conference on Machine Learning</a:t>
            </a:r>
            <a:r>
              <a:rPr lang="en-US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2014</a:t>
            </a:r>
            <a:endParaRPr lang="zh-CN" altLang="en-US" sz="2000" dirty="0"/>
          </a:p>
          <a:p>
            <a:r>
              <a:rPr lang="en-US" altLang="zh-CN" sz="2000" dirty="0"/>
              <a:t>[5].</a:t>
            </a:r>
            <a:r>
              <a:rPr lang="zh-CN" altLang="en-US" sz="2000" dirty="0"/>
              <a:t> </a:t>
            </a:r>
            <a:r>
              <a:rPr lang="en-US" sz="2000" dirty="0"/>
              <a:t>N.</a:t>
            </a:r>
            <a:r>
              <a:rPr lang="zh-CN" altLang="en-US" sz="2000" dirty="0"/>
              <a:t> </a:t>
            </a:r>
            <a:r>
              <a:rPr lang="en-US" sz="2000" dirty="0" err="1"/>
              <a:t>Cesa</a:t>
            </a:r>
            <a:r>
              <a:rPr lang="en-US" sz="2000" dirty="0"/>
              <a:t>-Bianchi,</a:t>
            </a:r>
            <a:r>
              <a:rPr lang="zh-CN" altLang="en-US" sz="2000" dirty="0"/>
              <a:t> </a:t>
            </a:r>
            <a:r>
              <a:rPr lang="en-US" sz="2000" dirty="0"/>
              <a:t>C.</a:t>
            </a:r>
            <a:r>
              <a:rPr lang="zh-CN" altLang="en-US" sz="2000" dirty="0"/>
              <a:t> </a:t>
            </a:r>
            <a:r>
              <a:rPr lang="en-US" sz="2000" dirty="0" err="1"/>
              <a:t>Gentile,and</a:t>
            </a:r>
            <a:r>
              <a:rPr lang="zh-CN" altLang="en-US" sz="2000" dirty="0"/>
              <a:t> </a:t>
            </a:r>
            <a:r>
              <a:rPr lang="en-US" sz="2000" dirty="0"/>
              <a:t>G.</a:t>
            </a:r>
            <a:r>
              <a:rPr lang="zh-CN" altLang="en-US" sz="2000" dirty="0"/>
              <a:t> </a:t>
            </a:r>
            <a:r>
              <a:rPr lang="en-US" sz="2000" dirty="0" err="1"/>
              <a:t>Zappella</a:t>
            </a:r>
            <a:r>
              <a:rPr lang="en-US" sz="2000" dirty="0"/>
              <a:t>.</a:t>
            </a:r>
            <a:r>
              <a:rPr lang="zh-CN" altLang="en-US" sz="2000" dirty="0"/>
              <a:t> </a:t>
            </a:r>
            <a:r>
              <a:rPr lang="en-US" sz="2000" dirty="0"/>
              <a:t>A</a:t>
            </a:r>
            <a:r>
              <a:rPr lang="zh-CN" altLang="en-US" sz="2000" dirty="0"/>
              <a:t> </a:t>
            </a:r>
            <a:r>
              <a:rPr lang="en-US" sz="2000" dirty="0"/>
              <a:t>gang</a:t>
            </a:r>
            <a:r>
              <a:rPr lang="zh-CN" altLang="en-US" sz="2000" dirty="0"/>
              <a:t> </a:t>
            </a:r>
            <a:r>
              <a:rPr lang="en-US" sz="2000" dirty="0"/>
              <a:t>of</a:t>
            </a:r>
            <a:r>
              <a:rPr lang="zh-CN" altLang="en-US" sz="2000" dirty="0"/>
              <a:t> </a:t>
            </a:r>
            <a:r>
              <a:rPr lang="en-US" sz="2000" dirty="0"/>
              <a:t>bandits.</a:t>
            </a:r>
            <a:r>
              <a:rPr lang="zh-CN" altLang="en-US" sz="2000" dirty="0"/>
              <a:t> </a:t>
            </a:r>
            <a:r>
              <a:rPr lang="en-US" sz="2000" i="1" dirty="0"/>
              <a:t>In Pro. NIPS</a:t>
            </a:r>
            <a:r>
              <a:rPr lang="en-US" sz="2000" dirty="0"/>
              <a:t>, 2013. </a:t>
            </a:r>
            <a:endParaRPr lang="zh-CN" altLang="en-US" sz="2000" dirty="0"/>
          </a:p>
          <a:p>
            <a:r>
              <a:rPr lang="en-US" altLang="zh-CN" sz="2000" dirty="0"/>
              <a:t>[6].</a:t>
            </a:r>
            <a:r>
              <a:rPr lang="zh-CN" altLang="en-US" sz="2000" dirty="0"/>
              <a:t> </a:t>
            </a:r>
            <a:r>
              <a:rPr lang="en-US" sz="2000" dirty="0"/>
              <a:t>J. </a:t>
            </a:r>
            <a:r>
              <a:rPr lang="en-US" sz="2000" dirty="0" err="1"/>
              <a:t>Kawale</a:t>
            </a:r>
            <a:r>
              <a:rPr lang="en-US" sz="2000" dirty="0"/>
              <a:t>, H. H. Bui, B. </a:t>
            </a:r>
            <a:r>
              <a:rPr lang="en-US" sz="2000" dirty="0" err="1"/>
              <a:t>Kveton</a:t>
            </a:r>
            <a:r>
              <a:rPr lang="en-US" sz="2000" dirty="0"/>
              <a:t>, L. Tran-</a:t>
            </a:r>
            <a:r>
              <a:rPr lang="en-US" sz="2000" dirty="0" err="1"/>
              <a:t>Thanh</a:t>
            </a:r>
            <a:r>
              <a:rPr lang="en-US" sz="2000" dirty="0"/>
              <a:t>, and S. Chawla. Efficient Thompson sampling for online matrix-factorization recommendation. In NIPS, pages 1297–1305, 2015.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zh-CN" altLang="en-US" sz="2000" dirty="0"/>
          </a:p>
          <a:p>
            <a:endParaRPr lang="en-US" sz="2000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Contextual Bandits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10134" y="1093017"/>
                <a:ext cx="8686800" cy="56284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zh-CN" altLang="en-US" sz="28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In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each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round: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800" dirty="0"/>
                  <a:t>(1).</a:t>
                </a:r>
                <a:r>
                  <a:rPr lang="zh-CN" altLang="en-US" sz="2800" dirty="0"/>
                  <a:t> </a:t>
                </a:r>
                <a:r>
                  <a:rPr lang="en-US" altLang="zh-CN" sz="2800" b="1" dirty="0"/>
                  <a:t>Observe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context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vector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of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each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arm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𝑎</m:t>
                    </m:r>
                    <m:r>
                      <a:rPr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𝒜</m:t>
                    </m:r>
                  </m:oMath>
                </a14:m>
                <a:r>
                  <a:rPr lang="zh-CN" altLang="en-US" sz="2800" dirty="0" smtClean="0"/>
                  <a:t>  </a:t>
                </a:r>
                <a:endParaRPr lang="zh-CN" altLang="en-US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(2).</a:t>
                </a:r>
                <a:r>
                  <a:rPr lang="zh-CN" altLang="en-US" sz="2800" dirty="0"/>
                  <a:t> </a:t>
                </a:r>
                <a:r>
                  <a:rPr lang="en-US" altLang="zh-CN" sz="2800" b="1" dirty="0"/>
                  <a:t>Picks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an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arm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zh-CN" altLang="en-US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    </a:t>
                </a:r>
                <a:endParaRPr lang="zh-CN" altLang="en-US" sz="2800" dirty="0" smtClean="0"/>
              </a:p>
              <a:p>
                <a:pPr marL="0" indent="0">
                  <a:buNone/>
                </a:pPr>
                <a:r>
                  <a:rPr lang="zh-CN" altLang="en-US" sz="2800" dirty="0" smtClean="0"/>
                  <a:t>  </a:t>
                </a:r>
              </a:p>
              <a:p>
                <a:pPr marL="0" indent="0">
                  <a:buNone/>
                </a:pPr>
                <a:endParaRPr lang="zh-CN" altLang="en-US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(3).</a:t>
                </a:r>
                <a:r>
                  <a:rPr lang="zh-CN" altLang="en-US" sz="2800" dirty="0"/>
                  <a:t> </a:t>
                </a:r>
                <a:r>
                  <a:rPr lang="en-US" altLang="zh-CN" sz="2800" b="1" dirty="0"/>
                  <a:t>Receive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reward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 </a:t>
                </a:r>
                <a:endParaRPr lang="zh-CN" altLang="en-US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(4).</a:t>
                </a:r>
                <a:r>
                  <a:rPr lang="zh-CN" altLang="en-US" sz="2800" dirty="0"/>
                  <a:t> </a:t>
                </a:r>
                <a:r>
                  <a:rPr lang="en-US" altLang="zh-CN" sz="2800" b="1" dirty="0"/>
                  <a:t>Update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model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134" y="1093017"/>
                <a:ext cx="8686800" cy="5628457"/>
              </a:xfrm>
              <a:blipFill rotWithShape="0">
                <a:blip r:embed="rId3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13" y="1664675"/>
            <a:ext cx="508534" cy="56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0793" y="2744327"/>
            <a:ext cx="377108" cy="332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09282" y="2737823"/>
            <a:ext cx="384474" cy="339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2360" y="2744327"/>
            <a:ext cx="377107" cy="332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8049" y="28098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…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773" y="3034648"/>
            <a:ext cx="337413" cy="279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499" y="3019173"/>
            <a:ext cx="344778" cy="285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92" y="3025688"/>
            <a:ext cx="316645" cy="262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9872" y="3880777"/>
            <a:ext cx="416064" cy="3673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876630" y="4098541"/>
            <a:ext cx="2534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47" y="3815789"/>
            <a:ext cx="486797" cy="5885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199" y="5174293"/>
            <a:ext cx="335737" cy="288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2138" y="5147900"/>
            <a:ext cx="456206" cy="3417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45193" y="5147900"/>
            <a:ext cx="45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85248" y="4267827"/>
            <a:ext cx="0" cy="8173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3" y="3257664"/>
            <a:ext cx="4823426" cy="14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Exploitation</a:t>
            </a:r>
            <a:r>
              <a:rPr lang="zh-CN" altLang="en-US" sz="4000" dirty="0"/>
              <a:t> </a:t>
            </a:r>
            <a:r>
              <a:rPr lang="en-US" altLang="zh-CN" sz="4000" dirty="0"/>
              <a:t>VS.</a:t>
            </a:r>
            <a:r>
              <a:rPr lang="zh-CN" altLang="en-US" sz="4000" dirty="0"/>
              <a:t> </a:t>
            </a:r>
            <a:r>
              <a:rPr lang="en-US" altLang="zh-CN" sz="4000" dirty="0"/>
              <a:t>Exploration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6135" y="4014356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5207" y="3573016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Collaborative Bandits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74131"/>
                  </p:ext>
                </p:extLst>
              </p:nvPr>
            </p:nvGraphicFramePr>
            <p:xfrm>
              <a:off x="107504" y="4342224"/>
              <a:ext cx="885698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807414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74131"/>
                  </p:ext>
                </p:extLst>
              </p:nvPr>
            </p:nvGraphicFramePr>
            <p:xfrm>
              <a:off x="107504" y="4342224"/>
              <a:ext cx="885698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8074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324" y="4005064"/>
            <a:ext cx="317500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672" y="4005064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Exploitation</a:t>
            </a:r>
            <a:r>
              <a:rPr lang="zh-CN" altLang="en-US" sz="4000" dirty="0"/>
              <a:t> </a:t>
            </a:r>
            <a:r>
              <a:rPr lang="en-US" altLang="zh-CN" sz="4000" dirty="0"/>
              <a:t>VS.</a:t>
            </a:r>
            <a:r>
              <a:rPr lang="zh-CN" altLang="en-US" sz="4000" dirty="0"/>
              <a:t> </a:t>
            </a:r>
            <a:r>
              <a:rPr lang="en-US" altLang="zh-CN" sz="4000" dirty="0"/>
              <a:t>Exploration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8144" y="4086364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97216" y="3645024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Collaborative Bandits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730679"/>
                  </p:ext>
                </p:extLst>
              </p:nvPr>
            </p:nvGraphicFramePr>
            <p:xfrm>
              <a:off x="107504" y="4342224"/>
              <a:ext cx="8856981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3923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730679"/>
                  </p:ext>
                </p:extLst>
              </p:nvPr>
            </p:nvGraphicFramePr>
            <p:xfrm>
              <a:off x="107504" y="4342224"/>
              <a:ext cx="8856981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73923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04" y="3988296"/>
            <a:ext cx="317500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0324" y="4005064"/>
            <a:ext cx="3175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672" y="4005064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Exploitation</a:t>
            </a:r>
            <a:r>
              <a:rPr lang="zh-CN" altLang="en-US" sz="4000" dirty="0"/>
              <a:t> </a:t>
            </a:r>
            <a:r>
              <a:rPr lang="en-US" altLang="zh-CN" sz="4000" dirty="0"/>
              <a:t>VS.</a:t>
            </a:r>
            <a:r>
              <a:rPr lang="zh-CN" altLang="en-US" sz="4000" dirty="0"/>
              <a:t> </a:t>
            </a:r>
            <a:r>
              <a:rPr lang="en-US" altLang="zh-CN" sz="4000" dirty="0"/>
              <a:t>Exploration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6138" y="4086364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5210" y="3645024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3351778"/>
                  </p:ext>
                </p:extLst>
              </p:nvPr>
            </p:nvGraphicFramePr>
            <p:xfrm>
              <a:off x="107507" y="4342224"/>
              <a:ext cx="8856981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3923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3351778"/>
                  </p:ext>
                </p:extLst>
              </p:nvPr>
            </p:nvGraphicFramePr>
            <p:xfrm>
              <a:off x="107507" y="4342224"/>
              <a:ext cx="8856981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73923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988296"/>
            <a:ext cx="317500" cy="30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04" y="3988296"/>
            <a:ext cx="317500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324" y="4005064"/>
            <a:ext cx="3175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672" y="4005064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Exploitation</a:t>
            </a:r>
            <a:r>
              <a:rPr lang="zh-CN" altLang="en-US" sz="4000" dirty="0"/>
              <a:t> </a:t>
            </a:r>
            <a:r>
              <a:rPr lang="en-US" altLang="zh-CN" sz="4000" dirty="0"/>
              <a:t>VS.</a:t>
            </a:r>
            <a:r>
              <a:rPr lang="zh-CN" altLang="en-US" sz="4000" dirty="0"/>
              <a:t> </a:t>
            </a:r>
            <a:r>
              <a:rPr lang="en-US" altLang="zh-CN" sz="4000" dirty="0"/>
              <a:t>Exploration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6135" y="4086364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5207" y="3645024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878778"/>
                  </p:ext>
                </p:extLst>
              </p:nvPr>
            </p:nvGraphicFramePr>
            <p:xfrm>
              <a:off x="107504" y="4342224"/>
              <a:ext cx="8856983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43071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878778"/>
                  </p:ext>
                </p:extLst>
              </p:nvPr>
            </p:nvGraphicFramePr>
            <p:xfrm>
              <a:off x="107504" y="4342224"/>
              <a:ext cx="8856983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74307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119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805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96823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988296"/>
            <a:ext cx="3175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04" y="3988296"/>
            <a:ext cx="3175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324" y="4005064"/>
            <a:ext cx="31750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672" y="4005064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/>
              <a:t>Exploitation</a:t>
            </a:r>
            <a:r>
              <a:rPr lang="zh-CN" altLang="en-US" sz="4000" dirty="0"/>
              <a:t> </a:t>
            </a:r>
            <a:r>
              <a:rPr lang="en-US" altLang="zh-CN" sz="4000" dirty="0"/>
              <a:t>VS.</a:t>
            </a:r>
            <a:r>
              <a:rPr lang="zh-CN" altLang="en-US" sz="4000" dirty="0"/>
              <a:t> </a:t>
            </a:r>
            <a:r>
              <a:rPr lang="en-US" altLang="zh-CN" sz="4000" dirty="0"/>
              <a:t>Exploration</a:t>
            </a:r>
            <a:r>
              <a:rPr lang="zh-CN" altLang="en-US" sz="4000" dirty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96135" y="4086364"/>
            <a:ext cx="20162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5207" y="3501008"/>
            <a:ext cx="61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182051" y="2854938"/>
            <a:ext cx="20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</a:rPr>
              <a:t>Exploit</a:t>
            </a:r>
            <a:r>
              <a:rPr lang="zh-CN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</a:rPr>
              <a:t>too</a:t>
            </a:r>
            <a:r>
              <a:rPr lang="zh-CN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early and too much!</a:t>
            </a:r>
            <a:r>
              <a:rPr lang="zh-CN" altLang="en-US" sz="2000" b="1" i="1" dirty="0" smtClean="0">
                <a:solidFill>
                  <a:srgbClr val="FF0000"/>
                </a:solidFill>
              </a:rPr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CS@UVa</a:t>
            </a:r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Collaborative Bandits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888534"/>
                  </p:ext>
                </p:extLst>
              </p:nvPr>
            </p:nvGraphicFramePr>
            <p:xfrm>
              <a:off x="107504" y="4342224"/>
              <a:ext cx="885698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432050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1008114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36520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0.55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0.6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65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888534"/>
                  </p:ext>
                </p:extLst>
              </p:nvPr>
            </p:nvGraphicFramePr>
            <p:xfrm>
              <a:off x="107504" y="4342224"/>
              <a:ext cx="885698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16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925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0261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4320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10081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Selection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Article</a:t>
                          </a:r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106557" r="-62537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0.4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0.55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0.6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210000" r="-62537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8" t="-310000" r="-62537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7700"/>
                <a:ext cx="10564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47700"/>
                <a:ext cx="12241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37" y="3347700"/>
                <a:ext cx="124778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771950"/>
            <a:ext cx="1416509" cy="1416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1772816"/>
            <a:ext cx="1416509" cy="1416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3723" y="1796467"/>
            <a:ext cx="1416509" cy="1416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988296"/>
            <a:ext cx="3175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904" y="3988296"/>
            <a:ext cx="3175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324" y="4005064"/>
            <a:ext cx="317500" cy="30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672" y="4005064"/>
            <a:ext cx="317500" cy="304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748" y="3988296"/>
            <a:ext cx="393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12019</TotalTime>
  <Words>4298</Words>
  <Application>Microsoft Office PowerPoint</Application>
  <PresentationFormat>On-screen Show (4:3)</PresentationFormat>
  <Paragraphs>612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宋体</vt:lpstr>
      <vt:lpstr>Arial</vt:lpstr>
      <vt:lpstr>Calibri</vt:lpstr>
      <vt:lpstr>Cambria Math</vt:lpstr>
      <vt:lpstr>Courier New</vt:lpstr>
      <vt:lpstr>Wingdings</vt:lpstr>
      <vt:lpstr>Office 主题</vt:lpstr>
      <vt:lpstr>Contextual Bandits in a Collaborative Environment</vt:lpstr>
      <vt:lpstr>Running Example: News Recommendation</vt:lpstr>
      <vt:lpstr>Exploitation VS. Exploration </vt:lpstr>
      <vt:lpstr>Exploitation VS. Exploration </vt:lpstr>
      <vt:lpstr>Exploitation VS. Exploration </vt:lpstr>
      <vt:lpstr>Exploitation VS. Exploration </vt:lpstr>
      <vt:lpstr>Exploitation VS. Exploration </vt:lpstr>
      <vt:lpstr>Exploitation VS. Exploration </vt:lpstr>
      <vt:lpstr>Exploitation VS. Exploration </vt:lpstr>
      <vt:lpstr>Running Example: News Recommendation</vt:lpstr>
      <vt:lpstr>A Collaborative Environment</vt:lpstr>
      <vt:lpstr>Related work</vt:lpstr>
      <vt:lpstr>Related work</vt:lpstr>
      <vt:lpstr>Related work</vt:lpstr>
      <vt:lpstr>Model Assumption</vt:lpstr>
      <vt:lpstr>Model Assumption</vt:lpstr>
      <vt:lpstr>PowerPoint Presentation</vt:lpstr>
      <vt:lpstr>Exploitation</vt:lpstr>
      <vt:lpstr>Exploration</vt:lpstr>
      <vt:lpstr>Exploration</vt:lpstr>
      <vt:lpstr>Arm selection strategy</vt:lpstr>
      <vt:lpstr>Algorithm-CoLin</vt:lpstr>
      <vt:lpstr>Regret Analysis</vt:lpstr>
      <vt:lpstr>Regret Analysis</vt:lpstr>
      <vt:lpstr>Regret Analysis</vt:lpstr>
      <vt:lpstr>Regret Analysis</vt:lpstr>
      <vt:lpstr>Regret Analysis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Future Work</vt:lpstr>
      <vt:lpstr>Acknowledgement</vt:lpstr>
      <vt:lpstr>References</vt:lpstr>
      <vt:lpstr>Contextual Bandits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 Bandits</dc:title>
  <dc:creator>Qingyun Wu</dc:creator>
  <cp:lastModifiedBy>hongning wang</cp:lastModifiedBy>
  <cp:revision>464</cp:revision>
  <dcterms:created xsi:type="dcterms:W3CDTF">2016-02-16T03:34:14Z</dcterms:created>
  <dcterms:modified xsi:type="dcterms:W3CDTF">2016-07-16T02:42:08Z</dcterms:modified>
</cp:coreProperties>
</file>