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68" r:id="rId20"/>
    <p:sldId id="272" r:id="rId21"/>
    <p:sldId id="273" r:id="rId22"/>
    <p:sldId id="275" r:id="rId23"/>
    <p:sldId id="274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281" autoAdjust="0"/>
  </p:normalViewPr>
  <p:slideViewPr>
    <p:cSldViewPr snapToGrid="0">
      <p:cViewPr varScale="1">
        <p:scale>
          <a:sx n="75" d="100"/>
          <a:sy n="75" d="100"/>
        </p:scale>
        <p:origin x="37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7A256-2559-4F77-9554-FDCBDFF88336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1F6FC-43F6-4E80-B619-C522006FD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9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</a:t>
            </a:r>
            <a:r>
              <a:rPr lang="en-US" baseline="0" dirty="0" smtClean="0"/>
              <a:t> a simple but very effective way of doing personalization is to remember user clicks. And next time when the user issue the same query, we </a:t>
            </a:r>
            <a:r>
              <a:rPr lang="en-US" baseline="0" dirty="0" err="1" smtClean="0"/>
              <a:t>rerank</a:t>
            </a:r>
            <a:r>
              <a:rPr lang="en-US" baseline="0" dirty="0" smtClean="0"/>
              <a:t> the results based his personal CTR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F6FC-43F6-4E80-B619-C522006FD0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63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we propose to use different strategies to reduce the cases of overfitting.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first </a:t>
            </a:r>
            <a:r>
              <a:rPr lang="en-US" baseline="0" dirty="0" err="1" smtClean="0"/>
              <a:t>stragety</a:t>
            </a:r>
            <a:r>
              <a:rPr lang="en-US" baseline="0" dirty="0" smtClean="0"/>
              <a:t> is to control what data use for adaptation</a:t>
            </a:r>
            <a:endParaRPr lang="en-US" dirty="0" smtClean="0"/>
          </a:p>
          <a:p>
            <a:r>
              <a:rPr lang="en-US" dirty="0" smtClean="0"/>
              <a:t>H1: so if the difference</a:t>
            </a:r>
            <a:r>
              <a:rPr lang="en-US" baseline="0" dirty="0" smtClean="0"/>
              <a:t> is pretty large, that means the user treats this query differently from the rest of users and this we put more weights on it</a:t>
            </a:r>
          </a:p>
          <a:p>
            <a:r>
              <a:rPr lang="en-US" baseline="0" dirty="0" smtClean="0"/>
              <a:t>H2: instead per user basis, we weight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F6FC-43F6-4E80-B619-C522006FD0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74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neuron focus</a:t>
            </a:r>
            <a:r>
              <a:rPr lang="en-US" baseline="0" dirty="0" smtClean="0"/>
              <a:t> on specific feature space, for example, in CV, neurons are trained to recognized different patterns of edges of the images as edge detectors.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F6FC-43F6-4E80-B619-C522006FD0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7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common type of personalization comes</a:t>
            </a:r>
            <a:r>
              <a:rPr lang="en-US" baseline="0" dirty="0" smtClean="0"/>
              <a:t> from inferring user interests based on their clicked document. Often time users are </a:t>
            </a:r>
            <a:r>
              <a:rPr lang="en-US" baseline="0" dirty="0" err="1" smtClean="0"/>
              <a:t>categoried</a:t>
            </a:r>
            <a:r>
              <a:rPr lang="en-US" baseline="0" dirty="0" smtClean="0"/>
              <a:t> into one or more existing categories in a predefined user-interest </a:t>
            </a:r>
            <a:r>
              <a:rPr lang="en-US" baseline="0" dirty="0" err="1" smtClean="0"/>
              <a:t>taxnonmy</a:t>
            </a:r>
            <a:r>
              <a:rPr lang="en-US" baseline="0" dirty="0" smtClean="0"/>
              <a:t>. So that by associating user profiles with web documents, web documents can be </a:t>
            </a:r>
            <a:r>
              <a:rPr lang="en-US" baseline="0" dirty="0" err="1" smtClean="0"/>
              <a:t>reranked</a:t>
            </a:r>
            <a:r>
              <a:rPr lang="en-US" baseline="0" dirty="0" smtClean="0"/>
              <a:t> accordingly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F6FC-43F6-4E80-B619-C522006FD0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5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illustrated previously, there are in general two types of work in personalized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F6FC-43F6-4E80-B619-C522006FD0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8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our previous work presented in last year’s </a:t>
            </a:r>
            <a:r>
              <a:rPr lang="en-US" dirty="0" err="1" smtClean="0"/>
              <a:t>sigir</a:t>
            </a:r>
            <a:r>
              <a:rPr lang="en-US" dirty="0" smtClean="0"/>
              <a:t> tried to address</a:t>
            </a:r>
            <a:r>
              <a:rPr lang="en-US" baseline="0" dirty="0" smtClean="0"/>
              <a:t> the aforementioned issue by proposing a framework that adapt a globally trained ranking model to each individual users by adjust parameters according to user search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F6FC-43F6-4E80-B619-C522006FD0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2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was a generic framework</a:t>
            </a:r>
            <a:r>
              <a:rPr lang="en-US" baseline="0" dirty="0" smtClean="0"/>
              <a:t> that can be optimized using different loss function with a regularization term for groups of parameters. One of the generalization we tried was a RankNet without hidden layers, which is similar to logistic regression in </a:t>
            </a:r>
            <a:r>
              <a:rPr lang="en-US" baseline="0" smtClean="0"/>
              <a:t>this sense. </a:t>
            </a:r>
            <a:r>
              <a:rPr lang="en-US" baseline="0" dirty="0" smtClean="0"/>
              <a:t>That model works pretty well comparing to other generalizations, which brought us to this subject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F6FC-43F6-4E80-B619-C522006FD0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2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contribution of this paper is multifold.</a:t>
            </a:r>
            <a:r>
              <a:rPr lang="en-US" baseline="0" dirty="0" smtClean="0"/>
              <a:t> Given the recent success of deep learning, we want to fully explore its capability in improving ranking performance. So we want to train a set of </a:t>
            </a:r>
            <a:r>
              <a:rPr lang="en-US" baseline="0" dirty="0" err="1" smtClean="0"/>
              <a:t>ranknet</a:t>
            </a:r>
            <a:r>
              <a:rPr lang="en-US" baseline="0" dirty="0" smtClean="0"/>
              <a:t> models, from shallow ones to very deep ones, to see how the performance changes with the increase of hidden layers and model parameters.</a:t>
            </a:r>
          </a:p>
          <a:p>
            <a:r>
              <a:rPr lang="en-US" baseline="0" dirty="0" smtClean="0"/>
              <a:t>The way we perform adaptation is to do continue-train for each individual users, so one model per user</a:t>
            </a:r>
          </a:p>
          <a:p>
            <a:r>
              <a:rPr lang="en-US" baseline="0" dirty="0" smtClean="0"/>
              <a:t>And finally, to improve the personalization performance, we leverage </a:t>
            </a:r>
            <a:r>
              <a:rPr lang="en-US" baseline="0" dirty="0" err="1" smtClean="0"/>
              <a:t>serval</a:t>
            </a:r>
            <a:r>
              <a:rPr lang="en-US" baseline="0" dirty="0" smtClean="0"/>
              <a:t> strategies by either control the adaptation data or regularize the </a:t>
            </a:r>
            <a:r>
              <a:rPr lang="en-US" baseline="0" dirty="0" err="1" smtClean="0"/>
              <a:t>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F6FC-43F6-4E80-B619-C522006FD0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7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first briefly review RankNet. Instead of learning from individual labeled</a:t>
            </a:r>
            <a:r>
              <a:rPr lang="en-US" baseline="0" dirty="0" smtClean="0"/>
              <a:t> instances, RankNet learns from pair-wise preference for each query instances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F6FC-43F6-4E80-B619-C522006FD0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77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having</a:t>
            </a:r>
            <a:r>
              <a:rPr lang="en-US" baseline="0" dirty="0" smtClean="0"/>
              <a:t> the global model trained, we then perform our adaptation using continue-train. We construct user preference… A common assumption is that clicked document is treated more relevant than </a:t>
            </a:r>
            <a:r>
              <a:rPr lang="en-US" baseline="0" dirty="0" err="1" smtClean="0"/>
              <a:t>skiped</a:t>
            </a:r>
            <a:r>
              <a:rPr lang="en-US" baseline="0" dirty="0" smtClean="0"/>
              <a:t> doc by the user. In addition, to address the position-bias introduced by ranking, we use two click feedback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F6FC-43F6-4E80-B619-C522006FD0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0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Despite the fact that adaptation increases the performance significantly, we still</a:t>
            </a:r>
            <a:r>
              <a:rPr lang="en-US" baseline="0" dirty="0" smtClean="0"/>
              <a:t> see a lot of issues with that in terms of generalization. In particular, our adaptation </a:t>
            </a:r>
            <a:r>
              <a:rPr lang="en-US" baseline="0" dirty="0" err="1" smtClean="0"/>
              <a:t>stragetires</a:t>
            </a:r>
            <a:r>
              <a:rPr lang="en-US" baseline="0" dirty="0" smtClean="0"/>
              <a:t> often fails for infrequent users, or light user if you will</a:t>
            </a:r>
          </a:p>
          <a:p>
            <a:r>
              <a:rPr lang="en-US" baseline="0" dirty="0" smtClean="0"/>
              <a:t>We see the training errors keep going down, but the validation error increases after a certain period of iteration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F6FC-43F6-4E80-B619-C522006FD0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4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3F5-7DE4-48FD-9473-37E8A67752BF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6A08-16DB-4D48-8CE0-967A4D021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0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3F5-7DE4-48FD-9473-37E8A67752BF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6A08-16DB-4D48-8CE0-967A4D021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9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3F5-7DE4-48FD-9473-37E8A67752BF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6A08-16DB-4D48-8CE0-967A4D021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1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3F5-7DE4-48FD-9473-37E8A67752BF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6A08-16DB-4D48-8CE0-967A4D0219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2" y="136702"/>
            <a:ext cx="1600200" cy="4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9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3F5-7DE4-48FD-9473-37E8A67752BF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6A08-16DB-4D48-8CE0-967A4D021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93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3F5-7DE4-48FD-9473-37E8A67752BF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6A08-16DB-4D48-8CE0-967A4D021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1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3F5-7DE4-48FD-9473-37E8A67752BF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6A08-16DB-4D48-8CE0-967A4D021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4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3F5-7DE4-48FD-9473-37E8A67752BF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6A08-16DB-4D48-8CE0-967A4D021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2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3F5-7DE4-48FD-9473-37E8A67752BF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6A08-16DB-4D48-8CE0-967A4D021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3F5-7DE4-48FD-9473-37E8A67752BF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6A08-16DB-4D48-8CE0-967A4D021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3F5-7DE4-48FD-9473-37E8A67752BF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6A08-16DB-4D48-8CE0-967A4D021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0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213F5-7DE4-48FD-9473-37E8A67752BF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6A08-16DB-4D48-8CE0-967A4D021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Adapting Deep RankNet for Personalized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aseline="30000" dirty="0" smtClean="0"/>
              <a:t>1</a:t>
            </a:r>
            <a:r>
              <a:rPr lang="en-US" dirty="0" smtClean="0"/>
              <a:t>Yang Song, </a:t>
            </a:r>
            <a:r>
              <a:rPr lang="en-US" baseline="30000" dirty="0" smtClean="0"/>
              <a:t>2</a:t>
            </a:r>
            <a:r>
              <a:rPr lang="en-US" dirty="0" smtClean="0"/>
              <a:t>Hongning Wang, </a:t>
            </a:r>
            <a:r>
              <a:rPr lang="en-US" baseline="30000" dirty="0" smtClean="0"/>
              <a:t>1</a:t>
            </a:r>
            <a:r>
              <a:rPr lang="en-US" dirty="0" smtClean="0"/>
              <a:t>Xiaodong He</a:t>
            </a:r>
          </a:p>
          <a:p>
            <a:r>
              <a:rPr lang="en-US" baseline="30000" dirty="0" smtClean="0"/>
              <a:t>1</a:t>
            </a:r>
            <a:r>
              <a:rPr lang="en-US" dirty="0" smtClean="0"/>
              <a:t>Microsoft Research, Redmond</a:t>
            </a:r>
          </a:p>
          <a:p>
            <a:r>
              <a:rPr lang="en-US" dirty="0" smtClean="0"/>
              <a:t> </a:t>
            </a:r>
            <a:r>
              <a:rPr lang="en-US" baseline="30000" dirty="0" smtClean="0"/>
              <a:t>2</a:t>
            </a:r>
            <a:r>
              <a:rPr lang="en-US" dirty="0" smtClean="0"/>
              <a:t>University of Illinois at Urbana-Champaign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" y="136525"/>
            <a:ext cx="1744663" cy="574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34" y="136525"/>
            <a:ext cx="1600200" cy="4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8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8"/>
    </mc:Choice>
    <mc:Fallback>
      <p:transition spd="slow" advTm="447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Global RankNet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Using 400 ranking features (a subset) for training</a:t>
            </a:r>
          </a:p>
          <a:p>
            <a:r>
              <a:rPr lang="en-US" dirty="0" smtClean="0"/>
              <a:t>Learning rate decreases over time</a:t>
            </a:r>
          </a:p>
          <a:p>
            <a:pPr lvl="1"/>
            <a:r>
              <a:rPr lang="en-US" dirty="0" smtClean="0"/>
              <a:t>Initial value 0.01</a:t>
            </a:r>
          </a:p>
          <a:p>
            <a:pPr lvl="1"/>
            <a:r>
              <a:rPr lang="en-US" dirty="0" smtClean="0"/>
              <a:t>Reduce by 1/5 when validation NDCG drops by &gt; 1% or pair-wise errors increase by &gt; 3% </a:t>
            </a:r>
          </a:p>
          <a:p>
            <a:r>
              <a:rPr lang="en-US" dirty="0" smtClean="0"/>
              <a:t>Early-stop is used when validation NDCG changes less than 0.00001 for 10 iterations.</a:t>
            </a:r>
          </a:p>
          <a:p>
            <a:r>
              <a:rPr lang="en-US" dirty="0" smtClean="0"/>
              <a:t>A total of 20 configurations of RankNet are tested </a:t>
            </a:r>
          </a:p>
          <a:p>
            <a:r>
              <a:rPr lang="en-US" dirty="0" smtClean="0"/>
              <a:t>Best performance achieved by two models</a:t>
            </a:r>
          </a:p>
          <a:p>
            <a:pPr lvl="1"/>
            <a:r>
              <a:rPr lang="en-US" dirty="0" smtClean="0"/>
              <a:t>“50 50” – a shallow two hidden layer model</a:t>
            </a:r>
          </a:p>
          <a:p>
            <a:pPr lvl="1"/>
            <a:r>
              <a:rPr lang="en-US" dirty="0" smtClean="0"/>
              <a:t>“100 100 50 50 20” – a deep five hidden layer model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51" y="1523069"/>
            <a:ext cx="7984015" cy="465389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211786" y="114300"/>
            <a:ext cx="2802416" cy="1644162"/>
            <a:chOff x="9211786" y="114300"/>
            <a:chExt cx="2802416" cy="16441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1786" y="124625"/>
              <a:ext cx="2802416" cy="163353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214338" y="114300"/>
              <a:ext cx="1397977" cy="16441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223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Global RankNet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models tend to perform better</a:t>
            </a:r>
          </a:p>
          <a:p>
            <a:r>
              <a:rPr lang="en-US" dirty="0" smtClean="0"/>
              <a:t>Smaller models often have lower variance</a:t>
            </a:r>
          </a:p>
          <a:p>
            <a:r>
              <a:rPr lang="en-US" dirty="0" smtClean="0"/>
              <a:t>Initialization of RankNet is important to train a successful model</a:t>
            </a:r>
          </a:p>
          <a:p>
            <a:pPr lvl="1"/>
            <a:r>
              <a:rPr lang="en-US" dirty="0" smtClean="0"/>
              <a:t>Using multiple </a:t>
            </a:r>
            <a:r>
              <a:rPr lang="en-US" dirty="0" smtClean="0"/>
              <a:t>starting </a:t>
            </a:r>
            <a:r>
              <a:rPr lang="en-US" dirty="0" smtClean="0"/>
              <a:t>points and choose the best one for initialization</a:t>
            </a:r>
            <a:endParaRPr lang="en-US" dirty="0" smtClean="0"/>
          </a:p>
          <a:p>
            <a:r>
              <a:rPr lang="en-US" dirty="0" smtClean="0"/>
              <a:t>Larger models take more time to train</a:t>
            </a:r>
          </a:p>
          <a:p>
            <a:pPr lvl="1"/>
            <a:r>
              <a:rPr lang="en-US" dirty="0" smtClean="0"/>
              <a:t>Added one hidden layer increase training time by 2~5 times</a:t>
            </a:r>
          </a:p>
          <a:p>
            <a:r>
              <a:rPr lang="en-US" dirty="0" smtClean="0"/>
              <a:t>The biggest model (with 5-hidden layer) takes two weeks to train</a:t>
            </a:r>
          </a:p>
          <a:p>
            <a:pPr lvl="1"/>
            <a:r>
              <a:rPr lang="en-US" dirty="0" smtClean="0"/>
              <a:t>With parallelization on back-prop on a MSR HPC server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076" y="2071688"/>
            <a:ext cx="1275126" cy="258823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81" y="5636251"/>
            <a:ext cx="10669219" cy="12163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211786" y="114300"/>
            <a:ext cx="2802416" cy="1644162"/>
            <a:chOff x="9211786" y="114300"/>
            <a:chExt cx="2802416" cy="1644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11786" y="124625"/>
              <a:ext cx="2802416" cy="163353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214338" y="114300"/>
              <a:ext cx="1397977" cy="16441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8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Model Adaptation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Perform </a:t>
                </a:r>
                <a:r>
                  <a:rPr lang="en-US" u="sng" dirty="0" smtClean="0"/>
                  <a:t>continue-train</a:t>
                </a:r>
                <a:r>
                  <a:rPr lang="en-US" dirty="0" smtClean="0"/>
                  <a:t> on global models for each user</a:t>
                </a:r>
              </a:p>
              <a:p>
                <a:pPr lvl="1"/>
                <a:r>
                  <a:rPr lang="en-US" dirty="0" smtClean="0"/>
                  <a:t>Construct user preference data based on user clicks: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i="1" dirty="0" smtClean="0"/>
                  <a:t>Click</a:t>
                </a:r>
                <a:r>
                  <a:rPr lang="en-US" dirty="0" smtClean="0"/>
                  <a:t> &gt; </a:t>
                </a:r>
                <a:r>
                  <a:rPr lang="en-US" i="1" dirty="0" smtClean="0"/>
                  <a:t>Skip Above </a:t>
                </a:r>
                <a:r>
                  <a:rPr lang="en-US" dirty="0" smtClean="0"/>
                  <a:t>&amp; </a:t>
                </a:r>
                <a:r>
                  <a:rPr lang="en-US" i="1" dirty="0" smtClean="0"/>
                  <a:t>Click</a:t>
                </a:r>
                <a:r>
                  <a:rPr lang="en-US" dirty="0" smtClean="0"/>
                  <a:t> &gt; </a:t>
                </a:r>
                <a:r>
                  <a:rPr lang="en-US" i="1" dirty="0" smtClean="0"/>
                  <a:t>No Click Next</a:t>
                </a:r>
              </a:p>
              <a:p>
                <a:pPr lvl="1"/>
                <a:r>
                  <a:rPr lang="en-US" dirty="0" smtClean="0"/>
                  <a:t>Efficiency: avoid revisiting generic (large) training set</a:t>
                </a:r>
              </a:p>
              <a:p>
                <a:pPr lvl="1"/>
                <a:r>
                  <a:rPr lang="en-US" dirty="0" smtClean="0"/>
                  <a:t>Effectiveness: adapt the model more accurately on user preference data</a:t>
                </a:r>
              </a:p>
              <a:p>
                <a:r>
                  <a:rPr lang="en-US" dirty="0" smtClean="0"/>
                  <a:t>Issue of continue-train</a:t>
                </a:r>
              </a:p>
              <a:p>
                <a:pPr lvl="1"/>
                <a:r>
                  <a:rPr lang="en-US" dirty="0" smtClean="0"/>
                  <a:t>Noisy adaptation data</a:t>
                </a:r>
              </a:p>
              <a:p>
                <a:pPr lvl="1"/>
                <a:r>
                  <a:rPr lang="en-US" dirty="0" smtClean="0"/>
                  <a:t>Limited data could lead to over-fitting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211786" y="113995"/>
            <a:ext cx="2895222" cy="1644162"/>
            <a:chOff x="9211786" y="113995"/>
            <a:chExt cx="2895222" cy="1644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11786" y="124625"/>
              <a:ext cx="2802416" cy="163353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16225" y="113995"/>
              <a:ext cx="1490783" cy="16441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95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Model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 Ranking Performance</a:t>
            </a:r>
          </a:p>
          <a:p>
            <a:pPr lvl="1"/>
            <a:r>
              <a:rPr lang="en-US" dirty="0" smtClean="0"/>
              <a:t>Split data into three parts for train/validate/test according to timestamp</a:t>
            </a:r>
          </a:p>
          <a:p>
            <a:pPr lvl="1"/>
            <a:r>
              <a:rPr lang="en-US" dirty="0" smtClean="0"/>
              <a:t>Baseline: no adaptation, evaluate directly on test data</a:t>
            </a:r>
          </a:p>
          <a:p>
            <a:r>
              <a:rPr lang="en-US" dirty="0" smtClean="0"/>
              <a:t>Poor performance by baseline models</a:t>
            </a:r>
          </a:p>
          <a:p>
            <a:pPr lvl="1"/>
            <a:r>
              <a:rPr lang="en-US" dirty="0" smtClean="0"/>
              <a:t>Worse than production system</a:t>
            </a:r>
          </a:p>
          <a:p>
            <a:r>
              <a:rPr lang="en-US" dirty="0" smtClean="0"/>
              <a:t>Adaptation increase the performance significantly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74" y="4757724"/>
            <a:ext cx="4905173" cy="14838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570177" y="5275385"/>
            <a:ext cx="1823435" cy="408924"/>
            <a:chOff x="7570177" y="5275385"/>
            <a:chExt cx="1823435" cy="408924"/>
          </a:xfrm>
        </p:grpSpPr>
        <p:sp>
          <p:nvSpPr>
            <p:cNvPr id="5" name="Right Brace 4"/>
            <p:cNvSpPr/>
            <p:nvPr/>
          </p:nvSpPr>
          <p:spPr>
            <a:xfrm>
              <a:off x="7570177" y="5275385"/>
              <a:ext cx="193431" cy="40444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42738" y="5314977"/>
              <a:ext cx="1550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 Adaptation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70177" y="5763378"/>
            <a:ext cx="2009383" cy="408924"/>
            <a:chOff x="7570177" y="5275385"/>
            <a:chExt cx="2009383" cy="408924"/>
          </a:xfrm>
        </p:grpSpPr>
        <p:sp>
          <p:nvSpPr>
            <p:cNvPr id="9" name="Right Brace 8"/>
            <p:cNvSpPr/>
            <p:nvPr/>
          </p:nvSpPr>
          <p:spPr>
            <a:xfrm>
              <a:off x="7570177" y="5275385"/>
              <a:ext cx="193431" cy="40444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2738" y="5314977"/>
              <a:ext cx="1736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With Adaptation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11786" y="113995"/>
            <a:ext cx="2895222" cy="1644162"/>
            <a:chOff x="9211786" y="113995"/>
            <a:chExt cx="2895222" cy="16441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1786" y="124625"/>
              <a:ext cx="2802416" cy="163353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0616225" y="113995"/>
              <a:ext cx="1490783" cy="16441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28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of overfitting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select two test users</a:t>
            </a:r>
          </a:p>
          <a:p>
            <a:pPr lvl="1"/>
            <a:r>
              <a:rPr lang="en-US" dirty="0" smtClean="0"/>
              <a:t>One with 300 queries (heavy user)</a:t>
            </a:r>
          </a:p>
          <a:p>
            <a:pPr lvl="1"/>
            <a:r>
              <a:rPr lang="en-US" dirty="0" smtClean="0"/>
              <a:t>One with 20 queries (light user)</a:t>
            </a:r>
          </a:p>
          <a:p>
            <a:r>
              <a:rPr lang="en-US" dirty="0" smtClean="0"/>
              <a:t>The adaptation overfitting the training data for light user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41" y="3654777"/>
            <a:ext cx="7402794" cy="30047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3733" y="3869268"/>
            <a:ext cx="2150534" cy="2878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211786" y="113995"/>
            <a:ext cx="2895222" cy="1644162"/>
            <a:chOff x="9211786" y="113995"/>
            <a:chExt cx="2895222" cy="16441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11786" y="124625"/>
              <a:ext cx="2802416" cy="163353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616225" y="113995"/>
              <a:ext cx="1490783" cy="16441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64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1: Control Adaptation Data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27267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General idea </a:t>
                </a:r>
              </a:p>
              <a:p>
                <a:pPr lvl="1"/>
                <a:r>
                  <a:rPr lang="en-US" dirty="0" smtClean="0"/>
                  <a:t>Put more weights on queries that can exhibit user preference</a:t>
                </a:r>
              </a:p>
              <a:p>
                <a:r>
                  <a:rPr lang="en-US" dirty="0" smtClean="0"/>
                  <a:t>Three heuristics</a:t>
                </a:r>
              </a:p>
              <a:p>
                <a:pPr lvl="1"/>
                <a:r>
                  <a:rPr lang="en-US" u="sng" dirty="0"/>
                  <a:t>H1</a:t>
                </a:r>
                <a:r>
                  <a:rPr lang="en-US" dirty="0"/>
                  <a:t>: weight adaptation query on per-user basis using KL </a:t>
                </a:r>
                <a:r>
                  <a:rPr lang="en-US" dirty="0" smtClean="0"/>
                  <a:t>divergence (KL)</a:t>
                </a:r>
              </a:p>
              <a:p>
                <a:pPr lvl="2"/>
                <a:r>
                  <a:rPr lang="en-US" dirty="0" smtClean="0"/>
                  <a:t>Compare user’s click pattern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with the remaining users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pPr lvl="1"/>
                <a:endParaRPr lang="en-US" u="sng" dirty="0" smtClean="0"/>
              </a:p>
              <a:p>
                <a:pPr lvl="1"/>
                <a:r>
                  <a:rPr lang="en-US" u="sng" dirty="0" smtClean="0"/>
                  <a:t>H2</a:t>
                </a:r>
                <a:r>
                  <a:rPr lang="en-US" dirty="0"/>
                  <a:t>: weight adaptation query cross users using </a:t>
                </a:r>
                <a:r>
                  <a:rPr lang="en-US" dirty="0" smtClean="0"/>
                  <a:t>click entropy measurement (CE)</a:t>
                </a:r>
              </a:p>
              <a:p>
                <a:pPr lvl="2"/>
                <a:r>
                  <a:rPr lang="en-US" dirty="0" smtClean="0"/>
                  <a:t>Aggregate all clicks for a query across all users</a:t>
                </a:r>
              </a:p>
              <a:p>
                <a:pPr lvl="2"/>
                <a:r>
                  <a:rPr lang="en-US" dirty="0" smtClean="0"/>
                  <a:t>Queries with high click entropies are more useful for </a:t>
                </a:r>
                <a:r>
                  <a:rPr lang="en-US" dirty="0" smtClean="0"/>
                  <a:t>personalization </a:t>
                </a:r>
                <a:r>
                  <a:rPr lang="en-US" baseline="30000" dirty="0" smtClean="0"/>
                  <a:t>[</a:t>
                </a:r>
                <a:r>
                  <a:rPr lang="en-US" baseline="30000" dirty="0" err="1" smtClean="0"/>
                  <a:t>Teevan</a:t>
                </a:r>
                <a:r>
                  <a:rPr lang="en-US" baseline="30000" dirty="0" smtClean="0"/>
                  <a:t> SIGIR’08]</a:t>
                </a:r>
                <a:endParaRPr lang="en-US" baseline="30000" dirty="0"/>
              </a:p>
              <a:p>
                <a:pPr lvl="1"/>
                <a:endParaRPr lang="en-US" u="sng" dirty="0" smtClean="0"/>
              </a:p>
              <a:p>
                <a:pPr lvl="1"/>
                <a:r>
                  <a:rPr lang="en-US" u="sng" dirty="0" smtClean="0"/>
                  <a:t>H3</a:t>
                </a:r>
                <a:r>
                  <a:rPr lang="en-US" dirty="0"/>
                  <a:t>: remove top-result-click queries from </a:t>
                </a:r>
                <a:r>
                  <a:rPr lang="en-US" dirty="0" smtClean="0"/>
                  <a:t>adaptation (DT)</a:t>
                </a:r>
                <a:endParaRPr lang="en-US" dirty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27267" cy="4351338"/>
              </a:xfrm>
              <a:blipFill rotWithShape="0">
                <a:blip r:embed="rId3"/>
                <a:stretch>
                  <a:fillRect l="-852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567" y="3755762"/>
            <a:ext cx="4195233" cy="524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325" y="5273146"/>
            <a:ext cx="2361142" cy="383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654" y="5273146"/>
            <a:ext cx="2996548" cy="15589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11786" y="113995"/>
            <a:ext cx="2895222" cy="1644162"/>
            <a:chOff x="9211786" y="113995"/>
            <a:chExt cx="2895222" cy="16441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11786" y="124625"/>
              <a:ext cx="2802416" cy="163353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0616225" y="113995"/>
              <a:ext cx="1490783" cy="16441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18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Strategy 2: Regularize on Back Propagation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25200" cy="4351338"/>
          </a:xfrm>
        </p:spPr>
        <p:txBody>
          <a:bodyPr/>
          <a:lstStyle/>
          <a:p>
            <a:r>
              <a:rPr lang="en-US" dirty="0" smtClean="0"/>
              <a:t>General idea</a:t>
            </a:r>
          </a:p>
          <a:p>
            <a:pPr lvl="1"/>
            <a:r>
              <a:rPr lang="en-US" dirty="0" smtClean="0"/>
              <a:t>Update the weight of a neuron only if it’s not certain about an adaptation example</a:t>
            </a:r>
          </a:p>
          <a:p>
            <a:pPr lvl="1"/>
            <a:r>
              <a:rPr lang="en-US" dirty="0" smtClean="0"/>
              <a:t>Each neuron is trained to emphasize on certain portion of the feature space</a:t>
            </a:r>
          </a:p>
          <a:p>
            <a:pPr lvl="1"/>
            <a:r>
              <a:rPr lang="en-US" dirty="0" smtClean="0"/>
              <a:t>New training data with different feature distribution causes some neuron to learn new information </a:t>
            </a:r>
          </a:p>
          <a:p>
            <a:r>
              <a:rPr lang="en-US" dirty="0" smtClean="0"/>
              <a:t>Similar ideas in machine learning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-regularized </a:t>
            </a:r>
            <a:r>
              <a:rPr lang="en-US" dirty="0" err="1" smtClean="0"/>
              <a:t>subgradient</a:t>
            </a:r>
            <a:endParaRPr lang="en-US" dirty="0" smtClean="0"/>
          </a:p>
          <a:p>
            <a:pPr lvl="1"/>
            <a:r>
              <a:rPr lang="en-US" dirty="0" smtClean="0"/>
              <a:t>Truncated </a:t>
            </a:r>
            <a:r>
              <a:rPr lang="en-US" dirty="0" smtClean="0"/>
              <a:t>gradient </a:t>
            </a:r>
            <a:r>
              <a:rPr lang="en-US" baseline="30000" dirty="0" smtClean="0"/>
              <a:t>[Langford et al. JMLR’09]</a:t>
            </a:r>
            <a:endParaRPr lang="en-US" baseline="30000" dirty="0" smtClean="0"/>
          </a:p>
          <a:p>
            <a:pPr lvl="1"/>
            <a:r>
              <a:rPr lang="en-US" dirty="0" smtClean="0"/>
              <a:t>Confidence-weighted </a:t>
            </a:r>
            <a:r>
              <a:rPr lang="en-US" dirty="0" smtClean="0"/>
              <a:t>learning </a:t>
            </a:r>
            <a:r>
              <a:rPr lang="en-US" baseline="30000" dirty="0" smtClean="0"/>
              <a:t>[</a:t>
            </a:r>
            <a:r>
              <a:rPr lang="en-US" baseline="30000" dirty="0" err="1" smtClean="0"/>
              <a:t>Dredez</a:t>
            </a:r>
            <a:r>
              <a:rPr lang="en-US" baseline="30000" dirty="0" smtClean="0"/>
              <a:t> et al. ICML’08]</a:t>
            </a:r>
            <a:endParaRPr lang="en-US" baseline="30000" dirty="0" smtClean="0"/>
          </a:p>
          <a:p>
            <a:r>
              <a:rPr lang="en-US" dirty="0" smtClean="0"/>
              <a:t>Difference: our truncation is enforced on each </a:t>
            </a:r>
            <a:r>
              <a:rPr lang="en-US" u="sng" dirty="0" smtClean="0"/>
              <a:t>neuron</a:t>
            </a:r>
            <a:r>
              <a:rPr lang="en-US" dirty="0" smtClean="0"/>
              <a:t> not each feature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211786" y="113995"/>
            <a:ext cx="2895222" cy="1644162"/>
            <a:chOff x="9211786" y="113995"/>
            <a:chExt cx="2895222" cy="1644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1786" y="124625"/>
              <a:ext cx="2802416" cy="163353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616225" y="113995"/>
              <a:ext cx="1490783" cy="16441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70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Strategy 2: Regularize on Back 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H4</a:t>
                </a:r>
                <a:r>
                  <a:rPr lang="en-US" dirty="0" smtClean="0"/>
                  <a:t>: perform truncated gradient on adaptation</a:t>
                </a:r>
              </a:p>
              <a:p>
                <a:pPr lvl="1"/>
                <a:r>
                  <a:rPr lang="en-US" dirty="0" smtClean="0"/>
                  <a:t>Rewrite the back propagation formula, adding a truncation function </a:t>
                </a:r>
                <a:r>
                  <a:rPr lang="en-US" i="1" dirty="0" smtClean="0"/>
                  <a:t>T</a:t>
                </a:r>
                <a:r>
                  <a:rPr lang="en-US" i="1" baseline="-25000" dirty="0" smtClean="0"/>
                  <a:t>1</a:t>
                </a:r>
              </a:p>
              <a:p>
                <a:pPr lvl="1"/>
                <a:endParaRPr lang="en-US" baseline="-25000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i="1" dirty="0" smtClean="0"/>
                  <a:t>a(k)</a:t>
                </a:r>
                <a:r>
                  <a:rPr lang="en-US" dirty="0" smtClean="0"/>
                  <a:t> is the output of neuron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 is the cross entropy cost function</a:t>
                </a:r>
              </a:p>
              <a:p>
                <a:pPr lvl="1"/>
                <a:r>
                  <a:rPr lang="en-US" dirty="0" smtClean="0"/>
                  <a:t>Use a held-out validation set after global model training</a:t>
                </a:r>
              </a:p>
              <a:p>
                <a:pPr lvl="2"/>
                <a:r>
                  <a:rPr lang="en-US" dirty="0" smtClean="0"/>
                  <a:t>Store the output (activation) value at each neuron</a:t>
                </a:r>
              </a:p>
              <a:p>
                <a:pPr lvl="2"/>
                <a:r>
                  <a:rPr lang="en-US" dirty="0" smtClean="0"/>
                  <a:t>Assume the outputs following a Normal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~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367" y="2747433"/>
            <a:ext cx="2468033" cy="507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009" y="2609002"/>
            <a:ext cx="3423640" cy="735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342" y="4167453"/>
            <a:ext cx="2862791" cy="2377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9858" y="4812982"/>
            <a:ext cx="2462382" cy="1867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11786" y="113995"/>
            <a:ext cx="2895222" cy="1644162"/>
            <a:chOff x="9211786" y="113995"/>
            <a:chExt cx="2895222" cy="16441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11786" y="124625"/>
              <a:ext cx="2802416" cy="163353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616225" y="113995"/>
              <a:ext cx="1490783" cy="16441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73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Strategy 2: Regularize on Back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H5</a:t>
            </a:r>
            <a:r>
              <a:rPr lang="en-US" dirty="0" smtClean="0"/>
              <a:t>: Back propagate to the highest layer only</a:t>
            </a:r>
          </a:p>
          <a:p>
            <a:r>
              <a:rPr lang="en-US" dirty="0" smtClean="0"/>
              <a:t>Inspired by research advance in cross-language knowledge transfer in speech </a:t>
            </a:r>
            <a:r>
              <a:rPr lang="en-US" baseline="30000" dirty="0" smtClean="0"/>
              <a:t>[Huang et al. ICASSP’13]</a:t>
            </a:r>
          </a:p>
          <a:p>
            <a:pPr lvl="1"/>
            <a:r>
              <a:rPr lang="en-US" dirty="0" smtClean="0"/>
              <a:t>Treat training and adaptation as two different learning tasks</a:t>
            </a:r>
          </a:p>
          <a:p>
            <a:pPr lvl="1"/>
            <a:r>
              <a:rPr lang="en-US" dirty="0" smtClean="0"/>
              <a:t>Share the same network structure (input/hidden layer)</a:t>
            </a:r>
          </a:p>
          <a:p>
            <a:pPr lvl="1"/>
            <a:r>
              <a:rPr lang="en-US" dirty="0" smtClean="0"/>
              <a:t>But different output layer with different objective function</a:t>
            </a:r>
          </a:p>
          <a:p>
            <a:r>
              <a:rPr lang="en-US" dirty="0" smtClean="0"/>
              <a:t>Assumption: the highest layer contains most </a:t>
            </a:r>
            <a:br>
              <a:rPr lang="en-US" dirty="0" smtClean="0"/>
            </a:br>
            <a:r>
              <a:rPr lang="en-US" dirty="0" smtClean="0"/>
              <a:t>abstract features</a:t>
            </a:r>
          </a:p>
          <a:p>
            <a:pPr lvl="1"/>
            <a:r>
              <a:rPr lang="en-US" dirty="0" smtClean="0"/>
              <a:t>More likely to be applicable to different tasks/domains</a:t>
            </a:r>
          </a:p>
          <a:p>
            <a:pPr lvl="1"/>
            <a:r>
              <a:rPr lang="en-US" dirty="0" smtClean="0"/>
              <a:t>Important when one domain (adaptation) data is sparse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642" y="4358745"/>
            <a:ext cx="3206541" cy="232145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211786" y="113995"/>
            <a:ext cx="2895222" cy="1644162"/>
            <a:chOff x="9211786" y="113995"/>
            <a:chExt cx="2895222" cy="16441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1786" y="124625"/>
              <a:ext cx="2802416" cy="163353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616225" y="113995"/>
              <a:ext cx="1490783" cy="16441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11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performance (5-layer models outperform 2-layer)</a:t>
            </a:r>
          </a:p>
          <a:p>
            <a:pPr lvl="1"/>
            <a:r>
              <a:rPr lang="en-US" dirty="0" smtClean="0"/>
              <a:t>Truncated gradient (TG) outperforms other strategies significantly</a:t>
            </a:r>
          </a:p>
          <a:p>
            <a:pPr lvl="1"/>
            <a:r>
              <a:rPr lang="en-US" dirty="0" smtClean="0"/>
              <a:t>Analysis TG by random sampling neuron’s output values for validation set</a:t>
            </a:r>
          </a:p>
          <a:p>
            <a:pPr lvl="1"/>
            <a:r>
              <a:rPr lang="en-US" dirty="0" smtClean="0"/>
              <a:t>Bottom layer (layer 1) tends to have higher variance than top layers</a:t>
            </a:r>
          </a:p>
          <a:p>
            <a:pPr lvl="2"/>
            <a:r>
              <a:rPr lang="en-US" dirty="0" smtClean="0"/>
              <a:t>Less updates happens in lower layers (more gradients are truncated)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73999" y="73554"/>
            <a:ext cx="2116403" cy="2588235"/>
            <a:chOff x="9957065" y="2054754"/>
            <a:chExt cx="2116403" cy="25882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98342" y="2054754"/>
              <a:ext cx="1275126" cy="2588235"/>
            </a:xfrm>
            <a:prstGeom prst="rect">
              <a:avLst/>
            </a:prstGeom>
            <a:ln w="38100" cap="sq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9969974" y="2273009"/>
              <a:ext cx="828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2-layer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57065" y="4224986"/>
              <a:ext cx="828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dirty="0" smtClean="0"/>
                <a:t>-layer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998" y="3977914"/>
            <a:ext cx="4919217" cy="2880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205" y="3977914"/>
            <a:ext cx="5743492" cy="28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Tailor search engines for each individual searcher</a:t>
            </a:r>
          </a:p>
          <a:p>
            <a:r>
              <a:rPr lang="en-US" dirty="0" smtClean="0"/>
              <a:t>Improve searcher satisfaction and engagement</a:t>
            </a:r>
          </a:p>
          <a:p>
            <a:r>
              <a:rPr lang="en-US" dirty="0" smtClean="0"/>
              <a:t>Remember user historical query &amp; click information</a:t>
            </a:r>
          </a:p>
          <a:p>
            <a:r>
              <a:rPr lang="en-US" dirty="0" smtClean="0"/>
              <a:t>Infer user preference from search history</a:t>
            </a:r>
          </a:p>
          <a:p>
            <a:pPr lvl="1"/>
            <a:r>
              <a:rPr lang="en-US" dirty="0" smtClean="0"/>
              <a:t>Learn from user search behavior</a:t>
            </a:r>
          </a:p>
          <a:p>
            <a:pPr lvl="1"/>
            <a:r>
              <a:rPr lang="en-US" dirty="0" smtClean="0"/>
              <a:t>Learn from </a:t>
            </a:r>
            <a:r>
              <a:rPr lang="en-US" i="1" dirty="0" smtClean="0"/>
              <a:t>like-minded</a:t>
            </a:r>
            <a:r>
              <a:rPr lang="en-US" dirty="0" smtClean="0"/>
              <a:t> users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3322" y="2028613"/>
            <a:ext cx="9440333" cy="4631267"/>
            <a:chOff x="553322" y="2028613"/>
            <a:chExt cx="9440333" cy="4631267"/>
          </a:xfrm>
        </p:grpSpPr>
        <p:sp>
          <p:nvSpPr>
            <p:cNvPr id="8" name="Rectangle 7"/>
            <p:cNvSpPr/>
            <p:nvPr/>
          </p:nvSpPr>
          <p:spPr>
            <a:xfrm>
              <a:off x="553322" y="2028613"/>
              <a:ext cx="9440333" cy="46312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Personal CTR</a:t>
              </a:r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38200" y="2258061"/>
              <a:ext cx="9006710" cy="4172372"/>
              <a:chOff x="1270264" y="2004591"/>
              <a:chExt cx="9006710" cy="417237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0264" y="2004591"/>
                <a:ext cx="3435959" cy="417237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1564" y="2004591"/>
                <a:ext cx="3855410" cy="4172372"/>
              </a:xfrm>
              <a:prstGeom prst="rect">
                <a:avLst/>
              </a:prstGeom>
            </p:spPr>
          </p:pic>
          <p:sp>
            <p:nvSpPr>
              <p:cNvPr id="6" name="Right Arrow 5"/>
              <p:cNvSpPr/>
              <p:nvPr/>
            </p:nvSpPr>
            <p:spPr>
              <a:xfrm>
                <a:off x="5138287" y="4279054"/>
                <a:ext cx="1134533" cy="364067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56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performance </a:t>
            </a:r>
            <a:r>
              <a:rPr lang="en-US" dirty="0"/>
              <a:t>(5-layer models outperform 2-layer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Using cross entropy (CE) to set query weight works well</a:t>
            </a:r>
          </a:p>
          <a:p>
            <a:pPr lvl="2"/>
            <a:r>
              <a:rPr lang="en-US" dirty="0" smtClean="0"/>
              <a:t>Coverage matters: CE reweights much more queries than the other two heuristics</a:t>
            </a:r>
          </a:p>
          <a:p>
            <a:pPr lvl="2"/>
            <a:r>
              <a:rPr lang="en-US" dirty="0" smtClean="0"/>
              <a:t>Works best for heavy users with sufficient search history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973999" y="73554"/>
            <a:ext cx="2116403" cy="2588235"/>
            <a:chOff x="9957065" y="2054754"/>
            <a:chExt cx="2116403" cy="25882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98342" y="2054754"/>
              <a:ext cx="1275126" cy="2588235"/>
            </a:xfrm>
            <a:prstGeom prst="rect">
              <a:avLst/>
            </a:prstGeom>
            <a:ln w="38100" cap="sq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9969974" y="2273009"/>
              <a:ext cx="828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2-layer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57065" y="4224986"/>
              <a:ext cx="828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dirty="0" smtClean="0"/>
                <a:t>-layer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675" y="3977914"/>
            <a:ext cx="4919217" cy="2880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701" y="3977914"/>
            <a:ext cx="7134005" cy="28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breakdown by query types</a:t>
            </a:r>
          </a:p>
          <a:p>
            <a:pPr lvl="1"/>
            <a:r>
              <a:rPr lang="en-US" dirty="0" smtClean="0"/>
              <a:t>Most improvement from repeated queries</a:t>
            </a:r>
          </a:p>
          <a:p>
            <a:pPr lvl="1"/>
            <a:r>
              <a:rPr lang="en-US" dirty="0" smtClean="0"/>
              <a:t>Heuristics helps in some cases, hurts in some others</a:t>
            </a:r>
          </a:p>
          <a:p>
            <a:pPr lvl="1"/>
            <a:r>
              <a:rPr lang="en-US" dirty="0" smtClean="0"/>
              <a:t>Improve informational queries is still challenging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79" y="4668715"/>
            <a:ext cx="10090358" cy="2189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5708" y="4730262"/>
            <a:ext cx="2118946" cy="20398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24653" y="4730261"/>
            <a:ext cx="4941277" cy="20398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5930" y="4730261"/>
            <a:ext cx="1763538" cy="20398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8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Addressed large-scale personalized search using Deep Learning</a:t>
            </a:r>
          </a:p>
          <a:p>
            <a:r>
              <a:rPr lang="en-US" dirty="0" smtClean="0"/>
              <a:t>Train a variety of RankNet models using generic training data</a:t>
            </a:r>
          </a:p>
          <a:p>
            <a:r>
              <a:rPr lang="en-US" dirty="0" smtClean="0"/>
              <a:t>Adapt to individual users via continue-train</a:t>
            </a:r>
          </a:p>
          <a:p>
            <a:r>
              <a:rPr lang="en-US" dirty="0" smtClean="0"/>
              <a:t>Global models: Deep RankNet often outperforms shallow RankNet</a:t>
            </a:r>
          </a:p>
          <a:p>
            <a:r>
              <a:rPr lang="en-US" dirty="0" smtClean="0"/>
              <a:t>Improve adaptation performance using strategies</a:t>
            </a:r>
          </a:p>
          <a:p>
            <a:pPr lvl="1"/>
            <a:r>
              <a:rPr lang="en-US" dirty="0" smtClean="0"/>
              <a:t>S1: reweight adaptation queries: CE &gt; DT &gt; KL</a:t>
            </a:r>
          </a:p>
          <a:p>
            <a:pPr lvl="1"/>
            <a:r>
              <a:rPr lang="en-US" dirty="0" smtClean="0"/>
              <a:t>S2: regularize BP: TG &gt; BO</a:t>
            </a:r>
          </a:p>
          <a:p>
            <a:r>
              <a:rPr lang="en-US" dirty="0" smtClean="0"/>
              <a:t>Heuristics helps!</a:t>
            </a:r>
          </a:p>
          <a:p>
            <a:pPr lvl="1"/>
            <a:r>
              <a:rPr lang="en-US" dirty="0" smtClean="0"/>
              <a:t>Truncated gradient (TG) works best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8657" y="1371335"/>
            <a:ext cx="10875143" cy="5259918"/>
            <a:chOff x="478657" y="1058861"/>
            <a:chExt cx="10875143" cy="5259918"/>
          </a:xfrm>
        </p:grpSpPr>
        <p:sp>
          <p:nvSpPr>
            <p:cNvPr id="12" name="Rectangle 11"/>
            <p:cNvSpPr/>
            <p:nvPr/>
          </p:nvSpPr>
          <p:spPr>
            <a:xfrm>
              <a:off x="478657" y="1058861"/>
              <a:ext cx="10875143" cy="52599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38200" y="1338792"/>
              <a:ext cx="10134600" cy="4700059"/>
              <a:chOff x="838200" y="1338792"/>
              <a:chExt cx="10134600" cy="470005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338792"/>
                <a:ext cx="3614909" cy="463020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557" y="1338792"/>
                <a:ext cx="3602313" cy="4700059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597400" y="3589867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…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548689" y="3227155"/>
                <a:ext cx="1206356" cy="92333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Shopping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Geography</a:t>
                </a:r>
                <a:endParaRPr lang="en-US" dirty="0"/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8729357" y="3506787"/>
                <a:ext cx="698962" cy="364067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wn Arrow 8"/>
              <p:cNvSpPr/>
              <p:nvPr/>
            </p:nvSpPr>
            <p:spPr>
              <a:xfrm>
                <a:off x="10822768" y="3234267"/>
                <a:ext cx="150032" cy="272520"/>
              </a:xfrm>
              <a:prstGeom prst="down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wn Arrow 9"/>
              <p:cNvSpPr/>
              <p:nvPr/>
            </p:nvSpPr>
            <p:spPr>
              <a:xfrm rot="10800000">
                <a:off x="10831222" y="3870853"/>
                <a:ext cx="141577" cy="279632"/>
              </a:xfrm>
              <a:prstGeom prst="down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81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Work on Personalized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Memory-based personalization </a:t>
            </a:r>
            <a:r>
              <a:rPr lang="en-US" i="1" baseline="30000" dirty="0" smtClean="0"/>
              <a:t>[White and Drucker WWW’07, Shen et al. SIGIR’05]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Learn direct association between query and URLs</a:t>
            </a:r>
          </a:p>
          <a:p>
            <a:pPr lvl="1"/>
            <a:r>
              <a:rPr lang="en-US" i="1" dirty="0" smtClean="0"/>
              <a:t>Limited coverage and generalization</a:t>
            </a:r>
          </a:p>
          <a:p>
            <a:endParaRPr lang="en-US" dirty="0" smtClean="0"/>
          </a:p>
          <a:p>
            <a:r>
              <a:rPr lang="en-US" dirty="0" smtClean="0"/>
              <a:t>Extracting user-centric features </a:t>
            </a:r>
            <a:r>
              <a:rPr lang="en-US" i="1" baseline="30000" dirty="0" smtClean="0"/>
              <a:t>[</a:t>
            </a:r>
            <a:r>
              <a:rPr lang="en-US" i="1" baseline="30000" dirty="0" err="1" smtClean="0"/>
              <a:t>Teevan</a:t>
            </a:r>
            <a:r>
              <a:rPr lang="en-US" i="1" baseline="30000" dirty="0" smtClean="0"/>
              <a:t> et al. SIGIR’05]</a:t>
            </a:r>
          </a:p>
          <a:p>
            <a:pPr lvl="1"/>
            <a:r>
              <a:rPr lang="en-US" dirty="0" smtClean="0"/>
              <a:t>Location, gender, click history</a:t>
            </a:r>
          </a:p>
          <a:p>
            <a:pPr lvl="1"/>
            <a:r>
              <a:rPr lang="en-US" i="1" dirty="0" smtClean="0"/>
              <a:t>Require large volume of user 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Work on Personalized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5133" cy="4351338"/>
          </a:xfrm>
        </p:spPr>
        <p:txBody>
          <a:bodyPr/>
          <a:lstStyle/>
          <a:p>
            <a:r>
              <a:rPr lang="en-US" dirty="0" smtClean="0"/>
              <a:t>Adapting the global ranking model for each individual user </a:t>
            </a:r>
            <a:r>
              <a:rPr lang="en-US" baseline="30000" dirty="0" smtClean="0"/>
              <a:t>[Wang </a:t>
            </a:r>
            <a:r>
              <a:rPr lang="en-US" i="1" baseline="30000" dirty="0" smtClean="0"/>
              <a:t>et al.</a:t>
            </a:r>
            <a:r>
              <a:rPr lang="en-US" baseline="30000" dirty="0" smtClean="0"/>
              <a:t> SIGIR’13]</a:t>
            </a:r>
          </a:p>
          <a:p>
            <a:pPr lvl="1"/>
            <a:r>
              <a:rPr lang="en-US" dirty="0" smtClean="0"/>
              <a:t>Adjusting the generic ranking model’s parameters with respect to each individual user’s ranking preferences</a:t>
            </a:r>
          </a:p>
          <a:p>
            <a:pPr lvl="1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40227" y="3166685"/>
            <a:ext cx="6711545" cy="3010278"/>
            <a:chOff x="722188" y="2721655"/>
            <a:chExt cx="8038291" cy="3369627"/>
          </a:xfrm>
        </p:grpSpPr>
        <p:sp>
          <p:nvSpPr>
            <p:cNvPr id="4" name="Oval 3"/>
            <p:cNvSpPr/>
            <p:nvPr/>
          </p:nvSpPr>
          <p:spPr>
            <a:xfrm>
              <a:off x="3008188" y="4931455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703388" y="4169455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712788" y="3864655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12788" y="3864655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03388" y="4169455"/>
              <a:ext cx="228600" cy="228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08188" y="4931455"/>
              <a:ext cx="228600" cy="228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79388" y="4931455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69988" y="5236255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103188" y="4321855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1255588" y="3864655"/>
              <a:ext cx="1752600" cy="14478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1179387" y="4474255"/>
              <a:ext cx="1905000" cy="228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874588" y="4702855"/>
              <a:ext cx="2438400" cy="762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874588" y="3559855"/>
              <a:ext cx="2438400" cy="22098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2246188" y="3636057"/>
              <a:ext cx="533401" cy="45719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2740297" y="4130958"/>
              <a:ext cx="1143794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2188" y="3331255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0588" y="5236255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98588" y="2721655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84549" y="2986586"/>
              <a:ext cx="3124200" cy="478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ight Arrow 22"/>
            <p:cNvSpPr/>
            <p:nvPr/>
          </p:nvSpPr>
          <p:spPr>
            <a:xfrm rot="19860045">
              <a:off x="3858281" y="3545496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6200000" flipV="1">
              <a:off x="2855788" y="3712255"/>
              <a:ext cx="152400" cy="152400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7909" y="4230984"/>
              <a:ext cx="4182570" cy="1860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val 25"/>
            <p:cNvSpPr/>
            <p:nvPr/>
          </p:nvSpPr>
          <p:spPr>
            <a:xfrm rot="1808132">
              <a:off x="5249559" y="4412779"/>
              <a:ext cx="1371268" cy="633060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808132">
              <a:off x="6550219" y="5250038"/>
              <a:ext cx="1341097" cy="633060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rot="5400000">
              <a:off x="6364331" y="3724773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1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Work on Personalized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201401" cy="4351338"/>
          </a:xfrm>
        </p:spPr>
        <p:txBody>
          <a:bodyPr/>
          <a:lstStyle/>
          <a:p>
            <a:r>
              <a:rPr lang="en-US" dirty="0" smtClean="0"/>
              <a:t>Adapting the global ranking model for each individual user</a:t>
            </a:r>
            <a:r>
              <a:rPr lang="en-US" baseline="30000" dirty="0" smtClean="0"/>
              <a:t> [Wang </a:t>
            </a:r>
            <a:r>
              <a:rPr lang="en-US" i="1" baseline="30000" dirty="0" smtClean="0"/>
              <a:t>et al.</a:t>
            </a:r>
            <a:r>
              <a:rPr lang="en-US" baseline="30000" dirty="0" smtClean="0"/>
              <a:t> SIGIR’13]</a:t>
            </a:r>
            <a:endParaRPr lang="en-US" dirty="0" smtClean="0"/>
          </a:p>
          <a:p>
            <a:pPr lvl="1"/>
            <a:r>
              <a:rPr lang="en-US" dirty="0" smtClean="0"/>
              <a:t>Adjusting the generic ranking model’s parameters with respect to each individual user’s ranking preferences</a:t>
            </a:r>
          </a:p>
          <a:p>
            <a:pPr lvl="1"/>
            <a:endParaRPr lang="en-US" dirty="0"/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995" y="3425790"/>
            <a:ext cx="558403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Arrow Connector 35"/>
          <p:cNvCxnSpPr/>
          <p:nvPr/>
        </p:nvCxnSpPr>
        <p:spPr>
          <a:xfrm rot="5400000" flipH="1" flipV="1">
            <a:off x="4029660" y="3311490"/>
            <a:ext cx="1295400" cy="2362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3494" y="3748994"/>
            <a:ext cx="4763" cy="129540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275227"/>
            <a:ext cx="4078734" cy="7104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003" y="5222059"/>
            <a:ext cx="3126598" cy="63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 a set of Deep/Shallow RankNet models on generic training data </a:t>
            </a:r>
          </a:p>
          <a:p>
            <a:pPr lvl="1"/>
            <a:r>
              <a:rPr lang="en-US" dirty="0" smtClean="0"/>
              <a:t>Instead of RankNet without hidden layers (good performance already)</a:t>
            </a:r>
            <a:r>
              <a:rPr lang="en-US" baseline="30000" dirty="0" smtClean="0"/>
              <a:t> [Wang </a:t>
            </a:r>
            <a:r>
              <a:rPr lang="en-US" i="1" baseline="30000" dirty="0" smtClean="0"/>
              <a:t>et al.</a:t>
            </a:r>
            <a:r>
              <a:rPr lang="en-US" baseline="30000" dirty="0" smtClean="0"/>
              <a:t> SIGIR’13]</a:t>
            </a:r>
            <a:endParaRPr lang="en-US" dirty="0" smtClean="0"/>
          </a:p>
          <a:p>
            <a:r>
              <a:rPr lang="en-US" dirty="0" smtClean="0"/>
              <a:t>Continue to train on each users search/click history</a:t>
            </a:r>
          </a:p>
          <a:p>
            <a:pPr lvl="1"/>
            <a:r>
              <a:rPr lang="en-US" dirty="0" smtClean="0"/>
              <a:t>One model per user</a:t>
            </a:r>
          </a:p>
          <a:p>
            <a:r>
              <a:rPr lang="en-US" dirty="0" smtClean="0"/>
              <a:t>Use several strategies to improve personalization performance</a:t>
            </a:r>
          </a:p>
          <a:p>
            <a:pPr lvl="1"/>
            <a:r>
              <a:rPr lang="en-US" dirty="0" smtClean="0"/>
              <a:t>Control the adaptation data</a:t>
            </a:r>
          </a:p>
          <a:p>
            <a:pPr lvl="1"/>
            <a:r>
              <a:rPr lang="en-US" dirty="0" smtClean="0"/>
              <a:t>Regularize back-propagation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RankNet Revisit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proposed by Burges et al. ICML’05</a:t>
            </a:r>
          </a:p>
          <a:p>
            <a:pPr lvl="1"/>
            <a:r>
              <a:rPr lang="en-US" dirty="0" smtClean="0"/>
              <a:t>Good performance on document ranking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One-type of feed-forwarding Neural network</a:t>
            </a:r>
          </a:p>
          <a:p>
            <a:r>
              <a:rPr lang="en-US" dirty="0" smtClean="0"/>
              <a:t>Learn from query-level pair-wise preference </a:t>
            </a:r>
          </a:p>
          <a:p>
            <a:pPr lvl="1"/>
            <a:r>
              <a:rPr lang="en-US" dirty="0" smtClean="0"/>
              <a:t>Use cross entropy as cost function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Perform back propagation using SGD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943" y="4612021"/>
            <a:ext cx="2496079" cy="452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995" y="5772149"/>
            <a:ext cx="4207405" cy="539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617" y="4653892"/>
            <a:ext cx="3456517" cy="350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683" y="3730119"/>
            <a:ext cx="802678" cy="2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sources of data</a:t>
            </a:r>
          </a:p>
          <a:p>
            <a:pPr marL="742950" indent="-742950">
              <a:buAutoNum type="arabicPeriod"/>
            </a:pPr>
            <a:r>
              <a:rPr lang="en-US" dirty="0" smtClean="0"/>
              <a:t>Global model training: sampled from Bing search logs from April ~ October 2011. Each queries associated with 10~30 URLs for </a:t>
            </a:r>
            <a:r>
              <a:rPr lang="en-US" dirty="0" smtClean="0"/>
              <a:t>triple-judge (5-scale).</a:t>
            </a:r>
            <a:endParaRPr lang="en-US" dirty="0" smtClean="0"/>
          </a:p>
          <a:p>
            <a:pPr marL="742950" indent="-742950">
              <a:buAutoNum type="arabicPeriod"/>
            </a:pPr>
            <a:r>
              <a:rPr lang="en-US" dirty="0" smtClean="0"/>
              <a:t>Personalized model adaptation: sampled 10,000 unique users from Jan ~ March 2013. Users are required to have at least 6 queries. Filtering those out and then randomly sample 3,000 users.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4" y="5579747"/>
            <a:ext cx="4318000" cy="732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057" y="4809067"/>
            <a:ext cx="2561548" cy="199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F9EE4381282499BD64794593F9B8E" ma:contentTypeVersion="1" ma:contentTypeDescription="Create a new document." ma:contentTypeScope="" ma:versionID="4409600b24153b6f12c9125e0e2a31ac">
  <xsd:schema xmlns:xsd="http://www.w3.org/2001/XMLSchema" xmlns:xs="http://www.w3.org/2001/XMLSchema" xmlns:p="http://schemas.microsoft.com/office/2006/metadata/properties" xmlns:ns3="01d1de7c-6e71-44f5-965b-5646b03d4814" targetNamespace="http://schemas.microsoft.com/office/2006/metadata/properties" ma:root="true" ma:fieldsID="92f2bc7d5c0d0467be4a430829a451ce" ns3:_="">
    <xsd:import namespace="01d1de7c-6e71-44f5-965b-5646b03d4814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1de7c-6e71-44f5-965b-5646b03d48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B5278F-D62F-4D2C-936A-A1D0296E56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d1de7c-6e71-44f5-965b-5646b03d48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EC677F-1750-4A0A-BCA5-1296CEAFBE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17D981-70A2-4B5E-BF43-BC52F631AA60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01d1de7c-6e71-44f5-965b-5646b03d481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4239</TotalTime>
  <Words>1633</Words>
  <Application>Microsoft Office PowerPoint</Application>
  <PresentationFormat>Widescreen</PresentationFormat>
  <Paragraphs>195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Adapting Deep RankNet for Personalized Search</vt:lpstr>
      <vt:lpstr>Personalized Search</vt:lpstr>
      <vt:lpstr>Personalized Search</vt:lpstr>
      <vt:lpstr>Past Work on Personalized Search</vt:lpstr>
      <vt:lpstr>Past Work on Personalized Search</vt:lpstr>
      <vt:lpstr>Past Work on Personalized Search</vt:lpstr>
      <vt:lpstr>Our Contribution</vt:lpstr>
      <vt:lpstr>RankNet Revisit</vt:lpstr>
      <vt:lpstr>Data Set Overview</vt:lpstr>
      <vt:lpstr>Train Global RankNet Models</vt:lpstr>
      <vt:lpstr>Train Global RankNet Models</vt:lpstr>
      <vt:lpstr>Personalized Model Adaptation</vt:lpstr>
      <vt:lpstr>Personalized Model Adaptation</vt:lpstr>
      <vt:lpstr>A case of overfitting</vt:lpstr>
      <vt:lpstr>Strategy 1: Control Adaptation Data</vt:lpstr>
      <vt:lpstr>Strategy 2: Regularize on Back Propagation</vt:lpstr>
      <vt:lpstr>Strategy 2: Regularize on Back Propagation</vt:lpstr>
      <vt:lpstr>Strategy 2: Regularize on Back Propagation</vt:lpstr>
      <vt:lpstr>Adaptation Performance</vt:lpstr>
      <vt:lpstr>Adaptation Performance</vt:lpstr>
      <vt:lpstr>Adaptation Performance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Deep RankNet for Personalized Search</dc:title>
  <dc:creator>Yang Song (MSR)</dc:creator>
  <cp:lastModifiedBy>Yang Song (MSR)</cp:lastModifiedBy>
  <cp:revision>102</cp:revision>
  <dcterms:created xsi:type="dcterms:W3CDTF">2014-02-18T17:45:29Z</dcterms:created>
  <dcterms:modified xsi:type="dcterms:W3CDTF">2014-02-25T16:23:27Z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0x01010045EF9EE4381282499BD64794593F9B8E</vt:lpwstr>
  </property>
  <property fmtid="{D5CDD505-2E9C-101B-9397-08002B2CF9AE}" pid="3" name="IsMyDocuments">
    <vt:bool>true</vt:bool>
  </property>
</Properties>
</file>