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57" r:id="rId4"/>
    <p:sldId id="258" r:id="rId5"/>
    <p:sldId id="260"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76310" autoAdjust="0"/>
  </p:normalViewPr>
  <p:slideViewPr>
    <p:cSldViewPr>
      <p:cViewPr varScale="1">
        <p:scale>
          <a:sx n="81" d="100"/>
          <a:sy n="81" d="100"/>
        </p:scale>
        <p:origin x="-97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F9436-30E1-4F78-B2C6-F5E3022C1BF4}"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95794-555A-41BF-B95A-9DCFBD4570C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Inspired by this example, we proposed to model the users' click behavior in news search as a direct consequence of examining the relevance and freshness aspects of the returned documents.</a:t>
            </a:r>
            <a:r>
              <a:rPr lang="en-US" baseline="0" dirty="0" smtClean="0"/>
              <a:t> And we name our method as </a:t>
            </a:r>
            <a:r>
              <a:rPr lang="en-US" sz="1200" dirty="0" smtClean="0"/>
              <a:t>Joint Relevance and Freshness Learning, or JRFL in short.</a:t>
            </a:r>
            <a:endParaRPr lang="en-US" dirty="0" smtClean="0"/>
          </a:p>
          <a:p>
            <a:endParaRPr lang="en-US" dirty="0" smtClean="0"/>
          </a:p>
          <a:p>
            <a:r>
              <a:rPr lang="en-US" dirty="0" smtClean="0"/>
              <a:t>We can abstract the user’s decision process discussed</a:t>
            </a:r>
            <a:r>
              <a:rPr lang="en-US" baseline="0" dirty="0" smtClean="0"/>
              <a:t> in the last slide </a:t>
            </a:r>
            <a:r>
              <a:rPr lang="en-US" dirty="0" smtClean="0"/>
              <a:t>by this figure. In addition to give a good estimate of a candidate</a:t>
            </a:r>
            <a:r>
              <a:rPr lang="en-US" baseline="0" dirty="0" smtClean="0"/>
              <a:t> URL’s relevance and freshness aspects, a good ranking function should be able to infer the trade-off and return the optimally combined ranking results for individual queries as well, because the relative emphasis the users put over these two aspects can vary substantially, reflecting the searching intention for the specific news event.</a:t>
            </a:r>
          </a:p>
          <a:p>
            <a:endParaRPr lang="en-US" baseline="0" dirty="0" smtClean="0"/>
          </a:p>
          <a:p>
            <a:r>
              <a:rPr lang="en-US" dirty="0" smtClean="0"/>
              <a:t>However, we cannot explicitly obtain the users' relevance/freshness judgments and the preferences over these two aspects, since their evaluation process is not directly observable from the search engine. Fortunately, the users' click patterns are recorded, from which we can assume the clicked documents are more meaningful to her than the non-clicked ones. Therefore, we model relevance and freshness as two latent factors and assume a linear combination of these two, which is also latent, generates the observed click preferences.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previous discussion, we characterize the observed </a:t>
            </a:r>
            <a:r>
              <a:rPr lang="en-US" dirty="0" err="1" smtClean="0"/>
              <a:t>pairwise</a:t>
            </a:r>
            <a:r>
              <a:rPr lang="en-US" dirty="0" smtClean="0"/>
              <a:t> click preferences as the joint consequences of examining the combined relevance and freshness aspects of the URLs for the query. </a:t>
            </a:r>
          </a:p>
          <a:p>
            <a:endParaRPr lang="en-US" dirty="0" smtClean="0"/>
          </a:p>
          <a:p>
            <a:r>
              <a:rPr lang="en-US" dirty="0" smtClean="0"/>
              <a:t>For a given collection of click logs, we are looking for a set of optimal models, which can explain the observed </a:t>
            </a:r>
            <a:r>
              <a:rPr lang="en-US" dirty="0" err="1" smtClean="0"/>
              <a:t>pairwise</a:t>
            </a:r>
            <a:r>
              <a:rPr lang="en-US" dirty="0" smtClean="0"/>
              <a:t> preferences as many as possible. As a result, we formalized this </a:t>
            </a:r>
            <a:r>
              <a:rPr lang="en-US" dirty="0" err="1" smtClean="0"/>
              <a:t>pairwise</a:t>
            </a:r>
            <a:r>
              <a:rPr lang="en-US" dirty="0" smtClean="0"/>
              <a:t> learning problem as an optimization task</a:t>
            </a:r>
            <a:r>
              <a:rPr lang="en-US" baseline="0" dirty="0" smtClean="0"/>
              <a:t> and formally defined it as follows. </a:t>
            </a:r>
          </a:p>
          <a:p>
            <a:endParaRPr lang="en-US" baseline="0" dirty="0" smtClean="0"/>
          </a:p>
          <a:p>
            <a:r>
              <a:rPr lang="en-US" dirty="0" smtClean="0"/>
              <a:t>From the model formalization, we can clearly notice the difference between our proposed JRFL and other classic </a:t>
            </a:r>
            <a:r>
              <a:rPr lang="en-US" dirty="0" err="1" smtClean="0"/>
              <a:t>pairwise</a:t>
            </a:r>
            <a:r>
              <a:rPr lang="en-US" dirty="0" smtClean="0"/>
              <a:t>-learning-to-rank algorithms, such as </a:t>
            </a:r>
            <a:r>
              <a:rPr lang="en-US" dirty="0" err="1" smtClean="0"/>
              <a:t>RankSVM</a:t>
            </a:r>
            <a:r>
              <a:rPr lang="en-US" dirty="0" smtClean="0"/>
              <a:t> and </a:t>
            </a:r>
            <a:r>
              <a:rPr lang="en-US" dirty="0" err="1" smtClean="0"/>
              <a:t>GBRank</a:t>
            </a:r>
            <a:r>
              <a:rPr lang="en-US" dirty="0" smtClean="0"/>
              <a:t>. A classic </a:t>
            </a:r>
            <a:r>
              <a:rPr lang="en-US" dirty="0" err="1" smtClean="0"/>
              <a:t>pairwise</a:t>
            </a:r>
            <a:r>
              <a:rPr lang="en-US" dirty="0" smtClean="0"/>
              <a:t> learning-to-rank algorithm only uses one scoring function to account for all the observed click preferences, where different ranking criteria cannot be easily incorporated. Besides, even though </a:t>
            </a:r>
            <a:r>
              <a:rPr lang="en-US" dirty="0" err="1" smtClean="0"/>
              <a:t>RankSVM</a:t>
            </a:r>
            <a:r>
              <a:rPr lang="en-US" dirty="0" smtClean="0"/>
              <a:t> model shares a similar object function as JRFL, they are still quite different: JRFL simultaneously learns a relevance model and a freshness model, which are both latent by the way, and utilizes a query-specific model to leverage these two aspects to explain the observed click patterns. Neither </a:t>
            </a:r>
            <a:r>
              <a:rPr lang="en-US" dirty="0" err="1" smtClean="0"/>
              <a:t>RankSVM</a:t>
            </a:r>
            <a:r>
              <a:rPr lang="en-US" dirty="0" smtClean="0"/>
              <a:t> nor </a:t>
            </a:r>
            <a:r>
              <a:rPr lang="en-US" dirty="0" err="1" smtClean="0"/>
              <a:t>GBRank</a:t>
            </a:r>
            <a:r>
              <a:rPr lang="en-US" dirty="0" smtClean="0"/>
              <a:t> deal with such query-specific multi-criterion ranking. </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previous model description, we didn't specify the way for estimating the relevance, freshness</a:t>
            </a:r>
            <a:r>
              <a:rPr lang="en-US" baseline="0" dirty="0" smtClean="0"/>
              <a:t> and query-specific trade-off</a:t>
            </a:r>
            <a:r>
              <a:rPr lang="en-US" dirty="0" smtClean="0"/>
              <a:t>. Although many alternatives exist, we choose linear functions for all these purposes to simplify the exposition and derive efficient model estimation procedures. Other types of functions can also be employed, although numerical approximation is unavoidable in general when optimizing their model parameters.</a:t>
            </a:r>
          </a:p>
          <a:p>
            <a:endParaRPr lang="en-US" dirty="0" smtClean="0"/>
          </a:p>
          <a:p>
            <a:r>
              <a:rPr lang="en-US" dirty="0" smtClean="0"/>
              <a:t>As a result, the proposed JRFL model can be instantiated as</a:t>
            </a:r>
            <a:r>
              <a:rPr lang="en-US" baseline="0" dirty="0" smtClean="0"/>
              <a:t> shown in this slide. </a:t>
            </a:r>
          </a:p>
          <a:p>
            <a:endParaRPr lang="en-US" baseline="0" dirty="0" smtClean="0"/>
          </a:p>
          <a:p>
            <a:r>
              <a:rPr lang="en-US" dirty="0" smtClean="0"/>
              <a:t>Thanks to the associative property of linear functions, this optimization problem can be divided into two sub-problems: relevance/freshness model estimation and query model estimation. And more importantly, each of them is a convex programming problem. </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we can utilize the coordinate descent algorithm to iteratively solve the two convex programs.</a:t>
            </a:r>
          </a:p>
          <a:p>
            <a:endParaRPr lang="en-US" dirty="0" smtClean="0"/>
          </a:p>
          <a:p>
            <a:r>
              <a:rPr lang="en-US" dirty="0" smtClean="0"/>
              <a:t>At</a:t>
            </a:r>
            <a:r>
              <a:rPr lang="en-US" baseline="0" dirty="0" smtClean="0"/>
              <a:t> the first step, we randomly initialize the model parameters. Then, we update the relevance/freshness model with respect to the constrains in the optimization problem by fixing the query model; next, we update the query model accordingly by fixing the relevance/freshness model. </a:t>
            </a:r>
          </a:p>
          <a:p>
            <a:endParaRPr lang="en-US" baseline="0" dirty="0" smtClean="0"/>
          </a:p>
          <a:p>
            <a:r>
              <a:rPr lang="en-US" baseline="0" dirty="0" smtClean="0"/>
              <a:t>These two steps are alternated until the change in the object function is converged.</a:t>
            </a:r>
          </a:p>
          <a:p>
            <a:endParaRPr lang="en-US" baseline="0" dirty="0" smtClean="0"/>
          </a:p>
          <a:p>
            <a:r>
              <a:rPr lang="en-US" dirty="0" smtClean="0"/>
              <a:t>The interaction between the relevance/freshness models and query model is clearly stated in the optimization process: in relevance/freshness models estimation, the query-specific preference weight acts as a tuning factor, which increases or decreases the features in these two models to represent the searching intention; once we have the relevance/freshness models, we tune the query model to preserve as many click preferences as possible based on the current relevance/freshness predictions.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capture the temporal property of the news documents and queries, we propose a set of novel time-sensitive features as our URL freshness features and query features.</a:t>
            </a:r>
          </a:p>
          <a:p>
            <a:endParaRPr lang="en-US" dirty="0" smtClean="0"/>
          </a:p>
          <a:p>
            <a:r>
              <a:rPr lang="en-US" dirty="0" smtClean="0"/>
              <a:t>The complete</a:t>
            </a:r>
            <a:r>
              <a:rPr lang="en-US" baseline="0" dirty="0" smtClean="0"/>
              <a:t> definition can be found in our paper, here, to save some time, I would like to briefly highlight some of these newly proposed features.</a:t>
            </a:r>
          </a:p>
          <a:p>
            <a:endParaRPr lang="en-US" baseline="0" dirty="0" smtClean="0"/>
          </a:p>
          <a:p>
            <a:r>
              <a:rPr lang="en-US" dirty="0" smtClean="0"/>
              <a:t>Content coverage is an important character of the freshness for a news document. Newer stories should cover more content that has not been mentioned by the previous reports. For a given query with a list of candidate news articles at a particular time, we first collect all the previous news articles associated with this query in our query log, and build language models for each of these documents. Then, we separate those language models into different sets: for example, models with documents published one day before, and treat the candidate URLs as query to calculate the maximum generation probability given by the estimated</a:t>
            </a:r>
            <a:r>
              <a:rPr lang="en-US" baseline="0" dirty="0" smtClean="0"/>
              <a:t> language </a:t>
            </a:r>
            <a:r>
              <a:rPr lang="en-US" dirty="0" smtClean="0"/>
              <a:t>model in a specific</a:t>
            </a:r>
            <a:r>
              <a:rPr lang="en-US" baseline="0" dirty="0" smtClean="0"/>
              <a:t> </a:t>
            </a:r>
            <a:r>
              <a:rPr lang="en-US" dirty="0" smtClean="0"/>
              <a:t>set accordingly.</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Query freshness features are designed</a:t>
            </a:r>
            <a:r>
              <a:rPr lang="en-US" baseline="0" dirty="0" smtClean="0"/>
              <a:t> to capture the user’s latent preference over relevance and freshness aspects. </a:t>
            </a:r>
          </a:p>
          <a:p>
            <a:endParaRPr lang="en-US" baseline="0" dirty="0" smtClean="0"/>
          </a:p>
          <a:p>
            <a:r>
              <a:rPr lang="en-US" baseline="0" dirty="0" smtClean="0"/>
              <a:t>For example, the relative frequency ratio of a query within two consecutive time slots implies the change of users interest. A higher ratio indicates an increasing user interest on this news event.</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collected real search sessions from Yahoo! news search engine in a two months period, from late May to late July, 2011. In addition to normal click logs, we also set up a random bucket to collect exploration clicks from a small portion of traffic at the same time to </a:t>
            </a:r>
            <a:r>
              <a:rPr lang="en-US" dirty="0" err="1" smtClean="0"/>
              <a:t>unbiasedly</a:t>
            </a:r>
            <a:r>
              <a:rPr lang="en-US" dirty="0" smtClean="0"/>
              <a:t> compare different ranking algorithms. In this random bucket, the top four URLs were randomly shuffled and displayed to the real users. By doing such random shuffling, we were able to collect user click feedback on each document without positional bias, and such feedback can be thought as a reliable proxy on information utility of documents. As a result, we only collected the top 4 URLs from this random bucket.</a:t>
            </a:r>
          </a:p>
          <a:p>
            <a:endParaRPr lang="en-US" dirty="0" smtClean="0"/>
          </a:p>
          <a:p>
            <a:r>
              <a:rPr lang="en-US" dirty="0" smtClean="0"/>
              <a:t>In addition, we also asked editors to annotate the relevance and freshness in Aug. 9, 2011's query log immediately one day after, according to the editorial guidance given by Dong et al.</a:t>
            </a:r>
          </a:p>
          <a:p>
            <a:endParaRPr lang="en-US" dirty="0" smtClean="0"/>
          </a:p>
          <a:p>
            <a:r>
              <a:rPr lang="en-US" dirty="0" smtClean="0"/>
              <a:t>We decide to train our model on the normal click data, because such clicks are easier to collect without hurting the search engine's performance. However, this kind of clicks are known to be heavily positional biased. To reduce the bias for training, we followed </a:t>
            </a:r>
            <a:r>
              <a:rPr lang="en-US" dirty="0" err="1" smtClean="0"/>
              <a:t>Joachims</a:t>
            </a:r>
            <a:r>
              <a:rPr lang="en-US" dirty="0" smtClean="0"/>
              <a:t> et al.'s method to extract preferences from clicks. In particular, we employed two click heuristics: 1) clicked </a:t>
            </a:r>
            <a:r>
              <a:rPr lang="en-US" dirty="0" err="1" smtClean="0"/>
              <a:t>urls</a:t>
            </a:r>
            <a:r>
              <a:rPr lang="en-US" dirty="0" smtClean="0"/>
              <a:t> should</a:t>
            </a:r>
            <a:r>
              <a:rPr lang="en-US" baseline="0" dirty="0" smtClean="0"/>
              <a:t> be ranked higher than the </a:t>
            </a:r>
            <a:r>
              <a:rPr lang="en-US" baseline="0" dirty="0" err="1" smtClean="0"/>
              <a:t>urls</a:t>
            </a:r>
            <a:r>
              <a:rPr lang="en-US" baseline="0" dirty="0" smtClean="0"/>
              <a:t> displayed ahead of it but didn’t get any click; 2) </a:t>
            </a:r>
            <a:r>
              <a:rPr lang="en-US" dirty="0" smtClean="0"/>
              <a:t>clicked </a:t>
            </a:r>
            <a:r>
              <a:rPr lang="en-US" dirty="0" err="1" smtClean="0"/>
              <a:t>urls</a:t>
            </a:r>
            <a:r>
              <a:rPr lang="en-US" dirty="0" smtClean="0"/>
              <a:t> should</a:t>
            </a:r>
            <a:r>
              <a:rPr lang="en-US" baseline="0" dirty="0" smtClean="0"/>
              <a:t> be ranked higher than the one displayed just below it but didn’t get any click. To filter out noisy and conflicting preferences, the preference pairs are ordered according to their $\chi^2$ value and only the top ones would be selected for training purpose.</a:t>
            </a:r>
          </a:p>
          <a:p>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these selection steps, we were able to keep the top 150K preference pairs from some portion of normal clicks. Besides, for testing purpose, we randomly select 500k query-URL pairs from original normal click set (not including the URLs used for generating the click preference pairs) and 500k from the random bucket clicks. </a:t>
            </a:r>
          </a:p>
          <a:p>
            <a:endParaRPr lang="en-US" dirty="0" smtClean="0"/>
          </a:p>
          <a:p>
            <a:r>
              <a:rPr lang="en-US" dirty="0" smtClean="0"/>
              <a:t>In order to guarantee the quality of freshness annotation, we asked the editors to finish the annotation in day. As a result, we only have about 13k query-URL pairs annotated out of that day's query log.</a:t>
            </a:r>
          </a:p>
          <a:p>
            <a:endParaRPr lang="en-US" dirty="0" smtClean="0"/>
          </a:p>
          <a:p>
            <a:r>
              <a:rPr lang="en-US" dirty="0" smtClean="0"/>
              <a:t>As a summary, we list the data sets for our experiments in this table.</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first demonstrate the </a:t>
            </a:r>
            <a:r>
              <a:rPr lang="en-US" dirty="0" err="1" smtClean="0"/>
              <a:t>convergency</a:t>
            </a:r>
            <a:r>
              <a:rPr lang="en-US" dirty="0" smtClean="0"/>
              <a:t> of the coordinate descent algorithm for JRFL model, which is the necessary condition for applying the proposed model in real ranking problems. </a:t>
            </a:r>
          </a:p>
          <a:p>
            <a:endParaRPr lang="en-US" dirty="0" smtClean="0"/>
          </a:p>
          <a:p>
            <a:r>
              <a:rPr lang="en-US" dirty="0" smtClean="0"/>
              <a:t>We randomly divided the training preference pairs into two sets, one with 90k pairs for training and the rest 60k for testing. To study if the algorithm's convergence is sensitive to the initial state, we tried 3 starting points: 1) fixing the initial query weights $\alpha^{Q(0)}$ to be $1.0$ (freshness only); 2) fixing $\alpha^{Q(0)}$ to be $0.0$ (relevance only); 3) setting it uniformly between $0$ and $1$, by directly set all the query weights accordingly at step 0.</a:t>
            </a:r>
          </a:p>
          <a:p>
            <a:endParaRPr lang="en-US" dirty="0" smtClean="0"/>
          </a:p>
          <a:p>
            <a:r>
              <a:rPr lang="en-US" dirty="0" smtClean="0"/>
              <a:t>The training process is illustrated in this figure by show the updating trace of JRFL’s object function. We can find that</a:t>
            </a:r>
            <a:r>
              <a:rPr lang="en-US" baseline="0" dirty="0" smtClean="0"/>
              <a:t> the proposed JRFL model converges during the coordinate descent optimization process, and such convergence does not depend on the initial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analyzing the </a:t>
            </a:r>
            <a:r>
              <a:rPr lang="en-US" dirty="0" err="1" smtClean="0"/>
              <a:t>pairwise</a:t>
            </a:r>
            <a:r>
              <a:rPr lang="en-US" dirty="0" smtClean="0"/>
              <a:t> error rate</a:t>
            </a:r>
            <a:r>
              <a:rPr lang="en-US" baseline="0" dirty="0" smtClean="0"/>
              <a:t> during the training process, we can find that even though, as shown in the last slide, the object function decreased quickly after the first several iterations, the </a:t>
            </a:r>
            <a:r>
              <a:rPr lang="en-US" baseline="0" dirty="0" err="1" smtClean="0"/>
              <a:t>pairwise</a:t>
            </a:r>
            <a:r>
              <a:rPr lang="en-US" baseline="0" dirty="0" smtClean="0"/>
              <a:t> error rate needs more iterations to reach its optimal value. Furthermore, during these updates, there were some inconsistent updates between the object function value and </a:t>
            </a:r>
            <a:r>
              <a:rPr lang="en-US" baseline="0" dirty="0" err="1" smtClean="0"/>
              <a:t>pairwise</a:t>
            </a:r>
            <a:r>
              <a:rPr lang="en-US" baseline="0" dirty="0" smtClean="0"/>
              <a:t> error rate: while the object function value always decreased with more iterations, the </a:t>
            </a:r>
            <a:r>
              <a:rPr lang="en-US" baseline="0" dirty="0" err="1" smtClean="0"/>
              <a:t>pairwise</a:t>
            </a:r>
            <a:r>
              <a:rPr lang="en-US" baseline="0" dirty="0" smtClean="0"/>
              <a:t> error rate did not show the same monotonic behavior. This inconsistence is expected, because the JRFL’s object function is a relaxed one: we do not directly minimize the </a:t>
            </a:r>
            <a:r>
              <a:rPr lang="en-US" baseline="0" dirty="0" err="1" smtClean="0"/>
              <a:t>pairwise</a:t>
            </a:r>
            <a:r>
              <a:rPr lang="en-US" baseline="0" dirty="0" smtClean="0"/>
              <a:t> error rate, which is computationally intractable, but we are trying to reduce the prediction gap between the </a:t>
            </a:r>
            <a:r>
              <a:rPr lang="en-US" baseline="0" dirty="0" err="1" smtClean="0"/>
              <a:t>mis</a:t>
            </a:r>
            <a:r>
              <a:rPr lang="en-US" baseline="0" dirty="0" smtClean="0"/>
              <a:t>-ordered pairs.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traditional web search, relevance, is narrowly defined as topical relatedness</a:t>
            </a:r>
            <a:r>
              <a:rPr lang="en-US" baseline="0" dirty="0" smtClean="0"/>
              <a:t>, where various ranking features have been proposed to capture such relevance, including </a:t>
            </a:r>
            <a:r>
              <a:rPr lang="en-US" baseline="0" dirty="0" err="1" smtClean="0"/>
              <a:t>tf</a:t>
            </a:r>
            <a:r>
              <a:rPr lang="en-US" baseline="0" dirty="0" smtClean="0"/>
              <a:t>*</a:t>
            </a:r>
            <a:r>
              <a:rPr lang="en-US" baseline="0" dirty="0" err="1" smtClean="0"/>
              <a:t>idf</a:t>
            </a:r>
            <a:r>
              <a:rPr lang="en-US" baseline="0" dirty="0" smtClean="0"/>
              <a:t>, BM25 and language modeling approaches. </a:t>
            </a:r>
          </a:p>
          <a:p>
            <a:r>
              <a:rPr lang="en-US" baseline="0" dirty="0" smtClean="0"/>
              <a:t>While in news search, the increased importance of freshness is one distinctive characteristic. The emphasis on freshness is crucial for news search, as even the seemingly current event can quickly become outdated, dwarfed by the importance of new developments.</a:t>
            </a:r>
          </a:p>
          <a:p>
            <a:r>
              <a:rPr lang="en-US" baseline="0" dirty="0" smtClean="0"/>
              <a:t>In addition, the relative emphasis, or trade-off, between these two aspects are highly specific to the query and time when the query was issued. And such trade-off reflects the end-user’s underlying information need.</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trace of query weight update,</a:t>
            </a:r>
            <a:r>
              <a:rPr lang="en-US" baseline="0" dirty="0" smtClean="0"/>
              <a:t> we can observe that the optimal query weight setting for this training set is usually around 0.4546 +/- 0.0914. Hence, the random initialization converges fastest comparing with two other settings, since the initial state given by random is closest to this optimal setting.</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list the top 3 positive and negative features from the newly proposed URL freshness features and query features in this table, and order</a:t>
            </a:r>
            <a:r>
              <a:rPr lang="en-US" baseline="0" dirty="0" smtClean="0"/>
              <a:t> them</a:t>
            </a:r>
            <a:r>
              <a:rPr lang="en-US" dirty="0" smtClean="0"/>
              <a:t> by the learned weights. The weights in the linear model reflect the features' relative contribution to the final ranking decision. Because we only have 6 URL freshness features, and the learned weights for them are all negative, we only list the top 3 negative ones in this table.</a:t>
            </a:r>
          </a:p>
          <a:p>
            <a:endParaRPr lang="en-US" dirty="0" smtClean="0"/>
          </a:p>
          <a:p>
            <a:r>
              <a:rPr lang="en-US" dirty="0" smtClean="0"/>
              <a:t>The weights learned by the corresponding models are reasonable and consistent with our design: for example, for URL freshness features,</a:t>
            </a:r>
            <a:r>
              <a:rPr lang="en-US" baseline="0" dirty="0" smtClean="0"/>
              <a:t> the smaller generation probability given by the old corpus indicates the newer report content is; and for the query freshness features, the larger portion of recent news reports covering the event, the more emphasis should be put over the freshness aspect.</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Since our JRFL model does not rely on explicit relevance/freshness annotations, it is important to evaluate how well our relevance and freshness models can estimate each aspect separately. </a:t>
            </a:r>
          </a:p>
          <a:p>
            <a:endParaRPr lang="en-US" dirty="0" smtClean="0"/>
          </a:p>
          <a:p>
            <a:r>
              <a:rPr lang="en-US" dirty="0" smtClean="0"/>
              <a:t>We separately used the relevance and freshness annotations on Aug. 9, 2011's query log as the test bed and utilized two </a:t>
            </a:r>
            <a:r>
              <a:rPr lang="en-US" dirty="0" err="1" smtClean="0"/>
              <a:t>GBRank</a:t>
            </a:r>
            <a:r>
              <a:rPr lang="en-US" dirty="0" smtClean="0"/>
              <a:t> models trained on Dong et </a:t>
            </a:r>
            <a:r>
              <a:rPr lang="en-US" dirty="0" err="1" smtClean="0"/>
              <a:t>al,'s</a:t>
            </a:r>
            <a:r>
              <a:rPr lang="en-US" dirty="0" smtClean="0"/>
              <a:t> relevance and freshness annotation data set accordingly (44,641 query-URL pairs). Because Don’t</a:t>
            </a:r>
            <a:r>
              <a:rPr lang="en-US" baseline="0" dirty="0" smtClean="0"/>
              <a:t> et al.’s </a:t>
            </a:r>
            <a:r>
              <a:rPr lang="en-US" dirty="0" smtClean="0"/>
              <a:t>data set does not contain the corresponding click information, those two </a:t>
            </a:r>
            <a:r>
              <a:rPr lang="en-US" dirty="0" err="1" smtClean="0"/>
              <a:t>GBrank</a:t>
            </a:r>
            <a:r>
              <a:rPr lang="en-US" dirty="0" smtClean="0"/>
              <a:t> models were trained without new query features. Our JRFL was trained on all the extracted click preference pairs.</a:t>
            </a:r>
          </a:p>
          <a:p>
            <a:endParaRPr lang="en-US" dirty="0" smtClean="0"/>
          </a:p>
          <a:p>
            <a:r>
              <a:rPr lang="en-US" dirty="0" smtClean="0"/>
              <a:t>We observe mixed results in this experiment: the relevance and freshness modules inside JRFL have worse ranking performance than the purely relevance/freshness trained </a:t>
            </a:r>
            <a:r>
              <a:rPr lang="en-US" dirty="0" err="1" smtClean="0"/>
              <a:t>GBRank</a:t>
            </a:r>
            <a:r>
              <a:rPr lang="en-US" dirty="0" smtClean="0"/>
              <a:t> models at the top positions (lower P@1 and MAP@3), but similar cumulative performance, i.e., DCG@5 for both aspects. The reason for this result is that JRFL model has to account for the trade-off between relevance and freshness imposed by the queries during training, the most relevant or recent documents might not be treated as good training examples if their another aspect was not desirable. However, the purely relevance/freshness trained </a:t>
            </a:r>
            <a:r>
              <a:rPr lang="en-US" dirty="0" err="1" smtClean="0"/>
              <a:t>GBRank</a:t>
            </a:r>
            <a:r>
              <a:rPr lang="en-US" dirty="0" smtClean="0"/>
              <a:t> models do not have such constraints, and can derive patterns to put the most relevant/recent documents at the top positions separately. As a result, those two </a:t>
            </a:r>
            <a:r>
              <a:rPr lang="en-US" dirty="0" err="1" smtClean="0"/>
              <a:t>GBRank</a:t>
            </a:r>
            <a:r>
              <a:rPr lang="en-US" dirty="0" smtClean="0"/>
              <a:t> models' performance can be interpreted as \</a:t>
            </a:r>
            <a:r>
              <a:rPr lang="en-US" dirty="0" err="1" smtClean="0"/>
              <a:t>emph</a:t>
            </a:r>
            <a:r>
              <a:rPr lang="en-US" dirty="0" smtClean="0"/>
              <a:t>{upper bounds} for each individual ranking criterion (freshness/relevance) in this data set.</a:t>
            </a:r>
          </a:p>
          <a:p>
            <a:endParaRPr lang="en-US" dirty="0" smtClean="0"/>
          </a:p>
          <a:p>
            <a:r>
              <a:rPr lang="en-US" dirty="0" smtClean="0"/>
              <a:t>We want to emphasize that such result is already very encouraging since the JRFL model successfully infers the relevance and freshness solely from the clicks, which confirms the soundness of our assumption in this work that users' click behavior is the joint consequence of examining the relevance and freshness of a news article for the given query; by properly modeling such relationships, we can estimate the relevance and freshness from the </a:t>
            </a:r>
            <a:r>
              <a:rPr lang="en-US" dirty="0" err="1" smtClean="0"/>
              <a:t>clickthroughs</a:t>
            </a:r>
            <a:r>
              <a:rPr lang="en-US" dirty="0" smtClean="0"/>
              <a:t> to certain extend.</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direct way for us to evaluate the correctness of the inferred query weights, since such information is not observable in the search log. Therefore, in this experiment, we investigate it in an indirect way: we ranked the queries in our training set according to the learned weights and list the top 10 (freshness-driven) and bottom 10 (relevance-driven) queries.</a:t>
            </a:r>
          </a:p>
          <a:p>
            <a:endParaRPr lang="en-US" dirty="0" smtClean="0"/>
          </a:p>
          <a:p>
            <a:r>
              <a:rPr lang="en-US" dirty="0" smtClean="0"/>
              <a:t>At the first glance, it may be surprising to notice that most of the top ranked freshness-driven queries are the name of some countries and celebrities, e.g., ``</a:t>
            </a:r>
            <a:r>
              <a:rPr lang="en-US" dirty="0" err="1" smtClean="0"/>
              <a:t>iran</a:t>
            </a:r>
            <a:r>
              <a:rPr lang="en-US" dirty="0" smtClean="0"/>
              <a:t>'', ``</a:t>
            </a:r>
            <a:r>
              <a:rPr lang="en-US" dirty="0" err="1" smtClean="0"/>
              <a:t>libya</a:t>
            </a:r>
            <a:r>
              <a:rPr lang="en-US" dirty="0" smtClean="0"/>
              <a:t>'' and ``</a:t>
            </a:r>
            <a:r>
              <a:rPr lang="en-US" dirty="0" err="1" smtClean="0"/>
              <a:t>lebron</a:t>
            </a:r>
            <a:r>
              <a:rPr lang="en-US" dirty="0" smtClean="0"/>
              <a:t> </a:t>
            </a:r>
            <a:r>
              <a:rPr lang="en-US" dirty="0" err="1" smtClean="0"/>
              <a:t>james</a:t>
            </a:r>
            <a:r>
              <a:rPr lang="en-US" dirty="0" smtClean="0"/>
              <a:t>''. But that is also quite reasonable: for those kind of queries, they are actually ambiguous, since there would be many candidate news reports related to different aspects of these queries. But when users issue such type of ``ambiguous'' queries in news search engine, they should be most interested in the recent updates about these countries and celebrities. </a:t>
            </a:r>
          </a:p>
          <a:p>
            <a:endParaRPr lang="en-US" dirty="0" smtClean="0"/>
          </a:p>
          <a:p>
            <a:r>
              <a:rPr lang="en-US" dirty="0" smtClean="0"/>
              <a:t>Another interesting finding from the learned query weights is that the length of relevance-driven queries is much longer than the freshness-driven queries.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validate this observation, we selected the top 500 relevance-driven and top 500 freshness-driven queries to calculate the corresponding query length distributions comparing to the length distribution of all the queries.</a:t>
            </a:r>
          </a:p>
          <a:p>
            <a:endParaRPr lang="en-US" dirty="0" smtClean="0"/>
          </a:p>
          <a:p>
            <a:r>
              <a:rPr lang="en-US" dirty="0" smtClean="0"/>
              <a:t>This result is consistent with our intuition: when users are seeking specific information, they tend to put more constraints (i.e., longer queries) to describe their information need; in contrast, when users are making </a:t>
            </a:r>
            <a:r>
              <a:rPr lang="en-US" dirty="0" err="1" smtClean="0"/>
              <a:t>recency</a:t>
            </a:r>
            <a:r>
              <a:rPr lang="en-US" dirty="0" smtClean="0"/>
              <a:t> search, they usually do not have a pre-determined mind about the events, so they often issue broad queries (i.e., shorter queries) about entities of their interest to see what is happening recently to those entities. </a:t>
            </a:r>
          </a:p>
          <a:p>
            <a:endParaRPr lang="en-US" dirty="0" smtClean="0"/>
          </a:p>
          <a:p>
            <a:r>
              <a:rPr lang="en-US" dirty="0" smtClean="0"/>
              <a:t>Apparently, our query weight model is consistent with this intuition, and is able to distinguish these two typical searching scenarios. In addition, this also reminds us query length is a good feature to indicate the preference over freshness aspect.</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validate the effectiveness of the proposed JRFL model in real news search tasks, we quantitatively compare it with all our baseline methods on: random bucket clicks, normal clicks, and editorial judgments. </a:t>
            </a:r>
          </a:p>
          <a:p>
            <a:endParaRPr lang="en-US" dirty="0" smtClean="0"/>
          </a:p>
          <a:p>
            <a:r>
              <a:rPr lang="en-US" dirty="0" smtClean="0"/>
              <a:t>All the click-based learning algorithms are trained on all 150K click preferences. Since all these models have several parameters to be tuned, we report their best performance on the corresponding testing set according to MAP@4 metric in the following results and perform t-test to validate the significance of improvement (against the second best performance accordingly).</a:t>
            </a:r>
          </a:p>
          <a:p>
            <a:endParaRPr lang="en-US" dirty="0" smtClean="0"/>
          </a:p>
          <a:p>
            <a:r>
              <a:rPr lang="en-US" dirty="0" smtClean="0"/>
              <a:t>On this unbiased random bucket clicks, we can find the proposed JRFL model achieves encouraging improvement over the second best </a:t>
            </a:r>
            <a:r>
              <a:rPr lang="en-US" dirty="0" err="1" smtClean="0"/>
              <a:t>GBRank</a:t>
            </a:r>
            <a:r>
              <a:rPr lang="en-US" dirty="0" smtClean="0"/>
              <a:t> model, especially on MAP@4 the relative improvement is over 5.88%. This improvement confirms that properly integrating relevance and freshness can indeed improve the user's search satisfaction.</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observe similar improvement from JRFL over other ranking methods</a:t>
            </a:r>
            <a:r>
              <a:rPr lang="en-US" baseline="0" dirty="0" smtClean="0"/>
              <a:t> in the normal clicks</a:t>
            </a:r>
            <a:r>
              <a:rPr lang="en-US" dirty="0" smtClean="0"/>
              <a:t>. </a:t>
            </a:r>
          </a:p>
          <a:p>
            <a:endParaRPr lang="en-US" dirty="0" smtClean="0"/>
          </a:p>
          <a:p>
            <a:r>
              <a:rPr lang="en-US" dirty="0" smtClean="0"/>
              <a:t>Besides, from the results on both of these two click data sets, we can clearly observe that the click-preference-trained models generally outperform the freshness-demotion-trained </a:t>
            </a:r>
            <a:r>
              <a:rPr lang="en-US" dirty="0" err="1" smtClean="0"/>
              <a:t>GBRank</a:t>
            </a:r>
            <a:r>
              <a:rPr lang="en-US" dirty="0" smtClean="0"/>
              <a:t> model: JRFL's improvement on P@1 against the freshness-demotion-trained </a:t>
            </a:r>
            <a:r>
              <a:rPr lang="en-US" dirty="0" err="1" smtClean="0"/>
              <a:t>GBRank</a:t>
            </a:r>
            <a:r>
              <a:rPr lang="en-US" dirty="0" smtClean="0"/>
              <a:t> model is 16.2% and 58.6% on the random bucket click set and normal click set respectively. We have already analyzed the reason for this degenerated results previously</a:t>
            </a:r>
            <a:r>
              <a:rPr lang="en-US" baseline="0" dirty="0" smtClean="0"/>
              <a:t> </a:t>
            </a:r>
            <a:r>
              <a:rPr lang="en-US" dirty="0" smtClean="0"/>
              <a:t>that a static grade demotion strategy can hardly guide the learning algorithm to achieve the optimal ranking results.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result on</a:t>
            </a:r>
            <a:r>
              <a:rPr lang="en-US" baseline="0" dirty="0" smtClean="0"/>
              <a:t> </a:t>
            </a:r>
            <a:r>
              <a:rPr lang="en-US" dirty="0" smtClean="0"/>
              <a:t>the editor’s annotation data set, we find that the freshness-demotion-trained </a:t>
            </a:r>
            <a:r>
              <a:rPr lang="en-US" dirty="0" err="1" smtClean="0"/>
              <a:t>GBRank</a:t>
            </a:r>
            <a:r>
              <a:rPr lang="en-US" dirty="0" smtClean="0"/>
              <a:t> model did not achieve the best performance on such ``grade demoted'' testing set either. This might be caused by the time gap between different annotations: \cite{dong2010towards}'s annotations were generated more than one year ago (February to May, 2009). The out-of-date annotation might contain inconsistent relations between queries and document as in the new annotations.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end, we want to revisit the relationship between the predicted orders given by JRFL and CTR as we have done in the introduction part. This time, we draw the scatter plot between the JRFL predicted ranking scores and CTRs on the same set of URLs as before.</a:t>
            </a:r>
          </a:p>
          <a:p>
            <a:endParaRPr lang="en-US" dirty="0" smtClean="0"/>
          </a:p>
          <a:p>
            <a:r>
              <a:rPr lang="en-US" dirty="0" smtClean="0"/>
              <a:t>The monotonic relationship between the predicted ranking and CTRs is much more evident than the one given by the demoted grades: URLs with lower CTRs concentrate more densely in the area with lower prediction scores, and the average Pearson correlation between the predicted ranking score and CTR across all the queries is 0.7163 with standard deviation 0.1673, comparing to the average of 0.5764 and standard deviation of 0.6401 in the demoted grades.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 we proposed a joint learning framework, Joint Relevance Freshness Learning, for modeling the topical relevance and freshness, and the query-specific relative preference between these two aspects based on the </a:t>
            </a:r>
            <a:r>
              <a:rPr lang="en-US" dirty="0" err="1" smtClean="0"/>
              <a:t>clickthroughs</a:t>
            </a:r>
            <a:r>
              <a:rPr lang="en-US" dirty="0" smtClean="0"/>
              <a:t> for the news search task. A</a:t>
            </a:r>
            <a:r>
              <a:rPr lang="en-US" baseline="0" dirty="0" smtClean="0"/>
              <a:t> set of novel temporal features are proposed to capture freshness of the URLs and the trade-off the user’s has posited according to their information need.</a:t>
            </a:r>
            <a:endParaRPr lang="en-US" dirty="0" smtClean="0"/>
          </a:p>
          <a:p>
            <a:endParaRPr lang="en-US" dirty="0" smtClean="0"/>
          </a:p>
          <a:p>
            <a:r>
              <a:rPr lang="en-US" dirty="0" smtClean="0"/>
              <a:t>Experiments on large-scale query logs and editorial annotations validate the effectiveness of the proposed learning method.</a:t>
            </a:r>
          </a:p>
          <a:p>
            <a:endParaRPr lang="en-US" dirty="0" smtClean="0"/>
          </a:p>
          <a:p>
            <a:r>
              <a:rPr lang="en-US" dirty="0" smtClean="0"/>
              <a:t>Besides, in our current setting, the preference between relevance and freshness is assumed to be only query-dependent. It would be interesting to extend this to user-dependent, i.e., personalized search. By defining a proper set of user-related features, or profiles, the proposed JRFL can be easily applied in such user-centric retrieval environment. What is more, the proposed model can also be flexibly extended to other retrieval scenarios, where usefulness judgment is beyond pure topical relevance, such as opinions in blog search and distance in location search.</a:t>
            </a:r>
          </a:p>
          <a:p>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the</a:t>
            </a:r>
            <a:r>
              <a:rPr lang="en-US" baseline="0" dirty="0" smtClean="0"/>
              <a:t> event happened on “apple company” last October as an example. When a user submit the query “Apple Company” into a news search engine, on Oct. 4, 2011, she was expecting to find a list of news reports covering the new release of Apple’s iPhone4S. </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a:t>
            </a:r>
            <a:r>
              <a:rPr lang="en-US" baseline="0" dirty="0" smtClean="0"/>
              <a:t> news talking about release of </a:t>
            </a:r>
            <a:r>
              <a:rPr lang="en-US" baseline="0" dirty="0" err="1" smtClean="0"/>
              <a:t>iPhone</a:t>
            </a:r>
            <a:r>
              <a:rPr lang="en-US" baseline="0" dirty="0" smtClean="0"/>
              <a:t> 4s became less relevant to the query just one day after, when Apple Inc.’s former CEO Steve Jobs passed away on Oct. 5, 2011. Such case is quite common in news search, and urges us to give seriously consider and model freshness and the trade-off between relevance and freshness in news search scenario.</a:t>
            </a:r>
          </a:p>
          <a:p>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Incorporating freshness into news ranking is not a trivial exercise of combining relevance and freshness scores, as users’ search intents need to be taken into consideration. For breaking news queries, as in our previous example, returning most recent news would always improve users' satisfaction. In other cases, for newsworthy queries such as ``bin laden death'', preferring older but more relevant reports, in terms of coverage and authority, makes more sense.</a:t>
            </a:r>
          </a:p>
        </p:txBody>
      </p:sp>
      <p:sp>
        <p:nvSpPr>
          <p:cNvPr id="4" name="Slide Number Placeholder 3"/>
          <p:cNvSpPr>
            <a:spLocks noGrp="1"/>
          </p:cNvSpPr>
          <p:nvPr>
            <p:ph type="sldNum" sz="quarter" idx="10"/>
          </p:nvPr>
        </p:nvSpPr>
        <p:spPr/>
        <p:txBody>
          <a:bodyPr/>
          <a:lstStyle/>
          <a:p>
            <a:fld id="{2D395794-555A-41BF-B95A-9DCFBD4570C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Previous studies have shown that the relationship between returned documents and queries varies as users' intent in web search changes over time. To demonstrate this phenomenon in news search scenario, we select 8 most frequently returned URLs under 4 different queries (2 URLs per query) from Yahoo! news search engine in a period of two months (late May to late July, 2011). </a:t>
            </a:r>
          </a:p>
          <a:p>
            <a:endParaRPr lang="en-US" dirty="0" smtClean="0"/>
          </a:p>
          <a:p>
            <a:r>
              <a:rPr lang="en-US" dirty="0" smtClean="0"/>
              <a:t>Two of these queries have the highest search frequency within one day, namely, “toy story 4” and “</a:t>
            </a:r>
            <a:r>
              <a:rPr lang="en-US" dirty="0" err="1" smtClean="0"/>
              <a:t>casey</a:t>
            </a:r>
            <a:r>
              <a:rPr lang="en-US" dirty="0" smtClean="0"/>
              <a:t> </a:t>
            </a:r>
            <a:r>
              <a:rPr lang="en-US" dirty="0" err="1" smtClean="0"/>
              <a:t>antony</a:t>
            </a:r>
            <a:r>
              <a:rPr lang="en-US" dirty="0" smtClean="0"/>
              <a:t>”, and the other two have the longest lifetime span over this period, i.e., </a:t>
            </a:r>
            <a:r>
              <a:rPr lang="en-US" dirty="0" smtClean="0"/>
              <a:t>“</a:t>
            </a:r>
            <a:r>
              <a:rPr lang="en-US" dirty="0" err="1" smtClean="0"/>
              <a:t>abc</a:t>
            </a:r>
            <a:r>
              <a:rPr lang="en-US" dirty="0" smtClean="0"/>
              <a:t> </a:t>
            </a:r>
            <a:r>
              <a:rPr lang="en-US" dirty="0" smtClean="0"/>
              <a:t>the bachelorette 2011'' and </a:t>
            </a:r>
            <a:r>
              <a:rPr lang="en-US" dirty="0" smtClean="0"/>
              <a:t>“immigration </a:t>
            </a:r>
            <a:r>
              <a:rPr lang="en-US" dirty="0" smtClean="0"/>
              <a:t>reform 2011''. We illustrate the Click-Through Rate (CTR) curves for these 8 URLs during the period in this figure.</a:t>
            </a:r>
          </a:p>
          <a:p>
            <a:endParaRPr lang="en-US" dirty="0" smtClean="0"/>
          </a:p>
          <a:p>
            <a:r>
              <a:rPr lang="en-US" dirty="0" smtClean="0"/>
              <a:t>From the result, we can clearly observe the difference between these two types of queries. For the query “</a:t>
            </a:r>
            <a:r>
              <a:rPr lang="en-US" dirty="0" err="1" smtClean="0"/>
              <a:t>casey</a:t>
            </a:r>
            <a:r>
              <a:rPr lang="en-US" dirty="0" smtClean="0"/>
              <a:t> </a:t>
            </a:r>
            <a:r>
              <a:rPr lang="en-US" dirty="0" err="1" smtClean="0"/>
              <a:t>antony</a:t>
            </a:r>
            <a:r>
              <a:rPr lang="en-US" dirty="0" smtClean="0"/>
              <a:t>”, the CTR for the returned URLs quickly diminished because new stories came out quickly; on the other hand, for the query “</a:t>
            </a:r>
            <a:r>
              <a:rPr lang="en-US" dirty="0" err="1" smtClean="0"/>
              <a:t>abc</a:t>
            </a:r>
            <a:r>
              <a:rPr lang="en-US" dirty="0" smtClean="0"/>
              <a:t> the bachelorette 2011”, users' interest was maintained over much longer period of time. In the latter case, users found those URLs containing summary report useful in a long time after this TV episode was shown. These results imply that users' preferences are highly dependent on the query as well as its issuing time.</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work has been done to tackle the time-sensitive ranking problems in web search. Li et al. and </a:t>
            </a:r>
            <a:r>
              <a:rPr lang="en-US" baseline="0" dirty="0" err="1" smtClean="0"/>
              <a:t>Efron</a:t>
            </a:r>
            <a:r>
              <a:rPr lang="en-US" baseline="0" dirty="0" smtClean="0"/>
              <a:t> et al. came up with solutions from a content analysis perspective, by introducing document publication timestamp into language models. However, the temporal property for both queries and documents are not limited to timestamps alone; various signals are available to depict it.</a:t>
            </a:r>
          </a:p>
          <a:p>
            <a:endParaRPr lang="en-US" baseline="0" dirty="0" smtClean="0"/>
          </a:p>
          <a:p>
            <a:r>
              <a:rPr lang="en-US" baseline="0" dirty="0" smtClean="0"/>
              <a:t>To incorporate multiple signals, supervised learning to rank algorithm applied on the human annotation data set is the choice. However, given the highly dynamic nature of news events and the sheer scale of news reported around the globe, it is often impractical for human editors to constantly keep track of the news and provide timely relevance and freshness judgments. In addition, it’s quite difficult, if not impossible, for the editors to understand and recover the end-user’s information need, or the unobserved trade-off, between relevance and freshness aspects.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Dong et al., designed a set of editorial guidance to annotate the relevance and freshness,</a:t>
            </a:r>
            <a:r>
              <a:rPr lang="en-US" baseline="0" dirty="0" smtClean="0"/>
              <a:t> and </a:t>
            </a:r>
            <a:r>
              <a:rPr lang="en-US" dirty="0" smtClean="0"/>
              <a:t>they used the freshness grade to demote the relevance grade when computing the final ranking grade for training learning to rank algorithms. However, we believe such rule-based demotion is often sub-optimal. To validate this conjecture, we asked editors to annotate the news query log for the day of Aug. 9, 2011 immediately one day after, and then demoted the news search results based on their judgments using the demotion method from Dong et al. </a:t>
            </a:r>
          </a:p>
          <a:p>
            <a:endParaRPr lang="en-US" dirty="0" smtClean="0"/>
          </a:p>
          <a:p>
            <a:r>
              <a:rPr lang="en-US" dirty="0" smtClean="0"/>
              <a:t>The relation between observed CTR and the demoted grades is visualized by a scatter plot in this figure.</a:t>
            </a:r>
            <a:r>
              <a:rPr lang="en-US" baseline="0" dirty="0" smtClean="0"/>
              <a:t> </a:t>
            </a:r>
            <a:r>
              <a:rPr lang="en-US" dirty="0" smtClean="0"/>
              <a:t>From this result, we can observe that the clicks are not strictly correlated with the demoted grades: the average Pearson correlation between them across the queries is 0.5764 with a standard deviation 0.6401. The main reason for this inconsistency is the hard demotion rule: users might have different demotion preferences for different queries, and it's almost impossible for an editor to predefine the combination rules given the plurality of possibilities. As we can expect, the uncertainty from this heuristically-derived ranking grades will limit the performance of subsequent learning-to-rank algorithms.</a:t>
            </a:r>
          </a:p>
          <a:p>
            <a:endParaRPr lang="en-US" dirty="0" smtClean="0"/>
          </a:p>
          <a:p>
            <a:r>
              <a:rPr lang="en-US" dirty="0" smtClean="0"/>
              <a:t>In this work, we propose to model relevance and freshness, and the query-specific relative mix of these two aspects for news</a:t>
            </a:r>
            <a:r>
              <a:rPr lang="en-US" baseline="0" dirty="0" smtClean="0"/>
              <a:t> search </a:t>
            </a:r>
            <a:r>
              <a:rPr lang="en-US" dirty="0" smtClean="0"/>
              <a:t>simultaneously from the real users’ click logs.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Suppose, when a user submits a query to a news search engine and gets an according list of ranked news documents, she has a clear mind of her emphasis over relevance and freshness</a:t>
            </a:r>
            <a:r>
              <a:rPr lang="en-US" baseline="0" dirty="0" smtClean="0"/>
              <a:t> on the expected results.</a:t>
            </a:r>
            <a:endParaRPr lang="en-US" dirty="0" smtClean="0"/>
          </a:p>
          <a:p>
            <a:endParaRPr lang="en-US" dirty="0" smtClean="0"/>
          </a:p>
          <a:p>
            <a:r>
              <a:rPr lang="en-US" dirty="0" smtClean="0"/>
              <a:t>Then, she would </a:t>
            </a:r>
            <a:r>
              <a:rPr lang="en-US" dirty="0" err="1" smtClean="0"/>
              <a:t>sequencially</a:t>
            </a:r>
            <a:r>
              <a:rPr lang="en-US" dirty="0" smtClean="0"/>
              <a:t> judge the usefulness of each document by her underlining sense of relevance and freshness, and gives it an overall impression grade by her preference over relevance and freshness at that particular time. </a:t>
            </a:r>
          </a:p>
          <a:p>
            <a:endParaRPr lang="en-US" dirty="0" smtClean="0"/>
          </a:p>
          <a:p>
            <a:r>
              <a:rPr lang="en-US" dirty="0" smtClean="0"/>
              <a:t>Once she has such impressions in mind, she would deliberately click the documents most interesting to her and skip all the others.</a:t>
            </a:r>
            <a:endParaRPr lang="en-US" dirty="0"/>
          </a:p>
        </p:txBody>
      </p:sp>
      <p:sp>
        <p:nvSpPr>
          <p:cNvPr id="4" name="Slide Number Placeholder 3"/>
          <p:cNvSpPr>
            <a:spLocks noGrp="1"/>
          </p:cNvSpPr>
          <p:nvPr>
            <p:ph type="sldNum" sz="quarter" idx="10"/>
          </p:nvPr>
        </p:nvSpPr>
        <p:spPr/>
        <p:txBody>
          <a:bodyPr/>
          <a:lstStyle/>
          <a:p>
            <a:fld id="{2D395794-555A-41BF-B95A-9DCFBD4570C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3069E-6906-4D8C-A1AC-D6D8CCF492D0}"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3069E-6906-4D8C-A1AC-D6D8CCF492D0}"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3069E-6906-4D8C-A1AC-D6D8CCF492D0}"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3069E-6906-4D8C-A1AC-D6D8CCF492D0}"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3069E-6906-4D8C-A1AC-D6D8CCF492D0}"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3069E-6906-4D8C-A1AC-D6D8CCF492D0}"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3069E-6906-4D8C-A1AC-D6D8CCF492D0}"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3069E-6906-4D8C-A1AC-D6D8CCF492D0}"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3069E-6906-4D8C-A1AC-D6D8CCF492D0}"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3069E-6906-4D8C-A1AC-D6D8CCF492D0}"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3069E-6906-4D8C-A1AC-D6D8CCF492D0}"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A88A49-EBF3-44F7-BE86-01576B5247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3069E-6906-4D8C-A1AC-D6D8CCF492D0}" type="datetimeFigureOut">
              <a:rPr lang="en-US" smtClean="0"/>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88A49-EBF3-44F7-BE86-01576B5247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895600"/>
            <a:ext cx="8153400" cy="1771650"/>
          </a:xfrm>
        </p:spPr>
        <p:txBody>
          <a:bodyPr>
            <a:normAutofit/>
          </a:bodyPr>
          <a:lstStyle/>
          <a:p>
            <a:r>
              <a:rPr lang="en-US" sz="3600" dirty="0" smtClean="0"/>
              <a:t>Joint Relevance and Freshness Learning From </a:t>
            </a:r>
            <a:r>
              <a:rPr lang="en-US" sz="3600" dirty="0" err="1" smtClean="0"/>
              <a:t>Clickthroughs</a:t>
            </a:r>
            <a:r>
              <a:rPr lang="en-US" sz="3600" dirty="0" smtClean="0"/>
              <a:t> for News Search</a:t>
            </a:r>
            <a:endParaRPr lang="en-US" sz="3600" dirty="0"/>
          </a:p>
        </p:txBody>
      </p:sp>
      <p:sp>
        <p:nvSpPr>
          <p:cNvPr id="3" name="Subtitle 2"/>
          <p:cNvSpPr>
            <a:spLocks noGrp="1"/>
          </p:cNvSpPr>
          <p:nvPr>
            <p:ph type="subTitle" idx="1"/>
          </p:nvPr>
        </p:nvSpPr>
        <p:spPr>
          <a:xfrm>
            <a:off x="1295400" y="4724400"/>
            <a:ext cx="6629400" cy="1752600"/>
          </a:xfrm>
        </p:spPr>
        <p:txBody>
          <a:bodyPr>
            <a:normAutofit/>
          </a:bodyPr>
          <a:lstStyle/>
          <a:p>
            <a:r>
              <a:rPr lang="en-US" sz="2400" dirty="0" err="1" smtClean="0"/>
              <a:t>Hongning</a:t>
            </a:r>
            <a:r>
              <a:rPr lang="en-US" sz="2400" dirty="0" smtClean="0"/>
              <a:t> Wang</a:t>
            </a:r>
            <a:r>
              <a:rPr lang="en-US" sz="2400" baseline="30000" dirty="0" smtClean="0"/>
              <a:t>+</a:t>
            </a:r>
            <a:r>
              <a:rPr lang="en-US" sz="2400" dirty="0" smtClean="0"/>
              <a:t>, </a:t>
            </a:r>
            <a:r>
              <a:rPr lang="en-US" sz="2400" dirty="0" err="1" smtClean="0"/>
              <a:t>Anlei</a:t>
            </a:r>
            <a:r>
              <a:rPr lang="en-US" sz="2400" dirty="0" smtClean="0"/>
              <a:t> Dong</a:t>
            </a:r>
            <a:r>
              <a:rPr lang="en-US" sz="2400" baseline="30000" dirty="0" smtClean="0"/>
              <a:t>*</a:t>
            </a:r>
            <a:r>
              <a:rPr lang="en-US" sz="2400" dirty="0" smtClean="0"/>
              <a:t>, </a:t>
            </a:r>
            <a:r>
              <a:rPr lang="en-US" sz="2400" dirty="0" err="1" smtClean="0"/>
              <a:t>Lihong</a:t>
            </a:r>
            <a:r>
              <a:rPr lang="en-US" sz="2400" dirty="0" smtClean="0"/>
              <a:t> Li</a:t>
            </a:r>
            <a:r>
              <a:rPr lang="en-US" sz="2400" baseline="30000" dirty="0" smtClean="0"/>
              <a:t>*</a:t>
            </a:r>
            <a:r>
              <a:rPr lang="en-US" sz="2400" dirty="0" smtClean="0"/>
              <a:t>, Yi Chang</a:t>
            </a:r>
            <a:r>
              <a:rPr lang="en-US" sz="2400" baseline="30000" dirty="0" smtClean="0"/>
              <a:t>*</a:t>
            </a:r>
            <a:r>
              <a:rPr lang="en-US" sz="2400" dirty="0" smtClean="0"/>
              <a:t>, </a:t>
            </a:r>
            <a:r>
              <a:rPr lang="en-US" sz="2400" dirty="0" err="1" smtClean="0"/>
              <a:t>Evgeniy</a:t>
            </a:r>
            <a:r>
              <a:rPr lang="en-US" sz="2400" dirty="0" smtClean="0"/>
              <a:t> </a:t>
            </a:r>
            <a:r>
              <a:rPr lang="en-US" sz="2400" dirty="0" err="1" smtClean="0"/>
              <a:t>Gabrilovich</a:t>
            </a:r>
            <a:r>
              <a:rPr lang="en-US" sz="2400" baseline="30000" dirty="0" smtClean="0"/>
              <a:t>*</a:t>
            </a:r>
            <a:endParaRPr lang="en-US" sz="2400" dirty="0" smtClean="0"/>
          </a:p>
          <a:p>
            <a:r>
              <a:rPr lang="en-US" sz="2400" baseline="30000" dirty="0" smtClean="0"/>
              <a:t>+</a:t>
            </a:r>
            <a:r>
              <a:rPr lang="en-US" sz="2400" dirty="0" smtClean="0"/>
              <a:t>CS@UIUC	</a:t>
            </a:r>
            <a:r>
              <a:rPr lang="en-US" sz="2400" baseline="30000" dirty="0" smtClean="0"/>
              <a:t>*</a:t>
            </a:r>
            <a:r>
              <a:rPr lang="en-US" sz="2400" dirty="0" smtClean="0"/>
              <a:t>Yahoo! Labs</a:t>
            </a:r>
            <a:endParaRPr lang="en-US" sz="2400" dirty="0"/>
          </a:p>
        </p:txBody>
      </p:sp>
      <p:pic>
        <p:nvPicPr>
          <p:cNvPr id="4" name="Picture 3" descr="uiuc_logo.gif"/>
          <p:cNvPicPr>
            <a:picLocks noChangeAspect="1"/>
          </p:cNvPicPr>
          <p:nvPr/>
        </p:nvPicPr>
        <p:blipFill>
          <a:blip r:embed="rId3" cstate="print"/>
          <a:stretch>
            <a:fillRect/>
          </a:stretch>
        </p:blipFill>
        <p:spPr>
          <a:xfrm>
            <a:off x="152400" y="152400"/>
            <a:ext cx="1143000" cy="871122"/>
          </a:xfrm>
          <a:prstGeom prst="rect">
            <a:avLst/>
          </a:prstGeom>
        </p:spPr>
      </p:pic>
      <p:pic>
        <p:nvPicPr>
          <p:cNvPr id="6" name="Picture 5" descr="sponsor_yahoo_labs.gif"/>
          <p:cNvPicPr>
            <a:picLocks noChangeAspect="1"/>
          </p:cNvPicPr>
          <p:nvPr/>
        </p:nvPicPr>
        <p:blipFill>
          <a:blip r:embed="rId4" cstate="print"/>
          <a:stretch>
            <a:fillRect/>
          </a:stretch>
        </p:blipFill>
        <p:spPr>
          <a:xfrm>
            <a:off x="7010400" y="457200"/>
            <a:ext cx="1748382" cy="4619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Joint Relevance and Freshness Learning</a:t>
            </a:r>
            <a:endParaRPr lang="en-US" sz="3600" dirty="0"/>
          </a:p>
        </p:txBody>
      </p:sp>
      <p:sp>
        <p:nvSpPr>
          <p:cNvPr id="6" name="Text Placeholder 5"/>
          <p:cNvSpPr>
            <a:spLocks noGrp="1"/>
          </p:cNvSpPr>
          <p:nvPr>
            <p:ph type="body" idx="1"/>
          </p:nvPr>
        </p:nvSpPr>
        <p:spPr>
          <a:xfrm>
            <a:off x="457200" y="1535113"/>
            <a:ext cx="8229600" cy="639762"/>
          </a:xfrm>
        </p:spPr>
        <p:txBody>
          <a:bodyPr>
            <a:normAutofit/>
          </a:bodyPr>
          <a:lstStyle/>
          <a:p>
            <a:pPr>
              <a:buFont typeface="Arial" pitchFamily="34" charset="0"/>
              <a:buChar char="•"/>
            </a:pPr>
            <a:r>
              <a:rPr lang="en-US" sz="3200" b="0" dirty="0" smtClean="0"/>
              <a:t>  JRFL: (Relevance, Freshness) -&gt; Click</a:t>
            </a:r>
          </a:p>
        </p:txBody>
      </p:sp>
      <p:pic>
        <p:nvPicPr>
          <p:cNvPr id="4" name="Picture 3" descr="Model_new.jpg"/>
          <p:cNvPicPr>
            <a:picLocks noChangeAspect="1"/>
          </p:cNvPicPr>
          <p:nvPr/>
        </p:nvPicPr>
        <p:blipFill>
          <a:blip r:embed="rId3" cstate="print"/>
          <a:stretch>
            <a:fillRect/>
          </a:stretch>
        </p:blipFill>
        <p:spPr>
          <a:xfrm>
            <a:off x="533400" y="2422974"/>
            <a:ext cx="3962400" cy="3063426"/>
          </a:xfrm>
          <a:prstGeom prst="rect">
            <a:avLst/>
          </a:prstGeom>
        </p:spPr>
      </p:pic>
      <p:sp>
        <p:nvSpPr>
          <p:cNvPr id="9" name="TextBox 8"/>
          <p:cNvSpPr txBox="1"/>
          <p:nvPr/>
        </p:nvSpPr>
        <p:spPr>
          <a:xfrm>
            <a:off x="4342720" y="2743200"/>
            <a:ext cx="2972480" cy="461665"/>
          </a:xfrm>
          <a:prstGeom prst="rect">
            <a:avLst/>
          </a:prstGeom>
          <a:noFill/>
        </p:spPr>
        <p:txBody>
          <a:bodyPr wrap="none" rtlCol="0">
            <a:spAutoFit/>
          </a:bodyPr>
          <a:lstStyle/>
          <a:p>
            <a:pPr lvl="1"/>
            <a:r>
              <a:rPr lang="en-US" sz="2400" dirty="0" smtClean="0"/>
              <a:t>Query =&gt; trade-off</a:t>
            </a:r>
          </a:p>
        </p:txBody>
      </p:sp>
      <p:sp>
        <p:nvSpPr>
          <p:cNvPr id="10" name="TextBox 9"/>
          <p:cNvSpPr txBox="1"/>
          <p:nvPr/>
        </p:nvSpPr>
        <p:spPr>
          <a:xfrm>
            <a:off x="4343400" y="3576935"/>
            <a:ext cx="4114800" cy="461665"/>
          </a:xfrm>
          <a:prstGeom prst="rect">
            <a:avLst/>
          </a:prstGeom>
          <a:noFill/>
        </p:spPr>
        <p:txBody>
          <a:bodyPr wrap="square" rtlCol="0">
            <a:spAutoFit/>
          </a:bodyPr>
          <a:lstStyle/>
          <a:p>
            <a:pPr lvl="1"/>
            <a:r>
              <a:rPr lang="en-US" sz="2400" dirty="0" smtClean="0"/>
              <a:t>URL =&gt; relevance/freshness</a:t>
            </a:r>
          </a:p>
        </p:txBody>
      </p:sp>
      <p:cxnSp>
        <p:nvCxnSpPr>
          <p:cNvPr id="18" name="Straight Arrow Connector 17"/>
          <p:cNvCxnSpPr/>
          <p:nvPr/>
        </p:nvCxnSpPr>
        <p:spPr>
          <a:xfrm>
            <a:off x="3429000" y="2819400"/>
            <a:ext cx="1371600" cy="152400"/>
          </a:xfrm>
          <a:prstGeom prst="straightConnector1">
            <a:avLst/>
          </a:prstGeom>
          <a:ln w="19050">
            <a:solidFill>
              <a:srgbClr val="0000CC"/>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2082237" y="1325295"/>
            <a:ext cx="3110912" cy="4898268"/>
            <a:chOff x="2082237" y="1325295"/>
            <a:chExt cx="3110912" cy="4898268"/>
          </a:xfrm>
        </p:grpSpPr>
        <p:sp>
          <p:nvSpPr>
            <p:cNvPr id="30" name="Arc 29"/>
            <p:cNvSpPr/>
            <p:nvPr/>
          </p:nvSpPr>
          <p:spPr>
            <a:xfrm rot="19207977">
              <a:off x="2082237" y="3117708"/>
              <a:ext cx="3105855" cy="3105855"/>
            </a:xfrm>
            <a:prstGeom prst="arc">
              <a:avLst/>
            </a:prstGeom>
            <a:ln w="19050">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rot="7899095">
              <a:off x="2087294" y="1325295"/>
              <a:ext cx="3105855" cy="3105855"/>
            </a:xfrm>
            <a:prstGeom prst="arc">
              <a:avLst/>
            </a:prstGeom>
            <a:ln w="19050">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 name="Group 15"/>
          <p:cNvGrpSpPr/>
          <p:nvPr/>
        </p:nvGrpSpPr>
        <p:grpSpPr>
          <a:xfrm>
            <a:off x="4343400" y="3807768"/>
            <a:ext cx="4267200" cy="1069032"/>
            <a:chOff x="4343400" y="3807768"/>
            <a:chExt cx="4267200" cy="1069032"/>
          </a:xfrm>
        </p:grpSpPr>
        <p:sp>
          <p:nvSpPr>
            <p:cNvPr id="11" name="TextBox 10"/>
            <p:cNvSpPr txBox="1"/>
            <p:nvPr/>
          </p:nvSpPr>
          <p:spPr>
            <a:xfrm>
              <a:off x="4343400" y="4415135"/>
              <a:ext cx="4267200" cy="461665"/>
            </a:xfrm>
            <a:prstGeom prst="rect">
              <a:avLst/>
            </a:prstGeom>
            <a:noFill/>
          </p:spPr>
          <p:txBody>
            <a:bodyPr wrap="square" rtlCol="0">
              <a:spAutoFit/>
            </a:bodyPr>
            <a:lstStyle/>
            <a:p>
              <a:pPr lvl="1"/>
              <a:r>
                <a:rPr lang="en-US" sz="2400" dirty="0" smtClean="0"/>
                <a:t>Click =&gt; overall impression</a:t>
              </a:r>
              <a:endParaRPr lang="en-US" dirty="0"/>
            </a:p>
          </p:txBody>
        </p:sp>
        <p:cxnSp>
          <p:nvCxnSpPr>
            <p:cNvPr id="32" name="Straight Arrow Connector 31"/>
            <p:cNvCxnSpPr>
              <a:stCxn id="10" idx="1"/>
            </p:cNvCxnSpPr>
            <p:nvPr/>
          </p:nvCxnSpPr>
          <p:spPr>
            <a:xfrm>
              <a:off x="4343400" y="3807768"/>
              <a:ext cx="533400" cy="764232"/>
            </a:xfrm>
            <a:prstGeom prst="straightConnector1">
              <a:avLst/>
            </a:prstGeom>
            <a:ln w="1905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1"/>
            </p:cNvCxnSpPr>
            <p:nvPr/>
          </p:nvCxnSpPr>
          <p:spPr>
            <a:xfrm>
              <a:off x="4343400" y="4645968"/>
              <a:ext cx="533400" cy="2232"/>
            </a:xfrm>
            <a:prstGeom prst="straightConnector1">
              <a:avLst/>
            </a:prstGeom>
            <a:ln w="1905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grpSp>
      <p:pic>
        <p:nvPicPr>
          <p:cNvPr id="3077" name="Picture 5"/>
          <p:cNvPicPr>
            <a:picLocks noChangeAspect="1" noChangeArrowheads="1"/>
          </p:cNvPicPr>
          <p:nvPr/>
        </p:nvPicPr>
        <p:blipFill>
          <a:blip r:embed="rId4" cstate="print"/>
          <a:srcRect/>
          <a:stretch>
            <a:fillRect/>
          </a:stretch>
        </p:blipFill>
        <p:spPr bwMode="auto">
          <a:xfrm>
            <a:off x="5791200" y="5322677"/>
            <a:ext cx="1305216" cy="316123"/>
          </a:xfrm>
          <a:prstGeom prst="rect">
            <a:avLst/>
          </a:prstGeom>
          <a:noFill/>
          <a:ln w="9525">
            <a:noFill/>
            <a:miter lim="800000"/>
            <a:headEnd/>
            <a:tailEnd/>
          </a:ln>
        </p:spPr>
      </p:pic>
      <p:sp>
        <p:nvSpPr>
          <p:cNvPr id="43" name="Down Arrow 42"/>
          <p:cNvSpPr/>
          <p:nvPr/>
        </p:nvSpPr>
        <p:spPr>
          <a:xfrm>
            <a:off x="6324600" y="4876800"/>
            <a:ext cx="152400" cy="381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linds(horizont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blinds(horizontal)">
                                      <p:cBhvr>
                                        <p:cTn id="34" dur="500"/>
                                        <p:tgtEl>
                                          <p:spTgt spid="43"/>
                                        </p:tgtEl>
                                      </p:cBhvr>
                                    </p:animEffect>
                                  </p:childTnLst>
                                </p:cTn>
                              </p:par>
                              <p:par>
                                <p:cTn id="35" presetID="3" presetClass="entr" presetSubtype="10"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blinds(horizontal)">
                                      <p:cBhvr>
                                        <p:cTn id="3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Joint Relevance and Freshness Learning</a:t>
            </a:r>
            <a:endParaRPr lang="en-US" sz="3600" dirty="0"/>
          </a:p>
        </p:txBody>
      </p:sp>
      <p:sp>
        <p:nvSpPr>
          <p:cNvPr id="6" name="Text Placeholder 5"/>
          <p:cNvSpPr>
            <a:spLocks noGrp="1"/>
          </p:cNvSpPr>
          <p:nvPr>
            <p:ph type="body" idx="1"/>
          </p:nvPr>
        </p:nvSpPr>
        <p:spPr>
          <a:xfrm>
            <a:off x="457200" y="1535113"/>
            <a:ext cx="8229600" cy="639762"/>
          </a:xfrm>
        </p:spPr>
        <p:txBody>
          <a:bodyPr>
            <a:normAutofit/>
          </a:bodyPr>
          <a:lstStyle/>
          <a:p>
            <a:pPr>
              <a:buFont typeface="Arial" pitchFamily="34" charset="0"/>
              <a:buChar char="•"/>
            </a:pPr>
            <a:r>
              <a:rPr lang="en-US" sz="3200" b="0" dirty="0" smtClean="0"/>
              <a:t>  Model formalization</a:t>
            </a:r>
          </a:p>
        </p:txBody>
      </p:sp>
      <p:pic>
        <p:nvPicPr>
          <p:cNvPr id="4" name="Picture 3" descr="Model_new.jpg"/>
          <p:cNvPicPr>
            <a:picLocks noChangeAspect="1"/>
          </p:cNvPicPr>
          <p:nvPr/>
        </p:nvPicPr>
        <p:blipFill>
          <a:blip r:embed="rId3" cstate="print"/>
          <a:stretch>
            <a:fillRect/>
          </a:stretch>
        </p:blipFill>
        <p:spPr>
          <a:xfrm>
            <a:off x="2286000" y="2438400"/>
            <a:ext cx="3962400" cy="3063426"/>
          </a:xfrm>
          <a:prstGeom prst="rect">
            <a:avLst/>
          </a:prstGeom>
        </p:spPr>
      </p:pic>
      <p:pic>
        <p:nvPicPr>
          <p:cNvPr id="4098" name="Picture 2"/>
          <p:cNvPicPr>
            <a:picLocks noChangeAspect="1" noChangeArrowheads="1"/>
          </p:cNvPicPr>
          <p:nvPr/>
        </p:nvPicPr>
        <p:blipFill>
          <a:blip r:embed="rId4" cstate="print"/>
          <a:srcRect/>
          <a:stretch>
            <a:fillRect/>
          </a:stretch>
        </p:blipFill>
        <p:spPr bwMode="auto">
          <a:xfrm>
            <a:off x="1524000" y="2438400"/>
            <a:ext cx="5829411" cy="2286000"/>
          </a:xfrm>
          <a:prstGeom prst="rect">
            <a:avLst/>
          </a:prstGeom>
          <a:noFill/>
          <a:ln w="9525">
            <a:noFill/>
            <a:miter lim="800000"/>
            <a:headEnd/>
            <a:tailEnd/>
          </a:ln>
        </p:spPr>
      </p:pic>
      <p:sp>
        <p:nvSpPr>
          <p:cNvPr id="16" name="TextBox 15"/>
          <p:cNvSpPr txBox="1"/>
          <p:nvPr/>
        </p:nvSpPr>
        <p:spPr>
          <a:xfrm>
            <a:off x="5029200" y="5943600"/>
            <a:ext cx="1676400" cy="369332"/>
          </a:xfrm>
          <a:prstGeom prst="rect">
            <a:avLst/>
          </a:prstGeom>
          <a:noFill/>
        </p:spPr>
        <p:txBody>
          <a:bodyPr wrap="square" rtlCol="0">
            <a:spAutoFit/>
          </a:bodyPr>
          <a:lstStyle/>
          <a:p>
            <a:r>
              <a:rPr lang="en-US" dirty="0" smtClean="0"/>
              <a:t>Latent</a:t>
            </a:r>
            <a:endParaRPr lang="en-US" dirty="0"/>
          </a:p>
        </p:txBody>
      </p:sp>
      <p:grpSp>
        <p:nvGrpSpPr>
          <p:cNvPr id="14" name="Group 13"/>
          <p:cNvGrpSpPr/>
          <p:nvPr/>
        </p:nvGrpSpPr>
        <p:grpSpPr>
          <a:xfrm>
            <a:off x="2514600" y="5562600"/>
            <a:ext cx="1676400" cy="750332"/>
            <a:chOff x="2514600" y="5562600"/>
            <a:chExt cx="1676400" cy="750332"/>
          </a:xfrm>
        </p:grpSpPr>
        <p:sp>
          <p:nvSpPr>
            <p:cNvPr id="15" name="TextBox 14"/>
            <p:cNvSpPr txBox="1"/>
            <p:nvPr/>
          </p:nvSpPr>
          <p:spPr>
            <a:xfrm>
              <a:off x="2514600" y="5943600"/>
              <a:ext cx="1676400" cy="369332"/>
            </a:xfrm>
            <a:prstGeom prst="rect">
              <a:avLst/>
            </a:prstGeom>
            <a:noFill/>
          </p:spPr>
          <p:txBody>
            <a:bodyPr wrap="square" rtlCol="0">
              <a:spAutoFit/>
            </a:bodyPr>
            <a:lstStyle/>
            <a:p>
              <a:r>
                <a:rPr lang="en-US" dirty="0" smtClean="0"/>
                <a:t>Query-specific</a:t>
              </a:r>
              <a:endParaRPr lang="en-US" dirty="0"/>
            </a:p>
          </p:txBody>
        </p:sp>
        <p:cxnSp>
          <p:nvCxnSpPr>
            <p:cNvPr id="20" name="Straight Arrow Connector 19"/>
            <p:cNvCxnSpPr/>
            <p:nvPr/>
          </p:nvCxnSpPr>
          <p:spPr>
            <a:xfrm flipV="1">
              <a:off x="3276600" y="5562600"/>
              <a:ext cx="76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flipV="1">
            <a:off x="4419600" y="5562600"/>
            <a:ext cx="9906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410200" y="5562600"/>
            <a:ext cx="9144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958638" y="3759982"/>
            <a:ext cx="4594562" cy="1725032"/>
            <a:chOff x="1958638" y="3759982"/>
            <a:chExt cx="4594562" cy="1725032"/>
          </a:xfrm>
        </p:grpSpPr>
        <p:pic>
          <p:nvPicPr>
            <p:cNvPr id="4100" name="Picture 4"/>
            <p:cNvPicPr>
              <a:picLocks noChangeAspect="1" noChangeArrowheads="1"/>
            </p:cNvPicPr>
            <p:nvPr/>
          </p:nvPicPr>
          <p:blipFill>
            <a:blip r:embed="rId5" cstate="print"/>
            <a:srcRect/>
            <a:stretch>
              <a:fillRect/>
            </a:stretch>
          </p:blipFill>
          <p:spPr bwMode="auto">
            <a:xfrm>
              <a:off x="2438400" y="5105400"/>
              <a:ext cx="4114800" cy="345633"/>
            </a:xfrm>
            <a:prstGeom prst="rect">
              <a:avLst/>
            </a:prstGeom>
            <a:noFill/>
            <a:ln w="19050">
              <a:solidFill>
                <a:srgbClr val="FF0000"/>
              </a:solidFill>
              <a:prstDash val="dash"/>
              <a:miter lim="800000"/>
              <a:headEnd/>
              <a:tailEnd/>
            </a:ln>
          </p:spPr>
        </p:pic>
        <p:sp>
          <p:nvSpPr>
            <p:cNvPr id="12" name="Arc 11"/>
            <p:cNvSpPr/>
            <p:nvPr/>
          </p:nvSpPr>
          <p:spPr>
            <a:xfrm rot="14331814">
              <a:off x="1976525" y="3742095"/>
              <a:ext cx="1725032" cy="1760806"/>
            </a:xfrm>
            <a:prstGeom prst="arc">
              <a:avLst>
                <a:gd name="adj1" fmla="val 15232861"/>
                <a:gd name="adj2" fmla="val 1741908"/>
              </a:avLst>
            </a:prstGeom>
            <a:noFill/>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linds(horizont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Joint Relevance and Freshness Learning</a:t>
            </a:r>
            <a:endParaRPr lang="en-US" sz="3600" dirty="0"/>
          </a:p>
        </p:txBody>
      </p:sp>
      <p:sp>
        <p:nvSpPr>
          <p:cNvPr id="8" name="Content Placeholder 7"/>
          <p:cNvSpPr>
            <a:spLocks noGrp="1"/>
          </p:cNvSpPr>
          <p:nvPr>
            <p:ph idx="1"/>
          </p:nvPr>
        </p:nvSpPr>
        <p:spPr>
          <a:xfrm>
            <a:off x="457200" y="1600200"/>
            <a:ext cx="8229600" cy="5029200"/>
          </a:xfrm>
        </p:spPr>
        <p:txBody>
          <a:bodyPr>
            <a:normAutofit/>
          </a:bodyPr>
          <a:lstStyle/>
          <a:p>
            <a:r>
              <a:rPr lang="en-US" dirty="0" smtClean="0"/>
              <a:t>Linear instantiation</a:t>
            </a:r>
          </a:p>
          <a:p>
            <a:endParaRPr lang="en-US" dirty="0" smtClean="0"/>
          </a:p>
          <a:p>
            <a:endParaRPr lang="en-US" dirty="0" smtClean="0"/>
          </a:p>
          <a:p>
            <a:endParaRPr lang="en-US" dirty="0" smtClean="0"/>
          </a:p>
          <a:p>
            <a:endParaRPr lang="en-US" dirty="0" smtClean="0"/>
          </a:p>
          <a:p>
            <a:endParaRPr lang="en-US" dirty="0" smtClean="0"/>
          </a:p>
          <a:p>
            <a:pPr lvl="1"/>
            <a:r>
              <a:rPr lang="en-US" dirty="0" smtClean="0"/>
              <a:t>Associative property</a:t>
            </a:r>
          </a:p>
          <a:p>
            <a:pPr lvl="2"/>
            <a:r>
              <a:rPr lang="en-US" dirty="0" smtClean="0"/>
              <a:t>Relevance/Freshness model learning</a:t>
            </a:r>
          </a:p>
          <a:p>
            <a:pPr lvl="2"/>
            <a:r>
              <a:rPr lang="en-US" dirty="0" smtClean="0"/>
              <a:t>Query model learning</a:t>
            </a:r>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1447800" y="2286000"/>
            <a:ext cx="6172200" cy="2691045"/>
          </a:xfrm>
          <a:prstGeom prst="rect">
            <a:avLst/>
          </a:prstGeom>
          <a:noFill/>
          <a:ln w="9525">
            <a:noFill/>
            <a:miter lim="800000"/>
            <a:headEnd/>
            <a:tailEnd/>
          </a:ln>
        </p:spPr>
      </p:pic>
      <p:cxnSp>
        <p:nvCxnSpPr>
          <p:cNvPr id="6" name="Straight Connector 5"/>
          <p:cNvCxnSpPr/>
          <p:nvPr/>
        </p:nvCxnSpPr>
        <p:spPr>
          <a:xfrm>
            <a:off x="3733800" y="38100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0600" y="426720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3200" y="3810000"/>
            <a:ext cx="762000"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blinds(horizontal)">
                                      <p:cBhvr>
                                        <p:cTn id="23" dur="500"/>
                                        <p:tgtEl>
                                          <p:spTgt spid="8">
                                            <p:txEl>
                                              <p:pRg st="8" end="8"/>
                                            </p:txEl>
                                          </p:spTgt>
                                        </p:tgtEl>
                                      </p:cBhvr>
                                    </p:animEffect>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3" cstate="print"/>
          <a:srcRect/>
          <a:stretch>
            <a:fillRect/>
          </a:stretch>
        </p:blipFill>
        <p:spPr bwMode="auto">
          <a:xfrm>
            <a:off x="2133600" y="3547872"/>
            <a:ext cx="5338765" cy="6096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en-US" dirty="0" smtClean="0"/>
              <a:t>Coordinate descent for JRFL</a:t>
            </a:r>
          </a:p>
          <a:p>
            <a:pPr lvl="1"/>
            <a:r>
              <a:rPr lang="en-US" dirty="0" smtClean="0"/>
              <a:t>Randomly initialize                      , and set  </a:t>
            </a:r>
          </a:p>
          <a:p>
            <a:pPr lvl="1"/>
            <a:r>
              <a:rPr lang="en-US" dirty="0" smtClean="0"/>
              <a:t>Repeat until converge</a:t>
            </a:r>
          </a:p>
          <a:p>
            <a:pPr lvl="2"/>
            <a:r>
              <a:rPr lang="en-US" dirty="0" smtClean="0"/>
              <a:t>Update Relevance/Freshness models:</a:t>
            </a:r>
          </a:p>
          <a:p>
            <a:pPr lvl="3"/>
            <a:r>
              <a:rPr lang="en-US" dirty="0" smtClean="0"/>
              <a:t> </a:t>
            </a:r>
          </a:p>
          <a:p>
            <a:pPr lvl="2"/>
            <a:r>
              <a:rPr lang="en-US" dirty="0" smtClean="0"/>
              <a:t>Update Query model:</a:t>
            </a:r>
          </a:p>
          <a:p>
            <a:pPr lvl="3"/>
            <a:r>
              <a:rPr lang="en-US" dirty="0" smtClean="0"/>
              <a:t> </a:t>
            </a:r>
          </a:p>
          <a:p>
            <a:pPr lvl="1"/>
            <a:r>
              <a:rPr lang="en-US" dirty="0" smtClean="0"/>
              <a:t>Return the final model </a:t>
            </a:r>
            <a:endParaRPr lang="en-US" dirty="0"/>
          </a:p>
        </p:txBody>
      </p:sp>
      <p:sp>
        <p:nvSpPr>
          <p:cNvPr id="2" name="Title 1"/>
          <p:cNvSpPr>
            <a:spLocks noGrp="1"/>
          </p:cNvSpPr>
          <p:nvPr>
            <p:ph type="title"/>
          </p:nvPr>
        </p:nvSpPr>
        <p:spPr/>
        <p:txBody>
          <a:bodyPr>
            <a:normAutofit/>
          </a:bodyPr>
          <a:lstStyle/>
          <a:p>
            <a:r>
              <a:rPr lang="en-US" sz="3600" dirty="0" smtClean="0"/>
              <a:t>Joint Relevance and Freshness Learning</a:t>
            </a:r>
            <a:endParaRPr lang="en-US" sz="3600" dirty="0"/>
          </a:p>
        </p:txBody>
      </p:sp>
      <p:pic>
        <p:nvPicPr>
          <p:cNvPr id="6148" name="Picture 4"/>
          <p:cNvPicPr>
            <a:picLocks noChangeAspect="1" noChangeArrowheads="1"/>
          </p:cNvPicPr>
          <p:nvPr/>
        </p:nvPicPr>
        <p:blipFill>
          <a:blip r:embed="rId4" cstate="print"/>
          <a:srcRect/>
          <a:stretch>
            <a:fillRect/>
          </a:stretch>
        </p:blipFill>
        <p:spPr bwMode="auto">
          <a:xfrm>
            <a:off x="4038600" y="2286000"/>
            <a:ext cx="1700377" cy="29527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7086600" y="2362200"/>
            <a:ext cx="595884" cy="194310"/>
          </a:xfrm>
          <a:prstGeom prst="rect">
            <a:avLst/>
          </a:prstGeom>
          <a:noFill/>
          <a:ln w="9525">
            <a:noFill/>
            <a:miter lim="800000"/>
            <a:headEnd/>
            <a:tailEnd/>
          </a:ln>
        </p:spPr>
      </p:pic>
      <p:pic>
        <p:nvPicPr>
          <p:cNvPr id="6151" name="Picture 7"/>
          <p:cNvPicPr>
            <a:picLocks noChangeAspect="1" noChangeArrowheads="1"/>
          </p:cNvPicPr>
          <p:nvPr/>
        </p:nvPicPr>
        <p:blipFill>
          <a:blip r:embed="rId6" cstate="print"/>
          <a:srcRect/>
          <a:stretch>
            <a:fillRect/>
          </a:stretch>
        </p:blipFill>
        <p:spPr bwMode="auto">
          <a:xfrm>
            <a:off x="2209800" y="4334008"/>
            <a:ext cx="3810000" cy="618992"/>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4572000" y="4962525"/>
            <a:ext cx="1700377" cy="295275"/>
          </a:xfrm>
          <a:prstGeom prst="rect">
            <a:avLst/>
          </a:prstGeom>
          <a:noFill/>
          <a:ln w="9525">
            <a:noFill/>
            <a:miter lim="800000"/>
            <a:headEnd/>
            <a:tailEnd/>
          </a:ln>
        </p:spPr>
      </p:pic>
      <p:sp>
        <p:nvSpPr>
          <p:cNvPr id="11" name="TextBox 10"/>
          <p:cNvSpPr txBox="1"/>
          <p:nvPr/>
        </p:nvSpPr>
        <p:spPr>
          <a:xfrm>
            <a:off x="6705600" y="4888468"/>
            <a:ext cx="2286000" cy="369332"/>
          </a:xfrm>
          <a:prstGeom prst="rect">
            <a:avLst/>
          </a:prstGeom>
          <a:noFill/>
        </p:spPr>
        <p:txBody>
          <a:bodyPr wrap="square" rtlCol="0">
            <a:spAutoFit/>
          </a:bodyPr>
          <a:lstStyle/>
          <a:p>
            <a:r>
              <a:rPr lang="en-US" dirty="0" smtClean="0"/>
              <a:t>Convex programming</a:t>
            </a:r>
            <a:endParaRPr lang="en-US" dirty="0"/>
          </a:p>
        </p:txBody>
      </p:sp>
      <p:cxnSp>
        <p:nvCxnSpPr>
          <p:cNvPr id="13" name="Straight Arrow Connector 12"/>
          <p:cNvCxnSpPr>
            <a:stCxn id="11" idx="0"/>
          </p:cNvCxnSpPr>
          <p:nvPr/>
        </p:nvCxnSpPr>
        <p:spPr>
          <a:xfrm flipH="1" flipV="1">
            <a:off x="6400800" y="4659868"/>
            <a:ext cx="1447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0"/>
          </p:cNvCxnSpPr>
          <p:nvPr/>
        </p:nvCxnSpPr>
        <p:spPr>
          <a:xfrm flipH="1" flipV="1">
            <a:off x="7391400" y="4126468"/>
            <a:ext cx="457200" cy="762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linds(horizontal)">
                                      <p:cBhvr>
                                        <p:cTn id="10" dur="500"/>
                                        <p:tgtEl>
                                          <p:spTgt spid="6148"/>
                                        </p:tgtEl>
                                      </p:cBhvr>
                                    </p:animEffect>
                                  </p:childTnLst>
                                </p:cTn>
                              </p:par>
                              <p:par>
                                <p:cTn id="11" presetID="3" presetClass="entr" presetSubtype="1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blinds(horizontal)">
                                      <p:cBhvr>
                                        <p:cTn id="13" dur="500"/>
                                        <p:tgtEl>
                                          <p:spTgt spid="614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150"/>
                                        </p:tgtEl>
                                        <p:attrNameLst>
                                          <p:attrName>style.visibility</p:attrName>
                                        </p:attrNameLst>
                                      </p:cBhvr>
                                      <p:to>
                                        <p:strVal val="visible"/>
                                      </p:to>
                                    </p:set>
                                    <p:animEffect transition="in" filter="blinds(horizontal)">
                                      <p:cBhvr>
                                        <p:cTn id="26" dur="500"/>
                                        <p:tgtEl>
                                          <p:spTgt spid="6150"/>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linds(horizont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linds(horizontal)">
                                      <p:cBhvr>
                                        <p:cTn id="34" dur="500"/>
                                        <p:tgtEl>
                                          <p:spTgt spid="3">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blinds(horizontal)">
                                      <p:cBhvr>
                                        <p:cTn id="37" dur="500"/>
                                        <p:tgtEl>
                                          <p:spTgt spid="6151"/>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linds(horizontal)">
                                      <p:cBhvr>
                                        <p:cTn id="53" dur="500"/>
                                        <p:tgtEl>
                                          <p:spTgt spid="11"/>
                                        </p:tgtEl>
                                      </p:cBhvr>
                                    </p:animEffect>
                                  </p:childTnLst>
                                </p:cTn>
                              </p:par>
                              <p:par>
                                <p:cTn id="54" presetID="3" presetClass="entr" presetSubtype="1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blinds(horizontal)">
                                      <p:cBhvr>
                                        <p:cTn id="56" dur="500"/>
                                        <p:tgtEl>
                                          <p:spTgt spid="13"/>
                                        </p:tgtEl>
                                      </p:cBhvr>
                                    </p:animEffect>
                                  </p:childTnLst>
                                </p:cTn>
                              </p:par>
                              <p:par>
                                <p:cTn id="57" presetID="3" presetClass="entr" presetSubtype="1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linds(horizont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Features</a:t>
            </a:r>
            <a:endParaRPr lang="en-US" dirty="0"/>
          </a:p>
        </p:txBody>
      </p:sp>
      <p:sp>
        <p:nvSpPr>
          <p:cNvPr id="3" name="Content Placeholder 2"/>
          <p:cNvSpPr>
            <a:spLocks noGrp="1"/>
          </p:cNvSpPr>
          <p:nvPr>
            <p:ph idx="1"/>
          </p:nvPr>
        </p:nvSpPr>
        <p:spPr/>
        <p:txBody>
          <a:bodyPr/>
          <a:lstStyle/>
          <a:p>
            <a:r>
              <a:rPr lang="en-US" dirty="0" smtClean="0"/>
              <a:t>URL freshness features</a:t>
            </a:r>
          </a:p>
          <a:p>
            <a:pPr lvl="1"/>
            <a:r>
              <a:rPr lang="en-US" dirty="0" smtClean="0"/>
              <a:t>Identify freshness from content analysis</a:t>
            </a:r>
          </a:p>
        </p:txBody>
      </p:sp>
      <p:pic>
        <p:nvPicPr>
          <p:cNvPr id="7170" name="Picture 2"/>
          <p:cNvPicPr>
            <a:picLocks noChangeAspect="1" noChangeArrowheads="1"/>
          </p:cNvPicPr>
          <p:nvPr/>
        </p:nvPicPr>
        <p:blipFill>
          <a:blip r:embed="rId3" cstate="print"/>
          <a:srcRect/>
          <a:stretch>
            <a:fillRect/>
          </a:stretch>
        </p:blipFill>
        <p:spPr bwMode="auto">
          <a:xfrm>
            <a:off x="457200" y="2895600"/>
            <a:ext cx="8146503" cy="2971800"/>
          </a:xfrm>
          <a:prstGeom prst="rect">
            <a:avLst/>
          </a:prstGeom>
          <a:noFill/>
          <a:ln w="9525">
            <a:noFill/>
            <a:miter lim="800000"/>
            <a:headEnd/>
            <a:tailEnd/>
          </a:ln>
        </p:spPr>
      </p:pic>
      <p:cxnSp>
        <p:nvCxnSpPr>
          <p:cNvPr id="6" name="Straight Connector 5"/>
          <p:cNvCxnSpPr/>
          <p:nvPr/>
        </p:nvCxnSpPr>
        <p:spPr>
          <a:xfrm>
            <a:off x="4495800" y="4572000"/>
            <a:ext cx="32766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Features</a:t>
            </a:r>
            <a:endParaRPr lang="en-US" dirty="0"/>
          </a:p>
        </p:txBody>
      </p:sp>
      <p:sp>
        <p:nvSpPr>
          <p:cNvPr id="3" name="Content Placeholder 2"/>
          <p:cNvSpPr>
            <a:spLocks noGrp="1"/>
          </p:cNvSpPr>
          <p:nvPr>
            <p:ph idx="1"/>
          </p:nvPr>
        </p:nvSpPr>
        <p:spPr/>
        <p:txBody>
          <a:bodyPr/>
          <a:lstStyle/>
          <a:p>
            <a:r>
              <a:rPr lang="en-US" dirty="0" smtClean="0"/>
              <a:t>Query freshness features</a:t>
            </a:r>
          </a:p>
          <a:p>
            <a:pPr lvl="1"/>
            <a:r>
              <a:rPr lang="en-US" dirty="0" smtClean="0"/>
              <a:t>Capture latent preference</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914400" y="2743199"/>
            <a:ext cx="7332025" cy="3657601"/>
          </a:xfrm>
          <a:prstGeom prst="rect">
            <a:avLst/>
          </a:prstGeom>
          <a:noFill/>
          <a:ln w="9525">
            <a:noFill/>
            <a:miter lim="800000"/>
            <a:headEnd/>
            <a:tailEnd/>
          </a:ln>
        </p:spPr>
      </p:pic>
      <p:cxnSp>
        <p:nvCxnSpPr>
          <p:cNvPr id="6" name="Straight Connector 5"/>
          <p:cNvCxnSpPr/>
          <p:nvPr/>
        </p:nvCxnSpPr>
        <p:spPr>
          <a:xfrm>
            <a:off x="2438400" y="4343400"/>
            <a:ext cx="47244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38400" y="4572000"/>
            <a:ext cx="4191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Results</a:t>
            </a:r>
            <a:endParaRPr lang="en-US" dirty="0"/>
          </a:p>
        </p:txBody>
      </p:sp>
      <p:sp>
        <p:nvSpPr>
          <p:cNvPr id="3" name="Content Placeholder 2"/>
          <p:cNvSpPr>
            <a:spLocks noGrp="1"/>
          </p:cNvSpPr>
          <p:nvPr>
            <p:ph idx="1"/>
          </p:nvPr>
        </p:nvSpPr>
        <p:spPr/>
        <p:txBody>
          <a:bodyPr>
            <a:noAutofit/>
          </a:bodyPr>
          <a:lstStyle/>
          <a:p>
            <a:r>
              <a:rPr lang="en-US" dirty="0" smtClean="0"/>
              <a:t>Data sets</a:t>
            </a:r>
          </a:p>
          <a:p>
            <a:pPr lvl="1"/>
            <a:r>
              <a:rPr lang="en-US" dirty="0" smtClean="0"/>
              <a:t>Two months’ Yahoo! News Search sessions</a:t>
            </a:r>
          </a:p>
          <a:p>
            <a:pPr lvl="2"/>
            <a:r>
              <a:rPr lang="en-US" dirty="0" smtClean="0"/>
              <a:t>Normal bucket: top 10 positions</a:t>
            </a:r>
          </a:p>
          <a:p>
            <a:pPr lvl="2"/>
            <a:r>
              <a:rPr lang="en-US" dirty="0" smtClean="0"/>
              <a:t>Random bucket </a:t>
            </a:r>
            <a:r>
              <a:rPr lang="en-US" baseline="30000" dirty="0" smtClean="0"/>
              <a:t>[Li 2011]</a:t>
            </a:r>
          </a:p>
          <a:p>
            <a:pPr lvl="3"/>
            <a:r>
              <a:rPr lang="en-US" dirty="0" smtClean="0"/>
              <a:t>Randomly shuffled top 4 positions</a:t>
            </a:r>
          </a:p>
          <a:p>
            <a:pPr lvl="3"/>
            <a:r>
              <a:rPr lang="en-US" dirty="0" smtClean="0"/>
              <a:t>Unbiased evaluation corpus</a:t>
            </a:r>
          </a:p>
          <a:p>
            <a:pPr lvl="2"/>
            <a:r>
              <a:rPr lang="en-US" dirty="0" smtClean="0"/>
              <a:t>Editor’s judgment: 1 day’s query log</a:t>
            </a:r>
          </a:p>
          <a:p>
            <a:pPr lvl="1"/>
            <a:r>
              <a:rPr lang="en-US" dirty="0" smtClean="0"/>
              <a:t>Preference pair selection </a:t>
            </a:r>
            <a:r>
              <a:rPr lang="en-US" baseline="30000" dirty="0" smtClean="0"/>
              <a:t>[</a:t>
            </a:r>
            <a:r>
              <a:rPr lang="en-US" baseline="30000" dirty="0" err="1" smtClean="0"/>
              <a:t>Joachims</a:t>
            </a:r>
            <a:r>
              <a:rPr lang="en-US" baseline="30000" dirty="0" smtClean="0"/>
              <a:t> 2005] </a:t>
            </a:r>
          </a:p>
          <a:p>
            <a:pPr lvl="2"/>
            <a:r>
              <a:rPr lang="en-US" dirty="0" smtClean="0"/>
              <a:t>Click &gt; Skip above</a:t>
            </a:r>
          </a:p>
          <a:p>
            <a:pPr lvl="2"/>
            <a:r>
              <a:rPr lang="en-US" dirty="0" smtClean="0"/>
              <a:t>Click &gt; Skip next</a:t>
            </a:r>
          </a:p>
          <a:p>
            <a:pPr lvl="2"/>
            <a:r>
              <a:rPr lang="en-US" dirty="0" smtClean="0"/>
              <a:t>Ordered by Pearson’s      value</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4419600" y="6199632"/>
            <a:ext cx="228600" cy="25812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linds(horizont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Results</a:t>
            </a:r>
            <a:endParaRPr lang="en-US" dirty="0"/>
          </a:p>
        </p:txBody>
      </p:sp>
      <p:sp>
        <p:nvSpPr>
          <p:cNvPr id="3" name="Content Placeholder 2"/>
          <p:cNvSpPr>
            <a:spLocks noGrp="1"/>
          </p:cNvSpPr>
          <p:nvPr>
            <p:ph idx="1"/>
          </p:nvPr>
        </p:nvSpPr>
        <p:spPr/>
        <p:txBody>
          <a:bodyPr>
            <a:noAutofit/>
          </a:bodyPr>
          <a:lstStyle/>
          <a:p>
            <a:r>
              <a:rPr lang="en-US" dirty="0" smtClean="0"/>
              <a:t>Data sets</a:t>
            </a:r>
          </a:p>
          <a:p>
            <a:pPr lvl="1"/>
            <a:r>
              <a:rPr lang="en-US" dirty="0" smtClean="0"/>
              <a:t>Statistics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790968" y="3048000"/>
            <a:ext cx="5219432"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a:xfrm>
            <a:off x="457200" y="1399032"/>
            <a:ext cx="8229600" cy="4525963"/>
          </a:xfrm>
        </p:spPr>
        <p:txBody>
          <a:bodyPr/>
          <a:lstStyle/>
          <a:p>
            <a:r>
              <a:rPr lang="en-US" dirty="0" smtClean="0"/>
              <a:t>Convergence</a:t>
            </a:r>
          </a:p>
          <a:p>
            <a:pPr lvl="1"/>
            <a:r>
              <a:rPr lang="en-US" dirty="0" smtClean="0"/>
              <a:t>Train/Test sets: 90k/60k preference pairs</a:t>
            </a:r>
          </a:p>
          <a:p>
            <a:pPr lvl="1"/>
            <a:r>
              <a:rPr lang="en-US" dirty="0" smtClean="0"/>
              <a:t>Varying initial query weight</a:t>
            </a:r>
          </a:p>
          <a:p>
            <a:pPr lvl="2">
              <a:buNone/>
            </a:pPr>
            <a:endParaRPr lang="en-US" dirty="0"/>
          </a:p>
        </p:txBody>
      </p:sp>
      <p:pic>
        <p:nvPicPr>
          <p:cNvPr id="4" name="Picture 3" descr="obj_update.jpg"/>
          <p:cNvPicPr>
            <a:picLocks noChangeAspect="1"/>
          </p:cNvPicPr>
          <p:nvPr/>
        </p:nvPicPr>
        <p:blipFill>
          <a:blip r:embed="rId3" cstate="print"/>
          <a:stretch>
            <a:fillRect/>
          </a:stretch>
        </p:blipFill>
        <p:spPr>
          <a:xfrm>
            <a:off x="2133600" y="3124200"/>
            <a:ext cx="4373824" cy="3355848"/>
          </a:xfrm>
          <a:prstGeom prst="rect">
            <a:avLst/>
          </a:prstGeom>
          <a:ln>
            <a:solidFill>
              <a:schemeClr val="tx1"/>
            </a:solidFill>
          </a:ln>
        </p:spPr>
      </p:pic>
      <p:pic>
        <p:nvPicPr>
          <p:cNvPr id="2050" name="Picture 2"/>
          <p:cNvPicPr>
            <a:picLocks noChangeAspect="1" noChangeArrowheads="1"/>
          </p:cNvPicPr>
          <p:nvPr/>
        </p:nvPicPr>
        <p:blipFill>
          <a:blip r:embed="rId4" cstate="print"/>
          <a:srcRect/>
          <a:stretch>
            <a:fillRect/>
          </a:stretch>
        </p:blipFill>
        <p:spPr bwMode="auto">
          <a:xfrm>
            <a:off x="5334000" y="2615184"/>
            <a:ext cx="762000" cy="340468"/>
          </a:xfrm>
          <a:prstGeom prst="rect">
            <a:avLst/>
          </a:prstGeom>
          <a:noFill/>
          <a:ln w="9525">
            <a:noFill/>
            <a:miter lim="800000"/>
            <a:headEnd/>
            <a:tailEnd/>
          </a:ln>
        </p:spPr>
      </p:pic>
      <p:sp>
        <p:nvSpPr>
          <p:cNvPr id="6" name="TextBox 5"/>
          <p:cNvSpPr txBox="1"/>
          <p:nvPr/>
        </p:nvSpPr>
        <p:spPr>
          <a:xfrm>
            <a:off x="2209800" y="6477000"/>
            <a:ext cx="4191000" cy="369332"/>
          </a:xfrm>
          <a:prstGeom prst="rect">
            <a:avLst/>
          </a:prstGeom>
          <a:noFill/>
        </p:spPr>
        <p:txBody>
          <a:bodyPr wrap="square" rtlCol="0">
            <a:spAutoFit/>
          </a:bodyPr>
          <a:lstStyle/>
          <a:p>
            <a:pPr algn="ctr"/>
            <a:r>
              <a:rPr lang="en-US" dirty="0" smtClean="0"/>
              <a:t>(a) Object Function Value Update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a:xfrm>
            <a:off x="457200" y="1417637"/>
            <a:ext cx="8229600" cy="4525963"/>
          </a:xfrm>
        </p:spPr>
        <p:txBody>
          <a:bodyPr/>
          <a:lstStyle/>
          <a:p>
            <a:r>
              <a:rPr lang="en-US" dirty="0" smtClean="0"/>
              <a:t>Convergence</a:t>
            </a:r>
          </a:p>
          <a:p>
            <a:pPr lvl="1"/>
            <a:r>
              <a:rPr lang="en-US" dirty="0" smtClean="0"/>
              <a:t>Train/Test sets: 90k/60k preference pairs</a:t>
            </a:r>
          </a:p>
          <a:p>
            <a:pPr lvl="1"/>
            <a:r>
              <a:rPr lang="en-US" dirty="0" smtClean="0"/>
              <a:t>Varying initial query weight</a:t>
            </a:r>
          </a:p>
          <a:p>
            <a:pPr lvl="2">
              <a:buNone/>
            </a:pPr>
            <a:endParaRPr lang="en-US" dirty="0"/>
          </a:p>
        </p:txBody>
      </p:sp>
      <p:pic>
        <p:nvPicPr>
          <p:cNvPr id="4" name="Picture 3" descr="obj_update.jpg"/>
          <p:cNvPicPr>
            <a:picLocks noChangeAspect="1"/>
          </p:cNvPicPr>
          <p:nvPr/>
        </p:nvPicPr>
        <p:blipFill>
          <a:blip r:embed="rId3" cstate="print"/>
          <a:stretch>
            <a:fillRect/>
          </a:stretch>
        </p:blipFill>
        <p:spPr>
          <a:xfrm>
            <a:off x="2057400" y="3048000"/>
            <a:ext cx="4419600" cy="3352154"/>
          </a:xfrm>
          <a:prstGeom prst="rect">
            <a:avLst/>
          </a:prstGeom>
          <a:ln>
            <a:solidFill>
              <a:schemeClr val="tx1"/>
            </a:solidFill>
          </a:ln>
        </p:spPr>
      </p:pic>
      <p:pic>
        <p:nvPicPr>
          <p:cNvPr id="2050" name="Picture 2"/>
          <p:cNvPicPr>
            <a:picLocks noChangeAspect="1" noChangeArrowheads="1"/>
          </p:cNvPicPr>
          <p:nvPr/>
        </p:nvPicPr>
        <p:blipFill>
          <a:blip r:embed="rId4" cstate="print"/>
          <a:srcRect/>
          <a:stretch>
            <a:fillRect/>
          </a:stretch>
        </p:blipFill>
        <p:spPr bwMode="auto">
          <a:xfrm>
            <a:off x="5334000" y="2590800"/>
            <a:ext cx="762000" cy="340468"/>
          </a:xfrm>
          <a:prstGeom prst="rect">
            <a:avLst/>
          </a:prstGeom>
          <a:noFill/>
          <a:ln w="9525">
            <a:noFill/>
            <a:miter lim="800000"/>
            <a:headEnd/>
            <a:tailEnd/>
          </a:ln>
        </p:spPr>
      </p:pic>
      <p:sp>
        <p:nvSpPr>
          <p:cNvPr id="6" name="TextBox 5"/>
          <p:cNvSpPr txBox="1"/>
          <p:nvPr/>
        </p:nvSpPr>
        <p:spPr>
          <a:xfrm>
            <a:off x="2209800" y="6477000"/>
            <a:ext cx="4191000" cy="369332"/>
          </a:xfrm>
          <a:prstGeom prst="rect">
            <a:avLst/>
          </a:prstGeom>
          <a:noFill/>
        </p:spPr>
        <p:txBody>
          <a:bodyPr wrap="square" rtlCol="0">
            <a:spAutoFit/>
          </a:bodyPr>
          <a:lstStyle/>
          <a:p>
            <a:pPr algn="ctr"/>
            <a:r>
              <a:rPr lang="en-US" dirty="0" smtClean="0"/>
              <a:t>(b) </a:t>
            </a:r>
            <a:r>
              <a:rPr lang="en-US" dirty="0" err="1" smtClean="0"/>
              <a:t>Pairwise</a:t>
            </a:r>
            <a:r>
              <a:rPr lang="en-US" dirty="0" smtClean="0"/>
              <a:t> Error Rate Update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a:t>
            </a:r>
            <a:r>
              <a:rPr lang="en-US" dirty="0" err="1" smtClean="0"/>
              <a:t>v.s</a:t>
            </a:r>
            <a:r>
              <a:rPr lang="en-US" dirty="0" smtClean="0"/>
              <a:t>. Freshness</a:t>
            </a:r>
            <a:endParaRPr lang="en-US" dirty="0"/>
          </a:p>
        </p:txBody>
      </p:sp>
      <p:sp>
        <p:nvSpPr>
          <p:cNvPr id="3" name="Content Placeholder 2"/>
          <p:cNvSpPr>
            <a:spLocks noGrp="1"/>
          </p:cNvSpPr>
          <p:nvPr>
            <p:ph idx="1"/>
          </p:nvPr>
        </p:nvSpPr>
        <p:spPr>
          <a:xfrm>
            <a:off x="457200" y="1600200"/>
            <a:ext cx="5410200" cy="4525963"/>
          </a:xfrm>
        </p:spPr>
        <p:txBody>
          <a:bodyPr>
            <a:normAutofit fontScale="92500"/>
          </a:bodyPr>
          <a:lstStyle/>
          <a:p>
            <a:r>
              <a:rPr lang="en-US" dirty="0" smtClean="0"/>
              <a:t>Relevance</a:t>
            </a:r>
          </a:p>
          <a:p>
            <a:pPr lvl="1"/>
            <a:r>
              <a:rPr lang="en-US" dirty="0" smtClean="0"/>
              <a:t>Topical relatedness</a:t>
            </a:r>
          </a:p>
          <a:p>
            <a:pPr lvl="1"/>
            <a:r>
              <a:rPr lang="en-US" dirty="0" smtClean="0"/>
              <a:t>Metric: </a:t>
            </a:r>
            <a:r>
              <a:rPr lang="en-US" dirty="0" err="1" smtClean="0"/>
              <a:t>tf</a:t>
            </a:r>
            <a:r>
              <a:rPr lang="en-US" dirty="0" smtClean="0"/>
              <a:t>*</a:t>
            </a:r>
            <a:r>
              <a:rPr lang="en-US" dirty="0" err="1" smtClean="0"/>
              <a:t>idf</a:t>
            </a:r>
            <a:r>
              <a:rPr lang="en-US" dirty="0" smtClean="0"/>
              <a:t>, BM25, Language Model</a:t>
            </a:r>
          </a:p>
          <a:p>
            <a:r>
              <a:rPr lang="en-US" dirty="0" smtClean="0"/>
              <a:t>Freshness</a:t>
            </a:r>
          </a:p>
          <a:p>
            <a:pPr lvl="1"/>
            <a:r>
              <a:rPr lang="en-US" dirty="0" smtClean="0"/>
              <a:t>Temporal closeness</a:t>
            </a:r>
          </a:p>
          <a:p>
            <a:pPr lvl="1"/>
            <a:r>
              <a:rPr lang="en-US" dirty="0" smtClean="0"/>
              <a:t>Metric: age, elapsed time</a:t>
            </a:r>
          </a:p>
          <a:p>
            <a:r>
              <a:rPr lang="en-US" dirty="0" smtClean="0"/>
              <a:t>Trade-off</a:t>
            </a:r>
          </a:p>
          <a:p>
            <a:pPr lvl="1"/>
            <a:r>
              <a:rPr lang="en-US" dirty="0" smtClean="0"/>
              <a:t>Serve for user’s information need</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715000" y="1524000"/>
            <a:ext cx="3064245" cy="2175495"/>
          </a:xfrm>
          <a:prstGeom prst="rect">
            <a:avLst/>
          </a:prstGeom>
          <a:noFill/>
          <a:ln w="9525">
            <a:noFill/>
            <a:miter lim="800000"/>
            <a:headEnd/>
            <a:tailEnd/>
          </a:ln>
        </p:spPr>
      </p:pic>
      <p:pic>
        <p:nvPicPr>
          <p:cNvPr id="6" name="Picture 5" descr="Extra.gif"/>
          <p:cNvPicPr>
            <a:picLocks noChangeAspect="1"/>
          </p:cNvPicPr>
          <p:nvPr/>
        </p:nvPicPr>
        <p:blipFill>
          <a:blip r:embed="rId4" cstate="print"/>
          <a:stretch>
            <a:fillRect/>
          </a:stretch>
        </p:blipFill>
        <p:spPr>
          <a:xfrm>
            <a:off x="6596546" y="3733800"/>
            <a:ext cx="1404454" cy="1557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a:xfrm>
            <a:off x="457200" y="1417637"/>
            <a:ext cx="8229600" cy="4525963"/>
          </a:xfrm>
        </p:spPr>
        <p:txBody>
          <a:bodyPr/>
          <a:lstStyle/>
          <a:p>
            <a:r>
              <a:rPr lang="en-US" dirty="0" smtClean="0"/>
              <a:t>Convergence</a:t>
            </a:r>
          </a:p>
          <a:p>
            <a:pPr lvl="1"/>
            <a:r>
              <a:rPr lang="en-US" dirty="0" smtClean="0"/>
              <a:t>Train/Test sets: 90k/60k preference pairs</a:t>
            </a:r>
          </a:p>
          <a:p>
            <a:pPr lvl="1"/>
            <a:r>
              <a:rPr lang="en-US" dirty="0" smtClean="0"/>
              <a:t>Varying initial query weight</a:t>
            </a:r>
          </a:p>
          <a:p>
            <a:pPr lvl="2">
              <a:buNone/>
            </a:pPr>
            <a:endParaRPr lang="en-US" dirty="0"/>
          </a:p>
        </p:txBody>
      </p:sp>
      <p:pic>
        <p:nvPicPr>
          <p:cNvPr id="4" name="Picture 3" descr="obj_update.jpg"/>
          <p:cNvPicPr>
            <a:picLocks noChangeAspect="1"/>
          </p:cNvPicPr>
          <p:nvPr/>
        </p:nvPicPr>
        <p:blipFill>
          <a:blip r:embed="rId3" cstate="print"/>
          <a:stretch>
            <a:fillRect/>
          </a:stretch>
        </p:blipFill>
        <p:spPr>
          <a:xfrm>
            <a:off x="2066764" y="3048646"/>
            <a:ext cx="4400872" cy="3352154"/>
          </a:xfrm>
          <a:prstGeom prst="rect">
            <a:avLst/>
          </a:prstGeom>
          <a:ln>
            <a:solidFill>
              <a:schemeClr val="tx1"/>
            </a:solidFill>
          </a:ln>
        </p:spPr>
      </p:pic>
      <p:pic>
        <p:nvPicPr>
          <p:cNvPr id="2050" name="Picture 2"/>
          <p:cNvPicPr>
            <a:picLocks noChangeAspect="1" noChangeArrowheads="1"/>
          </p:cNvPicPr>
          <p:nvPr/>
        </p:nvPicPr>
        <p:blipFill>
          <a:blip r:embed="rId4" cstate="print"/>
          <a:srcRect/>
          <a:stretch>
            <a:fillRect/>
          </a:stretch>
        </p:blipFill>
        <p:spPr bwMode="auto">
          <a:xfrm>
            <a:off x="5334000" y="2590800"/>
            <a:ext cx="762000" cy="340468"/>
          </a:xfrm>
          <a:prstGeom prst="rect">
            <a:avLst/>
          </a:prstGeom>
          <a:noFill/>
          <a:ln w="9525">
            <a:noFill/>
            <a:miter lim="800000"/>
            <a:headEnd/>
            <a:tailEnd/>
          </a:ln>
        </p:spPr>
      </p:pic>
      <p:sp>
        <p:nvSpPr>
          <p:cNvPr id="6" name="TextBox 5"/>
          <p:cNvSpPr txBox="1"/>
          <p:nvPr/>
        </p:nvSpPr>
        <p:spPr>
          <a:xfrm>
            <a:off x="2133600" y="6477000"/>
            <a:ext cx="4191000" cy="369332"/>
          </a:xfrm>
          <a:prstGeom prst="rect">
            <a:avLst/>
          </a:prstGeom>
          <a:noFill/>
        </p:spPr>
        <p:txBody>
          <a:bodyPr wrap="square" rtlCol="0">
            <a:spAutoFit/>
          </a:bodyPr>
          <a:lstStyle/>
          <a:p>
            <a:pPr algn="ctr"/>
            <a:r>
              <a:rPr lang="en-US" dirty="0" smtClean="0"/>
              <a:t>(c) Query Weight        Update</a:t>
            </a:r>
            <a:endParaRPr lang="en-US" dirty="0"/>
          </a:p>
        </p:txBody>
      </p:sp>
      <p:pic>
        <p:nvPicPr>
          <p:cNvPr id="3074" name="Picture 2"/>
          <p:cNvPicPr>
            <a:picLocks noChangeAspect="1" noChangeArrowheads="1"/>
          </p:cNvPicPr>
          <p:nvPr/>
        </p:nvPicPr>
        <p:blipFill>
          <a:blip r:embed="rId5" cstate="print"/>
          <a:srcRect/>
          <a:stretch>
            <a:fillRect/>
          </a:stretch>
        </p:blipFill>
        <p:spPr bwMode="auto">
          <a:xfrm>
            <a:off x="4526280" y="6537960"/>
            <a:ext cx="300524" cy="229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p:txBody>
          <a:bodyPr/>
          <a:lstStyle/>
          <a:p>
            <a:r>
              <a:rPr lang="en-US" dirty="0" smtClean="0"/>
              <a:t>Feature weight learning</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524000" y="2438400"/>
            <a:ext cx="5486400" cy="3176475"/>
          </a:xfrm>
          <a:prstGeom prst="rect">
            <a:avLst/>
          </a:prstGeom>
          <a:noFill/>
          <a:ln w="9525">
            <a:noFill/>
            <a:miter lim="800000"/>
            <a:headEnd/>
            <a:tailEnd/>
          </a:ln>
        </p:spPr>
      </p:pic>
      <p:cxnSp>
        <p:nvCxnSpPr>
          <p:cNvPr id="6" name="Straight Connector 5"/>
          <p:cNvCxnSpPr/>
          <p:nvPr/>
        </p:nvCxnSpPr>
        <p:spPr>
          <a:xfrm>
            <a:off x="4114800" y="3733800"/>
            <a:ext cx="2286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14800" y="4495800"/>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p:txBody>
          <a:bodyPr/>
          <a:lstStyle/>
          <a:p>
            <a:r>
              <a:rPr lang="en-US" dirty="0" smtClean="0"/>
              <a:t>Relevance and Freshness Learning</a:t>
            </a:r>
          </a:p>
          <a:p>
            <a:pPr lvl="1"/>
            <a:r>
              <a:rPr lang="en-US" dirty="0" smtClean="0"/>
              <a:t>Baseline: </a:t>
            </a:r>
            <a:r>
              <a:rPr lang="en-US" dirty="0" err="1" smtClean="0"/>
              <a:t>GBRank</a:t>
            </a:r>
            <a:r>
              <a:rPr lang="en-US" dirty="0" smtClean="0"/>
              <a:t> trained on Dong et al.’s relevance/freshness annotation set</a:t>
            </a:r>
          </a:p>
          <a:p>
            <a:pPr lvl="1"/>
            <a:r>
              <a:rPr lang="en-US" dirty="0" smtClean="0"/>
              <a:t>Testing corpus: editor’s one day annotation set</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609600" y="3962400"/>
            <a:ext cx="8021053" cy="1905000"/>
          </a:xfrm>
          <a:prstGeom prst="rect">
            <a:avLst/>
          </a:prstGeom>
          <a:noFill/>
          <a:ln w="9525">
            <a:noFill/>
            <a:miter lim="800000"/>
            <a:headEnd/>
            <a:tailEnd/>
          </a:ln>
        </p:spPr>
      </p:pic>
      <p:grpSp>
        <p:nvGrpSpPr>
          <p:cNvPr id="9" name="Group 8"/>
          <p:cNvGrpSpPr/>
          <p:nvPr/>
        </p:nvGrpSpPr>
        <p:grpSpPr>
          <a:xfrm>
            <a:off x="0" y="4876800"/>
            <a:ext cx="2057400" cy="533400"/>
            <a:chOff x="0" y="4876800"/>
            <a:chExt cx="2057400" cy="533400"/>
          </a:xfrm>
        </p:grpSpPr>
        <p:sp>
          <p:nvSpPr>
            <p:cNvPr id="5" name="TextBox 4"/>
            <p:cNvSpPr txBox="1"/>
            <p:nvPr/>
          </p:nvSpPr>
          <p:spPr>
            <a:xfrm>
              <a:off x="0" y="4983480"/>
              <a:ext cx="1447800" cy="369332"/>
            </a:xfrm>
            <a:prstGeom prst="rect">
              <a:avLst/>
            </a:prstGeom>
            <a:noFill/>
          </p:spPr>
          <p:txBody>
            <a:bodyPr wrap="square" rtlCol="0">
              <a:spAutoFit/>
            </a:bodyPr>
            <a:lstStyle/>
            <a:p>
              <a:r>
                <a:rPr lang="en-US" dirty="0" smtClean="0"/>
                <a:t>Upper bound</a:t>
              </a:r>
              <a:endParaRPr lang="en-US" dirty="0"/>
            </a:p>
          </p:txBody>
        </p:sp>
        <p:grpSp>
          <p:nvGrpSpPr>
            <p:cNvPr id="12" name="Group 11"/>
            <p:cNvGrpSpPr/>
            <p:nvPr/>
          </p:nvGrpSpPr>
          <p:grpSpPr>
            <a:xfrm>
              <a:off x="1371600" y="4876800"/>
              <a:ext cx="685800" cy="533400"/>
              <a:chOff x="914400" y="5562600"/>
              <a:chExt cx="685800" cy="533400"/>
            </a:xfrm>
          </p:grpSpPr>
          <p:cxnSp>
            <p:nvCxnSpPr>
              <p:cNvPr id="7" name="Straight Arrow Connector 6"/>
              <p:cNvCxnSpPr/>
              <p:nvPr/>
            </p:nvCxnSpPr>
            <p:spPr>
              <a:xfrm flipV="1">
                <a:off x="914400" y="5562600"/>
                <a:ext cx="6858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14400" y="5867400"/>
                <a:ext cx="685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p:txBody>
          <a:bodyPr/>
          <a:lstStyle/>
          <a:p>
            <a:r>
              <a:rPr lang="en-US" dirty="0" smtClean="0"/>
              <a:t>Query weight analysis</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914400" y="2438400"/>
            <a:ext cx="7467600" cy="3260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JRFL</a:t>
            </a:r>
            <a:endParaRPr lang="en-US" dirty="0"/>
          </a:p>
        </p:txBody>
      </p:sp>
      <p:sp>
        <p:nvSpPr>
          <p:cNvPr id="3" name="Content Placeholder 2"/>
          <p:cNvSpPr>
            <a:spLocks noGrp="1"/>
          </p:cNvSpPr>
          <p:nvPr>
            <p:ph idx="1"/>
          </p:nvPr>
        </p:nvSpPr>
        <p:spPr/>
        <p:txBody>
          <a:bodyPr/>
          <a:lstStyle/>
          <a:p>
            <a:r>
              <a:rPr lang="en-US" dirty="0" smtClean="0"/>
              <a:t>Query weight analysis</a:t>
            </a:r>
          </a:p>
          <a:p>
            <a:pPr lvl="1"/>
            <a:r>
              <a:rPr lang="en-US" dirty="0" smtClean="0"/>
              <a:t>Query length differs in relevance/freshness driven queries significantly</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709862" y="3581400"/>
            <a:ext cx="8021054"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3" name="Content Placeholder 2"/>
          <p:cNvSpPr>
            <a:spLocks noGrp="1"/>
          </p:cNvSpPr>
          <p:nvPr>
            <p:ph idx="1"/>
          </p:nvPr>
        </p:nvSpPr>
        <p:spPr/>
        <p:txBody>
          <a:bodyPr/>
          <a:lstStyle/>
          <a:p>
            <a:r>
              <a:rPr lang="en-US" dirty="0" smtClean="0"/>
              <a:t>Ranking performance</a:t>
            </a:r>
          </a:p>
          <a:p>
            <a:pPr lvl="1"/>
            <a:r>
              <a:rPr lang="en-US" dirty="0" smtClean="0"/>
              <a:t>Random bucket clicks</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066800" y="3021040"/>
            <a:ext cx="6941408"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3" name="Content Placeholder 2"/>
          <p:cNvSpPr>
            <a:spLocks noGrp="1"/>
          </p:cNvSpPr>
          <p:nvPr>
            <p:ph idx="1"/>
          </p:nvPr>
        </p:nvSpPr>
        <p:spPr/>
        <p:txBody>
          <a:bodyPr/>
          <a:lstStyle/>
          <a:p>
            <a:r>
              <a:rPr lang="en-US" dirty="0" smtClean="0"/>
              <a:t>Ranking performance</a:t>
            </a:r>
          </a:p>
          <a:p>
            <a:pPr lvl="1"/>
            <a:r>
              <a:rPr lang="en-US" dirty="0" smtClean="0"/>
              <a:t>Normal clicks</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066801" y="2999181"/>
            <a:ext cx="7004116"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Comparison</a:t>
            </a:r>
            <a:endParaRPr lang="en-US" dirty="0"/>
          </a:p>
        </p:txBody>
      </p:sp>
      <p:sp>
        <p:nvSpPr>
          <p:cNvPr id="3" name="Content Placeholder 2"/>
          <p:cNvSpPr>
            <a:spLocks noGrp="1"/>
          </p:cNvSpPr>
          <p:nvPr>
            <p:ph idx="1"/>
          </p:nvPr>
        </p:nvSpPr>
        <p:spPr/>
        <p:txBody>
          <a:bodyPr/>
          <a:lstStyle/>
          <a:p>
            <a:r>
              <a:rPr lang="en-US" dirty="0" smtClean="0"/>
              <a:t>Ranking performance</a:t>
            </a:r>
          </a:p>
          <a:p>
            <a:pPr lvl="1"/>
            <a:r>
              <a:rPr lang="en-US" dirty="0" smtClean="0"/>
              <a:t>Editorial annotations</a:t>
            </a:r>
            <a:endParaRPr lang="en-US" dirty="0"/>
          </a:p>
        </p:txBody>
      </p:sp>
      <p:pic>
        <p:nvPicPr>
          <p:cNvPr id="10242" name="Picture 2"/>
          <p:cNvPicPr>
            <a:picLocks noChangeAspect="1" noChangeArrowheads="1"/>
          </p:cNvPicPr>
          <p:nvPr/>
        </p:nvPicPr>
        <p:blipFill>
          <a:blip r:embed="rId3" cstate="print"/>
          <a:srcRect/>
          <a:stretch>
            <a:fillRect/>
          </a:stretch>
        </p:blipFill>
        <p:spPr bwMode="auto">
          <a:xfrm>
            <a:off x="1524000" y="2895600"/>
            <a:ext cx="6096000" cy="2918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Comparison</a:t>
            </a:r>
            <a:endParaRPr lang="en-US" dirty="0"/>
          </a:p>
        </p:txBody>
      </p:sp>
      <p:sp>
        <p:nvSpPr>
          <p:cNvPr id="3" name="Content Placeholder 2"/>
          <p:cNvSpPr>
            <a:spLocks noGrp="1"/>
          </p:cNvSpPr>
          <p:nvPr>
            <p:ph idx="1"/>
          </p:nvPr>
        </p:nvSpPr>
        <p:spPr/>
        <p:txBody>
          <a:bodyPr/>
          <a:lstStyle/>
          <a:p>
            <a:r>
              <a:rPr lang="en-US" dirty="0" smtClean="0"/>
              <a:t>CTR distribution revisit</a:t>
            </a:r>
            <a:endParaRPr lang="en-US" dirty="0"/>
          </a:p>
        </p:txBody>
      </p:sp>
      <p:pic>
        <p:nvPicPr>
          <p:cNvPr id="4" name="Picture 3" descr="CTR_JRFLearning.jpg"/>
          <p:cNvPicPr>
            <a:picLocks noChangeAspect="1"/>
          </p:cNvPicPr>
          <p:nvPr/>
        </p:nvPicPr>
        <p:blipFill>
          <a:blip r:embed="rId3" cstate="print"/>
          <a:stretch>
            <a:fillRect/>
          </a:stretch>
        </p:blipFill>
        <p:spPr>
          <a:xfrm>
            <a:off x="2057400" y="2590800"/>
            <a:ext cx="4424172" cy="3529435"/>
          </a:xfrm>
          <a:prstGeom prst="rect">
            <a:avLst/>
          </a:prstGeom>
          <a:ln w="12700">
            <a:solidFill>
              <a:schemeClr val="tx1"/>
            </a:solidFill>
          </a:ln>
        </p:spPr>
      </p:pic>
      <p:grpSp>
        <p:nvGrpSpPr>
          <p:cNvPr id="7" name="Group 6"/>
          <p:cNvGrpSpPr/>
          <p:nvPr/>
        </p:nvGrpSpPr>
        <p:grpSpPr>
          <a:xfrm>
            <a:off x="6705600" y="4038600"/>
            <a:ext cx="2438400" cy="707886"/>
            <a:chOff x="6705600" y="4038600"/>
            <a:chExt cx="2438400" cy="707886"/>
          </a:xfrm>
        </p:grpSpPr>
        <p:sp>
          <p:nvSpPr>
            <p:cNvPr id="5" name="TextBox 4"/>
            <p:cNvSpPr txBox="1"/>
            <p:nvPr/>
          </p:nvSpPr>
          <p:spPr>
            <a:xfrm>
              <a:off x="7239000" y="4038600"/>
              <a:ext cx="1905000" cy="707886"/>
            </a:xfrm>
            <a:prstGeom prst="rect">
              <a:avLst/>
            </a:prstGeom>
            <a:noFill/>
          </p:spPr>
          <p:txBody>
            <a:bodyPr wrap="square" rtlCol="0">
              <a:spAutoFit/>
            </a:bodyPr>
            <a:lstStyle/>
            <a:p>
              <a:r>
                <a:rPr lang="en-US" sz="2000" b="1" dirty="0" smtClean="0"/>
                <a:t>Correlation: </a:t>
              </a:r>
              <a:r>
                <a:rPr lang="en-US" sz="2000" dirty="0" smtClean="0"/>
                <a:t>0.7163±0.1673</a:t>
              </a:r>
              <a:endParaRPr lang="en-US" sz="2000" dirty="0"/>
            </a:p>
          </p:txBody>
        </p:sp>
        <p:cxnSp>
          <p:nvCxnSpPr>
            <p:cNvPr id="6" name="Straight Arrow Connector 5"/>
            <p:cNvCxnSpPr/>
            <p:nvPr/>
          </p:nvCxnSpPr>
          <p:spPr>
            <a:xfrm flipH="1">
              <a:off x="6705600" y="4343400"/>
              <a:ext cx="457200" cy="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Joint Relevance and Freshness Learning</a:t>
            </a:r>
          </a:p>
          <a:p>
            <a:pPr lvl="1"/>
            <a:r>
              <a:rPr lang="en-US" dirty="0" smtClean="0"/>
              <a:t>Query-specific preference</a:t>
            </a:r>
          </a:p>
          <a:p>
            <a:pPr lvl="1"/>
            <a:r>
              <a:rPr lang="en-US" dirty="0" smtClean="0"/>
              <a:t>Learning from query logs</a:t>
            </a:r>
          </a:p>
          <a:p>
            <a:pPr lvl="1"/>
            <a:r>
              <a:rPr lang="en-US" dirty="0" smtClean="0"/>
              <a:t>Temporal features</a:t>
            </a:r>
          </a:p>
          <a:p>
            <a:r>
              <a:rPr lang="en-US" dirty="0" smtClean="0"/>
              <a:t>Future work</a:t>
            </a:r>
          </a:p>
          <a:p>
            <a:pPr lvl="1"/>
            <a:r>
              <a:rPr lang="en-US" dirty="0" smtClean="0"/>
              <a:t>Personalized retrieval</a:t>
            </a:r>
          </a:p>
          <a:p>
            <a:pPr lvl="2"/>
            <a:r>
              <a:rPr lang="en-US" dirty="0" smtClean="0"/>
              <a:t>Broad spectral of user’s information need</a:t>
            </a:r>
          </a:p>
          <a:p>
            <a:pPr lvl="2"/>
            <a:r>
              <a:rPr lang="en-US" dirty="0" smtClean="0"/>
              <a:t>E.g., trustworthiness, opinion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Freshness is Important for News Search</a:t>
            </a:r>
            <a:endParaRPr lang="en-US" sz="3600" dirty="0"/>
          </a:p>
        </p:txBody>
      </p:sp>
      <p:sp>
        <p:nvSpPr>
          <p:cNvPr id="3" name="Content Placeholder 2"/>
          <p:cNvSpPr>
            <a:spLocks noGrp="1"/>
          </p:cNvSpPr>
          <p:nvPr>
            <p:ph idx="1"/>
          </p:nvPr>
        </p:nvSpPr>
        <p:spPr/>
        <p:txBody>
          <a:bodyPr/>
          <a:lstStyle/>
          <a:p>
            <a:r>
              <a:rPr lang="en-US" dirty="0" smtClean="0"/>
              <a:t>“Apple Company” @ Oct. 4, 2011</a:t>
            </a:r>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952500" y="2362200"/>
            <a:ext cx="5448300" cy="4093282"/>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5334000" y="3733800"/>
            <a:ext cx="3505200" cy="838200"/>
            <a:chOff x="4495800" y="3733800"/>
            <a:chExt cx="3505200" cy="838200"/>
          </a:xfrm>
        </p:grpSpPr>
        <p:sp>
          <p:nvSpPr>
            <p:cNvPr id="8" name="Right Brace 7"/>
            <p:cNvSpPr/>
            <p:nvPr/>
          </p:nvSpPr>
          <p:spPr>
            <a:xfrm>
              <a:off x="4495800" y="3733800"/>
              <a:ext cx="228600" cy="838200"/>
            </a:xfrm>
            <a:prstGeom prst="rightBrace">
              <a:avLst/>
            </a:pr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TextBox 8"/>
            <p:cNvSpPr txBox="1"/>
            <p:nvPr/>
          </p:nvSpPr>
          <p:spPr>
            <a:xfrm>
              <a:off x="4800600" y="3962400"/>
              <a:ext cx="3200400" cy="369332"/>
            </a:xfrm>
            <a:prstGeom prst="rect">
              <a:avLst/>
            </a:prstGeom>
            <a:noFill/>
            <a:ln>
              <a:noFill/>
            </a:ln>
          </p:spPr>
          <p:txBody>
            <a:bodyPr wrap="square" rtlCol="0">
              <a:spAutoFit/>
            </a:bodyPr>
            <a:lstStyle/>
            <a:p>
              <a:r>
                <a:rPr lang="en-US" dirty="0" smtClean="0"/>
                <a:t>Release of </a:t>
              </a:r>
              <a:r>
                <a:rPr lang="en-US" dirty="0" err="1" smtClean="0"/>
                <a:t>iPhone</a:t>
              </a:r>
              <a:r>
                <a:rPr lang="en-US" dirty="0" smtClean="0"/>
                <a:t> 4S</a:t>
              </a:r>
              <a:endParaRPr lang="en-US" dirty="0"/>
            </a:p>
          </p:txBody>
        </p:sp>
      </p:grpSp>
      <p:sp>
        <p:nvSpPr>
          <p:cNvPr id="19" name="Rectangle 18"/>
          <p:cNvSpPr/>
          <p:nvPr/>
        </p:nvSpPr>
        <p:spPr>
          <a:xfrm>
            <a:off x="914400" y="33528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500" fill="hold"/>
                                        <p:tgtEl>
                                          <p:spTgt spid="2053"/>
                                        </p:tgtEl>
                                        <p:attrNameLst>
                                          <p:attrName>ppt_x</p:attrName>
                                        </p:attrNameLst>
                                      </p:cBhvr>
                                      <p:tavLst>
                                        <p:tav tm="0">
                                          <p:val>
                                            <p:strVal val="#ppt_x"/>
                                          </p:val>
                                        </p:tav>
                                        <p:tav tm="100000">
                                          <p:val>
                                            <p:strVal val="#ppt_x"/>
                                          </p:val>
                                        </p:tav>
                                      </p:tavLst>
                                    </p:anim>
                                    <p:anim calcmode="lin" valueType="num">
                                      <p:cBhvr additive="base">
                                        <p:cTn id="8"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a:t>
            </a:r>
            <a:r>
              <a:rPr lang="en-US" dirty="0" err="1" smtClean="0"/>
              <a:t>Efron</a:t>
            </a:r>
            <a:r>
              <a:rPr lang="en-US" dirty="0" smtClean="0"/>
              <a:t> 2011] M. </a:t>
            </a:r>
            <a:r>
              <a:rPr lang="en-US" dirty="0" err="1" smtClean="0"/>
              <a:t>Efron</a:t>
            </a:r>
            <a:r>
              <a:rPr lang="en-US" dirty="0" smtClean="0"/>
              <a:t> and G. </a:t>
            </a:r>
            <a:r>
              <a:rPr lang="en-US" dirty="0" err="1" smtClean="0"/>
              <a:t>Golovchinsky</a:t>
            </a:r>
            <a:r>
              <a:rPr lang="en-US" dirty="0" smtClean="0"/>
              <a:t>. Estimation methods for ranking recent information. In SIGIR, pages 495–504, 2011.</a:t>
            </a:r>
          </a:p>
          <a:p>
            <a:pPr>
              <a:buNone/>
            </a:pPr>
            <a:r>
              <a:rPr lang="en-US" dirty="0" smtClean="0"/>
              <a:t>[Li 2003] X. Li and W. Croft. Time-based language models. In CIKM, pages 469–475, 2003.</a:t>
            </a:r>
          </a:p>
          <a:p>
            <a:pPr>
              <a:buNone/>
            </a:pPr>
            <a:r>
              <a:rPr lang="en-US" dirty="0" smtClean="0"/>
              <a:t>[Dong 2010] A. Dong, Y. Chang, Z. </a:t>
            </a:r>
            <a:r>
              <a:rPr lang="en-US" dirty="0" err="1" smtClean="0"/>
              <a:t>Zheng</a:t>
            </a:r>
            <a:r>
              <a:rPr lang="en-US" dirty="0" smtClean="0"/>
              <a:t>, G. </a:t>
            </a:r>
            <a:r>
              <a:rPr lang="en-US" dirty="0" err="1" smtClean="0"/>
              <a:t>Mishne</a:t>
            </a:r>
            <a:r>
              <a:rPr lang="en-US" dirty="0" smtClean="0"/>
              <a:t>, J. </a:t>
            </a:r>
            <a:r>
              <a:rPr lang="en-US" dirty="0" err="1" smtClean="0"/>
              <a:t>Bai</a:t>
            </a:r>
            <a:r>
              <a:rPr lang="en-US" dirty="0" smtClean="0"/>
              <a:t>, R. Zhang, K. Buchner, C. Liao, and F. Diaz. Towards </a:t>
            </a:r>
            <a:r>
              <a:rPr lang="en-US" dirty="0" err="1" smtClean="0"/>
              <a:t>recency</a:t>
            </a:r>
            <a:r>
              <a:rPr lang="en-US" dirty="0" smtClean="0"/>
              <a:t> ranking in web search. In WSDM, pages 11–20, 2010.</a:t>
            </a:r>
          </a:p>
          <a:p>
            <a:pPr>
              <a:buNone/>
            </a:pPr>
            <a:r>
              <a:rPr lang="en-US" dirty="0" smtClean="0"/>
              <a:t>[Dai 2011] N. Dai, M. </a:t>
            </a:r>
            <a:r>
              <a:rPr lang="en-US" dirty="0" err="1" smtClean="0"/>
              <a:t>Shokouhi</a:t>
            </a:r>
            <a:r>
              <a:rPr lang="en-US" dirty="0" smtClean="0"/>
              <a:t>, and B. D. Davison. Learning to rank for freshness and relevance. In SIGIR, pages 95–104, 2011.</a:t>
            </a:r>
          </a:p>
          <a:p>
            <a:pPr>
              <a:buNone/>
            </a:pPr>
            <a:r>
              <a:rPr lang="en-US" dirty="0" smtClean="0"/>
              <a:t>[Li 2011] L. Li, W. Chu, J. Langford, and X. Wang. Unbiased offline evaluation of contextual-bandit-based news article recommendation algorithms. In Proceedings of ACM WSDM '11, pages 297–306, 2011.</a:t>
            </a:r>
          </a:p>
          <a:p>
            <a:pPr>
              <a:buNone/>
            </a:pPr>
            <a:r>
              <a:rPr lang="en-US" dirty="0" smtClean="0"/>
              <a:t>[</a:t>
            </a:r>
            <a:r>
              <a:rPr lang="en-US" dirty="0" err="1" smtClean="0"/>
              <a:t>Joachims</a:t>
            </a:r>
            <a:r>
              <a:rPr lang="en-US" dirty="0" smtClean="0"/>
              <a:t> 2005] T. </a:t>
            </a:r>
            <a:r>
              <a:rPr lang="en-US" dirty="0" err="1" smtClean="0"/>
              <a:t>Joachims</a:t>
            </a:r>
            <a:r>
              <a:rPr lang="en-US" dirty="0" smtClean="0"/>
              <a:t>, L. </a:t>
            </a:r>
            <a:r>
              <a:rPr lang="en-US" dirty="0" err="1" smtClean="0"/>
              <a:t>Granka</a:t>
            </a:r>
            <a:r>
              <a:rPr lang="en-US" dirty="0" smtClean="0"/>
              <a:t>, B. Pan, H. </a:t>
            </a:r>
            <a:r>
              <a:rPr lang="en-US" dirty="0" err="1" smtClean="0"/>
              <a:t>Hembrooke</a:t>
            </a:r>
            <a:r>
              <a:rPr lang="en-US" dirty="0" smtClean="0"/>
              <a:t>, and G. Gay. Accurately interpreting </a:t>
            </a:r>
            <a:r>
              <a:rPr lang="en-US" dirty="0" err="1" smtClean="0"/>
              <a:t>clickthrough</a:t>
            </a:r>
            <a:r>
              <a:rPr lang="en-US" dirty="0" smtClean="0"/>
              <a:t> data as implicit feedback. In SIGIR, pages 154–161, 2005.</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mark.jpg"/>
          <p:cNvPicPr>
            <a:picLocks noChangeAspect="1"/>
          </p:cNvPicPr>
          <p:nvPr/>
        </p:nvPicPr>
        <p:blipFill>
          <a:blip r:embed="rId2" cstate="print"/>
          <a:stretch>
            <a:fillRect/>
          </a:stretch>
        </p:blipFill>
        <p:spPr>
          <a:xfrm>
            <a:off x="0" y="533400"/>
            <a:ext cx="4394200" cy="4394200"/>
          </a:xfrm>
          <a:prstGeom prst="rect">
            <a:avLst/>
          </a:prstGeom>
        </p:spPr>
      </p:pic>
      <p:sp>
        <p:nvSpPr>
          <p:cNvPr id="5" name="TextBox 4"/>
          <p:cNvSpPr txBox="1"/>
          <p:nvPr/>
        </p:nvSpPr>
        <p:spPr>
          <a:xfrm>
            <a:off x="4876800" y="3192959"/>
            <a:ext cx="3581400" cy="830997"/>
          </a:xfrm>
          <a:prstGeom prst="rect">
            <a:avLst/>
          </a:prstGeom>
          <a:noFill/>
        </p:spPr>
        <p:txBody>
          <a:bodyPr wrap="square" rtlCol="0">
            <a:spAutoFit/>
          </a:bodyPr>
          <a:lstStyle/>
          <a:p>
            <a:r>
              <a:rPr lang="en-US" sz="4800" dirty="0" smtClean="0"/>
              <a:t>Thank you!</a:t>
            </a:r>
            <a:endParaRPr lang="en-US" sz="4800" dirty="0"/>
          </a:p>
        </p:txBody>
      </p:sp>
      <p:sp>
        <p:nvSpPr>
          <p:cNvPr id="6" name="TextBox 5"/>
          <p:cNvSpPr txBox="1"/>
          <p:nvPr/>
        </p:nvSpPr>
        <p:spPr>
          <a:xfrm>
            <a:off x="4953000" y="4001869"/>
            <a:ext cx="3048000" cy="646331"/>
          </a:xfrm>
          <a:prstGeom prst="rect">
            <a:avLst/>
          </a:prstGeom>
          <a:noFill/>
        </p:spPr>
        <p:txBody>
          <a:bodyPr wrap="square" rtlCol="0">
            <a:spAutoFit/>
          </a:bodyPr>
          <a:lstStyle/>
          <a:p>
            <a:r>
              <a:rPr lang="en-US" sz="3600" dirty="0" smtClean="0"/>
              <a:t>Q&amp;A</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Freshness is Important for News Search</a:t>
            </a:r>
            <a:endParaRPr lang="en-US" sz="3600" dirty="0"/>
          </a:p>
        </p:txBody>
      </p:sp>
      <p:sp>
        <p:nvSpPr>
          <p:cNvPr id="3" name="Content Placeholder 2"/>
          <p:cNvSpPr>
            <a:spLocks noGrp="1"/>
          </p:cNvSpPr>
          <p:nvPr>
            <p:ph idx="1"/>
          </p:nvPr>
        </p:nvSpPr>
        <p:spPr/>
        <p:txBody>
          <a:bodyPr/>
          <a:lstStyle/>
          <a:p>
            <a:r>
              <a:rPr lang="en-US" dirty="0" smtClean="0"/>
              <a:t>“Apple Company” @ Oct. 5, 2011</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914400" y="2407134"/>
            <a:ext cx="5410199" cy="4069866"/>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5181600" y="3778734"/>
            <a:ext cx="3505200" cy="838200"/>
            <a:chOff x="4495800" y="3733800"/>
            <a:chExt cx="3505200" cy="838200"/>
          </a:xfrm>
        </p:grpSpPr>
        <p:sp>
          <p:nvSpPr>
            <p:cNvPr id="11" name="Right Brace 10"/>
            <p:cNvSpPr/>
            <p:nvPr/>
          </p:nvSpPr>
          <p:spPr>
            <a:xfrm>
              <a:off x="4495800" y="3733800"/>
              <a:ext cx="228600" cy="838200"/>
            </a:xfrm>
            <a:prstGeom prst="rightBrace">
              <a:avLst/>
            </a:pr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2" name="TextBox 11"/>
            <p:cNvSpPr txBox="1"/>
            <p:nvPr/>
          </p:nvSpPr>
          <p:spPr>
            <a:xfrm>
              <a:off x="4800600" y="3962400"/>
              <a:ext cx="3200400" cy="369332"/>
            </a:xfrm>
            <a:prstGeom prst="rect">
              <a:avLst/>
            </a:prstGeom>
            <a:noFill/>
            <a:ln>
              <a:noFill/>
            </a:ln>
          </p:spPr>
          <p:txBody>
            <a:bodyPr wrap="square" rtlCol="0">
              <a:spAutoFit/>
            </a:bodyPr>
            <a:lstStyle/>
            <a:p>
              <a:r>
                <a:rPr lang="en-US" dirty="0" smtClean="0"/>
                <a:t>Steve Jobs passed away</a:t>
              </a:r>
              <a:endParaRPr lang="en-US" dirty="0"/>
            </a:p>
          </p:txBody>
        </p:sp>
      </p:grpSp>
      <p:grpSp>
        <p:nvGrpSpPr>
          <p:cNvPr id="4" name="Group 9"/>
          <p:cNvGrpSpPr/>
          <p:nvPr/>
        </p:nvGrpSpPr>
        <p:grpSpPr>
          <a:xfrm>
            <a:off x="5181600" y="4845534"/>
            <a:ext cx="3505200" cy="838200"/>
            <a:chOff x="4495800" y="3733800"/>
            <a:chExt cx="3505200" cy="838200"/>
          </a:xfrm>
        </p:grpSpPr>
        <p:sp>
          <p:nvSpPr>
            <p:cNvPr id="8" name="Right Brace 7"/>
            <p:cNvSpPr/>
            <p:nvPr/>
          </p:nvSpPr>
          <p:spPr>
            <a:xfrm>
              <a:off x="4495800" y="3733800"/>
              <a:ext cx="228600" cy="838200"/>
            </a:xfrm>
            <a:prstGeom prst="rightBrace">
              <a:avLst/>
            </a:pr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9" name="TextBox 8"/>
            <p:cNvSpPr txBox="1"/>
            <p:nvPr/>
          </p:nvSpPr>
          <p:spPr>
            <a:xfrm>
              <a:off x="4800600" y="3962400"/>
              <a:ext cx="3200400" cy="369332"/>
            </a:xfrm>
            <a:prstGeom prst="rect">
              <a:avLst/>
            </a:prstGeom>
            <a:noFill/>
            <a:ln>
              <a:noFill/>
            </a:ln>
          </p:spPr>
          <p:txBody>
            <a:bodyPr wrap="square" rtlCol="0">
              <a:spAutoFit/>
            </a:bodyPr>
            <a:lstStyle/>
            <a:p>
              <a:r>
                <a:rPr lang="en-US" dirty="0" smtClean="0"/>
                <a:t>Release of </a:t>
              </a:r>
              <a:r>
                <a:rPr lang="en-US" dirty="0" err="1" smtClean="0"/>
                <a:t>iPhone</a:t>
              </a:r>
              <a:r>
                <a:rPr lang="en-US" dirty="0" smtClean="0"/>
                <a:t> 4S</a:t>
              </a:r>
              <a:endParaRPr lang="en-US" dirty="0"/>
            </a:p>
          </p:txBody>
        </p:sp>
      </p:grpSp>
      <p:sp>
        <p:nvSpPr>
          <p:cNvPr id="13" name="Rectangle 12"/>
          <p:cNvSpPr/>
          <p:nvPr/>
        </p:nvSpPr>
        <p:spPr>
          <a:xfrm>
            <a:off x="914400" y="33528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 User’s Information Need</a:t>
            </a:r>
            <a:endParaRPr lang="en-US" dirty="0"/>
          </a:p>
        </p:txBody>
      </p:sp>
      <p:sp>
        <p:nvSpPr>
          <p:cNvPr id="3" name="Content Placeholder 2"/>
          <p:cNvSpPr>
            <a:spLocks noGrp="1"/>
          </p:cNvSpPr>
          <p:nvPr>
            <p:ph idx="1"/>
          </p:nvPr>
        </p:nvSpPr>
        <p:spPr/>
        <p:txBody>
          <a:bodyPr/>
          <a:lstStyle/>
          <a:p>
            <a:r>
              <a:rPr lang="en-US" dirty="0" smtClean="0"/>
              <a:t>User’s emphasis on relevance/freshness varies</a:t>
            </a:r>
          </a:p>
          <a:p>
            <a:pPr lvl="1"/>
            <a:r>
              <a:rPr lang="en-US" dirty="0" smtClean="0"/>
              <a:t>Breaking news queries</a:t>
            </a:r>
          </a:p>
          <a:p>
            <a:pPr lvl="2"/>
            <a:r>
              <a:rPr lang="en-US" dirty="0" smtClean="0"/>
              <a:t>Prefer latest news reports – freshness driven</a:t>
            </a:r>
          </a:p>
          <a:p>
            <a:pPr lvl="2"/>
            <a:r>
              <a:rPr lang="en-US" dirty="0" smtClean="0"/>
              <a:t>E.g., “apple company”</a:t>
            </a:r>
          </a:p>
          <a:p>
            <a:pPr lvl="1"/>
            <a:r>
              <a:rPr lang="en-US" dirty="0" smtClean="0"/>
              <a:t>Newsworthy queries</a:t>
            </a:r>
          </a:p>
          <a:p>
            <a:pPr lvl="2"/>
            <a:r>
              <a:rPr lang="en-US" dirty="0" smtClean="0"/>
              <a:t>Prefer high coverage and authority news reports – relevance driven</a:t>
            </a:r>
          </a:p>
          <a:p>
            <a:pPr lvl="2"/>
            <a:r>
              <a:rPr lang="en-US" dirty="0" smtClean="0"/>
              <a:t>E.g., “bin laden death”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 User’s Information Need</a:t>
            </a:r>
            <a:endParaRPr lang="en-US" dirty="0"/>
          </a:p>
        </p:txBody>
      </p:sp>
      <p:sp>
        <p:nvSpPr>
          <p:cNvPr id="3" name="Content Placeholder 2"/>
          <p:cNvSpPr>
            <a:spLocks noGrp="1"/>
          </p:cNvSpPr>
          <p:nvPr>
            <p:ph idx="1"/>
          </p:nvPr>
        </p:nvSpPr>
        <p:spPr/>
        <p:txBody>
          <a:bodyPr/>
          <a:lstStyle/>
          <a:p>
            <a:r>
              <a:rPr lang="en-US" dirty="0" smtClean="0"/>
              <a:t>User’s emphasis on relevance/freshness varies</a:t>
            </a:r>
            <a:endParaRPr lang="en-US" dirty="0"/>
          </a:p>
        </p:txBody>
      </p:sp>
      <p:pic>
        <p:nvPicPr>
          <p:cNvPr id="5" name="Picture 4" descr="CTR_Trend.jpg"/>
          <p:cNvPicPr>
            <a:picLocks noChangeAspect="1"/>
          </p:cNvPicPr>
          <p:nvPr/>
        </p:nvPicPr>
        <p:blipFill>
          <a:blip r:embed="rId3" cstate="print"/>
          <a:stretch>
            <a:fillRect/>
          </a:stretch>
        </p:blipFill>
        <p:spPr>
          <a:xfrm>
            <a:off x="1371600" y="2259601"/>
            <a:ext cx="6089904" cy="4369799"/>
          </a:xfrm>
          <a:prstGeom prst="rect">
            <a:avLst/>
          </a:prstGeom>
        </p:spPr>
      </p:pic>
      <p:grpSp>
        <p:nvGrpSpPr>
          <p:cNvPr id="4" name="Group 28"/>
          <p:cNvGrpSpPr/>
          <p:nvPr/>
        </p:nvGrpSpPr>
        <p:grpSpPr>
          <a:xfrm>
            <a:off x="2971800" y="2678668"/>
            <a:ext cx="5715000" cy="3569732"/>
            <a:chOff x="3124200" y="2678668"/>
            <a:chExt cx="5715000" cy="3569732"/>
          </a:xfrm>
        </p:grpSpPr>
        <p:sp>
          <p:nvSpPr>
            <p:cNvPr id="6" name="TextBox 5"/>
            <p:cNvSpPr txBox="1"/>
            <p:nvPr/>
          </p:nvSpPr>
          <p:spPr>
            <a:xfrm>
              <a:off x="6553200" y="2678668"/>
              <a:ext cx="2286000" cy="369332"/>
            </a:xfrm>
            <a:prstGeom prst="rect">
              <a:avLst/>
            </a:prstGeom>
            <a:noFill/>
          </p:spPr>
          <p:txBody>
            <a:bodyPr wrap="square" rtlCol="0">
              <a:spAutoFit/>
            </a:bodyPr>
            <a:lstStyle/>
            <a:p>
              <a:r>
                <a:rPr lang="en-US" dirty="0" smtClean="0"/>
                <a:t>Breaking news queries</a:t>
              </a:r>
              <a:endParaRPr lang="en-US" dirty="0"/>
            </a:p>
          </p:txBody>
        </p:sp>
        <p:cxnSp>
          <p:nvCxnSpPr>
            <p:cNvPr id="8" name="Straight Arrow Connector 7"/>
            <p:cNvCxnSpPr/>
            <p:nvPr/>
          </p:nvCxnSpPr>
          <p:spPr>
            <a:xfrm flipH="1">
              <a:off x="5867400" y="2895600"/>
              <a:ext cx="685800" cy="3352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200400" y="2895600"/>
              <a:ext cx="33528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124200" y="2895600"/>
              <a:ext cx="3429000" cy="2667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53200" y="2895600"/>
              <a:ext cx="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133600" y="3821668"/>
            <a:ext cx="6934200" cy="2502932"/>
            <a:chOff x="2133600" y="3821668"/>
            <a:chExt cx="6934200" cy="2502932"/>
          </a:xfrm>
        </p:grpSpPr>
        <p:sp>
          <p:nvSpPr>
            <p:cNvPr id="30" name="TextBox 29"/>
            <p:cNvSpPr txBox="1"/>
            <p:nvPr/>
          </p:nvSpPr>
          <p:spPr>
            <a:xfrm>
              <a:off x="6781800" y="3821668"/>
              <a:ext cx="2286000" cy="369332"/>
            </a:xfrm>
            <a:prstGeom prst="rect">
              <a:avLst/>
            </a:prstGeom>
            <a:noFill/>
          </p:spPr>
          <p:txBody>
            <a:bodyPr wrap="square" rtlCol="0">
              <a:spAutoFit/>
            </a:bodyPr>
            <a:lstStyle/>
            <a:p>
              <a:r>
                <a:rPr lang="en-US" dirty="0" smtClean="0"/>
                <a:t>Newsworthy queries</a:t>
              </a:r>
              <a:endParaRPr lang="en-US" dirty="0"/>
            </a:p>
          </p:txBody>
        </p:sp>
        <p:cxnSp>
          <p:nvCxnSpPr>
            <p:cNvPr id="32" name="Straight Arrow Connector 31"/>
            <p:cNvCxnSpPr/>
            <p:nvPr/>
          </p:nvCxnSpPr>
          <p:spPr>
            <a:xfrm flipH="1">
              <a:off x="5410200" y="4038600"/>
              <a:ext cx="1371600" cy="1295400"/>
            </a:xfrm>
            <a:prstGeom prst="straightConnector1">
              <a:avLst/>
            </a:prstGeom>
            <a:ln w="28575">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334000" y="4038600"/>
              <a:ext cx="1447800" cy="2286000"/>
            </a:xfrm>
            <a:prstGeom prst="straightConnector1">
              <a:avLst/>
            </a:prstGeom>
            <a:ln w="28575">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667000" y="4038600"/>
              <a:ext cx="4114800" cy="1828800"/>
            </a:xfrm>
            <a:prstGeom prst="straightConnector1">
              <a:avLst/>
            </a:prstGeom>
            <a:ln w="28575">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2133600" y="4038600"/>
              <a:ext cx="4648200" cy="762000"/>
            </a:xfrm>
            <a:prstGeom prst="straightConnector1">
              <a:avLst/>
            </a:prstGeom>
            <a:ln w="28575">
              <a:solidFill>
                <a:srgbClr val="0000CC"/>
              </a:solidFill>
              <a:prstDash val="dash"/>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Assess User’s Information Need</a:t>
            </a:r>
            <a:endParaRPr lang="en-US" sz="4000" dirty="0"/>
          </a:p>
        </p:txBody>
      </p:sp>
      <p:sp>
        <p:nvSpPr>
          <p:cNvPr id="3" name="Content Placeholder 2"/>
          <p:cNvSpPr>
            <a:spLocks noGrp="1"/>
          </p:cNvSpPr>
          <p:nvPr>
            <p:ph idx="1"/>
          </p:nvPr>
        </p:nvSpPr>
        <p:spPr/>
        <p:txBody>
          <a:bodyPr/>
          <a:lstStyle/>
          <a:p>
            <a:r>
              <a:rPr lang="en-US" dirty="0" smtClean="0"/>
              <a:t>Unsupervised integration </a:t>
            </a:r>
            <a:r>
              <a:rPr lang="en-US" baseline="30000" dirty="0" smtClean="0"/>
              <a:t>[</a:t>
            </a:r>
            <a:r>
              <a:rPr lang="en-US" baseline="30000" dirty="0" err="1" smtClean="0"/>
              <a:t>Efron</a:t>
            </a:r>
            <a:r>
              <a:rPr lang="en-US" baseline="30000" dirty="0" smtClean="0"/>
              <a:t> 2011, Li 2003]</a:t>
            </a:r>
          </a:p>
          <a:p>
            <a:pPr lvl="1"/>
            <a:r>
              <a:rPr lang="en-US" dirty="0" smtClean="0"/>
              <a:t>Limited on timestamps</a:t>
            </a:r>
          </a:p>
          <a:p>
            <a:r>
              <a:rPr lang="en-US" dirty="0" smtClean="0"/>
              <a:t>Editor’s judgment </a:t>
            </a:r>
            <a:r>
              <a:rPr lang="en-US" baseline="30000" dirty="0" smtClean="0"/>
              <a:t>[Dong 2010, Dai 2011]</a:t>
            </a:r>
          </a:p>
          <a:p>
            <a:pPr lvl="1"/>
            <a:r>
              <a:rPr lang="en-US" dirty="0" smtClean="0"/>
              <a:t>Expensive for timely annotation</a:t>
            </a:r>
          </a:p>
          <a:p>
            <a:pPr lvl="1"/>
            <a:r>
              <a:rPr lang="en-US" dirty="0" smtClean="0"/>
              <a:t>Inadequate to recover end-user’s information need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Manipulate Editor’s Annotation</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Freshness-demoted relevance</a:t>
            </a:r>
          </a:p>
          <a:p>
            <a:pPr lvl="1"/>
            <a:r>
              <a:rPr lang="en-US" dirty="0" smtClean="0"/>
              <a:t>Rule-based hard demotion </a:t>
            </a:r>
            <a:r>
              <a:rPr lang="en-US" baseline="30000" dirty="0" smtClean="0"/>
              <a:t>[Dong 2010]</a:t>
            </a:r>
          </a:p>
          <a:p>
            <a:pPr lvl="2"/>
            <a:r>
              <a:rPr lang="en-US" dirty="0" smtClean="0"/>
              <a:t>E.g., if the result is somewhat outdated, it should be demoted by one grade (e.g., from excellent to good)</a:t>
            </a:r>
          </a:p>
          <a:p>
            <a:pPr lvl="1"/>
            <a:endParaRPr lang="en-US" dirty="0"/>
          </a:p>
        </p:txBody>
      </p:sp>
      <p:pic>
        <p:nvPicPr>
          <p:cNvPr id="4" name="Picture 3" descr="CTR_JUG.jpg"/>
          <p:cNvPicPr>
            <a:picLocks noChangeAspect="1"/>
          </p:cNvPicPr>
          <p:nvPr/>
        </p:nvPicPr>
        <p:blipFill>
          <a:blip r:embed="rId3" cstate="print"/>
          <a:stretch>
            <a:fillRect/>
          </a:stretch>
        </p:blipFill>
        <p:spPr>
          <a:xfrm>
            <a:off x="2057400" y="3581400"/>
            <a:ext cx="4419600" cy="3076975"/>
          </a:xfrm>
          <a:prstGeom prst="rect">
            <a:avLst/>
          </a:prstGeom>
          <a:ln cmpd="dbl">
            <a:solidFill>
              <a:schemeClr val="tx1"/>
            </a:solidFill>
          </a:ln>
        </p:spPr>
      </p:pic>
      <p:sp>
        <p:nvSpPr>
          <p:cNvPr id="5" name="Oval 4"/>
          <p:cNvSpPr/>
          <p:nvPr/>
        </p:nvSpPr>
        <p:spPr>
          <a:xfrm>
            <a:off x="5715000" y="5515375"/>
            <a:ext cx="914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629400" y="4524775"/>
            <a:ext cx="2438400" cy="707886"/>
            <a:chOff x="6629400" y="4524775"/>
            <a:chExt cx="2438400" cy="707886"/>
          </a:xfrm>
        </p:grpSpPr>
        <p:sp>
          <p:nvSpPr>
            <p:cNvPr id="6" name="TextBox 5"/>
            <p:cNvSpPr txBox="1"/>
            <p:nvPr/>
          </p:nvSpPr>
          <p:spPr>
            <a:xfrm>
              <a:off x="7162800" y="4524775"/>
              <a:ext cx="1905000" cy="707886"/>
            </a:xfrm>
            <a:prstGeom prst="rect">
              <a:avLst/>
            </a:prstGeom>
            <a:noFill/>
          </p:spPr>
          <p:txBody>
            <a:bodyPr wrap="square" rtlCol="0">
              <a:spAutoFit/>
            </a:bodyPr>
            <a:lstStyle/>
            <a:p>
              <a:r>
                <a:rPr lang="en-US" sz="2000" b="1" dirty="0" smtClean="0"/>
                <a:t>Correlation: </a:t>
              </a:r>
              <a:r>
                <a:rPr lang="en-US" sz="2000" dirty="0" smtClean="0"/>
                <a:t>0.5764±0.6401</a:t>
              </a:r>
              <a:endParaRPr lang="en-US" sz="2000" dirty="0"/>
            </a:p>
          </p:txBody>
        </p:sp>
        <p:cxnSp>
          <p:nvCxnSpPr>
            <p:cNvPr id="8" name="Straight Arrow Connector 7"/>
            <p:cNvCxnSpPr/>
            <p:nvPr/>
          </p:nvCxnSpPr>
          <p:spPr>
            <a:xfrm flipH="1">
              <a:off x="6629400" y="4829575"/>
              <a:ext cx="457200" cy="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r>
              <a:rPr lang="en-US" sz="3600" dirty="0" smtClean="0"/>
              <a:t>User’s Judgment on Relevance and Freshness</a:t>
            </a:r>
            <a:endParaRPr lang="en-US" sz="3600" dirty="0"/>
          </a:p>
        </p:txBody>
      </p:sp>
      <p:sp>
        <p:nvSpPr>
          <p:cNvPr id="3" name="Content Placeholder 2"/>
          <p:cNvSpPr>
            <a:spLocks noGrp="1"/>
          </p:cNvSpPr>
          <p:nvPr>
            <p:ph idx="1"/>
          </p:nvPr>
        </p:nvSpPr>
        <p:spPr/>
        <p:txBody>
          <a:bodyPr/>
          <a:lstStyle/>
          <a:p>
            <a:r>
              <a:rPr lang="en-US" dirty="0" smtClean="0"/>
              <a:t>User’s browsing behavior</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09600" y="2362200"/>
            <a:ext cx="6106603" cy="4298270"/>
          </a:xfrm>
          <a:prstGeom prst="rect">
            <a:avLst/>
          </a:prstGeom>
          <a:ln>
            <a:noFill/>
          </a:ln>
          <a:effectLst>
            <a:outerShdw blurRad="292100" dist="139700" dir="2700000" algn="tl" rotWithShape="0">
              <a:srgbClr val="333333">
                <a:alpha val="65000"/>
              </a:srgbClr>
            </a:outerShdw>
          </a:effectLst>
        </p:spPr>
      </p:pic>
      <p:grpSp>
        <p:nvGrpSpPr>
          <p:cNvPr id="47" name="Group 46"/>
          <p:cNvGrpSpPr/>
          <p:nvPr/>
        </p:nvGrpSpPr>
        <p:grpSpPr>
          <a:xfrm>
            <a:off x="2819400" y="2362200"/>
            <a:ext cx="3124200" cy="369332"/>
            <a:chOff x="2819400" y="2362200"/>
            <a:chExt cx="3124200" cy="369332"/>
          </a:xfrm>
        </p:grpSpPr>
        <p:cxnSp>
          <p:nvCxnSpPr>
            <p:cNvPr id="6" name="Straight Arrow Connector 5"/>
            <p:cNvCxnSpPr>
              <a:endCxn id="8" idx="1"/>
            </p:cNvCxnSpPr>
            <p:nvPr/>
          </p:nvCxnSpPr>
          <p:spPr>
            <a:xfrm>
              <a:off x="2819400" y="2535936"/>
              <a:ext cx="762000" cy="1093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81400" y="2362200"/>
              <a:ext cx="2362200" cy="369332"/>
            </a:xfrm>
            <a:prstGeom prst="rect">
              <a:avLst/>
            </a:prstGeom>
            <a:noFill/>
            <a:ln w="19050">
              <a:solidFill>
                <a:srgbClr val="FF0000"/>
              </a:solidFill>
              <a:prstDash val="dash"/>
            </a:ln>
          </p:spPr>
          <p:txBody>
            <a:bodyPr wrap="square" rtlCol="0">
              <a:spAutoFit/>
            </a:bodyPr>
            <a:lstStyle/>
            <a:p>
              <a:r>
                <a:rPr lang="en-US" dirty="0" smtClean="0"/>
                <a:t>Freshness weight=0.8</a:t>
              </a:r>
              <a:endParaRPr lang="en-US" dirty="0"/>
            </a:p>
          </p:txBody>
        </p:sp>
      </p:grpSp>
      <p:grpSp>
        <p:nvGrpSpPr>
          <p:cNvPr id="56" name="Group 55"/>
          <p:cNvGrpSpPr/>
          <p:nvPr/>
        </p:nvGrpSpPr>
        <p:grpSpPr>
          <a:xfrm>
            <a:off x="5638800" y="2492002"/>
            <a:ext cx="2667000" cy="1415534"/>
            <a:chOff x="5029200" y="2470666"/>
            <a:chExt cx="2667000" cy="1415534"/>
          </a:xfrm>
        </p:grpSpPr>
        <p:cxnSp>
          <p:nvCxnSpPr>
            <p:cNvPr id="9" name="Straight Arrow Connector 8"/>
            <p:cNvCxnSpPr/>
            <p:nvPr/>
          </p:nvCxnSpPr>
          <p:spPr>
            <a:xfrm flipV="1">
              <a:off x="5029200" y="3429000"/>
              <a:ext cx="4572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9200" y="3581400"/>
              <a:ext cx="4572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86400" y="3239869"/>
              <a:ext cx="990600" cy="646331"/>
            </a:xfrm>
            <a:prstGeom prst="rect">
              <a:avLst/>
            </a:prstGeom>
            <a:noFill/>
          </p:spPr>
          <p:txBody>
            <a:bodyPr wrap="square" rtlCol="0">
              <a:spAutoFit/>
            </a:bodyPr>
            <a:lstStyle/>
            <a:p>
              <a:r>
                <a:rPr lang="en-US" dirty="0" smtClean="0"/>
                <a:t>R=0.39</a:t>
              </a:r>
            </a:p>
            <a:p>
              <a:r>
                <a:rPr lang="en-US" dirty="0" smtClean="0"/>
                <a:t>F=2.34</a:t>
              </a:r>
              <a:endParaRPr lang="en-US" dirty="0"/>
            </a:p>
          </p:txBody>
        </p:sp>
        <p:cxnSp>
          <p:nvCxnSpPr>
            <p:cNvPr id="29" name="Straight Arrow Connector 28"/>
            <p:cNvCxnSpPr/>
            <p:nvPr/>
          </p:nvCxnSpPr>
          <p:spPr>
            <a:xfrm>
              <a:off x="6248400" y="3429000"/>
              <a:ext cx="3810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248400" y="3581400"/>
              <a:ext cx="3810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629400" y="3383280"/>
              <a:ext cx="1066800" cy="369332"/>
            </a:xfrm>
            <a:prstGeom prst="rect">
              <a:avLst/>
            </a:prstGeom>
            <a:noFill/>
          </p:spPr>
          <p:txBody>
            <a:bodyPr wrap="square" rtlCol="0">
              <a:spAutoFit/>
            </a:bodyPr>
            <a:lstStyle/>
            <a:p>
              <a:r>
                <a:rPr lang="en-US" dirty="0" smtClean="0"/>
                <a:t>Y=1.95</a:t>
              </a:r>
              <a:endParaRPr lang="en-US" dirty="0"/>
            </a:p>
          </p:txBody>
        </p:sp>
        <p:cxnSp>
          <p:nvCxnSpPr>
            <p:cNvPr id="46" name="Straight Arrow Connector 45"/>
            <p:cNvCxnSpPr>
              <a:stCxn id="8" idx="3"/>
              <a:endCxn id="43" idx="1"/>
            </p:cNvCxnSpPr>
            <p:nvPr/>
          </p:nvCxnSpPr>
          <p:spPr>
            <a:xfrm>
              <a:off x="5334000" y="2470666"/>
              <a:ext cx="1295400" cy="109728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5638800" y="2492002"/>
            <a:ext cx="2667000" cy="2290465"/>
            <a:chOff x="5029200" y="2470666"/>
            <a:chExt cx="2667000" cy="2290465"/>
          </a:xfrm>
        </p:grpSpPr>
        <p:grpSp>
          <p:nvGrpSpPr>
            <p:cNvPr id="21" name="Group 20"/>
            <p:cNvGrpSpPr/>
            <p:nvPr/>
          </p:nvGrpSpPr>
          <p:grpSpPr>
            <a:xfrm>
              <a:off x="5029200" y="4114800"/>
              <a:ext cx="1447800" cy="646331"/>
              <a:chOff x="5029200" y="3239869"/>
              <a:chExt cx="1447800" cy="646331"/>
            </a:xfrm>
          </p:grpSpPr>
          <p:cxnSp>
            <p:nvCxnSpPr>
              <p:cNvPr id="22" name="Straight Arrow Connector 21"/>
              <p:cNvCxnSpPr/>
              <p:nvPr/>
            </p:nvCxnSpPr>
            <p:spPr>
              <a:xfrm flipV="1">
                <a:off x="5029200" y="3429000"/>
                <a:ext cx="4572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029200" y="3581400"/>
                <a:ext cx="4572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86400" y="3239869"/>
                <a:ext cx="990600" cy="646331"/>
              </a:xfrm>
              <a:prstGeom prst="rect">
                <a:avLst/>
              </a:prstGeom>
              <a:noFill/>
            </p:spPr>
            <p:txBody>
              <a:bodyPr wrap="square" rtlCol="0">
                <a:spAutoFit/>
              </a:bodyPr>
              <a:lstStyle/>
              <a:p>
                <a:r>
                  <a:rPr lang="en-US" dirty="0" smtClean="0"/>
                  <a:t>R=1.72</a:t>
                </a:r>
              </a:p>
              <a:p>
                <a:r>
                  <a:rPr lang="en-US" dirty="0" smtClean="0"/>
                  <a:t>F=2.18</a:t>
                </a:r>
                <a:endParaRPr lang="en-US" dirty="0"/>
              </a:p>
            </p:txBody>
          </p:sp>
        </p:grpSp>
        <p:cxnSp>
          <p:nvCxnSpPr>
            <p:cNvPr id="39" name="Straight Arrow Connector 38"/>
            <p:cNvCxnSpPr/>
            <p:nvPr/>
          </p:nvCxnSpPr>
          <p:spPr>
            <a:xfrm>
              <a:off x="6248400" y="4288536"/>
              <a:ext cx="3810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248400" y="4443984"/>
              <a:ext cx="3810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29400" y="4267200"/>
              <a:ext cx="1066800" cy="369332"/>
            </a:xfrm>
            <a:prstGeom prst="rect">
              <a:avLst/>
            </a:prstGeom>
            <a:noFill/>
          </p:spPr>
          <p:txBody>
            <a:bodyPr wrap="square" rtlCol="0">
              <a:spAutoFit/>
            </a:bodyPr>
            <a:lstStyle/>
            <a:p>
              <a:r>
                <a:rPr lang="en-US" dirty="0" smtClean="0"/>
                <a:t>Y=2.01</a:t>
              </a:r>
              <a:endParaRPr lang="en-US" dirty="0"/>
            </a:p>
          </p:txBody>
        </p:sp>
        <p:cxnSp>
          <p:nvCxnSpPr>
            <p:cNvPr id="50" name="Straight Arrow Connector 49"/>
            <p:cNvCxnSpPr>
              <a:stCxn id="8" idx="3"/>
              <a:endCxn id="44" idx="1"/>
            </p:cNvCxnSpPr>
            <p:nvPr/>
          </p:nvCxnSpPr>
          <p:spPr>
            <a:xfrm>
              <a:off x="5334000" y="2470666"/>
              <a:ext cx="1295400" cy="19812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5638800" y="2535936"/>
            <a:ext cx="2667000" cy="3160931"/>
            <a:chOff x="5029200" y="2514600"/>
            <a:chExt cx="2667000" cy="3160931"/>
          </a:xfrm>
        </p:grpSpPr>
        <p:grpSp>
          <p:nvGrpSpPr>
            <p:cNvPr id="25" name="Group 24"/>
            <p:cNvGrpSpPr/>
            <p:nvPr/>
          </p:nvGrpSpPr>
          <p:grpSpPr>
            <a:xfrm>
              <a:off x="5029200" y="5029200"/>
              <a:ext cx="1447800" cy="646331"/>
              <a:chOff x="5029200" y="3239869"/>
              <a:chExt cx="1447800" cy="646331"/>
            </a:xfrm>
          </p:grpSpPr>
          <p:cxnSp>
            <p:nvCxnSpPr>
              <p:cNvPr id="26" name="Straight Arrow Connector 25"/>
              <p:cNvCxnSpPr/>
              <p:nvPr/>
            </p:nvCxnSpPr>
            <p:spPr>
              <a:xfrm flipV="1">
                <a:off x="5029200" y="3429000"/>
                <a:ext cx="4572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029200" y="3581400"/>
                <a:ext cx="4572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86400" y="3239869"/>
                <a:ext cx="990600" cy="646331"/>
              </a:xfrm>
              <a:prstGeom prst="rect">
                <a:avLst/>
              </a:prstGeom>
              <a:noFill/>
            </p:spPr>
            <p:txBody>
              <a:bodyPr wrap="square" rtlCol="0">
                <a:spAutoFit/>
              </a:bodyPr>
              <a:lstStyle/>
              <a:p>
                <a:r>
                  <a:rPr lang="en-US" dirty="0" smtClean="0"/>
                  <a:t>R=2.41</a:t>
                </a:r>
              </a:p>
              <a:p>
                <a:r>
                  <a:rPr lang="en-US" dirty="0" smtClean="0"/>
                  <a:t>F=1.76</a:t>
                </a:r>
                <a:endParaRPr lang="en-US" dirty="0"/>
              </a:p>
            </p:txBody>
          </p:sp>
        </p:grpSp>
        <p:cxnSp>
          <p:nvCxnSpPr>
            <p:cNvPr id="41" name="Straight Arrow Connector 40"/>
            <p:cNvCxnSpPr/>
            <p:nvPr/>
          </p:nvCxnSpPr>
          <p:spPr>
            <a:xfrm>
              <a:off x="6248400" y="5230368"/>
              <a:ext cx="3810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248400" y="5367528"/>
              <a:ext cx="381000" cy="152400"/>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629400" y="5181600"/>
              <a:ext cx="1066800" cy="369332"/>
            </a:xfrm>
            <a:prstGeom prst="rect">
              <a:avLst/>
            </a:prstGeom>
            <a:noFill/>
          </p:spPr>
          <p:txBody>
            <a:bodyPr wrap="square" rtlCol="0">
              <a:spAutoFit/>
            </a:bodyPr>
            <a:lstStyle/>
            <a:p>
              <a:r>
                <a:rPr lang="en-US" dirty="0" smtClean="0"/>
                <a:t>Y=2.09</a:t>
              </a:r>
              <a:endParaRPr lang="en-US" dirty="0"/>
            </a:p>
          </p:txBody>
        </p:sp>
        <p:cxnSp>
          <p:nvCxnSpPr>
            <p:cNvPr id="53" name="Straight Arrow Connector 52"/>
            <p:cNvCxnSpPr>
              <a:endCxn id="45" idx="1"/>
            </p:cNvCxnSpPr>
            <p:nvPr/>
          </p:nvCxnSpPr>
          <p:spPr>
            <a:xfrm>
              <a:off x="5334000" y="2514600"/>
              <a:ext cx="1295400" cy="2851666"/>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8229600" y="3450336"/>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229600" y="43434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8229600" y="524256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ultiply 63"/>
          <p:cNvSpPr/>
          <p:nvPr/>
        </p:nvSpPr>
        <p:spPr>
          <a:xfrm>
            <a:off x="8153400" y="5181600"/>
            <a:ext cx="457200" cy="457200"/>
          </a:xfrm>
          <a:prstGeom prst="mathMultiply">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descr="Searching.jpg"/>
          <p:cNvPicPr>
            <a:picLocks noChangeAspect="1"/>
          </p:cNvPicPr>
          <p:nvPr/>
        </p:nvPicPr>
        <p:blipFill>
          <a:blip r:embed="rId4" cstate="print"/>
          <a:stretch>
            <a:fillRect/>
          </a:stretch>
        </p:blipFill>
        <p:spPr>
          <a:xfrm flipH="1">
            <a:off x="6934200" y="1143000"/>
            <a:ext cx="19050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linds(horizontal)">
                                      <p:cBhvr>
                                        <p:cTn id="11" dur="500"/>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linds(horizontal)">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linds(horizontal)">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blinds(horizontal)">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linds(horizontal)">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blinds(horizontal)">
                                      <p:cBhvr>
                                        <p:cTn id="36" dur="500"/>
                                        <p:tgtEl>
                                          <p:spTgt spid="5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linds(horizontal)">
                                      <p:cBhvr>
                                        <p:cTn id="39" dur="500"/>
                                        <p:tgtEl>
                                          <p:spTgt spid="60"/>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linds(horizontal)">
                                      <p:cBhvr>
                                        <p:cTn id="42" dur="500"/>
                                        <p:tgtEl>
                                          <p:spTgt spid="6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blinds(horizontal)">
                                      <p:cBhvr>
                                        <p:cTn id="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3" grpId="0" animBg="1"/>
      <p:bldP spid="6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5188</Words>
  <Application>Microsoft Office PowerPoint</Application>
  <PresentationFormat>On-screen Show (4:3)</PresentationFormat>
  <Paragraphs>298</Paragraphs>
  <Slides>31</Slides>
  <Notes>29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Joint Relevance and Freshness Learning From Clickthroughs for News Search</vt:lpstr>
      <vt:lpstr>Relevance v.s. Freshness</vt:lpstr>
      <vt:lpstr>Freshness is Important for News Search</vt:lpstr>
      <vt:lpstr>Freshness is Important for News Search</vt:lpstr>
      <vt:lpstr>Understand User’s Information Need</vt:lpstr>
      <vt:lpstr>Understand User’s Information Need</vt:lpstr>
      <vt:lpstr>Assess User’s Information Need</vt:lpstr>
      <vt:lpstr>Manipulate Editor’s Annotation</vt:lpstr>
      <vt:lpstr>User’s Judgment on Relevance and Freshness</vt:lpstr>
      <vt:lpstr>Joint Relevance and Freshness Learning</vt:lpstr>
      <vt:lpstr>Joint Relevance and Freshness Learning</vt:lpstr>
      <vt:lpstr>Joint Relevance and Freshness Learning</vt:lpstr>
      <vt:lpstr>Joint Relevance and Freshness Learning</vt:lpstr>
      <vt:lpstr>Temporal Features</vt:lpstr>
      <vt:lpstr>Temporal Features</vt:lpstr>
      <vt:lpstr>Experiment Results</vt:lpstr>
      <vt:lpstr>Experiment Results</vt:lpstr>
      <vt:lpstr>Analysis of JRFL</vt:lpstr>
      <vt:lpstr>Analysis of JRFL</vt:lpstr>
      <vt:lpstr>Analysis of JRFL</vt:lpstr>
      <vt:lpstr>Analysis of JRFL</vt:lpstr>
      <vt:lpstr>Analysis of JRFL</vt:lpstr>
      <vt:lpstr>Analysis of JRFL</vt:lpstr>
      <vt:lpstr>Analysis of JRFL</vt:lpstr>
      <vt:lpstr>Quantitative Comparison</vt:lpstr>
      <vt:lpstr>Quantitative Comparison</vt:lpstr>
      <vt:lpstr>Quantitative Comparison</vt:lpstr>
      <vt:lpstr>Qualitative Comparison</vt:lpstr>
      <vt:lpstr>Conclusions</vt:lpstr>
      <vt:lpstr>References</vt:lpstr>
      <vt:lpstr>Slide 31</vt:lpstr>
    </vt:vector>
  </TitlesOfParts>
  <Company>University of Illinois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Relevance and Freshness Learning From Clickthroughs for News Search</dc:title>
  <dc:creator>Hongning</dc:creator>
  <cp:lastModifiedBy>Hongning</cp:lastModifiedBy>
  <cp:revision>81</cp:revision>
  <dcterms:created xsi:type="dcterms:W3CDTF">2012-03-24T15:37:45Z</dcterms:created>
  <dcterms:modified xsi:type="dcterms:W3CDTF">2012-03-27T04:09:21Z</dcterms:modified>
</cp:coreProperties>
</file>