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handoutMasterIdLst>
    <p:handoutMasterId r:id="rId45"/>
  </p:handoutMasterIdLst>
  <p:sldIdLst>
    <p:sldId id="256" r:id="rId2"/>
    <p:sldId id="404" r:id="rId3"/>
    <p:sldId id="396" r:id="rId4"/>
    <p:sldId id="397" r:id="rId5"/>
    <p:sldId id="398" r:id="rId6"/>
    <p:sldId id="399" r:id="rId7"/>
    <p:sldId id="400" r:id="rId8"/>
    <p:sldId id="383" r:id="rId9"/>
    <p:sldId id="402" r:id="rId10"/>
    <p:sldId id="403" r:id="rId11"/>
    <p:sldId id="407" r:id="rId12"/>
    <p:sldId id="333" r:id="rId13"/>
    <p:sldId id="260" r:id="rId14"/>
    <p:sldId id="261" r:id="rId15"/>
    <p:sldId id="385" r:id="rId16"/>
    <p:sldId id="335" r:id="rId17"/>
    <p:sldId id="338" r:id="rId18"/>
    <p:sldId id="380" r:id="rId19"/>
    <p:sldId id="305" r:id="rId20"/>
    <p:sldId id="336" r:id="rId21"/>
    <p:sldId id="409" r:id="rId22"/>
    <p:sldId id="405" r:id="rId23"/>
    <p:sldId id="406" r:id="rId24"/>
    <p:sldId id="417" r:id="rId25"/>
    <p:sldId id="362" r:id="rId26"/>
    <p:sldId id="418" r:id="rId27"/>
    <p:sldId id="387" r:id="rId28"/>
    <p:sldId id="410" r:id="rId29"/>
    <p:sldId id="374" r:id="rId30"/>
    <p:sldId id="372" r:id="rId31"/>
    <p:sldId id="375" r:id="rId32"/>
    <p:sldId id="326" r:id="rId33"/>
    <p:sldId id="376" r:id="rId34"/>
    <p:sldId id="415" r:id="rId35"/>
    <p:sldId id="388" r:id="rId36"/>
    <p:sldId id="416" r:id="rId37"/>
    <p:sldId id="395" r:id="rId38"/>
    <p:sldId id="394" r:id="rId39"/>
    <p:sldId id="378" r:id="rId40"/>
    <p:sldId id="352" r:id="rId41"/>
    <p:sldId id="379" r:id="rId42"/>
    <p:sldId id="422" r:id="rId43"/>
  </p:sldIdLst>
  <p:sldSz cx="12192000" cy="6858000"/>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75597D-8F3F-4A1B-ABA6-0A804A6796B3}">
          <p14:sldIdLst>
            <p14:sldId id="256"/>
            <p14:sldId id="404"/>
            <p14:sldId id="396"/>
            <p14:sldId id="397"/>
            <p14:sldId id="398"/>
            <p14:sldId id="399"/>
            <p14:sldId id="400"/>
            <p14:sldId id="383"/>
            <p14:sldId id="402"/>
            <p14:sldId id="403"/>
            <p14:sldId id="407"/>
            <p14:sldId id="333"/>
            <p14:sldId id="260"/>
            <p14:sldId id="261"/>
            <p14:sldId id="385"/>
            <p14:sldId id="335"/>
            <p14:sldId id="338"/>
            <p14:sldId id="380"/>
            <p14:sldId id="305"/>
            <p14:sldId id="336"/>
            <p14:sldId id="409"/>
            <p14:sldId id="405"/>
            <p14:sldId id="406"/>
            <p14:sldId id="417"/>
            <p14:sldId id="362"/>
            <p14:sldId id="418"/>
            <p14:sldId id="387"/>
            <p14:sldId id="410"/>
            <p14:sldId id="374"/>
            <p14:sldId id="372"/>
            <p14:sldId id="375"/>
            <p14:sldId id="326"/>
            <p14:sldId id="376"/>
            <p14:sldId id="415"/>
            <p14:sldId id="388"/>
            <p14:sldId id="416"/>
            <p14:sldId id="395"/>
            <p14:sldId id="394"/>
            <p14:sldId id="378"/>
            <p14:sldId id="352"/>
            <p14:sldId id="379"/>
            <p14:sldId id="422"/>
          </p14:sldIdLst>
        </p14:section>
      </p14:sectionLst>
    </p:ex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00CC00"/>
    <a:srgbClr val="66FF33"/>
    <a:srgbClr val="CC66FF"/>
    <a:srgbClr val="FF33CC"/>
    <a:srgbClr val="9999FF"/>
    <a:srgbClr val="FF66FF"/>
    <a:srgbClr val="FF0066"/>
    <a:srgbClr val="FF99F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83" autoAdjust="0"/>
    <p:restoredTop sz="74601" autoAdjust="0"/>
  </p:normalViewPr>
  <p:slideViewPr>
    <p:cSldViewPr snapToGrid="0">
      <p:cViewPr varScale="1">
        <p:scale>
          <a:sx n="65" d="100"/>
          <a:sy n="65" d="100"/>
        </p:scale>
        <p:origin x="948" y="66"/>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5231639" y="0"/>
            <a:ext cx="4002299" cy="350520"/>
          </a:xfrm>
          <a:prstGeom prst="rect">
            <a:avLst/>
          </a:prstGeom>
        </p:spPr>
        <p:txBody>
          <a:bodyPr vert="horz" lIns="92830" tIns="46415" rIns="92830" bIns="46415" rtlCol="0"/>
          <a:lstStyle>
            <a:lvl1pPr algn="r">
              <a:defRPr sz="1200"/>
            </a:lvl1pPr>
          </a:lstStyle>
          <a:p>
            <a:fld id="{EE20F60C-9B72-4C77-A04E-6834BDCC69F0}" type="datetimeFigureOut">
              <a:rPr lang="en-US" smtClean="0"/>
              <a:t>2/28/2014</a:t>
            </a:fld>
            <a:endParaRPr lang="en-US"/>
          </a:p>
        </p:txBody>
      </p:sp>
      <p:sp>
        <p:nvSpPr>
          <p:cNvPr id="4" name="Footer Placeholder 3"/>
          <p:cNvSpPr>
            <a:spLocks noGrp="1"/>
          </p:cNvSpPr>
          <p:nvPr>
            <p:ph type="ftr" sz="quarter" idx="2"/>
          </p:nvPr>
        </p:nvSpPr>
        <p:spPr>
          <a:xfrm>
            <a:off x="0" y="6658664"/>
            <a:ext cx="4002299" cy="350520"/>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658664"/>
            <a:ext cx="4002299" cy="350520"/>
          </a:xfrm>
          <a:prstGeom prst="rect">
            <a:avLst/>
          </a:prstGeom>
        </p:spPr>
        <p:txBody>
          <a:bodyPr vert="horz" lIns="92830" tIns="46415" rIns="92830" bIns="46415" rtlCol="0" anchor="b"/>
          <a:lstStyle>
            <a:lvl1pPr algn="r">
              <a:defRPr sz="1200"/>
            </a:lvl1pPr>
          </a:lstStyle>
          <a:p>
            <a:fld id="{160FADAB-7B80-4E8B-8180-B66699B34A14}" type="slidenum">
              <a:rPr lang="en-US" smtClean="0"/>
              <a:t>‹#›</a:t>
            </a:fld>
            <a:endParaRPr lang="en-US"/>
          </a:p>
        </p:txBody>
      </p:sp>
    </p:spTree>
    <p:extLst>
      <p:ext uri="{BB962C8B-B14F-4D97-AF65-F5344CB8AC3E}">
        <p14:creationId xmlns:p14="http://schemas.microsoft.com/office/powerpoint/2010/main" val="67571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299" cy="351737"/>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5231639" y="1"/>
            <a:ext cx="4002299" cy="351737"/>
          </a:xfrm>
          <a:prstGeom prst="rect">
            <a:avLst/>
          </a:prstGeom>
        </p:spPr>
        <p:txBody>
          <a:bodyPr vert="horz" lIns="92830" tIns="46415" rIns="92830" bIns="46415" rtlCol="0"/>
          <a:lstStyle>
            <a:lvl1pPr algn="r">
              <a:defRPr sz="1200"/>
            </a:lvl1pPr>
          </a:lstStyle>
          <a:p>
            <a:fld id="{182B38A4-70C9-48AF-BB9C-026160491F3E}" type="datetimeFigureOut">
              <a:rPr lang="en-US" smtClean="0"/>
              <a:t>2/28/2014</a:t>
            </a:fld>
            <a:endParaRPr lang="en-US"/>
          </a:p>
        </p:txBody>
      </p:sp>
      <p:sp>
        <p:nvSpPr>
          <p:cNvPr id="4" name="Slide Image Placeholder 3"/>
          <p:cNvSpPr>
            <a:spLocks noGrp="1" noRot="1" noChangeAspect="1"/>
          </p:cNvSpPr>
          <p:nvPr>
            <p:ph type="sldImg" idx="2"/>
          </p:nvPr>
        </p:nvSpPr>
        <p:spPr>
          <a:xfrm>
            <a:off x="2516188" y="876300"/>
            <a:ext cx="4203700" cy="236537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923608" y="3373754"/>
            <a:ext cx="7388860" cy="2760346"/>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02299" cy="351736"/>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5231639" y="6658664"/>
            <a:ext cx="4002299" cy="351736"/>
          </a:xfrm>
          <a:prstGeom prst="rect">
            <a:avLst/>
          </a:prstGeom>
        </p:spPr>
        <p:txBody>
          <a:bodyPr vert="horz" lIns="92830" tIns="46415" rIns="92830" bIns="46415" rtlCol="0" anchor="b"/>
          <a:lstStyle>
            <a:lvl1pPr algn="r">
              <a:defRPr sz="1200"/>
            </a:lvl1pPr>
          </a:lstStyle>
          <a:p>
            <a:fld id="{7147D101-EA06-4EAE-B91D-1AF9DEA0A618}" type="slidenum">
              <a:rPr lang="en-US" smtClean="0"/>
              <a:t>‹#›</a:t>
            </a:fld>
            <a:endParaRPr lang="en-US"/>
          </a:p>
        </p:txBody>
      </p:sp>
    </p:spTree>
    <p:extLst>
      <p:ext uri="{BB962C8B-B14F-4D97-AF65-F5344CB8AC3E}">
        <p14:creationId xmlns:p14="http://schemas.microsoft.com/office/powerpoint/2010/main" val="2540599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47D101-EA06-4EAE-B91D-1AF9DEA0A618}" type="slidenum">
              <a:rPr lang="en-US" smtClean="0"/>
              <a:t>1</a:t>
            </a:fld>
            <a:endParaRPr lang="en-US"/>
          </a:p>
        </p:txBody>
      </p:sp>
    </p:spTree>
    <p:extLst>
      <p:ext uri="{BB962C8B-B14F-4D97-AF65-F5344CB8AC3E}">
        <p14:creationId xmlns:p14="http://schemas.microsoft.com/office/powerpoint/2010/main" val="2240140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further</a:t>
            </a:r>
            <a:r>
              <a:rPr lang="en-US" baseline="0" dirty="0" smtClean="0"/>
              <a:t> analyze which type of users benefit the most from our personalization method. </a:t>
            </a:r>
            <a:endParaRPr lang="en-US" dirty="0"/>
          </a:p>
        </p:txBody>
      </p:sp>
      <p:sp>
        <p:nvSpPr>
          <p:cNvPr id="4" name="Slide Number Placeholder 3"/>
          <p:cNvSpPr>
            <a:spLocks noGrp="1"/>
          </p:cNvSpPr>
          <p:nvPr>
            <p:ph type="sldNum" sz="quarter" idx="10"/>
          </p:nvPr>
        </p:nvSpPr>
        <p:spPr/>
        <p:txBody>
          <a:bodyPr/>
          <a:lstStyle/>
          <a:p>
            <a:fld id="{09F124DB-8DB6-4C32-8D03-D411A9906D18}" type="slidenum">
              <a:rPr lang="en-US" smtClean="0"/>
              <a:t>26</a:t>
            </a:fld>
            <a:endParaRPr lang="en-US"/>
          </a:p>
        </p:txBody>
      </p:sp>
    </p:spTree>
    <p:extLst>
      <p:ext uri="{BB962C8B-B14F-4D97-AF65-F5344CB8AC3E}">
        <p14:creationId xmlns:p14="http://schemas.microsoft.com/office/powerpoint/2010/main" val="261340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can observe that if train an</a:t>
            </a:r>
            <a:r>
              <a:rPr lang="en-US" baseline="0" dirty="0" smtClean="0"/>
              <a:t> independent ranking model for user’s each adaptation query, the adaptation performance fluctuates a lot and hardly achieve improved performance. And the performance of the best baseline adaptation method saturate in a very early stage. Only our method can constantly improve the ranking performance by exploring users’ in-task search behaviors.</a:t>
            </a:r>
            <a:endParaRPr lang="en-US" dirty="0"/>
          </a:p>
        </p:txBody>
      </p:sp>
      <p:sp>
        <p:nvSpPr>
          <p:cNvPr id="4" name="Slide Number Placeholder 3"/>
          <p:cNvSpPr>
            <a:spLocks noGrp="1"/>
          </p:cNvSpPr>
          <p:nvPr>
            <p:ph type="sldNum" sz="quarter" idx="10"/>
          </p:nvPr>
        </p:nvSpPr>
        <p:spPr/>
        <p:txBody>
          <a:bodyPr/>
          <a:lstStyle/>
          <a:p>
            <a:fld id="{09F124DB-8DB6-4C32-8D03-D411A9906D18}" type="slidenum">
              <a:rPr lang="en-US" smtClean="0"/>
              <a:t>27</a:t>
            </a:fld>
            <a:endParaRPr lang="en-US"/>
          </a:p>
        </p:txBody>
      </p:sp>
    </p:spTree>
    <p:extLst>
      <p:ext uri="{BB962C8B-B14F-4D97-AF65-F5344CB8AC3E}">
        <p14:creationId xmlns:p14="http://schemas.microsoft.com/office/powerpoint/2010/main" val="3683588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47A4C-5E93-4CC8-A338-1E5BA34226B8}" type="slidenum">
              <a:rPr lang="en-US" smtClean="0"/>
              <a:t>35</a:t>
            </a:fld>
            <a:endParaRPr lang="en-US"/>
          </a:p>
        </p:txBody>
      </p:sp>
    </p:spTree>
    <p:extLst>
      <p:ext uri="{BB962C8B-B14F-4D97-AF65-F5344CB8AC3E}">
        <p14:creationId xmlns:p14="http://schemas.microsoft.com/office/powerpoint/2010/main" val="1815917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the search log mining</a:t>
            </a:r>
            <a:r>
              <a:rPr lang="en-US" baseline="0" dirty="0" smtClean="0"/>
              <a:t> approaches so far have mostly focused on analyzing the intent behind a single query in a somewhat isolated way, thus they cannot capture the whole picture of a user’s information need. </a:t>
            </a:r>
            <a:endParaRPr lang="en-US" dirty="0"/>
          </a:p>
        </p:txBody>
      </p:sp>
      <p:sp>
        <p:nvSpPr>
          <p:cNvPr id="4" name="Slide Number Placeholder 3"/>
          <p:cNvSpPr>
            <a:spLocks noGrp="1"/>
          </p:cNvSpPr>
          <p:nvPr>
            <p:ph type="sldNum" sz="quarter" idx="10"/>
          </p:nvPr>
        </p:nvSpPr>
        <p:spPr/>
        <p:txBody>
          <a:bodyPr/>
          <a:lstStyle/>
          <a:p>
            <a:fld id="{7147D101-EA06-4EAE-B91D-1AF9DEA0A618}" type="slidenum">
              <a:rPr lang="en-US" smtClean="0"/>
              <a:t>3</a:t>
            </a:fld>
            <a:endParaRPr lang="en-US"/>
          </a:p>
        </p:txBody>
      </p:sp>
    </p:spTree>
    <p:extLst>
      <p:ext uri="{BB962C8B-B14F-4D97-AF65-F5344CB8AC3E}">
        <p14:creationId xmlns:p14="http://schemas.microsoft.com/office/powerpoint/2010/main" val="3818003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talk, I</a:t>
            </a:r>
            <a:r>
              <a:rPr lang="en-US" baseline="0" dirty="0" smtClean="0"/>
              <a:t> will present our recent effort to build a task-based framework for user behavior modeling and search personalization.</a:t>
            </a:r>
            <a:endParaRPr lang="en-US" dirty="0"/>
          </a:p>
        </p:txBody>
      </p:sp>
      <p:sp>
        <p:nvSpPr>
          <p:cNvPr id="4" name="Slide Number Placeholder 3"/>
          <p:cNvSpPr>
            <a:spLocks noGrp="1"/>
          </p:cNvSpPr>
          <p:nvPr>
            <p:ph type="sldNum" sz="quarter" idx="10"/>
          </p:nvPr>
        </p:nvSpPr>
        <p:spPr/>
        <p:txBody>
          <a:bodyPr/>
          <a:lstStyle/>
          <a:p>
            <a:fld id="{7147D101-EA06-4EAE-B91D-1AF9DEA0A618}" type="slidenum">
              <a:rPr lang="en-US" smtClean="0"/>
              <a:t>8</a:t>
            </a:fld>
            <a:endParaRPr lang="en-US"/>
          </a:p>
        </p:txBody>
      </p:sp>
    </p:spTree>
    <p:extLst>
      <p:ext uri="{BB962C8B-B14F-4D97-AF65-F5344CB8AC3E}">
        <p14:creationId xmlns:p14="http://schemas.microsoft.com/office/powerpoint/2010/main" val="1376516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talk, I</a:t>
            </a:r>
            <a:r>
              <a:rPr lang="en-US" baseline="0" dirty="0" smtClean="0"/>
              <a:t> will present our recent effort to build a task-based framework for user behavior modeling and search personalization.</a:t>
            </a:r>
            <a:endParaRPr lang="en-US" dirty="0"/>
          </a:p>
        </p:txBody>
      </p:sp>
      <p:sp>
        <p:nvSpPr>
          <p:cNvPr id="4" name="Slide Number Placeholder 3"/>
          <p:cNvSpPr>
            <a:spLocks noGrp="1"/>
          </p:cNvSpPr>
          <p:nvPr>
            <p:ph type="sldNum" sz="quarter" idx="10"/>
          </p:nvPr>
        </p:nvSpPr>
        <p:spPr/>
        <p:txBody>
          <a:bodyPr/>
          <a:lstStyle/>
          <a:p>
            <a:fld id="{7147D101-EA06-4EAE-B91D-1AF9DEA0A618}" type="slidenum">
              <a:rPr lang="en-US" smtClean="0"/>
              <a:t>9</a:t>
            </a:fld>
            <a:endParaRPr lang="en-US"/>
          </a:p>
        </p:txBody>
      </p:sp>
    </p:spTree>
    <p:extLst>
      <p:ext uri="{BB962C8B-B14F-4D97-AF65-F5344CB8AC3E}">
        <p14:creationId xmlns:p14="http://schemas.microsoft.com/office/powerpoint/2010/main" val="978417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next 40 </a:t>
            </a:r>
            <a:r>
              <a:rPr lang="en-US" dirty="0" err="1" smtClean="0"/>
              <a:t>mins</a:t>
            </a:r>
            <a:r>
              <a:rPr lang="en-US" dirty="0" smtClean="0"/>
              <a:t>, I will present our recent effort in building a task-based</a:t>
            </a:r>
            <a:r>
              <a:rPr lang="en-US" baseline="0" dirty="0" smtClean="0"/>
              <a:t> framework for user behavior modeling and search personalization. In particular, we addressed the problems of 1) extracting search tasks from search log data; 2) exploring users’ in-task search behaviors for search personalization; 3) task-based cross-user collaborative ranking; and 4) search task satisfaction prediction. </a:t>
            </a:r>
            <a:endParaRPr lang="en-US" dirty="0"/>
          </a:p>
        </p:txBody>
      </p:sp>
      <p:sp>
        <p:nvSpPr>
          <p:cNvPr id="4" name="Slide Number Placeholder 3"/>
          <p:cNvSpPr>
            <a:spLocks noGrp="1"/>
          </p:cNvSpPr>
          <p:nvPr>
            <p:ph type="sldNum" sz="quarter" idx="10"/>
          </p:nvPr>
        </p:nvSpPr>
        <p:spPr/>
        <p:txBody>
          <a:bodyPr/>
          <a:lstStyle/>
          <a:p>
            <a:fld id="{7147D101-EA06-4EAE-B91D-1AF9DEA0A618}" type="slidenum">
              <a:rPr lang="en-US" smtClean="0"/>
              <a:t>10</a:t>
            </a:fld>
            <a:endParaRPr lang="en-US"/>
          </a:p>
        </p:txBody>
      </p:sp>
    </p:spTree>
    <p:extLst>
      <p:ext uri="{BB962C8B-B14F-4D97-AF65-F5344CB8AC3E}">
        <p14:creationId xmlns:p14="http://schemas.microsoft.com/office/powerpoint/2010/main" val="1423971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47D101-EA06-4EAE-B91D-1AF9DEA0A618}" type="slidenum">
              <a:rPr lang="en-US" smtClean="0"/>
              <a:t>12</a:t>
            </a:fld>
            <a:endParaRPr lang="en-US"/>
          </a:p>
        </p:txBody>
      </p:sp>
    </p:spTree>
    <p:extLst>
      <p:ext uri="{BB962C8B-B14F-4D97-AF65-F5344CB8AC3E}">
        <p14:creationId xmlns:p14="http://schemas.microsoft.com/office/powerpoint/2010/main" val="1675655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define a feature</a:t>
            </a:r>
            <a:r>
              <a:rPr lang="en-US" baseline="0" dirty="0" smtClean="0"/>
              <a:t> vector to describe the quality of task partition together with the latent </a:t>
            </a:r>
            <a:r>
              <a:rPr lang="en-US" baseline="0" dirty="0" err="1" smtClean="0"/>
              <a:t>bestlink</a:t>
            </a:r>
            <a:r>
              <a:rPr lang="en-US" baseline="0" dirty="0" smtClean="0"/>
              <a:t> structure.</a:t>
            </a:r>
            <a:endParaRPr lang="en-US" dirty="0" smtClean="0"/>
          </a:p>
          <a:p>
            <a:r>
              <a:rPr lang="en-US" dirty="0" smtClean="0"/>
              <a:t>Query</a:t>
            </a:r>
            <a:r>
              <a:rPr lang="en-US" baseline="0" dirty="0" smtClean="0"/>
              <a:t> clustering problem becomes a searching problem in the whole space of task partitions and best-link structures, which clearly distinguish </a:t>
            </a:r>
            <a:r>
              <a:rPr lang="en-US" baseline="0" dirty="0" err="1" smtClean="0"/>
              <a:t>bestlink</a:t>
            </a:r>
            <a:r>
              <a:rPr lang="en-US" baseline="0" dirty="0" smtClean="0"/>
              <a:t> SVM from existing binary classification based solution.</a:t>
            </a:r>
            <a:endParaRPr lang="en-US" dirty="0"/>
          </a:p>
        </p:txBody>
      </p:sp>
      <p:sp>
        <p:nvSpPr>
          <p:cNvPr id="4" name="Slide Number Placeholder 3"/>
          <p:cNvSpPr>
            <a:spLocks noGrp="1"/>
          </p:cNvSpPr>
          <p:nvPr>
            <p:ph type="sldNum" sz="quarter" idx="10"/>
          </p:nvPr>
        </p:nvSpPr>
        <p:spPr/>
        <p:txBody>
          <a:bodyPr/>
          <a:lstStyle/>
          <a:p>
            <a:fld id="{76B6E680-6682-4F77-AFEC-8AC4035AEA59}" type="slidenum">
              <a:rPr lang="en-US" smtClean="0"/>
              <a:pPr/>
              <a:t>14</a:t>
            </a:fld>
            <a:endParaRPr lang="en-US"/>
          </a:p>
        </p:txBody>
      </p:sp>
    </p:spTree>
    <p:extLst>
      <p:ext uri="{BB962C8B-B14F-4D97-AF65-F5344CB8AC3E}">
        <p14:creationId xmlns:p14="http://schemas.microsoft.com/office/powerpoint/2010/main" val="194685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we assume that the personalized</a:t>
            </a:r>
            <a:r>
              <a:rPr lang="en-US" baseline="0" dirty="0" smtClean="0"/>
              <a:t> ranking adaptation can be achieved via the linear transformation of the model parameters, i.e., we can scale, shift and rotate the generic ranking model to fit each individual user’s ranking preference. However, one problem of such linear transformation is that we need to estimate about o v square number of parameters to get such a transformation matrix (where v is the number of total number of ranking features). This number is even larger than the number of parameters that we need to estimate for get a new ranking model. So we make a further assumption that only the scaling and shifting operation is necessary to perform personalized ranking model adaptation. </a:t>
            </a:r>
            <a:endParaRPr lang="en-US" dirty="0"/>
          </a:p>
        </p:txBody>
      </p:sp>
      <p:sp>
        <p:nvSpPr>
          <p:cNvPr id="4" name="Slide Number Placeholder 3"/>
          <p:cNvSpPr>
            <a:spLocks noGrp="1"/>
          </p:cNvSpPr>
          <p:nvPr>
            <p:ph type="sldNum" sz="quarter" idx="10"/>
          </p:nvPr>
        </p:nvSpPr>
        <p:spPr/>
        <p:txBody>
          <a:bodyPr/>
          <a:lstStyle/>
          <a:p>
            <a:fld id="{09F124DB-8DB6-4C32-8D03-D411A9906D18}" type="slidenum">
              <a:rPr lang="en-US" smtClean="0"/>
              <a:t>23</a:t>
            </a:fld>
            <a:endParaRPr lang="en-US"/>
          </a:p>
        </p:txBody>
      </p:sp>
    </p:spTree>
    <p:extLst>
      <p:ext uri="{BB962C8B-B14F-4D97-AF65-F5344CB8AC3E}">
        <p14:creationId xmlns:p14="http://schemas.microsoft.com/office/powerpoint/2010/main" val="2369090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3210B-92C5-4183-B144-E66051333BBF}" type="slidenum">
              <a:rPr lang="en-US" smtClean="0"/>
              <a:t>24</a:t>
            </a:fld>
            <a:endParaRPr lang="en-US"/>
          </a:p>
        </p:txBody>
      </p:sp>
    </p:spTree>
    <p:extLst>
      <p:ext uri="{BB962C8B-B14F-4D97-AF65-F5344CB8AC3E}">
        <p14:creationId xmlns:p14="http://schemas.microsoft.com/office/powerpoint/2010/main" val="139566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67F697-4CC9-40DE-ADF0-919F0F1D5EB0}" type="datetime1">
              <a:rPr lang="en-US" smtClean="0"/>
              <a:t>2/28/2014</a:t>
            </a:fld>
            <a:endParaRPr lang="en-US"/>
          </a:p>
        </p:txBody>
      </p:sp>
      <p:sp>
        <p:nvSpPr>
          <p:cNvPr id="5" name="Footer Placeholder 4"/>
          <p:cNvSpPr>
            <a:spLocks noGrp="1"/>
          </p:cNvSpPr>
          <p:nvPr>
            <p:ph type="ftr" sz="quarter" idx="11"/>
          </p:nvPr>
        </p:nvSpPr>
        <p:spPr/>
        <p:txBody>
          <a:bodyPr/>
          <a:lstStyle/>
          <a:p>
            <a:r>
              <a:rPr lang="en-US" smtClean="0"/>
              <a:t>A Task-Based Framework</a:t>
            </a:r>
            <a:endParaRPr lang="en-US"/>
          </a:p>
        </p:txBody>
      </p:sp>
      <p:sp>
        <p:nvSpPr>
          <p:cNvPr id="6" name="Slide Number Placeholder 5"/>
          <p:cNvSpPr>
            <a:spLocks noGrp="1"/>
          </p:cNvSpPr>
          <p:nvPr>
            <p:ph type="sldNum" sz="quarter" idx="12"/>
          </p:nvPr>
        </p:nvSpPr>
        <p:spPr/>
        <p:txBody>
          <a:bodyPr/>
          <a:lstStyle/>
          <a:p>
            <a:fld id="{9F2AE6BE-DF6A-4399-AA13-CB69E4F325FD}" type="slidenum">
              <a:rPr lang="en-US" smtClean="0"/>
              <a:t>‹#›</a:t>
            </a:fld>
            <a:endParaRPr lang="en-US"/>
          </a:p>
        </p:txBody>
      </p:sp>
    </p:spTree>
    <p:extLst>
      <p:ext uri="{BB962C8B-B14F-4D97-AF65-F5344CB8AC3E}">
        <p14:creationId xmlns:p14="http://schemas.microsoft.com/office/powerpoint/2010/main" val="114449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D1E2B-18AB-4935-99A2-7E5D70416C9B}" type="datetime1">
              <a:rPr lang="en-US" smtClean="0"/>
              <a:t>2/28/2014</a:t>
            </a:fld>
            <a:endParaRPr lang="en-US"/>
          </a:p>
        </p:txBody>
      </p:sp>
      <p:sp>
        <p:nvSpPr>
          <p:cNvPr id="5" name="Footer Placeholder 4"/>
          <p:cNvSpPr>
            <a:spLocks noGrp="1"/>
          </p:cNvSpPr>
          <p:nvPr>
            <p:ph type="ftr" sz="quarter" idx="11"/>
          </p:nvPr>
        </p:nvSpPr>
        <p:spPr/>
        <p:txBody>
          <a:bodyPr/>
          <a:lstStyle/>
          <a:p>
            <a:r>
              <a:rPr lang="en-US" smtClean="0"/>
              <a:t>A Task-Based Framework</a:t>
            </a:r>
            <a:endParaRPr lang="en-US"/>
          </a:p>
        </p:txBody>
      </p:sp>
      <p:sp>
        <p:nvSpPr>
          <p:cNvPr id="6" name="Slide Number Placeholder 5"/>
          <p:cNvSpPr>
            <a:spLocks noGrp="1"/>
          </p:cNvSpPr>
          <p:nvPr>
            <p:ph type="sldNum" sz="quarter" idx="12"/>
          </p:nvPr>
        </p:nvSpPr>
        <p:spPr/>
        <p:txBody>
          <a:bodyPr/>
          <a:lstStyle/>
          <a:p>
            <a:fld id="{9F2AE6BE-DF6A-4399-AA13-CB69E4F325FD}" type="slidenum">
              <a:rPr lang="en-US" smtClean="0"/>
              <a:t>‹#›</a:t>
            </a:fld>
            <a:endParaRPr lang="en-US"/>
          </a:p>
        </p:txBody>
      </p:sp>
    </p:spTree>
    <p:extLst>
      <p:ext uri="{BB962C8B-B14F-4D97-AF65-F5344CB8AC3E}">
        <p14:creationId xmlns:p14="http://schemas.microsoft.com/office/powerpoint/2010/main" val="641144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4077E4-2BE2-4B88-B1DC-812A877EAE03}" type="datetime1">
              <a:rPr lang="en-US" smtClean="0"/>
              <a:t>2/28/2014</a:t>
            </a:fld>
            <a:endParaRPr lang="en-US"/>
          </a:p>
        </p:txBody>
      </p:sp>
      <p:sp>
        <p:nvSpPr>
          <p:cNvPr id="5" name="Footer Placeholder 4"/>
          <p:cNvSpPr>
            <a:spLocks noGrp="1"/>
          </p:cNvSpPr>
          <p:nvPr>
            <p:ph type="ftr" sz="quarter" idx="11"/>
          </p:nvPr>
        </p:nvSpPr>
        <p:spPr/>
        <p:txBody>
          <a:bodyPr/>
          <a:lstStyle/>
          <a:p>
            <a:r>
              <a:rPr lang="en-US" smtClean="0"/>
              <a:t>A Task-Based Framework</a:t>
            </a:r>
            <a:endParaRPr lang="en-US"/>
          </a:p>
        </p:txBody>
      </p:sp>
      <p:sp>
        <p:nvSpPr>
          <p:cNvPr id="6" name="Slide Number Placeholder 5"/>
          <p:cNvSpPr>
            <a:spLocks noGrp="1"/>
          </p:cNvSpPr>
          <p:nvPr>
            <p:ph type="sldNum" sz="quarter" idx="12"/>
          </p:nvPr>
        </p:nvSpPr>
        <p:spPr/>
        <p:txBody>
          <a:bodyPr/>
          <a:lstStyle/>
          <a:p>
            <a:fld id="{9F2AE6BE-DF6A-4399-AA13-CB69E4F325FD}" type="slidenum">
              <a:rPr lang="en-US" smtClean="0"/>
              <a:t>‹#›</a:t>
            </a:fld>
            <a:endParaRPr lang="en-US"/>
          </a:p>
        </p:txBody>
      </p:sp>
    </p:spTree>
    <p:extLst>
      <p:ext uri="{BB962C8B-B14F-4D97-AF65-F5344CB8AC3E}">
        <p14:creationId xmlns:p14="http://schemas.microsoft.com/office/powerpoint/2010/main" val="2022514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CDB4E0-865A-46BE-BBD7-805E58F17374}" type="datetime1">
              <a:rPr lang="en-US" smtClean="0"/>
              <a:t>2/28/2014</a:t>
            </a:fld>
            <a:endParaRPr lang="en-US"/>
          </a:p>
        </p:txBody>
      </p:sp>
      <p:sp>
        <p:nvSpPr>
          <p:cNvPr id="5" name="Footer Placeholder 4"/>
          <p:cNvSpPr>
            <a:spLocks noGrp="1"/>
          </p:cNvSpPr>
          <p:nvPr>
            <p:ph type="ftr" sz="quarter" idx="11"/>
          </p:nvPr>
        </p:nvSpPr>
        <p:spPr/>
        <p:txBody>
          <a:bodyPr/>
          <a:lstStyle/>
          <a:p>
            <a:r>
              <a:rPr lang="en-US" smtClean="0"/>
              <a:t>A Task-Based Framework</a:t>
            </a:r>
            <a:endParaRPr lang="en-US"/>
          </a:p>
        </p:txBody>
      </p:sp>
      <p:sp>
        <p:nvSpPr>
          <p:cNvPr id="6" name="Slide Number Placeholder 5"/>
          <p:cNvSpPr>
            <a:spLocks noGrp="1"/>
          </p:cNvSpPr>
          <p:nvPr>
            <p:ph type="sldNum" sz="quarter" idx="12"/>
          </p:nvPr>
        </p:nvSpPr>
        <p:spPr/>
        <p:txBody>
          <a:bodyPr/>
          <a:lstStyle/>
          <a:p>
            <a:fld id="{9F2AE6BE-DF6A-4399-AA13-CB69E4F325FD}" type="slidenum">
              <a:rPr lang="en-US" smtClean="0"/>
              <a:t>‹#›</a:t>
            </a:fld>
            <a:endParaRPr lang="en-US"/>
          </a:p>
        </p:txBody>
      </p:sp>
      <p:pic>
        <p:nvPicPr>
          <p:cNvPr id="4098" name="Picture 2" descr="http://afrotc.illinois.edu/Illinois%20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444007" y="150555"/>
            <a:ext cx="504620" cy="653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8867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289EE-775E-4187-8355-51D697FABC24}" type="datetime1">
              <a:rPr lang="en-US" smtClean="0"/>
              <a:t>2/28/2014</a:t>
            </a:fld>
            <a:endParaRPr lang="en-US"/>
          </a:p>
        </p:txBody>
      </p:sp>
      <p:sp>
        <p:nvSpPr>
          <p:cNvPr id="5" name="Footer Placeholder 4"/>
          <p:cNvSpPr>
            <a:spLocks noGrp="1"/>
          </p:cNvSpPr>
          <p:nvPr>
            <p:ph type="ftr" sz="quarter" idx="11"/>
          </p:nvPr>
        </p:nvSpPr>
        <p:spPr/>
        <p:txBody>
          <a:bodyPr/>
          <a:lstStyle/>
          <a:p>
            <a:r>
              <a:rPr lang="en-US" smtClean="0"/>
              <a:t>A Task-Based Framework</a:t>
            </a:r>
            <a:endParaRPr lang="en-US"/>
          </a:p>
        </p:txBody>
      </p:sp>
      <p:sp>
        <p:nvSpPr>
          <p:cNvPr id="6" name="Slide Number Placeholder 5"/>
          <p:cNvSpPr>
            <a:spLocks noGrp="1"/>
          </p:cNvSpPr>
          <p:nvPr>
            <p:ph type="sldNum" sz="quarter" idx="12"/>
          </p:nvPr>
        </p:nvSpPr>
        <p:spPr/>
        <p:txBody>
          <a:bodyPr/>
          <a:lstStyle/>
          <a:p>
            <a:fld id="{9F2AE6BE-DF6A-4399-AA13-CB69E4F325FD}" type="slidenum">
              <a:rPr lang="en-US" smtClean="0"/>
              <a:t>‹#›</a:t>
            </a:fld>
            <a:endParaRPr lang="en-US"/>
          </a:p>
        </p:txBody>
      </p:sp>
    </p:spTree>
    <p:extLst>
      <p:ext uri="{BB962C8B-B14F-4D97-AF65-F5344CB8AC3E}">
        <p14:creationId xmlns:p14="http://schemas.microsoft.com/office/powerpoint/2010/main" val="3981581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E0003C-C152-4429-ACD6-F70B760815CB}" type="datetime1">
              <a:rPr lang="en-US" smtClean="0"/>
              <a:t>2/28/2014</a:t>
            </a:fld>
            <a:endParaRPr lang="en-US"/>
          </a:p>
        </p:txBody>
      </p:sp>
      <p:sp>
        <p:nvSpPr>
          <p:cNvPr id="6" name="Footer Placeholder 5"/>
          <p:cNvSpPr>
            <a:spLocks noGrp="1"/>
          </p:cNvSpPr>
          <p:nvPr>
            <p:ph type="ftr" sz="quarter" idx="11"/>
          </p:nvPr>
        </p:nvSpPr>
        <p:spPr/>
        <p:txBody>
          <a:bodyPr/>
          <a:lstStyle/>
          <a:p>
            <a:r>
              <a:rPr lang="en-US" smtClean="0"/>
              <a:t>A Task-Based Framework</a:t>
            </a:r>
            <a:endParaRPr lang="en-US"/>
          </a:p>
        </p:txBody>
      </p:sp>
      <p:sp>
        <p:nvSpPr>
          <p:cNvPr id="7" name="Slide Number Placeholder 6"/>
          <p:cNvSpPr>
            <a:spLocks noGrp="1"/>
          </p:cNvSpPr>
          <p:nvPr>
            <p:ph type="sldNum" sz="quarter" idx="12"/>
          </p:nvPr>
        </p:nvSpPr>
        <p:spPr/>
        <p:txBody>
          <a:bodyPr/>
          <a:lstStyle/>
          <a:p>
            <a:fld id="{9F2AE6BE-DF6A-4399-AA13-CB69E4F325FD}" type="slidenum">
              <a:rPr lang="en-US" smtClean="0"/>
              <a:t>‹#›</a:t>
            </a:fld>
            <a:endParaRPr lang="en-US"/>
          </a:p>
        </p:txBody>
      </p:sp>
    </p:spTree>
    <p:extLst>
      <p:ext uri="{BB962C8B-B14F-4D97-AF65-F5344CB8AC3E}">
        <p14:creationId xmlns:p14="http://schemas.microsoft.com/office/powerpoint/2010/main" val="1338982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239276-37CD-4757-B151-E1C0F2BDC994}" type="datetime1">
              <a:rPr lang="en-US" smtClean="0"/>
              <a:t>2/28/2014</a:t>
            </a:fld>
            <a:endParaRPr lang="en-US"/>
          </a:p>
        </p:txBody>
      </p:sp>
      <p:sp>
        <p:nvSpPr>
          <p:cNvPr id="8" name="Footer Placeholder 7"/>
          <p:cNvSpPr>
            <a:spLocks noGrp="1"/>
          </p:cNvSpPr>
          <p:nvPr>
            <p:ph type="ftr" sz="quarter" idx="11"/>
          </p:nvPr>
        </p:nvSpPr>
        <p:spPr/>
        <p:txBody>
          <a:bodyPr/>
          <a:lstStyle/>
          <a:p>
            <a:r>
              <a:rPr lang="en-US" smtClean="0"/>
              <a:t>A Task-Based Framework</a:t>
            </a:r>
            <a:endParaRPr lang="en-US"/>
          </a:p>
        </p:txBody>
      </p:sp>
      <p:sp>
        <p:nvSpPr>
          <p:cNvPr id="9" name="Slide Number Placeholder 8"/>
          <p:cNvSpPr>
            <a:spLocks noGrp="1"/>
          </p:cNvSpPr>
          <p:nvPr>
            <p:ph type="sldNum" sz="quarter" idx="12"/>
          </p:nvPr>
        </p:nvSpPr>
        <p:spPr/>
        <p:txBody>
          <a:bodyPr/>
          <a:lstStyle/>
          <a:p>
            <a:fld id="{9F2AE6BE-DF6A-4399-AA13-CB69E4F325FD}" type="slidenum">
              <a:rPr lang="en-US" smtClean="0"/>
              <a:t>‹#›</a:t>
            </a:fld>
            <a:endParaRPr lang="en-US"/>
          </a:p>
        </p:txBody>
      </p:sp>
    </p:spTree>
    <p:extLst>
      <p:ext uri="{BB962C8B-B14F-4D97-AF65-F5344CB8AC3E}">
        <p14:creationId xmlns:p14="http://schemas.microsoft.com/office/powerpoint/2010/main" val="1618893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08F604-2383-4333-9A77-A658A1FE216A}" type="datetime1">
              <a:rPr lang="en-US" smtClean="0"/>
              <a:t>2/28/2014</a:t>
            </a:fld>
            <a:endParaRPr lang="en-US"/>
          </a:p>
        </p:txBody>
      </p:sp>
      <p:sp>
        <p:nvSpPr>
          <p:cNvPr id="4" name="Footer Placeholder 3"/>
          <p:cNvSpPr>
            <a:spLocks noGrp="1"/>
          </p:cNvSpPr>
          <p:nvPr>
            <p:ph type="ftr" sz="quarter" idx="11"/>
          </p:nvPr>
        </p:nvSpPr>
        <p:spPr/>
        <p:txBody>
          <a:bodyPr/>
          <a:lstStyle/>
          <a:p>
            <a:r>
              <a:rPr lang="en-US" smtClean="0"/>
              <a:t>A Task-Based Framework</a:t>
            </a:r>
            <a:endParaRPr lang="en-US"/>
          </a:p>
        </p:txBody>
      </p:sp>
      <p:sp>
        <p:nvSpPr>
          <p:cNvPr id="5" name="Slide Number Placeholder 4"/>
          <p:cNvSpPr>
            <a:spLocks noGrp="1"/>
          </p:cNvSpPr>
          <p:nvPr>
            <p:ph type="sldNum" sz="quarter" idx="12"/>
          </p:nvPr>
        </p:nvSpPr>
        <p:spPr/>
        <p:txBody>
          <a:bodyPr/>
          <a:lstStyle/>
          <a:p>
            <a:fld id="{9F2AE6BE-DF6A-4399-AA13-CB69E4F325FD}" type="slidenum">
              <a:rPr lang="en-US" smtClean="0"/>
              <a:t>‹#›</a:t>
            </a:fld>
            <a:endParaRPr lang="en-US"/>
          </a:p>
        </p:txBody>
      </p:sp>
    </p:spTree>
    <p:extLst>
      <p:ext uri="{BB962C8B-B14F-4D97-AF65-F5344CB8AC3E}">
        <p14:creationId xmlns:p14="http://schemas.microsoft.com/office/powerpoint/2010/main" val="1986715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AF7541-2748-41E1-8F96-2FD5070C2B56}" type="datetime1">
              <a:rPr lang="en-US" smtClean="0"/>
              <a:t>2/28/2014</a:t>
            </a:fld>
            <a:endParaRPr lang="en-US"/>
          </a:p>
        </p:txBody>
      </p:sp>
      <p:sp>
        <p:nvSpPr>
          <p:cNvPr id="3" name="Footer Placeholder 2"/>
          <p:cNvSpPr>
            <a:spLocks noGrp="1"/>
          </p:cNvSpPr>
          <p:nvPr>
            <p:ph type="ftr" sz="quarter" idx="11"/>
          </p:nvPr>
        </p:nvSpPr>
        <p:spPr/>
        <p:txBody>
          <a:bodyPr/>
          <a:lstStyle/>
          <a:p>
            <a:r>
              <a:rPr lang="en-US" smtClean="0"/>
              <a:t>A Task-Based Framework</a:t>
            </a:r>
            <a:endParaRPr lang="en-US"/>
          </a:p>
        </p:txBody>
      </p:sp>
      <p:sp>
        <p:nvSpPr>
          <p:cNvPr id="4" name="Slide Number Placeholder 3"/>
          <p:cNvSpPr>
            <a:spLocks noGrp="1"/>
          </p:cNvSpPr>
          <p:nvPr>
            <p:ph type="sldNum" sz="quarter" idx="12"/>
          </p:nvPr>
        </p:nvSpPr>
        <p:spPr/>
        <p:txBody>
          <a:bodyPr/>
          <a:lstStyle/>
          <a:p>
            <a:fld id="{9F2AE6BE-DF6A-4399-AA13-CB69E4F325FD}" type="slidenum">
              <a:rPr lang="en-US" smtClean="0"/>
              <a:t>‹#›</a:t>
            </a:fld>
            <a:endParaRPr lang="en-US"/>
          </a:p>
        </p:txBody>
      </p:sp>
    </p:spTree>
    <p:extLst>
      <p:ext uri="{BB962C8B-B14F-4D97-AF65-F5344CB8AC3E}">
        <p14:creationId xmlns:p14="http://schemas.microsoft.com/office/powerpoint/2010/main" val="207813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64646-7CEA-4C67-8FDA-B3580B6E36B4}" type="datetime1">
              <a:rPr lang="en-US" smtClean="0"/>
              <a:t>2/28/2014</a:t>
            </a:fld>
            <a:endParaRPr lang="en-US"/>
          </a:p>
        </p:txBody>
      </p:sp>
      <p:sp>
        <p:nvSpPr>
          <p:cNvPr id="6" name="Footer Placeholder 5"/>
          <p:cNvSpPr>
            <a:spLocks noGrp="1"/>
          </p:cNvSpPr>
          <p:nvPr>
            <p:ph type="ftr" sz="quarter" idx="11"/>
          </p:nvPr>
        </p:nvSpPr>
        <p:spPr/>
        <p:txBody>
          <a:bodyPr/>
          <a:lstStyle/>
          <a:p>
            <a:r>
              <a:rPr lang="en-US" smtClean="0"/>
              <a:t>A Task-Based Framework</a:t>
            </a:r>
            <a:endParaRPr lang="en-US"/>
          </a:p>
        </p:txBody>
      </p:sp>
      <p:sp>
        <p:nvSpPr>
          <p:cNvPr id="7" name="Slide Number Placeholder 6"/>
          <p:cNvSpPr>
            <a:spLocks noGrp="1"/>
          </p:cNvSpPr>
          <p:nvPr>
            <p:ph type="sldNum" sz="quarter" idx="12"/>
          </p:nvPr>
        </p:nvSpPr>
        <p:spPr/>
        <p:txBody>
          <a:bodyPr/>
          <a:lstStyle/>
          <a:p>
            <a:fld id="{9F2AE6BE-DF6A-4399-AA13-CB69E4F325FD}" type="slidenum">
              <a:rPr lang="en-US" smtClean="0"/>
              <a:t>‹#›</a:t>
            </a:fld>
            <a:endParaRPr lang="en-US"/>
          </a:p>
        </p:txBody>
      </p:sp>
    </p:spTree>
    <p:extLst>
      <p:ext uri="{BB962C8B-B14F-4D97-AF65-F5344CB8AC3E}">
        <p14:creationId xmlns:p14="http://schemas.microsoft.com/office/powerpoint/2010/main" val="1559635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EE8F6C-E93D-4FC3-A230-B852FED863E4}" type="datetime1">
              <a:rPr lang="en-US" smtClean="0"/>
              <a:t>2/28/2014</a:t>
            </a:fld>
            <a:endParaRPr lang="en-US"/>
          </a:p>
        </p:txBody>
      </p:sp>
      <p:sp>
        <p:nvSpPr>
          <p:cNvPr id="6" name="Footer Placeholder 5"/>
          <p:cNvSpPr>
            <a:spLocks noGrp="1"/>
          </p:cNvSpPr>
          <p:nvPr>
            <p:ph type="ftr" sz="quarter" idx="11"/>
          </p:nvPr>
        </p:nvSpPr>
        <p:spPr/>
        <p:txBody>
          <a:bodyPr/>
          <a:lstStyle/>
          <a:p>
            <a:r>
              <a:rPr lang="en-US" smtClean="0"/>
              <a:t>A Task-Based Framework</a:t>
            </a:r>
            <a:endParaRPr lang="en-US"/>
          </a:p>
        </p:txBody>
      </p:sp>
      <p:sp>
        <p:nvSpPr>
          <p:cNvPr id="7" name="Slide Number Placeholder 6"/>
          <p:cNvSpPr>
            <a:spLocks noGrp="1"/>
          </p:cNvSpPr>
          <p:nvPr>
            <p:ph type="sldNum" sz="quarter" idx="12"/>
          </p:nvPr>
        </p:nvSpPr>
        <p:spPr/>
        <p:txBody>
          <a:bodyPr/>
          <a:lstStyle/>
          <a:p>
            <a:fld id="{9F2AE6BE-DF6A-4399-AA13-CB69E4F325FD}" type="slidenum">
              <a:rPr lang="en-US" smtClean="0"/>
              <a:t>‹#›</a:t>
            </a:fld>
            <a:endParaRPr lang="en-US"/>
          </a:p>
        </p:txBody>
      </p:sp>
    </p:spTree>
    <p:extLst>
      <p:ext uri="{BB962C8B-B14F-4D97-AF65-F5344CB8AC3E}">
        <p14:creationId xmlns:p14="http://schemas.microsoft.com/office/powerpoint/2010/main" val="3948666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EE3B2F-2AAE-4405-8C26-DF15CFD7BB6A}" type="datetime1">
              <a:rPr lang="en-US" smtClean="0"/>
              <a:t>2/28/2014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 Task-Based Framework</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2AE6BE-DF6A-4399-AA13-CB69E4F325FD}" type="slidenum">
              <a:rPr lang="en-US" smtClean="0"/>
              <a:t>‹#›</a:t>
            </a:fld>
            <a:endParaRPr lang="en-US"/>
          </a:p>
        </p:txBody>
      </p:sp>
    </p:spTree>
    <p:extLst>
      <p:ext uri="{BB962C8B-B14F-4D97-AF65-F5344CB8AC3E}">
        <p14:creationId xmlns:p14="http://schemas.microsoft.com/office/powerpoint/2010/main" val="711716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10.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gif"/><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6.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2.png"/><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7.xml"/><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9.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5.png"/><Relationship Id="rId7"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2.gif"/></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541.png"/><Relationship Id="rId2" Type="http://schemas.openxmlformats.org/officeDocument/2006/relationships/image" Target="../media/image5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gif"/><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6.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3723" y="2106408"/>
            <a:ext cx="10937631" cy="2387600"/>
          </a:xfrm>
        </p:spPr>
        <p:txBody>
          <a:bodyPr>
            <a:noAutofit/>
          </a:bodyPr>
          <a:lstStyle/>
          <a:p>
            <a:r>
              <a:rPr lang="en-US" sz="4400" dirty="0" smtClean="0"/>
              <a:t/>
            </a:r>
            <a:br>
              <a:rPr lang="en-US" sz="4400" dirty="0" smtClean="0"/>
            </a:br>
            <a:r>
              <a:rPr lang="en-US" sz="4400" dirty="0" smtClean="0"/>
              <a:t>A Task-based </a:t>
            </a:r>
            <a:r>
              <a:rPr lang="en-US" sz="4400" dirty="0"/>
              <a:t>Framework for </a:t>
            </a:r>
            <a:r>
              <a:rPr lang="en-US" sz="4400" dirty="0" smtClean="0"/>
              <a:t>User Behavior Modeling and Search Personalization</a:t>
            </a:r>
            <a:r>
              <a:rPr lang="en-US" sz="4400" baseline="30000" dirty="0" smtClean="0"/>
              <a:t>*</a:t>
            </a:r>
            <a:endParaRPr lang="en-US" sz="4400" baseline="30000" dirty="0"/>
          </a:p>
        </p:txBody>
      </p:sp>
      <p:sp>
        <p:nvSpPr>
          <p:cNvPr id="3" name="Subtitle 2"/>
          <p:cNvSpPr>
            <a:spLocks noGrp="1"/>
          </p:cNvSpPr>
          <p:nvPr>
            <p:ph type="subTitle" idx="1"/>
          </p:nvPr>
        </p:nvSpPr>
        <p:spPr>
          <a:xfrm>
            <a:off x="1318161" y="4712461"/>
            <a:ext cx="9144000" cy="1655762"/>
          </a:xfrm>
        </p:spPr>
        <p:txBody>
          <a:bodyPr>
            <a:normAutofit/>
          </a:bodyPr>
          <a:lstStyle/>
          <a:p>
            <a:r>
              <a:rPr lang="en-US" sz="2800" dirty="0"/>
              <a:t>Hongning </a:t>
            </a:r>
            <a:r>
              <a:rPr lang="en-US" sz="2800" dirty="0" smtClean="0"/>
              <a:t>Wang</a:t>
            </a:r>
            <a:endParaRPr lang="en-US" sz="2800" dirty="0"/>
          </a:p>
        </p:txBody>
      </p:sp>
      <p:sp>
        <p:nvSpPr>
          <p:cNvPr id="6" name="TextBox 5"/>
          <p:cNvSpPr txBox="1"/>
          <p:nvPr/>
        </p:nvSpPr>
        <p:spPr>
          <a:xfrm>
            <a:off x="3794661" y="5157833"/>
            <a:ext cx="4191000" cy="1200329"/>
          </a:xfrm>
          <a:prstGeom prst="rect">
            <a:avLst/>
          </a:prstGeom>
          <a:noFill/>
        </p:spPr>
        <p:txBody>
          <a:bodyPr wrap="square" rtlCol="0">
            <a:spAutoFit/>
          </a:bodyPr>
          <a:lstStyle/>
          <a:p>
            <a:pPr algn="ctr"/>
            <a:r>
              <a:rPr lang="en-US" dirty="0" smtClean="0">
                <a:solidFill>
                  <a:schemeClr val="bg1">
                    <a:lumMod val="50000"/>
                  </a:schemeClr>
                </a:solidFill>
              </a:rPr>
              <a:t>Department of Computer Science</a:t>
            </a:r>
          </a:p>
          <a:p>
            <a:pPr algn="ctr"/>
            <a:r>
              <a:rPr lang="en-US" dirty="0" smtClean="0">
                <a:solidFill>
                  <a:schemeClr val="bg1">
                    <a:lumMod val="50000"/>
                  </a:schemeClr>
                </a:solidFill>
              </a:rPr>
              <a:t>University of Illinois at Urbana-Champaign</a:t>
            </a:r>
          </a:p>
          <a:p>
            <a:pPr algn="ctr"/>
            <a:r>
              <a:rPr lang="en-US" dirty="0" smtClean="0">
                <a:solidFill>
                  <a:schemeClr val="bg1">
                    <a:lumMod val="50000"/>
                  </a:schemeClr>
                </a:solidFill>
              </a:rPr>
              <a:t>Urbana IL, 61801 USA</a:t>
            </a:r>
          </a:p>
          <a:p>
            <a:pPr algn="ctr"/>
            <a:r>
              <a:rPr lang="en-US" dirty="0" smtClean="0">
                <a:solidFill>
                  <a:schemeClr val="bg1">
                    <a:lumMod val="50000"/>
                  </a:schemeClr>
                </a:solidFill>
              </a:rPr>
              <a:t>wang296@illinois.edu</a:t>
            </a:r>
            <a:endParaRPr lang="en-US" dirty="0">
              <a:solidFill>
                <a:schemeClr val="bg1">
                  <a:lumMod val="50000"/>
                </a:schemeClr>
              </a:solidFill>
            </a:endParaRPr>
          </a:p>
        </p:txBody>
      </p:sp>
      <p:pic>
        <p:nvPicPr>
          <p:cNvPr id="2050" name="Picture 2" descr="seaman with telesc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25" y="176664"/>
            <a:ext cx="30480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brandontefft.com/images/uiuc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02512" y="176664"/>
            <a:ext cx="1727612" cy="7758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8918" y="6488668"/>
            <a:ext cx="6651522" cy="369332"/>
          </a:xfrm>
          <a:prstGeom prst="rect">
            <a:avLst/>
          </a:prstGeom>
          <a:noFill/>
        </p:spPr>
        <p:txBody>
          <a:bodyPr wrap="square" rtlCol="0">
            <a:spAutoFit/>
          </a:bodyPr>
          <a:lstStyle/>
          <a:p>
            <a:r>
              <a:rPr lang="en-US" i="1" dirty="0" smtClean="0">
                <a:solidFill>
                  <a:schemeClr val="bg1">
                    <a:lumMod val="50000"/>
                  </a:schemeClr>
                </a:solidFill>
              </a:rPr>
              <a:t>*work is done when visiting Microsoft Research</a:t>
            </a:r>
            <a:endParaRPr lang="en-US" i="1" dirty="0">
              <a:solidFill>
                <a:schemeClr val="bg1">
                  <a:lumMod val="50000"/>
                </a:schemeClr>
              </a:solidFill>
            </a:endParaRPr>
          </a:p>
        </p:txBody>
      </p:sp>
    </p:spTree>
    <p:extLst>
      <p:ext uri="{BB962C8B-B14F-4D97-AF65-F5344CB8AC3E}">
        <p14:creationId xmlns:p14="http://schemas.microsoft.com/office/powerpoint/2010/main" val="3095047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Task-based Framework </a:t>
            </a:r>
            <a:endParaRPr lang="en-US" dirty="0"/>
          </a:p>
        </p:txBody>
      </p:sp>
      <p:grpSp>
        <p:nvGrpSpPr>
          <p:cNvPr id="6" name="Group 5"/>
          <p:cNvGrpSpPr/>
          <p:nvPr/>
        </p:nvGrpSpPr>
        <p:grpSpPr>
          <a:xfrm>
            <a:off x="665755" y="4320988"/>
            <a:ext cx="5050972" cy="1769914"/>
            <a:chOff x="452843" y="4701555"/>
            <a:chExt cx="5050972" cy="1769914"/>
          </a:xfrm>
        </p:grpSpPr>
        <p:sp>
          <p:nvSpPr>
            <p:cNvPr id="92" name="TextBox 91"/>
            <p:cNvSpPr txBox="1"/>
            <p:nvPr/>
          </p:nvSpPr>
          <p:spPr>
            <a:xfrm>
              <a:off x="452843" y="4701555"/>
              <a:ext cx="5050972"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Cross-user collaborative ranking</a:t>
              </a:r>
              <a:endParaRPr lang="en-US" sz="2400" dirty="0"/>
            </a:p>
          </p:txBody>
        </p:sp>
        <p:pic>
          <p:nvPicPr>
            <p:cNvPr id="99" name="Picture 14"/>
            <p:cNvPicPr>
              <a:picLocks noChangeAspect="1" noChangeArrowheads="1"/>
            </p:cNvPicPr>
            <p:nvPr/>
          </p:nvPicPr>
          <p:blipFill>
            <a:blip r:embed="rId3" cstate="print"/>
            <a:srcRect/>
            <a:stretch>
              <a:fillRect/>
            </a:stretch>
          </p:blipFill>
          <p:spPr bwMode="auto">
            <a:xfrm>
              <a:off x="990582" y="5149283"/>
              <a:ext cx="532576" cy="532576"/>
            </a:xfrm>
            <a:prstGeom prst="rect">
              <a:avLst/>
            </a:prstGeom>
            <a:noFill/>
            <a:ln w="9525">
              <a:noFill/>
              <a:miter lim="800000"/>
              <a:headEnd/>
              <a:tailEnd/>
            </a:ln>
          </p:spPr>
        </p:pic>
        <p:pic>
          <p:nvPicPr>
            <p:cNvPr id="100" name="Picture 16"/>
            <p:cNvPicPr>
              <a:picLocks noChangeAspect="1" noChangeArrowheads="1"/>
            </p:cNvPicPr>
            <p:nvPr/>
          </p:nvPicPr>
          <p:blipFill>
            <a:blip r:embed="rId4" cstate="print"/>
            <a:srcRect/>
            <a:stretch>
              <a:fillRect/>
            </a:stretch>
          </p:blipFill>
          <p:spPr bwMode="auto">
            <a:xfrm>
              <a:off x="3185152" y="5677600"/>
              <a:ext cx="435744" cy="435744"/>
            </a:xfrm>
            <a:prstGeom prst="rect">
              <a:avLst/>
            </a:prstGeom>
            <a:noFill/>
            <a:ln w="9525">
              <a:noFill/>
              <a:miter lim="800000"/>
              <a:headEnd/>
              <a:tailEnd/>
            </a:ln>
          </p:spPr>
        </p:pic>
        <p:pic>
          <p:nvPicPr>
            <p:cNvPr id="101" name="Picture 100"/>
            <p:cNvPicPr>
              <a:picLocks noChangeAspect="1" noChangeArrowheads="1"/>
            </p:cNvPicPr>
            <p:nvPr/>
          </p:nvPicPr>
          <p:blipFill>
            <a:blip r:embed="rId5" cstate="print"/>
            <a:srcRect/>
            <a:stretch>
              <a:fillRect/>
            </a:stretch>
          </p:blipFill>
          <p:spPr bwMode="auto">
            <a:xfrm>
              <a:off x="1191042" y="5987310"/>
              <a:ext cx="484159" cy="484159"/>
            </a:xfrm>
            <a:prstGeom prst="rect">
              <a:avLst/>
            </a:prstGeom>
            <a:noFill/>
            <a:ln w="9525">
              <a:noFill/>
              <a:miter lim="800000"/>
              <a:headEnd/>
              <a:tailEnd/>
            </a:ln>
          </p:spPr>
        </p:pic>
        <p:grpSp>
          <p:nvGrpSpPr>
            <p:cNvPr id="109" name="Group 108"/>
            <p:cNvGrpSpPr/>
            <p:nvPr/>
          </p:nvGrpSpPr>
          <p:grpSpPr>
            <a:xfrm>
              <a:off x="1611155" y="5189107"/>
              <a:ext cx="1167388" cy="469106"/>
              <a:chOff x="271463" y="5171024"/>
              <a:chExt cx="1344045" cy="469106"/>
            </a:xfrm>
          </p:grpSpPr>
          <p:sp>
            <p:nvSpPr>
              <p:cNvPr id="102" name="Rounded Rectangle 101"/>
              <p:cNvSpPr/>
              <p:nvPr/>
            </p:nvSpPr>
            <p:spPr>
              <a:xfrm>
                <a:off x="271463" y="5171024"/>
                <a:ext cx="1344045" cy="469106"/>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329552" y="5265481"/>
                <a:ext cx="369789" cy="115184"/>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757157" y="5265481"/>
                <a:ext cx="789570" cy="115184"/>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408134" y="5459948"/>
                <a:ext cx="291209" cy="107950"/>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757157" y="5459948"/>
                <a:ext cx="247831" cy="107950"/>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1054998" y="5459948"/>
                <a:ext cx="491728" cy="107950"/>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p:nvPr/>
          </p:nvGrpSpPr>
          <p:grpSpPr>
            <a:xfrm>
              <a:off x="1760164" y="6002363"/>
              <a:ext cx="982322" cy="469106"/>
              <a:chOff x="271463" y="5171024"/>
              <a:chExt cx="1344045" cy="469106"/>
            </a:xfrm>
          </p:grpSpPr>
          <p:sp>
            <p:nvSpPr>
              <p:cNvPr id="111" name="Rounded Rectangle 110"/>
              <p:cNvSpPr/>
              <p:nvPr/>
            </p:nvSpPr>
            <p:spPr>
              <a:xfrm>
                <a:off x="271463" y="5171024"/>
                <a:ext cx="1344045" cy="469106"/>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327485" y="5265481"/>
                <a:ext cx="916115" cy="11518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1301417" y="5265481"/>
                <a:ext cx="243243" cy="11518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327485" y="5459948"/>
                <a:ext cx="369789" cy="10795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755091" y="5459948"/>
                <a:ext cx="247831" cy="10795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1437148" y="5459948"/>
                <a:ext cx="107512" cy="10795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1095610" y="5459598"/>
                <a:ext cx="247831" cy="10795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p:cNvGrpSpPr/>
            <p:nvPr/>
          </p:nvGrpSpPr>
          <p:grpSpPr>
            <a:xfrm>
              <a:off x="3782215" y="5685440"/>
              <a:ext cx="1057958" cy="469106"/>
              <a:chOff x="271463" y="5171024"/>
              <a:chExt cx="1344045" cy="469106"/>
            </a:xfrm>
          </p:grpSpPr>
          <p:sp>
            <p:nvSpPr>
              <p:cNvPr id="119" name="Rounded Rectangle 118"/>
              <p:cNvSpPr/>
              <p:nvPr/>
            </p:nvSpPr>
            <p:spPr>
              <a:xfrm>
                <a:off x="271463" y="5171024"/>
                <a:ext cx="1344045" cy="469106"/>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369559" y="5266751"/>
                <a:ext cx="369788" cy="115184"/>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842541" y="5266751"/>
                <a:ext cx="658002" cy="115184"/>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489241" y="5460868"/>
                <a:ext cx="816488" cy="10795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6" name="Straight Arrow Connector 125"/>
            <p:cNvCxnSpPr/>
            <p:nvPr/>
          </p:nvCxnSpPr>
          <p:spPr>
            <a:xfrm>
              <a:off x="2778543" y="5375366"/>
              <a:ext cx="352930" cy="39351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111" idx="3"/>
            </p:cNvCxnSpPr>
            <p:nvPr/>
          </p:nvCxnSpPr>
          <p:spPr>
            <a:xfrm flipV="1">
              <a:off x="2742486" y="6018640"/>
              <a:ext cx="398905" cy="21827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6186940" y="1610134"/>
            <a:ext cx="5414891" cy="2690076"/>
            <a:chOff x="6777109" y="1558377"/>
            <a:chExt cx="5414891" cy="2690076"/>
          </a:xfrm>
        </p:grpSpPr>
        <p:sp>
          <p:nvSpPr>
            <p:cNvPr id="135" name="TextBox 134"/>
            <p:cNvSpPr txBox="1"/>
            <p:nvPr/>
          </p:nvSpPr>
          <p:spPr>
            <a:xfrm>
              <a:off x="6777109" y="1558377"/>
              <a:ext cx="5414891"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In-task Personalization</a:t>
              </a:r>
              <a:endParaRPr lang="en-US" sz="2400" dirty="0"/>
            </a:p>
          </p:txBody>
        </p:sp>
        <p:grpSp>
          <p:nvGrpSpPr>
            <p:cNvPr id="36" name="Group 35"/>
            <p:cNvGrpSpPr/>
            <p:nvPr/>
          </p:nvGrpSpPr>
          <p:grpSpPr>
            <a:xfrm>
              <a:off x="7333947" y="2085524"/>
              <a:ext cx="3229101" cy="2162929"/>
              <a:chOff x="7305118" y="2329490"/>
              <a:chExt cx="3229101" cy="2162929"/>
            </a:xfrm>
          </p:grpSpPr>
          <p:grpSp>
            <p:nvGrpSpPr>
              <p:cNvPr id="29" name="Group 28"/>
              <p:cNvGrpSpPr/>
              <p:nvPr/>
            </p:nvGrpSpPr>
            <p:grpSpPr>
              <a:xfrm>
                <a:off x="8434889" y="2329490"/>
                <a:ext cx="2099330" cy="621542"/>
                <a:chOff x="8434889" y="2078030"/>
                <a:chExt cx="2099330" cy="621542"/>
              </a:xfrm>
            </p:grpSpPr>
            <p:grpSp>
              <p:nvGrpSpPr>
                <p:cNvPr id="34" name="Group 33"/>
                <p:cNvGrpSpPr/>
                <p:nvPr/>
              </p:nvGrpSpPr>
              <p:grpSpPr>
                <a:xfrm>
                  <a:off x="8555076" y="2178440"/>
                  <a:ext cx="1867825" cy="408716"/>
                  <a:chOff x="2543583" y="2317655"/>
                  <a:chExt cx="1867825" cy="408716"/>
                </a:xfrm>
              </p:grpSpPr>
              <p:grpSp>
                <p:nvGrpSpPr>
                  <p:cNvPr id="27" name="Group 26"/>
                  <p:cNvGrpSpPr/>
                  <p:nvPr/>
                </p:nvGrpSpPr>
                <p:grpSpPr>
                  <a:xfrm>
                    <a:off x="2543583" y="2317655"/>
                    <a:ext cx="401798" cy="408716"/>
                    <a:chOff x="2263538" y="2254081"/>
                    <a:chExt cx="401798" cy="408716"/>
                  </a:xfrm>
                </p:grpSpPr>
                <p:sp>
                  <p:nvSpPr>
                    <p:cNvPr id="98" name="Oval 97"/>
                    <p:cNvSpPr/>
                    <p:nvPr/>
                  </p:nvSpPr>
                  <p:spPr>
                    <a:xfrm>
                      <a:off x="2263538" y="2260999"/>
                      <a:ext cx="401798" cy="401798"/>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3" name="TextBox 102"/>
                    <p:cNvSpPr txBox="1"/>
                    <p:nvPr/>
                  </p:nvSpPr>
                  <p:spPr>
                    <a:xfrm>
                      <a:off x="2263538" y="2254081"/>
                      <a:ext cx="401798" cy="369332"/>
                    </a:xfrm>
                    <a:prstGeom prst="rect">
                      <a:avLst/>
                    </a:prstGeom>
                    <a:noFill/>
                  </p:spPr>
                  <p:txBody>
                    <a:bodyPr wrap="square" rtlCol="0">
                      <a:spAutoFit/>
                    </a:bodyPr>
                    <a:lstStyle/>
                    <a:p>
                      <a:r>
                        <a:rPr lang="en-US" dirty="0" smtClean="0">
                          <a:solidFill>
                            <a:schemeClr val="bg1"/>
                          </a:solidFill>
                        </a:rPr>
                        <a:t>q</a:t>
                      </a:r>
                      <a:r>
                        <a:rPr lang="en-US" baseline="-25000" dirty="0" smtClean="0">
                          <a:solidFill>
                            <a:schemeClr val="bg1"/>
                          </a:solidFill>
                        </a:rPr>
                        <a:t>2</a:t>
                      </a:r>
                      <a:endParaRPr lang="en-US" baseline="-25000" dirty="0">
                        <a:solidFill>
                          <a:schemeClr val="bg1"/>
                        </a:solidFill>
                      </a:endParaRPr>
                    </a:p>
                  </p:txBody>
                </p:sp>
              </p:grpSp>
              <p:grpSp>
                <p:nvGrpSpPr>
                  <p:cNvPr id="31" name="Group 30"/>
                  <p:cNvGrpSpPr/>
                  <p:nvPr/>
                </p:nvGrpSpPr>
                <p:grpSpPr>
                  <a:xfrm>
                    <a:off x="3026609" y="2317655"/>
                    <a:ext cx="401798" cy="408716"/>
                    <a:chOff x="3025538" y="2254081"/>
                    <a:chExt cx="401798" cy="408716"/>
                  </a:xfrm>
                </p:grpSpPr>
                <p:sp>
                  <p:nvSpPr>
                    <p:cNvPr id="122" name="Oval 121"/>
                    <p:cNvSpPr/>
                    <p:nvPr/>
                  </p:nvSpPr>
                  <p:spPr>
                    <a:xfrm>
                      <a:off x="3025538" y="2260999"/>
                      <a:ext cx="401798" cy="401798"/>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3" name="TextBox 122"/>
                    <p:cNvSpPr txBox="1"/>
                    <p:nvPr/>
                  </p:nvSpPr>
                  <p:spPr>
                    <a:xfrm>
                      <a:off x="3025538" y="2254081"/>
                      <a:ext cx="401798" cy="369332"/>
                    </a:xfrm>
                    <a:prstGeom prst="rect">
                      <a:avLst/>
                    </a:prstGeom>
                    <a:noFill/>
                  </p:spPr>
                  <p:txBody>
                    <a:bodyPr wrap="square" rtlCol="0">
                      <a:spAutoFit/>
                    </a:bodyPr>
                    <a:lstStyle/>
                    <a:p>
                      <a:r>
                        <a:rPr lang="en-US" dirty="0" smtClean="0">
                          <a:solidFill>
                            <a:schemeClr val="bg1"/>
                          </a:solidFill>
                        </a:rPr>
                        <a:t>q</a:t>
                      </a:r>
                      <a:r>
                        <a:rPr lang="en-US" baseline="-25000" dirty="0" smtClean="0">
                          <a:solidFill>
                            <a:schemeClr val="bg1"/>
                          </a:solidFill>
                        </a:rPr>
                        <a:t>3</a:t>
                      </a:r>
                      <a:endParaRPr lang="en-US" baseline="-25000" dirty="0">
                        <a:solidFill>
                          <a:schemeClr val="bg1"/>
                        </a:solidFill>
                      </a:endParaRPr>
                    </a:p>
                  </p:txBody>
                </p:sp>
              </p:grpSp>
              <p:grpSp>
                <p:nvGrpSpPr>
                  <p:cNvPr id="33" name="Group 32"/>
                  <p:cNvGrpSpPr/>
                  <p:nvPr/>
                </p:nvGrpSpPr>
                <p:grpSpPr>
                  <a:xfrm>
                    <a:off x="4009610" y="2317655"/>
                    <a:ext cx="401798" cy="408716"/>
                    <a:chOff x="4549538" y="2254081"/>
                    <a:chExt cx="401798" cy="408716"/>
                  </a:xfrm>
                </p:grpSpPr>
                <p:sp>
                  <p:nvSpPr>
                    <p:cNvPr id="125" name="Oval 124"/>
                    <p:cNvSpPr/>
                    <p:nvPr/>
                  </p:nvSpPr>
                  <p:spPr>
                    <a:xfrm>
                      <a:off x="4549538" y="2260999"/>
                      <a:ext cx="401798" cy="401798"/>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8" name="TextBox 127"/>
                    <p:cNvSpPr txBox="1"/>
                    <p:nvPr/>
                  </p:nvSpPr>
                  <p:spPr>
                    <a:xfrm>
                      <a:off x="4549538" y="2254081"/>
                      <a:ext cx="401798" cy="369332"/>
                    </a:xfrm>
                    <a:prstGeom prst="rect">
                      <a:avLst/>
                    </a:prstGeom>
                    <a:noFill/>
                  </p:spPr>
                  <p:txBody>
                    <a:bodyPr wrap="square" rtlCol="0">
                      <a:spAutoFit/>
                    </a:bodyPr>
                    <a:lstStyle/>
                    <a:p>
                      <a:r>
                        <a:rPr lang="en-US" dirty="0" smtClean="0">
                          <a:solidFill>
                            <a:schemeClr val="bg1"/>
                          </a:solidFill>
                        </a:rPr>
                        <a:t>q</a:t>
                      </a:r>
                      <a:r>
                        <a:rPr lang="en-US" baseline="-25000" dirty="0" smtClean="0">
                          <a:solidFill>
                            <a:schemeClr val="bg1"/>
                          </a:solidFill>
                        </a:rPr>
                        <a:t>6</a:t>
                      </a:r>
                      <a:endParaRPr lang="en-US" baseline="-25000" dirty="0">
                        <a:solidFill>
                          <a:schemeClr val="bg1"/>
                        </a:solidFill>
                      </a:endParaRPr>
                    </a:p>
                  </p:txBody>
                </p:sp>
              </p:grpSp>
              <p:grpSp>
                <p:nvGrpSpPr>
                  <p:cNvPr id="32" name="Group 31"/>
                  <p:cNvGrpSpPr/>
                  <p:nvPr/>
                </p:nvGrpSpPr>
                <p:grpSpPr>
                  <a:xfrm>
                    <a:off x="3521119" y="2317655"/>
                    <a:ext cx="401798" cy="408716"/>
                    <a:chOff x="3787538" y="2254081"/>
                    <a:chExt cx="401798" cy="408716"/>
                  </a:xfrm>
                </p:grpSpPr>
                <p:sp>
                  <p:nvSpPr>
                    <p:cNvPr id="129" name="Oval 128"/>
                    <p:cNvSpPr/>
                    <p:nvPr/>
                  </p:nvSpPr>
                  <p:spPr>
                    <a:xfrm>
                      <a:off x="3787538" y="2260999"/>
                      <a:ext cx="401798" cy="401798"/>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0" name="TextBox 129"/>
                    <p:cNvSpPr txBox="1"/>
                    <p:nvPr/>
                  </p:nvSpPr>
                  <p:spPr>
                    <a:xfrm>
                      <a:off x="3787538" y="2254081"/>
                      <a:ext cx="401798" cy="369332"/>
                    </a:xfrm>
                    <a:prstGeom prst="rect">
                      <a:avLst/>
                    </a:prstGeom>
                    <a:noFill/>
                  </p:spPr>
                  <p:txBody>
                    <a:bodyPr wrap="square" rtlCol="0">
                      <a:spAutoFit/>
                    </a:bodyPr>
                    <a:lstStyle/>
                    <a:p>
                      <a:r>
                        <a:rPr lang="en-US" dirty="0" smtClean="0">
                          <a:solidFill>
                            <a:schemeClr val="bg1"/>
                          </a:solidFill>
                        </a:rPr>
                        <a:t>q</a:t>
                      </a:r>
                      <a:r>
                        <a:rPr lang="en-US" baseline="-25000" dirty="0" smtClean="0">
                          <a:solidFill>
                            <a:schemeClr val="bg1"/>
                          </a:solidFill>
                        </a:rPr>
                        <a:t>5</a:t>
                      </a:r>
                      <a:endParaRPr lang="en-US" baseline="-25000" dirty="0">
                        <a:solidFill>
                          <a:schemeClr val="bg1"/>
                        </a:solidFill>
                      </a:endParaRPr>
                    </a:p>
                  </p:txBody>
                </p:sp>
              </p:grpSp>
            </p:grpSp>
            <p:sp>
              <p:nvSpPr>
                <p:cNvPr id="4" name="Rounded Rectangle 3"/>
                <p:cNvSpPr/>
                <p:nvPr/>
              </p:nvSpPr>
              <p:spPr>
                <a:xfrm>
                  <a:off x="8434889" y="2078030"/>
                  <a:ext cx="2099330" cy="621542"/>
                </a:xfrm>
                <a:prstGeom prst="roundRect">
                  <a:avLst/>
                </a:prstGeom>
                <a:noFill/>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grpSp>
          <p:grpSp>
            <p:nvGrpSpPr>
              <p:cNvPr id="143" name="Group 142"/>
              <p:cNvGrpSpPr/>
              <p:nvPr/>
            </p:nvGrpSpPr>
            <p:grpSpPr>
              <a:xfrm>
                <a:off x="7305118" y="2396729"/>
                <a:ext cx="2379347" cy="2095690"/>
                <a:chOff x="8188839" y="3013708"/>
                <a:chExt cx="3480268" cy="3065362"/>
              </a:xfrm>
            </p:grpSpPr>
            <p:grpSp>
              <p:nvGrpSpPr>
                <p:cNvPr id="160" name="Group 159"/>
                <p:cNvGrpSpPr/>
                <p:nvPr/>
              </p:nvGrpSpPr>
              <p:grpSpPr>
                <a:xfrm>
                  <a:off x="8188839" y="3013708"/>
                  <a:ext cx="3397085" cy="3065362"/>
                  <a:chOff x="4636906" y="3907794"/>
                  <a:chExt cx="3397085" cy="3065362"/>
                </a:xfrm>
              </p:grpSpPr>
              <p:cxnSp>
                <p:nvCxnSpPr>
                  <p:cNvPr id="190" name="Straight Arrow Connector 189"/>
                  <p:cNvCxnSpPr/>
                  <p:nvPr/>
                </p:nvCxnSpPr>
                <p:spPr>
                  <a:xfrm flipV="1">
                    <a:off x="4919069" y="4351430"/>
                    <a:ext cx="8449" cy="209127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flipV="1">
                    <a:off x="4914533" y="6438798"/>
                    <a:ext cx="2691268" cy="16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92" name="TextBox 191"/>
                  <p:cNvSpPr txBox="1"/>
                  <p:nvPr/>
                </p:nvSpPr>
                <p:spPr>
                  <a:xfrm>
                    <a:off x="4636906" y="3907794"/>
                    <a:ext cx="1114425" cy="369331"/>
                  </a:xfrm>
                  <a:prstGeom prst="rect">
                    <a:avLst/>
                  </a:prstGeom>
                  <a:noFill/>
                </p:spPr>
                <p:txBody>
                  <a:bodyPr wrap="square" rtlCol="0">
                    <a:spAutoFit/>
                  </a:bodyPr>
                  <a:lstStyle/>
                  <a:p>
                    <a:r>
                      <a:rPr lang="en-US" dirty="0" smtClean="0"/>
                      <a:t>BM25</a:t>
                    </a:r>
                    <a:endParaRPr lang="en-US" dirty="0"/>
                  </a:p>
                </p:txBody>
              </p:sp>
              <p:sp>
                <p:nvSpPr>
                  <p:cNvPr id="193" name="TextBox 192"/>
                  <p:cNvSpPr txBox="1"/>
                  <p:nvPr/>
                </p:nvSpPr>
                <p:spPr>
                  <a:xfrm>
                    <a:off x="6424226" y="6432935"/>
                    <a:ext cx="1609765" cy="540221"/>
                  </a:xfrm>
                  <a:prstGeom prst="rect">
                    <a:avLst/>
                  </a:prstGeom>
                  <a:noFill/>
                </p:spPr>
                <p:txBody>
                  <a:bodyPr wrap="square" rtlCol="0">
                    <a:spAutoFit/>
                  </a:bodyPr>
                  <a:lstStyle/>
                  <a:p>
                    <a:r>
                      <a:rPr lang="en-US" dirty="0" smtClean="0"/>
                      <a:t>PageRank</a:t>
                    </a:r>
                    <a:endParaRPr lang="en-US" dirty="0"/>
                  </a:p>
                </p:txBody>
              </p:sp>
            </p:grpSp>
            <p:pic>
              <p:nvPicPr>
                <p:cNvPr id="161" name="Picture 28" descr="http://4.bp.blogspot.com/_ARsOshRz11g/TNFHkkKCwVI/AAAAAAAACmc/yctIV_tCqYE/s1600/polls_525px_X_mark.svg_1531_677876_answer_2_xlar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58696" y="5438714"/>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28" descr="http://4.bp.blogspot.com/_ARsOshRz11g/TNFHkkKCwVI/AAAAAAAACmc/yctIV_tCqYE/s1600/polls_525px_X_mark.svg_1531_677876_answer_2_xlar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72302" y="4916349"/>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26" descr="http://www.clker.com/cliparts/f/0/2/3/12161809281371254023jean_victor_balin_tick.svg.me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33838" y="4485791"/>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28" descr="http://4.bp.blogspot.com/_ARsOshRz11g/TNFHkkKCwVI/AAAAAAAACmc/yctIV_tCqYE/s1600/polls_525px_X_mark.svg_1531_677876_answer_2_xlar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68641" y="4849131"/>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26" descr="http://www.clker.com/cliparts/f/0/2/3/12161809281371254023jean_victor_balin_tick.svg.me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44452" y="4020702"/>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26" descr="http://www.clker.com/cliparts/f/0/2/3/12161809281371254023jean_victor_balin_tick.svg.me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03347" y="4157862"/>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28" descr="http://4.bp.blogspot.com/_ARsOshRz11g/TNFHkkKCwVI/AAAAAAAACmc/yctIV_tCqYE/s1600/polls_525px_X_mark.svg_1531_677876_answer_2_xlar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33710" y="5284388"/>
                  <a:ext cx="239834" cy="274320"/>
                </a:xfrm>
                <a:prstGeom prst="rect">
                  <a:avLst/>
                </a:prstGeom>
                <a:noFill/>
                <a:extLst>
                  <a:ext uri="{909E8E84-426E-40DD-AFC4-6F175D3DCCD1}">
                    <a14:hiddenFill xmlns:a14="http://schemas.microsoft.com/office/drawing/2010/main">
                      <a:solidFill>
                        <a:srgbClr val="FFFFFF"/>
                      </a:solidFill>
                    </a14:hiddenFill>
                  </a:ext>
                </a:extLst>
              </p:spPr>
            </p:pic>
            <p:cxnSp>
              <p:nvCxnSpPr>
                <p:cNvPr id="189" name="Straight Arrow Connector 188"/>
                <p:cNvCxnSpPr>
                  <a:endCxn id="178" idx="2"/>
                </p:cNvCxnSpPr>
                <p:nvPr/>
              </p:nvCxnSpPr>
              <p:spPr>
                <a:xfrm flipV="1">
                  <a:off x="8500287" y="4295022"/>
                  <a:ext cx="2627045" cy="1231993"/>
                </a:xfrm>
                <a:prstGeom prst="straightConnector1">
                  <a:avLst/>
                </a:prstGeom>
                <a:ln w="28575">
                  <a:solidFill>
                    <a:schemeClr val="accent4">
                      <a:lumMod val="75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37" name="Curved Left Arrow 36"/>
              <p:cNvSpPr/>
              <p:nvPr/>
            </p:nvSpPr>
            <p:spPr>
              <a:xfrm rot="2517615">
                <a:off x="9844065" y="3019200"/>
                <a:ext cx="222170" cy="54227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2" name="Group 41"/>
          <p:cNvGrpSpPr/>
          <p:nvPr/>
        </p:nvGrpSpPr>
        <p:grpSpPr>
          <a:xfrm>
            <a:off x="6139595" y="4322274"/>
            <a:ext cx="5520186" cy="2306407"/>
            <a:chOff x="568753" y="4292000"/>
            <a:chExt cx="5520186" cy="2306407"/>
          </a:xfrm>
        </p:grpSpPr>
        <p:sp>
          <p:nvSpPr>
            <p:cNvPr id="174" name="TextBox 173"/>
            <p:cNvSpPr txBox="1"/>
            <p:nvPr/>
          </p:nvSpPr>
          <p:spPr>
            <a:xfrm>
              <a:off x="568753" y="4292000"/>
              <a:ext cx="5050972"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Search-task satisfaction prediction</a:t>
              </a:r>
              <a:endParaRPr lang="en-US" sz="2400" dirty="0"/>
            </a:p>
          </p:txBody>
        </p:sp>
        <p:grpSp>
          <p:nvGrpSpPr>
            <p:cNvPr id="182" name="Group 181"/>
            <p:cNvGrpSpPr/>
            <p:nvPr/>
          </p:nvGrpSpPr>
          <p:grpSpPr>
            <a:xfrm>
              <a:off x="4629363" y="4749472"/>
              <a:ext cx="1419206" cy="675266"/>
              <a:chOff x="10715189" y="1974208"/>
              <a:chExt cx="1419206" cy="675266"/>
            </a:xfrm>
          </p:grpSpPr>
          <p:sp>
            <p:nvSpPr>
              <p:cNvPr id="183" name="TextBox 182"/>
              <p:cNvSpPr txBox="1"/>
              <p:nvPr/>
            </p:nvSpPr>
            <p:spPr>
              <a:xfrm>
                <a:off x="10715189" y="2249364"/>
                <a:ext cx="1277222" cy="400110"/>
              </a:xfrm>
              <a:prstGeom prst="rect">
                <a:avLst/>
              </a:prstGeom>
              <a:noFill/>
            </p:spPr>
            <p:txBody>
              <a:bodyPr wrap="square" rtlCol="0">
                <a:spAutoFit/>
              </a:bodyPr>
              <a:lstStyle/>
              <a:p>
                <a:r>
                  <a:rPr lang="en-US" sz="2000" dirty="0" smtClean="0"/>
                  <a:t>SAT?</a:t>
                </a:r>
                <a:endParaRPr lang="en-US" sz="2000" dirty="0"/>
              </a:p>
            </p:txBody>
          </p:sp>
          <p:pic>
            <p:nvPicPr>
              <p:cNvPr id="184" name="Picture 4" descr="http://static.comicvine.com/uploads/original/0/40/719959-homergp15.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487599" y="1974208"/>
                <a:ext cx="646796" cy="4850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5" name="Group 184"/>
            <p:cNvGrpSpPr/>
            <p:nvPr/>
          </p:nvGrpSpPr>
          <p:grpSpPr>
            <a:xfrm>
              <a:off x="4626321" y="5354728"/>
              <a:ext cx="1462618" cy="655132"/>
              <a:chOff x="10712147" y="2579464"/>
              <a:chExt cx="1462618" cy="655132"/>
            </a:xfrm>
          </p:grpSpPr>
          <p:sp>
            <p:nvSpPr>
              <p:cNvPr id="186" name="TextBox 185"/>
              <p:cNvSpPr txBox="1"/>
              <p:nvPr/>
            </p:nvSpPr>
            <p:spPr>
              <a:xfrm>
                <a:off x="10712147" y="2834486"/>
                <a:ext cx="1277222" cy="400110"/>
              </a:xfrm>
              <a:prstGeom prst="rect">
                <a:avLst/>
              </a:prstGeom>
              <a:noFill/>
            </p:spPr>
            <p:txBody>
              <a:bodyPr wrap="square" rtlCol="0">
                <a:spAutoFit/>
              </a:bodyPr>
              <a:lstStyle/>
              <a:p>
                <a:r>
                  <a:rPr lang="en-US" sz="2000" dirty="0" smtClean="0"/>
                  <a:t>DSAT?</a:t>
                </a:r>
                <a:endParaRPr lang="en-US" sz="2000" dirty="0"/>
              </a:p>
            </p:txBody>
          </p:sp>
          <p:pic>
            <p:nvPicPr>
              <p:cNvPr id="187" name="Picture 6" descr="http://your90s.com/wp-content/uploads/2013/06/homer.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527970" y="2579464"/>
                <a:ext cx="646795" cy="6467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4" name="Group 193"/>
            <p:cNvGrpSpPr/>
            <p:nvPr/>
          </p:nvGrpSpPr>
          <p:grpSpPr>
            <a:xfrm>
              <a:off x="1515412" y="4585789"/>
              <a:ext cx="2632361" cy="1957076"/>
              <a:chOff x="1990437" y="2833588"/>
              <a:chExt cx="2632361" cy="1957076"/>
            </a:xfrm>
          </p:grpSpPr>
          <p:grpSp>
            <p:nvGrpSpPr>
              <p:cNvPr id="195" name="Group 194"/>
              <p:cNvGrpSpPr/>
              <p:nvPr/>
            </p:nvGrpSpPr>
            <p:grpSpPr>
              <a:xfrm>
                <a:off x="2026975" y="3183503"/>
                <a:ext cx="401798" cy="408716"/>
                <a:chOff x="2263538" y="2254081"/>
                <a:chExt cx="401798" cy="408716"/>
              </a:xfrm>
            </p:grpSpPr>
            <p:sp>
              <p:nvSpPr>
                <p:cNvPr id="221" name="Oval 220"/>
                <p:cNvSpPr/>
                <p:nvPr/>
              </p:nvSpPr>
              <p:spPr>
                <a:xfrm>
                  <a:off x="2263538" y="2260999"/>
                  <a:ext cx="401798" cy="401798"/>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2" name="TextBox 221"/>
                <p:cNvSpPr txBox="1"/>
                <p:nvPr/>
              </p:nvSpPr>
              <p:spPr>
                <a:xfrm>
                  <a:off x="2263538" y="2254081"/>
                  <a:ext cx="401798" cy="369332"/>
                </a:xfrm>
                <a:prstGeom prst="rect">
                  <a:avLst/>
                </a:prstGeom>
                <a:noFill/>
              </p:spPr>
              <p:txBody>
                <a:bodyPr wrap="square" rtlCol="0">
                  <a:spAutoFit/>
                </a:bodyPr>
                <a:lstStyle/>
                <a:p>
                  <a:r>
                    <a:rPr lang="en-US" dirty="0" smtClean="0">
                      <a:solidFill>
                        <a:schemeClr val="bg1"/>
                      </a:solidFill>
                    </a:rPr>
                    <a:t>q</a:t>
                  </a:r>
                  <a:r>
                    <a:rPr lang="en-US" baseline="-25000" dirty="0" smtClean="0">
                      <a:solidFill>
                        <a:schemeClr val="bg1"/>
                      </a:solidFill>
                    </a:rPr>
                    <a:t>2</a:t>
                  </a:r>
                  <a:endParaRPr lang="en-US" baseline="-25000" dirty="0">
                    <a:solidFill>
                      <a:schemeClr val="bg1"/>
                    </a:solidFill>
                  </a:endParaRPr>
                </a:p>
              </p:txBody>
            </p:sp>
          </p:grpSp>
          <p:grpSp>
            <p:nvGrpSpPr>
              <p:cNvPr id="196" name="Group 195"/>
              <p:cNvGrpSpPr/>
              <p:nvPr/>
            </p:nvGrpSpPr>
            <p:grpSpPr>
              <a:xfrm>
                <a:off x="2805944" y="3190421"/>
                <a:ext cx="401798" cy="408716"/>
                <a:chOff x="3025538" y="2254081"/>
                <a:chExt cx="401798" cy="408716"/>
              </a:xfrm>
            </p:grpSpPr>
            <p:sp>
              <p:nvSpPr>
                <p:cNvPr id="219" name="Oval 218"/>
                <p:cNvSpPr/>
                <p:nvPr/>
              </p:nvSpPr>
              <p:spPr>
                <a:xfrm>
                  <a:off x="3025538" y="2260999"/>
                  <a:ext cx="401798" cy="401798"/>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0" name="TextBox 219"/>
                <p:cNvSpPr txBox="1"/>
                <p:nvPr/>
              </p:nvSpPr>
              <p:spPr>
                <a:xfrm>
                  <a:off x="3025538" y="2254081"/>
                  <a:ext cx="401798" cy="369332"/>
                </a:xfrm>
                <a:prstGeom prst="rect">
                  <a:avLst/>
                </a:prstGeom>
                <a:noFill/>
              </p:spPr>
              <p:txBody>
                <a:bodyPr wrap="square" rtlCol="0">
                  <a:spAutoFit/>
                </a:bodyPr>
                <a:lstStyle/>
                <a:p>
                  <a:r>
                    <a:rPr lang="en-US" dirty="0" smtClean="0">
                      <a:solidFill>
                        <a:schemeClr val="bg1"/>
                      </a:solidFill>
                    </a:rPr>
                    <a:t>q</a:t>
                  </a:r>
                  <a:r>
                    <a:rPr lang="en-US" baseline="-25000" dirty="0" smtClean="0">
                      <a:solidFill>
                        <a:schemeClr val="bg1"/>
                      </a:solidFill>
                    </a:rPr>
                    <a:t>3</a:t>
                  </a:r>
                  <a:endParaRPr lang="en-US" baseline="-25000" dirty="0">
                    <a:solidFill>
                      <a:schemeClr val="bg1"/>
                    </a:solidFill>
                  </a:endParaRPr>
                </a:p>
              </p:txBody>
            </p:sp>
          </p:grpSp>
          <p:grpSp>
            <p:nvGrpSpPr>
              <p:cNvPr id="197" name="Group 196"/>
              <p:cNvGrpSpPr/>
              <p:nvPr/>
            </p:nvGrpSpPr>
            <p:grpSpPr>
              <a:xfrm>
                <a:off x="4106700" y="3189853"/>
                <a:ext cx="401798" cy="408716"/>
                <a:chOff x="4549538" y="2254081"/>
                <a:chExt cx="401798" cy="408716"/>
              </a:xfrm>
            </p:grpSpPr>
            <p:sp>
              <p:nvSpPr>
                <p:cNvPr id="217" name="Oval 216"/>
                <p:cNvSpPr/>
                <p:nvPr/>
              </p:nvSpPr>
              <p:spPr>
                <a:xfrm>
                  <a:off x="4549538" y="2260999"/>
                  <a:ext cx="401798" cy="401798"/>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8" name="TextBox 217"/>
                <p:cNvSpPr txBox="1"/>
                <p:nvPr/>
              </p:nvSpPr>
              <p:spPr>
                <a:xfrm>
                  <a:off x="4549538" y="2254081"/>
                  <a:ext cx="401798" cy="369332"/>
                </a:xfrm>
                <a:prstGeom prst="rect">
                  <a:avLst/>
                </a:prstGeom>
                <a:noFill/>
              </p:spPr>
              <p:txBody>
                <a:bodyPr wrap="square" rtlCol="0">
                  <a:spAutoFit/>
                </a:bodyPr>
                <a:lstStyle/>
                <a:p>
                  <a:r>
                    <a:rPr lang="en-US" dirty="0" smtClean="0">
                      <a:solidFill>
                        <a:schemeClr val="bg1"/>
                      </a:solidFill>
                    </a:rPr>
                    <a:t>q</a:t>
                  </a:r>
                  <a:r>
                    <a:rPr lang="en-US" baseline="-25000" dirty="0" smtClean="0">
                      <a:solidFill>
                        <a:schemeClr val="bg1"/>
                      </a:solidFill>
                    </a:rPr>
                    <a:t>6</a:t>
                  </a:r>
                  <a:endParaRPr lang="en-US" baseline="-25000" dirty="0">
                    <a:solidFill>
                      <a:schemeClr val="bg1"/>
                    </a:solidFill>
                  </a:endParaRPr>
                </a:p>
              </p:txBody>
            </p:sp>
          </p:grpSp>
          <p:grpSp>
            <p:nvGrpSpPr>
              <p:cNvPr id="198" name="Group 197"/>
              <p:cNvGrpSpPr/>
              <p:nvPr/>
            </p:nvGrpSpPr>
            <p:grpSpPr>
              <a:xfrm>
                <a:off x="3416617" y="3189853"/>
                <a:ext cx="401798" cy="408716"/>
                <a:chOff x="3787538" y="2254081"/>
                <a:chExt cx="401798" cy="408716"/>
              </a:xfrm>
            </p:grpSpPr>
            <p:sp>
              <p:nvSpPr>
                <p:cNvPr id="215" name="Oval 214"/>
                <p:cNvSpPr/>
                <p:nvPr/>
              </p:nvSpPr>
              <p:spPr>
                <a:xfrm>
                  <a:off x="3787538" y="2260999"/>
                  <a:ext cx="401798" cy="401798"/>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6" name="TextBox 215"/>
                <p:cNvSpPr txBox="1"/>
                <p:nvPr/>
              </p:nvSpPr>
              <p:spPr>
                <a:xfrm>
                  <a:off x="3787538" y="2254081"/>
                  <a:ext cx="401798" cy="369332"/>
                </a:xfrm>
                <a:prstGeom prst="rect">
                  <a:avLst/>
                </a:prstGeom>
                <a:noFill/>
              </p:spPr>
              <p:txBody>
                <a:bodyPr wrap="square" rtlCol="0">
                  <a:spAutoFit/>
                </a:bodyPr>
                <a:lstStyle/>
                <a:p>
                  <a:r>
                    <a:rPr lang="en-US" dirty="0" smtClean="0">
                      <a:solidFill>
                        <a:schemeClr val="bg1"/>
                      </a:solidFill>
                    </a:rPr>
                    <a:t>q</a:t>
                  </a:r>
                  <a:r>
                    <a:rPr lang="en-US" baseline="-25000" dirty="0" smtClean="0">
                      <a:solidFill>
                        <a:schemeClr val="bg1"/>
                      </a:solidFill>
                    </a:rPr>
                    <a:t>5</a:t>
                  </a:r>
                  <a:endParaRPr lang="en-US" baseline="-25000" dirty="0">
                    <a:solidFill>
                      <a:schemeClr val="bg1"/>
                    </a:solidFill>
                  </a:endParaRPr>
                </a:p>
              </p:txBody>
            </p:sp>
          </p:grpSp>
          <p:sp>
            <p:nvSpPr>
              <p:cNvPr id="199" name="Rectangle 198"/>
              <p:cNvSpPr/>
              <p:nvPr/>
            </p:nvSpPr>
            <p:spPr>
              <a:xfrm>
                <a:off x="1990437" y="3828653"/>
                <a:ext cx="474874" cy="3325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a:t>
                </a:r>
                <a:r>
                  <a:rPr lang="en-US" sz="1600" baseline="-25000" dirty="0" smtClean="0"/>
                  <a:t>21</a:t>
                </a:r>
                <a:endParaRPr lang="en-US" sz="1600" baseline="-25000" dirty="0"/>
              </a:p>
            </p:txBody>
          </p:sp>
          <p:sp>
            <p:nvSpPr>
              <p:cNvPr id="200" name="Rectangle 199"/>
              <p:cNvSpPr/>
              <p:nvPr/>
            </p:nvSpPr>
            <p:spPr>
              <a:xfrm>
                <a:off x="3381660" y="3835002"/>
                <a:ext cx="474874" cy="3325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a:t>
                </a:r>
                <a:r>
                  <a:rPr lang="en-US" sz="1600" baseline="-25000" dirty="0" smtClean="0"/>
                  <a:t>21</a:t>
                </a:r>
                <a:endParaRPr lang="en-US" sz="1600" baseline="-25000" dirty="0"/>
              </a:p>
            </p:txBody>
          </p:sp>
          <p:sp>
            <p:nvSpPr>
              <p:cNvPr id="201" name="Rectangle 200"/>
              <p:cNvSpPr/>
              <p:nvPr/>
            </p:nvSpPr>
            <p:spPr>
              <a:xfrm>
                <a:off x="3379279" y="4458083"/>
                <a:ext cx="474874" cy="3325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a:t>
                </a:r>
                <a:r>
                  <a:rPr lang="en-US" sz="1600" baseline="-25000" dirty="0" smtClean="0"/>
                  <a:t>21</a:t>
                </a:r>
                <a:endParaRPr lang="en-US" sz="1600" baseline="-25000" dirty="0"/>
              </a:p>
            </p:txBody>
          </p:sp>
          <p:cxnSp>
            <p:nvCxnSpPr>
              <p:cNvPr id="202" name="Straight Arrow Connector 201"/>
              <p:cNvCxnSpPr>
                <a:stCxn id="221" idx="4"/>
                <a:endCxn id="199" idx="0"/>
              </p:cNvCxnSpPr>
              <p:nvPr/>
            </p:nvCxnSpPr>
            <p:spPr>
              <a:xfrm>
                <a:off x="2227874" y="3592219"/>
                <a:ext cx="0" cy="23643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3" name="Elbow Connector 202"/>
              <p:cNvCxnSpPr>
                <a:stCxn id="199" idx="3"/>
                <a:endCxn id="220" idx="1"/>
              </p:cNvCxnSpPr>
              <p:nvPr/>
            </p:nvCxnSpPr>
            <p:spPr>
              <a:xfrm flipV="1">
                <a:off x="2465311" y="3375087"/>
                <a:ext cx="340633" cy="619857"/>
              </a:xfrm>
              <a:prstGeom prst="bentConnector3">
                <a:avLst>
                  <a:gd name="adj1" fmla="val 44408"/>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a:stCxn id="219" idx="6"/>
                <a:endCxn id="215" idx="2"/>
              </p:cNvCxnSpPr>
              <p:nvPr/>
            </p:nvCxnSpPr>
            <p:spPr>
              <a:xfrm flipV="1">
                <a:off x="3207742" y="3397670"/>
                <a:ext cx="208875" cy="56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a:stCxn id="215" idx="4"/>
                <a:endCxn id="200" idx="0"/>
              </p:cNvCxnSpPr>
              <p:nvPr/>
            </p:nvCxnSpPr>
            <p:spPr>
              <a:xfrm>
                <a:off x="3617516" y="3598569"/>
                <a:ext cx="1581" cy="23643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a:stCxn id="200" idx="2"/>
                <a:endCxn id="201" idx="0"/>
              </p:cNvCxnSpPr>
              <p:nvPr/>
            </p:nvCxnSpPr>
            <p:spPr>
              <a:xfrm flipH="1">
                <a:off x="3616716" y="4167583"/>
                <a:ext cx="2381" cy="2905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7" name="Elbow Connector 206"/>
              <p:cNvCxnSpPr>
                <a:stCxn id="201" idx="3"/>
                <a:endCxn id="217" idx="2"/>
              </p:cNvCxnSpPr>
              <p:nvPr/>
            </p:nvCxnSpPr>
            <p:spPr>
              <a:xfrm flipV="1">
                <a:off x="3854153" y="3397670"/>
                <a:ext cx="252547" cy="1226704"/>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08" name="TextBox 207"/>
              <p:cNvSpPr txBox="1"/>
              <p:nvPr/>
            </p:nvSpPr>
            <p:spPr>
              <a:xfrm>
                <a:off x="3739853" y="4161234"/>
                <a:ext cx="228600" cy="369332"/>
              </a:xfrm>
              <a:prstGeom prst="rect">
                <a:avLst/>
              </a:prstGeom>
              <a:noFill/>
            </p:spPr>
            <p:txBody>
              <a:bodyPr wrap="square" rtlCol="0">
                <a:spAutoFit/>
              </a:bodyPr>
              <a:lstStyle/>
              <a:p>
                <a:r>
                  <a:rPr lang="en-US" b="1" dirty="0" smtClean="0">
                    <a:solidFill>
                      <a:srgbClr val="FF0000"/>
                    </a:solidFill>
                  </a:rPr>
                  <a:t>+</a:t>
                </a:r>
                <a:endParaRPr lang="en-US" b="1" dirty="0">
                  <a:solidFill>
                    <a:srgbClr val="FF0000"/>
                  </a:solidFill>
                </a:endParaRPr>
              </a:p>
            </p:txBody>
          </p:sp>
          <p:sp>
            <p:nvSpPr>
              <p:cNvPr id="209" name="TextBox 208"/>
              <p:cNvSpPr txBox="1"/>
              <p:nvPr/>
            </p:nvSpPr>
            <p:spPr>
              <a:xfrm>
                <a:off x="2336152" y="2833588"/>
                <a:ext cx="220980" cy="400110"/>
              </a:xfrm>
              <a:prstGeom prst="rect">
                <a:avLst/>
              </a:prstGeom>
              <a:noFill/>
            </p:spPr>
            <p:txBody>
              <a:bodyPr wrap="square" rtlCol="0">
                <a:spAutoFit/>
              </a:bodyPr>
              <a:lstStyle/>
              <a:p>
                <a:r>
                  <a:rPr lang="en-US" sz="2000" b="1" dirty="0" smtClean="0">
                    <a:solidFill>
                      <a:srgbClr val="FF0000"/>
                    </a:solidFill>
                  </a:rPr>
                  <a:t>_</a:t>
                </a:r>
                <a:endParaRPr lang="en-US" sz="2000" b="1" dirty="0">
                  <a:solidFill>
                    <a:srgbClr val="FF0000"/>
                  </a:solidFill>
                </a:endParaRPr>
              </a:p>
            </p:txBody>
          </p:sp>
          <p:sp>
            <p:nvSpPr>
              <p:cNvPr id="210" name="TextBox 209"/>
              <p:cNvSpPr txBox="1"/>
              <p:nvPr/>
            </p:nvSpPr>
            <p:spPr>
              <a:xfrm>
                <a:off x="2337374" y="3397670"/>
                <a:ext cx="220980" cy="400110"/>
              </a:xfrm>
              <a:prstGeom prst="rect">
                <a:avLst/>
              </a:prstGeom>
              <a:noFill/>
            </p:spPr>
            <p:txBody>
              <a:bodyPr wrap="square" rtlCol="0">
                <a:spAutoFit/>
              </a:bodyPr>
              <a:lstStyle/>
              <a:p>
                <a:r>
                  <a:rPr lang="en-US" sz="2000" b="1" dirty="0" smtClean="0">
                    <a:solidFill>
                      <a:srgbClr val="FF0000"/>
                    </a:solidFill>
                  </a:rPr>
                  <a:t>_</a:t>
                </a:r>
                <a:endParaRPr lang="en-US" sz="2000" b="1" dirty="0">
                  <a:solidFill>
                    <a:srgbClr val="FF0000"/>
                  </a:solidFill>
                </a:endParaRPr>
              </a:p>
            </p:txBody>
          </p:sp>
          <p:sp>
            <p:nvSpPr>
              <p:cNvPr id="211" name="TextBox 210"/>
              <p:cNvSpPr txBox="1"/>
              <p:nvPr/>
            </p:nvSpPr>
            <p:spPr>
              <a:xfrm>
                <a:off x="3073510" y="2833588"/>
                <a:ext cx="220980" cy="400110"/>
              </a:xfrm>
              <a:prstGeom prst="rect">
                <a:avLst/>
              </a:prstGeom>
              <a:noFill/>
            </p:spPr>
            <p:txBody>
              <a:bodyPr wrap="square" rtlCol="0">
                <a:spAutoFit/>
              </a:bodyPr>
              <a:lstStyle/>
              <a:p>
                <a:r>
                  <a:rPr lang="en-US" sz="2000" b="1" dirty="0" smtClean="0">
                    <a:solidFill>
                      <a:srgbClr val="FF0000"/>
                    </a:solidFill>
                  </a:rPr>
                  <a:t>_</a:t>
                </a:r>
                <a:endParaRPr lang="en-US" sz="2000" b="1" dirty="0">
                  <a:solidFill>
                    <a:srgbClr val="FF0000"/>
                  </a:solidFill>
                </a:endParaRPr>
              </a:p>
            </p:txBody>
          </p:sp>
          <p:sp>
            <p:nvSpPr>
              <p:cNvPr id="212" name="TextBox 211"/>
              <p:cNvSpPr txBox="1"/>
              <p:nvPr/>
            </p:nvSpPr>
            <p:spPr>
              <a:xfrm>
                <a:off x="3675627" y="2940879"/>
                <a:ext cx="228600" cy="369332"/>
              </a:xfrm>
              <a:prstGeom prst="rect">
                <a:avLst/>
              </a:prstGeom>
              <a:noFill/>
            </p:spPr>
            <p:txBody>
              <a:bodyPr wrap="square" rtlCol="0">
                <a:spAutoFit/>
              </a:bodyPr>
              <a:lstStyle/>
              <a:p>
                <a:r>
                  <a:rPr lang="en-US" b="1" dirty="0" smtClean="0">
                    <a:solidFill>
                      <a:srgbClr val="FF0000"/>
                    </a:solidFill>
                  </a:rPr>
                  <a:t>+</a:t>
                </a:r>
                <a:endParaRPr lang="en-US" b="1" dirty="0">
                  <a:solidFill>
                    <a:srgbClr val="FF0000"/>
                  </a:solidFill>
                </a:endParaRPr>
              </a:p>
            </p:txBody>
          </p:sp>
          <p:sp>
            <p:nvSpPr>
              <p:cNvPr id="213" name="TextBox 212"/>
              <p:cNvSpPr txBox="1"/>
              <p:nvPr/>
            </p:nvSpPr>
            <p:spPr>
              <a:xfrm>
                <a:off x="4394198" y="2940879"/>
                <a:ext cx="228600" cy="369332"/>
              </a:xfrm>
              <a:prstGeom prst="rect">
                <a:avLst/>
              </a:prstGeom>
              <a:noFill/>
            </p:spPr>
            <p:txBody>
              <a:bodyPr wrap="square" rtlCol="0">
                <a:spAutoFit/>
              </a:bodyPr>
              <a:lstStyle/>
              <a:p>
                <a:r>
                  <a:rPr lang="en-US" b="1" dirty="0" smtClean="0">
                    <a:solidFill>
                      <a:srgbClr val="FF0000"/>
                    </a:solidFill>
                  </a:rPr>
                  <a:t>+</a:t>
                </a:r>
                <a:endParaRPr lang="en-US" b="1" dirty="0">
                  <a:solidFill>
                    <a:srgbClr val="FF0000"/>
                  </a:solidFill>
                </a:endParaRPr>
              </a:p>
            </p:txBody>
          </p:sp>
          <p:sp>
            <p:nvSpPr>
              <p:cNvPr id="214" name="TextBox 213"/>
              <p:cNvSpPr txBox="1"/>
              <p:nvPr/>
            </p:nvSpPr>
            <p:spPr>
              <a:xfrm>
                <a:off x="3714963" y="3397670"/>
                <a:ext cx="220980" cy="400110"/>
              </a:xfrm>
              <a:prstGeom prst="rect">
                <a:avLst/>
              </a:prstGeom>
              <a:noFill/>
            </p:spPr>
            <p:txBody>
              <a:bodyPr wrap="square" rtlCol="0">
                <a:spAutoFit/>
              </a:bodyPr>
              <a:lstStyle/>
              <a:p>
                <a:r>
                  <a:rPr lang="en-US" sz="2000" b="1" dirty="0" smtClean="0">
                    <a:solidFill>
                      <a:srgbClr val="FF0000"/>
                    </a:solidFill>
                  </a:rPr>
                  <a:t>_</a:t>
                </a:r>
                <a:endParaRPr lang="en-US" sz="2000" b="1" dirty="0">
                  <a:solidFill>
                    <a:srgbClr val="FF0000"/>
                  </a:solidFill>
                </a:endParaRPr>
              </a:p>
            </p:txBody>
          </p:sp>
        </p:grpSp>
        <p:cxnSp>
          <p:nvCxnSpPr>
            <p:cNvPr id="39" name="Straight Arrow Connector 38"/>
            <p:cNvCxnSpPr/>
            <p:nvPr/>
          </p:nvCxnSpPr>
          <p:spPr>
            <a:xfrm flipV="1">
              <a:off x="4247220" y="5244245"/>
              <a:ext cx="419485" cy="308747"/>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a:off x="4239563" y="5552992"/>
              <a:ext cx="424100" cy="276375"/>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1380735" y="4749472"/>
              <a:ext cx="2855622" cy="1848935"/>
            </a:xfrm>
            <a:prstGeom prst="roundRect">
              <a:avLst/>
            </a:prstGeom>
            <a:no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698843" y="1612094"/>
            <a:ext cx="4936319" cy="2207533"/>
            <a:chOff x="339611" y="1650194"/>
            <a:chExt cx="4936319" cy="2207533"/>
          </a:xfrm>
        </p:grpSpPr>
        <p:grpSp>
          <p:nvGrpSpPr>
            <p:cNvPr id="5" name="Group 4"/>
            <p:cNvGrpSpPr/>
            <p:nvPr/>
          </p:nvGrpSpPr>
          <p:grpSpPr>
            <a:xfrm>
              <a:off x="887712" y="2507506"/>
              <a:ext cx="4388218" cy="1350221"/>
              <a:chOff x="2057400" y="4343400"/>
              <a:chExt cx="4953000" cy="1524000"/>
            </a:xfrm>
          </p:grpSpPr>
          <p:sp>
            <p:nvSpPr>
              <p:cNvPr id="7" name="Arc 6"/>
              <p:cNvSpPr/>
              <p:nvPr/>
            </p:nvSpPr>
            <p:spPr>
              <a:xfrm>
                <a:off x="2286000" y="4419600"/>
                <a:ext cx="762000" cy="1371600"/>
              </a:xfrm>
              <a:prstGeom prst="arc">
                <a:avLst>
                  <a:gd name="adj1" fmla="val 10747484"/>
                  <a:gd name="adj2" fmla="val 0"/>
                </a:avLst>
              </a:prstGeom>
              <a:ln w="28575">
                <a:solidFill>
                  <a:srgbClr val="00B05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c 7"/>
              <p:cNvSpPr/>
              <p:nvPr/>
            </p:nvSpPr>
            <p:spPr>
              <a:xfrm>
                <a:off x="3048000" y="4343400"/>
                <a:ext cx="2209800" cy="1524000"/>
              </a:xfrm>
              <a:prstGeom prst="arc">
                <a:avLst>
                  <a:gd name="adj1" fmla="val 10747484"/>
                  <a:gd name="adj2" fmla="val 0"/>
                </a:avLst>
              </a:prstGeom>
              <a:ln w="28575">
                <a:solidFill>
                  <a:srgbClr val="00B05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c 8"/>
              <p:cNvSpPr/>
              <p:nvPr/>
            </p:nvSpPr>
            <p:spPr>
              <a:xfrm>
                <a:off x="2286000" y="4495800"/>
                <a:ext cx="1447800" cy="1143000"/>
              </a:xfrm>
              <a:prstGeom prst="arc">
                <a:avLst>
                  <a:gd name="adj1" fmla="val 10747484"/>
                  <a:gd name="adj2" fmla="val 0"/>
                </a:avLst>
              </a:prstGeom>
              <a:ln w="28575">
                <a:solidFill>
                  <a:srgbClr val="0070C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p:cNvSpPr/>
              <p:nvPr/>
            </p:nvSpPr>
            <p:spPr>
              <a:xfrm>
                <a:off x="3733800" y="4572000"/>
                <a:ext cx="762000" cy="990600"/>
              </a:xfrm>
              <a:prstGeom prst="arc">
                <a:avLst>
                  <a:gd name="adj1" fmla="val 10747484"/>
                  <a:gd name="adj2" fmla="val 0"/>
                </a:avLst>
              </a:prstGeom>
              <a:ln w="28575">
                <a:solidFill>
                  <a:srgbClr val="0070C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p:cNvSpPr/>
              <p:nvPr/>
            </p:nvSpPr>
            <p:spPr>
              <a:xfrm>
                <a:off x="4495800" y="4572000"/>
                <a:ext cx="1524000" cy="990600"/>
              </a:xfrm>
              <a:prstGeom prst="arc">
                <a:avLst>
                  <a:gd name="adj1" fmla="val 10747484"/>
                  <a:gd name="adj2" fmla="val 0"/>
                </a:avLst>
              </a:prstGeom>
              <a:ln w="28575">
                <a:solidFill>
                  <a:srgbClr val="0070C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p:cNvSpPr/>
              <p:nvPr/>
            </p:nvSpPr>
            <p:spPr>
              <a:xfrm>
                <a:off x="6019800" y="4648200"/>
                <a:ext cx="762000" cy="838200"/>
              </a:xfrm>
              <a:prstGeom prst="arc">
                <a:avLst>
                  <a:gd name="adj1" fmla="val 10747484"/>
                  <a:gd name="adj2" fmla="val 584826"/>
                </a:avLst>
              </a:prstGeom>
              <a:ln w="28575">
                <a:solidFill>
                  <a:srgbClr val="0070C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12"/>
              <p:cNvSpPr/>
              <p:nvPr/>
            </p:nvSpPr>
            <p:spPr>
              <a:xfrm>
                <a:off x="2819400" y="5105400"/>
                <a:ext cx="457200" cy="457200"/>
              </a:xfrm>
              <a:prstGeom prst="ellipse">
                <a:avLst/>
              </a:prstGeom>
              <a:solidFill>
                <a:srgbClr val="00B05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819400" y="5105400"/>
                <a:ext cx="457200" cy="400110"/>
              </a:xfrm>
              <a:prstGeom prst="rect">
                <a:avLst/>
              </a:prstGeom>
              <a:noFill/>
            </p:spPr>
            <p:txBody>
              <a:bodyPr wrap="square" rtlCol="0">
                <a:spAutoFit/>
              </a:bodyPr>
              <a:lstStyle/>
              <a:p>
                <a:r>
                  <a:rPr lang="en-US" sz="2000" dirty="0" smtClean="0"/>
                  <a:t>q</a:t>
                </a:r>
                <a:r>
                  <a:rPr lang="en-US" sz="2000" baseline="-25000" dirty="0" smtClean="0"/>
                  <a:t>1</a:t>
                </a:r>
                <a:endParaRPr lang="en-US" sz="2000" baseline="-25000" dirty="0"/>
              </a:p>
            </p:txBody>
          </p:sp>
          <p:sp>
            <p:nvSpPr>
              <p:cNvPr id="15" name="Oval 14"/>
              <p:cNvSpPr/>
              <p:nvPr/>
            </p:nvSpPr>
            <p:spPr>
              <a:xfrm>
                <a:off x="3505200" y="5105400"/>
                <a:ext cx="457200" cy="457200"/>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505200" y="5105400"/>
                <a:ext cx="457200" cy="400110"/>
              </a:xfrm>
              <a:prstGeom prst="rect">
                <a:avLst/>
              </a:prstGeom>
              <a:noFill/>
            </p:spPr>
            <p:txBody>
              <a:bodyPr wrap="square" rtlCol="0">
                <a:spAutoFit/>
              </a:bodyPr>
              <a:lstStyle/>
              <a:p>
                <a:r>
                  <a:rPr lang="en-US" sz="2000" dirty="0" smtClean="0">
                    <a:solidFill>
                      <a:schemeClr val="bg1"/>
                    </a:solidFill>
                  </a:rPr>
                  <a:t>q</a:t>
                </a:r>
                <a:r>
                  <a:rPr lang="en-US" sz="2000" baseline="-25000" dirty="0" smtClean="0">
                    <a:solidFill>
                      <a:schemeClr val="bg1"/>
                    </a:solidFill>
                  </a:rPr>
                  <a:t>2</a:t>
                </a:r>
                <a:endParaRPr lang="en-US" sz="2000" baseline="-25000" dirty="0">
                  <a:solidFill>
                    <a:schemeClr val="bg1"/>
                  </a:solidFill>
                </a:endParaRPr>
              </a:p>
            </p:txBody>
          </p:sp>
          <p:sp>
            <p:nvSpPr>
              <p:cNvPr id="17" name="Oval 16"/>
              <p:cNvSpPr/>
              <p:nvPr/>
            </p:nvSpPr>
            <p:spPr>
              <a:xfrm>
                <a:off x="4267200" y="5105400"/>
                <a:ext cx="457200" cy="457200"/>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267200" y="5105400"/>
                <a:ext cx="457200" cy="400110"/>
              </a:xfrm>
              <a:prstGeom prst="rect">
                <a:avLst/>
              </a:prstGeom>
              <a:noFill/>
            </p:spPr>
            <p:txBody>
              <a:bodyPr wrap="square" rtlCol="0">
                <a:spAutoFit/>
              </a:bodyPr>
              <a:lstStyle/>
              <a:p>
                <a:r>
                  <a:rPr lang="en-US" sz="2000" dirty="0" smtClean="0">
                    <a:solidFill>
                      <a:schemeClr val="bg1"/>
                    </a:solidFill>
                  </a:rPr>
                  <a:t>q</a:t>
                </a:r>
                <a:r>
                  <a:rPr lang="en-US" sz="2000" baseline="-25000" dirty="0" smtClean="0">
                    <a:solidFill>
                      <a:schemeClr val="bg1"/>
                    </a:solidFill>
                  </a:rPr>
                  <a:t>3</a:t>
                </a:r>
                <a:endParaRPr lang="en-US" sz="2000" baseline="-25000" dirty="0">
                  <a:solidFill>
                    <a:schemeClr val="bg1"/>
                  </a:solidFill>
                </a:endParaRPr>
              </a:p>
            </p:txBody>
          </p:sp>
          <p:sp>
            <p:nvSpPr>
              <p:cNvPr id="19" name="Oval 18"/>
              <p:cNvSpPr/>
              <p:nvPr/>
            </p:nvSpPr>
            <p:spPr>
              <a:xfrm>
                <a:off x="5029200" y="5105400"/>
                <a:ext cx="457200" cy="457200"/>
              </a:xfrm>
              <a:prstGeom prst="ellipse">
                <a:avLst/>
              </a:prstGeom>
              <a:solidFill>
                <a:srgbClr val="00B05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029200" y="5105400"/>
                <a:ext cx="457200" cy="400110"/>
              </a:xfrm>
              <a:prstGeom prst="rect">
                <a:avLst/>
              </a:prstGeom>
              <a:noFill/>
            </p:spPr>
            <p:txBody>
              <a:bodyPr wrap="square" rtlCol="0">
                <a:spAutoFit/>
              </a:bodyPr>
              <a:lstStyle/>
              <a:p>
                <a:r>
                  <a:rPr lang="en-US" sz="2000" dirty="0" smtClean="0"/>
                  <a:t>q</a:t>
                </a:r>
                <a:r>
                  <a:rPr lang="en-US" sz="2000" baseline="-25000" dirty="0" smtClean="0"/>
                  <a:t>4</a:t>
                </a:r>
                <a:endParaRPr lang="en-US" sz="2000" baseline="-25000" dirty="0"/>
              </a:p>
            </p:txBody>
          </p:sp>
          <p:sp>
            <p:nvSpPr>
              <p:cNvPr id="21" name="Oval 20"/>
              <p:cNvSpPr/>
              <p:nvPr/>
            </p:nvSpPr>
            <p:spPr>
              <a:xfrm>
                <a:off x="6553200" y="5105400"/>
                <a:ext cx="457200" cy="457200"/>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553200" y="5105400"/>
                <a:ext cx="457200" cy="400110"/>
              </a:xfrm>
              <a:prstGeom prst="rect">
                <a:avLst/>
              </a:prstGeom>
              <a:noFill/>
            </p:spPr>
            <p:txBody>
              <a:bodyPr wrap="square" rtlCol="0">
                <a:spAutoFit/>
              </a:bodyPr>
              <a:lstStyle/>
              <a:p>
                <a:r>
                  <a:rPr lang="en-US" sz="2000" dirty="0" smtClean="0">
                    <a:solidFill>
                      <a:schemeClr val="bg1"/>
                    </a:solidFill>
                  </a:rPr>
                  <a:t>q</a:t>
                </a:r>
                <a:r>
                  <a:rPr lang="en-US" sz="2000" baseline="-25000" dirty="0" smtClean="0">
                    <a:solidFill>
                      <a:schemeClr val="bg1"/>
                    </a:solidFill>
                  </a:rPr>
                  <a:t>6</a:t>
                </a:r>
                <a:endParaRPr lang="en-US" sz="2000" baseline="-25000" dirty="0">
                  <a:solidFill>
                    <a:schemeClr val="bg1"/>
                  </a:solidFill>
                </a:endParaRPr>
              </a:p>
            </p:txBody>
          </p:sp>
          <p:sp>
            <p:nvSpPr>
              <p:cNvPr id="23" name="Oval 22"/>
              <p:cNvSpPr/>
              <p:nvPr/>
            </p:nvSpPr>
            <p:spPr>
              <a:xfrm>
                <a:off x="5791200" y="5105400"/>
                <a:ext cx="457200" cy="457200"/>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791200" y="5105400"/>
                <a:ext cx="457200" cy="400110"/>
              </a:xfrm>
              <a:prstGeom prst="rect">
                <a:avLst/>
              </a:prstGeom>
              <a:noFill/>
            </p:spPr>
            <p:txBody>
              <a:bodyPr wrap="square" rtlCol="0">
                <a:spAutoFit/>
              </a:bodyPr>
              <a:lstStyle/>
              <a:p>
                <a:r>
                  <a:rPr lang="en-US" sz="2000" dirty="0" smtClean="0">
                    <a:solidFill>
                      <a:schemeClr val="bg1"/>
                    </a:solidFill>
                  </a:rPr>
                  <a:t>q</a:t>
                </a:r>
                <a:r>
                  <a:rPr lang="en-US" sz="2000" baseline="-25000" dirty="0" smtClean="0">
                    <a:solidFill>
                      <a:schemeClr val="bg1"/>
                    </a:solidFill>
                  </a:rPr>
                  <a:t>5</a:t>
                </a:r>
                <a:endParaRPr lang="en-US" sz="2000" baseline="-25000" dirty="0">
                  <a:solidFill>
                    <a:schemeClr val="bg1"/>
                  </a:solidFill>
                </a:endParaRPr>
              </a:p>
            </p:txBody>
          </p:sp>
          <p:sp>
            <p:nvSpPr>
              <p:cNvPr id="25" name="Oval 24"/>
              <p:cNvSpPr/>
              <p:nvPr/>
            </p:nvSpPr>
            <p:spPr>
              <a:xfrm>
                <a:off x="2057400" y="5105400"/>
                <a:ext cx="457200" cy="45720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2057400" y="5105400"/>
                <a:ext cx="457200" cy="400110"/>
              </a:xfrm>
              <a:prstGeom prst="rect">
                <a:avLst/>
              </a:prstGeom>
              <a:noFill/>
            </p:spPr>
            <p:txBody>
              <a:bodyPr wrap="square" rtlCol="0">
                <a:spAutoFit/>
              </a:bodyPr>
              <a:lstStyle/>
              <a:p>
                <a:r>
                  <a:rPr lang="en-US" sz="2000" dirty="0" smtClean="0"/>
                  <a:t>q</a:t>
                </a:r>
                <a:r>
                  <a:rPr lang="en-US" sz="2000" baseline="-25000" dirty="0" smtClean="0"/>
                  <a:t>0</a:t>
                </a:r>
                <a:endParaRPr lang="en-US" sz="2000" baseline="-25000" dirty="0"/>
              </a:p>
            </p:txBody>
          </p:sp>
        </p:grpSp>
        <p:sp>
          <p:nvSpPr>
            <p:cNvPr id="40" name="TextBox 39"/>
            <p:cNvSpPr txBox="1"/>
            <p:nvPr/>
          </p:nvSpPr>
          <p:spPr>
            <a:xfrm>
              <a:off x="339611" y="1650194"/>
              <a:ext cx="3733865"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Long-term task extraction</a:t>
              </a:r>
              <a:endParaRPr lang="en-US" sz="2400" dirty="0"/>
            </a:p>
          </p:txBody>
        </p:sp>
      </p:grpSp>
      <p:pic>
        <p:nvPicPr>
          <p:cNvPr id="131" name="Picture 130"/>
          <p:cNvPicPr>
            <a:picLocks noChangeAspect="1" noChangeArrowheads="1"/>
          </p:cNvPicPr>
          <p:nvPr/>
        </p:nvPicPr>
        <p:blipFill>
          <a:blip r:embed="rId5" cstate="print"/>
          <a:srcRect/>
          <a:stretch>
            <a:fillRect/>
          </a:stretch>
        </p:blipFill>
        <p:spPr bwMode="auto">
          <a:xfrm>
            <a:off x="6059040" y="2186270"/>
            <a:ext cx="652406" cy="652406"/>
          </a:xfrm>
          <a:prstGeom prst="rect">
            <a:avLst/>
          </a:prstGeom>
          <a:noFill/>
          <a:ln w="9525">
            <a:noFill/>
            <a:miter lim="800000"/>
            <a:headEnd/>
            <a:tailEnd/>
          </a:ln>
        </p:spPr>
      </p:pic>
    </p:spTree>
    <p:extLst>
      <p:ext uri="{BB962C8B-B14F-4D97-AF65-F5344CB8AC3E}">
        <p14:creationId xmlns:p14="http://schemas.microsoft.com/office/powerpoint/2010/main" val="1302842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Task-based Framework </a:t>
            </a:r>
            <a:endParaRPr lang="en-US" dirty="0"/>
          </a:p>
        </p:txBody>
      </p:sp>
      <p:grpSp>
        <p:nvGrpSpPr>
          <p:cNvPr id="6" name="Group 5"/>
          <p:cNvGrpSpPr/>
          <p:nvPr/>
        </p:nvGrpSpPr>
        <p:grpSpPr>
          <a:xfrm>
            <a:off x="665755" y="4320988"/>
            <a:ext cx="5050972" cy="1769914"/>
            <a:chOff x="452843" y="4701555"/>
            <a:chExt cx="5050972" cy="1769914"/>
          </a:xfrm>
        </p:grpSpPr>
        <p:sp>
          <p:nvSpPr>
            <p:cNvPr id="92" name="TextBox 91"/>
            <p:cNvSpPr txBox="1"/>
            <p:nvPr/>
          </p:nvSpPr>
          <p:spPr>
            <a:xfrm>
              <a:off x="452843" y="4701555"/>
              <a:ext cx="5050972"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bg1">
                      <a:lumMod val="75000"/>
                    </a:schemeClr>
                  </a:solidFill>
                </a:rPr>
                <a:t>Cross-user collaborative ranking</a:t>
              </a:r>
              <a:endParaRPr lang="en-US" sz="2400" dirty="0">
                <a:solidFill>
                  <a:schemeClr val="bg1">
                    <a:lumMod val="75000"/>
                  </a:schemeClr>
                </a:solidFill>
              </a:endParaRPr>
            </a:p>
          </p:txBody>
        </p:sp>
        <p:pic>
          <p:nvPicPr>
            <p:cNvPr id="99" name="Picture 14"/>
            <p:cNvPicPr>
              <a:picLocks noChangeAspect="1" noChangeArrowheads="1"/>
            </p:cNvPicPr>
            <p:nvPr/>
          </p:nvPicPr>
          <p:blipFill>
            <a:blip r:embed="rId2" cstate="print"/>
            <a:srcRect/>
            <a:stretch>
              <a:fillRect/>
            </a:stretch>
          </p:blipFill>
          <p:spPr bwMode="auto">
            <a:xfrm>
              <a:off x="990582" y="5149283"/>
              <a:ext cx="532576" cy="532576"/>
            </a:xfrm>
            <a:prstGeom prst="rect">
              <a:avLst/>
            </a:prstGeom>
            <a:noFill/>
            <a:ln w="9525">
              <a:noFill/>
              <a:miter lim="800000"/>
              <a:headEnd/>
              <a:tailEnd/>
            </a:ln>
          </p:spPr>
        </p:pic>
        <p:pic>
          <p:nvPicPr>
            <p:cNvPr id="100" name="Picture 16"/>
            <p:cNvPicPr>
              <a:picLocks noChangeAspect="1" noChangeArrowheads="1"/>
            </p:cNvPicPr>
            <p:nvPr/>
          </p:nvPicPr>
          <p:blipFill>
            <a:blip r:embed="rId3" cstate="print"/>
            <a:srcRect/>
            <a:stretch>
              <a:fillRect/>
            </a:stretch>
          </p:blipFill>
          <p:spPr bwMode="auto">
            <a:xfrm>
              <a:off x="3185152" y="5677600"/>
              <a:ext cx="435744" cy="435744"/>
            </a:xfrm>
            <a:prstGeom prst="rect">
              <a:avLst/>
            </a:prstGeom>
            <a:noFill/>
            <a:ln w="9525">
              <a:noFill/>
              <a:miter lim="800000"/>
              <a:headEnd/>
              <a:tailEnd/>
            </a:ln>
          </p:spPr>
        </p:pic>
        <p:pic>
          <p:nvPicPr>
            <p:cNvPr id="101" name="Picture 100"/>
            <p:cNvPicPr>
              <a:picLocks noChangeAspect="1" noChangeArrowheads="1"/>
            </p:cNvPicPr>
            <p:nvPr/>
          </p:nvPicPr>
          <p:blipFill>
            <a:blip r:embed="rId4" cstate="print"/>
            <a:srcRect/>
            <a:stretch>
              <a:fillRect/>
            </a:stretch>
          </p:blipFill>
          <p:spPr bwMode="auto">
            <a:xfrm>
              <a:off x="1191042" y="5987310"/>
              <a:ext cx="484159" cy="484159"/>
            </a:xfrm>
            <a:prstGeom prst="rect">
              <a:avLst/>
            </a:prstGeom>
            <a:noFill/>
            <a:ln w="9525">
              <a:noFill/>
              <a:miter lim="800000"/>
              <a:headEnd/>
              <a:tailEnd/>
            </a:ln>
          </p:spPr>
        </p:pic>
        <p:grpSp>
          <p:nvGrpSpPr>
            <p:cNvPr id="109" name="Group 108"/>
            <p:cNvGrpSpPr/>
            <p:nvPr/>
          </p:nvGrpSpPr>
          <p:grpSpPr>
            <a:xfrm>
              <a:off x="1611155" y="5189107"/>
              <a:ext cx="1167388" cy="469106"/>
              <a:chOff x="271463" y="5171024"/>
              <a:chExt cx="1344045" cy="469106"/>
            </a:xfrm>
          </p:grpSpPr>
          <p:sp>
            <p:nvSpPr>
              <p:cNvPr id="102" name="Rounded Rectangle 101"/>
              <p:cNvSpPr/>
              <p:nvPr/>
            </p:nvSpPr>
            <p:spPr>
              <a:xfrm>
                <a:off x="271463" y="5171024"/>
                <a:ext cx="1344045" cy="469106"/>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4" name="Rectangle 103"/>
              <p:cNvSpPr/>
              <p:nvPr/>
            </p:nvSpPr>
            <p:spPr>
              <a:xfrm>
                <a:off x="329552" y="5265481"/>
                <a:ext cx="369789" cy="115184"/>
              </a:xfrm>
              <a:prstGeom prst="rect">
                <a:avLst/>
              </a:prstGeom>
              <a:solidFill>
                <a:srgbClr val="FF7C8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5" name="Rectangle 104"/>
              <p:cNvSpPr/>
              <p:nvPr/>
            </p:nvSpPr>
            <p:spPr>
              <a:xfrm>
                <a:off x="757157" y="5265481"/>
                <a:ext cx="789570" cy="115184"/>
              </a:xfrm>
              <a:prstGeom prst="rect">
                <a:avLst/>
              </a:prstGeom>
              <a:solidFill>
                <a:srgbClr val="FF7C8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6" name="Rectangle 105"/>
              <p:cNvSpPr/>
              <p:nvPr/>
            </p:nvSpPr>
            <p:spPr>
              <a:xfrm>
                <a:off x="408134" y="5459948"/>
                <a:ext cx="291209" cy="107950"/>
              </a:xfrm>
              <a:prstGeom prst="rect">
                <a:avLst/>
              </a:prstGeom>
              <a:solidFill>
                <a:srgbClr val="FF7C8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7" name="Rectangle 106"/>
              <p:cNvSpPr/>
              <p:nvPr/>
            </p:nvSpPr>
            <p:spPr>
              <a:xfrm>
                <a:off x="757157" y="5459948"/>
                <a:ext cx="247831" cy="107950"/>
              </a:xfrm>
              <a:prstGeom prst="rect">
                <a:avLst/>
              </a:prstGeom>
              <a:solidFill>
                <a:srgbClr val="FF7C8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8" name="Rectangle 107"/>
              <p:cNvSpPr/>
              <p:nvPr/>
            </p:nvSpPr>
            <p:spPr>
              <a:xfrm>
                <a:off x="1054998" y="5459948"/>
                <a:ext cx="491728" cy="107950"/>
              </a:xfrm>
              <a:prstGeom prst="rect">
                <a:avLst/>
              </a:prstGeom>
              <a:solidFill>
                <a:srgbClr val="FF7C8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grpSp>
          <p:nvGrpSpPr>
            <p:cNvPr id="110" name="Group 109"/>
            <p:cNvGrpSpPr/>
            <p:nvPr/>
          </p:nvGrpSpPr>
          <p:grpSpPr>
            <a:xfrm>
              <a:off x="1760164" y="6002363"/>
              <a:ext cx="982322" cy="469106"/>
              <a:chOff x="271463" y="5171024"/>
              <a:chExt cx="1344045" cy="469106"/>
            </a:xfrm>
          </p:grpSpPr>
          <p:sp>
            <p:nvSpPr>
              <p:cNvPr id="111" name="Rounded Rectangle 110"/>
              <p:cNvSpPr/>
              <p:nvPr/>
            </p:nvSpPr>
            <p:spPr>
              <a:xfrm>
                <a:off x="271463" y="5171024"/>
                <a:ext cx="1344045" cy="469106"/>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12" name="Rectangle 111"/>
              <p:cNvSpPr/>
              <p:nvPr/>
            </p:nvSpPr>
            <p:spPr>
              <a:xfrm>
                <a:off x="327485" y="5265481"/>
                <a:ext cx="916115" cy="115184"/>
              </a:xfrm>
              <a:prstGeom prst="rect">
                <a:avLst/>
              </a:prstGeom>
              <a:solidFill>
                <a:srgbClr val="CC66FF"/>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13" name="Rectangle 112"/>
              <p:cNvSpPr/>
              <p:nvPr/>
            </p:nvSpPr>
            <p:spPr>
              <a:xfrm>
                <a:off x="1301417" y="5265481"/>
                <a:ext cx="243243" cy="115184"/>
              </a:xfrm>
              <a:prstGeom prst="rect">
                <a:avLst/>
              </a:prstGeom>
              <a:solidFill>
                <a:srgbClr val="CC66FF"/>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14" name="Rectangle 113"/>
              <p:cNvSpPr/>
              <p:nvPr/>
            </p:nvSpPr>
            <p:spPr>
              <a:xfrm>
                <a:off x="327485" y="5459948"/>
                <a:ext cx="369789" cy="107950"/>
              </a:xfrm>
              <a:prstGeom prst="rect">
                <a:avLst/>
              </a:prstGeom>
              <a:solidFill>
                <a:srgbClr val="CC66FF"/>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15" name="Rectangle 114"/>
              <p:cNvSpPr/>
              <p:nvPr/>
            </p:nvSpPr>
            <p:spPr>
              <a:xfrm>
                <a:off x="755091" y="5459948"/>
                <a:ext cx="247831" cy="107950"/>
              </a:xfrm>
              <a:prstGeom prst="rect">
                <a:avLst/>
              </a:prstGeom>
              <a:solidFill>
                <a:srgbClr val="CC66FF"/>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16" name="Rectangle 115"/>
              <p:cNvSpPr/>
              <p:nvPr/>
            </p:nvSpPr>
            <p:spPr>
              <a:xfrm>
                <a:off x="1437148" y="5459948"/>
                <a:ext cx="107512" cy="107950"/>
              </a:xfrm>
              <a:prstGeom prst="rect">
                <a:avLst/>
              </a:prstGeom>
              <a:solidFill>
                <a:srgbClr val="CC66FF"/>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17" name="Rectangle 116"/>
              <p:cNvSpPr/>
              <p:nvPr/>
            </p:nvSpPr>
            <p:spPr>
              <a:xfrm>
                <a:off x="1095610" y="5459598"/>
                <a:ext cx="247831" cy="107950"/>
              </a:xfrm>
              <a:prstGeom prst="rect">
                <a:avLst/>
              </a:prstGeom>
              <a:solidFill>
                <a:srgbClr val="CC66FF"/>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grpSp>
          <p:nvGrpSpPr>
            <p:cNvPr id="118" name="Group 117"/>
            <p:cNvGrpSpPr/>
            <p:nvPr/>
          </p:nvGrpSpPr>
          <p:grpSpPr>
            <a:xfrm>
              <a:off x="3782215" y="5685440"/>
              <a:ext cx="1057958" cy="469106"/>
              <a:chOff x="271463" y="5171024"/>
              <a:chExt cx="1344045" cy="469106"/>
            </a:xfrm>
          </p:grpSpPr>
          <p:sp>
            <p:nvSpPr>
              <p:cNvPr id="119" name="Rounded Rectangle 118"/>
              <p:cNvSpPr/>
              <p:nvPr/>
            </p:nvSpPr>
            <p:spPr>
              <a:xfrm>
                <a:off x="271463" y="5171024"/>
                <a:ext cx="1344045" cy="469106"/>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0" name="Rectangle 119"/>
              <p:cNvSpPr/>
              <p:nvPr/>
            </p:nvSpPr>
            <p:spPr>
              <a:xfrm>
                <a:off x="369559" y="5266751"/>
                <a:ext cx="369788" cy="115184"/>
              </a:xfrm>
              <a:prstGeom prst="rect">
                <a:avLst/>
              </a:prstGeom>
              <a:solidFill>
                <a:srgbClr val="66FF3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1" name="Rectangle 120"/>
              <p:cNvSpPr/>
              <p:nvPr/>
            </p:nvSpPr>
            <p:spPr>
              <a:xfrm>
                <a:off x="842541" y="5266751"/>
                <a:ext cx="658002" cy="115184"/>
              </a:xfrm>
              <a:prstGeom prst="rect">
                <a:avLst/>
              </a:prstGeom>
              <a:solidFill>
                <a:srgbClr val="66FF3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4" name="Rectangle 123"/>
              <p:cNvSpPr/>
              <p:nvPr/>
            </p:nvSpPr>
            <p:spPr>
              <a:xfrm>
                <a:off x="489241" y="5460868"/>
                <a:ext cx="816488" cy="107950"/>
              </a:xfrm>
              <a:prstGeom prst="rect">
                <a:avLst/>
              </a:prstGeom>
              <a:solidFill>
                <a:srgbClr val="66FF3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cxnSp>
          <p:nvCxnSpPr>
            <p:cNvPr id="126" name="Straight Arrow Connector 125"/>
            <p:cNvCxnSpPr/>
            <p:nvPr/>
          </p:nvCxnSpPr>
          <p:spPr>
            <a:xfrm>
              <a:off x="2778543" y="5375366"/>
              <a:ext cx="352930" cy="39351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111" idx="3"/>
            </p:cNvCxnSpPr>
            <p:nvPr/>
          </p:nvCxnSpPr>
          <p:spPr>
            <a:xfrm flipV="1">
              <a:off x="2742486" y="6018640"/>
              <a:ext cx="398905" cy="21827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6186940" y="1610134"/>
            <a:ext cx="5414891" cy="2690076"/>
            <a:chOff x="6186940" y="1610134"/>
            <a:chExt cx="5414891" cy="2690076"/>
          </a:xfrm>
        </p:grpSpPr>
        <p:sp>
          <p:nvSpPr>
            <p:cNvPr id="135" name="TextBox 134"/>
            <p:cNvSpPr txBox="1"/>
            <p:nvPr/>
          </p:nvSpPr>
          <p:spPr>
            <a:xfrm>
              <a:off x="6186940" y="1610134"/>
              <a:ext cx="5414891"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bg1">
                      <a:lumMod val="75000"/>
                    </a:schemeClr>
                  </a:solidFill>
                </a:rPr>
                <a:t>In-task Personalization</a:t>
              </a:r>
              <a:endParaRPr lang="en-US" sz="2400" dirty="0">
                <a:solidFill>
                  <a:schemeClr val="bg1">
                    <a:lumMod val="75000"/>
                  </a:schemeClr>
                </a:solidFill>
              </a:endParaRPr>
            </a:p>
          </p:txBody>
        </p:sp>
        <p:sp>
          <p:nvSpPr>
            <p:cNvPr id="98" name="Oval 97"/>
            <p:cNvSpPr/>
            <p:nvPr/>
          </p:nvSpPr>
          <p:spPr>
            <a:xfrm>
              <a:off x="7993736" y="2244609"/>
              <a:ext cx="401798" cy="401798"/>
            </a:xfrm>
            <a:prstGeom prst="ellipse">
              <a:avLst/>
            </a:prstGeom>
            <a:solidFill>
              <a:schemeClr val="accent5">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lumMod val="75000"/>
                  </a:schemeClr>
                </a:solidFill>
              </a:endParaRPr>
            </a:p>
          </p:txBody>
        </p:sp>
        <p:sp>
          <p:nvSpPr>
            <p:cNvPr id="103" name="TextBox 102"/>
            <p:cNvSpPr txBox="1"/>
            <p:nvPr/>
          </p:nvSpPr>
          <p:spPr>
            <a:xfrm>
              <a:off x="7993736" y="2237691"/>
              <a:ext cx="401798" cy="369332"/>
            </a:xfrm>
            <a:prstGeom prst="rect">
              <a:avLst/>
            </a:prstGeom>
            <a:noFill/>
          </p:spPr>
          <p:txBody>
            <a:bodyPr wrap="square" rtlCol="0">
              <a:spAutoFit/>
            </a:bodyPr>
            <a:lstStyle/>
            <a:p>
              <a:r>
                <a:rPr lang="en-US" dirty="0" smtClean="0">
                  <a:solidFill>
                    <a:schemeClr val="bg1">
                      <a:lumMod val="75000"/>
                    </a:schemeClr>
                  </a:solidFill>
                </a:rPr>
                <a:t>q</a:t>
              </a:r>
              <a:r>
                <a:rPr lang="en-US" baseline="-25000" dirty="0" smtClean="0">
                  <a:solidFill>
                    <a:schemeClr val="bg1">
                      <a:lumMod val="75000"/>
                    </a:schemeClr>
                  </a:solidFill>
                </a:rPr>
                <a:t>2</a:t>
              </a:r>
              <a:endParaRPr lang="en-US" baseline="-25000" dirty="0">
                <a:solidFill>
                  <a:schemeClr val="bg1">
                    <a:lumMod val="75000"/>
                  </a:schemeClr>
                </a:solidFill>
              </a:endParaRPr>
            </a:p>
          </p:txBody>
        </p:sp>
        <p:sp>
          <p:nvSpPr>
            <p:cNvPr id="122" name="Oval 121"/>
            <p:cNvSpPr/>
            <p:nvPr/>
          </p:nvSpPr>
          <p:spPr>
            <a:xfrm>
              <a:off x="8476762" y="2244609"/>
              <a:ext cx="401798" cy="401798"/>
            </a:xfrm>
            <a:prstGeom prst="ellipse">
              <a:avLst/>
            </a:prstGeom>
            <a:solidFill>
              <a:schemeClr val="accent5">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lumMod val="75000"/>
                  </a:schemeClr>
                </a:solidFill>
              </a:endParaRPr>
            </a:p>
          </p:txBody>
        </p:sp>
        <p:sp>
          <p:nvSpPr>
            <p:cNvPr id="123" name="TextBox 122"/>
            <p:cNvSpPr txBox="1"/>
            <p:nvPr/>
          </p:nvSpPr>
          <p:spPr>
            <a:xfrm>
              <a:off x="8476762" y="2237691"/>
              <a:ext cx="401798" cy="369332"/>
            </a:xfrm>
            <a:prstGeom prst="rect">
              <a:avLst/>
            </a:prstGeom>
            <a:noFill/>
          </p:spPr>
          <p:txBody>
            <a:bodyPr wrap="square" rtlCol="0">
              <a:spAutoFit/>
            </a:bodyPr>
            <a:lstStyle/>
            <a:p>
              <a:r>
                <a:rPr lang="en-US" dirty="0" smtClean="0">
                  <a:solidFill>
                    <a:schemeClr val="bg1">
                      <a:lumMod val="75000"/>
                    </a:schemeClr>
                  </a:solidFill>
                </a:rPr>
                <a:t>q</a:t>
              </a:r>
              <a:r>
                <a:rPr lang="en-US" baseline="-25000" dirty="0" smtClean="0">
                  <a:solidFill>
                    <a:schemeClr val="bg1">
                      <a:lumMod val="75000"/>
                    </a:schemeClr>
                  </a:solidFill>
                </a:rPr>
                <a:t>3</a:t>
              </a:r>
              <a:endParaRPr lang="en-US" baseline="-25000" dirty="0">
                <a:solidFill>
                  <a:schemeClr val="bg1">
                    <a:lumMod val="75000"/>
                  </a:schemeClr>
                </a:solidFill>
              </a:endParaRPr>
            </a:p>
          </p:txBody>
        </p:sp>
        <p:sp>
          <p:nvSpPr>
            <p:cNvPr id="125" name="Oval 124"/>
            <p:cNvSpPr/>
            <p:nvPr/>
          </p:nvSpPr>
          <p:spPr>
            <a:xfrm>
              <a:off x="9459763" y="2244609"/>
              <a:ext cx="401798" cy="401798"/>
            </a:xfrm>
            <a:prstGeom prst="ellipse">
              <a:avLst/>
            </a:prstGeom>
            <a:solidFill>
              <a:schemeClr val="accent5">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lumMod val="75000"/>
                  </a:schemeClr>
                </a:solidFill>
              </a:endParaRPr>
            </a:p>
          </p:txBody>
        </p:sp>
        <p:sp>
          <p:nvSpPr>
            <p:cNvPr id="128" name="TextBox 127"/>
            <p:cNvSpPr txBox="1"/>
            <p:nvPr/>
          </p:nvSpPr>
          <p:spPr>
            <a:xfrm>
              <a:off x="9459763" y="2237691"/>
              <a:ext cx="401798" cy="369332"/>
            </a:xfrm>
            <a:prstGeom prst="rect">
              <a:avLst/>
            </a:prstGeom>
            <a:noFill/>
          </p:spPr>
          <p:txBody>
            <a:bodyPr wrap="square" rtlCol="0">
              <a:spAutoFit/>
            </a:bodyPr>
            <a:lstStyle/>
            <a:p>
              <a:r>
                <a:rPr lang="en-US" dirty="0" smtClean="0">
                  <a:solidFill>
                    <a:schemeClr val="bg1">
                      <a:lumMod val="75000"/>
                    </a:schemeClr>
                  </a:solidFill>
                </a:rPr>
                <a:t>q</a:t>
              </a:r>
              <a:r>
                <a:rPr lang="en-US" baseline="-25000" dirty="0" smtClean="0">
                  <a:solidFill>
                    <a:schemeClr val="bg1">
                      <a:lumMod val="75000"/>
                    </a:schemeClr>
                  </a:solidFill>
                </a:rPr>
                <a:t>6</a:t>
              </a:r>
              <a:endParaRPr lang="en-US" baseline="-25000" dirty="0">
                <a:solidFill>
                  <a:schemeClr val="bg1">
                    <a:lumMod val="75000"/>
                  </a:schemeClr>
                </a:solidFill>
              </a:endParaRPr>
            </a:p>
          </p:txBody>
        </p:sp>
        <p:sp>
          <p:nvSpPr>
            <p:cNvPr id="129" name="Oval 128"/>
            <p:cNvSpPr/>
            <p:nvPr/>
          </p:nvSpPr>
          <p:spPr>
            <a:xfrm>
              <a:off x="8971272" y="2244609"/>
              <a:ext cx="401798" cy="401798"/>
            </a:xfrm>
            <a:prstGeom prst="ellipse">
              <a:avLst/>
            </a:prstGeom>
            <a:solidFill>
              <a:schemeClr val="accent5">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lumMod val="75000"/>
                  </a:schemeClr>
                </a:solidFill>
              </a:endParaRPr>
            </a:p>
          </p:txBody>
        </p:sp>
        <p:sp>
          <p:nvSpPr>
            <p:cNvPr id="130" name="TextBox 129"/>
            <p:cNvSpPr txBox="1"/>
            <p:nvPr/>
          </p:nvSpPr>
          <p:spPr>
            <a:xfrm>
              <a:off x="8971272" y="2237691"/>
              <a:ext cx="401798" cy="369332"/>
            </a:xfrm>
            <a:prstGeom prst="rect">
              <a:avLst/>
            </a:prstGeom>
            <a:noFill/>
          </p:spPr>
          <p:txBody>
            <a:bodyPr wrap="square" rtlCol="0">
              <a:spAutoFit/>
            </a:bodyPr>
            <a:lstStyle/>
            <a:p>
              <a:r>
                <a:rPr lang="en-US" dirty="0" smtClean="0">
                  <a:solidFill>
                    <a:schemeClr val="bg1">
                      <a:lumMod val="75000"/>
                    </a:schemeClr>
                  </a:solidFill>
                </a:rPr>
                <a:t>q</a:t>
              </a:r>
              <a:r>
                <a:rPr lang="en-US" baseline="-25000" dirty="0" smtClean="0">
                  <a:solidFill>
                    <a:schemeClr val="bg1">
                      <a:lumMod val="75000"/>
                    </a:schemeClr>
                  </a:solidFill>
                </a:rPr>
                <a:t>5</a:t>
              </a:r>
              <a:endParaRPr lang="en-US" baseline="-25000" dirty="0">
                <a:solidFill>
                  <a:schemeClr val="bg1">
                    <a:lumMod val="75000"/>
                  </a:schemeClr>
                </a:solidFill>
              </a:endParaRPr>
            </a:p>
          </p:txBody>
        </p:sp>
        <p:sp>
          <p:nvSpPr>
            <p:cNvPr id="4" name="Rounded Rectangle 3"/>
            <p:cNvSpPr/>
            <p:nvPr/>
          </p:nvSpPr>
          <p:spPr>
            <a:xfrm>
              <a:off x="7873549" y="2137281"/>
              <a:ext cx="2099330" cy="621542"/>
            </a:xfrm>
            <a:prstGeom prst="roundRect">
              <a:avLst/>
            </a:prstGeom>
            <a:noFill/>
            <a:ln>
              <a:solidFill>
                <a:schemeClr val="bg2">
                  <a:lumMod val="75000"/>
                </a:schemeClr>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a:solidFill>
                  <a:schemeClr val="bg1">
                    <a:lumMod val="75000"/>
                  </a:schemeClr>
                </a:solidFill>
              </a:endParaRPr>
            </a:p>
          </p:txBody>
        </p:sp>
        <p:cxnSp>
          <p:nvCxnSpPr>
            <p:cNvPr id="190" name="Straight Arrow Connector 189"/>
            <p:cNvCxnSpPr/>
            <p:nvPr/>
          </p:nvCxnSpPr>
          <p:spPr>
            <a:xfrm flipV="1">
              <a:off x="6936684" y="2507820"/>
              <a:ext cx="5776" cy="1429736"/>
            </a:xfrm>
            <a:prstGeom prst="straightConnector1">
              <a:avLst/>
            </a:prstGeom>
            <a:ln w="190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flipV="1">
              <a:off x="6933583" y="3934887"/>
              <a:ext cx="1839933" cy="1119"/>
            </a:xfrm>
            <a:prstGeom prst="straightConnector1">
              <a:avLst/>
            </a:prstGeom>
            <a:ln w="190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2" name="TextBox 191"/>
            <p:cNvSpPr txBox="1"/>
            <p:nvPr/>
          </p:nvSpPr>
          <p:spPr>
            <a:xfrm>
              <a:off x="6743778" y="2204520"/>
              <a:ext cx="761896" cy="369332"/>
            </a:xfrm>
            <a:prstGeom prst="rect">
              <a:avLst/>
            </a:prstGeom>
            <a:noFill/>
          </p:spPr>
          <p:txBody>
            <a:bodyPr wrap="square" rtlCol="0">
              <a:spAutoFit/>
            </a:bodyPr>
            <a:lstStyle/>
            <a:p>
              <a:r>
                <a:rPr lang="en-US" dirty="0" smtClean="0">
                  <a:solidFill>
                    <a:schemeClr val="bg1">
                      <a:lumMod val="75000"/>
                    </a:schemeClr>
                  </a:solidFill>
                </a:rPr>
                <a:t>BM25</a:t>
              </a:r>
              <a:endParaRPr lang="en-US" dirty="0">
                <a:solidFill>
                  <a:schemeClr val="bg1">
                    <a:lumMod val="75000"/>
                  </a:schemeClr>
                </a:solidFill>
              </a:endParaRPr>
            </a:p>
          </p:txBody>
        </p:sp>
        <p:sp>
          <p:nvSpPr>
            <p:cNvPr id="193" name="TextBox 192"/>
            <p:cNvSpPr txBox="1"/>
            <p:nvPr/>
          </p:nvSpPr>
          <p:spPr>
            <a:xfrm>
              <a:off x="7965711" y="3930878"/>
              <a:ext cx="1100544" cy="369332"/>
            </a:xfrm>
            <a:prstGeom prst="rect">
              <a:avLst/>
            </a:prstGeom>
            <a:noFill/>
          </p:spPr>
          <p:txBody>
            <a:bodyPr wrap="square" rtlCol="0">
              <a:spAutoFit/>
            </a:bodyPr>
            <a:lstStyle/>
            <a:p>
              <a:r>
                <a:rPr lang="en-US" dirty="0" smtClean="0">
                  <a:solidFill>
                    <a:schemeClr val="bg1">
                      <a:lumMod val="75000"/>
                    </a:schemeClr>
                  </a:solidFill>
                </a:rPr>
                <a:t>PageRank</a:t>
              </a:r>
              <a:endParaRPr lang="en-US" dirty="0">
                <a:solidFill>
                  <a:schemeClr val="bg1">
                    <a:lumMod val="75000"/>
                  </a:schemeClr>
                </a:solidFill>
              </a:endParaRPr>
            </a:p>
          </p:txBody>
        </p:sp>
        <p:pic>
          <p:nvPicPr>
            <p:cNvPr id="161" name="Picture 28" descr="http://4.bp.blogspot.com/_ARsOshRz11g/TNFHkkKCwVI/AAAAAAAACmc/yctIV_tCqYE/s1600/polls_525px_X_mark.svg_1531_677876_answer_2_xlarge.png"/>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7065004" y="3862419"/>
              <a:ext cx="163967" cy="187544"/>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28" descr="http://4.bp.blogspot.com/_ARsOshRz11g/TNFHkkKCwVI/AAAAAAAACmc/yctIV_tCqYE/s1600/polls_525px_X_mark.svg_1531_677876_answer_2_xlarge.png"/>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7005939" y="3505295"/>
              <a:ext cx="163967" cy="187544"/>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26" descr="http://www.clker.com/cliparts/f/0/2/3/12161809281371254023jean_victor_balin_tick.svg.med.png"/>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8688812" y="3210936"/>
              <a:ext cx="250058" cy="187544"/>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28" descr="http://4.bp.blogspot.com/_ARsOshRz11g/TNFHkkKCwVI/AAAAAAAACmc/yctIV_tCqYE/s1600/polls_525px_X_mark.svg_1531_677876_answer_2_xlarge.png"/>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7208537" y="3459340"/>
              <a:ext cx="163967" cy="187544"/>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26" descr="http://www.clker.com/cliparts/f/0/2/3/12161809281371254023jean_victor_balin_tick.svg.med.png"/>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8627702" y="2892970"/>
              <a:ext cx="250058" cy="187544"/>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26" descr="http://www.clker.com/cliparts/f/0/2/3/12161809281371254023jean_victor_balin_tick.svg.med.png"/>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8873067" y="2986742"/>
              <a:ext cx="250058" cy="187544"/>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28" descr="http://4.bp.blogspot.com/_ARsOshRz11g/TNFHkkKCwVI/AAAAAAAACmc/yctIV_tCqYE/s1600/polls_525px_X_mark.svg_1531_677876_answer_2_xlarge.png"/>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7253022" y="3756911"/>
              <a:ext cx="163967" cy="187544"/>
            </a:xfrm>
            <a:prstGeom prst="rect">
              <a:avLst/>
            </a:prstGeom>
            <a:noFill/>
            <a:extLst>
              <a:ext uri="{909E8E84-426E-40DD-AFC4-6F175D3DCCD1}">
                <a14:hiddenFill xmlns:a14="http://schemas.microsoft.com/office/drawing/2010/main">
                  <a:solidFill>
                    <a:srgbClr val="FFFFFF"/>
                  </a:solidFill>
                </a14:hiddenFill>
              </a:ext>
            </a:extLst>
          </p:spPr>
        </p:pic>
        <p:cxnSp>
          <p:nvCxnSpPr>
            <p:cNvPr id="189" name="Straight Arrow Connector 188"/>
            <p:cNvCxnSpPr>
              <a:endCxn id="178" idx="2"/>
            </p:cNvCxnSpPr>
            <p:nvPr/>
          </p:nvCxnSpPr>
          <p:spPr>
            <a:xfrm flipV="1">
              <a:off x="6956705" y="3080513"/>
              <a:ext cx="1796026" cy="842274"/>
            </a:xfrm>
            <a:prstGeom prst="straightConnector1">
              <a:avLst/>
            </a:prstGeom>
            <a:ln w="28575">
              <a:solidFill>
                <a:schemeClr val="accent4">
                  <a:lumMod val="60000"/>
                  <a:lumOff val="40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Curved Left Arrow 36"/>
            <p:cNvSpPr/>
            <p:nvPr/>
          </p:nvSpPr>
          <p:spPr>
            <a:xfrm rot="2517615">
              <a:off x="9282725" y="2826991"/>
              <a:ext cx="222170" cy="542274"/>
            </a:xfrm>
            <a:prstGeom prst="curvedLef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grpSp>
        <p:nvGrpSpPr>
          <p:cNvPr id="42" name="Group 41"/>
          <p:cNvGrpSpPr/>
          <p:nvPr/>
        </p:nvGrpSpPr>
        <p:grpSpPr>
          <a:xfrm>
            <a:off x="6139595" y="4322274"/>
            <a:ext cx="5520186" cy="2306407"/>
            <a:chOff x="568753" y="4292000"/>
            <a:chExt cx="5520186" cy="2306407"/>
          </a:xfrm>
        </p:grpSpPr>
        <p:sp>
          <p:nvSpPr>
            <p:cNvPr id="174" name="TextBox 173"/>
            <p:cNvSpPr txBox="1"/>
            <p:nvPr/>
          </p:nvSpPr>
          <p:spPr>
            <a:xfrm>
              <a:off x="568753" y="4292000"/>
              <a:ext cx="5050972"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bg1">
                      <a:lumMod val="75000"/>
                    </a:schemeClr>
                  </a:solidFill>
                </a:rPr>
                <a:t>Search-task satisfaction prediction</a:t>
              </a:r>
              <a:endParaRPr lang="en-US" sz="2400" dirty="0">
                <a:solidFill>
                  <a:schemeClr val="bg1">
                    <a:lumMod val="75000"/>
                  </a:schemeClr>
                </a:solidFill>
              </a:endParaRPr>
            </a:p>
          </p:txBody>
        </p:sp>
        <p:grpSp>
          <p:nvGrpSpPr>
            <p:cNvPr id="182" name="Group 181"/>
            <p:cNvGrpSpPr/>
            <p:nvPr/>
          </p:nvGrpSpPr>
          <p:grpSpPr>
            <a:xfrm>
              <a:off x="4629363" y="4749472"/>
              <a:ext cx="1419206" cy="675266"/>
              <a:chOff x="10715189" y="1974208"/>
              <a:chExt cx="1419206" cy="675266"/>
            </a:xfrm>
          </p:grpSpPr>
          <p:sp>
            <p:nvSpPr>
              <p:cNvPr id="183" name="TextBox 182"/>
              <p:cNvSpPr txBox="1"/>
              <p:nvPr/>
            </p:nvSpPr>
            <p:spPr>
              <a:xfrm>
                <a:off x="10715189" y="2249364"/>
                <a:ext cx="1277222" cy="400110"/>
              </a:xfrm>
              <a:prstGeom prst="rect">
                <a:avLst/>
              </a:prstGeom>
              <a:noFill/>
            </p:spPr>
            <p:txBody>
              <a:bodyPr wrap="square" rtlCol="0">
                <a:spAutoFit/>
              </a:bodyPr>
              <a:lstStyle/>
              <a:p>
                <a:r>
                  <a:rPr lang="en-US" sz="2000" dirty="0" smtClean="0">
                    <a:solidFill>
                      <a:schemeClr val="bg1">
                        <a:lumMod val="75000"/>
                      </a:schemeClr>
                    </a:solidFill>
                  </a:rPr>
                  <a:t>SAT?</a:t>
                </a:r>
                <a:endParaRPr lang="en-US" sz="2000" dirty="0">
                  <a:solidFill>
                    <a:schemeClr val="bg1">
                      <a:lumMod val="75000"/>
                    </a:schemeClr>
                  </a:solidFill>
                </a:endParaRPr>
              </a:p>
            </p:txBody>
          </p:sp>
          <p:pic>
            <p:nvPicPr>
              <p:cNvPr id="184" name="Picture 4" descr="http://static.comicvine.com/uploads/original/0/40/719959-homergp15.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87599" y="1974208"/>
                <a:ext cx="646796" cy="4850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5" name="Group 184"/>
            <p:cNvGrpSpPr/>
            <p:nvPr/>
          </p:nvGrpSpPr>
          <p:grpSpPr>
            <a:xfrm>
              <a:off x="4626321" y="5354728"/>
              <a:ext cx="1462618" cy="655132"/>
              <a:chOff x="10712147" y="2579464"/>
              <a:chExt cx="1462618" cy="655132"/>
            </a:xfrm>
          </p:grpSpPr>
          <p:sp>
            <p:nvSpPr>
              <p:cNvPr id="186" name="TextBox 185"/>
              <p:cNvSpPr txBox="1"/>
              <p:nvPr/>
            </p:nvSpPr>
            <p:spPr>
              <a:xfrm>
                <a:off x="10712147" y="2834486"/>
                <a:ext cx="1277222" cy="400110"/>
              </a:xfrm>
              <a:prstGeom prst="rect">
                <a:avLst/>
              </a:prstGeom>
              <a:noFill/>
            </p:spPr>
            <p:txBody>
              <a:bodyPr wrap="square" rtlCol="0">
                <a:spAutoFit/>
              </a:bodyPr>
              <a:lstStyle/>
              <a:p>
                <a:r>
                  <a:rPr lang="en-US" sz="2000" dirty="0" smtClean="0">
                    <a:solidFill>
                      <a:schemeClr val="bg1">
                        <a:lumMod val="75000"/>
                      </a:schemeClr>
                    </a:solidFill>
                  </a:rPr>
                  <a:t>DSAT?</a:t>
                </a:r>
                <a:endParaRPr lang="en-US" sz="2000" dirty="0">
                  <a:solidFill>
                    <a:schemeClr val="bg1">
                      <a:lumMod val="75000"/>
                    </a:schemeClr>
                  </a:solidFill>
                </a:endParaRPr>
              </a:p>
            </p:txBody>
          </p:sp>
          <p:pic>
            <p:nvPicPr>
              <p:cNvPr id="187" name="Picture 6" descr="http://your90s.com/wp-content/uploads/2013/06/hom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527970" y="2579464"/>
                <a:ext cx="646795" cy="6467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4" name="Group 193"/>
            <p:cNvGrpSpPr/>
            <p:nvPr/>
          </p:nvGrpSpPr>
          <p:grpSpPr>
            <a:xfrm>
              <a:off x="1515412" y="4585789"/>
              <a:ext cx="2632361" cy="1957076"/>
              <a:chOff x="1990437" y="2833588"/>
              <a:chExt cx="2632361" cy="1957076"/>
            </a:xfrm>
          </p:grpSpPr>
          <p:grpSp>
            <p:nvGrpSpPr>
              <p:cNvPr id="195" name="Group 194"/>
              <p:cNvGrpSpPr/>
              <p:nvPr/>
            </p:nvGrpSpPr>
            <p:grpSpPr>
              <a:xfrm>
                <a:off x="2026975" y="3183503"/>
                <a:ext cx="401798" cy="408716"/>
                <a:chOff x="2263538" y="2254081"/>
                <a:chExt cx="401798" cy="408716"/>
              </a:xfrm>
            </p:grpSpPr>
            <p:sp>
              <p:nvSpPr>
                <p:cNvPr id="221" name="Oval 220"/>
                <p:cNvSpPr/>
                <p:nvPr/>
              </p:nvSpPr>
              <p:spPr>
                <a:xfrm>
                  <a:off x="2263538" y="2260999"/>
                  <a:ext cx="401798" cy="401798"/>
                </a:xfrm>
                <a:prstGeom prst="ellipse">
                  <a:avLst/>
                </a:prstGeom>
                <a:solidFill>
                  <a:schemeClr val="accent5">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lumMod val="75000"/>
                      </a:schemeClr>
                    </a:solidFill>
                  </a:endParaRPr>
                </a:p>
              </p:txBody>
            </p:sp>
            <p:sp>
              <p:nvSpPr>
                <p:cNvPr id="222" name="TextBox 221"/>
                <p:cNvSpPr txBox="1"/>
                <p:nvPr/>
              </p:nvSpPr>
              <p:spPr>
                <a:xfrm>
                  <a:off x="2263538" y="2254081"/>
                  <a:ext cx="401798" cy="369332"/>
                </a:xfrm>
                <a:prstGeom prst="rect">
                  <a:avLst/>
                </a:prstGeom>
                <a:noFill/>
              </p:spPr>
              <p:txBody>
                <a:bodyPr wrap="square" rtlCol="0">
                  <a:spAutoFit/>
                </a:bodyPr>
                <a:lstStyle/>
                <a:p>
                  <a:r>
                    <a:rPr lang="en-US" dirty="0" smtClean="0">
                      <a:solidFill>
                        <a:schemeClr val="bg1">
                          <a:lumMod val="75000"/>
                        </a:schemeClr>
                      </a:solidFill>
                    </a:rPr>
                    <a:t>q</a:t>
                  </a:r>
                  <a:r>
                    <a:rPr lang="en-US" baseline="-25000" dirty="0" smtClean="0">
                      <a:solidFill>
                        <a:schemeClr val="bg1">
                          <a:lumMod val="75000"/>
                        </a:schemeClr>
                      </a:solidFill>
                    </a:rPr>
                    <a:t>2</a:t>
                  </a:r>
                  <a:endParaRPr lang="en-US" baseline="-25000" dirty="0">
                    <a:solidFill>
                      <a:schemeClr val="bg1">
                        <a:lumMod val="75000"/>
                      </a:schemeClr>
                    </a:solidFill>
                  </a:endParaRPr>
                </a:p>
              </p:txBody>
            </p:sp>
          </p:grpSp>
          <p:grpSp>
            <p:nvGrpSpPr>
              <p:cNvPr id="196" name="Group 195"/>
              <p:cNvGrpSpPr/>
              <p:nvPr/>
            </p:nvGrpSpPr>
            <p:grpSpPr>
              <a:xfrm>
                <a:off x="2805944" y="3190421"/>
                <a:ext cx="401798" cy="408716"/>
                <a:chOff x="3025538" y="2254081"/>
                <a:chExt cx="401798" cy="408716"/>
              </a:xfrm>
            </p:grpSpPr>
            <p:sp>
              <p:nvSpPr>
                <p:cNvPr id="219" name="Oval 218"/>
                <p:cNvSpPr/>
                <p:nvPr/>
              </p:nvSpPr>
              <p:spPr>
                <a:xfrm>
                  <a:off x="3025538" y="2260999"/>
                  <a:ext cx="401798" cy="401798"/>
                </a:xfrm>
                <a:prstGeom prst="ellipse">
                  <a:avLst/>
                </a:prstGeom>
                <a:solidFill>
                  <a:schemeClr val="accent5">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lumMod val="75000"/>
                      </a:schemeClr>
                    </a:solidFill>
                  </a:endParaRPr>
                </a:p>
              </p:txBody>
            </p:sp>
            <p:sp>
              <p:nvSpPr>
                <p:cNvPr id="220" name="TextBox 219"/>
                <p:cNvSpPr txBox="1"/>
                <p:nvPr/>
              </p:nvSpPr>
              <p:spPr>
                <a:xfrm>
                  <a:off x="3025538" y="2254081"/>
                  <a:ext cx="401798" cy="369332"/>
                </a:xfrm>
                <a:prstGeom prst="rect">
                  <a:avLst/>
                </a:prstGeom>
                <a:noFill/>
              </p:spPr>
              <p:txBody>
                <a:bodyPr wrap="square" rtlCol="0">
                  <a:spAutoFit/>
                </a:bodyPr>
                <a:lstStyle/>
                <a:p>
                  <a:r>
                    <a:rPr lang="en-US" dirty="0" smtClean="0">
                      <a:solidFill>
                        <a:schemeClr val="bg1">
                          <a:lumMod val="75000"/>
                        </a:schemeClr>
                      </a:solidFill>
                    </a:rPr>
                    <a:t>q</a:t>
                  </a:r>
                  <a:r>
                    <a:rPr lang="en-US" baseline="-25000" dirty="0" smtClean="0">
                      <a:solidFill>
                        <a:schemeClr val="bg1">
                          <a:lumMod val="75000"/>
                        </a:schemeClr>
                      </a:solidFill>
                    </a:rPr>
                    <a:t>3</a:t>
                  </a:r>
                  <a:endParaRPr lang="en-US" baseline="-25000" dirty="0">
                    <a:solidFill>
                      <a:schemeClr val="bg1">
                        <a:lumMod val="75000"/>
                      </a:schemeClr>
                    </a:solidFill>
                  </a:endParaRPr>
                </a:p>
              </p:txBody>
            </p:sp>
          </p:grpSp>
          <p:grpSp>
            <p:nvGrpSpPr>
              <p:cNvPr id="197" name="Group 196"/>
              <p:cNvGrpSpPr/>
              <p:nvPr/>
            </p:nvGrpSpPr>
            <p:grpSpPr>
              <a:xfrm>
                <a:off x="4106700" y="3189853"/>
                <a:ext cx="401798" cy="408716"/>
                <a:chOff x="4549538" y="2254081"/>
                <a:chExt cx="401798" cy="408716"/>
              </a:xfrm>
            </p:grpSpPr>
            <p:sp>
              <p:nvSpPr>
                <p:cNvPr id="217" name="Oval 216"/>
                <p:cNvSpPr/>
                <p:nvPr/>
              </p:nvSpPr>
              <p:spPr>
                <a:xfrm>
                  <a:off x="4549538" y="2260999"/>
                  <a:ext cx="401798" cy="401798"/>
                </a:xfrm>
                <a:prstGeom prst="ellipse">
                  <a:avLst/>
                </a:prstGeom>
                <a:solidFill>
                  <a:schemeClr val="accent5">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lumMod val="75000"/>
                      </a:schemeClr>
                    </a:solidFill>
                  </a:endParaRPr>
                </a:p>
              </p:txBody>
            </p:sp>
            <p:sp>
              <p:nvSpPr>
                <p:cNvPr id="218" name="TextBox 217"/>
                <p:cNvSpPr txBox="1"/>
                <p:nvPr/>
              </p:nvSpPr>
              <p:spPr>
                <a:xfrm>
                  <a:off x="4549538" y="2254081"/>
                  <a:ext cx="401798" cy="369332"/>
                </a:xfrm>
                <a:prstGeom prst="rect">
                  <a:avLst/>
                </a:prstGeom>
                <a:noFill/>
              </p:spPr>
              <p:txBody>
                <a:bodyPr wrap="square" rtlCol="0">
                  <a:spAutoFit/>
                </a:bodyPr>
                <a:lstStyle/>
                <a:p>
                  <a:r>
                    <a:rPr lang="en-US" dirty="0" smtClean="0">
                      <a:solidFill>
                        <a:schemeClr val="bg1">
                          <a:lumMod val="75000"/>
                        </a:schemeClr>
                      </a:solidFill>
                    </a:rPr>
                    <a:t>q</a:t>
                  </a:r>
                  <a:r>
                    <a:rPr lang="en-US" baseline="-25000" dirty="0" smtClean="0">
                      <a:solidFill>
                        <a:schemeClr val="bg1">
                          <a:lumMod val="75000"/>
                        </a:schemeClr>
                      </a:solidFill>
                    </a:rPr>
                    <a:t>6</a:t>
                  </a:r>
                  <a:endParaRPr lang="en-US" baseline="-25000" dirty="0">
                    <a:solidFill>
                      <a:schemeClr val="bg1">
                        <a:lumMod val="75000"/>
                      </a:schemeClr>
                    </a:solidFill>
                  </a:endParaRPr>
                </a:p>
              </p:txBody>
            </p:sp>
          </p:grpSp>
          <p:grpSp>
            <p:nvGrpSpPr>
              <p:cNvPr id="198" name="Group 197"/>
              <p:cNvGrpSpPr/>
              <p:nvPr/>
            </p:nvGrpSpPr>
            <p:grpSpPr>
              <a:xfrm>
                <a:off x="3416617" y="3189853"/>
                <a:ext cx="401798" cy="408716"/>
                <a:chOff x="3787538" y="2254081"/>
                <a:chExt cx="401798" cy="408716"/>
              </a:xfrm>
            </p:grpSpPr>
            <p:sp>
              <p:nvSpPr>
                <p:cNvPr id="215" name="Oval 214"/>
                <p:cNvSpPr/>
                <p:nvPr/>
              </p:nvSpPr>
              <p:spPr>
                <a:xfrm>
                  <a:off x="3787538" y="2260999"/>
                  <a:ext cx="401798" cy="401798"/>
                </a:xfrm>
                <a:prstGeom prst="ellipse">
                  <a:avLst/>
                </a:prstGeom>
                <a:solidFill>
                  <a:schemeClr val="accent5">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lumMod val="75000"/>
                      </a:schemeClr>
                    </a:solidFill>
                  </a:endParaRPr>
                </a:p>
              </p:txBody>
            </p:sp>
            <p:sp>
              <p:nvSpPr>
                <p:cNvPr id="216" name="TextBox 215"/>
                <p:cNvSpPr txBox="1"/>
                <p:nvPr/>
              </p:nvSpPr>
              <p:spPr>
                <a:xfrm>
                  <a:off x="3787538" y="2254081"/>
                  <a:ext cx="401798" cy="369332"/>
                </a:xfrm>
                <a:prstGeom prst="rect">
                  <a:avLst/>
                </a:prstGeom>
                <a:noFill/>
              </p:spPr>
              <p:txBody>
                <a:bodyPr wrap="square" rtlCol="0">
                  <a:spAutoFit/>
                </a:bodyPr>
                <a:lstStyle/>
                <a:p>
                  <a:r>
                    <a:rPr lang="en-US" dirty="0" smtClean="0">
                      <a:solidFill>
                        <a:schemeClr val="bg1">
                          <a:lumMod val="75000"/>
                        </a:schemeClr>
                      </a:solidFill>
                    </a:rPr>
                    <a:t>q</a:t>
                  </a:r>
                  <a:r>
                    <a:rPr lang="en-US" baseline="-25000" dirty="0" smtClean="0">
                      <a:solidFill>
                        <a:schemeClr val="bg1">
                          <a:lumMod val="75000"/>
                        </a:schemeClr>
                      </a:solidFill>
                    </a:rPr>
                    <a:t>5</a:t>
                  </a:r>
                  <a:endParaRPr lang="en-US" baseline="-25000" dirty="0">
                    <a:solidFill>
                      <a:schemeClr val="bg1">
                        <a:lumMod val="75000"/>
                      </a:schemeClr>
                    </a:solidFill>
                  </a:endParaRPr>
                </a:p>
              </p:txBody>
            </p:sp>
          </p:grpSp>
          <p:sp>
            <p:nvSpPr>
              <p:cNvPr id="199" name="Rectangle 198"/>
              <p:cNvSpPr/>
              <p:nvPr/>
            </p:nvSpPr>
            <p:spPr>
              <a:xfrm>
                <a:off x="1990437" y="3828653"/>
                <a:ext cx="474874" cy="3325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lumMod val="75000"/>
                      </a:schemeClr>
                    </a:solidFill>
                  </a:rPr>
                  <a:t>d</a:t>
                </a:r>
                <a:r>
                  <a:rPr lang="en-US" sz="1600" baseline="-25000" dirty="0" smtClean="0">
                    <a:solidFill>
                      <a:schemeClr val="bg1">
                        <a:lumMod val="75000"/>
                      </a:schemeClr>
                    </a:solidFill>
                  </a:rPr>
                  <a:t>21</a:t>
                </a:r>
                <a:endParaRPr lang="en-US" sz="1600" baseline="-25000" dirty="0">
                  <a:solidFill>
                    <a:schemeClr val="bg1">
                      <a:lumMod val="75000"/>
                    </a:schemeClr>
                  </a:solidFill>
                </a:endParaRPr>
              </a:p>
            </p:txBody>
          </p:sp>
          <p:sp>
            <p:nvSpPr>
              <p:cNvPr id="200" name="Rectangle 199"/>
              <p:cNvSpPr/>
              <p:nvPr/>
            </p:nvSpPr>
            <p:spPr>
              <a:xfrm>
                <a:off x="3381660" y="3835002"/>
                <a:ext cx="474874" cy="3325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lumMod val="75000"/>
                      </a:schemeClr>
                    </a:solidFill>
                  </a:rPr>
                  <a:t>d</a:t>
                </a:r>
                <a:r>
                  <a:rPr lang="en-US" sz="1600" baseline="-25000" dirty="0" smtClean="0">
                    <a:solidFill>
                      <a:schemeClr val="bg1">
                        <a:lumMod val="75000"/>
                      </a:schemeClr>
                    </a:solidFill>
                  </a:rPr>
                  <a:t>21</a:t>
                </a:r>
                <a:endParaRPr lang="en-US" sz="1600" baseline="-25000" dirty="0">
                  <a:solidFill>
                    <a:schemeClr val="bg1">
                      <a:lumMod val="75000"/>
                    </a:schemeClr>
                  </a:solidFill>
                </a:endParaRPr>
              </a:p>
            </p:txBody>
          </p:sp>
          <p:sp>
            <p:nvSpPr>
              <p:cNvPr id="201" name="Rectangle 200"/>
              <p:cNvSpPr/>
              <p:nvPr/>
            </p:nvSpPr>
            <p:spPr>
              <a:xfrm>
                <a:off x="3379279" y="4458083"/>
                <a:ext cx="474874" cy="3325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lumMod val="75000"/>
                      </a:schemeClr>
                    </a:solidFill>
                  </a:rPr>
                  <a:t>d</a:t>
                </a:r>
                <a:r>
                  <a:rPr lang="en-US" sz="1600" baseline="-25000" dirty="0" smtClean="0">
                    <a:solidFill>
                      <a:schemeClr val="bg1">
                        <a:lumMod val="75000"/>
                      </a:schemeClr>
                    </a:solidFill>
                  </a:rPr>
                  <a:t>21</a:t>
                </a:r>
                <a:endParaRPr lang="en-US" sz="1600" baseline="-25000" dirty="0">
                  <a:solidFill>
                    <a:schemeClr val="bg1">
                      <a:lumMod val="75000"/>
                    </a:schemeClr>
                  </a:solidFill>
                </a:endParaRPr>
              </a:p>
            </p:txBody>
          </p:sp>
          <p:cxnSp>
            <p:nvCxnSpPr>
              <p:cNvPr id="202" name="Straight Arrow Connector 201"/>
              <p:cNvCxnSpPr>
                <a:stCxn id="221" idx="4"/>
                <a:endCxn id="199" idx="0"/>
              </p:cNvCxnSpPr>
              <p:nvPr/>
            </p:nvCxnSpPr>
            <p:spPr>
              <a:xfrm>
                <a:off x="2227874" y="3592219"/>
                <a:ext cx="0" cy="23643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3" name="Elbow Connector 202"/>
              <p:cNvCxnSpPr>
                <a:stCxn id="199" idx="3"/>
                <a:endCxn id="220" idx="1"/>
              </p:cNvCxnSpPr>
              <p:nvPr/>
            </p:nvCxnSpPr>
            <p:spPr>
              <a:xfrm flipV="1">
                <a:off x="2465311" y="3375087"/>
                <a:ext cx="340633" cy="619857"/>
              </a:xfrm>
              <a:prstGeom prst="bentConnector3">
                <a:avLst>
                  <a:gd name="adj1" fmla="val 44408"/>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a:stCxn id="219" idx="6"/>
                <a:endCxn id="215" idx="2"/>
              </p:cNvCxnSpPr>
              <p:nvPr/>
            </p:nvCxnSpPr>
            <p:spPr>
              <a:xfrm flipV="1">
                <a:off x="3207742" y="3397670"/>
                <a:ext cx="208875" cy="56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a:stCxn id="215" idx="4"/>
                <a:endCxn id="200" idx="0"/>
              </p:cNvCxnSpPr>
              <p:nvPr/>
            </p:nvCxnSpPr>
            <p:spPr>
              <a:xfrm>
                <a:off x="3617516" y="3598569"/>
                <a:ext cx="1581" cy="23643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a:stCxn id="200" idx="2"/>
                <a:endCxn id="201" idx="0"/>
              </p:cNvCxnSpPr>
              <p:nvPr/>
            </p:nvCxnSpPr>
            <p:spPr>
              <a:xfrm flipH="1">
                <a:off x="3616716" y="4167583"/>
                <a:ext cx="2381" cy="2905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7" name="Elbow Connector 206"/>
              <p:cNvCxnSpPr>
                <a:stCxn id="201" idx="3"/>
                <a:endCxn id="217" idx="2"/>
              </p:cNvCxnSpPr>
              <p:nvPr/>
            </p:nvCxnSpPr>
            <p:spPr>
              <a:xfrm flipV="1">
                <a:off x="3854153" y="3397670"/>
                <a:ext cx="252547" cy="1226704"/>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08" name="TextBox 207"/>
              <p:cNvSpPr txBox="1"/>
              <p:nvPr/>
            </p:nvSpPr>
            <p:spPr>
              <a:xfrm>
                <a:off x="3739853" y="4161234"/>
                <a:ext cx="228600" cy="369332"/>
              </a:xfrm>
              <a:prstGeom prst="rect">
                <a:avLst/>
              </a:prstGeom>
              <a:noFill/>
            </p:spPr>
            <p:txBody>
              <a:bodyPr wrap="square" rtlCol="0">
                <a:spAutoFit/>
              </a:bodyPr>
              <a:lstStyle/>
              <a:p>
                <a:r>
                  <a:rPr lang="en-US" b="1" dirty="0" smtClean="0">
                    <a:solidFill>
                      <a:schemeClr val="bg1">
                        <a:lumMod val="75000"/>
                      </a:schemeClr>
                    </a:solidFill>
                  </a:rPr>
                  <a:t>+</a:t>
                </a:r>
                <a:endParaRPr lang="en-US" b="1" dirty="0">
                  <a:solidFill>
                    <a:schemeClr val="bg1">
                      <a:lumMod val="75000"/>
                    </a:schemeClr>
                  </a:solidFill>
                </a:endParaRPr>
              </a:p>
            </p:txBody>
          </p:sp>
          <p:sp>
            <p:nvSpPr>
              <p:cNvPr id="209" name="TextBox 208"/>
              <p:cNvSpPr txBox="1"/>
              <p:nvPr/>
            </p:nvSpPr>
            <p:spPr>
              <a:xfrm>
                <a:off x="2336152" y="2833588"/>
                <a:ext cx="220980" cy="400110"/>
              </a:xfrm>
              <a:prstGeom prst="rect">
                <a:avLst/>
              </a:prstGeom>
              <a:noFill/>
            </p:spPr>
            <p:txBody>
              <a:bodyPr wrap="square" rtlCol="0">
                <a:spAutoFit/>
              </a:bodyPr>
              <a:lstStyle/>
              <a:p>
                <a:r>
                  <a:rPr lang="en-US" sz="2000" b="1" dirty="0" smtClean="0">
                    <a:solidFill>
                      <a:schemeClr val="bg1">
                        <a:lumMod val="75000"/>
                      </a:schemeClr>
                    </a:solidFill>
                  </a:rPr>
                  <a:t>_</a:t>
                </a:r>
                <a:endParaRPr lang="en-US" sz="2000" b="1" dirty="0">
                  <a:solidFill>
                    <a:schemeClr val="bg1">
                      <a:lumMod val="75000"/>
                    </a:schemeClr>
                  </a:solidFill>
                </a:endParaRPr>
              </a:p>
            </p:txBody>
          </p:sp>
          <p:sp>
            <p:nvSpPr>
              <p:cNvPr id="210" name="TextBox 209"/>
              <p:cNvSpPr txBox="1"/>
              <p:nvPr/>
            </p:nvSpPr>
            <p:spPr>
              <a:xfrm>
                <a:off x="2337374" y="3397670"/>
                <a:ext cx="220980" cy="400110"/>
              </a:xfrm>
              <a:prstGeom prst="rect">
                <a:avLst/>
              </a:prstGeom>
              <a:noFill/>
            </p:spPr>
            <p:txBody>
              <a:bodyPr wrap="square" rtlCol="0">
                <a:spAutoFit/>
              </a:bodyPr>
              <a:lstStyle/>
              <a:p>
                <a:r>
                  <a:rPr lang="en-US" sz="2000" b="1" dirty="0" smtClean="0">
                    <a:solidFill>
                      <a:schemeClr val="bg1">
                        <a:lumMod val="75000"/>
                      </a:schemeClr>
                    </a:solidFill>
                  </a:rPr>
                  <a:t>_</a:t>
                </a:r>
                <a:endParaRPr lang="en-US" sz="2000" b="1" dirty="0">
                  <a:solidFill>
                    <a:schemeClr val="bg1">
                      <a:lumMod val="75000"/>
                    </a:schemeClr>
                  </a:solidFill>
                </a:endParaRPr>
              </a:p>
            </p:txBody>
          </p:sp>
          <p:sp>
            <p:nvSpPr>
              <p:cNvPr id="211" name="TextBox 210"/>
              <p:cNvSpPr txBox="1"/>
              <p:nvPr/>
            </p:nvSpPr>
            <p:spPr>
              <a:xfrm>
                <a:off x="3073510" y="2833588"/>
                <a:ext cx="220980" cy="400110"/>
              </a:xfrm>
              <a:prstGeom prst="rect">
                <a:avLst/>
              </a:prstGeom>
              <a:noFill/>
            </p:spPr>
            <p:txBody>
              <a:bodyPr wrap="square" rtlCol="0">
                <a:spAutoFit/>
              </a:bodyPr>
              <a:lstStyle/>
              <a:p>
                <a:r>
                  <a:rPr lang="en-US" sz="2000" b="1" dirty="0" smtClean="0">
                    <a:solidFill>
                      <a:schemeClr val="bg1">
                        <a:lumMod val="75000"/>
                      </a:schemeClr>
                    </a:solidFill>
                  </a:rPr>
                  <a:t>_</a:t>
                </a:r>
                <a:endParaRPr lang="en-US" sz="2000" b="1" dirty="0">
                  <a:solidFill>
                    <a:schemeClr val="bg1">
                      <a:lumMod val="75000"/>
                    </a:schemeClr>
                  </a:solidFill>
                </a:endParaRPr>
              </a:p>
            </p:txBody>
          </p:sp>
          <p:sp>
            <p:nvSpPr>
              <p:cNvPr id="212" name="TextBox 211"/>
              <p:cNvSpPr txBox="1"/>
              <p:nvPr/>
            </p:nvSpPr>
            <p:spPr>
              <a:xfrm>
                <a:off x="3675627" y="2940879"/>
                <a:ext cx="228600" cy="369332"/>
              </a:xfrm>
              <a:prstGeom prst="rect">
                <a:avLst/>
              </a:prstGeom>
              <a:noFill/>
            </p:spPr>
            <p:txBody>
              <a:bodyPr wrap="square" rtlCol="0">
                <a:spAutoFit/>
              </a:bodyPr>
              <a:lstStyle/>
              <a:p>
                <a:r>
                  <a:rPr lang="en-US" b="1" dirty="0" smtClean="0">
                    <a:solidFill>
                      <a:schemeClr val="bg1">
                        <a:lumMod val="75000"/>
                      </a:schemeClr>
                    </a:solidFill>
                  </a:rPr>
                  <a:t>+</a:t>
                </a:r>
                <a:endParaRPr lang="en-US" b="1" dirty="0">
                  <a:solidFill>
                    <a:schemeClr val="bg1">
                      <a:lumMod val="75000"/>
                    </a:schemeClr>
                  </a:solidFill>
                </a:endParaRPr>
              </a:p>
            </p:txBody>
          </p:sp>
          <p:sp>
            <p:nvSpPr>
              <p:cNvPr id="213" name="TextBox 212"/>
              <p:cNvSpPr txBox="1"/>
              <p:nvPr/>
            </p:nvSpPr>
            <p:spPr>
              <a:xfrm>
                <a:off x="4394198" y="2940879"/>
                <a:ext cx="228600" cy="369332"/>
              </a:xfrm>
              <a:prstGeom prst="rect">
                <a:avLst/>
              </a:prstGeom>
              <a:noFill/>
            </p:spPr>
            <p:txBody>
              <a:bodyPr wrap="square" rtlCol="0">
                <a:spAutoFit/>
              </a:bodyPr>
              <a:lstStyle/>
              <a:p>
                <a:r>
                  <a:rPr lang="en-US" b="1" dirty="0" smtClean="0">
                    <a:solidFill>
                      <a:schemeClr val="bg1">
                        <a:lumMod val="75000"/>
                      </a:schemeClr>
                    </a:solidFill>
                  </a:rPr>
                  <a:t>+</a:t>
                </a:r>
                <a:endParaRPr lang="en-US" b="1" dirty="0">
                  <a:solidFill>
                    <a:schemeClr val="bg1">
                      <a:lumMod val="75000"/>
                    </a:schemeClr>
                  </a:solidFill>
                </a:endParaRPr>
              </a:p>
            </p:txBody>
          </p:sp>
          <p:sp>
            <p:nvSpPr>
              <p:cNvPr id="214" name="TextBox 213"/>
              <p:cNvSpPr txBox="1"/>
              <p:nvPr/>
            </p:nvSpPr>
            <p:spPr>
              <a:xfrm>
                <a:off x="3714963" y="3397670"/>
                <a:ext cx="220980" cy="400110"/>
              </a:xfrm>
              <a:prstGeom prst="rect">
                <a:avLst/>
              </a:prstGeom>
              <a:noFill/>
            </p:spPr>
            <p:txBody>
              <a:bodyPr wrap="square" rtlCol="0">
                <a:spAutoFit/>
              </a:bodyPr>
              <a:lstStyle/>
              <a:p>
                <a:r>
                  <a:rPr lang="en-US" sz="2000" b="1" dirty="0" smtClean="0">
                    <a:solidFill>
                      <a:schemeClr val="bg1">
                        <a:lumMod val="75000"/>
                      </a:schemeClr>
                    </a:solidFill>
                  </a:rPr>
                  <a:t>_</a:t>
                </a:r>
                <a:endParaRPr lang="en-US" sz="2000" b="1" dirty="0">
                  <a:solidFill>
                    <a:schemeClr val="bg1">
                      <a:lumMod val="75000"/>
                    </a:schemeClr>
                  </a:solidFill>
                </a:endParaRPr>
              </a:p>
            </p:txBody>
          </p:sp>
        </p:grpSp>
        <p:cxnSp>
          <p:nvCxnSpPr>
            <p:cNvPr id="39" name="Straight Arrow Connector 38"/>
            <p:cNvCxnSpPr/>
            <p:nvPr/>
          </p:nvCxnSpPr>
          <p:spPr>
            <a:xfrm flipV="1">
              <a:off x="4247220" y="5244245"/>
              <a:ext cx="419485" cy="308747"/>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a:off x="4239563" y="5552992"/>
              <a:ext cx="424100" cy="276375"/>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1380735" y="4749472"/>
              <a:ext cx="2855622" cy="1848935"/>
            </a:xfrm>
            <a:prstGeom prst="roundRect">
              <a:avLst/>
            </a:prstGeom>
            <a:no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grpSp>
        <p:nvGrpSpPr>
          <p:cNvPr id="41" name="Group 40"/>
          <p:cNvGrpSpPr/>
          <p:nvPr/>
        </p:nvGrpSpPr>
        <p:grpSpPr>
          <a:xfrm>
            <a:off x="698843" y="1612094"/>
            <a:ext cx="4936319" cy="2207533"/>
            <a:chOff x="339611" y="1650194"/>
            <a:chExt cx="4936319" cy="2207533"/>
          </a:xfrm>
        </p:grpSpPr>
        <p:grpSp>
          <p:nvGrpSpPr>
            <p:cNvPr id="5" name="Group 4"/>
            <p:cNvGrpSpPr/>
            <p:nvPr/>
          </p:nvGrpSpPr>
          <p:grpSpPr>
            <a:xfrm>
              <a:off x="887712" y="2507506"/>
              <a:ext cx="4388218" cy="1350221"/>
              <a:chOff x="2057400" y="4343400"/>
              <a:chExt cx="4953000" cy="1524000"/>
            </a:xfrm>
          </p:grpSpPr>
          <p:sp>
            <p:nvSpPr>
              <p:cNvPr id="7" name="Arc 6"/>
              <p:cNvSpPr/>
              <p:nvPr/>
            </p:nvSpPr>
            <p:spPr>
              <a:xfrm>
                <a:off x="2286000" y="4419600"/>
                <a:ext cx="762000" cy="1371600"/>
              </a:xfrm>
              <a:prstGeom prst="arc">
                <a:avLst>
                  <a:gd name="adj1" fmla="val 10747484"/>
                  <a:gd name="adj2" fmla="val 0"/>
                </a:avLst>
              </a:prstGeom>
              <a:ln w="28575">
                <a:solidFill>
                  <a:srgbClr val="00B05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c 7"/>
              <p:cNvSpPr/>
              <p:nvPr/>
            </p:nvSpPr>
            <p:spPr>
              <a:xfrm>
                <a:off x="3048000" y="4343400"/>
                <a:ext cx="2209800" cy="1524000"/>
              </a:xfrm>
              <a:prstGeom prst="arc">
                <a:avLst>
                  <a:gd name="adj1" fmla="val 10747484"/>
                  <a:gd name="adj2" fmla="val 0"/>
                </a:avLst>
              </a:prstGeom>
              <a:ln w="28575">
                <a:solidFill>
                  <a:srgbClr val="00B05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c 8"/>
              <p:cNvSpPr/>
              <p:nvPr/>
            </p:nvSpPr>
            <p:spPr>
              <a:xfrm>
                <a:off x="2286000" y="4495800"/>
                <a:ext cx="1447800" cy="1143000"/>
              </a:xfrm>
              <a:prstGeom prst="arc">
                <a:avLst>
                  <a:gd name="adj1" fmla="val 10747484"/>
                  <a:gd name="adj2" fmla="val 0"/>
                </a:avLst>
              </a:prstGeom>
              <a:ln w="28575">
                <a:solidFill>
                  <a:srgbClr val="0070C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p:cNvSpPr/>
              <p:nvPr/>
            </p:nvSpPr>
            <p:spPr>
              <a:xfrm>
                <a:off x="3733800" y="4572000"/>
                <a:ext cx="762000" cy="990600"/>
              </a:xfrm>
              <a:prstGeom prst="arc">
                <a:avLst>
                  <a:gd name="adj1" fmla="val 10747484"/>
                  <a:gd name="adj2" fmla="val 0"/>
                </a:avLst>
              </a:prstGeom>
              <a:ln w="28575">
                <a:solidFill>
                  <a:srgbClr val="0070C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p:cNvSpPr/>
              <p:nvPr/>
            </p:nvSpPr>
            <p:spPr>
              <a:xfrm>
                <a:off x="4495800" y="4572000"/>
                <a:ext cx="1524000" cy="990600"/>
              </a:xfrm>
              <a:prstGeom prst="arc">
                <a:avLst>
                  <a:gd name="adj1" fmla="val 10747484"/>
                  <a:gd name="adj2" fmla="val 0"/>
                </a:avLst>
              </a:prstGeom>
              <a:ln w="28575">
                <a:solidFill>
                  <a:srgbClr val="0070C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p:cNvSpPr/>
              <p:nvPr/>
            </p:nvSpPr>
            <p:spPr>
              <a:xfrm>
                <a:off x="6019800" y="4648200"/>
                <a:ext cx="762000" cy="838200"/>
              </a:xfrm>
              <a:prstGeom prst="arc">
                <a:avLst>
                  <a:gd name="adj1" fmla="val 10747484"/>
                  <a:gd name="adj2" fmla="val 584826"/>
                </a:avLst>
              </a:prstGeom>
              <a:ln w="28575">
                <a:solidFill>
                  <a:srgbClr val="0070C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12"/>
              <p:cNvSpPr/>
              <p:nvPr/>
            </p:nvSpPr>
            <p:spPr>
              <a:xfrm>
                <a:off x="2819400" y="5105400"/>
                <a:ext cx="457200" cy="457200"/>
              </a:xfrm>
              <a:prstGeom prst="ellipse">
                <a:avLst/>
              </a:prstGeom>
              <a:solidFill>
                <a:srgbClr val="00B05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819400" y="5105400"/>
                <a:ext cx="457200" cy="400110"/>
              </a:xfrm>
              <a:prstGeom prst="rect">
                <a:avLst/>
              </a:prstGeom>
              <a:noFill/>
            </p:spPr>
            <p:txBody>
              <a:bodyPr wrap="square" rtlCol="0">
                <a:spAutoFit/>
              </a:bodyPr>
              <a:lstStyle/>
              <a:p>
                <a:r>
                  <a:rPr lang="en-US" sz="2000" dirty="0" smtClean="0"/>
                  <a:t>q</a:t>
                </a:r>
                <a:r>
                  <a:rPr lang="en-US" sz="2000" baseline="-25000" dirty="0" smtClean="0"/>
                  <a:t>1</a:t>
                </a:r>
                <a:endParaRPr lang="en-US" sz="2000" baseline="-25000" dirty="0"/>
              </a:p>
            </p:txBody>
          </p:sp>
          <p:sp>
            <p:nvSpPr>
              <p:cNvPr id="15" name="Oval 14"/>
              <p:cNvSpPr/>
              <p:nvPr/>
            </p:nvSpPr>
            <p:spPr>
              <a:xfrm>
                <a:off x="3505200" y="5105400"/>
                <a:ext cx="457200" cy="457200"/>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505200" y="5105400"/>
                <a:ext cx="457200" cy="400110"/>
              </a:xfrm>
              <a:prstGeom prst="rect">
                <a:avLst/>
              </a:prstGeom>
              <a:noFill/>
            </p:spPr>
            <p:txBody>
              <a:bodyPr wrap="square" rtlCol="0">
                <a:spAutoFit/>
              </a:bodyPr>
              <a:lstStyle/>
              <a:p>
                <a:r>
                  <a:rPr lang="en-US" sz="2000" dirty="0" smtClean="0">
                    <a:solidFill>
                      <a:schemeClr val="bg1"/>
                    </a:solidFill>
                  </a:rPr>
                  <a:t>q</a:t>
                </a:r>
                <a:r>
                  <a:rPr lang="en-US" sz="2000" baseline="-25000" dirty="0" smtClean="0">
                    <a:solidFill>
                      <a:schemeClr val="bg1"/>
                    </a:solidFill>
                  </a:rPr>
                  <a:t>2</a:t>
                </a:r>
                <a:endParaRPr lang="en-US" sz="2000" baseline="-25000" dirty="0">
                  <a:solidFill>
                    <a:schemeClr val="bg1"/>
                  </a:solidFill>
                </a:endParaRPr>
              </a:p>
            </p:txBody>
          </p:sp>
          <p:sp>
            <p:nvSpPr>
              <p:cNvPr id="17" name="Oval 16"/>
              <p:cNvSpPr/>
              <p:nvPr/>
            </p:nvSpPr>
            <p:spPr>
              <a:xfrm>
                <a:off x="4267200" y="5105400"/>
                <a:ext cx="457200" cy="457200"/>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267200" y="5105400"/>
                <a:ext cx="457200" cy="400110"/>
              </a:xfrm>
              <a:prstGeom prst="rect">
                <a:avLst/>
              </a:prstGeom>
              <a:noFill/>
            </p:spPr>
            <p:txBody>
              <a:bodyPr wrap="square" rtlCol="0">
                <a:spAutoFit/>
              </a:bodyPr>
              <a:lstStyle/>
              <a:p>
                <a:r>
                  <a:rPr lang="en-US" sz="2000" dirty="0" smtClean="0">
                    <a:solidFill>
                      <a:schemeClr val="bg1"/>
                    </a:solidFill>
                  </a:rPr>
                  <a:t>q</a:t>
                </a:r>
                <a:r>
                  <a:rPr lang="en-US" sz="2000" baseline="-25000" dirty="0" smtClean="0">
                    <a:solidFill>
                      <a:schemeClr val="bg1"/>
                    </a:solidFill>
                  </a:rPr>
                  <a:t>3</a:t>
                </a:r>
                <a:endParaRPr lang="en-US" sz="2000" baseline="-25000" dirty="0">
                  <a:solidFill>
                    <a:schemeClr val="bg1"/>
                  </a:solidFill>
                </a:endParaRPr>
              </a:p>
            </p:txBody>
          </p:sp>
          <p:sp>
            <p:nvSpPr>
              <p:cNvPr id="19" name="Oval 18"/>
              <p:cNvSpPr/>
              <p:nvPr/>
            </p:nvSpPr>
            <p:spPr>
              <a:xfrm>
                <a:off x="5029200" y="5105400"/>
                <a:ext cx="457200" cy="457200"/>
              </a:xfrm>
              <a:prstGeom prst="ellipse">
                <a:avLst/>
              </a:prstGeom>
              <a:solidFill>
                <a:srgbClr val="00B05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029200" y="5105400"/>
                <a:ext cx="457200" cy="400110"/>
              </a:xfrm>
              <a:prstGeom prst="rect">
                <a:avLst/>
              </a:prstGeom>
              <a:noFill/>
            </p:spPr>
            <p:txBody>
              <a:bodyPr wrap="square" rtlCol="0">
                <a:spAutoFit/>
              </a:bodyPr>
              <a:lstStyle/>
              <a:p>
                <a:r>
                  <a:rPr lang="en-US" sz="2000" dirty="0" smtClean="0"/>
                  <a:t>q</a:t>
                </a:r>
                <a:r>
                  <a:rPr lang="en-US" sz="2000" baseline="-25000" dirty="0" smtClean="0"/>
                  <a:t>4</a:t>
                </a:r>
                <a:endParaRPr lang="en-US" sz="2000" baseline="-25000" dirty="0"/>
              </a:p>
            </p:txBody>
          </p:sp>
          <p:sp>
            <p:nvSpPr>
              <p:cNvPr id="21" name="Oval 20"/>
              <p:cNvSpPr/>
              <p:nvPr/>
            </p:nvSpPr>
            <p:spPr>
              <a:xfrm>
                <a:off x="6553200" y="5105400"/>
                <a:ext cx="457200" cy="457200"/>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553200" y="5105400"/>
                <a:ext cx="457200" cy="400110"/>
              </a:xfrm>
              <a:prstGeom prst="rect">
                <a:avLst/>
              </a:prstGeom>
              <a:noFill/>
            </p:spPr>
            <p:txBody>
              <a:bodyPr wrap="square" rtlCol="0">
                <a:spAutoFit/>
              </a:bodyPr>
              <a:lstStyle/>
              <a:p>
                <a:r>
                  <a:rPr lang="en-US" sz="2000" dirty="0" smtClean="0">
                    <a:solidFill>
                      <a:schemeClr val="bg1"/>
                    </a:solidFill>
                  </a:rPr>
                  <a:t>q</a:t>
                </a:r>
                <a:r>
                  <a:rPr lang="en-US" sz="2000" baseline="-25000" dirty="0" smtClean="0">
                    <a:solidFill>
                      <a:schemeClr val="bg1"/>
                    </a:solidFill>
                  </a:rPr>
                  <a:t>6</a:t>
                </a:r>
                <a:endParaRPr lang="en-US" sz="2000" baseline="-25000" dirty="0">
                  <a:solidFill>
                    <a:schemeClr val="bg1"/>
                  </a:solidFill>
                </a:endParaRPr>
              </a:p>
            </p:txBody>
          </p:sp>
          <p:sp>
            <p:nvSpPr>
              <p:cNvPr id="23" name="Oval 22"/>
              <p:cNvSpPr/>
              <p:nvPr/>
            </p:nvSpPr>
            <p:spPr>
              <a:xfrm>
                <a:off x="5791200" y="5105400"/>
                <a:ext cx="457200" cy="457200"/>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791200" y="5105400"/>
                <a:ext cx="457200" cy="400110"/>
              </a:xfrm>
              <a:prstGeom prst="rect">
                <a:avLst/>
              </a:prstGeom>
              <a:noFill/>
            </p:spPr>
            <p:txBody>
              <a:bodyPr wrap="square" rtlCol="0">
                <a:spAutoFit/>
              </a:bodyPr>
              <a:lstStyle/>
              <a:p>
                <a:r>
                  <a:rPr lang="en-US" sz="2000" dirty="0" smtClean="0">
                    <a:solidFill>
                      <a:schemeClr val="bg1"/>
                    </a:solidFill>
                  </a:rPr>
                  <a:t>q</a:t>
                </a:r>
                <a:r>
                  <a:rPr lang="en-US" sz="2000" baseline="-25000" dirty="0" smtClean="0">
                    <a:solidFill>
                      <a:schemeClr val="bg1"/>
                    </a:solidFill>
                  </a:rPr>
                  <a:t>5</a:t>
                </a:r>
                <a:endParaRPr lang="en-US" sz="2000" baseline="-25000" dirty="0">
                  <a:solidFill>
                    <a:schemeClr val="bg1"/>
                  </a:solidFill>
                </a:endParaRPr>
              </a:p>
            </p:txBody>
          </p:sp>
          <p:sp>
            <p:nvSpPr>
              <p:cNvPr id="25" name="Oval 24"/>
              <p:cNvSpPr/>
              <p:nvPr/>
            </p:nvSpPr>
            <p:spPr>
              <a:xfrm>
                <a:off x="2057400" y="5105400"/>
                <a:ext cx="457200" cy="45720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2057400" y="5105400"/>
                <a:ext cx="457200" cy="400110"/>
              </a:xfrm>
              <a:prstGeom prst="rect">
                <a:avLst/>
              </a:prstGeom>
              <a:noFill/>
            </p:spPr>
            <p:txBody>
              <a:bodyPr wrap="square" rtlCol="0">
                <a:spAutoFit/>
              </a:bodyPr>
              <a:lstStyle/>
              <a:p>
                <a:r>
                  <a:rPr lang="en-US" sz="2000" dirty="0" smtClean="0"/>
                  <a:t>q</a:t>
                </a:r>
                <a:r>
                  <a:rPr lang="en-US" sz="2000" baseline="-25000" dirty="0" smtClean="0"/>
                  <a:t>0</a:t>
                </a:r>
                <a:endParaRPr lang="en-US" sz="2000" baseline="-25000" dirty="0"/>
              </a:p>
            </p:txBody>
          </p:sp>
        </p:grpSp>
        <p:sp>
          <p:nvSpPr>
            <p:cNvPr id="40" name="TextBox 39"/>
            <p:cNvSpPr txBox="1"/>
            <p:nvPr/>
          </p:nvSpPr>
          <p:spPr>
            <a:xfrm>
              <a:off x="339611" y="1650194"/>
              <a:ext cx="3733865"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Long-term task extraction</a:t>
              </a:r>
              <a:endParaRPr lang="en-US" sz="2400" dirty="0"/>
            </a:p>
          </p:txBody>
        </p:sp>
      </p:grpSp>
      <p:pic>
        <p:nvPicPr>
          <p:cNvPr id="132" name="Picture 131"/>
          <p:cNvPicPr>
            <a:picLocks noChangeAspect="1" noChangeArrowheads="1"/>
          </p:cNvPicPr>
          <p:nvPr/>
        </p:nvPicPr>
        <p:blipFill>
          <a:blip r:embed="rId4" cstate="print"/>
          <a:srcRect/>
          <a:stretch>
            <a:fillRect/>
          </a:stretch>
        </p:blipFill>
        <p:spPr bwMode="auto">
          <a:xfrm>
            <a:off x="6059040" y="2186270"/>
            <a:ext cx="652406" cy="652406"/>
          </a:xfrm>
          <a:prstGeom prst="rect">
            <a:avLst/>
          </a:prstGeom>
          <a:noFill/>
          <a:ln w="9525">
            <a:noFill/>
            <a:miter lim="800000"/>
            <a:headEnd/>
            <a:tailEnd/>
          </a:ln>
        </p:spPr>
      </p:pic>
    </p:spTree>
    <p:extLst>
      <p:ext uri="{BB962C8B-B14F-4D97-AF65-F5344CB8AC3E}">
        <p14:creationId xmlns:p14="http://schemas.microsoft.com/office/powerpoint/2010/main" val="3227928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Extract Search Tasks?</a:t>
            </a:r>
            <a:endParaRPr lang="en-US" dirty="0"/>
          </a:p>
        </p:txBody>
      </p:sp>
      <p:sp>
        <p:nvSpPr>
          <p:cNvPr id="7" name="Slide Number Placeholder 6"/>
          <p:cNvSpPr>
            <a:spLocks noGrp="1"/>
          </p:cNvSpPr>
          <p:nvPr>
            <p:ph type="sldNum" sz="quarter" idx="12"/>
          </p:nvPr>
        </p:nvSpPr>
        <p:spPr/>
        <p:txBody>
          <a:bodyPr/>
          <a:lstStyle/>
          <a:p>
            <a:fld id="{9F2AE6BE-DF6A-4399-AA13-CB69E4F325FD}" type="slidenum">
              <a:rPr lang="en-US" smtClean="0"/>
              <a:t>12</a:t>
            </a:fld>
            <a:endParaRPr lang="en-US"/>
          </a:p>
        </p:txBody>
      </p:sp>
      <p:grpSp>
        <p:nvGrpSpPr>
          <p:cNvPr id="6" name="Group 5"/>
          <p:cNvGrpSpPr/>
          <p:nvPr/>
        </p:nvGrpSpPr>
        <p:grpSpPr>
          <a:xfrm>
            <a:off x="5132196" y="3635784"/>
            <a:ext cx="457200" cy="457200"/>
            <a:chOff x="4270574" y="3535714"/>
            <a:chExt cx="457200" cy="457200"/>
          </a:xfrm>
        </p:grpSpPr>
        <p:sp>
          <p:nvSpPr>
            <p:cNvPr id="30" name="Oval 29"/>
            <p:cNvSpPr/>
            <p:nvPr/>
          </p:nvSpPr>
          <p:spPr>
            <a:xfrm>
              <a:off x="4270574" y="3535714"/>
              <a:ext cx="457200" cy="45720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270574" y="3535714"/>
              <a:ext cx="457200" cy="400110"/>
            </a:xfrm>
            <a:prstGeom prst="rect">
              <a:avLst/>
            </a:prstGeom>
            <a:noFill/>
          </p:spPr>
          <p:txBody>
            <a:bodyPr wrap="square" rtlCol="0">
              <a:spAutoFit/>
            </a:bodyPr>
            <a:lstStyle/>
            <a:p>
              <a:r>
                <a:rPr lang="en-US" sz="2000" dirty="0"/>
                <a:t>q</a:t>
              </a:r>
              <a:r>
                <a:rPr lang="en-US" sz="2000" baseline="-25000" dirty="0"/>
                <a:t>1</a:t>
              </a:r>
            </a:p>
          </p:txBody>
        </p:sp>
      </p:grpSp>
      <p:grpSp>
        <p:nvGrpSpPr>
          <p:cNvPr id="11" name="Group 10"/>
          <p:cNvGrpSpPr/>
          <p:nvPr/>
        </p:nvGrpSpPr>
        <p:grpSpPr>
          <a:xfrm>
            <a:off x="6255229" y="3635784"/>
            <a:ext cx="457200" cy="457200"/>
            <a:chOff x="4956374" y="3535714"/>
            <a:chExt cx="457200" cy="457200"/>
          </a:xfrm>
        </p:grpSpPr>
        <p:sp>
          <p:nvSpPr>
            <p:cNvPr id="32" name="Oval 31"/>
            <p:cNvSpPr/>
            <p:nvPr/>
          </p:nvSpPr>
          <p:spPr>
            <a:xfrm>
              <a:off x="4956374" y="3535714"/>
              <a:ext cx="457200" cy="45720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4956374" y="3535714"/>
              <a:ext cx="457200" cy="400110"/>
            </a:xfrm>
            <a:prstGeom prst="rect">
              <a:avLst/>
            </a:prstGeom>
            <a:noFill/>
          </p:spPr>
          <p:txBody>
            <a:bodyPr wrap="square" rtlCol="0">
              <a:spAutoFit/>
            </a:bodyPr>
            <a:lstStyle/>
            <a:p>
              <a:r>
                <a:rPr lang="en-US" sz="2000" dirty="0"/>
                <a:t>q</a:t>
              </a:r>
              <a:r>
                <a:rPr lang="en-US" sz="2000" baseline="-25000" dirty="0"/>
                <a:t>2</a:t>
              </a:r>
            </a:p>
          </p:txBody>
        </p:sp>
      </p:grpSp>
      <p:grpSp>
        <p:nvGrpSpPr>
          <p:cNvPr id="14" name="Group 13"/>
          <p:cNvGrpSpPr/>
          <p:nvPr/>
        </p:nvGrpSpPr>
        <p:grpSpPr>
          <a:xfrm>
            <a:off x="4360532" y="4524784"/>
            <a:ext cx="457200" cy="457200"/>
            <a:chOff x="5718374" y="3535714"/>
            <a:chExt cx="457200" cy="457200"/>
          </a:xfrm>
        </p:grpSpPr>
        <p:sp>
          <p:nvSpPr>
            <p:cNvPr id="34" name="Oval 33"/>
            <p:cNvSpPr/>
            <p:nvPr/>
          </p:nvSpPr>
          <p:spPr>
            <a:xfrm>
              <a:off x="5718374" y="3535714"/>
              <a:ext cx="457200" cy="45720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5718374" y="3535714"/>
              <a:ext cx="457200" cy="400110"/>
            </a:xfrm>
            <a:prstGeom prst="rect">
              <a:avLst/>
            </a:prstGeom>
            <a:noFill/>
          </p:spPr>
          <p:txBody>
            <a:bodyPr wrap="square" rtlCol="0">
              <a:spAutoFit/>
            </a:bodyPr>
            <a:lstStyle/>
            <a:p>
              <a:r>
                <a:rPr lang="en-US" sz="2000" dirty="0"/>
                <a:t>q</a:t>
              </a:r>
              <a:r>
                <a:rPr lang="en-US" sz="2000" baseline="-25000" dirty="0"/>
                <a:t>3</a:t>
              </a:r>
            </a:p>
          </p:txBody>
        </p:sp>
      </p:grpSp>
      <p:grpSp>
        <p:nvGrpSpPr>
          <p:cNvPr id="15" name="Group 14"/>
          <p:cNvGrpSpPr/>
          <p:nvPr/>
        </p:nvGrpSpPr>
        <p:grpSpPr>
          <a:xfrm>
            <a:off x="5132196" y="5502684"/>
            <a:ext cx="457200" cy="457200"/>
            <a:chOff x="6480374" y="3535714"/>
            <a:chExt cx="457200" cy="457200"/>
          </a:xfrm>
        </p:grpSpPr>
        <p:sp>
          <p:nvSpPr>
            <p:cNvPr id="36" name="Oval 35"/>
            <p:cNvSpPr/>
            <p:nvPr/>
          </p:nvSpPr>
          <p:spPr>
            <a:xfrm>
              <a:off x="6480374" y="3535714"/>
              <a:ext cx="457200" cy="45720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6480374" y="3535714"/>
              <a:ext cx="457200" cy="400110"/>
            </a:xfrm>
            <a:prstGeom prst="rect">
              <a:avLst/>
            </a:prstGeom>
            <a:noFill/>
          </p:spPr>
          <p:txBody>
            <a:bodyPr wrap="square" rtlCol="0">
              <a:spAutoFit/>
            </a:bodyPr>
            <a:lstStyle/>
            <a:p>
              <a:r>
                <a:rPr lang="en-US" sz="2000" dirty="0"/>
                <a:t>q</a:t>
              </a:r>
              <a:r>
                <a:rPr lang="en-US" sz="2000" baseline="-25000" dirty="0"/>
                <a:t>4</a:t>
              </a:r>
            </a:p>
          </p:txBody>
        </p:sp>
      </p:grpSp>
      <p:grpSp>
        <p:nvGrpSpPr>
          <p:cNvPr id="18" name="Group 17"/>
          <p:cNvGrpSpPr/>
          <p:nvPr/>
        </p:nvGrpSpPr>
        <p:grpSpPr>
          <a:xfrm>
            <a:off x="7042629" y="4536308"/>
            <a:ext cx="457200" cy="457200"/>
            <a:chOff x="8004374" y="3535714"/>
            <a:chExt cx="457200" cy="457200"/>
          </a:xfrm>
        </p:grpSpPr>
        <p:sp>
          <p:nvSpPr>
            <p:cNvPr id="38" name="Oval 37"/>
            <p:cNvSpPr/>
            <p:nvPr/>
          </p:nvSpPr>
          <p:spPr>
            <a:xfrm>
              <a:off x="8004374" y="3535714"/>
              <a:ext cx="457200" cy="45720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8004374" y="3535714"/>
              <a:ext cx="457200" cy="400110"/>
            </a:xfrm>
            <a:prstGeom prst="rect">
              <a:avLst/>
            </a:prstGeom>
            <a:noFill/>
          </p:spPr>
          <p:txBody>
            <a:bodyPr wrap="square" rtlCol="0">
              <a:spAutoFit/>
            </a:bodyPr>
            <a:lstStyle/>
            <a:p>
              <a:r>
                <a:rPr lang="en-US" sz="2000" dirty="0"/>
                <a:t>q</a:t>
              </a:r>
              <a:r>
                <a:rPr lang="en-US" sz="2000" baseline="-25000" dirty="0"/>
                <a:t>6</a:t>
              </a:r>
            </a:p>
          </p:txBody>
        </p:sp>
      </p:grpSp>
      <p:grpSp>
        <p:nvGrpSpPr>
          <p:cNvPr id="17" name="Group 16"/>
          <p:cNvGrpSpPr/>
          <p:nvPr/>
        </p:nvGrpSpPr>
        <p:grpSpPr>
          <a:xfrm>
            <a:off x="6255229" y="5502684"/>
            <a:ext cx="457200" cy="457200"/>
            <a:chOff x="7242374" y="3535714"/>
            <a:chExt cx="457200" cy="457200"/>
          </a:xfrm>
        </p:grpSpPr>
        <p:sp>
          <p:nvSpPr>
            <p:cNvPr id="40" name="Oval 39"/>
            <p:cNvSpPr/>
            <p:nvPr/>
          </p:nvSpPr>
          <p:spPr>
            <a:xfrm>
              <a:off x="7242374" y="3535714"/>
              <a:ext cx="457200" cy="45720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7242374" y="3535714"/>
              <a:ext cx="457200" cy="400110"/>
            </a:xfrm>
            <a:prstGeom prst="rect">
              <a:avLst/>
            </a:prstGeom>
            <a:noFill/>
          </p:spPr>
          <p:txBody>
            <a:bodyPr wrap="square" rtlCol="0">
              <a:spAutoFit/>
            </a:bodyPr>
            <a:lstStyle/>
            <a:p>
              <a:r>
                <a:rPr lang="en-US" sz="2000" dirty="0"/>
                <a:t>q</a:t>
              </a:r>
              <a:r>
                <a:rPr lang="en-US" sz="2000" baseline="-25000" dirty="0"/>
                <a:t>5</a:t>
              </a:r>
            </a:p>
          </p:txBody>
        </p:sp>
      </p:grpSp>
      <p:sp>
        <p:nvSpPr>
          <p:cNvPr id="48" name="TextBox 47"/>
          <p:cNvSpPr txBox="1"/>
          <p:nvPr/>
        </p:nvSpPr>
        <p:spPr>
          <a:xfrm>
            <a:off x="8530229" y="4383966"/>
            <a:ext cx="2903941" cy="1938992"/>
          </a:xfrm>
          <a:prstGeom prst="rect">
            <a:avLst/>
          </a:prstGeom>
          <a:noFill/>
        </p:spPr>
        <p:txBody>
          <a:bodyPr wrap="square" rtlCol="0">
            <a:spAutoFit/>
          </a:bodyPr>
          <a:lstStyle/>
          <a:p>
            <a:r>
              <a:rPr lang="en-US" sz="2000" b="1" i="1" dirty="0" smtClean="0"/>
              <a:t>Existing solutions:</a:t>
            </a:r>
          </a:p>
          <a:p>
            <a:r>
              <a:rPr lang="en-US" sz="2000" i="1" dirty="0" smtClean="0"/>
              <a:t>Binary classification [</a:t>
            </a:r>
            <a:r>
              <a:rPr lang="da-DK" sz="2000" i="1" dirty="0"/>
              <a:t>Jones et al. CIKM’ 08</a:t>
            </a:r>
            <a:r>
              <a:rPr lang="da-DK" sz="2000" i="1" dirty="0" smtClean="0"/>
              <a:t>, Lucchese </a:t>
            </a:r>
            <a:r>
              <a:rPr lang="da-DK" sz="2000" i="1" dirty="0"/>
              <a:t>et al. </a:t>
            </a:r>
            <a:r>
              <a:rPr lang="da-DK" sz="2000" i="1" dirty="0" smtClean="0"/>
              <a:t>WSDM’11, Kotov </a:t>
            </a:r>
            <a:r>
              <a:rPr lang="da-DK" sz="2000" i="1" dirty="0"/>
              <a:t>et al. SIGIR’ 11</a:t>
            </a:r>
            <a:r>
              <a:rPr lang="da-DK" sz="2000" i="1" dirty="0" smtClean="0"/>
              <a:t>,  Liao </a:t>
            </a:r>
            <a:r>
              <a:rPr lang="da-DK" sz="2000" i="1" dirty="0"/>
              <a:t>et al. WWW’11</a:t>
            </a:r>
            <a:r>
              <a:rPr lang="en-US" sz="2000" i="1" dirty="0" smtClean="0"/>
              <a:t>]</a:t>
            </a:r>
            <a:endParaRPr lang="en-US" sz="2000" i="1" dirty="0"/>
          </a:p>
        </p:txBody>
      </p:sp>
      <p:cxnSp>
        <p:nvCxnSpPr>
          <p:cNvPr id="46" name="Straight Connector 45"/>
          <p:cNvCxnSpPr>
            <a:stCxn id="30" idx="3"/>
          </p:cNvCxnSpPr>
          <p:nvPr/>
        </p:nvCxnSpPr>
        <p:spPr>
          <a:xfrm flipH="1">
            <a:off x="4727952" y="4026029"/>
            <a:ext cx="471199" cy="550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34" idx="6"/>
          </p:cNvCxnSpPr>
          <p:nvPr/>
        </p:nvCxnSpPr>
        <p:spPr>
          <a:xfrm flipV="1">
            <a:off x="4817732" y="4014549"/>
            <a:ext cx="1505243" cy="73883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6616482" y="4926553"/>
            <a:ext cx="473673" cy="62742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34" idx="6"/>
          </p:cNvCxnSpPr>
          <p:nvPr/>
        </p:nvCxnSpPr>
        <p:spPr>
          <a:xfrm>
            <a:off x="4817732" y="4753384"/>
            <a:ext cx="1504452" cy="81625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30" idx="6"/>
            <a:endCxn id="32" idx="2"/>
          </p:cNvCxnSpPr>
          <p:nvPr/>
        </p:nvCxnSpPr>
        <p:spPr>
          <a:xfrm>
            <a:off x="5589396" y="3864384"/>
            <a:ext cx="66583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32" idx="4"/>
            <a:endCxn id="40" idx="0"/>
          </p:cNvCxnSpPr>
          <p:nvPr/>
        </p:nvCxnSpPr>
        <p:spPr>
          <a:xfrm>
            <a:off x="6483829" y="4092984"/>
            <a:ext cx="0" cy="14097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30" idx="5"/>
          </p:cNvCxnSpPr>
          <p:nvPr/>
        </p:nvCxnSpPr>
        <p:spPr>
          <a:xfrm>
            <a:off x="5522441" y="4026029"/>
            <a:ext cx="799743" cy="154361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30" idx="5"/>
            <a:endCxn id="38" idx="2"/>
          </p:cNvCxnSpPr>
          <p:nvPr/>
        </p:nvCxnSpPr>
        <p:spPr>
          <a:xfrm>
            <a:off x="5522441" y="4026029"/>
            <a:ext cx="1520188" cy="7388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37" idx="0"/>
            <a:endCxn id="30" idx="4"/>
          </p:cNvCxnSpPr>
          <p:nvPr/>
        </p:nvCxnSpPr>
        <p:spPr>
          <a:xfrm flipV="1">
            <a:off x="5360796" y="4092984"/>
            <a:ext cx="0" cy="14097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5521652" y="4010124"/>
            <a:ext cx="795160" cy="15595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32" idx="5"/>
          </p:cNvCxnSpPr>
          <p:nvPr/>
        </p:nvCxnSpPr>
        <p:spPr>
          <a:xfrm>
            <a:off x="6645474" y="4026029"/>
            <a:ext cx="485062" cy="5683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34" idx="5"/>
          </p:cNvCxnSpPr>
          <p:nvPr/>
        </p:nvCxnSpPr>
        <p:spPr>
          <a:xfrm>
            <a:off x="4750777" y="4915029"/>
            <a:ext cx="468480" cy="65461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34" idx="6"/>
            <a:endCxn id="38" idx="2"/>
          </p:cNvCxnSpPr>
          <p:nvPr/>
        </p:nvCxnSpPr>
        <p:spPr>
          <a:xfrm>
            <a:off x="4817732" y="4753384"/>
            <a:ext cx="2224897" cy="1152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36" idx="6"/>
            <a:endCxn id="40" idx="2"/>
          </p:cNvCxnSpPr>
          <p:nvPr/>
        </p:nvCxnSpPr>
        <p:spPr>
          <a:xfrm>
            <a:off x="5589396" y="5731284"/>
            <a:ext cx="66583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endCxn id="38" idx="2"/>
          </p:cNvCxnSpPr>
          <p:nvPr/>
        </p:nvCxnSpPr>
        <p:spPr>
          <a:xfrm flipV="1">
            <a:off x="5520860" y="4764908"/>
            <a:ext cx="1521769" cy="80473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8474" name="Group 18473"/>
          <p:cNvGrpSpPr/>
          <p:nvPr/>
        </p:nvGrpSpPr>
        <p:grpSpPr>
          <a:xfrm>
            <a:off x="3061677" y="2147887"/>
            <a:ext cx="6580126" cy="921449"/>
            <a:chOff x="3061677" y="2147887"/>
            <a:chExt cx="6580126" cy="921449"/>
          </a:xfrm>
        </p:grpSpPr>
        <p:grpSp>
          <p:nvGrpSpPr>
            <p:cNvPr id="20" name="Group 19"/>
            <p:cNvGrpSpPr/>
            <p:nvPr/>
          </p:nvGrpSpPr>
          <p:grpSpPr>
            <a:xfrm>
              <a:off x="3061677" y="2147887"/>
              <a:ext cx="4867687" cy="921449"/>
              <a:chOff x="3360924" y="2698545"/>
              <a:chExt cx="4867687" cy="921449"/>
            </a:xfrm>
          </p:grpSpPr>
          <p:pic>
            <p:nvPicPr>
              <p:cNvPr id="21" name="Picture 20"/>
              <p:cNvPicPr>
                <a:picLocks noChangeAspect="1"/>
              </p:cNvPicPr>
              <p:nvPr/>
            </p:nvPicPr>
            <p:blipFill>
              <a:blip r:embed="rId4"/>
              <a:stretch>
                <a:fillRect/>
              </a:stretch>
            </p:blipFill>
            <p:spPr>
              <a:xfrm>
                <a:off x="3382696" y="2698545"/>
                <a:ext cx="3572394" cy="274320"/>
              </a:xfrm>
              <a:prstGeom prst="rect">
                <a:avLst/>
              </a:prstGeom>
            </p:spPr>
          </p:pic>
          <p:pic>
            <p:nvPicPr>
              <p:cNvPr id="24" name="Picture 23"/>
              <p:cNvPicPr>
                <a:picLocks noChangeAspect="1"/>
              </p:cNvPicPr>
              <p:nvPr/>
            </p:nvPicPr>
            <p:blipFill>
              <a:blip r:embed="rId5"/>
              <a:stretch>
                <a:fillRect/>
              </a:stretch>
            </p:blipFill>
            <p:spPr>
              <a:xfrm>
                <a:off x="7103722" y="2698545"/>
                <a:ext cx="1103117" cy="274320"/>
              </a:xfrm>
              <a:prstGeom prst="rect">
                <a:avLst/>
              </a:prstGeom>
            </p:spPr>
          </p:pic>
          <p:pic>
            <p:nvPicPr>
              <p:cNvPr id="25" name="Picture 24"/>
              <p:cNvPicPr>
                <a:picLocks noChangeAspect="1"/>
              </p:cNvPicPr>
              <p:nvPr/>
            </p:nvPicPr>
            <p:blipFill>
              <a:blip r:embed="rId6"/>
              <a:stretch>
                <a:fillRect/>
              </a:stretch>
            </p:blipFill>
            <p:spPr>
              <a:xfrm>
                <a:off x="3360924" y="3026699"/>
                <a:ext cx="2000529" cy="274320"/>
              </a:xfrm>
              <a:prstGeom prst="rect">
                <a:avLst/>
              </a:prstGeom>
            </p:spPr>
          </p:pic>
          <p:pic>
            <p:nvPicPr>
              <p:cNvPr id="27" name="Picture 26"/>
              <p:cNvPicPr>
                <a:picLocks noChangeAspect="1"/>
              </p:cNvPicPr>
              <p:nvPr/>
            </p:nvPicPr>
            <p:blipFill>
              <a:blip r:embed="rId7"/>
              <a:stretch>
                <a:fillRect/>
              </a:stretch>
            </p:blipFill>
            <p:spPr>
              <a:xfrm>
                <a:off x="3364722" y="3345674"/>
                <a:ext cx="1913860" cy="274320"/>
              </a:xfrm>
              <a:prstGeom prst="rect">
                <a:avLst/>
              </a:prstGeom>
            </p:spPr>
          </p:pic>
          <p:pic>
            <p:nvPicPr>
              <p:cNvPr id="28" name="Picture 27"/>
              <p:cNvPicPr>
                <a:picLocks noChangeAspect="1"/>
              </p:cNvPicPr>
              <p:nvPr/>
            </p:nvPicPr>
            <p:blipFill>
              <a:blip r:embed="rId8"/>
              <a:stretch>
                <a:fillRect/>
              </a:stretch>
            </p:blipFill>
            <p:spPr>
              <a:xfrm>
                <a:off x="5485411" y="3334194"/>
                <a:ext cx="2743200" cy="274320"/>
              </a:xfrm>
              <a:prstGeom prst="rect">
                <a:avLst/>
              </a:prstGeom>
            </p:spPr>
          </p:pic>
        </p:grpSp>
        <p:pic>
          <p:nvPicPr>
            <p:cNvPr id="18473" name="Picture 18472"/>
            <p:cNvPicPr>
              <a:picLocks noChangeAspect="1"/>
            </p:cNvPicPr>
            <p:nvPr/>
          </p:nvPicPr>
          <p:blipFill>
            <a:blip r:embed="rId9"/>
            <a:stretch>
              <a:fillRect/>
            </a:stretch>
          </p:blipFill>
          <p:spPr>
            <a:xfrm>
              <a:off x="5203534" y="2439495"/>
              <a:ext cx="4438269" cy="301752"/>
            </a:xfrm>
            <a:prstGeom prst="rect">
              <a:avLst/>
            </a:prstGeom>
          </p:spPr>
        </p:pic>
      </p:grpSp>
      <p:sp>
        <p:nvSpPr>
          <p:cNvPr id="18475" name="TextBox 18474"/>
          <p:cNvSpPr txBox="1"/>
          <p:nvPr/>
        </p:nvSpPr>
        <p:spPr>
          <a:xfrm>
            <a:off x="622437" y="3529787"/>
            <a:ext cx="3668044" cy="1323439"/>
          </a:xfrm>
          <a:prstGeom prst="rect">
            <a:avLst/>
          </a:prstGeom>
          <a:noFill/>
        </p:spPr>
        <p:txBody>
          <a:bodyPr wrap="square" rtlCol="0">
            <a:spAutoFit/>
          </a:bodyPr>
          <a:lstStyle/>
          <a:p>
            <a:r>
              <a:rPr lang="en-US" sz="2000" b="1" i="1" dirty="0"/>
              <a:t>Step 1</a:t>
            </a:r>
            <a:r>
              <a:rPr lang="en-US" sz="2000" dirty="0"/>
              <a:t>: Train binary classifier on pairwise human annotations</a:t>
            </a:r>
          </a:p>
          <a:p>
            <a:r>
              <a:rPr lang="en-US" sz="2000" b="1" i="1" dirty="0"/>
              <a:t>Step 2</a:t>
            </a:r>
            <a:r>
              <a:rPr lang="en-US" sz="2000" dirty="0"/>
              <a:t>: Apply classifier on every pair of </a:t>
            </a:r>
            <a:r>
              <a:rPr lang="en-US" sz="2000" dirty="0" smtClean="0"/>
              <a:t>queries</a:t>
            </a:r>
            <a:endParaRPr lang="en-US" sz="2000" dirty="0"/>
          </a:p>
        </p:txBody>
      </p:sp>
      <p:grpSp>
        <p:nvGrpSpPr>
          <p:cNvPr id="18479" name="Group 18478"/>
          <p:cNvGrpSpPr/>
          <p:nvPr/>
        </p:nvGrpSpPr>
        <p:grpSpPr>
          <a:xfrm>
            <a:off x="4592133" y="6151559"/>
            <a:ext cx="2538402" cy="369332"/>
            <a:chOff x="8586763" y="3211286"/>
            <a:chExt cx="2538402" cy="369332"/>
          </a:xfrm>
        </p:grpSpPr>
        <p:cxnSp>
          <p:nvCxnSpPr>
            <p:cNvPr id="156" name="Straight Connector 155"/>
            <p:cNvCxnSpPr/>
            <p:nvPr/>
          </p:nvCxnSpPr>
          <p:spPr>
            <a:xfrm flipV="1">
              <a:off x="8586763" y="3403137"/>
              <a:ext cx="437494" cy="344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476" name="TextBox 18475"/>
            <p:cNvSpPr txBox="1"/>
            <p:nvPr/>
          </p:nvSpPr>
          <p:spPr>
            <a:xfrm>
              <a:off x="9014730" y="3211286"/>
              <a:ext cx="2110435" cy="369332"/>
            </a:xfrm>
            <a:prstGeom prst="rect">
              <a:avLst/>
            </a:prstGeom>
            <a:noFill/>
          </p:spPr>
          <p:txBody>
            <a:bodyPr wrap="square" rtlCol="0">
              <a:spAutoFit/>
            </a:bodyPr>
            <a:lstStyle/>
            <a:p>
              <a:r>
                <a:rPr lang="en-US" dirty="0" smtClean="0"/>
                <a:t>Not in the same task</a:t>
              </a:r>
              <a:endParaRPr lang="en-US" dirty="0"/>
            </a:p>
          </p:txBody>
        </p:sp>
      </p:grpSp>
      <p:grpSp>
        <p:nvGrpSpPr>
          <p:cNvPr id="18480" name="Group 18479"/>
          <p:cNvGrpSpPr/>
          <p:nvPr/>
        </p:nvGrpSpPr>
        <p:grpSpPr>
          <a:xfrm>
            <a:off x="4594176" y="6453757"/>
            <a:ext cx="2677053" cy="369332"/>
            <a:chOff x="8581320" y="3651128"/>
            <a:chExt cx="2677053" cy="369332"/>
          </a:xfrm>
        </p:grpSpPr>
        <p:cxnSp>
          <p:nvCxnSpPr>
            <p:cNvPr id="157" name="Straight Connector 156"/>
            <p:cNvCxnSpPr/>
            <p:nvPr/>
          </p:nvCxnSpPr>
          <p:spPr>
            <a:xfrm>
              <a:off x="8581320" y="3835796"/>
              <a:ext cx="44838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a:off x="9024257" y="3651128"/>
              <a:ext cx="2234116" cy="369332"/>
            </a:xfrm>
            <a:prstGeom prst="rect">
              <a:avLst/>
            </a:prstGeom>
            <a:noFill/>
          </p:spPr>
          <p:txBody>
            <a:bodyPr wrap="square" rtlCol="0">
              <a:spAutoFit/>
            </a:bodyPr>
            <a:lstStyle/>
            <a:p>
              <a:r>
                <a:rPr lang="en-US" dirty="0" smtClean="0"/>
                <a:t>In the same task</a:t>
              </a:r>
              <a:endParaRPr lang="en-US" dirty="0"/>
            </a:p>
          </p:txBody>
        </p:sp>
      </p:grpSp>
      <p:grpSp>
        <p:nvGrpSpPr>
          <p:cNvPr id="164" name="Group 13"/>
          <p:cNvGrpSpPr/>
          <p:nvPr/>
        </p:nvGrpSpPr>
        <p:grpSpPr>
          <a:xfrm>
            <a:off x="4180747" y="3212134"/>
            <a:ext cx="3179613" cy="522762"/>
            <a:chOff x="4526480" y="2286000"/>
            <a:chExt cx="3028204" cy="522762"/>
          </a:xfrm>
        </p:grpSpPr>
        <p:sp>
          <p:nvSpPr>
            <p:cNvPr id="165" name="Right Arrow 164"/>
            <p:cNvSpPr/>
            <p:nvPr/>
          </p:nvSpPr>
          <p:spPr>
            <a:xfrm rot="8949598">
              <a:off x="4526480" y="2580162"/>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p:cNvSpPr txBox="1"/>
            <p:nvPr/>
          </p:nvSpPr>
          <p:spPr>
            <a:xfrm>
              <a:off x="5116284" y="2286000"/>
              <a:ext cx="2438400" cy="369332"/>
            </a:xfrm>
            <a:prstGeom prst="rect">
              <a:avLst/>
            </a:prstGeom>
            <a:noFill/>
          </p:spPr>
          <p:txBody>
            <a:bodyPr wrap="square" rtlCol="0">
              <a:spAutoFit/>
            </a:bodyPr>
            <a:lstStyle/>
            <a:p>
              <a:r>
                <a:rPr lang="en-US" b="1" dirty="0">
                  <a:solidFill>
                    <a:srgbClr val="FF0000"/>
                  </a:solidFill>
                </a:rPr>
                <a:t>Expensive to acquire</a:t>
              </a:r>
            </a:p>
          </p:txBody>
        </p:sp>
      </p:grpSp>
      <p:grpSp>
        <p:nvGrpSpPr>
          <p:cNvPr id="167" name="Group 13"/>
          <p:cNvGrpSpPr/>
          <p:nvPr/>
        </p:nvGrpSpPr>
        <p:grpSpPr>
          <a:xfrm>
            <a:off x="7017964" y="3592222"/>
            <a:ext cx="3179613" cy="522762"/>
            <a:chOff x="4526480" y="2286000"/>
            <a:chExt cx="3028204" cy="522762"/>
          </a:xfrm>
        </p:grpSpPr>
        <p:sp>
          <p:nvSpPr>
            <p:cNvPr id="168" name="Right Arrow 167"/>
            <p:cNvSpPr/>
            <p:nvPr/>
          </p:nvSpPr>
          <p:spPr>
            <a:xfrm rot="8949598">
              <a:off x="4526480" y="2580162"/>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xtBox 168"/>
            <p:cNvSpPr txBox="1"/>
            <p:nvPr/>
          </p:nvSpPr>
          <p:spPr>
            <a:xfrm>
              <a:off x="5116284" y="2286000"/>
              <a:ext cx="2438400" cy="369332"/>
            </a:xfrm>
            <a:prstGeom prst="rect">
              <a:avLst/>
            </a:prstGeom>
            <a:noFill/>
          </p:spPr>
          <p:txBody>
            <a:bodyPr wrap="square" rtlCol="0">
              <a:spAutoFit/>
            </a:bodyPr>
            <a:lstStyle/>
            <a:p>
              <a:r>
                <a:rPr lang="en-US" b="1" dirty="0" smtClean="0">
                  <a:solidFill>
                    <a:srgbClr val="FF0000"/>
                  </a:solidFill>
                </a:rPr>
                <a:t>Structure is lost</a:t>
              </a:r>
              <a:endParaRPr lang="en-US" b="1" dirty="0">
                <a:solidFill>
                  <a:srgbClr val="FF0000"/>
                </a:solidFill>
              </a:endParaRPr>
            </a:p>
          </p:txBody>
        </p:sp>
      </p:grpSp>
    </p:spTree>
    <p:custDataLst>
      <p:tags r:id="rId1"/>
    </p:custDataLst>
    <p:extLst>
      <p:ext uri="{BB962C8B-B14F-4D97-AF65-F5344CB8AC3E}">
        <p14:creationId xmlns:p14="http://schemas.microsoft.com/office/powerpoint/2010/main" val="3672890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47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847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barn(inVertical)">
                                      <p:cBhvr>
                                        <p:cTn id="34" dur="500"/>
                                        <p:tgtEl>
                                          <p:spTgt spid="68"/>
                                        </p:tgtEl>
                                      </p:cBhvr>
                                    </p:animEffect>
                                  </p:childTnLst>
                                </p:cTn>
                              </p:par>
                              <p:par>
                                <p:cTn id="35" presetID="16" presetClass="entr" presetSubtype="26" fill="hold" nodeType="with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barn(inHorizontal)">
                                      <p:cBhvr>
                                        <p:cTn id="37" dur="500"/>
                                        <p:tgtEl>
                                          <p:spTgt spid="80"/>
                                        </p:tgtEl>
                                      </p:cBhvr>
                                    </p:animEffect>
                                  </p:childTnLst>
                                </p:cTn>
                              </p:par>
                              <p:par>
                                <p:cTn id="38" presetID="1" presetClass="entr" presetSubtype="0" fill="hold" nodeType="withEffect">
                                  <p:stCondLst>
                                    <p:cond delay="0"/>
                                  </p:stCondLst>
                                  <p:childTnLst>
                                    <p:set>
                                      <p:cBhvr>
                                        <p:cTn id="39" dur="1" fill="hold">
                                          <p:stCondLst>
                                            <p:cond delay="0"/>
                                          </p:stCondLst>
                                        </p:cTn>
                                        <p:tgtEl>
                                          <p:spTgt spid="18479"/>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848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77"/>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46"/>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74"/>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64"/>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97"/>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04"/>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60"/>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71"/>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92"/>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98"/>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108"/>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88"/>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nodeType="clickEffect">
                                  <p:stCondLst>
                                    <p:cond delay="0"/>
                                  </p:stCondLst>
                                  <p:childTnLst>
                                    <p:set>
                                      <p:cBhvr>
                                        <p:cTn id="73" dur="1" fill="hold">
                                          <p:stCondLst>
                                            <p:cond delay="0"/>
                                          </p:stCondLst>
                                        </p:cTn>
                                        <p:tgtEl>
                                          <p:spTgt spid="77"/>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46"/>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74"/>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104"/>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108"/>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88"/>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68"/>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97"/>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nodeType="clickEffect">
                                  <p:stCondLst>
                                    <p:cond delay="0"/>
                                  </p:stCondLst>
                                  <p:childTnLst>
                                    <p:set>
                                      <p:cBhvr>
                                        <p:cTn id="91" dur="1" fill="hold">
                                          <p:stCondLst>
                                            <p:cond delay="0"/>
                                          </p:stCondLst>
                                        </p:cTn>
                                        <p:tgtEl>
                                          <p:spTgt spid="167"/>
                                        </p:tgtEl>
                                        <p:attrNameLst>
                                          <p:attrName>style.visibility</p:attrName>
                                        </p:attrNameLst>
                                      </p:cBhvr>
                                      <p:to>
                                        <p:strVal val="visible"/>
                                      </p:to>
                                    </p:set>
                                    <p:animEffect transition="in" filter="blinds(horizontal)">
                                      <p:cBhvr>
                                        <p:cTn id="92" dur="500"/>
                                        <p:tgtEl>
                                          <p:spTgt spid="167"/>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nodeType="clickEffect">
                                  <p:stCondLst>
                                    <p:cond delay="0"/>
                                  </p:stCondLst>
                                  <p:childTnLst>
                                    <p:set>
                                      <p:cBhvr>
                                        <p:cTn id="96" dur="1" fill="hold">
                                          <p:stCondLst>
                                            <p:cond delay="0"/>
                                          </p:stCondLst>
                                        </p:cTn>
                                        <p:tgtEl>
                                          <p:spTgt spid="164"/>
                                        </p:tgtEl>
                                        <p:attrNameLst>
                                          <p:attrName>style.visibility</p:attrName>
                                        </p:attrNameLst>
                                      </p:cBhvr>
                                      <p:to>
                                        <p:strVal val="visible"/>
                                      </p:to>
                                    </p:set>
                                    <p:animEffect transition="in" filter="blinds(horizontal)">
                                      <p:cBhvr>
                                        <p:cTn id="97" dur="5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Discovering Search Task Structure</a:t>
            </a:r>
            <a:endParaRPr lang="en-US" dirty="0"/>
          </a:p>
        </p:txBody>
      </p:sp>
      <p:sp>
        <p:nvSpPr>
          <p:cNvPr id="3" name="Content Placeholder 2"/>
          <p:cNvSpPr>
            <a:spLocks noGrp="1"/>
          </p:cNvSpPr>
          <p:nvPr>
            <p:ph idx="1"/>
          </p:nvPr>
        </p:nvSpPr>
        <p:spPr/>
        <p:txBody>
          <a:bodyPr/>
          <a:lstStyle/>
          <a:p>
            <a:r>
              <a:rPr lang="en-US" dirty="0" smtClean="0"/>
              <a:t>Best-link </a:t>
            </a:r>
            <a:r>
              <a:rPr lang="en-US" dirty="0"/>
              <a:t>as </a:t>
            </a:r>
            <a:r>
              <a:rPr lang="en-US" dirty="0" smtClean="0"/>
              <a:t>task structure</a:t>
            </a:r>
            <a:endParaRPr lang="en-US" dirty="0"/>
          </a:p>
        </p:txBody>
      </p:sp>
      <p:grpSp>
        <p:nvGrpSpPr>
          <p:cNvPr id="74" name="Group 73"/>
          <p:cNvGrpSpPr/>
          <p:nvPr/>
        </p:nvGrpSpPr>
        <p:grpSpPr>
          <a:xfrm>
            <a:off x="4506191" y="4637809"/>
            <a:ext cx="4191000" cy="457200"/>
            <a:chOff x="2971800" y="4419600"/>
            <a:chExt cx="4191000" cy="457200"/>
          </a:xfrm>
        </p:grpSpPr>
        <p:sp>
          <p:nvSpPr>
            <p:cNvPr id="16" name="Oval 15"/>
            <p:cNvSpPr/>
            <p:nvPr/>
          </p:nvSpPr>
          <p:spPr>
            <a:xfrm>
              <a:off x="2971800" y="4419600"/>
              <a:ext cx="457200" cy="45720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971800" y="4419600"/>
              <a:ext cx="457200" cy="400110"/>
            </a:xfrm>
            <a:prstGeom prst="rect">
              <a:avLst/>
            </a:prstGeom>
            <a:noFill/>
          </p:spPr>
          <p:txBody>
            <a:bodyPr wrap="square" rtlCol="0">
              <a:spAutoFit/>
            </a:bodyPr>
            <a:lstStyle/>
            <a:p>
              <a:r>
                <a:rPr lang="en-US" sz="2000" dirty="0"/>
                <a:t>q</a:t>
              </a:r>
              <a:r>
                <a:rPr lang="en-US" sz="2000" baseline="-25000" dirty="0"/>
                <a:t>1</a:t>
              </a:r>
            </a:p>
          </p:txBody>
        </p:sp>
        <p:sp>
          <p:nvSpPr>
            <p:cNvPr id="17" name="Oval 16"/>
            <p:cNvSpPr/>
            <p:nvPr/>
          </p:nvSpPr>
          <p:spPr>
            <a:xfrm>
              <a:off x="3657600" y="4419600"/>
              <a:ext cx="457200" cy="45720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657600" y="4419600"/>
              <a:ext cx="457200" cy="400110"/>
            </a:xfrm>
            <a:prstGeom prst="rect">
              <a:avLst/>
            </a:prstGeom>
            <a:noFill/>
          </p:spPr>
          <p:txBody>
            <a:bodyPr wrap="square" rtlCol="0">
              <a:spAutoFit/>
            </a:bodyPr>
            <a:lstStyle/>
            <a:p>
              <a:r>
                <a:rPr lang="en-US" sz="2000" dirty="0"/>
                <a:t>q</a:t>
              </a:r>
              <a:r>
                <a:rPr lang="en-US" sz="2000" baseline="-25000" dirty="0"/>
                <a:t>2</a:t>
              </a:r>
            </a:p>
          </p:txBody>
        </p:sp>
        <p:sp>
          <p:nvSpPr>
            <p:cNvPr id="18" name="Oval 17"/>
            <p:cNvSpPr/>
            <p:nvPr/>
          </p:nvSpPr>
          <p:spPr>
            <a:xfrm>
              <a:off x="4419600" y="4419600"/>
              <a:ext cx="457200" cy="45720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419600" y="4419600"/>
              <a:ext cx="457200" cy="400110"/>
            </a:xfrm>
            <a:prstGeom prst="rect">
              <a:avLst/>
            </a:prstGeom>
            <a:noFill/>
          </p:spPr>
          <p:txBody>
            <a:bodyPr wrap="square" rtlCol="0">
              <a:spAutoFit/>
            </a:bodyPr>
            <a:lstStyle/>
            <a:p>
              <a:r>
                <a:rPr lang="en-US" sz="2000" dirty="0"/>
                <a:t>q</a:t>
              </a:r>
              <a:r>
                <a:rPr lang="en-US" sz="2000" baseline="-25000" dirty="0"/>
                <a:t>3</a:t>
              </a:r>
            </a:p>
          </p:txBody>
        </p:sp>
        <p:sp>
          <p:nvSpPr>
            <p:cNvPr id="19" name="Oval 18"/>
            <p:cNvSpPr/>
            <p:nvPr/>
          </p:nvSpPr>
          <p:spPr>
            <a:xfrm>
              <a:off x="5181600" y="4419600"/>
              <a:ext cx="457200" cy="45720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181600" y="4419600"/>
              <a:ext cx="457200" cy="400110"/>
            </a:xfrm>
            <a:prstGeom prst="rect">
              <a:avLst/>
            </a:prstGeom>
            <a:noFill/>
          </p:spPr>
          <p:txBody>
            <a:bodyPr wrap="square" rtlCol="0">
              <a:spAutoFit/>
            </a:bodyPr>
            <a:lstStyle/>
            <a:p>
              <a:r>
                <a:rPr lang="en-US" sz="2000" dirty="0"/>
                <a:t>q</a:t>
              </a:r>
              <a:r>
                <a:rPr lang="en-US" sz="2000" baseline="-25000" dirty="0"/>
                <a:t>4</a:t>
              </a:r>
            </a:p>
          </p:txBody>
        </p:sp>
        <p:sp>
          <p:nvSpPr>
            <p:cNvPr id="21" name="Oval 20"/>
            <p:cNvSpPr/>
            <p:nvPr/>
          </p:nvSpPr>
          <p:spPr>
            <a:xfrm>
              <a:off x="6705600" y="4419600"/>
              <a:ext cx="457200" cy="45720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05600" y="4419600"/>
              <a:ext cx="457200" cy="400110"/>
            </a:xfrm>
            <a:prstGeom prst="rect">
              <a:avLst/>
            </a:prstGeom>
            <a:noFill/>
          </p:spPr>
          <p:txBody>
            <a:bodyPr wrap="square" rtlCol="0">
              <a:spAutoFit/>
            </a:bodyPr>
            <a:lstStyle/>
            <a:p>
              <a:r>
                <a:rPr lang="en-US" sz="2000" dirty="0"/>
                <a:t>q</a:t>
              </a:r>
              <a:r>
                <a:rPr lang="en-US" sz="2000" baseline="-25000" dirty="0"/>
                <a:t>6</a:t>
              </a:r>
            </a:p>
          </p:txBody>
        </p:sp>
        <p:sp>
          <p:nvSpPr>
            <p:cNvPr id="20" name="Oval 19"/>
            <p:cNvSpPr/>
            <p:nvPr/>
          </p:nvSpPr>
          <p:spPr>
            <a:xfrm>
              <a:off x="5943600" y="4419600"/>
              <a:ext cx="457200" cy="45720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943600" y="4419600"/>
              <a:ext cx="457200" cy="400110"/>
            </a:xfrm>
            <a:prstGeom prst="rect">
              <a:avLst/>
            </a:prstGeom>
            <a:noFill/>
          </p:spPr>
          <p:txBody>
            <a:bodyPr wrap="square" rtlCol="0">
              <a:spAutoFit/>
            </a:bodyPr>
            <a:lstStyle/>
            <a:p>
              <a:r>
                <a:rPr lang="en-US" sz="2000" dirty="0"/>
                <a:t>q</a:t>
              </a:r>
              <a:r>
                <a:rPr lang="en-US" sz="2000" baseline="-25000" dirty="0"/>
                <a:t>5</a:t>
              </a:r>
            </a:p>
          </p:txBody>
        </p:sp>
      </p:grpSp>
      <p:sp>
        <p:nvSpPr>
          <p:cNvPr id="39" name="Arc 38"/>
          <p:cNvSpPr/>
          <p:nvPr/>
        </p:nvSpPr>
        <p:spPr>
          <a:xfrm>
            <a:off x="3972791" y="3952009"/>
            <a:ext cx="762000" cy="1371600"/>
          </a:xfrm>
          <a:prstGeom prst="arc">
            <a:avLst>
              <a:gd name="adj1" fmla="val 10747484"/>
              <a:gd name="adj2" fmla="val 0"/>
            </a:avLst>
          </a:prstGeom>
          <a:ln w="28575">
            <a:solidFill>
              <a:srgbClr val="00B05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Arc 39"/>
          <p:cNvSpPr/>
          <p:nvPr/>
        </p:nvSpPr>
        <p:spPr>
          <a:xfrm>
            <a:off x="4734791" y="3875809"/>
            <a:ext cx="2209800" cy="1524000"/>
          </a:xfrm>
          <a:prstGeom prst="arc">
            <a:avLst>
              <a:gd name="adj1" fmla="val 10747484"/>
              <a:gd name="adj2" fmla="val 0"/>
            </a:avLst>
          </a:prstGeom>
          <a:ln w="28575">
            <a:solidFill>
              <a:srgbClr val="00B05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Arc 41"/>
          <p:cNvSpPr/>
          <p:nvPr/>
        </p:nvSpPr>
        <p:spPr>
          <a:xfrm>
            <a:off x="3972791" y="4028209"/>
            <a:ext cx="1447800" cy="1143000"/>
          </a:xfrm>
          <a:prstGeom prst="arc">
            <a:avLst>
              <a:gd name="adj1" fmla="val 10747484"/>
              <a:gd name="adj2" fmla="val 0"/>
            </a:avLst>
          </a:prstGeom>
          <a:ln w="28575">
            <a:solidFill>
              <a:srgbClr val="0070C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Arc 40"/>
          <p:cNvSpPr/>
          <p:nvPr/>
        </p:nvSpPr>
        <p:spPr>
          <a:xfrm>
            <a:off x="5420591" y="4104409"/>
            <a:ext cx="762000" cy="990600"/>
          </a:xfrm>
          <a:prstGeom prst="arc">
            <a:avLst>
              <a:gd name="adj1" fmla="val 10747484"/>
              <a:gd name="adj2" fmla="val 0"/>
            </a:avLst>
          </a:prstGeom>
          <a:ln w="28575">
            <a:solidFill>
              <a:srgbClr val="0070C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Arc 42"/>
          <p:cNvSpPr/>
          <p:nvPr/>
        </p:nvSpPr>
        <p:spPr>
          <a:xfrm>
            <a:off x="6182591" y="4104409"/>
            <a:ext cx="1524000" cy="990600"/>
          </a:xfrm>
          <a:prstGeom prst="arc">
            <a:avLst>
              <a:gd name="adj1" fmla="val 10747484"/>
              <a:gd name="adj2" fmla="val 0"/>
            </a:avLst>
          </a:prstGeom>
          <a:ln w="28575">
            <a:solidFill>
              <a:srgbClr val="0070C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Arc 43"/>
          <p:cNvSpPr/>
          <p:nvPr/>
        </p:nvSpPr>
        <p:spPr>
          <a:xfrm>
            <a:off x="7706591" y="4180609"/>
            <a:ext cx="762000" cy="838200"/>
          </a:xfrm>
          <a:prstGeom prst="arc">
            <a:avLst>
              <a:gd name="adj1" fmla="val 10747484"/>
              <a:gd name="adj2" fmla="val 571080"/>
            </a:avLst>
          </a:prstGeom>
          <a:ln w="28575">
            <a:solidFill>
              <a:srgbClr val="0070C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27" name="Picture 3"/>
          <p:cNvPicPr>
            <a:picLocks noChangeAspect="1" noChangeArrowheads="1"/>
          </p:cNvPicPr>
          <p:nvPr/>
        </p:nvPicPr>
        <p:blipFill>
          <a:blip r:embed="rId3" cstate="print"/>
          <a:srcRect/>
          <a:stretch>
            <a:fillRect/>
          </a:stretch>
        </p:blipFill>
        <p:spPr bwMode="auto">
          <a:xfrm>
            <a:off x="4506191" y="5323610"/>
            <a:ext cx="3581400" cy="276369"/>
          </a:xfrm>
          <a:prstGeom prst="rect">
            <a:avLst/>
          </a:prstGeom>
          <a:noFill/>
          <a:ln w="9525">
            <a:noFill/>
            <a:miter lim="800000"/>
            <a:headEnd/>
            <a:tailEnd/>
          </a:ln>
        </p:spPr>
      </p:pic>
      <p:grpSp>
        <p:nvGrpSpPr>
          <p:cNvPr id="71" name="Group 70"/>
          <p:cNvGrpSpPr/>
          <p:nvPr/>
        </p:nvGrpSpPr>
        <p:grpSpPr>
          <a:xfrm>
            <a:off x="4506191" y="4637808"/>
            <a:ext cx="4191000" cy="457200"/>
            <a:chOff x="2971800" y="5486400"/>
            <a:chExt cx="4191000" cy="457200"/>
          </a:xfrm>
        </p:grpSpPr>
        <p:sp>
          <p:nvSpPr>
            <p:cNvPr id="57" name="Oval 56"/>
            <p:cNvSpPr/>
            <p:nvPr/>
          </p:nvSpPr>
          <p:spPr>
            <a:xfrm>
              <a:off x="2971800" y="5486400"/>
              <a:ext cx="457200" cy="457200"/>
            </a:xfrm>
            <a:prstGeom prst="ellipse">
              <a:avLst/>
            </a:prstGeom>
            <a:solidFill>
              <a:srgbClr val="00B05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2971800" y="5486400"/>
              <a:ext cx="457200" cy="400110"/>
            </a:xfrm>
            <a:prstGeom prst="rect">
              <a:avLst/>
            </a:prstGeom>
            <a:noFill/>
          </p:spPr>
          <p:txBody>
            <a:bodyPr wrap="square" rtlCol="0">
              <a:spAutoFit/>
            </a:bodyPr>
            <a:lstStyle/>
            <a:p>
              <a:r>
                <a:rPr lang="en-US" sz="2000" dirty="0"/>
                <a:t>q</a:t>
              </a:r>
              <a:r>
                <a:rPr lang="en-US" sz="2000" baseline="-25000" dirty="0"/>
                <a:t>1</a:t>
              </a:r>
            </a:p>
          </p:txBody>
        </p:sp>
        <p:sp>
          <p:nvSpPr>
            <p:cNvPr id="59" name="Oval 58"/>
            <p:cNvSpPr/>
            <p:nvPr/>
          </p:nvSpPr>
          <p:spPr>
            <a:xfrm>
              <a:off x="3657600" y="5486400"/>
              <a:ext cx="457200" cy="457200"/>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3657600" y="5486400"/>
              <a:ext cx="457200" cy="400110"/>
            </a:xfrm>
            <a:prstGeom prst="rect">
              <a:avLst/>
            </a:prstGeom>
            <a:noFill/>
          </p:spPr>
          <p:txBody>
            <a:bodyPr wrap="square" rtlCol="0">
              <a:spAutoFit/>
            </a:bodyPr>
            <a:lstStyle/>
            <a:p>
              <a:r>
                <a:rPr lang="en-US" sz="2000" dirty="0">
                  <a:solidFill>
                    <a:schemeClr val="bg1"/>
                  </a:solidFill>
                </a:rPr>
                <a:t>q</a:t>
              </a:r>
              <a:r>
                <a:rPr lang="en-US" sz="2000" baseline="-25000" dirty="0">
                  <a:solidFill>
                    <a:schemeClr val="bg1"/>
                  </a:solidFill>
                </a:rPr>
                <a:t>2</a:t>
              </a:r>
            </a:p>
          </p:txBody>
        </p:sp>
        <p:sp>
          <p:nvSpPr>
            <p:cNvPr id="61" name="Oval 60"/>
            <p:cNvSpPr/>
            <p:nvPr/>
          </p:nvSpPr>
          <p:spPr>
            <a:xfrm>
              <a:off x="4419600" y="5486400"/>
              <a:ext cx="457200" cy="457200"/>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419600" y="5486400"/>
              <a:ext cx="457200" cy="400110"/>
            </a:xfrm>
            <a:prstGeom prst="rect">
              <a:avLst/>
            </a:prstGeom>
            <a:noFill/>
          </p:spPr>
          <p:txBody>
            <a:bodyPr wrap="square" rtlCol="0">
              <a:spAutoFit/>
            </a:bodyPr>
            <a:lstStyle/>
            <a:p>
              <a:r>
                <a:rPr lang="en-US" sz="2000" dirty="0">
                  <a:solidFill>
                    <a:schemeClr val="bg1"/>
                  </a:solidFill>
                </a:rPr>
                <a:t>q</a:t>
              </a:r>
              <a:r>
                <a:rPr lang="en-US" sz="2000" baseline="-25000" dirty="0">
                  <a:solidFill>
                    <a:schemeClr val="bg1"/>
                  </a:solidFill>
                </a:rPr>
                <a:t>3</a:t>
              </a:r>
            </a:p>
          </p:txBody>
        </p:sp>
        <p:sp>
          <p:nvSpPr>
            <p:cNvPr id="63" name="Oval 62"/>
            <p:cNvSpPr/>
            <p:nvPr/>
          </p:nvSpPr>
          <p:spPr>
            <a:xfrm>
              <a:off x="5181600" y="5486400"/>
              <a:ext cx="457200" cy="457200"/>
            </a:xfrm>
            <a:prstGeom prst="ellipse">
              <a:avLst/>
            </a:prstGeom>
            <a:solidFill>
              <a:srgbClr val="00B05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5181600" y="5486400"/>
              <a:ext cx="457200" cy="400110"/>
            </a:xfrm>
            <a:prstGeom prst="rect">
              <a:avLst/>
            </a:prstGeom>
            <a:noFill/>
          </p:spPr>
          <p:txBody>
            <a:bodyPr wrap="square" rtlCol="0">
              <a:spAutoFit/>
            </a:bodyPr>
            <a:lstStyle/>
            <a:p>
              <a:r>
                <a:rPr lang="en-US" sz="2000" dirty="0"/>
                <a:t>q</a:t>
              </a:r>
              <a:r>
                <a:rPr lang="en-US" sz="2000" baseline="-25000" dirty="0"/>
                <a:t>4</a:t>
              </a:r>
            </a:p>
          </p:txBody>
        </p:sp>
        <p:sp>
          <p:nvSpPr>
            <p:cNvPr id="65" name="Oval 64"/>
            <p:cNvSpPr/>
            <p:nvPr/>
          </p:nvSpPr>
          <p:spPr>
            <a:xfrm>
              <a:off x="6705600" y="5486400"/>
              <a:ext cx="457200" cy="457200"/>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6705600" y="5486400"/>
              <a:ext cx="457200" cy="400110"/>
            </a:xfrm>
            <a:prstGeom prst="rect">
              <a:avLst/>
            </a:prstGeom>
            <a:noFill/>
          </p:spPr>
          <p:txBody>
            <a:bodyPr wrap="square" rtlCol="0">
              <a:spAutoFit/>
            </a:bodyPr>
            <a:lstStyle/>
            <a:p>
              <a:r>
                <a:rPr lang="en-US" sz="2000" dirty="0">
                  <a:solidFill>
                    <a:schemeClr val="bg1"/>
                  </a:solidFill>
                </a:rPr>
                <a:t>q</a:t>
              </a:r>
              <a:r>
                <a:rPr lang="en-US" sz="2000" baseline="-25000" dirty="0">
                  <a:solidFill>
                    <a:schemeClr val="bg1"/>
                  </a:solidFill>
                </a:rPr>
                <a:t>6</a:t>
              </a:r>
            </a:p>
          </p:txBody>
        </p:sp>
        <p:sp>
          <p:nvSpPr>
            <p:cNvPr id="67" name="Oval 66"/>
            <p:cNvSpPr/>
            <p:nvPr/>
          </p:nvSpPr>
          <p:spPr>
            <a:xfrm>
              <a:off x="5943600" y="5486400"/>
              <a:ext cx="457200" cy="457200"/>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943600" y="5486400"/>
              <a:ext cx="457200" cy="400110"/>
            </a:xfrm>
            <a:prstGeom prst="rect">
              <a:avLst/>
            </a:prstGeom>
            <a:noFill/>
          </p:spPr>
          <p:txBody>
            <a:bodyPr wrap="square" rtlCol="0">
              <a:spAutoFit/>
            </a:bodyPr>
            <a:lstStyle/>
            <a:p>
              <a:r>
                <a:rPr lang="en-US" sz="2000" dirty="0">
                  <a:solidFill>
                    <a:schemeClr val="bg1"/>
                  </a:solidFill>
                </a:rPr>
                <a:t>q</a:t>
              </a:r>
              <a:r>
                <a:rPr lang="en-US" sz="2000" baseline="-25000" dirty="0">
                  <a:solidFill>
                    <a:schemeClr val="bg1"/>
                  </a:solidFill>
                </a:rPr>
                <a:t>5</a:t>
              </a:r>
            </a:p>
          </p:txBody>
        </p:sp>
      </p:grpSp>
      <p:grpSp>
        <p:nvGrpSpPr>
          <p:cNvPr id="73" name="Group 72"/>
          <p:cNvGrpSpPr/>
          <p:nvPr/>
        </p:nvGrpSpPr>
        <p:grpSpPr>
          <a:xfrm>
            <a:off x="3744191" y="4637809"/>
            <a:ext cx="457200" cy="457200"/>
            <a:chOff x="2209800" y="5486400"/>
            <a:chExt cx="457200" cy="457200"/>
          </a:xfrm>
        </p:grpSpPr>
        <p:sp>
          <p:nvSpPr>
            <p:cNvPr id="69" name="Oval 68"/>
            <p:cNvSpPr/>
            <p:nvPr/>
          </p:nvSpPr>
          <p:spPr>
            <a:xfrm>
              <a:off x="2209800" y="5486400"/>
              <a:ext cx="457200" cy="45720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209800" y="5486400"/>
              <a:ext cx="457200" cy="400110"/>
            </a:xfrm>
            <a:prstGeom prst="rect">
              <a:avLst/>
            </a:prstGeom>
            <a:noFill/>
          </p:spPr>
          <p:txBody>
            <a:bodyPr wrap="square" rtlCol="0">
              <a:spAutoFit/>
            </a:bodyPr>
            <a:lstStyle/>
            <a:p>
              <a:r>
                <a:rPr lang="en-US" sz="2000" dirty="0"/>
                <a:t>q</a:t>
              </a:r>
              <a:r>
                <a:rPr lang="en-US" sz="2000" baseline="-25000" dirty="0"/>
                <a:t>0</a:t>
              </a:r>
            </a:p>
          </p:txBody>
        </p:sp>
      </p:grpSp>
      <p:grpSp>
        <p:nvGrpSpPr>
          <p:cNvPr id="53" name="Group 52"/>
          <p:cNvGrpSpPr/>
          <p:nvPr/>
        </p:nvGrpSpPr>
        <p:grpSpPr>
          <a:xfrm>
            <a:off x="2372591" y="3799609"/>
            <a:ext cx="6172200" cy="914400"/>
            <a:chOff x="838200" y="3300489"/>
            <a:chExt cx="6172200" cy="914400"/>
          </a:xfrm>
        </p:grpSpPr>
        <p:sp>
          <p:nvSpPr>
            <p:cNvPr id="54" name="TextBox 53"/>
            <p:cNvSpPr txBox="1"/>
            <p:nvPr/>
          </p:nvSpPr>
          <p:spPr>
            <a:xfrm>
              <a:off x="838200" y="3662379"/>
              <a:ext cx="1600200" cy="400110"/>
            </a:xfrm>
            <a:prstGeom prst="rect">
              <a:avLst/>
            </a:prstGeom>
            <a:noFill/>
          </p:spPr>
          <p:txBody>
            <a:bodyPr wrap="square" rtlCol="0">
              <a:spAutoFit/>
            </a:bodyPr>
            <a:lstStyle/>
            <a:p>
              <a:pPr algn="ctr"/>
              <a:r>
                <a:rPr lang="en-US" sz="2000" b="1" dirty="0">
                  <a:solidFill>
                    <a:srgbClr val="FF0000"/>
                  </a:solidFill>
                </a:rPr>
                <a:t>Latent!</a:t>
              </a:r>
            </a:p>
          </p:txBody>
        </p:sp>
        <p:sp>
          <p:nvSpPr>
            <p:cNvPr id="55" name="Rounded Rectangle 54"/>
            <p:cNvSpPr/>
            <p:nvPr/>
          </p:nvSpPr>
          <p:spPr>
            <a:xfrm>
              <a:off x="2286000" y="3300489"/>
              <a:ext cx="4724400" cy="914400"/>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Placeholder 5"/>
          <p:cNvSpPr>
            <a:spLocks noGrp="1"/>
          </p:cNvSpPr>
          <p:nvPr>
            <p:ph type="sldNum" sz="quarter" idx="12"/>
          </p:nvPr>
        </p:nvSpPr>
        <p:spPr/>
        <p:txBody>
          <a:bodyPr/>
          <a:lstStyle/>
          <a:p>
            <a:fld id="{9F2AE6BE-DF6A-4399-AA13-CB69E4F325FD}" type="slidenum">
              <a:rPr lang="en-US" smtClean="0"/>
              <a:t>13</a:t>
            </a:fld>
            <a:endParaRPr lang="en-US"/>
          </a:p>
        </p:txBody>
      </p:sp>
      <p:grpSp>
        <p:nvGrpSpPr>
          <p:cNvPr id="45" name="Group 44"/>
          <p:cNvGrpSpPr/>
          <p:nvPr/>
        </p:nvGrpSpPr>
        <p:grpSpPr>
          <a:xfrm>
            <a:off x="3211813" y="2698773"/>
            <a:ext cx="6580126" cy="921449"/>
            <a:chOff x="3061677" y="2147887"/>
            <a:chExt cx="6580126" cy="921449"/>
          </a:xfrm>
        </p:grpSpPr>
        <p:grpSp>
          <p:nvGrpSpPr>
            <p:cNvPr id="46" name="Group 45"/>
            <p:cNvGrpSpPr/>
            <p:nvPr/>
          </p:nvGrpSpPr>
          <p:grpSpPr>
            <a:xfrm>
              <a:off x="3061677" y="2147887"/>
              <a:ext cx="4867687" cy="921449"/>
              <a:chOff x="3360924" y="2698545"/>
              <a:chExt cx="4867687" cy="921449"/>
            </a:xfrm>
          </p:grpSpPr>
          <p:pic>
            <p:nvPicPr>
              <p:cNvPr id="48" name="Picture 47"/>
              <p:cNvPicPr>
                <a:picLocks noChangeAspect="1"/>
              </p:cNvPicPr>
              <p:nvPr/>
            </p:nvPicPr>
            <p:blipFill>
              <a:blip r:embed="rId4"/>
              <a:stretch>
                <a:fillRect/>
              </a:stretch>
            </p:blipFill>
            <p:spPr>
              <a:xfrm>
                <a:off x="3382696" y="2698545"/>
                <a:ext cx="3572394" cy="274320"/>
              </a:xfrm>
              <a:prstGeom prst="rect">
                <a:avLst/>
              </a:prstGeom>
            </p:spPr>
          </p:pic>
          <p:pic>
            <p:nvPicPr>
              <p:cNvPr id="49" name="Picture 48"/>
              <p:cNvPicPr>
                <a:picLocks noChangeAspect="1"/>
              </p:cNvPicPr>
              <p:nvPr/>
            </p:nvPicPr>
            <p:blipFill>
              <a:blip r:embed="rId5"/>
              <a:stretch>
                <a:fillRect/>
              </a:stretch>
            </p:blipFill>
            <p:spPr>
              <a:xfrm>
                <a:off x="7103722" y="2698545"/>
                <a:ext cx="1103117" cy="274320"/>
              </a:xfrm>
              <a:prstGeom prst="rect">
                <a:avLst/>
              </a:prstGeom>
            </p:spPr>
          </p:pic>
          <p:pic>
            <p:nvPicPr>
              <p:cNvPr id="50" name="Picture 49"/>
              <p:cNvPicPr>
                <a:picLocks noChangeAspect="1"/>
              </p:cNvPicPr>
              <p:nvPr/>
            </p:nvPicPr>
            <p:blipFill>
              <a:blip r:embed="rId6"/>
              <a:stretch>
                <a:fillRect/>
              </a:stretch>
            </p:blipFill>
            <p:spPr>
              <a:xfrm>
                <a:off x="3360924" y="3026699"/>
                <a:ext cx="2000529" cy="274320"/>
              </a:xfrm>
              <a:prstGeom prst="rect">
                <a:avLst/>
              </a:prstGeom>
            </p:spPr>
          </p:pic>
          <p:pic>
            <p:nvPicPr>
              <p:cNvPr id="51" name="Picture 50"/>
              <p:cNvPicPr>
                <a:picLocks noChangeAspect="1"/>
              </p:cNvPicPr>
              <p:nvPr/>
            </p:nvPicPr>
            <p:blipFill>
              <a:blip r:embed="rId7"/>
              <a:stretch>
                <a:fillRect/>
              </a:stretch>
            </p:blipFill>
            <p:spPr>
              <a:xfrm>
                <a:off x="3364722" y="3345674"/>
                <a:ext cx="1913860" cy="274320"/>
              </a:xfrm>
              <a:prstGeom prst="rect">
                <a:avLst/>
              </a:prstGeom>
            </p:spPr>
          </p:pic>
          <p:pic>
            <p:nvPicPr>
              <p:cNvPr id="52" name="Picture 51"/>
              <p:cNvPicPr>
                <a:picLocks noChangeAspect="1"/>
              </p:cNvPicPr>
              <p:nvPr/>
            </p:nvPicPr>
            <p:blipFill>
              <a:blip r:embed="rId8"/>
              <a:stretch>
                <a:fillRect/>
              </a:stretch>
            </p:blipFill>
            <p:spPr>
              <a:xfrm>
                <a:off x="5485411" y="3334194"/>
                <a:ext cx="2743200" cy="274320"/>
              </a:xfrm>
              <a:prstGeom prst="rect">
                <a:avLst/>
              </a:prstGeom>
            </p:spPr>
          </p:pic>
        </p:grpSp>
        <p:pic>
          <p:nvPicPr>
            <p:cNvPr id="47" name="Picture 46"/>
            <p:cNvPicPr>
              <a:picLocks noChangeAspect="1"/>
            </p:cNvPicPr>
            <p:nvPr/>
          </p:nvPicPr>
          <p:blipFill>
            <a:blip r:embed="rId9"/>
            <a:stretch>
              <a:fillRect/>
            </a:stretch>
          </p:blipFill>
          <p:spPr>
            <a:xfrm>
              <a:off x="5203534" y="2439495"/>
              <a:ext cx="4438269" cy="301752"/>
            </a:xfrm>
            <a:prstGeom prst="rect">
              <a:avLst/>
            </a:prstGeom>
          </p:spPr>
        </p:pic>
      </p:grpSp>
    </p:spTree>
    <p:custDataLst>
      <p:tags r:id="rId1"/>
    </p:custDataLst>
    <p:extLst>
      <p:ext uri="{BB962C8B-B14F-4D97-AF65-F5344CB8AC3E}">
        <p14:creationId xmlns:p14="http://schemas.microsoft.com/office/powerpoint/2010/main" val="2521945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ox(in)">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par>
                          <p:cTn id="13" fill="hold">
                            <p:stCondLst>
                              <p:cond delay="500"/>
                            </p:stCondLst>
                            <p:childTnLst>
                              <p:par>
                                <p:cTn id="14" presetID="16" presetClass="entr" presetSubtype="42"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barn(outHorizontal)">
                                      <p:cBhvr>
                                        <p:cTn id="16" dur="500"/>
                                        <p:tgtEl>
                                          <p:spTgt spid="40"/>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blinds(horizontal)">
                                      <p:cBhvr>
                                        <p:cTn id="28" dur="500"/>
                                        <p:tgtEl>
                                          <p:spTgt spid="71"/>
                                        </p:tgtEl>
                                      </p:cBhvr>
                                    </p:animEffect>
                                  </p:childTnLst>
                                </p:cTn>
                              </p:par>
                            </p:childTnLst>
                          </p:cTn>
                        </p:par>
                        <p:par>
                          <p:cTn id="29" fill="hold">
                            <p:stCondLst>
                              <p:cond delay="500"/>
                            </p:stCondLst>
                            <p:childTnLst>
                              <p:par>
                                <p:cTn id="30" presetID="3" presetClass="entr" presetSubtype="10" fill="hold" nodeType="afterEffect">
                                  <p:stCondLst>
                                    <p:cond delay="0"/>
                                  </p:stCondLst>
                                  <p:childTnLst>
                                    <p:set>
                                      <p:cBhvr>
                                        <p:cTn id="31" dur="1" fill="hold">
                                          <p:stCondLst>
                                            <p:cond delay="0"/>
                                          </p:stCondLst>
                                        </p:cTn>
                                        <p:tgtEl>
                                          <p:spTgt spid="1027"/>
                                        </p:tgtEl>
                                        <p:attrNameLst>
                                          <p:attrName>style.visibility</p:attrName>
                                        </p:attrNameLst>
                                      </p:cBhvr>
                                      <p:to>
                                        <p:strVal val="visible"/>
                                      </p:to>
                                    </p:set>
                                    <p:animEffect transition="in" filter="blinds(horizontal)">
                                      <p:cBhvr>
                                        <p:cTn id="32" dur="500"/>
                                        <p:tgtEl>
                                          <p:spTgt spid="102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box(in)">
                                      <p:cBhvr>
                                        <p:cTn id="37" dur="500"/>
                                        <p:tgtEl>
                                          <p:spTgt spid="7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barn(inHorizontal)">
                                      <p:cBhvr>
                                        <p:cTn id="42" dur="500"/>
                                        <p:tgtEl>
                                          <p:spTgt spid="39"/>
                                        </p:tgtEl>
                                      </p:cBhvr>
                                    </p:animEffect>
                                  </p:childTnLst>
                                </p:cTn>
                              </p:par>
                              <p:par>
                                <p:cTn id="43" presetID="16" presetClass="entr" presetSubtype="26"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barn(inHorizontal)">
                                      <p:cBhvr>
                                        <p:cTn id="45" dur="500"/>
                                        <p:tgtEl>
                                          <p:spTgt spid="42"/>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blinds(horizontal)">
                                      <p:cBhvr>
                                        <p:cTn id="5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9" grpId="0" animBg="1"/>
      <p:bldP spid="40" grpId="0" animBg="1"/>
      <p:bldP spid="42" grpId="0" animBg="1"/>
      <p:bldP spid="41"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Structured Learning Approach </a:t>
            </a:r>
            <a:r>
              <a:rPr lang="en-US" baseline="30000" dirty="0" smtClean="0"/>
              <a:t>[WWW’2013a]</a:t>
            </a:r>
            <a:endParaRPr lang="en-US" baseline="30000" dirty="0"/>
          </a:p>
        </p:txBody>
      </p:sp>
      <p:sp>
        <p:nvSpPr>
          <p:cNvPr id="3" name="Content Placeholder 2"/>
          <p:cNvSpPr>
            <a:spLocks noGrp="1"/>
          </p:cNvSpPr>
          <p:nvPr>
            <p:ph idx="1"/>
          </p:nvPr>
        </p:nvSpPr>
        <p:spPr/>
        <p:txBody>
          <a:bodyPr/>
          <a:lstStyle/>
          <a:p>
            <a:r>
              <a:rPr lang="en-US" dirty="0" err="1" smtClean="0"/>
              <a:t>bestlink</a:t>
            </a:r>
            <a:r>
              <a:rPr lang="en-US" dirty="0" smtClean="0"/>
              <a:t> SVM</a:t>
            </a:r>
          </a:p>
          <a:p>
            <a:pPr lvl="1"/>
            <a:r>
              <a:rPr lang="en-US" dirty="0" smtClean="0"/>
              <a:t>A linear model parameterized by </a:t>
            </a:r>
            <a:endParaRPr lang="en-US" dirty="0"/>
          </a:p>
        </p:txBody>
      </p:sp>
      <p:pic>
        <p:nvPicPr>
          <p:cNvPr id="1026" name="Picture 2"/>
          <p:cNvPicPr>
            <a:picLocks noChangeAspect="1" noChangeArrowheads="1"/>
          </p:cNvPicPr>
          <p:nvPr/>
        </p:nvPicPr>
        <p:blipFill>
          <a:blip r:embed="rId4" cstate="print"/>
          <a:srcRect/>
          <a:stretch>
            <a:fillRect/>
          </a:stretch>
        </p:blipFill>
        <p:spPr bwMode="auto">
          <a:xfrm>
            <a:off x="4017358" y="2753654"/>
            <a:ext cx="3912882" cy="60960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5750883" y="2400993"/>
            <a:ext cx="237744" cy="182880"/>
          </a:xfrm>
          <a:prstGeom prst="rect">
            <a:avLst/>
          </a:prstGeom>
          <a:noFill/>
          <a:ln w="9525">
            <a:noFill/>
            <a:miter lim="800000"/>
            <a:headEnd/>
            <a:tailEnd/>
          </a:ln>
        </p:spPr>
      </p:pic>
      <p:grpSp>
        <p:nvGrpSpPr>
          <p:cNvPr id="234" name="Group 233"/>
          <p:cNvGrpSpPr/>
          <p:nvPr/>
        </p:nvGrpSpPr>
        <p:grpSpPr>
          <a:xfrm>
            <a:off x="3073930" y="3456206"/>
            <a:ext cx="2636548" cy="698076"/>
            <a:chOff x="1676400" y="3340524"/>
            <a:chExt cx="2636548" cy="698076"/>
          </a:xfrm>
        </p:grpSpPr>
        <p:sp>
          <p:nvSpPr>
            <p:cNvPr id="9" name="Right Arrow 8"/>
            <p:cNvSpPr/>
            <p:nvPr/>
          </p:nvSpPr>
          <p:spPr>
            <a:xfrm rot="8403054">
              <a:off x="3810028" y="3340524"/>
              <a:ext cx="50292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676400" y="3669268"/>
              <a:ext cx="2362200" cy="369332"/>
            </a:xfrm>
            <a:prstGeom prst="rect">
              <a:avLst/>
            </a:prstGeom>
            <a:noFill/>
          </p:spPr>
          <p:txBody>
            <a:bodyPr wrap="square" rtlCol="0">
              <a:spAutoFit/>
            </a:bodyPr>
            <a:lstStyle/>
            <a:p>
              <a:r>
                <a:rPr lang="en-US" dirty="0"/>
                <a:t>space of task partitions</a:t>
              </a:r>
            </a:p>
          </p:txBody>
        </p:sp>
      </p:grpSp>
      <p:grpSp>
        <p:nvGrpSpPr>
          <p:cNvPr id="235" name="Group 234"/>
          <p:cNvGrpSpPr/>
          <p:nvPr/>
        </p:nvGrpSpPr>
        <p:grpSpPr>
          <a:xfrm>
            <a:off x="5359930" y="3392282"/>
            <a:ext cx="2362200" cy="750332"/>
            <a:chOff x="3962400" y="3276600"/>
            <a:chExt cx="2362200" cy="750332"/>
          </a:xfrm>
        </p:grpSpPr>
        <p:sp>
          <p:nvSpPr>
            <p:cNvPr id="10" name="Right Arrow 9"/>
            <p:cNvSpPr/>
            <p:nvPr/>
          </p:nvSpPr>
          <p:spPr>
            <a:xfrm rot="5400000">
              <a:off x="4549140" y="3375660"/>
              <a:ext cx="38100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962400" y="3657600"/>
              <a:ext cx="2362200" cy="369332"/>
            </a:xfrm>
            <a:prstGeom prst="rect">
              <a:avLst/>
            </a:prstGeom>
            <a:noFill/>
          </p:spPr>
          <p:txBody>
            <a:bodyPr wrap="square" rtlCol="0">
              <a:spAutoFit/>
            </a:bodyPr>
            <a:lstStyle/>
            <a:p>
              <a:r>
                <a:rPr lang="en-US" dirty="0"/>
                <a:t>space of best-links</a:t>
              </a:r>
            </a:p>
          </p:txBody>
        </p:sp>
      </p:grpSp>
      <p:grpSp>
        <p:nvGrpSpPr>
          <p:cNvPr id="236" name="Group 235"/>
          <p:cNvGrpSpPr/>
          <p:nvPr/>
        </p:nvGrpSpPr>
        <p:grpSpPr>
          <a:xfrm>
            <a:off x="7188730" y="3161210"/>
            <a:ext cx="2362200" cy="981404"/>
            <a:chOff x="5791200" y="3045528"/>
            <a:chExt cx="2362200" cy="981404"/>
          </a:xfrm>
        </p:grpSpPr>
        <p:sp>
          <p:nvSpPr>
            <p:cNvPr id="13" name="Right Arrow 12"/>
            <p:cNvSpPr/>
            <p:nvPr/>
          </p:nvSpPr>
          <p:spPr>
            <a:xfrm rot="3397579">
              <a:off x="5675945" y="3274128"/>
              <a:ext cx="64008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791200" y="3657600"/>
              <a:ext cx="2362200" cy="369332"/>
            </a:xfrm>
            <a:prstGeom prst="rect">
              <a:avLst/>
            </a:prstGeom>
            <a:noFill/>
          </p:spPr>
          <p:txBody>
            <a:bodyPr wrap="square" rtlCol="0">
              <a:spAutoFit/>
            </a:bodyPr>
            <a:lstStyle/>
            <a:p>
              <a:r>
                <a:rPr lang="en-US" dirty="0"/>
                <a:t>feature vector</a:t>
              </a:r>
            </a:p>
          </p:txBody>
        </p:sp>
      </p:grpSp>
      <p:grpSp>
        <p:nvGrpSpPr>
          <p:cNvPr id="232" name="Group 231"/>
          <p:cNvGrpSpPr/>
          <p:nvPr/>
        </p:nvGrpSpPr>
        <p:grpSpPr>
          <a:xfrm>
            <a:off x="3454930" y="4459082"/>
            <a:ext cx="4953000" cy="1524000"/>
            <a:chOff x="2057400" y="4343400"/>
            <a:chExt cx="4953000" cy="1524000"/>
          </a:xfrm>
        </p:grpSpPr>
        <p:sp>
          <p:nvSpPr>
            <p:cNvPr id="205" name="Arc 204"/>
            <p:cNvSpPr/>
            <p:nvPr/>
          </p:nvSpPr>
          <p:spPr>
            <a:xfrm>
              <a:off x="2286000" y="4419600"/>
              <a:ext cx="762000" cy="1371600"/>
            </a:xfrm>
            <a:prstGeom prst="arc">
              <a:avLst>
                <a:gd name="adj1" fmla="val 10747484"/>
                <a:gd name="adj2" fmla="val 0"/>
              </a:avLst>
            </a:prstGeom>
            <a:ln w="28575">
              <a:solidFill>
                <a:srgbClr val="00B05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 name="Arc 205"/>
            <p:cNvSpPr/>
            <p:nvPr/>
          </p:nvSpPr>
          <p:spPr>
            <a:xfrm>
              <a:off x="3048000" y="4343400"/>
              <a:ext cx="2209800" cy="1524000"/>
            </a:xfrm>
            <a:prstGeom prst="arc">
              <a:avLst>
                <a:gd name="adj1" fmla="val 10747484"/>
                <a:gd name="adj2" fmla="val 0"/>
              </a:avLst>
            </a:prstGeom>
            <a:ln w="28575">
              <a:solidFill>
                <a:srgbClr val="00B05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 name="Arc 206"/>
            <p:cNvSpPr/>
            <p:nvPr/>
          </p:nvSpPr>
          <p:spPr>
            <a:xfrm>
              <a:off x="2286000" y="4495800"/>
              <a:ext cx="1447800" cy="1143000"/>
            </a:xfrm>
            <a:prstGeom prst="arc">
              <a:avLst>
                <a:gd name="adj1" fmla="val 10747484"/>
                <a:gd name="adj2" fmla="val 0"/>
              </a:avLst>
            </a:prstGeom>
            <a:ln w="28575">
              <a:solidFill>
                <a:srgbClr val="0070C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 name="Arc 208"/>
            <p:cNvSpPr/>
            <p:nvPr/>
          </p:nvSpPr>
          <p:spPr>
            <a:xfrm>
              <a:off x="3733800" y="4572000"/>
              <a:ext cx="762000" cy="990600"/>
            </a:xfrm>
            <a:prstGeom prst="arc">
              <a:avLst>
                <a:gd name="adj1" fmla="val 10747484"/>
                <a:gd name="adj2" fmla="val 0"/>
              </a:avLst>
            </a:prstGeom>
            <a:ln w="28575">
              <a:solidFill>
                <a:srgbClr val="0070C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 name="Arc 209"/>
            <p:cNvSpPr/>
            <p:nvPr/>
          </p:nvSpPr>
          <p:spPr>
            <a:xfrm>
              <a:off x="4495800" y="4572000"/>
              <a:ext cx="1524000" cy="990600"/>
            </a:xfrm>
            <a:prstGeom prst="arc">
              <a:avLst>
                <a:gd name="adj1" fmla="val 10747484"/>
                <a:gd name="adj2" fmla="val 0"/>
              </a:avLst>
            </a:prstGeom>
            <a:ln w="28575">
              <a:solidFill>
                <a:srgbClr val="0070C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Arc 210"/>
            <p:cNvSpPr/>
            <p:nvPr/>
          </p:nvSpPr>
          <p:spPr>
            <a:xfrm>
              <a:off x="6019800" y="4648200"/>
              <a:ext cx="762000" cy="838200"/>
            </a:xfrm>
            <a:prstGeom prst="arc">
              <a:avLst>
                <a:gd name="adj1" fmla="val 10747484"/>
                <a:gd name="adj2" fmla="val 584826"/>
              </a:avLst>
            </a:prstGeom>
            <a:ln w="28575">
              <a:solidFill>
                <a:srgbClr val="0070C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6" name="Oval 215"/>
            <p:cNvSpPr/>
            <p:nvPr/>
          </p:nvSpPr>
          <p:spPr>
            <a:xfrm>
              <a:off x="2819400" y="5105400"/>
              <a:ext cx="457200" cy="457200"/>
            </a:xfrm>
            <a:prstGeom prst="ellipse">
              <a:avLst/>
            </a:prstGeom>
            <a:solidFill>
              <a:srgbClr val="00B05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extBox 216"/>
            <p:cNvSpPr txBox="1"/>
            <p:nvPr/>
          </p:nvSpPr>
          <p:spPr>
            <a:xfrm>
              <a:off x="2819400" y="5105400"/>
              <a:ext cx="457200" cy="400110"/>
            </a:xfrm>
            <a:prstGeom prst="rect">
              <a:avLst/>
            </a:prstGeom>
            <a:noFill/>
          </p:spPr>
          <p:txBody>
            <a:bodyPr wrap="square" rtlCol="0">
              <a:spAutoFit/>
            </a:bodyPr>
            <a:lstStyle/>
            <a:p>
              <a:r>
                <a:rPr lang="en-US" sz="2000" dirty="0"/>
                <a:t>q</a:t>
              </a:r>
              <a:r>
                <a:rPr lang="en-US" sz="2000" baseline="-25000" dirty="0"/>
                <a:t>1</a:t>
              </a:r>
            </a:p>
          </p:txBody>
        </p:sp>
        <p:sp>
          <p:nvSpPr>
            <p:cNvPr id="218" name="Oval 217"/>
            <p:cNvSpPr/>
            <p:nvPr/>
          </p:nvSpPr>
          <p:spPr>
            <a:xfrm>
              <a:off x="3505200" y="5105400"/>
              <a:ext cx="457200" cy="457200"/>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Box 218"/>
            <p:cNvSpPr txBox="1"/>
            <p:nvPr/>
          </p:nvSpPr>
          <p:spPr>
            <a:xfrm>
              <a:off x="3505200" y="5105400"/>
              <a:ext cx="457200" cy="400110"/>
            </a:xfrm>
            <a:prstGeom prst="rect">
              <a:avLst/>
            </a:prstGeom>
            <a:noFill/>
          </p:spPr>
          <p:txBody>
            <a:bodyPr wrap="square" rtlCol="0">
              <a:spAutoFit/>
            </a:bodyPr>
            <a:lstStyle/>
            <a:p>
              <a:r>
                <a:rPr lang="en-US" sz="2000" dirty="0">
                  <a:solidFill>
                    <a:schemeClr val="bg1"/>
                  </a:solidFill>
                </a:rPr>
                <a:t>q</a:t>
              </a:r>
              <a:r>
                <a:rPr lang="en-US" sz="2000" baseline="-25000" dirty="0">
                  <a:solidFill>
                    <a:schemeClr val="bg1"/>
                  </a:solidFill>
                </a:rPr>
                <a:t>2</a:t>
              </a:r>
            </a:p>
          </p:txBody>
        </p:sp>
        <p:sp>
          <p:nvSpPr>
            <p:cNvPr id="220" name="Oval 219"/>
            <p:cNvSpPr/>
            <p:nvPr/>
          </p:nvSpPr>
          <p:spPr>
            <a:xfrm>
              <a:off x="4267200" y="5105400"/>
              <a:ext cx="457200" cy="457200"/>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TextBox 220"/>
            <p:cNvSpPr txBox="1"/>
            <p:nvPr/>
          </p:nvSpPr>
          <p:spPr>
            <a:xfrm>
              <a:off x="4267200" y="5105400"/>
              <a:ext cx="457200" cy="400110"/>
            </a:xfrm>
            <a:prstGeom prst="rect">
              <a:avLst/>
            </a:prstGeom>
            <a:noFill/>
          </p:spPr>
          <p:txBody>
            <a:bodyPr wrap="square" rtlCol="0">
              <a:spAutoFit/>
            </a:bodyPr>
            <a:lstStyle/>
            <a:p>
              <a:r>
                <a:rPr lang="en-US" sz="2000" dirty="0">
                  <a:solidFill>
                    <a:schemeClr val="bg1"/>
                  </a:solidFill>
                </a:rPr>
                <a:t>q</a:t>
              </a:r>
              <a:r>
                <a:rPr lang="en-US" sz="2000" baseline="-25000" dirty="0">
                  <a:solidFill>
                    <a:schemeClr val="bg1"/>
                  </a:solidFill>
                </a:rPr>
                <a:t>3</a:t>
              </a:r>
            </a:p>
          </p:txBody>
        </p:sp>
        <p:sp>
          <p:nvSpPr>
            <p:cNvPr id="222" name="Oval 221"/>
            <p:cNvSpPr/>
            <p:nvPr/>
          </p:nvSpPr>
          <p:spPr>
            <a:xfrm>
              <a:off x="5029200" y="5105400"/>
              <a:ext cx="457200" cy="457200"/>
            </a:xfrm>
            <a:prstGeom prst="ellipse">
              <a:avLst/>
            </a:prstGeom>
            <a:solidFill>
              <a:srgbClr val="00B05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extBox 222"/>
            <p:cNvSpPr txBox="1"/>
            <p:nvPr/>
          </p:nvSpPr>
          <p:spPr>
            <a:xfrm>
              <a:off x="5029200" y="5105400"/>
              <a:ext cx="457200" cy="400110"/>
            </a:xfrm>
            <a:prstGeom prst="rect">
              <a:avLst/>
            </a:prstGeom>
            <a:noFill/>
          </p:spPr>
          <p:txBody>
            <a:bodyPr wrap="square" rtlCol="0">
              <a:spAutoFit/>
            </a:bodyPr>
            <a:lstStyle/>
            <a:p>
              <a:r>
                <a:rPr lang="en-US" sz="2000" dirty="0"/>
                <a:t>q</a:t>
              </a:r>
              <a:r>
                <a:rPr lang="en-US" sz="2000" baseline="-25000" dirty="0"/>
                <a:t>4</a:t>
              </a:r>
            </a:p>
          </p:txBody>
        </p:sp>
        <p:sp>
          <p:nvSpPr>
            <p:cNvPr id="224" name="Oval 223"/>
            <p:cNvSpPr/>
            <p:nvPr/>
          </p:nvSpPr>
          <p:spPr>
            <a:xfrm>
              <a:off x="6553200" y="5105400"/>
              <a:ext cx="457200" cy="457200"/>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TextBox 224"/>
            <p:cNvSpPr txBox="1"/>
            <p:nvPr/>
          </p:nvSpPr>
          <p:spPr>
            <a:xfrm>
              <a:off x="6553200" y="5105400"/>
              <a:ext cx="457200" cy="400110"/>
            </a:xfrm>
            <a:prstGeom prst="rect">
              <a:avLst/>
            </a:prstGeom>
            <a:noFill/>
          </p:spPr>
          <p:txBody>
            <a:bodyPr wrap="square" rtlCol="0">
              <a:spAutoFit/>
            </a:bodyPr>
            <a:lstStyle/>
            <a:p>
              <a:r>
                <a:rPr lang="en-US" sz="2000" dirty="0">
                  <a:solidFill>
                    <a:schemeClr val="bg1"/>
                  </a:solidFill>
                </a:rPr>
                <a:t>q</a:t>
              </a:r>
              <a:r>
                <a:rPr lang="en-US" sz="2000" baseline="-25000" dirty="0">
                  <a:solidFill>
                    <a:schemeClr val="bg1"/>
                  </a:solidFill>
                </a:rPr>
                <a:t>6</a:t>
              </a:r>
            </a:p>
          </p:txBody>
        </p:sp>
        <p:sp>
          <p:nvSpPr>
            <p:cNvPr id="226" name="Oval 225"/>
            <p:cNvSpPr/>
            <p:nvPr/>
          </p:nvSpPr>
          <p:spPr>
            <a:xfrm>
              <a:off x="5791200" y="5105400"/>
              <a:ext cx="457200" cy="457200"/>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extBox 226"/>
            <p:cNvSpPr txBox="1"/>
            <p:nvPr/>
          </p:nvSpPr>
          <p:spPr>
            <a:xfrm>
              <a:off x="5791200" y="5105400"/>
              <a:ext cx="457200" cy="400110"/>
            </a:xfrm>
            <a:prstGeom prst="rect">
              <a:avLst/>
            </a:prstGeom>
            <a:noFill/>
          </p:spPr>
          <p:txBody>
            <a:bodyPr wrap="square" rtlCol="0">
              <a:spAutoFit/>
            </a:bodyPr>
            <a:lstStyle/>
            <a:p>
              <a:r>
                <a:rPr lang="en-US" sz="2000" dirty="0">
                  <a:solidFill>
                    <a:schemeClr val="bg1"/>
                  </a:solidFill>
                </a:rPr>
                <a:t>q</a:t>
              </a:r>
              <a:r>
                <a:rPr lang="en-US" sz="2000" baseline="-25000" dirty="0">
                  <a:solidFill>
                    <a:schemeClr val="bg1"/>
                  </a:solidFill>
                </a:rPr>
                <a:t>5</a:t>
              </a:r>
            </a:p>
          </p:txBody>
        </p:sp>
        <p:sp>
          <p:nvSpPr>
            <p:cNvPr id="229" name="Oval 228"/>
            <p:cNvSpPr/>
            <p:nvPr/>
          </p:nvSpPr>
          <p:spPr>
            <a:xfrm>
              <a:off x="2057400" y="5105400"/>
              <a:ext cx="457200" cy="45720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Box 229"/>
            <p:cNvSpPr txBox="1"/>
            <p:nvPr/>
          </p:nvSpPr>
          <p:spPr>
            <a:xfrm>
              <a:off x="2057400" y="5105400"/>
              <a:ext cx="457200" cy="400110"/>
            </a:xfrm>
            <a:prstGeom prst="rect">
              <a:avLst/>
            </a:prstGeom>
            <a:noFill/>
          </p:spPr>
          <p:txBody>
            <a:bodyPr wrap="square" rtlCol="0">
              <a:spAutoFit/>
            </a:bodyPr>
            <a:lstStyle/>
            <a:p>
              <a:r>
                <a:rPr lang="en-US" sz="2000" dirty="0"/>
                <a:t>q</a:t>
              </a:r>
              <a:r>
                <a:rPr lang="en-US" sz="2000" baseline="-25000" dirty="0"/>
                <a:t>0</a:t>
              </a:r>
            </a:p>
          </p:txBody>
        </p:sp>
      </p:grpSp>
      <p:sp>
        <p:nvSpPr>
          <p:cNvPr id="233" name="Curved Left Arrow 232"/>
          <p:cNvSpPr/>
          <p:nvPr/>
        </p:nvSpPr>
        <p:spPr>
          <a:xfrm>
            <a:off x="8636530" y="2935082"/>
            <a:ext cx="685800" cy="2438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0" name="Picture 4"/>
          <p:cNvPicPr>
            <a:picLocks noChangeAspect="1" noChangeArrowheads="1"/>
          </p:cNvPicPr>
          <p:nvPr/>
        </p:nvPicPr>
        <p:blipFill>
          <a:blip r:embed="rId6" cstate="print"/>
          <a:srcRect/>
          <a:stretch>
            <a:fillRect/>
          </a:stretch>
        </p:blipFill>
        <p:spPr bwMode="auto">
          <a:xfrm>
            <a:off x="4216931" y="5830682"/>
            <a:ext cx="3810001" cy="735140"/>
          </a:xfrm>
          <a:prstGeom prst="rect">
            <a:avLst/>
          </a:prstGeom>
          <a:noFill/>
          <a:ln w="9525">
            <a:noFill/>
            <a:miter lim="800000"/>
            <a:headEnd/>
            <a:tailEnd/>
          </a:ln>
        </p:spPr>
      </p:pic>
      <p:cxnSp>
        <p:nvCxnSpPr>
          <p:cNvPr id="41" name="Straight Connector 40"/>
          <p:cNvCxnSpPr/>
          <p:nvPr/>
        </p:nvCxnSpPr>
        <p:spPr>
          <a:xfrm>
            <a:off x="7112530" y="6364082"/>
            <a:ext cx="91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6636683" y="3298028"/>
            <a:ext cx="5158828" cy="1081599"/>
            <a:chOff x="2185554" y="4221991"/>
            <a:chExt cx="5657049" cy="1135440"/>
          </a:xfrm>
        </p:grpSpPr>
        <p:pic>
          <p:nvPicPr>
            <p:cNvPr id="4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09800" y="4724400"/>
              <a:ext cx="5632803" cy="633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TextBox 44"/>
            <p:cNvSpPr txBox="1"/>
            <p:nvPr/>
          </p:nvSpPr>
          <p:spPr>
            <a:xfrm>
              <a:off x="2185554" y="4221991"/>
              <a:ext cx="2895600" cy="400110"/>
            </a:xfrm>
            <a:prstGeom prst="rect">
              <a:avLst/>
            </a:prstGeom>
            <a:noFill/>
          </p:spPr>
          <p:txBody>
            <a:bodyPr wrap="square" rtlCol="0">
              <a:spAutoFit/>
            </a:bodyPr>
            <a:lstStyle/>
            <a:p>
              <a:r>
                <a:rPr lang="en-US" sz="2000" dirty="0" smtClean="0"/>
                <a:t>Margin</a:t>
              </a:r>
              <a:endParaRPr lang="en-US" sz="2000" dirty="0"/>
            </a:p>
          </p:txBody>
        </p:sp>
      </p:grpSp>
      <p:pic>
        <p:nvPicPr>
          <p:cNvPr id="46" name="Picture 3"/>
          <p:cNvPicPr>
            <a:picLocks noChangeAspect="1" noChangeArrowheads="1"/>
          </p:cNvPicPr>
          <p:nvPr/>
        </p:nvPicPr>
        <p:blipFill>
          <a:blip r:embed="rId8" cstate="print"/>
          <a:srcRect/>
          <a:stretch>
            <a:fillRect/>
          </a:stretch>
        </p:blipFill>
        <p:spPr bwMode="auto">
          <a:xfrm>
            <a:off x="9040508" y="5042078"/>
            <a:ext cx="2743200" cy="805296"/>
          </a:xfrm>
          <a:prstGeom prst="rect">
            <a:avLst/>
          </a:prstGeom>
          <a:noFill/>
          <a:ln w="9525">
            <a:noFill/>
            <a:miter lim="800000"/>
            <a:headEnd/>
            <a:tailEnd/>
          </a:ln>
        </p:spPr>
      </p:pic>
      <p:grpSp>
        <p:nvGrpSpPr>
          <p:cNvPr id="53" name="Group 52"/>
          <p:cNvGrpSpPr/>
          <p:nvPr/>
        </p:nvGrpSpPr>
        <p:grpSpPr>
          <a:xfrm>
            <a:off x="7074973" y="4222862"/>
            <a:ext cx="3287391" cy="1531620"/>
            <a:chOff x="5242588" y="4874037"/>
            <a:chExt cx="3287391" cy="1531620"/>
          </a:xfrm>
        </p:grpSpPr>
        <p:sp>
          <p:nvSpPr>
            <p:cNvPr id="54" name="Down Arrow 53"/>
            <p:cNvSpPr/>
            <p:nvPr/>
          </p:nvSpPr>
          <p:spPr>
            <a:xfrm rot="1820373">
              <a:off x="8278712" y="4874037"/>
              <a:ext cx="251267" cy="777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5242588" y="5759326"/>
              <a:ext cx="1971001" cy="646331"/>
            </a:xfrm>
            <a:prstGeom prst="rect">
              <a:avLst/>
            </a:prstGeom>
            <a:noFill/>
          </p:spPr>
          <p:txBody>
            <a:bodyPr wrap="square" rtlCol="0">
              <a:spAutoFit/>
            </a:bodyPr>
            <a:lstStyle/>
            <a:p>
              <a:pPr algn="r"/>
              <a:r>
                <a:rPr lang="en-US" dirty="0" smtClean="0"/>
                <a:t>(dis)agreement on the best links</a:t>
              </a:r>
              <a:endParaRPr lang="en-US" dirty="0"/>
            </a:p>
          </p:txBody>
        </p:sp>
      </p:grpSp>
      <p:grpSp>
        <p:nvGrpSpPr>
          <p:cNvPr id="6" name="Group 5"/>
          <p:cNvGrpSpPr/>
          <p:nvPr/>
        </p:nvGrpSpPr>
        <p:grpSpPr>
          <a:xfrm>
            <a:off x="9677847" y="2660073"/>
            <a:ext cx="2488265" cy="3416320"/>
            <a:chOff x="9677611" y="1409291"/>
            <a:chExt cx="2488265" cy="3416320"/>
          </a:xfrm>
        </p:grpSpPr>
        <p:sp>
          <p:nvSpPr>
            <p:cNvPr id="4" name="Left Brace 3"/>
            <p:cNvSpPr/>
            <p:nvPr/>
          </p:nvSpPr>
          <p:spPr>
            <a:xfrm>
              <a:off x="9677611" y="1577335"/>
              <a:ext cx="223324" cy="2508766"/>
            </a:xfrm>
            <a:prstGeom prst="leftBrace">
              <a:avLst>
                <a:gd name="adj1" fmla="val 8333"/>
                <a:gd name="adj2" fmla="val 5093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9951194" y="1409291"/>
              <a:ext cx="2214682" cy="3416320"/>
            </a:xfrm>
            <a:prstGeom prst="rect">
              <a:avLst/>
            </a:prstGeom>
            <a:noFill/>
          </p:spPr>
          <p:txBody>
            <a:bodyPr wrap="square" rtlCol="0">
              <a:spAutoFit/>
            </a:bodyPr>
            <a:lstStyle/>
            <a:p>
              <a:r>
                <a:rPr lang="en-US" dirty="0" smtClean="0"/>
                <a:t>Query features (9)</a:t>
              </a:r>
            </a:p>
            <a:p>
              <a:pPr marL="182880" indent="-182880">
                <a:buFont typeface="Arial" panose="020B0604020202020204" pitchFamily="34" charset="0"/>
                <a:buChar char="•"/>
              </a:pPr>
              <a:r>
                <a:rPr lang="en-US" dirty="0"/>
                <a:t>Cosine similarity</a:t>
              </a:r>
            </a:p>
            <a:p>
              <a:pPr marL="182880" indent="-182880">
                <a:buFont typeface="Arial" panose="020B0604020202020204" pitchFamily="34" charset="0"/>
                <a:buChar char="•"/>
              </a:pPr>
              <a:r>
                <a:rPr lang="en-US" dirty="0"/>
                <a:t>Edit distance</a:t>
              </a:r>
            </a:p>
            <a:p>
              <a:r>
                <a:rPr lang="en-US" dirty="0" smtClean="0"/>
                <a:t>URL features (14)</a:t>
              </a:r>
            </a:p>
            <a:p>
              <a:pPr marL="182880" indent="-182880">
                <a:buFont typeface="Arial" panose="020B0604020202020204" pitchFamily="34" charset="0"/>
                <a:buChar char="•"/>
              </a:pPr>
              <a:r>
                <a:rPr lang="en-US" dirty="0"/>
                <a:t>Overlapped URLs</a:t>
              </a:r>
            </a:p>
            <a:p>
              <a:pPr marL="182880" indent="-182880">
                <a:buFont typeface="Arial" panose="020B0604020202020204" pitchFamily="34" charset="0"/>
                <a:buChar char="•"/>
              </a:pPr>
              <a:r>
                <a:rPr lang="en-US" dirty="0"/>
                <a:t>ODP similarity</a:t>
              </a:r>
            </a:p>
            <a:p>
              <a:r>
                <a:rPr lang="en-US" dirty="0" smtClean="0"/>
                <a:t>Session features (3)</a:t>
              </a:r>
            </a:p>
            <a:p>
              <a:pPr marL="182880" indent="-182880">
                <a:buFont typeface="Arial" panose="020B0604020202020204" pitchFamily="34" charset="0"/>
                <a:buChar char="•"/>
              </a:pPr>
              <a:r>
                <a:rPr lang="en-US" dirty="0"/>
                <a:t>Same session</a:t>
              </a:r>
            </a:p>
            <a:p>
              <a:pPr marL="182880" indent="-182880">
                <a:buFont typeface="Arial" panose="020B0604020202020204" pitchFamily="34" charset="0"/>
                <a:buChar char="•"/>
              </a:pPr>
              <a:r>
                <a:rPr lang="en-US" dirty="0"/>
                <a:t>First query in session</a:t>
              </a:r>
            </a:p>
            <a:p>
              <a:endParaRPr lang="en-US" dirty="0" smtClean="0"/>
            </a:p>
            <a:p>
              <a:pPr marL="285750" indent="-285750">
                <a:buFont typeface="Arial" panose="020B0604020202020204" pitchFamily="34" charset="0"/>
                <a:buChar char="•"/>
              </a:pPr>
              <a:endParaRPr lang="en-US" dirty="0"/>
            </a:p>
          </p:txBody>
        </p:sp>
      </p:grpSp>
      <p:sp>
        <p:nvSpPr>
          <p:cNvPr id="15" name="Slide Number Placeholder 14"/>
          <p:cNvSpPr>
            <a:spLocks noGrp="1"/>
          </p:cNvSpPr>
          <p:nvPr>
            <p:ph type="sldNum" sz="quarter" idx="12"/>
          </p:nvPr>
        </p:nvSpPr>
        <p:spPr/>
        <p:txBody>
          <a:bodyPr/>
          <a:lstStyle/>
          <a:p>
            <a:fld id="{9F2AE6BE-DF6A-4399-AA13-CB69E4F325FD}" type="slidenum">
              <a:rPr lang="en-US" smtClean="0"/>
              <a:t>14</a:t>
            </a:fld>
            <a:endParaRPr lang="en-US"/>
          </a:p>
        </p:txBody>
      </p:sp>
    </p:spTree>
    <p:custDataLst>
      <p:tags r:id="rId1"/>
    </p:custDataLst>
    <p:extLst>
      <p:ext uri="{BB962C8B-B14F-4D97-AF65-F5344CB8AC3E}">
        <p14:creationId xmlns:p14="http://schemas.microsoft.com/office/powerpoint/2010/main" val="1652811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1" nodeType="clickEffect">
                                  <p:stCondLst>
                                    <p:cond delay="0"/>
                                  </p:stCondLst>
                                  <p:childTnLst>
                                    <p:set>
                                      <p:cBhvr>
                                        <p:cTn id="6" dur="1" fill="hold">
                                          <p:stCondLst>
                                            <p:cond delay="0"/>
                                          </p:stCondLst>
                                        </p:cTn>
                                        <p:tgtEl>
                                          <p:spTgt spid="233"/>
                                        </p:tgtEl>
                                        <p:attrNameLst>
                                          <p:attrName>style.visibility</p:attrName>
                                        </p:attrNameLst>
                                      </p:cBhvr>
                                      <p:to>
                                        <p:strVal val="visible"/>
                                      </p:to>
                                    </p:set>
                                    <p:animEffect transition="in" filter="wipe(up)">
                                      <p:cBhvr>
                                        <p:cTn id="7" dur="500"/>
                                        <p:tgtEl>
                                          <p:spTgt spid="233"/>
                                        </p:tgtEl>
                                      </p:cBhvr>
                                    </p:animEffect>
                                  </p:childTnLst>
                                </p:cTn>
                              </p:par>
                              <p:par>
                                <p:cTn id="8" presetID="3" presetClass="entr" presetSubtype="1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blinds(horizontal)">
                                      <p:cBhvr>
                                        <p:cTn id="10" dur="500"/>
                                        <p:tgtEl>
                                          <p:spTgt spid="40"/>
                                        </p:tgtEl>
                                      </p:cBhvr>
                                    </p:animEffect>
                                  </p:childTnLst>
                                </p:cTn>
                              </p:par>
                              <p:par>
                                <p:cTn id="11" presetID="2" presetClass="entr" presetSubtype="4"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6"/>
                                        </p:tgtEl>
                                        <p:attrNameLst>
                                          <p:attrName>style.visibility</p:attrName>
                                        </p:attrNameLst>
                                      </p:cBhvr>
                                      <p:to>
                                        <p:strVal val="hidden"/>
                                      </p:to>
                                    </p:set>
                                  </p:childTnLst>
                                </p:cTn>
                              </p:par>
                              <p:par>
                                <p:cTn id="24" presetID="35" presetClass="path" presetSubtype="0" accel="50000" decel="50000" fill="hold" nodeType="withEffect">
                                  <p:stCondLst>
                                    <p:cond delay="0"/>
                                  </p:stCondLst>
                                  <p:childTnLst>
                                    <p:animMotion origin="layout" path="M 0 0 L -0.25 0 E" pathEditMode="relative" ptsTypes="">
                                      <p:cBhvr>
                                        <p:cTn id="25" dur="2000" fill="hold"/>
                                        <p:tgtEl>
                                          <p:spTgt spid="236"/>
                                        </p:tgtEl>
                                        <p:attrNameLst>
                                          <p:attrName>ppt_x</p:attrName>
                                          <p:attrName>ppt_y</p:attrName>
                                        </p:attrNameLst>
                                      </p:cBhvr>
                                    </p:animMotion>
                                  </p:childTnLst>
                                </p:cTn>
                              </p:par>
                              <p:par>
                                <p:cTn id="26" presetID="35" presetClass="path" presetSubtype="0" accel="50000" decel="50000" fill="hold" nodeType="withEffect">
                                  <p:stCondLst>
                                    <p:cond delay="0"/>
                                  </p:stCondLst>
                                  <p:childTnLst>
                                    <p:animMotion origin="layout" path="M 0 0 L -0.25 0 E" pathEditMode="relative" ptsTypes="">
                                      <p:cBhvr>
                                        <p:cTn id="27" dur="2000" fill="hold"/>
                                        <p:tgtEl>
                                          <p:spTgt spid="40"/>
                                        </p:tgtEl>
                                        <p:attrNameLst>
                                          <p:attrName>ppt_x</p:attrName>
                                          <p:attrName>ppt_y</p:attrName>
                                        </p:attrNameLst>
                                      </p:cBhvr>
                                    </p:animMotion>
                                  </p:childTnLst>
                                </p:cTn>
                              </p:par>
                              <p:par>
                                <p:cTn id="28" presetID="35" presetClass="path" presetSubtype="0" accel="50000" decel="50000" fill="hold" nodeType="withEffect">
                                  <p:stCondLst>
                                    <p:cond delay="0"/>
                                  </p:stCondLst>
                                  <p:childTnLst>
                                    <p:animMotion origin="layout" path="M 0 0 L -0.25 0 E" pathEditMode="relative" ptsTypes="">
                                      <p:cBhvr>
                                        <p:cTn id="29" dur="2000" fill="hold"/>
                                        <p:tgtEl>
                                          <p:spTgt spid="41"/>
                                        </p:tgtEl>
                                        <p:attrNameLst>
                                          <p:attrName>ppt_x</p:attrName>
                                          <p:attrName>ppt_y</p:attrName>
                                        </p:attrNameLst>
                                      </p:cBhvr>
                                    </p:animMotion>
                                  </p:childTnLst>
                                </p:cTn>
                              </p:par>
                              <p:par>
                                <p:cTn id="30" presetID="35" presetClass="path" presetSubtype="0" accel="50000" decel="50000" fill="hold" nodeType="withEffect">
                                  <p:stCondLst>
                                    <p:cond delay="0"/>
                                  </p:stCondLst>
                                  <p:childTnLst>
                                    <p:animMotion origin="layout" path="M 0 0 L -0.25 0 E" pathEditMode="relative" ptsTypes="">
                                      <p:cBhvr>
                                        <p:cTn id="31" dur="2000" fill="hold"/>
                                        <p:tgtEl>
                                          <p:spTgt spid="234"/>
                                        </p:tgtEl>
                                        <p:attrNameLst>
                                          <p:attrName>ppt_x</p:attrName>
                                          <p:attrName>ppt_y</p:attrName>
                                        </p:attrNameLst>
                                      </p:cBhvr>
                                    </p:animMotion>
                                  </p:childTnLst>
                                </p:cTn>
                              </p:par>
                              <p:par>
                                <p:cTn id="32" presetID="35" presetClass="path" presetSubtype="0" accel="50000" decel="50000" fill="hold" nodeType="withEffect">
                                  <p:stCondLst>
                                    <p:cond delay="0"/>
                                  </p:stCondLst>
                                  <p:childTnLst>
                                    <p:animMotion origin="layout" path="M 1.66667E-6 4.44444E-6 L -0.25 4.44444E-6 " pathEditMode="relative" rAng="0" ptsTypes="AA">
                                      <p:cBhvr>
                                        <p:cTn id="33" dur="2000" fill="hold"/>
                                        <p:tgtEl>
                                          <p:spTgt spid="235"/>
                                        </p:tgtEl>
                                        <p:attrNameLst>
                                          <p:attrName>ppt_x</p:attrName>
                                          <p:attrName>ppt_y</p:attrName>
                                        </p:attrNameLst>
                                      </p:cBhvr>
                                      <p:rCtr x="-12500" y="0"/>
                                    </p:animMotion>
                                  </p:childTnLst>
                                </p:cTn>
                              </p:par>
                              <p:par>
                                <p:cTn id="34" presetID="35" presetClass="path" presetSubtype="0" accel="50000" decel="50000" fill="hold" nodeType="withEffect">
                                  <p:stCondLst>
                                    <p:cond delay="0"/>
                                  </p:stCondLst>
                                  <p:childTnLst>
                                    <p:animMotion origin="layout" path="M 1.875E-6 3.33333E-6 L -0.25 3.33333E-6 " pathEditMode="relative" rAng="0" ptsTypes="AA">
                                      <p:cBhvr>
                                        <p:cTn id="35" dur="2000" fill="hold"/>
                                        <p:tgtEl>
                                          <p:spTgt spid="1026"/>
                                        </p:tgtEl>
                                        <p:attrNameLst>
                                          <p:attrName>ppt_x</p:attrName>
                                          <p:attrName>ppt_y</p:attrName>
                                        </p:attrNameLst>
                                      </p:cBhvr>
                                      <p:rCtr x="-12500" y="0"/>
                                    </p:animMotion>
                                  </p:childTnLst>
                                </p:cTn>
                              </p:par>
                              <p:par>
                                <p:cTn id="36" presetID="35" presetClass="path" presetSubtype="0" accel="50000" decel="50000" fill="hold" nodeType="withEffect">
                                  <p:stCondLst>
                                    <p:cond delay="0"/>
                                  </p:stCondLst>
                                  <p:childTnLst>
                                    <p:animMotion origin="layout" path="M 0 0 L -0.25 0 E" pathEditMode="relative" ptsTypes="">
                                      <p:cBhvr>
                                        <p:cTn id="37" dur="2000" fill="hold"/>
                                        <p:tgtEl>
                                          <p:spTgt spid="232"/>
                                        </p:tgtEl>
                                        <p:attrNameLst>
                                          <p:attrName>ppt_x</p:attrName>
                                          <p:attrName>ppt_y</p:attrName>
                                        </p:attrNameLst>
                                      </p:cBhvr>
                                    </p:animMotion>
                                  </p:childTnLst>
                                </p:cTn>
                              </p:par>
                              <p:par>
                                <p:cTn id="38" presetID="35" presetClass="path" presetSubtype="0" accel="50000" decel="50000" fill="hold" grpId="0" nodeType="withEffect">
                                  <p:stCondLst>
                                    <p:cond delay="0"/>
                                  </p:stCondLst>
                                  <p:childTnLst>
                                    <p:animMotion origin="layout" path="M 0 0 L -0.25 0 E" pathEditMode="relative" ptsTypes="">
                                      <p:cBhvr>
                                        <p:cTn id="39" dur="2000" fill="hold"/>
                                        <p:tgtEl>
                                          <p:spTgt spid="233"/>
                                        </p:tgtEl>
                                        <p:attrNameLst>
                                          <p:attrName>ppt_x</p:attrName>
                                          <p:attrName>ppt_y</p:attrName>
                                        </p:attrNameLst>
                                      </p:cBhvr>
                                    </p:animMotion>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blinds(horizontal)">
                                      <p:cBhvr>
                                        <p:cTn id="48" dur="500"/>
                                        <p:tgtEl>
                                          <p:spTgt spid="53"/>
                                        </p:tgtEl>
                                      </p:cBhvr>
                                    </p:animEffect>
                                  </p:childTnLst>
                                </p:cTn>
                              </p:par>
                              <p:par>
                                <p:cTn id="49" presetID="3" presetClass="entr" presetSubtype="10"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blinds(horizontal)">
                                      <p:cBhvr>
                                        <p:cTn id="5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animBg="1"/>
      <p:bldP spid="23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Explore Domain Knowledge for Automating Model </a:t>
            </a:r>
            <a:r>
              <a:rPr lang="en-US" dirty="0"/>
              <a:t>L</a:t>
            </a:r>
            <a:r>
              <a:rPr lang="en-US" dirty="0" smtClean="0"/>
              <a:t>earning</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sz="2000" dirty="0"/>
          </a:p>
          <a:p>
            <a:endParaRPr lang="en-US" sz="2000" dirty="0" smtClean="0"/>
          </a:p>
          <a:p>
            <a:endParaRPr lang="en-US" dirty="0"/>
          </a:p>
          <a:p>
            <a:pPr marL="228600" lvl="1">
              <a:spcBef>
                <a:spcPts val="1000"/>
              </a:spcBef>
            </a:pPr>
            <a:r>
              <a:rPr lang="en-US" dirty="0"/>
              <a:t>A generalized margin</a:t>
            </a:r>
          </a:p>
          <a:p>
            <a:endParaRPr lang="en-US" dirty="0"/>
          </a:p>
        </p:txBody>
      </p:sp>
      <p:grpSp>
        <p:nvGrpSpPr>
          <p:cNvPr id="19" name="Group 18"/>
          <p:cNvGrpSpPr/>
          <p:nvPr/>
        </p:nvGrpSpPr>
        <p:grpSpPr>
          <a:xfrm>
            <a:off x="8931990" y="2837045"/>
            <a:ext cx="1480458" cy="423179"/>
            <a:chOff x="7086600" y="4038600"/>
            <a:chExt cx="1480458" cy="685800"/>
          </a:xfrm>
        </p:grpSpPr>
        <p:sp>
          <p:nvSpPr>
            <p:cNvPr id="28" name="Right Brace 27"/>
            <p:cNvSpPr/>
            <p:nvPr/>
          </p:nvSpPr>
          <p:spPr>
            <a:xfrm>
              <a:off x="7086600" y="4038600"/>
              <a:ext cx="228600" cy="6858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p>
          </p:txBody>
        </p:sp>
        <p:sp>
          <p:nvSpPr>
            <p:cNvPr id="29" name="TextBox 6"/>
            <p:cNvSpPr txBox="1"/>
            <p:nvPr/>
          </p:nvSpPr>
          <p:spPr>
            <a:xfrm>
              <a:off x="7424058" y="4191000"/>
              <a:ext cx="1143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Sub-query</a:t>
              </a:r>
            </a:p>
          </p:txBody>
        </p:sp>
      </p:grpSp>
      <p:grpSp>
        <p:nvGrpSpPr>
          <p:cNvPr id="20" name="Group 19"/>
          <p:cNvGrpSpPr/>
          <p:nvPr/>
        </p:nvGrpSpPr>
        <p:grpSpPr>
          <a:xfrm>
            <a:off x="8931990" y="3158985"/>
            <a:ext cx="1632860" cy="381000"/>
            <a:chOff x="7086600" y="4648200"/>
            <a:chExt cx="1632860" cy="381000"/>
          </a:xfrm>
        </p:grpSpPr>
        <p:sp>
          <p:nvSpPr>
            <p:cNvPr id="26" name="Right Brace 25"/>
            <p:cNvSpPr/>
            <p:nvPr/>
          </p:nvSpPr>
          <p:spPr>
            <a:xfrm>
              <a:off x="7086600" y="4648200"/>
              <a:ext cx="381000" cy="3810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p>
          </p:txBody>
        </p:sp>
        <p:sp>
          <p:nvSpPr>
            <p:cNvPr id="27" name="TextBox 9"/>
            <p:cNvSpPr txBox="1"/>
            <p:nvPr/>
          </p:nvSpPr>
          <p:spPr>
            <a:xfrm>
              <a:off x="7576460" y="4648200"/>
              <a:ext cx="1143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Sub-query</a:t>
              </a:r>
            </a:p>
          </p:txBody>
        </p:sp>
      </p:grpSp>
      <p:grpSp>
        <p:nvGrpSpPr>
          <p:cNvPr id="23" name="Group 22"/>
          <p:cNvGrpSpPr/>
          <p:nvPr/>
        </p:nvGrpSpPr>
        <p:grpSpPr>
          <a:xfrm>
            <a:off x="1546383" y="2204446"/>
            <a:ext cx="1632507" cy="2290079"/>
            <a:chOff x="120093" y="2952750"/>
            <a:chExt cx="1632507" cy="2590800"/>
          </a:xfrm>
        </p:grpSpPr>
        <p:sp>
          <p:nvSpPr>
            <p:cNvPr id="24" name="Right Brace 23"/>
            <p:cNvSpPr/>
            <p:nvPr/>
          </p:nvSpPr>
          <p:spPr>
            <a:xfrm rot="10800000">
              <a:off x="1524000" y="2952750"/>
              <a:ext cx="228600" cy="25908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p>
          </p:txBody>
        </p:sp>
        <p:sp>
          <p:nvSpPr>
            <p:cNvPr id="25" name="TextBox 14"/>
            <p:cNvSpPr txBox="1"/>
            <p:nvPr/>
          </p:nvSpPr>
          <p:spPr>
            <a:xfrm>
              <a:off x="120093" y="4031218"/>
              <a:ext cx="1501878"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Same-query</a:t>
              </a:r>
            </a:p>
          </p:txBody>
        </p:sp>
      </p:grpSp>
      <p:graphicFrame>
        <p:nvGraphicFramePr>
          <p:cNvPr id="30" name="Table 29"/>
          <p:cNvGraphicFramePr>
            <a:graphicFrameLocks noGrp="1"/>
          </p:cNvGraphicFramePr>
          <p:nvPr>
            <p:extLst>
              <p:ext uri="{D42A27DB-BD31-4B8C-83A1-F6EECF244321}">
                <p14:modId xmlns:p14="http://schemas.microsoft.com/office/powerpoint/2010/main" val="564123448"/>
              </p:ext>
            </p:extLst>
          </p:nvPr>
        </p:nvGraphicFramePr>
        <p:xfrm>
          <a:off x="3236040" y="1776468"/>
          <a:ext cx="5638800" cy="2828925"/>
        </p:xfrm>
        <a:graphic>
          <a:graphicData uri="http://schemas.openxmlformats.org/drawingml/2006/table">
            <a:tbl>
              <a:tblPr>
                <a:tableStyleId>{5940675A-B579-460E-94D1-54222C63F5DA}</a:tableStyleId>
              </a:tblPr>
              <a:tblGrid>
                <a:gridCol w="2286000"/>
                <a:gridCol w="3352800"/>
              </a:tblGrid>
              <a:tr h="0">
                <a:tc gridSpan="2">
                  <a:txBody>
                    <a:bodyPr/>
                    <a:lstStyle/>
                    <a:p>
                      <a:pPr algn="ctr" fontAlgn="b"/>
                      <a:r>
                        <a:rPr lang="en-US" sz="2000" u="none" strike="noStrike" dirty="0" smtClean="0"/>
                        <a:t>5/30/2012 </a:t>
                      </a:r>
                      <a:endParaRPr lang="en-US" sz="2000" b="0" i="0" u="none" strike="noStrike" dirty="0">
                        <a:solidFill>
                          <a:srgbClr val="000000"/>
                        </a:solidFill>
                        <a:latin typeface="Calibri"/>
                      </a:endParaRPr>
                    </a:p>
                  </a:txBody>
                  <a:tcPr marL="9525" marR="9525" marT="9525" marB="0" anchor="ctr">
                    <a:solidFill>
                      <a:schemeClr val="bg2">
                        <a:lumMod val="90000"/>
                      </a:schemeClr>
                    </a:solidFill>
                  </a:tcPr>
                </a:tc>
                <a:tc hMerge="1">
                  <a:txBody>
                    <a:bodyPr/>
                    <a:lstStyle/>
                    <a:p>
                      <a:endParaRPr lang="en-US"/>
                    </a:p>
                  </a:txBody>
                  <a:tcPr/>
                </a:tc>
              </a:tr>
              <a:tr h="243840">
                <a:tc>
                  <a:txBody>
                    <a:bodyPr/>
                    <a:lstStyle/>
                    <a:p>
                      <a:pPr algn="ctr" fontAlgn="b"/>
                      <a:r>
                        <a:rPr lang="en-US" sz="2000" u="none" strike="noStrike" dirty="0" smtClean="0"/>
                        <a:t>5/30/2012 9:12:14</a:t>
                      </a:r>
                      <a:endParaRPr lang="en-US" sz="2000" b="0" i="0" u="none" strike="noStrike" dirty="0">
                        <a:solidFill>
                          <a:srgbClr val="000000"/>
                        </a:solidFill>
                        <a:latin typeface="Calibri"/>
                      </a:endParaRPr>
                    </a:p>
                  </a:txBody>
                  <a:tcPr marL="9525" marR="9525" marT="9525" marB="0" anchor="ctr">
                    <a:noFill/>
                  </a:tcPr>
                </a:tc>
                <a:tc>
                  <a:txBody>
                    <a:bodyPr/>
                    <a:lstStyle/>
                    <a:p>
                      <a:pPr algn="ctr" fontAlgn="b"/>
                      <a:r>
                        <a:rPr lang="en-US" sz="2000" u="none" strike="noStrike" dirty="0" smtClean="0"/>
                        <a:t>airline</a:t>
                      </a:r>
                      <a:r>
                        <a:rPr lang="en-US" sz="2000" u="none" strike="noStrike" baseline="0" dirty="0" smtClean="0"/>
                        <a:t> tickets</a:t>
                      </a:r>
                      <a:endParaRPr lang="en-US" sz="2000" b="0" i="0" u="none" strike="noStrike" dirty="0">
                        <a:solidFill>
                          <a:srgbClr val="000000"/>
                        </a:solidFill>
                        <a:latin typeface="Calibri"/>
                      </a:endParaRPr>
                    </a:p>
                  </a:txBody>
                  <a:tcPr marL="9525" marR="9525" marT="9525" marB="0" anchor="ctr">
                    <a:noFill/>
                  </a:tcPr>
                </a:tc>
              </a:tr>
              <a:tr h="243840">
                <a:tc>
                  <a:txBody>
                    <a:bodyPr/>
                    <a:lstStyle/>
                    <a:p>
                      <a:pPr algn="ctr" fontAlgn="b"/>
                      <a:r>
                        <a:rPr lang="en-US" sz="2000" u="none" strike="noStrike" dirty="0" smtClean="0"/>
                        <a:t>5/30/2012 </a:t>
                      </a:r>
                      <a:r>
                        <a:rPr lang="en-US" sz="2000" u="none" strike="noStrike" dirty="0" smtClean="0"/>
                        <a:t>9:20:19</a:t>
                      </a:r>
                      <a:endParaRPr lang="en-US" sz="2000" b="0" i="0" u="none" strike="noStrike" dirty="0">
                        <a:solidFill>
                          <a:srgbClr val="000000"/>
                        </a:solidFill>
                        <a:latin typeface="Calibri"/>
                      </a:endParaRPr>
                    </a:p>
                  </a:txBody>
                  <a:tcPr marL="9525" marR="9525" marT="9525" marB="0" anchor="ctr">
                    <a:noFill/>
                  </a:tcPr>
                </a:tc>
                <a:tc>
                  <a:txBody>
                    <a:bodyPr/>
                    <a:lstStyle/>
                    <a:p>
                      <a:pPr algn="ctr" fontAlgn="b"/>
                      <a:r>
                        <a:rPr lang="en-US" sz="2000" u="none" strike="noStrike" dirty="0" smtClean="0"/>
                        <a:t>rattlers</a:t>
                      </a:r>
                      <a:endParaRPr lang="en-US" sz="2000" b="0" i="0" u="none" strike="noStrike" dirty="0">
                        <a:solidFill>
                          <a:srgbClr val="000000"/>
                        </a:solidFill>
                        <a:latin typeface="Calibri"/>
                      </a:endParaRPr>
                    </a:p>
                  </a:txBody>
                  <a:tcPr marL="9525" marR="9525" marT="9525" marB="0" anchor="ctr">
                    <a:noFill/>
                  </a:tcPr>
                </a:tc>
              </a:tr>
              <a:tr h="243840">
                <a:tc>
                  <a:txBody>
                    <a:bodyPr/>
                    <a:lstStyle/>
                    <a:p>
                      <a:pPr algn="ctr" fontAlgn="b"/>
                      <a:r>
                        <a:rPr lang="en-US" sz="2000" u="none" strike="noStrike" dirty="0" smtClean="0"/>
                        <a:t>5/30/2012 </a:t>
                      </a:r>
                      <a:r>
                        <a:rPr lang="en-US" sz="2000" u="none" strike="noStrike" dirty="0" smtClean="0"/>
                        <a:t>9:42:21</a:t>
                      </a:r>
                      <a:endParaRPr lang="en-US" sz="2000" b="0" i="0" u="none" strike="noStrike" dirty="0">
                        <a:solidFill>
                          <a:srgbClr val="000000"/>
                        </a:solidFill>
                        <a:latin typeface="Calibri"/>
                      </a:endParaRPr>
                    </a:p>
                  </a:txBody>
                  <a:tcPr marL="9525" marR="9525" marT="9525" marB="0" anchor="ctr">
                    <a:noFill/>
                  </a:tcPr>
                </a:tc>
                <a:tc>
                  <a:txBody>
                    <a:bodyPr/>
                    <a:lstStyle/>
                    <a:p>
                      <a:pPr algn="ctr" fontAlgn="b"/>
                      <a:r>
                        <a:rPr lang="en-US" sz="2000" u="none" strike="noStrike" dirty="0" err="1" smtClean="0"/>
                        <a:t>charlize</a:t>
                      </a:r>
                      <a:r>
                        <a:rPr lang="en-US" sz="2000" u="none" strike="noStrike" dirty="0" smtClean="0"/>
                        <a:t> </a:t>
                      </a:r>
                      <a:r>
                        <a:rPr lang="en-US" sz="2000" u="none" strike="noStrike" dirty="0" err="1" smtClean="0"/>
                        <a:t>theron</a:t>
                      </a:r>
                      <a:r>
                        <a:rPr lang="en-US" sz="2000" u="none" strike="noStrike" dirty="0" smtClean="0"/>
                        <a:t> snow white</a:t>
                      </a:r>
                      <a:endParaRPr lang="en-US" sz="2000" b="0" i="0" u="none" strike="noStrike" dirty="0">
                        <a:solidFill>
                          <a:srgbClr val="000000"/>
                        </a:solidFill>
                        <a:latin typeface="Calibri"/>
                      </a:endParaRPr>
                    </a:p>
                  </a:txBody>
                  <a:tcPr marL="9525" marR="9525" marT="9525" marB="0" anchor="ctr">
                    <a:noFill/>
                  </a:tcPr>
                </a:tc>
              </a:tr>
              <a:tr h="243840">
                <a:tc>
                  <a:txBody>
                    <a:bodyPr/>
                    <a:lstStyle/>
                    <a:p>
                      <a:pPr algn="ctr" fontAlgn="b"/>
                      <a:r>
                        <a:rPr lang="en-US" sz="2000" u="none" strike="noStrike" dirty="0"/>
                        <a:t>5/30/2012 </a:t>
                      </a:r>
                      <a:r>
                        <a:rPr lang="en-US" sz="2000" u="none" strike="noStrike" dirty="0" smtClean="0"/>
                        <a:t>21:13:34</a:t>
                      </a:r>
                      <a:endParaRPr lang="en-US" sz="2000" b="0" i="0" u="none" strike="noStrike" dirty="0">
                        <a:solidFill>
                          <a:srgbClr val="000000"/>
                        </a:solidFill>
                        <a:latin typeface="Calibri"/>
                      </a:endParaRPr>
                    </a:p>
                  </a:txBody>
                  <a:tcPr marL="9525" marR="9525" marT="9525" marB="0" anchor="ctr">
                    <a:noFill/>
                  </a:tcPr>
                </a:tc>
                <a:tc>
                  <a:txBody>
                    <a:bodyPr/>
                    <a:lstStyle/>
                    <a:p>
                      <a:pPr algn="ctr" fontAlgn="b"/>
                      <a:r>
                        <a:rPr lang="en-US" sz="2000" u="none" strike="noStrike" dirty="0" err="1" smtClean="0"/>
                        <a:t>charlize</a:t>
                      </a:r>
                      <a:r>
                        <a:rPr lang="en-US" sz="2000" u="none" strike="noStrike" dirty="0" smtClean="0"/>
                        <a:t> </a:t>
                      </a:r>
                      <a:r>
                        <a:rPr lang="en-US" sz="2000" u="none" strike="noStrike" dirty="0" err="1" smtClean="0"/>
                        <a:t>theron</a:t>
                      </a:r>
                      <a:r>
                        <a:rPr lang="en-US" sz="2000" u="none" strike="noStrike" dirty="0" smtClean="0"/>
                        <a:t> </a:t>
                      </a:r>
                      <a:endParaRPr lang="en-US" sz="2000" b="0" i="0" u="none" strike="noStrike" dirty="0">
                        <a:solidFill>
                          <a:srgbClr val="000000"/>
                        </a:solidFill>
                        <a:latin typeface="Calibri"/>
                      </a:endParaRPr>
                    </a:p>
                  </a:txBody>
                  <a:tcPr marL="9525" marR="9525" marT="9525" marB="0" anchor="ctr">
                    <a:noFill/>
                  </a:tcPr>
                </a:tc>
              </a:tr>
              <a:tr h="243840">
                <a:tc>
                  <a:txBody>
                    <a:bodyPr/>
                    <a:lstStyle/>
                    <a:p>
                      <a:pPr algn="ctr" fontAlgn="b"/>
                      <a:r>
                        <a:rPr lang="en-US" sz="2000" u="none" strike="noStrike" dirty="0"/>
                        <a:t>5/30/2012 </a:t>
                      </a:r>
                      <a:r>
                        <a:rPr lang="en-US" sz="2000" u="none" strike="noStrike" dirty="0" smtClean="0"/>
                        <a:t>21:13:54</a:t>
                      </a:r>
                      <a:endParaRPr lang="en-US" sz="2000" b="0" i="0" u="none" strike="noStrike" dirty="0">
                        <a:solidFill>
                          <a:srgbClr val="000000"/>
                        </a:solidFill>
                        <a:latin typeface="Calibri"/>
                      </a:endParaRPr>
                    </a:p>
                  </a:txBody>
                  <a:tcPr marL="9525" marR="9525" marT="9525" marB="0" anchor="ctr">
                    <a:noFill/>
                  </a:tcPr>
                </a:tc>
                <a:tc>
                  <a:txBody>
                    <a:bodyPr/>
                    <a:lstStyle/>
                    <a:p>
                      <a:pPr algn="ctr" fontAlgn="b"/>
                      <a:r>
                        <a:rPr lang="en-US" sz="2000" u="none" strike="noStrike" dirty="0" err="1" smtClean="0"/>
                        <a:t>charlize</a:t>
                      </a:r>
                      <a:r>
                        <a:rPr lang="en-US" sz="2000" u="none" strike="noStrike" dirty="0" smtClean="0"/>
                        <a:t> </a:t>
                      </a:r>
                      <a:r>
                        <a:rPr lang="en-US" sz="2000" u="none" strike="noStrike" dirty="0" err="1" smtClean="0"/>
                        <a:t>theron</a:t>
                      </a:r>
                      <a:r>
                        <a:rPr lang="en-US" sz="2000" u="none" strike="noStrike" dirty="0" smtClean="0"/>
                        <a:t> movie</a:t>
                      </a:r>
                      <a:r>
                        <a:rPr lang="en-US" sz="2000" u="none" strike="noStrike" baseline="0" dirty="0" smtClean="0"/>
                        <a:t> opening</a:t>
                      </a:r>
                      <a:endParaRPr lang="en-US" sz="2000" b="0" i="0" u="none" strike="noStrike" dirty="0">
                        <a:solidFill>
                          <a:srgbClr val="000000"/>
                        </a:solidFill>
                        <a:latin typeface="Calibri"/>
                      </a:endParaRPr>
                    </a:p>
                  </a:txBody>
                  <a:tcPr marL="9525" marR="9525" marT="9525" marB="0" anchor="ctr">
                    <a:noFill/>
                  </a:tcPr>
                </a:tc>
              </a:tr>
              <a:tr h="243840">
                <a:tc gridSpan="2">
                  <a:txBody>
                    <a:bodyPr/>
                    <a:lstStyle/>
                    <a:p>
                      <a:pPr algn="ctr" fontAlgn="b"/>
                      <a:r>
                        <a:rPr lang="en-US" sz="2000" u="none" strike="noStrike" dirty="0" smtClean="0"/>
                        <a:t>5/31/2012 </a:t>
                      </a:r>
                      <a:endParaRPr lang="en-US" sz="2000" b="0" i="0" u="none" strike="noStrike" dirty="0">
                        <a:solidFill>
                          <a:srgbClr val="000000"/>
                        </a:solidFill>
                        <a:latin typeface="Calibri"/>
                      </a:endParaRPr>
                    </a:p>
                  </a:txBody>
                  <a:tcPr marL="9525" marR="9525" marT="9525" marB="0" anchor="ctr">
                    <a:solidFill>
                      <a:schemeClr val="bg2">
                        <a:lumMod val="90000"/>
                      </a:schemeClr>
                    </a:solidFill>
                  </a:tcPr>
                </a:tc>
                <a:tc hMerge="1">
                  <a:txBody>
                    <a:bodyPr/>
                    <a:lstStyle/>
                    <a:p>
                      <a:endParaRPr lang="en-US"/>
                    </a:p>
                  </a:txBody>
                  <a:tcPr/>
                </a:tc>
              </a:tr>
              <a:tr h="243840">
                <a:tc>
                  <a:txBody>
                    <a:bodyPr/>
                    <a:lstStyle/>
                    <a:p>
                      <a:pPr algn="ctr" fontAlgn="b"/>
                      <a:r>
                        <a:rPr lang="en-US" sz="2000" u="none" strike="noStrike" dirty="0" smtClean="0"/>
                        <a:t>5/31/2012 8:56:39</a:t>
                      </a:r>
                      <a:endParaRPr lang="en-US" sz="2000" b="0" i="0" u="none" strike="noStrike" dirty="0">
                        <a:solidFill>
                          <a:srgbClr val="000000"/>
                        </a:solidFill>
                        <a:latin typeface="Calibri"/>
                      </a:endParaRPr>
                    </a:p>
                  </a:txBody>
                  <a:tcPr marL="9525" marR="9525" marT="9525" marB="0" anchor="ctr">
                    <a:noFill/>
                  </a:tcPr>
                </a:tc>
                <a:tc>
                  <a:txBody>
                    <a:bodyPr/>
                    <a:lstStyle/>
                    <a:p>
                      <a:pPr algn="ctr" fontAlgn="b"/>
                      <a:r>
                        <a:rPr lang="en-US" sz="2000" u="none" strike="noStrike" dirty="0" err="1" smtClean="0"/>
                        <a:t>sulphur</a:t>
                      </a:r>
                      <a:r>
                        <a:rPr lang="en-US" sz="2000" u="none" strike="noStrike" dirty="0" smtClean="0"/>
                        <a:t> springs school district</a:t>
                      </a:r>
                      <a:endParaRPr lang="en-US" sz="2000" b="0" i="0" u="none" strike="noStrike" dirty="0">
                        <a:solidFill>
                          <a:srgbClr val="000000"/>
                        </a:solidFill>
                        <a:latin typeface="Calibri"/>
                      </a:endParaRPr>
                    </a:p>
                  </a:txBody>
                  <a:tcPr marL="9525" marR="9525" marT="9525" marB="0" anchor="ctr">
                    <a:noFill/>
                  </a:tcPr>
                </a:tc>
              </a:tr>
              <a:tr h="243840">
                <a:tc>
                  <a:txBody>
                    <a:bodyPr/>
                    <a:lstStyle/>
                    <a:p>
                      <a:pPr algn="ctr" fontAlgn="b"/>
                      <a:r>
                        <a:rPr lang="en-US" sz="2000" u="none" strike="noStrike" dirty="0" smtClean="0"/>
                        <a:t>5/31/2012 9:10:01</a:t>
                      </a:r>
                      <a:endParaRPr lang="en-US" sz="2000" b="0" i="0" u="none" strike="noStrike" dirty="0">
                        <a:solidFill>
                          <a:srgbClr val="000000"/>
                        </a:solidFill>
                        <a:latin typeface="Calibri"/>
                      </a:endParaRPr>
                    </a:p>
                  </a:txBody>
                  <a:tcPr marL="9525" marR="9525" marT="9525" marB="0" anchor="ctr">
                    <a:noFill/>
                  </a:tcPr>
                </a:tc>
                <a:tc>
                  <a:txBody>
                    <a:bodyPr/>
                    <a:lstStyle/>
                    <a:p>
                      <a:pPr algn="ctr" fontAlgn="b"/>
                      <a:r>
                        <a:rPr lang="en-US" sz="2000" u="none" strike="noStrike" dirty="0" smtClean="0"/>
                        <a:t>airline</a:t>
                      </a:r>
                      <a:r>
                        <a:rPr lang="en-US" sz="2000" u="none" strike="noStrike" baseline="0" dirty="0" smtClean="0"/>
                        <a:t> tickets</a:t>
                      </a:r>
                      <a:endParaRPr lang="en-US" sz="2000" b="0" i="0" u="none" strike="noStrike" dirty="0">
                        <a:solidFill>
                          <a:srgbClr val="000000"/>
                        </a:solidFill>
                        <a:latin typeface="+mn-lt"/>
                      </a:endParaRPr>
                    </a:p>
                  </a:txBody>
                  <a:tcPr marL="9525" marR="9525" marT="9525" marB="0" anchor="ctr">
                    <a:noFill/>
                  </a:tcPr>
                </a:tc>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3366743207"/>
              </p:ext>
            </p:extLst>
          </p:nvPr>
        </p:nvGraphicFramePr>
        <p:xfrm>
          <a:off x="3234283" y="1780043"/>
          <a:ext cx="5638800" cy="2828925"/>
        </p:xfrm>
        <a:graphic>
          <a:graphicData uri="http://schemas.openxmlformats.org/drawingml/2006/table">
            <a:tbl>
              <a:tblPr>
                <a:tableStyleId>{5940675A-B579-460E-94D1-54222C63F5DA}</a:tableStyleId>
              </a:tblPr>
              <a:tblGrid>
                <a:gridCol w="2286000"/>
                <a:gridCol w="3352800"/>
              </a:tblGrid>
              <a:tr h="0">
                <a:tc gridSpan="2">
                  <a:txBody>
                    <a:bodyPr/>
                    <a:lstStyle/>
                    <a:p>
                      <a:pPr algn="ctr" fontAlgn="b"/>
                      <a:r>
                        <a:rPr lang="en-US" sz="2000" u="none" strike="noStrike" dirty="0" smtClean="0"/>
                        <a:t>5/30/2012 </a:t>
                      </a:r>
                      <a:endParaRPr lang="en-US" sz="2000" b="0" i="0" u="none" strike="noStrike" dirty="0">
                        <a:solidFill>
                          <a:srgbClr val="000000"/>
                        </a:solidFill>
                        <a:latin typeface="Calibri"/>
                      </a:endParaRPr>
                    </a:p>
                  </a:txBody>
                  <a:tcPr marL="9525" marR="9525" marT="9525" marB="0" anchor="ctr">
                    <a:solidFill>
                      <a:schemeClr val="bg2">
                        <a:lumMod val="90000"/>
                      </a:schemeClr>
                    </a:solidFill>
                  </a:tcPr>
                </a:tc>
                <a:tc hMerge="1">
                  <a:txBody>
                    <a:bodyPr/>
                    <a:lstStyle/>
                    <a:p>
                      <a:endParaRPr lang="en-US"/>
                    </a:p>
                  </a:txBody>
                  <a:tcPr/>
                </a:tc>
              </a:tr>
              <a:tr h="243840">
                <a:tc>
                  <a:txBody>
                    <a:bodyPr/>
                    <a:lstStyle/>
                    <a:p>
                      <a:pPr algn="ctr" fontAlgn="b"/>
                      <a:r>
                        <a:rPr lang="en-US" sz="2000" u="none" strike="noStrike" dirty="0" smtClean="0"/>
                        <a:t>5/30/2012 9:12:14</a:t>
                      </a:r>
                      <a:endParaRPr lang="en-US" sz="2000" b="0" i="0" u="none" strike="noStrike" dirty="0">
                        <a:solidFill>
                          <a:srgbClr val="000000"/>
                        </a:solidFill>
                        <a:latin typeface="Calibri"/>
                      </a:endParaRPr>
                    </a:p>
                  </a:txBody>
                  <a:tcPr marL="9525" marR="9525" marT="9525" marB="0" anchor="ctr">
                    <a:solidFill>
                      <a:srgbClr val="FFFF00"/>
                    </a:solidFill>
                  </a:tcPr>
                </a:tc>
                <a:tc>
                  <a:txBody>
                    <a:bodyPr/>
                    <a:lstStyle/>
                    <a:p>
                      <a:pPr algn="ctr" fontAlgn="b"/>
                      <a:r>
                        <a:rPr lang="en-US" sz="2000" u="none" strike="noStrike" dirty="0" smtClean="0"/>
                        <a:t>airline</a:t>
                      </a:r>
                      <a:r>
                        <a:rPr lang="en-US" sz="2000" u="none" strike="noStrike" baseline="0" dirty="0" smtClean="0"/>
                        <a:t> tickets</a:t>
                      </a:r>
                      <a:endParaRPr lang="en-US" sz="2000" b="0" i="0" u="none" strike="noStrike" dirty="0">
                        <a:solidFill>
                          <a:srgbClr val="000000"/>
                        </a:solidFill>
                        <a:latin typeface="Calibri"/>
                      </a:endParaRPr>
                    </a:p>
                  </a:txBody>
                  <a:tcPr marL="9525" marR="9525" marT="9525" marB="0" anchor="ctr">
                    <a:solidFill>
                      <a:srgbClr val="FFFF00"/>
                    </a:solidFill>
                  </a:tcPr>
                </a:tc>
              </a:tr>
              <a:tr h="243840">
                <a:tc>
                  <a:txBody>
                    <a:bodyPr/>
                    <a:lstStyle/>
                    <a:p>
                      <a:pPr algn="ctr" fontAlgn="b"/>
                      <a:r>
                        <a:rPr lang="en-US" sz="2000" u="none" strike="noStrike" dirty="0" smtClean="0"/>
                        <a:t>5/30/2012 </a:t>
                      </a:r>
                      <a:r>
                        <a:rPr lang="en-US" sz="2000" u="none" strike="noStrike" dirty="0" smtClean="0"/>
                        <a:t>9:20:19</a:t>
                      </a:r>
                      <a:endParaRPr lang="en-US" sz="2000" b="0" i="0" u="none" strike="noStrike" dirty="0">
                        <a:solidFill>
                          <a:srgbClr val="000000"/>
                        </a:solidFill>
                        <a:latin typeface="Calibri"/>
                      </a:endParaRPr>
                    </a:p>
                  </a:txBody>
                  <a:tcPr marL="9525" marR="9525" marT="9525" marB="0" anchor="ctr">
                    <a:solidFill>
                      <a:schemeClr val="bg1"/>
                    </a:solidFill>
                  </a:tcPr>
                </a:tc>
                <a:tc>
                  <a:txBody>
                    <a:bodyPr/>
                    <a:lstStyle/>
                    <a:p>
                      <a:pPr algn="ctr" fontAlgn="b"/>
                      <a:r>
                        <a:rPr lang="en-US" sz="2000" u="none" strike="noStrike" dirty="0" smtClean="0"/>
                        <a:t>rattlers</a:t>
                      </a:r>
                      <a:endParaRPr lang="en-US" sz="2000" b="0" i="0" u="none" strike="noStrike" dirty="0">
                        <a:solidFill>
                          <a:srgbClr val="000000"/>
                        </a:solidFill>
                        <a:latin typeface="Calibri"/>
                      </a:endParaRPr>
                    </a:p>
                  </a:txBody>
                  <a:tcPr marL="9525" marR="9525" marT="9525" marB="0" anchor="ctr">
                    <a:solidFill>
                      <a:schemeClr val="bg1"/>
                    </a:solidFill>
                  </a:tcPr>
                </a:tc>
              </a:tr>
              <a:tr h="243840">
                <a:tc>
                  <a:txBody>
                    <a:bodyPr/>
                    <a:lstStyle/>
                    <a:p>
                      <a:pPr algn="ctr" fontAlgn="b"/>
                      <a:r>
                        <a:rPr lang="en-US" sz="2000" u="none" strike="noStrike" dirty="0" smtClean="0"/>
                        <a:t>5/30/2012 </a:t>
                      </a:r>
                      <a:r>
                        <a:rPr lang="en-US" sz="2000" u="none" strike="noStrike" dirty="0" smtClean="0"/>
                        <a:t>9:42:21</a:t>
                      </a:r>
                      <a:endParaRPr lang="en-US" sz="2000" b="0" i="0" u="none" strike="noStrike" dirty="0">
                        <a:solidFill>
                          <a:srgbClr val="000000"/>
                        </a:solidFill>
                        <a:latin typeface="Calibri"/>
                      </a:endParaRPr>
                    </a:p>
                  </a:txBody>
                  <a:tcPr marL="9525" marR="9525" marT="9525" marB="0" anchor="ctr">
                    <a:solidFill>
                      <a:schemeClr val="bg1"/>
                    </a:solidFill>
                  </a:tcPr>
                </a:tc>
                <a:tc>
                  <a:txBody>
                    <a:bodyPr/>
                    <a:lstStyle/>
                    <a:p>
                      <a:pPr algn="ctr" fontAlgn="b"/>
                      <a:r>
                        <a:rPr lang="en-US" sz="2000" u="none" strike="noStrike" dirty="0" err="1" smtClean="0"/>
                        <a:t>charlize</a:t>
                      </a:r>
                      <a:r>
                        <a:rPr lang="en-US" sz="2000" u="none" strike="noStrike" dirty="0" smtClean="0"/>
                        <a:t> </a:t>
                      </a:r>
                      <a:r>
                        <a:rPr lang="en-US" sz="2000" u="none" strike="noStrike" dirty="0" err="1" smtClean="0"/>
                        <a:t>theron</a:t>
                      </a:r>
                      <a:r>
                        <a:rPr lang="en-US" sz="2000" u="none" strike="noStrike" dirty="0" smtClean="0"/>
                        <a:t> snow white</a:t>
                      </a:r>
                      <a:endParaRPr lang="en-US" sz="2000" b="0" i="0" u="none" strike="noStrike" dirty="0">
                        <a:solidFill>
                          <a:srgbClr val="000000"/>
                        </a:solidFill>
                        <a:latin typeface="Calibri"/>
                      </a:endParaRPr>
                    </a:p>
                  </a:txBody>
                  <a:tcPr marL="9525" marR="9525" marT="9525" marB="0" anchor="ctr">
                    <a:solidFill>
                      <a:schemeClr val="bg1"/>
                    </a:solidFill>
                  </a:tcPr>
                </a:tc>
              </a:tr>
              <a:tr h="243840">
                <a:tc>
                  <a:txBody>
                    <a:bodyPr/>
                    <a:lstStyle/>
                    <a:p>
                      <a:pPr algn="ctr" fontAlgn="b"/>
                      <a:r>
                        <a:rPr lang="en-US" sz="2000" u="none" strike="noStrike" dirty="0"/>
                        <a:t>5/30/2012 </a:t>
                      </a:r>
                      <a:r>
                        <a:rPr lang="en-US" sz="2000" u="none" strike="noStrike" dirty="0" smtClean="0"/>
                        <a:t>21:13:34</a:t>
                      </a:r>
                      <a:endParaRPr lang="en-US" sz="2000" b="0" i="0" u="none" strike="noStrike" dirty="0">
                        <a:solidFill>
                          <a:srgbClr val="000000"/>
                        </a:solidFill>
                        <a:latin typeface="Calibri"/>
                      </a:endParaRPr>
                    </a:p>
                  </a:txBody>
                  <a:tcPr marL="9525" marR="9525" marT="9525" marB="0" anchor="ctr">
                    <a:solidFill>
                      <a:schemeClr val="bg1"/>
                    </a:solidFill>
                  </a:tcPr>
                </a:tc>
                <a:tc>
                  <a:txBody>
                    <a:bodyPr/>
                    <a:lstStyle/>
                    <a:p>
                      <a:pPr algn="ctr" fontAlgn="b"/>
                      <a:r>
                        <a:rPr lang="en-US" sz="2000" u="none" strike="noStrike" dirty="0" err="1" smtClean="0"/>
                        <a:t>charlize</a:t>
                      </a:r>
                      <a:r>
                        <a:rPr lang="en-US" sz="2000" u="none" strike="noStrike" dirty="0" smtClean="0"/>
                        <a:t> </a:t>
                      </a:r>
                      <a:r>
                        <a:rPr lang="en-US" sz="2000" u="none" strike="noStrike" dirty="0" err="1" smtClean="0"/>
                        <a:t>theron</a:t>
                      </a:r>
                      <a:r>
                        <a:rPr lang="en-US" sz="2000" u="none" strike="noStrike" dirty="0" smtClean="0"/>
                        <a:t> </a:t>
                      </a:r>
                      <a:endParaRPr lang="en-US" sz="2000" b="0" i="0" u="none" strike="noStrike" dirty="0">
                        <a:solidFill>
                          <a:srgbClr val="000000"/>
                        </a:solidFill>
                        <a:latin typeface="Calibri"/>
                      </a:endParaRPr>
                    </a:p>
                  </a:txBody>
                  <a:tcPr marL="9525" marR="9525" marT="9525" marB="0" anchor="ctr">
                    <a:solidFill>
                      <a:schemeClr val="bg1"/>
                    </a:solidFill>
                  </a:tcPr>
                </a:tc>
              </a:tr>
              <a:tr h="243840">
                <a:tc>
                  <a:txBody>
                    <a:bodyPr/>
                    <a:lstStyle/>
                    <a:p>
                      <a:pPr algn="ctr" fontAlgn="b"/>
                      <a:r>
                        <a:rPr lang="en-US" sz="2000" u="none" strike="noStrike" dirty="0"/>
                        <a:t>5/30/2012 </a:t>
                      </a:r>
                      <a:r>
                        <a:rPr lang="en-US" sz="2000" u="none" strike="noStrike" dirty="0" smtClean="0"/>
                        <a:t>21:13:54</a:t>
                      </a:r>
                      <a:endParaRPr lang="en-US" sz="2000" b="0" i="0" u="none" strike="noStrike" dirty="0">
                        <a:solidFill>
                          <a:srgbClr val="000000"/>
                        </a:solidFill>
                        <a:latin typeface="Calibri"/>
                      </a:endParaRPr>
                    </a:p>
                  </a:txBody>
                  <a:tcPr marL="9525" marR="9525" marT="9525" marB="0" anchor="ctr">
                    <a:solidFill>
                      <a:schemeClr val="bg1"/>
                    </a:solidFill>
                  </a:tcPr>
                </a:tc>
                <a:tc>
                  <a:txBody>
                    <a:bodyPr/>
                    <a:lstStyle/>
                    <a:p>
                      <a:pPr algn="ctr" fontAlgn="b"/>
                      <a:r>
                        <a:rPr lang="en-US" sz="2000" u="none" strike="noStrike" dirty="0" err="1" smtClean="0"/>
                        <a:t>charlize</a:t>
                      </a:r>
                      <a:r>
                        <a:rPr lang="en-US" sz="2000" u="none" strike="noStrike" dirty="0" smtClean="0"/>
                        <a:t> </a:t>
                      </a:r>
                      <a:r>
                        <a:rPr lang="en-US" sz="2000" u="none" strike="noStrike" dirty="0" err="1" smtClean="0"/>
                        <a:t>theron</a:t>
                      </a:r>
                      <a:r>
                        <a:rPr lang="en-US" sz="2000" u="none" strike="noStrike" dirty="0" smtClean="0"/>
                        <a:t> movie</a:t>
                      </a:r>
                      <a:r>
                        <a:rPr lang="en-US" sz="2000" u="none" strike="noStrike" baseline="0" dirty="0" smtClean="0"/>
                        <a:t> opening</a:t>
                      </a:r>
                      <a:endParaRPr lang="en-US" sz="2000" b="0" i="0" u="none" strike="noStrike" dirty="0">
                        <a:solidFill>
                          <a:srgbClr val="000000"/>
                        </a:solidFill>
                        <a:latin typeface="Calibri"/>
                      </a:endParaRPr>
                    </a:p>
                  </a:txBody>
                  <a:tcPr marL="9525" marR="9525" marT="9525" marB="0" anchor="ctr">
                    <a:solidFill>
                      <a:schemeClr val="bg1"/>
                    </a:solidFill>
                  </a:tcPr>
                </a:tc>
              </a:tr>
              <a:tr h="243840">
                <a:tc gridSpan="2">
                  <a:txBody>
                    <a:bodyPr/>
                    <a:lstStyle/>
                    <a:p>
                      <a:pPr algn="ctr" fontAlgn="b"/>
                      <a:r>
                        <a:rPr lang="en-US" sz="2000" u="none" strike="noStrike" dirty="0" smtClean="0"/>
                        <a:t>5/31/2012</a:t>
                      </a:r>
                      <a:endParaRPr lang="en-US" sz="2000" b="0" i="0" u="none" strike="noStrike" dirty="0">
                        <a:solidFill>
                          <a:srgbClr val="000000"/>
                        </a:solidFill>
                        <a:latin typeface="Calibri"/>
                      </a:endParaRPr>
                    </a:p>
                  </a:txBody>
                  <a:tcPr marL="9525" marR="9525" marT="9525" marB="0" anchor="ctr">
                    <a:solidFill>
                      <a:schemeClr val="bg2">
                        <a:lumMod val="90000"/>
                      </a:schemeClr>
                    </a:solidFill>
                  </a:tcPr>
                </a:tc>
                <a:tc hMerge="1">
                  <a:txBody>
                    <a:bodyPr/>
                    <a:lstStyle/>
                    <a:p>
                      <a:endParaRPr lang="en-US"/>
                    </a:p>
                  </a:txBody>
                  <a:tcPr/>
                </a:tc>
              </a:tr>
              <a:tr h="243840">
                <a:tc>
                  <a:txBody>
                    <a:bodyPr/>
                    <a:lstStyle/>
                    <a:p>
                      <a:pPr algn="ctr" fontAlgn="b"/>
                      <a:r>
                        <a:rPr lang="en-US" sz="2000" u="none" strike="noStrike" dirty="0" smtClean="0"/>
                        <a:t>5/31/2012 8:56:39</a:t>
                      </a:r>
                      <a:endParaRPr lang="en-US" sz="2000" b="0" i="0" u="none" strike="noStrike" dirty="0">
                        <a:solidFill>
                          <a:srgbClr val="000000"/>
                        </a:solidFill>
                        <a:latin typeface="Calibri"/>
                      </a:endParaRPr>
                    </a:p>
                  </a:txBody>
                  <a:tcPr marL="9525" marR="9525" marT="9525" marB="0" anchor="ctr">
                    <a:solidFill>
                      <a:schemeClr val="bg1"/>
                    </a:solidFill>
                  </a:tcPr>
                </a:tc>
                <a:tc>
                  <a:txBody>
                    <a:bodyPr/>
                    <a:lstStyle/>
                    <a:p>
                      <a:pPr algn="ctr" fontAlgn="b"/>
                      <a:r>
                        <a:rPr lang="en-US" sz="2000" u="none" strike="noStrike" dirty="0" err="1" smtClean="0"/>
                        <a:t>sulphur</a:t>
                      </a:r>
                      <a:r>
                        <a:rPr lang="en-US" sz="2000" u="none" strike="noStrike" dirty="0" smtClean="0"/>
                        <a:t> springs school district</a:t>
                      </a:r>
                      <a:endParaRPr lang="en-US" sz="2000" b="0" i="0" u="none" strike="noStrike" dirty="0">
                        <a:solidFill>
                          <a:srgbClr val="000000"/>
                        </a:solidFill>
                        <a:latin typeface="Calibri"/>
                      </a:endParaRPr>
                    </a:p>
                  </a:txBody>
                  <a:tcPr marL="9525" marR="9525" marT="9525" marB="0" anchor="ctr">
                    <a:solidFill>
                      <a:schemeClr val="bg1"/>
                    </a:solidFill>
                  </a:tcPr>
                </a:tc>
              </a:tr>
              <a:tr h="243840">
                <a:tc>
                  <a:txBody>
                    <a:bodyPr/>
                    <a:lstStyle/>
                    <a:p>
                      <a:pPr algn="ctr" fontAlgn="b"/>
                      <a:r>
                        <a:rPr lang="en-US" sz="2000" u="none" strike="noStrike" dirty="0" smtClean="0"/>
                        <a:t>5/31/2012 9:10:01</a:t>
                      </a:r>
                      <a:endParaRPr lang="en-US" sz="2000" b="0" i="0" u="none" strike="noStrike" dirty="0">
                        <a:solidFill>
                          <a:srgbClr val="000000"/>
                        </a:solidFill>
                        <a:latin typeface="Calibri"/>
                      </a:endParaRPr>
                    </a:p>
                  </a:txBody>
                  <a:tcPr marL="9525" marR="9525" marT="9525" marB="0" anchor="ctr">
                    <a:solidFill>
                      <a:srgbClr val="FFFF00"/>
                    </a:solidFill>
                  </a:tcPr>
                </a:tc>
                <a:tc>
                  <a:txBody>
                    <a:bodyPr/>
                    <a:lstStyle/>
                    <a:p>
                      <a:pPr algn="ctr" fontAlgn="b"/>
                      <a:r>
                        <a:rPr lang="en-US" sz="2000" u="none" strike="noStrike" dirty="0" smtClean="0"/>
                        <a:t>airline</a:t>
                      </a:r>
                      <a:r>
                        <a:rPr lang="en-US" sz="2000" u="none" strike="noStrike" baseline="0" dirty="0" smtClean="0"/>
                        <a:t> tickets</a:t>
                      </a:r>
                      <a:endParaRPr lang="en-US" sz="2000" b="0" i="0" u="none" strike="noStrike" dirty="0">
                        <a:solidFill>
                          <a:srgbClr val="000000"/>
                        </a:solidFill>
                        <a:latin typeface="+mn-lt"/>
                      </a:endParaRPr>
                    </a:p>
                  </a:txBody>
                  <a:tcPr marL="9525" marR="9525" marT="9525" marB="0" anchor="ctr">
                    <a:solidFill>
                      <a:srgbClr val="FFFF00"/>
                    </a:solidFill>
                  </a:tcPr>
                </a:tc>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1778598976"/>
              </p:ext>
            </p:extLst>
          </p:nvPr>
        </p:nvGraphicFramePr>
        <p:xfrm>
          <a:off x="3232230" y="1774458"/>
          <a:ext cx="5638800" cy="2828925"/>
        </p:xfrm>
        <a:graphic>
          <a:graphicData uri="http://schemas.openxmlformats.org/drawingml/2006/table">
            <a:tbl>
              <a:tblPr>
                <a:tableStyleId>{5940675A-B579-460E-94D1-54222C63F5DA}</a:tableStyleId>
              </a:tblPr>
              <a:tblGrid>
                <a:gridCol w="2286000"/>
                <a:gridCol w="3352800"/>
              </a:tblGrid>
              <a:tr h="161925">
                <a:tc gridSpan="2">
                  <a:txBody>
                    <a:bodyPr/>
                    <a:lstStyle/>
                    <a:p>
                      <a:pPr algn="ctr" fontAlgn="b"/>
                      <a:r>
                        <a:rPr lang="en-US" sz="2000" u="none" strike="noStrike" dirty="0" smtClean="0"/>
                        <a:t>5/30/2012 </a:t>
                      </a:r>
                      <a:endParaRPr lang="en-US" sz="2000" b="0" i="0" u="none" strike="noStrike" dirty="0">
                        <a:solidFill>
                          <a:srgbClr val="000000"/>
                        </a:solidFill>
                        <a:latin typeface="Calibri"/>
                      </a:endParaRPr>
                    </a:p>
                  </a:txBody>
                  <a:tcPr marL="9525" marR="9525" marT="9525" marB="0" anchor="ctr">
                    <a:solidFill>
                      <a:schemeClr val="bg2">
                        <a:lumMod val="90000"/>
                      </a:schemeClr>
                    </a:solidFill>
                  </a:tcPr>
                </a:tc>
                <a:tc hMerge="1">
                  <a:txBody>
                    <a:bodyPr/>
                    <a:lstStyle/>
                    <a:p>
                      <a:endParaRPr lang="en-US"/>
                    </a:p>
                  </a:txBody>
                  <a:tcPr/>
                </a:tc>
              </a:tr>
              <a:tr h="243840">
                <a:tc>
                  <a:txBody>
                    <a:bodyPr/>
                    <a:lstStyle/>
                    <a:p>
                      <a:pPr algn="ctr" fontAlgn="b"/>
                      <a:r>
                        <a:rPr lang="en-US" sz="2000" u="none" strike="noStrike" dirty="0" smtClean="0"/>
                        <a:t>5/30/2012 9:12:14</a:t>
                      </a:r>
                      <a:endParaRPr lang="en-US" sz="2000" b="0" i="0" u="none" strike="noStrike" dirty="0">
                        <a:solidFill>
                          <a:srgbClr val="000000"/>
                        </a:solidFill>
                        <a:latin typeface="Calibri"/>
                      </a:endParaRPr>
                    </a:p>
                  </a:txBody>
                  <a:tcPr marL="9525" marR="9525" marT="9525" marB="0" anchor="ctr">
                    <a:solidFill>
                      <a:srgbClr val="FFFF00"/>
                    </a:solidFill>
                  </a:tcPr>
                </a:tc>
                <a:tc>
                  <a:txBody>
                    <a:bodyPr/>
                    <a:lstStyle/>
                    <a:p>
                      <a:pPr algn="ctr" fontAlgn="b"/>
                      <a:r>
                        <a:rPr lang="en-US" sz="2000" u="none" strike="noStrike" dirty="0" smtClean="0"/>
                        <a:t>airline</a:t>
                      </a:r>
                      <a:r>
                        <a:rPr lang="en-US" sz="2000" u="none" strike="noStrike" baseline="0" dirty="0" smtClean="0"/>
                        <a:t> tickets</a:t>
                      </a:r>
                      <a:endParaRPr lang="en-US" sz="2000" b="0" i="0" u="none" strike="noStrike" dirty="0">
                        <a:solidFill>
                          <a:srgbClr val="000000"/>
                        </a:solidFill>
                        <a:latin typeface="Calibri"/>
                      </a:endParaRPr>
                    </a:p>
                  </a:txBody>
                  <a:tcPr marL="9525" marR="9525" marT="9525" marB="0" anchor="ctr">
                    <a:solidFill>
                      <a:srgbClr val="FFFF00"/>
                    </a:solidFill>
                  </a:tcPr>
                </a:tc>
              </a:tr>
              <a:tr h="243840">
                <a:tc>
                  <a:txBody>
                    <a:bodyPr/>
                    <a:lstStyle/>
                    <a:p>
                      <a:pPr algn="ctr" fontAlgn="b"/>
                      <a:r>
                        <a:rPr lang="en-US" sz="2000" u="none" strike="noStrike" dirty="0" smtClean="0"/>
                        <a:t>5/30/2012 </a:t>
                      </a:r>
                      <a:r>
                        <a:rPr lang="en-US" sz="2000" u="none" strike="noStrike" dirty="0" smtClean="0"/>
                        <a:t>9:20:19</a:t>
                      </a:r>
                      <a:endParaRPr lang="en-US" sz="2000" b="0" i="0" u="none" strike="noStrike" dirty="0">
                        <a:solidFill>
                          <a:srgbClr val="000000"/>
                        </a:solidFill>
                        <a:latin typeface="Calibri"/>
                      </a:endParaRPr>
                    </a:p>
                  </a:txBody>
                  <a:tcPr marL="9525" marR="9525" marT="9525" marB="0" anchor="ctr">
                    <a:solidFill>
                      <a:schemeClr val="bg1"/>
                    </a:solidFill>
                  </a:tcPr>
                </a:tc>
                <a:tc>
                  <a:txBody>
                    <a:bodyPr/>
                    <a:lstStyle/>
                    <a:p>
                      <a:pPr algn="ctr" fontAlgn="b"/>
                      <a:r>
                        <a:rPr lang="en-US" sz="2000" u="none" strike="noStrike" dirty="0" smtClean="0"/>
                        <a:t>rattlers</a:t>
                      </a:r>
                      <a:endParaRPr lang="en-US" sz="2000" b="0" i="0" u="none" strike="noStrike" dirty="0">
                        <a:solidFill>
                          <a:srgbClr val="000000"/>
                        </a:solidFill>
                        <a:latin typeface="Calibri"/>
                      </a:endParaRPr>
                    </a:p>
                  </a:txBody>
                  <a:tcPr marL="9525" marR="9525" marT="9525" marB="0" anchor="ctr">
                    <a:solidFill>
                      <a:schemeClr val="bg1"/>
                    </a:solidFill>
                  </a:tcPr>
                </a:tc>
              </a:tr>
              <a:tr h="243840">
                <a:tc>
                  <a:txBody>
                    <a:bodyPr/>
                    <a:lstStyle/>
                    <a:p>
                      <a:pPr algn="ctr" fontAlgn="b"/>
                      <a:r>
                        <a:rPr lang="en-US" sz="2000" u="none" strike="noStrike" dirty="0" smtClean="0"/>
                        <a:t>5/30/2012 </a:t>
                      </a:r>
                      <a:r>
                        <a:rPr lang="en-US" sz="2000" u="none" strike="noStrike" dirty="0" smtClean="0"/>
                        <a:t>9:42:21</a:t>
                      </a:r>
                      <a:endParaRPr lang="en-US" sz="2000" b="0" i="0" u="none" strike="noStrike" dirty="0">
                        <a:solidFill>
                          <a:srgbClr val="000000"/>
                        </a:solidFill>
                        <a:latin typeface="Calibri"/>
                      </a:endParaRPr>
                    </a:p>
                  </a:txBody>
                  <a:tcPr marL="9525" marR="9525" marT="9525" marB="0" anchor="ctr">
                    <a:solidFill>
                      <a:srgbClr val="00B050"/>
                    </a:solidFill>
                  </a:tcPr>
                </a:tc>
                <a:tc>
                  <a:txBody>
                    <a:bodyPr/>
                    <a:lstStyle/>
                    <a:p>
                      <a:pPr algn="ctr" fontAlgn="b"/>
                      <a:r>
                        <a:rPr lang="en-US" sz="2000" u="none" strike="noStrike" dirty="0" err="1" smtClean="0"/>
                        <a:t>charlize</a:t>
                      </a:r>
                      <a:r>
                        <a:rPr lang="en-US" sz="2000" u="none" strike="noStrike" dirty="0" smtClean="0"/>
                        <a:t> </a:t>
                      </a:r>
                      <a:r>
                        <a:rPr lang="en-US" sz="2000" u="none" strike="noStrike" dirty="0" err="1" smtClean="0"/>
                        <a:t>theron</a:t>
                      </a:r>
                      <a:r>
                        <a:rPr lang="en-US" sz="2000" u="none" strike="noStrike" dirty="0" smtClean="0"/>
                        <a:t> snow white</a:t>
                      </a:r>
                      <a:endParaRPr lang="en-US" sz="2000" b="0" i="0" u="none" strike="noStrike" dirty="0">
                        <a:solidFill>
                          <a:srgbClr val="000000"/>
                        </a:solidFill>
                        <a:latin typeface="Calibri"/>
                      </a:endParaRPr>
                    </a:p>
                  </a:txBody>
                  <a:tcPr marL="9525" marR="9525" marT="9525" marB="0" anchor="ctr">
                    <a:solidFill>
                      <a:srgbClr val="00B050"/>
                    </a:solidFill>
                  </a:tcPr>
                </a:tc>
              </a:tr>
              <a:tr h="243840">
                <a:tc>
                  <a:txBody>
                    <a:bodyPr/>
                    <a:lstStyle/>
                    <a:p>
                      <a:pPr algn="ctr" fontAlgn="b"/>
                      <a:r>
                        <a:rPr lang="en-US" sz="2000" u="none" strike="noStrike" dirty="0"/>
                        <a:t>5/30/2012 </a:t>
                      </a:r>
                      <a:r>
                        <a:rPr lang="en-US" sz="2000" u="none" strike="noStrike" dirty="0" smtClean="0"/>
                        <a:t>21:13:34</a:t>
                      </a:r>
                      <a:endParaRPr lang="en-US" sz="2000" b="0" i="0" u="none" strike="noStrike" dirty="0">
                        <a:solidFill>
                          <a:srgbClr val="000000"/>
                        </a:solidFill>
                        <a:latin typeface="Calibri"/>
                      </a:endParaRPr>
                    </a:p>
                  </a:txBody>
                  <a:tcPr marL="9525" marR="9525" marT="9525" marB="0" anchor="ctr">
                    <a:solidFill>
                      <a:srgbClr val="00B050"/>
                    </a:solidFill>
                  </a:tcPr>
                </a:tc>
                <a:tc>
                  <a:txBody>
                    <a:bodyPr/>
                    <a:lstStyle/>
                    <a:p>
                      <a:pPr algn="ctr" fontAlgn="b"/>
                      <a:r>
                        <a:rPr lang="en-US" sz="2000" u="none" strike="noStrike" dirty="0" err="1" smtClean="0"/>
                        <a:t>charlize</a:t>
                      </a:r>
                      <a:r>
                        <a:rPr lang="en-US" sz="2000" u="none" strike="noStrike" dirty="0" smtClean="0"/>
                        <a:t> </a:t>
                      </a:r>
                      <a:r>
                        <a:rPr lang="en-US" sz="2000" u="none" strike="noStrike" dirty="0" err="1" smtClean="0"/>
                        <a:t>theron</a:t>
                      </a:r>
                      <a:r>
                        <a:rPr lang="en-US" sz="2000" u="none" strike="noStrike" dirty="0" smtClean="0"/>
                        <a:t> </a:t>
                      </a:r>
                      <a:endParaRPr lang="en-US" sz="2000" b="0" i="0" u="none" strike="noStrike" dirty="0">
                        <a:solidFill>
                          <a:srgbClr val="000000"/>
                        </a:solidFill>
                        <a:latin typeface="Calibri"/>
                      </a:endParaRPr>
                    </a:p>
                  </a:txBody>
                  <a:tcPr marL="9525" marR="9525" marT="9525" marB="0" anchor="ctr">
                    <a:solidFill>
                      <a:srgbClr val="00B050"/>
                    </a:solidFill>
                  </a:tcPr>
                </a:tc>
              </a:tr>
              <a:tr h="243840">
                <a:tc>
                  <a:txBody>
                    <a:bodyPr/>
                    <a:lstStyle/>
                    <a:p>
                      <a:pPr algn="ctr" fontAlgn="b"/>
                      <a:r>
                        <a:rPr lang="en-US" sz="2000" u="none" strike="noStrike" dirty="0"/>
                        <a:t>5/30/2012 </a:t>
                      </a:r>
                      <a:r>
                        <a:rPr lang="en-US" sz="2000" u="none" strike="noStrike" dirty="0" smtClean="0"/>
                        <a:t>21:13:54</a:t>
                      </a:r>
                      <a:endParaRPr lang="en-US" sz="2000" b="0" i="0" u="none" strike="noStrike" dirty="0">
                        <a:solidFill>
                          <a:srgbClr val="000000"/>
                        </a:solidFill>
                        <a:latin typeface="Calibri"/>
                      </a:endParaRPr>
                    </a:p>
                  </a:txBody>
                  <a:tcPr marL="9525" marR="9525" marT="9525" marB="0" anchor="ctr">
                    <a:solidFill>
                      <a:srgbClr val="00B050"/>
                    </a:solidFill>
                  </a:tcPr>
                </a:tc>
                <a:tc>
                  <a:txBody>
                    <a:bodyPr/>
                    <a:lstStyle/>
                    <a:p>
                      <a:pPr algn="ctr" fontAlgn="b"/>
                      <a:r>
                        <a:rPr lang="en-US" sz="2000" u="none" strike="noStrike" dirty="0" err="1" smtClean="0"/>
                        <a:t>charlize</a:t>
                      </a:r>
                      <a:r>
                        <a:rPr lang="en-US" sz="2000" u="none" strike="noStrike" dirty="0" smtClean="0"/>
                        <a:t> </a:t>
                      </a:r>
                      <a:r>
                        <a:rPr lang="en-US" sz="2000" u="none" strike="noStrike" dirty="0" err="1" smtClean="0"/>
                        <a:t>theron</a:t>
                      </a:r>
                      <a:r>
                        <a:rPr lang="en-US" sz="2000" u="none" strike="noStrike" dirty="0" smtClean="0"/>
                        <a:t> movie</a:t>
                      </a:r>
                      <a:r>
                        <a:rPr lang="en-US" sz="2000" u="none" strike="noStrike" baseline="0" dirty="0" smtClean="0"/>
                        <a:t> opening</a:t>
                      </a:r>
                      <a:endParaRPr lang="en-US" sz="2000" b="0" i="0" u="none" strike="noStrike" dirty="0">
                        <a:solidFill>
                          <a:srgbClr val="000000"/>
                        </a:solidFill>
                        <a:latin typeface="Calibri"/>
                      </a:endParaRPr>
                    </a:p>
                  </a:txBody>
                  <a:tcPr marL="9525" marR="9525" marT="9525" marB="0" anchor="ctr">
                    <a:solidFill>
                      <a:srgbClr val="00B050"/>
                    </a:solidFill>
                  </a:tcPr>
                </a:tc>
              </a:tr>
              <a:tr h="243840">
                <a:tc gridSpan="2">
                  <a:txBody>
                    <a:bodyPr/>
                    <a:lstStyle/>
                    <a:p>
                      <a:pPr algn="ctr" fontAlgn="b"/>
                      <a:r>
                        <a:rPr lang="en-US" sz="2000" u="none" strike="noStrike" dirty="0" smtClean="0"/>
                        <a:t>5/31/2012 </a:t>
                      </a:r>
                      <a:endParaRPr lang="en-US" sz="2000" b="0" i="0" u="none" strike="noStrike" dirty="0">
                        <a:solidFill>
                          <a:srgbClr val="000000"/>
                        </a:solidFill>
                        <a:latin typeface="Calibri"/>
                      </a:endParaRPr>
                    </a:p>
                  </a:txBody>
                  <a:tcPr marL="9525" marR="9525" marT="9525" marB="0" anchor="ctr">
                    <a:solidFill>
                      <a:schemeClr val="bg2">
                        <a:lumMod val="90000"/>
                      </a:schemeClr>
                    </a:solidFill>
                  </a:tcPr>
                </a:tc>
                <a:tc hMerge="1">
                  <a:txBody>
                    <a:bodyPr/>
                    <a:lstStyle/>
                    <a:p>
                      <a:endParaRPr lang="en-US"/>
                    </a:p>
                  </a:txBody>
                  <a:tcPr/>
                </a:tc>
              </a:tr>
              <a:tr h="243840">
                <a:tc>
                  <a:txBody>
                    <a:bodyPr/>
                    <a:lstStyle/>
                    <a:p>
                      <a:pPr algn="ctr" fontAlgn="b"/>
                      <a:r>
                        <a:rPr lang="en-US" sz="2000" u="none" strike="noStrike" dirty="0" smtClean="0"/>
                        <a:t>5/31/2012 8:56:39</a:t>
                      </a:r>
                      <a:endParaRPr lang="en-US" sz="2000" b="0" i="0" u="none" strike="noStrike" dirty="0">
                        <a:solidFill>
                          <a:srgbClr val="000000"/>
                        </a:solidFill>
                        <a:latin typeface="Calibri"/>
                      </a:endParaRPr>
                    </a:p>
                  </a:txBody>
                  <a:tcPr marL="9525" marR="9525" marT="9525" marB="0" anchor="ctr">
                    <a:solidFill>
                      <a:schemeClr val="bg1"/>
                    </a:solidFill>
                  </a:tcPr>
                </a:tc>
                <a:tc>
                  <a:txBody>
                    <a:bodyPr/>
                    <a:lstStyle/>
                    <a:p>
                      <a:pPr algn="ctr" fontAlgn="b"/>
                      <a:r>
                        <a:rPr lang="en-US" sz="2000" u="none" strike="noStrike" dirty="0" err="1" smtClean="0"/>
                        <a:t>sulphur</a:t>
                      </a:r>
                      <a:r>
                        <a:rPr lang="en-US" sz="2000" u="none" strike="noStrike" dirty="0" smtClean="0"/>
                        <a:t> springs school district</a:t>
                      </a:r>
                      <a:endParaRPr lang="en-US" sz="2000" b="0" i="0" u="none" strike="noStrike" dirty="0">
                        <a:solidFill>
                          <a:srgbClr val="000000"/>
                        </a:solidFill>
                        <a:latin typeface="Calibri"/>
                      </a:endParaRPr>
                    </a:p>
                  </a:txBody>
                  <a:tcPr marL="9525" marR="9525" marT="9525" marB="0" anchor="ctr">
                    <a:solidFill>
                      <a:schemeClr val="bg1"/>
                    </a:solidFill>
                  </a:tcPr>
                </a:tc>
              </a:tr>
              <a:tr h="243840">
                <a:tc>
                  <a:txBody>
                    <a:bodyPr/>
                    <a:lstStyle/>
                    <a:p>
                      <a:pPr algn="ctr" fontAlgn="b"/>
                      <a:r>
                        <a:rPr lang="en-US" sz="2000" u="none" strike="noStrike" dirty="0" smtClean="0"/>
                        <a:t>5/31/2012 9:10:01</a:t>
                      </a:r>
                      <a:endParaRPr lang="en-US" sz="2000" b="0" i="0" u="none" strike="noStrike" dirty="0">
                        <a:solidFill>
                          <a:srgbClr val="000000"/>
                        </a:solidFill>
                        <a:latin typeface="Calibri"/>
                      </a:endParaRPr>
                    </a:p>
                  </a:txBody>
                  <a:tcPr marL="9525" marR="9525" marT="9525" marB="0" anchor="ctr">
                    <a:solidFill>
                      <a:srgbClr val="FFFF00"/>
                    </a:solidFill>
                  </a:tcPr>
                </a:tc>
                <a:tc>
                  <a:txBody>
                    <a:bodyPr/>
                    <a:lstStyle/>
                    <a:p>
                      <a:pPr algn="ctr" fontAlgn="b"/>
                      <a:r>
                        <a:rPr lang="en-US" sz="2000" u="none" strike="noStrike" dirty="0" smtClean="0"/>
                        <a:t>airline</a:t>
                      </a:r>
                      <a:r>
                        <a:rPr lang="en-US" sz="2000" u="none" strike="noStrike" baseline="0" dirty="0" smtClean="0"/>
                        <a:t> tickets</a:t>
                      </a:r>
                      <a:endParaRPr lang="en-US" sz="2000" b="0" i="0" u="none" strike="noStrike" dirty="0">
                        <a:solidFill>
                          <a:srgbClr val="000000"/>
                        </a:solidFill>
                        <a:latin typeface="+mn-lt"/>
                      </a:endParaRPr>
                    </a:p>
                  </a:txBody>
                  <a:tcPr marL="9525" marR="9525" marT="9525" marB="0" anchor="ctr">
                    <a:solidFill>
                      <a:srgbClr val="FFFF00"/>
                    </a:solidFill>
                  </a:tcPr>
                </a:tc>
              </a:tr>
            </a:tbl>
          </a:graphicData>
        </a:graphic>
      </p:graphicFrame>
      <p:pic>
        <p:nvPicPr>
          <p:cNvPr id="16" name="Picture 3"/>
          <p:cNvPicPr>
            <a:picLocks noChangeAspect="1" noChangeArrowheads="1"/>
          </p:cNvPicPr>
          <p:nvPr/>
        </p:nvPicPr>
        <p:blipFill>
          <a:blip r:embed="rId2" cstate="print"/>
          <a:srcRect/>
          <a:stretch>
            <a:fillRect/>
          </a:stretch>
        </p:blipFill>
        <p:spPr bwMode="auto">
          <a:xfrm>
            <a:off x="2607389" y="5119269"/>
            <a:ext cx="6324601" cy="729284"/>
          </a:xfrm>
          <a:prstGeom prst="rect">
            <a:avLst/>
          </a:prstGeom>
          <a:noFill/>
          <a:ln w="9525">
            <a:noFill/>
            <a:miter lim="800000"/>
            <a:headEnd/>
            <a:tailEnd/>
          </a:ln>
        </p:spPr>
      </p:pic>
      <p:grpSp>
        <p:nvGrpSpPr>
          <p:cNvPr id="17" name="Group 16"/>
          <p:cNvGrpSpPr/>
          <p:nvPr/>
        </p:nvGrpSpPr>
        <p:grpSpPr>
          <a:xfrm>
            <a:off x="3369390" y="5818704"/>
            <a:ext cx="1350413" cy="803088"/>
            <a:chOff x="2667000" y="5357444"/>
            <a:chExt cx="1350413" cy="803088"/>
          </a:xfrm>
        </p:grpSpPr>
        <p:sp>
          <p:nvSpPr>
            <p:cNvPr id="18" name="Down Arrow 17"/>
            <p:cNvSpPr/>
            <p:nvPr/>
          </p:nvSpPr>
          <p:spPr>
            <a:xfrm rot="2782271">
              <a:off x="3526651" y="5070147"/>
              <a:ext cx="203466" cy="7780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667000" y="5791200"/>
              <a:ext cx="1066800" cy="369332"/>
            </a:xfrm>
            <a:prstGeom prst="rect">
              <a:avLst/>
            </a:prstGeom>
            <a:noFill/>
          </p:spPr>
          <p:txBody>
            <a:bodyPr wrap="square" rtlCol="0">
              <a:spAutoFit/>
            </a:bodyPr>
            <a:lstStyle/>
            <a:p>
              <a:r>
                <a:rPr lang="en-US" dirty="0"/>
                <a:t># queries</a:t>
              </a:r>
            </a:p>
          </p:txBody>
        </p:sp>
      </p:grpSp>
      <p:grpSp>
        <p:nvGrpSpPr>
          <p:cNvPr id="22" name="Group 21"/>
          <p:cNvGrpSpPr/>
          <p:nvPr/>
        </p:nvGrpSpPr>
        <p:grpSpPr>
          <a:xfrm>
            <a:off x="4912336" y="5646723"/>
            <a:ext cx="1524000" cy="1262620"/>
            <a:chOff x="4114800" y="5185463"/>
            <a:chExt cx="1524000" cy="1262620"/>
          </a:xfrm>
        </p:grpSpPr>
        <p:sp>
          <p:nvSpPr>
            <p:cNvPr id="33" name="Down Arrow 32"/>
            <p:cNvSpPr/>
            <p:nvPr/>
          </p:nvSpPr>
          <p:spPr>
            <a:xfrm>
              <a:off x="4751832" y="5185463"/>
              <a:ext cx="201168" cy="615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4114800" y="5801752"/>
              <a:ext cx="1524000" cy="646331"/>
            </a:xfrm>
            <a:prstGeom prst="rect">
              <a:avLst/>
            </a:prstGeom>
            <a:noFill/>
          </p:spPr>
          <p:txBody>
            <a:bodyPr wrap="square" rtlCol="0">
              <a:spAutoFit/>
            </a:bodyPr>
            <a:lstStyle/>
            <a:p>
              <a:r>
                <a:rPr lang="en-US" dirty="0"/>
                <a:t># connected components</a:t>
              </a:r>
            </a:p>
          </p:txBody>
        </p:sp>
      </p:grpSp>
      <p:grpSp>
        <p:nvGrpSpPr>
          <p:cNvPr id="35" name="Group 34"/>
          <p:cNvGrpSpPr/>
          <p:nvPr/>
        </p:nvGrpSpPr>
        <p:grpSpPr>
          <a:xfrm>
            <a:off x="7677254" y="5496392"/>
            <a:ext cx="3676546" cy="1314192"/>
            <a:chOff x="5180423" y="3573064"/>
            <a:chExt cx="3676546" cy="1314192"/>
          </a:xfrm>
        </p:grpSpPr>
        <p:pic>
          <p:nvPicPr>
            <p:cNvPr id="37" name="Picture 4"/>
            <p:cNvPicPr>
              <a:picLocks noChangeAspect="1" noChangeArrowheads="1"/>
            </p:cNvPicPr>
            <p:nvPr/>
          </p:nvPicPr>
          <p:blipFill>
            <a:blip r:embed="rId3" cstate="print"/>
            <a:srcRect/>
            <a:stretch>
              <a:fillRect/>
            </a:stretch>
          </p:blipFill>
          <p:spPr bwMode="auto">
            <a:xfrm>
              <a:off x="5180423" y="4021909"/>
              <a:ext cx="3676546" cy="865347"/>
            </a:xfrm>
            <a:prstGeom prst="rect">
              <a:avLst/>
            </a:prstGeom>
            <a:noFill/>
            <a:ln w="9525">
              <a:noFill/>
              <a:miter lim="800000"/>
              <a:headEnd/>
              <a:tailEnd/>
            </a:ln>
          </p:spPr>
        </p:pic>
        <p:sp>
          <p:nvSpPr>
            <p:cNvPr id="36" name="Down Arrow 35"/>
            <p:cNvSpPr/>
            <p:nvPr/>
          </p:nvSpPr>
          <p:spPr>
            <a:xfrm rot="19094981">
              <a:off x="5324899" y="3573064"/>
              <a:ext cx="203784" cy="8015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7194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linds(horizont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linds(horizontal)">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par>
                                <p:cTn id="32" presetID="3" presetClass="entr" presetSubtype="1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blinds(horizontal)">
                                      <p:cBhvr>
                                        <p:cTn id="39" dur="500"/>
                                        <p:tgtEl>
                                          <p:spTgt spid="35"/>
                                        </p:tgtEl>
                                      </p:cBhvr>
                                    </p:animEffect>
                                  </p:childTnLst>
                                </p:cTn>
                              </p:par>
                              <p:par>
                                <p:cTn id="40" presetID="3" presetClass="entr" presetSubtype="1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par>
                                <p:cTn id="43" presetID="3" presetClass="entr" presetSubtype="1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blinds(horizontal)">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497941" y="3537546"/>
            <a:ext cx="5921829" cy="3320454"/>
          </a:xfrm>
          <a:prstGeom prst="rect">
            <a:avLst/>
          </a:prstGeom>
        </p:spPr>
      </p:pic>
      <p:pic>
        <p:nvPicPr>
          <p:cNvPr id="9" name="Picture 8"/>
          <p:cNvPicPr>
            <a:picLocks noChangeAspect="1"/>
          </p:cNvPicPr>
          <p:nvPr/>
        </p:nvPicPr>
        <p:blipFill>
          <a:blip r:embed="rId3"/>
          <a:stretch>
            <a:fillRect/>
          </a:stretch>
        </p:blipFill>
        <p:spPr>
          <a:xfrm>
            <a:off x="2852482" y="4001294"/>
            <a:ext cx="7212746" cy="1871662"/>
          </a:xfrm>
          <a:prstGeom prst="rect">
            <a:avLst/>
          </a:prstGeom>
        </p:spPr>
      </p:pic>
      <p:sp>
        <p:nvSpPr>
          <p:cNvPr id="2" name="Title 1"/>
          <p:cNvSpPr>
            <a:spLocks noGrp="1"/>
          </p:cNvSpPr>
          <p:nvPr>
            <p:ph type="title"/>
          </p:nvPr>
        </p:nvSpPr>
        <p:spPr/>
        <p:txBody>
          <a:bodyPr/>
          <a:lstStyle/>
          <a:p>
            <a:r>
              <a:rPr lang="en-US" dirty="0" smtClean="0"/>
              <a:t>Experimental Results</a:t>
            </a:r>
            <a:endParaRPr lang="en-US" dirty="0"/>
          </a:p>
        </p:txBody>
      </p:sp>
      <p:sp>
        <p:nvSpPr>
          <p:cNvPr id="3" name="Content Placeholder 2"/>
          <p:cNvSpPr>
            <a:spLocks noGrp="1"/>
          </p:cNvSpPr>
          <p:nvPr>
            <p:ph idx="1"/>
          </p:nvPr>
        </p:nvSpPr>
        <p:spPr/>
        <p:txBody>
          <a:bodyPr/>
          <a:lstStyle/>
          <a:p>
            <a:r>
              <a:rPr lang="en-US" dirty="0" smtClean="0"/>
              <a:t>Query Log Dataset</a:t>
            </a:r>
          </a:p>
          <a:p>
            <a:pPr lvl="1"/>
            <a:r>
              <a:rPr lang="en-US" dirty="0" smtClean="0"/>
              <a:t>Bing search log: May 27, 2012 – May 31, 2012</a:t>
            </a:r>
          </a:p>
          <a:p>
            <a:pPr lvl="1"/>
            <a:r>
              <a:rPr lang="en-US" dirty="0" smtClean="0"/>
              <a:t>Human annotation</a:t>
            </a:r>
          </a:p>
          <a:p>
            <a:pPr lvl="2"/>
            <a:r>
              <a:rPr lang="en-US" dirty="0" smtClean="0"/>
              <a:t>3 editors (inter-agreement: 0.68, 0.73, 0.77)</a:t>
            </a:r>
          </a:p>
          <a:p>
            <a:pPr lvl="2"/>
            <a:endParaRPr lang="en-US" dirty="0"/>
          </a:p>
        </p:txBody>
      </p:sp>
      <p:sp>
        <p:nvSpPr>
          <p:cNvPr id="7" name="Rounded Rectangle 6"/>
          <p:cNvSpPr/>
          <p:nvPr/>
        </p:nvSpPr>
        <p:spPr>
          <a:xfrm>
            <a:off x="3910884" y="5061398"/>
            <a:ext cx="2133600" cy="70281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925910" y="5764214"/>
            <a:ext cx="5372635" cy="788986"/>
          </a:xfrm>
          <a:prstGeom prst="round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9F2AE6BE-DF6A-4399-AA13-CB69E4F325FD}" type="slidenum">
              <a:rPr lang="en-US" smtClean="0"/>
              <a:t>16</a:t>
            </a:fld>
            <a:endParaRPr lang="en-US"/>
          </a:p>
        </p:txBody>
      </p:sp>
    </p:spTree>
    <p:extLst>
      <p:ext uri="{BB962C8B-B14F-4D97-AF65-F5344CB8AC3E}">
        <p14:creationId xmlns:p14="http://schemas.microsoft.com/office/powerpoint/2010/main" val="3444018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0"/>
                                  </p:stCondLst>
                                  <p:childTnLst>
                                    <p:set>
                                      <p:cBhvr>
                                        <p:cTn id="9" dur="1" fill="hold">
                                          <p:stCondLst>
                                            <p:cond delay="0"/>
                                          </p:stCondLst>
                                        </p:cTn>
                                        <p:tgtEl>
                                          <p:spTgt spid="9"/>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Identified Search Tasks</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2476500" y="1460100"/>
            <a:ext cx="7239000" cy="5078812"/>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9F2AE6BE-DF6A-4399-AA13-CB69E4F325FD}" type="slidenum">
              <a:rPr lang="en-US" smtClean="0"/>
              <a:t>17</a:t>
            </a:fld>
            <a:endParaRPr lang="en-US"/>
          </a:p>
        </p:txBody>
      </p:sp>
      <p:sp>
        <p:nvSpPr>
          <p:cNvPr id="3" name="TextBox 2"/>
          <p:cNvSpPr txBox="1"/>
          <p:nvPr/>
        </p:nvSpPr>
        <p:spPr>
          <a:xfrm>
            <a:off x="2923505" y="1308801"/>
            <a:ext cx="528033" cy="369332"/>
          </a:xfrm>
          <a:prstGeom prst="rect">
            <a:avLst/>
          </a:prstGeom>
          <a:solidFill>
            <a:schemeClr val="bg1"/>
          </a:solidFill>
        </p:spPr>
        <p:txBody>
          <a:bodyPr wrap="square" rtlCol="0">
            <a:spAutoFit/>
          </a:bodyPr>
          <a:lstStyle/>
          <a:p>
            <a:endParaRPr lang="en-US" dirty="0"/>
          </a:p>
        </p:txBody>
      </p:sp>
      <p:sp>
        <p:nvSpPr>
          <p:cNvPr id="5" name="Rounded Rectangle 4"/>
          <p:cNvSpPr/>
          <p:nvPr/>
        </p:nvSpPr>
        <p:spPr>
          <a:xfrm>
            <a:off x="2417508" y="3141406"/>
            <a:ext cx="5989074" cy="2816942"/>
          </a:xfrm>
          <a:prstGeom prst="round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424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Task Extraction Methods</a:t>
            </a:r>
            <a:endParaRPr lang="en-US" dirty="0"/>
          </a:p>
        </p:txBody>
      </p:sp>
      <p:sp>
        <p:nvSpPr>
          <p:cNvPr id="3" name="Content Placeholder 2"/>
          <p:cNvSpPr>
            <a:spLocks noGrp="1"/>
          </p:cNvSpPr>
          <p:nvPr>
            <p:ph idx="1"/>
          </p:nvPr>
        </p:nvSpPr>
        <p:spPr/>
        <p:txBody>
          <a:bodyPr/>
          <a:lstStyle/>
          <a:p>
            <a:r>
              <a:rPr lang="en-US" dirty="0" smtClean="0"/>
              <a:t>Baselines</a:t>
            </a:r>
          </a:p>
          <a:p>
            <a:pPr lvl="1"/>
            <a:r>
              <a:rPr lang="en-US" dirty="0" err="1" smtClean="0"/>
              <a:t>QC_wcc</a:t>
            </a:r>
            <a:r>
              <a:rPr lang="en-US" dirty="0" smtClean="0"/>
              <a:t>/</a:t>
            </a:r>
            <a:r>
              <a:rPr lang="en-US" dirty="0" err="1" smtClean="0"/>
              <a:t>QC_htc</a:t>
            </a:r>
            <a:r>
              <a:rPr lang="en-US" dirty="0" smtClean="0"/>
              <a:t> </a:t>
            </a:r>
            <a:r>
              <a:rPr lang="en-US" i="1" dirty="0" smtClean="0"/>
              <a:t>[</a:t>
            </a:r>
            <a:r>
              <a:rPr lang="en-US" i="1" dirty="0" err="1" smtClean="0"/>
              <a:t>Lucchese</a:t>
            </a:r>
            <a:r>
              <a:rPr lang="en-US" i="1" dirty="0" smtClean="0"/>
              <a:t> et al. WSDM’ 11]</a:t>
            </a:r>
          </a:p>
          <a:p>
            <a:pPr lvl="2"/>
            <a:r>
              <a:rPr lang="en-US" dirty="0" smtClean="0"/>
              <a:t>Post-processing for binary same-task classification</a:t>
            </a:r>
          </a:p>
          <a:p>
            <a:pPr lvl="1"/>
            <a:r>
              <a:rPr lang="en-US" dirty="0" smtClean="0"/>
              <a:t>Adaptive-clustering </a:t>
            </a:r>
            <a:r>
              <a:rPr lang="en-US" i="1" dirty="0" smtClean="0"/>
              <a:t>[Cohen et al. KDD’02]</a:t>
            </a:r>
          </a:p>
          <a:p>
            <a:pPr lvl="2"/>
            <a:r>
              <a:rPr lang="en-US" dirty="0" smtClean="0"/>
              <a:t>Binary classification + single-link agglomerative clustering</a:t>
            </a:r>
          </a:p>
          <a:p>
            <a:pPr lvl="1"/>
            <a:r>
              <a:rPr lang="en-US" dirty="0" smtClean="0"/>
              <a:t>Cluster-SVM </a:t>
            </a:r>
            <a:r>
              <a:rPr lang="en-US" i="1" dirty="0" smtClean="0"/>
              <a:t>[Finley et al. ICML’05]</a:t>
            </a:r>
          </a:p>
          <a:p>
            <a:pPr lvl="2"/>
            <a:r>
              <a:rPr lang="en-US" dirty="0" smtClean="0"/>
              <a:t>All-link structural SVM</a:t>
            </a:r>
            <a:endParaRPr lang="en-US" dirty="0"/>
          </a:p>
        </p:txBody>
      </p:sp>
      <p:sp>
        <p:nvSpPr>
          <p:cNvPr id="4" name="Slide Number Placeholder 3"/>
          <p:cNvSpPr>
            <a:spLocks noGrp="1"/>
          </p:cNvSpPr>
          <p:nvPr>
            <p:ph type="sldNum" sz="quarter" idx="12"/>
          </p:nvPr>
        </p:nvSpPr>
        <p:spPr/>
        <p:txBody>
          <a:bodyPr/>
          <a:lstStyle/>
          <a:p>
            <a:fld id="{0D24773D-FDB8-4931-8DF0-A71601953920}" type="slidenum">
              <a:rPr lang="en-US" smtClean="0"/>
              <a:pPr/>
              <a:t>18</a:t>
            </a:fld>
            <a:endParaRPr lang="en-US"/>
          </a:p>
        </p:txBody>
      </p:sp>
      <p:grpSp>
        <p:nvGrpSpPr>
          <p:cNvPr id="11" name="Group 10"/>
          <p:cNvGrpSpPr/>
          <p:nvPr/>
        </p:nvGrpSpPr>
        <p:grpSpPr>
          <a:xfrm>
            <a:off x="8215086" y="2467429"/>
            <a:ext cx="2959099" cy="1219200"/>
            <a:chOff x="8215086" y="2467429"/>
            <a:chExt cx="2959099" cy="1219200"/>
          </a:xfrm>
        </p:grpSpPr>
        <p:sp>
          <p:nvSpPr>
            <p:cNvPr id="5" name="TextBox 4"/>
            <p:cNvSpPr txBox="1"/>
            <p:nvPr/>
          </p:nvSpPr>
          <p:spPr>
            <a:xfrm>
              <a:off x="8790214" y="2723086"/>
              <a:ext cx="2383971" cy="707886"/>
            </a:xfrm>
            <a:prstGeom prst="rect">
              <a:avLst/>
            </a:prstGeom>
            <a:noFill/>
          </p:spPr>
          <p:txBody>
            <a:bodyPr wrap="square" rtlCol="0">
              <a:spAutoFit/>
            </a:bodyPr>
            <a:lstStyle/>
            <a:p>
              <a:r>
                <a:rPr lang="en-US" sz="2000" i="1" dirty="0" smtClean="0"/>
                <a:t>Binary classification based solution</a:t>
              </a:r>
              <a:endParaRPr lang="en-US" sz="2000" i="1" dirty="0"/>
            </a:p>
          </p:txBody>
        </p:sp>
        <p:sp>
          <p:nvSpPr>
            <p:cNvPr id="6" name="Right Brace 5"/>
            <p:cNvSpPr/>
            <p:nvPr/>
          </p:nvSpPr>
          <p:spPr>
            <a:xfrm>
              <a:off x="8215086" y="2467429"/>
              <a:ext cx="395514" cy="12192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Group 11"/>
          <p:cNvGrpSpPr/>
          <p:nvPr/>
        </p:nvGrpSpPr>
        <p:grpSpPr>
          <a:xfrm>
            <a:off x="8215086" y="3742138"/>
            <a:ext cx="2959099" cy="707886"/>
            <a:chOff x="8215086" y="3742138"/>
            <a:chExt cx="2959099" cy="707886"/>
          </a:xfrm>
        </p:grpSpPr>
        <p:sp>
          <p:nvSpPr>
            <p:cNvPr id="7" name="TextBox 6"/>
            <p:cNvSpPr txBox="1"/>
            <p:nvPr/>
          </p:nvSpPr>
          <p:spPr>
            <a:xfrm>
              <a:off x="8790214" y="3742138"/>
              <a:ext cx="2383971" cy="707886"/>
            </a:xfrm>
            <a:prstGeom prst="rect">
              <a:avLst/>
            </a:prstGeom>
            <a:noFill/>
          </p:spPr>
          <p:txBody>
            <a:bodyPr wrap="square" rtlCol="0">
              <a:spAutoFit/>
            </a:bodyPr>
            <a:lstStyle/>
            <a:p>
              <a:r>
                <a:rPr lang="en-US" sz="2000" i="1" dirty="0" smtClean="0"/>
                <a:t>Structured learning solution</a:t>
              </a:r>
              <a:endParaRPr lang="en-US" sz="2000" i="1" dirty="0"/>
            </a:p>
          </p:txBody>
        </p:sp>
        <p:cxnSp>
          <p:nvCxnSpPr>
            <p:cNvPr id="9" name="Straight Arrow Connector 8"/>
            <p:cNvCxnSpPr/>
            <p:nvPr/>
          </p:nvCxnSpPr>
          <p:spPr>
            <a:xfrm>
              <a:off x="8215086" y="4096081"/>
              <a:ext cx="50346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0520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558274" y="2475706"/>
            <a:ext cx="8362950" cy="3095625"/>
          </a:xfrm>
          <a:prstGeom prst="rect">
            <a:avLst/>
          </a:prstGeom>
        </p:spPr>
      </p:pic>
      <p:sp>
        <p:nvSpPr>
          <p:cNvPr id="2" name="Title 1"/>
          <p:cNvSpPr>
            <a:spLocks noGrp="1"/>
          </p:cNvSpPr>
          <p:nvPr>
            <p:ph type="title"/>
          </p:nvPr>
        </p:nvSpPr>
        <p:spPr/>
        <p:txBody>
          <a:bodyPr/>
          <a:lstStyle/>
          <a:p>
            <a:r>
              <a:rPr lang="en-US" dirty="0"/>
              <a:t>Search Task Extraction Performance</a:t>
            </a:r>
          </a:p>
        </p:txBody>
      </p:sp>
      <p:grpSp>
        <p:nvGrpSpPr>
          <p:cNvPr id="6" name="Group 5"/>
          <p:cNvGrpSpPr/>
          <p:nvPr/>
        </p:nvGrpSpPr>
        <p:grpSpPr>
          <a:xfrm>
            <a:off x="373487" y="4424471"/>
            <a:ext cx="2348515" cy="646331"/>
            <a:chOff x="75732" y="4316657"/>
            <a:chExt cx="1295868" cy="646331"/>
          </a:xfrm>
        </p:grpSpPr>
        <p:sp>
          <p:nvSpPr>
            <p:cNvPr id="7" name="Left Brace 6"/>
            <p:cNvSpPr/>
            <p:nvPr/>
          </p:nvSpPr>
          <p:spPr>
            <a:xfrm>
              <a:off x="1281258" y="4343400"/>
              <a:ext cx="90342" cy="529024"/>
            </a:xfrm>
            <a:prstGeom prst="leftBrace">
              <a:avLst>
                <a:gd name="adj1" fmla="val 30151"/>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75732" y="4316657"/>
              <a:ext cx="1104712" cy="646331"/>
            </a:xfrm>
            <a:prstGeom prst="rect">
              <a:avLst/>
            </a:prstGeom>
            <a:noFill/>
          </p:spPr>
          <p:txBody>
            <a:bodyPr wrap="square" rtlCol="0">
              <a:spAutoFit/>
            </a:bodyPr>
            <a:lstStyle/>
            <a:p>
              <a:pPr algn="r"/>
              <a:r>
                <a:rPr lang="en-US" dirty="0" smtClean="0"/>
                <a:t>Different structural assumption</a:t>
              </a:r>
              <a:endParaRPr lang="en-US" dirty="0"/>
            </a:p>
          </p:txBody>
        </p:sp>
      </p:grpSp>
      <p:grpSp>
        <p:nvGrpSpPr>
          <p:cNvPr id="9" name="Group 8"/>
          <p:cNvGrpSpPr/>
          <p:nvPr/>
        </p:nvGrpSpPr>
        <p:grpSpPr>
          <a:xfrm>
            <a:off x="684753" y="3264808"/>
            <a:ext cx="2011849" cy="1050490"/>
            <a:chOff x="-516676" y="1336095"/>
            <a:chExt cx="2011849" cy="2025061"/>
          </a:xfrm>
        </p:grpSpPr>
        <p:sp>
          <p:nvSpPr>
            <p:cNvPr id="10" name="Left Brace 9"/>
            <p:cNvSpPr/>
            <p:nvPr/>
          </p:nvSpPr>
          <p:spPr>
            <a:xfrm>
              <a:off x="1356845" y="1336095"/>
              <a:ext cx="138328" cy="1736217"/>
            </a:xfrm>
            <a:prstGeom prst="leftBrace">
              <a:avLst>
                <a:gd name="adj1" fmla="val 8333"/>
                <a:gd name="adj2" fmla="val 51538"/>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516676" y="1581225"/>
              <a:ext cx="1690815" cy="1779931"/>
            </a:xfrm>
            <a:prstGeom prst="rect">
              <a:avLst/>
            </a:prstGeom>
            <a:noFill/>
          </p:spPr>
          <p:txBody>
            <a:bodyPr wrap="square" rtlCol="0">
              <a:spAutoFit/>
            </a:bodyPr>
            <a:lstStyle/>
            <a:p>
              <a:pPr algn="r"/>
              <a:r>
                <a:rPr lang="en-US" dirty="0" smtClean="0"/>
                <a:t>No structures, different post-processing </a:t>
              </a:r>
              <a:endParaRPr lang="en-US" dirty="0"/>
            </a:p>
          </p:txBody>
        </p:sp>
      </p:grpSp>
      <p:sp>
        <p:nvSpPr>
          <p:cNvPr id="17" name="Slide Number Placeholder 16"/>
          <p:cNvSpPr>
            <a:spLocks noGrp="1"/>
          </p:cNvSpPr>
          <p:nvPr>
            <p:ph type="sldNum" sz="quarter" idx="12"/>
          </p:nvPr>
        </p:nvSpPr>
        <p:spPr/>
        <p:txBody>
          <a:bodyPr/>
          <a:lstStyle/>
          <a:p>
            <a:fld id="{9F2AE6BE-DF6A-4399-AA13-CB69E4F325FD}" type="slidenum">
              <a:rPr lang="en-US" smtClean="0"/>
              <a:t>19</a:t>
            </a:fld>
            <a:endParaRPr lang="en-US"/>
          </a:p>
        </p:txBody>
      </p:sp>
    </p:spTree>
    <p:extLst>
      <p:ext uri="{BB962C8B-B14F-4D97-AF65-F5344CB8AC3E}">
        <p14:creationId xmlns:p14="http://schemas.microsoft.com/office/powerpoint/2010/main" val="375216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Search </a:t>
            </a:r>
            <a:r>
              <a:rPr lang="en-US" dirty="0"/>
              <a:t>L</a:t>
            </a:r>
            <a:r>
              <a:rPr lang="en-US" dirty="0" smtClean="0"/>
              <a:t>ogs </a:t>
            </a:r>
            <a:r>
              <a:rPr lang="en-US" dirty="0"/>
              <a:t>P</a:t>
            </a:r>
            <a:r>
              <a:rPr lang="en-US" dirty="0" smtClean="0"/>
              <a:t>rovide Rich Context </a:t>
            </a:r>
            <a:r>
              <a:rPr lang="en-US" dirty="0" smtClean="0"/>
              <a:t>for </a:t>
            </a:r>
            <a:r>
              <a:rPr lang="en-US" dirty="0" smtClean="0"/>
              <a:t>Understanding Users’ Search Tasks</a:t>
            </a:r>
            <a:endParaRPr lang="en-US" dirty="0"/>
          </a:p>
        </p:txBody>
      </p:sp>
      <p:graphicFrame>
        <p:nvGraphicFramePr>
          <p:cNvPr id="4" name="Table 3"/>
          <p:cNvGraphicFramePr>
            <a:graphicFrameLocks noGrp="1"/>
          </p:cNvGraphicFramePr>
          <p:nvPr>
            <p:extLst/>
          </p:nvPr>
        </p:nvGraphicFramePr>
        <p:xfrm>
          <a:off x="2827490" y="2339195"/>
          <a:ext cx="6179545" cy="3457575"/>
        </p:xfrm>
        <a:graphic>
          <a:graphicData uri="http://schemas.openxmlformats.org/drawingml/2006/table">
            <a:tbl>
              <a:tblPr>
                <a:tableStyleId>{5940675A-B579-460E-94D1-54222C63F5DA}</a:tableStyleId>
              </a:tblPr>
              <a:tblGrid>
                <a:gridCol w="2286000"/>
                <a:gridCol w="3893545"/>
              </a:tblGrid>
              <a:tr h="243840">
                <a:tc gridSpan="2">
                  <a:txBody>
                    <a:bodyPr/>
                    <a:lstStyle/>
                    <a:p>
                      <a:pPr algn="ctr" fontAlgn="b"/>
                      <a:r>
                        <a:rPr lang="en-US" sz="2000" u="none" strike="noStrike" dirty="0"/>
                        <a:t>5/29/2012 </a:t>
                      </a:r>
                      <a:endParaRPr lang="en-US" sz="2000" b="0" i="0" u="none" strike="noStrike" dirty="0">
                        <a:solidFill>
                          <a:srgbClr val="000000"/>
                        </a:solidFill>
                        <a:latin typeface="Calibri"/>
                      </a:endParaRPr>
                    </a:p>
                  </a:txBody>
                  <a:tcPr marL="9525" marR="9525" marT="9525" marB="0" anchor="ctr">
                    <a:solidFill>
                      <a:schemeClr val="bg2">
                        <a:lumMod val="90000"/>
                      </a:schemeClr>
                    </a:solidFill>
                  </a:tcPr>
                </a:tc>
                <a:tc hMerge="1">
                  <a:txBody>
                    <a:bodyPr/>
                    <a:lstStyle/>
                    <a:p>
                      <a:endParaRPr lang="en-US"/>
                    </a:p>
                  </a:txBody>
                  <a:tcPr/>
                </a:tc>
              </a:tr>
              <a:tr h="243840">
                <a:tc>
                  <a:txBody>
                    <a:bodyPr/>
                    <a:lstStyle/>
                    <a:p>
                      <a:pPr algn="ctr" fontAlgn="b"/>
                      <a:r>
                        <a:rPr lang="en-US" sz="2000" u="none" strike="noStrike" dirty="0"/>
                        <a:t>5/29/2012 </a:t>
                      </a:r>
                      <a:r>
                        <a:rPr lang="en-US" sz="2000" u="none" strike="noStrike" dirty="0" smtClean="0"/>
                        <a:t>14:06:04</a:t>
                      </a:r>
                      <a:endParaRPr lang="en-US" sz="2000" b="0" i="0" u="none" strike="noStrike" dirty="0">
                        <a:solidFill>
                          <a:srgbClr val="000000"/>
                        </a:solidFill>
                        <a:latin typeface="Calibri"/>
                      </a:endParaRPr>
                    </a:p>
                  </a:txBody>
                  <a:tcPr marL="9525" marR="9525" marT="9525" marB="0" anchor="ctr"/>
                </a:tc>
                <a:tc>
                  <a:txBody>
                    <a:bodyPr/>
                    <a:lstStyle/>
                    <a:p>
                      <a:pPr algn="ctr" fontAlgn="b"/>
                      <a:r>
                        <a:rPr lang="en-US" sz="2000" u="none" strike="noStrike" dirty="0" err="1" smtClean="0"/>
                        <a:t>coney</a:t>
                      </a:r>
                      <a:r>
                        <a:rPr lang="en-US" sz="2000" u="none" strike="noStrike" dirty="0" smtClean="0"/>
                        <a:t> island Cincinnati</a:t>
                      </a:r>
                      <a:endParaRPr lang="en-US" sz="2000" b="0" i="0" u="none" strike="noStrike" dirty="0">
                        <a:solidFill>
                          <a:srgbClr val="000000"/>
                        </a:solidFill>
                        <a:latin typeface="Calibri"/>
                      </a:endParaRPr>
                    </a:p>
                  </a:txBody>
                  <a:tcPr marL="9525" marR="9525" marT="9525" marB="0" anchor="ctr"/>
                </a:tc>
              </a:tr>
              <a:tr h="243840">
                <a:tc>
                  <a:txBody>
                    <a:bodyPr/>
                    <a:lstStyle/>
                    <a:p>
                      <a:pPr algn="ctr" fontAlgn="b"/>
                      <a:r>
                        <a:rPr lang="en-US" sz="2000" u="none" strike="noStrike" dirty="0"/>
                        <a:t>5/29/2012 </a:t>
                      </a:r>
                      <a:r>
                        <a:rPr lang="en-US" sz="2000" u="none" strike="noStrike" dirty="0" smtClean="0"/>
                        <a:t>14:11:49</a:t>
                      </a:r>
                      <a:endParaRPr lang="en-US" sz="2000" b="0" i="0" u="none" strike="noStrike" dirty="0">
                        <a:solidFill>
                          <a:srgbClr val="000000"/>
                        </a:solidFill>
                        <a:latin typeface="Calibri"/>
                      </a:endParaRPr>
                    </a:p>
                  </a:txBody>
                  <a:tcPr marL="9525" marR="9525" marT="9525" marB="0" anchor="ctr"/>
                </a:tc>
                <a:tc>
                  <a:txBody>
                    <a:bodyPr/>
                    <a:lstStyle/>
                    <a:p>
                      <a:pPr algn="ctr" fontAlgn="b"/>
                      <a:r>
                        <a:rPr lang="en-US" sz="2000" u="none" strike="noStrike" dirty="0" err="1" smtClean="0"/>
                        <a:t>sas</a:t>
                      </a:r>
                      <a:endParaRPr lang="en-US" sz="2000" b="0" i="0" u="none" strike="noStrike" dirty="0">
                        <a:solidFill>
                          <a:srgbClr val="000000"/>
                        </a:solidFill>
                        <a:latin typeface="Calibri"/>
                      </a:endParaRPr>
                    </a:p>
                  </a:txBody>
                  <a:tcPr marL="9525" marR="9525" marT="9525" marB="0" anchor="ctr"/>
                </a:tc>
              </a:tr>
              <a:tr h="243840">
                <a:tc>
                  <a:txBody>
                    <a:bodyPr/>
                    <a:lstStyle/>
                    <a:p>
                      <a:pPr algn="ctr" fontAlgn="b"/>
                      <a:r>
                        <a:rPr lang="en-US" sz="2000" u="none" strike="noStrike" dirty="0"/>
                        <a:t>5/29/2012 </a:t>
                      </a:r>
                      <a:r>
                        <a:rPr lang="en-US" sz="2000" u="none" strike="noStrike" dirty="0" smtClean="0"/>
                        <a:t>14:12:01</a:t>
                      </a:r>
                      <a:endParaRPr lang="en-US" sz="2000" b="0" i="0" u="none" strike="noStrike" dirty="0">
                        <a:solidFill>
                          <a:srgbClr val="000000"/>
                        </a:solidFill>
                        <a:latin typeface="Calibri"/>
                      </a:endParaRPr>
                    </a:p>
                  </a:txBody>
                  <a:tcPr marL="9525" marR="9525" marT="9525" marB="0" anchor="ctr"/>
                </a:tc>
                <a:tc>
                  <a:txBody>
                    <a:bodyPr/>
                    <a:lstStyle/>
                    <a:p>
                      <a:pPr algn="ctr" fontAlgn="b"/>
                      <a:r>
                        <a:rPr lang="en-US" sz="2000" u="none" strike="noStrike" dirty="0" err="1"/>
                        <a:t>sas</a:t>
                      </a:r>
                      <a:r>
                        <a:rPr lang="en-US" sz="2000" u="none" strike="noStrike" dirty="0"/>
                        <a:t> shoes</a:t>
                      </a:r>
                      <a:endParaRPr lang="en-US" sz="2000" b="0" i="0" u="none" strike="noStrike" dirty="0">
                        <a:solidFill>
                          <a:srgbClr val="000000"/>
                        </a:solidFill>
                        <a:latin typeface="Calibri"/>
                      </a:endParaRPr>
                    </a:p>
                  </a:txBody>
                  <a:tcPr marL="9525" marR="9525" marT="9525" marB="0" anchor="ctr"/>
                </a:tc>
              </a:tr>
              <a:tr h="243840">
                <a:tc gridSpan="2">
                  <a:txBody>
                    <a:bodyPr/>
                    <a:lstStyle/>
                    <a:p>
                      <a:pPr algn="ctr" fontAlgn="b"/>
                      <a:r>
                        <a:rPr lang="en-US" sz="2000" u="none" strike="noStrike" dirty="0"/>
                        <a:t>5/30/2012 </a:t>
                      </a:r>
                      <a:endParaRPr lang="en-US" sz="2000" b="0" i="0" u="none" strike="noStrike" dirty="0">
                        <a:solidFill>
                          <a:srgbClr val="000000"/>
                        </a:solidFill>
                        <a:latin typeface="Calibri"/>
                      </a:endParaRPr>
                    </a:p>
                  </a:txBody>
                  <a:tcPr marL="9525" marR="9525" marT="9525" marB="0" anchor="ctr">
                    <a:solidFill>
                      <a:schemeClr val="bg2">
                        <a:lumMod val="90000"/>
                      </a:schemeClr>
                    </a:solidFill>
                  </a:tcPr>
                </a:tc>
                <a:tc hMerge="1">
                  <a:txBody>
                    <a:bodyPr/>
                    <a:lstStyle/>
                    <a:p>
                      <a:endParaRPr lang="en-US"/>
                    </a:p>
                  </a:txBody>
                  <a:tcPr/>
                </a:tc>
              </a:tr>
              <a:tr h="24384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u="none" strike="noStrike" dirty="0" smtClean="0"/>
                        <a:t>5/30/2012 12:12:04</a:t>
                      </a:r>
                      <a:endParaRPr lang="en-US" sz="2000" b="0" i="0" u="none" strike="noStrike" dirty="0" smtClean="0">
                        <a:solidFill>
                          <a:srgbClr val="000000"/>
                        </a:solidFill>
                        <a:latin typeface="+mn-lt"/>
                      </a:endParaRPr>
                    </a:p>
                  </a:txBody>
                  <a:tcPr marL="9525" marR="9525" marT="9525" marB="0" anchor="ctr"/>
                </a:tc>
                <a:tc>
                  <a:txBody>
                    <a:bodyPr/>
                    <a:lstStyle/>
                    <a:p>
                      <a:pPr algn="ctr" fontAlgn="b"/>
                      <a:r>
                        <a:rPr lang="en-US" sz="2000" b="0" i="0" u="none" strike="noStrike" dirty="0" smtClean="0">
                          <a:solidFill>
                            <a:srgbClr val="000000"/>
                          </a:solidFill>
                          <a:latin typeface="Calibri"/>
                        </a:rPr>
                        <a:t>exit #72 and 275 lodging</a:t>
                      </a:r>
                      <a:endParaRPr lang="en-US" sz="2000" b="0" i="0" u="none" strike="noStrike" dirty="0">
                        <a:solidFill>
                          <a:srgbClr val="000000"/>
                        </a:solidFill>
                        <a:latin typeface="Calibri"/>
                      </a:endParaRPr>
                    </a:p>
                  </a:txBody>
                  <a:tcPr marL="9525" marR="9525" marT="9525" marB="0" anchor="ctr"/>
                </a:tc>
              </a:tr>
              <a:tr h="243840">
                <a:tc>
                  <a:txBody>
                    <a:bodyPr/>
                    <a:lstStyle/>
                    <a:p>
                      <a:pPr algn="ctr" fontAlgn="b"/>
                      <a:r>
                        <a:rPr lang="en-US" sz="2000" u="none" strike="noStrike" dirty="0"/>
                        <a:t>5/30/2012 </a:t>
                      </a:r>
                      <a:r>
                        <a:rPr lang="en-US" sz="2000" u="none" strike="noStrike" dirty="0" smtClean="0"/>
                        <a:t>12:25:19</a:t>
                      </a:r>
                      <a:endParaRPr lang="en-US" sz="2000" b="0" i="0" u="none" strike="noStrike" dirty="0">
                        <a:solidFill>
                          <a:srgbClr val="000000"/>
                        </a:solidFill>
                        <a:latin typeface="Calibri"/>
                      </a:endParaRPr>
                    </a:p>
                  </a:txBody>
                  <a:tcPr marL="9525" marR="9525" marT="9525" marB="0" anchor="ctr"/>
                </a:tc>
                <a:tc>
                  <a:txBody>
                    <a:bodyPr/>
                    <a:lstStyle/>
                    <a:p>
                      <a:pPr algn="ctr" fontAlgn="b"/>
                      <a:r>
                        <a:rPr lang="en-US" sz="2000" u="none" strike="noStrike" dirty="0"/>
                        <a:t>6pm.com</a:t>
                      </a:r>
                      <a:endParaRPr lang="en-US" sz="2000" b="0" i="0" u="none" strike="noStrike" dirty="0">
                        <a:solidFill>
                          <a:srgbClr val="000000"/>
                        </a:solidFill>
                        <a:latin typeface="Calibri"/>
                      </a:endParaRPr>
                    </a:p>
                  </a:txBody>
                  <a:tcPr marL="9525" marR="9525" marT="9525" marB="0" anchor="ctr"/>
                </a:tc>
              </a:tr>
              <a:tr h="243840">
                <a:tc>
                  <a:txBody>
                    <a:bodyPr/>
                    <a:lstStyle/>
                    <a:p>
                      <a:pPr algn="ctr" fontAlgn="b"/>
                      <a:r>
                        <a:rPr lang="en-US" sz="2000" u="none" strike="noStrike" dirty="0"/>
                        <a:t>5/30/2012 </a:t>
                      </a:r>
                      <a:r>
                        <a:rPr lang="en-US" sz="2000" u="none" strike="noStrike" dirty="0" smtClean="0"/>
                        <a:t>12:49:21</a:t>
                      </a:r>
                      <a:endParaRPr lang="en-US" sz="2000" b="0" i="0" u="none" strike="noStrike" dirty="0">
                        <a:solidFill>
                          <a:srgbClr val="000000"/>
                        </a:solidFill>
                        <a:latin typeface="Calibri"/>
                      </a:endParaRPr>
                    </a:p>
                  </a:txBody>
                  <a:tcPr marL="9525" marR="9525" marT="9525" marB="0" anchor="ctr"/>
                </a:tc>
                <a:tc>
                  <a:txBody>
                    <a:bodyPr/>
                    <a:lstStyle/>
                    <a:p>
                      <a:pPr algn="ctr" fontAlgn="b"/>
                      <a:r>
                        <a:rPr lang="en-US" sz="2000" u="none" strike="noStrike" dirty="0"/>
                        <a:t>coupon for </a:t>
                      </a:r>
                      <a:r>
                        <a:rPr lang="en-US" sz="2000" u="none" strike="noStrike" dirty="0" smtClean="0"/>
                        <a:t>6pm</a:t>
                      </a:r>
                      <a:endParaRPr lang="en-US" sz="2000" b="0" i="0" u="none" strike="noStrike" dirty="0">
                        <a:solidFill>
                          <a:srgbClr val="000000"/>
                        </a:solidFill>
                        <a:latin typeface="Calibri"/>
                      </a:endParaRPr>
                    </a:p>
                  </a:txBody>
                  <a:tcPr marL="9525" marR="9525" marT="9525" marB="0" anchor="ctr"/>
                </a:tc>
              </a:tr>
              <a:tr h="243840">
                <a:tc gridSpan="2">
                  <a:txBody>
                    <a:bodyPr/>
                    <a:lstStyle/>
                    <a:p>
                      <a:pPr algn="ctr" fontAlgn="b"/>
                      <a:r>
                        <a:rPr lang="en-US" sz="2000" b="0" i="0" u="none" strike="noStrike" dirty="0" smtClean="0">
                          <a:solidFill>
                            <a:srgbClr val="000000"/>
                          </a:solidFill>
                          <a:latin typeface="Calibri"/>
                        </a:rPr>
                        <a:t>5/31/2012</a:t>
                      </a:r>
                      <a:endParaRPr lang="en-US" sz="2000" b="0" i="0" u="none" strike="noStrike" dirty="0">
                        <a:solidFill>
                          <a:srgbClr val="000000"/>
                        </a:solidFill>
                        <a:latin typeface="Calibri"/>
                      </a:endParaRPr>
                    </a:p>
                  </a:txBody>
                  <a:tcPr marL="9525" marR="9525" marT="9525" marB="0" anchor="ctr">
                    <a:solidFill>
                      <a:schemeClr val="bg1">
                        <a:lumMod val="75000"/>
                      </a:schemeClr>
                    </a:solidFill>
                  </a:tcPr>
                </a:tc>
                <a:tc hMerge="1">
                  <a:txBody>
                    <a:bodyPr/>
                    <a:lstStyle/>
                    <a:p>
                      <a:pPr algn="ctr" fontAlgn="b"/>
                      <a:endParaRPr lang="en-US" sz="2000" b="0" i="0" u="none" strike="noStrike" dirty="0">
                        <a:solidFill>
                          <a:srgbClr val="000000"/>
                        </a:solidFill>
                        <a:latin typeface="Calibri"/>
                      </a:endParaRPr>
                    </a:p>
                  </a:txBody>
                  <a:tcPr marL="9525" marR="9525" marT="9525" marB="0" anchor="ctr"/>
                </a:tc>
              </a:tr>
              <a:tr h="243840">
                <a:tc>
                  <a:txBody>
                    <a:bodyPr/>
                    <a:lstStyle/>
                    <a:p>
                      <a:pPr algn="ctr" fontAlgn="b"/>
                      <a:r>
                        <a:rPr lang="en-US" sz="2000" b="0" i="0" u="none" strike="noStrike" dirty="0" smtClean="0">
                          <a:solidFill>
                            <a:srgbClr val="000000"/>
                          </a:solidFill>
                          <a:latin typeface="Calibri"/>
                        </a:rPr>
                        <a:t>5/31/2012 19:40:38</a:t>
                      </a:r>
                      <a:endParaRPr lang="en-US" sz="2000" b="0" i="0" u="none" strike="noStrike" dirty="0">
                        <a:solidFill>
                          <a:srgbClr val="000000"/>
                        </a:solidFill>
                        <a:latin typeface="Calibri"/>
                      </a:endParaRPr>
                    </a:p>
                  </a:txBody>
                  <a:tcPr marL="9525" marR="9525" marT="9525" marB="0" anchor="ctr"/>
                </a:tc>
                <a:tc>
                  <a:txBody>
                    <a:bodyPr/>
                    <a:lstStyle/>
                    <a:p>
                      <a:pPr marL="0" algn="ctr" defTabSz="914400" rtl="0" eaLnBrk="1" fontAlgn="b" latinLnBrk="0" hangingPunct="1"/>
                      <a:r>
                        <a:rPr lang="en-US" sz="2000" u="none" strike="noStrike" kern="1200" dirty="0" smtClean="0">
                          <a:solidFill>
                            <a:schemeClr val="tx1"/>
                          </a:solidFill>
                          <a:latin typeface="+mn-lt"/>
                          <a:ea typeface="+mn-ea"/>
                          <a:cs typeface="+mn-cs"/>
                        </a:rPr>
                        <a:t>motel 6 locations</a:t>
                      </a:r>
                      <a:endParaRPr lang="en-US" sz="2000" u="none" strike="noStrike" kern="1200" dirty="0">
                        <a:solidFill>
                          <a:schemeClr val="tx1"/>
                        </a:solidFill>
                        <a:latin typeface="+mn-lt"/>
                        <a:ea typeface="+mn-ea"/>
                        <a:cs typeface="+mn-cs"/>
                      </a:endParaRPr>
                    </a:p>
                  </a:txBody>
                  <a:tcPr marL="9525" marR="9525" marT="9525" marB="0" anchor="ctr"/>
                </a:tc>
              </a:tr>
              <a:tr h="243840">
                <a:tc>
                  <a:txBody>
                    <a:bodyPr/>
                    <a:lstStyle/>
                    <a:p>
                      <a:pPr algn="ctr" fontAlgn="b"/>
                      <a:r>
                        <a:rPr lang="en-US" sz="2000" b="0" i="0" u="none" strike="noStrike" dirty="0" smtClean="0">
                          <a:solidFill>
                            <a:srgbClr val="000000"/>
                          </a:solidFill>
                          <a:latin typeface="Calibri"/>
                        </a:rPr>
                        <a:t>5/31/2012 19:45:04</a:t>
                      </a:r>
                      <a:endParaRPr lang="en-US" sz="2000" b="0" i="0" u="none" strike="noStrike" dirty="0">
                        <a:solidFill>
                          <a:srgbClr val="000000"/>
                        </a:solidFill>
                        <a:latin typeface="Calibri"/>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0" i="0" u="none" strike="noStrike" dirty="0" smtClean="0">
                          <a:solidFill>
                            <a:srgbClr val="000000"/>
                          </a:solidFill>
                          <a:latin typeface="+mn-lt"/>
                        </a:rPr>
                        <a:t>Cincinnati hotels near </a:t>
                      </a:r>
                      <a:r>
                        <a:rPr lang="en-US" sz="2000" b="0" i="0" u="none" strike="noStrike" dirty="0" err="1" smtClean="0">
                          <a:solidFill>
                            <a:srgbClr val="000000"/>
                          </a:solidFill>
                          <a:latin typeface="+mn-lt"/>
                        </a:rPr>
                        <a:t>coney</a:t>
                      </a:r>
                      <a:r>
                        <a:rPr lang="en-US" sz="2000" b="0" i="0" u="none" strike="noStrike" dirty="0" smtClean="0">
                          <a:solidFill>
                            <a:srgbClr val="000000"/>
                          </a:solidFill>
                          <a:latin typeface="+mn-lt"/>
                        </a:rPr>
                        <a:t> island</a:t>
                      </a:r>
                      <a:endParaRPr lang="en-US" sz="2000" u="none" strike="noStrike" kern="1200" dirty="0">
                        <a:solidFill>
                          <a:schemeClr val="tx1"/>
                        </a:solidFill>
                        <a:latin typeface="+mn-lt"/>
                        <a:ea typeface="+mn-ea"/>
                        <a:cs typeface="+mn-cs"/>
                      </a:endParaRPr>
                    </a:p>
                  </a:txBody>
                  <a:tcPr marL="9525" marR="9525" marT="9525" marB="0" anchor="ctr"/>
                </a:tc>
              </a:tr>
            </a:tbl>
          </a:graphicData>
        </a:graphic>
      </p:graphicFrame>
      <p:grpSp>
        <p:nvGrpSpPr>
          <p:cNvPr id="6" name="Group 12"/>
          <p:cNvGrpSpPr/>
          <p:nvPr/>
        </p:nvGrpSpPr>
        <p:grpSpPr>
          <a:xfrm>
            <a:off x="9178599" y="3384985"/>
            <a:ext cx="1600200" cy="1390650"/>
            <a:chOff x="7086600" y="3638550"/>
            <a:chExt cx="1600200" cy="1390650"/>
          </a:xfrm>
        </p:grpSpPr>
        <p:cxnSp>
          <p:nvCxnSpPr>
            <p:cNvPr id="14" name="Straight Arrow Connector 13"/>
            <p:cNvCxnSpPr/>
            <p:nvPr/>
          </p:nvCxnSpPr>
          <p:spPr>
            <a:xfrm>
              <a:off x="7086600" y="3638550"/>
              <a:ext cx="304800" cy="533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086600" y="4572000"/>
              <a:ext cx="304800" cy="4381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5368" name="Picture 8" descr="https://encrypted-tbn3.google.com/images?q=tbn:ANd9GcSCz0MCwRlslqp17__Rlxqji9lLLygazFGVFjE3xnzQVtoqqZ4-"/>
            <p:cNvPicPr>
              <a:picLocks noChangeAspect="1" noChangeArrowheads="1"/>
            </p:cNvPicPr>
            <p:nvPr/>
          </p:nvPicPr>
          <p:blipFill>
            <a:blip r:embed="rId3" cstate="print"/>
            <a:srcRect/>
            <a:stretch>
              <a:fillRect/>
            </a:stretch>
          </p:blipFill>
          <p:spPr bwMode="auto">
            <a:xfrm>
              <a:off x="7458075" y="3800475"/>
              <a:ext cx="1228725" cy="1228725"/>
            </a:xfrm>
            <a:prstGeom prst="rect">
              <a:avLst/>
            </a:prstGeom>
            <a:noFill/>
          </p:spPr>
        </p:pic>
      </p:grpSp>
      <p:graphicFrame>
        <p:nvGraphicFramePr>
          <p:cNvPr id="18" name="Table 17"/>
          <p:cNvGraphicFramePr>
            <a:graphicFrameLocks noGrp="1"/>
          </p:cNvGraphicFramePr>
          <p:nvPr>
            <p:extLst/>
          </p:nvPr>
        </p:nvGraphicFramePr>
        <p:xfrm>
          <a:off x="2826638" y="2339276"/>
          <a:ext cx="6179545" cy="3457575"/>
        </p:xfrm>
        <a:graphic>
          <a:graphicData uri="http://schemas.openxmlformats.org/drawingml/2006/table">
            <a:tbl>
              <a:tblPr>
                <a:tableStyleId>{5940675A-B579-460E-94D1-54222C63F5DA}</a:tableStyleId>
              </a:tblPr>
              <a:tblGrid>
                <a:gridCol w="2286000"/>
                <a:gridCol w="3893545"/>
              </a:tblGrid>
              <a:tr h="243840">
                <a:tc gridSpan="2">
                  <a:txBody>
                    <a:bodyPr/>
                    <a:lstStyle/>
                    <a:p>
                      <a:pPr algn="ctr" fontAlgn="b"/>
                      <a:r>
                        <a:rPr lang="en-US" sz="2000" u="none" strike="noStrike" dirty="0"/>
                        <a:t>5/29/2012 </a:t>
                      </a:r>
                      <a:endParaRPr lang="en-US" sz="2000" b="0" i="0" u="none" strike="noStrike" dirty="0">
                        <a:solidFill>
                          <a:srgbClr val="000000"/>
                        </a:solidFill>
                        <a:latin typeface="Calibri"/>
                      </a:endParaRPr>
                    </a:p>
                  </a:txBody>
                  <a:tcPr marL="9525" marR="9525" marT="9525" marB="0" anchor="ctr">
                    <a:solidFill>
                      <a:schemeClr val="bg2">
                        <a:lumMod val="90000"/>
                      </a:schemeClr>
                    </a:solidFill>
                  </a:tcPr>
                </a:tc>
                <a:tc hMerge="1">
                  <a:txBody>
                    <a:bodyPr/>
                    <a:lstStyle/>
                    <a:p>
                      <a:endParaRPr lang="en-US"/>
                    </a:p>
                  </a:txBody>
                  <a:tcPr/>
                </a:tc>
              </a:tr>
              <a:tr h="243840">
                <a:tc>
                  <a:txBody>
                    <a:bodyPr/>
                    <a:lstStyle/>
                    <a:p>
                      <a:pPr algn="ctr" fontAlgn="b"/>
                      <a:r>
                        <a:rPr lang="en-US" sz="2000" u="none" strike="noStrike" dirty="0"/>
                        <a:t>5/29/2012 </a:t>
                      </a:r>
                      <a:r>
                        <a:rPr lang="en-US" sz="2000" u="none" strike="noStrike" dirty="0" smtClean="0"/>
                        <a:t>14:06:04</a:t>
                      </a:r>
                      <a:endParaRPr lang="en-US" sz="2000" b="0" i="0" u="none" strike="noStrike" dirty="0">
                        <a:solidFill>
                          <a:srgbClr val="000000"/>
                        </a:solidFill>
                        <a:latin typeface="Calibri"/>
                      </a:endParaRPr>
                    </a:p>
                  </a:txBody>
                  <a:tcPr marL="9525" marR="9525" marT="9525" marB="0" anchor="ctr">
                    <a:solidFill>
                      <a:srgbClr val="FFFF00"/>
                    </a:solidFill>
                  </a:tcPr>
                </a:tc>
                <a:tc>
                  <a:txBody>
                    <a:bodyPr/>
                    <a:lstStyle/>
                    <a:p>
                      <a:pPr algn="ctr" fontAlgn="b"/>
                      <a:r>
                        <a:rPr lang="en-US" sz="2000" u="none" strike="noStrike" dirty="0" err="1" smtClean="0"/>
                        <a:t>coney</a:t>
                      </a:r>
                      <a:r>
                        <a:rPr lang="en-US" sz="2000" u="none" strike="noStrike" dirty="0" smtClean="0"/>
                        <a:t> island Cincinnati</a:t>
                      </a:r>
                      <a:endParaRPr lang="en-US" sz="2000" b="0" i="0" u="none" strike="noStrike" dirty="0">
                        <a:solidFill>
                          <a:srgbClr val="000000"/>
                        </a:solidFill>
                        <a:latin typeface="Calibri"/>
                      </a:endParaRPr>
                    </a:p>
                  </a:txBody>
                  <a:tcPr marL="9525" marR="9525" marT="9525" marB="0" anchor="ctr">
                    <a:solidFill>
                      <a:srgbClr val="FFFF00"/>
                    </a:solidFill>
                  </a:tcPr>
                </a:tc>
              </a:tr>
              <a:tr h="243840">
                <a:tc>
                  <a:txBody>
                    <a:bodyPr/>
                    <a:lstStyle/>
                    <a:p>
                      <a:pPr algn="ctr" fontAlgn="b"/>
                      <a:r>
                        <a:rPr lang="en-US" sz="2000" u="none" strike="noStrike" dirty="0"/>
                        <a:t>5/29/2012 </a:t>
                      </a:r>
                      <a:r>
                        <a:rPr lang="en-US" sz="2000" u="none" strike="noStrike" dirty="0" smtClean="0"/>
                        <a:t>14:11:49</a:t>
                      </a:r>
                      <a:endParaRPr lang="en-US" sz="2000" b="0" i="0" u="none" strike="noStrike" dirty="0">
                        <a:solidFill>
                          <a:srgbClr val="000000"/>
                        </a:solidFill>
                        <a:latin typeface="Calibri"/>
                      </a:endParaRPr>
                    </a:p>
                  </a:txBody>
                  <a:tcPr marL="9525" marR="9525" marT="9525" marB="0" anchor="ctr">
                    <a:solidFill>
                      <a:srgbClr val="00B050"/>
                    </a:solidFill>
                  </a:tcPr>
                </a:tc>
                <a:tc>
                  <a:txBody>
                    <a:bodyPr/>
                    <a:lstStyle/>
                    <a:p>
                      <a:pPr algn="ctr" fontAlgn="b"/>
                      <a:r>
                        <a:rPr lang="en-US" sz="2000" u="none" strike="noStrike" dirty="0" err="1" smtClean="0"/>
                        <a:t>sas</a:t>
                      </a:r>
                      <a:endParaRPr lang="en-US" sz="2000" b="0" i="0" u="none" strike="noStrike" dirty="0">
                        <a:solidFill>
                          <a:srgbClr val="000000"/>
                        </a:solidFill>
                        <a:latin typeface="Calibri"/>
                      </a:endParaRPr>
                    </a:p>
                  </a:txBody>
                  <a:tcPr marL="9525" marR="9525" marT="9525" marB="0" anchor="ctr">
                    <a:solidFill>
                      <a:srgbClr val="00B050"/>
                    </a:solidFill>
                  </a:tcPr>
                </a:tc>
              </a:tr>
              <a:tr h="243840">
                <a:tc>
                  <a:txBody>
                    <a:bodyPr/>
                    <a:lstStyle/>
                    <a:p>
                      <a:pPr algn="ctr" fontAlgn="b"/>
                      <a:r>
                        <a:rPr lang="en-US" sz="2000" u="none" strike="noStrike" dirty="0"/>
                        <a:t>5/29/2012 </a:t>
                      </a:r>
                      <a:r>
                        <a:rPr lang="en-US" sz="2000" u="none" strike="noStrike" dirty="0" smtClean="0"/>
                        <a:t>14:12:01</a:t>
                      </a:r>
                      <a:endParaRPr lang="en-US" sz="2000" b="0" i="0" u="none" strike="noStrike" dirty="0">
                        <a:solidFill>
                          <a:srgbClr val="000000"/>
                        </a:solidFill>
                        <a:latin typeface="Calibri"/>
                      </a:endParaRPr>
                    </a:p>
                  </a:txBody>
                  <a:tcPr marL="9525" marR="9525" marT="9525" marB="0" anchor="ctr">
                    <a:solidFill>
                      <a:srgbClr val="00B050"/>
                    </a:solidFill>
                  </a:tcPr>
                </a:tc>
                <a:tc>
                  <a:txBody>
                    <a:bodyPr/>
                    <a:lstStyle/>
                    <a:p>
                      <a:pPr algn="ctr" fontAlgn="b"/>
                      <a:r>
                        <a:rPr lang="en-US" sz="2000" u="none" strike="noStrike" dirty="0" err="1"/>
                        <a:t>sas</a:t>
                      </a:r>
                      <a:r>
                        <a:rPr lang="en-US" sz="2000" u="none" strike="noStrike" dirty="0"/>
                        <a:t> shoes</a:t>
                      </a:r>
                      <a:endParaRPr lang="en-US" sz="2000" b="0" i="0" u="none" strike="noStrike" dirty="0">
                        <a:solidFill>
                          <a:srgbClr val="000000"/>
                        </a:solidFill>
                        <a:latin typeface="Calibri"/>
                      </a:endParaRPr>
                    </a:p>
                  </a:txBody>
                  <a:tcPr marL="9525" marR="9525" marT="9525" marB="0" anchor="ctr">
                    <a:solidFill>
                      <a:srgbClr val="00B050"/>
                    </a:solidFill>
                  </a:tcPr>
                </a:tc>
              </a:tr>
              <a:tr h="243840">
                <a:tc gridSpan="2">
                  <a:txBody>
                    <a:bodyPr/>
                    <a:lstStyle/>
                    <a:p>
                      <a:pPr algn="ctr" fontAlgn="b"/>
                      <a:r>
                        <a:rPr lang="en-US" sz="2000" u="none" strike="noStrike" dirty="0"/>
                        <a:t>5/30/2012 </a:t>
                      </a:r>
                      <a:endParaRPr lang="en-US" sz="2000" b="0" i="0" u="none" strike="noStrike" dirty="0">
                        <a:solidFill>
                          <a:srgbClr val="000000"/>
                        </a:solidFill>
                        <a:latin typeface="Calibri"/>
                      </a:endParaRPr>
                    </a:p>
                  </a:txBody>
                  <a:tcPr marL="9525" marR="9525" marT="9525" marB="0" anchor="ctr">
                    <a:solidFill>
                      <a:schemeClr val="bg2">
                        <a:lumMod val="90000"/>
                      </a:schemeClr>
                    </a:solidFill>
                  </a:tcPr>
                </a:tc>
                <a:tc hMerge="1">
                  <a:txBody>
                    <a:bodyPr/>
                    <a:lstStyle/>
                    <a:p>
                      <a:endParaRPr lang="en-US"/>
                    </a:p>
                  </a:txBody>
                  <a:tcPr/>
                </a:tc>
              </a:tr>
              <a:tr h="24384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u="none" strike="noStrike" dirty="0" smtClean="0"/>
                        <a:t>5/30/2012 12:12:04</a:t>
                      </a:r>
                      <a:endParaRPr lang="en-US" sz="2000" b="0" i="0" u="none" strike="noStrike" dirty="0" smtClean="0">
                        <a:solidFill>
                          <a:srgbClr val="000000"/>
                        </a:solidFill>
                        <a:latin typeface="+mn-lt"/>
                      </a:endParaRPr>
                    </a:p>
                  </a:txBody>
                  <a:tcPr marL="9525" marR="9525" marT="9525" marB="0" anchor="ctr">
                    <a:solidFill>
                      <a:srgbClr val="FFFF00"/>
                    </a:solidFill>
                  </a:tcPr>
                </a:tc>
                <a:tc>
                  <a:txBody>
                    <a:bodyPr/>
                    <a:lstStyle/>
                    <a:p>
                      <a:pPr algn="ctr" fontAlgn="b"/>
                      <a:r>
                        <a:rPr lang="en-US" sz="2000" b="0" i="0" u="none" strike="noStrike" dirty="0" smtClean="0">
                          <a:solidFill>
                            <a:srgbClr val="000000"/>
                          </a:solidFill>
                          <a:latin typeface="Calibri"/>
                        </a:rPr>
                        <a:t>exit #72 and 275 lodging</a:t>
                      </a:r>
                      <a:endParaRPr lang="en-US" sz="2000" b="0" i="0" u="none" strike="noStrike" dirty="0">
                        <a:solidFill>
                          <a:srgbClr val="000000"/>
                        </a:solidFill>
                        <a:latin typeface="Calibri"/>
                      </a:endParaRPr>
                    </a:p>
                  </a:txBody>
                  <a:tcPr marL="9525" marR="9525" marT="9525" marB="0" anchor="ctr">
                    <a:solidFill>
                      <a:srgbClr val="FFFF00"/>
                    </a:solidFill>
                  </a:tcPr>
                </a:tc>
              </a:tr>
              <a:tr h="243840">
                <a:tc>
                  <a:txBody>
                    <a:bodyPr/>
                    <a:lstStyle/>
                    <a:p>
                      <a:pPr algn="ctr" fontAlgn="b"/>
                      <a:r>
                        <a:rPr lang="en-US" sz="2000" u="none" strike="noStrike" dirty="0"/>
                        <a:t>5/30/2012 </a:t>
                      </a:r>
                      <a:r>
                        <a:rPr lang="en-US" sz="2000" u="none" strike="noStrike" dirty="0" smtClean="0"/>
                        <a:t>12:25:19</a:t>
                      </a:r>
                      <a:endParaRPr lang="en-US" sz="2000" b="0" i="0" u="none" strike="noStrike" dirty="0">
                        <a:solidFill>
                          <a:srgbClr val="000000"/>
                        </a:solidFill>
                        <a:latin typeface="Calibri"/>
                      </a:endParaRPr>
                    </a:p>
                  </a:txBody>
                  <a:tcPr marL="9525" marR="9525" marT="9525" marB="0" anchor="ctr">
                    <a:solidFill>
                      <a:srgbClr val="00B050"/>
                    </a:solidFill>
                  </a:tcPr>
                </a:tc>
                <a:tc>
                  <a:txBody>
                    <a:bodyPr/>
                    <a:lstStyle/>
                    <a:p>
                      <a:pPr algn="ctr" fontAlgn="b"/>
                      <a:r>
                        <a:rPr lang="en-US" sz="2000" u="none" strike="noStrike" dirty="0"/>
                        <a:t>6pm.com</a:t>
                      </a:r>
                      <a:endParaRPr lang="en-US" sz="2000" b="0" i="0" u="none" strike="noStrike" dirty="0">
                        <a:solidFill>
                          <a:srgbClr val="000000"/>
                        </a:solidFill>
                        <a:latin typeface="Calibri"/>
                      </a:endParaRPr>
                    </a:p>
                  </a:txBody>
                  <a:tcPr marL="9525" marR="9525" marT="9525" marB="0" anchor="ctr">
                    <a:solidFill>
                      <a:srgbClr val="00B050"/>
                    </a:solidFill>
                  </a:tcPr>
                </a:tc>
              </a:tr>
              <a:tr h="243840">
                <a:tc>
                  <a:txBody>
                    <a:bodyPr/>
                    <a:lstStyle/>
                    <a:p>
                      <a:pPr algn="ctr" fontAlgn="b"/>
                      <a:r>
                        <a:rPr lang="en-US" sz="2000" u="none" strike="noStrike" dirty="0"/>
                        <a:t>5/30/2012 </a:t>
                      </a:r>
                      <a:r>
                        <a:rPr lang="en-US" sz="2000" u="none" strike="noStrike" dirty="0" smtClean="0"/>
                        <a:t>12:49:21</a:t>
                      </a:r>
                      <a:endParaRPr lang="en-US" sz="2000" b="0" i="0" u="none" strike="noStrike" dirty="0">
                        <a:solidFill>
                          <a:srgbClr val="000000"/>
                        </a:solidFill>
                        <a:latin typeface="Calibri"/>
                      </a:endParaRPr>
                    </a:p>
                  </a:txBody>
                  <a:tcPr marL="9525" marR="9525" marT="9525" marB="0" anchor="ctr">
                    <a:solidFill>
                      <a:srgbClr val="00B050"/>
                    </a:solidFill>
                  </a:tcPr>
                </a:tc>
                <a:tc>
                  <a:txBody>
                    <a:bodyPr/>
                    <a:lstStyle/>
                    <a:p>
                      <a:pPr algn="ctr" fontAlgn="b"/>
                      <a:r>
                        <a:rPr lang="en-US" sz="2000" u="none" strike="noStrike" dirty="0"/>
                        <a:t>coupon for </a:t>
                      </a:r>
                      <a:r>
                        <a:rPr lang="en-US" sz="2000" u="none" strike="noStrike" dirty="0" smtClean="0"/>
                        <a:t>6pm</a:t>
                      </a:r>
                      <a:endParaRPr lang="en-US" sz="2000" b="0" i="0" u="none" strike="noStrike" dirty="0">
                        <a:solidFill>
                          <a:srgbClr val="000000"/>
                        </a:solidFill>
                        <a:latin typeface="Calibri"/>
                      </a:endParaRPr>
                    </a:p>
                  </a:txBody>
                  <a:tcPr marL="9525" marR="9525" marT="9525" marB="0" anchor="ctr">
                    <a:solidFill>
                      <a:srgbClr val="00B050"/>
                    </a:solidFill>
                  </a:tcPr>
                </a:tc>
              </a:tr>
              <a:tr h="243840">
                <a:tc gridSpan="2">
                  <a:txBody>
                    <a:bodyPr/>
                    <a:lstStyle/>
                    <a:p>
                      <a:pPr algn="ctr" fontAlgn="b"/>
                      <a:r>
                        <a:rPr lang="en-US" sz="2000" b="0" i="0" u="none" strike="noStrike" dirty="0" smtClean="0">
                          <a:solidFill>
                            <a:srgbClr val="000000"/>
                          </a:solidFill>
                          <a:latin typeface="Calibri"/>
                        </a:rPr>
                        <a:t>5/31/2012</a:t>
                      </a:r>
                      <a:endParaRPr lang="en-US" sz="2000" b="0" i="0" u="none" strike="noStrike" dirty="0">
                        <a:solidFill>
                          <a:srgbClr val="000000"/>
                        </a:solidFill>
                        <a:latin typeface="Calibri"/>
                      </a:endParaRPr>
                    </a:p>
                  </a:txBody>
                  <a:tcPr marL="9525" marR="9525" marT="9525" marB="0" anchor="ctr">
                    <a:solidFill>
                      <a:schemeClr val="bg1">
                        <a:lumMod val="75000"/>
                      </a:schemeClr>
                    </a:solidFill>
                  </a:tcPr>
                </a:tc>
                <a:tc hMerge="1">
                  <a:txBody>
                    <a:bodyPr/>
                    <a:lstStyle/>
                    <a:p>
                      <a:pPr algn="ctr" fontAlgn="b"/>
                      <a:endParaRPr lang="en-US" sz="2000" b="0" i="0" u="none" strike="noStrike" dirty="0">
                        <a:solidFill>
                          <a:srgbClr val="000000"/>
                        </a:solidFill>
                        <a:latin typeface="Calibri"/>
                      </a:endParaRPr>
                    </a:p>
                  </a:txBody>
                  <a:tcPr marL="9525" marR="9525" marT="9525" marB="0" anchor="ctr"/>
                </a:tc>
              </a:tr>
              <a:tr h="243840">
                <a:tc>
                  <a:txBody>
                    <a:bodyPr/>
                    <a:lstStyle/>
                    <a:p>
                      <a:pPr algn="ctr" fontAlgn="b"/>
                      <a:r>
                        <a:rPr lang="en-US" sz="2000" b="0" i="0" u="none" strike="noStrike" dirty="0" smtClean="0">
                          <a:solidFill>
                            <a:srgbClr val="000000"/>
                          </a:solidFill>
                          <a:latin typeface="Calibri"/>
                        </a:rPr>
                        <a:t>5/31/2012 19:40:38</a:t>
                      </a:r>
                      <a:endParaRPr lang="en-US" sz="2000" b="0" i="0" u="none" strike="noStrike" dirty="0">
                        <a:solidFill>
                          <a:srgbClr val="000000"/>
                        </a:solidFill>
                        <a:latin typeface="Calibri"/>
                      </a:endParaRPr>
                    </a:p>
                  </a:txBody>
                  <a:tcPr marL="9525" marR="9525" marT="9525" marB="0" anchor="ctr">
                    <a:solidFill>
                      <a:srgbClr val="FFFF00"/>
                    </a:solidFill>
                  </a:tcPr>
                </a:tc>
                <a:tc>
                  <a:txBody>
                    <a:bodyPr/>
                    <a:lstStyle/>
                    <a:p>
                      <a:pPr marL="0" algn="ctr" defTabSz="914400" rtl="0" eaLnBrk="1" fontAlgn="b" latinLnBrk="0" hangingPunct="1"/>
                      <a:r>
                        <a:rPr lang="en-US" sz="2000" u="none" strike="noStrike" kern="1200" dirty="0" smtClean="0">
                          <a:solidFill>
                            <a:schemeClr val="tx1"/>
                          </a:solidFill>
                          <a:latin typeface="+mn-lt"/>
                          <a:ea typeface="+mn-ea"/>
                          <a:cs typeface="+mn-cs"/>
                        </a:rPr>
                        <a:t>motel 6 locations</a:t>
                      </a:r>
                      <a:endParaRPr lang="en-US" sz="2000" u="none" strike="noStrike" kern="1200" dirty="0">
                        <a:solidFill>
                          <a:schemeClr val="tx1"/>
                        </a:solidFill>
                        <a:latin typeface="+mn-lt"/>
                        <a:ea typeface="+mn-ea"/>
                        <a:cs typeface="+mn-cs"/>
                      </a:endParaRPr>
                    </a:p>
                  </a:txBody>
                  <a:tcPr marL="9525" marR="9525" marT="9525" marB="0" anchor="ctr">
                    <a:solidFill>
                      <a:srgbClr val="FFFF00"/>
                    </a:solidFill>
                  </a:tcPr>
                </a:tc>
              </a:tr>
              <a:tr h="243840">
                <a:tc>
                  <a:txBody>
                    <a:bodyPr/>
                    <a:lstStyle/>
                    <a:p>
                      <a:pPr algn="ctr" fontAlgn="b"/>
                      <a:r>
                        <a:rPr lang="en-US" sz="2000" b="0" i="0" u="none" strike="noStrike" dirty="0" smtClean="0">
                          <a:solidFill>
                            <a:srgbClr val="000000"/>
                          </a:solidFill>
                          <a:latin typeface="Calibri"/>
                        </a:rPr>
                        <a:t>5/31/2012 19:45:04</a:t>
                      </a:r>
                      <a:endParaRPr lang="en-US" sz="2000" b="0" i="0" u="none" strike="noStrike" dirty="0">
                        <a:solidFill>
                          <a:srgbClr val="000000"/>
                        </a:solidFill>
                        <a:latin typeface="Calibri"/>
                      </a:endParaRPr>
                    </a:p>
                  </a:txBody>
                  <a:tcPr marL="9525" marR="9525" marT="9525" marB="0" anchor="ctr">
                    <a:solidFill>
                      <a:srgbClr val="FFFF0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0" i="0" u="none" strike="noStrike" dirty="0" smtClean="0">
                          <a:solidFill>
                            <a:srgbClr val="000000"/>
                          </a:solidFill>
                          <a:latin typeface="+mn-lt"/>
                        </a:rPr>
                        <a:t>Cincinnati hotels near </a:t>
                      </a:r>
                      <a:r>
                        <a:rPr lang="en-US" sz="2000" b="0" i="0" u="none" strike="noStrike" dirty="0" err="1" smtClean="0">
                          <a:solidFill>
                            <a:srgbClr val="000000"/>
                          </a:solidFill>
                          <a:latin typeface="+mn-lt"/>
                        </a:rPr>
                        <a:t>coney</a:t>
                      </a:r>
                      <a:r>
                        <a:rPr lang="en-US" sz="2000" b="0" i="0" u="none" strike="noStrike" dirty="0" smtClean="0">
                          <a:solidFill>
                            <a:srgbClr val="000000"/>
                          </a:solidFill>
                          <a:latin typeface="+mn-lt"/>
                        </a:rPr>
                        <a:t> island</a:t>
                      </a:r>
                      <a:endParaRPr lang="en-US" sz="2000" u="none" strike="noStrike" kern="1200" dirty="0">
                        <a:solidFill>
                          <a:schemeClr val="tx1"/>
                        </a:solidFill>
                        <a:latin typeface="+mn-lt"/>
                        <a:ea typeface="+mn-ea"/>
                        <a:cs typeface="+mn-cs"/>
                      </a:endParaRPr>
                    </a:p>
                  </a:txBody>
                  <a:tcPr marL="9525" marR="9525" marT="9525" marB="0" anchor="ctr">
                    <a:solidFill>
                      <a:srgbClr val="FFFF00"/>
                    </a:solidFill>
                  </a:tcPr>
                </a:tc>
              </a:tr>
            </a:tbl>
          </a:graphicData>
        </a:graphic>
      </p:graphicFrame>
      <p:grpSp>
        <p:nvGrpSpPr>
          <p:cNvPr id="24" name="Group 23"/>
          <p:cNvGrpSpPr/>
          <p:nvPr/>
        </p:nvGrpSpPr>
        <p:grpSpPr>
          <a:xfrm>
            <a:off x="687414" y="2860104"/>
            <a:ext cx="1988529" cy="2778699"/>
            <a:chOff x="717424" y="3137359"/>
            <a:chExt cx="1988529" cy="2778699"/>
          </a:xfrm>
        </p:grpSpPr>
        <p:cxnSp>
          <p:nvCxnSpPr>
            <p:cNvPr id="7" name="Straight Arrow Connector 6"/>
            <p:cNvCxnSpPr/>
            <p:nvPr/>
          </p:nvCxnSpPr>
          <p:spPr>
            <a:xfrm flipH="1">
              <a:off x="1951749" y="3137359"/>
              <a:ext cx="653110" cy="68680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1951749" y="5033840"/>
              <a:ext cx="653110" cy="8822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a:stretch>
              <a:fillRect/>
            </a:stretch>
          </p:blipFill>
          <p:spPr>
            <a:xfrm rot="1088555">
              <a:off x="717424" y="3890357"/>
              <a:ext cx="1239003" cy="1298816"/>
            </a:xfrm>
            <a:prstGeom prst="rect">
              <a:avLst/>
            </a:prstGeom>
          </p:spPr>
        </p:pic>
        <p:cxnSp>
          <p:nvCxnSpPr>
            <p:cNvPr id="19" name="Straight Arrow Connector 18"/>
            <p:cNvCxnSpPr/>
            <p:nvPr/>
          </p:nvCxnSpPr>
          <p:spPr>
            <a:xfrm flipH="1">
              <a:off x="2141863" y="4382874"/>
              <a:ext cx="564090" cy="5089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9131433" y="5435906"/>
            <a:ext cx="2222367" cy="923330"/>
            <a:chOff x="9547033" y="5292687"/>
            <a:chExt cx="2222367" cy="923330"/>
          </a:xfrm>
        </p:grpSpPr>
        <p:sp>
          <p:nvSpPr>
            <p:cNvPr id="3" name="Right Arrow 2"/>
            <p:cNvSpPr/>
            <p:nvPr/>
          </p:nvSpPr>
          <p:spPr>
            <a:xfrm rot="10800000">
              <a:off x="9547033" y="5387711"/>
              <a:ext cx="418641" cy="215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068555" y="5292687"/>
              <a:ext cx="1700845" cy="923330"/>
            </a:xfrm>
            <a:prstGeom prst="rect">
              <a:avLst/>
            </a:prstGeom>
            <a:noFill/>
          </p:spPr>
          <p:txBody>
            <a:bodyPr wrap="square" rtlCol="0">
              <a:spAutoFit/>
            </a:bodyPr>
            <a:lstStyle/>
            <a:p>
              <a:r>
                <a:rPr lang="en-US" b="1" i="1" dirty="0" smtClean="0"/>
                <a:t>a good chance to customize the results!</a:t>
              </a:r>
              <a:endParaRPr lang="en-US" b="1" i="1" dirty="0"/>
            </a:p>
          </p:txBody>
        </p:sp>
      </p:grpSp>
      <p:grpSp>
        <p:nvGrpSpPr>
          <p:cNvPr id="12" name="Group 11"/>
          <p:cNvGrpSpPr/>
          <p:nvPr/>
        </p:nvGrpSpPr>
        <p:grpSpPr>
          <a:xfrm>
            <a:off x="8752534" y="1604543"/>
            <a:ext cx="3149208" cy="1608788"/>
            <a:chOff x="8983891" y="1560475"/>
            <a:chExt cx="3149208" cy="1608788"/>
          </a:xfrm>
        </p:grpSpPr>
        <p:pic>
          <p:nvPicPr>
            <p:cNvPr id="17" name="Picture 2" descr="http://blog.fireflydigital.com/wp-content/uploads/2013/05/light-bulb-vector-70444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83891" y="1560475"/>
              <a:ext cx="517525" cy="57123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424498" y="1691935"/>
              <a:ext cx="2708601" cy="1477328"/>
            </a:xfrm>
            <a:prstGeom prst="rect">
              <a:avLst/>
            </a:prstGeom>
            <a:noFill/>
          </p:spPr>
          <p:txBody>
            <a:bodyPr wrap="square" rtlCol="0">
              <a:spAutoFit/>
            </a:bodyPr>
            <a:lstStyle/>
            <a:p>
              <a:r>
                <a:rPr lang="en-US" dirty="0" smtClean="0"/>
                <a:t>85% information maintenance tasks and 52% information gathering tasks will span </a:t>
              </a:r>
              <a:r>
                <a:rPr lang="en-US" dirty="0"/>
                <a:t>multiple queries </a:t>
              </a:r>
              <a:r>
                <a:rPr lang="en-US" baseline="30000" dirty="0"/>
                <a:t>[</a:t>
              </a:r>
              <a:r>
                <a:rPr lang="en-US" baseline="30000" dirty="0" err="1"/>
                <a:t>Agichtein</a:t>
              </a:r>
              <a:r>
                <a:rPr lang="en-US" baseline="30000" dirty="0"/>
                <a:t> et al. SIGIR’12]</a:t>
              </a:r>
              <a:r>
                <a:rPr lang="en-US" dirty="0"/>
                <a:t>  </a:t>
              </a:r>
            </a:p>
          </p:txBody>
        </p:sp>
      </p:grpSp>
      <p:grpSp>
        <p:nvGrpSpPr>
          <p:cNvPr id="16" name="Group 15"/>
          <p:cNvGrpSpPr/>
          <p:nvPr/>
        </p:nvGrpSpPr>
        <p:grpSpPr>
          <a:xfrm>
            <a:off x="3094703" y="5930272"/>
            <a:ext cx="5722382" cy="830997"/>
            <a:chOff x="917057" y="5930271"/>
            <a:chExt cx="5722382" cy="830997"/>
          </a:xfrm>
        </p:grpSpPr>
        <p:sp>
          <p:nvSpPr>
            <p:cNvPr id="13" name="TextBox 12"/>
            <p:cNvSpPr txBox="1"/>
            <p:nvPr/>
          </p:nvSpPr>
          <p:spPr>
            <a:xfrm>
              <a:off x="1671750" y="5930271"/>
              <a:ext cx="4967689" cy="830997"/>
            </a:xfrm>
            <a:prstGeom prst="rect">
              <a:avLst/>
            </a:prstGeom>
            <a:noFill/>
          </p:spPr>
          <p:txBody>
            <a:bodyPr wrap="square" rtlCol="0">
              <a:spAutoFit/>
            </a:bodyPr>
            <a:lstStyle/>
            <a:p>
              <a:r>
                <a:rPr lang="en-US" sz="2800" b="1" i="1" dirty="0" smtClean="0"/>
                <a:t>Task</a:t>
              </a:r>
              <a:r>
                <a:rPr lang="en-US" sz="2000" b="1" dirty="0" smtClean="0"/>
                <a:t>: </a:t>
              </a:r>
              <a:r>
                <a:rPr lang="en-US" sz="2000" b="1" i="1" dirty="0"/>
                <a:t>an atomic information need that may result in one or more </a:t>
              </a:r>
              <a:r>
                <a:rPr lang="en-US" sz="2000" b="1" i="1" dirty="0" smtClean="0"/>
                <a:t>queries </a:t>
              </a:r>
              <a:r>
                <a:rPr lang="en-US" sz="2000" b="1" i="1" baseline="30000" dirty="0" smtClean="0"/>
                <a:t>[Jones et al. CIKM’08]</a:t>
              </a:r>
              <a:endParaRPr lang="en-US" sz="2000" b="1" i="1" baseline="30000" dirty="0"/>
            </a:p>
          </p:txBody>
        </p:sp>
        <p:pic>
          <p:nvPicPr>
            <p:cNvPr id="1026" name="Picture 2" descr="http://png-2.findicons.com/files/icons/1683/mac_3d/256/dictionar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7057" y="5974514"/>
              <a:ext cx="769441" cy="769441"/>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Slide Number Placeholder 19"/>
          <p:cNvSpPr>
            <a:spLocks noGrp="1"/>
          </p:cNvSpPr>
          <p:nvPr>
            <p:ph type="sldNum" sz="quarter" idx="12"/>
          </p:nvPr>
        </p:nvSpPr>
        <p:spPr/>
        <p:txBody>
          <a:bodyPr/>
          <a:lstStyle/>
          <a:p>
            <a:fld id="{6973CE62-043F-4E77-80C4-DE63F232D26F}" type="slidenum">
              <a:rPr lang="en-US" smtClean="0"/>
              <a:t>2</a:t>
            </a:fld>
            <a:endParaRPr lang="en-US"/>
          </a:p>
        </p:txBody>
      </p:sp>
    </p:spTree>
    <p:custDataLst>
      <p:tags r:id="rId1"/>
    </p:custDataLst>
    <p:extLst>
      <p:ext uri="{BB962C8B-B14F-4D97-AF65-F5344CB8AC3E}">
        <p14:creationId xmlns:p14="http://schemas.microsoft.com/office/powerpoint/2010/main" val="2584133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Automating Modeling </a:t>
            </a:r>
            <a:r>
              <a:rPr lang="en-US" sz="3600" dirty="0"/>
              <a:t>L</a:t>
            </a:r>
            <a:r>
              <a:rPr lang="en-US" sz="3600" dirty="0" smtClean="0"/>
              <a:t>earning with Domain Knowledge</a:t>
            </a:r>
            <a:endParaRPr lang="en-US" sz="3600" dirty="0"/>
          </a:p>
        </p:txBody>
      </p:sp>
      <p:pic>
        <p:nvPicPr>
          <p:cNvPr id="7170" name="Picture 2"/>
          <p:cNvPicPr>
            <a:picLocks noChangeAspect="1" noChangeArrowheads="1"/>
          </p:cNvPicPr>
          <p:nvPr/>
        </p:nvPicPr>
        <p:blipFill>
          <a:blip r:embed="rId2" cstate="print"/>
          <a:srcRect/>
          <a:stretch>
            <a:fillRect/>
          </a:stretch>
        </p:blipFill>
        <p:spPr bwMode="auto">
          <a:xfrm>
            <a:off x="2360360" y="1409114"/>
            <a:ext cx="7776079" cy="5448886"/>
          </a:xfrm>
          <a:prstGeom prst="rect">
            <a:avLst/>
          </a:prstGeom>
          <a:noFill/>
          <a:ln w="9525">
            <a:noFill/>
            <a:miter lim="800000"/>
            <a:headEnd/>
            <a:tailEnd/>
          </a:ln>
        </p:spPr>
      </p:pic>
      <p:sp>
        <p:nvSpPr>
          <p:cNvPr id="5" name="Oval 4"/>
          <p:cNvSpPr/>
          <p:nvPr/>
        </p:nvSpPr>
        <p:spPr>
          <a:xfrm>
            <a:off x="2712075" y="4288665"/>
            <a:ext cx="3289479" cy="564523"/>
          </a:xfrm>
          <a:prstGeom prst="ellipse">
            <a:avLst/>
          </a:prstGeom>
          <a:noFill/>
          <a:ln w="19050">
            <a:solidFill>
              <a:srgbClr val="C0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812923" y="4288665"/>
            <a:ext cx="3323515" cy="533400"/>
          </a:xfrm>
          <a:prstGeom prst="ellipse">
            <a:avLst/>
          </a:prstGeom>
          <a:noFill/>
          <a:ln w="19050">
            <a:solidFill>
              <a:srgbClr val="C0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9F2AE6BE-DF6A-4399-AA13-CB69E4F325FD}" type="slidenum">
              <a:rPr lang="en-US" smtClean="0"/>
              <a:t>20</a:t>
            </a:fld>
            <a:endParaRPr lang="en-US"/>
          </a:p>
        </p:txBody>
      </p:sp>
    </p:spTree>
    <p:extLst>
      <p:ext uri="{BB962C8B-B14F-4D97-AF65-F5344CB8AC3E}">
        <p14:creationId xmlns:p14="http://schemas.microsoft.com/office/powerpoint/2010/main" val="1682476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Task-based Framework </a:t>
            </a:r>
            <a:endParaRPr lang="en-US" dirty="0"/>
          </a:p>
        </p:txBody>
      </p:sp>
      <p:grpSp>
        <p:nvGrpSpPr>
          <p:cNvPr id="6" name="Group 5"/>
          <p:cNvGrpSpPr/>
          <p:nvPr/>
        </p:nvGrpSpPr>
        <p:grpSpPr>
          <a:xfrm>
            <a:off x="665755" y="4320988"/>
            <a:ext cx="5050972" cy="1769914"/>
            <a:chOff x="452843" y="4701555"/>
            <a:chExt cx="5050972" cy="1769914"/>
          </a:xfrm>
        </p:grpSpPr>
        <p:sp>
          <p:nvSpPr>
            <p:cNvPr id="92" name="TextBox 91"/>
            <p:cNvSpPr txBox="1"/>
            <p:nvPr/>
          </p:nvSpPr>
          <p:spPr>
            <a:xfrm>
              <a:off x="452843" y="4701555"/>
              <a:ext cx="5050972"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bg1">
                      <a:lumMod val="75000"/>
                    </a:schemeClr>
                  </a:solidFill>
                </a:rPr>
                <a:t>Cross-user collaborative ranking</a:t>
              </a:r>
              <a:endParaRPr lang="en-US" sz="2400" dirty="0">
                <a:solidFill>
                  <a:schemeClr val="bg1">
                    <a:lumMod val="75000"/>
                  </a:schemeClr>
                </a:solidFill>
              </a:endParaRPr>
            </a:p>
          </p:txBody>
        </p:sp>
        <p:pic>
          <p:nvPicPr>
            <p:cNvPr id="99" name="Picture 14"/>
            <p:cNvPicPr>
              <a:picLocks noChangeAspect="1" noChangeArrowheads="1"/>
            </p:cNvPicPr>
            <p:nvPr/>
          </p:nvPicPr>
          <p:blipFill>
            <a:blip r:embed="rId2" cstate="print"/>
            <a:srcRect/>
            <a:stretch>
              <a:fillRect/>
            </a:stretch>
          </p:blipFill>
          <p:spPr bwMode="auto">
            <a:xfrm>
              <a:off x="990582" y="5149283"/>
              <a:ext cx="532576" cy="532576"/>
            </a:xfrm>
            <a:prstGeom prst="rect">
              <a:avLst/>
            </a:prstGeom>
            <a:noFill/>
            <a:ln w="9525">
              <a:noFill/>
              <a:miter lim="800000"/>
              <a:headEnd/>
              <a:tailEnd/>
            </a:ln>
          </p:spPr>
        </p:pic>
        <p:pic>
          <p:nvPicPr>
            <p:cNvPr id="100" name="Picture 16"/>
            <p:cNvPicPr>
              <a:picLocks noChangeAspect="1" noChangeArrowheads="1"/>
            </p:cNvPicPr>
            <p:nvPr/>
          </p:nvPicPr>
          <p:blipFill>
            <a:blip r:embed="rId3" cstate="print"/>
            <a:srcRect/>
            <a:stretch>
              <a:fillRect/>
            </a:stretch>
          </p:blipFill>
          <p:spPr bwMode="auto">
            <a:xfrm>
              <a:off x="3185152" y="5677600"/>
              <a:ext cx="435744" cy="435744"/>
            </a:xfrm>
            <a:prstGeom prst="rect">
              <a:avLst/>
            </a:prstGeom>
            <a:noFill/>
            <a:ln w="9525">
              <a:noFill/>
              <a:miter lim="800000"/>
              <a:headEnd/>
              <a:tailEnd/>
            </a:ln>
          </p:spPr>
        </p:pic>
        <p:pic>
          <p:nvPicPr>
            <p:cNvPr id="101" name="Picture 100"/>
            <p:cNvPicPr>
              <a:picLocks noChangeAspect="1" noChangeArrowheads="1"/>
            </p:cNvPicPr>
            <p:nvPr/>
          </p:nvPicPr>
          <p:blipFill>
            <a:blip r:embed="rId4" cstate="print"/>
            <a:srcRect/>
            <a:stretch>
              <a:fillRect/>
            </a:stretch>
          </p:blipFill>
          <p:spPr bwMode="auto">
            <a:xfrm>
              <a:off x="1191042" y="5987310"/>
              <a:ext cx="484159" cy="484159"/>
            </a:xfrm>
            <a:prstGeom prst="rect">
              <a:avLst/>
            </a:prstGeom>
            <a:noFill/>
            <a:ln w="9525">
              <a:noFill/>
              <a:miter lim="800000"/>
              <a:headEnd/>
              <a:tailEnd/>
            </a:ln>
          </p:spPr>
        </p:pic>
        <p:grpSp>
          <p:nvGrpSpPr>
            <p:cNvPr id="109" name="Group 108"/>
            <p:cNvGrpSpPr/>
            <p:nvPr/>
          </p:nvGrpSpPr>
          <p:grpSpPr>
            <a:xfrm>
              <a:off x="1611155" y="5189107"/>
              <a:ext cx="1167388" cy="469106"/>
              <a:chOff x="271463" y="5171024"/>
              <a:chExt cx="1344045" cy="469106"/>
            </a:xfrm>
          </p:grpSpPr>
          <p:sp>
            <p:nvSpPr>
              <p:cNvPr id="102" name="Rounded Rectangle 101"/>
              <p:cNvSpPr/>
              <p:nvPr/>
            </p:nvSpPr>
            <p:spPr>
              <a:xfrm>
                <a:off x="271463" y="5171024"/>
                <a:ext cx="1344045" cy="469106"/>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4" name="Rectangle 103"/>
              <p:cNvSpPr/>
              <p:nvPr/>
            </p:nvSpPr>
            <p:spPr>
              <a:xfrm>
                <a:off x="329552" y="5265481"/>
                <a:ext cx="369789" cy="115184"/>
              </a:xfrm>
              <a:prstGeom prst="rect">
                <a:avLst/>
              </a:prstGeom>
              <a:solidFill>
                <a:srgbClr val="FF7C8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5" name="Rectangle 104"/>
              <p:cNvSpPr/>
              <p:nvPr/>
            </p:nvSpPr>
            <p:spPr>
              <a:xfrm>
                <a:off x="757157" y="5265481"/>
                <a:ext cx="789570" cy="115184"/>
              </a:xfrm>
              <a:prstGeom prst="rect">
                <a:avLst/>
              </a:prstGeom>
              <a:solidFill>
                <a:srgbClr val="FF7C8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6" name="Rectangle 105"/>
              <p:cNvSpPr/>
              <p:nvPr/>
            </p:nvSpPr>
            <p:spPr>
              <a:xfrm>
                <a:off x="408134" y="5459948"/>
                <a:ext cx="291209" cy="107950"/>
              </a:xfrm>
              <a:prstGeom prst="rect">
                <a:avLst/>
              </a:prstGeom>
              <a:solidFill>
                <a:srgbClr val="FF7C8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7" name="Rectangle 106"/>
              <p:cNvSpPr/>
              <p:nvPr/>
            </p:nvSpPr>
            <p:spPr>
              <a:xfrm>
                <a:off x="757157" y="5459948"/>
                <a:ext cx="247831" cy="107950"/>
              </a:xfrm>
              <a:prstGeom prst="rect">
                <a:avLst/>
              </a:prstGeom>
              <a:solidFill>
                <a:srgbClr val="FF7C8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8" name="Rectangle 107"/>
              <p:cNvSpPr/>
              <p:nvPr/>
            </p:nvSpPr>
            <p:spPr>
              <a:xfrm>
                <a:off x="1054998" y="5459948"/>
                <a:ext cx="491728" cy="107950"/>
              </a:xfrm>
              <a:prstGeom prst="rect">
                <a:avLst/>
              </a:prstGeom>
              <a:solidFill>
                <a:srgbClr val="FF7C8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grpSp>
          <p:nvGrpSpPr>
            <p:cNvPr id="110" name="Group 109"/>
            <p:cNvGrpSpPr/>
            <p:nvPr/>
          </p:nvGrpSpPr>
          <p:grpSpPr>
            <a:xfrm>
              <a:off x="1760164" y="6002363"/>
              <a:ext cx="982322" cy="469106"/>
              <a:chOff x="271463" y="5171024"/>
              <a:chExt cx="1344045" cy="469106"/>
            </a:xfrm>
          </p:grpSpPr>
          <p:sp>
            <p:nvSpPr>
              <p:cNvPr id="111" name="Rounded Rectangle 110"/>
              <p:cNvSpPr/>
              <p:nvPr/>
            </p:nvSpPr>
            <p:spPr>
              <a:xfrm>
                <a:off x="271463" y="5171024"/>
                <a:ext cx="1344045" cy="469106"/>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12" name="Rectangle 111"/>
              <p:cNvSpPr/>
              <p:nvPr/>
            </p:nvSpPr>
            <p:spPr>
              <a:xfrm>
                <a:off x="327485" y="5265481"/>
                <a:ext cx="916115" cy="115184"/>
              </a:xfrm>
              <a:prstGeom prst="rect">
                <a:avLst/>
              </a:prstGeom>
              <a:solidFill>
                <a:srgbClr val="CC66FF"/>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13" name="Rectangle 112"/>
              <p:cNvSpPr/>
              <p:nvPr/>
            </p:nvSpPr>
            <p:spPr>
              <a:xfrm>
                <a:off x="1301417" y="5265481"/>
                <a:ext cx="243243" cy="115184"/>
              </a:xfrm>
              <a:prstGeom prst="rect">
                <a:avLst/>
              </a:prstGeom>
              <a:solidFill>
                <a:srgbClr val="CC66FF"/>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14" name="Rectangle 113"/>
              <p:cNvSpPr/>
              <p:nvPr/>
            </p:nvSpPr>
            <p:spPr>
              <a:xfrm>
                <a:off x="327485" y="5459948"/>
                <a:ext cx="369789" cy="107950"/>
              </a:xfrm>
              <a:prstGeom prst="rect">
                <a:avLst/>
              </a:prstGeom>
              <a:solidFill>
                <a:srgbClr val="CC66FF"/>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15" name="Rectangle 114"/>
              <p:cNvSpPr/>
              <p:nvPr/>
            </p:nvSpPr>
            <p:spPr>
              <a:xfrm>
                <a:off x="755091" y="5459948"/>
                <a:ext cx="247831" cy="107950"/>
              </a:xfrm>
              <a:prstGeom prst="rect">
                <a:avLst/>
              </a:prstGeom>
              <a:solidFill>
                <a:srgbClr val="CC66FF"/>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16" name="Rectangle 115"/>
              <p:cNvSpPr/>
              <p:nvPr/>
            </p:nvSpPr>
            <p:spPr>
              <a:xfrm>
                <a:off x="1437148" y="5459948"/>
                <a:ext cx="107512" cy="107950"/>
              </a:xfrm>
              <a:prstGeom prst="rect">
                <a:avLst/>
              </a:prstGeom>
              <a:solidFill>
                <a:srgbClr val="CC66FF"/>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17" name="Rectangle 116"/>
              <p:cNvSpPr/>
              <p:nvPr/>
            </p:nvSpPr>
            <p:spPr>
              <a:xfrm>
                <a:off x="1095610" y="5459598"/>
                <a:ext cx="247831" cy="107950"/>
              </a:xfrm>
              <a:prstGeom prst="rect">
                <a:avLst/>
              </a:prstGeom>
              <a:solidFill>
                <a:srgbClr val="CC66FF"/>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grpSp>
          <p:nvGrpSpPr>
            <p:cNvPr id="118" name="Group 117"/>
            <p:cNvGrpSpPr/>
            <p:nvPr/>
          </p:nvGrpSpPr>
          <p:grpSpPr>
            <a:xfrm>
              <a:off x="3782215" y="5685440"/>
              <a:ext cx="1057958" cy="469106"/>
              <a:chOff x="271463" y="5171024"/>
              <a:chExt cx="1344045" cy="469106"/>
            </a:xfrm>
          </p:grpSpPr>
          <p:sp>
            <p:nvSpPr>
              <p:cNvPr id="119" name="Rounded Rectangle 118"/>
              <p:cNvSpPr/>
              <p:nvPr/>
            </p:nvSpPr>
            <p:spPr>
              <a:xfrm>
                <a:off x="271463" y="5171024"/>
                <a:ext cx="1344045" cy="469106"/>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0" name="Rectangle 119"/>
              <p:cNvSpPr/>
              <p:nvPr/>
            </p:nvSpPr>
            <p:spPr>
              <a:xfrm>
                <a:off x="369559" y="5266751"/>
                <a:ext cx="369788" cy="115184"/>
              </a:xfrm>
              <a:prstGeom prst="rect">
                <a:avLst/>
              </a:prstGeom>
              <a:solidFill>
                <a:srgbClr val="66FF3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1" name="Rectangle 120"/>
              <p:cNvSpPr/>
              <p:nvPr/>
            </p:nvSpPr>
            <p:spPr>
              <a:xfrm>
                <a:off x="842541" y="5266751"/>
                <a:ext cx="658002" cy="115184"/>
              </a:xfrm>
              <a:prstGeom prst="rect">
                <a:avLst/>
              </a:prstGeom>
              <a:solidFill>
                <a:srgbClr val="66FF3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4" name="Rectangle 123"/>
              <p:cNvSpPr/>
              <p:nvPr/>
            </p:nvSpPr>
            <p:spPr>
              <a:xfrm>
                <a:off x="489241" y="5460868"/>
                <a:ext cx="816488" cy="107950"/>
              </a:xfrm>
              <a:prstGeom prst="rect">
                <a:avLst/>
              </a:prstGeom>
              <a:solidFill>
                <a:srgbClr val="66FF3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cxnSp>
          <p:nvCxnSpPr>
            <p:cNvPr id="126" name="Straight Arrow Connector 125"/>
            <p:cNvCxnSpPr/>
            <p:nvPr/>
          </p:nvCxnSpPr>
          <p:spPr>
            <a:xfrm>
              <a:off x="2778543" y="5375366"/>
              <a:ext cx="352930" cy="39351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111" idx="3"/>
            </p:cNvCxnSpPr>
            <p:nvPr/>
          </p:nvCxnSpPr>
          <p:spPr>
            <a:xfrm flipV="1">
              <a:off x="2742486" y="6018640"/>
              <a:ext cx="398905" cy="21827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6139595" y="4322274"/>
            <a:ext cx="5520186" cy="2306407"/>
            <a:chOff x="568753" y="4292000"/>
            <a:chExt cx="5520186" cy="2306407"/>
          </a:xfrm>
        </p:grpSpPr>
        <p:sp>
          <p:nvSpPr>
            <p:cNvPr id="174" name="TextBox 173"/>
            <p:cNvSpPr txBox="1"/>
            <p:nvPr/>
          </p:nvSpPr>
          <p:spPr>
            <a:xfrm>
              <a:off x="568753" y="4292000"/>
              <a:ext cx="5050972"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bg1">
                      <a:lumMod val="75000"/>
                    </a:schemeClr>
                  </a:solidFill>
                </a:rPr>
                <a:t>Search-task satisfaction prediction</a:t>
              </a:r>
              <a:endParaRPr lang="en-US" sz="2400" dirty="0">
                <a:solidFill>
                  <a:schemeClr val="bg1">
                    <a:lumMod val="75000"/>
                  </a:schemeClr>
                </a:solidFill>
              </a:endParaRPr>
            </a:p>
          </p:txBody>
        </p:sp>
        <p:grpSp>
          <p:nvGrpSpPr>
            <p:cNvPr id="182" name="Group 181"/>
            <p:cNvGrpSpPr/>
            <p:nvPr/>
          </p:nvGrpSpPr>
          <p:grpSpPr>
            <a:xfrm>
              <a:off x="4629363" y="4749472"/>
              <a:ext cx="1419206" cy="675266"/>
              <a:chOff x="10715189" y="1974208"/>
              <a:chExt cx="1419206" cy="675266"/>
            </a:xfrm>
          </p:grpSpPr>
          <p:sp>
            <p:nvSpPr>
              <p:cNvPr id="183" name="TextBox 182"/>
              <p:cNvSpPr txBox="1"/>
              <p:nvPr/>
            </p:nvSpPr>
            <p:spPr>
              <a:xfrm>
                <a:off x="10715189" y="2249364"/>
                <a:ext cx="1277222" cy="400110"/>
              </a:xfrm>
              <a:prstGeom prst="rect">
                <a:avLst/>
              </a:prstGeom>
              <a:noFill/>
            </p:spPr>
            <p:txBody>
              <a:bodyPr wrap="square" rtlCol="0">
                <a:spAutoFit/>
              </a:bodyPr>
              <a:lstStyle/>
              <a:p>
                <a:r>
                  <a:rPr lang="en-US" sz="2000" dirty="0" smtClean="0">
                    <a:solidFill>
                      <a:schemeClr val="bg1">
                        <a:lumMod val="75000"/>
                      </a:schemeClr>
                    </a:solidFill>
                  </a:rPr>
                  <a:t>SAT?</a:t>
                </a:r>
                <a:endParaRPr lang="en-US" sz="2000" dirty="0">
                  <a:solidFill>
                    <a:schemeClr val="bg1">
                      <a:lumMod val="75000"/>
                    </a:schemeClr>
                  </a:solidFill>
                </a:endParaRPr>
              </a:p>
            </p:txBody>
          </p:sp>
          <p:pic>
            <p:nvPicPr>
              <p:cNvPr id="184" name="Picture 4" descr="http://static.comicvine.com/uploads/original/0/40/719959-homergp15.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87599" y="1974208"/>
                <a:ext cx="646796" cy="4850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5" name="Group 184"/>
            <p:cNvGrpSpPr/>
            <p:nvPr/>
          </p:nvGrpSpPr>
          <p:grpSpPr>
            <a:xfrm>
              <a:off x="4626321" y="5354728"/>
              <a:ext cx="1462618" cy="655132"/>
              <a:chOff x="10712147" y="2579464"/>
              <a:chExt cx="1462618" cy="655132"/>
            </a:xfrm>
          </p:grpSpPr>
          <p:sp>
            <p:nvSpPr>
              <p:cNvPr id="186" name="TextBox 185"/>
              <p:cNvSpPr txBox="1"/>
              <p:nvPr/>
            </p:nvSpPr>
            <p:spPr>
              <a:xfrm>
                <a:off x="10712147" y="2834486"/>
                <a:ext cx="1277222" cy="400110"/>
              </a:xfrm>
              <a:prstGeom prst="rect">
                <a:avLst/>
              </a:prstGeom>
              <a:noFill/>
            </p:spPr>
            <p:txBody>
              <a:bodyPr wrap="square" rtlCol="0">
                <a:spAutoFit/>
              </a:bodyPr>
              <a:lstStyle/>
              <a:p>
                <a:r>
                  <a:rPr lang="en-US" sz="2000" dirty="0" smtClean="0">
                    <a:solidFill>
                      <a:schemeClr val="bg1">
                        <a:lumMod val="75000"/>
                      </a:schemeClr>
                    </a:solidFill>
                  </a:rPr>
                  <a:t>DSAT?</a:t>
                </a:r>
                <a:endParaRPr lang="en-US" sz="2000" dirty="0">
                  <a:solidFill>
                    <a:schemeClr val="bg1">
                      <a:lumMod val="75000"/>
                    </a:schemeClr>
                  </a:solidFill>
                </a:endParaRPr>
              </a:p>
            </p:txBody>
          </p:sp>
          <p:pic>
            <p:nvPicPr>
              <p:cNvPr id="187" name="Picture 6" descr="http://your90s.com/wp-content/uploads/2013/06/hom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27970" y="2579464"/>
                <a:ext cx="646795" cy="6467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4" name="Group 193"/>
            <p:cNvGrpSpPr/>
            <p:nvPr/>
          </p:nvGrpSpPr>
          <p:grpSpPr>
            <a:xfrm>
              <a:off x="1515412" y="4585789"/>
              <a:ext cx="2632361" cy="1957076"/>
              <a:chOff x="1990437" y="2833588"/>
              <a:chExt cx="2632361" cy="1957076"/>
            </a:xfrm>
          </p:grpSpPr>
          <p:grpSp>
            <p:nvGrpSpPr>
              <p:cNvPr id="195" name="Group 194"/>
              <p:cNvGrpSpPr/>
              <p:nvPr/>
            </p:nvGrpSpPr>
            <p:grpSpPr>
              <a:xfrm>
                <a:off x="2026975" y="3183503"/>
                <a:ext cx="401798" cy="408716"/>
                <a:chOff x="2263538" y="2254081"/>
                <a:chExt cx="401798" cy="408716"/>
              </a:xfrm>
            </p:grpSpPr>
            <p:sp>
              <p:nvSpPr>
                <p:cNvPr id="221" name="Oval 220"/>
                <p:cNvSpPr/>
                <p:nvPr/>
              </p:nvSpPr>
              <p:spPr>
                <a:xfrm>
                  <a:off x="2263538" y="2260999"/>
                  <a:ext cx="401798" cy="401798"/>
                </a:xfrm>
                <a:prstGeom prst="ellipse">
                  <a:avLst/>
                </a:prstGeom>
                <a:solidFill>
                  <a:schemeClr val="accent5">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lumMod val="75000"/>
                      </a:schemeClr>
                    </a:solidFill>
                  </a:endParaRPr>
                </a:p>
              </p:txBody>
            </p:sp>
            <p:sp>
              <p:nvSpPr>
                <p:cNvPr id="222" name="TextBox 221"/>
                <p:cNvSpPr txBox="1"/>
                <p:nvPr/>
              </p:nvSpPr>
              <p:spPr>
                <a:xfrm>
                  <a:off x="2263538" y="2254081"/>
                  <a:ext cx="401798" cy="369332"/>
                </a:xfrm>
                <a:prstGeom prst="rect">
                  <a:avLst/>
                </a:prstGeom>
                <a:noFill/>
              </p:spPr>
              <p:txBody>
                <a:bodyPr wrap="square" rtlCol="0">
                  <a:spAutoFit/>
                </a:bodyPr>
                <a:lstStyle/>
                <a:p>
                  <a:r>
                    <a:rPr lang="en-US" dirty="0" smtClean="0">
                      <a:solidFill>
                        <a:schemeClr val="bg1">
                          <a:lumMod val="75000"/>
                        </a:schemeClr>
                      </a:solidFill>
                    </a:rPr>
                    <a:t>q</a:t>
                  </a:r>
                  <a:r>
                    <a:rPr lang="en-US" baseline="-25000" dirty="0" smtClean="0">
                      <a:solidFill>
                        <a:schemeClr val="bg1">
                          <a:lumMod val="75000"/>
                        </a:schemeClr>
                      </a:solidFill>
                    </a:rPr>
                    <a:t>2</a:t>
                  </a:r>
                  <a:endParaRPr lang="en-US" baseline="-25000" dirty="0">
                    <a:solidFill>
                      <a:schemeClr val="bg1">
                        <a:lumMod val="75000"/>
                      </a:schemeClr>
                    </a:solidFill>
                  </a:endParaRPr>
                </a:p>
              </p:txBody>
            </p:sp>
          </p:grpSp>
          <p:grpSp>
            <p:nvGrpSpPr>
              <p:cNvPr id="196" name="Group 195"/>
              <p:cNvGrpSpPr/>
              <p:nvPr/>
            </p:nvGrpSpPr>
            <p:grpSpPr>
              <a:xfrm>
                <a:off x="2805944" y="3190421"/>
                <a:ext cx="401798" cy="408716"/>
                <a:chOff x="3025538" y="2254081"/>
                <a:chExt cx="401798" cy="408716"/>
              </a:xfrm>
            </p:grpSpPr>
            <p:sp>
              <p:nvSpPr>
                <p:cNvPr id="219" name="Oval 218"/>
                <p:cNvSpPr/>
                <p:nvPr/>
              </p:nvSpPr>
              <p:spPr>
                <a:xfrm>
                  <a:off x="3025538" y="2260999"/>
                  <a:ext cx="401798" cy="401798"/>
                </a:xfrm>
                <a:prstGeom prst="ellipse">
                  <a:avLst/>
                </a:prstGeom>
                <a:solidFill>
                  <a:schemeClr val="accent5">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lumMod val="75000"/>
                      </a:schemeClr>
                    </a:solidFill>
                  </a:endParaRPr>
                </a:p>
              </p:txBody>
            </p:sp>
            <p:sp>
              <p:nvSpPr>
                <p:cNvPr id="220" name="TextBox 219"/>
                <p:cNvSpPr txBox="1"/>
                <p:nvPr/>
              </p:nvSpPr>
              <p:spPr>
                <a:xfrm>
                  <a:off x="3025538" y="2254081"/>
                  <a:ext cx="401798" cy="369332"/>
                </a:xfrm>
                <a:prstGeom prst="rect">
                  <a:avLst/>
                </a:prstGeom>
                <a:noFill/>
              </p:spPr>
              <p:txBody>
                <a:bodyPr wrap="square" rtlCol="0">
                  <a:spAutoFit/>
                </a:bodyPr>
                <a:lstStyle/>
                <a:p>
                  <a:r>
                    <a:rPr lang="en-US" dirty="0" smtClean="0">
                      <a:solidFill>
                        <a:schemeClr val="bg1">
                          <a:lumMod val="75000"/>
                        </a:schemeClr>
                      </a:solidFill>
                    </a:rPr>
                    <a:t>q</a:t>
                  </a:r>
                  <a:r>
                    <a:rPr lang="en-US" baseline="-25000" dirty="0" smtClean="0">
                      <a:solidFill>
                        <a:schemeClr val="bg1">
                          <a:lumMod val="75000"/>
                        </a:schemeClr>
                      </a:solidFill>
                    </a:rPr>
                    <a:t>3</a:t>
                  </a:r>
                  <a:endParaRPr lang="en-US" baseline="-25000" dirty="0">
                    <a:solidFill>
                      <a:schemeClr val="bg1">
                        <a:lumMod val="75000"/>
                      </a:schemeClr>
                    </a:solidFill>
                  </a:endParaRPr>
                </a:p>
              </p:txBody>
            </p:sp>
          </p:grpSp>
          <p:grpSp>
            <p:nvGrpSpPr>
              <p:cNvPr id="197" name="Group 196"/>
              <p:cNvGrpSpPr/>
              <p:nvPr/>
            </p:nvGrpSpPr>
            <p:grpSpPr>
              <a:xfrm>
                <a:off x="4106700" y="3189853"/>
                <a:ext cx="401798" cy="408716"/>
                <a:chOff x="4549538" y="2254081"/>
                <a:chExt cx="401798" cy="408716"/>
              </a:xfrm>
            </p:grpSpPr>
            <p:sp>
              <p:nvSpPr>
                <p:cNvPr id="217" name="Oval 216"/>
                <p:cNvSpPr/>
                <p:nvPr/>
              </p:nvSpPr>
              <p:spPr>
                <a:xfrm>
                  <a:off x="4549538" y="2260999"/>
                  <a:ext cx="401798" cy="401798"/>
                </a:xfrm>
                <a:prstGeom prst="ellipse">
                  <a:avLst/>
                </a:prstGeom>
                <a:solidFill>
                  <a:schemeClr val="accent5">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lumMod val="75000"/>
                      </a:schemeClr>
                    </a:solidFill>
                  </a:endParaRPr>
                </a:p>
              </p:txBody>
            </p:sp>
            <p:sp>
              <p:nvSpPr>
                <p:cNvPr id="218" name="TextBox 217"/>
                <p:cNvSpPr txBox="1"/>
                <p:nvPr/>
              </p:nvSpPr>
              <p:spPr>
                <a:xfrm>
                  <a:off x="4549538" y="2254081"/>
                  <a:ext cx="401798" cy="369332"/>
                </a:xfrm>
                <a:prstGeom prst="rect">
                  <a:avLst/>
                </a:prstGeom>
                <a:noFill/>
              </p:spPr>
              <p:txBody>
                <a:bodyPr wrap="square" rtlCol="0">
                  <a:spAutoFit/>
                </a:bodyPr>
                <a:lstStyle/>
                <a:p>
                  <a:r>
                    <a:rPr lang="en-US" dirty="0" smtClean="0">
                      <a:solidFill>
                        <a:schemeClr val="bg1">
                          <a:lumMod val="75000"/>
                        </a:schemeClr>
                      </a:solidFill>
                    </a:rPr>
                    <a:t>q</a:t>
                  </a:r>
                  <a:r>
                    <a:rPr lang="en-US" baseline="-25000" dirty="0" smtClean="0">
                      <a:solidFill>
                        <a:schemeClr val="bg1">
                          <a:lumMod val="75000"/>
                        </a:schemeClr>
                      </a:solidFill>
                    </a:rPr>
                    <a:t>6</a:t>
                  </a:r>
                  <a:endParaRPr lang="en-US" baseline="-25000" dirty="0">
                    <a:solidFill>
                      <a:schemeClr val="bg1">
                        <a:lumMod val="75000"/>
                      </a:schemeClr>
                    </a:solidFill>
                  </a:endParaRPr>
                </a:p>
              </p:txBody>
            </p:sp>
          </p:grpSp>
          <p:grpSp>
            <p:nvGrpSpPr>
              <p:cNvPr id="198" name="Group 197"/>
              <p:cNvGrpSpPr/>
              <p:nvPr/>
            </p:nvGrpSpPr>
            <p:grpSpPr>
              <a:xfrm>
                <a:off x="3416617" y="3189853"/>
                <a:ext cx="401798" cy="408716"/>
                <a:chOff x="3787538" y="2254081"/>
                <a:chExt cx="401798" cy="408716"/>
              </a:xfrm>
            </p:grpSpPr>
            <p:sp>
              <p:nvSpPr>
                <p:cNvPr id="215" name="Oval 214"/>
                <p:cNvSpPr/>
                <p:nvPr/>
              </p:nvSpPr>
              <p:spPr>
                <a:xfrm>
                  <a:off x="3787538" y="2260999"/>
                  <a:ext cx="401798" cy="401798"/>
                </a:xfrm>
                <a:prstGeom prst="ellipse">
                  <a:avLst/>
                </a:prstGeom>
                <a:solidFill>
                  <a:schemeClr val="accent5">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lumMod val="75000"/>
                      </a:schemeClr>
                    </a:solidFill>
                  </a:endParaRPr>
                </a:p>
              </p:txBody>
            </p:sp>
            <p:sp>
              <p:nvSpPr>
                <p:cNvPr id="216" name="TextBox 215"/>
                <p:cNvSpPr txBox="1"/>
                <p:nvPr/>
              </p:nvSpPr>
              <p:spPr>
                <a:xfrm>
                  <a:off x="3787538" y="2254081"/>
                  <a:ext cx="401798" cy="369332"/>
                </a:xfrm>
                <a:prstGeom prst="rect">
                  <a:avLst/>
                </a:prstGeom>
                <a:noFill/>
              </p:spPr>
              <p:txBody>
                <a:bodyPr wrap="square" rtlCol="0">
                  <a:spAutoFit/>
                </a:bodyPr>
                <a:lstStyle/>
                <a:p>
                  <a:r>
                    <a:rPr lang="en-US" dirty="0" smtClean="0">
                      <a:solidFill>
                        <a:schemeClr val="bg1">
                          <a:lumMod val="75000"/>
                        </a:schemeClr>
                      </a:solidFill>
                    </a:rPr>
                    <a:t>q</a:t>
                  </a:r>
                  <a:r>
                    <a:rPr lang="en-US" baseline="-25000" dirty="0" smtClean="0">
                      <a:solidFill>
                        <a:schemeClr val="bg1">
                          <a:lumMod val="75000"/>
                        </a:schemeClr>
                      </a:solidFill>
                    </a:rPr>
                    <a:t>5</a:t>
                  </a:r>
                  <a:endParaRPr lang="en-US" baseline="-25000" dirty="0">
                    <a:solidFill>
                      <a:schemeClr val="bg1">
                        <a:lumMod val="75000"/>
                      </a:schemeClr>
                    </a:solidFill>
                  </a:endParaRPr>
                </a:p>
              </p:txBody>
            </p:sp>
          </p:grpSp>
          <p:sp>
            <p:nvSpPr>
              <p:cNvPr id="199" name="Rectangle 198"/>
              <p:cNvSpPr/>
              <p:nvPr/>
            </p:nvSpPr>
            <p:spPr>
              <a:xfrm>
                <a:off x="1990437" y="3828653"/>
                <a:ext cx="474874" cy="3325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lumMod val="75000"/>
                      </a:schemeClr>
                    </a:solidFill>
                  </a:rPr>
                  <a:t>d</a:t>
                </a:r>
                <a:r>
                  <a:rPr lang="en-US" sz="1600" baseline="-25000" dirty="0" smtClean="0">
                    <a:solidFill>
                      <a:schemeClr val="bg1">
                        <a:lumMod val="75000"/>
                      </a:schemeClr>
                    </a:solidFill>
                  </a:rPr>
                  <a:t>21</a:t>
                </a:r>
                <a:endParaRPr lang="en-US" sz="1600" baseline="-25000" dirty="0">
                  <a:solidFill>
                    <a:schemeClr val="bg1">
                      <a:lumMod val="75000"/>
                    </a:schemeClr>
                  </a:solidFill>
                </a:endParaRPr>
              </a:p>
            </p:txBody>
          </p:sp>
          <p:sp>
            <p:nvSpPr>
              <p:cNvPr id="200" name="Rectangle 199"/>
              <p:cNvSpPr/>
              <p:nvPr/>
            </p:nvSpPr>
            <p:spPr>
              <a:xfrm>
                <a:off x="3381660" y="3835002"/>
                <a:ext cx="474874" cy="3325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lumMod val="75000"/>
                      </a:schemeClr>
                    </a:solidFill>
                  </a:rPr>
                  <a:t>d</a:t>
                </a:r>
                <a:r>
                  <a:rPr lang="en-US" sz="1600" baseline="-25000" dirty="0" smtClean="0">
                    <a:solidFill>
                      <a:schemeClr val="bg1">
                        <a:lumMod val="75000"/>
                      </a:schemeClr>
                    </a:solidFill>
                  </a:rPr>
                  <a:t>21</a:t>
                </a:r>
                <a:endParaRPr lang="en-US" sz="1600" baseline="-25000" dirty="0">
                  <a:solidFill>
                    <a:schemeClr val="bg1">
                      <a:lumMod val="75000"/>
                    </a:schemeClr>
                  </a:solidFill>
                </a:endParaRPr>
              </a:p>
            </p:txBody>
          </p:sp>
          <p:sp>
            <p:nvSpPr>
              <p:cNvPr id="201" name="Rectangle 200"/>
              <p:cNvSpPr/>
              <p:nvPr/>
            </p:nvSpPr>
            <p:spPr>
              <a:xfrm>
                <a:off x="3379279" y="4458083"/>
                <a:ext cx="474874" cy="3325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lumMod val="75000"/>
                      </a:schemeClr>
                    </a:solidFill>
                  </a:rPr>
                  <a:t>d</a:t>
                </a:r>
                <a:r>
                  <a:rPr lang="en-US" sz="1600" baseline="-25000" dirty="0" smtClean="0">
                    <a:solidFill>
                      <a:schemeClr val="bg1">
                        <a:lumMod val="75000"/>
                      </a:schemeClr>
                    </a:solidFill>
                  </a:rPr>
                  <a:t>21</a:t>
                </a:r>
                <a:endParaRPr lang="en-US" sz="1600" baseline="-25000" dirty="0">
                  <a:solidFill>
                    <a:schemeClr val="bg1">
                      <a:lumMod val="75000"/>
                    </a:schemeClr>
                  </a:solidFill>
                </a:endParaRPr>
              </a:p>
            </p:txBody>
          </p:sp>
          <p:cxnSp>
            <p:nvCxnSpPr>
              <p:cNvPr id="202" name="Straight Arrow Connector 201"/>
              <p:cNvCxnSpPr>
                <a:stCxn id="221" idx="4"/>
                <a:endCxn id="199" idx="0"/>
              </p:cNvCxnSpPr>
              <p:nvPr/>
            </p:nvCxnSpPr>
            <p:spPr>
              <a:xfrm>
                <a:off x="2227874" y="3592219"/>
                <a:ext cx="0" cy="23643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3" name="Elbow Connector 202"/>
              <p:cNvCxnSpPr>
                <a:stCxn id="199" idx="3"/>
                <a:endCxn id="220" idx="1"/>
              </p:cNvCxnSpPr>
              <p:nvPr/>
            </p:nvCxnSpPr>
            <p:spPr>
              <a:xfrm flipV="1">
                <a:off x="2465311" y="3375087"/>
                <a:ext cx="340633" cy="619857"/>
              </a:xfrm>
              <a:prstGeom prst="bentConnector3">
                <a:avLst>
                  <a:gd name="adj1" fmla="val 44408"/>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a:stCxn id="219" idx="6"/>
                <a:endCxn id="215" idx="2"/>
              </p:cNvCxnSpPr>
              <p:nvPr/>
            </p:nvCxnSpPr>
            <p:spPr>
              <a:xfrm flipV="1">
                <a:off x="3207742" y="3397670"/>
                <a:ext cx="208875" cy="56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a:stCxn id="215" idx="4"/>
                <a:endCxn id="200" idx="0"/>
              </p:cNvCxnSpPr>
              <p:nvPr/>
            </p:nvCxnSpPr>
            <p:spPr>
              <a:xfrm>
                <a:off x="3617516" y="3598569"/>
                <a:ext cx="1581" cy="23643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a:stCxn id="200" idx="2"/>
                <a:endCxn id="201" idx="0"/>
              </p:cNvCxnSpPr>
              <p:nvPr/>
            </p:nvCxnSpPr>
            <p:spPr>
              <a:xfrm flipH="1">
                <a:off x="3616716" y="4167583"/>
                <a:ext cx="2381" cy="2905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7" name="Elbow Connector 206"/>
              <p:cNvCxnSpPr>
                <a:stCxn id="201" idx="3"/>
                <a:endCxn id="217" idx="2"/>
              </p:cNvCxnSpPr>
              <p:nvPr/>
            </p:nvCxnSpPr>
            <p:spPr>
              <a:xfrm flipV="1">
                <a:off x="3854153" y="3397670"/>
                <a:ext cx="252547" cy="1226704"/>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08" name="TextBox 207"/>
              <p:cNvSpPr txBox="1"/>
              <p:nvPr/>
            </p:nvSpPr>
            <p:spPr>
              <a:xfrm>
                <a:off x="3739853" y="4161234"/>
                <a:ext cx="228600" cy="369332"/>
              </a:xfrm>
              <a:prstGeom prst="rect">
                <a:avLst/>
              </a:prstGeom>
              <a:noFill/>
            </p:spPr>
            <p:txBody>
              <a:bodyPr wrap="square" rtlCol="0">
                <a:spAutoFit/>
              </a:bodyPr>
              <a:lstStyle/>
              <a:p>
                <a:r>
                  <a:rPr lang="en-US" b="1" dirty="0" smtClean="0">
                    <a:solidFill>
                      <a:schemeClr val="bg1">
                        <a:lumMod val="75000"/>
                      </a:schemeClr>
                    </a:solidFill>
                  </a:rPr>
                  <a:t>+</a:t>
                </a:r>
                <a:endParaRPr lang="en-US" b="1" dirty="0">
                  <a:solidFill>
                    <a:schemeClr val="bg1">
                      <a:lumMod val="75000"/>
                    </a:schemeClr>
                  </a:solidFill>
                </a:endParaRPr>
              </a:p>
            </p:txBody>
          </p:sp>
          <p:sp>
            <p:nvSpPr>
              <p:cNvPr id="209" name="TextBox 208"/>
              <p:cNvSpPr txBox="1"/>
              <p:nvPr/>
            </p:nvSpPr>
            <p:spPr>
              <a:xfrm>
                <a:off x="2336152" y="2833588"/>
                <a:ext cx="220980" cy="400110"/>
              </a:xfrm>
              <a:prstGeom prst="rect">
                <a:avLst/>
              </a:prstGeom>
              <a:noFill/>
            </p:spPr>
            <p:txBody>
              <a:bodyPr wrap="square" rtlCol="0">
                <a:spAutoFit/>
              </a:bodyPr>
              <a:lstStyle/>
              <a:p>
                <a:r>
                  <a:rPr lang="en-US" sz="2000" b="1" dirty="0" smtClean="0">
                    <a:solidFill>
                      <a:schemeClr val="bg1">
                        <a:lumMod val="75000"/>
                      </a:schemeClr>
                    </a:solidFill>
                  </a:rPr>
                  <a:t>_</a:t>
                </a:r>
                <a:endParaRPr lang="en-US" sz="2000" b="1" dirty="0">
                  <a:solidFill>
                    <a:schemeClr val="bg1">
                      <a:lumMod val="75000"/>
                    </a:schemeClr>
                  </a:solidFill>
                </a:endParaRPr>
              </a:p>
            </p:txBody>
          </p:sp>
          <p:sp>
            <p:nvSpPr>
              <p:cNvPr id="210" name="TextBox 209"/>
              <p:cNvSpPr txBox="1"/>
              <p:nvPr/>
            </p:nvSpPr>
            <p:spPr>
              <a:xfrm>
                <a:off x="2337374" y="3397670"/>
                <a:ext cx="220980" cy="400110"/>
              </a:xfrm>
              <a:prstGeom prst="rect">
                <a:avLst/>
              </a:prstGeom>
              <a:noFill/>
            </p:spPr>
            <p:txBody>
              <a:bodyPr wrap="square" rtlCol="0">
                <a:spAutoFit/>
              </a:bodyPr>
              <a:lstStyle/>
              <a:p>
                <a:r>
                  <a:rPr lang="en-US" sz="2000" b="1" dirty="0" smtClean="0">
                    <a:solidFill>
                      <a:schemeClr val="bg1">
                        <a:lumMod val="75000"/>
                      </a:schemeClr>
                    </a:solidFill>
                  </a:rPr>
                  <a:t>_</a:t>
                </a:r>
                <a:endParaRPr lang="en-US" sz="2000" b="1" dirty="0">
                  <a:solidFill>
                    <a:schemeClr val="bg1">
                      <a:lumMod val="75000"/>
                    </a:schemeClr>
                  </a:solidFill>
                </a:endParaRPr>
              </a:p>
            </p:txBody>
          </p:sp>
          <p:sp>
            <p:nvSpPr>
              <p:cNvPr id="211" name="TextBox 210"/>
              <p:cNvSpPr txBox="1"/>
              <p:nvPr/>
            </p:nvSpPr>
            <p:spPr>
              <a:xfrm>
                <a:off x="3073510" y="2833588"/>
                <a:ext cx="220980" cy="400110"/>
              </a:xfrm>
              <a:prstGeom prst="rect">
                <a:avLst/>
              </a:prstGeom>
              <a:noFill/>
            </p:spPr>
            <p:txBody>
              <a:bodyPr wrap="square" rtlCol="0">
                <a:spAutoFit/>
              </a:bodyPr>
              <a:lstStyle/>
              <a:p>
                <a:r>
                  <a:rPr lang="en-US" sz="2000" b="1" dirty="0" smtClean="0">
                    <a:solidFill>
                      <a:schemeClr val="bg1">
                        <a:lumMod val="75000"/>
                      </a:schemeClr>
                    </a:solidFill>
                  </a:rPr>
                  <a:t>_</a:t>
                </a:r>
                <a:endParaRPr lang="en-US" sz="2000" b="1" dirty="0">
                  <a:solidFill>
                    <a:schemeClr val="bg1">
                      <a:lumMod val="75000"/>
                    </a:schemeClr>
                  </a:solidFill>
                </a:endParaRPr>
              </a:p>
            </p:txBody>
          </p:sp>
          <p:sp>
            <p:nvSpPr>
              <p:cNvPr id="212" name="TextBox 211"/>
              <p:cNvSpPr txBox="1"/>
              <p:nvPr/>
            </p:nvSpPr>
            <p:spPr>
              <a:xfrm>
                <a:off x="3675627" y="2940879"/>
                <a:ext cx="228600" cy="369332"/>
              </a:xfrm>
              <a:prstGeom prst="rect">
                <a:avLst/>
              </a:prstGeom>
              <a:noFill/>
            </p:spPr>
            <p:txBody>
              <a:bodyPr wrap="square" rtlCol="0">
                <a:spAutoFit/>
              </a:bodyPr>
              <a:lstStyle/>
              <a:p>
                <a:r>
                  <a:rPr lang="en-US" b="1" dirty="0" smtClean="0">
                    <a:solidFill>
                      <a:schemeClr val="bg1">
                        <a:lumMod val="75000"/>
                      </a:schemeClr>
                    </a:solidFill>
                  </a:rPr>
                  <a:t>+</a:t>
                </a:r>
                <a:endParaRPr lang="en-US" b="1" dirty="0">
                  <a:solidFill>
                    <a:schemeClr val="bg1">
                      <a:lumMod val="75000"/>
                    </a:schemeClr>
                  </a:solidFill>
                </a:endParaRPr>
              </a:p>
            </p:txBody>
          </p:sp>
          <p:sp>
            <p:nvSpPr>
              <p:cNvPr id="213" name="TextBox 212"/>
              <p:cNvSpPr txBox="1"/>
              <p:nvPr/>
            </p:nvSpPr>
            <p:spPr>
              <a:xfrm>
                <a:off x="4394198" y="2940879"/>
                <a:ext cx="228600" cy="369332"/>
              </a:xfrm>
              <a:prstGeom prst="rect">
                <a:avLst/>
              </a:prstGeom>
              <a:noFill/>
            </p:spPr>
            <p:txBody>
              <a:bodyPr wrap="square" rtlCol="0">
                <a:spAutoFit/>
              </a:bodyPr>
              <a:lstStyle/>
              <a:p>
                <a:r>
                  <a:rPr lang="en-US" b="1" dirty="0" smtClean="0">
                    <a:solidFill>
                      <a:schemeClr val="bg1">
                        <a:lumMod val="75000"/>
                      </a:schemeClr>
                    </a:solidFill>
                  </a:rPr>
                  <a:t>+</a:t>
                </a:r>
                <a:endParaRPr lang="en-US" b="1" dirty="0">
                  <a:solidFill>
                    <a:schemeClr val="bg1">
                      <a:lumMod val="75000"/>
                    </a:schemeClr>
                  </a:solidFill>
                </a:endParaRPr>
              </a:p>
            </p:txBody>
          </p:sp>
          <p:sp>
            <p:nvSpPr>
              <p:cNvPr id="214" name="TextBox 213"/>
              <p:cNvSpPr txBox="1"/>
              <p:nvPr/>
            </p:nvSpPr>
            <p:spPr>
              <a:xfrm>
                <a:off x="3714963" y="3397670"/>
                <a:ext cx="220980" cy="400110"/>
              </a:xfrm>
              <a:prstGeom prst="rect">
                <a:avLst/>
              </a:prstGeom>
              <a:noFill/>
            </p:spPr>
            <p:txBody>
              <a:bodyPr wrap="square" rtlCol="0">
                <a:spAutoFit/>
              </a:bodyPr>
              <a:lstStyle/>
              <a:p>
                <a:r>
                  <a:rPr lang="en-US" sz="2000" b="1" dirty="0" smtClean="0">
                    <a:solidFill>
                      <a:schemeClr val="bg1">
                        <a:lumMod val="75000"/>
                      </a:schemeClr>
                    </a:solidFill>
                  </a:rPr>
                  <a:t>_</a:t>
                </a:r>
                <a:endParaRPr lang="en-US" sz="2000" b="1" dirty="0">
                  <a:solidFill>
                    <a:schemeClr val="bg1">
                      <a:lumMod val="75000"/>
                    </a:schemeClr>
                  </a:solidFill>
                </a:endParaRPr>
              </a:p>
            </p:txBody>
          </p:sp>
        </p:grpSp>
        <p:cxnSp>
          <p:nvCxnSpPr>
            <p:cNvPr id="39" name="Straight Arrow Connector 38"/>
            <p:cNvCxnSpPr/>
            <p:nvPr/>
          </p:nvCxnSpPr>
          <p:spPr>
            <a:xfrm flipV="1">
              <a:off x="4247220" y="5244245"/>
              <a:ext cx="419485" cy="308747"/>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a:off x="4239563" y="5552992"/>
              <a:ext cx="424100" cy="276375"/>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1380735" y="4749472"/>
              <a:ext cx="2855622" cy="1848935"/>
            </a:xfrm>
            <a:prstGeom prst="roundRect">
              <a:avLst/>
            </a:prstGeom>
            <a:no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grpSp>
        <p:nvGrpSpPr>
          <p:cNvPr id="27" name="Group 26"/>
          <p:cNvGrpSpPr/>
          <p:nvPr/>
        </p:nvGrpSpPr>
        <p:grpSpPr>
          <a:xfrm>
            <a:off x="698843" y="1612094"/>
            <a:ext cx="4936319" cy="2207533"/>
            <a:chOff x="698843" y="1612094"/>
            <a:chExt cx="4936319" cy="2207533"/>
          </a:xfrm>
        </p:grpSpPr>
        <p:sp>
          <p:nvSpPr>
            <p:cNvPr id="7" name="Arc 6"/>
            <p:cNvSpPr/>
            <p:nvPr/>
          </p:nvSpPr>
          <p:spPr>
            <a:xfrm>
              <a:off x="1449477" y="2536917"/>
              <a:ext cx="675110" cy="1215199"/>
            </a:xfrm>
            <a:prstGeom prst="arc">
              <a:avLst>
                <a:gd name="adj1" fmla="val 10747484"/>
                <a:gd name="adj2" fmla="val 0"/>
              </a:avLst>
            </a:prstGeom>
            <a:ln w="28575">
              <a:solidFill>
                <a:srgbClr val="99FF99"/>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75000"/>
                  </a:schemeClr>
                </a:solidFill>
              </a:endParaRPr>
            </a:p>
          </p:txBody>
        </p:sp>
        <p:sp>
          <p:nvSpPr>
            <p:cNvPr id="8" name="Arc 7"/>
            <p:cNvSpPr/>
            <p:nvPr/>
          </p:nvSpPr>
          <p:spPr>
            <a:xfrm>
              <a:off x="2124588" y="2469406"/>
              <a:ext cx="1957820" cy="1350221"/>
            </a:xfrm>
            <a:prstGeom prst="arc">
              <a:avLst>
                <a:gd name="adj1" fmla="val 10747484"/>
                <a:gd name="adj2" fmla="val 0"/>
              </a:avLst>
            </a:prstGeom>
            <a:ln w="28575">
              <a:solidFill>
                <a:srgbClr val="99FF99"/>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75000"/>
                  </a:schemeClr>
                </a:solidFill>
              </a:endParaRPr>
            </a:p>
          </p:txBody>
        </p:sp>
        <p:sp>
          <p:nvSpPr>
            <p:cNvPr id="9" name="Arc 8"/>
            <p:cNvSpPr/>
            <p:nvPr/>
          </p:nvSpPr>
          <p:spPr>
            <a:xfrm>
              <a:off x="1449477" y="2604428"/>
              <a:ext cx="1282710" cy="1012666"/>
            </a:xfrm>
            <a:prstGeom prst="arc">
              <a:avLst>
                <a:gd name="adj1" fmla="val 10747484"/>
                <a:gd name="adj2" fmla="val 0"/>
              </a:avLst>
            </a:prstGeom>
            <a:ln w="28575">
              <a:solidFill>
                <a:schemeClr val="accent1">
                  <a:lumMod val="60000"/>
                  <a:lumOff val="40000"/>
                </a:schemeClr>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75000"/>
                  </a:schemeClr>
                </a:solidFill>
              </a:endParaRPr>
            </a:p>
          </p:txBody>
        </p:sp>
        <p:sp>
          <p:nvSpPr>
            <p:cNvPr id="10" name="Arc 9"/>
            <p:cNvSpPr/>
            <p:nvPr/>
          </p:nvSpPr>
          <p:spPr>
            <a:xfrm>
              <a:off x="2732187" y="2671939"/>
              <a:ext cx="675110" cy="877644"/>
            </a:xfrm>
            <a:prstGeom prst="arc">
              <a:avLst>
                <a:gd name="adj1" fmla="val 10747484"/>
                <a:gd name="adj2" fmla="val 0"/>
              </a:avLst>
            </a:prstGeom>
            <a:ln w="28575">
              <a:solidFill>
                <a:schemeClr val="accent1">
                  <a:lumMod val="60000"/>
                  <a:lumOff val="40000"/>
                </a:schemeClr>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75000"/>
                  </a:schemeClr>
                </a:solidFill>
              </a:endParaRPr>
            </a:p>
          </p:txBody>
        </p:sp>
        <p:sp>
          <p:nvSpPr>
            <p:cNvPr id="11" name="Arc 10"/>
            <p:cNvSpPr/>
            <p:nvPr/>
          </p:nvSpPr>
          <p:spPr>
            <a:xfrm>
              <a:off x="3407297" y="2671939"/>
              <a:ext cx="1350221" cy="877644"/>
            </a:xfrm>
            <a:prstGeom prst="arc">
              <a:avLst>
                <a:gd name="adj1" fmla="val 10747484"/>
                <a:gd name="adj2" fmla="val 0"/>
              </a:avLst>
            </a:prstGeom>
            <a:ln w="28575">
              <a:solidFill>
                <a:schemeClr val="accent1">
                  <a:lumMod val="60000"/>
                  <a:lumOff val="40000"/>
                </a:schemeClr>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75000"/>
                  </a:schemeClr>
                </a:solidFill>
              </a:endParaRPr>
            </a:p>
          </p:txBody>
        </p:sp>
        <p:sp>
          <p:nvSpPr>
            <p:cNvPr id="12" name="Arc 11"/>
            <p:cNvSpPr/>
            <p:nvPr/>
          </p:nvSpPr>
          <p:spPr>
            <a:xfrm>
              <a:off x="4757518" y="2739450"/>
              <a:ext cx="675110" cy="742622"/>
            </a:xfrm>
            <a:prstGeom prst="arc">
              <a:avLst>
                <a:gd name="adj1" fmla="val 10747484"/>
                <a:gd name="adj2" fmla="val 584826"/>
              </a:avLst>
            </a:prstGeom>
            <a:ln w="28575">
              <a:solidFill>
                <a:schemeClr val="accent1">
                  <a:lumMod val="60000"/>
                  <a:lumOff val="40000"/>
                </a:schemeClr>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75000"/>
                  </a:schemeClr>
                </a:solidFill>
              </a:endParaRPr>
            </a:p>
          </p:txBody>
        </p:sp>
        <p:sp>
          <p:nvSpPr>
            <p:cNvPr id="13" name="Oval 12"/>
            <p:cNvSpPr/>
            <p:nvPr/>
          </p:nvSpPr>
          <p:spPr>
            <a:xfrm>
              <a:off x="1922054" y="3144517"/>
              <a:ext cx="405066" cy="405066"/>
            </a:xfrm>
            <a:prstGeom prst="ellipse">
              <a:avLst/>
            </a:prstGeom>
            <a:solidFill>
              <a:srgbClr val="99FF99"/>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4" name="TextBox 13"/>
            <p:cNvSpPr txBox="1"/>
            <p:nvPr/>
          </p:nvSpPr>
          <p:spPr>
            <a:xfrm>
              <a:off x="1922054" y="3144517"/>
              <a:ext cx="405066" cy="400110"/>
            </a:xfrm>
            <a:prstGeom prst="rect">
              <a:avLst/>
            </a:prstGeom>
            <a:noFill/>
          </p:spPr>
          <p:txBody>
            <a:bodyPr wrap="square" rtlCol="0">
              <a:spAutoFit/>
            </a:bodyPr>
            <a:lstStyle/>
            <a:p>
              <a:r>
                <a:rPr lang="en-US" sz="2000" dirty="0" smtClean="0">
                  <a:solidFill>
                    <a:schemeClr val="bg1">
                      <a:lumMod val="75000"/>
                    </a:schemeClr>
                  </a:solidFill>
                </a:rPr>
                <a:t>q</a:t>
              </a:r>
              <a:r>
                <a:rPr lang="en-US" sz="2000" baseline="-25000" dirty="0" smtClean="0">
                  <a:solidFill>
                    <a:schemeClr val="bg1">
                      <a:lumMod val="75000"/>
                    </a:schemeClr>
                  </a:solidFill>
                </a:rPr>
                <a:t>1</a:t>
              </a:r>
              <a:endParaRPr lang="en-US" sz="2000" baseline="-25000" dirty="0">
                <a:solidFill>
                  <a:schemeClr val="bg1">
                    <a:lumMod val="75000"/>
                  </a:schemeClr>
                </a:solidFill>
              </a:endParaRPr>
            </a:p>
          </p:txBody>
        </p:sp>
        <p:sp>
          <p:nvSpPr>
            <p:cNvPr id="15" name="Oval 14"/>
            <p:cNvSpPr/>
            <p:nvPr/>
          </p:nvSpPr>
          <p:spPr>
            <a:xfrm>
              <a:off x="2529654" y="3144517"/>
              <a:ext cx="405066" cy="405066"/>
            </a:xfrm>
            <a:prstGeom prst="ellipse">
              <a:avLst/>
            </a:prstGeom>
            <a:solidFill>
              <a:schemeClr val="accent5">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 name="TextBox 15"/>
            <p:cNvSpPr txBox="1"/>
            <p:nvPr/>
          </p:nvSpPr>
          <p:spPr>
            <a:xfrm>
              <a:off x="2529654" y="3144517"/>
              <a:ext cx="405066" cy="400110"/>
            </a:xfrm>
            <a:prstGeom prst="rect">
              <a:avLst/>
            </a:prstGeom>
            <a:noFill/>
          </p:spPr>
          <p:txBody>
            <a:bodyPr wrap="square" rtlCol="0">
              <a:spAutoFit/>
            </a:bodyPr>
            <a:lstStyle/>
            <a:p>
              <a:r>
                <a:rPr lang="en-US" sz="2000" dirty="0" smtClean="0">
                  <a:solidFill>
                    <a:schemeClr val="bg1">
                      <a:lumMod val="75000"/>
                    </a:schemeClr>
                  </a:solidFill>
                </a:rPr>
                <a:t>q</a:t>
              </a:r>
              <a:r>
                <a:rPr lang="en-US" sz="2000" baseline="-25000" dirty="0" smtClean="0">
                  <a:solidFill>
                    <a:schemeClr val="bg1">
                      <a:lumMod val="75000"/>
                    </a:schemeClr>
                  </a:solidFill>
                </a:rPr>
                <a:t>2</a:t>
              </a:r>
              <a:endParaRPr lang="en-US" sz="2000" baseline="-25000" dirty="0">
                <a:solidFill>
                  <a:schemeClr val="bg1">
                    <a:lumMod val="75000"/>
                  </a:schemeClr>
                </a:solidFill>
              </a:endParaRPr>
            </a:p>
          </p:txBody>
        </p:sp>
        <p:sp>
          <p:nvSpPr>
            <p:cNvPr id="17" name="Oval 16"/>
            <p:cNvSpPr/>
            <p:nvPr/>
          </p:nvSpPr>
          <p:spPr>
            <a:xfrm>
              <a:off x="3204764" y="3144517"/>
              <a:ext cx="405066" cy="405066"/>
            </a:xfrm>
            <a:prstGeom prst="ellipse">
              <a:avLst/>
            </a:prstGeom>
            <a:solidFill>
              <a:schemeClr val="accent5">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8" name="TextBox 17"/>
            <p:cNvSpPr txBox="1"/>
            <p:nvPr/>
          </p:nvSpPr>
          <p:spPr>
            <a:xfrm>
              <a:off x="3204764" y="3144517"/>
              <a:ext cx="405066" cy="400110"/>
            </a:xfrm>
            <a:prstGeom prst="rect">
              <a:avLst/>
            </a:prstGeom>
            <a:noFill/>
          </p:spPr>
          <p:txBody>
            <a:bodyPr wrap="square" rtlCol="0">
              <a:spAutoFit/>
            </a:bodyPr>
            <a:lstStyle/>
            <a:p>
              <a:r>
                <a:rPr lang="en-US" sz="2000" dirty="0" smtClean="0">
                  <a:solidFill>
                    <a:schemeClr val="bg1">
                      <a:lumMod val="75000"/>
                    </a:schemeClr>
                  </a:solidFill>
                </a:rPr>
                <a:t>q</a:t>
              </a:r>
              <a:r>
                <a:rPr lang="en-US" sz="2000" baseline="-25000" dirty="0" smtClean="0">
                  <a:solidFill>
                    <a:schemeClr val="bg1">
                      <a:lumMod val="75000"/>
                    </a:schemeClr>
                  </a:solidFill>
                </a:rPr>
                <a:t>3</a:t>
              </a:r>
              <a:endParaRPr lang="en-US" sz="2000" baseline="-25000" dirty="0">
                <a:solidFill>
                  <a:schemeClr val="bg1">
                    <a:lumMod val="75000"/>
                  </a:schemeClr>
                </a:solidFill>
              </a:endParaRPr>
            </a:p>
          </p:txBody>
        </p:sp>
        <p:sp>
          <p:nvSpPr>
            <p:cNvPr id="19" name="Oval 18"/>
            <p:cNvSpPr/>
            <p:nvPr/>
          </p:nvSpPr>
          <p:spPr>
            <a:xfrm>
              <a:off x="3879875" y="3144517"/>
              <a:ext cx="405066" cy="405066"/>
            </a:xfrm>
            <a:prstGeom prst="ellipse">
              <a:avLst/>
            </a:prstGeom>
            <a:solidFill>
              <a:srgbClr val="99FF99"/>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0" name="TextBox 19"/>
            <p:cNvSpPr txBox="1"/>
            <p:nvPr/>
          </p:nvSpPr>
          <p:spPr>
            <a:xfrm>
              <a:off x="3879875" y="3144517"/>
              <a:ext cx="405066" cy="400110"/>
            </a:xfrm>
            <a:prstGeom prst="rect">
              <a:avLst/>
            </a:prstGeom>
            <a:noFill/>
          </p:spPr>
          <p:txBody>
            <a:bodyPr wrap="square" rtlCol="0">
              <a:spAutoFit/>
            </a:bodyPr>
            <a:lstStyle/>
            <a:p>
              <a:r>
                <a:rPr lang="en-US" sz="2000" dirty="0" smtClean="0">
                  <a:solidFill>
                    <a:schemeClr val="bg1">
                      <a:lumMod val="75000"/>
                    </a:schemeClr>
                  </a:solidFill>
                </a:rPr>
                <a:t>q</a:t>
              </a:r>
              <a:r>
                <a:rPr lang="en-US" sz="2000" baseline="-25000" dirty="0" smtClean="0">
                  <a:solidFill>
                    <a:schemeClr val="bg1">
                      <a:lumMod val="75000"/>
                    </a:schemeClr>
                  </a:solidFill>
                </a:rPr>
                <a:t>4</a:t>
              </a:r>
              <a:endParaRPr lang="en-US" sz="2000" baseline="-25000" dirty="0">
                <a:solidFill>
                  <a:schemeClr val="bg1">
                    <a:lumMod val="75000"/>
                  </a:schemeClr>
                </a:solidFill>
              </a:endParaRPr>
            </a:p>
          </p:txBody>
        </p:sp>
        <p:sp>
          <p:nvSpPr>
            <p:cNvPr id="21" name="Oval 20"/>
            <p:cNvSpPr/>
            <p:nvPr/>
          </p:nvSpPr>
          <p:spPr>
            <a:xfrm>
              <a:off x="5230096" y="3144517"/>
              <a:ext cx="405066" cy="405066"/>
            </a:xfrm>
            <a:prstGeom prst="ellipse">
              <a:avLst/>
            </a:prstGeom>
            <a:solidFill>
              <a:schemeClr val="accent5">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2" name="TextBox 21"/>
            <p:cNvSpPr txBox="1"/>
            <p:nvPr/>
          </p:nvSpPr>
          <p:spPr>
            <a:xfrm>
              <a:off x="5230096" y="3144517"/>
              <a:ext cx="405066" cy="400110"/>
            </a:xfrm>
            <a:prstGeom prst="rect">
              <a:avLst/>
            </a:prstGeom>
            <a:noFill/>
          </p:spPr>
          <p:txBody>
            <a:bodyPr wrap="square" rtlCol="0">
              <a:spAutoFit/>
            </a:bodyPr>
            <a:lstStyle/>
            <a:p>
              <a:r>
                <a:rPr lang="en-US" sz="2000" dirty="0" smtClean="0">
                  <a:solidFill>
                    <a:schemeClr val="bg1">
                      <a:lumMod val="75000"/>
                    </a:schemeClr>
                  </a:solidFill>
                </a:rPr>
                <a:t>q</a:t>
              </a:r>
              <a:r>
                <a:rPr lang="en-US" sz="2000" baseline="-25000" dirty="0" smtClean="0">
                  <a:solidFill>
                    <a:schemeClr val="bg1">
                      <a:lumMod val="75000"/>
                    </a:schemeClr>
                  </a:solidFill>
                </a:rPr>
                <a:t>6</a:t>
              </a:r>
              <a:endParaRPr lang="en-US" sz="2000" baseline="-25000" dirty="0">
                <a:solidFill>
                  <a:schemeClr val="bg1">
                    <a:lumMod val="75000"/>
                  </a:schemeClr>
                </a:solidFill>
              </a:endParaRPr>
            </a:p>
          </p:txBody>
        </p:sp>
        <p:sp>
          <p:nvSpPr>
            <p:cNvPr id="23" name="Oval 22"/>
            <p:cNvSpPr/>
            <p:nvPr/>
          </p:nvSpPr>
          <p:spPr>
            <a:xfrm>
              <a:off x="4554985" y="3144517"/>
              <a:ext cx="405066" cy="405066"/>
            </a:xfrm>
            <a:prstGeom prst="ellipse">
              <a:avLst/>
            </a:prstGeom>
            <a:solidFill>
              <a:schemeClr val="accent5">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4" name="TextBox 23"/>
            <p:cNvSpPr txBox="1"/>
            <p:nvPr/>
          </p:nvSpPr>
          <p:spPr>
            <a:xfrm>
              <a:off x="4554985" y="3144517"/>
              <a:ext cx="405066" cy="400110"/>
            </a:xfrm>
            <a:prstGeom prst="rect">
              <a:avLst/>
            </a:prstGeom>
            <a:noFill/>
          </p:spPr>
          <p:txBody>
            <a:bodyPr wrap="square" rtlCol="0">
              <a:spAutoFit/>
            </a:bodyPr>
            <a:lstStyle/>
            <a:p>
              <a:r>
                <a:rPr lang="en-US" sz="2000" dirty="0" smtClean="0">
                  <a:solidFill>
                    <a:schemeClr val="bg1">
                      <a:lumMod val="75000"/>
                    </a:schemeClr>
                  </a:solidFill>
                </a:rPr>
                <a:t>q</a:t>
              </a:r>
              <a:r>
                <a:rPr lang="en-US" sz="2000" baseline="-25000" dirty="0" smtClean="0">
                  <a:solidFill>
                    <a:schemeClr val="bg1">
                      <a:lumMod val="75000"/>
                    </a:schemeClr>
                  </a:solidFill>
                </a:rPr>
                <a:t>5</a:t>
              </a:r>
              <a:endParaRPr lang="en-US" sz="2000" baseline="-25000" dirty="0">
                <a:solidFill>
                  <a:schemeClr val="bg1">
                    <a:lumMod val="75000"/>
                  </a:schemeClr>
                </a:solidFill>
              </a:endParaRPr>
            </a:p>
          </p:txBody>
        </p:sp>
        <p:sp>
          <p:nvSpPr>
            <p:cNvPr id="25" name="Oval 24"/>
            <p:cNvSpPr/>
            <p:nvPr/>
          </p:nvSpPr>
          <p:spPr>
            <a:xfrm>
              <a:off x="1246944" y="3144517"/>
              <a:ext cx="405066" cy="405066"/>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6" name="TextBox 25"/>
            <p:cNvSpPr txBox="1"/>
            <p:nvPr/>
          </p:nvSpPr>
          <p:spPr>
            <a:xfrm>
              <a:off x="1246944" y="3144517"/>
              <a:ext cx="405066" cy="400110"/>
            </a:xfrm>
            <a:prstGeom prst="rect">
              <a:avLst/>
            </a:prstGeom>
            <a:noFill/>
          </p:spPr>
          <p:txBody>
            <a:bodyPr wrap="square" rtlCol="0">
              <a:spAutoFit/>
            </a:bodyPr>
            <a:lstStyle/>
            <a:p>
              <a:r>
                <a:rPr lang="en-US" sz="2000" dirty="0" smtClean="0">
                  <a:solidFill>
                    <a:schemeClr val="bg1">
                      <a:lumMod val="75000"/>
                    </a:schemeClr>
                  </a:solidFill>
                </a:rPr>
                <a:t>q</a:t>
              </a:r>
              <a:r>
                <a:rPr lang="en-US" sz="2000" baseline="-25000" dirty="0" smtClean="0">
                  <a:solidFill>
                    <a:schemeClr val="bg1">
                      <a:lumMod val="75000"/>
                    </a:schemeClr>
                  </a:solidFill>
                </a:rPr>
                <a:t>0</a:t>
              </a:r>
              <a:endParaRPr lang="en-US" sz="2000" baseline="-25000" dirty="0">
                <a:solidFill>
                  <a:schemeClr val="bg1">
                    <a:lumMod val="75000"/>
                  </a:schemeClr>
                </a:solidFill>
              </a:endParaRPr>
            </a:p>
          </p:txBody>
        </p:sp>
        <p:sp>
          <p:nvSpPr>
            <p:cNvPr id="40" name="TextBox 39"/>
            <p:cNvSpPr txBox="1"/>
            <p:nvPr/>
          </p:nvSpPr>
          <p:spPr>
            <a:xfrm>
              <a:off x="698843" y="1612094"/>
              <a:ext cx="3733865"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bg1">
                      <a:lumMod val="75000"/>
                    </a:schemeClr>
                  </a:solidFill>
                </a:rPr>
                <a:t>Long-term task extraction</a:t>
              </a:r>
              <a:endParaRPr lang="en-US" sz="2400" dirty="0">
                <a:solidFill>
                  <a:schemeClr val="bg1">
                    <a:lumMod val="75000"/>
                  </a:schemeClr>
                </a:solidFill>
              </a:endParaRPr>
            </a:p>
          </p:txBody>
        </p:sp>
      </p:grpSp>
      <p:grpSp>
        <p:nvGrpSpPr>
          <p:cNvPr id="131" name="Group 130"/>
          <p:cNvGrpSpPr/>
          <p:nvPr/>
        </p:nvGrpSpPr>
        <p:grpSpPr>
          <a:xfrm>
            <a:off x="6186940" y="1610134"/>
            <a:ext cx="5414891" cy="2690076"/>
            <a:chOff x="6777109" y="1558377"/>
            <a:chExt cx="5414891" cy="2690076"/>
          </a:xfrm>
        </p:grpSpPr>
        <p:sp>
          <p:nvSpPr>
            <p:cNvPr id="132" name="TextBox 131"/>
            <p:cNvSpPr txBox="1"/>
            <p:nvPr/>
          </p:nvSpPr>
          <p:spPr>
            <a:xfrm>
              <a:off x="6777109" y="1558377"/>
              <a:ext cx="5414891"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In-task Personalization</a:t>
              </a:r>
              <a:endParaRPr lang="en-US" sz="2400" dirty="0"/>
            </a:p>
          </p:txBody>
        </p:sp>
        <p:grpSp>
          <p:nvGrpSpPr>
            <p:cNvPr id="133" name="Group 132"/>
            <p:cNvGrpSpPr/>
            <p:nvPr/>
          </p:nvGrpSpPr>
          <p:grpSpPr>
            <a:xfrm>
              <a:off x="7333947" y="2085524"/>
              <a:ext cx="3229101" cy="2162929"/>
              <a:chOff x="7305118" y="2329490"/>
              <a:chExt cx="3229101" cy="2162929"/>
            </a:xfrm>
          </p:grpSpPr>
          <p:grpSp>
            <p:nvGrpSpPr>
              <p:cNvPr id="136" name="Group 135"/>
              <p:cNvGrpSpPr/>
              <p:nvPr/>
            </p:nvGrpSpPr>
            <p:grpSpPr>
              <a:xfrm>
                <a:off x="8434889" y="2329490"/>
                <a:ext cx="2099330" cy="621542"/>
                <a:chOff x="8434889" y="2078030"/>
                <a:chExt cx="2099330" cy="621542"/>
              </a:xfrm>
            </p:grpSpPr>
            <p:grpSp>
              <p:nvGrpSpPr>
                <p:cNvPr id="152" name="Group 151"/>
                <p:cNvGrpSpPr/>
                <p:nvPr/>
              </p:nvGrpSpPr>
              <p:grpSpPr>
                <a:xfrm>
                  <a:off x="8555076" y="2178440"/>
                  <a:ext cx="1867825" cy="408716"/>
                  <a:chOff x="2543583" y="2317655"/>
                  <a:chExt cx="1867825" cy="408716"/>
                </a:xfrm>
              </p:grpSpPr>
              <p:grpSp>
                <p:nvGrpSpPr>
                  <p:cNvPr id="154" name="Group 153"/>
                  <p:cNvGrpSpPr/>
                  <p:nvPr/>
                </p:nvGrpSpPr>
                <p:grpSpPr>
                  <a:xfrm>
                    <a:off x="2543583" y="2317655"/>
                    <a:ext cx="401798" cy="408716"/>
                    <a:chOff x="2263538" y="2254081"/>
                    <a:chExt cx="401798" cy="408716"/>
                  </a:xfrm>
                </p:grpSpPr>
                <p:sp>
                  <p:nvSpPr>
                    <p:cNvPr id="166" name="Oval 165"/>
                    <p:cNvSpPr/>
                    <p:nvPr/>
                  </p:nvSpPr>
                  <p:spPr>
                    <a:xfrm>
                      <a:off x="2263538" y="2260999"/>
                      <a:ext cx="401798" cy="401798"/>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7" name="TextBox 166"/>
                    <p:cNvSpPr txBox="1"/>
                    <p:nvPr/>
                  </p:nvSpPr>
                  <p:spPr>
                    <a:xfrm>
                      <a:off x="2263538" y="2254081"/>
                      <a:ext cx="401798" cy="369332"/>
                    </a:xfrm>
                    <a:prstGeom prst="rect">
                      <a:avLst/>
                    </a:prstGeom>
                    <a:noFill/>
                  </p:spPr>
                  <p:txBody>
                    <a:bodyPr wrap="square" rtlCol="0">
                      <a:spAutoFit/>
                    </a:bodyPr>
                    <a:lstStyle/>
                    <a:p>
                      <a:r>
                        <a:rPr lang="en-US" dirty="0" smtClean="0">
                          <a:solidFill>
                            <a:schemeClr val="bg1"/>
                          </a:solidFill>
                        </a:rPr>
                        <a:t>q</a:t>
                      </a:r>
                      <a:r>
                        <a:rPr lang="en-US" baseline="-25000" dirty="0" smtClean="0">
                          <a:solidFill>
                            <a:schemeClr val="bg1"/>
                          </a:solidFill>
                        </a:rPr>
                        <a:t>2</a:t>
                      </a:r>
                      <a:endParaRPr lang="en-US" baseline="-25000" dirty="0">
                        <a:solidFill>
                          <a:schemeClr val="bg1"/>
                        </a:solidFill>
                      </a:endParaRPr>
                    </a:p>
                  </p:txBody>
                </p:sp>
              </p:grpSp>
              <p:grpSp>
                <p:nvGrpSpPr>
                  <p:cNvPr id="155" name="Group 154"/>
                  <p:cNvGrpSpPr/>
                  <p:nvPr/>
                </p:nvGrpSpPr>
                <p:grpSpPr>
                  <a:xfrm>
                    <a:off x="3026609" y="2317655"/>
                    <a:ext cx="401798" cy="408716"/>
                    <a:chOff x="3025538" y="2254081"/>
                    <a:chExt cx="401798" cy="408716"/>
                  </a:xfrm>
                </p:grpSpPr>
                <p:sp>
                  <p:nvSpPr>
                    <p:cNvPr id="164" name="Oval 163"/>
                    <p:cNvSpPr/>
                    <p:nvPr/>
                  </p:nvSpPr>
                  <p:spPr>
                    <a:xfrm>
                      <a:off x="3025538" y="2260999"/>
                      <a:ext cx="401798" cy="401798"/>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5" name="TextBox 164"/>
                    <p:cNvSpPr txBox="1"/>
                    <p:nvPr/>
                  </p:nvSpPr>
                  <p:spPr>
                    <a:xfrm>
                      <a:off x="3025538" y="2254081"/>
                      <a:ext cx="401798" cy="369332"/>
                    </a:xfrm>
                    <a:prstGeom prst="rect">
                      <a:avLst/>
                    </a:prstGeom>
                    <a:noFill/>
                  </p:spPr>
                  <p:txBody>
                    <a:bodyPr wrap="square" rtlCol="0">
                      <a:spAutoFit/>
                    </a:bodyPr>
                    <a:lstStyle/>
                    <a:p>
                      <a:r>
                        <a:rPr lang="en-US" dirty="0" smtClean="0">
                          <a:solidFill>
                            <a:schemeClr val="bg1"/>
                          </a:solidFill>
                        </a:rPr>
                        <a:t>q</a:t>
                      </a:r>
                      <a:r>
                        <a:rPr lang="en-US" baseline="-25000" dirty="0" smtClean="0">
                          <a:solidFill>
                            <a:schemeClr val="bg1"/>
                          </a:solidFill>
                        </a:rPr>
                        <a:t>3</a:t>
                      </a:r>
                      <a:endParaRPr lang="en-US" baseline="-25000" dirty="0">
                        <a:solidFill>
                          <a:schemeClr val="bg1"/>
                        </a:solidFill>
                      </a:endParaRPr>
                    </a:p>
                  </p:txBody>
                </p:sp>
              </p:grpSp>
              <p:grpSp>
                <p:nvGrpSpPr>
                  <p:cNvPr id="157" name="Group 156"/>
                  <p:cNvGrpSpPr/>
                  <p:nvPr/>
                </p:nvGrpSpPr>
                <p:grpSpPr>
                  <a:xfrm>
                    <a:off x="4009610" y="2317655"/>
                    <a:ext cx="401798" cy="408716"/>
                    <a:chOff x="4549538" y="2254081"/>
                    <a:chExt cx="401798" cy="408716"/>
                  </a:xfrm>
                </p:grpSpPr>
                <p:sp>
                  <p:nvSpPr>
                    <p:cNvPr id="162" name="Oval 161"/>
                    <p:cNvSpPr/>
                    <p:nvPr/>
                  </p:nvSpPr>
                  <p:spPr>
                    <a:xfrm>
                      <a:off x="4549538" y="2260999"/>
                      <a:ext cx="401798" cy="401798"/>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3" name="TextBox 162"/>
                    <p:cNvSpPr txBox="1"/>
                    <p:nvPr/>
                  </p:nvSpPr>
                  <p:spPr>
                    <a:xfrm>
                      <a:off x="4549538" y="2254081"/>
                      <a:ext cx="401798" cy="369332"/>
                    </a:xfrm>
                    <a:prstGeom prst="rect">
                      <a:avLst/>
                    </a:prstGeom>
                    <a:noFill/>
                  </p:spPr>
                  <p:txBody>
                    <a:bodyPr wrap="square" rtlCol="0">
                      <a:spAutoFit/>
                    </a:bodyPr>
                    <a:lstStyle/>
                    <a:p>
                      <a:r>
                        <a:rPr lang="en-US" dirty="0" smtClean="0">
                          <a:solidFill>
                            <a:schemeClr val="bg1"/>
                          </a:solidFill>
                        </a:rPr>
                        <a:t>q</a:t>
                      </a:r>
                      <a:r>
                        <a:rPr lang="en-US" baseline="-25000" dirty="0" smtClean="0">
                          <a:solidFill>
                            <a:schemeClr val="bg1"/>
                          </a:solidFill>
                        </a:rPr>
                        <a:t>6</a:t>
                      </a:r>
                      <a:endParaRPr lang="en-US" baseline="-25000" dirty="0">
                        <a:solidFill>
                          <a:schemeClr val="bg1"/>
                        </a:solidFill>
                      </a:endParaRPr>
                    </a:p>
                  </p:txBody>
                </p:sp>
              </p:grpSp>
              <p:grpSp>
                <p:nvGrpSpPr>
                  <p:cNvPr id="158" name="Group 157"/>
                  <p:cNvGrpSpPr/>
                  <p:nvPr/>
                </p:nvGrpSpPr>
                <p:grpSpPr>
                  <a:xfrm>
                    <a:off x="3521119" y="2317655"/>
                    <a:ext cx="401798" cy="408716"/>
                    <a:chOff x="3787538" y="2254081"/>
                    <a:chExt cx="401798" cy="408716"/>
                  </a:xfrm>
                </p:grpSpPr>
                <p:sp>
                  <p:nvSpPr>
                    <p:cNvPr id="159" name="Oval 158"/>
                    <p:cNvSpPr/>
                    <p:nvPr/>
                  </p:nvSpPr>
                  <p:spPr>
                    <a:xfrm>
                      <a:off x="3787538" y="2260999"/>
                      <a:ext cx="401798" cy="401798"/>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0" name="TextBox 159"/>
                    <p:cNvSpPr txBox="1"/>
                    <p:nvPr/>
                  </p:nvSpPr>
                  <p:spPr>
                    <a:xfrm>
                      <a:off x="3787538" y="2254081"/>
                      <a:ext cx="401798" cy="369332"/>
                    </a:xfrm>
                    <a:prstGeom prst="rect">
                      <a:avLst/>
                    </a:prstGeom>
                    <a:noFill/>
                  </p:spPr>
                  <p:txBody>
                    <a:bodyPr wrap="square" rtlCol="0">
                      <a:spAutoFit/>
                    </a:bodyPr>
                    <a:lstStyle/>
                    <a:p>
                      <a:r>
                        <a:rPr lang="en-US" dirty="0" smtClean="0">
                          <a:solidFill>
                            <a:schemeClr val="bg1"/>
                          </a:solidFill>
                        </a:rPr>
                        <a:t>q</a:t>
                      </a:r>
                      <a:r>
                        <a:rPr lang="en-US" baseline="-25000" dirty="0" smtClean="0">
                          <a:solidFill>
                            <a:schemeClr val="bg1"/>
                          </a:solidFill>
                        </a:rPr>
                        <a:t>5</a:t>
                      </a:r>
                      <a:endParaRPr lang="en-US" baseline="-25000" dirty="0">
                        <a:solidFill>
                          <a:schemeClr val="bg1"/>
                        </a:solidFill>
                      </a:endParaRPr>
                    </a:p>
                  </p:txBody>
                </p:sp>
              </p:grpSp>
            </p:grpSp>
            <p:sp>
              <p:nvSpPr>
                <p:cNvPr id="153" name="Rounded Rectangle 152"/>
                <p:cNvSpPr/>
                <p:nvPr/>
              </p:nvSpPr>
              <p:spPr>
                <a:xfrm>
                  <a:off x="8434889" y="2078030"/>
                  <a:ext cx="2099330" cy="621542"/>
                </a:xfrm>
                <a:prstGeom prst="roundRect">
                  <a:avLst/>
                </a:prstGeom>
                <a:noFill/>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grpSp>
          <p:grpSp>
            <p:nvGrpSpPr>
              <p:cNvPr id="137" name="Group 136"/>
              <p:cNvGrpSpPr/>
              <p:nvPr/>
            </p:nvGrpSpPr>
            <p:grpSpPr>
              <a:xfrm>
                <a:off x="7305118" y="2396729"/>
                <a:ext cx="2379347" cy="2095690"/>
                <a:chOff x="8188839" y="3013708"/>
                <a:chExt cx="3480268" cy="3065362"/>
              </a:xfrm>
            </p:grpSpPr>
            <p:grpSp>
              <p:nvGrpSpPr>
                <p:cNvPr id="139" name="Group 138"/>
                <p:cNvGrpSpPr/>
                <p:nvPr/>
              </p:nvGrpSpPr>
              <p:grpSpPr>
                <a:xfrm>
                  <a:off x="8188839" y="3013708"/>
                  <a:ext cx="3397085" cy="3065362"/>
                  <a:chOff x="4636906" y="3907794"/>
                  <a:chExt cx="3397085" cy="3065362"/>
                </a:xfrm>
              </p:grpSpPr>
              <p:cxnSp>
                <p:nvCxnSpPr>
                  <p:cNvPr id="148" name="Straight Arrow Connector 147"/>
                  <p:cNvCxnSpPr/>
                  <p:nvPr/>
                </p:nvCxnSpPr>
                <p:spPr>
                  <a:xfrm flipV="1">
                    <a:off x="4919069" y="4351430"/>
                    <a:ext cx="8449" cy="209127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flipV="1">
                    <a:off x="4914533" y="6438798"/>
                    <a:ext cx="2691268" cy="16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4636906" y="3907794"/>
                    <a:ext cx="1114425" cy="369331"/>
                  </a:xfrm>
                  <a:prstGeom prst="rect">
                    <a:avLst/>
                  </a:prstGeom>
                  <a:noFill/>
                </p:spPr>
                <p:txBody>
                  <a:bodyPr wrap="square" rtlCol="0">
                    <a:spAutoFit/>
                  </a:bodyPr>
                  <a:lstStyle/>
                  <a:p>
                    <a:r>
                      <a:rPr lang="en-US" dirty="0" smtClean="0"/>
                      <a:t>BM25</a:t>
                    </a:r>
                    <a:endParaRPr lang="en-US" dirty="0"/>
                  </a:p>
                </p:txBody>
              </p:sp>
              <p:sp>
                <p:nvSpPr>
                  <p:cNvPr id="151" name="TextBox 150"/>
                  <p:cNvSpPr txBox="1"/>
                  <p:nvPr/>
                </p:nvSpPr>
                <p:spPr>
                  <a:xfrm>
                    <a:off x="6424226" y="6432935"/>
                    <a:ext cx="1609765" cy="540221"/>
                  </a:xfrm>
                  <a:prstGeom prst="rect">
                    <a:avLst/>
                  </a:prstGeom>
                  <a:noFill/>
                </p:spPr>
                <p:txBody>
                  <a:bodyPr wrap="square" rtlCol="0">
                    <a:spAutoFit/>
                  </a:bodyPr>
                  <a:lstStyle/>
                  <a:p>
                    <a:r>
                      <a:rPr lang="en-US" dirty="0" smtClean="0"/>
                      <a:t>PageRank</a:t>
                    </a:r>
                    <a:endParaRPr lang="en-US" dirty="0"/>
                  </a:p>
                </p:txBody>
              </p:sp>
            </p:grpSp>
            <p:pic>
              <p:nvPicPr>
                <p:cNvPr id="140" name="Picture 28" descr="http://4.bp.blogspot.com/_ARsOshRz11g/TNFHkkKCwVI/AAAAAAAACmc/yctIV_tCqYE/s1600/polls_525px_X_mark.svg_1531_677876_answer_2_xlarg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58696" y="5438714"/>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8" descr="http://4.bp.blogspot.com/_ARsOshRz11g/TNFHkkKCwVI/AAAAAAAACmc/yctIV_tCqYE/s1600/polls_525px_X_mark.svg_1531_677876_answer_2_xlarg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72302" y="4916349"/>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26" descr="http://www.clker.com/cliparts/f/0/2/3/12161809281371254023jean_victor_balin_tick.svg.me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33838" y="4485791"/>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28" descr="http://4.bp.blogspot.com/_ARsOshRz11g/TNFHkkKCwVI/AAAAAAAACmc/yctIV_tCqYE/s1600/polls_525px_X_mark.svg_1531_677876_answer_2_xlarg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68641" y="4849131"/>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26" descr="http://www.clker.com/cliparts/f/0/2/3/12161809281371254023jean_victor_balin_tick.svg.me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44452" y="4020702"/>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26" descr="http://www.clker.com/cliparts/f/0/2/3/12161809281371254023jean_victor_balin_tick.svg.me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303347" y="4157862"/>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28" descr="http://4.bp.blogspot.com/_ARsOshRz11g/TNFHkkKCwVI/AAAAAAAACmc/yctIV_tCqYE/s1600/polls_525px_X_mark.svg_1531_677876_answer_2_xlarg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33710" y="5284388"/>
                  <a:ext cx="239834" cy="274320"/>
                </a:xfrm>
                <a:prstGeom prst="rect">
                  <a:avLst/>
                </a:prstGeom>
                <a:noFill/>
                <a:extLst>
                  <a:ext uri="{909E8E84-426E-40DD-AFC4-6F175D3DCCD1}">
                    <a14:hiddenFill xmlns:a14="http://schemas.microsoft.com/office/drawing/2010/main">
                      <a:solidFill>
                        <a:srgbClr val="FFFFFF"/>
                      </a:solidFill>
                    </a14:hiddenFill>
                  </a:ext>
                </a:extLst>
              </p:spPr>
            </p:pic>
            <p:cxnSp>
              <p:nvCxnSpPr>
                <p:cNvPr id="147" name="Straight Arrow Connector 146"/>
                <p:cNvCxnSpPr>
                  <a:endCxn id="144" idx="2"/>
                </p:cNvCxnSpPr>
                <p:nvPr/>
              </p:nvCxnSpPr>
              <p:spPr>
                <a:xfrm flipV="1">
                  <a:off x="8500287" y="4295022"/>
                  <a:ext cx="2627045" cy="1231993"/>
                </a:xfrm>
                <a:prstGeom prst="straightConnector1">
                  <a:avLst/>
                </a:prstGeom>
                <a:ln w="28575">
                  <a:solidFill>
                    <a:schemeClr val="accent4">
                      <a:lumMod val="75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38" name="Curved Left Arrow 137"/>
              <p:cNvSpPr/>
              <p:nvPr/>
            </p:nvSpPr>
            <p:spPr>
              <a:xfrm rot="2517615">
                <a:off x="9844065" y="3019200"/>
                <a:ext cx="222170" cy="54227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pic>
        <p:nvPicPr>
          <p:cNvPr id="128" name="Picture 127"/>
          <p:cNvPicPr>
            <a:picLocks noChangeAspect="1" noChangeArrowheads="1"/>
          </p:cNvPicPr>
          <p:nvPr/>
        </p:nvPicPr>
        <p:blipFill>
          <a:blip r:embed="rId4" cstate="print"/>
          <a:srcRect/>
          <a:stretch>
            <a:fillRect/>
          </a:stretch>
        </p:blipFill>
        <p:spPr bwMode="auto">
          <a:xfrm>
            <a:off x="6059040" y="2186270"/>
            <a:ext cx="652406" cy="652406"/>
          </a:xfrm>
          <a:prstGeom prst="rect">
            <a:avLst/>
          </a:prstGeom>
          <a:noFill/>
          <a:ln w="9525">
            <a:noFill/>
            <a:miter lim="800000"/>
            <a:headEnd/>
            <a:tailEnd/>
          </a:ln>
        </p:spPr>
      </p:pic>
    </p:spTree>
    <p:extLst>
      <p:ext uri="{BB962C8B-B14F-4D97-AF65-F5344CB8AC3E}">
        <p14:creationId xmlns:p14="http://schemas.microsoft.com/office/powerpoint/2010/main" val="38423581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In-task </a:t>
            </a:r>
            <a:r>
              <a:rPr lang="en-US" dirty="0" smtClean="0"/>
              <a:t>Search Personalization</a:t>
            </a:r>
            <a:endParaRPr lang="en-US" dirty="0"/>
          </a:p>
        </p:txBody>
      </p:sp>
      <p:sp>
        <p:nvSpPr>
          <p:cNvPr id="4" name="Slide Number Placeholder 3"/>
          <p:cNvSpPr>
            <a:spLocks noGrp="1"/>
          </p:cNvSpPr>
          <p:nvPr>
            <p:ph type="sldNum" sz="quarter" idx="12"/>
          </p:nvPr>
        </p:nvSpPr>
        <p:spPr/>
        <p:txBody>
          <a:bodyPr/>
          <a:lstStyle/>
          <a:p>
            <a:fld id="{9F2AE6BE-DF6A-4399-AA13-CB69E4F325FD}" type="slidenum">
              <a:rPr lang="en-US" smtClean="0"/>
              <a:t>22</a:t>
            </a:fld>
            <a:endParaRPr lang="en-US"/>
          </a:p>
        </p:txBody>
      </p:sp>
      <p:graphicFrame>
        <p:nvGraphicFramePr>
          <p:cNvPr id="5" name="Table 4"/>
          <p:cNvGraphicFramePr>
            <a:graphicFrameLocks noGrp="1"/>
          </p:cNvGraphicFramePr>
          <p:nvPr>
            <p:extLst/>
          </p:nvPr>
        </p:nvGraphicFramePr>
        <p:xfrm>
          <a:off x="2560330" y="2181073"/>
          <a:ext cx="7543800" cy="1571625"/>
        </p:xfrm>
        <a:graphic>
          <a:graphicData uri="http://schemas.openxmlformats.org/drawingml/2006/table">
            <a:tbl>
              <a:tblPr>
                <a:tableStyleId>{5940675A-B579-460E-94D1-54222C63F5DA}</a:tableStyleId>
              </a:tblPr>
              <a:tblGrid>
                <a:gridCol w="2235200"/>
                <a:gridCol w="3683000"/>
                <a:gridCol w="1625600"/>
              </a:tblGrid>
              <a:tr h="243840">
                <a:tc>
                  <a:txBody>
                    <a:bodyPr/>
                    <a:lstStyle/>
                    <a:p>
                      <a:pPr algn="ctr" fontAlgn="b"/>
                      <a:r>
                        <a:rPr lang="en-US" sz="2000" b="0" i="0" u="none" strike="noStrike" dirty="0" smtClean="0">
                          <a:solidFill>
                            <a:srgbClr val="000000"/>
                          </a:solidFill>
                          <a:latin typeface="Calibri"/>
                        </a:rPr>
                        <a:t>Timestamp</a:t>
                      </a:r>
                      <a:endParaRPr lang="en-US" sz="2000" b="0" i="0" u="none" strike="noStrike" dirty="0">
                        <a:solidFill>
                          <a:srgbClr val="000000"/>
                        </a:solidFill>
                        <a:latin typeface="Calibri"/>
                      </a:endParaRPr>
                    </a:p>
                  </a:txBody>
                  <a:tcPr marL="9525" marR="9525" marT="9525" marB="0" anchor="ctr"/>
                </a:tc>
                <a:tc>
                  <a:txBody>
                    <a:bodyPr/>
                    <a:lstStyle/>
                    <a:p>
                      <a:pPr algn="ctr" fontAlgn="b"/>
                      <a:r>
                        <a:rPr lang="en-US" sz="2000" b="0" i="0" u="none" strike="noStrike" dirty="0" smtClean="0">
                          <a:solidFill>
                            <a:srgbClr val="000000"/>
                          </a:solidFill>
                          <a:latin typeface="Calibri"/>
                        </a:rPr>
                        <a:t>Query</a:t>
                      </a:r>
                      <a:endParaRPr lang="en-US" sz="2000" b="0" i="0" u="none" strike="noStrike" dirty="0">
                        <a:solidFill>
                          <a:srgbClr val="000000"/>
                        </a:solidFill>
                        <a:latin typeface="Calibri"/>
                      </a:endParaRPr>
                    </a:p>
                  </a:txBody>
                  <a:tcPr marL="9525" marR="9525" marT="9525" marB="0" anchor="ctr"/>
                </a:tc>
                <a:tc>
                  <a:txBody>
                    <a:bodyPr/>
                    <a:lstStyle/>
                    <a:p>
                      <a:pPr algn="ctr" fontAlgn="b"/>
                      <a:r>
                        <a:rPr lang="en-US" sz="2000" b="0" i="0" u="none" strike="noStrike" dirty="0" smtClean="0">
                          <a:solidFill>
                            <a:srgbClr val="000000"/>
                          </a:solidFill>
                          <a:latin typeface="Calibri"/>
                        </a:rPr>
                        <a:t>Clicks</a:t>
                      </a:r>
                      <a:endParaRPr lang="en-US" sz="2000" b="0" i="0" u="none" strike="noStrike" dirty="0">
                        <a:solidFill>
                          <a:srgbClr val="000000"/>
                        </a:solidFill>
                        <a:latin typeface="Calibri"/>
                      </a:endParaRPr>
                    </a:p>
                  </a:txBody>
                  <a:tcPr marL="9525" marR="9525" marT="9525" marB="0" anchor="ctr"/>
                </a:tc>
              </a:tr>
              <a:tr h="243840">
                <a:tc>
                  <a:txBody>
                    <a:bodyPr/>
                    <a:lstStyle/>
                    <a:p>
                      <a:pPr algn="ctr" fontAlgn="b"/>
                      <a:r>
                        <a:rPr lang="en-US" sz="2000" u="none" strike="noStrike" dirty="0"/>
                        <a:t>5/29/2012 </a:t>
                      </a:r>
                      <a:r>
                        <a:rPr lang="en-US" sz="2000" u="none" strike="noStrike" dirty="0" smtClean="0"/>
                        <a:t>14:06:04</a:t>
                      </a:r>
                      <a:endParaRPr lang="en-US" sz="2000" b="0" i="0" u="none" strike="noStrike" dirty="0">
                        <a:solidFill>
                          <a:srgbClr val="000000"/>
                        </a:solidFill>
                        <a:latin typeface="Calibri"/>
                      </a:endParaRPr>
                    </a:p>
                  </a:txBody>
                  <a:tcPr marL="9525" marR="9525" marT="9525" marB="0" anchor="ctr"/>
                </a:tc>
                <a:tc>
                  <a:txBody>
                    <a:bodyPr/>
                    <a:lstStyle/>
                    <a:p>
                      <a:pPr algn="ctr" fontAlgn="b"/>
                      <a:r>
                        <a:rPr lang="en-US" sz="2000" u="none" strike="noStrike" dirty="0" err="1" smtClean="0"/>
                        <a:t>coney</a:t>
                      </a:r>
                      <a:r>
                        <a:rPr lang="en-US" sz="2000" u="none" strike="noStrike" dirty="0" smtClean="0"/>
                        <a:t> island Cincinnati</a:t>
                      </a:r>
                      <a:endParaRPr lang="en-US" sz="2000" b="0" i="0" u="none" strike="noStrike" dirty="0">
                        <a:solidFill>
                          <a:srgbClr val="000000"/>
                        </a:solidFill>
                        <a:latin typeface="Calibri"/>
                      </a:endParaRPr>
                    </a:p>
                  </a:txBody>
                  <a:tcPr marL="9525" marR="9525" marT="9525" marB="0" anchor="ctr"/>
                </a:tc>
                <a:tc>
                  <a:txBody>
                    <a:bodyPr/>
                    <a:lstStyle/>
                    <a:p>
                      <a:pPr algn="ctr" fontAlgn="b"/>
                      <a:endParaRPr lang="en-US" sz="2000" b="0" i="0" u="none" strike="noStrike" dirty="0">
                        <a:solidFill>
                          <a:srgbClr val="000000"/>
                        </a:solidFill>
                        <a:latin typeface="Calibri"/>
                      </a:endParaRPr>
                    </a:p>
                  </a:txBody>
                  <a:tcPr marL="9525" marR="9525" marT="9525" marB="0" anchor="ctr"/>
                </a:tc>
              </a:tr>
              <a:tr h="24384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u="none" strike="noStrike" dirty="0" smtClean="0"/>
                        <a:t>5/30/2012 12:12:04</a:t>
                      </a:r>
                      <a:endParaRPr lang="en-US" sz="2000" b="0" i="0" u="none" strike="noStrike" dirty="0" smtClean="0">
                        <a:solidFill>
                          <a:srgbClr val="000000"/>
                        </a:solidFill>
                        <a:latin typeface="+mn-lt"/>
                      </a:endParaRPr>
                    </a:p>
                  </a:txBody>
                  <a:tcPr marL="9525" marR="9525" marT="9525" marB="0" anchor="ctr"/>
                </a:tc>
                <a:tc>
                  <a:txBody>
                    <a:bodyPr/>
                    <a:lstStyle/>
                    <a:p>
                      <a:pPr algn="ctr" fontAlgn="b"/>
                      <a:r>
                        <a:rPr lang="en-US" sz="2000" u="none" strike="noStrike" dirty="0" smtClean="0"/>
                        <a:t>drive direction to </a:t>
                      </a:r>
                      <a:r>
                        <a:rPr lang="en-US" sz="2000" u="none" strike="noStrike" dirty="0" err="1" smtClean="0"/>
                        <a:t>coney</a:t>
                      </a:r>
                      <a:r>
                        <a:rPr lang="en-US" sz="2000" u="none" strike="noStrike" dirty="0" smtClean="0"/>
                        <a:t> island</a:t>
                      </a:r>
                      <a:endParaRPr lang="en-US" sz="2000" b="0" i="0" u="none" strike="noStrike" dirty="0">
                        <a:solidFill>
                          <a:srgbClr val="000000"/>
                        </a:solidFill>
                        <a:latin typeface="Calibri"/>
                      </a:endParaRPr>
                    </a:p>
                  </a:txBody>
                  <a:tcPr marL="9525" marR="9525" marT="9525" marB="0" anchor="ctr"/>
                </a:tc>
                <a:tc>
                  <a:txBody>
                    <a:bodyPr/>
                    <a:lstStyle/>
                    <a:p>
                      <a:pPr algn="ctr" fontAlgn="b"/>
                      <a:endParaRPr lang="en-US" sz="2000" b="0" i="0" u="none" strike="noStrike" dirty="0">
                        <a:solidFill>
                          <a:srgbClr val="000000"/>
                        </a:solidFill>
                        <a:latin typeface="Calibri"/>
                      </a:endParaRPr>
                    </a:p>
                  </a:txBody>
                  <a:tcPr marL="9525" marR="9525" marT="9525" marB="0" anchor="ctr"/>
                </a:tc>
              </a:tr>
              <a:tr h="243840">
                <a:tc>
                  <a:txBody>
                    <a:bodyPr/>
                    <a:lstStyle/>
                    <a:p>
                      <a:pPr algn="ctr" fontAlgn="b"/>
                      <a:r>
                        <a:rPr lang="en-US" sz="2000" u="none" strike="noStrike" dirty="0" smtClean="0"/>
                        <a:t>5/31/2012 19:40:38</a:t>
                      </a:r>
                      <a:endParaRPr lang="en-US" sz="2000" b="0" i="0" u="none" strike="noStrike" dirty="0">
                        <a:solidFill>
                          <a:srgbClr val="000000"/>
                        </a:solidFill>
                        <a:latin typeface="Calibri"/>
                      </a:endParaRPr>
                    </a:p>
                  </a:txBody>
                  <a:tcPr marL="9525" marR="9525" marT="9525" marB="0" anchor="ctr"/>
                </a:tc>
                <a:tc>
                  <a:txBody>
                    <a:bodyPr/>
                    <a:lstStyle/>
                    <a:p>
                      <a:pPr marL="0" algn="ctr" defTabSz="914400" rtl="0" eaLnBrk="1" fontAlgn="b" latinLnBrk="0" hangingPunct="1"/>
                      <a:r>
                        <a:rPr lang="en-US" sz="2000" u="none" strike="noStrike" kern="1200" dirty="0" smtClean="0"/>
                        <a:t>motel 6 locations</a:t>
                      </a:r>
                      <a:endParaRPr lang="en-US" sz="2000" u="none" strike="noStrike"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endParaRPr lang="en-US" sz="2000" u="none" strike="noStrike" kern="1200" dirty="0">
                        <a:solidFill>
                          <a:schemeClr val="tx1"/>
                        </a:solidFill>
                        <a:latin typeface="+mn-lt"/>
                        <a:ea typeface="+mn-ea"/>
                        <a:cs typeface="+mn-cs"/>
                      </a:endParaRPr>
                    </a:p>
                  </a:txBody>
                  <a:tcPr marL="9525" marR="9525" marT="9525" marB="0" anchor="ctr"/>
                </a:tc>
              </a:tr>
              <a:tr h="243840">
                <a:tc>
                  <a:txBody>
                    <a:bodyPr/>
                    <a:lstStyle/>
                    <a:p>
                      <a:pPr algn="ctr" fontAlgn="b"/>
                      <a:r>
                        <a:rPr lang="en-US" sz="2000" u="none" strike="noStrike" dirty="0" smtClean="0"/>
                        <a:t>5/31/2012 19:45:04</a:t>
                      </a:r>
                      <a:endParaRPr lang="en-US" sz="2000" b="0" i="0" u="none" strike="noStrike" dirty="0">
                        <a:solidFill>
                          <a:srgbClr val="000000"/>
                        </a:solidFill>
                        <a:latin typeface="Calibri"/>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u="none" strike="noStrike" dirty="0" smtClean="0"/>
                        <a:t>Cincinnati hotels near </a:t>
                      </a:r>
                      <a:r>
                        <a:rPr lang="en-US" sz="2000" u="none" strike="noStrike" dirty="0" err="1" smtClean="0"/>
                        <a:t>coney</a:t>
                      </a:r>
                      <a:r>
                        <a:rPr lang="en-US" sz="2000" u="none" strike="noStrike" dirty="0" smtClean="0"/>
                        <a:t> island</a:t>
                      </a:r>
                      <a:endParaRPr lang="en-US" sz="2000" u="none" strike="noStrike" kern="1200" dirty="0">
                        <a:solidFill>
                          <a:schemeClr val="tx1"/>
                        </a:solidFill>
                        <a:latin typeface="+mn-lt"/>
                        <a:ea typeface="+mn-ea"/>
                        <a:cs typeface="+mn-cs"/>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2000" u="none" strike="noStrike" kern="1200" dirty="0">
                        <a:solidFill>
                          <a:schemeClr val="tx1"/>
                        </a:solidFill>
                        <a:latin typeface="+mn-lt"/>
                        <a:ea typeface="+mn-ea"/>
                        <a:cs typeface="+mn-cs"/>
                      </a:endParaRPr>
                    </a:p>
                  </a:txBody>
                  <a:tcPr marL="9525" marR="9525" marT="9525" marB="0" anchor="ctr"/>
                </a:tc>
              </a:tr>
            </a:tbl>
          </a:graphicData>
        </a:graphic>
      </p:graphicFrame>
      <p:pic>
        <p:nvPicPr>
          <p:cNvPr id="7" name="Picture 26" descr="http://www.clker.com/cliparts/f/0/2/3/12161809281371254023jean_victor_balin_tick.svg.m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10600" y="2505627"/>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8" descr="http://4.bp.blogspot.com/_ARsOshRz11g/TNFHkkKCwVI/AAAAAAAACmc/yctIV_tCqYE/s1600/polls_525px_X_mark.svg_1531_677876_answer_2_xlar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58173" y="2505627"/>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8" descr="http://4.bp.blogspot.com/_ARsOshRz11g/TNFHkkKCwVI/AAAAAAAACmc/yctIV_tCqYE/s1600/polls_525px_X_mark.svg_1531_677876_answer_2_xlar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8537" y="2505627"/>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8" descr="http://4.bp.blogspot.com/_ARsOshRz11g/TNFHkkKCwVI/AAAAAAAACmc/yctIV_tCqYE/s1600/polls_525px_X_mark.svg_1531_677876_answer_2_xlar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8901" y="2505627"/>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6" descr="http://www.clker.com/cliparts/f/0/2/3/12161809281371254023jean_victor_balin_tick.svg.m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5107" y="2822241"/>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8" descr="http://4.bp.blogspot.com/_ARsOshRz11g/TNFHkkKCwVI/AAAAAAAACmc/yctIV_tCqYE/s1600/polls_525px_X_mark.svg_1531_677876_answer_2_xlar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58173" y="2822241"/>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8" descr="http://4.bp.blogspot.com/_ARsOshRz11g/TNFHkkKCwVI/AAAAAAAACmc/yctIV_tCqYE/s1600/polls_525px_X_mark.svg_1531_677876_answer_2_xlar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8013" y="2822241"/>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8" descr="http://4.bp.blogspot.com/_ARsOshRz11g/TNFHkkKCwVI/AAAAAAAACmc/yctIV_tCqYE/s1600/polls_525px_X_mark.svg_1531_677876_answer_2_xlar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8901" y="2822241"/>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6" descr="http://www.clker.com/cliparts/f/0/2/3/12161809281371254023jean_victor_balin_tick.svg.m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87512" y="3145292"/>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8" descr="http://4.bp.blogspot.com/_ARsOshRz11g/TNFHkkKCwVI/AAAAAAAACmc/yctIV_tCqYE/s1600/polls_525px_X_mark.svg_1531_677876_answer_2_xlar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2315" y="3138272"/>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8" descr="http://4.bp.blogspot.com/_ARsOshRz11g/TNFHkkKCwVI/AAAAAAAACmc/yctIV_tCqYE/s1600/polls_525px_X_mark.svg_1531_677876_answer_2_xlar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8537" y="3139418"/>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8" descr="http://4.bp.blogspot.com/_ARsOshRz11g/TNFHkkKCwVI/AAAAAAAACmc/yctIV_tCqYE/s1600/polls_525px_X_mark.svg_1531_677876_answer_2_xlar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8901" y="3139418"/>
            <a:ext cx="239834" cy="274320"/>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oup 43"/>
          <p:cNvGrpSpPr/>
          <p:nvPr/>
        </p:nvGrpSpPr>
        <p:grpSpPr>
          <a:xfrm>
            <a:off x="4914533" y="4102269"/>
            <a:ext cx="3462952" cy="2722852"/>
            <a:chOff x="4914533" y="4102269"/>
            <a:chExt cx="3462952" cy="2722852"/>
          </a:xfrm>
        </p:grpSpPr>
        <p:cxnSp>
          <p:nvCxnSpPr>
            <p:cNvPr id="28" name="Straight Arrow Connector 27"/>
            <p:cNvCxnSpPr/>
            <p:nvPr/>
          </p:nvCxnSpPr>
          <p:spPr>
            <a:xfrm flipV="1">
              <a:off x="4919069" y="4351430"/>
              <a:ext cx="8449" cy="209127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914533" y="6438798"/>
              <a:ext cx="2691268" cy="16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963660" y="4102269"/>
              <a:ext cx="1824606" cy="646331"/>
            </a:xfrm>
            <a:prstGeom prst="rect">
              <a:avLst/>
            </a:prstGeom>
            <a:noFill/>
          </p:spPr>
          <p:txBody>
            <a:bodyPr wrap="square" rtlCol="0">
              <a:spAutoFit/>
            </a:bodyPr>
            <a:lstStyle/>
            <a:p>
              <a:r>
                <a:rPr lang="en-US" dirty="0" smtClean="0"/>
                <a:t>Document relevance</a:t>
              </a:r>
              <a:endParaRPr lang="en-US" dirty="0"/>
            </a:p>
          </p:txBody>
        </p:sp>
        <p:sp>
          <p:nvSpPr>
            <p:cNvPr id="31" name="TextBox 30"/>
            <p:cNvSpPr txBox="1"/>
            <p:nvPr/>
          </p:nvSpPr>
          <p:spPr>
            <a:xfrm>
              <a:off x="6834117" y="6455789"/>
              <a:ext cx="1543368" cy="369332"/>
            </a:xfrm>
            <a:prstGeom prst="rect">
              <a:avLst/>
            </a:prstGeom>
            <a:noFill/>
          </p:spPr>
          <p:txBody>
            <a:bodyPr wrap="square" rtlCol="0">
              <a:spAutoFit/>
            </a:bodyPr>
            <a:lstStyle/>
            <a:p>
              <a:r>
                <a:rPr lang="en-US" dirty="0" smtClean="0"/>
                <a:t>Site authority</a:t>
              </a:r>
              <a:endParaRPr lang="en-US" dirty="0"/>
            </a:p>
          </p:txBody>
        </p:sp>
      </p:grpSp>
      <p:pic>
        <p:nvPicPr>
          <p:cNvPr id="33" name="Picture 28" descr="http://4.bp.blogspot.com/_ARsOshRz11g/TNFHkkKCwVI/AAAAAAAACmc/yctIV_tCqYE/s1600/polls_525px_X_mark.svg_1531_677876_answer_2_xlar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7165" y="6116245"/>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8" descr="http://4.bp.blogspot.com/_ARsOshRz11g/TNFHkkKCwVI/AAAAAAAACmc/yctIV_tCqYE/s1600/polls_525px_X_mark.svg_1531_677876_answer_2_xlar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0771" y="5593880"/>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6" descr="http://www.clker.com/cliparts/f/0/2/3/12161809281371254023jean_victor_balin_tick.svg.m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2307" y="5163322"/>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8" descr="http://4.bp.blogspot.com/_ARsOshRz11g/TNFHkkKCwVI/AAAAAAAACmc/yctIV_tCqYE/s1600/polls_525px_X_mark.svg_1531_677876_answer_2_xlar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7110" y="5526662"/>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6" descr="http://www.clker.com/cliparts/f/0/2/3/12161809281371254023jean_victor_balin_tick.svg.m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2921" y="4698233"/>
            <a:ext cx="365760" cy="27432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6" descr="http://www.clker.com/cliparts/f/0/2/3/12161809281371254023jean_victor_balin_tick.svg.m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1816" y="4835393"/>
            <a:ext cx="365760" cy="274320"/>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Arrow Connector 41"/>
          <p:cNvCxnSpPr/>
          <p:nvPr/>
        </p:nvCxnSpPr>
        <p:spPr>
          <a:xfrm flipV="1">
            <a:off x="4908612" y="4412542"/>
            <a:ext cx="2569874" cy="2019943"/>
          </a:xfrm>
          <a:prstGeom prst="straightConnector1">
            <a:avLst/>
          </a:prstGeom>
          <a:ln w="28575">
            <a:solidFill>
              <a:schemeClr val="accent4">
                <a:lumMod val="75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43" name="Picture 28" descr="http://4.bp.blogspot.com/_ARsOshRz11g/TNFHkkKCwVI/AAAAAAAACmc/yctIV_tCqYE/s1600/polls_525px_X_mark.svg_1531_677876_answer_2_xlar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2179" y="5961919"/>
            <a:ext cx="239834" cy="2743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weetclipart.com/multisite/sweetclipart/files/imagecache/middle/question_mark_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72705" y="3454303"/>
            <a:ext cx="157111" cy="27432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http://sweetclipart.com/multisite/sweetclipart/files/imagecache/middle/question_mark_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58173" y="3454303"/>
            <a:ext cx="157111" cy="27432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http://sweetclipart.com/multisite/sweetclipart/files/imagecache/middle/question_mark_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38596" y="3454303"/>
            <a:ext cx="157111" cy="27432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http://sweetclipart.com/multisite/sweetclipart/files/imagecache/middle/question_mark_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00262" y="3454303"/>
            <a:ext cx="157111" cy="274320"/>
          </a:xfrm>
          <a:prstGeom prst="rect">
            <a:avLst/>
          </a:prstGeom>
          <a:noFill/>
          <a:extLst>
            <a:ext uri="{909E8E84-426E-40DD-AFC4-6F175D3DCCD1}">
              <a14:hiddenFill xmlns:a14="http://schemas.microsoft.com/office/drawing/2010/main">
                <a:solidFill>
                  <a:srgbClr val="FFFFFF"/>
                </a:solidFill>
              </a14:hiddenFill>
            </a:ext>
          </a:extLst>
        </p:spPr>
      </p:pic>
      <p:cxnSp>
        <p:nvCxnSpPr>
          <p:cNvPr id="52" name="Straight Arrow Connector 51"/>
          <p:cNvCxnSpPr/>
          <p:nvPr/>
        </p:nvCxnSpPr>
        <p:spPr>
          <a:xfrm flipV="1">
            <a:off x="4923293" y="4995857"/>
            <a:ext cx="2725856" cy="1164882"/>
          </a:xfrm>
          <a:prstGeom prst="straightConnector1">
            <a:avLst/>
          </a:prstGeom>
          <a:ln w="28575">
            <a:solidFill>
              <a:schemeClr val="accent4">
                <a:lumMod val="75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35" idx="0"/>
          </p:cNvCxnSpPr>
          <p:nvPr/>
        </p:nvCxnSpPr>
        <p:spPr>
          <a:xfrm flipV="1">
            <a:off x="4944935" y="5163322"/>
            <a:ext cx="2750252" cy="877441"/>
          </a:xfrm>
          <a:prstGeom prst="straightConnector1">
            <a:avLst/>
          </a:prstGeom>
          <a:ln w="28575">
            <a:solidFill>
              <a:schemeClr val="accent4">
                <a:lumMod val="75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40" idx="2"/>
          </p:cNvCxnSpPr>
          <p:nvPr/>
        </p:nvCxnSpPr>
        <p:spPr>
          <a:xfrm flipV="1">
            <a:off x="4978756" y="4972553"/>
            <a:ext cx="2627045" cy="1231993"/>
          </a:xfrm>
          <a:prstGeom prst="straightConnector1">
            <a:avLst/>
          </a:prstGeom>
          <a:ln w="28575">
            <a:solidFill>
              <a:schemeClr val="accent4">
                <a:lumMod val="75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0" name="Arc 59"/>
          <p:cNvSpPr/>
          <p:nvPr/>
        </p:nvSpPr>
        <p:spPr>
          <a:xfrm rot="20339910">
            <a:off x="6282204" y="3967857"/>
            <a:ext cx="3513186" cy="1127615"/>
          </a:xfrm>
          <a:prstGeom prst="arc">
            <a:avLst>
              <a:gd name="adj1" fmla="val 108002"/>
              <a:gd name="adj2" fmla="val 6985266"/>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2" name="Picture 61"/>
          <p:cNvPicPr>
            <a:picLocks noChangeAspect="1"/>
          </p:cNvPicPr>
          <p:nvPr/>
        </p:nvPicPr>
        <p:blipFill>
          <a:blip r:embed="rId5"/>
          <a:stretch>
            <a:fillRect/>
          </a:stretch>
        </p:blipFill>
        <p:spPr>
          <a:xfrm>
            <a:off x="2458058" y="2819712"/>
            <a:ext cx="7838468" cy="342805"/>
          </a:xfrm>
          <a:prstGeom prst="rect">
            <a:avLst/>
          </a:prstGeom>
        </p:spPr>
      </p:pic>
      <p:pic>
        <p:nvPicPr>
          <p:cNvPr id="64" name="Picture 63"/>
          <p:cNvPicPr>
            <a:picLocks noChangeAspect="1"/>
          </p:cNvPicPr>
          <p:nvPr/>
        </p:nvPicPr>
        <p:blipFill>
          <a:blip r:embed="rId5"/>
          <a:stretch>
            <a:fillRect/>
          </a:stretch>
        </p:blipFill>
        <p:spPr>
          <a:xfrm>
            <a:off x="2467583" y="3136919"/>
            <a:ext cx="7838468" cy="348650"/>
          </a:xfrm>
          <a:prstGeom prst="rect">
            <a:avLst/>
          </a:prstGeom>
        </p:spPr>
      </p:pic>
      <p:pic>
        <p:nvPicPr>
          <p:cNvPr id="65" name="Picture 64"/>
          <p:cNvPicPr>
            <a:picLocks noChangeAspect="1"/>
          </p:cNvPicPr>
          <p:nvPr/>
        </p:nvPicPr>
        <p:blipFill>
          <a:blip r:embed="rId5"/>
          <a:stretch>
            <a:fillRect/>
          </a:stretch>
        </p:blipFill>
        <p:spPr>
          <a:xfrm>
            <a:off x="2458058" y="3444636"/>
            <a:ext cx="7838468" cy="432406"/>
          </a:xfrm>
          <a:prstGeom prst="rect">
            <a:avLst/>
          </a:prstGeom>
        </p:spPr>
      </p:pic>
      <p:pic>
        <p:nvPicPr>
          <p:cNvPr id="66" name="Picture 65"/>
          <p:cNvPicPr>
            <a:picLocks noChangeAspect="1"/>
          </p:cNvPicPr>
          <p:nvPr/>
        </p:nvPicPr>
        <p:blipFill>
          <a:blip r:embed="rId5"/>
          <a:stretch>
            <a:fillRect/>
          </a:stretch>
        </p:blipFill>
        <p:spPr>
          <a:xfrm>
            <a:off x="2458058" y="2505096"/>
            <a:ext cx="7838468" cy="342805"/>
          </a:xfrm>
          <a:prstGeom prst="rect">
            <a:avLst/>
          </a:prstGeom>
        </p:spPr>
      </p:pic>
      <p:sp>
        <p:nvSpPr>
          <p:cNvPr id="63" name="TextBox 62"/>
          <p:cNvSpPr txBox="1"/>
          <p:nvPr/>
        </p:nvSpPr>
        <p:spPr>
          <a:xfrm>
            <a:off x="2554668" y="1759419"/>
            <a:ext cx="3184430" cy="400110"/>
          </a:xfrm>
          <a:prstGeom prst="rect">
            <a:avLst/>
          </a:prstGeom>
          <a:noFill/>
        </p:spPr>
        <p:txBody>
          <a:bodyPr wrap="square" rtlCol="0">
            <a:spAutoFit/>
          </a:bodyPr>
          <a:lstStyle/>
          <a:p>
            <a:r>
              <a:rPr lang="en-US" sz="2000" dirty="0" smtClean="0"/>
              <a:t>Search log:</a:t>
            </a:r>
            <a:endParaRPr lang="en-US" sz="2000" dirty="0"/>
          </a:p>
        </p:txBody>
      </p:sp>
      <p:sp>
        <p:nvSpPr>
          <p:cNvPr id="48" name="TextBox 47"/>
          <p:cNvSpPr txBox="1"/>
          <p:nvPr/>
        </p:nvSpPr>
        <p:spPr>
          <a:xfrm>
            <a:off x="664166" y="4519118"/>
            <a:ext cx="4015499" cy="1631216"/>
          </a:xfrm>
          <a:prstGeom prst="rect">
            <a:avLst/>
          </a:prstGeom>
          <a:noFill/>
        </p:spPr>
        <p:txBody>
          <a:bodyPr wrap="square" rtlCol="0">
            <a:spAutoFit/>
          </a:bodyPr>
          <a:lstStyle/>
          <a:p>
            <a:r>
              <a:rPr lang="en-US" sz="2000" b="1" i="1" dirty="0" smtClean="0"/>
              <a:t>Existing solutions:</a:t>
            </a:r>
          </a:p>
          <a:p>
            <a:pPr marL="342900" indent="-342900">
              <a:buAutoNum type="arabicPeriod"/>
            </a:pPr>
            <a:r>
              <a:rPr lang="en-US" sz="2000" dirty="0" smtClean="0"/>
              <a:t>Extracting user-centric </a:t>
            </a:r>
            <a:r>
              <a:rPr lang="en-US" sz="2000" dirty="0"/>
              <a:t>features [</a:t>
            </a:r>
            <a:r>
              <a:rPr lang="en-US" sz="2000" dirty="0" err="1"/>
              <a:t>Teevan</a:t>
            </a:r>
            <a:r>
              <a:rPr lang="en-US" sz="2000" dirty="0"/>
              <a:t> et al. SIGIR’05]</a:t>
            </a:r>
            <a:endParaRPr lang="en-US" sz="2000" dirty="0" smtClean="0"/>
          </a:p>
          <a:p>
            <a:pPr marL="342900" indent="-342900">
              <a:buAutoNum type="arabicPeriod"/>
            </a:pPr>
            <a:r>
              <a:rPr lang="en-US" sz="2000" dirty="0" smtClean="0"/>
              <a:t>Memorizing user </a:t>
            </a:r>
            <a:r>
              <a:rPr lang="en-US" sz="2000" dirty="0"/>
              <a:t>clicks [White and Drucker WWW’07]</a:t>
            </a:r>
          </a:p>
        </p:txBody>
      </p:sp>
      <p:pic>
        <p:nvPicPr>
          <p:cNvPr id="53" name="Picture 52"/>
          <p:cNvPicPr>
            <a:picLocks noChangeAspect="1" noChangeArrowheads="1"/>
          </p:cNvPicPr>
          <p:nvPr/>
        </p:nvPicPr>
        <p:blipFill>
          <a:blip r:embed="rId6" cstate="print"/>
          <a:srcRect/>
          <a:stretch>
            <a:fillRect/>
          </a:stretch>
        </p:blipFill>
        <p:spPr bwMode="auto">
          <a:xfrm>
            <a:off x="1396478" y="2626527"/>
            <a:ext cx="1025188" cy="1025188"/>
          </a:xfrm>
          <a:prstGeom prst="rect">
            <a:avLst/>
          </a:prstGeom>
          <a:noFill/>
          <a:ln w="9525">
            <a:noFill/>
            <a:miter lim="800000"/>
            <a:headEnd/>
            <a:tailEnd/>
          </a:ln>
        </p:spPr>
      </p:pic>
    </p:spTree>
    <p:extLst>
      <p:ext uri="{BB962C8B-B14F-4D97-AF65-F5344CB8AC3E}">
        <p14:creationId xmlns:p14="http://schemas.microsoft.com/office/powerpoint/2010/main" val="250841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500"/>
                                        <p:tgtEl>
                                          <p:spTgt spid="66"/>
                                        </p:tgtEl>
                                      </p:cBhvr>
                                    </p:animEffect>
                                    <p:set>
                                      <p:cBhvr>
                                        <p:cTn id="7" dur="1" fill="hold">
                                          <p:stCondLst>
                                            <p:cond delay="499"/>
                                          </p:stCondLst>
                                        </p:cTn>
                                        <p:tgtEl>
                                          <p:spTgt spid="66"/>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childTnLst>
                                </p:cTn>
                              </p:par>
                              <p:par>
                                <p:cTn id="12" presetID="1" presetClass="exit" presetSubtype="0" fill="hold" nodeType="withEffect">
                                  <p:stCondLst>
                                    <p:cond delay="0"/>
                                  </p:stCondLst>
                                  <p:childTnLst>
                                    <p:set>
                                      <p:cBhvr>
                                        <p:cTn id="13" dur="1" fill="hold">
                                          <p:stCondLst>
                                            <p:cond delay="0"/>
                                          </p:stCondLst>
                                        </p:cTn>
                                        <p:tgtEl>
                                          <p:spTgt spid="42"/>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5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xit" presetSubtype="8" fill="hold" nodeType="clickEffect">
                                  <p:stCondLst>
                                    <p:cond delay="0"/>
                                  </p:stCondLst>
                                  <p:childTnLst>
                                    <p:animEffect transition="out" filter="wipe(left)">
                                      <p:cBhvr>
                                        <p:cTn id="19" dur="500"/>
                                        <p:tgtEl>
                                          <p:spTgt spid="62"/>
                                        </p:tgtEl>
                                      </p:cBhvr>
                                    </p:animEffect>
                                    <p:set>
                                      <p:cBhvr>
                                        <p:cTn id="20" dur="1" fill="hold">
                                          <p:stCondLst>
                                            <p:cond delay="499"/>
                                          </p:stCondLst>
                                        </p:cTn>
                                        <p:tgtEl>
                                          <p:spTgt spid="62"/>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52"/>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55"/>
                                        </p:tgtEl>
                                        <p:attrNameLst>
                                          <p:attrName>style.visibility</p:attrName>
                                        </p:attrNameLst>
                                      </p:cBhvr>
                                      <p:to>
                                        <p:strVal val="hidden"/>
                                      </p:to>
                                    </p:set>
                                  </p:childTnLst>
                                </p:cTn>
                              </p:par>
                              <p:par>
                                <p:cTn id="35" presetID="22" presetClass="exit" presetSubtype="8" fill="hold" nodeType="withEffect">
                                  <p:stCondLst>
                                    <p:cond delay="0"/>
                                  </p:stCondLst>
                                  <p:childTnLst>
                                    <p:animEffect transition="out" filter="wipe(left)">
                                      <p:cBhvr>
                                        <p:cTn id="36" dur="500"/>
                                        <p:tgtEl>
                                          <p:spTgt spid="64"/>
                                        </p:tgtEl>
                                      </p:cBhvr>
                                    </p:animEffect>
                                    <p:set>
                                      <p:cBhvr>
                                        <p:cTn id="37" dur="1" fill="hold">
                                          <p:stCondLst>
                                            <p:cond delay="499"/>
                                          </p:stCondLst>
                                        </p:cTn>
                                        <p:tgtEl>
                                          <p:spTgt spid="64"/>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39"/>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41"/>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5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xit" presetSubtype="8" fill="hold" nodeType="clickEffect">
                                  <p:stCondLst>
                                    <p:cond delay="0"/>
                                  </p:stCondLst>
                                  <p:childTnLst>
                                    <p:animEffect transition="out" filter="wipe(left)">
                                      <p:cBhvr>
                                        <p:cTn id="47" dur="500"/>
                                        <p:tgtEl>
                                          <p:spTgt spid="65"/>
                                        </p:tgtEl>
                                      </p:cBhvr>
                                    </p:animEffect>
                                    <p:set>
                                      <p:cBhvr>
                                        <p:cTn id="48" dur="1" fill="hold">
                                          <p:stCondLst>
                                            <p:cond delay="499"/>
                                          </p:stCondLst>
                                        </p:cTn>
                                        <p:tgtEl>
                                          <p:spTgt spid="65"/>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down)">
                                      <p:cBhvr>
                                        <p:cTn id="53" dur="500"/>
                                        <p:tgtEl>
                                          <p:spTgt spid="60"/>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a:t>Personalized </a:t>
            </a:r>
            <a:r>
              <a:rPr lang="en-US" sz="4200" dirty="0" smtClean="0"/>
              <a:t>Ranking Model Adaptation </a:t>
            </a:r>
            <a:r>
              <a:rPr lang="en-US" sz="4200" baseline="30000" dirty="0" smtClean="0"/>
              <a:t>[SIGIR’13]</a:t>
            </a:r>
            <a:endParaRPr lang="en-US" sz="4200" baseline="30000" dirty="0"/>
          </a:p>
        </p:txBody>
      </p:sp>
      <p:sp>
        <p:nvSpPr>
          <p:cNvPr id="3" name="Content Placeholder 2"/>
          <p:cNvSpPr>
            <a:spLocks noGrp="1"/>
          </p:cNvSpPr>
          <p:nvPr>
            <p:ph idx="1"/>
          </p:nvPr>
        </p:nvSpPr>
        <p:spPr/>
        <p:txBody>
          <a:bodyPr/>
          <a:lstStyle/>
          <a:p>
            <a:r>
              <a:rPr lang="en-US" dirty="0" smtClean="0"/>
              <a:t>Adjust the generic ranking model’s parameters with respect to each individual user’s in-task ranking preferences</a:t>
            </a:r>
          </a:p>
          <a:p>
            <a:pPr lvl="1"/>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7956286" y="3298120"/>
            <a:ext cx="3124200" cy="478972"/>
          </a:xfrm>
          <a:prstGeom prst="rect">
            <a:avLst/>
          </a:prstGeom>
          <a:noFill/>
          <a:ln w="9525">
            <a:noFill/>
            <a:miter lim="800000"/>
            <a:headEnd/>
            <a:tailEnd/>
          </a:ln>
        </p:spPr>
      </p:pic>
      <p:pic>
        <p:nvPicPr>
          <p:cNvPr id="33" name="Picture 2"/>
          <p:cNvPicPr>
            <a:picLocks noChangeAspect="1" noChangeArrowheads="1"/>
          </p:cNvPicPr>
          <p:nvPr/>
        </p:nvPicPr>
        <p:blipFill>
          <a:blip r:embed="rId4" cstate="print"/>
          <a:srcRect/>
          <a:stretch>
            <a:fillRect/>
          </a:stretch>
        </p:blipFill>
        <p:spPr bwMode="auto">
          <a:xfrm>
            <a:off x="7649646" y="4542518"/>
            <a:ext cx="4182570" cy="1860298"/>
          </a:xfrm>
          <a:prstGeom prst="rect">
            <a:avLst/>
          </a:prstGeom>
          <a:noFill/>
          <a:ln w="9525">
            <a:noFill/>
            <a:miter lim="800000"/>
            <a:headEnd/>
            <a:tailEnd/>
          </a:ln>
        </p:spPr>
      </p:pic>
      <p:sp>
        <p:nvSpPr>
          <p:cNvPr id="35" name="Oval 34"/>
          <p:cNvSpPr/>
          <p:nvPr/>
        </p:nvSpPr>
        <p:spPr>
          <a:xfrm rot="1808132">
            <a:off x="8321296" y="4724313"/>
            <a:ext cx="1371268" cy="633060"/>
          </a:xfrm>
          <a:prstGeom prst="ellipse">
            <a:avLst/>
          </a:prstGeom>
          <a:noFill/>
          <a:ln w="28575">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808132">
            <a:off x="9621956" y="5561572"/>
            <a:ext cx="1341097" cy="633060"/>
          </a:xfrm>
          <a:prstGeom prst="ellipse">
            <a:avLst/>
          </a:prstGeom>
          <a:noFill/>
          <a:ln w="2857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sp>
        <p:nvSpPr>
          <p:cNvPr id="37" name="Right Arrow 36"/>
          <p:cNvSpPr/>
          <p:nvPr/>
        </p:nvSpPr>
        <p:spPr>
          <a:xfrm rot="5400000">
            <a:off x="9436068" y="4036307"/>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9870753" y="2682495"/>
            <a:ext cx="1055913" cy="582060"/>
            <a:chOff x="8610601" y="2625869"/>
            <a:chExt cx="1055913" cy="582060"/>
          </a:xfrm>
        </p:grpSpPr>
        <p:pic>
          <p:nvPicPr>
            <p:cNvPr id="16" name="Picture 15"/>
            <p:cNvPicPr>
              <a:picLocks noChangeAspect="1"/>
            </p:cNvPicPr>
            <p:nvPr/>
          </p:nvPicPr>
          <p:blipFill>
            <a:blip r:embed="rId5"/>
            <a:stretch>
              <a:fillRect/>
            </a:stretch>
          </p:blipFill>
          <p:spPr>
            <a:xfrm>
              <a:off x="9032352" y="2625869"/>
              <a:ext cx="634162" cy="266278"/>
            </a:xfrm>
            <a:prstGeom prst="rect">
              <a:avLst/>
            </a:prstGeom>
          </p:spPr>
        </p:pic>
        <p:cxnSp>
          <p:nvCxnSpPr>
            <p:cNvPr id="18" name="Straight Arrow Connector 17"/>
            <p:cNvCxnSpPr/>
            <p:nvPr/>
          </p:nvCxnSpPr>
          <p:spPr>
            <a:xfrm flipH="1">
              <a:off x="8610601" y="2876279"/>
              <a:ext cx="421751" cy="33165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25" name="Picture 24"/>
          <p:cNvPicPr>
            <a:picLocks noChangeAspect="1"/>
          </p:cNvPicPr>
          <p:nvPr/>
        </p:nvPicPr>
        <p:blipFill>
          <a:blip r:embed="rId6"/>
          <a:stretch>
            <a:fillRect/>
          </a:stretch>
        </p:blipFill>
        <p:spPr>
          <a:xfrm>
            <a:off x="10004575" y="4024318"/>
            <a:ext cx="562862" cy="254834"/>
          </a:xfrm>
          <a:prstGeom prst="rect">
            <a:avLst/>
          </a:prstGeom>
        </p:spPr>
      </p:pic>
      <p:pic>
        <p:nvPicPr>
          <p:cNvPr id="40" name="Picture 39"/>
          <p:cNvPicPr>
            <a:picLocks noChangeAspect="1"/>
          </p:cNvPicPr>
          <p:nvPr/>
        </p:nvPicPr>
        <p:blipFill>
          <a:blip r:embed="rId7"/>
          <a:stretch>
            <a:fillRect/>
          </a:stretch>
        </p:blipFill>
        <p:spPr>
          <a:xfrm>
            <a:off x="2802949" y="3301501"/>
            <a:ext cx="1778066" cy="391070"/>
          </a:xfrm>
          <a:prstGeom prst="rect">
            <a:avLst/>
          </a:prstGeom>
        </p:spPr>
      </p:pic>
      <p:sp>
        <p:nvSpPr>
          <p:cNvPr id="41" name="Right Arrow 40"/>
          <p:cNvSpPr/>
          <p:nvPr/>
        </p:nvSpPr>
        <p:spPr>
          <a:xfrm rot="12514916">
            <a:off x="7118414" y="5115306"/>
            <a:ext cx="476591"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6973CE62-043F-4E77-80C4-DE63F232D26F}" type="slidenum">
              <a:rPr lang="en-US" smtClean="0"/>
              <a:t>23</a:t>
            </a:fld>
            <a:endParaRPr lang="en-US"/>
          </a:p>
        </p:txBody>
      </p:sp>
      <p:graphicFrame>
        <p:nvGraphicFramePr>
          <p:cNvPr id="21" name="Table 20"/>
          <p:cNvGraphicFramePr>
            <a:graphicFrameLocks noGrp="1"/>
          </p:cNvGraphicFramePr>
          <p:nvPr>
            <p:extLst/>
          </p:nvPr>
        </p:nvGraphicFramePr>
        <p:xfrm>
          <a:off x="428972" y="3832905"/>
          <a:ext cx="6531061" cy="1419225"/>
        </p:xfrm>
        <a:graphic>
          <a:graphicData uri="http://schemas.openxmlformats.org/drawingml/2006/table">
            <a:tbl>
              <a:tblPr>
                <a:tableStyleId>{5940675A-B579-460E-94D1-54222C63F5DA}</a:tableStyleId>
              </a:tblPr>
              <a:tblGrid>
                <a:gridCol w="1947494"/>
                <a:gridCol w="3277689"/>
                <a:gridCol w="1305878"/>
              </a:tblGrid>
              <a:tr h="243840">
                <a:tc>
                  <a:txBody>
                    <a:bodyPr/>
                    <a:lstStyle/>
                    <a:p>
                      <a:pPr algn="ctr" fontAlgn="b"/>
                      <a:r>
                        <a:rPr lang="en-US" sz="1800" b="0" i="0" u="none" strike="noStrike" dirty="0" smtClean="0">
                          <a:solidFill>
                            <a:srgbClr val="000000"/>
                          </a:solidFill>
                          <a:latin typeface="Calibri"/>
                        </a:rPr>
                        <a:t>Timestamp</a:t>
                      </a:r>
                      <a:endParaRPr lang="en-US" sz="1800" b="0" i="0" u="none" strike="noStrike" dirty="0">
                        <a:solidFill>
                          <a:srgbClr val="000000"/>
                        </a:solidFill>
                        <a:latin typeface="Calibri"/>
                      </a:endParaRPr>
                    </a:p>
                  </a:txBody>
                  <a:tcPr marL="9525" marR="9525" marT="9525" marB="0" anchor="ctr"/>
                </a:tc>
                <a:tc>
                  <a:txBody>
                    <a:bodyPr/>
                    <a:lstStyle/>
                    <a:p>
                      <a:pPr algn="ctr" fontAlgn="b"/>
                      <a:r>
                        <a:rPr lang="en-US" sz="1800" b="0" i="0" u="none" strike="noStrike" dirty="0" smtClean="0">
                          <a:solidFill>
                            <a:srgbClr val="000000"/>
                          </a:solidFill>
                          <a:latin typeface="Calibri"/>
                        </a:rPr>
                        <a:t>Query</a:t>
                      </a:r>
                      <a:endParaRPr lang="en-US" sz="1800" b="0" i="0" u="none" strike="noStrike" dirty="0">
                        <a:solidFill>
                          <a:srgbClr val="000000"/>
                        </a:solidFill>
                        <a:latin typeface="Calibri"/>
                      </a:endParaRPr>
                    </a:p>
                  </a:txBody>
                  <a:tcPr marL="9525" marR="9525" marT="9525" marB="0" anchor="ctr"/>
                </a:tc>
                <a:tc>
                  <a:txBody>
                    <a:bodyPr/>
                    <a:lstStyle/>
                    <a:p>
                      <a:pPr algn="ctr" fontAlgn="b"/>
                      <a:r>
                        <a:rPr lang="en-US" sz="1800" b="0" i="0" u="none" strike="noStrike" dirty="0" smtClean="0">
                          <a:solidFill>
                            <a:srgbClr val="000000"/>
                          </a:solidFill>
                          <a:latin typeface="Calibri"/>
                        </a:rPr>
                        <a:t>Clicks</a:t>
                      </a:r>
                      <a:endParaRPr lang="en-US" sz="1800" b="0" i="0" u="none" strike="noStrike" dirty="0">
                        <a:solidFill>
                          <a:srgbClr val="000000"/>
                        </a:solidFill>
                        <a:latin typeface="Calibri"/>
                      </a:endParaRPr>
                    </a:p>
                  </a:txBody>
                  <a:tcPr marL="9525" marR="9525" marT="9525" marB="0" anchor="ctr"/>
                </a:tc>
              </a:tr>
              <a:tr h="243840">
                <a:tc>
                  <a:txBody>
                    <a:bodyPr/>
                    <a:lstStyle/>
                    <a:p>
                      <a:pPr algn="ctr" fontAlgn="b"/>
                      <a:r>
                        <a:rPr lang="en-US" sz="1800" u="none" strike="noStrike" dirty="0"/>
                        <a:t>5/29/2012 </a:t>
                      </a:r>
                      <a:r>
                        <a:rPr lang="en-US" sz="1800" u="none" strike="noStrike" dirty="0" smtClean="0"/>
                        <a:t>14:06:04</a:t>
                      </a:r>
                      <a:endParaRPr lang="en-US" sz="1800" b="0" i="0" u="none" strike="noStrike" dirty="0">
                        <a:solidFill>
                          <a:srgbClr val="000000"/>
                        </a:solidFill>
                        <a:latin typeface="Calibri"/>
                      </a:endParaRPr>
                    </a:p>
                  </a:txBody>
                  <a:tcPr marL="9525" marR="9525" marT="9525" marB="0" anchor="ctr"/>
                </a:tc>
                <a:tc>
                  <a:txBody>
                    <a:bodyPr/>
                    <a:lstStyle/>
                    <a:p>
                      <a:pPr algn="ctr" fontAlgn="b"/>
                      <a:r>
                        <a:rPr lang="en-US" sz="1800" u="none" strike="noStrike" dirty="0" err="1" smtClean="0"/>
                        <a:t>coney</a:t>
                      </a:r>
                      <a:r>
                        <a:rPr lang="en-US" sz="1800" u="none" strike="noStrike" dirty="0" smtClean="0"/>
                        <a:t> island Cincinnati</a:t>
                      </a:r>
                      <a:endParaRPr lang="en-US" sz="1800" b="0" i="0" u="none" strike="noStrike" dirty="0">
                        <a:solidFill>
                          <a:srgbClr val="000000"/>
                        </a:solidFill>
                        <a:latin typeface="Calibri"/>
                      </a:endParaRPr>
                    </a:p>
                  </a:txBody>
                  <a:tcPr marL="9525" marR="9525" marT="9525" marB="0" anchor="ctr"/>
                </a:tc>
                <a:tc>
                  <a:txBody>
                    <a:bodyPr/>
                    <a:lstStyle/>
                    <a:p>
                      <a:pPr algn="ctr" fontAlgn="b"/>
                      <a:endParaRPr lang="en-US" sz="1800" b="0" i="0" u="none" strike="noStrike" dirty="0">
                        <a:solidFill>
                          <a:srgbClr val="000000"/>
                        </a:solidFill>
                        <a:latin typeface="Calibri"/>
                      </a:endParaRPr>
                    </a:p>
                  </a:txBody>
                  <a:tcPr marL="9525" marR="9525" marT="9525" marB="0" anchor="ctr"/>
                </a:tc>
              </a:tr>
              <a:tr h="24384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u="none" strike="noStrike" dirty="0" smtClean="0"/>
                        <a:t>5/30/2012 12:12:04</a:t>
                      </a:r>
                      <a:endParaRPr lang="en-US" sz="1800" b="0" i="0" u="none" strike="noStrike" dirty="0" smtClean="0">
                        <a:solidFill>
                          <a:srgbClr val="000000"/>
                        </a:solidFill>
                        <a:latin typeface="+mn-lt"/>
                      </a:endParaRPr>
                    </a:p>
                  </a:txBody>
                  <a:tcPr marL="9525" marR="9525" marT="9525" marB="0" anchor="ctr"/>
                </a:tc>
                <a:tc>
                  <a:txBody>
                    <a:bodyPr/>
                    <a:lstStyle/>
                    <a:p>
                      <a:pPr algn="ctr" fontAlgn="b"/>
                      <a:r>
                        <a:rPr lang="en-US" sz="1800" u="none" strike="noStrike" dirty="0" smtClean="0"/>
                        <a:t>drive direction to </a:t>
                      </a:r>
                      <a:r>
                        <a:rPr lang="en-US" sz="1800" u="none" strike="noStrike" dirty="0" err="1" smtClean="0"/>
                        <a:t>coney</a:t>
                      </a:r>
                      <a:r>
                        <a:rPr lang="en-US" sz="1800" u="none" strike="noStrike" dirty="0" smtClean="0"/>
                        <a:t> island</a:t>
                      </a:r>
                      <a:endParaRPr lang="en-US" sz="1800" b="0" i="0" u="none" strike="noStrike" dirty="0">
                        <a:solidFill>
                          <a:srgbClr val="000000"/>
                        </a:solidFill>
                        <a:latin typeface="Calibri"/>
                      </a:endParaRPr>
                    </a:p>
                  </a:txBody>
                  <a:tcPr marL="9525" marR="9525" marT="9525" marB="0" anchor="ctr"/>
                </a:tc>
                <a:tc>
                  <a:txBody>
                    <a:bodyPr/>
                    <a:lstStyle/>
                    <a:p>
                      <a:pPr algn="ctr" fontAlgn="b"/>
                      <a:endParaRPr lang="en-US" sz="1800" b="0" i="0" u="none" strike="noStrike" dirty="0">
                        <a:solidFill>
                          <a:srgbClr val="000000"/>
                        </a:solidFill>
                        <a:latin typeface="Calibri"/>
                      </a:endParaRPr>
                    </a:p>
                  </a:txBody>
                  <a:tcPr marL="9525" marR="9525" marT="9525" marB="0" anchor="ctr"/>
                </a:tc>
              </a:tr>
              <a:tr h="0">
                <a:tc>
                  <a:txBody>
                    <a:bodyPr/>
                    <a:lstStyle/>
                    <a:p>
                      <a:pPr algn="ctr" fontAlgn="b"/>
                      <a:r>
                        <a:rPr lang="en-US" sz="1800" u="none" strike="noStrike" dirty="0" smtClean="0"/>
                        <a:t>5/31/2012 19:40:38</a:t>
                      </a:r>
                      <a:endParaRPr lang="en-US" sz="1800" b="0" i="0" u="none" strike="noStrike" dirty="0">
                        <a:solidFill>
                          <a:srgbClr val="000000"/>
                        </a:solidFill>
                        <a:latin typeface="Calibri"/>
                      </a:endParaRPr>
                    </a:p>
                  </a:txBody>
                  <a:tcPr marL="9525" marR="9525" marT="9525" marB="0" anchor="ctr"/>
                </a:tc>
                <a:tc>
                  <a:txBody>
                    <a:bodyPr/>
                    <a:lstStyle/>
                    <a:p>
                      <a:pPr marL="0" algn="ctr" defTabSz="914400" rtl="0" eaLnBrk="1" fontAlgn="b" latinLnBrk="0" hangingPunct="1"/>
                      <a:r>
                        <a:rPr lang="en-US" sz="1800" u="none" strike="noStrike" kern="1200" dirty="0" smtClean="0"/>
                        <a:t>motel 6 locations</a:t>
                      </a:r>
                      <a:endParaRPr lang="en-US" sz="1800" u="none" strike="noStrike"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endParaRPr lang="en-US" sz="1800" u="none" strike="noStrike" kern="1200" dirty="0">
                        <a:solidFill>
                          <a:schemeClr val="tx1"/>
                        </a:solidFill>
                        <a:latin typeface="+mn-lt"/>
                        <a:ea typeface="+mn-ea"/>
                        <a:cs typeface="+mn-cs"/>
                      </a:endParaRPr>
                    </a:p>
                  </a:txBody>
                  <a:tcPr marL="9525" marR="9525" marT="9525" marB="0" anchor="ctr"/>
                </a:tc>
              </a:tr>
              <a:tr h="243840">
                <a:tc>
                  <a:txBody>
                    <a:bodyPr/>
                    <a:lstStyle/>
                    <a:p>
                      <a:pPr algn="ctr" fontAlgn="b"/>
                      <a:r>
                        <a:rPr lang="en-US" sz="1800" u="none" strike="noStrike" dirty="0" smtClean="0"/>
                        <a:t>5/31/2012 19:45:04</a:t>
                      </a:r>
                      <a:endParaRPr lang="en-US" sz="1800" b="0" i="0" u="none" strike="noStrike" dirty="0">
                        <a:solidFill>
                          <a:srgbClr val="000000"/>
                        </a:solidFill>
                        <a:latin typeface="Calibri"/>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u="none" strike="noStrike" dirty="0" smtClean="0"/>
                        <a:t>Cincinnati hotels near </a:t>
                      </a:r>
                      <a:r>
                        <a:rPr lang="en-US" sz="1800" u="none" strike="noStrike" dirty="0" err="1" smtClean="0"/>
                        <a:t>coney</a:t>
                      </a:r>
                      <a:r>
                        <a:rPr lang="en-US" sz="1800" u="none" strike="noStrike" dirty="0" smtClean="0"/>
                        <a:t> island</a:t>
                      </a:r>
                      <a:endParaRPr lang="en-US" sz="1800" u="none" strike="noStrike" kern="1200" dirty="0">
                        <a:solidFill>
                          <a:schemeClr val="tx1"/>
                        </a:solidFill>
                        <a:latin typeface="+mn-lt"/>
                        <a:ea typeface="+mn-ea"/>
                        <a:cs typeface="+mn-cs"/>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800" u="none" strike="noStrike" kern="1200" dirty="0">
                        <a:solidFill>
                          <a:schemeClr val="tx1"/>
                        </a:solidFill>
                        <a:latin typeface="+mn-lt"/>
                        <a:ea typeface="+mn-ea"/>
                        <a:cs typeface="+mn-cs"/>
                      </a:endParaRPr>
                    </a:p>
                  </a:txBody>
                  <a:tcPr marL="9525" marR="9525" marT="9525" marB="0" anchor="ctr"/>
                </a:tc>
              </a:tr>
            </a:tbl>
          </a:graphicData>
        </a:graphic>
      </p:graphicFrame>
      <p:pic>
        <p:nvPicPr>
          <p:cNvPr id="22" name="Picture 26" descr="http://www.clker.com/cliparts/f/0/2/3/12161809281371254023jean_victor_balin_tick.svg.me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39251" y="4149529"/>
            <a:ext cx="300395" cy="22529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8" descr="http://4.bp.blogspot.com/_ARsOshRz11g/TNFHkkKCwVI/AAAAAAAACmc/yctIV_tCqYE/s1600/polls_525px_X_mark.svg_1531_677876_answer_2_xlarg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35698" y="4149529"/>
            <a:ext cx="196973" cy="22529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8" descr="http://4.bp.blogspot.com/_ARsOshRz11g/TNFHkkKCwVI/AAAAAAAACmc/yctIV_tCqYE/s1600/polls_525px_X_mark.svg_1531_677876_answer_2_xlarg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33671" y="4149529"/>
            <a:ext cx="196973" cy="22529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8" descr="http://4.bp.blogspot.com/_ARsOshRz11g/TNFHkkKCwVI/AAAAAAAACmc/yctIV_tCqYE/s1600/polls_525px_X_mark.svg_1531_677876_answer_2_xlarg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98335" y="4149529"/>
            <a:ext cx="196973" cy="22529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6" descr="http://www.clker.com/cliparts/f/0/2/3/12161809281371254023jean_victor_balin_tick.svg.me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69776" y="4428451"/>
            <a:ext cx="300395" cy="22529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http://4.bp.blogspot.com/_ARsOshRz11g/TNFHkkKCwVI/AAAAAAAACmc/yctIV_tCqYE/s1600/polls_525px_X_mark.svg_1531_677876_answer_2_xlarg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14601" y="4442433"/>
            <a:ext cx="196973" cy="22529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8" descr="http://4.bp.blogspot.com/_ARsOshRz11g/TNFHkkKCwVI/AAAAAAAACmc/yctIV_tCqYE/s1600/polls_525px_X_mark.svg_1531_677876_answer_2_xlarg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51055" y="4442433"/>
            <a:ext cx="196973" cy="22529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8" descr="http://4.bp.blogspot.com/_ARsOshRz11g/TNFHkkKCwVI/AAAAAAAACmc/yctIV_tCqYE/s1600/polls_525px_X_mark.svg_1531_677876_answer_2_xlarg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88958" y="4442433"/>
            <a:ext cx="196973" cy="22529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6" descr="http://www.clker.com/cliparts/f/0/2/3/12161809281371254023jean_victor_balin_tick.svg.me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41085" y="4727829"/>
            <a:ext cx="300395" cy="22529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8" descr="http://4.bp.blogspot.com/_ARsOshRz11g/TNFHkkKCwVI/AAAAAAAACmc/yctIV_tCqYE/s1600/polls_525px_X_mark.svg_1531_677876_answer_2_xlarg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42368" y="4727829"/>
            <a:ext cx="196973" cy="22529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8" descr="http://4.bp.blogspot.com/_ARsOshRz11g/TNFHkkKCwVI/AAAAAAAACmc/yctIV_tCqYE/s1600/polls_525px_X_mark.svg_1531_677876_answer_2_xlarg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02454" y="4725431"/>
            <a:ext cx="196973" cy="22529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8" descr="http://4.bp.blogspot.com/_ARsOshRz11g/TNFHkkKCwVI/AAAAAAAACmc/yctIV_tCqYE/s1600/polls_525px_X_mark.svg_1531_677876_answer_2_xlarg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69157" y="4725431"/>
            <a:ext cx="196973" cy="225296"/>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http://sweetclipart.com/multisite/sweetclipart/files/imagecache/middle/question_mark_blu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67174" y="5013225"/>
            <a:ext cx="129034" cy="22529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http://sweetclipart.com/multisite/sweetclipart/files/imagecache/middle/question_mark_blu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91441" y="5013225"/>
            <a:ext cx="129034" cy="225297"/>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http://sweetclipart.com/multisite/sweetclipart/files/imagecache/middle/question_mark_blu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03438" y="5013225"/>
            <a:ext cx="129034" cy="22529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http://sweetclipart.com/multisite/sweetclipart/files/imagecache/middle/question_mark_blu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87273" y="5013225"/>
            <a:ext cx="129034" cy="225297"/>
          </a:xfrm>
          <a:prstGeom prst="rect">
            <a:avLst/>
          </a:prstGeom>
          <a:noFill/>
          <a:extLst>
            <a:ext uri="{909E8E84-426E-40DD-AFC4-6F175D3DCCD1}">
              <a14:hiddenFill xmlns:a14="http://schemas.microsoft.com/office/drawing/2010/main">
                <a:solidFill>
                  <a:srgbClr val="FFFFFF"/>
                </a:solidFill>
              </a14:hiddenFill>
            </a:ext>
          </a:extLst>
        </p:spPr>
      </p:pic>
      <p:sp>
        <p:nvSpPr>
          <p:cNvPr id="50" name="Right Arrow 49"/>
          <p:cNvSpPr/>
          <p:nvPr/>
        </p:nvSpPr>
        <p:spPr>
          <a:xfrm rot="19710540">
            <a:off x="7200661" y="3884046"/>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noChangeArrowheads="1"/>
          </p:cNvPicPr>
          <p:nvPr/>
        </p:nvPicPr>
        <p:blipFill>
          <a:blip r:embed="rId11" cstate="print"/>
          <a:srcRect/>
          <a:stretch>
            <a:fillRect/>
          </a:stretch>
        </p:blipFill>
        <p:spPr bwMode="auto">
          <a:xfrm>
            <a:off x="874295" y="2825374"/>
            <a:ext cx="861195" cy="861195"/>
          </a:xfrm>
          <a:prstGeom prst="rect">
            <a:avLst/>
          </a:prstGeom>
          <a:noFill/>
          <a:ln w="9525">
            <a:noFill/>
            <a:miter lim="800000"/>
            <a:headEnd/>
            <a:tailEnd/>
          </a:ln>
        </p:spPr>
      </p:pic>
    </p:spTree>
    <p:extLst>
      <p:ext uri="{BB962C8B-B14F-4D97-AF65-F5344CB8AC3E}">
        <p14:creationId xmlns:p14="http://schemas.microsoft.com/office/powerpoint/2010/main" val="177660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0"/>
                                        </p:tgtEl>
                                        <p:attrNameLst>
                                          <p:attrName>style.visibility</p:attrName>
                                        </p:attrNameLst>
                                      </p:cBhvr>
                                      <p:to>
                                        <p:strVal val="hidden"/>
                                      </p:to>
                                    </p:set>
                                  </p:childTnLst>
                                </p:cTn>
                              </p:par>
                              <p:par>
                                <p:cTn id="7" presetID="22" presetClass="entr" presetSubtype="8"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animEffect transition="in" filter="wipe(left)">
                                      <p:cBhvr>
                                        <p:cTn id="9" dur="500"/>
                                        <p:tgtEl>
                                          <p:spTgt spid="50"/>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38"/>
                                        </p:tgtEl>
                                        <p:attrNameLst>
                                          <p:attrName>style.visibility</p:attrName>
                                        </p:attrNameLst>
                                      </p:cBhvr>
                                      <p:to>
                                        <p:strVal val="hidden"/>
                                      </p:to>
                                    </p:set>
                                  </p:childTnLst>
                                </p:cTn>
                              </p:par>
                              <p:par>
                                <p:cTn id="22" presetID="3" presetClass="entr" presetSubtype="10"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blinds(horizontal)">
                                      <p:cBhvr>
                                        <p:cTn id="24" dur="500"/>
                                        <p:tgtEl>
                                          <p:spTgt spid="33"/>
                                        </p:tgtEl>
                                      </p:cBhvr>
                                    </p:animEffect>
                                  </p:childTnLst>
                                </p:cTn>
                              </p:par>
                              <p:par>
                                <p:cTn id="25" presetID="10"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up)">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blinds(horizontal)">
                                      <p:cBhvr>
                                        <p:cTn id="35" dur="500"/>
                                        <p:tgtEl>
                                          <p:spTgt spid="35"/>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blinds(horizontal)">
                                      <p:cBhvr>
                                        <p:cTn id="38" dur="500"/>
                                        <p:tgtEl>
                                          <p:spTgt spid="3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right)">
                                      <p:cBhvr>
                                        <p:cTn id="4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41" grpId="0" animBg="1"/>
      <p:bldP spid="5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429001" y="2825261"/>
            <a:ext cx="5584031" cy="10668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dirty="0"/>
              <a:t>Linear </a:t>
            </a:r>
            <a:r>
              <a:rPr lang="en-US" dirty="0" smtClean="0"/>
              <a:t>Regression Based Model Adaptation</a:t>
            </a:r>
            <a:endParaRPr lang="en-US" dirty="0"/>
          </a:p>
        </p:txBody>
      </p:sp>
      <p:sp>
        <p:nvSpPr>
          <p:cNvPr id="3" name="Content Placeholder 2"/>
          <p:cNvSpPr>
            <a:spLocks noGrp="1"/>
          </p:cNvSpPr>
          <p:nvPr>
            <p:ph idx="1"/>
          </p:nvPr>
        </p:nvSpPr>
        <p:spPr/>
        <p:txBody>
          <a:bodyPr/>
          <a:lstStyle/>
          <a:p>
            <a:r>
              <a:rPr lang="en-US" dirty="0" smtClean="0"/>
              <a:t>Adapting global ranking model for each individual user</a:t>
            </a:r>
          </a:p>
          <a:p>
            <a:pPr lvl="1"/>
            <a:endParaRPr lang="en-US" dirty="0"/>
          </a:p>
        </p:txBody>
      </p:sp>
      <p:sp>
        <p:nvSpPr>
          <p:cNvPr id="23" name="TextBox 22"/>
          <p:cNvSpPr txBox="1"/>
          <p:nvPr/>
        </p:nvSpPr>
        <p:spPr>
          <a:xfrm>
            <a:off x="2133600" y="4425461"/>
            <a:ext cx="3657600" cy="1569660"/>
          </a:xfrm>
          <a:prstGeom prst="rect">
            <a:avLst/>
          </a:prstGeom>
          <a:noFill/>
          <a:ln w="19050">
            <a:noFill/>
            <a:prstDash val="dash"/>
          </a:ln>
        </p:spPr>
        <p:txBody>
          <a:bodyPr wrap="square" rtlCol="0">
            <a:spAutoFit/>
          </a:bodyPr>
          <a:lstStyle/>
          <a:p>
            <a:r>
              <a:rPr lang="en-US" sz="2400" dirty="0" smtClean="0"/>
              <a:t>Loss </a:t>
            </a:r>
            <a:r>
              <a:rPr lang="en-US" sz="2400" dirty="0"/>
              <a:t>function from any </a:t>
            </a:r>
            <a:r>
              <a:rPr lang="en-US" sz="2400" dirty="0" smtClean="0"/>
              <a:t>linear learning-to-rank </a:t>
            </a:r>
            <a:r>
              <a:rPr lang="en-US" sz="2400" dirty="0"/>
              <a:t>algorithm, e.g., </a:t>
            </a:r>
            <a:r>
              <a:rPr lang="en-US" sz="2400" dirty="0" err="1"/>
              <a:t>RankNet</a:t>
            </a:r>
            <a:r>
              <a:rPr lang="en-US" sz="2400" dirty="0"/>
              <a:t>, </a:t>
            </a:r>
            <a:r>
              <a:rPr lang="en-US" sz="2400" dirty="0" err="1"/>
              <a:t>LambdaRank</a:t>
            </a:r>
            <a:r>
              <a:rPr lang="en-US" sz="2400" dirty="0"/>
              <a:t>, </a:t>
            </a:r>
            <a:r>
              <a:rPr lang="en-US" sz="2400" dirty="0" err="1"/>
              <a:t>RankSVM</a:t>
            </a:r>
            <a:endParaRPr lang="en-US" sz="2400" dirty="0"/>
          </a:p>
        </p:txBody>
      </p:sp>
      <p:cxnSp>
        <p:nvCxnSpPr>
          <p:cNvPr id="31" name="Straight Arrow Connector 30"/>
          <p:cNvCxnSpPr>
            <a:stCxn id="23" idx="0"/>
          </p:cNvCxnSpPr>
          <p:nvPr/>
        </p:nvCxnSpPr>
        <p:spPr>
          <a:xfrm rot="5400000" flipH="1" flipV="1">
            <a:off x="4495800" y="2596661"/>
            <a:ext cx="1295400" cy="2362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248400" y="4425462"/>
            <a:ext cx="3886200" cy="461665"/>
          </a:xfrm>
          <a:prstGeom prst="rect">
            <a:avLst/>
          </a:prstGeom>
          <a:noFill/>
        </p:spPr>
        <p:txBody>
          <a:bodyPr wrap="square" rtlCol="0">
            <a:spAutoFit/>
          </a:bodyPr>
          <a:lstStyle/>
          <a:p>
            <a:pPr algn="ctr"/>
            <a:r>
              <a:rPr lang="en-US" sz="2400" dirty="0"/>
              <a:t>Complexity of </a:t>
            </a:r>
            <a:r>
              <a:rPr lang="en-US" sz="2400" dirty="0" smtClean="0"/>
              <a:t>adaptation</a:t>
            </a:r>
            <a:endParaRPr lang="en-US" sz="2400" dirty="0"/>
          </a:p>
        </p:txBody>
      </p:sp>
      <p:cxnSp>
        <p:nvCxnSpPr>
          <p:cNvPr id="32" name="Straight Arrow Connector 31"/>
          <p:cNvCxnSpPr>
            <a:stCxn id="26" idx="0"/>
          </p:cNvCxnSpPr>
          <p:nvPr/>
        </p:nvCxnSpPr>
        <p:spPr>
          <a:xfrm flipV="1">
            <a:off x="8191500" y="3130061"/>
            <a:ext cx="4763" cy="1295401"/>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6973CE62-043F-4E77-80C4-DE63F232D26F}" type="slidenum">
              <a:rPr lang="en-US" smtClean="0"/>
              <a:t>24</a:t>
            </a:fld>
            <a:endParaRPr lang="en-US"/>
          </a:p>
        </p:txBody>
      </p:sp>
    </p:spTree>
    <p:extLst>
      <p:ext uri="{BB962C8B-B14F-4D97-AF65-F5344CB8AC3E}">
        <p14:creationId xmlns:p14="http://schemas.microsoft.com/office/powerpoint/2010/main" val="158675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22" presetClass="entr" presetSubtype="4" fill="hold" nodeType="withEffect">
                                  <p:stCondLst>
                                    <p:cond delay="0"/>
                                  </p:stCondLst>
                                  <p:childTnLst>
                                    <p:set>
                                      <p:cBhvr>
                                        <p:cTn id="8" dur="1" fill="hold">
                                          <p:stCondLst>
                                            <p:cond delay="0"/>
                                          </p:stCondLst>
                                        </p:cTn>
                                        <p:tgtEl>
                                          <p:spTgt spid="31"/>
                                        </p:tgtEl>
                                        <p:attrNameLst>
                                          <p:attrName>style.visibility</p:attrName>
                                        </p:attrNameLst>
                                      </p:cBhvr>
                                      <p:to>
                                        <p:strVal val="visible"/>
                                      </p:to>
                                    </p:set>
                                    <p:animEffect transition="in" filter="wipe(down)">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par>
                                <p:cTn id="14" presetID="22" presetClass="entr" presetSubtype="4"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down)">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sp>
        <p:nvSpPr>
          <p:cNvPr id="3" name="Content Placeholder 2"/>
          <p:cNvSpPr>
            <a:spLocks noGrp="1"/>
          </p:cNvSpPr>
          <p:nvPr>
            <p:ph idx="1"/>
          </p:nvPr>
        </p:nvSpPr>
        <p:spPr/>
        <p:txBody>
          <a:bodyPr/>
          <a:lstStyle/>
          <a:p>
            <a:r>
              <a:rPr lang="en-US" dirty="0" smtClean="0"/>
              <a:t>Dataset</a:t>
            </a:r>
          </a:p>
          <a:p>
            <a:pPr lvl="1"/>
            <a:r>
              <a:rPr lang="en-US" dirty="0"/>
              <a:t>Bing.com query log: May 27, 2012 – May 31, </a:t>
            </a:r>
            <a:r>
              <a:rPr lang="en-US" dirty="0" smtClean="0"/>
              <a:t>2012</a:t>
            </a:r>
          </a:p>
          <a:p>
            <a:pPr lvl="1"/>
            <a:r>
              <a:rPr lang="en-US" dirty="0" smtClean="0"/>
              <a:t>Manual relevance annotation</a:t>
            </a:r>
          </a:p>
          <a:p>
            <a:pPr lvl="2"/>
            <a:r>
              <a:rPr lang="en-US" dirty="0" smtClean="0"/>
              <a:t>5-grade relevance score</a:t>
            </a:r>
          </a:p>
          <a:p>
            <a:pPr lvl="1"/>
            <a:r>
              <a:rPr lang="en-US" dirty="0" smtClean="0"/>
              <a:t>1830 ranking features</a:t>
            </a:r>
          </a:p>
          <a:p>
            <a:pPr lvl="2"/>
            <a:r>
              <a:rPr lang="en-US" dirty="0" smtClean="0"/>
              <a:t>BM25, PageRank, </a:t>
            </a:r>
            <a:r>
              <a:rPr lang="en-US" dirty="0" err="1" smtClean="0"/>
              <a:t>tf</a:t>
            </a:r>
            <a:r>
              <a:rPr lang="en-US" dirty="0" smtClean="0"/>
              <a:t>*</a:t>
            </a:r>
            <a:r>
              <a:rPr lang="en-US" dirty="0" err="1" smtClean="0"/>
              <a:t>idf</a:t>
            </a:r>
            <a:r>
              <a:rPr lang="en-US" dirty="0" smtClean="0"/>
              <a:t> and etc.</a:t>
            </a:r>
            <a:endParaRPr lang="en-US" dirty="0"/>
          </a:p>
        </p:txBody>
      </p:sp>
      <p:sp>
        <p:nvSpPr>
          <p:cNvPr id="9" name="Slide Number Placeholder 8"/>
          <p:cNvSpPr>
            <a:spLocks noGrp="1"/>
          </p:cNvSpPr>
          <p:nvPr>
            <p:ph type="sldNum" sz="quarter" idx="12"/>
          </p:nvPr>
        </p:nvSpPr>
        <p:spPr/>
        <p:txBody>
          <a:bodyPr/>
          <a:lstStyle/>
          <a:p>
            <a:fld id="{9F2AE6BE-DF6A-4399-AA13-CB69E4F325FD}" type="slidenum">
              <a:rPr lang="en-US" smtClean="0"/>
              <a:t>25</a:t>
            </a:fld>
            <a:endParaRPr lang="en-US"/>
          </a:p>
        </p:txBody>
      </p:sp>
      <p:pic>
        <p:nvPicPr>
          <p:cNvPr id="5" name="Picture 4"/>
          <p:cNvPicPr>
            <a:picLocks noChangeAspect="1"/>
          </p:cNvPicPr>
          <p:nvPr/>
        </p:nvPicPr>
        <p:blipFill>
          <a:blip r:embed="rId2"/>
          <a:stretch>
            <a:fillRect/>
          </a:stretch>
        </p:blipFill>
        <p:spPr>
          <a:xfrm>
            <a:off x="2551493" y="4532490"/>
            <a:ext cx="7572375" cy="1476375"/>
          </a:xfrm>
          <a:prstGeom prst="rect">
            <a:avLst/>
          </a:prstGeom>
        </p:spPr>
      </p:pic>
    </p:spTree>
    <p:extLst>
      <p:ext uri="{BB962C8B-B14F-4D97-AF65-F5344CB8AC3E}">
        <p14:creationId xmlns:p14="http://schemas.microsoft.com/office/powerpoint/2010/main" val="28837565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2650634" y="3035077"/>
          <a:ext cx="7588666" cy="2723245"/>
        </p:xfrm>
        <a:graphic>
          <a:graphicData uri="http://schemas.openxmlformats.org/drawingml/2006/table">
            <a:tbl>
              <a:tblPr firstRow="1" firstCol="1">
                <a:tableStyleId>{9D7B26C5-4107-4FEC-AEDC-1716B250A1EF}</a:tableStyleId>
              </a:tblPr>
              <a:tblGrid>
                <a:gridCol w="2168191"/>
                <a:gridCol w="1084095"/>
                <a:gridCol w="1084095"/>
                <a:gridCol w="1084095"/>
                <a:gridCol w="1084095"/>
                <a:gridCol w="1084095"/>
              </a:tblGrid>
              <a:tr h="389035">
                <a:tc>
                  <a:txBody>
                    <a:bodyPr/>
                    <a:lstStyle/>
                    <a:p>
                      <a:pPr algn="ctr" fontAlgn="ctr"/>
                      <a:r>
                        <a:rPr lang="en-US" sz="2000" u="none" strike="noStrike" dirty="0">
                          <a:effectLst/>
                        </a:rPr>
                        <a:t>User Class</a:t>
                      </a:r>
                      <a:endParaRPr lang="en-US" sz="2000" b="0" i="0" u="none" strike="noStrike" dirty="0">
                        <a:solidFill>
                          <a:srgbClr val="000000"/>
                        </a:solidFill>
                        <a:effectLst/>
                        <a:latin typeface="Calibri" panose="020F0502020204030204" pitchFamily="34" charset="0"/>
                      </a:endParaRPr>
                    </a:p>
                  </a:txBody>
                  <a:tcPr marL="9525" marR="9525" marT="9525" marB="0" anchor="ctr">
                    <a:lnT w="28575" cap="flat" cmpd="sng" algn="ctr">
                      <a:solidFill>
                        <a:schemeClr val="tx1"/>
                      </a:solidFill>
                      <a:prstDash val="solid"/>
                      <a:round/>
                      <a:headEnd type="none" w="med" len="med"/>
                      <a:tailEnd type="none" w="med" len="med"/>
                    </a:lnT>
                  </a:tcPr>
                </a:tc>
                <a:tc>
                  <a:txBody>
                    <a:bodyPr/>
                    <a:lstStyle/>
                    <a:p>
                      <a:pPr algn="ctr" fontAlgn="ctr"/>
                      <a:r>
                        <a:rPr lang="en-US" sz="2000" u="none" strike="noStrike" dirty="0">
                          <a:effectLst/>
                        </a:rPr>
                        <a:t>Method</a:t>
                      </a:r>
                      <a:endParaRPr lang="en-US" sz="2000" b="0" i="0" u="none" strike="noStrike" dirty="0">
                        <a:solidFill>
                          <a:srgbClr val="000000"/>
                        </a:solidFill>
                        <a:effectLst/>
                        <a:latin typeface="Calibri" panose="020F0502020204030204" pitchFamily="34" charset="0"/>
                      </a:endParaRPr>
                    </a:p>
                  </a:txBody>
                  <a:tcPr marL="9525" marR="9525" marT="9525" marB="0" anchor="ctr">
                    <a:lnT w="28575" cap="flat" cmpd="sng" algn="ctr">
                      <a:solidFill>
                        <a:schemeClr val="tx1"/>
                      </a:solidFill>
                      <a:prstDash val="solid"/>
                      <a:round/>
                      <a:headEnd type="none" w="med" len="med"/>
                      <a:tailEnd type="none" w="med" len="med"/>
                    </a:lnT>
                  </a:tcPr>
                </a:tc>
                <a:tc>
                  <a:txBody>
                    <a:bodyPr/>
                    <a:lstStyle/>
                    <a:p>
                      <a:pPr algn="ctr" fontAlgn="ctr"/>
                      <a:r>
                        <a:rPr lang="el-GR" sz="2000" u="none" strike="noStrike" dirty="0">
                          <a:effectLst/>
                        </a:rPr>
                        <a:t>Δ</a:t>
                      </a:r>
                      <a:r>
                        <a:rPr lang="en-US" sz="2000" u="none" strike="noStrike" dirty="0">
                          <a:effectLst/>
                        </a:rPr>
                        <a:t>MAP</a:t>
                      </a:r>
                      <a:endParaRPr lang="en-US" sz="2000" b="0" i="0" u="none" strike="noStrike" dirty="0">
                        <a:solidFill>
                          <a:srgbClr val="000000"/>
                        </a:solidFill>
                        <a:effectLst/>
                        <a:latin typeface="Calibri" panose="020F0502020204030204" pitchFamily="34" charset="0"/>
                      </a:endParaRPr>
                    </a:p>
                  </a:txBody>
                  <a:tcPr marL="9525" marR="9525" marT="9525" marB="0" anchor="ctr">
                    <a:lnT w="28575" cap="flat" cmpd="sng" algn="ctr">
                      <a:solidFill>
                        <a:schemeClr val="tx1"/>
                      </a:solidFill>
                      <a:prstDash val="solid"/>
                      <a:round/>
                      <a:headEnd type="none" w="med" len="med"/>
                      <a:tailEnd type="none" w="med" len="med"/>
                    </a:lnT>
                  </a:tcPr>
                </a:tc>
                <a:tc>
                  <a:txBody>
                    <a:bodyPr/>
                    <a:lstStyle/>
                    <a:p>
                      <a:pPr algn="ctr" fontAlgn="b"/>
                      <a:r>
                        <a:rPr lang="el-GR" sz="2000" u="none" strike="noStrike" dirty="0">
                          <a:effectLst/>
                        </a:rPr>
                        <a:t>Δ</a:t>
                      </a:r>
                      <a:r>
                        <a:rPr lang="en-US" sz="2000" u="none" strike="noStrike" dirty="0">
                          <a:effectLst/>
                        </a:rPr>
                        <a:t>P@1</a:t>
                      </a:r>
                      <a:endParaRPr lang="en-US" sz="2000" b="0" i="0" u="none" strike="noStrike" dirty="0">
                        <a:solidFill>
                          <a:srgbClr val="000000"/>
                        </a:solidFill>
                        <a:effectLst/>
                        <a:latin typeface="Calibri" panose="020F0502020204030204" pitchFamily="34" charset="0"/>
                      </a:endParaRPr>
                    </a:p>
                  </a:txBody>
                  <a:tcPr marL="9525" marR="9525" marT="9525" marB="0" anchor="ctr">
                    <a:lnT w="28575" cap="flat" cmpd="sng" algn="ctr">
                      <a:solidFill>
                        <a:schemeClr val="tx1"/>
                      </a:solidFill>
                      <a:prstDash val="solid"/>
                      <a:round/>
                      <a:headEnd type="none" w="med" len="med"/>
                      <a:tailEnd type="none" w="med" len="med"/>
                    </a:lnT>
                  </a:tcPr>
                </a:tc>
                <a:tc>
                  <a:txBody>
                    <a:bodyPr/>
                    <a:lstStyle/>
                    <a:p>
                      <a:pPr algn="ctr" fontAlgn="b"/>
                      <a:r>
                        <a:rPr lang="el-GR" sz="2000" u="none" strike="noStrike" dirty="0">
                          <a:effectLst/>
                        </a:rPr>
                        <a:t>Δ</a:t>
                      </a:r>
                      <a:r>
                        <a:rPr lang="en-US" sz="2000" u="none" strike="noStrike" dirty="0">
                          <a:effectLst/>
                        </a:rPr>
                        <a:t>P@3</a:t>
                      </a:r>
                      <a:endParaRPr lang="en-US" sz="2000" b="0" i="0" u="none" strike="noStrike" dirty="0">
                        <a:solidFill>
                          <a:srgbClr val="000000"/>
                        </a:solidFill>
                        <a:effectLst/>
                        <a:latin typeface="Calibri" panose="020F0502020204030204" pitchFamily="34" charset="0"/>
                      </a:endParaRPr>
                    </a:p>
                  </a:txBody>
                  <a:tcPr marL="9525" marR="9525" marT="9525" marB="0" anchor="ctr">
                    <a:lnT w="28575" cap="flat" cmpd="sng" algn="ctr">
                      <a:solidFill>
                        <a:schemeClr val="tx1"/>
                      </a:solidFill>
                      <a:prstDash val="solid"/>
                      <a:round/>
                      <a:headEnd type="none" w="med" len="med"/>
                      <a:tailEnd type="none" w="med" len="med"/>
                    </a:lnT>
                  </a:tcPr>
                </a:tc>
                <a:tc>
                  <a:txBody>
                    <a:bodyPr/>
                    <a:lstStyle/>
                    <a:p>
                      <a:pPr algn="ctr" fontAlgn="ctr"/>
                      <a:r>
                        <a:rPr lang="el-GR" sz="2000" u="none" strike="noStrike" dirty="0">
                          <a:effectLst/>
                        </a:rPr>
                        <a:t>Δ</a:t>
                      </a:r>
                      <a:r>
                        <a:rPr lang="en-US" sz="2000" u="none" strike="noStrike" dirty="0">
                          <a:effectLst/>
                        </a:rPr>
                        <a:t>MRR</a:t>
                      </a:r>
                      <a:endParaRPr lang="en-US" sz="2000" b="0" i="0" u="none" strike="noStrike" dirty="0">
                        <a:solidFill>
                          <a:srgbClr val="000000"/>
                        </a:solidFill>
                        <a:effectLst/>
                        <a:latin typeface="Calibri" panose="020F0502020204030204" pitchFamily="34" charset="0"/>
                      </a:endParaRPr>
                    </a:p>
                  </a:txBody>
                  <a:tcPr marL="9525" marR="9525" marT="9525" marB="0" anchor="ctr">
                    <a:lnT w="28575" cap="flat" cmpd="sng" algn="ctr">
                      <a:solidFill>
                        <a:schemeClr val="tx1"/>
                      </a:solidFill>
                      <a:prstDash val="solid"/>
                      <a:round/>
                      <a:headEnd type="none" w="med" len="med"/>
                      <a:tailEnd type="none" w="med" len="med"/>
                    </a:lnT>
                  </a:tcPr>
                </a:tc>
              </a:tr>
              <a:tr h="389035">
                <a:tc rowSpan="2">
                  <a:txBody>
                    <a:bodyPr/>
                    <a:lstStyle/>
                    <a:p>
                      <a:pPr algn="ctr" fontAlgn="ctr"/>
                      <a:r>
                        <a:rPr lang="en-US" sz="2000" u="none" strike="noStrike" dirty="0">
                          <a:effectLst/>
                        </a:rPr>
                        <a:t>Heavy</a:t>
                      </a:r>
                      <a:endParaRPr lang="en-US" sz="20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2000" i="0" u="none" strike="noStrike" dirty="0">
                          <a:effectLst/>
                        </a:rPr>
                        <a:t>RA</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u="none" strike="noStrike">
                          <a:effectLst/>
                        </a:rPr>
                        <a:t>0.1843</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u="none" strike="noStrike">
                          <a:effectLst/>
                        </a:rPr>
                        <a:t>0.3309</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u="none" strike="noStrike">
                          <a:effectLst/>
                        </a:rPr>
                        <a:t>0.0120</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u="none" strike="noStrike" dirty="0">
                          <a:effectLst/>
                        </a:rPr>
                        <a:t>0.1832</a:t>
                      </a:r>
                      <a:endParaRPr lang="en-US" sz="2000" b="0" i="0" u="none" strike="noStrike" dirty="0">
                        <a:solidFill>
                          <a:srgbClr val="000000"/>
                        </a:solidFill>
                        <a:effectLst/>
                        <a:latin typeface="Calibri" panose="020F0502020204030204" pitchFamily="34" charset="0"/>
                      </a:endParaRPr>
                    </a:p>
                  </a:txBody>
                  <a:tcPr marL="9525" marR="9525" marT="9525" marB="0" anchor="ctr"/>
                </a:tc>
              </a:tr>
              <a:tr h="389035">
                <a:tc vMerge="1">
                  <a:txBody>
                    <a:bodyPr/>
                    <a:lstStyle/>
                    <a:p>
                      <a:endParaRPr lang="en-US"/>
                    </a:p>
                  </a:txBody>
                  <a:tcPr/>
                </a:tc>
                <a:tc>
                  <a:txBody>
                    <a:bodyPr/>
                    <a:lstStyle/>
                    <a:p>
                      <a:pPr algn="ctr" fontAlgn="ctr"/>
                      <a:r>
                        <a:rPr lang="en-US" sz="2000" i="0" u="none" strike="noStrike" dirty="0" smtClean="0">
                          <a:effectLst/>
                        </a:rPr>
                        <a:t>Cross</a:t>
                      </a:r>
                      <a:endParaRPr lang="en-US" sz="20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0.1998</a:t>
                      </a:r>
                      <a:endParaRPr lang="en-US" sz="20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0.3523</a:t>
                      </a:r>
                      <a:endParaRPr lang="en-US" sz="20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0.0182</a:t>
                      </a:r>
                      <a:endParaRPr lang="en-US" sz="20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0.1994</a:t>
                      </a:r>
                      <a:endParaRPr lang="en-US" sz="20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r>
              <a:tr h="389035">
                <a:tc rowSpan="2">
                  <a:txBody>
                    <a:bodyPr/>
                    <a:lstStyle/>
                    <a:p>
                      <a:pPr algn="ctr" fontAlgn="ctr"/>
                      <a:r>
                        <a:rPr lang="en-US" sz="2000" u="none" strike="noStrike" dirty="0">
                          <a:effectLst/>
                        </a:rPr>
                        <a:t>Medium</a:t>
                      </a:r>
                      <a:endParaRPr lang="en-US" sz="20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i="0" u="none" strike="noStrike" dirty="0">
                          <a:effectLst/>
                        </a:rPr>
                        <a:t>RA</a:t>
                      </a:r>
                      <a:endParaRPr lang="en-US" sz="20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sz="2000" u="none" strike="noStrike">
                          <a:effectLst/>
                        </a:rPr>
                        <a:t>0.1102</a:t>
                      </a:r>
                      <a:endParaRPr lang="en-US" sz="20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sz="2000" u="none" strike="noStrike">
                          <a:effectLst/>
                        </a:rPr>
                        <a:t>0.2129</a:t>
                      </a:r>
                      <a:endParaRPr lang="en-US" sz="20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sz="2000" u="none" strike="noStrike" dirty="0">
                          <a:effectLst/>
                        </a:rPr>
                        <a:t>0.0025</a:t>
                      </a:r>
                      <a:endParaRPr lang="en-US" sz="20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sz="2000" u="none" strike="noStrike" dirty="0">
                          <a:effectLst/>
                        </a:rPr>
                        <a:t>0.1103</a:t>
                      </a:r>
                      <a:endParaRPr lang="en-US" sz="20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r>
              <a:tr h="389035">
                <a:tc vMerge="1">
                  <a:txBody>
                    <a:bodyPr/>
                    <a:lstStyle/>
                    <a:p>
                      <a:endParaRPr lang="en-US"/>
                    </a:p>
                  </a:txBody>
                  <a:tcPr/>
                </a:tc>
                <a:tc>
                  <a:txBody>
                    <a:bodyPr/>
                    <a:lstStyle/>
                    <a:p>
                      <a:pPr algn="ctr" fontAlgn="ctr"/>
                      <a:r>
                        <a:rPr lang="en-US" sz="2000" i="0" u="none" strike="noStrike" dirty="0" smtClean="0">
                          <a:effectLst/>
                        </a:rPr>
                        <a:t>Cross</a:t>
                      </a:r>
                      <a:endParaRPr lang="en-US" sz="20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a:effectLst/>
                        </a:rPr>
                        <a:t>0.1494</a:t>
                      </a:r>
                      <a:endParaRPr lang="en-US" sz="2000" b="0" i="0" u="none" strike="noStrike">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a:effectLst/>
                        </a:rPr>
                        <a:t>0.2561</a:t>
                      </a:r>
                      <a:endParaRPr lang="en-US" sz="2000" b="0" i="0" u="none" strike="noStrike">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a:effectLst/>
                        </a:rPr>
                        <a:t>0.0208</a:t>
                      </a:r>
                      <a:endParaRPr lang="en-US" sz="2000" b="0" i="0" u="none" strike="noStrike">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0.1500</a:t>
                      </a:r>
                      <a:endParaRPr lang="en-US" sz="20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r>
              <a:tr h="389035">
                <a:tc rowSpan="2">
                  <a:txBody>
                    <a:bodyPr/>
                    <a:lstStyle/>
                    <a:p>
                      <a:pPr algn="ctr" fontAlgn="ctr"/>
                      <a:r>
                        <a:rPr lang="en-US" sz="2000" u="none" strike="noStrike" dirty="0">
                          <a:effectLst/>
                        </a:rPr>
                        <a:t>Light</a:t>
                      </a:r>
                      <a:endParaRPr lang="en-US" sz="20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US" sz="2000" i="0" u="none" strike="noStrike" dirty="0">
                          <a:effectLst/>
                        </a:rPr>
                        <a:t>RA</a:t>
                      </a:r>
                      <a:endParaRPr lang="en-US" sz="20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sz="2000" u="none" strike="noStrike">
                          <a:effectLst/>
                        </a:rPr>
                        <a:t>0.0042</a:t>
                      </a:r>
                      <a:endParaRPr lang="en-US" sz="20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2000" u="none" strike="noStrike" dirty="0">
                          <a:effectLst/>
                        </a:rPr>
                        <a:t>0.0575</a:t>
                      </a:r>
                      <a:endParaRPr lang="en-US" sz="20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sz="2000" u="none" strike="noStrike">
                          <a:effectLst/>
                        </a:rPr>
                        <a:t>-0.0221</a:t>
                      </a:r>
                      <a:endParaRPr lang="en-US" sz="20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2000" u="none" strike="noStrike" dirty="0">
                          <a:effectLst/>
                        </a:rPr>
                        <a:t>0.0041</a:t>
                      </a:r>
                      <a:endParaRPr lang="en-US" sz="20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r>
              <a:tr h="389035">
                <a:tc vMerge="1">
                  <a:txBody>
                    <a:bodyPr/>
                    <a:lstStyle/>
                    <a:p>
                      <a:endParaRPr lang="en-US"/>
                    </a:p>
                  </a:txBody>
                  <a:tcPr/>
                </a:tc>
                <a:tc>
                  <a:txBody>
                    <a:bodyPr/>
                    <a:lstStyle/>
                    <a:p>
                      <a:pPr algn="ctr" fontAlgn="ctr"/>
                      <a:r>
                        <a:rPr lang="en-US" sz="2000" i="0" u="none" strike="noStrike" dirty="0" smtClean="0">
                          <a:effectLst/>
                        </a:rPr>
                        <a:t>Cross</a:t>
                      </a:r>
                      <a:endParaRPr lang="en-US" sz="2000" b="0" i="0" u="none" strike="noStrike" dirty="0">
                        <a:solidFill>
                          <a:srgbClr val="000000"/>
                        </a:solidFill>
                        <a:effectLst/>
                        <a:latin typeface="Calibri" panose="020F0502020204030204" pitchFamily="34" charset="0"/>
                      </a:endParaRPr>
                    </a:p>
                  </a:txBody>
                  <a:tcPr marL="9525" marR="9525" marT="9525" marB="0" anchor="ctr">
                    <a:lnB w="28575" cap="flat" cmpd="sng" algn="ctr">
                      <a:solidFill>
                        <a:schemeClr val="tx1"/>
                      </a:solidFill>
                      <a:prstDash val="solid"/>
                      <a:round/>
                      <a:headEnd type="none" w="med" len="med"/>
                      <a:tailEnd type="none" w="med" len="med"/>
                    </a:lnB>
                  </a:tcPr>
                </a:tc>
                <a:tc>
                  <a:txBody>
                    <a:bodyPr/>
                    <a:lstStyle/>
                    <a:p>
                      <a:pPr algn="ctr" fontAlgn="ctr"/>
                      <a:r>
                        <a:rPr lang="en-US" sz="2000" u="none" strike="noStrike">
                          <a:effectLst/>
                        </a:rPr>
                        <a:t>0.0403</a:t>
                      </a:r>
                      <a:endParaRPr lang="en-US" sz="2000" b="0" i="0" u="none" strike="noStrike">
                        <a:solidFill>
                          <a:srgbClr val="000000"/>
                        </a:solidFill>
                        <a:effectLst/>
                        <a:latin typeface="Calibri" panose="020F0502020204030204" pitchFamily="34" charset="0"/>
                      </a:endParaRPr>
                    </a:p>
                  </a:txBody>
                  <a:tcPr marL="9525" marR="9525" marT="9525" marB="0" anchor="ctr">
                    <a:lnB w="28575"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0.0894</a:t>
                      </a:r>
                      <a:endParaRPr lang="en-US" sz="2000" b="0" i="0" u="none" strike="noStrike" dirty="0">
                        <a:solidFill>
                          <a:srgbClr val="000000"/>
                        </a:solidFill>
                        <a:effectLst/>
                        <a:latin typeface="Calibri" panose="020F0502020204030204" pitchFamily="34" charset="0"/>
                      </a:endParaRPr>
                    </a:p>
                  </a:txBody>
                  <a:tcPr marL="9525" marR="9525" marT="9525" marB="0" anchor="ctr">
                    <a:lnB w="28575" cap="flat" cmpd="sng" algn="ctr">
                      <a:solidFill>
                        <a:schemeClr val="tx1"/>
                      </a:solidFill>
                      <a:prstDash val="solid"/>
                      <a:round/>
                      <a:headEnd type="none" w="med" len="med"/>
                      <a:tailEnd type="none" w="med" len="med"/>
                    </a:lnB>
                  </a:tcPr>
                </a:tc>
                <a:tc>
                  <a:txBody>
                    <a:bodyPr/>
                    <a:lstStyle/>
                    <a:p>
                      <a:pPr algn="ctr" fontAlgn="ctr"/>
                      <a:r>
                        <a:rPr lang="en-US" sz="2000" u="none" strike="noStrike">
                          <a:effectLst/>
                        </a:rPr>
                        <a:t>-0.0021</a:t>
                      </a:r>
                      <a:endParaRPr lang="en-US" sz="2000" b="0" i="0" u="none" strike="noStrike">
                        <a:solidFill>
                          <a:srgbClr val="000000"/>
                        </a:solidFill>
                        <a:effectLst/>
                        <a:latin typeface="Calibri" panose="020F0502020204030204" pitchFamily="34" charset="0"/>
                      </a:endParaRPr>
                    </a:p>
                  </a:txBody>
                  <a:tcPr marL="9525" marR="9525" marT="9525" marB="0" anchor="ctr">
                    <a:lnB w="28575"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0.0406</a:t>
                      </a:r>
                      <a:endParaRPr lang="en-US" sz="2000" b="0" i="0" u="none" strike="noStrike" dirty="0">
                        <a:solidFill>
                          <a:srgbClr val="000000"/>
                        </a:solidFill>
                        <a:effectLst/>
                        <a:latin typeface="Calibri" panose="020F0502020204030204" pitchFamily="34" charset="0"/>
                      </a:endParaRPr>
                    </a:p>
                  </a:txBody>
                  <a:tcPr marL="9525" marR="9525" marT="9525" marB="0" anchor="ctr">
                    <a:lnB w="28575" cap="flat" cmpd="sng" algn="ctr">
                      <a:solidFill>
                        <a:schemeClr val="tx1"/>
                      </a:solidFill>
                      <a:prstDash val="solid"/>
                      <a:round/>
                      <a:headEnd type="none" w="med" len="med"/>
                      <a:tailEnd type="none" w="med" len="med"/>
                    </a:lnB>
                  </a:tcPr>
                </a:tc>
              </a:tr>
            </a:tbl>
          </a:graphicData>
        </a:graphic>
      </p:graphicFrame>
      <p:sp>
        <p:nvSpPr>
          <p:cNvPr id="2" name="Title 1"/>
          <p:cNvSpPr>
            <a:spLocks noGrp="1"/>
          </p:cNvSpPr>
          <p:nvPr>
            <p:ph type="title"/>
          </p:nvPr>
        </p:nvSpPr>
        <p:spPr/>
        <p:txBody>
          <a:bodyPr/>
          <a:lstStyle/>
          <a:p>
            <a:r>
              <a:rPr lang="en-US" dirty="0"/>
              <a:t>User-level </a:t>
            </a:r>
            <a:r>
              <a:rPr lang="en-US" dirty="0" smtClean="0"/>
              <a:t>improvement analysis</a:t>
            </a:r>
            <a:endParaRPr lang="en-US" dirty="0"/>
          </a:p>
        </p:txBody>
      </p:sp>
      <p:sp>
        <p:nvSpPr>
          <p:cNvPr id="3" name="Content Placeholder 2"/>
          <p:cNvSpPr>
            <a:spLocks noGrp="1"/>
          </p:cNvSpPr>
          <p:nvPr>
            <p:ph idx="1"/>
          </p:nvPr>
        </p:nvSpPr>
        <p:spPr/>
        <p:txBody>
          <a:bodyPr/>
          <a:lstStyle/>
          <a:p>
            <a:r>
              <a:rPr lang="en-US" dirty="0" smtClean="0"/>
              <a:t>Adapted-</a:t>
            </a:r>
            <a:r>
              <a:rPr lang="en-US" dirty="0" err="1" smtClean="0"/>
              <a:t>LambdaRank</a:t>
            </a:r>
            <a:r>
              <a:rPr lang="en-US" dirty="0" smtClean="0"/>
              <a:t> against global </a:t>
            </a:r>
            <a:r>
              <a:rPr lang="en-US" dirty="0" err="1" smtClean="0"/>
              <a:t>LambdaRank</a:t>
            </a:r>
            <a:r>
              <a:rPr lang="en-US" dirty="0" smtClean="0"/>
              <a:t> model</a:t>
            </a:r>
            <a:endParaRPr lang="en-US" dirty="0"/>
          </a:p>
        </p:txBody>
      </p:sp>
      <p:sp>
        <p:nvSpPr>
          <p:cNvPr id="6" name="Rectangle 5"/>
          <p:cNvSpPr/>
          <p:nvPr/>
        </p:nvSpPr>
        <p:spPr>
          <a:xfrm>
            <a:off x="3345180" y="5066629"/>
            <a:ext cx="6811033" cy="640080"/>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48306" y="3594378"/>
            <a:ext cx="1872867" cy="400110"/>
          </a:xfrm>
          <a:prstGeom prst="rect">
            <a:avLst/>
          </a:prstGeom>
          <a:noFill/>
        </p:spPr>
        <p:txBody>
          <a:bodyPr wrap="square" rtlCol="0">
            <a:spAutoFit/>
          </a:bodyPr>
          <a:lstStyle/>
          <a:p>
            <a:r>
              <a:rPr lang="en-US" sz="2000" dirty="0" smtClean="0"/>
              <a:t>[10, ∞) queries</a:t>
            </a:r>
            <a:endParaRPr lang="en-US" sz="2000" dirty="0"/>
          </a:p>
        </p:txBody>
      </p:sp>
      <p:sp>
        <p:nvSpPr>
          <p:cNvPr id="8" name="TextBox 7"/>
          <p:cNvSpPr txBox="1"/>
          <p:nvPr/>
        </p:nvSpPr>
        <p:spPr>
          <a:xfrm>
            <a:off x="1013552" y="4392126"/>
            <a:ext cx="1872867" cy="400110"/>
          </a:xfrm>
          <a:prstGeom prst="rect">
            <a:avLst/>
          </a:prstGeom>
          <a:noFill/>
        </p:spPr>
        <p:txBody>
          <a:bodyPr wrap="square" rtlCol="0">
            <a:spAutoFit/>
          </a:bodyPr>
          <a:lstStyle/>
          <a:p>
            <a:r>
              <a:rPr lang="en-US" sz="2000" dirty="0" smtClean="0"/>
              <a:t>[5, 10) queries</a:t>
            </a:r>
            <a:endParaRPr lang="en-US" sz="2000" dirty="0"/>
          </a:p>
        </p:txBody>
      </p:sp>
      <p:sp>
        <p:nvSpPr>
          <p:cNvPr id="9" name="TextBox 8"/>
          <p:cNvSpPr txBox="1"/>
          <p:nvPr/>
        </p:nvSpPr>
        <p:spPr>
          <a:xfrm>
            <a:off x="1048307" y="5187402"/>
            <a:ext cx="1872867" cy="400110"/>
          </a:xfrm>
          <a:prstGeom prst="rect">
            <a:avLst/>
          </a:prstGeom>
          <a:noFill/>
        </p:spPr>
        <p:txBody>
          <a:bodyPr wrap="square" rtlCol="0">
            <a:spAutoFit/>
          </a:bodyPr>
          <a:lstStyle/>
          <a:p>
            <a:r>
              <a:rPr lang="en-US" sz="2000" dirty="0" smtClean="0"/>
              <a:t>(0, 5) queries</a:t>
            </a:r>
            <a:endParaRPr lang="en-US" sz="2000" dirty="0"/>
          </a:p>
        </p:txBody>
      </p:sp>
      <p:grpSp>
        <p:nvGrpSpPr>
          <p:cNvPr id="10" name="Group 9"/>
          <p:cNvGrpSpPr/>
          <p:nvPr/>
        </p:nvGrpSpPr>
        <p:grpSpPr>
          <a:xfrm>
            <a:off x="5418731" y="5706709"/>
            <a:ext cx="5772837" cy="711079"/>
            <a:chOff x="4770305" y="5475384"/>
            <a:chExt cx="5772837" cy="711079"/>
          </a:xfrm>
        </p:grpSpPr>
        <p:sp>
          <p:nvSpPr>
            <p:cNvPr id="11" name="TextBox 10"/>
            <p:cNvSpPr txBox="1"/>
            <p:nvPr/>
          </p:nvSpPr>
          <p:spPr>
            <a:xfrm>
              <a:off x="5304743" y="5786353"/>
              <a:ext cx="5238399" cy="400110"/>
            </a:xfrm>
            <a:prstGeom prst="rect">
              <a:avLst/>
            </a:prstGeom>
            <a:noFill/>
          </p:spPr>
          <p:txBody>
            <a:bodyPr wrap="square" rtlCol="0">
              <a:spAutoFit/>
            </a:bodyPr>
            <a:lstStyle/>
            <a:p>
              <a:r>
                <a:rPr lang="en-US" sz="2000" i="1" dirty="0" smtClean="0"/>
                <a:t>Use cross-training to determine feature grouping</a:t>
              </a:r>
              <a:endParaRPr lang="en-US" sz="2000" i="1" dirty="0"/>
            </a:p>
          </p:txBody>
        </p:sp>
        <p:cxnSp>
          <p:nvCxnSpPr>
            <p:cNvPr id="12" name="Straight Arrow Connector 11"/>
            <p:cNvCxnSpPr>
              <a:stCxn id="11" idx="1"/>
            </p:cNvCxnSpPr>
            <p:nvPr/>
          </p:nvCxnSpPr>
          <p:spPr>
            <a:xfrm flipH="1" flipV="1">
              <a:off x="4770305" y="5475384"/>
              <a:ext cx="534438" cy="51102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5418731" y="2370438"/>
            <a:ext cx="5477422" cy="1110181"/>
            <a:chOff x="5418731" y="2370438"/>
            <a:chExt cx="5477422" cy="1110181"/>
          </a:xfrm>
        </p:grpSpPr>
        <p:sp>
          <p:nvSpPr>
            <p:cNvPr id="5" name="TextBox 4"/>
            <p:cNvSpPr txBox="1"/>
            <p:nvPr/>
          </p:nvSpPr>
          <p:spPr>
            <a:xfrm>
              <a:off x="6096000" y="2370438"/>
              <a:ext cx="4800153" cy="400110"/>
            </a:xfrm>
            <a:prstGeom prst="rect">
              <a:avLst/>
            </a:prstGeom>
            <a:noFill/>
          </p:spPr>
          <p:txBody>
            <a:bodyPr wrap="square" rtlCol="0">
              <a:spAutoFit/>
            </a:bodyPr>
            <a:lstStyle/>
            <a:p>
              <a:r>
                <a:rPr lang="en-US" sz="2000" i="1" dirty="0" smtClean="0"/>
                <a:t>per-user basis adaptation baseline</a:t>
              </a:r>
              <a:endParaRPr lang="en-US" sz="2000" i="1" dirty="0"/>
            </a:p>
          </p:txBody>
        </p:sp>
        <p:cxnSp>
          <p:nvCxnSpPr>
            <p:cNvPr id="14" name="Straight Arrow Connector 13"/>
            <p:cNvCxnSpPr>
              <a:stCxn id="5" idx="1"/>
            </p:cNvCxnSpPr>
            <p:nvPr/>
          </p:nvCxnSpPr>
          <p:spPr>
            <a:xfrm flipH="1">
              <a:off x="5418731" y="2570493"/>
              <a:ext cx="677269" cy="91012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13" name="Slide Number Placeholder 12"/>
          <p:cNvSpPr>
            <a:spLocks noGrp="1"/>
          </p:cNvSpPr>
          <p:nvPr>
            <p:ph type="sldNum" sz="quarter" idx="12"/>
          </p:nvPr>
        </p:nvSpPr>
        <p:spPr/>
        <p:txBody>
          <a:bodyPr/>
          <a:lstStyle/>
          <a:p>
            <a:fld id="{6973CE62-043F-4E77-80C4-DE63F232D26F}" type="slidenum">
              <a:rPr lang="en-US" smtClean="0"/>
              <a:t>26</a:t>
            </a:fld>
            <a:endParaRPr lang="en-US"/>
          </a:p>
        </p:txBody>
      </p:sp>
    </p:spTree>
    <p:extLst>
      <p:ext uri="{BB962C8B-B14F-4D97-AF65-F5344CB8AC3E}">
        <p14:creationId xmlns:p14="http://schemas.microsoft.com/office/powerpoint/2010/main" val="331251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117644" y="2720581"/>
            <a:ext cx="5467309" cy="3814555"/>
          </a:xfrm>
          <a:prstGeom prst="rect">
            <a:avLst/>
          </a:prstGeom>
        </p:spPr>
      </p:pic>
      <p:sp>
        <p:nvSpPr>
          <p:cNvPr id="2" name="Title 1"/>
          <p:cNvSpPr>
            <a:spLocks noGrp="1"/>
          </p:cNvSpPr>
          <p:nvPr>
            <p:ph type="title"/>
          </p:nvPr>
        </p:nvSpPr>
        <p:spPr/>
        <p:txBody>
          <a:bodyPr/>
          <a:lstStyle/>
          <a:p>
            <a:r>
              <a:rPr lang="en-US" dirty="0"/>
              <a:t>Adaptation </a:t>
            </a:r>
            <a:r>
              <a:rPr lang="en-US" dirty="0" smtClean="0"/>
              <a:t>Efficiency </a:t>
            </a:r>
            <a:endParaRPr lang="en-US" dirty="0"/>
          </a:p>
        </p:txBody>
      </p:sp>
      <p:sp>
        <p:nvSpPr>
          <p:cNvPr id="4" name="Content Placeholder 3"/>
          <p:cNvSpPr>
            <a:spLocks noGrp="1"/>
          </p:cNvSpPr>
          <p:nvPr>
            <p:ph idx="1"/>
          </p:nvPr>
        </p:nvSpPr>
        <p:spPr/>
        <p:txBody>
          <a:bodyPr/>
          <a:lstStyle/>
          <a:p>
            <a:r>
              <a:rPr lang="en-US" dirty="0" smtClean="0"/>
              <a:t>Against global model</a:t>
            </a:r>
            <a:endParaRPr lang="en-US" dirty="0"/>
          </a:p>
        </p:txBody>
      </p:sp>
      <p:cxnSp>
        <p:nvCxnSpPr>
          <p:cNvPr id="5" name="Straight Connector 4"/>
          <p:cNvCxnSpPr/>
          <p:nvPr/>
        </p:nvCxnSpPr>
        <p:spPr>
          <a:xfrm flipV="1">
            <a:off x="3037344" y="4472458"/>
            <a:ext cx="5731327" cy="0"/>
          </a:xfrm>
          <a:prstGeom prst="line">
            <a:avLst/>
          </a:prstGeom>
          <a:ln w="38100">
            <a:solidFill>
              <a:srgbClr val="008000"/>
            </a:solidFill>
            <a:prstDash val="lg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117644" y="5568043"/>
            <a:ext cx="5732669" cy="0"/>
          </a:xfrm>
          <a:prstGeom prst="line">
            <a:avLst/>
          </a:prstGeom>
          <a:ln w="38100">
            <a:solidFill>
              <a:srgbClr val="002060"/>
            </a:solidFill>
            <a:prstDash val="lgDash"/>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6973CE62-043F-4E77-80C4-DE63F232D26F}" type="slidenum">
              <a:rPr lang="en-US" smtClean="0"/>
              <a:t>27</a:t>
            </a:fld>
            <a:endParaRPr lang="en-US"/>
          </a:p>
        </p:txBody>
      </p:sp>
      <p:sp>
        <p:nvSpPr>
          <p:cNvPr id="7" name="TextBox 6"/>
          <p:cNvSpPr txBox="1"/>
          <p:nvPr/>
        </p:nvSpPr>
        <p:spPr>
          <a:xfrm>
            <a:off x="8876184" y="5710019"/>
            <a:ext cx="2258785" cy="646331"/>
          </a:xfrm>
          <a:prstGeom prst="rect">
            <a:avLst/>
          </a:prstGeom>
          <a:noFill/>
        </p:spPr>
        <p:txBody>
          <a:bodyPr wrap="square" rtlCol="0">
            <a:spAutoFit/>
          </a:bodyPr>
          <a:lstStyle/>
          <a:p>
            <a:r>
              <a:rPr lang="en-US" b="1" i="1" dirty="0" smtClean="0"/>
              <a:t>Cannot deal with variance in user clicks</a:t>
            </a:r>
            <a:endParaRPr lang="en-US" b="1" i="1" dirty="0"/>
          </a:p>
        </p:txBody>
      </p:sp>
      <p:sp>
        <p:nvSpPr>
          <p:cNvPr id="9" name="TextBox 8"/>
          <p:cNvSpPr txBox="1"/>
          <p:nvPr/>
        </p:nvSpPr>
        <p:spPr>
          <a:xfrm>
            <a:off x="8838085" y="4149292"/>
            <a:ext cx="2340428" cy="923330"/>
          </a:xfrm>
          <a:prstGeom prst="rect">
            <a:avLst/>
          </a:prstGeom>
          <a:noFill/>
        </p:spPr>
        <p:txBody>
          <a:bodyPr wrap="square" rtlCol="0">
            <a:spAutoFit/>
          </a:bodyPr>
          <a:lstStyle/>
          <a:p>
            <a:r>
              <a:rPr lang="en-US" b="1" i="1" dirty="0" smtClean="0"/>
              <a:t>Cannot deal with </a:t>
            </a:r>
            <a:r>
              <a:rPr lang="en-US" b="1" i="1" dirty="0" err="1" smtClean="0"/>
              <a:t>sparsity</a:t>
            </a:r>
            <a:r>
              <a:rPr lang="en-US" b="1" i="1" dirty="0" smtClean="0"/>
              <a:t> in limited data</a:t>
            </a:r>
            <a:endParaRPr lang="en-US" b="1" i="1" dirty="0"/>
          </a:p>
        </p:txBody>
      </p:sp>
      <p:sp>
        <p:nvSpPr>
          <p:cNvPr id="11" name="TextBox 10"/>
          <p:cNvSpPr txBox="1"/>
          <p:nvPr/>
        </p:nvSpPr>
        <p:spPr>
          <a:xfrm>
            <a:off x="8816312" y="3067535"/>
            <a:ext cx="2954976" cy="646331"/>
          </a:xfrm>
          <a:prstGeom prst="rect">
            <a:avLst/>
          </a:prstGeom>
          <a:noFill/>
        </p:spPr>
        <p:txBody>
          <a:bodyPr wrap="square" rtlCol="0">
            <a:spAutoFit/>
          </a:bodyPr>
          <a:lstStyle/>
          <a:p>
            <a:r>
              <a:rPr lang="en-US" b="1" i="1" dirty="0" smtClean="0"/>
              <a:t>Adapting from global model and sharing transformation</a:t>
            </a:r>
            <a:endParaRPr lang="en-US" b="1" i="1" dirty="0"/>
          </a:p>
        </p:txBody>
      </p:sp>
    </p:spTree>
    <p:extLst>
      <p:ext uri="{BB962C8B-B14F-4D97-AF65-F5344CB8AC3E}">
        <p14:creationId xmlns:p14="http://schemas.microsoft.com/office/powerpoint/2010/main" val="215411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Task-based Framework </a:t>
            </a:r>
            <a:endParaRPr lang="en-US" dirty="0"/>
          </a:p>
        </p:txBody>
      </p:sp>
      <p:grpSp>
        <p:nvGrpSpPr>
          <p:cNvPr id="27" name="Group 26"/>
          <p:cNvGrpSpPr/>
          <p:nvPr/>
        </p:nvGrpSpPr>
        <p:grpSpPr>
          <a:xfrm>
            <a:off x="698843" y="1612094"/>
            <a:ext cx="4936319" cy="2207533"/>
            <a:chOff x="698843" y="1612094"/>
            <a:chExt cx="4936319" cy="2207533"/>
          </a:xfrm>
        </p:grpSpPr>
        <p:sp>
          <p:nvSpPr>
            <p:cNvPr id="7" name="Arc 6"/>
            <p:cNvSpPr/>
            <p:nvPr/>
          </p:nvSpPr>
          <p:spPr>
            <a:xfrm>
              <a:off x="1449477" y="2536917"/>
              <a:ext cx="675110" cy="1215199"/>
            </a:xfrm>
            <a:prstGeom prst="arc">
              <a:avLst>
                <a:gd name="adj1" fmla="val 10747484"/>
                <a:gd name="adj2" fmla="val 0"/>
              </a:avLst>
            </a:prstGeom>
            <a:ln w="28575">
              <a:solidFill>
                <a:srgbClr val="99FF99"/>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75000"/>
                  </a:schemeClr>
                </a:solidFill>
              </a:endParaRPr>
            </a:p>
          </p:txBody>
        </p:sp>
        <p:sp>
          <p:nvSpPr>
            <p:cNvPr id="8" name="Arc 7"/>
            <p:cNvSpPr/>
            <p:nvPr/>
          </p:nvSpPr>
          <p:spPr>
            <a:xfrm>
              <a:off x="2124588" y="2469406"/>
              <a:ext cx="1957820" cy="1350221"/>
            </a:xfrm>
            <a:prstGeom prst="arc">
              <a:avLst>
                <a:gd name="adj1" fmla="val 10747484"/>
                <a:gd name="adj2" fmla="val 0"/>
              </a:avLst>
            </a:prstGeom>
            <a:ln w="28575">
              <a:solidFill>
                <a:srgbClr val="99FF99"/>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75000"/>
                  </a:schemeClr>
                </a:solidFill>
              </a:endParaRPr>
            </a:p>
          </p:txBody>
        </p:sp>
        <p:sp>
          <p:nvSpPr>
            <p:cNvPr id="9" name="Arc 8"/>
            <p:cNvSpPr/>
            <p:nvPr/>
          </p:nvSpPr>
          <p:spPr>
            <a:xfrm>
              <a:off x="1449477" y="2604428"/>
              <a:ext cx="1282710" cy="1012666"/>
            </a:xfrm>
            <a:prstGeom prst="arc">
              <a:avLst>
                <a:gd name="adj1" fmla="val 10747484"/>
                <a:gd name="adj2" fmla="val 0"/>
              </a:avLst>
            </a:prstGeom>
            <a:ln w="28575">
              <a:solidFill>
                <a:schemeClr val="accent1">
                  <a:lumMod val="60000"/>
                  <a:lumOff val="40000"/>
                </a:schemeClr>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75000"/>
                  </a:schemeClr>
                </a:solidFill>
              </a:endParaRPr>
            </a:p>
          </p:txBody>
        </p:sp>
        <p:sp>
          <p:nvSpPr>
            <p:cNvPr id="10" name="Arc 9"/>
            <p:cNvSpPr/>
            <p:nvPr/>
          </p:nvSpPr>
          <p:spPr>
            <a:xfrm>
              <a:off x="2732187" y="2671939"/>
              <a:ext cx="675110" cy="877644"/>
            </a:xfrm>
            <a:prstGeom prst="arc">
              <a:avLst>
                <a:gd name="adj1" fmla="val 10747484"/>
                <a:gd name="adj2" fmla="val 0"/>
              </a:avLst>
            </a:prstGeom>
            <a:ln w="28575">
              <a:solidFill>
                <a:schemeClr val="accent1">
                  <a:lumMod val="60000"/>
                  <a:lumOff val="40000"/>
                </a:schemeClr>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75000"/>
                  </a:schemeClr>
                </a:solidFill>
              </a:endParaRPr>
            </a:p>
          </p:txBody>
        </p:sp>
        <p:sp>
          <p:nvSpPr>
            <p:cNvPr id="11" name="Arc 10"/>
            <p:cNvSpPr/>
            <p:nvPr/>
          </p:nvSpPr>
          <p:spPr>
            <a:xfrm>
              <a:off x="3407297" y="2671939"/>
              <a:ext cx="1350221" cy="877644"/>
            </a:xfrm>
            <a:prstGeom prst="arc">
              <a:avLst>
                <a:gd name="adj1" fmla="val 10747484"/>
                <a:gd name="adj2" fmla="val 0"/>
              </a:avLst>
            </a:prstGeom>
            <a:ln w="28575">
              <a:solidFill>
                <a:schemeClr val="accent1">
                  <a:lumMod val="60000"/>
                  <a:lumOff val="40000"/>
                </a:schemeClr>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75000"/>
                  </a:schemeClr>
                </a:solidFill>
              </a:endParaRPr>
            </a:p>
          </p:txBody>
        </p:sp>
        <p:sp>
          <p:nvSpPr>
            <p:cNvPr id="12" name="Arc 11"/>
            <p:cNvSpPr/>
            <p:nvPr/>
          </p:nvSpPr>
          <p:spPr>
            <a:xfrm>
              <a:off x="4757518" y="2739450"/>
              <a:ext cx="675110" cy="742622"/>
            </a:xfrm>
            <a:prstGeom prst="arc">
              <a:avLst>
                <a:gd name="adj1" fmla="val 10747484"/>
                <a:gd name="adj2" fmla="val 584826"/>
              </a:avLst>
            </a:prstGeom>
            <a:ln w="28575">
              <a:solidFill>
                <a:schemeClr val="accent1">
                  <a:lumMod val="60000"/>
                  <a:lumOff val="40000"/>
                </a:schemeClr>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75000"/>
                  </a:schemeClr>
                </a:solidFill>
              </a:endParaRPr>
            </a:p>
          </p:txBody>
        </p:sp>
        <p:sp>
          <p:nvSpPr>
            <p:cNvPr id="13" name="Oval 12"/>
            <p:cNvSpPr/>
            <p:nvPr/>
          </p:nvSpPr>
          <p:spPr>
            <a:xfrm>
              <a:off x="1922054" y="3144517"/>
              <a:ext cx="405066" cy="405066"/>
            </a:xfrm>
            <a:prstGeom prst="ellipse">
              <a:avLst/>
            </a:prstGeom>
            <a:solidFill>
              <a:srgbClr val="99FF99"/>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4" name="TextBox 13"/>
            <p:cNvSpPr txBox="1"/>
            <p:nvPr/>
          </p:nvSpPr>
          <p:spPr>
            <a:xfrm>
              <a:off x="1922054" y="3144517"/>
              <a:ext cx="405066" cy="400110"/>
            </a:xfrm>
            <a:prstGeom prst="rect">
              <a:avLst/>
            </a:prstGeom>
            <a:noFill/>
          </p:spPr>
          <p:txBody>
            <a:bodyPr wrap="square" rtlCol="0">
              <a:spAutoFit/>
            </a:bodyPr>
            <a:lstStyle/>
            <a:p>
              <a:r>
                <a:rPr lang="en-US" sz="2000" dirty="0" smtClean="0">
                  <a:solidFill>
                    <a:schemeClr val="bg1">
                      <a:lumMod val="75000"/>
                    </a:schemeClr>
                  </a:solidFill>
                </a:rPr>
                <a:t>q</a:t>
              </a:r>
              <a:r>
                <a:rPr lang="en-US" sz="2000" baseline="-25000" dirty="0" smtClean="0">
                  <a:solidFill>
                    <a:schemeClr val="bg1">
                      <a:lumMod val="75000"/>
                    </a:schemeClr>
                  </a:solidFill>
                </a:rPr>
                <a:t>1</a:t>
              </a:r>
              <a:endParaRPr lang="en-US" sz="2000" baseline="-25000" dirty="0">
                <a:solidFill>
                  <a:schemeClr val="bg1">
                    <a:lumMod val="75000"/>
                  </a:schemeClr>
                </a:solidFill>
              </a:endParaRPr>
            </a:p>
          </p:txBody>
        </p:sp>
        <p:sp>
          <p:nvSpPr>
            <p:cNvPr id="15" name="Oval 14"/>
            <p:cNvSpPr/>
            <p:nvPr/>
          </p:nvSpPr>
          <p:spPr>
            <a:xfrm>
              <a:off x="2529654" y="3144517"/>
              <a:ext cx="405066" cy="405066"/>
            </a:xfrm>
            <a:prstGeom prst="ellipse">
              <a:avLst/>
            </a:prstGeom>
            <a:solidFill>
              <a:schemeClr val="accent5">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 name="TextBox 15"/>
            <p:cNvSpPr txBox="1"/>
            <p:nvPr/>
          </p:nvSpPr>
          <p:spPr>
            <a:xfrm>
              <a:off x="2529654" y="3144517"/>
              <a:ext cx="405066" cy="400110"/>
            </a:xfrm>
            <a:prstGeom prst="rect">
              <a:avLst/>
            </a:prstGeom>
            <a:noFill/>
          </p:spPr>
          <p:txBody>
            <a:bodyPr wrap="square" rtlCol="0">
              <a:spAutoFit/>
            </a:bodyPr>
            <a:lstStyle/>
            <a:p>
              <a:r>
                <a:rPr lang="en-US" sz="2000" dirty="0" smtClean="0">
                  <a:solidFill>
                    <a:schemeClr val="bg1">
                      <a:lumMod val="75000"/>
                    </a:schemeClr>
                  </a:solidFill>
                </a:rPr>
                <a:t>q</a:t>
              </a:r>
              <a:r>
                <a:rPr lang="en-US" sz="2000" baseline="-25000" dirty="0" smtClean="0">
                  <a:solidFill>
                    <a:schemeClr val="bg1">
                      <a:lumMod val="75000"/>
                    </a:schemeClr>
                  </a:solidFill>
                </a:rPr>
                <a:t>2</a:t>
              </a:r>
              <a:endParaRPr lang="en-US" sz="2000" baseline="-25000" dirty="0">
                <a:solidFill>
                  <a:schemeClr val="bg1">
                    <a:lumMod val="75000"/>
                  </a:schemeClr>
                </a:solidFill>
              </a:endParaRPr>
            </a:p>
          </p:txBody>
        </p:sp>
        <p:sp>
          <p:nvSpPr>
            <p:cNvPr id="17" name="Oval 16"/>
            <p:cNvSpPr/>
            <p:nvPr/>
          </p:nvSpPr>
          <p:spPr>
            <a:xfrm>
              <a:off x="3204764" y="3144517"/>
              <a:ext cx="405066" cy="405066"/>
            </a:xfrm>
            <a:prstGeom prst="ellipse">
              <a:avLst/>
            </a:prstGeom>
            <a:solidFill>
              <a:schemeClr val="accent5">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8" name="TextBox 17"/>
            <p:cNvSpPr txBox="1"/>
            <p:nvPr/>
          </p:nvSpPr>
          <p:spPr>
            <a:xfrm>
              <a:off x="3204764" y="3144517"/>
              <a:ext cx="405066" cy="400110"/>
            </a:xfrm>
            <a:prstGeom prst="rect">
              <a:avLst/>
            </a:prstGeom>
            <a:noFill/>
          </p:spPr>
          <p:txBody>
            <a:bodyPr wrap="square" rtlCol="0">
              <a:spAutoFit/>
            </a:bodyPr>
            <a:lstStyle/>
            <a:p>
              <a:r>
                <a:rPr lang="en-US" sz="2000" dirty="0" smtClean="0">
                  <a:solidFill>
                    <a:schemeClr val="bg1">
                      <a:lumMod val="75000"/>
                    </a:schemeClr>
                  </a:solidFill>
                </a:rPr>
                <a:t>q</a:t>
              </a:r>
              <a:r>
                <a:rPr lang="en-US" sz="2000" baseline="-25000" dirty="0" smtClean="0">
                  <a:solidFill>
                    <a:schemeClr val="bg1">
                      <a:lumMod val="75000"/>
                    </a:schemeClr>
                  </a:solidFill>
                </a:rPr>
                <a:t>3</a:t>
              </a:r>
              <a:endParaRPr lang="en-US" sz="2000" baseline="-25000" dirty="0">
                <a:solidFill>
                  <a:schemeClr val="bg1">
                    <a:lumMod val="75000"/>
                  </a:schemeClr>
                </a:solidFill>
              </a:endParaRPr>
            </a:p>
          </p:txBody>
        </p:sp>
        <p:sp>
          <p:nvSpPr>
            <p:cNvPr id="19" name="Oval 18"/>
            <p:cNvSpPr/>
            <p:nvPr/>
          </p:nvSpPr>
          <p:spPr>
            <a:xfrm>
              <a:off x="3879875" y="3144517"/>
              <a:ext cx="405066" cy="405066"/>
            </a:xfrm>
            <a:prstGeom prst="ellipse">
              <a:avLst/>
            </a:prstGeom>
            <a:solidFill>
              <a:srgbClr val="99FF99"/>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0" name="TextBox 19"/>
            <p:cNvSpPr txBox="1"/>
            <p:nvPr/>
          </p:nvSpPr>
          <p:spPr>
            <a:xfrm>
              <a:off x="3879875" y="3144517"/>
              <a:ext cx="405066" cy="400110"/>
            </a:xfrm>
            <a:prstGeom prst="rect">
              <a:avLst/>
            </a:prstGeom>
            <a:noFill/>
          </p:spPr>
          <p:txBody>
            <a:bodyPr wrap="square" rtlCol="0">
              <a:spAutoFit/>
            </a:bodyPr>
            <a:lstStyle/>
            <a:p>
              <a:r>
                <a:rPr lang="en-US" sz="2000" dirty="0" smtClean="0">
                  <a:solidFill>
                    <a:schemeClr val="bg1">
                      <a:lumMod val="75000"/>
                    </a:schemeClr>
                  </a:solidFill>
                </a:rPr>
                <a:t>q</a:t>
              </a:r>
              <a:r>
                <a:rPr lang="en-US" sz="2000" baseline="-25000" dirty="0" smtClean="0">
                  <a:solidFill>
                    <a:schemeClr val="bg1">
                      <a:lumMod val="75000"/>
                    </a:schemeClr>
                  </a:solidFill>
                </a:rPr>
                <a:t>4</a:t>
              </a:r>
              <a:endParaRPr lang="en-US" sz="2000" baseline="-25000" dirty="0">
                <a:solidFill>
                  <a:schemeClr val="bg1">
                    <a:lumMod val="75000"/>
                  </a:schemeClr>
                </a:solidFill>
              </a:endParaRPr>
            </a:p>
          </p:txBody>
        </p:sp>
        <p:sp>
          <p:nvSpPr>
            <p:cNvPr id="21" name="Oval 20"/>
            <p:cNvSpPr/>
            <p:nvPr/>
          </p:nvSpPr>
          <p:spPr>
            <a:xfrm>
              <a:off x="5230096" y="3144517"/>
              <a:ext cx="405066" cy="405066"/>
            </a:xfrm>
            <a:prstGeom prst="ellipse">
              <a:avLst/>
            </a:prstGeom>
            <a:solidFill>
              <a:schemeClr val="accent5">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2" name="TextBox 21"/>
            <p:cNvSpPr txBox="1"/>
            <p:nvPr/>
          </p:nvSpPr>
          <p:spPr>
            <a:xfrm>
              <a:off x="5230096" y="3144517"/>
              <a:ext cx="405066" cy="400110"/>
            </a:xfrm>
            <a:prstGeom prst="rect">
              <a:avLst/>
            </a:prstGeom>
            <a:noFill/>
          </p:spPr>
          <p:txBody>
            <a:bodyPr wrap="square" rtlCol="0">
              <a:spAutoFit/>
            </a:bodyPr>
            <a:lstStyle/>
            <a:p>
              <a:r>
                <a:rPr lang="en-US" sz="2000" dirty="0" smtClean="0">
                  <a:solidFill>
                    <a:schemeClr val="bg1">
                      <a:lumMod val="75000"/>
                    </a:schemeClr>
                  </a:solidFill>
                </a:rPr>
                <a:t>q</a:t>
              </a:r>
              <a:r>
                <a:rPr lang="en-US" sz="2000" baseline="-25000" dirty="0" smtClean="0">
                  <a:solidFill>
                    <a:schemeClr val="bg1">
                      <a:lumMod val="75000"/>
                    </a:schemeClr>
                  </a:solidFill>
                </a:rPr>
                <a:t>6</a:t>
              </a:r>
              <a:endParaRPr lang="en-US" sz="2000" baseline="-25000" dirty="0">
                <a:solidFill>
                  <a:schemeClr val="bg1">
                    <a:lumMod val="75000"/>
                  </a:schemeClr>
                </a:solidFill>
              </a:endParaRPr>
            </a:p>
          </p:txBody>
        </p:sp>
        <p:sp>
          <p:nvSpPr>
            <p:cNvPr id="23" name="Oval 22"/>
            <p:cNvSpPr/>
            <p:nvPr/>
          </p:nvSpPr>
          <p:spPr>
            <a:xfrm>
              <a:off x="4554985" y="3144517"/>
              <a:ext cx="405066" cy="405066"/>
            </a:xfrm>
            <a:prstGeom prst="ellipse">
              <a:avLst/>
            </a:prstGeom>
            <a:solidFill>
              <a:schemeClr val="accent5">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4" name="TextBox 23"/>
            <p:cNvSpPr txBox="1"/>
            <p:nvPr/>
          </p:nvSpPr>
          <p:spPr>
            <a:xfrm>
              <a:off x="4554985" y="3144517"/>
              <a:ext cx="405066" cy="400110"/>
            </a:xfrm>
            <a:prstGeom prst="rect">
              <a:avLst/>
            </a:prstGeom>
            <a:noFill/>
          </p:spPr>
          <p:txBody>
            <a:bodyPr wrap="square" rtlCol="0">
              <a:spAutoFit/>
            </a:bodyPr>
            <a:lstStyle/>
            <a:p>
              <a:r>
                <a:rPr lang="en-US" sz="2000" dirty="0" smtClean="0">
                  <a:solidFill>
                    <a:schemeClr val="bg1">
                      <a:lumMod val="75000"/>
                    </a:schemeClr>
                  </a:solidFill>
                </a:rPr>
                <a:t>q</a:t>
              </a:r>
              <a:r>
                <a:rPr lang="en-US" sz="2000" baseline="-25000" dirty="0" smtClean="0">
                  <a:solidFill>
                    <a:schemeClr val="bg1">
                      <a:lumMod val="75000"/>
                    </a:schemeClr>
                  </a:solidFill>
                </a:rPr>
                <a:t>5</a:t>
              </a:r>
              <a:endParaRPr lang="en-US" sz="2000" baseline="-25000" dirty="0">
                <a:solidFill>
                  <a:schemeClr val="bg1">
                    <a:lumMod val="75000"/>
                  </a:schemeClr>
                </a:solidFill>
              </a:endParaRPr>
            </a:p>
          </p:txBody>
        </p:sp>
        <p:sp>
          <p:nvSpPr>
            <p:cNvPr id="25" name="Oval 24"/>
            <p:cNvSpPr/>
            <p:nvPr/>
          </p:nvSpPr>
          <p:spPr>
            <a:xfrm>
              <a:off x="1246944" y="3144517"/>
              <a:ext cx="405066" cy="405066"/>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6" name="TextBox 25"/>
            <p:cNvSpPr txBox="1"/>
            <p:nvPr/>
          </p:nvSpPr>
          <p:spPr>
            <a:xfrm>
              <a:off x="1246944" y="3144517"/>
              <a:ext cx="405066" cy="400110"/>
            </a:xfrm>
            <a:prstGeom prst="rect">
              <a:avLst/>
            </a:prstGeom>
            <a:noFill/>
          </p:spPr>
          <p:txBody>
            <a:bodyPr wrap="square" rtlCol="0">
              <a:spAutoFit/>
            </a:bodyPr>
            <a:lstStyle/>
            <a:p>
              <a:r>
                <a:rPr lang="en-US" sz="2000" dirty="0" smtClean="0">
                  <a:solidFill>
                    <a:schemeClr val="bg1">
                      <a:lumMod val="75000"/>
                    </a:schemeClr>
                  </a:solidFill>
                </a:rPr>
                <a:t>q</a:t>
              </a:r>
              <a:r>
                <a:rPr lang="en-US" sz="2000" baseline="-25000" dirty="0" smtClean="0">
                  <a:solidFill>
                    <a:schemeClr val="bg1">
                      <a:lumMod val="75000"/>
                    </a:schemeClr>
                  </a:solidFill>
                </a:rPr>
                <a:t>0</a:t>
              </a:r>
              <a:endParaRPr lang="en-US" sz="2000" baseline="-25000" dirty="0">
                <a:solidFill>
                  <a:schemeClr val="bg1">
                    <a:lumMod val="75000"/>
                  </a:schemeClr>
                </a:solidFill>
              </a:endParaRPr>
            </a:p>
          </p:txBody>
        </p:sp>
        <p:sp>
          <p:nvSpPr>
            <p:cNvPr id="40" name="TextBox 39"/>
            <p:cNvSpPr txBox="1"/>
            <p:nvPr/>
          </p:nvSpPr>
          <p:spPr>
            <a:xfrm>
              <a:off x="698843" y="1612094"/>
              <a:ext cx="3733865"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bg1">
                      <a:lumMod val="75000"/>
                    </a:schemeClr>
                  </a:solidFill>
                </a:rPr>
                <a:t>Long-term task extraction</a:t>
              </a:r>
              <a:endParaRPr lang="en-US" sz="2400" dirty="0">
                <a:solidFill>
                  <a:schemeClr val="bg1">
                    <a:lumMod val="75000"/>
                  </a:schemeClr>
                </a:solidFill>
              </a:endParaRPr>
            </a:p>
          </p:txBody>
        </p:sp>
      </p:grpSp>
      <p:grpSp>
        <p:nvGrpSpPr>
          <p:cNvPr id="128" name="Group 127"/>
          <p:cNvGrpSpPr/>
          <p:nvPr/>
        </p:nvGrpSpPr>
        <p:grpSpPr>
          <a:xfrm>
            <a:off x="6186940" y="1610134"/>
            <a:ext cx="5414891" cy="2690076"/>
            <a:chOff x="6186940" y="1610134"/>
            <a:chExt cx="5414891" cy="2690076"/>
          </a:xfrm>
        </p:grpSpPr>
        <p:sp>
          <p:nvSpPr>
            <p:cNvPr id="129" name="TextBox 128"/>
            <p:cNvSpPr txBox="1"/>
            <p:nvPr/>
          </p:nvSpPr>
          <p:spPr>
            <a:xfrm>
              <a:off x="6186940" y="1610134"/>
              <a:ext cx="5414891"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bg1">
                      <a:lumMod val="75000"/>
                    </a:schemeClr>
                  </a:solidFill>
                </a:rPr>
                <a:t>In-task Personalization</a:t>
              </a:r>
              <a:endParaRPr lang="en-US" sz="2400" dirty="0">
                <a:solidFill>
                  <a:schemeClr val="bg1">
                    <a:lumMod val="75000"/>
                  </a:schemeClr>
                </a:solidFill>
              </a:endParaRPr>
            </a:p>
          </p:txBody>
        </p:sp>
        <p:sp>
          <p:nvSpPr>
            <p:cNvPr id="135" name="Oval 134"/>
            <p:cNvSpPr/>
            <p:nvPr/>
          </p:nvSpPr>
          <p:spPr>
            <a:xfrm>
              <a:off x="7993736" y="2244609"/>
              <a:ext cx="401798" cy="401798"/>
            </a:xfrm>
            <a:prstGeom prst="ellipse">
              <a:avLst/>
            </a:prstGeom>
            <a:solidFill>
              <a:schemeClr val="accent5">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lumMod val="75000"/>
                  </a:schemeClr>
                </a:solidFill>
              </a:endParaRPr>
            </a:p>
          </p:txBody>
        </p:sp>
        <p:sp>
          <p:nvSpPr>
            <p:cNvPr id="156" name="TextBox 155"/>
            <p:cNvSpPr txBox="1"/>
            <p:nvPr/>
          </p:nvSpPr>
          <p:spPr>
            <a:xfrm>
              <a:off x="7993736" y="2237691"/>
              <a:ext cx="401798" cy="369332"/>
            </a:xfrm>
            <a:prstGeom prst="rect">
              <a:avLst/>
            </a:prstGeom>
            <a:noFill/>
          </p:spPr>
          <p:txBody>
            <a:bodyPr wrap="square" rtlCol="0">
              <a:spAutoFit/>
            </a:bodyPr>
            <a:lstStyle/>
            <a:p>
              <a:r>
                <a:rPr lang="en-US" dirty="0" smtClean="0">
                  <a:solidFill>
                    <a:schemeClr val="bg1">
                      <a:lumMod val="75000"/>
                    </a:schemeClr>
                  </a:solidFill>
                </a:rPr>
                <a:t>q</a:t>
              </a:r>
              <a:r>
                <a:rPr lang="en-US" baseline="-25000" dirty="0" smtClean="0">
                  <a:solidFill>
                    <a:schemeClr val="bg1">
                      <a:lumMod val="75000"/>
                    </a:schemeClr>
                  </a:solidFill>
                </a:rPr>
                <a:t>2</a:t>
              </a:r>
              <a:endParaRPr lang="en-US" baseline="-25000" dirty="0">
                <a:solidFill>
                  <a:schemeClr val="bg1">
                    <a:lumMod val="75000"/>
                  </a:schemeClr>
                </a:solidFill>
              </a:endParaRPr>
            </a:p>
          </p:txBody>
        </p:sp>
        <p:sp>
          <p:nvSpPr>
            <p:cNvPr id="161" name="Oval 160"/>
            <p:cNvSpPr/>
            <p:nvPr/>
          </p:nvSpPr>
          <p:spPr>
            <a:xfrm>
              <a:off x="8476762" y="2244609"/>
              <a:ext cx="401798" cy="401798"/>
            </a:xfrm>
            <a:prstGeom prst="ellipse">
              <a:avLst/>
            </a:prstGeom>
            <a:solidFill>
              <a:schemeClr val="accent5">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lumMod val="75000"/>
                  </a:schemeClr>
                </a:solidFill>
              </a:endParaRPr>
            </a:p>
          </p:txBody>
        </p:sp>
        <p:sp>
          <p:nvSpPr>
            <p:cNvPr id="168" name="TextBox 167"/>
            <p:cNvSpPr txBox="1"/>
            <p:nvPr/>
          </p:nvSpPr>
          <p:spPr>
            <a:xfrm>
              <a:off x="8476762" y="2237691"/>
              <a:ext cx="401798" cy="369332"/>
            </a:xfrm>
            <a:prstGeom prst="rect">
              <a:avLst/>
            </a:prstGeom>
            <a:noFill/>
          </p:spPr>
          <p:txBody>
            <a:bodyPr wrap="square" rtlCol="0">
              <a:spAutoFit/>
            </a:bodyPr>
            <a:lstStyle/>
            <a:p>
              <a:r>
                <a:rPr lang="en-US" dirty="0" smtClean="0">
                  <a:solidFill>
                    <a:schemeClr val="bg1">
                      <a:lumMod val="75000"/>
                    </a:schemeClr>
                  </a:solidFill>
                </a:rPr>
                <a:t>q</a:t>
              </a:r>
              <a:r>
                <a:rPr lang="en-US" baseline="-25000" dirty="0" smtClean="0">
                  <a:solidFill>
                    <a:schemeClr val="bg1">
                      <a:lumMod val="75000"/>
                    </a:schemeClr>
                  </a:solidFill>
                </a:rPr>
                <a:t>3</a:t>
              </a:r>
              <a:endParaRPr lang="en-US" baseline="-25000" dirty="0">
                <a:solidFill>
                  <a:schemeClr val="bg1">
                    <a:lumMod val="75000"/>
                  </a:schemeClr>
                </a:solidFill>
              </a:endParaRPr>
            </a:p>
          </p:txBody>
        </p:sp>
        <p:sp>
          <p:nvSpPr>
            <p:cNvPr id="169" name="Oval 168"/>
            <p:cNvSpPr/>
            <p:nvPr/>
          </p:nvSpPr>
          <p:spPr>
            <a:xfrm>
              <a:off x="9459763" y="2244609"/>
              <a:ext cx="401798" cy="401798"/>
            </a:xfrm>
            <a:prstGeom prst="ellipse">
              <a:avLst/>
            </a:prstGeom>
            <a:solidFill>
              <a:schemeClr val="accent5">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lumMod val="75000"/>
                  </a:schemeClr>
                </a:solidFill>
              </a:endParaRPr>
            </a:p>
          </p:txBody>
        </p:sp>
        <p:sp>
          <p:nvSpPr>
            <p:cNvPr id="170" name="TextBox 169"/>
            <p:cNvSpPr txBox="1"/>
            <p:nvPr/>
          </p:nvSpPr>
          <p:spPr>
            <a:xfrm>
              <a:off x="9459763" y="2237691"/>
              <a:ext cx="401798" cy="369332"/>
            </a:xfrm>
            <a:prstGeom prst="rect">
              <a:avLst/>
            </a:prstGeom>
            <a:noFill/>
          </p:spPr>
          <p:txBody>
            <a:bodyPr wrap="square" rtlCol="0">
              <a:spAutoFit/>
            </a:bodyPr>
            <a:lstStyle/>
            <a:p>
              <a:r>
                <a:rPr lang="en-US" dirty="0" smtClean="0">
                  <a:solidFill>
                    <a:schemeClr val="bg1">
                      <a:lumMod val="75000"/>
                    </a:schemeClr>
                  </a:solidFill>
                </a:rPr>
                <a:t>q</a:t>
              </a:r>
              <a:r>
                <a:rPr lang="en-US" baseline="-25000" dirty="0" smtClean="0">
                  <a:solidFill>
                    <a:schemeClr val="bg1">
                      <a:lumMod val="75000"/>
                    </a:schemeClr>
                  </a:solidFill>
                </a:rPr>
                <a:t>6</a:t>
              </a:r>
              <a:endParaRPr lang="en-US" baseline="-25000" dirty="0">
                <a:solidFill>
                  <a:schemeClr val="bg1">
                    <a:lumMod val="75000"/>
                  </a:schemeClr>
                </a:solidFill>
              </a:endParaRPr>
            </a:p>
          </p:txBody>
        </p:sp>
        <p:sp>
          <p:nvSpPr>
            <p:cNvPr id="171" name="Oval 170"/>
            <p:cNvSpPr/>
            <p:nvPr/>
          </p:nvSpPr>
          <p:spPr>
            <a:xfrm>
              <a:off x="8971272" y="2244609"/>
              <a:ext cx="401798" cy="401798"/>
            </a:xfrm>
            <a:prstGeom prst="ellipse">
              <a:avLst/>
            </a:prstGeom>
            <a:solidFill>
              <a:schemeClr val="accent5">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lumMod val="75000"/>
                  </a:schemeClr>
                </a:solidFill>
              </a:endParaRPr>
            </a:p>
          </p:txBody>
        </p:sp>
        <p:sp>
          <p:nvSpPr>
            <p:cNvPr id="172" name="TextBox 171"/>
            <p:cNvSpPr txBox="1"/>
            <p:nvPr/>
          </p:nvSpPr>
          <p:spPr>
            <a:xfrm>
              <a:off x="8971272" y="2237691"/>
              <a:ext cx="401798" cy="369332"/>
            </a:xfrm>
            <a:prstGeom prst="rect">
              <a:avLst/>
            </a:prstGeom>
            <a:noFill/>
          </p:spPr>
          <p:txBody>
            <a:bodyPr wrap="square" rtlCol="0">
              <a:spAutoFit/>
            </a:bodyPr>
            <a:lstStyle/>
            <a:p>
              <a:r>
                <a:rPr lang="en-US" dirty="0" smtClean="0">
                  <a:solidFill>
                    <a:schemeClr val="bg1">
                      <a:lumMod val="75000"/>
                    </a:schemeClr>
                  </a:solidFill>
                </a:rPr>
                <a:t>q</a:t>
              </a:r>
              <a:r>
                <a:rPr lang="en-US" baseline="-25000" dirty="0" smtClean="0">
                  <a:solidFill>
                    <a:schemeClr val="bg1">
                      <a:lumMod val="75000"/>
                    </a:schemeClr>
                  </a:solidFill>
                </a:rPr>
                <a:t>5</a:t>
              </a:r>
              <a:endParaRPr lang="en-US" baseline="-25000" dirty="0">
                <a:solidFill>
                  <a:schemeClr val="bg1">
                    <a:lumMod val="75000"/>
                  </a:schemeClr>
                </a:solidFill>
              </a:endParaRPr>
            </a:p>
          </p:txBody>
        </p:sp>
        <p:sp>
          <p:nvSpPr>
            <p:cNvPr id="173" name="Rounded Rectangle 172"/>
            <p:cNvSpPr/>
            <p:nvPr/>
          </p:nvSpPr>
          <p:spPr>
            <a:xfrm>
              <a:off x="7873549" y="2137281"/>
              <a:ext cx="2099330" cy="621542"/>
            </a:xfrm>
            <a:prstGeom prst="roundRect">
              <a:avLst/>
            </a:prstGeom>
            <a:noFill/>
            <a:ln>
              <a:solidFill>
                <a:schemeClr val="bg2">
                  <a:lumMod val="75000"/>
                </a:schemeClr>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a:solidFill>
                  <a:schemeClr val="bg1">
                    <a:lumMod val="75000"/>
                  </a:schemeClr>
                </a:solidFill>
              </a:endParaRPr>
            </a:p>
          </p:txBody>
        </p:sp>
        <p:cxnSp>
          <p:nvCxnSpPr>
            <p:cNvPr id="175" name="Straight Arrow Connector 174"/>
            <p:cNvCxnSpPr/>
            <p:nvPr/>
          </p:nvCxnSpPr>
          <p:spPr>
            <a:xfrm flipV="1">
              <a:off x="6936684" y="2507820"/>
              <a:ext cx="5776" cy="1429736"/>
            </a:xfrm>
            <a:prstGeom prst="straightConnector1">
              <a:avLst/>
            </a:prstGeom>
            <a:ln w="190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flipV="1">
              <a:off x="6933583" y="3934887"/>
              <a:ext cx="1839933" cy="1119"/>
            </a:xfrm>
            <a:prstGeom prst="straightConnector1">
              <a:avLst/>
            </a:prstGeom>
            <a:ln w="190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7" name="TextBox 176"/>
            <p:cNvSpPr txBox="1"/>
            <p:nvPr/>
          </p:nvSpPr>
          <p:spPr>
            <a:xfrm>
              <a:off x="6743778" y="2204520"/>
              <a:ext cx="761896" cy="369332"/>
            </a:xfrm>
            <a:prstGeom prst="rect">
              <a:avLst/>
            </a:prstGeom>
            <a:noFill/>
          </p:spPr>
          <p:txBody>
            <a:bodyPr wrap="square" rtlCol="0">
              <a:spAutoFit/>
            </a:bodyPr>
            <a:lstStyle/>
            <a:p>
              <a:r>
                <a:rPr lang="en-US" dirty="0" smtClean="0">
                  <a:solidFill>
                    <a:schemeClr val="bg1">
                      <a:lumMod val="75000"/>
                    </a:schemeClr>
                  </a:solidFill>
                </a:rPr>
                <a:t>BM25</a:t>
              </a:r>
              <a:endParaRPr lang="en-US" dirty="0">
                <a:solidFill>
                  <a:schemeClr val="bg1">
                    <a:lumMod val="75000"/>
                  </a:schemeClr>
                </a:solidFill>
              </a:endParaRPr>
            </a:p>
          </p:txBody>
        </p:sp>
        <p:sp>
          <p:nvSpPr>
            <p:cNvPr id="178" name="TextBox 177"/>
            <p:cNvSpPr txBox="1"/>
            <p:nvPr/>
          </p:nvSpPr>
          <p:spPr>
            <a:xfrm>
              <a:off x="7965711" y="3930878"/>
              <a:ext cx="1100544" cy="369332"/>
            </a:xfrm>
            <a:prstGeom prst="rect">
              <a:avLst/>
            </a:prstGeom>
            <a:noFill/>
          </p:spPr>
          <p:txBody>
            <a:bodyPr wrap="square" rtlCol="0">
              <a:spAutoFit/>
            </a:bodyPr>
            <a:lstStyle/>
            <a:p>
              <a:r>
                <a:rPr lang="en-US" dirty="0" smtClean="0">
                  <a:solidFill>
                    <a:schemeClr val="bg1">
                      <a:lumMod val="75000"/>
                    </a:schemeClr>
                  </a:solidFill>
                </a:rPr>
                <a:t>PageRank</a:t>
              </a:r>
              <a:endParaRPr lang="en-US" dirty="0">
                <a:solidFill>
                  <a:schemeClr val="bg1">
                    <a:lumMod val="75000"/>
                  </a:schemeClr>
                </a:solidFill>
              </a:endParaRPr>
            </a:p>
          </p:txBody>
        </p:sp>
        <p:pic>
          <p:nvPicPr>
            <p:cNvPr id="179" name="Picture 28" descr="http://4.bp.blogspot.com/_ARsOshRz11g/TNFHkkKCwVI/AAAAAAAACmc/yctIV_tCqYE/s1600/polls_525px_X_mark.svg_1531_677876_answer_2_xlarge.pn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065004" y="3862419"/>
              <a:ext cx="163967" cy="187544"/>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28" descr="http://4.bp.blogspot.com/_ARsOshRz11g/TNFHkkKCwVI/AAAAAAAACmc/yctIV_tCqYE/s1600/polls_525px_X_mark.svg_1531_677876_answer_2_xlarge.pn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005939" y="3505295"/>
              <a:ext cx="163967" cy="187544"/>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26" descr="http://www.clker.com/cliparts/f/0/2/3/12161809281371254023jean_victor_balin_tick.svg.med.pn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8688812" y="3210936"/>
              <a:ext cx="250058" cy="187544"/>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28" descr="http://4.bp.blogspot.com/_ARsOshRz11g/TNFHkkKCwVI/AAAAAAAACmc/yctIV_tCqYE/s1600/polls_525px_X_mark.svg_1531_677876_answer_2_xlarge.pn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08537" y="3459340"/>
              <a:ext cx="163967" cy="187544"/>
            </a:xfrm>
            <a:prstGeom prst="rect">
              <a:avLst/>
            </a:prstGeom>
            <a:noFill/>
            <a:extLst>
              <a:ext uri="{909E8E84-426E-40DD-AFC4-6F175D3DCCD1}">
                <a14:hiddenFill xmlns:a14="http://schemas.microsoft.com/office/drawing/2010/main">
                  <a:solidFill>
                    <a:srgbClr val="FFFFFF"/>
                  </a:solidFill>
                </a14:hiddenFill>
              </a:ext>
            </a:extLst>
          </p:spPr>
        </p:pic>
        <p:pic>
          <p:nvPicPr>
            <p:cNvPr id="189" name="Picture 26" descr="http://www.clker.com/cliparts/f/0/2/3/12161809281371254023jean_victor_balin_tick.svg.med.pn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8627702" y="2892970"/>
              <a:ext cx="250058" cy="187544"/>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26" descr="http://www.clker.com/cliparts/f/0/2/3/12161809281371254023jean_victor_balin_tick.svg.med.pn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8873067" y="2986742"/>
              <a:ext cx="250058" cy="187544"/>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28" descr="http://4.bp.blogspot.com/_ARsOshRz11g/TNFHkkKCwVI/AAAAAAAACmc/yctIV_tCqYE/s1600/polls_525px_X_mark.svg_1531_677876_answer_2_xlarge.pn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253022" y="3756911"/>
              <a:ext cx="163967" cy="187544"/>
            </a:xfrm>
            <a:prstGeom prst="rect">
              <a:avLst/>
            </a:prstGeom>
            <a:noFill/>
            <a:extLst>
              <a:ext uri="{909E8E84-426E-40DD-AFC4-6F175D3DCCD1}">
                <a14:hiddenFill xmlns:a14="http://schemas.microsoft.com/office/drawing/2010/main">
                  <a:solidFill>
                    <a:srgbClr val="FFFFFF"/>
                  </a:solidFill>
                </a14:hiddenFill>
              </a:ext>
            </a:extLst>
          </p:spPr>
        </p:pic>
        <p:cxnSp>
          <p:nvCxnSpPr>
            <p:cNvPr id="192" name="Straight Arrow Connector 191"/>
            <p:cNvCxnSpPr>
              <a:endCxn id="189" idx="2"/>
            </p:cNvCxnSpPr>
            <p:nvPr/>
          </p:nvCxnSpPr>
          <p:spPr>
            <a:xfrm flipV="1">
              <a:off x="6956705" y="3080513"/>
              <a:ext cx="1796026" cy="842274"/>
            </a:xfrm>
            <a:prstGeom prst="straightConnector1">
              <a:avLst/>
            </a:prstGeom>
            <a:ln w="28575">
              <a:solidFill>
                <a:schemeClr val="accent4">
                  <a:lumMod val="60000"/>
                  <a:lumOff val="40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3" name="Curved Left Arrow 192"/>
            <p:cNvSpPr/>
            <p:nvPr/>
          </p:nvSpPr>
          <p:spPr>
            <a:xfrm rot="2517615">
              <a:off x="9282725" y="2826991"/>
              <a:ext cx="222170" cy="542274"/>
            </a:xfrm>
            <a:prstGeom prst="curvedLef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grpSp>
        <p:nvGrpSpPr>
          <p:cNvPr id="264" name="Group 263"/>
          <p:cNvGrpSpPr/>
          <p:nvPr/>
        </p:nvGrpSpPr>
        <p:grpSpPr>
          <a:xfrm>
            <a:off x="6139595" y="4322274"/>
            <a:ext cx="5520186" cy="2306407"/>
            <a:chOff x="568753" y="4292000"/>
            <a:chExt cx="5520186" cy="2306407"/>
          </a:xfrm>
        </p:grpSpPr>
        <p:sp>
          <p:nvSpPr>
            <p:cNvPr id="265" name="TextBox 264"/>
            <p:cNvSpPr txBox="1"/>
            <p:nvPr/>
          </p:nvSpPr>
          <p:spPr>
            <a:xfrm>
              <a:off x="568753" y="4292000"/>
              <a:ext cx="5050972"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bg1">
                      <a:lumMod val="75000"/>
                    </a:schemeClr>
                  </a:solidFill>
                </a:rPr>
                <a:t>Search-task satisfaction prediction</a:t>
              </a:r>
              <a:endParaRPr lang="en-US" sz="2400" dirty="0">
                <a:solidFill>
                  <a:schemeClr val="bg1">
                    <a:lumMod val="75000"/>
                  </a:schemeClr>
                </a:solidFill>
              </a:endParaRPr>
            </a:p>
          </p:txBody>
        </p:sp>
        <p:grpSp>
          <p:nvGrpSpPr>
            <p:cNvPr id="266" name="Group 265"/>
            <p:cNvGrpSpPr/>
            <p:nvPr/>
          </p:nvGrpSpPr>
          <p:grpSpPr>
            <a:xfrm>
              <a:off x="4629363" y="4749472"/>
              <a:ext cx="1419206" cy="675266"/>
              <a:chOff x="10715189" y="1974208"/>
              <a:chExt cx="1419206" cy="675266"/>
            </a:xfrm>
          </p:grpSpPr>
          <p:sp>
            <p:nvSpPr>
              <p:cNvPr id="302" name="TextBox 301"/>
              <p:cNvSpPr txBox="1"/>
              <p:nvPr/>
            </p:nvSpPr>
            <p:spPr>
              <a:xfrm>
                <a:off x="10715189" y="2249364"/>
                <a:ext cx="1277222" cy="400110"/>
              </a:xfrm>
              <a:prstGeom prst="rect">
                <a:avLst/>
              </a:prstGeom>
              <a:noFill/>
            </p:spPr>
            <p:txBody>
              <a:bodyPr wrap="square" rtlCol="0">
                <a:spAutoFit/>
              </a:bodyPr>
              <a:lstStyle/>
              <a:p>
                <a:r>
                  <a:rPr lang="en-US" sz="2000" dirty="0" smtClean="0">
                    <a:solidFill>
                      <a:schemeClr val="bg1">
                        <a:lumMod val="75000"/>
                      </a:schemeClr>
                    </a:solidFill>
                  </a:rPr>
                  <a:t>SAT?</a:t>
                </a:r>
                <a:endParaRPr lang="en-US" sz="2000" dirty="0">
                  <a:solidFill>
                    <a:schemeClr val="bg1">
                      <a:lumMod val="75000"/>
                    </a:schemeClr>
                  </a:solidFill>
                </a:endParaRPr>
              </a:p>
            </p:txBody>
          </p:sp>
          <p:pic>
            <p:nvPicPr>
              <p:cNvPr id="303" name="Picture 4" descr="http://static.comicvine.com/uploads/original/0/40/719959-homergp15.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87599" y="1974208"/>
                <a:ext cx="646796" cy="4850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7" name="Group 266"/>
            <p:cNvGrpSpPr/>
            <p:nvPr/>
          </p:nvGrpSpPr>
          <p:grpSpPr>
            <a:xfrm>
              <a:off x="4626321" y="5354728"/>
              <a:ext cx="1462618" cy="655132"/>
              <a:chOff x="10712147" y="2579464"/>
              <a:chExt cx="1462618" cy="655132"/>
            </a:xfrm>
          </p:grpSpPr>
          <p:sp>
            <p:nvSpPr>
              <p:cNvPr id="300" name="TextBox 299"/>
              <p:cNvSpPr txBox="1"/>
              <p:nvPr/>
            </p:nvSpPr>
            <p:spPr>
              <a:xfrm>
                <a:off x="10712147" y="2834486"/>
                <a:ext cx="1277222" cy="400110"/>
              </a:xfrm>
              <a:prstGeom prst="rect">
                <a:avLst/>
              </a:prstGeom>
              <a:noFill/>
            </p:spPr>
            <p:txBody>
              <a:bodyPr wrap="square" rtlCol="0">
                <a:spAutoFit/>
              </a:bodyPr>
              <a:lstStyle/>
              <a:p>
                <a:r>
                  <a:rPr lang="en-US" sz="2000" dirty="0" smtClean="0">
                    <a:solidFill>
                      <a:schemeClr val="bg1">
                        <a:lumMod val="75000"/>
                      </a:schemeClr>
                    </a:solidFill>
                  </a:rPr>
                  <a:t>DSAT?</a:t>
                </a:r>
                <a:endParaRPr lang="en-US" sz="2000" dirty="0">
                  <a:solidFill>
                    <a:schemeClr val="bg1">
                      <a:lumMod val="75000"/>
                    </a:schemeClr>
                  </a:solidFill>
                </a:endParaRPr>
              </a:p>
            </p:txBody>
          </p:sp>
          <p:pic>
            <p:nvPicPr>
              <p:cNvPr id="301" name="Picture 6" descr="http://your90s.com/wp-content/uploads/2013/06/hom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27970" y="2579464"/>
                <a:ext cx="646795" cy="6467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8" name="Group 267"/>
            <p:cNvGrpSpPr/>
            <p:nvPr/>
          </p:nvGrpSpPr>
          <p:grpSpPr>
            <a:xfrm>
              <a:off x="1515412" y="4585789"/>
              <a:ext cx="2632361" cy="1957076"/>
              <a:chOff x="1990437" y="2833588"/>
              <a:chExt cx="2632361" cy="1957076"/>
            </a:xfrm>
          </p:grpSpPr>
          <p:grpSp>
            <p:nvGrpSpPr>
              <p:cNvPr id="272" name="Group 271"/>
              <p:cNvGrpSpPr/>
              <p:nvPr/>
            </p:nvGrpSpPr>
            <p:grpSpPr>
              <a:xfrm>
                <a:off x="2026975" y="3183503"/>
                <a:ext cx="401798" cy="408716"/>
                <a:chOff x="2263538" y="2254081"/>
                <a:chExt cx="401798" cy="408716"/>
              </a:xfrm>
            </p:grpSpPr>
            <p:sp>
              <p:nvSpPr>
                <p:cNvPr id="298" name="Oval 297"/>
                <p:cNvSpPr/>
                <p:nvPr/>
              </p:nvSpPr>
              <p:spPr>
                <a:xfrm>
                  <a:off x="2263538" y="2260999"/>
                  <a:ext cx="401798" cy="401798"/>
                </a:xfrm>
                <a:prstGeom prst="ellipse">
                  <a:avLst/>
                </a:prstGeom>
                <a:solidFill>
                  <a:schemeClr val="accent5">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lumMod val="75000"/>
                      </a:schemeClr>
                    </a:solidFill>
                  </a:endParaRPr>
                </a:p>
              </p:txBody>
            </p:sp>
            <p:sp>
              <p:nvSpPr>
                <p:cNvPr id="299" name="TextBox 298"/>
                <p:cNvSpPr txBox="1"/>
                <p:nvPr/>
              </p:nvSpPr>
              <p:spPr>
                <a:xfrm>
                  <a:off x="2263538" y="2254081"/>
                  <a:ext cx="401798" cy="369332"/>
                </a:xfrm>
                <a:prstGeom prst="rect">
                  <a:avLst/>
                </a:prstGeom>
                <a:noFill/>
              </p:spPr>
              <p:txBody>
                <a:bodyPr wrap="square" rtlCol="0">
                  <a:spAutoFit/>
                </a:bodyPr>
                <a:lstStyle/>
                <a:p>
                  <a:r>
                    <a:rPr lang="en-US" dirty="0" smtClean="0">
                      <a:solidFill>
                        <a:schemeClr val="bg1">
                          <a:lumMod val="75000"/>
                        </a:schemeClr>
                      </a:solidFill>
                    </a:rPr>
                    <a:t>q</a:t>
                  </a:r>
                  <a:r>
                    <a:rPr lang="en-US" baseline="-25000" dirty="0" smtClean="0">
                      <a:solidFill>
                        <a:schemeClr val="bg1">
                          <a:lumMod val="75000"/>
                        </a:schemeClr>
                      </a:solidFill>
                    </a:rPr>
                    <a:t>2</a:t>
                  </a:r>
                  <a:endParaRPr lang="en-US" baseline="-25000" dirty="0">
                    <a:solidFill>
                      <a:schemeClr val="bg1">
                        <a:lumMod val="75000"/>
                      </a:schemeClr>
                    </a:solidFill>
                  </a:endParaRPr>
                </a:p>
              </p:txBody>
            </p:sp>
          </p:grpSp>
          <p:grpSp>
            <p:nvGrpSpPr>
              <p:cNvPr id="273" name="Group 272"/>
              <p:cNvGrpSpPr/>
              <p:nvPr/>
            </p:nvGrpSpPr>
            <p:grpSpPr>
              <a:xfrm>
                <a:off x="2805944" y="3190421"/>
                <a:ext cx="401798" cy="408716"/>
                <a:chOff x="3025538" y="2254081"/>
                <a:chExt cx="401798" cy="408716"/>
              </a:xfrm>
            </p:grpSpPr>
            <p:sp>
              <p:nvSpPr>
                <p:cNvPr id="296" name="Oval 295"/>
                <p:cNvSpPr/>
                <p:nvPr/>
              </p:nvSpPr>
              <p:spPr>
                <a:xfrm>
                  <a:off x="3025538" y="2260999"/>
                  <a:ext cx="401798" cy="401798"/>
                </a:xfrm>
                <a:prstGeom prst="ellipse">
                  <a:avLst/>
                </a:prstGeom>
                <a:solidFill>
                  <a:schemeClr val="accent5">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lumMod val="75000"/>
                      </a:schemeClr>
                    </a:solidFill>
                  </a:endParaRPr>
                </a:p>
              </p:txBody>
            </p:sp>
            <p:sp>
              <p:nvSpPr>
                <p:cNvPr id="297" name="TextBox 296"/>
                <p:cNvSpPr txBox="1"/>
                <p:nvPr/>
              </p:nvSpPr>
              <p:spPr>
                <a:xfrm>
                  <a:off x="3025538" y="2254081"/>
                  <a:ext cx="401798" cy="369332"/>
                </a:xfrm>
                <a:prstGeom prst="rect">
                  <a:avLst/>
                </a:prstGeom>
                <a:noFill/>
              </p:spPr>
              <p:txBody>
                <a:bodyPr wrap="square" rtlCol="0">
                  <a:spAutoFit/>
                </a:bodyPr>
                <a:lstStyle/>
                <a:p>
                  <a:r>
                    <a:rPr lang="en-US" dirty="0" smtClean="0">
                      <a:solidFill>
                        <a:schemeClr val="bg1">
                          <a:lumMod val="75000"/>
                        </a:schemeClr>
                      </a:solidFill>
                    </a:rPr>
                    <a:t>q</a:t>
                  </a:r>
                  <a:r>
                    <a:rPr lang="en-US" baseline="-25000" dirty="0" smtClean="0">
                      <a:solidFill>
                        <a:schemeClr val="bg1">
                          <a:lumMod val="75000"/>
                        </a:schemeClr>
                      </a:solidFill>
                    </a:rPr>
                    <a:t>3</a:t>
                  </a:r>
                  <a:endParaRPr lang="en-US" baseline="-25000" dirty="0">
                    <a:solidFill>
                      <a:schemeClr val="bg1">
                        <a:lumMod val="75000"/>
                      </a:schemeClr>
                    </a:solidFill>
                  </a:endParaRPr>
                </a:p>
              </p:txBody>
            </p:sp>
          </p:grpSp>
          <p:grpSp>
            <p:nvGrpSpPr>
              <p:cNvPr id="274" name="Group 273"/>
              <p:cNvGrpSpPr/>
              <p:nvPr/>
            </p:nvGrpSpPr>
            <p:grpSpPr>
              <a:xfrm>
                <a:off x="4106700" y="3189853"/>
                <a:ext cx="401798" cy="408716"/>
                <a:chOff x="4549538" y="2254081"/>
                <a:chExt cx="401798" cy="408716"/>
              </a:xfrm>
            </p:grpSpPr>
            <p:sp>
              <p:nvSpPr>
                <p:cNvPr id="294" name="Oval 293"/>
                <p:cNvSpPr/>
                <p:nvPr/>
              </p:nvSpPr>
              <p:spPr>
                <a:xfrm>
                  <a:off x="4549538" y="2260999"/>
                  <a:ext cx="401798" cy="401798"/>
                </a:xfrm>
                <a:prstGeom prst="ellipse">
                  <a:avLst/>
                </a:prstGeom>
                <a:solidFill>
                  <a:schemeClr val="accent5">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lumMod val="75000"/>
                      </a:schemeClr>
                    </a:solidFill>
                  </a:endParaRPr>
                </a:p>
              </p:txBody>
            </p:sp>
            <p:sp>
              <p:nvSpPr>
                <p:cNvPr id="295" name="TextBox 294"/>
                <p:cNvSpPr txBox="1"/>
                <p:nvPr/>
              </p:nvSpPr>
              <p:spPr>
                <a:xfrm>
                  <a:off x="4549538" y="2254081"/>
                  <a:ext cx="401798" cy="369332"/>
                </a:xfrm>
                <a:prstGeom prst="rect">
                  <a:avLst/>
                </a:prstGeom>
                <a:noFill/>
              </p:spPr>
              <p:txBody>
                <a:bodyPr wrap="square" rtlCol="0">
                  <a:spAutoFit/>
                </a:bodyPr>
                <a:lstStyle/>
                <a:p>
                  <a:r>
                    <a:rPr lang="en-US" dirty="0" smtClean="0">
                      <a:solidFill>
                        <a:schemeClr val="bg1">
                          <a:lumMod val="75000"/>
                        </a:schemeClr>
                      </a:solidFill>
                    </a:rPr>
                    <a:t>q</a:t>
                  </a:r>
                  <a:r>
                    <a:rPr lang="en-US" baseline="-25000" dirty="0" smtClean="0">
                      <a:solidFill>
                        <a:schemeClr val="bg1">
                          <a:lumMod val="75000"/>
                        </a:schemeClr>
                      </a:solidFill>
                    </a:rPr>
                    <a:t>6</a:t>
                  </a:r>
                  <a:endParaRPr lang="en-US" baseline="-25000" dirty="0">
                    <a:solidFill>
                      <a:schemeClr val="bg1">
                        <a:lumMod val="75000"/>
                      </a:schemeClr>
                    </a:solidFill>
                  </a:endParaRPr>
                </a:p>
              </p:txBody>
            </p:sp>
          </p:grpSp>
          <p:grpSp>
            <p:nvGrpSpPr>
              <p:cNvPr id="275" name="Group 274"/>
              <p:cNvGrpSpPr/>
              <p:nvPr/>
            </p:nvGrpSpPr>
            <p:grpSpPr>
              <a:xfrm>
                <a:off x="3416617" y="3189853"/>
                <a:ext cx="401798" cy="408716"/>
                <a:chOff x="3787538" y="2254081"/>
                <a:chExt cx="401798" cy="408716"/>
              </a:xfrm>
            </p:grpSpPr>
            <p:sp>
              <p:nvSpPr>
                <p:cNvPr id="292" name="Oval 291"/>
                <p:cNvSpPr/>
                <p:nvPr/>
              </p:nvSpPr>
              <p:spPr>
                <a:xfrm>
                  <a:off x="3787538" y="2260999"/>
                  <a:ext cx="401798" cy="401798"/>
                </a:xfrm>
                <a:prstGeom prst="ellipse">
                  <a:avLst/>
                </a:prstGeom>
                <a:solidFill>
                  <a:schemeClr val="accent5">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lumMod val="75000"/>
                      </a:schemeClr>
                    </a:solidFill>
                  </a:endParaRPr>
                </a:p>
              </p:txBody>
            </p:sp>
            <p:sp>
              <p:nvSpPr>
                <p:cNvPr id="293" name="TextBox 292"/>
                <p:cNvSpPr txBox="1"/>
                <p:nvPr/>
              </p:nvSpPr>
              <p:spPr>
                <a:xfrm>
                  <a:off x="3787538" y="2254081"/>
                  <a:ext cx="401798" cy="369332"/>
                </a:xfrm>
                <a:prstGeom prst="rect">
                  <a:avLst/>
                </a:prstGeom>
                <a:noFill/>
              </p:spPr>
              <p:txBody>
                <a:bodyPr wrap="square" rtlCol="0">
                  <a:spAutoFit/>
                </a:bodyPr>
                <a:lstStyle/>
                <a:p>
                  <a:r>
                    <a:rPr lang="en-US" dirty="0" smtClean="0">
                      <a:solidFill>
                        <a:schemeClr val="bg1">
                          <a:lumMod val="75000"/>
                        </a:schemeClr>
                      </a:solidFill>
                    </a:rPr>
                    <a:t>q</a:t>
                  </a:r>
                  <a:r>
                    <a:rPr lang="en-US" baseline="-25000" dirty="0" smtClean="0">
                      <a:solidFill>
                        <a:schemeClr val="bg1">
                          <a:lumMod val="75000"/>
                        </a:schemeClr>
                      </a:solidFill>
                    </a:rPr>
                    <a:t>5</a:t>
                  </a:r>
                  <a:endParaRPr lang="en-US" baseline="-25000" dirty="0">
                    <a:solidFill>
                      <a:schemeClr val="bg1">
                        <a:lumMod val="75000"/>
                      </a:schemeClr>
                    </a:solidFill>
                  </a:endParaRPr>
                </a:p>
              </p:txBody>
            </p:sp>
          </p:grpSp>
          <p:sp>
            <p:nvSpPr>
              <p:cNvPr id="276" name="Rectangle 275"/>
              <p:cNvSpPr/>
              <p:nvPr/>
            </p:nvSpPr>
            <p:spPr>
              <a:xfrm>
                <a:off x="1990437" y="3828653"/>
                <a:ext cx="474874" cy="3325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lumMod val="75000"/>
                      </a:schemeClr>
                    </a:solidFill>
                  </a:rPr>
                  <a:t>d</a:t>
                </a:r>
                <a:r>
                  <a:rPr lang="en-US" sz="1600" baseline="-25000" dirty="0" smtClean="0">
                    <a:solidFill>
                      <a:schemeClr val="bg1">
                        <a:lumMod val="75000"/>
                      </a:schemeClr>
                    </a:solidFill>
                  </a:rPr>
                  <a:t>21</a:t>
                </a:r>
                <a:endParaRPr lang="en-US" sz="1600" baseline="-25000" dirty="0">
                  <a:solidFill>
                    <a:schemeClr val="bg1">
                      <a:lumMod val="75000"/>
                    </a:schemeClr>
                  </a:solidFill>
                </a:endParaRPr>
              </a:p>
            </p:txBody>
          </p:sp>
          <p:sp>
            <p:nvSpPr>
              <p:cNvPr id="277" name="Rectangle 276"/>
              <p:cNvSpPr/>
              <p:nvPr/>
            </p:nvSpPr>
            <p:spPr>
              <a:xfrm>
                <a:off x="3381660" y="3835002"/>
                <a:ext cx="474874" cy="3325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lumMod val="75000"/>
                      </a:schemeClr>
                    </a:solidFill>
                  </a:rPr>
                  <a:t>d</a:t>
                </a:r>
                <a:r>
                  <a:rPr lang="en-US" sz="1600" baseline="-25000" dirty="0" smtClean="0">
                    <a:solidFill>
                      <a:schemeClr val="bg1">
                        <a:lumMod val="75000"/>
                      </a:schemeClr>
                    </a:solidFill>
                  </a:rPr>
                  <a:t>21</a:t>
                </a:r>
                <a:endParaRPr lang="en-US" sz="1600" baseline="-25000" dirty="0">
                  <a:solidFill>
                    <a:schemeClr val="bg1">
                      <a:lumMod val="75000"/>
                    </a:schemeClr>
                  </a:solidFill>
                </a:endParaRPr>
              </a:p>
            </p:txBody>
          </p:sp>
          <p:sp>
            <p:nvSpPr>
              <p:cNvPr id="278" name="Rectangle 277"/>
              <p:cNvSpPr/>
              <p:nvPr/>
            </p:nvSpPr>
            <p:spPr>
              <a:xfrm>
                <a:off x="3379279" y="4458083"/>
                <a:ext cx="474874" cy="3325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lumMod val="75000"/>
                      </a:schemeClr>
                    </a:solidFill>
                  </a:rPr>
                  <a:t>d</a:t>
                </a:r>
                <a:r>
                  <a:rPr lang="en-US" sz="1600" baseline="-25000" dirty="0" smtClean="0">
                    <a:solidFill>
                      <a:schemeClr val="bg1">
                        <a:lumMod val="75000"/>
                      </a:schemeClr>
                    </a:solidFill>
                  </a:rPr>
                  <a:t>21</a:t>
                </a:r>
                <a:endParaRPr lang="en-US" sz="1600" baseline="-25000" dirty="0">
                  <a:solidFill>
                    <a:schemeClr val="bg1">
                      <a:lumMod val="75000"/>
                    </a:schemeClr>
                  </a:solidFill>
                </a:endParaRPr>
              </a:p>
            </p:txBody>
          </p:sp>
          <p:cxnSp>
            <p:nvCxnSpPr>
              <p:cNvPr id="279" name="Straight Arrow Connector 278"/>
              <p:cNvCxnSpPr>
                <a:stCxn id="298" idx="4"/>
                <a:endCxn id="276" idx="0"/>
              </p:cNvCxnSpPr>
              <p:nvPr/>
            </p:nvCxnSpPr>
            <p:spPr>
              <a:xfrm>
                <a:off x="2227874" y="3592219"/>
                <a:ext cx="0" cy="23643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80" name="Elbow Connector 279"/>
              <p:cNvCxnSpPr>
                <a:stCxn id="276" idx="3"/>
                <a:endCxn id="297" idx="1"/>
              </p:cNvCxnSpPr>
              <p:nvPr/>
            </p:nvCxnSpPr>
            <p:spPr>
              <a:xfrm flipV="1">
                <a:off x="2465311" y="3375087"/>
                <a:ext cx="340633" cy="619857"/>
              </a:xfrm>
              <a:prstGeom prst="bentConnector3">
                <a:avLst>
                  <a:gd name="adj1" fmla="val 44408"/>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81" name="Straight Arrow Connector 280"/>
              <p:cNvCxnSpPr>
                <a:stCxn id="296" idx="6"/>
                <a:endCxn id="292" idx="2"/>
              </p:cNvCxnSpPr>
              <p:nvPr/>
            </p:nvCxnSpPr>
            <p:spPr>
              <a:xfrm flipV="1">
                <a:off x="3207742" y="3397670"/>
                <a:ext cx="208875" cy="56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82" name="Straight Arrow Connector 281"/>
              <p:cNvCxnSpPr>
                <a:stCxn id="292" idx="4"/>
                <a:endCxn id="277" idx="0"/>
              </p:cNvCxnSpPr>
              <p:nvPr/>
            </p:nvCxnSpPr>
            <p:spPr>
              <a:xfrm>
                <a:off x="3617516" y="3598569"/>
                <a:ext cx="1581" cy="23643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83" name="Straight Arrow Connector 282"/>
              <p:cNvCxnSpPr>
                <a:stCxn id="277" idx="2"/>
                <a:endCxn id="278" idx="0"/>
              </p:cNvCxnSpPr>
              <p:nvPr/>
            </p:nvCxnSpPr>
            <p:spPr>
              <a:xfrm flipH="1">
                <a:off x="3616716" y="4167583"/>
                <a:ext cx="2381" cy="2905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84" name="Elbow Connector 283"/>
              <p:cNvCxnSpPr>
                <a:stCxn id="278" idx="3"/>
                <a:endCxn id="294" idx="2"/>
              </p:cNvCxnSpPr>
              <p:nvPr/>
            </p:nvCxnSpPr>
            <p:spPr>
              <a:xfrm flipV="1">
                <a:off x="3854153" y="3397670"/>
                <a:ext cx="252547" cy="1226704"/>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85" name="TextBox 284"/>
              <p:cNvSpPr txBox="1"/>
              <p:nvPr/>
            </p:nvSpPr>
            <p:spPr>
              <a:xfrm>
                <a:off x="3739853" y="4161234"/>
                <a:ext cx="228600" cy="369332"/>
              </a:xfrm>
              <a:prstGeom prst="rect">
                <a:avLst/>
              </a:prstGeom>
              <a:noFill/>
            </p:spPr>
            <p:txBody>
              <a:bodyPr wrap="square" rtlCol="0">
                <a:spAutoFit/>
              </a:bodyPr>
              <a:lstStyle/>
              <a:p>
                <a:r>
                  <a:rPr lang="en-US" b="1" dirty="0" smtClean="0">
                    <a:solidFill>
                      <a:schemeClr val="bg1">
                        <a:lumMod val="75000"/>
                      </a:schemeClr>
                    </a:solidFill>
                  </a:rPr>
                  <a:t>+</a:t>
                </a:r>
                <a:endParaRPr lang="en-US" b="1" dirty="0">
                  <a:solidFill>
                    <a:schemeClr val="bg1">
                      <a:lumMod val="75000"/>
                    </a:schemeClr>
                  </a:solidFill>
                </a:endParaRPr>
              </a:p>
            </p:txBody>
          </p:sp>
          <p:sp>
            <p:nvSpPr>
              <p:cNvPr id="286" name="TextBox 285"/>
              <p:cNvSpPr txBox="1"/>
              <p:nvPr/>
            </p:nvSpPr>
            <p:spPr>
              <a:xfrm>
                <a:off x="2336152" y="2833588"/>
                <a:ext cx="220980" cy="400110"/>
              </a:xfrm>
              <a:prstGeom prst="rect">
                <a:avLst/>
              </a:prstGeom>
              <a:noFill/>
            </p:spPr>
            <p:txBody>
              <a:bodyPr wrap="square" rtlCol="0">
                <a:spAutoFit/>
              </a:bodyPr>
              <a:lstStyle/>
              <a:p>
                <a:r>
                  <a:rPr lang="en-US" sz="2000" b="1" dirty="0" smtClean="0">
                    <a:solidFill>
                      <a:schemeClr val="bg1">
                        <a:lumMod val="75000"/>
                      </a:schemeClr>
                    </a:solidFill>
                  </a:rPr>
                  <a:t>_</a:t>
                </a:r>
                <a:endParaRPr lang="en-US" sz="2000" b="1" dirty="0">
                  <a:solidFill>
                    <a:schemeClr val="bg1">
                      <a:lumMod val="75000"/>
                    </a:schemeClr>
                  </a:solidFill>
                </a:endParaRPr>
              </a:p>
            </p:txBody>
          </p:sp>
          <p:sp>
            <p:nvSpPr>
              <p:cNvPr id="287" name="TextBox 286"/>
              <p:cNvSpPr txBox="1"/>
              <p:nvPr/>
            </p:nvSpPr>
            <p:spPr>
              <a:xfrm>
                <a:off x="2337374" y="3397670"/>
                <a:ext cx="220980" cy="400110"/>
              </a:xfrm>
              <a:prstGeom prst="rect">
                <a:avLst/>
              </a:prstGeom>
              <a:noFill/>
            </p:spPr>
            <p:txBody>
              <a:bodyPr wrap="square" rtlCol="0">
                <a:spAutoFit/>
              </a:bodyPr>
              <a:lstStyle/>
              <a:p>
                <a:r>
                  <a:rPr lang="en-US" sz="2000" b="1" dirty="0" smtClean="0">
                    <a:solidFill>
                      <a:schemeClr val="bg1">
                        <a:lumMod val="75000"/>
                      </a:schemeClr>
                    </a:solidFill>
                  </a:rPr>
                  <a:t>_</a:t>
                </a:r>
                <a:endParaRPr lang="en-US" sz="2000" b="1" dirty="0">
                  <a:solidFill>
                    <a:schemeClr val="bg1">
                      <a:lumMod val="75000"/>
                    </a:schemeClr>
                  </a:solidFill>
                </a:endParaRPr>
              </a:p>
            </p:txBody>
          </p:sp>
          <p:sp>
            <p:nvSpPr>
              <p:cNvPr id="288" name="TextBox 287"/>
              <p:cNvSpPr txBox="1"/>
              <p:nvPr/>
            </p:nvSpPr>
            <p:spPr>
              <a:xfrm>
                <a:off x="3073510" y="2833588"/>
                <a:ext cx="220980" cy="400110"/>
              </a:xfrm>
              <a:prstGeom prst="rect">
                <a:avLst/>
              </a:prstGeom>
              <a:noFill/>
            </p:spPr>
            <p:txBody>
              <a:bodyPr wrap="square" rtlCol="0">
                <a:spAutoFit/>
              </a:bodyPr>
              <a:lstStyle/>
              <a:p>
                <a:r>
                  <a:rPr lang="en-US" sz="2000" b="1" dirty="0" smtClean="0">
                    <a:solidFill>
                      <a:schemeClr val="bg1">
                        <a:lumMod val="75000"/>
                      </a:schemeClr>
                    </a:solidFill>
                  </a:rPr>
                  <a:t>_</a:t>
                </a:r>
                <a:endParaRPr lang="en-US" sz="2000" b="1" dirty="0">
                  <a:solidFill>
                    <a:schemeClr val="bg1">
                      <a:lumMod val="75000"/>
                    </a:schemeClr>
                  </a:solidFill>
                </a:endParaRPr>
              </a:p>
            </p:txBody>
          </p:sp>
          <p:sp>
            <p:nvSpPr>
              <p:cNvPr id="289" name="TextBox 288"/>
              <p:cNvSpPr txBox="1"/>
              <p:nvPr/>
            </p:nvSpPr>
            <p:spPr>
              <a:xfrm>
                <a:off x="3675627" y="2940879"/>
                <a:ext cx="228600" cy="369332"/>
              </a:xfrm>
              <a:prstGeom prst="rect">
                <a:avLst/>
              </a:prstGeom>
              <a:noFill/>
            </p:spPr>
            <p:txBody>
              <a:bodyPr wrap="square" rtlCol="0">
                <a:spAutoFit/>
              </a:bodyPr>
              <a:lstStyle/>
              <a:p>
                <a:r>
                  <a:rPr lang="en-US" b="1" dirty="0" smtClean="0">
                    <a:solidFill>
                      <a:schemeClr val="bg1">
                        <a:lumMod val="75000"/>
                      </a:schemeClr>
                    </a:solidFill>
                  </a:rPr>
                  <a:t>+</a:t>
                </a:r>
                <a:endParaRPr lang="en-US" b="1" dirty="0">
                  <a:solidFill>
                    <a:schemeClr val="bg1">
                      <a:lumMod val="75000"/>
                    </a:schemeClr>
                  </a:solidFill>
                </a:endParaRPr>
              </a:p>
            </p:txBody>
          </p:sp>
          <p:sp>
            <p:nvSpPr>
              <p:cNvPr id="290" name="TextBox 289"/>
              <p:cNvSpPr txBox="1"/>
              <p:nvPr/>
            </p:nvSpPr>
            <p:spPr>
              <a:xfrm>
                <a:off x="4394198" y="2940879"/>
                <a:ext cx="228600" cy="369332"/>
              </a:xfrm>
              <a:prstGeom prst="rect">
                <a:avLst/>
              </a:prstGeom>
              <a:noFill/>
            </p:spPr>
            <p:txBody>
              <a:bodyPr wrap="square" rtlCol="0">
                <a:spAutoFit/>
              </a:bodyPr>
              <a:lstStyle/>
              <a:p>
                <a:r>
                  <a:rPr lang="en-US" b="1" dirty="0" smtClean="0">
                    <a:solidFill>
                      <a:schemeClr val="bg1">
                        <a:lumMod val="75000"/>
                      </a:schemeClr>
                    </a:solidFill>
                  </a:rPr>
                  <a:t>+</a:t>
                </a:r>
                <a:endParaRPr lang="en-US" b="1" dirty="0">
                  <a:solidFill>
                    <a:schemeClr val="bg1">
                      <a:lumMod val="75000"/>
                    </a:schemeClr>
                  </a:solidFill>
                </a:endParaRPr>
              </a:p>
            </p:txBody>
          </p:sp>
          <p:sp>
            <p:nvSpPr>
              <p:cNvPr id="291" name="TextBox 290"/>
              <p:cNvSpPr txBox="1"/>
              <p:nvPr/>
            </p:nvSpPr>
            <p:spPr>
              <a:xfrm>
                <a:off x="3714963" y="3397670"/>
                <a:ext cx="220980" cy="400110"/>
              </a:xfrm>
              <a:prstGeom prst="rect">
                <a:avLst/>
              </a:prstGeom>
              <a:noFill/>
            </p:spPr>
            <p:txBody>
              <a:bodyPr wrap="square" rtlCol="0">
                <a:spAutoFit/>
              </a:bodyPr>
              <a:lstStyle/>
              <a:p>
                <a:r>
                  <a:rPr lang="en-US" sz="2000" b="1" dirty="0" smtClean="0">
                    <a:solidFill>
                      <a:schemeClr val="bg1">
                        <a:lumMod val="75000"/>
                      </a:schemeClr>
                    </a:solidFill>
                  </a:rPr>
                  <a:t>_</a:t>
                </a:r>
                <a:endParaRPr lang="en-US" sz="2000" b="1" dirty="0">
                  <a:solidFill>
                    <a:schemeClr val="bg1">
                      <a:lumMod val="75000"/>
                    </a:schemeClr>
                  </a:solidFill>
                </a:endParaRPr>
              </a:p>
            </p:txBody>
          </p:sp>
        </p:grpSp>
        <p:cxnSp>
          <p:nvCxnSpPr>
            <p:cNvPr id="269" name="Straight Arrow Connector 268"/>
            <p:cNvCxnSpPr/>
            <p:nvPr/>
          </p:nvCxnSpPr>
          <p:spPr>
            <a:xfrm flipV="1">
              <a:off x="4247220" y="5244245"/>
              <a:ext cx="419485" cy="308747"/>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p:nvPr/>
          </p:nvCxnSpPr>
          <p:spPr>
            <a:xfrm>
              <a:off x="4239563" y="5552992"/>
              <a:ext cx="424100" cy="276375"/>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71" name="Rounded Rectangle 270"/>
            <p:cNvSpPr/>
            <p:nvPr/>
          </p:nvSpPr>
          <p:spPr>
            <a:xfrm>
              <a:off x="1380735" y="4749472"/>
              <a:ext cx="2855622" cy="1848935"/>
            </a:xfrm>
            <a:prstGeom prst="roundRect">
              <a:avLst/>
            </a:prstGeom>
            <a:no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grpSp>
        <p:nvGrpSpPr>
          <p:cNvPr id="304" name="Group 303"/>
          <p:cNvGrpSpPr/>
          <p:nvPr/>
        </p:nvGrpSpPr>
        <p:grpSpPr>
          <a:xfrm>
            <a:off x="665755" y="4320988"/>
            <a:ext cx="5050972" cy="1769914"/>
            <a:chOff x="452843" y="4701555"/>
            <a:chExt cx="5050972" cy="1769914"/>
          </a:xfrm>
        </p:grpSpPr>
        <p:sp>
          <p:nvSpPr>
            <p:cNvPr id="305" name="TextBox 304"/>
            <p:cNvSpPr txBox="1"/>
            <p:nvPr/>
          </p:nvSpPr>
          <p:spPr>
            <a:xfrm>
              <a:off x="452843" y="4701555"/>
              <a:ext cx="5050972"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Cross-user collaborative ranking</a:t>
              </a:r>
              <a:endParaRPr lang="en-US" sz="2400" dirty="0"/>
            </a:p>
          </p:txBody>
        </p:sp>
        <p:pic>
          <p:nvPicPr>
            <p:cNvPr id="306" name="Picture 14"/>
            <p:cNvPicPr>
              <a:picLocks noChangeAspect="1" noChangeArrowheads="1"/>
            </p:cNvPicPr>
            <p:nvPr/>
          </p:nvPicPr>
          <p:blipFill>
            <a:blip r:embed="rId6" cstate="print"/>
            <a:srcRect/>
            <a:stretch>
              <a:fillRect/>
            </a:stretch>
          </p:blipFill>
          <p:spPr bwMode="auto">
            <a:xfrm>
              <a:off x="990582" y="5149283"/>
              <a:ext cx="532576" cy="532576"/>
            </a:xfrm>
            <a:prstGeom prst="rect">
              <a:avLst/>
            </a:prstGeom>
            <a:noFill/>
            <a:ln w="9525">
              <a:noFill/>
              <a:miter lim="800000"/>
              <a:headEnd/>
              <a:tailEnd/>
            </a:ln>
          </p:spPr>
        </p:pic>
        <p:pic>
          <p:nvPicPr>
            <p:cNvPr id="307" name="Picture 16"/>
            <p:cNvPicPr>
              <a:picLocks noChangeAspect="1" noChangeArrowheads="1"/>
            </p:cNvPicPr>
            <p:nvPr/>
          </p:nvPicPr>
          <p:blipFill>
            <a:blip r:embed="rId7" cstate="print"/>
            <a:srcRect/>
            <a:stretch>
              <a:fillRect/>
            </a:stretch>
          </p:blipFill>
          <p:spPr bwMode="auto">
            <a:xfrm>
              <a:off x="3185152" y="5677600"/>
              <a:ext cx="435744" cy="435744"/>
            </a:xfrm>
            <a:prstGeom prst="rect">
              <a:avLst/>
            </a:prstGeom>
            <a:noFill/>
            <a:ln w="9525">
              <a:noFill/>
              <a:miter lim="800000"/>
              <a:headEnd/>
              <a:tailEnd/>
            </a:ln>
          </p:spPr>
        </p:pic>
        <p:pic>
          <p:nvPicPr>
            <p:cNvPr id="308" name="Picture 307"/>
            <p:cNvPicPr>
              <a:picLocks noChangeAspect="1" noChangeArrowheads="1"/>
            </p:cNvPicPr>
            <p:nvPr/>
          </p:nvPicPr>
          <p:blipFill>
            <a:blip r:embed="rId8" cstate="print"/>
            <a:srcRect/>
            <a:stretch>
              <a:fillRect/>
            </a:stretch>
          </p:blipFill>
          <p:spPr bwMode="auto">
            <a:xfrm>
              <a:off x="1191042" y="5987310"/>
              <a:ext cx="484159" cy="484159"/>
            </a:xfrm>
            <a:prstGeom prst="rect">
              <a:avLst/>
            </a:prstGeom>
            <a:noFill/>
            <a:ln w="9525">
              <a:noFill/>
              <a:miter lim="800000"/>
              <a:headEnd/>
              <a:tailEnd/>
            </a:ln>
          </p:spPr>
        </p:pic>
        <p:grpSp>
          <p:nvGrpSpPr>
            <p:cNvPr id="309" name="Group 308"/>
            <p:cNvGrpSpPr/>
            <p:nvPr/>
          </p:nvGrpSpPr>
          <p:grpSpPr>
            <a:xfrm>
              <a:off x="1611155" y="5189107"/>
              <a:ext cx="1167388" cy="469106"/>
              <a:chOff x="271463" y="5171024"/>
              <a:chExt cx="1344045" cy="469106"/>
            </a:xfrm>
          </p:grpSpPr>
          <p:sp>
            <p:nvSpPr>
              <p:cNvPr id="325" name="Rounded Rectangle 324"/>
              <p:cNvSpPr/>
              <p:nvPr/>
            </p:nvSpPr>
            <p:spPr>
              <a:xfrm>
                <a:off x="271463" y="5171024"/>
                <a:ext cx="1344045" cy="469106"/>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ectangle 325"/>
              <p:cNvSpPr/>
              <p:nvPr/>
            </p:nvSpPr>
            <p:spPr>
              <a:xfrm>
                <a:off x="329552" y="5265481"/>
                <a:ext cx="369789" cy="115184"/>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ectangle 326"/>
              <p:cNvSpPr/>
              <p:nvPr/>
            </p:nvSpPr>
            <p:spPr>
              <a:xfrm>
                <a:off x="757157" y="5265481"/>
                <a:ext cx="789570" cy="115184"/>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ectangle 327"/>
              <p:cNvSpPr/>
              <p:nvPr/>
            </p:nvSpPr>
            <p:spPr>
              <a:xfrm>
                <a:off x="408134" y="5459948"/>
                <a:ext cx="291209" cy="107950"/>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328"/>
              <p:cNvSpPr/>
              <p:nvPr/>
            </p:nvSpPr>
            <p:spPr>
              <a:xfrm>
                <a:off x="757157" y="5459948"/>
                <a:ext cx="247831" cy="107950"/>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329"/>
              <p:cNvSpPr/>
              <p:nvPr/>
            </p:nvSpPr>
            <p:spPr>
              <a:xfrm>
                <a:off x="1054998" y="5459948"/>
                <a:ext cx="491728" cy="107950"/>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0" name="Group 309"/>
            <p:cNvGrpSpPr/>
            <p:nvPr/>
          </p:nvGrpSpPr>
          <p:grpSpPr>
            <a:xfrm>
              <a:off x="1760164" y="6002363"/>
              <a:ext cx="982322" cy="469106"/>
              <a:chOff x="271463" y="5171024"/>
              <a:chExt cx="1344045" cy="469106"/>
            </a:xfrm>
          </p:grpSpPr>
          <p:sp>
            <p:nvSpPr>
              <p:cNvPr id="318" name="Rounded Rectangle 317"/>
              <p:cNvSpPr/>
              <p:nvPr/>
            </p:nvSpPr>
            <p:spPr>
              <a:xfrm>
                <a:off x="271463" y="5171024"/>
                <a:ext cx="1344045" cy="469106"/>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p:cNvSpPr/>
              <p:nvPr/>
            </p:nvSpPr>
            <p:spPr>
              <a:xfrm>
                <a:off x="327485" y="5265481"/>
                <a:ext cx="916115" cy="11518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p:cNvSpPr/>
              <p:nvPr/>
            </p:nvSpPr>
            <p:spPr>
              <a:xfrm>
                <a:off x="1301417" y="5265481"/>
                <a:ext cx="243243" cy="11518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p:cNvSpPr/>
              <p:nvPr/>
            </p:nvSpPr>
            <p:spPr>
              <a:xfrm>
                <a:off x="327485" y="5459948"/>
                <a:ext cx="369789" cy="10795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p:cNvSpPr/>
              <p:nvPr/>
            </p:nvSpPr>
            <p:spPr>
              <a:xfrm>
                <a:off x="755091" y="5459948"/>
                <a:ext cx="247831" cy="10795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p:cNvSpPr/>
              <p:nvPr/>
            </p:nvSpPr>
            <p:spPr>
              <a:xfrm>
                <a:off x="1437148" y="5459948"/>
                <a:ext cx="107512" cy="10795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p:cNvSpPr/>
              <p:nvPr/>
            </p:nvSpPr>
            <p:spPr>
              <a:xfrm>
                <a:off x="1095610" y="5459598"/>
                <a:ext cx="247831" cy="10795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1" name="Group 310"/>
            <p:cNvGrpSpPr/>
            <p:nvPr/>
          </p:nvGrpSpPr>
          <p:grpSpPr>
            <a:xfrm>
              <a:off x="3782215" y="5685440"/>
              <a:ext cx="1057958" cy="469106"/>
              <a:chOff x="271463" y="5171024"/>
              <a:chExt cx="1344045" cy="469106"/>
            </a:xfrm>
          </p:grpSpPr>
          <p:sp>
            <p:nvSpPr>
              <p:cNvPr id="314" name="Rounded Rectangle 313"/>
              <p:cNvSpPr/>
              <p:nvPr/>
            </p:nvSpPr>
            <p:spPr>
              <a:xfrm>
                <a:off x="271463" y="5171024"/>
                <a:ext cx="1344045" cy="469106"/>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ectangle 314"/>
              <p:cNvSpPr/>
              <p:nvPr/>
            </p:nvSpPr>
            <p:spPr>
              <a:xfrm>
                <a:off x="369559" y="5266751"/>
                <a:ext cx="369788" cy="115184"/>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ectangle 315"/>
              <p:cNvSpPr/>
              <p:nvPr/>
            </p:nvSpPr>
            <p:spPr>
              <a:xfrm>
                <a:off x="842541" y="5266751"/>
                <a:ext cx="658002" cy="115184"/>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ectangle 316"/>
              <p:cNvSpPr/>
              <p:nvPr/>
            </p:nvSpPr>
            <p:spPr>
              <a:xfrm>
                <a:off x="489241" y="5460868"/>
                <a:ext cx="816488" cy="10795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12" name="Straight Arrow Connector 311"/>
            <p:cNvCxnSpPr/>
            <p:nvPr/>
          </p:nvCxnSpPr>
          <p:spPr>
            <a:xfrm>
              <a:off x="2778543" y="5375366"/>
              <a:ext cx="352930" cy="39351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a:stCxn id="318" idx="3"/>
            </p:cNvCxnSpPr>
            <p:nvPr/>
          </p:nvCxnSpPr>
          <p:spPr>
            <a:xfrm flipV="1">
              <a:off x="2742486" y="6018640"/>
              <a:ext cx="398905" cy="21827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pic>
        <p:nvPicPr>
          <p:cNvPr id="117" name="Picture 116"/>
          <p:cNvPicPr>
            <a:picLocks noChangeAspect="1" noChangeArrowheads="1"/>
          </p:cNvPicPr>
          <p:nvPr/>
        </p:nvPicPr>
        <p:blipFill>
          <a:blip r:embed="rId8" cstate="print"/>
          <a:srcRect/>
          <a:stretch>
            <a:fillRect/>
          </a:stretch>
        </p:blipFill>
        <p:spPr bwMode="auto">
          <a:xfrm>
            <a:off x="6059040" y="2186270"/>
            <a:ext cx="652406" cy="652406"/>
          </a:xfrm>
          <a:prstGeom prst="rect">
            <a:avLst/>
          </a:prstGeom>
          <a:noFill/>
          <a:ln w="9525">
            <a:noFill/>
            <a:miter lim="800000"/>
            <a:headEnd/>
            <a:tailEnd/>
          </a:ln>
        </p:spPr>
      </p:pic>
    </p:spTree>
    <p:extLst>
      <p:ext uri="{BB962C8B-B14F-4D97-AF65-F5344CB8AC3E}">
        <p14:creationId xmlns:p14="http://schemas.microsoft.com/office/powerpoint/2010/main" val="26260841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Task-Based </a:t>
            </a:r>
            <a:r>
              <a:rPr lang="en-US" dirty="0" err="1" smtClean="0"/>
              <a:t>Groupization</a:t>
            </a:r>
            <a:r>
              <a:rPr lang="en-US" dirty="0" smtClean="0"/>
              <a:t> </a:t>
            </a:r>
            <a:r>
              <a:rPr lang="en-US" baseline="30000" dirty="0"/>
              <a:t>[WWW2013b]</a:t>
            </a:r>
            <a:r>
              <a:rPr lang="en-US" dirty="0" smtClean="0"/>
              <a:t> </a:t>
            </a:r>
            <a:endParaRPr lang="en-US" baseline="30000" dirty="0"/>
          </a:p>
        </p:txBody>
      </p:sp>
      <p:sp>
        <p:nvSpPr>
          <p:cNvPr id="58" name="Content Placeholder 1043"/>
          <p:cNvSpPr>
            <a:spLocks noGrp="1"/>
          </p:cNvSpPr>
          <p:nvPr/>
        </p:nvSpPr>
        <p:spPr>
          <a:xfrm>
            <a:off x="5362100" y="1557425"/>
            <a:ext cx="5876209" cy="526074"/>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Find other users engaged in similar task</a:t>
            </a:r>
          </a:p>
        </p:txBody>
      </p:sp>
      <p:pic>
        <p:nvPicPr>
          <p:cNvPr id="3" name="Picture 2"/>
          <p:cNvPicPr>
            <a:picLocks noChangeAspect="1"/>
          </p:cNvPicPr>
          <p:nvPr/>
        </p:nvPicPr>
        <p:blipFill>
          <a:blip r:embed="rId2"/>
          <a:stretch>
            <a:fillRect/>
          </a:stretch>
        </p:blipFill>
        <p:spPr>
          <a:xfrm>
            <a:off x="1467445" y="1557425"/>
            <a:ext cx="9039396" cy="5407880"/>
          </a:xfrm>
          <a:prstGeom prst="rect">
            <a:avLst/>
          </a:prstGeom>
        </p:spPr>
      </p:pic>
      <p:sp>
        <p:nvSpPr>
          <p:cNvPr id="7" name="Slide Number Placeholder 6"/>
          <p:cNvSpPr>
            <a:spLocks noGrp="1"/>
          </p:cNvSpPr>
          <p:nvPr>
            <p:ph type="sldNum" sz="quarter" idx="12"/>
          </p:nvPr>
        </p:nvSpPr>
        <p:spPr/>
        <p:txBody>
          <a:bodyPr/>
          <a:lstStyle/>
          <a:p>
            <a:fld id="{9F2AE6BE-DF6A-4399-AA13-CB69E4F325FD}" type="slidenum">
              <a:rPr lang="en-US" smtClean="0"/>
              <a:t>29</a:t>
            </a:fld>
            <a:endParaRPr lang="en-US"/>
          </a:p>
        </p:txBody>
      </p:sp>
    </p:spTree>
    <p:extLst>
      <p:ext uri="{BB962C8B-B14F-4D97-AF65-F5344CB8AC3E}">
        <p14:creationId xmlns:p14="http://schemas.microsoft.com/office/powerpoint/2010/main" val="4253443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3640699" y="1636229"/>
            <a:ext cx="2732948" cy="523220"/>
          </a:xfrm>
          <a:prstGeom prst="rect">
            <a:avLst/>
          </a:prstGeom>
          <a:noFill/>
        </p:spPr>
        <p:txBody>
          <a:bodyPr wrap="square" rtlCol="0">
            <a:spAutoFit/>
          </a:bodyPr>
          <a:lstStyle/>
          <a:p>
            <a:r>
              <a:rPr lang="en-US" sz="2800" dirty="0" smtClean="0">
                <a:solidFill>
                  <a:srgbClr val="FF0000"/>
                </a:solidFill>
              </a:rPr>
              <a:t>health insurance</a:t>
            </a:r>
            <a:endParaRPr lang="en-US" sz="2800" dirty="0">
              <a:solidFill>
                <a:srgbClr val="FF0000"/>
              </a:solidFill>
            </a:endParaRPr>
          </a:p>
        </p:txBody>
      </p:sp>
      <p:sp>
        <p:nvSpPr>
          <p:cNvPr id="25" name="TextBox 24"/>
          <p:cNvSpPr txBox="1"/>
          <p:nvPr/>
        </p:nvSpPr>
        <p:spPr>
          <a:xfrm>
            <a:off x="5359675" y="1346223"/>
            <a:ext cx="2457519" cy="369332"/>
          </a:xfrm>
          <a:prstGeom prst="rect">
            <a:avLst/>
          </a:prstGeom>
          <a:noFill/>
        </p:spPr>
        <p:txBody>
          <a:bodyPr wrap="square" rtlCol="0">
            <a:spAutoFit/>
          </a:bodyPr>
          <a:lstStyle/>
          <a:p>
            <a:r>
              <a:rPr lang="en-US" dirty="0" smtClean="0">
                <a:solidFill>
                  <a:srgbClr val="FF0000"/>
                </a:solidFill>
              </a:rPr>
              <a:t>insurance market place</a:t>
            </a:r>
            <a:endParaRPr lang="en-US" dirty="0">
              <a:solidFill>
                <a:srgbClr val="FF0000"/>
              </a:solidFill>
            </a:endParaRPr>
          </a:p>
        </p:txBody>
      </p:sp>
      <p:sp>
        <p:nvSpPr>
          <p:cNvPr id="26" name="TextBox 25"/>
          <p:cNvSpPr txBox="1"/>
          <p:nvPr/>
        </p:nvSpPr>
        <p:spPr>
          <a:xfrm>
            <a:off x="5897120" y="2001063"/>
            <a:ext cx="2059862" cy="430887"/>
          </a:xfrm>
          <a:prstGeom prst="rect">
            <a:avLst/>
          </a:prstGeom>
          <a:noFill/>
        </p:spPr>
        <p:txBody>
          <a:bodyPr wrap="square" rtlCol="0">
            <a:spAutoFit/>
          </a:bodyPr>
          <a:lstStyle/>
          <a:p>
            <a:r>
              <a:rPr lang="en-US" sz="2200" dirty="0" smtClean="0">
                <a:solidFill>
                  <a:srgbClr val="FF0000"/>
                </a:solidFill>
              </a:rPr>
              <a:t>free medication</a:t>
            </a:r>
            <a:endParaRPr lang="en-US" sz="2200" dirty="0">
              <a:solidFill>
                <a:srgbClr val="FF0000"/>
              </a:solidFill>
            </a:endParaRPr>
          </a:p>
        </p:txBody>
      </p:sp>
      <p:sp>
        <p:nvSpPr>
          <p:cNvPr id="27" name="TextBox 26"/>
          <p:cNvSpPr txBox="1"/>
          <p:nvPr/>
        </p:nvSpPr>
        <p:spPr>
          <a:xfrm>
            <a:off x="5136818" y="2227445"/>
            <a:ext cx="1785364" cy="461665"/>
          </a:xfrm>
          <a:prstGeom prst="rect">
            <a:avLst/>
          </a:prstGeom>
          <a:noFill/>
        </p:spPr>
        <p:txBody>
          <a:bodyPr wrap="square" rtlCol="0">
            <a:spAutoFit/>
          </a:bodyPr>
          <a:lstStyle/>
          <a:p>
            <a:r>
              <a:rPr lang="en-US" sz="2400" dirty="0" err="1" smtClean="0">
                <a:solidFill>
                  <a:srgbClr val="FF0000"/>
                </a:solidFill>
              </a:rPr>
              <a:t>obama</a:t>
            </a:r>
            <a:r>
              <a:rPr lang="en-US" sz="2400" dirty="0" smtClean="0">
                <a:solidFill>
                  <a:srgbClr val="FF0000"/>
                </a:solidFill>
              </a:rPr>
              <a:t> care</a:t>
            </a:r>
            <a:endParaRPr lang="en-US" sz="2400" dirty="0">
              <a:solidFill>
                <a:srgbClr val="FF0000"/>
              </a:solidFill>
            </a:endParaRPr>
          </a:p>
        </p:txBody>
      </p:sp>
      <p:sp>
        <p:nvSpPr>
          <p:cNvPr id="28" name="TextBox 27"/>
          <p:cNvSpPr txBox="1"/>
          <p:nvPr/>
        </p:nvSpPr>
        <p:spPr>
          <a:xfrm>
            <a:off x="3466432" y="2669610"/>
            <a:ext cx="2232017" cy="369332"/>
          </a:xfrm>
          <a:prstGeom prst="rect">
            <a:avLst/>
          </a:prstGeom>
          <a:noFill/>
        </p:spPr>
        <p:txBody>
          <a:bodyPr wrap="square" rtlCol="0">
            <a:spAutoFit/>
          </a:bodyPr>
          <a:lstStyle/>
          <a:p>
            <a:r>
              <a:rPr lang="en-US" dirty="0" smtClean="0">
                <a:solidFill>
                  <a:srgbClr val="FF0000"/>
                </a:solidFill>
              </a:rPr>
              <a:t>affordable healthcare  </a:t>
            </a:r>
            <a:endParaRPr lang="en-US" dirty="0">
              <a:solidFill>
                <a:srgbClr val="FF0000"/>
              </a:solidFill>
            </a:endParaRPr>
          </a:p>
        </p:txBody>
      </p:sp>
      <p:sp>
        <p:nvSpPr>
          <p:cNvPr id="29" name="TextBox 28"/>
          <p:cNvSpPr txBox="1"/>
          <p:nvPr/>
        </p:nvSpPr>
        <p:spPr>
          <a:xfrm>
            <a:off x="4366481" y="2322178"/>
            <a:ext cx="1407822" cy="400110"/>
          </a:xfrm>
          <a:prstGeom prst="rect">
            <a:avLst/>
          </a:prstGeom>
          <a:noFill/>
        </p:spPr>
        <p:txBody>
          <a:bodyPr wrap="square" rtlCol="0">
            <a:spAutoFit/>
          </a:bodyPr>
          <a:lstStyle/>
          <a:p>
            <a:r>
              <a:rPr lang="en-US" sz="2000" dirty="0" smtClean="0">
                <a:solidFill>
                  <a:srgbClr val="7030A0"/>
                </a:solidFill>
              </a:rPr>
              <a:t>apple</a:t>
            </a:r>
            <a:endParaRPr lang="en-US" sz="2000" dirty="0">
              <a:solidFill>
                <a:srgbClr val="7030A0"/>
              </a:solidFill>
            </a:endParaRPr>
          </a:p>
        </p:txBody>
      </p:sp>
      <p:sp>
        <p:nvSpPr>
          <p:cNvPr id="30" name="TextBox 29"/>
          <p:cNvSpPr txBox="1"/>
          <p:nvPr/>
        </p:nvSpPr>
        <p:spPr>
          <a:xfrm>
            <a:off x="6922182" y="2269626"/>
            <a:ext cx="1193710" cy="369332"/>
          </a:xfrm>
          <a:prstGeom prst="rect">
            <a:avLst/>
          </a:prstGeom>
          <a:noFill/>
        </p:spPr>
        <p:txBody>
          <a:bodyPr wrap="square" rtlCol="0">
            <a:spAutoFit/>
          </a:bodyPr>
          <a:lstStyle/>
          <a:p>
            <a:r>
              <a:rPr lang="en-US" dirty="0" smtClean="0">
                <a:solidFill>
                  <a:srgbClr val="7030A0"/>
                </a:solidFill>
              </a:rPr>
              <a:t>orange</a:t>
            </a:r>
            <a:endParaRPr lang="en-US" dirty="0">
              <a:solidFill>
                <a:srgbClr val="7030A0"/>
              </a:solidFill>
            </a:endParaRPr>
          </a:p>
        </p:txBody>
      </p:sp>
      <p:sp>
        <p:nvSpPr>
          <p:cNvPr id="31" name="TextBox 30"/>
          <p:cNvSpPr txBox="1"/>
          <p:nvPr/>
        </p:nvSpPr>
        <p:spPr>
          <a:xfrm>
            <a:off x="5501811" y="3075447"/>
            <a:ext cx="987179" cy="369332"/>
          </a:xfrm>
          <a:prstGeom prst="rect">
            <a:avLst/>
          </a:prstGeom>
          <a:noFill/>
        </p:spPr>
        <p:txBody>
          <a:bodyPr wrap="square" rtlCol="0">
            <a:spAutoFit/>
          </a:bodyPr>
          <a:lstStyle/>
          <a:p>
            <a:r>
              <a:rPr lang="en-US" dirty="0" smtClean="0">
                <a:solidFill>
                  <a:srgbClr val="7030A0"/>
                </a:solidFill>
              </a:rPr>
              <a:t>banana</a:t>
            </a:r>
            <a:endParaRPr lang="en-US" dirty="0">
              <a:solidFill>
                <a:srgbClr val="7030A0"/>
              </a:solidFill>
            </a:endParaRPr>
          </a:p>
        </p:txBody>
      </p:sp>
      <p:sp>
        <p:nvSpPr>
          <p:cNvPr id="32" name="TextBox 31"/>
          <p:cNvSpPr txBox="1"/>
          <p:nvPr/>
        </p:nvSpPr>
        <p:spPr>
          <a:xfrm>
            <a:off x="4093308" y="3053761"/>
            <a:ext cx="1399051" cy="369332"/>
          </a:xfrm>
          <a:prstGeom prst="rect">
            <a:avLst/>
          </a:prstGeom>
          <a:noFill/>
        </p:spPr>
        <p:txBody>
          <a:bodyPr wrap="square" rtlCol="0">
            <a:spAutoFit/>
          </a:bodyPr>
          <a:lstStyle/>
          <a:p>
            <a:r>
              <a:rPr lang="en-US" dirty="0">
                <a:solidFill>
                  <a:srgbClr val="7030A0"/>
                </a:solidFill>
              </a:rPr>
              <a:t>nutrition</a:t>
            </a:r>
          </a:p>
        </p:txBody>
      </p:sp>
      <p:sp>
        <p:nvSpPr>
          <p:cNvPr id="33" name="TextBox 32"/>
          <p:cNvSpPr txBox="1"/>
          <p:nvPr/>
        </p:nvSpPr>
        <p:spPr>
          <a:xfrm>
            <a:off x="5514437" y="2701632"/>
            <a:ext cx="1906309" cy="461665"/>
          </a:xfrm>
          <a:prstGeom prst="rect">
            <a:avLst/>
          </a:prstGeom>
          <a:noFill/>
        </p:spPr>
        <p:txBody>
          <a:bodyPr wrap="square" rtlCol="0">
            <a:spAutoFit/>
          </a:bodyPr>
          <a:lstStyle/>
          <a:p>
            <a:r>
              <a:rPr lang="en-US" sz="2400" dirty="0" smtClean="0">
                <a:solidFill>
                  <a:srgbClr val="7030A0"/>
                </a:solidFill>
              </a:rPr>
              <a:t>fruit receipt</a:t>
            </a:r>
            <a:endParaRPr lang="en-US" sz="2400" dirty="0">
              <a:solidFill>
                <a:srgbClr val="7030A0"/>
              </a:solidFill>
            </a:endParaRPr>
          </a:p>
        </p:txBody>
      </p:sp>
      <p:sp>
        <p:nvSpPr>
          <p:cNvPr id="34" name="TextBox 33"/>
          <p:cNvSpPr txBox="1"/>
          <p:nvPr/>
        </p:nvSpPr>
        <p:spPr>
          <a:xfrm>
            <a:off x="5950083" y="2528987"/>
            <a:ext cx="2143893" cy="369332"/>
          </a:xfrm>
          <a:prstGeom prst="rect">
            <a:avLst/>
          </a:prstGeom>
          <a:noFill/>
        </p:spPr>
        <p:txBody>
          <a:bodyPr wrap="square" rtlCol="0">
            <a:spAutoFit/>
          </a:bodyPr>
          <a:lstStyle/>
          <a:p>
            <a:r>
              <a:rPr lang="en-US" dirty="0" smtClean="0">
                <a:solidFill>
                  <a:srgbClr val="FF0000"/>
                </a:solidFill>
              </a:rPr>
              <a:t>health reform bill</a:t>
            </a:r>
            <a:endParaRPr lang="en-US" dirty="0">
              <a:solidFill>
                <a:srgbClr val="FF0000"/>
              </a:solidFill>
            </a:endParaRPr>
          </a:p>
        </p:txBody>
      </p:sp>
      <p:sp>
        <p:nvSpPr>
          <p:cNvPr id="35" name="TextBox 34"/>
          <p:cNvSpPr txBox="1"/>
          <p:nvPr/>
        </p:nvSpPr>
        <p:spPr>
          <a:xfrm>
            <a:off x="4221012" y="2049796"/>
            <a:ext cx="1572323" cy="369332"/>
          </a:xfrm>
          <a:prstGeom prst="rect">
            <a:avLst/>
          </a:prstGeom>
          <a:noFill/>
        </p:spPr>
        <p:txBody>
          <a:bodyPr wrap="square" rtlCol="0">
            <a:spAutoFit/>
          </a:bodyPr>
          <a:lstStyle/>
          <a:p>
            <a:r>
              <a:rPr lang="en-US" dirty="0" smtClean="0">
                <a:solidFill>
                  <a:srgbClr val="7030A0"/>
                </a:solidFill>
              </a:rPr>
              <a:t>fruit smoothie</a:t>
            </a:r>
            <a:endParaRPr lang="en-US" dirty="0">
              <a:solidFill>
                <a:srgbClr val="7030A0"/>
              </a:solidFill>
            </a:endParaRPr>
          </a:p>
        </p:txBody>
      </p:sp>
      <p:pic>
        <p:nvPicPr>
          <p:cNvPr id="6" name="Picture 14"/>
          <p:cNvPicPr>
            <a:picLocks noChangeAspect="1" noChangeArrowheads="1"/>
          </p:cNvPicPr>
          <p:nvPr/>
        </p:nvPicPr>
        <p:blipFill>
          <a:blip r:embed="rId3" cstate="print"/>
          <a:srcRect/>
          <a:stretch>
            <a:fillRect/>
          </a:stretch>
        </p:blipFill>
        <p:spPr bwMode="auto">
          <a:xfrm>
            <a:off x="1071055" y="1679409"/>
            <a:ext cx="841121" cy="841121"/>
          </a:xfrm>
          <a:prstGeom prst="rect">
            <a:avLst/>
          </a:prstGeom>
          <a:noFill/>
          <a:ln w="9525">
            <a:noFill/>
            <a:miter lim="800000"/>
            <a:headEnd/>
            <a:tailEnd/>
          </a:ln>
        </p:spPr>
      </p:pic>
      <p:pic>
        <p:nvPicPr>
          <p:cNvPr id="38" name="Picture 37"/>
          <p:cNvPicPr>
            <a:picLocks noChangeAspect="1" noChangeArrowheads="1"/>
          </p:cNvPicPr>
          <p:nvPr/>
        </p:nvPicPr>
        <p:blipFill>
          <a:blip r:embed="rId4" cstate="print"/>
          <a:srcRect/>
          <a:stretch>
            <a:fillRect/>
          </a:stretch>
        </p:blipFill>
        <p:spPr bwMode="auto">
          <a:xfrm>
            <a:off x="1037326" y="3038942"/>
            <a:ext cx="811459" cy="811459"/>
          </a:xfrm>
          <a:prstGeom prst="rect">
            <a:avLst/>
          </a:prstGeom>
          <a:noFill/>
          <a:ln w="9525">
            <a:noFill/>
            <a:miter lim="800000"/>
            <a:headEnd/>
            <a:tailEnd/>
          </a:ln>
        </p:spPr>
      </p:pic>
      <p:pic>
        <p:nvPicPr>
          <p:cNvPr id="39" name="Picture 16"/>
          <p:cNvPicPr>
            <a:picLocks noChangeAspect="1" noChangeArrowheads="1"/>
          </p:cNvPicPr>
          <p:nvPr/>
        </p:nvPicPr>
        <p:blipFill>
          <a:blip r:embed="rId5" cstate="print"/>
          <a:srcRect/>
          <a:stretch>
            <a:fillRect/>
          </a:stretch>
        </p:blipFill>
        <p:spPr bwMode="auto">
          <a:xfrm>
            <a:off x="1071055" y="4408111"/>
            <a:ext cx="711752" cy="711752"/>
          </a:xfrm>
          <a:prstGeom prst="rect">
            <a:avLst/>
          </a:prstGeom>
          <a:noFill/>
          <a:ln w="9525">
            <a:noFill/>
            <a:miter lim="800000"/>
            <a:headEnd/>
            <a:tailEnd/>
          </a:ln>
        </p:spPr>
      </p:pic>
      <p:sp>
        <p:nvSpPr>
          <p:cNvPr id="42" name="TextBox 41"/>
          <p:cNvSpPr txBox="1"/>
          <p:nvPr/>
        </p:nvSpPr>
        <p:spPr>
          <a:xfrm>
            <a:off x="4363447" y="3664039"/>
            <a:ext cx="1905000" cy="523220"/>
          </a:xfrm>
          <a:prstGeom prst="rect">
            <a:avLst/>
          </a:prstGeom>
          <a:noFill/>
        </p:spPr>
        <p:txBody>
          <a:bodyPr wrap="square" rtlCol="0">
            <a:spAutoFit/>
          </a:bodyPr>
          <a:lstStyle/>
          <a:p>
            <a:r>
              <a:rPr lang="en-US" sz="2800" dirty="0" smtClean="0">
                <a:solidFill>
                  <a:srgbClr val="FF0000"/>
                </a:solidFill>
              </a:rPr>
              <a:t>Healthcare</a:t>
            </a:r>
            <a:endParaRPr lang="en-US" sz="2800" dirty="0">
              <a:solidFill>
                <a:srgbClr val="FF0000"/>
              </a:solidFill>
            </a:endParaRPr>
          </a:p>
        </p:txBody>
      </p:sp>
      <p:sp>
        <p:nvSpPr>
          <p:cNvPr id="43" name="TextBox 42"/>
          <p:cNvSpPr txBox="1"/>
          <p:nvPr/>
        </p:nvSpPr>
        <p:spPr>
          <a:xfrm>
            <a:off x="5821952" y="3562603"/>
            <a:ext cx="1567544" cy="369332"/>
          </a:xfrm>
          <a:prstGeom prst="rect">
            <a:avLst/>
          </a:prstGeom>
          <a:noFill/>
        </p:spPr>
        <p:txBody>
          <a:bodyPr wrap="square" rtlCol="0">
            <a:spAutoFit/>
          </a:bodyPr>
          <a:lstStyle/>
          <a:p>
            <a:r>
              <a:rPr lang="en-US" dirty="0" smtClean="0">
                <a:solidFill>
                  <a:srgbClr val="FF0000"/>
                </a:solidFill>
              </a:rPr>
              <a:t>insurance plan</a:t>
            </a:r>
            <a:endParaRPr lang="en-US" dirty="0">
              <a:solidFill>
                <a:srgbClr val="FF0000"/>
              </a:solidFill>
            </a:endParaRPr>
          </a:p>
        </p:txBody>
      </p:sp>
      <p:sp>
        <p:nvSpPr>
          <p:cNvPr id="44" name="TextBox 43"/>
          <p:cNvSpPr txBox="1"/>
          <p:nvPr/>
        </p:nvSpPr>
        <p:spPr>
          <a:xfrm>
            <a:off x="6253660" y="3799193"/>
            <a:ext cx="1426029" cy="400110"/>
          </a:xfrm>
          <a:prstGeom prst="rect">
            <a:avLst/>
          </a:prstGeom>
          <a:noFill/>
        </p:spPr>
        <p:txBody>
          <a:bodyPr wrap="square" rtlCol="0">
            <a:spAutoFit/>
          </a:bodyPr>
          <a:lstStyle/>
          <a:p>
            <a:r>
              <a:rPr lang="en-US" sz="2000" dirty="0" err="1" smtClean="0">
                <a:solidFill>
                  <a:srgbClr val="FF0000"/>
                </a:solidFill>
              </a:rPr>
              <a:t>obamacare</a:t>
            </a:r>
            <a:endParaRPr lang="en-US" sz="2000" dirty="0">
              <a:solidFill>
                <a:srgbClr val="FF0000"/>
              </a:solidFill>
            </a:endParaRPr>
          </a:p>
        </p:txBody>
      </p:sp>
      <p:sp>
        <p:nvSpPr>
          <p:cNvPr id="45" name="TextBox 44"/>
          <p:cNvSpPr txBox="1"/>
          <p:nvPr/>
        </p:nvSpPr>
        <p:spPr>
          <a:xfrm>
            <a:off x="5536700" y="4087521"/>
            <a:ext cx="1278209" cy="400110"/>
          </a:xfrm>
          <a:prstGeom prst="rect">
            <a:avLst/>
          </a:prstGeom>
          <a:noFill/>
        </p:spPr>
        <p:txBody>
          <a:bodyPr wrap="square" rtlCol="0">
            <a:spAutoFit/>
          </a:bodyPr>
          <a:lstStyle/>
          <a:p>
            <a:r>
              <a:rPr lang="en-US" sz="2000" dirty="0" err="1" smtClean="0">
                <a:solidFill>
                  <a:srgbClr val="FF0000"/>
                </a:solidFill>
              </a:rPr>
              <a:t>medicare</a:t>
            </a:r>
            <a:endParaRPr lang="en-US" sz="2000" dirty="0">
              <a:solidFill>
                <a:srgbClr val="FF0000"/>
              </a:solidFill>
            </a:endParaRPr>
          </a:p>
        </p:txBody>
      </p:sp>
      <p:sp>
        <p:nvSpPr>
          <p:cNvPr id="46" name="TextBox 45"/>
          <p:cNvSpPr txBox="1"/>
          <p:nvPr/>
        </p:nvSpPr>
        <p:spPr>
          <a:xfrm>
            <a:off x="3383691" y="4654021"/>
            <a:ext cx="1480457" cy="369332"/>
          </a:xfrm>
          <a:prstGeom prst="rect">
            <a:avLst/>
          </a:prstGeom>
          <a:noFill/>
        </p:spPr>
        <p:txBody>
          <a:bodyPr wrap="square" rtlCol="0">
            <a:spAutoFit/>
          </a:bodyPr>
          <a:lstStyle/>
          <a:p>
            <a:r>
              <a:rPr lang="en-US" dirty="0" smtClean="0">
                <a:solidFill>
                  <a:srgbClr val="FF0000"/>
                </a:solidFill>
              </a:rPr>
              <a:t>health reform</a:t>
            </a:r>
            <a:endParaRPr lang="en-US" dirty="0">
              <a:solidFill>
                <a:srgbClr val="FF0000"/>
              </a:solidFill>
            </a:endParaRPr>
          </a:p>
        </p:txBody>
      </p:sp>
      <p:sp>
        <p:nvSpPr>
          <p:cNvPr id="47" name="TextBox 46"/>
          <p:cNvSpPr txBox="1"/>
          <p:nvPr/>
        </p:nvSpPr>
        <p:spPr>
          <a:xfrm>
            <a:off x="3943883" y="3986499"/>
            <a:ext cx="1262743" cy="400110"/>
          </a:xfrm>
          <a:prstGeom prst="rect">
            <a:avLst/>
          </a:prstGeom>
          <a:noFill/>
        </p:spPr>
        <p:txBody>
          <a:bodyPr wrap="square" rtlCol="0">
            <a:spAutoFit/>
          </a:bodyPr>
          <a:lstStyle/>
          <a:p>
            <a:r>
              <a:rPr lang="en-US" sz="2000" dirty="0" err="1" smtClean="0">
                <a:solidFill>
                  <a:schemeClr val="accent6">
                    <a:lumMod val="50000"/>
                  </a:schemeClr>
                </a:solidFill>
              </a:rPr>
              <a:t>Beyonce</a:t>
            </a:r>
            <a:endParaRPr lang="en-US" sz="2000" dirty="0">
              <a:solidFill>
                <a:schemeClr val="accent6">
                  <a:lumMod val="50000"/>
                </a:schemeClr>
              </a:solidFill>
            </a:endParaRPr>
          </a:p>
        </p:txBody>
      </p:sp>
      <p:sp>
        <p:nvSpPr>
          <p:cNvPr id="48" name="TextBox 47"/>
          <p:cNvSpPr txBox="1"/>
          <p:nvPr/>
        </p:nvSpPr>
        <p:spPr>
          <a:xfrm>
            <a:off x="6990557" y="4230658"/>
            <a:ext cx="1513115" cy="369332"/>
          </a:xfrm>
          <a:prstGeom prst="rect">
            <a:avLst/>
          </a:prstGeom>
          <a:noFill/>
        </p:spPr>
        <p:txBody>
          <a:bodyPr wrap="square" rtlCol="0">
            <a:spAutoFit/>
          </a:bodyPr>
          <a:lstStyle/>
          <a:p>
            <a:r>
              <a:rPr lang="en-US" dirty="0" smtClean="0">
                <a:solidFill>
                  <a:schemeClr val="accent6">
                    <a:lumMod val="50000"/>
                  </a:schemeClr>
                </a:solidFill>
              </a:rPr>
              <a:t>Rihanna</a:t>
            </a:r>
            <a:endParaRPr lang="en-US" dirty="0">
              <a:solidFill>
                <a:schemeClr val="accent6">
                  <a:lumMod val="50000"/>
                </a:schemeClr>
              </a:solidFill>
            </a:endParaRPr>
          </a:p>
        </p:txBody>
      </p:sp>
      <p:sp>
        <p:nvSpPr>
          <p:cNvPr id="49" name="TextBox 48"/>
          <p:cNvSpPr txBox="1"/>
          <p:nvPr/>
        </p:nvSpPr>
        <p:spPr>
          <a:xfrm>
            <a:off x="4515667" y="4859709"/>
            <a:ext cx="1959428" cy="369332"/>
          </a:xfrm>
          <a:prstGeom prst="rect">
            <a:avLst/>
          </a:prstGeom>
          <a:noFill/>
        </p:spPr>
        <p:txBody>
          <a:bodyPr wrap="square" rtlCol="0">
            <a:spAutoFit/>
          </a:bodyPr>
          <a:lstStyle/>
          <a:p>
            <a:r>
              <a:rPr lang="en-US" dirty="0">
                <a:solidFill>
                  <a:schemeClr val="accent6">
                    <a:lumMod val="50000"/>
                  </a:schemeClr>
                </a:solidFill>
              </a:rPr>
              <a:t>Shakira</a:t>
            </a:r>
          </a:p>
        </p:txBody>
      </p:sp>
      <p:sp>
        <p:nvSpPr>
          <p:cNvPr id="50" name="TextBox 49"/>
          <p:cNvSpPr txBox="1"/>
          <p:nvPr/>
        </p:nvSpPr>
        <p:spPr>
          <a:xfrm>
            <a:off x="5304431" y="4924743"/>
            <a:ext cx="1273629" cy="369332"/>
          </a:xfrm>
          <a:prstGeom prst="rect">
            <a:avLst/>
          </a:prstGeom>
          <a:noFill/>
        </p:spPr>
        <p:txBody>
          <a:bodyPr wrap="square" rtlCol="0">
            <a:spAutoFit/>
          </a:bodyPr>
          <a:lstStyle/>
          <a:p>
            <a:r>
              <a:rPr lang="en-US" dirty="0" smtClean="0">
                <a:solidFill>
                  <a:schemeClr val="accent6">
                    <a:lumMod val="50000"/>
                  </a:schemeClr>
                </a:solidFill>
              </a:rPr>
              <a:t>Lady Gaga</a:t>
            </a:r>
            <a:endParaRPr lang="en-US" dirty="0">
              <a:solidFill>
                <a:schemeClr val="accent6">
                  <a:lumMod val="50000"/>
                </a:schemeClr>
              </a:solidFill>
            </a:endParaRPr>
          </a:p>
        </p:txBody>
      </p:sp>
      <p:sp>
        <p:nvSpPr>
          <p:cNvPr id="51" name="TextBox 50"/>
          <p:cNvSpPr txBox="1"/>
          <p:nvPr/>
        </p:nvSpPr>
        <p:spPr>
          <a:xfrm>
            <a:off x="5578748" y="4626566"/>
            <a:ext cx="1545771" cy="461665"/>
          </a:xfrm>
          <a:prstGeom prst="rect">
            <a:avLst/>
          </a:prstGeom>
          <a:noFill/>
        </p:spPr>
        <p:txBody>
          <a:bodyPr wrap="square" rtlCol="0">
            <a:spAutoFit/>
          </a:bodyPr>
          <a:lstStyle/>
          <a:p>
            <a:r>
              <a:rPr lang="en-US" sz="2400" dirty="0">
                <a:solidFill>
                  <a:schemeClr val="accent6">
                    <a:lumMod val="50000"/>
                  </a:schemeClr>
                </a:solidFill>
              </a:rPr>
              <a:t>pop music</a:t>
            </a:r>
          </a:p>
        </p:txBody>
      </p:sp>
      <p:sp>
        <p:nvSpPr>
          <p:cNvPr id="52" name="TextBox 51"/>
          <p:cNvSpPr txBox="1"/>
          <p:nvPr/>
        </p:nvSpPr>
        <p:spPr>
          <a:xfrm>
            <a:off x="5209266" y="4431623"/>
            <a:ext cx="1981200" cy="369332"/>
          </a:xfrm>
          <a:prstGeom prst="rect">
            <a:avLst/>
          </a:prstGeom>
          <a:noFill/>
        </p:spPr>
        <p:txBody>
          <a:bodyPr wrap="square" rtlCol="0">
            <a:spAutoFit/>
          </a:bodyPr>
          <a:lstStyle/>
          <a:p>
            <a:r>
              <a:rPr lang="en-US" dirty="0" smtClean="0">
                <a:solidFill>
                  <a:srgbClr val="FF0000"/>
                </a:solidFill>
              </a:rPr>
              <a:t>low cost insurance</a:t>
            </a:r>
            <a:endParaRPr lang="en-US" dirty="0">
              <a:solidFill>
                <a:srgbClr val="FF0000"/>
              </a:solidFill>
            </a:endParaRPr>
          </a:p>
        </p:txBody>
      </p:sp>
      <p:sp>
        <p:nvSpPr>
          <p:cNvPr id="53" name="TextBox 52"/>
          <p:cNvSpPr txBox="1"/>
          <p:nvPr/>
        </p:nvSpPr>
        <p:spPr>
          <a:xfrm>
            <a:off x="3451222" y="4323489"/>
            <a:ext cx="2492829" cy="369332"/>
          </a:xfrm>
          <a:prstGeom prst="rect">
            <a:avLst/>
          </a:prstGeom>
          <a:noFill/>
        </p:spPr>
        <p:txBody>
          <a:bodyPr wrap="square" rtlCol="0">
            <a:spAutoFit/>
          </a:bodyPr>
          <a:lstStyle/>
          <a:p>
            <a:r>
              <a:rPr lang="en-US" dirty="0">
                <a:solidFill>
                  <a:schemeClr val="accent6">
                    <a:lumMod val="50000"/>
                  </a:schemeClr>
                </a:solidFill>
              </a:rPr>
              <a:t>Grammy Awards</a:t>
            </a:r>
          </a:p>
        </p:txBody>
      </p:sp>
      <p:grpSp>
        <p:nvGrpSpPr>
          <p:cNvPr id="12" name="Group 11"/>
          <p:cNvGrpSpPr/>
          <p:nvPr/>
        </p:nvGrpSpPr>
        <p:grpSpPr>
          <a:xfrm>
            <a:off x="9747398" y="2376615"/>
            <a:ext cx="1989565" cy="2082188"/>
            <a:chOff x="9801245" y="2435078"/>
            <a:chExt cx="1989565" cy="2082188"/>
          </a:xfrm>
        </p:grpSpPr>
        <p:pic>
          <p:nvPicPr>
            <p:cNvPr id="54" name="Picture 2" descr="http://clipart-finder.com/data/png/web_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01245" y="3223270"/>
              <a:ext cx="1001602" cy="119773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http://clipart-finder.com/data/png/web_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07082" y="2435078"/>
              <a:ext cx="1001602" cy="119773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http://clipart-finder.com/data/png/web_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89208" y="3319536"/>
              <a:ext cx="1001602" cy="119773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2927877" y="2300341"/>
            <a:ext cx="2082468" cy="369332"/>
          </a:xfrm>
          <a:prstGeom prst="rect">
            <a:avLst/>
          </a:prstGeom>
          <a:noFill/>
        </p:spPr>
        <p:txBody>
          <a:bodyPr wrap="square" rtlCol="0">
            <a:spAutoFit/>
          </a:bodyPr>
          <a:lstStyle/>
          <a:p>
            <a:r>
              <a:rPr lang="en-US" dirty="0" err="1" smtClean="0">
                <a:solidFill>
                  <a:schemeClr val="accent4">
                    <a:lumMod val="50000"/>
                  </a:schemeClr>
                </a:solidFill>
              </a:rPr>
              <a:t>chicago</a:t>
            </a:r>
            <a:r>
              <a:rPr lang="en-US" dirty="0" smtClean="0">
                <a:solidFill>
                  <a:schemeClr val="accent4">
                    <a:lumMod val="50000"/>
                  </a:schemeClr>
                </a:solidFill>
              </a:rPr>
              <a:t> bulls</a:t>
            </a:r>
            <a:endParaRPr lang="en-US" dirty="0">
              <a:solidFill>
                <a:schemeClr val="accent4">
                  <a:lumMod val="50000"/>
                </a:schemeClr>
              </a:solidFill>
            </a:endParaRPr>
          </a:p>
        </p:txBody>
      </p:sp>
      <p:sp>
        <p:nvSpPr>
          <p:cNvPr id="55" name="TextBox 54"/>
          <p:cNvSpPr txBox="1"/>
          <p:nvPr/>
        </p:nvSpPr>
        <p:spPr>
          <a:xfrm>
            <a:off x="6257655" y="3293081"/>
            <a:ext cx="2348524" cy="400110"/>
          </a:xfrm>
          <a:prstGeom prst="rect">
            <a:avLst/>
          </a:prstGeom>
          <a:noFill/>
        </p:spPr>
        <p:txBody>
          <a:bodyPr wrap="square" rtlCol="0">
            <a:spAutoFit/>
          </a:bodyPr>
          <a:lstStyle/>
          <a:p>
            <a:r>
              <a:rPr lang="en-US" sz="2000" b="1" dirty="0" smtClean="0">
                <a:solidFill>
                  <a:schemeClr val="accent4">
                    <a:lumMod val="50000"/>
                  </a:schemeClr>
                </a:solidFill>
              </a:rPr>
              <a:t>NBA game schedule</a:t>
            </a:r>
            <a:endParaRPr lang="en-US" sz="2000" b="1" dirty="0">
              <a:solidFill>
                <a:schemeClr val="accent4">
                  <a:lumMod val="50000"/>
                </a:schemeClr>
              </a:solidFill>
            </a:endParaRPr>
          </a:p>
        </p:txBody>
      </p:sp>
      <p:sp>
        <p:nvSpPr>
          <p:cNvPr id="56" name="TextBox 55"/>
          <p:cNvSpPr txBox="1"/>
          <p:nvPr/>
        </p:nvSpPr>
        <p:spPr>
          <a:xfrm>
            <a:off x="3310212" y="3432564"/>
            <a:ext cx="2082468" cy="369332"/>
          </a:xfrm>
          <a:prstGeom prst="rect">
            <a:avLst/>
          </a:prstGeom>
          <a:noFill/>
        </p:spPr>
        <p:txBody>
          <a:bodyPr wrap="square" rtlCol="0">
            <a:spAutoFit/>
          </a:bodyPr>
          <a:lstStyle/>
          <a:p>
            <a:r>
              <a:rPr lang="en-US" dirty="0" smtClean="0">
                <a:solidFill>
                  <a:schemeClr val="accent4">
                    <a:lumMod val="50000"/>
                  </a:schemeClr>
                </a:solidFill>
              </a:rPr>
              <a:t>Chicago bulls tickets </a:t>
            </a:r>
            <a:endParaRPr lang="en-US" dirty="0">
              <a:solidFill>
                <a:schemeClr val="accent4">
                  <a:lumMod val="50000"/>
                </a:schemeClr>
              </a:solidFill>
            </a:endParaRPr>
          </a:p>
        </p:txBody>
      </p:sp>
      <p:sp>
        <p:nvSpPr>
          <p:cNvPr id="57" name="TextBox 56"/>
          <p:cNvSpPr txBox="1"/>
          <p:nvPr/>
        </p:nvSpPr>
        <p:spPr>
          <a:xfrm>
            <a:off x="6717578" y="4956791"/>
            <a:ext cx="2082468" cy="369332"/>
          </a:xfrm>
          <a:prstGeom prst="rect">
            <a:avLst/>
          </a:prstGeom>
          <a:noFill/>
        </p:spPr>
        <p:txBody>
          <a:bodyPr wrap="square" rtlCol="0">
            <a:spAutoFit/>
          </a:bodyPr>
          <a:lstStyle/>
          <a:p>
            <a:r>
              <a:rPr lang="en-US" dirty="0" smtClean="0">
                <a:solidFill>
                  <a:schemeClr val="accent4">
                    <a:lumMod val="50000"/>
                  </a:schemeClr>
                </a:solidFill>
              </a:rPr>
              <a:t>NBA </a:t>
            </a:r>
            <a:r>
              <a:rPr lang="en-US" dirty="0" err="1" smtClean="0">
                <a:solidFill>
                  <a:schemeClr val="accent4">
                    <a:lumMod val="50000"/>
                  </a:schemeClr>
                </a:solidFill>
              </a:rPr>
              <a:t>allstar</a:t>
            </a:r>
            <a:r>
              <a:rPr lang="en-US" dirty="0" smtClean="0">
                <a:solidFill>
                  <a:schemeClr val="accent4">
                    <a:lumMod val="50000"/>
                  </a:schemeClr>
                </a:solidFill>
              </a:rPr>
              <a:t> time</a:t>
            </a:r>
            <a:endParaRPr lang="en-US" dirty="0">
              <a:solidFill>
                <a:schemeClr val="accent4">
                  <a:lumMod val="50000"/>
                </a:schemeClr>
              </a:solidFill>
            </a:endParaRPr>
          </a:p>
        </p:txBody>
      </p:sp>
      <p:sp>
        <p:nvSpPr>
          <p:cNvPr id="7" name="TextBox 6"/>
          <p:cNvSpPr txBox="1"/>
          <p:nvPr/>
        </p:nvSpPr>
        <p:spPr>
          <a:xfrm>
            <a:off x="7229166" y="4586189"/>
            <a:ext cx="901046" cy="338554"/>
          </a:xfrm>
          <a:prstGeom prst="rect">
            <a:avLst/>
          </a:prstGeom>
          <a:noFill/>
        </p:spPr>
        <p:txBody>
          <a:bodyPr wrap="square" rtlCol="0">
            <a:spAutoFit/>
          </a:bodyPr>
          <a:lstStyle/>
          <a:p>
            <a:r>
              <a:rPr lang="en-US" sz="1600" dirty="0" smtClean="0">
                <a:solidFill>
                  <a:schemeClr val="accent1">
                    <a:lumMod val="50000"/>
                  </a:schemeClr>
                </a:solidFill>
              </a:rPr>
              <a:t>AAPL</a:t>
            </a:r>
            <a:endParaRPr lang="en-US" sz="1600" dirty="0">
              <a:solidFill>
                <a:schemeClr val="accent1">
                  <a:lumMod val="50000"/>
                </a:schemeClr>
              </a:solidFill>
            </a:endParaRPr>
          </a:p>
        </p:txBody>
      </p:sp>
      <p:sp>
        <p:nvSpPr>
          <p:cNvPr id="63" name="TextBox 62"/>
          <p:cNvSpPr txBox="1"/>
          <p:nvPr/>
        </p:nvSpPr>
        <p:spPr>
          <a:xfrm>
            <a:off x="3706622" y="1320440"/>
            <a:ext cx="1373568" cy="369332"/>
          </a:xfrm>
          <a:prstGeom prst="rect">
            <a:avLst/>
          </a:prstGeom>
          <a:noFill/>
        </p:spPr>
        <p:txBody>
          <a:bodyPr wrap="square" rtlCol="0">
            <a:spAutoFit/>
          </a:bodyPr>
          <a:lstStyle/>
          <a:p>
            <a:r>
              <a:rPr lang="en-US" dirty="0" smtClean="0">
                <a:solidFill>
                  <a:schemeClr val="accent1">
                    <a:lumMod val="50000"/>
                  </a:schemeClr>
                </a:solidFill>
              </a:rPr>
              <a:t>stock market</a:t>
            </a:r>
            <a:endParaRPr lang="en-US" dirty="0">
              <a:solidFill>
                <a:schemeClr val="accent1">
                  <a:lumMod val="50000"/>
                </a:schemeClr>
              </a:solidFill>
            </a:endParaRPr>
          </a:p>
        </p:txBody>
      </p:sp>
      <p:sp>
        <p:nvSpPr>
          <p:cNvPr id="66" name="TextBox 65"/>
          <p:cNvSpPr txBox="1"/>
          <p:nvPr/>
        </p:nvSpPr>
        <p:spPr>
          <a:xfrm>
            <a:off x="3078844" y="5054360"/>
            <a:ext cx="2159640" cy="461665"/>
          </a:xfrm>
          <a:prstGeom prst="rect">
            <a:avLst/>
          </a:prstGeom>
          <a:noFill/>
        </p:spPr>
        <p:txBody>
          <a:bodyPr wrap="square" rtlCol="0">
            <a:spAutoFit/>
          </a:bodyPr>
          <a:lstStyle/>
          <a:p>
            <a:r>
              <a:rPr lang="en-US" sz="2400" b="1" dirty="0" smtClean="0">
                <a:solidFill>
                  <a:schemeClr val="accent1">
                    <a:lumMod val="50000"/>
                  </a:schemeClr>
                </a:solidFill>
              </a:rPr>
              <a:t>financial news</a:t>
            </a:r>
            <a:endParaRPr lang="en-US" sz="2400" b="1" dirty="0">
              <a:solidFill>
                <a:schemeClr val="accent1">
                  <a:lumMod val="50000"/>
                </a:schemeClr>
              </a:solidFill>
            </a:endParaRPr>
          </a:p>
        </p:txBody>
      </p:sp>
      <p:sp>
        <p:nvSpPr>
          <p:cNvPr id="67" name="TextBox 66"/>
          <p:cNvSpPr txBox="1"/>
          <p:nvPr/>
        </p:nvSpPr>
        <p:spPr>
          <a:xfrm>
            <a:off x="6430340" y="1701192"/>
            <a:ext cx="1373568" cy="369332"/>
          </a:xfrm>
          <a:prstGeom prst="rect">
            <a:avLst/>
          </a:prstGeom>
          <a:noFill/>
        </p:spPr>
        <p:txBody>
          <a:bodyPr wrap="square" rtlCol="0">
            <a:spAutoFit/>
          </a:bodyPr>
          <a:lstStyle/>
          <a:p>
            <a:r>
              <a:rPr lang="en-US" dirty="0" smtClean="0">
                <a:solidFill>
                  <a:schemeClr val="accent1">
                    <a:lumMod val="50000"/>
                  </a:schemeClr>
                </a:solidFill>
              </a:rPr>
              <a:t>FB</a:t>
            </a:r>
            <a:endParaRPr lang="en-US" dirty="0">
              <a:solidFill>
                <a:schemeClr val="accent1">
                  <a:lumMod val="50000"/>
                </a:schemeClr>
              </a:solidFill>
            </a:endParaRPr>
          </a:p>
        </p:txBody>
      </p:sp>
      <p:sp>
        <p:nvSpPr>
          <p:cNvPr id="68" name="TextBox 67"/>
          <p:cNvSpPr txBox="1"/>
          <p:nvPr/>
        </p:nvSpPr>
        <p:spPr>
          <a:xfrm>
            <a:off x="7071698" y="1635595"/>
            <a:ext cx="1373568" cy="400110"/>
          </a:xfrm>
          <a:prstGeom prst="rect">
            <a:avLst/>
          </a:prstGeom>
          <a:noFill/>
        </p:spPr>
        <p:txBody>
          <a:bodyPr wrap="square" rtlCol="0">
            <a:spAutoFit/>
          </a:bodyPr>
          <a:lstStyle/>
          <a:p>
            <a:r>
              <a:rPr lang="en-US" sz="2000" dirty="0" smtClean="0">
                <a:solidFill>
                  <a:schemeClr val="accent1">
                    <a:lumMod val="50000"/>
                  </a:schemeClr>
                </a:solidFill>
              </a:rPr>
              <a:t>MSFT</a:t>
            </a:r>
            <a:endParaRPr lang="en-US" sz="2000" dirty="0">
              <a:solidFill>
                <a:schemeClr val="accent1">
                  <a:lumMod val="50000"/>
                </a:schemeClr>
              </a:solidFill>
            </a:endParaRPr>
          </a:p>
        </p:txBody>
      </p:sp>
      <p:sp>
        <p:nvSpPr>
          <p:cNvPr id="9" name="Title 8"/>
          <p:cNvSpPr>
            <a:spLocks noGrp="1"/>
          </p:cNvSpPr>
          <p:nvPr>
            <p:ph type="title"/>
          </p:nvPr>
        </p:nvSpPr>
        <p:spPr>
          <a:xfrm>
            <a:off x="837110" y="150554"/>
            <a:ext cx="10515600" cy="1325563"/>
          </a:xfrm>
        </p:spPr>
        <p:txBody>
          <a:bodyPr/>
          <a:lstStyle/>
          <a:p>
            <a:r>
              <a:rPr lang="en-US" dirty="0" smtClean="0"/>
              <a:t>Query-based </a:t>
            </a:r>
            <a:r>
              <a:rPr lang="en-US" dirty="0" smtClean="0"/>
              <a:t>Analysis</a:t>
            </a:r>
            <a:r>
              <a:rPr lang="en-US" dirty="0" smtClean="0"/>
              <a:t>: </a:t>
            </a:r>
            <a:r>
              <a:rPr lang="en-US" dirty="0" smtClean="0"/>
              <a:t>An </a:t>
            </a:r>
            <a:r>
              <a:rPr lang="en-US" dirty="0"/>
              <a:t>I</a:t>
            </a:r>
            <a:r>
              <a:rPr lang="en-US" dirty="0" smtClean="0"/>
              <a:t>solated View</a:t>
            </a:r>
            <a:endParaRPr lang="en-US" dirty="0"/>
          </a:p>
        </p:txBody>
      </p:sp>
      <p:sp>
        <p:nvSpPr>
          <p:cNvPr id="11" name="Right Arrow 10"/>
          <p:cNvSpPr/>
          <p:nvPr/>
        </p:nvSpPr>
        <p:spPr>
          <a:xfrm>
            <a:off x="2208291" y="1869506"/>
            <a:ext cx="521227" cy="5847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ight Arrow 68"/>
          <p:cNvSpPr/>
          <p:nvPr/>
        </p:nvSpPr>
        <p:spPr>
          <a:xfrm>
            <a:off x="2183148" y="3227582"/>
            <a:ext cx="521227" cy="5847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ight Arrow 69"/>
          <p:cNvSpPr/>
          <p:nvPr/>
        </p:nvSpPr>
        <p:spPr>
          <a:xfrm>
            <a:off x="2145401" y="4584934"/>
            <a:ext cx="521227" cy="5847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Brace 12"/>
          <p:cNvSpPr/>
          <p:nvPr/>
        </p:nvSpPr>
        <p:spPr>
          <a:xfrm>
            <a:off x="8664472" y="1715555"/>
            <a:ext cx="580079" cy="340430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p:cNvSpPr/>
          <p:nvPr/>
        </p:nvSpPr>
        <p:spPr>
          <a:xfrm>
            <a:off x="6131745" y="5311760"/>
            <a:ext cx="6959928" cy="1569660"/>
          </a:xfrm>
          <a:prstGeom prst="rect">
            <a:avLst/>
          </a:prstGeom>
        </p:spPr>
        <p:txBody>
          <a:bodyPr wrap="square">
            <a:spAutoFit/>
          </a:bodyPr>
          <a:lstStyle/>
          <a:p>
            <a:r>
              <a:rPr lang="en-US" sz="2400" b="1" dirty="0" smtClean="0"/>
              <a:t>Search log </a:t>
            </a:r>
            <a:r>
              <a:rPr lang="en-US" sz="2400" b="1" dirty="0" smtClean="0"/>
              <a:t>mining approaches:</a:t>
            </a:r>
          </a:p>
          <a:p>
            <a:pPr marL="285750" indent="-285750">
              <a:buFont typeface="Arial" panose="020B0604020202020204" pitchFamily="34" charset="0"/>
              <a:buChar char="•"/>
            </a:pPr>
            <a:r>
              <a:rPr lang="en-US" sz="2400" b="1" dirty="0" smtClean="0"/>
              <a:t>Query </a:t>
            </a:r>
            <a:r>
              <a:rPr lang="en-US" sz="2400" b="1" dirty="0"/>
              <a:t>categories </a:t>
            </a:r>
            <a:r>
              <a:rPr lang="en-US" sz="2400" b="1" i="1" baseline="30000" dirty="0"/>
              <a:t>[Jansen et al. IPM 2000]</a:t>
            </a:r>
          </a:p>
          <a:p>
            <a:pPr marL="285750" indent="-285750">
              <a:buFont typeface="Arial" panose="020B0604020202020204" pitchFamily="34" charset="0"/>
              <a:buChar char="•"/>
            </a:pPr>
            <a:r>
              <a:rPr lang="en-US" sz="2400" b="1" dirty="0"/>
              <a:t>Temporal query dynamics </a:t>
            </a:r>
            <a:r>
              <a:rPr lang="en-US" sz="2400" b="1" i="1" baseline="30000" dirty="0"/>
              <a:t>[Kulkarni et al. WSDM’11</a:t>
            </a:r>
            <a:r>
              <a:rPr lang="en-US" sz="2400" b="1" i="1" baseline="30000" dirty="0" smtClean="0"/>
              <a:t>]</a:t>
            </a:r>
          </a:p>
          <a:p>
            <a:pPr marL="285750" indent="-285750">
              <a:buFont typeface="Arial" panose="020B0604020202020204" pitchFamily="34" charset="0"/>
              <a:buChar char="•"/>
            </a:pPr>
            <a:r>
              <a:rPr lang="en-US" sz="2400" b="1" i="1" dirty="0" smtClean="0"/>
              <a:t>survey: [</a:t>
            </a:r>
            <a:r>
              <a:rPr lang="en-US" sz="2400" b="1" i="1" dirty="0" err="1" smtClean="0"/>
              <a:t>Silvestri</a:t>
            </a:r>
            <a:r>
              <a:rPr lang="en-US" sz="2400" b="1" i="1" dirty="0" smtClean="0"/>
              <a:t> 2010]</a:t>
            </a:r>
            <a:endParaRPr lang="en-US" sz="2400" b="1" i="1" dirty="0"/>
          </a:p>
        </p:txBody>
      </p:sp>
    </p:spTree>
    <p:extLst>
      <p:ext uri="{BB962C8B-B14F-4D97-AF65-F5344CB8AC3E}">
        <p14:creationId xmlns:p14="http://schemas.microsoft.com/office/powerpoint/2010/main" val="1873488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Learn </a:t>
            </a:r>
            <a:r>
              <a:rPr lang="en-US" dirty="0"/>
              <a:t>from </a:t>
            </a:r>
            <a:r>
              <a:rPr lang="en-US" dirty="0" smtClean="0"/>
              <a:t>Related Tasks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pPr marL="225425" indent="-225425"/>
                <a:r>
                  <a:rPr lang="en-US" dirty="0" smtClean="0"/>
                  <a:t>For </a:t>
                </a:r>
                <a:r>
                  <a:rPr lang="en-US" dirty="0"/>
                  <a:t>each URL </a:t>
                </a:r>
                <a:r>
                  <a:rPr lang="en-US" i="1" dirty="0"/>
                  <a:t>u</a:t>
                </a:r>
                <a:r>
                  <a:rPr lang="en-US" dirty="0"/>
                  <a:t> in top 10 for current query, compute score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𝑘</m:t>
                        </m:r>
                      </m:sub>
                    </m:sSub>
                  </m:oMath>
                </a14:m>
                <a:endParaRPr lang="en-US" dirty="0"/>
              </a:p>
              <a:p>
                <a:pPr lvl="1"/>
                <a:endParaRPr lang="en-US" sz="2000" dirty="0" smtClean="0"/>
              </a:p>
              <a:p>
                <a:pPr lvl="1"/>
                <a:endParaRPr lang="en-US" sz="2000" i="1" dirty="0" smtClean="0">
                  <a:latin typeface="Cambria Math" panose="02040503050406030204" pitchFamily="18" charset="0"/>
                </a:endParaRPr>
              </a:p>
              <a:p>
                <a:pPr lvl="1"/>
                <a14:m>
                  <m:oMath xmlns:m="http://schemas.openxmlformats.org/officeDocument/2006/math">
                    <m:r>
                      <a:rPr lang="en-US" i="1">
                        <a:latin typeface="Cambria Math" panose="02040503050406030204" pitchFamily="18" charset="0"/>
                      </a:rPr>
                      <m:t>𝑘</m:t>
                    </m:r>
                    <m:d>
                      <m:dPr>
                        <m:ctrlPr>
                          <a:rPr lang="en-US" i="1">
                            <a:latin typeface="Cambria Math" panose="02040503050406030204" pitchFamily="18" charset="0"/>
                          </a:rPr>
                        </m:ctrlPr>
                      </m:dPr>
                      <m:e>
                        <m:r>
                          <a:rPr lang="en-US" i="1">
                            <a:latin typeface="Cambria Math" panose="02040503050406030204" pitchFamily="18" charset="0"/>
                          </a:rPr>
                          <m:t>𝑡</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a:latin typeface="Cambria Math" panose="02040503050406030204" pitchFamily="18" charset="0"/>
                              </a:rPr>
                              <m:t>′</m:t>
                            </m:r>
                          </m:sup>
                        </m:sSup>
                      </m:e>
                    </m:d>
                    <m:r>
                      <a:rPr lang="en-US">
                        <a:latin typeface="Cambria Math" panose="02040503050406030204" pitchFamily="18" charset="0"/>
                      </a:rPr>
                      <m:t>: </m:t>
                    </m:r>
                  </m:oMath>
                </a14:m>
                <a:r>
                  <a:rPr lang="en-US" dirty="0"/>
                  <a:t>relatedness between </a:t>
                </a:r>
                <a:r>
                  <a:rPr lang="en-US" i="1" dirty="0"/>
                  <a:t>t</a:t>
                </a:r>
                <a:r>
                  <a:rPr lang="en-US" dirty="0"/>
                  <a:t>, related task </a:t>
                </a:r>
                <a:r>
                  <a:rPr lang="en-US" i="1" dirty="0"/>
                  <a:t>t’</a:t>
                </a:r>
                <a:r>
                  <a:rPr lang="en-US" dirty="0"/>
                  <a:t>, computed in different ways</a:t>
                </a:r>
              </a:p>
              <a:p>
                <a:pPr lvl="1"/>
                <a14:m>
                  <m:oMath xmlns:m="http://schemas.openxmlformats.org/officeDocument/2006/math">
                    <m:r>
                      <a:rPr lang="en-US" i="1">
                        <a:latin typeface="Cambria Math" panose="02040503050406030204" pitchFamily="18" charset="0"/>
                      </a:rPr>
                      <m:t>𝑤</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a:latin typeface="Cambria Math" panose="02040503050406030204" pitchFamily="18" charset="0"/>
                              </a:rPr>
                              <m:t>′</m:t>
                            </m:r>
                          </m:sup>
                        </m:sSup>
                        <m:r>
                          <a:rPr lang="en-US">
                            <a:latin typeface="Cambria Math" panose="02040503050406030204" pitchFamily="18" charset="0"/>
                          </a:rPr>
                          <m:t>,</m:t>
                        </m:r>
                        <m:r>
                          <a:rPr lang="en-US" i="1">
                            <a:latin typeface="Cambria Math" panose="02040503050406030204" pitchFamily="18" charset="0"/>
                          </a:rPr>
                          <m:t>𝑢</m:t>
                        </m:r>
                      </m:e>
                    </m:d>
                    <m:r>
                      <a:rPr lang="en-US">
                        <a:latin typeface="Cambria Math" panose="02040503050406030204" pitchFamily="18" charset="0"/>
                      </a:rPr>
                      <m:t>: </m:t>
                    </m:r>
                  </m:oMath>
                </a14:m>
                <a:r>
                  <a:rPr lang="en-US" dirty="0"/>
                  <a:t>importance of URL in related task (we use click frequency</a:t>
                </a:r>
                <a:r>
                  <a:rPr lang="en-US" dirty="0" smtClean="0"/>
                  <a:t>)</a:t>
                </a:r>
                <a:endParaRPr lang="en-US" sz="2400" dirty="0"/>
              </a:p>
              <a:p>
                <a:pPr marL="225425" indent="-225425"/>
                <a:r>
                  <a:rPr lang="en-US" dirty="0"/>
                  <a:t>Generate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𝑘</m:t>
                        </m:r>
                      </m:sub>
                    </m:sSub>
                  </m:oMath>
                </a14:m>
                <a:r>
                  <a:rPr lang="en-US" dirty="0"/>
                  <a:t> for a range of different </a:t>
                </a:r>
                <a14:m>
                  <m:oMath xmlns:m="http://schemas.openxmlformats.org/officeDocument/2006/math">
                    <m:r>
                      <a:rPr lang="en-US" i="1">
                        <a:latin typeface="Cambria Math" panose="02040503050406030204" pitchFamily="18" charset="0"/>
                      </a:rPr>
                      <m:t>𝑘</m:t>
                    </m:r>
                    <m:d>
                      <m:dPr>
                        <m:ctrlPr>
                          <a:rPr lang="en-US" i="1">
                            <a:latin typeface="Cambria Math" panose="02040503050406030204" pitchFamily="18" charset="0"/>
                          </a:rPr>
                        </m:ctrlPr>
                      </m:dPr>
                      <m:e>
                        <m:r>
                          <a:rPr lang="en-US" i="1">
                            <a:latin typeface="Cambria Math" panose="02040503050406030204" pitchFamily="18" charset="0"/>
                          </a:rPr>
                          <m:t>𝑡</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a:latin typeface="Cambria Math" panose="02040503050406030204" pitchFamily="18" charset="0"/>
                              </a:rPr>
                              <m:t>′</m:t>
                            </m:r>
                          </m:sup>
                        </m:sSup>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374375" y="2347852"/>
                <a:ext cx="3443250" cy="5475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𝑘</m:t>
                          </m:r>
                        </m:sub>
                      </m:sSub>
                      <m:d>
                        <m:dPr>
                          <m:ctrlPr>
                            <a:rPr lang="en-US" sz="1600" i="1">
                              <a:latin typeface="Cambria Math" panose="02040503050406030204" pitchFamily="18" charset="0"/>
                            </a:rPr>
                          </m:ctrlPr>
                        </m:dPr>
                        <m:e>
                          <m:r>
                            <a:rPr lang="en-US" sz="1600" i="1">
                              <a:latin typeface="Cambria Math" panose="02040503050406030204" pitchFamily="18" charset="0"/>
                            </a:rPr>
                            <m:t>𝑡</m:t>
                          </m:r>
                          <m:r>
                            <a:rPr lang="en-US" sz="1600">
                              <a:latin typeface="Cambria Math" panose="02040503050406030204" pitchFamily="18" charset="0"/>
                            </a:rPr>
                            <m:t>,</m:t>
                          </m:r>
                          <m:r>
                            <a:rPr lang="en-US" sz="1600" i="1">
                              <a:latin typeface="Cambria Math" panose="02040503050406030204" pitchFamily="18" charset="0"/>
                            </a:rPr>
                            <m:t>𝑢</m:t>
                          </m:r>
                        </m:e>
                      </m:d>
                      <m:r>
                        <a:rPr lang="en-US" sz="1600">
                          <a:latin typeface="Cambria Math" panose="02040503050406030204" pitchFamily="18" charset="0"/>
                        </a:rPr>
                        <m:t>= </m:t>
                      </m:r>
                      <m:nary>
                        <m:naryPr>
                          <m:chr m:val="∑"/>
                          <m:limLoc m:val="subSup"/>
                          <m:supHide m:val="on"/>
                          <m:ctrlPr>
                            <a:rPr lang="en-US" sz="1600" i="1">
                              <a:latin typeface="Cambria Math" panose="02040503050406030204" pitchFamily="18" charset="0"/>
                            </a:rPr>
                          </m:ctrlPr>
                        </m:naryPr>
                        <m:sub>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a:latin typeface="Cambria Math" panose="02040503050406030204" pitchFamily="18" charset="0"/>
                                </a:rPr>
                                <m:t>′</m:t>
                              </m:r>
                            </m:sup>
                          </m:sSup>
                          <m:r>
                            <a:rPr lang="en-US" sz="1600">
                              <a:latin typeface="Cambria Math" panose="02040503050406030204" pitchFamily="18" charset="0"/>
                            </a:rPr>
                            <m:t>∈ </m:t>
                          </m:r>
                          <m:r>
                            <a:rPr lang="en-US" sz="1600" i="1">
                              <a:latin typeface="Cambria Math" panose="02040503050406030204" pitchFamily="18" charset="0"/>
                            </a:rPr>
                            <m:t>𝑇</m:t>
                          </m:r>
                        </m:sub>
                        <m:sup/>
                        <m:e>
                          <m:d>
                            <m:dPr>
                              <m:ctrlPr>
                                <a:rPr lang="en-US" sz="1600" i="1">
                                  <a:latin typeface="Cambria Math" panose="02040503050406030204" pitchFamily="18" charset="0"/>
                                </a:rPr>
                              </m:ctrlPr>
                            </m:dPr>
                            <m:e>
                              <m:r>
                                <a:rPr lang="en-US" sz="1600" i="1">
                                  <a:latin typeface="Cambria Math" panose="02040503050406030204" pitchFamily="18" charset="0"/>
                                </a:rPr>
                                <m:t>𝑘</m:t>
                              </m:r>
                              <m:d>
                                <m:dPr>
                                  <m:ctrlPr>
                                    <a:rPr lang="en-US" sz="1600" i="1">
                                      <a:latin typeface="Cambria Math" panose="02040503050406030204" pitchFamily="18" charset="0"/>
                                    </a:rPr>
                                  </m:ctrlPr>
                                </m:dPr>
                                <m:e>
                                  <m:r>
                                    <a:rPr lang="en-US" sz="1600" i="1">
                                      <a:latin typeface="Cambria Math" panose="02040503050406030204" pitchFamily="18" charset="0"/>
                                    </a:rPr>
                                    <m:t>𝑡</m:t>
                                  </m:r>
                                  <m:r>
                                    <a:rPr lang="en-US" sz="1600">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a:latin typeface="Cambria Math" panose="02040503050406030204" pitchFamily="18" charset="0"/>
                                        </a:rPr>
                                        <m:t>′</m:t>
                                      </m:r>
                                    </m:sup>
                                  </m:sSup>
                                </m:e>
                              </m:d>
                              <m:r>
                                <a:rPr lang="en-US" sz="1600">
                                  <a:latin typeface="Cambria Math" panose="02040503050406030204" pitchFamily="18" charset="0"/>
                                </a:rPr>
                                <m:t>∙</m:t>
                              </m:r>
                              <m:r>
                                <a:rPr lang="en-US" sz="1600" i="1">
                                  <a:latin typeface="Cambria Math" panose="02040503050406030204" pitchFamily="18" charset="0"/>
                                </a:rPr>
                                <m:t>𝑤</m:t>
                              </m:r>
                              <m:d>
                                <m:dPr>
                                  <m:ctrlPr>
                                    <a:rPr lang="en-US" sz="1600" i="1">
                                      <a:latin typeface="Cambria Math" panose="02040503050406030204" pitchFamily="18" charset="0"/>
                                    </a:rPr>
                                  </m:ctrlPr>
                                </m:dPr>
                                <m:e>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a:latin typeface="Cambria Math" panose="02040503050406030204" pitchFamily="18" charset="0"/>
                                        </a:rPr>
                                        <m:t>′</m:t>
                                      </m:r>
                                    </m:sup>
                                  </m:sSup>
                                  <m:r>
                                    <a:rPr lang="en-US" sz="1600">
                                      <a:latin typeface="Cambria Math" panose="02040503050406030204" pitchFamily="18" charset="0"/>
                                    </a:rPr>
                                    <m:t>,</m:t>
                                  </m:r>
                                  <m:r>
                                    <a:rPr lang="en-US" sz="1600" i="1">
                                      <a:latin typeface="Cambria Math" panose="02040503050406030204" pitchFamily="18" charset="0"/>
                                    </a:rPr>
                                    <m:t>𝑢</m:t>
                                  </m:r>
                                </m:e>
                              </m:d>
                            </m:e>
                          </m:d>
                        </m:e>
                      </m:nary>
                    </m:oMath>
                  </m:oMathPara>
                </a14:m>
                <a:endParaRPr lang="en-US" sz="1600" dirty="0"/>
              </a:p>
            </p:txBody>
          </p:sp>
        </mc:Choice>
        <mc:Fallback xmlns="">
          <p:sp>
            <p:nvSpPr>
              <p:cNvPr id="4" name="Rectangle 3"/>
              <p:cNvSpPr>
                <a:spLocks noRot="1" noChangeAspect="1" noMove="1" noResize="1" noEditPoints="1" noAdjustHandles="1" noChangeArrowheads="1" noChangeShapeType="1" noTextEdit="1"/>
              </p:cNvSpPr>
              <p:nvPr/>
            </p:nvSpPr>
            <p:spPr>
              <a:xfrm>
                <a:off x="4374375" y="2347852"/>
                <a:ext cx="3443250" cy="547522"/>
              </a:xfrm>
              <a:prstGeom prst="rect">
                <a:avLst/>
              </a:prstGeom>
              <a:blipFill rotWithShape="0">
                <a:blip r:embed="rId3"/>
                <a:stretch>
                  <a:fillRect t="-160000" b="-231111"/>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p:txBody>
          <a:bodyPr/>
          <a:lstStyle/>
          <a:p>
            <a:fld id="{9F2AE6BE-DF6A-4399-AA13-CB69E4F325FD}" type="slidenum">
              <a:rPr lang="en-US" smtClean="0"/>
              <a:t>30</a:t>
            </a:fld>
            <a:endParaRPr lang="en-US"/>
          </a:p>
        </p:txBody>
      </p:sp>
      <p:grpSp>
        <p:nvGrpSpPr>
          <p:cNvPr id="8" name="Group 7"/>
          <p:cNvGrpSpPr/>
          <p:nvPr/>
        </p:nvGrpSpPr>
        <p:grpSpPr>
          <a:xfrm>
            <a:off x="5166573" y="3949778"/>
            <a:ext cx="3173568" cy="1867006"/>
            <a:chOff x="2693832" y="2866643"/>
            <a:chExt cx="3173568" cy="1867006"/>
          </a:xfrm>
        </p:grpSpPr>
        <p:sp>
          <p:nvSpPr>
            <p:cNvPr id="5" name="Curved Right Arrow 4"/>
            <p:cNvSpPr/>
            <p:nvPr/>
          </p:nvSpPr>
          <p:spPr>
            <a:xfrm flipH="1">
              <a:off x="5120426" y="2866643"/>
              <a:ext cx="746974" cy="155834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2693832" y="3717986"/>
              <a:ext cx="2426594" cy="1015663"/>
            </a:xfrm>
            <a:prstGeom prst="rect">
              <a:avLst/>
            </a:prstGeom>
            <a:noFill/>
          </p:spPr>
          <p:txBody>
            <a:bodyPr wrap="square" rtlCol="0">
              <a:spAutoFit/>
            </a:bodyPr>
            <a:lstStyle/>
            <a:p>
              <a:r>
                <a:rPr lang="en-US" sz="2000" b="1" i="1" dirty="0" smtClean="0">
                  <a:solidFill>
                    <a:srgbClr val="FF0000"/>
                  </a:solidFill>
                </a:rPr>
                <a:t>Syntactic </a:t>
              </a:r>
              <a:r>
                <a:rPr lang="en-US" sz="2000" b="1" i="1" dirty="0">
                  <a:solidFill>
                    <a:srgbClr val="FF0000"/>
                  </a:solidFill>
                </a:rPr>
                <a:t>similarity, URL similarity, topical similarity, etc.</a:t>
              </a:r>
            </a:p>
          </p:txBody>
        </p:sp>
      </p:grpSp>
    </p:spTree>
    <p:extLst>
      <p:ext uri="{BB962C8B-B14F-4D97-AF65-F5344CB8AC3E}">
        <p14:creationId xmlns:p14="http://schemas.microsoft.com/office/powerpoint/2010/main" val="97290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Experimental Results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225425" indent="-225425"/>
                <a:r>
                  <a:rPr lang="en-US" dirty="0" smtClean="0"/>
                  <a:t>Four </a:t>
                </a:r>
                <a:r>
                  <a:rPr lang="en-US" dirty="0"/>
                  <a:t>weeks of Bing query-click logs</a:t>
                </a:r>
              </a:p>
              <a:p>
                <a:pPr marL="463550" lvl="2" indent="-238125"/>
                <a:r>
                  <a:rPr lang="en-US" sz="2200" dirty="0"/>
                  <a:t>Logs collected from an A/B test with no other personalization</a:t>
                </a:r>
              </a:p>
              <a:p>
                <a:pPr marL="225425" lvl="1" indent="-225425"/>
                <a:r>
                  <a:rPr lang="en-US" sz="2800" dirty="0"/>
                  <a:t>Week 1: Feature generation </a:t>
                </a:r>
              </a:p>
              <a:p>
                <a:pPr marL="463550" lvl="2" indent="-238125"/>
                <a:r>
                  <a:rPr lang="en-US" sz="2200" dirty="0"/>
                  <a:t>Compute </a:t>
                </a:r>
                <a14:m>
                  <m:oMath xmlns:m="http://schemas.openxmlformats.org/officeDocument/2006/math">
                    <m:sSub>
                      <m:sSubPr>
                        <m:ctrlPr>
                          <a:rPr lang="en-US" sz="2200" i="1">
                            <a:latin typeface="Cambria Math" panose="02040503050406030204" pitchFamily="18" charset="0"/>
                          </a:rPr>
                        </m:ctrlPr>
                      </m:sSubPr>
                      <m:e>
                        <m:r>
                          <a:rPr lang="en-US" sz="2200">
                            <a:latin typeface="Cambria Math" panose="02040503050406030204" pitchFamily="18" charset="0"/>
                          </a:rPr>
                          <m:t>𝑠</m:t>
                        </m:r>
                      </m:e>
                      <m:sub>
                        <m:r>
                          <a:rPr lang="en-US" sz="2200">
                            <a:latin typeface="Cambria Math" panose="02040503050406030204" pitchFamily="18" charset="0"/>
                          </a:rPr>
                          <m:t>𝑘</m:t>
                        </m:r>
                      </m:sub>
                    </m:sSub>
                  </m:oMath>
                </a14:m>
                <a:r>
                  <a:rPr lang="en-US" sz="2200" dirty="0"/>
                  <a:t> for clicked URLs</a:t>
                </a:r>
              </a:p>
              <a:p>
                <a:pPr marL="225425" indent="-225425"/>
                <a:r>
                  <a:rPr lang="en-US" dirty="0"/>
                  <a:t>Weeks 2-3: Learn re-ranking model (LambdaMART)</a:t>
                </a:r>
              </a:p>
              <a:p>
                <a:pPr marL="225425" indent="-225425"/>
                <a:r>
                  <a:rPr lang="en-US" dirty="0"/>
                  <a:t>Week 4: Evaluation</a:t>
                </a:r>
              </a:p>
              <a:p>
                <a:pPr marL="463550" indent="-238125">
                  <a:spcBef>
                    <a:spcPts val="600"/>
                  </a:spcBef>
                </a:pPr>
                <a:r>
                  <a:rPr lang="en-US" sz="2200" i="1" dirty="0"/>
                  <a:t>Re-rank top-10 for each query</a:t>
                </a:r>
              </a:p>
              <a:p>
                <a:pPr marL="463550" indent="-238125">
                  <a:spcBef>
                    <a:spcPts val="600"/>
                  </a:spcBef>
                </a:pPr>
                <a:r>
                  <a:rPr lang="en-US" sz="2200" i="1" dirty="0"/>
                  <a:t>Compute MAP and MRR for re-ranked lists (and coverage stats)</a:t>
                </a:r>
              </a:p>
              <a:p>
                <a:pPr marL="457200" lvl="1"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US">
                    <a:noFill/>
                  </a:rPr>
                  <a:t> </a:t>
                </a:r>
              </a:p>
            </p:txBody>
          </p:sp>
        </mc:Fallback>
      </mc:AlternateContent>
      <p:pic>
        <p:nvPicPr>
          <p:cNvPr id="5" name="Picture 4"/>
          <p:cNvPicPr>
            <a:picLocks noChangeAspect="1"/>
          </p:cNvPicPr>
          <p:nvPr/>
        </p:nvPicPr>
        <p:blipFill>
          <a:blip r:embed="rId3"/>
          <a:stretch>
            <a:fillRect/>
          </a:stretch>
        </p:blipFill>
        <p:spPr>
          <a:xfrm>
            <a:off x="2878249" y="5366655"/>
            <a:ext cx="6576000" cy="1380385"/>
          </a:xfrm>
          <a:prstGeom prst="rect">
            <a:avLst/>
          </a:prstGeom>
        </p:spPr>
      </p:pic>
      <p:sp>
        <p:nvSpPr>
          <p:cNvPr id="8" name="Slide Number Placeholder 7"/>
          <p:cNvSpPr>
            <a:spLocks noGrp="1"/>
          </p:cNvSpPr>
          <p:nvPr>
            <p:ph type="sldNum" sz="quarter" idx="12"/>
          </p:nvPr>
        </p:nvSpPr>
        <p:spPr/>
        <p:txBody>
          <a:bodyPr/>
          <a:lstStyle/>
          <a:p>
            <a:fld id="{9F2AE6BE-DF6A-4399-AA13-CB69E4F325FD}" type="slidenum">
              <a:rPr lang="en-US" smtClean="0"/>
              <a:t>31</a:t>
            </a:fld>
            <a:endParaRPr lang="en-US"/>
          </a:p>
        </p:txBody>
      </p:sp>
    </p:spTree>
    <p:extLst>
      <p:ext uri="{BB962C8B-B14F-4D97-AF65-F5344CB8AC3E}">
        <p14:creationId xmlns:p14="http://schemas.microsoft.com/office/powerpoint/2010/main" val="8023708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Task Match vs. Query Match</a:t>
            </a:r>
            <a:endParaRPr lang="en-US" dirty="0"/>
          </a:p>
        </p:txBody>
      </p:sp>
      <p:sp>
        <p:nvSpPr>
          <p:cNvPr id="8" name="Content Placeholder 2"/>
          <p:cNvSpPr>
            <a:spLocks noGrp="1"/>
          </p:cNvSpPr>
          <p:nvPr>
            <p:ph idx="1"/>
          </p:nvPr>
        </p:nvSpPr>
        <p:spPr>
          <a:xfrm>
            <a:off x="838200" y="1825625"/>
            <a:ext cx="10515600" cy="4705804"/>
          </a:xfrm>
        </p:spPr>
        <p:txBody>
          <a:bodyPr>
            <a:normAutofit fontScale="92500"/>
          </a:bodyPr>
          <a:lstStyle/>
          <a:p>
            <a:pPr marL="225425" indent="-225425"/>
            <a:r>
              <a:rPr lang="en-US" sz="3000" dirty="0" smtClean="0"/>
              <a:t>MAP/MRR gains on the test data, production ranker is the baseline.</a:t>
            </a:r>
            <a:endParaRPr lang="en-US" sz="3000" dirty="0"/>
          </a:p>
          <a:p>
            <a:pPr marL="225425" indent="-225425"/>
            <a:endParaRPr lang="en-US" sz="3900" dirty="0" smtClean="0"/>
          </a:p>
          <a:p>
            <a:pPr marL="225425" indent="-225425"/>
            <a:endParaRPr lang="en-US" dirty="0"/>
          </a:p>
          <a:p>
            <a:pPr marL="225425" indent="-225425"/>
            <a:endParaRPr lang="en-US" sz="5200" dirty="0"/>
          </a:p>
          <a:p>
            <a:pPr marL="225425" indent="-225425"/>
            <a:endParaRPr lang="en-US" dirty="0"/>
          </a:p>
          <a:p>
            <a:pPr marL="225425" indent="-225425"/>
            <a:r>
              <a:rPr lang="en-US" dirty="0" smtClean="0"/>
              <a:t>Some </a:t>
            </a:r>
            <a:r>
              <a:rPr lang="en-US" dirty="0"/>
              <a:t>key findings:</a:t>
            </a:r>
          </a:p>
          <a:p>
            <a:pPr marL="461963" indent="-230188"/>
            <a:r>
              <a:rPr lang="en-US" sz="2200" i="1" dirty="0"/>
              <a:t>Both query and task match get gains over baseline</a:t>
            </a:r>
          </a:p>
          <a:p>
            <a:pPr marL="461963" indent="-230188"/>
            <a:r>
              <a:rPr lang="en-US" sz="2200" i="1" dirty="0"/>
              <a:t>Task match better, especially when both feature groups used (TGI)</a:t>
            </a:r>
          </a:p>
          <a:p>
            <a:pPr marL="461963" indent="-230188"/>
            <a:r>
              <a:rPr lang="en-US" sz="2200" i="1" dirty="0"/>
              <a:t>Task match better coverage (&gt; 3x) – re-rank@1 ~2x results as </a:t>
            </a:r>
            <a:r>
              <a:rPr lang="en-US" sz="2200" i="1" dirty="0" smtClean="0"/>
              <a:t>query</a:t>
            </a:r>
            <a:endParaRPr lang="en-US" dirty="0" smtClean="0"/>
          </a:p>
          <a:p>
            <a:pPr lvl="1"/>
            <a:endParaRPr lang="en-US" dirty="0" smtClean="0"/>
          </a:p>
          <a:p>
            <a:pPr lvl="1"/>
            <a:endParaRPr lang="en-US" dirty="0" smtClean="0"/>
          </a:p>
        </p:txBody>
      </p:sp>
      <p:grpSp>
        <p:nvGrpSpPr>
          <p:cNvPr id="4" name="Group 3"/>
          <p:cNvGrpSpPr/>
          <p:nvPr/>
        </p:nvGrpSpPr>
        <p:grpSpPr>
          <a:xfrm>
            <a:off x="1785253" y="2316763"/>
            <a:ext cx="8884593" cy="2155372"/>
            <a:chOff x="1665510" y="2214143"/>
            <a:chExt cx="8884593" cy="2155372"/>
          </a:xfrm>
        </p:grpSpPr>
        <p:pic>
          <p:nvPicPr>
            <p:cNvPr id="5" name="Picture 4"/>
            <p:cNvPicPr>
              <a:picLocks noChangeAspect="1"/>
            </p:cNvPicPr>
            <p:nvPr/>
          </p:nvPicPr>
          <p:blipFill rotWithShape="1">
            <a:blip r:embed="rId2"/>
            <a:srcRect l="7683" t="8926" r="7602" b="36931"/>
            <a:stretch/>
          </p:blipFill>
          <p:spPr>
            <a:xfrm>
              <a:off x="1665510" y="2214143"/>
              <a:ext cx="8884593" cy="1850571"/>
            </a:xfrm>
            <a:prstGeom prst="rect">
              <a:avLst/>
            </a:prstGeom>
          </p:spPr>
        </p:pic>
        <p:pic>
          <p:nvPicPr>
            <p:cNvPr id="7" name="Picture 6"/>
            <p:cNvPicPr>
              <a:picLocks noChangeAspect="1"/>
            </p:cNvPicPr>
            <p:nvPr/>
          </p:nvPicPr>
          <p:blipFill rotWithShape="1">
            <a:blip r:embed="rId2"/>
            <a:srcRect l="7683" t="79949" r="7602" b="11133"/>
            <a:stretch/>
          </p:blipFill>
          <p:spPr>
            <a:xfrm>
              <a:off x="1665510" y="4064714"/>
              <a:ext cx="8884593" cy="304801"/>
            </a:xfrm>
            <a:prstGeom prst="rect">
              <a:avLst/>
            </a:prstGeom>
          </p:spPr>
        </p:pic>
      </p:grpSp>
      <p:sp>
        <p:nvSpPr>
          <p:cNvPr id="3" name="Curved Right Arrow 2"/>
          <p:cNvSpPr/>
          <p:nvPr/>
        </p:nvSpPr>
        <p:spPr>
          <a:xfrm rot="10800000" flipH="1">
            <a:off x="868177" y="2869865"/>
            <a:ext cx="803697" cy="121624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7913915" y="675025"/>
            <a:ext cx="2982685" cy="1015663"/>
          </a:xfrm>
          <a:prstGeom prst="rect">
            <a:avLst/>
          </a:prstGeom>
          <a:noFill/>
          <a:ln>
            <a:solidFill>
              <a:schemeClr val="tx1"/>
            </a:solidFill>
            <a:prstDash val="dash"/>
          </a:ln>
        </p:spPr>
        <p:txBody>
          <a:bodyPr wrap="square" rtlCol="0">
            <a:spAutoFit/>
          </a:bodyPr>
          <a:lstStyle/>
          <a:p>
            <a:r>
              <a:rPr lang="en-US" sz="2000" b="1" dirty="0" smtClean="0"/>
              <a:t>QG</a:t>
            </a:r>
            <a:r>
              <a:rPr lang="en-US" sz="2000" dirty="0" smtClean="0"/>
              <a:t>: same query, all users</a:t>
            </a:r>
          </a:p>
          <a:p>
            <a:r>
              <a:rPr lang="en-US" sz="2000" b="1" dirty="0" smtClean="0"/>
              <a:t>QI</a:t>
            </a:r>
            <a:r>
              <a:rPr lang="en-US" sz="2000" dirty="0" smtClean="0"/>
              <a:t>: same query, same user</a:t>
            </a:r>
          </a:p>
          <a:p>
            <a:r>
              <a:rPr lang="en-US" sz="2000" b="1" dirty="0" smtClean="0"/>
              <a:t>QGI</a:t>
            </a:r>
            <a:r>
              <a:rPr lang="en-US" sz="2000" dirty="0" smtClean="0"/>
              <a:t>: QG + QI</a:t>
            </a:r>
            <a:endParaRPr lang="en-US" sz="2000" dirty="0"/>
          </a:p>
        </p:txBody>
      </p:sp>
      <p:sp>
        <p:nvSpPr>
          <p:cNvPr id="13" name="Slide Number Placeholder 12"/>
          <p:cNvSpPr>
            <a:spLocks noGrp="1"/>
          </p:cNvSpPr>
          <p:nvPr>
            <p:ph type="sldNum" sz="quarter" idx="12"/>
          </p:nvPr>
        </p:nvSpPr>
        <p:spPr/>
        <p:txBody>
          <a:bodyPr/>
          <a:lstStyle/>
          <a:p>
            <a:fld id="{9F2AE6BE-DF6A-4399-AA13-CB69E4F325FD}" type="slidenum">
              <a:rPr lang="en-US" smtClean="0"/>
              <a:t>32</a:t>
            </a:fld>
            <a:endParaRPr lang="en-US"/>
          </a:p>
        </p:txBody>
      </p:sp>
    </p:spTree>
    <p:extLst>
      <p:ext uri="{BB962C8B-B14F-4D97-AF65-F5344CB8AC3E}">
        <p14:creationId xmlns:p14="http://schemas.microsoft.com/office/powerpoint/2010/main" val="417734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5" end="5"/>
                                            </p:txEl>
                                          </p:spTgt>
                                        </p:tgtEl>
                                        <p:attrNameLst>
                                          <p:attrName>style.visibility</p:attrName>
                                        </p:attrNameLst>
                                      </p:cBhvr>
                                      <p:to>
                                        <p:strVal val="visible"/>
                                      </p:to>
                                    </p:set>
                                    <p:animEffect transition="in" filter="fade">
                                      <p:cBhvr>
                                        <p:cTn id="10" dur="500"/>
                                        <p:tgtEl>
                                          <p:spTgt spid="8">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animEffect transition="in" filter="fade">
                                      <p:cBhvr>
                                        <p:cTn id="13" dur="500"/>
                                        <p:tgtEl>
                                          <p:spTgt spid="8">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7" end="7"/>
                                            </p:txEl>
                                          </p:spTgt>
                                        </p:tgtEl>
                                        <p:attrNameLst>
                                          <p:attrName>style.visibility</p:attrName>
                                        </p:attrNameLst>
                                      </p:cBhvr>
                                      <p:to>
                                        <p:strVal val="visible"/>
                                      </p:to>
                                    </p:set>
                                    <p:animEffect transition="in" filter="fade">
                                      <p:cBhvr>
                                        <p:cTn id="16" dur="500"/>
                                        <p:tgtEl>
                                          <p:spTgt spid="8">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animEffect transition="in" filter="fade">
                                      <p:cBhvr>
                                        <p:cTn id="19"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Query Sequence in Task</a:t>
            </a:r>
            <a:endParaRPr lang="en-US" dirty="0"/>
          </a:p>
        </p:txBody>
      </p:sp>
      <p:grpSp>
        <p:nvGrpSpPr>
          <p:cNvPr id="9" name="Group 8"/>
          <p:cNvGrpSpPr/>
          <p:nvPr/>
        </p:nvGrpSpPr>
        <p:grpSpPr>
          <a:xfrm>
            <a:off x="1861124" y="2304741"/>
            <a:ext cx="9085916" cy="3833703"/>
            <a:chOff x="1912640" y="1760820"/>
            <a:chExt cx="9085916" cy="3833703"/>
          </a:xfrm>
        </p:grpSpPr>
        <p:grpSp>
          <p:nvGrpSpPr>
            <p:cNvPr id="8" name="Group 7"/>
            <p:cNvGrpSpPr/>
            <p:nvPr/>
          </p:nvGrpSpPr>
          <p:grpSpPr>
            <a:xfrm>
              <a:off x="1912640" y="1760820"/>
              <a:ext cx="9085916" cy="3833703"/>
              <a:chOff x="1912640" y="1760820"/>
              <a:chExt cx="9085916" cy="3833703"/>
            </a:xfrm>
          </p:grpSpPr>
          <p:pic>
            <p:nvPicPr>
              <p:cNvPr id="4" name="Picture 3"/>
              <p:cNvPicPr>
                <a:picLocks noChangeAspect="1"/>
              </p:cNvPicPr>
              <p:nvPr/>
            </p:nvPicPr>
            <p:blipFill>
              <a:blip r:embed="rId2"/>
              <a:stretch>
                <a:fillRect/>
              </a:stretch>
            </p:blipFill>
            <p:spPr>
              <a:xfrm>
                <a:off x="1912640" y="1760820"/>
                <a:ext cx="6186331" cy="3833703"/>
              </a:xfrm>
              <a:prstGeom prst="rect">
                <a:avLst/>
              </a:prstGeom>
            </p:spPr>
          </p:pic>
          <p:sp>
            <p:nvSpPr>
              <p:cNvPr id="5" name="TextBox 4"/>
              <p:cNvSpPr txBox="1"/>
              <p:nvPr/>
            </p:nvSpPr>
            <p:spPr>
              <a:xfrm>
                <a:off x="7322183" y="2520862"/>
                <a:ext cx="3676373" cy="1200329"/>
              </a:xfrm>
              <a:prstGeom prst="rect">
                <a:avLst/>
              </a:prstGeom>
              <a:solidFill>
                <a:schemeClr val="bg1"/>
              </a:solidFill>
            </p:spPr>
            <p:txBody>
              <a:bodyPr wrap="square" rtlCol="0">
                <a:spAutoFit/>
              </a:bodyPr>
              <a:lstStyle/>
              <a:p>
                <a:r>
                  <a:rPr lang="en-US" b="1" dirty="0">
                    <a:solidFill>
                      <a:srgbClr val="FF0000"/>
                    </a:solidFill>
                  </a:rPr>
                  <a:t>QG: Query-based Global Features</a:t>
                </a:r>
              </a:p>
              <a:p>
                <a:r>
                  <a:rPr lang="en-US" b="1" dirty="0">
                    <a:solidFill>
                      <a:srgbClr val="00B0F0"/>
                    </a:solidFill>
                  </a:rPr>
                  <a:t>TG: Task-based Global Features</a:t>
                </a:r>
              </a:p>
              <a:p>
                <a:r>
                  <a:rPr lang="en-US" b="1" dirty="0">
                    <a:solidFill>
                      <a:srgbClr val="FFC000"/>
                    </a:solidFill>
                  </a:rPr>
                  <a:t>QI: Query-based Individual Features</a:t>
                </a:r>
              </a:p>
              <a:p>
                <a:r>
                  <a:rPr lang="en-US" b="1" dirty="0">
                    <a:solidFill>
                      <a:srgbClr val="00B050"/>
                    </a:solidFill>
                  </a:rPr>
                  <a:t>TI: Task-based Individual Features</a:t>
                </a:r>
                <a:endParaRPr lang="en-US" dirty="0">
                  <a:solidFill>
                    <a:srgbClr val="00B050"/>
                  </a:solidFill>
                </a:endParaRPr>
              </a:p>
            </p:txBody>
          </p:sp>
        </p:grpSp>
        <p:pic>
          <p:nvPicPr>
            <p:cNvPr id="7" name="Picture 6"/>
            <p:cNvPicPr>
              <a:picLocks noChangeAspect="1"/>
            </p:cNvPicPr>
            <p:nvPr/>
          </p:nvPicPr>
          <p:blipFill>
            <a:blip r:embed="rId3"/>
            <a:stretch>
              <a:fillRect/>
            </a:stretch>
          </p:blipFill>
          <p:spPr>
            <a:xfrm>
              <a:off x="1912640" y="4622973"/>
              <a:ext cx="6257925" cy="971550"/>
            </a:xfrm>
            <a:prstGeom prst="rect">
              <a:avLst/>
            </a:prstGeom>
          </p:spPr>
        </p:pic>
      </p:grpSp>
      <p:sp>
        <p:nvSpPr>
          <p:cNvPr id="6" name="Content Placeholder 2"/>
          <p:cNvSpPr txBox="1">
            <a:spLocks/>
          </p:cNvSpPr>
          <p:nvPr/>
        </p:nvSpPr>
        <p:spPr>
          <a:xfrm>
            <a:off x="1721012" y="1195299"/>
            <a:ext cx="8056107" cy="5308270"/>
          </a:xfrm>
          <a:prstGeom prst="rect">
            <a:avLst/>
          </a:prstGeom>
        </p:spPr>
        <p:txBody>
          <a:bodyPr vert="horz" lIns="91440" tIns="45720" rIns="91440" bIns="45720" rtlCol="0">
            <a:normAutofit/>
          </a:bodyPr>
          <a:lstStyle>
            <a:lvl1pPr marL="457200" indent="-457200" algn="l" defTabSz="914400" rtl="0" eaLnBrk="1" latinLnBrk="0" hangingPunct="1">
              <a:lnSpc>
                <a:spcPct val="85000"/>
              </a:lnSpc>
              <a:spcBef>
                <a:spcPts val="1300"/>
              </a:spcBef>
              <a:buFont typeface="Arial" pitchFamily="34" charset="0"/>
              <a:buChar char="•"/>
              <a:defRPr sz="2400" kern="1200">
                <a:solidFill>
                  <a:schemeClr val="tx1">
                    <a:lumMod val="85000"/>
                    <a:lumOff val="15000"/>
                  </a:schemeClr>
                </a:solidFill>
                <a:latin typeface="+mn-lt"/>
                <a:ea typeface="+mn-ea"/>
                <a:cs typeface="+mn-cs"/>
              </a:defRPr>
            </a:lvl1pPr>
            <a:lvl2pPr marL="0" indent="0" algn="l" defTabSz="914400" rtl="0" eaLnBrk="1" latinLnBrk="0" hangingPunct="1">
              <a:lnSpc>
                <a:spcPct val="85000"/>
              </a:lnSpc>
              <a:spcBef>
                <a:spcPts val="600"/>
              </a:spcBef>
              <a:buFont typeface="Arial" pitchFamily="34" charset="0"/>
              <a:buNone/>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225425" indent="-225425"/>
            <a:endParaRPr lang="en-US" sz="2800" dirty="0"/>
          </a:p>
          <a:p>
            <a:pPr marL="225425" indent="-225425"/>
            <a:endParaRPr lang="en-US" sz="2800" dirty="0"/>
          </a:p>
          <a:p>
            <a:pPr marL="225425" indent="-225425"/>
            <a:endParaRPr lang="en-US" sz="2800" dirty="0"/>
          </a:p>
          <a:p>
            <a:pPr marL="225425" indent="-225425"/>
            <a:endParaRPr lang="en-US" sz="2800" dirty="0"/>
          </a:p>
          <a:p>
            <a:pPr marL="225425" indent="-225425"/>
            <a:endParaRPr lang="en-US" sz="2800" dirty="0"/>
          </a:p>
          <a:p>
            <a:pPr marL="225425" indent="-225425"/>
            <a:endParaRPr lang="en-US" sz="2800" dirty="0"/>
          </a:p>
          <a:p>
            <a:pPr marL="225425" indent="-225425"/>
            <a:endParaRPr lang="en-US" sz="2800" dirty="0"/>
          </a:p>
          <a:p>
            <a:pPr lvl="1"/>
            <a:endParaRPr lang="en-US" dirty="0"/>
          </a:p>
          <a:p>
            <a:pPr lvl="1"/>
            <a:endParaRPr lang="en-US" dirty="0"/>
          </a:p>
          <a:p>
            <a:pPr lvl="1"/>
            <a:endParaRPr lang="en-US" dirty="0"/>
          </a:p>
        </p:txBody>
      </p:sp>
      <p:sp>
        <p:nvSpPr>
          <p:cNvPr id="12" name="Slide Number Placeholder 11"/>
          <p:cNvSpPr>
            <a:spLocks noGrp="1"/>
          </p:cNvSpPr>
          <p:nvPr>
            <p:ph type="sldNum" sz="quarter" idx="12"/>
          </p:nvPr>
        </p:nvSpPr>
        <p:spPr/>
        <p:txBody>
          <a:bodyPr/>
          <a:lstStyle/>
          <a:p>
            <a:fld id="{9F2AE6BE-DF6A-4399-AA13-CB69E4F325FD}" type="slidenum">
              <a:rPr lang="en-US" smtClean="0"/>
              <a:t>33</a:t>
            </a:fld>
            <a:endParaRPr lang="en-US"/>
          </a:p>
        </p:txBody>
      </p:sp>
    </p:spTree>
    <p:extLst>
      <p:ext uri="{BB962C8B-B14F-4D97-AF65-F5344CB8AC3E}">
        <p14:creationId xmlns:p14="http://schemas.microsoft.com/office/powerpoint/2010/main" val="32599036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Task-based Framework </a:t>
            </a:r>
            <a:endParaRPr lang="en-US" dirty="0"/>
          </a:p>
        </p:txBody>
      </p:sp>
      <p:grpSp>
        <p:nvGrpSpPr>
          <p:cNvPr id="6" name="Group 5"/>
          <p:cNvGrpSpPr/>
          <p:nvPr/>
        </p:nvGrpSpPr>
        <p:grpSpPr>
          <a:xfrm>
            <a:off x="665755" y="4320988"/>
            <a:ext cx="5050972" cy="1769914"/>
            <a:chOff x="452843" y="4701555"/>
            <a:chExt cx="5050972" cy="1769914"/>
          </a:xfrm>
        </p:grpSpPr>
        <p:sp>
          <p:nvSpPr>
            <p:cNvPr id="92" name="TextBox 91"/>
            <p:cNvSpPr txBox="1"/>
            <p:nvPr/>
          </p:nvSpPr>
          <p:spPr>
            <a:xfrm>
              <a:off x="452843" y="4701555"/>
              <a:ext cx="5050972"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bg1">
                      <a:lumMod val="75000"/>
                    </a:schemeClr>
                  </a:solidFill>
                </a:rPr>
                <a:t>Cross-user collaborative ranking</a:t>
              </a:r>
              <a:endParaRPr lang="en-US" sz="2400" dirty="0">
                <a:solidFill>
                  <a:schemeClr val="bg1">
                    <a:lumMod val="75000"/>
                  </a:schemeClr>
                </a:solidFill>
              </a:endParaRPr>
            </a:p>
          </p:txBody>
        </p:sp>
        <p:pic>
          <p:nvPicPr>
            <p:cNvPr id="99" name="Picture 14"/>
            <p:cNvPicPr>
              <a:picLocks noChangeAspect="1" noChangeArrowheads="1"/>
            </p:cNvPicPr>
            <p:nvPr/>
          </p:nvPicPr>
          <p:blipFill>
            <a:blip r:embed="rId2" cstate="print"/>
            <a:srcRect/>
            <a:stretch>
              <a:fillRect/>
            </a:stretch>
          </p:blipFill>
          <p:spPr bwMode="auto">
            <a:xfrm>
              <a:off x="990582" y="5149283"/>
              <a:ext cx="532576" cy="532576"/>
            </a:xfrm>
            <a:prstGeom prst="rect">
              <a:avLst/>
            </a:prstGeom>
            <a:noFill/>
            <a:ln w="9525">
              <a:noFill/>
              <a:miter lim="800000"/>
              <a:headEnd/>
              <a:tailEnd/>
            </a:ln>
          </p:spPr>
        </p:pic>
        <p:pic>
          <p:nvPicPr>
            <p:cNvPr id="100" name="Picture 16"/>
            <p:cNvPicPr>
              <a:picLocks noChangeAspect="1" noChangeArrowheads="1"/>
            </p:cNvPicPr>
            <p:nvPr/>
          </p:nvPicPr>
          <p:blipFill>
            <a:blip r:embed="rId3" cstate="print"/>
            <a:srcRect/>
            <a:stretch>
              <a:fillRect/>
            </a:stretch>
          </p:blipFill>
          <p:spPr bwMode="auto">
            <a:xfrm>
              <a:off x="3185152" y="5677600"/>
              <a:ext cx="435744" cy="435744"/>
            </a:xfrm>
            <a:prstGeom prst="rect">
              <a:avLst/>
            </a:prstGeom>
            <a:noFill/>
            <a:ln w="9525">
              <a:noFill/>
              <a:miter lim="800000"/>
              <a:headEnd/>
              <a:tailEnd/>
            </a:ln>
          </p:spPr>
        </p:pic>
        <p:pic>
          <p:nvPicPr>
            <p:cNvPr id="101" name="Picture 100"/>
            <p:cNvPicPr>
              <a:picLocks noChangeAspect="1" noChangeArrowheads="1"/>
            </p:cNvPicPr>
            <p:nvPr/>
          </p:nvPicPr>
          <p:blipFill>
            <a:blip r:embed="rId4" cstate="print"/>
            <a:srcRect/>
            <a:stretch>
              <a:fillRect/>
            </a:stretch>
          </p:blipFill>
          <p:spPr bwMode="auto">
            <a:xfrm>
              <a:off x="1191042" y="5987310"/>
              <a:ext cx="484159" cy="484159"/>
            </a:xfrm>
            <a:prstGeom prst="rect">
              <a:avLst/>
            </a:prstGeom>
            <a:noFill/>
            <a:ln w="9525">
              <a:noFill/>
              <a:miter lim="800000"/>
              <a:headEnd/>
              <a:tailEnd/>
            </a:ln>
          </p:spPr>
        </p:pic>
        <p:grpSp>
          <p:nvGrpSpPr>
            <p:cNvPr id="109" name="Group 108"/>
            <p:cNvGrpSpPr/>
            <p:nvPr/>
          </p:nvGrpSpPr>
          <p:grpSpPr>
            <a:xfrm>
              <a:off x="1611155" y="5189107"/>
              <a:ext cx="1167388" cy="469106"/>
              <a:chOff x="271463" y="5171024"/>
              <a:chExt cx="1344045" cy="469106"/>
            </a:xfrm>
          </p:grpSpPr>
          <p:sp>
            <p:nvSpPr>
              <p:cNvPr id="102" name="Rounded Rectangle 101"/>
              <p:cNvSpPr/>
              <p:nvPr/>
            </p:nvSpPr>
            <p:spPr>
              <a:xfrm>
                <a:off x="271463" y="5171024"/>
                <a:ext cx="1344045" cy="469106"/>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4" name="Rectangle 103"/>
              <p:cNvSpPr/>
              <p:nvPr/>
            </p:nvSpPr>
            <p:spPr>
              <a:xfrm>
                <a:off x="329552" y="5265481"/>
                <a:ext cx="369789" cy="115184"/>
              </a:xfrm>
              <a:prstGeom prst="rect">
                <a:avLst/>
              </a:prstGeom>
              <a:solidFill>
                <a:srgbClr val="FF7C8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5" name="Rectangle 104"/>
              <p:cNvSpPr/>
              <p:nvPr/>
            </p:nvSpPr>
            <p:spPr>
              <a:xfrm>
                <a:off x="757157" y="5265481"/>
                <a:ext cx="789570" cy="115184"/>
              </a:xfrm>
              <a:prstGeom prst="rect">
                <a:avLst/>
              </a:prstGeom>
              <a:solidFill>
                <a:srgbClr val="FF7C8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6" name="Rectangle 105"/>
              <p:cNvSpPr/>
              <p:nvPr/>
            </p:nvSpPr>
            <p:spPr>
              <a:xfrm>
                <a:off x="408134" y="5459948"/>
                <a:ext cx="291209" cy="107950"/>
              </a:xfrm>
              <a:prstGeom prst="rect">
                <a:avLst/>
              </a:prstGeom>
              <a:solidFill>
                <a:srgbClr val="FF7C8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7" name="Rectangle 106"/>
              <p:cNvSpPr/>
              <p:nvPr/>
            </p:nvSpPr>
            <p:spPr>
              <a:xfrm>
                <a:off x="757157" y="5459948"/>
                <a:ext cx="247831" cy="107950"/>
              </a:xfrm>
              <a:prstGeom prst="rect">
                <a:avLst/>
              </a:prstGeom>
              <a:solidFill>
                <a:srgbClr val="FF7C8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08" name="Rectangle 107"/>
              <p:cNvSpPr/>
              <p:nvPr/>
            </p:nvSpPr>
            <p:spPr>
              <a:xfrm>
                <a:off x="1054998" y="5459948"/>
                <a:ext cx="491728" cy="107950"/>
              </a:xfrm>
              <a:prstGeom prst="rect">
                <a:avLst/>
              </a:prstGeom>
              <a:solidFill>
                <a:srgbClr val="FF7C8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grpSp>
          <p:nvGrpSpPr>
            <p:cNvPr id="110" name="Group 109"/>
            <p:cNvGrpSpPr/>
            <p:nvPr/>
          </p:nvGrpSpPr>
          <p:grpSpPr>
            <a:xfrm>
              <a:off x="1760164" y="6002363"/>
              <a:ext cx="982322" cy="469106"/>
              <a:chOff x="271463" y="5171024"/>
              <a:chExt cx="1344045" cy="469106"/>
            </a:xfrm>
          </p:grpSpPr>
          <p:sp>
            <p:nvSpPr>
              <p:cNvPr id="111" name="Rounded Rectangle 110"/>
              <p:cNvSpPr/>
              <p:nvPr/>
            </p:nvSpPr>
            <p:spPr>
              <a:xfrm>
                <a:off x="271463" y="5171024"/>
                <a:ext cx="1344045" cy="469106"/>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12" name="Rectangle 111"/>
              <p:cNvSpPr/>
              <p:nvPr/>
            </p:nvSpPr>
            <p:spPr>
              <a:xfrm>
                <a:off x="327485" y="5265481"/>
                <a:ext cx="916115" cy="115184"/>
              </a:xfrm>
              <a:prstGeom prst="rect">
                <a:avLst/>
              </a:prstGeom>
              <a:solidFill>
                <a:srgbClr val="CC66FF"/>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13" name="Rectangle 112"/>
              <p:cNvSpPr/>
              <p:nvPr/>
            </p:nvSpPr>
            <p:spPr>
              <a:xfrm>
                <a:off x="1301417" y="5265481"/>
                <a:ext cx="243243" cy="115184"/>
              </a:xfrm>
              <a:prstGeom prst="rect">
                <a:avLst/>
              </a:prstGeom>
              <a:solidFill>
                <a:srgbClr val="CC66FF"/>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14" name="Rectangle 113"/>
              <p:cNvSpPr/>
              <p:nvPr/>
            </p:nvSpPr>
            <p:spPr>
              <a:xfrm>
                <a:off x="327485" y="5459948"/>
                <a:ext cx="369789" cy="107950"/>
              </a:xfrm>
              <a:prstGeom prst="rect">
                <a:avLst/>
              </a:prstGeom>
              <a:solidFill>
                <a:srgbClr val="CC66FF"/>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15" name="Rectangle 114"/>
              <p:cNvSpPr/>
              <p:nvPr/>
            </p:nvSpPr>
            <p:spPr>
              <a:xfrm>
                <a:off x="755091" y="5459948"/>
                <a:ext cx="247831" cy="107950"/>
              </a:xfrm>
              <a:prstGeom prst="rect">
                <a:avLst/>
              </a:prstGeom>
              <a:solidFill>
                <a:srgbClr val="CC66FF"/>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16" name="Rectangle 115"/>
              <p:cNvSpPr/>
              <p:nvPr/>
            </p:nvSpPr>
            <p:spPr>
              <a:xfrm>
                <a:off x="1437148" y="5459948"/>
                <a:ext cx="107512" cy="107950"/>
              </a:xfrm>
              <a:prstGeom prst="rect">
                <a:avLst/>
              </a:prstGeom>
              <a:solidFill>
                <a:srgbClr val="CC66FF"/>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17" name="Rectangle 116"/>
              <p:cNvSpPr/>
              <p:nvPr/>
            </p:nvSpPr>
            <p:spPr>
              <a:xfrm>
                <a:off x="1095610" y="5459598"/>
                <a:ext cx="247831" cy="107950"/>
              </a:xfrm>
              <a:prstGeom prst="rect">
                <a:avLst/>
              </a:prstGeom>
              <a:solidFill>
                <a:srgbClr val="CC66FF"/>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grpSp>
          <p:nvGrpSpPr>
            <p:cNvPr id="118" name="Group 117"/>
            <p:cNvGrpSpPr/>
            <p:nvPr/>
          </p:nvGrpSpPr>
          <p:grpSpPr>
            <a:xfrm>
              <a:off x="3782215" y="5685440"/>
              <a:ext cx="1057958" cy="469106"/>
              <a:chOff x="271463" y="5171024"/>
              <a:chExt cx="1344045" cy="469106"/>
            </a:xfrm>
          </p:grpSpPr>
          <p:sp>
            <p:nvSpPr>
              <p:cNvPr id="119" name="Rounded Rectangle 118"/>
              <p:cNvSpPr/>
              <p:nvPr/>
            </p:nvSpPr>
            <p:spPr>
              <a:xfrm>
                <a:off x="271463" y="5171024"/>
                <a:ext cx="1344045" cy="469106"/>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0" name="Rectangle 119"/>
              <p:cNvSpPr/>
              <p:nvPr/>
            </p:nvSpPr>
            <p:spPr>
              <a:xfrm>
                <a:off x="369559" y="5266751"/>
                <a:ext cx="369788" cy="115184"/>
              </a:xfrm>
              <a:prstGeom prst="rect">
                <a:avLst/>
              </a:prstGeom>
              <a:solidFill>
                <a:srgbClr val="66FF3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1" name="Rectangle 120"/>
              <p:cNvSpPr/>
              <p:nvPr/>
            </p:nvSpPr>
            <p:spPr>
              <a:xfrm>
                <a:off x="842541" y="5266751"/>
                <a:ext cx="658002" cy="115184"/>
              </a:xfrm>
              <a:prstGeom prst="rect">
                <a:avLst/>
              </a:prstGeom>
              <a:solidFill>
                <a:srgbClr val="66FF3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4" name="Rectangle 123"/>
              <p:cNvSpPr/>
              <p:nvPr/>
            </p:nvSpPr>
            <p:spPr>
              <a:xfrm>
                <a:off x="489241" y="5460868"/>
                <a:ext cx="816488" cy="107950"/>
              </a:xfrm>
              <a:prstGeom prst="rect">
                <a:avLst/>
              </a:prstGeom>
              <a:solidFill>
                <a:srgbClr val="66FF3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cxnSp>
          <p:nvCxnSpPr>
            <p:cNvPr id="126" name="Straight Arrow Connector 125"/>
            <p:cNvCxnSpPr/>
            <p:nvPr/>
          </p:nvCxnSpPr>
          <p:spPr>
            <a:xfrm>
              <a:off x="2778543" y="5375366"/>
              <a:ext cx="352930" cy="39351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111" idx="3"/>
            </p:cNvCxnSpPr>
            <p:nvPr/>
          </p:nvCxnSpPr>
          <p:spPr>
            <a:xfrm flipV="1">
              <a:off x="2742486" y="6018640"/>
              <a:ext cx="398905" cy="21827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698843" y="1612094"/>
            <a:ext cx="4936319" cy="2207533"/>
            <a:chOff x="698843" y="1612094"/>
            <a:chExt cx="4936319" cy="2207533"/>
          </a:xfrm>
        </p:grpSpPr>
        <p:sp>
          <p:nvSpPr>
            <p:cNvPr id="7" name="Arc 6"/>
            <p:cNvSpPr/>
            <p:nvPr/>
          </p:nvSpPr>
          <p:spPr>
            <a:xfrm>
              <a:off x="1449477" y="2536917"/>
              <a:ext cx="675110" cy="1215199"/>
            </a:xfrm>
            <a:prstGeom prst="arc">
              <a:avLst>
                <a:gd name="adj1" fmla="val 10747484"/>
                <a:gd name="adj2" fmla="val 0"/>
              </a:avLst>
            </a:prstGeom>
            <a:ln w="28575">
              <a:solidFill>
                <a:srgbClr val="99FF99"/>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75000"/>
                  </a:schemeClr>
                </a:solidFill>
              </a:endParaRPr>
            </a:p>
          </p:txBody>
        </p:sp>
        <p:sp>
          <p:nvSpPr>
            <p:cNvPr id="8" name="Arc 7"/>
            <p:cNvSpPr/>
            <p:nvPr/>
          </p:nvSpPr>
          <p:spPr>
            <a:xfrm>
              <a:off x="2124588" y="2469406"/>
              <a:ext cx="1957820" cy="1350221"/>
            </a:xfrm>
            <a:prstGeom prst="arc">
              <a:avLst>
                <a:gd name="adj1" fmla="val 10747484"/>
                <a:gd name="adj2" fmla="val 0"/>
              </a:avLst>
            </a:prstGeom>
            <a:ln w="28575">
              <a:solidFill>
                <a:srgbClr val="99FF99"/>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75000"/>
                  </a:schemeClr>
                </a:solidFill>
              </a:endParaRPr>
            </a:p>
          </p:txBody>
        </p:sp>
        <p:sp>
          <p:nvSpPr>
            <p:cNvPr id="9" name="Arc 8"/>
            <p:cNvSpPr/>
            <p:nvPr/>
          </p:nvSpPr>
          <p:spPr>
            <a:xfrm>
              <a:off x="1449477" y="2604428"/>
              <a:ext cx="1282710" cy="1012666"/>
            </a:xfrm>
            <a:prstGeom prst="arc">
              <a:avLst>
                <a:gd name="adj1" fmla="val 10747484"/>
                <a:gd name="adj2" fmla="val 0"/>
              </a:avLst>
            </a:prstGeom>
            <a:ln w="28575">
              <a:solidFill>
                <a:schemeClr val="accent1">
                  <a:lumMod val="60000"/>
                  <a:lumOff val="40000"/>
                </a:schemeClr>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75000"/>
                  </a:schemeClr>
                </a:solidFill>
              </a:endParaRPr>
            </a:p>
          </p:txBody>
        </p:sp>
        <p:sp>
          <p:nvSpPr>
            <p:cNvPr id="10" name="Arc 9"/>
            <p:cNvSpPr/>
            <p:nvPr/>
          </p:nvSpPr>
          <p:spPr>
            <a:xfrm>
              <a:off x="2732187" y="2671939"/>
              <a:ext cx="675110" cy="877644"/>
            </a:xfrm>
            <a:prstGeom prst="arc">
              <a:avLst>
                <a:gd name="adj1" fmla="val 10747484"/>
                <a:gd name="adj2" fmla="val 0"/>
              </a:avLst>
            </a:prstGeom>
            <a:ln w="28575">
              <a:solidFill>
                <a:schemeClr val="accent1">
                  <a:lumMod val="60000"/>
                  <a:lumOff val="40000"/>
                </a:schemeClr>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75000"/>
                  </a:schemeClr>
                </a:solidFill>
              </a:endParaRPr>
            </a:p>
          </p:txBody>
        </p:sp>
        <p:sp>
          <p:nvSpPr>
            <p:cNvPr id="11" name="Arc 10"/>
            <p:cNvSpPr/>
            <p:nvPr/>
          </p:nvSpPr>
          <p:spPr>
            <a:xfrm>
              <a:off x="3407297" y="2671939"/>
              <a:ext cx="1350221" cy="877644"/>
            </a:xfrm>
            <a:prstGeom prst="arc">
              <a:avLst>
                <a:gd name="adj1" fmla="val 10747484"/>
                <a:gd name="adj2" fmla="val 0"/>
              </a:avLst>
            </a:prstGeom>
            <a:ln w="28575">
              <a:solidFill>
                <a:schemeClr val="accent1">
                  <a:lumMod val="60000"/>
                  <a:lumOff val="40000"/>
                </a:schemeClr>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75000"/>
                  </a:schemeClr>
                </a:solidFill>
              </a:endParaRPr>
            </a:p>
          </p:txBody>
        </p:sp>
        <p:sp>
          <p:nvSpPr>
            <p:cNvPr id="12" name="Arc 11"/>
            <p:cNvSpPr/>
            <p:nvPr/>
          </p:nvSpPr>
          <p:spPr>
            <a:xfrm>
              <a:off x="4757518" y="2739450"/>
              <a:ext cx="675110" cy="742622"/>
            </a:xfrm>
            <a:prstGeom prst="arc">
              <a:avLst>
                <a:gd name="adj1" fmla="val 10747484"/>
                <a:gd name="adj2" fmla="val 584826"/>
              </a:avLst>
            </a:prstGeom>
            <a:ln w="28575">
              <a:solidFill>
                <a:schemeClr val="accent1">
                  <a:lumMod val="60000"/>
                  <a:lumOff val="40000"/>
                </a:schemeClr>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75000"/>
                  </a:schemeClr>
                </a:solidFill>
              </a:endParaRPr>
            </a:p>
          </p:txBody>
        </p:sp>
        <p:sp>
          <p:nvSpPr>
            <p:cNvPr id="13" name="Oval 12"/>
            <p:cNvSpPr/>
            <p:nvPr/>
          </p:nvSpPr>
          <p:spPr>
            <a:xfrm>
              <a:off x="1922054" y="3144517"/>
              <a:ext cx="405066" cy="405066"/>
            </a:xfrm>
            <a:prstGeom prst="ellipse">
              <a:avLst/>
            </a:prstGeom>
            <a:solidFill>
              <a:srgbClr val="99FF99"/>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4" name="TextBox 13"/>
            <p:cNvSpPr txBox="1"/>
            <p:nvPr/>
          </p:nvSpPr>
          <p:spPr>
            <a:xfrm>
              <a:off x="1922054" y="3144517"/>
              <a:ext cx="405066" cy="400110"/>
            </a:xfrm>
            <a:prstGeom prst="rect">
              <a:avLst/>
            </a:prstGeom>
            <a:noFill/>
          </p:spPr>
          <p:txBody>
            <a:bodyPr wrap="square" rtlCol="0">
              <a:spAutoFit/>
            </a:bodyPr>
            <a:lstStyle/>
            <a:p>
              <a:r>
                <a:rPr lang="en-US" sz="2000" dirty="0" smtClean="0">
                  <a:solidFill>
                    <a:schemeClr val="bg1">
                      <a:lumMod val="75000"/>
                    </a:schemeClr>
                  </a:solidFill>
                </a:rPr>
                <a:t>q</a:t>
              </a:r>
              <a:r>
                <a:rPr lang="en-US" sz="2000" baseline="-25000" dirty="0" smtClean="0">
                  <a:solidFill>
                    <a:schemeClr val="bg1">
                      <a:lumMod val="75000"/>
                    </a:schemeClr>
                  </a:solidFill>
                </a:rPr>
                <a:t>1</a:t>
              </a:r>
              <a:endParaRPr lang="en-US" sz="2000" baseline="-25000" dirty="0">
                <a:solidFill>
                  <a:schemeClr val="bg1">
                    <a:lumMod val="75000"/>
                  </a:schemeClr>
                </a:solidFill>
              </a:endParaRPr>
            </a:p>
          </p:txBody>
        </p:sp>
        <p:sp>
          <p:nvSpPr>
            <p:cNvPr id="15" name="Oval 14"/>
            <p:cNvSpPr/>
            <p:nvPr/>
          </p:nvSpPr>
          <p:spPr>
            <a:xfrm>
              <a:off x="2529654" y="3144517"/>
              <a:ext cx="405066" cy="405066"/>
            </a:xfrm>
            <a:prstGeom prst="ellipse">
              <a:avLst/>
            </a:prstGeom>
            <a:solidFill>
              <a:schemeClr val="accent5">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 name="TextBox 15"/>
            <p:cNvSpPr txBox="1"/>
            <p:nvPr/>
          </p:nvSpPr>
          <p:spPr>
            <a:xfrm>
              <a:off x="2529654" y="3144517"/>
              <a:ext cx="405066" cy="400110"/>
            </a:xfrm>
            <a:prstGeom prst="rect">
              <a:avLst/>
            </a:prstGeom>
            <a:noFill/>
          </p:spPr>
          <p:txBody>
            <a:bodyPr wrap="square" rtlCol="0">
              <a:spAutoFit/>
            </a:bodyPr>
            <a:lstStyle/>
            <a:p>
              <a:r>
                <a:rPr lang="en-US" sz="2000" dirty="0" smtClean="0">
                  <a:solidFill>
                    <a:schemeClr val="bg1">
                      <a:lumMod val="75000"/>
                    </a:schemeClr>
                  </a:solidFill>
                </a:rPr>
                <a:t>q</a:t>
              </a:r>
              <a:r>
                <a:rPr lang="en-US" sz="2000" baseline="-25000" dirty="0" smtClean="0">
                  <a:solidFill>
                    <a:schemeClr val="bg1">
                      <a:lumMod val="75000"/>
                    </a:schemeClr>
                  </a:solidFill>
                </a:rPr>
                <a:t>2</a:t>
              </a:r>
              <a:endParaRPr lang="en-US" sz="2000" baseline="-25000" dirty="0">
                <a:solidFill>
                  <a:schemeClr val="bg1">
                    <a:lumMod val="75000"/>
                  </a:schemeClr>
                </a:solidFill>
              </a:endParaRPr>
            </a:p>
          </p:txBody>
        </p:sp>
        <p:sp>
          <p:nvSpPr>
            <p:cNvPr id="17" name="Oval 16"/>
            <p:cNvSpPr/>
            <p:nvPr/>
          </p:nvSpPr>
          <p:spPr>
            <a:xfrm>
              <a:off x="3204764" y="3144517"/>
              <a:ext cx="405066" cy="405066"/>
            </a:xfrm>
            <a:prstGeom prst="ellipse">
              <a:avLst/>
            </a:prstGeom>
            <a:solidFill>
              <a:schemeClr val="accent5">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8" name="TextBox 17"/>
            <p:cNvSpPr txBox="1"/>
            <p:nvPr/>
          </p:nvSpPr>
          <p:spPr>
            <a:xfrm>
              <a:off x="3204764" y="3144517"/>
              <a:ext cx="405066" cy="400110"/>
            </a:xfrm>
            <a:prstGeom prst="rect">
              <a:avLst/>
            </a:prstGeom>
            <a:noFill/>
          </p:spPr>
          <p:txBody>
            <a:bodyPr wrap="square" rtlCol="0">
              <a:spAutoFit/>
            </a:bodyPr>
            <a:lstStyle/>
            <a:p>
              <a:r>
                <a:rPr lang="en-US" sz="2000" dirty="0" smtClean="0">
                  <a:solidFill>
                    <a:schemeClr val="bg1">
                      <a:lumMod val="75000"/>
                    </a:schemeClr>
                  </a:solidFill>
                </a:rPr>
                <a:t>q</a:t>
              </a:r>
              <a:r>
                <a:rPr lang="en-US" sz="2000" baseline="-25000" dirty="0" smtClean="0">
                  <a:solidFill>
                    <a:schemeClr val="bg1">
                      <a:lumMod val="75000"/>
                    </a:schemeClr>
                  </a:solidFill>
                </a:rPr>
                <a:t>3</a:t>
              </a:r>
              <a:endParaRPr lang="en-US" sz="2000" baseline="-25000" dirty="0">
                <a:solidFill>
                  <a:schemeClr val="bg1">
                    <a:lumMod val="75000"/>
                  </a:schemeClr>
                </a:solidFill>
              </a:endParaRPr>
            </a:p>
          </p:txBody>
        </p:sp>
        <p:sp>
          <p:nvSpPr>
            <p:cNvPr id="19" name="Oval 18"/>
            <p:cNvSpPr/>
            <p:nvPr/>
          </p:nvSpPr>
          <p:spPr>
            <a:xfrm>
              <a:off x="3879875" y="3144517"/>
              <a:ext cx="405066" cy="405066"/>
            </a:xfrm>
            <a:prstGeom prst="ellipse">
              <a:avLst/>
            </a:prstGeom>
            <a:solidFill>
              <a:srgbClr val="99FF99"/>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0" name="TextBox 19"/>
            <p:cNvSpPr txBox="1"/>
            <p:nvPr/>
          </p:nvSpPr>
          <p:spPr>
            <a:xfrm>
              <a:off x="3879875" y="3144517"/>
              <a:ext cx="405066" cy="400110"/>
            </a:xfrm>
            <a:prstGeom prst="rect">
              <a:avLst/>
            </a:prstGeom>
            <a:noFill/>
          </p:spPr>
          <p:txBody>
            <a:bodyPr wrap="square" rtlCol="0">
              <a:spAutoFit/>
            </a:bodyPr>
            <a:lstStyle/>
            <a:p>
              <a:r>
                <a:rPr lang="en-US" sz="2000" dirty="0" smtClean="0">
                  <a:solidFill>
                    <a:schemeClr val="bg1">
                      <a:lumMod val="75000"/>
                    </a:schemeClr>
                  </a:solidFill>
                </a:rPr>
                <a:t>q</a:t>
              </a:r>
              <a:r>
                <a:rPr lang="en-US" sz="2000" baseline="-25000" dirty="0" smtClean="0">
                  <a:solidFill>
                    <a:schemeClr val="bg1">
                      <a:lumMod val="75000"/>
                    </a:schemeClr>
                  </a:solidFill>
                </a:rPr>
                <a:t>4</a:t>
              </a:r>
              <a:endParaRPr lang="en-US" sz="2000" baseline="-25000" dirty="0">
                <a:solidFill>
                  <a:schemeClr val="bg1">
                    <a:lumMod val="75000"/>
                  </a:schemeClr>
                </a:solidFill>
              </a:endParaRPr>
            </a:p>
          </p:txBody>
        </p:sp>
        <p:sp>
          <p:nvSpPr>
            <p:cNvPr id="21" name="Oval 20"/>
            <p:cNvSpPr/>
            <p:nvPr/>
          </p:nvSpPr>
          <p:spPr>
            <a:xfrm>
              <a:off x="5230096" y="3144517"/>
              <a:ext cx="405066" cy="405066"/>
            </a:xfrm>
            <a:prstGeom prst="ellipse">
              <a:avLst/>
            </a:prstGeom>
            <a:solidFill>
              <a:schemeClr val="accent5">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2" name="TextBox 21"/>
            <p:cNvSpPr txBox="1"/>
            <p:nvPr/>
          </p:nvSpPr>
          <p:spPr>
            <a:xfrm>
              <a:off x="5230096" y="3144517"/>
              <a:ext cx="405066" cy="400110"/>
            </a:xfrm>
            <a:prstGeom prst="rect">
              <a:avLst/>
            </a:prstGeom>
            <a:noFill/>
          </p:spPr>
          <p:txBody>
            <a:bodyPr wrap="square" rtlCol="0">
              <a:spAutoFit/>
            </a:bodyPr>
            <a:lstStyle/>
            <a:p>
              <a:r>
                <a:rPr lang="en-US" sz="2000" dirty="0" smtClean="0">
                  <a:solidFill>
                    <a:schemeClr val="bg1">
                      <a:lumMod val="75000"/>
                    </a:schemeClr>
                  </a:solidFill>
                </a:rPr>
                <a:t>q</a:t>
              </a:r>
              <a:r>
                <a:rPr lang="en-US" sz="2000" baseline="-25000" dirty="0" smtClean="0">
                  <a:solidFill>
                    <a:schemeClr val="bg1">
                      <a:lumMod val="75000"/>
                    </a:schemeClr>
                  </a:solidFill>
                </a:rPr>
                <a:t>6</a:t>
              </a:r>
              <a:endParaRPr lang="en-US" sz="2000" baseline="-25000" dirty="0">
                <a:solidFill>
                  <a:schemeClr val="bg1">
                    <a:lumMod val="75000"/>
                  </a:schemeClr>
                </a:solidFill>
              </a:endParaRPr>
            </a:p>
          </p:txBody>
        </p:sp>
        <p:sp>
          <p:nvSpPr>
            <p:cNvPr id="23" name="Oval 22"/>
            <p:cNvSpPr/>
            <p:nvPr/>
          </p:nvSpPr>
          <p:spPr>
            <a:xfrm>
              <a:off x="4554985" y="3144517"/>
              <a:ext cx="405066" cy="405066"/>
            </a:xfrm>
            <a:prstGeom prst="ellipse">
              <a:avLst/>
            </a:prstGeom>
            <a:solidFill>
              <a:schemeClr val="accent5">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4" name="TextBox 23"/>
            <p:cNvSpPr txBox="1"/>
            <p:nvPr/>
          </p:nvSpPr>
          <p:spPr>
            <a:xfrm>
              <a:off x="4554985" y="3144517"/>
              <a:ext cx="405066" cy="400110"/>
            </a:xfrm>
            <a:prstGeom prst="rect">
              <a:avLst/>
            </a:prstGeom>
            <a:noFill/>
          </p:spPr>
          <p:txBody>
            <a:bodyPr wrap="square" rtlCol="0">
              <a:spAutoFit/>
            </a:bodyPr>
            <a:lstStyle/>
            <a:p>
              <a:r>
                <a:rPr lang="en-US" sz="2000" dirty="0" smtClean="0">
                  <a:solidFill>
                    <a:schemeClr val="bg1">
                      <a:lumMod val="75000"/>
                    </a:schemeClr>
                  </a:solidFill>
                </a:rPr>
                <a:t>q</a:t>
              </a:r>
              <a:r>
                <a:rPr lang="en-US" sz="2000" baseline="-25000" dirty="0" smtClean="0">
                  <a:solidFill>
                    <a:schemeClr val="bg1">
                      <a:lumMod val="75000"/>
                    </a:schemeClr>
                  </a:solidFill>
                </a:rPr>
                <a:t>5</a:t>
              </a:r>
              <a:endParaRPr lang="en-US" sz="2000" baseline="-25000" dirty="0">
                <a:solidFill>
                  <a:schemeClr val="bg1">
                    <a:lumMod val="75000"/>
                  </a:schemeClr>
                </a:solidFill>
              </a:endParaRPr>
            </a:p>
          </p:txBody>
        </p:sp>
        <p:sp>
          <p:nvSpPr>
            <p:cNvPr id="25" name="Oval 24"/>
            <p:cNvSpPr/>
            <p:nvPr/>
          </p:nvSpPr>
          <p:spPr>
            <a:xfrm>
              <a:off x="1246944" y="3144517"/>
              <a:ext cx="405066" cy="405066"/>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6" name="TextBox 25"/>
            <p:cNvSpPr txBox="1"/>
            <p:nvPr/>
          </p:nvSpPr>
          <p:spPr>
            <a:xfrm>
              <a:off x="1246944" y="3144517"/>
              <a:ext cx="405066" cy="400110"/>
            </a:xfrm>
            <a:prstGeom prst="rect">
              <a:avLst/>
            </a:prstGeom>
            <a:noFill/>
          </p:spPr>
          <p:txBody>
            <a:bodyPr wrap="square" rtlCol="0">
              <a:spAutoFit/>
            </a:bodyPr>
            <a:lstStyle/>
            <a:p>
              <a:r>
                <a:rPr lang="en-US" sz="2000" dirty="0" smtClean="0">
                  <a:solidFill>
                    <a:schemeClr val="bg1">
                      <a:lumMod val="75000"/>
                    </a:schemeClr>
                  </a:solidFill>
                </a:rPr>
                <a:t>q</a:t>
              </a:r>
              <a:r>
                <a:rPr lang="en-US" sz="2000" baseline="-25000" dirty="0" smtClean="0">
                  <a:solidFill>
                    <a:schemeClr val="bg1">
                      <a:lumMod val="75000"/>
                    </a:schemeClr>
                  </a:solidFill>
                </a:rPr>
                <a:t>0</a:t>
              </a:r>
              <a:endParaRPr lang="en-US" sz="2000" baseline="-25000" dirty="0">
                <a:solidFill>
                  <a:schemeClr val="bg1">
                    <a:lumMod val="75000"/>
                  </a:schemeClr>
                </a:solidFill>
              </a:endParaRPr>
            </a:p>
          </p:txBody>
        </p:sp>
        <p:sp>
          <p:nvSpPr>
            <p:cNvPr id="40" name="TextBox 39"/>
            <p:cNvSpPr txBox="1"/>
            <p:nvPr/>
          </p:nvSpPr>
          <p:spPr>
            <a:xfrm>
              <a:off x="698843" y="1612094"/>
              <a:ext cx="3733865"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bg1">
                      <a:lumMod val="75000"/>
                    </a:schemeClr>
                  </a:solidFill>
                </a:rPr>
                <a:t>Long-term task extraction</a:t>
              </a:r>
              <a:endParaRPr lang="en-US" sz="2400" dirty="0">
                <a:solidFill>
                  <a:schemeClr val="bg1">
                    <a:lumMod val="75000"/>
                  </a:schemeClr>
                </a:solidFill>
              </a:endParaRPr>
            </a:p>
          </p:txBody>
        </p:sp>
      </p:grpSp>
      <p:grpSp>
        <p:nvGrpSpPr>
          <p:cNvPr id="128" name="Group 127"/>
          <p:cNvGrpSpPr/>
          <p:nvPr/>
        </p:nvGrpSpPr>
        <p:grpSpPr>
          <a:xfrm>
            <a:off x="6186940" y="1610134"/>
            <a:ext cx="5414891" cy="2690076"/>
            <a:chOff x="6186940" y="1610134"/>
            <a:chExt cx="5414891" cy="2690076"/>
          </a:xfrm>
        </p:grpSpPr>
        <p:sp>
          <p:nvSpPr>
            <p:cNvPr id="129" name="TextBox 128"/>
            <p:cNvSpPr txBox="1"/>
            <p:nvPr/>
          </p:nvSpPr>
          <p:spPr>
            <a:xfrm>
              <a:off x="6186940" y="1610134"/>
              <a:ext cx="5414891"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bg1">
                      <a:lumMod val="75000"/>
                    </a:schemeClr>
                  </a:solidFill>
                </a:rPr>
                <a:t>In-task Personalization</a:t>
              </a:r>
              <a:endParaRPr lang="en-US" sz="2400" dirty="0">
                <a:solidFill>
                  <a:schemeClr val="bg1">
                    <a:lumMod val="75000"/>
                  </a:schemeClr>
                </a:solidFill>
              </a:endParaRPr>
            </a:p>
          </p:txBody>
        </p:sp>
        <p:sp>
          <p:nvSpPr>
            <p:cNvPr id="135" name="Oval 134"/>
            <p:cNvSpPr/>
            <p:nvPr/>
          </p:nvSpPr>
          <p:spPr>
            <a:xfrm>
              <a:off x="7993736" y="2244609"/>
              <a:ext cx="401798" cy="401798"/>
            </a:xfrm>
            <a:prstGeom prst="ellipse">
              <a:avLst/>
            </a:prstGeom>
            <a:solidFill>
              <a:schemeClr val="accent5">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lumMod val="75000"/>
                  </a:schemeClr>
                </a:solidFill>
              </a:endParaRPr>
            </a:p>
          </p:txBody>
        </p:sp>
        <p:sp>
          <p:nvSpPr>
            <p:cNvPr id="156" name="TextBox 155"/>
            <p:cNvSpPr txBox="1"/>
            <p:nvPr/>
          </p:nvSpPr>
          <p:spPr>
            <a:xfrm>
              <a:off x="7993736" y="2237691"/>
              <a:ext cx="401798" cy="369332"/>
            </a:xfrm>
            <a:prstGeom prst="rect">
              <a:avLst/>
            </a:prstGeom>
            <a:noFill/>
          </p:spPr>
          <p:txBody>
            <a:bodyPr wrap="square" rtlCol="0">
              <a:spAutoFit/>
            </a:bodyPr>
            <a:lstStyle/>
            <a:p>
              <a:r>
                <a:rPr lang="en-US" dirty="0" smtClean="0">
                  <a:solidFill>
                    <a:schemeClr val="bg1">
                      <a:lumMod val="75000"/>
                    </a:schemeClr>
                  </a:solidFill>
                </a:rPr>
                <a:t>q</a:t>
              </a:r>
              <a:r>
                <a:rPr lang="en-US" baseline="-25000" dirty="0" smtClean="0">
                  <a:solidFill>
                    <a:schemeClr val="bg1">
                      <a:lumMod val="75000"/>
                    </a:schemeClr>
                  </a:solidFill>
                </a:rPr>
                <a:t>2</a:t>
              </a:r>
              <a:endParaRPr lang="en-US" baseline="-25000" dirty="0">
                <a:solidFill>
                  <a:schemeClr val="bg1">
                    <a:lumMod val="75000"/>
                  </a:schemeClr>
                </a:solidFill>
              </a:endParaRPr>
            </a:p>
          </p:txBody>
        </p:sp>
        <p:sp>
          <p:nvSpPr>
            <p:cNvPr id="161" name="Oval 160"/>
            <p:cNvSpPr/>
            <p:nvPr/>
          </p:nvSpPr>
          <p:spPr>
            <a:xfrm>
              <a:off x="8476762" y="2244609"/>
              <a:ext cx="401798" cy="401798"/>
            </a:xfrm>
            <a:prstGeom prst="ellipse">
              <a:avLst/>
            </a:prstGeom>
            <a:solidFill>
              <a:schemeClr val="accent5">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lumMod val="75000"/>
                  </a:schemeClr>
                </a:solidFill>
              </a:endParaRPr>
            </a:p>
          </p:txBody>
        </p:sp>
        <p:sp>
          <p:nvSpPr>
            <p:cNvPr id="168" name="TextBox 167"/>
            <p:cNvSpPr txBox="1"/>
            <p:nvPr/>
          </p:nvSpPr>
          <p:spPr>
            <a:xfrm>
              <a:off x="8476762" y="2237691"/>
              <a:ext cx="401798" cy="369332"/>
            </a:xfrm>
            <a:prstGeom prst="rect">
              <a:avLst/>
            </a:prstGeom>
            <a:noFill/>
          </p:spPr>
          <p:txBody>
            <a:bodyPr wrap="square" rtlCol="0">
              <a:spAutoFit/>
            </a:bodyPr>
            <a:lstStyle/>
            <a:p>
              <a:r>
                <a:rPr lang="en-US" dirty="0" smtClean="0">
                  <a:solidFill>
                    <a:schemeClr val="bg1">
                      <a:lumMod val="75000"/>
                    </a:schemeClr>
                  </a:solidFill>
                </a:rPr>
                <a:t>q</a:t>
              </a:r>
              <a:r>
                <a:rPr lang="en-US" baseline="-25000" dirty="0" smtClean="0">
                  <a:solidFill>
                    <a:schemeClr val="bg1">
                      <a:lumMod val="75000"/>
                    </a:schemeClr>
                  </a:solidFill>
                </a:rPr>
                <a:t>3</a:t>
              </a:r>
              <a:endParaRPr lang="en-US" baseline="-25000" dirty="0">
                <a:solidFill>
                  <a:schemeClr val="bg1">
                    <a:lumMod val="75000"/>
                  </a:schemeClr>
                </a:solidFill>
              </a:endParaRPr>
            </a:p>
          </p:txBody>
        </p:sp>
        <p:sp>
          <p:nvSpPr>
            <p:cNvPr id="169" name="Oval 168"/>
            <p:cNvSpPr/>
            <p:nvPr/>
          </p:nvSpPr>
          <p:spPr>
            <a:xfrm>
              <a:off x="9459763" y="2244609"/>
              <a:ext cx="401798" cy="401798"/>
            </a:xfrm>
            <a:prstGeom prst="ellipse">
              <a:avLst/>
            </a:prstGeom>
            <a:solidFill>
              <a:schemeClr val="accent5">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lumMod val="75000"/>
                  </a:schemeClr>
                </a:solidFill>
              </a:endParaRPr>
            </a:p>
          </p:txBody>
        </p:sp>
        <p:sp>
          <p:nvSpPr>
            <p:cNvPr id="170" name="TextBox 169"/>
            <p:cNvSpPr txBox="1"/>
            <p:nvPr/>
          </p:nvSpPr>
          <p:spPr>
            <a:xfrm>
              <a:off x="9459763" y="2237691"/>
              <a:ext cx="401798" cy="369332"/>
            </a:xfrm>
            <a:prstGeom prst="rect">
              <a:avLst/>
            </a:prstGeom>
            <a:noFill/>
          </p:spPr>
          <p:txBody>
            <a:bodyPr wrap="square" rtlCol="0">
              <a:spAutoFit/>
            </a:bodyPr>
            <a:lstStyle/>
            <a:p>
              <a:r>
                <a:rPr lang="en-US" dirty="0" smtClean="0">
                  <a:solidFill>
                    <a:schemeClr val="bg1">
                      <a:lumMod val="75000"/>
                    </a:schemeClr>
                  </a:solidFill>
                </a:rPr>
                <a:t>q</a:t>
              </a:r>
              <a:r>
                <a:rPr lang="en-US" baseline="-25000" dirty="0" smtClean="0">
                  <a:solidFill>
                    <a:schemeClr val="bg1">
                      <a:lumMod val="75000"/>
                    </a:schemeClr>
                  </a:solidFill>
                </a:rPr>
                <a:t>6</a:t>
              </a:r>
              <a:endParaRPr lang="en-US" baseline="-25000" dirty="0">
                <a:solidFill>
                  <a:schemeClr val="bg1">
                    <a:lumMod val="75000"/>
                  </a:schemeClr>
                </a:solidFill>
              </a:endParaRPr>
            </a:p>
          </p:txBody>
        </p:sp>
        <p:sp>
          <p:nvSpPr>
            <p:cNvPr id="171" name="Oval 170"/>
            <p:cNvSpPr/>
            <p:nvPr/>
          </p:nvSpPr>
          <p:spPr>
            <a:xfrm>
              <a:off x="8971272" y="2244609"/>
              <a:ext cx="401798" cy="401798"/>
            </a:xfrm>
            <a:prstGeom prst="ellipse">
              <a:avLst/>
            </a:prstGeom>
            <a:solidFill>
              <a:schemeClr val="accent5">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lumMod val="75000"/>
                  </a:schemeClr>
                </a:solidFill>
              </a:endParaRPr>
            </a:p>
          </p:txBody>
        </p:sp>
        <p:sp>
          <p:nvSpPr>
            <p:cNvPr id="172" name="TextBox 171"/>
            <p:cNvSpPr txBox="1"/>
            <p:nvPr/>
          </p:nvSpPr>
          <p:spPr>
            <a:xfrm>
              <a:off x="8971272" y="2237691"/>
              <a:ext cx="401798" cy="369332"/>
            </a:xfrm>
            <a:prstGeom prst="rect">
              <a:avLst/>
            </a:prstGeom>
            <a:noFill/>
          </p:spPr>
          <p:txBody>
            <a:bodyPr wrap="square" rtlCol="0">
              <a:spAutoFit/>
            </a:bodyPr>
            <a:lstStyle/>
            <a:p>
              <a:r>
                <a:rPr lang="en-US" dirty="0" smtClean="0">
                  <a:solidFill>
                    <a:schemeClr val="bg1">
                      <a:lumMod val="75000"/>
                    </a:schemeClr>
                  </a:solidFill>
                </a:rPr>
                <a:t>q</a:t>
              </a:r>
              <a:r>
                <a:rPr lang="en-US" baseline="-25000" dirty="0" smtClean="0">
                  <a:solidFill>
                    <a:schemeClr val="bg1">
                      <a:lumMod val="75000"/>
                    </a:schemeClr>
                  </a:solidFill>
                </a:rPr>
                <a:t>5</a:t>
              </a:r>
              <a:endParaRPr lang="en-US" baseline="-25000" dirty="0">
                <a:solidFill>
                  <a:schemeClr val="bg1">
                    <a:lumMod val="75000"/>
                  </a:schemeClr>
                </a:solidFill>
              </a:endParaRPr>
            </a:p>
          </p:txBody>
        </p:sp>
        <p:sp>
          <p:nvSpPr>
            <p:cNvPr id="173" name="Rounded Rectangle 172"/>
            <p:cNvSpPr/>
            <p:nvPr/>
          </p:nvSpPr>
          <p:spPr>
            <a:xfrm>
              <a:off x="7873549" y="2137281"/>
              <a:ext cx="2099330" cy="621542"/>
            </a:xfrm>
            <a:prstGeom prst="roundRect">
              <a:avLst/>
            </a:prstGeom>
            <a:noFill/>
            <a:ln>
              <a:solidFill>
                <a:schemeClr val="bg2">
                  <a:lumMod val="75000"/>
                </a:schemeClr>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a:solidFill>
                  <a:schemeClr val="bg1">
                    <a:lumMod val="75000"/>
                  </a:schemeClr>
                </a:solidFill>
              </a:endParaRPr>
            </a:p>
          </p:txBody>
        </p:sp>
        <p:cxnSp>
          <p:nvCxnSpPr>
            <p:cNvPr id="175" name="Straight Arrow Connector 174"/>
            <p:cNvCxnSpPr/>
            <p:nvPr/>
          </p:nvCxnSpPr>
          <p:spPr>
            <a:xfrm flipV="1">
              <a:off x="6936684" y="2507820"/>
              <a:ext cx="5776" cy="1429736"/>
            </a:xfrm>
            <a:prstGeom prst="straightConnector1">
              <a:avLst/>
            </a:prstGeom>
            <a:ln w="190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flipV="1">
              <a:off x="6933583" y="3934887"/>
              <a:ext cx="1839933" cy="1119"/>
            </a:xfrm>
            <a:prstGeom prst="straightConnector1">
              <a:avLst/>
            </a:prstGeom>
            <a:ln w="190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7" name="TextBox 176"/>
            <p:cNvSpPr txBox="1"/>
            <p:nvPr/>
          </p:nvSpPr>
          <p:spPr>
            <a:xfrm>
              <a:off x="6743778" y="2204520"/>
              <a:ext cx="761896" cy="369332"/>
            </a:xfrm>
            <a:prstGeom prst="rect">
              <a:avLst/>
            </a:prstGeom>
            <a:noFill/>
          </p:spPr>
          <p:txBody>
            <a:bodyPr wrap="square" rtlCol="0">
              <a:spAutoFit/>
            </a:bodyPr>
            <a:lstStyle/>
            <a:p>
              <a:r>
                <a:rPr lang="en-US" dirty="0" smtClean="0">
                  <a:solidFill>
                    <a:schemeClr val="bg1">
                      <a:lumMod val="75000"/>
                    </a:schemeClr>
                  </a:solidFill>
                </a:rPr>
                <a:t>BM25</a:t>
              </a:r>
              <a:endParaRPr lang="en-US" dirty="0">
                <a:solidFill>
                  <a:schemeClr val="bg1">
                    <a:lumMod val="75000"/>
                  </a:schemeClr>
                </a:solidFill>
              </a:endParaRPr>
            </a:p>
          </p:txBody>
        </p:sp>
        <p:sp>
          <p:nvSpPr>
            <p:cNvPr id="178" name="TextBox 177"/>
            <p:cNvSpPr txBox="1"/>
            <p:nvPr/>
          </p:nvSpPr>
          <p:spPr>
            <a:xfrm>
              <a:off x="7965711" y="3930878"/>
              <a:ext cx="1100544" cy="369332"/>
            </a:xfrm>
            <a:prstGeom prst="rect">
              <a:avLst/>
            </a:prstGeom>
            <a:noFill/>
          </p:spPr>
          <p:txBody>
            <a:bodyPr wrap="square" rtlCol="0">
              <a:spAutoFit/>
            </a:bodyPr>
            <a:lstStyle/>
            <a:p>
              <a:r>
                <a:rPr lang="en-US" dirty="0" smtClean="0">
                  <a:solidFill>
                    <a:schemeClr val="bg1">
                      <a:lumMod val="75000"/>
                    </a:schemeClr>
                  </a:solidFill>
                </a:rPr>
                <a:t>PageRank</a:t>
              </a:r>
              <a:endParaRPr lang="en-US" dirty="0">
                <a:solidFill>
                  <a:schemeClr val="bg1">
                    <a:lumMod val="75000"/>
                  </a:schemeClr>
                </a:solidFill>
              </a:endParaRPr>
            </a:p>
          </p:txBody>
        </p:sp>
        <p:pic>
          <p:nvPicPr>
            <p:cNvPr id="179" name="Picture 28" descr="http://4.bp.blogspot.com/_ARsOshRz11g/TNFHkkKCwVI/AAAAAAAACmc/yctIV_tCqYE/s1600/polls_525px_X_mark.svg_1531_677876_answer_2_xlarge.png"/>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7065004" y="3862419"/>
              <a:ext cx="163967" cy="187544"/>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28" descr="http://4.bp.blogspot.com/_ARsOshRz11g/TNFHkkKCwVI/AAAAAAAACmc/yctIV_tCqYE/s1600/polls_525px_X_mark.svg_1531_677876_answer_2_xlarge.png"/>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7005939" y="3505295"/>
              <a:ext cx="163967" cy="187544"/>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26" descr="http://www.clker.com/cliparts/f/0/2/3/12161809281371254023jean_victor_balin_tick.svg.med.png"/>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8688812" y="3210936"/>
              <a:ext cx="250058" cy="187544"/>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28" descr="http://4.bp.blogspot.com/_ARsOshRz11g/TNFHkkKCwVI/AAAAAAAACmc/yctIV_tCqYE/s1600/polls_525px_X_mark.svg_1531_677876_answer_2_xlarge.png"/>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7208537" y="3459340"/>
              <a:ext cx="163967" cy="187544"/>
            </a:xfrm>
            <a:prstGeom prst="rect">
              <a:avLst/>
            </a:prstGeom>
            <a:noFill/>
            <a:extLst>
              <a:ext uri="{909E8E84-426E-40DD-AFC4-6F175D3DCCD1}">
                <a14:hiddenFill xmlns:a14="http://schemas.microsoft.com/office/drawing/2010/main">
                  <a:solidFill>
                    <a:srgbClr val="FFFFFF"/>
                  </a:solidFill>
                </a14:hiddenFill>
              </a:ext>
            </a:extLst>
          </p:spPr>
        </p:pic>
        <p:pic>
          <p:nvPicPr>
            <p:cNvPr id="189" name="Picture 26" descr="http://www.clker.com/cliparts/f/0/2/3/12161809281371254023jean_victor_balin_tick.svg.med.png"/>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8627702" y="2892970"/>
              <a:ext cx="250058" cy="187544"/>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26" descr="http://www.clker.com/cliparts/f/0/2/3/12161809281371254023jean_victor_balin_tick.svg.med.png"/>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8873067" y="2986742"/>
              <a:ext cx="250058" cy="187544"/>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28" descr="http://4.bp.blogspot.com/_ARsOshRz11g/TNFHkkKCwVI/AAAAAAAACmc/yctIV_tCqYE/s1600/polls_525px_X_mark.svg_1531_677876_answer_2_xlarge.png"/>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7253022" y="3756911"/>
              <a:ext cx="163967" cy="187544"/>
            </a:xfrm>
            <a:prstGeom prst="rect">
              <a:avLst/>
            </a:prstGeom>
            <a:noFill/>
            <a:extLst>
              <a:ext uri="{909E8E84-426E-40DD-AFC4-6F175D3DCCD1}">
                <a14:hiddenFill xmlns:a14="http://schemas.microsoft.com/office/drawing/2010/main">
                  <a:solidFill>
                    <a:srgbClr val="FFFFFF"/>
                  </a:solidFill>
                </a14:hiddenFill>
              </a:ext>
            </a:extLst>
          </p:spPr>
        </p:pic>
        <p:cxnSp>
          <p:nvCxnSpPr>
            <p:cNvPr id="192" name="Straight Arrow Connector 191"/>
            <p:cNvCxnSpPr>
              <a:endCxn id="189" idx="2"/>
            </p:cNvCxnSpPr>
            <p:nvPr/>
          </p:nvCxnSpPr>
          <p:spPr>
            <a:xfrm flipV="1">
              <a:off x="6956705" y="3080513"/>
              <a:ext cx="1796026" cy="842274"/>
            </a:xfrm>
            <a:prstGeom prst="straightConnector1">
              <a:avLst/>
            </a:prstGeom>
            <a:ln w="28575">
              <a:solidFill>
                <a:schemeClr val="accent4">
                  <a:lumMod val="60000"/>
                  <a:lumOff val="40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3" name="Curved Left Arrow 192"/>
            <p:cNvSpPr/>
            <p:nvPr/>
          </p:nvSpPr>
          <p:spPr>
            <a:xfrm rot="2517615">
              <a:off x="9282725" y="2826991"/>
              <a:ext cx="222170" cy="542274"/>
            </a:xfrm>
            <a:prstGeom prst="curvedLef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grpSp>
        <p:nvGrpSpPr>
          <p:cNvPr id="224" name="Group 223"/>
          <p:cNvGrpSpPr/>
          <p:nvPr/>
        </p:nvGrpSpPr>
        <p:grpSpPr>
          <a:xfrm>
            <a:off x="6139595" y="4322274"/>
            <a:ext cx="5520186" cy="2306407"/>
            <a:chOff x="568753" y="4292000"/>
            <a:chExt cx="5520186" cy="2306407"/>
          </a:xfrm>
        </p:grpSpPr>
        <p:sp>
          <p:nvSpPr>
            <p:cNvPr id="225" name="TextBox 224"/>
            <p:cNvSpPr txBox="1"/>
            <p:nvPr/>
          </p:nvSpPr>
          <p:spPr>
            <a:xfrm>
              <a:off x="568753" y="4292000"/>
              <a:ext cx="5050972"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Search-task satisfaction prediction</a:t>
              </a:r>
              <a:endParaRPr lang="en-US" sz="2400" dirty="0"/>
            </a:p>
          </p:txBody>
        </p:sp>
        <p:grpSp>
          <p:nvGrpSpPr>
            <p:cNvPr id="226" name="Group 225"/>
            <p:cNvGrpSpPr/>
            <p:nvPr/>
          </p:nvGrpSpPr>
          <p:grpSpPr>
            <a:xfrm>
              <a:off x="4629363" y="4749472"/>
              <a:ext cx="1419206" cy="675266"/>
              <a:chOff x="10715189" y="1974208"/>
              <a:chExt cx="1419206" cy="675266"/>
            </a:xfrm>
          </p:grpSpPr>
          <p:sp>
            <p:nvSpPr>
              <p:cNvPr id="262" name="TextBox 261"/>
              <p:cNvSpPr txBox="1"/>
              <p:nvPr/>
            </p:nvSpPr>
            <p:spPr>
              <a:xfrm>
                <a:off x="10715189" y="2249364"/>
                <a:ext cx="1277222" cy="400110"/>
              </a:xfrm>
              <a:prstGeom prst="rect">
                <a:avLst/>
              </a:prstGeom>
              <a:noFill/>
            </p:spPr>
            <p:txBody>
              <a:bodyPr wrap="square" rtlCol="0">
                <a:spAutoFit/>
              </a:bodyPr>
              <a:lstStyle/>
              <a:p>
                <a:r>
                  <a:rPr lang="en-US" sz="2000" dirty="0" smtClean="0"/>
                  <a:t>SAT?</a:t>
                </a:r>
                <a:endParaRPr lang="en-US" sz="2000" dirty="0"/>
              </a:p>
            </p:txBody>
          </p:sp>
          <p:pic>
            <p:nvPicPr>
              <p:cNvPr id="263" name="Picture 4" descr="http://static.comicvine.com/uploads/original/0/40/719959-homergp15.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87599" y="1974208"/>
                <a:ext cx="646796" cy="4850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7" name="Group 226"/>
            <p:cNvGrpSpPr/>
            <p:nvPr/>
          </p:nvGrpSpPr>
          <p:grpSpPr>
            <a:xfrm>
              <a:off x="4626321" y="5354728"/>
              <a:ext cx="1462618" cy="655132"/>
              <a:chOff x="10712147" y="2579464"/>
              <a:chExt cx="1462618" cy="655132"/>
            </a:xfrm>
          </p:grpSpPr>
          <p:sp>
            <p:nvSpPr>
              <p:cNvPr id="260" name="TextBox 259"/>
              <p:cNvSpPr txBox="1"/>
              <p:nvPr/>
            </p:nvSpPr>
            <p:spPr>
              <a:xfrm>
                <a:off x="10712147" y="2834486"/>
                <a:ext cx="1277222" cy="400110"/>
              </a:xfrm>
              <a:prstGeom prst="rect">
                <a:avLst/>
              </a:prstGeom>
              <a:noFill/>
            </p:spPr>
            <p:txBody>
              <a:bodyPr wrap="square" rtlCol="0">
                <a:spAutoFit/>
              </a:bodyPr>
              <a:lstStyle/>
              <a:p>
                <a:r>
                  <a:rPr lang="en-US" sz="2000" dirty="0" smtClean="0"/>
                  <a:t>DSAT?</a:t>
                </a:r>
                <a:endParaRPr lang="en-US" sz="2000" dirty="0"/>
              </a:p>
            </p:txBody>
          </p:sp>
          <p:pic>
            <p:nvPicPr>
              <p:cNvPr id="261" name="Picture 6" descr="http://your90s.com/wp-content/uploads/2013/06/hom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527970" y="2579464"/>
                <a:ext cx="646795" cy="6467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8" name="Group 227"/>
            <p:cNvGrpSpPr/>
            <p:nvPr/>
          </p:nvGrpSpPr>
          <p:grpSpPr>
            <a:xfrm>
              <a:off x="1515412" y="4585789"/>
              <a:ext cx="2632361" cy="1957076"/>
              <a:chOff x="1990437" y="2833588"/>
              <a:chExt cx="2632361" cy="1957076"/>
            </a:xfrm>
          </p:grpSpPr>
          <p:grpSp>
            <p:nvGrpSpPr>
              <p:cNvPr id="232" name="Group 231"/>
              <p:cNvGrpSpPr/>
              <p:nvPr/>
            </p:nvGrpSpPr>
            <p:grpSpPr>
              <a:xfrm>
                <a:off x="2026975" y="3183503"/>
                <a:ext cx="401798" cy="408716"/>
                <a:chOff x="2263538" y="2254081"/>
                <a:chExt cx="401798" cy="408716"/>
              </a:xfrm>
            </p:grpSpPr>
            <p:sp>
              <p:nvSpPr>
                <p:cNvPr id="258" name="Oval 257"/>
                <p:cNvSpPr/>
                <p:nvPr/>
              </p:nvSpPr>
              <p:spPr>
                <a:xfrm>
                  <a:off x="2263538" y="2260999"/>
                  <a:ext cx="401798" cy="401798"/>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9" name="TextBox 258"/>
                <p:cNvSpPr txBox="1"/>
                <p:nvPr/>
              </p:nvSpPr>
              <p:spPr>
                <a:xfrm>
                  <a:off x="2263538" y="2254081"/>
                  <a:ext cx="401798" cy="369332"/>
                </a:xfrm>
                <a:prstGeom prst="rect">
                  <a:avLst/>
                </a:prstGeom>
                <a:noFill/>
              </p:spPr>
              <p:txBody>
                <a:bodyPr wrap="square" rtlCol="0">
                  <a:spAutoFit/>
                </a:bodyPr>
                <a:lstStyle/>
                <a:p>
                  <a:r>
                    <a:rPr lang="en-US" dirty="0" smtClean="0">
                      <a:solidFill>
                        <a:schemeClr val="bg1"/>
                      </a:solidFill>
                    </a:rPr>
                    <a:t>q</a:t>
                  </a:r>
                  <a:r>
                    <a:rPr lang="en-US" baseline="-25000" dirty="0" smtClean="0">
                      <a:solidFill>
                        <a:schemeClr val="bg1"/>
                      </a:solidFill>
                    </a:rPr>
                    <a:t>2</a:t>
                  </a:r>
                  <a:endParaRPr lang="en-US" baseline="-25000" dirty="0">
                    <a:solidFill>
                      <a:schemeClr val="bg1"/>
                    </a:solidFill>
                  </a:endParaRPr>
                </a:p>
              </p:txBody>
            </p:sp>
          </p:grpSp>
          <p:grpSp>
            <p:nvGrpSpPr>
              <p:cNvPr id="233" name="Group 232"/>
              <p:cNvGrpSpPr/>
              <p:nvPr/>
            </p:nvGrpSpPr>
            <p:grpSpPr>
              <a:xfrm>
                <a:off x="2805944" y="3190421"/>
                <a:ext cx="401798" cy="408716"/>
                <a:chOff x="3025538" y="2254081"/>
                <a:chExt cx="401798" cy="408716"/>
              </a:xfrm>
            </p:grpSpPr>
            <p:sp>
              <p:nvSpPr>
                <p:cNvPr id="256" name="Oval 255"/>
                <p:cNvSpPr/>
                <p:nvPr/>
              </p:nvSpPr>
              <p:spPr>
                <a:xfrm>
                  <a:off x="3025538" y="2260999"/>
                  <a:ext cx="401798" cy="401798"/>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7" name="TextBox 256"/>
                <p:cNvSpPr txBox="1"/>
                <p:nvPr/>
              </p:nvSpPr>
              <p:spPr>
                <a:xfrm>
                  <a:off x="3025538" y="2254081"/>
                  <a:ext cx="401798" cy="369332"/>
                </a:xfrm>
                <a:prstGeom prst="rect">
                  <a:avLst/>
                </a:prstGeom>
                <a:noFill/>
              </p:spPr>
              <p:txBody>
                <a:bodyPr wrap="square" rtlCol="0">
                  <a:spAutoFit/>
                </a:bodyPr>
                <a:lstStyle/>
                <a:p>
                  <a:r>
                    <a:rPr lang="en-US" dirty="0" smtClean="0">
                      <a:solidFill>
                        <a:schemeClr val="bg1"/>
                      </a:solidFill>
                    </a:rPr>
                    <a:t>q</a:t>
                  </a:r>
                  <a:r>
                    <a:rPr lang="en-US" baseline="-25000" dirty="0" smtClean="0">
                      <a:solidFill>
                        <a:schemeClr val="bg1"/>
                      </a:solidFill>
                    </a:rPr>
                    <a:t>3</a:t>
                  </a:r>
                  <a:endParaRPr lang="en-US" baseline="-25000" dirty="0">
                    <a:solidFill>
                      <a:schemeClr val="bg1"/>
                    </a:solidFill>
                  </a:endParaRPr>
                </a:p>
              </p:txBody>
            </p:sp>
          </p:grpSp>
          <p:grpSp>
            <p:nvGrpSpPr>
              <p:cNvPr id="234" name="Group 233"/>
              <p:cNvGrpSpPr/>
              <p:nvPr/>
            </p:nvGrpSpPr>
            <p:grpSpPr>
              <a:xfrm>
                <a:off x="4106700" y="3189853"/>
                <a:ext cx="401798" cy="408716"/>
                <a:chOff x="4549538" y="2254081"/>
                <a:chExt cx="401798" cy="408716"/>
              </a:xfrm>
            </p:grpSpPr>
            <p:sp>
              <p:nvSpPr>
                <p:cNvPr id="254" name="Oval 253"/>
                <p:cNvSpPr/>
                <p:nvPr/>
              </p:nvSpPr>
              <p:spPr>
                <a:xfrm>
                  <a:off x="4549538" y="2260999"/>
                  <a:ext cx="401798" cy="401798"/>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5" name="TextBox 254"/>
                <p:cNvSpPr txBox="1"/>
                <p:nvPr/>
              </p:nvSpPr>
              <p:spPr>
                <a:xfrm>
                  <a:off x="4549538" y="2254081"/>
                  <a:ext cx="401798" cy="369332"/>
                </a:xfrm>
                <a:prstGeom prst="rect">
                  <a:avLst/>
                </a:prstGeom>
                <a:noFill/>
              </p:spPr>
              <p:txBody>
                <a:bodyPr wrap="square" rtlCol="0">
                  <a:spAutoFit/>
                </a:bodyPr>
                <a:lstStyle/>
                <a:p>
                  <a:r>
                    <a:rPr lang="en-US" dirty="0" smtClean="0">
                      <a:solidFill>
                        <a:schemeClr val="bg1"/>
                      </a:solidFill>
                    </a:rPr>
                    <a:t>q</a:t>
                  </a:r>
                  <a:r>
                    <a:rPr lang="en-US" baseline="-25000" dirty="0" smtClean="0">
                      <a:solidFill>
                        <a:schemeClr val="bg1"/>
                      </a:solidFill>
                    </a:rPr>
                    <a:t>6</a:t>
                  </a:r>
                  <a:endParaRPr lang="en-US" baseline="-25000" dirty="0">
                    <a:solidFill>
                      <a:schemeClr val="bg1"/>
                    </a:solidFill>
                  </a:endParaRPr>
                </a:p>
              </p:txBody>
            </p:sp>
          </p:grpSp>
          <p:grpSp>
            <p:nvGrpSpPr>
              <p:cNvPr id="235" name="Group 234"/>
              <p:cNvGrpSpPr/>
              <p:nvPr/>
            </p:nvGrpSpPr>
            <p:grpSpPr>
              <a:xfrm>
                <a:off x="3416617" y="3189853"/>
                <a:ext cx="401798" cy="408716"/>
                <a:chOff x="3787538" y="2254081"/>
                <a:chExt cx="401798" cy="408716"/>
              </a:xfrm>
            </p:grpSpPr>
            <p:sp>
              <p:nvSpPr>
                <p:cNvPr id="252" name="Oval 251"/>
                <p:cNvSpPr/>
                <p:nvPr/>
              </p:nvSpPr>
              <p:spPr>
                <a:xfrm>
                  <a:off x="3787538" y="2260999"/>
                  <a:ext cx="401798" cy="401798"/>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3" name="TextBox 252"/>
                <p:cNvSpPr txBox="1"/>
                <p:nvPr/>
              </p:nvSpPr>
              <p:spPr>
                <a:xfrm>
                  <a:off x="3787538" y="2254081"/>
                  <a:ext cx="401798" cy="369332"/>
                </a:xfrm>
                <a:prstGeom prst="rect">
                  <a:avLst/>
                </a:prstGeom>
                <a:noFill/>
              </p:spPr>
              <p:txBody>
                <a:bodyPr wrap="square" rtlCol="0">
                  <a:spAutoFit/>
                </a:bodyPr>
                <a:lstStyle/>
                <a:p>
                  <a:r>
                    <a:rPr lang="en-US" dirty="0" smtClean="0">
                      <a:solidFill>
                        <a:schemeClr val="bg1"/>
                      </a:solidFill>
                    </a:rPr>
                    <a:t>q</a:t>
                  </a:r>
                  <a:r>
                    <a:rPr lang="en-US" baseline="-25000" dirty="0" smtClean="0">
                      <a:solidFill>
                        <a:schemeClr val="bg1"/>
                      </a:solidFill>
                    </a:rPr>
                    <a:t>5</a:t>
                  </a:r>
                  <a:endParaRPr lang="en-US" baseline="-25000" dirty="0">
                    <a:solidFill>
                      <a:schemeClr val="bg1"/>
                    </a:solidFill>
                  </a:endParaRPr>
                </a:p>
              </p:txBody>
            </p:sp>
          </p:grpSp>
          <p:sp>
            <p:nvSpPr>
              <p:cNvPr id="236" name="Rectangle 235"/>
              <p:cNvSpPr/>
              <p:nvPr/>
            </p:nvSpPr>
            <p:spPr>
              <a:xfrm>
                <a:off x="1990437" y="3828653"/>
                <a:ext cx="474874" cy="3325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a:t>
                </a:r>
                <a:r>
                  <a:rPr lang="en-US" sz="1600" baseline="-25000" dirty="0" smtClean="0"/>
                  <a:t>21</a:t>
                </a:r>
                <a:endParaRPr lang="en-US" sz="1600" baseline="-25000" dirty="0"/>
              </a:p>
            </p:txBody>
          </p:sp>
          <p:sp>
            <p:nvSpPr>
              <p:cNvPr id="237" name="Rectangle 236"/>
              <p:cNvSpPr/>
              <p:nvPr/>
            </p:nvSpPr>
            <p:spPr>
              <a:xfrm>
                <a:off x="3381660" y="3835002"/>
                <a:ext cx="474874" cy="3325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a:t>
                </a:r>
                <a:r>
                  <a:rPr lang="en-US" sz="1600" baseline="-25000" dirty="0" smtClean="0"/>
                  <a:t>21</a:t>
                </a:r>
                <a:endParaRPr lang="en-US" sz="1600" baseline="-25000" dirty="0"/>
              </a:p>
            </p:txBody>
          </p:sp>
          <p:sp>
            <p:nvSpPr>
              <p:cNvPr id="238" name="Rectangle 237"/>
              <p:cNvSpPr/>
              <p:nvPr/>
            </p:nvSpPr>
            <p:spPr>
              <a:xfrm>
                <a:off x="3379279" y="4458083"/>
                <a:ext cx="474874" cy="3325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a:t>
                </a:r>
                <a:r>
                  <a:rPr lang="en-US" sz="1600" baseline="-25000" dirty="0" smtClean="0"/>
                  <a:t>21</a:t>
                </a:r>
                <a:endParaRPr lang="en-US" sz="1600" baseline="-25000" dirty="0"/>
              </a:p>
            </p:txBody>
          </p:sp>
          <p:cxnSp>
            <p:nvCxnSpPr>
              <p:cNvPr id="239" name="Straight Arrow Connector 238"/>
              <p:cNvCxnSpPr>
                <a:stCxn id="258" idx="4"/>
                <a:endCxn id="236" idx="0"/>
              </p:cNvCxnSpPr>
              <p:nvPr/>
            </p:nvCxnSpPr>
            <p:spPr>
              <a:xfrm>
                <a:off x="2227874" y="3592219"/>
                <a:ext cx="0" cy="23643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40" name="Elbow Connector 239"/>
              <p:cNvCxnSpPr>
                <a:stCxn id="236" idx="3"/>
                <a:endCxn id="257" idx="1"/>
              </p:cNvCxnSpPr>
              <p:nvPr/>
            </p:nvCxnSpPr>
            <p:spPr>
              <a:xfrm flipV="1">
                <a:off x="2465311" y="3375087"/>
                <a:ext cx="340633" cy="619857"/>
              </a:xfrm>
              <a:prstGeom prst="bentConnector3">
                <a:avLst>
                  <a:gd name="adj1" fmla="val 44408"/>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41" name="Straight Arrow Connector 240"/>
              <p:cNvCxnSpPr>
                <a:stCxn id="256" idx="6"/>
                <a:endCxn id="252" idx="2"/>
              </p:cNvCxnSpPr>
              <p:nvPr/>
            </p:nvCxnSpPr>
            <p:spPr>
              <a:xfrm flipV="1">
                <a:off x="3207742" y="3397670"/>
                <a:ext cx="208875" cy="56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42" name="Straight Arrow Connector 241"/>
              <p:cNvCxnSpPr>
                <a:stCxn id="252" idx="4"/>
                <a:endCxn id="237" idx="0"/>
              </p:cNvCxnSpPr>
              <p:nvPr/>
            </p:nvCxnSpPr>
            <p:spPr>
              <a:xfrm>
                <a:off x="3617516" y="3598569"/>
                <a:ext cx="1581" cy="23643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43" name="Straight Arrow Connector 242"/>
              <p:cNvCxnSpPr>
                <a:stCxn id="237" idx="2"/>
                <a:endCxn id="238" idx="0"/>
              </p:cNvCxnSpPr>
              <p:nvPr/>
            </p:nvCxnSpPr>
            <p:spPr>
              <a:xfrm flipH="1">
                <a:off x="3616716" y="4167583"/>
                <a:ext cx="2381" cy="2905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44" name="Elbow Connector 243"/>
              <p:cNvCxnSpPr>
                <a:stCxn id="238" idx="3"/>
                <a:endCxn id="254" idx="2"/>
              </p:cNvCxnSpPr>
              <p:nvPr/>
            </p:nvCxnSpPr>
            <p:spPr>
              <a:xfrm flipV="1">
                <a:off x="3854153" y="3397670"/>
                <a:ext cx="252547" cy="1226704"/>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45" name="TextBox 244"/>
              <p:cNvSpPr txBox="1"/>
              <p:nvPr/>
            </p:nvSpPr>
            <p:spPr>
              <a:xfrm>
                <a:off x="3739853" y="4161234"/>
                <a:ext cx="228600" cy="369332"/>
              </a:xfrm>
              <a:prstGeom prst="rect">
                <a:avLst/>
              </a:prstGeom>
              <a:noFill/>
            </p:spPr>
            <p:txBody>
              <a:bodyPr wrap="square" rtlCol="0">
                <a:spAutoFit/>
              </a:bodyPr>
              <a:lstStyle/>
              <a:p>
                <a:r>
                  <a:rPr lang="en-US" b="1" dirty="0" smtClean="0">
                    <a:solidFill>
                      <a:srgbClr val="FF0000"/>
                    </a:solidFill>
                  </a:rPr>
                  <a:t>+</a:t>
                </a:r>
                <a:endParaRPr lang="en-US" b="1" dirty="0">
                  <a:solidFill>
                    <a:srgbClr val="FF0000"/>
                  </a:solidFill>
                </a:endParaRPr>
              </a:p>
            </p:txBody>
          </p:sp>
          <p:sp>
            <p:nvSpPr>
              <p:cNvPr id="246" name="TextBox 245"/>
              <p:cNvSpPr txBox="1"/>
              <p:nvPr/>
            </p:nvSpPr>
            <p:spPr>
              <a:xfrm>
                <a:off x="2336152" y="2833588"/>
                <a:ext cx="220980" cy="400110"/>
              </a:xfrm>
              <a:prstGeom prst="rect">
                <a:avLst/>
              </a:prstGeom>
              <a:noFill/>
            </p:spPr>
            <p:txBody>
              <a:bodyPr wrap="square" rtlCol="0">
                <a:spAutoFit/>
              </a:bodyPr>
              <a:lstStyle/>
              <a:p>
                <a:r>
                  <a:rPr lang="en-US" sz="2000" b="1" dirty="0" smtClean="0">
                    <a:solidFill>
                      <a:srgbClr val="FF0000"/>
                    </a:solidFill>
                  </a:rPr>
                  <a:t>_</a:t>
                </a:r>
                <a:endParaRPr lang="en-US" sz="2000" b="1" dirty="0">
                  <a:solidFill>
                    <a:srgbClr val="FF0000"/>
                  </a:solidFill>
                </a:endParaRPr>
              </a:p>
            </p:txBody>
          </p:sp>
          <p:sp>
            <p:nvSpPr>
              <p:cNvPr id="247" name="TextBox 246"/>
              <p:cNvSpPr txBox="1"/>
              <p:nvPr/>
            </p:nvSpPr>
            <p:spPr>
              <a:xfrm>
                <a:off x="2337374" y="3397670"/>
                <a:ext cx="220980" cy="400110"/>
              </a:xfrm>
              <a:prstGeom prst="rect">
                <a:avLst/>
              </a:prstGeom>
              <a:noFill/>
            </p:spPr>
            <p:txBody>
              <a:bodyPr wrap="square" rtlCol="0">
                <a:spAutoFit/>
              </a:bodyPr>
              <a:lstStyle/>
              <a:p>
                <a:r>
                  <a:rPr lang="en-US" sz="2000" b="1" dirty="0" smtClean="0">
                    <a:solidFill>
                      <a:srgbClr val="FF0000"/>
                    </a:solidFill>
                  </a:rPr>
                  <a:t>_</a:t>
                </a:r>
                <a:endParaRPr lang="en-US" sz="2000" b="1" dirty="0">
                  <a:solidFill>
                    <a:srgbClr val="FF0000"/>
                  </a:solidFill>
                </a:endParaRPr>
              </a:p>
            </p:txBody>
          </p:sp>
          <p:sp>
            <p:nvSpPr>
              <p:cNvPr id="248" name="TextBox 247"/>
              <p:cNvSpPr txBox="1"/>
              <p:nvPr/>
            </p:nvSpPr>
            <p:spPr>
              <a:xfrm>
                <a:off x="3073510" y="2833588"/>
                <a:ext cx="220980" cy="400110"/>
              </a:xfrm>
              <a:prstGeom prst="rect">
                <a:avLst/>
              </a:prstGeom>
              <a:noFill/>
            </p:spPr>
            <p:txBody>
              <a:bodyPr wrap="square" rtlCol="0">
                <a:spAutoFit/>
              </a:bodyPr>
              <a:lstStyle/>
              <a:p>
                <a:r>
                  <a:rPr lang="en-US" sz="2000" b="1" dirty="0" smtClean="0">
                    <a:solidFill>
                      <a:srgbClr val="FF0000"/>
                    </a:solidFill>
                  </a:rPr>
                  <a:t>_</a:t>
                </a:r>
                <a:endParaRPr lang="en-US" sz="2000" b="1" dirty="0">
                  <a:solidFill>
                    <a:srgbClr val="FF0000"/>
                  </a:solidFill>
                </a:endParaRPr>
              </a:p>
            </p:txBody>
          </p:sp>
          <p:sp>
            <p:nvSpPr>
              <p:cNvPr id="249" name="TextBox 248"/>
              <p:cNvSpPr txBox="1"/>
              <p:nvPr/>
            </p:nvSpPr>
            <p:spPr>
              <a:xfrm>
                <a:off x="3675627" y="2940879"/>
                <a:ext cx="228600" cy="369332"/>
              </a:xfrm>
              <a:prstGeom prst="rect">
                <a:avLst/>
              </a:prstGeom>
              <a:noFill/>
            </p:spPr>
            <p:txBody>
              <a:bodyPr wrap="square" rtlCol="0">
                <a:spAutoFit/>
              </a:bodyPr>
              <a:lstStyle/>
              <a:p>
                <a:r>
                  <a:rPr lang="en-US" b="1" dirty="0" smtClean="0">
                    <a:solidFill>
                      <a:srgbClr val="FF0000"/>
                    </a:solidFill>
                  </a:rPr>
                  <a:t>+</a:t>
                </a:r>
                <a:endParaRPr lang="en-US" b="1" dirty="0">
                  <a:solidFill>
                    <a:srgbClr val="FF0000"/>
                  </a:solidFill>
                </a:endParaRPr>
              </a:p>
            </p:txBody>
          </p:sp>
          <p:sp>
            <p:nvSpPr>
              <p:cNvPr id="250" name="TextBox 249"/>
              <p:cNvSpPr txBox="1"/>
              <p:nvPr/>
            </p:nvSpPr>
            <p:spPr>
              <a:xfrm>
                <a:off x="4394198" y="2940879"/>
                <a:ext cx="228600" cy="369332"/>
              </a:xfrm>
              <a:prstGeom prst="rect">
                <a:avLst/>
              </a:prstGeom>
              <a:noFill/>
            </p:spPr>
            <p:txBody>
              <a:bodyPr wrap="square" rtlCol="0">
                <a:spAutoFit/>
              </a:bodyPr>
              <a:lstStyle/>
              <a:p>
                <a:r>
                  <a:rPr lang="en-US" b="1" dirty="0" smtClean="0">
                    <a:solidFill>
                      <a:srgbClr val="FF0000"/>
                    </a:solidFill>
                  </a:rPr>
                  <a:t>+</a:t>
                </a:r>
                <a:endParaRPr lang="en-US" b="1" dirty="0">
                  <a:solidFill>
                    <a:srgbClr val="FF0000"/>
                  </a:solidFill>
                </a:endParaRPr>
              </a:p>
            </p:txBody>
          </p:sp>
          <p:sp>
            <p:nvSpPr>
              <p:cNvPr id="251" name="TextBox 250"/>
              <p:cNvSpPr txBox="1"/>
              <p:nvPr/>
            </p:nvSpPr>
            <p:spPr>
              <a:xfrm>
                <a:off x="3714963" y="3397670"/>
                <a:ext cx="220980" cy="400110"/>
              </a:xfrm>
              <a:prstGeom prst="rect">
                <a:avLst/>
              </a:prstGeom>
              <a:noFill/>
            </p:spPr>
            <p:txBody>
              <a:bodyPr wrap="square" rtlCol="0">
                <a:spAutoFit/>
              </a:bodyPr>
              <a:lstStyle/>
              <a:p>
                <a:r>
                  <a:rPr lang="en-US" sz="2000" b="1" dirty="0" smtClean="0">
                    <a:solidFill>
                      <a:srgbClr val="FF0000"/>
                    </a:solidFill>
                  </a:rPr>
                  <a:t>_</a:t>
                </a:r>
                <a:endParaRPr lang="en-US" sz="2000" b="1" dirty="0">
                  <a:solidFill>
                    <a:srgbClr val="FF0000"/>
                  </a:solidFill>
                </a:endParaRPr>
              </a:p>
            </p:txBody>
          </p:sp>
        </p:grpSp>
        <p:cxnSp>
          <p:nvCxnSpPr>
            <p:cNvPr id="229" name="Straight Arrow Connector 228"/>
            <p:cNvCxnSpPr/>
            <p:nvPr/>
          </p:nvCxnSpPr>
          <p:spPr>
            <a:xfrm flipV="1">
              <a:off x="4247220" y="5244245"/>
              <a:ext cx="419485" cy="308747"/>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a:off x="4239563" y="5552992"/>
              <a:ext cx="424100" cy="276375"/>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1" name="Rounded Rectangle 230"/>
            <p:cNvSpPr/>
            <p:nvPr/>
          </p:nvSpPr>
          <p:spPr>
            <a:xfrm>
              <a:off x="1380735" y="4749472"/>
              <a:ext cx="2855622" cy="1848935"/>
            </a:xfrm>
            <a:prstGeom prst="roundRect">
              <a:avLst/>
            </a:prstGeom>
            <a:no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2" name="Picture 121"/>
          <p:cNvPicPr>
            <a:picLocks noChangeAspect="1" noChangeArrowheads="1"/>
          </p:cNvPicPr>
          <p:nvPr/>
        </p:nvPicPr>
        <p:blipFill>
          <a:blip r:embed="rId4" cstate="print"/>
          <a:srcRect/>
          <a:stretch>
            <a:fillRect/>
          </a:stretch>
        </p:blipFill>
        <p:spPr bwMode="auto">
          <a:xfrm>
            <a:off x="6059040" y="2186270"/>
            <a:ext cx="652406" cy="652406"/>
          </a:xfrm>
          <a:prstGeom prst="rect">
            <a:avLst/>
          </a:prstGeom>
          <a:noFill/>
          <a:ln w="9525">
            <a:noFill/>
            <a:miter lim="800000"/>
            <a:headEnd/>
            <a:tailEnd/>
          </a:ln>
        </p:spPr>
      </p:pic>
    </p:spTree>
    <p:extLst>
      <p:ext uri="{BB962C8B-B14F-4D97-AF65-F5344CB8AC3E}">
        <p14:creationId xmlns:p14="http://schemas.microsoft.com/office/powerpoint/2010/main" val="1273459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Latent Action Satisfaction for Search-task Satisfaction Prediction </a:t>
            </a:r>
            <a:endParaRPr lang="en-US" dirty="0"/>
          </a:p>
        </p:txBody>
      </p:sp>
      <p:sp>
        <p:nvSpPr>
          <p:cNvPr id="3" name="Content Placeholder 2"/>
          <p:cNvSpPr>
            <a:spLocks noGrp="1"/>
          </p:cNvSpPr>
          <p:nvPr>
            <p:ph idx="1"/>
          </p:nvPr>
        </p:nvSpPr>
        <p:spPr/>
        <p:txBody>
          <a:bodyPr/>
          <a:lstStyle/>
          <a:p>
            <a:r>
              <a:rPr lang="en-US" dirty="0" smtClean="0"/>
              <a:t>Hypothesis</a:t>
            </a:r>
            <a:r>
              <a:rPr lang="en-US" dirty="0"/>
              <a:t>: </a:t>
            </a:r>
            <a:r>
              <a:rPr lang="en-US" i="1" dirty="0"/>
              <a:t>satisfaction attained during the search-task contributes to the overall </a:t>
            </a:r>
            <a:r>
              <a:rPr lang="en-US" i="1" dirty="0" smtClean="0"/>
              <a:t>search satisfaction</a:t>
            </a:r>
            <a:endParaRPr lang="en-US" i="1" dirty="0"/>
          </a:p>
        </p:txBody>
      </p:sp>
      <p:grpSp>
        <p:nvGrpSpPr>
          <p:cNvPr id="16" name="Group 15"/>
          <p:cNvGrpSpPr/>
          <p:nvPr/>
        </p:nvGrpSpPr>
        <p:grpSpPr>
          <a:xfrm>
            <a:off x="5185792" y="3507452"/>
            <a:ext cx="4174977" cy="2216245"/>
            <a:chOff x="4184994" y="3549275"/>
            <a:chExt cx="4174977" cy="2216245"/>
          </a:xfrm>
        </p:grpSpPr>
        <p:sp>
          <p:nvSpPr>
            <p:cNvPr id="5" name="TextBox 4"/>
            <p:cNvSpPr txBox="1"/>
            <p:nvPr/>
          </p:nvSpPr>
          <p:spPr>
            <a:xfrm>
              <a:off x="4184994" y="3549277"/>
              <a:ext cx="276225" cy="523220"/>
            </a:xfrm>
            <a:prstGeom prst="rect">
              <a:avLst/>
            </a:prstGeom>
            <a:noFill/>
            <a:effectLst>
              <a:softEdge rad="31750"/>
            </a:effectLst>
          </p:spPr>
          <p:txBody>
            <a:bodyPr wrap="square" rtlCol="0">
              <a:spAutoFit/>
            </a:bodyPr>
            <a:lstStyle/>
            <a:p>
              <a:r>
                <a:rPr lang="en-US" sz="2800" b="1" dirty="0" smtClean="0">
                  <a:solidFill>
                    <a:srgbClr val="FF0000"/>
                  </a:solidFill>
                </a:rPr>
                <a:t>-</a:t>
              </a:r>
              <a:endParaRPr lang="en-US" sz="2800" b="1" dirty="0">
                <a:solidFill>
                  <a:srgbClr val="FF0000"/>
                </a:solidFill>
              </a:endParaRPr>
            </a:p>
          </p:txBody>
        </p:sp>
        <p:sp>
          <p:nvSpPr>
            <p:cNvPr id="6" name="TextBox 5"/>
            <p:cNvSpPr txBox="1"/>
            <p:nvPr/>
          </p:nvSpPr>
          <p:spPr>
            <a:xfrm>
              <a:off x="6062812" y="3549275"/>
              <a:ext cx="276225" cy="523220"/>
            </a:xfrm>
            <a:prstGeom prst="rect">
              <a:avLst/>
            </a:prstGeom>
            <a:noFill/>
            <a:effectLst>
              <a:softEdge rad="31750"/>
            </a:effectLst>
          </p:spPr>
          <p:txBody>
            <a:bodyPr wrap="square" rtlCol="0">
              <a:spAutoFit/>
            </a:bodyPr>
            <a:lstStyle/>
            <a:p>
              <a:r>
                <a:rPr lang="en-US" sz="2800" b="1" dirty="0" smtClean="0">
                  <a:solidFill>
                    <a:srgbClr val="FF0000"/>
                  </a:solidFill>
                </a:rPr>
                <a:t>-</a:t>
              </a:r>
              <a:endParaRPr lang="en-US" sz="2800" b="1" dirty="0">
                <a:solidFill>
                  <a:srgbClr val="FF0000"/>
                </a:solidFill>
              </a:endParaRPr>
            </a:p>
          </p:txBody>
        </p:sp>
        <p:sp>
          <p:nvSpPr>
            <p:cNvPr id="7" name="TextBox 6"/>
            <p:cNvSpPr txBox="1"/>
            <p:nvPr/>
          </p:nvSpPr>
          <p:spPr>
            <a:xfrm>
              <a:off x="6232680" y="4473228"/>
              <a:ext cx="276225" cy="523220"/>
            </a:xfrm>
            <a:prstGeom prst="rect">
              <a:avLst/>
            </a:prstGeom>
            <a:noFill/>
            <a:effectLst>
              <a:softEdge rad="31750"/>
            </a:effectLst>
          </p:spPr>
          <p:txBody>
            <a:bodyPr wrap="square" rtlCol="0">
              <a:spAutoFit/>
            </a:bodyPr>
            <a:lstStyle/>
            <a:p>
              <a:r>
                <a:rPr lang="en-US" sz="2800" b="1" dirty="0" smtClean="0">
                  <a:solidFill>
                    <a:srgbClr val="FF0000"/>
                  </a:solidFill>
                </a:rPr>
                <a:t>-</a:t>
              </a:r>
              <a:endParaRPr lang="en-US" sz="2800" b="1" dirty="0">
                <a:solidFill>
                  <a:srgbClr val="FF0000"/>
                </a:solidFill>
              </a:endParaRPr>
            </a:p>
          </p:txBody>
        </p:sp>
        <p:sp>
          <p:nvSpPr>
            <p:cNvPr id="8" name="TextBox 7"/>
            <p:cNvSpPr txBox="1"/>
            <p:nvPr/>
          </p:nvSpPr>
          <p:spPr>
            <a:xfrm>
              <a:off x="5300792" y="4473228"/>
              <a:ext cx="276225" cy="523220"/>
            </a:xfrm>
            <a:prstGeom prst="rect">
              <a:avLst/>
            </a:prstGeom>
            <a:noFill/>
            <a:effectLst>
              <a:softEdge rad="31750"/>
            </a:effectLst>
          </p:spPr>
          <p:txBody>
            <a:bodyPr wrap="square" rtlCol="0">
              <a:spAutoFit/>
            </a:bodyPr>
            <a:lstStyle/>
            <a:p>
              <a:r>
                <a:rPr lang="en-US" sz="2800" b="1" dirty="0" smtClean="0">
                  <a:solidFill>
                    <a:srgbClr val="FF0000"/>
                  </a:solidFill>
                </a:rPr>
                <a:t>-</a:t>
              </a:r>
              <a:endParaRPr lang="en-US" sz="2800" b="1" dirty="0">
                <a:solidFill>
                  <a:srgbClr val="FF0000"/>
                </a:solidFill>
              </a:endParaRPr>
            </a:p>
          </p:txBody>
        </p:sp>
        <p:sp>
          <p:nvSpPr>
            <p:cNvPr id="9" name="TextBox 8"/>
            <p:cNvSpPr txBox="1"/>
            <p:nvPr/>
          </p:nvSpPr>
          <p:spPr>
            <a:xfrm>
              <a:off x="5290621" y="5330259"/>
              <a:ext cx="276225" cy="400110"/>
            </a:xfrm>
            <a:prstGeom prst="rect">
              <a:avLst/>
            </a:prstGeom>
            <a:noFill/>
            <a:effectLst>
              <a:softEdge rad="31750"/>
            </a:effectLst>
          </p:spPr>
          <p:txBody>
            <a:bodyPr wrap="square" rtlCol="0">
              <a:spAutoFit/>
            </a:bodyPr>
            <a:lstStyle/>
            <a:p>
              <a:r>
                <a:rPr lang="en-US" sz="2000" b="1" dirty="0" smtClean="0">
                  <a:solidFill>
                    <a:srgbClr val="FF0000"/>
                  </a:solidFill>
                </a:rPr>
                <a:t>+</a:t>
              </a:r>
              <a:endParaRPr lang="en-US" sz="2000" b="1" dirty="0">
                <a:solidFill>
                  <a:srgbClr val="FF0000"/>
                </a:solidFill>
              </a:endParaRPr>
            </a:p>
          </p:txBody>
        </p:sp>
        <p:sp>
          <p:nvSpPr>
            <p:cNvPr id="10" name="TextBox 9"/>
            <p:cNvSpPr txBox="1"/>
            <p:nvPr/>
          </p:nvSpPr>
          <p:spPr>
            <a:xfrm>
              <a:off x="7003386" y="3610828"/>
              <a:ext cx="276225" cy="400110"/>
            </a:xfrm>
            <a:prstGeom prst="rect">
              <a:avLst/>
            </a:prstGeom>
            <a:noFill/>
            <a:effectLst>
              <a:softEdge rad="31750"/>
            </a:effectLst>
          </p:spPr>
          <p:txBody>
            <a:bodyPr wrap="square" rtlCol="0">
              <a:spAutoFit/>
            </a:bodyPr>
            <a:lstStyle/>
            <a:p>
              <a:r>
                <a:rPr lang="en-US" sz="2000" b="1" dirty="0" smtClean="0">
                  <a:solidFill>
                    <a:srgbClr val="FF0000"/>
                  </a:solidFill>
                </a:rPr>
                <a:t>+</a:t>
              </a:r>
              <a:endParaRPr lang="en-US" sz="2000" b="1" dirty="0">
                <a:solidFill>
                  <a:srgbClr val="FF0000"/>
                </a:solidFill>
              </a:endParaRPr>
            </a:p>
          </p:txBody>
        </p:sp>
        <p:sp>
          <p:nvSpPr>
            <p:cNvPr id="11" name="TextBox 10"/>
            <p:cNvSpPr txBox="1"/>
            <p:nvPr/>
          </p:nvSpPr>
          <p:spPr>
            <a:xfrm>
              <a:off x="8083746" y="5242300"/>
              <a:ext cx="276225" cy="523220"/>
            </a:xfrm>
            <a:prstGeom prst="rect">
              <a:avLst/>
            </a:prstGeom>
            <a:noFill/>
            <a:effectLst>
              <a:softEdge rad="31750"/>
            </a:effectLst>
          </p:spPr>
          <p:txBody>
            <a:bodyPr wrap="square" rtlCol="0">
              <a:spAutoFit/>
            </a:bodyPr>
            <a:lstStyle/>
            <a:p>
              <a:r>
                <a:rPr lang="en-US" sz="2800" b="1" dirty="0" smtClean="0">
                  <a:solidFill>
                    <a:srgbClr val="FF0000"/>
                  </a:solidFill>
                </a:rPr>
                <a:t>-</a:t>
              </a:r>
              <a:endParaRPr lang="en-US" sz="2800" b="1" dirty="0">
                <a:solidFill>
                  <a:srgbClr val="FF0000"/>
                </a:solidFill>
              </a:endParaRPr>
            </a:p>
          </p:txBody>
        </p:sp>
        <p:sp>
          <p:nvSpPr>
            <p:cNvPr id="12" name="TextBox 11"/>
            <p:cNvSpPr txBox="1"/>
            <p:nvPr/>
          </p:nvSpPr>
          <p:spPr>
            <a:xfrm>
              <a:off x="8080832" y="4553756"/>
              <a:ext cx="276225" cy="400110"/>
            </a:xfrm>
            <a:prstGeom prst="rect">
              <a:avLst/>
            </a:prstGeom>
            <a:noFill/>
            <a:effectLst>
              <a:softEdge rad="31750"/>
            </a:effectLst>
          </p:spPr>
          <p:txBody>
            <a:bodyPr wrap="square" rtlCol="0">
              <a:spAutoFit/>
            </a:bodyPr>
            <a:lstStyle/>
            <a:p>
              <a:r>
                <a:rPr lang="en-US" sz="2000" b="1" dirty="0" smtClean="0">
                  <a:solidFill>
                    <a:srgbClr val="FF0000"/>
                  </a:solidFill>
                </a:rPr>
                <a:t>+</a:t>
              </a:r>
              <a:endParaRPr lang="en-US" sz="2000" b="1" dirty="0">
                <a:solidFill>
                  <a:srgbClr val="FF0000"/>
                </a:solidFill>
              </a:endParaRPr>
            </a:p>
          </p:txBody>
        </p:sp>
        <p:sp>
          <p:nvSpPr>
            <p:cNvPr id="13" name="TextBox 12"/>
            <p:cNvSpPr txBox="1"/>
            <p:nvPr/>
          </p:nvSpPr>
          <p:spPr>
            <a:xfrm>
              <a:off x="7929157" y="3610828"/>
              <a:ext cx="276225" cy="400110"/>
            </a:xfrm>
            <a:prstGeom prst="rect">
              <a:avLst/>
            </a:prstGeom>
            <a:noFill/>
            <a:effectLst>
              <a:softEdge rad="31750"/>
            </a:effectLst>
          </p:spPr>
          <p:txBody>
            <a:bodyPr wrap="square" rtlCol="0">
              <a:spAutoFit/>
            </a:bodyPr>
            <a:lstStyle/>
            <a:p>
              <a:r>
                <a:rPr lang="en-US" sz="2000" b="1" dirty="0" smtClean="0">
                  <a:solidFill>
                    <a:srgbClr val="FF0000"/>
                  </a:solidFill>
                </a:rPr>
                <a:t>+</a:t>
              </a:r>
              <a:endParaRPr lang="en-US" sz="2000" b="1" dirty="0">
                <a:solidFill>
                  <a:srgbClr val="FF0000"/>
                </a:solidFill>
              </a:endParaRPr>
            </a:p>
          </p:txBody>
        </p:sp>
        <p:sp>
          <p:nvSpPr>
            <p:cNvPr id="14" name="TextBox 13"/>
            <p:cNvSpPr txBox="1"/>
            <p:nvPr/>
          </p:nvSpPr>
          <p:spPr>
            <a:xfrm>
              <a:off x="5084538" y="3610828"/>
              <a:ext cx="276225" cy="400110"/>
            </a:xfrm>
            <a:prstGeom prst="rect">
              <a:avLst/>
            </a:prstGeom>
            <a:noFill/>
            <a:effectLst>
              <a:softEdge rad="31750"/>
            </a:effectLst>
          </p:spPr>
          <p:txBody>
            <a:bodyPr wrap="square" rtlCol="0">
              <a:spAutoFit/>
            </a:bodyPr>
            <a:lstStyle/>
            <a:p>
              <a:r>
                <a:rPr lang="en-US" sz="2000" b="1" dirty="0" smtClean="0">
                  <a:solidFill>
                    <a:srgbClr val="FF0000"/>
                  </a:solidFill>
                </a:rPr>
                <a:t>+</a:t>
              </a:r>
              <a:endParaRPr lang="en-US" sz="2000" b="1" dirty="0">
                <a:solidFill>
                  <a:srgbClr val="FF0000"/>
                </a:solidFill>
              </a:endParaRPr>
            </a:p>
          </p:txBody>
        </p:sp>
      </p:grpSp>
      <p:sp>
        <p:nvSpPr>
          <p:cNvPr id="15" name="TextBox 14"/>
          <p:cNvSpPr txBox="1"/>
          <p:nvPr/>
        </p:nvSpPr>
        <p:spPr>
          <a:xfrm>
            <a:off x="-270973" y="3663173"/>
            <a:ext cx="3485609" cy="1015663"/>
          </a:xfrm>
          <a:prstGeom prst="rect">
            <a:avLst/>
          </a:prstGeom>
          <a:noFill/>
        </p:spPr>
        <p:txBody>
          <a:bodyPr wrap="square" rtlCol="0">
            <a:spAutoFit/>
          </a:bodyPr>
          <a:lstStyle/>
          <a:p>
            <a:pPr algn="r"/>
            <a:r>
              <a:rPr lang="en-US" sz="2000" b="1" i="1" dirty="0" smtClean="0">
                <a:latin typeface="Arial Rounded MT Bold" panose="020F0704030504030204" pitchFamily="34" charset="0"/>
              </a:rPr>
              <a:t>formalized as a latent structural learning problem</a:t>
            </a:r>
            <a:endParaRPr lang="en-US" sz="2000" b="1" i="1" dirty="0">
              <a:latin typeface="Arial Rounded MT Bold" panose="020F0704030504030204" pitchFamily="34" charset="0"/>
            </a:endParaRPr>
          </a:p>
        </p:txBody>
      </p:sp>
      <p:pic>
        <p:nvPicPr>
          <p:cNvPr id="17" name="Picture 16"/>
          <p:cNvPicPr>
            <a:picLocks noChangeAspect="1"/>
          </p:cNvPicPr>
          <p:nvPr/>
        </p:nvPicPr>
        <p:blipFill>
          <a:blip r:embed="rId3"/>
          <a:stretch>
            <a:fillRect/>
          </a:stretch>
        </p:blipFill>
        <p:spPr>
          <a:xfrm>
            <a:off x="3521328" y="3431249"/>
            <a:ext cx="7295773" cy="2621797"/>
          </a:xfrm>
          <a:prstGeom prst="rect">
            <a:avLst/>
          </a:prstGeom>
        </p:spPr>
      </p:pic>
      <p:pic>
        <p:nvPicPr>
          <p:cNvPr id="18" name="Picture 17"/>
          <p:cNvPicPr>
            <a:picLocks noChangeAspect="1"/>
          </p:cNvPicPr>
          <p:nvPr/>
        </p:nvPicPr>
        <p:blipFill>
          <a:blip r:embed="rId4"/>
          <a:stretch>
            <a:fillRect/>
          </a:stretch>
        </p:blipFill>
        <p:spPr>
          <a:xfrm>
            <a:off x="3373979" y="2668716"/>
            <a:ext cx="7651619" cy="3508247"/>
          </a:xfrm>
          <a:prstGeom prst="rect">
            <a:avLst/>
          </a:prstGeom>
        </p:spPr>
      </p:pic>
    </p:spTree>
    <p:extLst>
      <p:ext uri="{BB962C8B-B14F-4D97-AF65-F5344CB8AC3E}">
        <p14:creationId xmlns:p14="http://schemas.microsoft.com/office/powerpoint/2010/main" val="346577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work in search-task mining</a:t>
            </a:r>
            <a:endParaRPr lang="en-US" dirty="0"/>
          </a:p>
        </p:txBody>
      </p:sp>
      <p:sp>
        <p:nvSpPr>
          <p:cNvPr id="3" name="Content Placeholder 2"/>
          <p:cNvSpPr>
            <a:spLocks noGrp="1"/>
          </p:cNvSpPr>
          <p:nvPr>
            <p:ph idx="1"/>
          </p:nvPr>
        </p:nvSpPr>
        <p:spPr/>
        <p:txBody>
          <a:bodyPr/>
          <a:lstStyle/>
          <a:p>
            <a:r>
              <a:rPr lang="en-US" dirty="0" smtClean="0"/>
              <a:t>Task-aware query recommendation </a:t>
            </a:r>
            <a:r>
              <a:rPr lang="en-US" i="1" baseline="30000" dirty="0" smtClean="0"/>
              <a:t>[</a:t>
            </a:r>
            <a:r>
              <a:rPr lang="en-US" i="1" baseline="30000" dirty="0" err="1"/>
              <a:t>Feild</a:t>
            </a:r>
            <a:r>
              <a:rPr lang="en-US" i="1" baseline="30000" dirty="0"/>
              <a:t>, H</a:t>
            </a:r>
            <a:r>
              <a:rPr lang="en-US" i="1" baseline="30000" dirty="0" smtClean="0"/>
              <a:t>. </a:t>
            </a:r>
            <a:r>
              <a:rPr lang="en-US" baseline="30000" dirty="0"/>
              <a:t>&amp; Allan, J. </a:t>
            </a:r>
            <a:r>
              <a:rPr lang="en-US" i="1" baseline="30000" dirty="0" smtClean="0"/>
              <a:t>, SIGIR’13]</a:t>
            </a:r>
          </a:p>
          <a:p>
            <a:pPr lvl="1"/>
            <a:r>
              <a:rPr lang="en-US" dirty="0" smtClean="0"/>
              <a:t>Study query reformulation in tasks</a:t>
            </a:r>
          </a:p>
          <a:p>
            <a:r>
              <a:rPr lang="en-US" dirty="0" smtClean="0"/>
              <a:t>Click modeling in search tasks </a:t>
            </a:r>
            <a:r>
              <a:rPr lang="en-US" i="1" baseline="30000" dirty="0" smtClean="0"/>
              <a:t>[</a:t>
            </a:r>
            <a:r>
              <a:rPr lang="en-US" i="1" baseline="30000" dirty="0"/>
              <a:t>Zhang, Y</a:t>
            </a:r>
            <a:r>
              <a:rPr lang="en-US" i="1" baseline="30000" dirty="0" smtClean="0"/>
              <a:t>. et al., KDD’11]</a:t>
            </a:r>
          </a:p>
          <a:p>
            <a:pPr lvl="1"/>
            <a:r>
              <a:rPr lang="en-US" dirty="0" smtClean="0"/>
              <a:t>Model users’ click behaviors in tasks</a:t>
            </a:r>
          </a:p>
          <a:p>
            <a:r>
              <a:rPr lang="en-US" dirty="0" smtClean="0"/>
              <a:t>Query intent classification </a:t>
            </a:r>
            <a:r>
              <a:rPr lang="en-US" i="1" baseline="30000" dirty="0" smtClean="0"/>
              <a:t>[Cao H. et al., SIGIR’09]</a:t>
            </a:r>
          </a:p>
          <a:p>
            <a:pPr lvl="1"/>
            <a:r>
              <a:rPr lang="en-US" dirty="0" smtClean="0"/>
              <a:t>Explore rich search context for query classification</a:t>
            </a:r>
            <a:endParaRPr lang="en-US" dirty="0"/>
          </a:p>
        </p:txBody>
      </p:sp>
      <p:sp>
        <p:nvSpPr>
          <p:cNvPr id="4" name="Slide Number Placeholder 3"/>
          <p:cNvSpPr>
            <a:spLocks noGrp="1"/>
          </p:cNvSpPr>
          <p:nvPr>
            <p:ph type="sldNum" sz="quarter" idx="12"/>
          </p:nvPr>
        </p:nvSpPr>
        <p:spPr/>
        <p:txBody>
          <a:bodyPr/>
          <a:lstStyle/>
          <a:p>
            <a:fld id="{9F2AE6BE-DF6A-4399-AA13-CB69E4F325FD}" type="slidenum">
              <a:rPr lang="en-US" smtClean="0"/>
              <a:t>36</a:t>
            </a:fld>
            <a:endParaRPr lang="en-US"/>
          </a:p>
        </p:txBody>
      </p:sp>
    </p:spTree>
    <p:extLst>
      <p:ext uri="{BB962C8B-B14F-4D97-AF65-F5344CB8AC3E}">
        <p14:creationId xmlns:p14="http://schemas.microsoft.com/office/powerpoint/2010/main" val="40461494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A task-based framework for user behavior modeling and search personalization</a:t>
            </a:r>
          </a:p>
          <a:p>
            <a:pPr lvl="1"/>
            <a:r>
              <a:rPr lang="en-US" dirty="0" err="1" smtClean="0"/>
              <a:t>Bestlink</a:t>
            </a:r>
            <a:r>
              <a:rPr lang="en-US" dirty="0" smtClean="0"/>
              <a:t>: an appropriate structure for search-task identification</a:t>
            </a:r>
          </a:p>
          <a:p>
            <a:pPr lvl="1"/>
            <a:r>
              <a:rPr lang="en-US" dirty="0" smtClean="0"/>
              <a:t>In-task personalization: exploiting users’ in-task behaviors</a:t>
            </a:r>
          </a:p>
          <a:p>
            <a:pPr lvl="1"/>
            <a:r>
              <a:rPr lang="en-US" dirty="0" smtClean="0"/>
              <a:t>Cross-user collaborative ranking: leveraging search behaviors among different users</a:t>
            </a:r>
          </a:p>
          <a:p>
            <a:pPr lvl="1"/>
            <a:r>
              <a:rPr lang="en-US" dirty="0" smtClean="0"/>
              <a:t>Search-task satisfaction prediction: modeling detailed action-level satisfaction </a:t>
            </a:r>
          </a:p>
        </p:txBody>
      </p:sp>
      <p:sp>
        <p:nvSpPr>
          <p:cNvPr id="4" name="Slide Number Placeholder 3"/>
          <p:cNvSpPr>
            <a:spLocks noGrp="1"/>
          </p:cNvSpPr>
          <p:nvPr>
            <p:ph type="sldNum" sz="quarter" idx="12"/>
          </p:nvPr>
        </p:nvSpPr>
        <p:spPr/>
        <p:txBody>
          <a:bodyPr/>
          <a:lstStyle/>
          <a:p>
            <a:fld id="{9F2AE6BE-DF6A-4399-AA13-CB69E4F325FD}" type="slidenum">
              <a:rPr lang="en-US" smtClean="0"/>
              <a:t>37</a:t>
            </a:fld>
            <a:endParaRPr lang="en-US"/>
          </a:p>
        </p:txBody>
      </p:sp>
    </p:spTree>
    <p:extLst>
      <p:ext uri="{BB962C8B-B14F-4D97-AF65-F5344CB8AC3E}">
        <p14:creationId xmlns:p14="http://schemas.microsoft.com/office/powerpoint/2010/main" val="22731840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3" name="Content Placeholder 2"/>
          <p:cNvSpPr>
            <a:spLocks noGrp="1"/>
          </p:cNvSpPr>
          <p:nvPr>
            <p:ph idx="1"/>
          </p:nvPr>
        </p:nvSpPr>
        <p:spPr/>
        <p:txBody>
          <a:bodyPr/>
          <a:lstStyle/>
          <a:p>
            <a:r>
              <a:rPr lang="en-US" dirty="0" smtClean="0"/>
              <a:t>Explore rich information about users for search-task identification</a:t>
            </a:r>
          </a:p>
          <a:p>
            <a:pPr lvl="1"/>
            <a:r>
              <a:rPr lang="en-US" dirty="0" smtClean="0"/>
              <a:t>In-search, out-search behaviors</a:t>
            </a:r>
          </a:p>
          <a:p>
            <a:r>
              <a:rPr lang="en-US" dirty="0" smtClean="0"/>
              <a:t>From </a:t>
            </a:r>
            <a:r>
              <a:rPr lang="en-US" dirty="0"/>
              <a:t>query-based search engine optimization to task-based</a:t>
            </a:r>
          </a:p>
          <a:p>
            <a:pPr lvl="1"/>
            <a:r>
              <a:rPr lang="en-US" dirty="0" smtClean="0"/>
              <a:t>Optimize a user’s long-term search utility</a:t>
            </a:r>
          </a:p>
          <a:p>
            <a:r>
              <a:rPr lang="en-US" dirty="0" smtClean="0"/>
              <a:t>Game-theoretic </a:t>
            </a:r>
            <a:r>
              <a:rPr lang="en-US" dirty="0"/>
              <a:t>models for interacting with </a:t>
            </a:r>
            <a:r>
              <a:rPr lang="en-US" dirty="0" smtClean="0"/>
              <a:t>users</a:t>
            </a:r>
          </a:p>
          <a:p>
            <a:pPr lvl="1"/>
            <a:r>
              <a:rPr lang="en-US" dirty="0" smtClean="0"/>
              <a:t>Machine and user collaborate to finish a task</a:t>
            </a:r>
            <a:endParaRPr lang="en-US" dirty="0"/>
          </a:p>
        </p:txBody>
      </p:sp>
      <p:sp>
        <p:nvSpPr>
          <p:cNvPr id="4" name="Slide Number Placeholder 3"/>
          <p:cNvSpPr>
            <a:spLocks noGrp="1"/>
          </p:cNvSpPr>
          <p:nvPr>
            <p:ph type="sldNum" sz="quarter" idx="12"/>
          </p:nvPr>
        </p:nvSpPr>
        <p:spPr/>
        <p:txBody>
          <a:bodyPr/>
          <a:lstStyle/>
          <a:p>
            <a:fld id="{9F2AE6BE-DF6A-4399-AA13-CB69E4F325FD}" type="slidenum">
              <a:rPr lang="en-US" smtClean="0"/>
              <a:t>38</a:t>
            </a:fld>
            <a:endParaRPr lang="en-US"/>
          </a:p>
        </p:txBody>
      </p:sp>
    </p:spTree>
    <p:extLst>
      <p:ext uri="{BB962C8B-B14F-4D97-AF65-F5344CB8AC3E}">
        <p14:creationId xmlns:p14="http://schemas.microsoft.com/office/powerpoint/2010/main" val="20509166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I</a:t>
            </a:r>
            <a:endParaRPr lang="en-US" dirty="0"/>
          </a:p>
        </p:txBody>
      </p:sp>
      <p:sp>
        <p:nvSpPr>
          <p:cNvPr id="3" name="Content Placeholder 2"/>
          <p:cNvSpPr>
            <a:spLocks noGrp="1"/>
          </p:cNvSpPr>
          <p:nvPr>
            <p:ph idx="1"/>
          </p:nvPr>
        </p:nvSpPr>
        <p:spPr/>
        <p:txBody>
          <a:bodyPr>
            <a:normAutofit/>
          </a:bodyPr>
          <a:lstStyle/>
          <a:p>
            <a:r>
              <a:rPr lang="en-US" sz="2000" b="1" dirty="0"/>
              <a:t>Hongning Wang</a:t>
            </a:r>
            <a:r>
              <a:rPr lang="en-US" sz="2000" dirty="0"/>
              <a:t>, Yang Song, Ming-Wei Chang, </a:t>
            </a:r>
            <a:r>
              <a:rPr lang="en-US" sz="2000" dirty="0" err="1"/>
              <a:t>Xiaodong</a:t>
            </a:r>
            <a:r>
              <a:rPr lang="en-US" sz="2000" dirty="0"/>
              <a:t> He, </a:t>
            </a:r>
            <a:r>
              <a:rPr lang="en-US" sz="2000" dirty="0" err="1"/>
              <a:t>Ryen</a:t>
            </a:r>
            <a:r>
              <a:rPr lang="en-US" sz="2000" dirty="0"/>
              <a:t> White and Wei Chu. </a:t>
            </a:r>
            <a:r>
              <a:rPr lang="en-US" sz="2000" i="1" dirty="0"/>
              <a:t>Learning to Extract Cross-Session Search Tasks</a:t>
            </a:r>
            <a:r>
              <a:rPr lang="en-US" sz="2000" dirty="0"/>
              <a:t>. The 23rd International World-Wide Web Conference (WWW'2013), p1353-1364, 2013</a:t>
            </a:r>
            <a:r>
              <a:rPr lang="en-US" sz="2000" dirty="0" smtClean="0"/>
              <a:t>.</a:t>
            </a:r>
            <a:endParaRPr lang="en-US" sz="2000" b="1" dirty="0" smtClean="0"/>
          </a:p>
          <a:p>
            <a:r>
              <a:rPr lang="en-US" sz="2000" b="1" dirty="0" smtClean="0"/>
              <a:t>Hongning Wang</a:t>
            </a:r>
            <a:r>
              <a:rPr lang="en-US" sz="2000" dirty="0" smtClean="0"/>
              <a:t>, Xiaodong He, Ming-Wei Chang, Yang Song, Ryen White and Wei Chu. </a:t>
            </a:r>
            <a:r>
              <a:rPr lang="en-US" sz="2000" i="1" dirty="0" smtClean="0"/>
              <a:t>Personalized Ranking Model Adaptation for Web Search</a:t>
            </a:r>
            <a:r>
              <a:rPr lang="en-US" sz="2000" dirty="0" smtClean="0"/>
              <a:t>. The 36th Annual ACM SIGIR Conference (SIGIR'2013), p323-332, 2013.</a:t>
            </a:r>
          </a:p>
          <a:p>
            <a:r>
              <a:rPr lang="en-US" sz="2000" dirty="0" err="1" smtClean="0"/>
              <a:t>Ryen</a:t>
            </a:r>
            <a:r>
              <a:rPr lang="en-US" sz="2000" dirty="0" smtClean="0"/>
              <a:t> White, Wei Chu, Ahmed Hassan, Xiaodong He, Yang Song and </a:t>
            </a:r>
            <a:r>
              <a:rPr lang="en-US" sz="2000" b="1" dirty="0" smtClean="0"/>
              <a:t>Hongning Wang</a:t>
            </a:r>
            <a:r>
              <a:rPr lang="en-US" sz="2000" dirty="0" smtClean="0"/>
              <a:t>. </a:t>
            </a:r>
            <a:r>
              <a:rPr lang="en-US" sz="2000" i="1" dirty="0" smtClean="0"/>
              <a:t>Enhancing Personalized Search by Mining and Modeling Task Behavior</a:t>
            </a:r>
            <a:r>
              <a:rPr lang="en-US" sz="2000" dirty="0" smtClean="0"/>
              <a:t>. The 23rd International World-Wide Web Conference (WWW'2013), p1411-1420, 2013.</a:t>
            </a:r>
            <a:endParaRPr lang="en-US" sz="2000" dirty="0"/>
          </a:p>
        </p:txBody>
      </p:sp>
      <p:sp>
        <p:nvSpPr>
          <p:cNvPr id="6" name="Slide Number Placeholder 5"/>
          <p:cNvSpPr>
            <a:spLocks noGrp="1"/>
          </p:cNvSpPr>
          <p:nvPr>
            <p:ph type="sldNum" sz="quarter" idx="12"/>
          </p:nvPr>
        </p:nvSpPr>
        <p:spPr/>
        <p:txBody>
          <a:bodyPr/>
          <a:lstStyle/>
          <a:p>
            <a:fld id="{9F2AE6BE-DF6A-4399-AA13-CB69E4F325FD}" type="slidenum">
              <a:rPr lang="en-US" smtClean="0"/>
              <a:t>39</a:t>
            </a:fld>
            <a:endParaRPr lang="en-US"/>
          </a:p>
        </p:txBody>
      </p:sp>
    </p:spTree>
    <p:extLst>
      <p:ext uri="{BB962C8B-B14F-4D97-AF65-F5344CB8AC3E}">
        <p14:creationId xmlns:p14="http://schemas.microsoft.com/office/powerpoint/2010/main" val="1571355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4"/>
          <p:cNvPicPr>
            <a:picLocks noChangeAspect="1" noChangeArrowheads="1"/>
          </p:cNvPicPr>
          <p:nvPr/>
        </p:nvPicPr>
        <p:blipFill>
          <a:blip r:embed="rId2" cstate="print"/>
          <a:srcRect/>
          <a:stretch>
            <a:fillRect/>
          </a:stretch>
        </p:blipFill>
        <p:spPr bwMode="auto">
          <a:xfrm>
            <a:off x="1992367" y="2167358"/>
            <a:ext cx="841121" cy="841121"/>
          </a:xfrm>
          <a:prstGeom prst="rect">
            <a:avLst/>
          </a:prstGeom>
          <a:noFill/>
          <a:ln w="9525">
            <a:noFill/>
            <a:miter lim="800000"/>
            <a:headEnd/>
            <a:tailEnd/>
          </a:ln>
        </p:spPr>
      </p:pic>
      <p:pic>
        <p:nvPicPr>
          <p:cNvPr id="38" name="Picture 37"/>
          <p:cNvPicPr>
            <a:picLocks noChangeAspect="1" noChangeArrowheads="1"/>
          </p:cNvPicPr>
          <p:nvPr/>
        </p:nvPicPr>
        <p:blipFill>
          <a:blip r:embed="rId3" cstate="print"/>
          <a:srcRect/>
          <a:stretch>
            <a:fillRect/>
          </a:stretch>
        </p:blipFill>
        <p:spPr bwMode="auto">
          <a:xfrm>
            <a:off x="1936226" y="3507879"/>
            <a:ext cx="811459" cy="811459"/>
          </a:xfrm>
          <a:prstGeom prst="rect">
            <a:avLst/>
          </a:prstGeom>
          <a:noFill/>
          <a:ln w="9525">
            <a:noFill/>
            <a:miter lim="800000"/>
            <a:headEnd/>
            <a:tailEnd/>
          </a:ln>
        </p:spPr>
      </p:pic>
      <p:pic>
        <p:nvPicPr>
          <p:cNvPr id="39" name="Picture 16"/>
          <p:cNvPicPr>
            <a:picLocks noChangeAspect="1" noChangeArrowheads="1"/>
          </p:cNvPicPr>
          <p:nvPr/>
        </p:nvPicPr>
        <p:blipFill>
          <a:blip r:embed="rId4" cstate="print"/>
          <a:srcRect/>
          <a:stretch>
            <a:fillRect/>
          </a:stretch>
        </p:blipFill>
        <p:spPr bwMode="auto">
          <a:xfrm>
            <a:off x="1992367" y="4896060"/>
            <a:ext cx="711752" cy="711752"/>
          </a:xfrm>
          <a:prstGeom prst="rect">
            <a:avLst/>
          </a:prstGeom>
          <a:noFill/>
          <a:ln w="9525">
            <a:noFill/>
            <a:miter lim="800000"/>
            <a:headEnd/>
            <a:tailEnd/>
          </a:ln>
        </p:spPr>
      </p:pic>
      <p:sp>
        <p:nvSpPr>
          <p:cNvPr id="9" name="Title 8"/>
          <p:cNvSpPr>
            <a:spLocks noGrp="1"/>
          </p:cNvSpPr>
          <p:nvPr>
            <p:ph type="title"/>
          </p:nvPr>
        </p:nvSpPr>
        <p:spPr>
          <a:xfrm>
            <a:off x="837110" y="150554"/>
            <a:ext cx="10515600" cy="1325563"/>
          </a:xfrm>
        </p:spPr>
        <p:txBody>
          <a:bodyPr/>
          <a:lstStyle/>
          <a:p>
            <a:r>
              <a:rPr lang="en-US" dirty="0"/>
              <a:t>Task-based Analysis: A Comprehensive View</a:t>
            </a:r>
            <a:endParaRPr lang="en-US" dirty="0"/>
          </a:p>
        </p:txBody>
      </p:sp>
      <p:grpSp>
        <p:nvGrpSpPr>
          <p:cNvPr id="16" name="Group 15"/>
          <p:cNvGrpSpPr/>
          <p:nvPr/>
        </p:nvGrpSpPr>
        <p:grpSpPr>
          <a:xfrm>
            <a:off x="3874991" y="2069607"/>
            <a:ext cx="3492308" cy="723406"/>
            <a:chOff x="3874991" y="1574307"/>
            <a:chExt cx="3492308" cy="723406"/>
          </a:xfrm>
        </p:grpSpPr>
        <p:grpSp>
          <p:nvGrpSpPr>
            <p:cNvPr id="10" name="Group 9"/>
            <p:cNvGrpSpPr/>
            <p:nvPr/>
          </p:nvGrpSpPr>
          <p:grpSpPr>
            <a:xfrm>
              <a:off x="3995149" y="2023393"/>
              <a:ext cx="2362200" cy="274320"/>
              <a:chOff x="4546954" y="2206014"/>
              <a:chExt cx="2362200" cy="274320"/>
            </a:xfrm>
          </p:grpSpPr>
          <p:sp>
            <p:nvSpPr>
              <p:cNvPr id="60" name="Oval 59"/>
              <p:cNvSpPr/>
              <p:nvPr/>
            </p:nvSpPr>
            <p:spPr>
              <a:xfrm>
                <a:off x="4623154" y="2272066"/>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4851754" y="2272066"/>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156554" y="2272066"/>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369018" y="2272066"/>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5585179" y="2272066"/>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5918554" y="2272066"/>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6147154" y="2272066"/>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6451954" y="2272066"/>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6680554" y="2274618"/>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546954" y="2206014"/>
                <a:ext cx="2362200" cy="274320"/>
              </a:xfrm>
              <a:prstGeom prst="rect">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p:cNvSpPr txBox="1"/>
            <p:nvPr/>
          </p:nvSpPr>
          <p:spPr>
            <a:xfrm>
              <a:off x="3874991" y="1574307"/>
              <a:ext cx="3492308" cy="461665"/>
            </a:xfrm>
            <a:prstGeom prst="rect">
              <a:avLst/>
            </a:prstGeom>
            <a:noFill/>
          </p:spPr>
          <p:txBody>
            <a:bodyPr wrap="square" rtlCol="0">
              <a:spAutoFit/>
            </a:bodyPr>
            <a:lstStyle/>
            <a:p>
              <a:r>
                <a:rPr lang="en-US" sz="2400" dirty="0" smtClean="0">
                  <a:solidFill>
                    <a:schemeClr val="accent1">
                      <a:lumMod val="50000"/>
                    </a:schemeClr>
                  </a:solidFill>
                </a:rPr>
                <a:t>Task: read financial news</a:t>
              </a:r>
              <a:endParaRPr lang="en-US" sz="2400" dirty="0">
                <a:solidFill>
                  <a:schemeClr val="accent1">
                    <a:lumMod val="50000"/>
                  </a:schemeClr>
                </a:solidFill>
              </a:endParaRPr>
            </a:p>
          </p:txBody>
        </p:sp>
      </p:grpSp>
      <p:grpSp>
        <p:nvGrpSpPr>
          <p:cNvPr id="17" name="Group 16"/>
          <p:cNvGrpSpPr/>
          <p:nvPr/>
        </p:nvGrpSpPr>
        <p:grpSpPr>
          <a:xfrm>
            <a:off x="3874991" y="3012318"/>
            <a:ext cx="3959638" cy="708597"/>
            <a:chOff x="3874991" y="2517018"/>
            <a:chExt cx="3959638" cy="708597"/>
          </a:xfrm>
        </p:grpSpPr>
        <p:sp>
          <p:nvSpPr>
            <p:cNvPr id="78" name="TextBox 77"/>
            <p:cNvSpPr txBox="1"/>
            <p:nvPr/>
          </p:nvSpPr>
          <p:spPr>
            <a:xfrm>
              <a:off x="3874991" y="2517018"/>
              <a:ext cx="3959638" cy="461665"/>
            </a:xfrm>
            <a:prstGeom prst="rect">
              <a:avLst/>
            </a:prstGeom>
            <a:noFill/>
          </p:spPr>
          <p:txBody>
            <a:bodyPr wrap="square" rtlCol="0">
              <a:spAutoFit/>
            </a:bodyPr>
            <a:lstStyle/>
            <a:p>
              <a:r>
                <a:rPr lang="en-US" sz="2400" dirty="0" smtClean="0">
                  <a:solidFill>
                    <a:srgbClr val="FF0000"/>
                  </a:solidFill>
                </a:rPr>
                <a:t>Task: inquire health insurance</a:t>
              </a:r>
              <a:endParaRPr lang="en-US" sz="2400" dirty="0">
                <a:solidFill>
                  <a:srgbClr val="FF0000"/>
                </a:solidFill>
              </a:endParaRPr>
            </a:p>
          </p:txBody>
        </p:sp>
        <p:grpSp>
          <p:nvGrpSpPr>
            <p:cNvPr id="13" name="Group 12"/>
            <p:cNvGrpSpPr/>
            <p:nvPr/>
          </p:nvGrpSpPr>
          <p:grpSpPr>
            <a:xfrm>
              <a:off x="3995149" y="2951295"/>
              <a:ext cx="3273552" cy="274320"/>
              <a:chOff x="4243605" y="2921662"/>
              <a:chExt cx="3273552" cy="274320"/>
            </a:xfrm>
          </p:grpSpPr>
          <p:sp>
            <p:nvSpPr>
              <p:cNvPr id="81" name="Oval 80"/>
              <p:cNvSpPr/>
              <p:nvPr/>
            </p:nvSpPr>
            <p:spPr>
              <a:xfrm>
                <a:off x="4310279" y="2988338"/>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4538879" y="2988338"/>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4843679" y="2988338"/>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5056143" y="2988338"/>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5272304" y="2988338"/>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5605679" y="2988338"/>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5834279" y="2988338"/>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6139079" y="2988338"/>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6367679" y="2988338"/>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4243605" y="2921662"/>
                <a:ext cx="3273552" cy="27432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602839" y="2988338"/>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7098118" y="2988338"/>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7326718" y="2988338"/>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6862958" y="2988338"/>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17"/>
          <p:cNvGrpSpPr/>
          <p:nvPr/>
        </p:nvGrpSpPr>
        <p:grpSpPr>
          <a:xfrm>
            <a:off x="3862328" y="3906214"/>
            <a:ext cx="3972301" cy="694537"/>
            <a:chOff x="3862328" y="3410914"/>
            <a:chExt cx="3972301" cy="694537"/>
          </a:xfrm>
        </p:grpSpPr>
        <p:sp>
          <p:nvSpPr>
            <p:cNvPr id="96" name="TextBox 95"/>
            <p:cNvSpPr txBox="1"/>
            <p:nvPr/>
          </p:nvSpPr>
          <p:spPr>
            <a:xfrm>
              <a:off x="3862328" y="3410914"/>
              <a:ext cx="3972301" cy="461665"/>
            </a:xfrm>
            <a:prstGeom prst="rect">
              <a:avLst/>
            </a:prstGeom>
            <a:noFill/>
          </p:spPr>
          <p:txBody>
            <a:bodyPr wrap="square" rtlCol="0">
              <a:spAutoFit/>
            </a:bodyPr>
            <a:lstStyle/>
            <a:p>
              <a:r>
                <a:rPr lang="en-US" sz="2400" dirty="0" smtClean="0">
                  <a:solidFill>
                    <a:schemeClr val="accent4">
                      <a:lumMod val="50000"/>
                    </a:schemeClr>
                  </a:solidFill>
                </a:rPr>
                <a:t>Task: find NBA game schedule</a:t>
              </a:r>
              <a:endParaRPr lang="en-US" sz="2400" dirty="0">
                <a:solidFill>
                  <a:schemeClr val="accent4">
                    <a:lumMod val="50000"/>
                  </a:schemeClr>
                </a:solidFill>
              </a:endParaRPr>
            </a:p>
          </p:txBody>
        </p:sp>
        <p:grpSp>
          <p:nvGrpSpPr>
            <p:cNvPr id="14" name="Group 13"/>
            <p:cNvGrpSpPr/>
            <p:nvPr/>
          </p:nvGrpSpPr>
          <p:grpSpPr>
            <a:xfrm>
              <a:off x="3995149" y="3831131"/>
              <a:ext cx="2152650" cy="274320"/>
              <a:chOff x="4022917" y="3768009"/>
              <a:chExt cx="2152650" cy="274320"/>
            </a:xfrm>
          </p:grpSpPr>
          <p:sp>
            <p:nvSpPr>
              <p:cNvPr id="98" name="Oval 97"/>
              <p:cNvSpPr/>
              <p:nvPr/>
            </p:nvSpPr>
            <p:spPr>
              <a:xfrm>
                <a:off x="4108641" y="3834685"/>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4337241" y="3834685"/>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4642041" y="3834685"/>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4854505" y="3834685"/>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5070666" y="3834685"/>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5404041" y="3834685"/>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5632641" y="3834685"/>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5937441" y="3834685"/>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4022917" y="3768009"/>
                <a:ext cx="2152650" cy="274320"/>
              </a:xfrm>
              <a:prstGeom prst="rect">
                <a:avLst/>
              </a:prstGeom>
              <a:no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3869333" y="4799284"/>
            <a:ext cx="3634098" cy="741739"/>
            <a:chOff x="3869333" y="4303984"/>
            <a:chExt cx="3634098" cy="741739"/>
          </a:xfrm>
        </p:grpSpPr>
        <p:sp>
          <p:nvSpPr>
            <p:cNvPr id="112" name="TextBox 111"/>
            <p:cNvSpPr txBox="1"/>
            <p:nvPr/>
          </p:nvSpPr>
          <p:spPr>
            <a:xfrm>
              <a:off x="3869333" y="4303984"/>
              <a:ext cx="3634098" cy="461665"/>
            </a:xfrm>
            <a:prstGeom prst="rect">
              <a:avLst/>
            </a:prstGeom>
            <a:noFill/>
          </p:spPr>
          <p:txBody>
            <a:bodyPr wrap="square" rtlCol="0">
              <a:spAutoFit/>
            </a:bodyPr>
            <a:lstStyle/>
            <a:p>
              <a:r>
                <a:rPr lang="en-US" sz="2400" dirty="0" smtClean="0">
                  <a:solidFill>
                    <a:schemeClr val="accent6">
                      <a:lumMod val="50000"/>
                    </a:schemeClr>
                  </a:solidFill>
                </a:rPr>
                <a:t>Task: download pop music</a:t>
              </a:r>
              <a:endParaRPr lang="en-US" sz="2400" dirty="0">
                <a:solidFill>
                  <a:schemeClr val="accent6">
                    <a:lumMod val="50000"/>
                  </a:schemeClr>
                </a:solidFill>
              </a:endParaRPr>
            </a:p>
          </p:txBody>
        </p:sp>
        <p:grpSp>
          <p:nvGrpSpPr>
            <p:cNvPr id="15" name="Group 14"/>
            <p:cNvGrpSpPr/>
            <p:nvPr/>
          </p:nvGrpSpPr>
          <p:grpSpPr>
            <a:xfrm>
              <a:off x="3995149" y="4771403"/>
              <a:ext cx="2926516" cy="274320"/>
              <a:chOff x="4098172" y="4673213"/>
              <a:chExt cx="2926516" cy="274320"/>
            </a:xfrm>
          </p:grpSpPr>
          <p:sp>
            <p:nvSpPr>
              <p:cNvPr id="114" name="Oval 113"/>
              <p:cNvSpPr/>
              <p:nvPr/>
            </p:nvSpPr>
            <p:spPr>
              <a:xfrm>
                <a:off x="4183897" y="4739889"/>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4412497" y="4739889"/>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4717297" y="4739889"/>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4929761" y="4739889"/>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5145922" y="4739889"/>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5479297" y="4739889"/>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5707897" y="4739889"/>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6012697" y="4739889"/>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4098172" y="4673213"/>
                <a:ext cx="2926516" cy="274320"/>
              </a:xfrm>
              <a:prstGeom prst="rect">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50000"/>
                    </a:schemeClr>
                  </a:solidFill>
                </a:endParaRPr>
              </a:p>
            </p:txBody>
          </p:sp>
          <p:sp>
            <p:nvSpPr>
              <p:cNvPr id="123" name="Oval 122"/>
              <p:cNvSpPr/>
              <p:nvPr/>
            </p:nvSpPr>
            <p:spPr>
              <a:xfrm>
                <a:off x="6251767" y="4739889"/>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6480367" y="4739889"/>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6785167" y="4739889"/>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6" name="Group 125"/>
          <p:cNvGrpSpPr/>
          <p:nvPr/>
        </p:nvGrpSpPr>
        <p:grpSpPr>
          <a:xfrm>
            <a:off x="8953100" y="2905446"/>
            <a:ext cx="1989565" cy="2082188"/>
            <a:chOff x="9801245" y="2435078"/>
            <a:chExt cx="1989565" cy="2082188"/>
          </a:xfrm>
        </p:grpSpPr>
        <p:pic>
          <p:nvPicPr>
            <p:cNvPr id="127" name="Picture 2" descr="http://clipart-finder.com/data/png/web_serv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01245" y="3223270"/>
              <a:ext cx="1001602" cy="1197730"/>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2" descr="http://clipart-finder.com/data/png/web_serv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07082" y="2435078"/>
              <a:ext cx="1001602" cy="1197730"/>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2" descr="http://clipart-finder.com/data/png/web_serv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89208" y="3319536"/>
              <a:ext cx="1001602" cy="1197730"/>
            </a:xfrm>
            <a:prstGeom prst="rect">
              <a:avLst/>
            </a:prstGeom>
            <a:noFill/>
            <a:extLst>
              <a:ext uri="{909E8E84-426E-40DD-AFC4-6F175D3DCCD1}">
                <a14:hiddenFill xmlns:a14="http://schemas.microsoft.com/office/drawing/2010/main">
                  <a:solidFill>
                    <a:srgbClr val="FFFFFF"/>
                  </a:solidFill>
                </a14:hiddenFill>
              </a:ext>
            </a:extLst>
          </p:spPr>
        </p:pic>
      </p:grpSp>
      <p:sp>
        <p:nvSpPr>
          <p:cNvPr id="130" name="Right Brace 129"/>
          <p:cNvSpPr/>
          <p:nvPr/>
        </p:nvSpPr>
        <p:spPr>
          <a:xfrm>
            <a:off x="7870174" y="2244386"/>
            <a:ext cx="580079" cy="340430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Arrow Connector 21"/>
          <p:cNvCxnSpPr/>
          <p:nvPr/>
        </p:nvCxnSpPr>
        <p:spPr>
          <a:xfrm>
            <a:off x="2924023" y="2703876"/>
            <a:ext cx="82296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2924023" y="2703876"/>
            <a:ext cx="938305" cy="168923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a:off x="2926075" y="2703875"/>
            <a:ext cx="934595" cy="74272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a:off x="2934559" y="4020433"/>
            <a:ext cx="879615" cy="112829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V="1">
            <a:off x="2926822" y="3515022"/>
            <a:ext cx="925982" cy="5125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a:off x="2924023" y="5300056"/>
            <a:ext cx="91752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flipV="1">
            <a:off x="2925896" y="4406598"/>
            <a:ext cx="934774" cy="89345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flipV="1">
            <a:off x="2927169" y="2793015"/>
            <a:ext cx="838717" cy="25070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flipV="1">
            <a:off x="2941207" y="2744351"/>
            <a:ext cx="805776" cy="12724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56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II</a:t>
            </a:r>
            <a:endParaRPr lang="en-US" dirty="0"/>
          </a:p>
        </p:txBody>
      </p:sp>
      <p:sp>
        <p:nvSpPr>
          <p:cNvPr id="3" name="Content Placeholder 2"/>
          <p:cNvSpPr>
            <a:spLocks noGrp="1"/>
          </p:cNvSpPr>
          <p:nvPr>
            <p:ph idx="1"/>
          </p:nvPr>
        </p:nvSpPr>
        <p:spPr>
          <a:xfrm>
            <a:off x="936172" y="1427841"/>
            <a:ext cx="10515600" cy="5293633"/>
          </a:xfrm>
        </p:spPr>
        <p:txBody>
          <a:bodyPr>
            <a:noAutofit/>
          </a:bodyPr>
          <a:lstStyle/>
          <a:p>
            <a:pPr>
              <a:spcBef>
                <a:spcPts val="500"/>
              </a:spcBef>
            </a:pPr>
            <a:r>
              <a:rPr lang="en-US" sz="1600" dirty="0"/>
              <a:t>R. Jones and K. L. </a:t>
            </a:r>
            <a:r>
              <a:rPr lang="en-US" sz="1600" dirty="0" err="1"/>
              <a:t>Klinkner</a:t>
            </a:r>
            <a:r>
              <a:rPr lang="en-US" sz="1600" dirty="0"/>
              <a:t>. Beyond the session timeout: automatic hierarchical segmentation of search topics in query logs. CIKM’08, pages 699–708. ACM</a:t>
            </a:r>
            <a:r>
              <a:rPr lang="en-US" sz="1600" dirty="0" smtClean="0"/>
              <a:t>.</a:t>
            </a:r>
          </a:p>
          <a:p>
            <a:pPr>
              <a:spcBef>
                <a:spcPts val="500"/>
              </a:spcBef>
            </a:pPr>
            <a:r>
              <a:rPr lang="en-US" sz="1600" dirty="0" smtClean="0"/>
              <a:t>C</a:t>
            </a:r>
            <a:r>
              <a:rPr lang="en-US" sz="1600" dirty="0"/>
              <a:t>. </a:t>
            </a:r>
            <a:r>
              <a:rPr lang="en-US" sz="1600" dirty="0" err="1"/>
              <a:t>Lucchese</a:t>
            </a:r>
            <a:r>
              <a:rPr lang="en-US" sz="1600" dirty="0"/>
              <a:t>, S. Orlando, R. </a:t>
            </a:r>
            <a:r>
              <a:rPr lang="en-US" sz="1600" dirty="0" err="1"/>
              <a:t>Perego</a:t>
            </a:r>
            <a:r>
              <a:rPr lang="en-US" sz="1600" dirty="0"/>
              <a:t>, F. </a:t>
            </a:r>
            <a:r>
              <a:rPr lang="en-US" sz="1600" dirty="0" err="1"/>
              <a:t>Silvestri</a:t>
            </a:r>
            <a:r>
              <a:rPr lang="en-US" sz="1600" dirty="0"/>
              <a:t>, and G. </a:t>
            </a:r>
            <a:r>
              <a:rPr lang="en-US" sz="1600" dirty="0" err="1"/>
              <a:t>Tolomei</a:t>
            </a:r>
            <a:r>
              <a:rPr lang="en-US" sz="1600" dirty="0"/>
              <a:t>. Identifying task-based sessions in search engine query logs. WSDM’11, pages 277–286. ACM.</a:t>
            </a:r>
          </a:p>
          <a:p>
            <a:pPr>
              <a:spcBef>
                <a:spcPts val="500"/>
              </a:spcBef>
            </a:pPr>
            <a:r>
              <a:rPr lang="en-US" sz="1600" dirty="0"/>
              <a:t>A. </a:t>
            </a:r>
            <a:r>
              <a:rPr lang="en-US" sz="1600" dirty="0" err="1"/>
              <a:t>Kotov</a:t>
            </a:r>
            <a:r>
              <a:rPr lang="en-US" sz="1600" dirty="0"/>
              <a:t>, P. N. Bennett, R. W. White, S. T. </a:t>
            </a:r>
            <a:r>
              <a:rPr lang="en-US" sz="1600" dirty="0" err="1"/>
              <a:t>Dumais</a:t>
            </a:r>
            <a:r>
              <a:rPr lang="en-US" sz="1600" dirty="0"/>
              <a:t>, and J. </a:t>
            </a:r>
            <a:r>
              <a:rPr lang="en-US" sz="1600" dirty="0" err="1"/>
              <a:t>Teevan</a:t>
            </a:r>
            <a:r>
              <a:rPr lang="en-US" sz="1600" dirty="0"/>
              <a:t>. Modeling and analysis of cross-session search tasks. SIGIR2011, pages 5–14, ACM.</a:t>
            </a:r>
          </a:p>
          <a:p>
            <a:pPr>
              <a:spcBef>
                <a:spcPts val="500"/>
              </a:spcBef>
            </a:pPr>
            <a:r>
              <a:rPr lang="en-US" sz="1600" dirty="0" smtClean="0"/>
              <a:t>Z</a:t>
            </a:r>
            <a:r>
              <a:rPr lang="en-US" sz="1600" dirty="0"/>
              <a:t>. Liao, Y. Song, L.-w. He, and Y. Huang. Evaluating the effectiveness of search task trails. WWW’12, pages 489–498. ACM</a:t>
            </a:r>
            <a:r>
              <a:rPr lang="en-US" sz="1600" dirty="0" smtClean="0"/>
              <a:t>.</a:t>
            </a:r>
          </a:p>
          <a:p>
            <a:pPr>
              <a:spcBef>
                <a:spcPts val="500"/>
              </a:spcBef>
            </a:pPr>
            <a:r>
              <a:rPr lang="en-US" sz="1600" dirty="0" err="1"/>
              <a:t>Teevan</a:t>
            </a:r>
            <a:r>
              <a:rPr lang="en-US" sz="1600" dirty="0"/>
              <a:t>, Jaime, Susan T. </a:t>
            </a:r>
            <a:r>
              <a:rPr lang="en-US" sz="1600" dirty="0" err="1"/>
              <a:t>Dumais</a:t>
            </a:r>
            <a:r>
              <a:rPr lang="en-US" sz="1600" dirty="0"/>
              <a:t>, and Eric Horvitz. "Personalizing search via automated analysis of interests and activities." </a:t>
            </a:r>
            <a:r>
              <a:rPr lang="en-US" sz="1600" i="1" dirty="0"/>
              <a:t>Proceedings of the 28th annual international ACM SIGIR conference on Research and development in information retrieval</a:t>
            </a:r>
            <a:r>
              <a:rPr lang="en-US" sz="1600" dirty="0"/>
              <a:t>. ACM, 2005.</a:t>
            </a:r>
          </a:p>
          <a:p>
            <a:pPr>
              <a:spcBef>
                <a:spcPts val="500"/>
              </a:spcBef>
            </a:pPr>
            <a:r>
              <a:rPr lang="en-US" sz="1600" dirty="0"/>
              <a:t>White, </a:t>
            </a:r>
            <a:r>
              <a:rPr lang="en-US" sz="1600" dirty="0" err="1"/>
              <a:t>Ryen</a:t>
            </a:r>
            <a:r>
              <a:rPr lang="en-US" sz="1600" dirty="0"/>
              <a:t> W., and Steven M. Drucker. "Investigating behavioral variability in web search." </a:t>
            </a:r>
            <a:r>
              <a:rPr lang="en-US" sz="1600" i="1" dirty="0"/>
              <a:t>Proceedings of the 16th international conference on World Wide Web</a:t>
            </a:r>
            <a:r>
              <a:rPr lang="en-US" sz="1600" dirty="0"/>
              <a:t>. ACM, 2007</a:t>
            </a:r>
            <a:r>
              <a:rPr lang="en-US" sz="1600" dirty="0" smtClean="0"/>
              <a:t>.</a:t>
            </a:r>
          </a:p>
          <a:p>
            <a:pPr>
              <a:spcBef>
                <a:spcPts val="500"/>
              </a:spcBef>
            </a:pPr>
            <a:r>
              <a:rPr lang="en-US" sz="1600" dirty="0"/>
              <a:t>Shen, </a:t>
            </a:r>
            <a:r>
              <a:rPr lang="en-US" sz="1600" dirty="0" err="1"/>
              <a:t>Xuehua</a:t>
            </a:r>
            <a:r>
              <a:rPr lang="en-US" sz="1600" dirty="0"/>
              <a:t>, Bin Tan, and </a:t>
            </a:r>
            <a:r>
              <a:rPr lang="en-US" sz="1600" dirty="0" err="1"/>
              <a:t>ChengXiang</a:t>
            </a:r>
            <a:r>
              <a:rPr lang="en-US" sz="1600" dirty="0"/>
              <a:t> </a:t>
            </a:r>
            <a:r>
              <a:rPr lang="en-US" sz="1600" dirty="0" err="1"/>
              <a:t>Zhai</a:t>
            </a:r>
            <a:r>
              <a:rPr lang="en-US" sz="1600" dirty="0"/>
              <a:t>. "Context-sensitive information retrieval using implicit feedback." </a:t>
            </a:r>
            <a:r>
              <a:rPr lang="en-US" sz="1600" i="1" dirty="0"/>
              <a:t>Proceedings of the 28th annual international ACM SIGIR conference on Research and development in information retrieval</a:t>
            </a:r>
            <a:r>
              <a:rPr lang="en-US" sz="1600" dirty="0"/>
              <a:t>. ACM, 2005</a:t>
            </a:r>
            <a:r>
              <a:rPr lang="en-US" sz="1600" dirty="0" smtClean="0"/>
              <a:t>.</a:t>
            </a:r>
          </a:p>
          <a:p>
            <a:r>
              <a:rPr lang="en-US" sz="1600" dirty="0"/>
              <a:t>Zhang, Y., Chen, W., Wang, D., &amp; Yang, Q. User-click modeling for understanding and predicting search-behavior. In SIGKDD'11, (pp. 1388-1396). ACM</a:t>
            </a:r>
            <a:r>
              <a:rPr lang="en-US" sz="1600" dirty="0" smtClean="0"/>
              <a:t>.</a:t>
            </a:r>
          </a:p>
          <a:p>
            <a:r>
              <a:rPr lang="en-US" sz="1600" dirty="0" err="1"/>
              <a:t>Feild</a:t>
            </a:r>
            <a:r>
              <a:rPr lang="en-US" sz="1600" dirty="0"/>
              <a:t>, H., &amp; Allan, J. Task-aware query recommendation. In SIGIR'13, (pp. 83-92). ACM</a:t>
            </a:r>
            <a:r>
              <a:rPr lang="en-US" sz="1600" dirty="0" smtClean="0"/>
              <a:t>.</a:t>
            </a:r>
          </a:p>
          <a:p>
            <a:r>
              <a:rPr lang="en-US" sz="1600" dirty="0"/>
              <a:t>Cao, H., Hu, D. H., Shen, D., Jiang, D., Sun, J. T., Chen, E., &amp; Yang, Q. Context-aware query classification. In SIGIR'09, (pp. 3-10). ACM.</a:t>
            </a:r>
          </a:p>
        </p:txBody>
      </p:sp>
      <p:sp>
        <p:nvSpPr>
          <p:cNvPr id="6" name="Slide Number Placeholder 5"/>
          <p:cNvSpPr>
            <a:spLocks noGrp="1"/>
          </p:cNvSpPr>
          <p:nvPr>
            <p:ph type="sldNum" sz="quarter" idx="12"/>
          </p:nvPr>
        </p:nvSpPr>
        <p:spPr/>
        <p:txBody>
          <a:bodyPr/>
          <a:lstStyle/>
          <a:p>
            <a:fld id="{9F2AE6BE-DF6A-4399-AA13-CB69E4F325FD}" type="slidenum">
              <a:rPr lang="en-US" smtClean="0"/>
              <a:t>40</a:t>
            </a:fld>
            <a:endParaRPr lang="en-US"/>
          </a:p>
        </p:txBody>
      </p:sp>
    </p:spTree>
    <p:extLst>
      <p:ext uri="{BB962C8B-B14F-4D97-AF65-F5344CB8AC3E}">
        <p14:creationId xmlns:p14="http://schemas.microsoft.com/office/powerpoint/2010/main" val="1229068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err="1" smtClean="0"/>
              <a:t>ChengXiang</a:t>
            </a:r>
            <a:r>
              <a:rPr lang="en-US" dirty="0" smtClean="0"/>
              <a:t> </a:t>
            </a:r>
            <a:r>
              <a:rPr lang="en-US" dirty="0" err="1" smtClean="0"/>
              <a:t>Zhai</a:t>
            </a:r>
            <a:r>
              <a:rPr lang="en-US" dirty="0" smtClean="0"/>
              <a:t> and team members in TIMAN group</a:t>
            </a:r>
          </a:p>
          <a:p>
            <a:r>
              <a:rPr lang="en-US" dirty="0" smtClean="0"/>
              <a:t>Yang Song, </a:t>
            </a:r>
            <a:r>
              <a:rPr lang="en-US" dirty="0" err="1" smtClean="0"/>
              <a:t>Xiaodong</a:t>
            </a:r>
            <a:r>
              <a:rPr lang="en-US" dirty="0" smtClean="0"/>
              <a:t> He, Ming-Wei </a:t>
            </a:r>
            <a:r>
              <a:rPr lang="en-US" dirty="0" smtClean="0"/>
              <a:t>Chang, Ryen </a:t>
            </a:r>
            <a:r>
              <a:rPr lang="en-US" dirty="0" smtClean="0"/>
              <a:t>W. </a:t>
            </a:r>
            <a:r>
              <a:rPr lang="en-US" dirty="0" smtClean="0"/>
              <a:t>White and </a:t>
            </a:r>
            <a:r>
              <a:rPr lang="en-US" dirty="0" err="1" smtClean="0"/>
              <a:t>Kuansan</a:t>
            </a:r>
            <a:r>
              <a:rPr lang="en-US" dirty="0" smtClean="0"/>
              <a:t> Wang </a:t>
            </a:r>
            <a:r>
              <a:rPr lang="en-US" dirty="0" smtClean="0"/>
              <a:t>from Microsoft Research</a:t>
            </a:r>
          </a:p>
          <a:p>
            <a:endParaRPr lang="en-US" dirty="0"/>
          </a:p>
        </p:txBody>
      </p:sp>
      <p:sp>
        <p:nvSpPr>
          <p:cNvPr id="4" name="Slide Number Placeholder 3"/>
          <p:cNvSpPr>
            <a:spLocks noGrp="1"/>
          </p:cNvSpPr>
          <p:nvPr>
            <p:ph type="sldNum" sz="quarter" idx="12"/>
          </p:nvPr>
        </p:nvSpPr>
        <p:spPr/>
        <p:txBody>
          <a:bodyPr/>
          <a:lstStyle/>
          <a:p>
            <a:fld id="{9F2AE6BE-DF6A-4399-AA13-CB69E4F325FD}" type="slidenum">
              <a:rPr lang="en-US" smtClean="0"/>
              <a:t>41</a:t>
            </a:fld>
            <a:endParaRPr lang="en-US"/>
          </a:p>
        </p:txBody>
      </p:sp>
    </p:spTree>
    <p:extLst>
      <p:ext uri="{BB962C8B-B14F-4D97-AF65-F5344CB8AC3E}">
        <p14:creationId xmlns:p14="http://schemas.microsoft.com/office/powerpoint/2010/main" val="40276278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4850" y="2674938"/>
            <a:ext cx="10515600" cy="2852737"/>
          </a:xfrm>
        </p:spPr>
        <p:txBody>
          <a:bodyPr/>
          <a:lstStyle/>
          <a:p>
            <a:r>
              <a:rPr lang="en-US" dirty="0" smtClean="0"/>
              <a:t>Thank you!</a:t>
            </a:r>
            <a:endParaRPr lang="en-US" dirty="0"/>
          </a:p>
        </p:txBody>
      </p:sp>
      <p:sp>
        <p:nvSpPr>
          <p:cNvPr id="61" name="Text Placeholder 60"/>
          <p:cNvSpPr>
            <a:spLocks noGrp="1"/>
          </p:cNvSpPr>
          <p:nvPr>
            <p:ph type="body" idx="1"/>
          </p:nvPr>
        </p:nvSpPr>
        <p:spPr>
          <a:xfrm>
            <a:off x="704850" y="5554663"/>
            <a:ext cx="10515600" cy="1500187"/>
          </a:xfrm>
        </p:spPr>
        <p:txBody>
          <a:bodyPr/>
          <a:lstStyle/>
          <a:p>
            <a:r>
              <a:rPr lang="en-US" dirty="0" smtClean="0"/>
              <a:t>Q&amp;A</a:t>
            </a:r>
            <a:endParaRPr lang="en-US" dirty="0"/>
          </a:p>
        </p:txBody>
      </p:sp>
      <p:pic>
        <p:nvPicPr>
          <p:cNvPr id="6" name="Picture 4" descr="  Clipart Man Magnifying Glass Study Curiosity wallpapers"/>
          <p:cNvPicPr>
            <a:picLocks noChangeAspect="1" noChangeArrowheads="1"/>
          </p:cNvPicPr>
          <p:nvPr/>
        </p:nvPicPr>
        <p:blipFill>
          <a:blip r:embed="rId2" cstate="print"/>
          <a:srcRect/>
          <a:stretch>
            <a:fillRect/>
          </a:stretch>
        </p:blipFill>
        <p:spPr bwMode="auto">
          <a:xfrm>
            <a:off x="0" y="0"/>
            <a:ext cx="5540829" cy="3552826"/>
          </a:xfrm>
          <a:prstGeom prst="rect">
            <a:avLst/>
          </a:prstGeom>
          <a:noFill/>
        </p:spPr>
      </p:pic>
      <p:sp>
        <p:nvSpPr>
          <p:cNvPr id="5" name="Slide Number Placeholder 4"/>
          <p:cNvSpPr>
            <a:spLocks noGrp="1"/>
          </p:cNvSpPr>
          <p:nvPr>
            <p:ph type="sldNum" sz="quarter" idx="12"/>
          </p:nvPr>
        </p:nvSpPr>
        <p:spPr/>
        <p:txBody>
          <a:bodyPr/>
          <a:lstStyle/>
          <a:p>
            <a:fld id="{D0EF6AEB-6F7C-4D8D-B527-6B725876CA94}" type="slidenum">
              <a:rPr lang="en-US" smtClean="0"/>
              <a:t>42</a:t>
            </a:fld>
            <a:endParaRPr lang="en-US"/>
          </a:p>
        </p:txBody>
      </p:sp>
      <p:sp>
        <p:nvSpPr>
          <p:cNvPr id="7" name="Rectangle 6"/>
          <p:cNvSpPr/>
          <p:nvPr/>
        </p:nvSpPr>
        <p:spPr>
          <a:xfrm>
            <a:off x="5091564" y="2765406"/>
            <a:ext cx="6056159" cy="954107"/>
          </a:xfrm>
          <a:prstGeom prst="rect">
            <a:avLst/>
          </a:prstGeom>
        </p:spPr>
        <p:txBody>
          <a:bodyPr wrap="square">
            <a:spAutoFit/>
          </a:bodyPr>
          <a:lstStyle/>
          <a:p>
            <a:r>
              <a:rPr lang="en-US" sz="3200" b="1" i="1" dirty="0" smtClean="0"/>
              <a:t>Task</a:t>
            </a:r>
            <a:r>
              <a:rPr lang="en-US" sz="2400" b="1" i="1" dirty="0" smtClean="0"/>
              <a:t>: a new perspective for us to understand users’ search intent</a:t>
            </a:r>
            <a:endParaRPr lang="en-US" sz="2400" b="1" i="1" dirty="0"/>
          </a:p>
        </p:txBody>
      </p:sp>
      <p:sp>
        <p:nvSpPr>
          <p:cNvPr id="2" name="Date Placeholder 1"/>
          <p:cNvSpPr>
            <a:spLocks noGrp="1"/>
          </p:cNvSpPr>
          <p:nvPr>
            <p:ph type="dt" sz="half" idx="10"/>
          </p:nvPr>
        </p:nvSpPr>
        <p:spPr/>
        <p:txBody>
          <a:bodyPr/>
          <a:lstStyle/>
          <a:p>
            <a:fld id="{B7AC7626-E8BE-4275-AC87-933CE2793230}" type="datetime1">
              <a:rPr lang="en-US" smtClean="0"/>
              <a:t>2/28/2014</a:t>
            </a:fld>
            <a:endParaRPr lang="en-US"/>
          </a:p>
        </p:txBody>
      </p:sp>
      <p:sp>
        <p:nvSpPr>
          <p:cNvPr id="3" name="Footer Placeholder 2"/>
          <p:cNvSpPr>
            <a:spLocks noGrp="1"/>
          </p:cNvSpPr>
          <p:nvPr>
            <p:ph type="ftr" sz="quarter" idx="11"/>
          </p:nvPr>
        </p:nvSpPr>
        <p:spPr/>
        <p:txBody>
          <a:bodyPr/>
          <a:lstStyle/>
          <a:p>
            <a:r>
              <a:rPr lang="en-US" smtClean="0"/>
              <a:t>WSDM'2014 @ New York City</a:t>
            </a:r>
            <a:endParaRPr lang="en-US"/>
          </a:p>
        </p:txBody>
      </p:sp>
      <p:grpSp>
        <p:nvGrpSpPr>
          <p:cNvPr id="10" name="Group 9"/>
          <p:cNvGrpSpPr/>
          <p:nvPr/>
        </p:nvGrpSpPr>
        <p:grpSpPr>
          <a:xfrm>
            <a:off x="5959291" y="3836884"/>
            <a:ext cx="4388218" cy="1350221"/>
            <a:chOff x="2057400" y="4343400"/>
            <a:chExt cx="4953000" cy="1524000"/>
          </a:xfrm>
        </p:grpSpPr>
        <p:sp>
          <p:nvSpPr>
            <p:cNvPr id="11" name="Arc 10"/>
            <p:cNvSpPr/>
            <p:nvPr/>
          </p:nvSpPr>
          <p:spPr>
            <a:xfrm>
              <a:off x="2286000" y="4419600"/>
              <a:ext cx="762000" cy="1371600"/>
            </a:xfrm>
            <a:prstGeom prst="arc">
              <a:avLst>
                <a:gd name="adj1" fmla="val 10747484"/>
                <a:gd name="adj2" fmla="val 0"/>
              </a:avLst>
            </a:prstGeom>
            <a:ln w="28575">
              <a:solidFill>
                <a:srgbClr val="00B05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p:cNvSpPr/>
            <p:nvPr/>
          </p:nvSpPr>
          <p:spPr>
            <a:xfrm>
              <a:off x="3048000" y="4343400"/>
              <a:ext cx="2209800" cy="1524000"/>
            </a:xfrm>
            <a:prstGeom prst="arc">
              <a:avLst>
                <a:gd name="adj1" fmla="val 10747484"/>
                <a:gd name="adj2" fmla="val 0"/>
              </a:avLst>
            </a:prstGeom>
            <a:ln w="28575">
              <a:solidFill>
                <a:srgbClr val="00B05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p:cNvSpPr/>
            <p:nvPr/>
          </p:nvSpPr>
          <p:spPr>
            <a:xfrm>
              <a:off x="2286000" y="4495800"/>
              <a:ext cx="1447800" cy="1143000"/>
            </a:xfrm>
            <a:prstGeom prst="arc">
              <a:avLst>
                <a:gd name="adj1" fmla="val 10747484"/>
                <a:gd name="adj2" fmla="val 0"/>
              </a:avLst>
            </a:prstGeom>
            <a:ln w="28575">
              <a:solidFill>
                <a:srgbClr val="0070C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p:cNvSpPr/>
            <p:nvPr/>
          </p:nvSpPr>
          <p:spPr>
            <a:xfrm>
              <a:off x="3733800" y="4572000"/>
              <a:ext cx="762000" cy="990600"/>
            </a:xfrm>
            <a:prstGeom prst="arc">
              <a:avLst>
                <a:gd name="adj1" fmla="val 10747484"/>
                <a:gd name="adj2" fmla="val 0"/>
              </a:avLst>
            </a:prstGeom>
            <a:ln w="28575">
              <a:solidFill>
                <a:srgbClr val="0070C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p:cNvSpPr/>
            <p:nvPr/>
          </p:nvSpPr>
          <p:spPr>
            <a:xfrm>
              <a:off x="4495800" y="4572000"/>
              <a:ext cx="1524000" cy="990600"/>
            </a:xfrm>
            <a:prstGeom prst="arc">
              <a:avLst>
                <a:gd name="adj1" fmla="val 10747484"/>
                <a:gd name="adj2" fmla="val 0"/>
              </a:avLst>
            </a:prstGeom>
            <a:ln w="28575">
              <a:solidFill>
                <a:srgbClr val="0070C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p:cNvSpPr/>
            <p:nvPr/>
          </p:nvSpPr>
          <p:spPr>
            <a:xfrm>
              <a:off x="6019800" y="4648200"/>
              <a:ext cx="762000" cy="838200"/>
            </a:xfrm>
            <a:prstGeom prst="arc">
              <a:avLst>
                <a:gd name="adj1" fmla="val 10747484"/>
                <a:gd name="adj2" fmla="val 584826"/>
              </a:avLst>
            </a:prstGeom>
            <a:ln w="28575">
              <a:solidFill>
                <a:srgbClr val="0070C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Oval 16"/>
            <p:cNvSpPr/>
            <p:nvPr/>
          </p:nvSpPr>
          <p:spPr>
            <a:xfrm>
              <a:off x="2819400" y="5105400"/>
              <a:ext cx="457200" cy="457200"/>
            </a:xfrm>
            <a:prstGeom prst="ellipse">
              <a:avLst/>
            </a:prstGeom>
            <a:solidFill>
              <a:srgbClr val="00B05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819400" y="5105400"/>
              <a:ext cx="457200" cy="400110"/>
            </a:xfrm>
            <a:prstGeom prst="rect">
              <a:avLst/>
            </a:prstGeom>
            <a:noFill/>
          </p:spPr>
          <p:txBody>
            <a:bodyPr wrap="square" rtlCol="0">
              <a:spAutoFit/>
            </a:bodyPr>
            <a:lstStyle/>
            <a:p>
              <a:r>
                <a:rPr lang="en-US" sz="2000" dirty="0" smtClean="0"/>
                <a:t>q</a:t>
              </a:r>
              <a:r>
                <a:rPr lang="en-US" sz="2000" baseline="-25000" dirty="0" smtClean="0"/>
                <a:t>1</a:t>
              </a:r>
              <a:endParaRPr lang="en-US" sz="2000" baseline="-25000" dirty="0"/>
            </a:p>
          </p:txBody>
        </p:sp>
        <p:sp>
          <p:nvSpPr>
            <p:cNvPr id="19" name="Oval 18"/>
            <p:cNvSpPr/>
            <p:nvPr/>
          </p:nvSpPr>
          <p:spPr>
            <a:xfrm>
              <a:off x="3505200" y="5105400"/>
              <a:ext cx="457200" cy="457200"/>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05200" y="5105400"/>
              <a:ext cx="457200" cy="400110"/>
            </a:xfrm>
            <a:prstGeom prst="rect">
              <a:avLst/>
            </a:prstGeom>
            <a:noFill/>
          </p:spPr>
          <p:txBody>
            <a:bodyPr wrap="square" rtlCol="0">
              <a:spAutoFit/>
            </a:bodyPr>
            <a:lstStyle/>
            <a:p>
              <a:r>
                <a:rPr lang="en-US" sz="2000" dirty="0" smtClean="0">
                  <a:solidFill>
                    <a:schemeClr val="bg1"/>
                  </a:solidFill>
                </a:rPr>
                <a:t>q</a:t>
              </a:r>
              <a:r>
                <a:rPr lang="en-US" sz="2000" baseline="-25000" dirty="0" smtClean="0">
                  <a:solidFill>
                    <a:schemeClr val="bg1"/>
                  </a:solidFill>
                </a:rPr>
                <a:t>2</a:t>
              </a:r>
              <a:endParaRPr lang="en-US" sz="2000" baseline="-25000" dirty="0">
                <a:solidFill>
                  <a:schemeClr val="bg1"/>
                </a:solidFill>
              </a:endParaRPr>
            </a:p>
          </p:txBody>
        </p:sp>
        <p:sp>
          <p:nvSpPr>
            <p:cNvPr id="21" name="Oval 20"/>
            <p:cNvSpPr/>
            <p:nvPr/>
          </p:nvSpPr>
          <p:spPr>
            <a:xfrm>
              <a:off x="4267200" y="5105400"/>
              <a:ext cx="457200" cy="457200"/>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267200" y="5105400"/>
              <a:ext cx="457200" cy="400110"/>
            </a:xfrm>
            <a:prstGeom prst="rect">
              <a:avLst/>
            </a:prstGeom>
            <a:noFill/>
          </p:spPr>
          <p:txBody>
            <a:bodyPr wrap="square" rtlCol="0">
              <a:spAutoFit/>
            </a:bodyPr>
            <a:lstStyle/>
            <a:p>
              <a:r>
                <a:rPr lang="en-US" sz="2000" dirty="0" smtClean="0">
                  <a:solidFill>
                    <a:schemeClr val="bg1"/>
                  </a:solidFill>
                </a:rPr>
                <a:t>q</a:t>
              </a:r>
              <a:r>
                <a:rPr lang="en-US" sz="2000" baseline="-25000" dirty="0" smtClean="0">
                  <a:solidFill>
                    <a:schemeClr val="bg1"/>
                  </a:solidFill>
                </a:rPr>
                <a:t>3</a:t>
              </a:r>
              <a:endParaRPr lang="en-US" sz="2000" baseline="-25000" dirty="0">
                <a:solidFill>
                  <a:schemeClr val="bg1"/>
                </a:solidFill>
              </a:endParaRPr>
            </a:p>
          </p:txBody>
        </p:sp>
        <p:sp>
          <p:nvSpPr>
            <p:cNvPr id="23" name="Oval 22"/>
            <p:cNvSpPr/>
            <p:nvPr/>
          </p:nvSpPr>
          <p:spPr>
            <a:xfrm>
              <a:off x="5029200" y="5105400"/>
              <a:ext cx="457200" cy="457200"/>
            </a:xfrm>
            <a:prstGeom prst="ellipse">
              <a:avLst/>
            </a:prstGeom>
            <a:solidFill>
              <a:srgbClr val="00B05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029200" y="5105400"/>
              <a:ext cx="457200" cy="400110"/>
            </a:xfrm>
            <a:prstGeom prst="rect">
              <a:avLst/>
            </a:prstGeom>
            <a:noFill/>
          </p:spPr>
          <p:txBody>
            <a:bodyPr wrap="square" rtlCol="0">
              <a:spAutoFit/>
            </a:bodyPr>
            <a:lstStyle/>
            <a:p>
              <a:r>
                <a:rPr lang="en-US" sz="2000" dirty="0" smtClean="0"/>
                <a:t>q</a:t>
              </a:r>
              <a:r>
                <a:rPr lang="en-US" sz="2000" baseline="-25000" dirty="0" smtClean="0"/>
                <a:t>4</a:t>
              </a:r>
              <a:endParaRPr lang="en-US" sz="2000" baseline="-25000" dirty="0"/>
            </a:p>
          </p:txBody>
        </p:sp>
        <p:sp>
          <p:nvSpPr>
            <p:cNvPr id="25" name="Oval 24"/>
            <p:cNvSpPr/>
            <p:nvPr/>
          </p:nvSpPr>
          <p:spPr>
            <a:xfrm>
              <a:off x="6553200" y="5105400"/>
              <a:ext cx="457200" cy="457200"/>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553200" y="5105400"/>
              <a:ext cx="457200" cy="400110"/>
            </a:xfrm>
            <a:prstGeom prst="rect">
              <a:avLst/>
            </a:prstGeom>
            <a:noFill/>
          </p:spPr>
          <p:txBody>
            <a:bodyPr wrap="square" rtlCol="0">
              <a:spAutoFit/>
            </a:bodyPr>
            <a:lstStyle/>
            <a:p>
              <a:r>
                <a:rPr lang="en-US" sz="2000" dirty="0" smtClean="0">
                  <a:solidFill>
                    <a:schemeClr val="bg1"/>
                  </a:solidFill>
                </a:rPr>
                <a:t>q</a:t>
              </a:r>
              <a:r>
                <a:rPr lang="en-US" sz="2000" baseline="-25000" dirty="0" smtClean="0">
                  <a:solidFill>
                    <a:schemeClr val="bg1"/>
                  </a:solidFill>
                </a:rPr>
                <a:t>6</a:t>
              </a:r>
              <a:endParaRPr lang="en-US" sz="2000" baseline="-25000" dirty="0">
                <a:solidFill>
                  <a:schemeClr val="bg1"/>
                </a:solidFill>
              </a:endParaRPr>
            </a:p>
          </p:txBody>
        </p:sp>
        <p:sp>
          <p:nvSpPr>
            <p:cNvPr id="27" name="Oval 26"/>
            <p:cNvSpPr/>
            <p:nvPr/>
          </p:nvSpPr>
          <p:spPr>
            <a:xfrm>
              <a:off x="5791200" y="5105400"/>
              <a:ext cx="457200" cy="457200"/>
            </a:xfrm>
            <a:prstGeom prst="ellipse">
              <a:avLst/>
            </a:prstGeom>
            <a:solidFill>
              <a:srgbClr val="0070C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5791200" y="5105400"/>
              <a:ext cx="457200" cy="400110"/>
            </a:xfrm>
            <a:prstGeom prst="rect">
              <a:avLst/>
            </a:prstGeom>
            <a:noFill/>
          </p:spPr>
          <p:txBody>
            <a:bodyPr wrap="square" rtlCol="0">
              <a:spAutoFit/>
            </a:bodyPr>
            <a:lstStyle/>
            <a:p>
              <a:r>
                <a:rPr lang="en-US" sz="2000" dirty="0" smtClean="0">
                  <a:solidFill>
                    <a:schemeClr val="bg1"/>
                  </a:solidFill>
                </a:rPr>
                <a:t>q</a:t>
              </a:r>
              <a:r>
                <a:rPr lang="en-US" sz="2000" baseline="-25000" dirty="0" smtClean="0">
                  <a:solidFill>
                    <a:schemeClr val="bg1"/>
                  </a:solidFill>
                </a:rPr>
                <a:t>5</a:t>
              </a:r>
              <a:endParaRPr lang="en-US" sz="2000" baseline="-25000" dirty="0">
                <a:solidFill>
                  <a:schemeClr val="bg1"/>
                </a:solidFill>
              </a:endParaRPr>
            </a:p>
          </p:txBody>
        </p:sp>
        <p:sp>
          <p:nvSpPr>
            <p:cNvPr id="29" name="Oval 28"/>
            <p:cNvSpPr/>
            <p:nvPr/>
          </p:nvSpPr>
          <p:spPr>
            <a:xfrm>
              <a:off x="2057400" y="5105400"/>
              <a:ext cx="457200" cy="45720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057400" y="5105400"/>
              <a:ext cx="457200" cy="400110"/>
            </a:xfrm>
            <a:prstGeom prst="rect">
              <a:avLst/>
            </a:prstGeom>
            <a:noFill/>
          </p:spPr>
          <p:txBody>
            <a:bodyPr wrap="square" rtlCol="0">
              <a:spAutoFit/>
            </a:bodyPr>
            <a:lstStyle/>
            <a:p>
              <a:r>
                <a:rPr lang="en-US" sz="2000" dirty="0" smtClean="0"/>
                <a:t>q</a:t>
              </a:r>
              <a:r>
                <a:rPr lang="en-US" sz="2000" baseline="-25000" dirty="0" smtClean="0"/>
                <a:t>0</a:t>
              </a:r>
              <a:endParaRPr lang="en-US" sz="2000" baseline="-25000" dirty="0"/>
            </a:p>
          </p:txBody>
        </p:sp>
      </p:grpSp>
    </p:spTree>
    <p:extLst>
      <p:ext uri="{BB962C8B-B14F-4D97-AF65-F5344CB8AC3E}">
        <p14:creationId xmlns:p14="http://schemas.microsoft.com/office/powerpoint/2010/main" val="2170483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4"/>
          <p:cNvPicPr>
            <a:picLocks noChangeAspect="1" noChangeArrowheads="1"/>
          </p:cNvPicPr>
          <p:nvPr/>
        </p:nvPicPr>
        <p:blipFill>
          <a:blip r:embed="rId2" cstate="print">
            <a:duotone>
              <a:schemeClr val="accent4">
                <a:shade val="45000"/>
                <a:satMod val="135000"/>
              </a:schemeClr>
              <a:prstClr val="white"/>
            </a:duotone>
          </a:blip>
          <a:srcRect/>
          <a:stretch>
            <a:fillRect/>
          </a:stretch>
        </p:blipFill>
        <p:spPr bwMode="auto">
          <a:xfrm>
            <a:off x="1992367" y="2167358"/>
            <a:ext cx="841121" cy="841121"/>
          </a:xfrm>
          <a:prstGeom prst="rect">
            <a:avLst/>
          </a:prstGeom>
          <a:noFill/>
          <a:ln w="9525">
            <a:noFill/>
            <a:miter lim="800000"/>
            <a:headEnd/>
            <a:tailEnd/>
          </a:ln>
        </p:spPr>
      </p:pic>
      <p:pic>
        <p:nvPicPr>
          <p:cNvPr id="38" name="Picture 37"/>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1936226" y="3507879"/>
            <a:ext cx="811459" cy="811459"/>
          </a:xfrm>
          <a:prstGeom prst="rect">
            <a:avLst/>
          </a:prstGeom>
          <a:noFill/>
          <a:ln w="9525">
            <a:noFill/>
            <a:miter lim="800000"/>
            <a:headEnd/>
            <a:tailEnd/>
          </a:ln>
        </p:spPr>
      </p:pic>
      <p:pic>
        <p:nvPicPr>
          <p:cNvPr id="39" name="Picture 16"/>
          <p:cNvPicPr>
            <a:picLocks noChangeAspect="1" noChangeArrowheads="1"/>
          </p:cNvPicPr>
          <p:nvPr/>
        </p:nvPicPr>
        <p:blipFill>
          <a:blip r:embed="rId4" cstate="print"/>
          <a:srcRect/>
          <a:stretch>
            <a:fillRect/>
          </a:stretch>
        </p:blipFill>
        <p:spPr bwMode="auto">
          <a:xfrm>
            <a:off x="1992367" y="4896060"/>
            <a:ext cx="711752" cy="711752"/>
          </a:xfrm>
          <a:prstGeom prst="rect">
            <a:avLst/>
          </a:prstGeom>
          <a:noFill/>
          <a:ln w="9525">
            <a:noFill/>
            <a:miter lim="800000"/>
            <a:headEnd/>
            <a:tailEnd/>
          </a:ln>
        </p:spPr>
      </p:pic>
      <p:sp>
        <p:nvSpPr>
          <p:cNvPr id="9" name="Title 8"/>
          <p:cNvSpPr>
            <a:spLocks noGrp="1"/>
          </p:cNvSpPr>
          <p:nvPr>
            <p:ph type="title"/>
          </p:nvPr>
        </p:nvSpPr>
        <p:spPr>
          <a:xfrm>
            <a:off x="837110" y="150554"/>
            <a:ext cx="10515600" cy="1325563"/>
          </a:xfrm>
        </p:spPr>
        <p:txBody>
          <a:bodyPr/>
          <a:lstStyle/>
          <a:p>
            <a:r>
              <a:rPr lang="en-US" dirty="0"/>
              <a:t>Task-based Analysis: A Comprehensive View</a:t>
            </a:r>
            <a:endParaRPr lang="en-US" dirty="0"/>
          </a:p>
        </p:txBody>
      </p:sp>
      <p:grpSp>
        <p:nvGrpSpPr>
          <p:cNvPr id="10" name="Group 9"/>
          <p:cNvGrpSpPr/>
          <p:nvPr/>
        </p:nvGrpSpPr>
        <p:grpSpPr>
          <a:xfrm>
            <a:off x="3995149" y="2518693"/>
            <a:ext cx="2362200" cy="274320"/>
            <a:chOff x="4546954" y="2206014"/>
            <a:chExt cx="2362200" cy="274320"/>
          </a:xfrm>
        </p:grpSpPr>
        <p:sp>
          <p:nvSpPr>
            <p:cNvPr id="60" name="Oval 59"/>
            <p:cNvSpPr/>
            <p:nvPr/>
          </p:nvSpPr>
          <p:spPr>
            <a:xfrm>
              <a:off x="4623154" y="2272066"/>
              <a:ext cx="152400" cy="152400"/>
            </a:xfrm>
            <a:prstGeom prst="ellipse">
              <a:avLst/>
            </a:prstGeom>
            <a:no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20000"/>
                    <a:lumOff val="80000"/>
                  </a:schemeClr>
                </a:solidFill>
              </a:endParaRPr>
            </a:p>
          </p:txBody>
        </p:sp>
        <p:sp>
          <p:nvSpPr>
            <p:cNvPr id="61" name="Oval 60"/>
            <p:cNvSpPr/>
            <p:nvPr/>
          </p:nvSpPr>
          <p:spPr>
            <a:xfrm>
              <a:off x="4851754" y="2272066"/>
              <a:ext cx="152400" cy="152400"/>
            </a:xfrm>
            <a:prstGeom prst="ellipse">
              <a:avLst/>
            </a:prstGeom>
            <a:no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20000"/>
                    <a:lumOff val="80000"/>
                  </a:schemeClr>
                </a:solidFill>
              </a:endParaRPr>
            </a:p>
          </p:txBody>
        </p:sp>
        <p:sp>
          <p:nvSpPr>
            <p:cNvPr id="62" name="Oval 61"/>
            <p:cNvSpPr/>
            <p:nvPr/>
          </p:nvSpPr>
          <p:spPr>
            <a:xfrm>
              <a:off x="5156554" y="2272066"/>
              <a:ext cx="152400" cy="152400"/>
            </a:xfrm>
            <a:prstGeom prst="ellipse">
              <a:avLst/>
            </a:prstGeom>
            <a:no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20000"/>
                    <a:lumOff val="80000"/>
                  </a:schemeClr>
                </a:solidFill>
              </a:endParaRPr>
            </a:p>
          </p:txBody>
        </p:sp>
        <p:sp>
          <p:nvSpPr>
            <p:cNvPr id="64" name="Oval 63"/>
            <p:cNvSpPr/>
            <p:nvPr/>
          </p:nvSpPr>
          <p:spPr>
            <a:xfrm>
              <a:off x="5369018" y="2272066"/>
              <a:ext cx="152400" cy="152400"/>
            </a:xfrm>
            <a:prstGeom prst="ellipse">
              <a:avLst/>
            </a:prstGeom>
            <a:no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20000"/>
                    <a:lumOff val="80000"/>
                  </a:schemeClr>
                </a:solidFill>
              </a:endParaRPr>
            </a:p>
          </p:txBody>
        </p:sp>
        <p:sp>
          <p:nvSpPr>
            <p:cNvPr id="72" name="Oval 71"/>
            <p:cNvSpPr/>
            <p:nvPr/>
          </p:nvSpPr>
          <p:spPr>
            <a:xfrm>
              <a:off x="5585179" y="2272066"/>
              <a:ext cx="152400" cy="152400"/>
            </a:xfrm>
            <a:prstGeom prst="ellipse">
              <a:avLst/>
            </a:prstGeom>
            <a:no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20000"/>
                    <a:lumOff val="80000"/>
                  </a:schemeClr>
                </a:solidFill>
              </a:endParaRPr>
            </a:p>
          </p:txBody>
        </p:sp>
        <p:sp>
          <p:nvSpPr>
            <p:cNvPr id="73" name="Oval 72"/>
            <p:cNvSpPr/>
            <p:nvPr/>
          </p:nvSpPr>
          <p:spPr>
            <a:xfrm>
              <a:off x="5918554" y="2272066"/>
              <a:ext cx="152400" cy="152400"/>
            </a:xfrm>
            <a:prstGeom prst="ellipse">
              <a:avLst/>
            </a:prstGeom>
            <a:no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20000"/>
                    <a:lumOff val="80000"/>
                  </a:schemeClr>
                </a:solidFill>
              </a:endParaRPr>
            </a:p>
          </p:txBody>
        </p:sp>
        <p:sp>
          <p:nvSpPr>
            <p:cNvPr id="74" name="Oval 73"/>
            <p:cNvSpPr/>
            <p:nvPr/>
          </p:nvSpPr>
          <p:spPr>
            <a:xfrm>
              <a:off x="6147154" y="2272066"/>
              <a:ext cx="152400" cy="152400"/>
            </a:xfrm>
            <a:prstGeom prst="ellipse">
              <a:avLst/>
            </a:prstGeom>
            <a:no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20000"/>
                    <a:lumOff val="80000"/>
                  </a:schemeClr>
                </a:solidFill>
              </a:endParaRPr>
            </a:p>
          </p:txBody>
        </p:sp>
        <p:sp>
          <p:nvSpPr>
            <p:cNvPr id="75" name="Oval 74"/>
            <p:cNvSpPr/>
            <p:nvPr/>
          </p:nvSpPr>
          <p:spPr>
            <a:xfrm>
              <a:off x="6451954" y="2272066"/>
              <a:ext cx="152400" cy="152400"/>
            </a:xfrm>
            <a:prstGeom prst="ellipse">
              <a:avLst/>
            </a:prstGeom>
            <a:no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20000"/>
                    <a:lumOff val="80000"/>
                  </a:schemeClr>
                </a:solidFill>
              </a:endParaRPr>
            </a:p>
          </p:txBody>
        </p:sp>
        <p:sp>
          <p:nvSpPr>
            <p:cNvPr id="76" name="Oval 75"/>
            <p:cNvSpPr/>
            <p:nvPr/>
          </p:nvSpPr>
          <p:spPr>
            <a:xfrm>
              <a:off x="6680554" y="2274618"/>
              <a:ext cx="152400" cy="152400"/>
            </a:xfrm>
            <a:prstGeom prst="ellipse">
              <a:avLst/>
            </a:prstGeom>
            <a:no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20000"/>
                    <a:lumOff val="80000"/>
                  </a:schemeClr>
                </a:solidFill>
              </a:endParaRPr>
            </a:p>
          </p:txBody>
        </p:sp>
        <p:sp>
          <p:nvSpPr>
            <p:cNvPr id="77" name="Rectangle 76"/>
            <p:cNvSpPr/>
            <p:nvPr/>
          </p:nvSpPr>
          <p:spPr>
            <a:xfrm>
              <a:off x="4546954" y="2206014"/>
              <a:ext cx="2362200" cy="274320"/>
            </a:xfrm>
            <a:prstGeom prst="rect">
              <a:avLst/>
            </a:prstGeom>
            <a:no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20000"/>
                    <a:lumOff val="80000"/>
                  </a:schemeClr>
                </a:solidFill>
              </a:endParaRPr>
            </a:p>
          </p:txBody>
        </p:sp>
      </p:grpSp>
      <p:sp>
        <p:nvSpPr>
          <p:cNvPr id="79" name="TextBox 78"/>
          <p:cNvSpPr txBox="1"/>
          <p:nvPr/>
        </p:nvSpPr>
        <p:spPr>
          <a:xfrm>
            <a:off x="3874991" y="2069607"/>
            <a:ext cx="3492308" cy="461665"/>
          </a:xfrm>
          <a:prstGeom prst="rect">
            <a:avLst/>
          </a:prstGeom>
          <a:noFill/>
        </p:spPr>
        <p:txBody>
          <a:bodyPr wrap="square" rtlCol="0">
            <a:spAutoFit/>
          </a:bodyPr>
          <a:lstStyle/>
          <a:p>
            <a:r>
              <a:rPr lang="en-US" sz="2400" dirty="0" smtClean="0">
                <a:solidFill>
                  <a:schemeClr val="accent1">
                    <a:lumMod val="40000"/>
                    <a:lumOff val="60000"/>
                  </a:schemeClr>
                </a:solidFill>
              </a:rPr>
              <a:t>Task: read financial news</a:t>
            </a:r>
            <a:endParaRPr lang="en-US" sz="2400" dirty="0">
              <a:solidFill>
                <a:schemeClr val="accent1">
                  <a:lumMod val="40000"/>
                  <a:lumOff val="60000"/>
                </a:schemeClr>
              </a:solidFill>
            </a:endParaRPr>
          </a:p>
        </p:txBody>
      </p:sp>
      <p:sp>
        <p:nvSpPr>
          <p:cNvPr id="78" name="TextBox 77"/>
          <p:cNvSpPr txBox="1"/>
          <p:nvPr/>
        </p:nvSpPr>
        <p:spPr>
          <a:xfrm>
            <a:off x="3874991" y="3012318"/>
            <a:ext cx="3959638" cy="461665"/>
          </a:xfrm>
          <a:prstGeom prst="rect">
            <a:avLst/>
          </a:prstGeom>
          <a:noFill/>
        </p:spPr>
        <p:txBody>
          <a:bodyPr wrap="square" rtlCol="0">
            <a:spAutoFit/>
          </a:bodyPr>
          <a:lstStyle/>
          <a:p>
            <a:r>
              <a:rPr lang="en-US" sz="2400" dirty="0" smtClean="0">
                <a:solidFill>
                  <a:srgbClr val="FFCCCC"/>
                </a:solidFill>
              </a:rPr>
              <a:t>Task: inquire health insurance</a:t>
            </a:r>
            <a:endParaRPr lang="en-US" sz="2400" dirty="0">
              <a:solidFill>
                <a:srgbClr val="FFCCCC"/>
              </a:solidFill>
            </a:endParaRPr>
          </a:p>
        </p:txBody>
      </p:sp>
      <p:grpSp>
        <p:nvGrpSpPr>
          <p:cNvPr id="13" name="Group 12"/>
          <p:cNvGrpSpPr/>
          <p:nvPr/>
        </p:nvGrpSpPr>
        <p:grpSpPr>
          <a:xfrm>
            <a:off x="3995149" y="3446595"/>
            <a:ext cx="3273552" cy="274320"/>
            <a:chOff x="4243605" y="2921662"/>
            <a:chExt cx="3273552" cy="274320"/>
          </a:xfrm>
        </p:grpSpPr>
        <p:sp>
          <p:nvSpPr>
            <p:cNvPr id="81" name="Oval 80"/>
            <p:cNvSpPr/>
            <p:nvPr/>
          </p:nvSpPr>
          <p:spPr>
            <a:xfrm>
              <a:off x="4310279" y="2988338"/>
              <a:ext cx="152400" cy="152400"/>
            </a:xfrm>
            <a:prstGeom prst="ellipse">
              <a:avLst/>
            </a:prstGeom>
            <a:noFill/>
            <a:ln w="1905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CCC"/>
                </a:solidFill>
              </a:endParaRPr>
            </a:p>
          </p:txBody>
        </p:sp>
        <p:sp>
          <p:nvSpPr>
            <p:cNvPr id="82" name="Oval 81"/>
            <p:cNvSpPr/>
            <p:nvPr/>
          </p:nvSpPr>
          <p:spPr>
            <a:xfrm>
              <a:off x="4538879" y="2988338"/>
              <a:ext cx="152400" cy="152400"/>
            </a:xfrm>
            <a:prstGeom prst="ellipse">
              <a:avLst/>
            </a:prstGeom>
            <a:noFill/>
            <a:ln w="1905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CCC"/>
                </a:solidFill>
              </a:endParaRPr>
            </a:p>
          </p:txBody>
        </p:sp>
        <p:sp>
          <p:nvSpPr>
            <p:cNvPr id="83" name="Oval 82"/>
            <p:cNvSpPr/>
            <p:nvPr/>
          </p:nvSpPr>
          <p:spPr>
            <a:xfrm>
              <a:off x="4843679" y="2988338"/>
              <a:ext cx="152400" cy="152400"/>
            </a:xfrm>
            <a:prstGeom prst="ellipse">
              <a:avLst/>
            </a:prstGeom>
            <a:noFill/>
            <a:ln w="1905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CCC"/>
                </a:solidFill>
              </a:endParaRPr>
            </a:p>
          </p:txBody>
        </p:sp>
        <p:sp>
          <p:nvSpPr>
            <p:cNvPr id="84" name="Oval 83"/>
            <p:cNvSpPr/>
            <p:nvPr/>
          </p:nvSpPr>
          <p:spPr>
            <a:xfrm>
              <a:off x="5056143" y="2988338"/>
              <a:ext cx="152400" cy="152400"/>
            </a:xfrm>
            <a:prstGeom prst="ellipse">
              <a:avLst/>
            </a:prstGeom>
            <a:noFill/>
            <a:ln w="1905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CCC"/>
                </a:solidFill>
              </a:endParaRPr>
            </a:p>
          </p:txBody>
        </p:sp>
        <p:sp>
          <p:nvSpPr>
            <p:cNvPr id="85" name="Oval 84"/>
            <p:cNvSpPr/>
            <p:nvPr/>
          </p:nvSpPr>
          <p:spPr>
            <a:xfrm>
              <a:off x="5272304" y="2988338"/>
              <a:ext cx="152400" cy="152400"/>
            </a:xfrm>
            <a:prstGeom prst="ellipse">
              <a:avLst/>
            </a:prstGeom>
            <a:noFill/>
            <a:ln w="1905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CCC"/>
                </a:solidFill>
              </a:endParaRPr>
            </a:p>
          </p:txBody>
        </p:sp>
        <p:sp>
          <p:nvSpPr>
            <p:cNvPr id="86" name="Oval 85"/>
            <p:cNvSpPr/>
            <p:nvPr/>
          </p:nvSpPr>
          <p:spPr>
            <a:xfrm>
              <a:off x="5605679" y="2988338"/>
              <a:ext cx="152400" cy="152400"/>
            </a:xfrm>
            <a:prstGeom prst="ellipse">
              <a:avLst/>
            </a:prstGeom>
            <a:noFill/>
            <a:ln w="1905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CCC"/>
                </a:solidFill>
              </a:endParaRPr>
            </a:p>
          </p:txBody>
        </p:sp>
        <p:sp>
          <p:nvSpPr>
            <p:cNvPr id="87" name="Oval 86"/>
            <p:cNvSpPr/>
            <p:nvPr/>
          </p:nvSpPr>
          <p:spPr>
            <a:xfrm>
              <a:off x="5834279" y="2988338"/>
              <a:ext cx="152400" cy="152400"/>
            </a:xfrm>
            <a:prstGeom prst="ellipse">
              <a:avLst/>
            </a:prstGeom>
            <a:noFill/>
            <a:ln w="1905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CCC"/>
                </a:solidFill>
              </a:endParaRPr>
            </a:p>
          </p:txBody>
        </p:sp>
        <p:sp>
          <p:nvSpPr>
            <p:cNvPr id="88" name="Oval 87"/>
            <p:cNvSpPr/>
            <p:nvPr/>
          </p:nvSpPr>
          <p:spPr>
            <a:xfrm>
              <a:off x="6139079" y="2988338"/>
              <a:ext cx="152400" cy="152400"/>
            </a:xfrm>
            <a:prstGeom prst="ellipse">
              <a:avLst/>
            </a:prstGeom>
            <a:noFill/>
            <a:ln w="1905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CCC"/>
                </a:solidFill>
              </a:endParaRPr>
            </a:p>
          </p:txBody>
        </p:sp>
        <p:sp>
          <p:nvSpPr>
            <p:cNvPr id="89" name="Oval 88"/>
            <p:cNvSpPr/>
            <p:nvPr/>
          </p:nvSpPr>
          <p:spPr>
            <a:xfrm>
              <a:off x="6367679" y="2988338"/>
              <a:ext cx="152400" cy="152400"/>
            </a:xfrm>
            <a:prstGeom prst="ellipse">
              <a:avLst/>
            </a:prstGeom>
            <a:noFill/>
            <a:ln w="1905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CCC"/>
                </a:solidFill>
              </a:endParaRPr>
            </a:p>
          </p:txBody>
        </p:sp>
        <p:sp>
          <p:nvSpPr>
            <p:cNvPr id="90" name="Rectangle 89"/>
            <p:cNvSpPr/>
            <p:nvPr/>
          </p:nvSpPr>
          <p:spPr>
            <a:xfrm>
              <a:off x="4243605" y="2921662"/>
              <a:ext cx="3273552" cy="274320"/>
            </a:xfrm>
            <a:prstGeom prst="rect">
              <a:avLst/>
            </a:prstGeom>
            <a:noFill/>
            <a:ln w="1905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CCC"/>
                </a:solidFill>
              </a:endParaRPr>
            </a:p>
          </p:txBody>
        </p:sp>
        <p:sp>
          <p:nvSpPr>
            <p:cNvPr id="92" name="Oval 91"/>
            <p:cNvSpPr/>
            <p:nvPr/>
          </p:nvSpPr>
          <p:spPr>
            <a:xfrm>
              <a:off x="6602839" y="2988338"/>
              <a:ext cx="152400" cy="152400"/>
            </a:xfrm>
            <a:prstGeom prst="ellipse">
              <a:avLst/>
            </a:prstGeom>
            <a:noFill/>
            <a:ln w="1905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CCC"/>
                </a:solidFill>
              </a:endParaRPr>
            </a:p>
          </p:txBody>
        </p:sp>
        <p:sp>
          <p:nvSpPr>
            <p:cNvPr id="93" name="Oval 92"/>
            <p:cNvSpPr/>
            <p:nvPr/>
          </p:nvSpPr>
          <p:spPr>
            <a:xfrm>
              <a:off x="7098118" y="2988338"/>
              <a:ext cx="152400" cy="152400"/>
            </a:xfrm>
            <a:prstGeom prst="ellipse">
              <a:avLst/>
            </a:prstGeom>
            <a:noFill/>
            <a:ln w="1905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CCC"/>
                </a:solidFill>
              </a:endParaRPr>
            </a:p>
          </p:txBody>
        </p:sp>
        <p:sp>
          <p:nvSpPr>
            <p:cNvPr id="94" name="Oval 93"/>
            <p:cNvSpPr/>
            <p:nvPr/>
          </p:nvSpPr>
          <p:spPr>
            <a:xfrm>
              <a:off x="7326718" y="2988338"/>
              <a:ext cx="152400" cy="152400"/>
            </a:xfrm>
            <a:prstGeom prst="ellipse">
              <a:avLst/>
            </a:prstGeom>
            <a:noFill/>
            <a:ln w="1905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CCC"/>
                </a:solidFill>
              </a:endParaRPr>
            </a:p>
          </p:txBody>
        </p:sp>
        <p:sp>
          <p:nvSpPr>
            <p:cNvPr id="95" name="Oval 94"/>
            <p:cNvSpPr/>
            <p:nvPr/>
          </p:nvSpPr>
          <p:spPr>
            <a:xfrm>
              <a:off x="6862958" y="2988338"/>
              <a:ext cx="152400" cy="152400"/>
            </a:xfrm>
            <a:prstGeom prst="ellipse">
              <a:avLst/>
            </a:prstGeom>
            <a:noFill/>
            <a:ln w="1905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CCC"/>
                </a:solidFill>
              </a:endParaRPr>
            </a:p>
          </p:txBody>
        </p:sp>
      </p:grpSp>
      <p:sp>
        <p:nvSpPr>
          <p:cNvPr id="96" name="TextBox 95"/>
          <p:cNvSpPr txBox="1"/>
          <p:nvPr/>
        </p:nvSpPr>
        <p:spPr>
          <a:xfrm>
            <a:off x="3862328" y="3906214"/>
            <a:ext cx="3972301" cy="461665"/>
          </a:xfrm>
          <a:prstGeom prst="rect">
            <a:avLst/>
          </a:prstGeom>
          <a:noFill/>
        </p:spPr>
        <p:txBody>
          <a:bodyPr wrap="square" rtlCol="0">
            <a:spAutoFit/>
          </a:bodyPr>
          <a:lstStyle/>
          <a:p>
            <a:r>
              <a:rPr lang="en-US" sz="2400" dirty="0" smtClean="0">
                <a:solidFill>
                  <a:schemeClr val="accent4">
                    <a:lumMod val="40000"/>
                    <a:lumOff val="60000"/>
                  </a:schemeClr>
                </a:solidFill>
              </a:rPr>
              <a:t>Task: find NBA game schedule</a:t>
            </a:r>
            <a:endParaRPr lang="en-US" sz="2400" dirty="0">
              <a:solidFill>
                <a:schemeClr val="accent4">
                  <a:lumMod val="40000"/>
                  <a:lumOff val="60000"/>
                </a:schemeClr>
              </a:solidFill>
            </a:endParaRPr>
          </a:p>
        </p:txBody>
      </p:sp>
      <p:grpSp>
        <p:nvGrpSpPr>
          <p:cNvPr id="14" name="Group 13"/>
          <p:cNvGrpSpPr/>
          <p:nvPr/>
        </p:nvGrpSpPr>
        <p:grpSpPr>
          <a:xfrm>
            <a:off x="3995149" y="4326431"/>
            <a:ext cx="2152650" cy="274320"/>
            <a:chOff x="4022917" y="3768009"/>
            <a:chExt cx="2152650" cy="274320"/>
          </a:xfrm>
        </p:grpSpPr>
        <p:sp>
          <p:nvSpPr>
            <p:cNvPr id="98" name="Oval 97"/>
            <p:cNvSpPr/>
            <p:nvPr/>
          </p:nvSpPr>
          <p:spPr>
            <a:xfrm>
              <a:off x="4108641" y="3834685"/>
              <a:ext cx="152400" cy="152400"/>
            </a:xfrm>
            <a:prstGeom prst="ellipse">
              <a:avLst/>
            </a:prstGeom>
            <a:no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4337241" y="3834685"/>
              <a:ext cx="152400" cy="152400"/>
            </a:xfrm>
            <a:prstGeom prst="ellipse">
              <a:avLst/>
            </a:prstGeom>
            <a:no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4642041" y="3834685"/>
              <a:ext cx="152400" cy="152400"/>
            </a:xfrm>
            <a:prstGeom prst="ellipse">
              <a:avLst/>
            </a:prstGeom>
            <a:no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4854505" y="3834685"/>
              <a:ext cx="152400" cy="152400"/>
            </a:xfrm>
            <a:prstGeom prst="ellipse">
              <a:avLst/>
            </a:prstGeom>
            <a:no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5070666" y="3834685"/>
              <a:ext cx="152400" cy="152400"/>
            </a:xfrm>
            <a:prstGeom prst="ellipse">
              <a:avLst/>
            </a:prstGeom>
            <a:no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5404041" y="3834685"/>
              <a:ext cx="152400" cy="152400"/>
            </a:xfrm>
            <a:prstGeom prst="ellipse">
              <a:avLst/>
            </a:prstGeom>
            <a:no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5632641" y="3834685"/>
              <a:ext cx="152400" cy="152400"/>
            </a:xfrm>
            <a:prstGeom prst="ellipse">
              <a:avLst/>
            </a:prstGeom>
            <a:no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5937441" y="3834685"/>
              <a:ext cx="152400" cy="152400"/>
            </a:xfrm>
            <a:prstGeom prst="ellipse">
              <a:avLst/>
            </a:prstGeom>
            <a:no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4022917" y="3768009"/>
              <a:ext cx="2152650" cy="274320"/>
            </a:xfrm>
            <a:prstGeom prst="rect">
              <a:avLst/>
            </a:prstGeom>
            <a:no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 name="TextBox 111"/>
          <p:cNvSpPr txBox="1"/>
          <p:nvPr/>
        </p:nvSpPr>
        <p:spPr>
          <a:xfrm>
            <a:off x="3869333" y="4799284"/>
            <a:ext cx="3634098" cy="461665"/>
          </a:xfrm>
          <a:prstGeom prst="rect">
            <a:avLst/>
          </a:prstGeom>
          <a:noFill/>
        </p:spPr>
        <p:txBody>
          <a:bodyPr wrap="square" rtlCol="0">
            <a:spAutoFit/>
          </a:bodyPr>
          <a:lstStyle/>
          <a:p>
            <a:r>
              <a:rPr lang="en-US" sz="2400" dirty="0" smtClean="0">
                <a:solidFill>
                  <a:schemeClr val="accent6">
                    <a:lumMod val="50000"/>
                  </a:schemeClr>
                </a:solidFill>
              </a:rPr>
              <a:t>Task: download pop music</a:t>
            </a:r>
            <a:endParaRPr lang="en-US" sz="2400" dirty="0">
              <a:solidFill>
                <a:schemeClr val="accent6">
                  <a:lumMod val="50000"/>
                </a:schemeClr>
              </a:solidFill>
            </a:endParaRPr>
          </a:p>
        </p:txBody>
      </p:sp>
      <p:grpSp>
        <p:nvGrpSpPr>
          <p:cNvPr id="15" name="Group 14"/>
          <p:cNvGrpSpPr/>
          <p:nvPr/>
        </p:nvGrpSpPr>
        <p:grpSpPr>
          <a:xfrm>
            <a:off x="3995149" y="5266703"/>
            <a:ext cx="2926516" cy="274320"/>
            <a:chOff x="4098172" y="4673213"/>
            <a:chExt cx="2926516" cy="274320"/>
          </a:xfrm>
        </p:grpSpPr>
        <p:sp>
          <p:nvSpPr>
            <p:cNvPr id="114" name="Oval 113"/>
            <p:cNvSpPr/>
            <p:nvPr/>
          </p:nvSpPr>
          <p:spPr>
            <a:xfrm>
              <a:off x="4183897" y="4739889"/>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4412497" y="4739889"/>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4717297" y="4739889"/>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4929761" y="4739889"/>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5145922" y="4739889"/>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5479297" y="4739889"/>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5707897" y="4739889"/>
              <a:ext cx="152400" cy="152400"/>
            </a:xfrm>
            <a:prstGeom prst="ellipse">
              <a:avLst/>
            </a:prstGeom>
            <a:solidFill>
              <a:schemeClr val="accent5">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6012697" y="4739889"/>
              <a:ext cx="152400" cy="152400"/>
            </a:xfrm>
            <a:prstGeom prst="ellipse">
              <a:avLst/>
            </a:prstGeom>
            <a:noFill/>
            <a:ln w="1905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4098172" y="4673213"/>
              <a:ext cx="2926516" cy="274320"/>
            </a:xfrm>
            <a:prstGeom prst="rect">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50000"/>
                  </a:schemeClr>
                </a:solidFill>
              </a:endParaRPr>
            </a:p>
          </p:txBody>
        </p:sp>
        <p:sp>
          <p:nvSpPr>
            <p:cNvPr id="123" name="Oval 122"/>
            <p:cNvSpPr/>
            <p:nvPr/>
          </p:nvSpPr>
          <p:spPr>
            <a:xfrm>
              <a:off x="6251767" y="4739889"/>
              <a:ext cx="152400" cy="152400"/>
            </a:xfrm>
            <a:prstGeom prst="ellipse">
              <a:avLst/>
            </a:prstGeom>
            <a:noFill/>
            <a:ln w="1905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6480367" y="4739889"/>
              <a:ext cx="152400" cy="152400"/>
            </a:xfrm>
            <a:prstGeom prst="ellipse">
              <a:avLst/>
            </a:prstGeom>
            <a:noFill/>
            <a:ln w="1905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6785167" y="4739889"/>
              <a:ext cx="152400" cy="152400"/>
            </a:xfrm>
            <a:prstGeom prst="ellipse">
              <a:avLst/>
            </a:prstGeom>
            <a:noFill/>
            <a:ln w="1905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188070" y="4739889"/>
              <a:ext cx="152400" cy="152400"/>
            </a:xfrm>
            <a:prstGeom prst="ellipse">
              <a:avLst/>
            </a:prstGeom>
            <a:solidFill>
              <a:schemeClr val="accent5">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4416670" y="4739889"/>
              <a:ext cx="152400" cy="152400"/>
            </a:xfrm>
            <a:prstGeom prst="ellipse">
              <a:avLst/>
            </a:prstGeom>
            <a:solidFill>
              <a:schemeClr val="accent5">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721470" y="4739889"/>
              <a:ext cx="152400" cy="152400"/>
            </a:xfrm>
            <a:prstGeom prst="ellipse">
              <a:avLst/>
            </a:prstGeom>
            <a:solidFill>
              <a:schemeClr val="accent5">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4933934" y="4739889"/>
              <a:ext cx="152400" cy="152400"/>
            </a:xfrm>
            <a:prstGeom prst="ellipse">
              <a:avLst/>
            </a:prstGeom>
            <a:solidFill>
              <a:schemeClr val="accent5">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5150095" y="4739889"/>
              <a:ext cx="152400" cy="152400"/>
            </a:xfrm>
            <a:prstGeom prst="ellipse">
              <a:avLst/>
            </a:prstGeom>
            <a:solidFill>
              <a:schemeClr val="accent5">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5483470" y="4739889"/>
              <a:ext cx="152400" cy="152400"/>
            </a:xfrm>
            <a:prstGeom prst="ellipse">
              <a:avLst/>
            </a:prstGeom>
            <a:solidFill>
              <a:schemeClr val="accent5">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p:cNvGrpSpPr/>
          <p:nvPr/>
        </p:nvGrpSpPr>
        <p:grpSpPr>
          <a:xfrm>
            <a:off x="8953100" y="2905446"/>
            <a:ext cx="1989565" cy="2082188"/>
            <a:chOff x="9801245" y="2435078"/>
            <a:chExt cx="1989565" cy="2082188"/>
          </a:xfrm>
        </p:grpSpPr>
        <p:pic>
          <p:nvPicPr>
            <p:cNvPr id="127" name="Picture 2" descr="http://clipart-finder.com/data/png/web_serv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01245" y="3223270"/>
              <a:ext cx="1001602" cy="1197730"/>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2" descr="http://clipart-finder.com/data/png/web_serv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07082" y="2435078"/>
              <a:ext cx="1001602" cy="1197730"/>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2" descr="http://clipart-finder.com/data/png/web_serv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89208" y="3319536"/>
              <a:ext cx="1001602" cy="1197730"/>
            </a:xfrm>
            <a:prstGeom prst="rect">
              <a:avLst/>
            </a:prstGeom>
            <a:noFill/>
            <a:extLst>
              <a:ext uri="{909E8E84-426E-40DD-AFC4-6F175D3DCCD1}">
                <a14:hiddenFill xmlns:a14="http://schemas.microsoft.com/office/drawing/2010/main">
                  <a:solidFill>
                    <a:srgbClr val="FFFFFF"/>
                  </a:solidFill>
                </a14:hiddenFill>
              </a:ext>
            </a:extLst>
          </p:spPr>
        </p:pic>
      </p:grpSp>
      <p:sp>
        <p:nvSpPr>
          <p:cNvPr id="130" name="Right Brace 129"/>
          <p:cNvSpPr/>
          <p:nvPr/>
        </p:nvSpPr>
        <p:spPr>
          <a:xfrm>
            <a:off x="7870174" y="2244386"/>
            <a:ext cx="580079" cy="340430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Arrow Connector 21"/>
          <p:cNvCxnSpPr/>
          <p:nvPr/>
        </p:nvCxnSpPr>
        <p:spPr>
          <a:xfrm>
            <a:off x="2924023" y="2703876"/>
            <a:ext cx="822960" cy="0"/>
          </a:xfrm>
          <a:prstGeom prst="straightConnector1">
            <a:avLst/>
          </a:prstGeom>
          <a:ln w="28575">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2924023" y="2703876"/>
            <a:ext cx="938305" cy="1689231"/>
          </a:xfrm>
          <a:prstGeom prst="straightConnector1">
            <a:avLst/>
          </a:prstGeom>
          <a:ln w="28575">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a:off x="2926075" y="2703875"/>
            <a:ext cx="934595" cy="742720"/>
          </a:xfrm>
          <a:prstGeom prst="straightConnector1">
            <a:avLst/>
          </a:prstGeom>
          <a:ln w="28575">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a:off x="2934559" y="4020433"/>
            <a:ext cx="879615" cy="1128296"/>
          </a:xfrm>
          <a:prstGeom prst="straightConnector1">
            <a:avLst/>
          </a:prstGeom>
          <a:ln w="28575">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V="1">
            <a:off x="2926822" y="3515022"/>
            <a:ext cx="925982" cy="512554"/>
          </a:xfrm>
          <a:prstGeom prst="straightConnector1">
            <a:avLst/>
          </a:prstGeom>
          <a:ln w="28575">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a:off x="2924023" y="5300056"/>
            <a:ext cx="91752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flipV="1">
            <a:off x="2925896" y="4406598"/>
            <a:ext cx="934774" cy="893458"/>
          </a:xfrm>
          <a:prstGeom prst="straightConnector1">
            <a:avLst/>
          </a:prstGeom>
          <a:ln w="28575">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flipV="1">
            <a:off x="2927169" y="2793015"/>
            <a:ext cx="838717" cy="2507040"/>
          </a:xfrm>
          <a:prstGeom prst="straightConnector1">
            <a:avLst/>
          </a:prstGeom>
          <a:ln w="28575">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301144" y="5825397"/>
            <a:ext cx="3529772" cy="461665"/>
          </a:xfrm>
          <a:prstGeom prst="rect">
            <a:avLst/>
          </a:prstGeom>
          <a:noFill/>
        </p:spPr>
        <p:txBody>
          <a:bodyPr wrap="square" rtlCol="0">
            <a:spAutoFit/>
          </a:bodyPr>
          <a:lstStyle/>
          <a:p>
            <a:r>
              <a:rPr lang="en-US" sz="2400" b="1" i="1" dirty="0" smtClean="0">
                <a:solidFill>
                  <a:srgbClr val="FF0000"/>
                </a:solidFill>
              </a:rPr>
              <a:t>in-task personalization</a:t>
            </a:r>
            <a:endParaRPr lang="en-US" sz="2400" b="1" i="1" dirty="0">
              <a:solidFill>
                <a:srgbClr val="FF0000"/>
              </a:solidFill>
            </a:endParaRPr>
          </a:p>
        </p:txBody>
      </p:sp>
      <p:sp>
        <p:nvSpPr>
          <p:cNvPr id="7" name="Arc 6"/>
          <p:cNvSpPr/>
          <p:nvPr/>
        </p:nvSpPr>
        <p:spPr>
          <a:xfrm rot="10800000">
            <a:off x="5029594" y="5245359"/>
            <a:ext cx="1417257" cy="663756"/>
          </a:xfrm>
          <a:prstGeom prst="arc">
            <a:avLst>
              <a:gd name="adj1" fmla="val 10809298"/>
              <a:gd name="adj2" fmla="val 0"/>
            </a:avLst>
          </a:prstGeom>
          <a:ln w="19050">
            <a:solidFill>
              <a:srgbClr val="FF000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1" name="Straight Arrow Connector 110"/>
          <p:cNvCxnSpPr/>
          <p:nvPr/>
        </p:nvCxnSpPr>
        <p:spPr>
          <a:xfrm flipV="1">
            <a:off x="2941207" y="2744351"/>
            <a:ext cx="805776" cy="1272480"/>
          </a:xfrm>
          <a:prstGeom prst="straightConnector1">
            <a:avLst/>
          </a:prstGeom>
          <a:ln w="28575">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2218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4"/>
          <p:cNvPicPr>
            <a:picLocks noChangeAspect="1" noChangeArrowheads="1"/>
          </p:cNvPicPr>
          <p:nvPr/>
        </p:nvPicPr>
        <p:blipFill>
          <a:blip r:embed="rId2" cstate="print"/>
          <a:srcRect/>
          <a:stretch>
            <a:fillRect/>
          </a:stretch>
        </p:blipFill>
        <p:spPr bwMode="auto">
          <a:xfrm>
            <a:off x="1992367" y="2167358"/>
            <a:ext cx="841121" cy="841121"/>
          </a:xfrm>
          <a:prstGeom prst="rect">
            <a:avLst/>
          </a:prstGeom>
          <a:noFill/>
          <a:ln w="9525">
            <a:noFill/>
            <a:miter lim="800000"/>
            <a:headEnd/>
            <a:tailEnd/>
          </a:ln>
        </p:spPr>
      </p:pic>
      <p:pic>
        <p:nvPicPr>
          <p:cNvPr id="38" name="Picture 37"/>
          <p:cNvPicPr>
            <a:picLocks noChangeAspect="1" noChangeArrowheads="1"/>
          </p:cNvPicPr>
          <p:nvPr/>
        </p:nvPicPr>
        <p:blipFill>
          <a:blip r:embed="rId3" cstate="print"/>
          <a:srcRect/>
          <a:stretch>
            <a:fillRect/>
          </a:stretch>
        </p:blipFill>
        <p:spPr bwMode="auto">
          <a:xfrm>
            <a:off x="1936226" y="3507879"/>
            <a:ext cx="811459" cy="811459"/>
          </a:xfrm>
          <a:prstGeom prst="rect">
            <a:avLst/>
          </a:prstGeom>
          <a:noFill/>
          <a:ln w="9525">
            <a:noFill/>
            <a:miter lim="800000"/>
            <a:headEnd/>
            <a:tailEnd/>
          </a:ln>
        </p:spPr>
      </p:pic>
      <p:pic>
        <p:nvPicPr>
          <p:cNvPr id="39" name="Picture 16"/>
          <p:cNvPicPr>
            <a:picLocks noChangeAspect="1" noChangeArrowheads="1"/>
          </p:cNvPicPr>
          <p:nvPr/>
        </p:nvPicPr>
        <p:blipFill>
          <a:blip r:embed="rId4" cstate="print"/>
          <a:srcRect/>
          <a:stretch>
            <a:fillRect/>
          </a:stretch>
        </p:blipFill>
        <p:spPr bwMode="auto">
          <a:xfrm>
            <a:off x="1992367" y="4896060"/>
            <a:ext cx="711752" cy="711752"/>
          </a:xfrm>
          <a:prstGeom prst="rect">
            <a:avLst/>
          </a:prstGeom>
          <a:noFill/>
          <a:ln w="9525">
            <a:noFill/>
            <a:miter lim="800000"/>
            <a:headEnd/>
            <a:tailEnd/>
          </a:ln>
        </p:spPr>
      </p:pic>
      <p:sp>
        <p:nvSpPr>
          <p:cNvPr id="9" name="Title 8"/>
          <p:cNvSpPr>
            <a:spLocks noGrp="1"/>
          </p:cNvSpPr>
          <p:nvPr>
            <p:ph type="title"/>
          </p:nvPr>
        </p:nvSpPr>
        <p:spPr>
          <a:xfrm>
            <a:off x="837110" y="150554"/>
            <a:ext cx="10515600" cy="1325563"/>
          </a:xfrm>
        </p:spPr>
        <p:txBody>
          <a:bodyPr/>
          <a:lstStyle/>
          <a:p>
            <a:r>
              <a:rPr lang="en-US" dirty="0"/>
              <a:t>Task-based Analysis: A Comprehensive View</a:t>
            </a:r>
            <a:endParaRPr lang="en-US" dirty="0"/>
          </a:p>
        </p:txBody>
      </p:sp>
      <p:grpSp>
        <p:nvGrpSpPr>
          <p:cNvPr id="16" name="Group 15"/>
          <p:cNvGrpSpPr/>
          <p:nvPr/>
        </p:nvGrpSpPr>
        <p:grpSpPr>
          <a:xfrm>
            <a:off x="3874991" y="2069607"/>
            <a:ext cx="3492308" cy="723406"/>
            <a:chOff x="3874991" y="1574307"/>
            <a:chExt cx="3492308" cy="723406"/>
          </a:xfrm>
        </p:grpSpPr>
        <p:grpSp>
          <p:nvGrpSpPr>
            <p:cNvPr id="10" name="Group 9"/>
            <p:cNvGrpSpPr/>
            <p:nvPr/>
          </p:nvGrpSpPr>
          <p:grpSpPr>
            <a:xfrm>
              <a:off x="3995149" y="2023393"/>
              <a:ext cx="2362200" cy="274320"/>
              <a:chOff x="4546954" y="2206014"/>
              <a:chExt cx="2362200" cy="274320"/>
            </a:xfrm>
          </p:grpSpPr>
          <p:sp>
            <p:nvSpPr>
              <p:cNvPr id="60" name="Oval 59"/>
              <p:cNvSpPr/>
              <p:nvPr/>
            </p:nvSpPr>
            <p:spPr>
              <a:xfrm>
                <a:off x="4623154" y="2272066"/>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4851754" y="2272066"/>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156554" y="2272066"/>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369018" y="2272066"/>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5585179" y="2272066"/>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5918554" y="2272066"/>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6147154" y="2272066"/>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6451954" y="2272066"/>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6680554" y="2274618"/>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546954" y="2206014"/>
                <a:ext cx="2362200" cy="274320"/>
              </a:xfrm>
              <a:prstGeom prst="rect">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p:cNvSpPr txBox="1"/>
            <p:nvPr/>
          </p:nvSpPr>
          <p:spPr>
            <a:xfrm>
              <a:off x="3874991" y="1574307"/>
              <a:ext cx="3492308" cy="461665"/>
            </a:xfrm>
            <a:prstGeom prst="rect">
              <a:avLst/>
            </a:prstGeom>
            <a:noFill/>
          </p:spPr>
          <p:txBody>
            <a:bodyPr wrap="square" rtlCol="0">
              <a:spAutoFit/>
            </a:bodyPr>
            <a:lstStyle/>
            <a:p>
              <a:r>
                <a:rPr lang="en-US" sz="2400" dirty="0" smtClean="0">
                  <a:solidFill>
                    <a:schemeClr val="accent1">
                      <a:lumMod val="50000"/>
                    </a:schemeClr>
                  </a:solidFill>
                </a:rPr>
                <a:t>Task: read financial news</a:t>
              </a:r>
              <a:endParaRPr lang="en-US" sz="2400" dirty="0">
                <a:solidFill>
                  <a:schemeClr val="accent1">
                    <a:lumMod val="50000"/>
                  </a:schemeClr>
                </a:solidFill>
              </a:endParaRPr>
            </a:p>
          </p:txBody>
        </p:sp>
      </p:grpSp>
      <p:sp>
        <p:nvSpPr>
          <p:cNvPr id="78" name="TextBox 77"/>
          <p:cNvSpPr txBox="1"/>
          <p:nvPr/>
        </p:nvSpPr>
        <p:spPr>
          <a:xfrm>
            <a:off x="3874991" y="3012318"/>
            <a:ext cx="3959638" cy="461665"/>
          </a:xfrm>
          <a:prstGeom prst="rect">
            <a:avLst/>
          </a:prstGeom>
          <a:noFill/>
        </p:spPr>
        <p:txBody>
          <a:bodyPr wrap="square" rtlCol="0">
            <a:spAutoFit/>
          </a:bodyPr>
          <a:lstStyle/>
          <a:p>
            <a:r>
              <a:rPr lang="en-US" sz="2400" dirty="0" smtClean="0">
                <a:solidFill>
                  <a:srgbClr val="FF9999"/>
                </a:solidFill>
              </a:rPr>
              <a:t>Task: inquire health insurance</a:t>
            </a:r>
            <a:endParaRPr lang="en-US" sz="2400" dirty="0">
              <a:solidFill>
                <a:srgbClr val="FF9999"/>
              </a:solidFill>
            </a:endParaRPr>
          </a:p>
        </p:txBody>
      </p:sp>
      <p:grpSp>
        <p:nvGrpSpPr>
          <p:cNvPr id="13" name="Group 12"/>
          <p:cNvGrpSpPr/>
          <p:nvPr/>
        </p:nvGrpSpPr>
        <p:grpSpPr>
          <a:xfrm>
            <a:off x="3995149" y="3446595"/>
            <a:ext cx="3273552" cy="274320"/>
            <a:chOff x="4243605" y="2921662"/>
            <a:chExt cx="3273552" cy="274320"/>
          </a:xfrm>
        </p:grpSpPr>
        <p:sp>
          <p:nvSpPr>
            <p:cNvPr id="81" name="Oval 80"/>
            <p:cNvSpPr/>
            <p:nvPr/>
          </p:nvSpPr>
          <p:spPr>
            <a:xfrm>
              <a:off x="4310279" y="2988338"/>
              <a:ext cx="152400" cy="152400"/>
            </a:xfrm>
            <a:prstGeom prst="ellipse">
              <a:avLst/>
            </a:prstGeom>
            <a:noFill/>
            <a:ln w="190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4538879" y="2988338"/>
              <a:ext cx="152400" cy="152400"/>
            </a:xfrm>
            <a:prstGeom prst="ellipse">
              <a:avLst/>
            </a:prstGeom>
            <a:noFill/>
            <a:ln w="190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4843679" y="2988338"/>
              <a:ext cx="152400" cy="152400"/>
            </a:xfrm>
            <a:prstGeom prst="ellipse">
              <a:avLst/>
            </a:prstGeom>
            <a:noFill/>
            <a:ln w="190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5056143" y="2988338"/>
              <a:ext cx="152400" cy="152400"/>
            </a:xfrm>
            <a:prstGeom prst="ellipse">
              <a:avLst/>
            </a:prstGeom>
            <a:noFill/>
            <a:ln w="190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5272304" y="2988338"/>
              <a:ext cx="152400" cy="152400"/>
            </a:xfrm>
            <a:prstGeom prst="ellipse">
              <a:avLst/>
            </a:prstGeom>
            <a:noFill/>
            <a:ln w="190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5605679" y="2988338"/>
              <a:ext cx="152400" cy="152400"/>
            </a:xfrm>
            <a:prstGeom prst="ellipse">
              <a:avLst/>
            </a:prstGeom>
            <a:noFill/>
            <a:ln w="190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5834279" y="2988338"/>
              <a:ext cx="152400" cy="152400"/>
            </a:xfrm>
            <a:prstGeom prst="ellipse">
              <a:avLst/>
            </a:prstGeom>
            <a:noFill/>
            <a:ln w="190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6139079" y="2988338"/>
              <a:ext cx="152400" cy="152400"/>
            </a:xfrm>
            <a:prstGeom prst="ellipse">
              <a:avLst/>
            </a:prstGeom>
            <a:noFill/>
            <a:ln w="190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6367679" y="2988338"/>
              <a:ext cx="152400" cy="152400"/>
            </a:xfrm>
            <a:prstGeom prst="ellipse">
              <a:avLst/>
            </a:prstGeom>
            <a:noFill/>
            <a:ln w="190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4243605" y="2921662"/>
              <a:ext cx="3273552" cy="274320"/>
            </a:xfrm>
            <a:prstGeom prst="rect">
              <a:avLst/>
            </a:prstGeom>
            <a:noFill/>
            <a:ln w="190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602839" y="2988338"/>
              <a:ext cx="152400" cy="152400"/>
            </a:xfrm>
            <a:prstGeom prst="ellipse">
              <a:avLst/>
            </a:prstGeom>
            <a:noFill/>
            <a:ln w="190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7098118" y="2988338"/>
              <a:ext cx="152400" cy="152400"/>
            </a:xfrm>
            <a:prstGeom prst="ellipse">
              <a:avLst/>
            </a:prstGeom>
            <a:noFill/>
            <a:ln w="190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7326718" y="2988338"/>
              <a:ext cx="152400" cy="152400"/>
            </a:xfrm>
            <a:prstGeom prst="ellipse">
              <a:avLst/>
            </a:prstGeom>
            <a:noFill/>
            <a:ln w="190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6862958" y="2988338"/>
              <a:ext cx="152400" cy="152400"/>
            </a:xfrm>
            <a:prstGeom prst="ellipse">
              <a:avLst/>
            </a:prstGeom>
            <a:noFill/>
            <a:ln w="190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p:cNvSpPr txBox="1"/>
          <p:nvPr/>
        </p:nvSpPr>
        <p:spPr>
          <a:xfrm>
            <a:off x="3862328" y="3906214"/>
            <a:ext cx="3972301" cy="461665"/>
          </a:xfrm>
          <a:prstGeom prst="rect">
            <a:avLst/>
          </a:prstGeom>
          <a:noFill/>
        </p:spPr>
        <p:txBody>
          <a:bodyPr wrap="square" rtlCol="0">
            <a:spAutoFit/>
          </a:bodyPr>
          <a:lstStyle/>
          <a:p>
            <a:r>
              <a:rPr lang="en-US" sz="2400" dirty="0" smtClean="0">
                <a:solidFill>
                  <a:schemeClr val="accent4">
                    <a:lumMod val="40000"/>
                    <a:lumOff val="60000"/>
                  </a:schemeClr>
                </a:solidFill>
              </a:rPr>
              <a:t>Task: find NBA game schedule</a:t>
            </a:r>
            <a:endParaRPr lang="en-US" sz="2400" dirty="0">
              <a:solidFill>
                <a:schemeClr val="accent4">
                  <a:lumMod val="40000"/>
                  <a:lumOff val="60000"/>
                </a:schemeClr>
              </a:solidFill>
            </a:endParaRPr>
          </a:p>
        </p:txBody>
      </p:sp>
      <p:grpSp>
        <p:nvGrpSpPr>
          <p:cNvPr id="14" name="Group 13"/>
          <p:cNvGrpSpPr/>
          <p:nvPr/>
        </p:nvGrpSpPr>
        <p:grpSpPr>
          <a:xfrm>
            <a:off x="3995149" y="4326431"/>
            <a:ext cx="2152650" cy="274320"/>
            <a:chOff x="4022917" y="3768009"/>
            <a:chExt cx="2152650" cy="274320"/>
          </a:xfrm>
        </p:grpSpPr>
        <p:sp>
          <p:nvSpPr>
            <p:cNvPr id="98" name="Oval 97"/>
            <p:cNvSpPr/>
            <p:nvPr/>
          </p:nvSpPr>
          <p:spPr>
            <a:xfrm>
              <a:off x="4108641" y="3834685"/>
              <a:ext cx="152400" cy="152400"/>
            </a:xfrm>
            <a:prstGeom prst="ellipse">
              <a:avLst/>
            </a:prstGeom>
            <a:no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4337241" y="3834685"/>
              <a:ext cx="152400" cy="152400"/>
            </a:xfrm>
            <a:prstGeom prst="ellipse">
              <a:avLst/>
            </a:prstGeom>
            <a:no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4642041" y="3834685"/>
              <a:ext cx="152400" cy="152400"/>
            </a:xfrm>
            <a:prstGeom prst="ellipse">
              <a:avLst/>
            </a:prstGeom>
            <a:no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4854505" y="3834685"/>
              <a:ext cx="152400" cy="152400"/>
            </a:xfrm>
            <a:prstGeom prst="ellipse">
              <a:avLst/>
            </a:prstGeom>
            <a:no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5070666" y="3834685"/>
              <a:ext cx="152400" cy="152400"/>
            </a:xfrm>
            <a:prstGeom prst="ellipse">
              <a:avLst/>
            </a:prstGeom>
            <a:no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5404041" y="3834685"/>
              <a:ext cx="152400" cy="152400"/>
            </a:xfrm>
            <a:prstGeom prst="ellipse">
              <a:avLst/>
            </a:prstGeom>
            <a:no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5632641" y="3834685"/>
              <a:ext cx="152400" cy="152400"/>
            </a:xfrm>
            <a:prstGeom prst="ellipse">
              <a:avLst/>
            </a:prstGeom>
            <a:no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5937441" y="3834685"/>
              <a:ext cx="152400" cy="152400"/>
            </a:xfrm>
            <a:prstGeom prst="ellipse">
              <a:avLst/>
            </a:prstGeom>
            <a:no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4022917" y="3768009"/>
              <a:ext cx="2152650" cy="274320"/>
            </a:xfrm>
            <a:prstGeom prst="rect">
              <a:avLst/>
            </a:prstGeom>
            <a:no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 name="TextBox 111"/>
          <p:cNvSpPr txBox="1"/>
          <p:nvPr/>
        </p:nvSpPr>
        <p:spPr>
          <a:xfrm>
            <a:off x="3869333" y="4799284"/>
            <a:ext cx="3634098" cy="461665"/>
          </a:xfrm>
          <a:prstGeom prst="rect">
            <a:avLst/>
          </a:prstGeom>
          <a:noFill/>
        </p:spPr>
        <p:txBody>
          <a:bodyPr wrap="square" rtlCol="0">
            <a:spAutoFit/>
          </a:bodyPr>
          <a:lstStyle/>
          <a:p>
            <a:r>
              <a:rPr lang="en-US" sz="2400" dirty="0" smtClean="0">
                <a:solidFill>
                  <a:schemeClr val="accent6">
                    <a:lumMod val="40000"/>
                    <a:lumOff val="60000"/>
                  </a:schemeClr>
                </a:solidFill>
              </a:rPr>
              <a:t>Task: download pop music</a:t>
            </a:r>
            <a:endParaRPr lang="en-US" sz="2400" dirty="0">
              <a:solidFill>
                <a:schemeClr val="accent6">
                  <a:lumMod val="40000"/>
                  <a:lumOff val="60000"/>
                </a:schemeClr>
              </a:solidFill>
            </a:endParaRPr>
          </a:p>
        </p:txBody>
      </p:sp>
      <p:grpSp>
        <p:nvGrpSpPr>
          <p:cNvPr id="15" name="Group 14"/>
          <p:cNvGrpSpPr/>
          <p:nvPr/>
        </p:nvGrpSpPr>
        <p:grpSpPr>
          <a:xfrm>
            <a:off x="3995149" y="5266703"/>
            <a:ext cx="2926516" cy="274320"/>
            <a:chOff x="4098172" y="4673213"/>
            <a:chExt cx="2926516" cy="274320"/>
          </a:xfrm>
        </p:grpSpPr>
        <p:sp>
          <p:nvSpPr>
            <p:cNvPr id="114" name="Oval 113"/>
            <p:cNvSpPr/>
            <p:nvPr/>
          </p:nvSpPr>
          <p:spPr>
            <a:xfrm>
              <a:off x="4183897" y="4739889"/>
              <a:ext cx="152400" cy="152400"/>
            </a:xfrm>
            <a:prstGeom prst="ellipse">
              <a:avLst/>
            </a:prstGeom>
            <a:no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4412497" y="4739889"/>
              <a:ext cx="152400" cy="152400"/>
            </a:xfrm>
            <a:prstGeom prst="ellipse">
              <a:avLst/>
            </a:prstGeom>
            <a:no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4717297" y="4739889"/>
              <a:ext cx="152400" cy="152400"/>
            </a:xfrm>
            <a:prstGeom prst="ellipse">
              <a:avLst/>
            </a:prstGeom>
            <a:no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4929761" y="4739889"/>
              <a:ext cx="152400" cy="152400"/>
            </a:xfrm>
            <a:prstGeom prst="ellipse">
              <a:avLst/>
            </a:prstGeom>
            <a:no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5145922" y="4739889"/>
              <a:ext cx="152400" cy="152400"/>
            </a:xfrm>
            <a:prstGeom prst="ellipse">
              <a:avLst/>
            </a:prstGeom>
            <a:no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5479297" y="4739889"/>
              <a:ext cx="152400" cy="152400"/>
            </a:xfrm>
            <a:prstGeom prst="ellipse">
              <a:avLst/>
            </a:prstGeom>
            <a:no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5707897" y="4739889"/>
              <a:ext cx="152400" cy="152400"/>
            </a:xfrm>
            <a:prstGeom prst="ellipse">
              <a:avLst/>
            </a:prstGeom>
            <a:no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6012697" y="4739889"/>
              <a:ext cx="152400" cy="152400"/>
            </a:xfrm>
            <a:prstGeom prst="ellipse">
              <a:avLst/>
            </a:prstGeom>
            <a:no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4098172" y="4673213"/>
              <a:ext cx="2926516" cy="274320"/>
            </a:xfrm>
            <a:prstGeom prst="rect">
              <a:avLst/>
            </a:prstGeom>
            <a:no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50000"/>
                  </a:schemeClr>
                </a:solidFill>
              </a:endParaRPr>
            </a:p>
          </p:txBody>
        </p:sp>
        <p:sp>
          <p:nvSpPr>
            <p:cNvPr id="123" name="Oval 122"/>
            <p:cNvSpPr/>
            <p:nvPr/>
          </p:nvSpPr>
          <p:spPr>
            <a:xfrm>
              <a:off x="6251767" y="4739889"/>
              <a:ext cx="152400" cy="152400"/>
            </a:xfrm>
            <a:prstGeom prst="ellipse">
              <a:avLst/>
            </a:prstGeom>
            <a:no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6480367" y="4739889"/>
              <a:ext cx="152400" cy="152400"/>
            </a:xfrm>
            <a:prstGeom prst="ellipse">
              <a:avLst/>
            </a:prstGeom>
            <a:no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6785167" y="4739889"/>
              <a:ext cx="152400" cy="152400"/>
            </a:xfrm>
            <a:prstGeom prst="ellipse">
              <a:avLst/>
            </a:prstGeom>
            <a:no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p:cNvGrpSpPr/>
          <p:nvPr/>
        </p:nvGrpSpPr>
        <p:grpSpPr>
          <a:xfrm>
            <a:off x="8953100" y="2905446"/>
            <a:ext cx="1989565" cy="2082188"/>
            <a:chOff x="9801245" y="2435078"/>
            <a:chExt cx="1989565" cy="2082188"/>
          </a:xfrm>
        </p:grpSpPr>
        <p:pic>
          <p:nvPicPr>
            <p:cNvPr id="127" name="Picture 2" descr="http://clipart-finder.com/data/png/web_serv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01245" y="3223270"/>
              <a:ext cx="1001602" cy="1197730"/>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2" descr="http://clipart-finder.com/data/png/web_serv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07082" y="2435078"/>
              <a:ext cx="1001602" cy="1197730"/>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2" descr="http://clipart-finder.com/data/png/web_serv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89208" y="3319536"/>
              <a:ext cx="1001602" cy="1197730"/>
            </a:xfrm>
            <a:prstGeom prst="rect">
              <a:avLst/>
            </a:prstGeom>
            <a:noFill/>
            <a:extLst>
              <a:ext uri="{909E8E84-426E-40DD-AFC4-6F175D3DCCD1}">
                <a14:hiddenFill xmlns:a14="http://schemas.microsoft.com/office/drawing/2010/main">
                  <a:solidFill>
                    <a:srgbClr val="FFFFFF"/>
                  </a:solidFill>
                </a14:hiddenFill>
              </a:ext>
            </a:extLst>
          </p:spPr>
        </p:pic>
      </p:grpSp>
      <p:sp>
        <p:nvSpPr>
          <p:cNvPr id="130" name="Right Brace 129"/>
          <p:cNvSpPr/>
          <p:nvPr/>
        </p:nvSpPr>
        <p:spPr>
          <a:xfrm>
            <a:off x="7870174" y="2244386"/>
            <a:ext cx="580079" cy="340430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Arrow Connector 21"/>
          <p:cNvCxnSpPr/>
          <p:nvPr/>
        </p:nvCxnSpPr>
        <p:spPr>
          <a:xfrm>
            <a:off x="2924023" y="2703876"/>
            <a:ext cx="82296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2924023" y="2703876"/>
            <a:ext cx="938305" cy="1689231"/>
          </a:xfrm>
          <a:prstGeom prst="straightConnector1">
            <a:avLst/>
          </a:prstGeom>
          <a:ln w="28575">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a:off x="2926075" y="2703875"/>
            <a:ext cx="934595" cy="742720"/>
          </a:xfrm>
          <a:prstGeom prst="straightConnector1">
            <a:avLst/>
          </a:prstGeom>
          <a:ln w="28575">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a:off x="2934559" y="4020433"/>
            <a:ext cx="879615" cy="1128296"/>
          </a:xfrm>
          <a:prstGeom prst="straightConnector1">
            <a:avLst/>
          </a:prstGeom>
          <a:ln w="28575">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V="1">
            <a:off x="2926822" y="3515022"/>
            <a:ext cx="925982" cy="512554"/>
          </a:xfrm>
          <a:prstGeom prst="straightConnector1">
            <a:avLst/>
          </a:prstGeom>
          <a:ln w="28575">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a:off x="2924023" y="5300056"/>
            <a:ext cx="917520" cy="0"/>
          </a:xfrm>
          <a:prstGeom prst="straightConnector1">
            <a:avLst/>
          </a:prstGeom>
          <a:ln w="28575">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flipV="1">
            <a:off x="2925896" y="4406598"/>
            <a:ext cx="934774" cy="893458"/>
          </a:xfrm>
          <a:prstGeom prst="straightConnector1">
            <a:avLst/>
          </a:prstGeom>
          <a:ln w="28575">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flipV="1">
            <a:off x="2927169" y="2793015"/>
            <a:ext cx="838717" cy="25070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2941207" y="2744351"/>
            <a:ext cx="805776" cy="12724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 name="Arc 4"/>
          <p:cNvSpPr/>
          <p:nvPr/>
        </p:nvSpPr>
        <p:spPr>
          <a:xfrm>
            <a:off x="1256655" y="2655853"/>
            <a:ext cx="1430132" cy="2714958"/>
          </a:xfrm>
          <a:prstGeom prst="arc">
            <a:avLst>
              <a:gd name="adj1" fmla="val 5400002"/>
              <a:gd name="adj2" fmla="val 16181234"/>
            </a:avLst>
          </a:prstGeom>
          <a:ln w="19050">
            <a:solidFill>
              <a:srgbClr val="FF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Arc 96"/>
          <p:cNvSpPr/>
          <p:nvPr/>
        </p:nvSpPr>
        <p:spPr>
          <a:xfrm>
            <a:off x="1474108" y="2763731"/>
            <a:ext cx="1078325" cy="1256702"/>
          </a:xfrm>
          <a:prstGeom prst="arc">
            <a:avLst>
              <a:gd name="adj1" fmla="val 5400002"/>
              <a:gd name="adj2" fmla="val 16181234"/>
            </a:avLst>
          </a:prstGeom>
          <a:ln w="19050">
            <a:solidFill>
              <a:srgbClr val="FF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3002487" y="5759674"/>
            <a:ext cx="4342208" cy="461665"/>
          </a:xfrm>
          <a:prstGeom prst="rect">
            <a:avLst/>
          </a:prstGeom>
          <a:noFill/>
        </p:spPr>
        <p:txBody>
          <a:bodyPr wrap="square" rtlCol="0">
            <a:spAutoFit/>
          </a:bodyPr>
          <a:lstStyle/>
          <a:p>
            <a:r>
              <a:rPr lang="en-US" sz="2400" b="1" i="1" dirty="0" smtClean="0">
                <a:solidFill>
                  <a:srgbClr val="FF0000"/>
                </a:solidFill>
              </a:rPr>
              <a:t>Cross-user: collaborative ranking</a:t>
            </a:r>
            <a:endParaRPr lang="en-US" sz="2400" b="1" i="1" dirty="0">
              <a:solidFill>
                <a:srgbClr val="FF0000"/>
              </a:solidFill>
            </a:endParaRPr>
          </a:p>
        </p:txBody>
      </p:sp>
    </p:spTree>
    <p:extLst>
      <p:ext uri="{BB962C8B-B14F-4D97-AF65-F5344CB8AC3E}">
        <p14:creationId xmlns:p14="http://schemas.microsoft.com/office/powerpoint/2010/main" val="3145228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4"/>
          <p:cNvPicPr>
            <a:picLocks noChangeAspect="1" noChangeArrowheads="1"/>
          </p:cNvPicPr>
          <p:nvPr/>
        </p:nvPicPr>
        <p:blipFill>
          <a:blip r:embed="rId2" cstate="print"/>
          <a:srcRect/>
          <a:stretch>
            <a:fillRect/>
          </a:stretch>
        </p:blipFill>
        <p:spPr bwMode="auto">
          <a:xfrm>
            <a:off x="1992367" y="2167358"/>
            <a:ext cx="841121" cy="841121"/>
          </a:xfrm>
          <a:prstGeom prst="rect">
            <a:avLst/>
          </a:prstGeom>
          <a:noFill/>
          <a:ln w="9525">
            <a:noFill/>
            <a:miter lim="800000"/>
            <a:headEnd/>
            <a:tailEnd/>
          </a:ln>
        </p:spPr>
      </p:pic>
      <p:pic>
        <p:nvPicPr>
          <p:cNvPr id="38" name="Picture 37"/>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1936226" y="3507879"/>
            <a:ext cx="811459" cy="811459"/>
          </a:xfrm>
          <a:prstGeom prst="rect">
            <a:avLst/>
          </a:prstGeom>
          <a:noFill/>
          <a:ln w="9525">
            <a:noFill/>
            <a:miter lim="800000"/>
            <a:headEnd/>
            <a:tailEnd/>
          </a:ln>
        </p:spPr>
      </p:pic>
      <p:pic>
        <p:nvPicPr>
          <p:cNvPr id="39" name="Picture 16"/>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a:off x="1992367" y="4896060"/>
            <a:ext cx="711752" cy="711752"/>
          </a:xfrm>
          <a:prstGeom prst="rect">
            <a:avLst/>
          </a:prstGeom>
          <a:noFill/>
          <a:ln w="9525">
            <a:noFill/>
            <a:miter lim="800000"/>
            <a:headEnd/>
            <a:tailEnd/>
          </a:ln>
        </p:spPr>
      </p:pic>
      <p:sp>
        <p:nvSpPr>
          <p:cNvPr id="9" name="Title 8"/>
          <p:cNvSpPr>
            <a:spLocks noGrp="1"/>
          </p:cNvSpPr>
          <p:nvPr>
            <p:ph type="title"/>
          </p:nvPr>
        </p:nvSpPr>
        <p:spPr>
          <a:xfrm>
            <a:off x="837110" y="150554"/>
            <a:ext cx="10515600" cy="1325563"/>
          </a:xfrm>
        </p:spPr>
        <p:txBody>
          <a:bodyPr/>
          <a:lstStyle/>
          <a:p>
            <a:r>
              <a:rPr lang="en-US" dirty="0"/>
              <a:t>Task-based </a:t>
            </a:r>
            <a:r>
              <a:rPr lang="en-US" dirty="0" smtClean="0"/>
              <a:t>Analysis</a:t>
            </a:r>
            <a:r>
              <a:rPr lang="en-US" dirty="0"/>
              <a:t>: </a:t>
            </a:r>
            <a:r>
              <a:rPr lang="en-US" dirty="0" smtClean="0"/>
              <a:t>A Comprehensive View</a:t>
            </a:r>
            <a:endParaRPr lang="en-US" dirty="0"/>
          </a:p>
        </p:txBody>
      </p:sp>
      <p:grpSp>
        <p:nvGrpSpPr>
          <p:cNvPr id="16" name="Group 15"/>
          <p:cNvGrpSpPr/>
          <p:nvPr/>
        </p:nvGrpSpPr>
        <p:grpSpPr>
          <a:xfrm>
            <a:off x="3874991" y="2069607"/>
            <a:ext cx="3492308" cy="723406"/>
            <a:chOff x="3874991" y="1574307"/>
            <a:chExt cx="3492308" cy="723406"/>
          </a:xfrm>
        </p:grpSpPr>
        <p:grpSp>
          <p:nvGrpSpPr>
            <p:cNvPr id="10" name="Group 9"/>
            <p:cNvGrpSpPr/>
            <p:nvPr/>
          </p:nvGrpSpPr>
          <p:grpSpPr>
            <a:xfrm>
              <a:off x="3995149" y="2023393"/>
              <a:ext cx="2362200" cy="274320"/>
              <a:chOff x="4546954" y="2206014"/>
              <a:chExt cx="2362200" cy="274320"/>
            </a:xfrm>
          </p:grpSpPr>
          <p:sp>
            <p:nvSpPr>
              <p:cNvPr id="60" name="Oval 59"/>
              <p:cNvSpPr/>
              <p:nvPr/>
            </p:nvSpPr>
            <p:spPr>
              <a:xfrm>
                <a:off x="4623154" y="2272066"/>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4851754" y="2272066"/>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156554" y="2272066"/>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369018" y="2272066"/>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5585179" y="2272066"/>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5918554" y="2272066"/>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6147154" y="2272066"/>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6451954" y="2272066"/>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6680554" y="2274618"/>
                <a:ext cx="152400" cy="152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546954" y="2206014"/>
                <a:ext cx="2362200" cy="274320"/>
              </a:xfrm>
              <a:prstGeom prst="rect">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p:cNvSpPr txBox="1"/>
            <p:nvPr/>
          </p:nvSpPr>
          <p:spPr>
            <a:xfrm>
              <a:off x="3874991" y="1574307"/>
              <a:ext cx="3492308" cy="461665"/>
            </a:xfrm>
            <a:prstGeom prst="rect">
              <a:avLst/>
            </a:prstGeom>
            <a:noFill/>
          </p:spPr>
          <p:txBody>
            <a:bodyPr wrap="square" rtlCol="0">
              <a:spAutoFit/>
            </a:bodyPr>
            <a:lstStyle/>
            <a:p>
              <a:r>
                <a:rPr lang="en-US" sz="2400" dirty="0" smtClean="0">
                  <a:solidFill>
                    <a:schemeClr val="accent1">
                      <a:lumMod val="50000"/>
                    </a:schemeClr>
                  </a:solidFill>
                </a:rPr>
                <a:t>Task: read financial news</a:t>
              </a:r>
              <a:endParaRPr lang="en-US" sz="2400" dirty="0">
                <a:solidFill>
                  <a:schemeClr val="accent1">
                    <a:lumMod val="50000"/>
                  </a:schemeClr>
                </a:solidFill>
              </a:endParaRPr>
            </a:p>
          </p:txBody>
        </p:sp>
      </p:grpSp>
      <p:sp>
        <p:nvSpPr>
          <p:cNvPr id="78" name="TextBox 77"/>
          <p:cNvSpPr txBox="1"/>
          <p:nvPr/>
        </p:nvSpPr>
        <p:spPr>
          <a:xfrm>
            <a:off x="3874991" y="3012318"/>
            <a:ext cx="3959638" cy="461665"/>
          </a:xfrm>
          <a:prstGeom prst="rect">
            <a:avLst/>
          </a:prstGeom>
          <a:noFill/>
        </p:spPr>
        <p:txBody>
          <a:bodyPr wrap="square" rtlCol="0">
            <a:spAutoFit/>
          </a:bodyPr>
          <a:lstStyle/>
          <a:p>
            <a:r>
              <a:rPr lang="en-US" sz="2400" dirty="0" smtClean="0">
                <a:solidFill>
                  <a:srgbClr val="FF9999"/>
                </a:solidFill>
              </a:rPr>
              <a:t>Task: inquire health insurance</a:t>
            </a:r>
            <a:endParaRPr lang="en-US" sz="2400" dirty="0">
              <a:solidFill>
                <a:srgbClr val="FF9999"/>
              </a:solidFill>
            </a:endParaRPr>
          </a:p>
        </p:txBody>
      </p:sp>
      <p:grpSp>
        <p:nvGrpSpPr>
          <p:cNvPr id="13" name="Group 12"/>
          <p:cNvGrpSpPr/>
          <p:nvPr/>
        </p:nvGrpSpPr>
        <p:grpSpPr>
          <a:xfrm>
            <a:off x="3995149" y="3446595"/>
            <a:ext cx="3273552" cy="274320"/>
            <a:chOff x="4243605" y="2921662"/>
            <a:chExt cx="3273552" cy="274320"/>
          </a:xfrm>
        </p:grpSpPr>
        <p:sp>
          <p:nvSpPr>
            <p:cNvPr id="81" name="Oval 80"/>
            <p:cNvSpPr/>
            <p:nvPr/>
          </p:nvSpPr>
          <p:spPr>
            <a:xfrm>
              <a:off x="4310279" y="2988338"/>
              <a:ext cx="152400" cy="152400"/>
            </a:xfrm>
            <a:prstGeom prst="ellipse">
              <a:avLst/>
            </a:prstGeom>
            <a:noFill/>
            <a:ln w="190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4538879" y="2988338"/>
              <a:ext cx="152400" cy="152400"/>
            </a:xfrm>
            <a:prstGeom prst="ellipse">
              <a:avLst/>
            </a:prstGeom>
            <a:noFill/>
            <a:ln w="190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4843679" y="2988338"/>
              <a:ext cx="152400" cy="152400"/>
            </a:xfrm>
            <a:prstGeom prst="ellipse">
              <a:avLst/>
            </a:prstGeom>
            <a:noFill/>
            <a:ln w="190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5056143" y="2988338"/>
              <a:ext cx="152400" cy="152400"/>
            </a:xfrm>
            <a:prstGeom prst="ellipse">
              <a:avLst/>
            </a:prstGeom>
            <a:noFill/>
            <a:ln w="190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5272304" y="2988338"/>
              <a:ext cx="152400" cy="152400"/>
            </a:xfrm>
            <a:prstGeom prst="ellipse">
              <a:avLst/>
            </a:prstGeom>
            <a:noFill/>
            <a:ln w="190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5605679" y="2988338"/>
              <a:ext cx="152400" cy="152400"/>
            </a:xfrm>
            <a:prstGeom prst="ellipse">
              <a:avLst/>
            </a:prstGeom>
            <a:noFill/>
            <a:ln w="190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5834279" y="2988338"/>
              <a:ext cx="152400" cy="152400"/>
            </a:xfrm>
            <a:prstGeom prst="ellipse">
              <a:avLst/>
            </a:prstGeom>
            <a:noFill/>
            <a:ln w="190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6139079" y="2988338"/>
              <a:ext cx="152400" cy="152400"/>
            </a:xfrm>
            <a:prstGeom prst="ellipse">
              <a:avLst/>
            </a:prstGeom>
            <a:noFill/>
            <a:ln w="190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6367679" y="2988338"/>
              <a:ext cx="152400" cy="152400"/>
            </a:xfrm>
            <a:prstGeom prst="ellipse">
              <a:avLst/>
            </a:prstGeom>
            <a:noFill/>
            <a:ln w="190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4243605" y="2921662"/>
              <a:ext cx="3273552" cy="274320"/>
            </a:xfrm>
            <a:prstGeom prst="rect">
              <a:avLst/>
            </a:prstGeom>
            <a:noFill/>
            <a:ln w="190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602839" y="2988338"/>
              <a:ext cx="152400" cy="152400"/>
            </a:xfrm>
            <a:prstGeom prst="ellipse">
              <a:avLst/>
            </a:prstGeom>
            <a:noFill/>
            <a:ln w="190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7098118" y="2988338"/>
              <a:ext cx="152400" cy="152400"/>
            </a:xfrm>
            <a:prstGeom prst="ellipse">
              <a:avLst/>
            </a:prstGeom>
            <a:noFill/>
            <a:ln w="190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7326718" y="2988338"/>
              <a:ext cx="152400" cy="152400"/>
            </a:xfrm>
            <a:prstGeom prst="ellipse">
              <a:avLst/>
            </a:prstGeom>
            <a:noFill/>
            <a:ln w="190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6862958" y="2988338"/>
              <a:ext cx="152400" cy="152400"/>
            </a:xfrm>
            <a:prstGeom prst="ellipse">
              <a:avLst/>
            </a:prstGeom>
            <a:noFill/>
            <a:ln w="190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p:cNvSpPr txBox="1"/>
          <p:nvPr/>
        </p:nvSpPr>
        <p:spPr>
          <a:xfrm>
            <a:off x="3862328" y="3906214"/>
            <a:ext cx="3972301" cy="461665"/>
          </a:xfrm>
          <a:prstGeom prst="rect">
            <a:avLst/>
          </a:prstGeom>
          <a:noFill/>
        </p:spPr>
        <p:txBody>
          <a:bodyPr wrap="square" rtlCol="0">
            <a:spAutoFit/>
          </a:bodyPr>
          <a:lstStyle/>
          <a:p>
            <a:r>
              <a:rPr lang="en-US" sz="2400" dirty="0" smtClean="0">
                <a:solidFill>
                  <a:schemeClr val="accent4">
                    <a:lumMod val="40000"/>
                    <a:lumOff val="60000"/>
                  </a:schemeClr>
                </a:solidFill>
              </a:rPr>
              <a:t>Task: find NBA game schedule</a:t>
            </a:r>
            <a:endParaRPr lang="en-US" sz="2400" dirty="0">
              <a:solidFill>
                <a:schemeClr val="accent4">
                  <a:lumMod val="40000"/>
                  <a:lumOff val="60000"/>
                </a:schemeClr>
              </a:solidFill>
            </a:endParaRPr>
          </a:p>
        </p:txBody>
      </p:sp>
      <p:grpSp>
        <p:nvGrpSpPr>
          <p:cNvPr id="14" name="Group 13"/>
          <p:cNvGrpSpPr/>
          <p:nvPr/>
        </p:nvGrpSpPr>
        <p:grpSpPr>
          <a:xfrm>
            <a:off x="3995149" y="4326431"/>
            <a:ext cx="2152650" cy="274320"/>
            <a:chOff x="4022917" y="3768009"/>
            <a:chExt cx="2152650" cy="274320"/>
          </a:xfrm>
        </p:grpSpPr>
        <p:sp>
          <p:nvSpPr>
            <p:cNvPr id="98" name="Oval 97"/>
            <p:cNvSpPr/>
            <p:nvPr/>
          </p:nvSpPr>
          <p:spPr>
            <a:xfrm>
              <a:off x="4108641" y="3834685"/>
              <a:ext cx="152400" cy="152400"/>
            </a:xfrm>
            <a:prstGeom prst="ellipse">
              <a:avLst/>
            </a:prstGeom>
            <a:no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4337241" y="3834685"/>
              <a:ext cx="152400" cy="152400"/>
            </a:xfrm>
            <a:prstGeom prst="ellipse">
              <a:avLst/>
            </a:prstGeom>
            <a:no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4642041" y="3834685"/>
              <a:ext cx="152400" cy="152400"/>
            </a:xfrm>
            <a:prstGeom prst="ellipse">
              <a:avLst/>
            </a:prstGeom>
            <a:no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4854505" y="3834685"/>
              <a:ext cx="152400" cy="152400"/>
            </a:xfrm>
            <a:prstGeom prst="ellipse">
              <a:avLst/>
            </a:prstGeom>
            <a:no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5070666" y="3834685"/>
              <a:ext cx="152400" cy="152400"/>
            </a:xfrm>
            <a:prstGeom prst="ellipse">
              <a:avLst/>
            </a:prstGeom>
            <a:no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5404041" y="3834685"/>
              <a:ext cx="152400" cy="152400"/>
            </a:xfrm>
            <a:prstGeom prst="ellipse">
              <a:avLst/>
            </a:prstGeom>
            <a:no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5632641" y="3834685"/>
              <a:ext cx="152400" cy="152400"/>
            </a:xfrm>
            <a:prstGeom prst="ellipse">
              <a:avLst/>
            </a:prstGeom>
            <a:no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5937441" y="3834685"/>
              <a:ext cx="152400" cy="152400"/>
            </a:xfrm>
            <a:prstGeom prst="ellipse">
              <a:avLst/>
            </a:prstGeom>
            <a:no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4022917" y="3768009"/>
              <a:ext cx="2152650" cy="274320"/>
            </a:xfrm>
            <a:prstGeom prst="rect">
              <a:avLst/>
            </a:prstGeom>
            <a:no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 name="TextBox 111"/>
          <p:cNvSpPr txBox="1"/>
          <p:nvPr/>
        </p:nvSpPr>
        <p:spPr>
          <a:xfrm>
            <a:off x="3869333" y="4799284"/>
            <a:ext cx="3634098" cy="461665"/>
          </a:xfrm>
          <a:prstGeom prst="rect">
            <a:avLst/>
          </a:prstGeom>
          <a:noFill/>
        </p:spPr>
        <p:txBody>
          <a:bodyPr wrap="square" rtlCol="0">
            <a:spAutoFit/>
          </a:bodyPr>
          <a:lstStyle/>
          <a:p>
            <a:r>
              <a:rPr lang="en-US" sz="2400" dirty="0" smtClean="0">
                <a:solidFill>
                  <a:schemeClr val="accent6">
                    <a:lumMod val="40000"/>
                    <a:lumOff val="60000"/>
                  </a:schemeClr>
                </a:solidFill>
              </a:rPr>
              <a:t>Task: download pop music</a:t>
            </a:r>
            <a:endParaRPr lang="en-US" sz="2400" dirty="0">
              <a:solidFill>
                <a:schemeClr val="accent6">
                  <a:lumMod val="40000"/>
                  <a:lumOff val="60000"/>
                </a:schemeClr>
              </a:solidFill>
            </a:endParaRPr>
          </a:p>
        </p:txBody>
      </p:sp>
      <p:grpSp>
        <p:nvGrpSpPr>
          <p:cNvPr id="15" name="Group 14"/>
          <p:cNvGrpSpPr/>
          <p:nvPr/>
        </p:nvGrpSpPr>
        <p:grpSpPr>
          <a:xfrm>
            <a:off x="3995149" y="5266703"/>
            <a:ext cx="2926516" cy="274320"/>
            <a:chOff x="4098172" y="4673213"/>
            <a:chExt cx="2926516" cy="274320"/>
          </a:xfrm>
        </p:grpSpPr>
        <p:sp>
          <p:nvSpPr>
            <p:cNvPr id="114" name="Oval 113"/>
            <p:cNvSpPr/>
            <p:nvPr/>
          </p:nvSpPr>
          <p:spPr>
            <a:xfrm>
              <a:off x="4183897" y="4739889"/>
              <a:ext cx="152400" cy="152400"/>
            </a:xfrm>
            <a:prstGeom prst="ellipse">
              <a:avLst/>
            </a:prstGeom>
            <a:no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4412497" y="4739889"/>
              <a:ext cx="152400" cy="152400"/>
            </a:xfrm>
            <a:prstGeom prst="ellipse">
              <a:avLst/>
            </a:prstGeom>
            <a:no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4717297" y="4739889"/>
              <a:ext cx="152400" cy="152400"/>
            </a:xfrm>
            <a:prstGeom prst="ellipse">
              <a:avLst/>
            </a:prstGeom>
            <a:no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4929761" y="4739889"/>
              <a:ext cx="152400" cy="152400"/>
            </a:xfrm>
            <a:prstGeom prst="ellipse">
              <a:avLst/>
            </a:prstGeom>
            <a:no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5145922" y="4739889"/>
              <a:ext cx="152400" cy="152400"/>
            </a:xfrm>
            <a:prstGeom prst="ellipse">
              <a:avLst/>
            </a:prstGeom>
            <a:no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5479297" y="4739889"/>
              <a:ext cx="152400" cy="152400"/>
            </a:xfrm>
            <a:prstGeom prst="ellipse">
              <a:avLst/>
            </a:prstGeom>
            <a:no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5707897" y="4739889"/>
              <a:ext cx="152400" cy="152400"/>
            </a:xfrm>
            <a:prstGeom prst="ellipse">
              <a:avLst/>
            </a:prstGeom>
            <a:no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6012697" y="4739889"/>
              <a:ext cx="152400" cy="152400"/>
            </a:xfrm>
            <a:prstGeom prst="ellipse">
              <a:avLst/>
            </a:prstGeom>
            <a:no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4098172" y="4673213"/>
              <a:ext cx="2926516" cy="274320"/>
            </a:xfrm>
            <a:prstGeom prst="rect">
              <a:avLst/>
            </a:prstGeom>
            <a:no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50000"/>
                  </a:schemeClr>
                </a:solidFill>
              </a:endParaRPr>
            </a:p>
          </p:txBody>
        </p:sp>
        <p:sp>
          <p:nvSpPr>
            <p:cNvPr id="123" name="Oval 122"/>
            <p:cNvSpPr/>
            <p:nvPr/>
          </p:nvSpPr>
          <p:spPr>
            <a:xfrm>
              <a:off x="6251767" y="4739889"/>
              <a:ext cx="152400" cy="152400"/>
            </a:xfrm>
            <a:prstGeom prst="ellipse">
              <a:avLst/>
            </a:prstGeom>
            <a:no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6480367" y="4739889"/>
              <a:ext cx="152400" cy="152400"/>
            </a:xfrm>
            <a:prstGeom prst="ellipse">
              <a:avLst/>
            </a:prstGeom>
            <a:no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6785167" y="4739889"/>
              <a:ext cx="152400" cy="152400"/>
            </a:xfrm>
            <a:prstGeom prst="ellipse">
              <a:avLst/>
            </a:prstGeom>
            <a:no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p:cNvGrpSpPr/>
          <p:nvPr/>
        </p:nvGrpSpPr>
        <p:grpSpPr>
          <a:xfrm>
            <a:off x="8953100" y="2905446"/>
            <a:ext cx="1989565" cy="2082188"/>
            <a:chOff x="9801245" y="2435078"/>
            <a:chExt cx="1989565" cy="2082188"/>
          </a:xfrm>
        </p:grpSpPr>
        <p:pic>
          <p:nvPicPr>
            <p:cNvPr id="127" name="Picture 2" descr="http://clipart-finder.com/data/png/web_serv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01245" y="3223270"/>
              <a:ext cx="1001602" cy="1197730"/>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2" descr="http://clipart-finder.com/data/png/web_serv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07082" y="2435078"/>
              <a:ext cx="1001602" cy="1197730"/>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2" descr="http://clipart-finder.com/data/png/web_serv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89208" y="3319536"/>
              <a:ext cx="1001602" cy="1197730"/>
            </a:xfrm>
            <a:prstGeom prst="rect">
              <a:avLst/>
            </a:prstGeom>
            <a:noFill/>
            <a:extLst>
              <a:ext uri="{909E8E84-426E-40DD-AFC4-6F175D3DCCD1}">
                <a14:hiddenFill xmlns:a14="http://schemas.microsoft.com/office/drawing/2010/main">
                  <a:solidFill>
                    <a:srgbClr val="FFFFFF"/>
                  </a:solidFill>
                </a14:hiddenFill>
              </a:ext>
            </a:extLst>
          </p:spPr>
        </p:pic>
      </p:grpSp>
      <p:sp>
        <p:nvSpPr>
          <p:cNvPr id="130" name="Right Brace 129"/>
          <p:cNvSpPr/>
          <p:nvPr/>
        </p:nvSpPr>
        <p:spPr>
          <a:xfrm>
            <a:off x="7870174" y="2244386"/>
            <a:ext cx="580079" cy="340430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Arrow Connector 21"/>
          <p:cNvCxnSpPr/>
          <p:nvPr/>
        </p:nvCxnSpPr>
        <p:spPr>
          <a:xfrm>
            <a:off x="2924023" y="2703876"/>
            <a:ext cx="82296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2924023" y="2703876"/>
            <a:ext cx="938305" cy="1689231"/>
          </a:xfrm>
          <a:prstGeom prst="straightConnector1">
            <a:avLst/>
          </a:prstGeom>
          <a:ln w="28575">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a:off x="2926075" y="2703875"/>
            <a:ext cx="934595" cy="742720"/>
          </a:xfrm>
          <a:prstGeom prst="straightConnector1">
            <a:avLst/>
          </a:prstGeom>
          <a:ln w="28575">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a:off x="2934559" y="4020433"/>
            <a:ext cx="879615" cy="1128296"/>
          </a:xfrm>
          <a:prstGeom prst="straightConnector1">
            <a:avLst/>
          </a:prstGeom>
          <a:ln w="28575">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V="1">
            <a:off x="2926822" y="3515022"/>
            <a:ext cx="925982" cy="512554"/>
          </a:xfrm>
          <a:prstGeom prst="straightConnector1">
            <a:avLst/>
          </a:prstGeom>
          <a:ln w="28575">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a:off x="2924023" y="5300056"/>
            <a:ext cx="917520" cy="0"/>
          </a:xfrm>
          <a:prstGeom prst="straightConnector1">
            <a:avLst/>
          </a:prstGeom>
          <a:ln w="28575">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flipV="1">
            <a:off x="2925896" y="4406598"/>
            <a:ext cx="934774" cy="893458"/>
          </a:xfrm>
          <a:prstGeom prst="straightConnector1">
            <a:avLst/>
          </a:prstGeom>
          <a:ln w="28575">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flipV="1">
            <a:off x="2927169" y="2793015"/>
            <a:ext cx="838717" cy="25070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2941207" y="2744351"/>
            <a:ext cx="805776" cy="12724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430583" y="1501553"/>
            <a:ext cx="4342208" cy="461665"/>
          </a:xfrm>
          <a:prstGeom prst="rect">
            <a:avLst/>
          </a:prstGeom>
          <a:noFill/>
        </p:spPr>
        <p:txBody>
          <a:bodyPr wrap="square" rtlCol="0">
            <a:spAutoFit/>
          </a:bodyPr>
          <a:lstStyle/>
          <a:p>
            <a:r>
              <a:rPr lang="en-US" sz="2400" b="1" i="1" dirty="0" smtClean="0">
                <a:solidFill>
                  <a:srgbClr val="FF0000"/>
                </a:solidFill>
              </a:rPr>
              <a:t>task satisfaction prediction</a:t>
            </a:r>
            <a:endParaRPr lang="en-US" sz="2400" b="1" i="1" dirty="0">
              <a:solidFill>
                <a:srgbClr val="FF0000"/>
              </a:solidFill>
            </a:endParaRPr>
          </a:p>
        </p:txBody>
      </p:sp>
      <p:grpSp>
        <p:nvGrpSpPr>
          <p:cNvPr id="106" name="Group 105"/>
          <p:cNvGrpSpPr/>
          <p:nvPr/>
        </p:nvGrpSpPr>
        <p:grpSpPr>
          <a:xfrm>
            <a:off x="7240742" y="1910809"/>
            <a:ext cx="1658691" cy="588178"/>
            <a:chOff x="10715189" y="2061296"/>
            <a:chExt cx="1658691" cy="588178"/>
          </a:xfrm>
        </p:grpSpPr>
        <p:sp>
          <p:nvSpPr>
            <p:cNvPr id="108" name="TextBox 107"/>
            <p:cNvSpPr txBox="1"/>
            <p:nvPr/>
          </p:nvSpPr>
          <p:spPr>
            <a:xfrm>
              <a:off x="10715189" y="2249364"/>
              <a:ext cx="1277222" cy="400110"/>
            </a:xfrm>
            <a:prstGeom prst="rect">
              <a:avLst/>
            </a:prstGeom>
            <a:noFill/>
          </p:spPr>
          <p:txBody>
            <a:bodyPr wrap="square" rtlCol="0">
              <a:spAutoFit/>
            </a:bodyPr>
            <a:lstStyle/>
            <a:p>
              <a:r>
                <a:rPr lang="en-US" sz="2000" dirty="0" smtClean="0"/>
                <a:t>SAT?</a:t>
              </a:r>
              <a:endParaRPr lang="en-US" sz="2000" dirty="0"/>
            </a:p>
          </p:txBody>
        </p:sp>
        <p:pic>
          <p:nvPicPr>
            <p:cNvPr id="109" name="Picture 4" descr="http://static.comicvine.com/uploads/original/0/40/719959-homergp15.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727084" y="2061296"/>
              <a:ext cx="646796" cy="4850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0" name="Group 109"/>
          <p:cNvGrpSpPr/>
          <p:nvPr/>
        </p:nvGrpSpPr>
        <p:grpSpPr>
          <a:xfrm>
            <a:off x="7248586" y="2516065"/>
            <a:ext cx="1636789" cy="646795"/>
            <a:chOff x="10712147" y="2633894"/>
            <a:chExt cx="1636789" cy="646795"/>
          </a:xfrm>
        </p:grpSpPr>
        <p:sp>
          <p:nvSpPr>
            <p:cNvPr id="111" name="TextBox 110"/>
            <p:cNvSpPr txBox="1"/>
            <p:nvPr/>
          </p:nvSpPr>
          <p:spPr>
            <a:xfrm>
              <a:off x="10712147" y="2834486"/>
              <a:ext cx="1277222" cy="400110"/>
            </a:xfrm>
            <a:prstGeom prst="rect">
              <a:avLst/>
            </a:prstGeom>
            <a:noFill/>
          </p:spPr>
          <p:txBody>
            <a:bodyPr wrap="square" rtlCol="0">
              <a:spAutoFit/>
            </a:bodyPr>
            <a:lstStyle/>
            <a:p>
              <a:r>
                <a:rPr lang="en-US" sz="2000" dirty="0" smtClean="0"/>
                <a:t>DSAT?</a:t>
              </a:r>
              <a:endParaRPr lang="en-US" sz="2000" dirty="0"/>
            </a:p>
          </p:txBody>
        </p:sp>
        <p:pic>
          <p:nvPicPr>
            <p:cNvPr id="113" name="Picture 6" descr="http://your90s.com/wp-content/uploads/2013/06/hom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702141" y="2633894"/>
              <a:ext cx="646795" cy="646795"/>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31" name="Straight Arrow Connector 130"/>
          <p:cNvCxnSpPr/>
          <p:nvPr/>
        </p:nvCxnSpPr>
        <p:spPr>
          <a:xfrm flipV="1">
            <a:off x="6815055" y="2318494"/>
            <a:ext cx="419485" cy="308747"/>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6807398" y="2627241"/>
            <a:ext cx="424100" cy="276375"/>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39336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t>
            </a:r>
            <a:r>
              <a:rPr lang="en-US" dirty="0" smtClean="0"/>
              <a:t>Questions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How to effectively extract search tasks from search logs?</a:t>
            </a:r>
          </a:p>
          <a:p>
            <a:pPr marL="514350" indent="-514350">
              <a:buFont typeface="+mj-lt"/>
              <a:buAutoNum type="arabicPeriod"/>
            </a:pPr>
            <a:r>
              <a:rPr lang="en-US" dirty="0" smtClean="0"/>
              <a:t>How to represent and organize search tasks?</a:t>
            </a:r>
          </a:p>
          <a:p>
            <a:pPr marL="514350" indent="-514350">
              <a:buFont typeface="+mj-lt"/>
              <a:buAutoNum type="arabicPeriod"/>
            </a:pPr>
            <a:r>
              <a:rPr lang="en-US" dirty="0" smtClean="0"/>
              <a:t>How to model users’ in-task search behaviors?</a:t>
            </a:r>
          </a:p>
          <a:p>
            <a:pPr marL="514350" indent="-514350">
              <a:buFont typeface="+mj-lt"/>
              <a:buAutoNum type="arabicPeriod"/>
            </a:pPr>
            <a:r>
              <a:rPr lang="en-US" dirty="0" smtClean="0"/>
              <a:t>How to optimize search services based on the identified search tasks?</a:t>
            </a:r>
          </a:p>
          <a:p>
            <a:pPr marL="514350" indent="-514350">
              <a:buFont typeface="+mj-lt"/>
              <a:buAutoNum type="arabicPeriod"/>
            </a:pPr>
            <a:r>
              <a:rPr lang="en-US" dirty="0" smtClean="0"/>
              <a:t>How to interactively assist users to perform search tasks?</a:t>
            </a:r>
          </a:p>
          <a:p>
            <a:pPr marL="514350" indent="-514350">
              <a:buFont typeface="+mj-lt"/>
              <a:buAutoNum type="arabicPeriod"/>
            </a:pPr>
            <a:r>
              <a:rPr lang="en-US" dirty="0" smtClean="0"/>
              <a:t>….</a:t>
            </a:r>
          </a:p>
          <a:p>
            <a:endParaRPr lang="en-US" dirty="0"/>
          </a:p>
        </p:txBody>
      </p:sp>
      <p:sp>
        <p:nvSpPr>
          <p:cNvPr id="4" name="Slide Number Placeholder 3"/>
          <p:cNvSpPr>
            <a:spLocks noGrp="1"/>
          </p:cNvSpPr>
          <p:nvPr>
            <p:ph type="sldNum" sz="quarter" idx="12"/>
          </p:nvPr>
        </p:nvSpPr>
        <p:spPr/>
        <p:txBody>
          <a:bodyPr/>
          <a:lstStyle/>
          <a:p>
            <a:fld id="{9F2AE6BE-DF6A-4399-AA13-CB69E4F325FD}" type="slidenum">
              <a:rPr lang="en-US" smtClean="0"/>
              <a:t>8</a:t>
            </a:fld>
            <a:endParaRPr lang="en-US"/>
          </a:p>
        </p:txBody>
      </p:sp>
    </p:spTree>
    <p:extLst>
      <p:ext uri="{BB962C8B-B14F-4D97-AF65-F5344CB8AC3E}">
        <p14:creationId xmlns:p14="http://schemas.microsoft.com/office/powerpoint/2010/main" val="29485415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t>
            </a:r>
            <a:r>
              <a:rPr lang="en-US" dirty="0" smtClean="0"/>
              <a:t>Questions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How to effectively extract search tasks from search logs?</a:t>
            </a:r>
          </a:p>
          <a:p>
            <a:pPr marL="514350" indent="-514350">
              <a:buFont typeface="+mj-lt"/>
              <a:buAutoNum type="arabicPeriod"/>
            </a:pPr>
            <a:r>
              <a:rPr lang="en-US" dirty="0" smtClean="0">
                <a:solidFill>
                  <a:schemeClr val="bg1">
                    <a:lumMod val="75000"/>
                  </a:schemeClr>
                </a:solidFill>
              </a:rPr>
              <a:t>How to represent and organize search tasks?</a:t>
            </a:r>
          </a:p>
          <a:p>
            <a:pPr marL="514350" indent="-514350">
              <a:buFont typeface="+mj-lt"/>
              <a:buAutoNum type="arabicPeriod"/>
            </a:pPr>
            <a:r>
              <a:rPr lang="en-US" dirty="0" smtClean="0"/>
              <a:t>How to model users’ in-task search behaviors?</a:t>
            </a:r>
          </a:p>
          <a:p>
            <a:pPr marL="514350" indent="-514350">
              <a:buFont typeface="+mj-lt"/>
              <a:buAutoNum type="arabicPeriod"/>
            </a:pPr>
            <a:r>
              <a:rPr lang="en-US" dirty="0" smtClean="0"/>
              <a:t>How to optimize search services based on the identified search tasks?</a:t>
            </a:r>
          </a:p>
          <a:p>
            <a:pPr marL="514350" indent="-514350">
              <a:buFont typeface="+mj-lt"/>
              <a:buAutoNum type="arabicPeriod"/>
            </a:pPr>
            <a:r>
              <a:rPr lang="en-US" dirty="0" smtClean="0">
                <a:solidFill>
                  <a:schemeClr val="bg1">
                    <a:lumMod val="75000"/>
                  </a:schemeClr>
                </a:solidFill>
              </a:rPr>
              <a:t>How to interactively assist users to perform search tasks?</a:t>
            </a:r>
          </a:p>
          <a:p>
            <a:pPr marL="514350" indent="-514350">
              <a:buFont typeface="+mj-lt"/>
              <a:buAutoNum type="arabicPeriod"/>
            </a:pPr>
            <a:r>
              <a:rPr lang="en-US" dirty="0" smtClean="0">
                <a:solidFill>
                  <a:schemeClr val="bg1">
                    <a:lumMod val="75000"/>
                  </a:schemeClr>
                </a:solidFill>
              </a:rPr>
              <a:t>….</a:t>
            </a:r>
          </a:p>
          <a:p>
            <a:endParaRPr lang="en-US" dirty="0"/>
          </a:p>
        </p:txBody>
      </p:sp>
      <p:sp>
        <p:nvSpPr>
          <p:cNvPr id="4" name="Slide Number Placeholder 3"/>
          <p:cNvSpPr>
            <a:spLocks noGrp="1"/>
          </p:cNvSpPr>
          <p:nvPr>
            <p:ph type="sldNum" sz="quarter" idx="12"/>
          </p:nvPr>
        </p:nvSpPr>
        <p:spPr/>
        <p:txBody>
          <a:bodyPr/>
          <a:lstStyle/>
          <a:p>
            <a:fld id="{9F2AE6BE-DF6A-4399-AA13-CB69E4F325FD}" type="slidenum">
              <a:rPr lang="en-US" smtClean="0"/>
              <a:t>9</a:t>
            </a:fld>
            <a:endParaRPr lang="en-US"/>
          </a:p>
        </p:txBody>
      </p:sp>
    </p:spTree>
    <p:extLst>
      <p:ext uri="{BB962C8B-B14F-4D97-AF65-F5344CB8AC3E}">
        <p14:creationId xmlns:p14="http://schemas.microsoft.com/office/powerpoint/2010/main" val="39356051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4.8|2.4|1.2|13.1"/>
</p:tagLst>
</file>

<file path=ppt/tags/tag2.xml><?xml version="1.0" encoding="utf-8"?>
<p:tagLst xmlns:a="http://schemas.openxmlformats.org/drawingml/2006/main" xmlns:r="http://schemas.openxmlformats.org/officeDocument/2006/relationships" xmlns:p="http://schemas.openxmlformats.org/presentationml/2006/main">
  <p:tag name="TIMING" val="|46.7|37|35.6|20.9|1.5|33.1|7.6"/>
</p:tagLst>
</file>

<file path=ppt/tags/tag3.xml><?xml version="1.0" encoding="utf-8"?>
<p:tagLst xmlns:a="http://schemas.openxmlformats.org/drawingml/2006/main" xmlns:r="http://schemas.openxmlformats.org/officeDocument/2006/relationships" xmlns:p="http://schemas.openxmlformats.org/presentationml/2006/main">
  <p:tag name="TIMING" val="|18.2|16.7|22.9|23.1|13.5|33.6"/>
</p:tagLst>
</file>

<file path=ppt/tags/tag4.xml><?xml version="1.0" encoding="utf-8"?>
<p:tagLst xmlns:a="http://schemas.openxmlformats.org/drawingml/2006/main" xmlns:r="http://schemas.openxmlformats.org/officeDocument/2006/relationships" xmlns:p="http://schemas.openxmlformats.org/presentationml/2006/main">
  <p:tag name="TIMING" val="|20.6|3.1|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3444</TotalTime>
  <Words>2553</Words>
  <Application>Microsoft Office PowerPoint</Application>
  <PresentationFormat>Widescreen</PresentationFormat>
  <Paragraphs>684</Paragraphs>
  <Slides>42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 Rounded MT Bold</vt:lpstr>
      <vt:lpstr>Arial</vt:lpstr>
      <vt:lpstr>Calibri</vt:lpstr>
      <vt:lpstr>Calibri Light</vt:lpstr>
      <vt:lpstr>Cambria Math</vt:lpstr>
      <vt:lpstr>Office Theme</vt:lpstr>
      <vt:lpstr> A Task-based Framework for User Behavior Modeling and Search Personalization*</vt:lpstr>
      <vt:lpstr>Search Logs Provide Rich Context for Understanding Users’ Search Tasks</vt:lpstr>
      <vt:lpstr>Query-based Analysis: An Isolated View</vt:lpstr>
      <vt:lpstr>Task-based Analysis: A Comprehensive View</vt:lpstr>
      <vt:lpstr>Task-based Analysis: A Comprehensive View</vt:lpstr>
      <vt:lpstr>Task-based Analysis: A Comprehensive View</vt:lpstr>
      <vt:lpstr>Task-based Analysis: A Comprehensive View</vt:lpstr>
      <vt:lpstr>Research Questions</vt:lpstr>
      <vt:lpstr>Research Questions</vt:lpstr>
      <vt:lpstr>A Task-based Framework </vt:lpstr>
      <vt:lpstr>A Task-based Framework </vt:lpstr>
      <vt:lpstr>How to Extract Search Tasks?</vt:lpstr>
      <vt:lpstr>Discovering Search Task Structure</vt:lpstr>
      <vt:lpstr>A Structured Learning Approach [WWW’2013a]</vt:lpstr>
      <vt:lpstr>Explore Domain Knowledge for Automating Model Learning</vt:lpstr>
      <vt:lpstr>Experimental Results</vt:lpstr>
      <vt:lpstr>Example of Identified Search Tasks</vt:lpstr>
      <vt:lpstr>Search Task Extraction Methods</vt:lpstr>
      <vt:lpstr>Search Task Extraction Performance</vt:lpstr>
      <vt:lpstr>Automating Modeling Learning with Domain Knowledge</vt:lpstr>
      <vt:lpstr>A Task-based Framework </vt:lpstr>
      <vt:lpstr>In-task Search Personalization</vt:lpstr>
      <vt:lpstr>Personalized Ranking Model Adaptation [SIGIR’13]</vt:lpstr>
      <vt:lpstr>Linear Regression Based Model Adaptation</vt:lpstr>
      <vt:lpstr>Experimental Results</vt:lpstr>
      <vt:lpstr>User-level improvement analysis</vt:lpstr>
      <vt:lpstr>Adaptation Efficiency </vt:lpstr>
      <vt:lpstr>A Task-based Framework </vt:lpstr>
      <vt:lpstr>Task-Based Groupization [WWW2013b] </vt:lpstr>
      <vt:lpstr>Learn from Related Tasks</vt:lpstr>
      <vt:lpstr>Experimental Results</vt:lpstr>
      <vt:lpstr>Task Match vs. Query Match</vt:lpstr>
      <vt:lpstr>Effect of Query Sequence in Task</vt:lpstr>
      <vt:lpstr>A Task-based Framework </vt:lpstr>
      <vt:lpstr>Modeling Latent Action Satisfaction for Search-task Satisfaction Prediction </vt:lpstr>
      <vt:lpstr>Recent work in search-task mining</vt:lpstr>
      <vt:lpstr>Conclusions</vt:lpstr>
      <vt:lpstr>Future Directions</vt:lpstr>
      <vt:lpstr>References I</vt:lpstr>
      <vt:lpstr>References II</vt:lpstr>
      <vt:lpstr>Acknowledgements</vt:lpstr>
      <vt:lpstr>Thank you!</vt:lpstr>
    </vt:vector>
  </TitlesOfParts>
  <Company>CS@UIUC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 Task-Based Framework for Modeling User’s Search Behaviors</dc:title>
  <dc:creator>hongning wang</dc:creator>
  <cp:lastModifiedBy>hongning wang</cp:lastModifiedBy>
  <cp:revision>197</cp:revision>
  <cp:lastPrinted>2013-10-14T22:53:44Z</cp:lastPrinted>
  <dcterms:created xsi:type="dcterms:W3CDTF">2013-08-13T17:37:42Z</dcterms:created>
  <dcterms:modified xsi:type="dcterms:W3CDTF">2014-02-28T18:19:28Z</dcterms:modified>
</cp:coreProperties>
</file>