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7" r:id="rId3"/>
    <p:sldId id="258" r:id="rId4"/>
    <p:sldId id="294" r:id="rId5"/>
    <p:sldId id="285" r:id="rId6"/>
    <p:sldId id="262" r:id="rId7"/>
    <p:sldId id="266" r:id="rId8"/>
    <p:sldId id="277" r:id="rId9"/>
    <p:sldId id="284" r:id="rId10"/>
    <p:sldId id="280" r:id="rId11"/>
    <p:sldId id="308" r:id="rId12"/>
    <p:sldId id="286" r:id="rId13"/>
    <p:sldId id="268" r:id="rId14"/>
    <p:sldId id="269" r:id="rId15"/>
    <p:sldId id="271" r:id="rId16"/>
    <p:sldId id="270" r:id="rId17"/>
    <p:sldId id="288" r:id="rId18"/>
    <p:sldId id="272" r:id="rId19"/>
    <p:sldId id="307" r:id="rId20"/>
    <p:sldId id="287" r:id="rId21"/>
    <p:sldId id="275" r:id="rId22"/>
    <p:sldId id="276" r:id="rId23"/>
    <p:sldId id="300" r:id="rId24"/>
    <p:sldId id="301" r:id="rId25"/>
    <p:sldId id="302" r:id="rId26"/>
    <p:sldId id="293" r:id="rId27"/>
    <p:sldId id="292" r:id="rId28"/>
    <p:sldId id="295" r:id="rId29"/>
    <p:sldId id="296" r:id="rId30"/>
    <p:sldId id="309" r:id="rId31"/>
    <p:sldId id="297" r:id="rId32"/>
    <p:sldId id="298" r:id="rId33"/>
    <p:sldId id="306" r:id="rId34"/>
    <p:sldId id="30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66FF"/>
    <a:srgbClr val="6666FF"/>
    <a:srgbClr val="3333FF"/>
    <a:srgbClr val="FF5050"/>
    <a:srgbClr val="FF33CC"/>
    <a:srgbClr val="CC00CC"/>
    <a:srgbClr val="FF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68591" autoAdjust="0"/>
  </p:normalViewPr>
  <p:slideViewPr>
    <p:cSldViewPr snapToGrid="0" showGuides="1">
      <p:cViewPr varScale="1">
        <p:scale>
          <a:sx n="59" d="100"/>
          <a:sy n="59" d="100"/>
        </p:scale>
        <p:origin x="112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B50C1-4F79-41BD-980C-8A64EE001941}" type="datetimeFigureOut">
              <a:rPr lang="en-US" smtClean="0"/>
              <a:t>2/26/2014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78ED5-4D70-456D-9FEC-4AEC7D6B8296}" type="slidenum">
              <a:rPr lang="en-US" smtClean="0"/>
              <a:t>‹#›</a:t>
            </a:fld>
            <a:endParaRPr lang="en-US"/>
          </a:p>
        </p:txBody>
      </p:sp>
    </p:spTree>
    <p:extLst>
      <p:ext uri="{BB962C8B-B14F-4D97-AF65-F5344CB8AC3E}">
        <p14:creationId xmlns:p14="http://schemas.microsoft.com/office/powerpoint/2010/main" val="189899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1</a:t>
            </a:fld>
            <a:endParaRPr lang="en-US"/>
          </a:p>
        </p:txBody>
      </p:sp>
    </p:spTree>
    <p:extLst>
      <p:ext uri="{BB962C8B-B14F-4D97-AF65-F5344CB8AC3E}">
        <p14:creationId xmlns:p14="http://schemas.microsoft.com/office/powerpoint/2010/main" val="221445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in this experiment, we are going to quantitatively evaluate</a:t>
            </a:r>
            <a:r>
              <a:rPr lang="en-US" baseline="0" dirty="0" smtClean="0"/>
              <a:t> our main hypothesis in our work, that is the joint modeling of users’ queries and clicks is better than those isolated modeling approaches. To achieve so, we compare our joint model with those isolated models in the task of document ranking.</a:t>
            </a:r>
            <a:r>
              <a:rPr lang="en-US" dirty="0" smtClean="0"/>
              <a:t> </a:t>
            </a:r>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16</a:t>
            </a:fld>
            <a:endParaRPr lang="en-US"/>
          </a:p>
        </p:txBody>
      </p:sp>
    </p:spTree>
    <p:extLst>
      <p:ext uri="{BB962C8B-B14F-4D97-AF65-F5344CB8AC3E}">
        <p14:creationId xmlns:p14="http://schemas.microsoft.com/office/powerpoint/2010/main" val="238581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query-centric</a:t>
            </a:r>
            <a:r>
              <a:rPr lang="en-US" baseline="0" dirty="0" smtClean="0"/>
              <a:t> baselines, no user-specific information is explored in query clustering, and thus the same query from users with distinct ranking preference will be ranked in the same way. </a:t>
            </a:r>
            <a:r>
              <a:rPr lang="en-US" baseline="0" dirty="0" err="1" smtClean="0"/>
              <a:t>dpRank</a:t>
            </a:r>
            <a:r>
              <a:rPr lang="en-US" baseline="0" dirty="0" smtClean="0"/>
              <a:t> solves this problem by jointly exploring user-specific heterogeneity in their search behaviors, which provides more accurate ranking for each individual user.</a:t>
            </a:r>
          </a:p>
          <a:p>
            <a:r>
              <a:rPr lang="en-US" baseline="0" dirty="0" smtClean="0"/>
              <a:t>While this baseline can also explore the user-specific information by training independent ranking functions from each individual user’s history queries. However, </a:t>
            </a:r>
            <a:r>
              <a:rPr lang="en-US" baseline="0" dirty="0" err="1" smtClean="0"/>
              <a:t>sparsity</a:t>
            </a:r>
            <a:r>
              <a:rPr lang="en-US" baseline="0" dirty="0" smtClean="0"/>
              <a:t> prevents it to get accurate estimate of model parameters in each user.</a:t>
            </a:r>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17</a:t>
            </a:fld>
            <a:endParaRPr lang="en-US"/>
          </a:p>
        </p:txBody>
      </p:sp>
    </p:spTree>
    <p:extLst>
      <p:ext uri="{BB962C8B-B14F-4D97-AF65-F5344CB8AC3E}">
        <p14:creationId xmlns:p14="http://schemas.microsoft.com/office/powerpoint/2010/main" val="1768405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proportion</a:t>
            </a:r>
            <a:r>
              <a:rPr lang="en-US" dirty="0" smtClean="0"/>
              <a:t> of latent user groups</a:t>
            </a:r>
            <a:r>
              <a:rPr lang="en-US" baseline="0" dirty="0" smtClean="0"/>
              <a:t> in each user naturally serves as a profile of user’s search intent. It can be used as a proxy to measure similarity between the users in many personalized applications. In order to study the quality of such user profile generated by our joint modeling approach, we test it in the application of collaborative document re-ranking.</a:t>
            </a:r>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18</a:t>
            </a:fld>
            <a:endParaRPr lang="en-US"/>
          </a:p>
        </p:txBody>
      </p:sp>
    </p:spTree>
    <p:extLst>
      <p:ext uri="{BB962C8B-B14F-4D97-AF65-F5344CB8AC3E}">
        <p14:creationId xmlns:p14="http://schemas.microsoft.com/office/powerpoint/2010/main" val="412793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profile</a:t>
            </a:r>
            <a:r>
              <a:rPr lang="en-US" baseline="0" dirty="0" smtClean="0"/>
              <a:t> generated by the user’s queries in history performed much worse than the simple </a:t>
            </a:r>
            <a:r>
              <a:rPr lang="en-US" baseline="0" dirty="0" err="1" smtClean="0"/>
              <a:t>GlobalCTR</a:t>
            </a:r>
            <a:r>
              <a:rPr lang="en-US" baseline="0" dirty="0" smtClean="0"/>
              <a:t> baseline, which validates our hypothesis that only modeling a user’s queries alone cannot well explain her search intent. Comparing to performance achieved by the query-centric solutions, the profile generated by our </a:t>
            </a:r>
            <a:r>
              <a:rPr lang="en-US" baseline="0" dirty="0" err="1" smtClean="0"/>
              <a:t>dpRank</a:t>
            </a:r>
            <a:r>
              <a:rPr lang="en-US" baseline="0" dirty="0" smtClean="0"/>
              <a:t> performed significantly better than the </a:t>
            </a:r>
            <a:r>
              <a:rPr lang="en-US" baseline="0" dirty="0" err="1" smtClean="0"/>
              <a:t>globalCTR</a:t>
            </a:r>
            <a:r>
              <a:rPr lang="en-US" baseline="0" dirty="0" smtClean="0"/>
              <a:t> method. Because in </a:t>
            </a:r>
            <a:r>
              <a:rPr lang="en-US" baseline="0" dirty="0" err="1" smtClean="0"/>
              <a:t>dpRank</a:t>
            </a:r>
            <a:r>
              <a:rPr lang="en-US" baseline="0" dirty="0" smtClean="0"/>
              <a:t>, the identified latent user groups explicitly encode different users’ click preferences, so that when we weight the clicks from similar users by such profiles, we can get more accurate click prediction for the target users.</a:t>
            </a:r>
          </a:p>
          <a:p>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19</a:t>
            </a:fld>
            <a:endParaRPr lang="en-US"/>
          </a:p>
        </p:txBody>
      </p:sp>
    </p:spTree>
    <p:extLst>
      <p:ext uri="{BB962C8B-B14F-4D97-AF65-F5344CB8AC3E}">
        <p14:creationId xmlns:p14="http://schemas.microsoft.com/office/powerpoint/2010/main" val="3515695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78ED5-4D70-456D-9FEC-4AEC7D6B8296}" type="slidenum">
              <a:rPr lang="en-US" smtClean="0"/>
              <a:t>21</a:t>
            </a:fld>
            <a:endParaRPr lang="en-US"/>
          </a:p>
        </p:txBody>
      </p:sp>
    </p:spTree>
    <p:extLst>
      <p:ext uri="{BB962C8B-B14F-4D97-AF65-F5344CB8AC3E}">
        <p14:creationId xmlns:p14="http://schemas.microsoft.com/office/powerpoint/2010/main" val="2600598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24</a:t>
            </a:fld>
            <a:endParaRPr lang="en-US"/>
          </a:p>
        </p:txBody>
      </p:sp>
    </p:spTree>
    <p:extLst>
      <p:ext uri="{BB962C8B-B14F-4D97-AF65-F5344CB8AC3E}">
        <p14:creationId xmlns:p14="http://schemas.microsoft.com/office/powerpoint/2010/main" val="2843237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25</a:t>
            </a:fld>
            <a:endParaRPr lang="en-US"/>
          </a:p>
        </p:txBody>
      </p:sp>
    </p:spTree>
    <p:extLst>
      <p:ext uri="{BB962C8B-B14F-4D97-AF65-F5344CB8AC3E}">
        <p14:creationId xmlns:p14="http://schemas.microsoft.com/office/powerpoint/2010/main" val="416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Given such a huge diversity of search engine users’ information needs, accurate understanding of a user’s search interests and preferences is arguably one of most critical research challenges in information retrieval studies.</a:t>
            </a:r>
          </a:p>
          <a:p>
            <a:endParaRPr lang="en-US" baseline="0" dirty="0" smtClean="0"/>
          </a:p>
        </p:txBody>
      </p:sp>
      <p:sp>
        <p:nvSpPr>
          <p:cNvPr id="4" name="Slide Number Placeholder 3"/>
          <p:cNvSpPr>
            <a:spLocks noGrp="1"/>
          </p:cNvSpPr>
          <p:nvPr>
            <p:ph type="sldNum" sz="quarter" idx="10"/>
          </p:nvPr>
        </p:nvSpPr>
        <p:spPr/>
        <p:txBody>
          <a:bodyPr/>
          <a:lstStyle/>
          <a:p>
            <a:fld id="{94778ED5-4D70-456D-9FEC-4AEC7D6B8296}" type="slidenum">
              <a:rPr lang="en-US" smtClean="0"/>
              <a:t>2</a:t>
            </a:fld>
            <a:endParaRPr lang="en-US"/>
          </a:p>
        </p:txBody>
      </p:sp>
    </p:spTree>
    <p:extLst>
      <p:ext uri="{BB962C8B-B14F-4D97-AF65-F5344CB8AC3E}">
        <p14:creationId xmlns:p14="http://schemas.microsoft.com/office/powerpoint/2010/main" val="98536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literature, various ways have been proposed to analyze users’ search behaviors in the search logs.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Studying the distribution of queries and query categories that users frequently search for and recognizing temporal dynamics of search topics.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try to analyze the implicit feedback from the aggregated users’ </a:t>
            </a:r>
            <a:r>
              <a:rPr lang="en-US" baseline="0" dirty="0" err="1" smtClean="0"/>
              <a:t>clickthroughs</a:t>
            </a:r>
            <a:r>
              <a:rPr lang="en-US" baseline="0" dirty="0" smtClean="0"/>
              <a:t> to interpret the generic ranking preferences over the retrieved documents.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major limitation of those aforementioned existing work is that the analysis of a user’s query distribution and that of his/her associated click behaviors is isolated. We should note that both queries and </a:t>
            </a:r>
            <a:r>
              <a:rPr lang="en-US" baseline="0" dirty="0" err="1" smtClean="0"/>
              <a:t>clickthroughs</a:t>
            </a:r>
            <a:r>
              <a:rPr lang="en-US" baseline="0" dirty="0" smtClean="0"/>
              <a:t> covey useful signals about a user’s search intent.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Properly characterizing the heterogeneity among the users’ observed search behaviors is the key to accurately understanding their respective search intents and to further predicting their behaviors.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3</a:t>
            </a:fld>
            <a:endParaRPr lang="en-US"/>
          </a:p>
        </p:txBody>
      </p:sp>
    </p:spTree>
    <p:extLst>
      <p:ext uri="{BB962C8B-B14F-4D97-AF65-F5344CB8AC3E}">
        <p14:creationId xmlns:p14="http://schemas.microsoft.com/office/powerpoint/2010/main" val="36189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propose a joint modeling approach</a:t>
            </a:r>
            <a:r>
              <a:rPr lang="en-US" baseline="0" dirty="0" smtClean="0"/>
              <a:t> to characterize the heterogeneity in each individual user’s queries and corresponding clicks in a principled way.</a:t>
            </a:r>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5</a:t>
            </a:fld>
            <a:endParaRPr lang="en-US"/>
          </a:p>
        </p:txBody>
      </p:sp>
    </p:spTree>
    <p:extLst>
      <p:ext uri="{BB962C8B-B14F-4D97-AF65-F5344CB8AC3E}">
        <p14:creationId xmlns:p14="http://schemas.microsoft.com/office/powerpoint/2010/main" val="230782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model the joint distribution of </a:t>
            </a:r>
            <a:r>
              <a:rPr lang="en-US" dirty="0" smtClean="0"/>
              <a:t>queries </a:t>
            </a:r>
            <a:r>
              <a:rPr lang="en-US" dirty="0" smtClean="0"/>
              <a:t>and </a:t>
            </a:r>
            <a:r>
              <a:rPr lang="en-US" dirty="0" smtClean="0"/>
              <a:t>clicks,</a:t>
            </a:r>
            <a:r>
              <a:rPr lang="en-US" baseline="0" dirty="0" smtClean="0"/>
              <a:t> </a:t>
            </a:r>
            <a:r>
              <a:rPr lang="en-US" baseline="0" dirty="0" smtClean="0"/>
              <a:t>and </a:t>
            </a:r>
            <a:r>
              <a:rPr lang="en-US" dirty="0" smtClean="0"/>
              <a:t>capture</a:t>
            </a:r>
            <a:r>
              <a:rPr lang="en-US" baseline="0" dirty="0" smtClean="0"/>
              <a:t> the homogeneity among all the users, we introduce a novel concept of latent user groups. Each latent user group is modeled as a unique distribution over the queries and clicks. For example, in our solution, we model the queries as being presented by the specific query features, and which are drawn from a multi-</a:t>
            </a:r>
            <a:r>
              <a:rPr lang="en-US" baseline="0" dirty="0" err="1" smtClean="0"/>
              <a:t>variate</a:t>
            </a:r>
            <a:r>
              <a:rPr lang="en-US" baseline="0" dirty="0" smtClean="0"/>
              <a:t> Normal distribution, and the click preference </a:t>
            </a:r>
            <a:r>
              <a:rPr lang="en-US" altLang="zh-CN" baseline="0" dirty="0" smtClean="0"/>
              <a:t>in</a:t>
            </a:r>
            <a:r>
              <a:rPr lang="en-US" baseline="0" dirty="0" smtClean="0"/>
              <a:t> each latent user group is characterized by the corresponding relative importance of the ranking features, which leads to distinct click patterns over the returned documents. In particular, in order to avoid position bias in user’s clicks, in our solution, we focus on modeling a user’s pairwise preference over the returned document list.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result, the homogeneity among the users in the same latent user group can be fully captured by the parameter settings of the corresponding probabilistic distributions.</a:t>
            </a:r>
          </a:p>
          <a:p>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6</a:t>
            </a:fld>
            <a:endParaRPr lang="en-US"/>
          </a:p>
        </p:txBody>
      </p:sp>
    </p:spTree>
    <p:extLst>
      <p:ext uri="{BB962C8B-B14F-4D97-AF65-F5344CB8AC3E}">
        <p14:creationId xmlns:p14="http://schemas.microsoft.com/office/powerpoint/2010/main" val="160497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 on the latent user groups, the heterogeneity</a:t>
            </a:r>
            <a:r>
              <a:rPr lang="en-US" baseline="0" dirty="0" smtClean="0"/>
              <a:t> among the queries and </a:t>
            </a:r>
            <a:r>
              <a:rPr lang="en-US" baseline="0" dirty="0" err="1" smtClean="0"/>
              <a:t>clickthroughs</a:t>
            </a:r>
            <a:r>
              <a:rPr lang="en-US" baseline="0" dirty="0" smtClean="0"/>
              <a:t> in a particular user’s search history is characterized as a mixture over those latent user groups, where the mixing proportion governs each user’s unique search behavior pattern.</a:t>
            </a:r>
            <a:endParaRPr lang="en-US" dirty="0" smtClean="0"/>
          </a:p>
          <a:p>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7</a:t>
            </a:fld>
            <a:endParaRPr lang="en-US"/>
          </a:p>
        </p:txBody>
      </p:sp>
    </p:spTree>
    <p:extLst>
      <p:ext uri="{BB962C8B-B14F-4D97-AF65-F5344CB8AC3E}">
        <p14:creationId xmlns:p14="http://schemas.microsoft.com/office/powerpoint/2010/main" val="413413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mixture model, the number of mixture components, which is usually manually set, determines the granularity of the model. However,</a:t>
            </a:r>
            <a:r>
              <a:rPr lang="en-US" baseline="0" dirty="0" smtClean="0"/>
              <a:t> due to the dynamic nature and scale of search logs, it is infeasible for us to manually exhaust the optimal number of latent user groups. In </a:t>
            </a:r>
            <a:r>
              <a:rPr lang="en-US" baseline="0" dirty="0" err="1" smtClean="0"/>
              <a:t>dpRank</a:t>
            </a:r>
            <a:r>
              <a:rPr lang="en-US" baseline="0" dirty="0" smtClean="0"/>
              <a:t>, we adopt an appealing alternative by postulating </a:t>
            </a:r>
            <a:r>
              <a:rPr lang="en-US" baseline="0" dirty="0" err="1" smtClean="0"/>
              <a:t>Dirichlet</a:t>
            </a:r>
            <a:r>
              <a:rPr lang="en-US" baseline="0" dirty="0" smtClean="0"/>
              <a:t> process priors over the mixture components to exploit the clustering property of users' search behaviors. Specifically, we assume the parameters characterizing each latent user group are drawn from a shared </a:t>
            </a:r>
            <a:r>
              <a:rPr lang="en-US" baseline="0" dirty="0" err="1" smtClean="0"/>
              <a:t>Dirichlet</a:t>
            </a:r>
            <a:r>
              <a:rPr lang="en-US" baseline="0" dirty="0" smtClean="0"/>
              <a:t> process. As a result, the number of latent user groups can be automatically determined based on the data characteristics.</a:t>
            </a:r>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8</a:t>
            </a:fld>
            <a:endParaRPr lang="en-US"/>
          </a:p>
        </p:txBody>
      </p:sp>
    </p:spTree>
    <p:extLst>
      <p:ext uri="{BB962C8B-B14F-4D97-AF65-F5344CB8AC3E}">
        <p14:creationId xmlns:p14="http://schemas.microsoft.com/office/powerpoint/2010/main" val="196733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accommodate such infinite number of latent user groups for each user, we further assume the mixing proportion of the latent user groups is drawn from another </a:t>
            </a:r>
            <a:r>
              <a:rPr lang="en-US" baseline="0" dirty="0" err="1" smtClean="0"/>
              <a:t>Dirichlet</a:t>
            </a:r>
            <a:r>
              <a:rPr lang="en-US" baseline="0" dirty="0" smtClean="0"/>
              <a:t> process, which can be intuitively explained by the stick breaking metaphor. That is, for each user, there is always an amount of unallocated interest, which can be used to cover the newly generated groups in the corpus. </a:t>
            </a:r>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9</a:t>
            </a:fld>
            <a:endParaRPr lang="en-US"/>
          </a:p>
        </p:txBody>
      </p:sp>
    </p:spTree>
    <p:extLst>
      <p:ext uri="{BB962C8B-B14F-4D97-AF65-F5344CB8AC3E}">
        <p14:creationId xmlns:p14="http://schemas.microsoft.com/office/powerpoint/2010/main" val="215555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above results, it is evident that users’ search intents</a:t>
            </a:r>
            <a:r>
              <a:rPr lang="en-US" baseline="0" dirty="0" smtClean="0"/>
              <a:t> are distinct, and </a:t>
            </a:r>
            <a:r>
              <a:rPr lang="en-US" baseline="0" dirty="0" err="1" smtClean="0"/>
              <a:t>dpRank</a:t>
            </a:r>
            <a:r>
              <a:rPr lang="en-US" baseline="0" dirty="0" smtClean="0"/>
              <a:t> captures such diversity and properly groups them by jointly modeling the users’ issued queries and corresponding clicks in the search log data.</a:t>
            </a:r>
            <a:endParaRPr lang="en-US" dirty="0"/>
          </a:p>
        </p:txBody>
      </p:sp>
      <p:sp>
        <p:nvSpPr>
          <p:cNvPr id="4" name="Slide Number Placeholder 3"/>
          <p:cNvSpPr>
            <a:spLocks noGrp="1"/>
          </p:cNvSpPr>
          <p:nvPr>
            <p:ph type="sldNum" sz="quarter" idx="10"/>
          </p:nvPr>
        </p:nvSpPr>
        <p:spPr/>
        <p:txBody>
          <a:bodyPr/>
          <a:lstStyle/>
          <a:p>
            <a:fld id="{94778ED5-4D70-456D-9FEC-4AEC7D6B8296}" type="slidenum">
              <a:rPr lang="en-US" smtClean="0"/>
              <a:t>15</a:t>
            </a:fld>
            <a:endParaRPr lang="en-US"/>
          </a:p>
        </p:txBody>
      </p:sp>
    </p:spTree>
    <p:extLst>
      <p:ext uri="{BB962C8B-B14F-4D97-AF65-F5344CB8AC3E}">
        <p14:creationId xmlns:p14="http://schemas.microsoft.com/office/powerpoint/2010/main" val="757543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0C0E11-1892-4606-9516-B4DAA39A4614}"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a:t>
            </a:fld>
            <a:endParaRPr lang="en-US"/>
          </a:p>
        </p:txBody>
      </p:sp>
      <p:pic>
        <p:nvPicPr>
          <p:cNvPr id="7" name="Picture 2" descr="http://smartgridcluster.com/wp-content/uploads/2013/11/UIllinoi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849" y="165642"/>
            <a:ext cx="553351" cy="7164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vis-www.cs.umass.edu/~vidit/images/YahooLab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5007" y="256486"/>
            <a:ext cx="2022438" cy="53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3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F3E04-FF5C-4A1C-8DD3-434ED1092721}"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a:t>
            </a:fld>
            <a:endParaRPr lang="en-US"/>
          </a:p>
        </p:txBody>
      </p:sp>
    </p:spTree>
    <p:extLst>
      <p:ext uri="{BB962C8B-B14F-4D97-AF65-F5344CB8AC3E}">
        <p14:creationId xmlns:p14="http://schemas.microsoft.com/office/powerpoint/2010/main" val="314045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978F4-A888-45B9-B759-C543FC4E7CEB}"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a:t>
            </a:fld>
            <a:endParaRPr lang="en-US"/>
          </a:p>
        </p:txBody>
      </p:sp>
    </p:spTree>
    <p:extLst>
      <p:ext uri="{BB962C8B-B14F-4D97-AF65-F5344CB8AC3E}">
        <p14:creationId xmlns:p14="http://schemas.microsoft.com/office/powerpoint/2010/main" val="336802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239EE-E2AE-45C4-919B-65ACAFBD08D9}"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a:t>
            </a:fld>
            <a:endParaRPr lang="en-US"/>
          </a:p>
        </p:txBody>
      </p:sp>
      <p:pic>
        <p:nvPicPr>
          <p:cNvPr id="7" name="Picture 2" descr="http://smartgridcluster.com/wp-content/uploads/2013/11/UIllinoi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23460" y="230188"/>
            <a:ext cx="553351" cy="71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49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5111F-A65B-4F67-93CC-89DC92135C13}"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a:t>
            </a:fld>
            <a:endParaRPr lang="en-US"/>
          </a:p>
        </p:txBody>
      </p:sp>
    </p:spTree>
    <p:extLst>
      <p:ext uri="{BB962C8B-B14F-4D97-AF65-F5344CB8AC3E}">
        <p14:creationId xmlns:p14="http://schemas.microsoft.com/office/powerpoint/2010/main" val="126263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93608A-3E3C-4079-B860-8570E80DFE39}" type="datetime1">
              <a:rPr lang="en-US" smtClean="0"/>
              <a:t>2/26/2014</a:t>
            </a:fld>
            <a:endParaRPr lang="en-US"/>
          </a:p>
        </p:txBody>
      </p:sp>
      <p:sp>
        <p:nvSpPr>
          <p:cNvPr id="6" name="Footer Placeholder 5"/>
          <p:cNvSpPr>
            <a:spLocks noGrp="1"/>
          </p:cNvSpPr>
          <p:nvPr>
            <p:ph type="ftr" sz="quarter" idx="11"/>
          </p:nvPr>
        </p:nvSpPr>
        <p:spPr/>
        <p:txBody>
          <a:bodyPr/>
          <a:lstStyle/>
          <a:p>
            <a:r>
              <a:rPr lang="en-US" smtClean="0"/>
              <a:t>WSDM'2014 @ New York City</a:t>
            </a:r>
            <a:endParaRPr lang="en-US"/>
          </a:p>
        </p:txBody>
      </p:sp>
      <p:sp>
        <p:nvSpPr>
          <p:cNvPr id="7" name="Slide Number Placeholder 6"/>
          <p:cNvSpPr>
            <a:spLocks noGrp="1"/>
          </p:cNvSpPr>
          <p:nvPr>
            <p:ph type="sldNum" sz="quarter" idx="12"/>
          </p:nvPr>
        </p:nvSpPr>
        <p:spPr/>
        <p:txBody>
          <a:bodyPr/>
          <a:lstStyle/>
          <a:p>
            <a:fld id="{3D083247-AE01-4CE0-8B06-309096672FD6}" type="slidenum">
              <a:rPr lang="en-US" smtClean="0"/>
              <a:t>‹#›</a:t>
            </a:fld>
            <a:endParaRPr lang="en-US"/>
          </a:p>
        </p:txBody>
      </p:sp>
    </p:spTree>
    <p:extLst>
      <p:ext uri="{BB962C8B-B14F-4D97-AF65-F5344CB8AC3E}">
        <p14:creationId xmlns:p14="http://schemas.microsoft.com/office/powerpoint/2010/main" val="252425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47BC49-F960-43C3-8D1A-A9D4F8E2F10B}" type="datetime1">
              <a:rPr lang="en-US" smtClean="0"/>
              <a:t>2/26/2014</a:t>
            </a:fld>
            <a:endParaRPr lang="en-US"/>
          </a:p>
        </p:txBody>
      </p:sp>
      <p:sp>
        <p:nvSpPr>
          <p:cNvPr id="8" name="Footer Placeholder 7"/>
          <p:cNvSpPr>
            <a:spLocks noGrp="1"/>
          </p:cNvSpPr>
          <p:nvPr>
            <p:ph type="ftr" sz="quarter" idx="11"/>
          </p:nvPr>
        </p:nvSpPr>
        <p:spPr/>
        <p:txBody>
          <a:bodyPr/>
          <a:lstStyle/>
          <a:p>
            <a:r>
              <a:rPr lang="en-US" smtClean="0"/>
              <a:t>WSDM'2014 @ New York City</a:t>
            </a:r>
            <a:endParaRPr lang="en-US"/>
          </a:p>
        </p:txBody>
      </p:sp>
      <p:sp>
        <p:nvSpPr>
          <p:cNvPr id="9" name="Slide Number Placeholder 8"/>
          <p:cNvSpPr>
            <a:spLocks noGrp="1"/>
          </p:cNvSpPr>
          <p:nvPr>
            <p:ph type="sldNum" sz="quarter" idx="12"/>
          </p:nvPr>
        </p:nvSpPr>
        <p:spPr/>
        <p:txBody>
          <a:bodyPr/>
          <a:lstStyle/>
          <a:p>
            <a:fld id="{3D083247-AE01-4CE0-8B06-309096672FD6}" type="slidenum">
              <a:rPr lang="en-US" smtClean="0"/>
              <a:t>‹#›</a:t>
            </a:fld>
            <a:endParaRPr lang="en-US"/>
          </a:p>
        </p:txBody>
      </p:sp>
    </p:spTree>
    <p:extLst>
      <p:ext uri="{BB962C8B-B14F-4D97-AF65-F5344CB8AC3E}">
        <p14:creationId xmlns:p14="http://schemas.microsoft.com/office/powerpoint/2010/main" val="138789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F60FA-532E-424F-877A-33FC9D24FC8C}" type="datetime1">
              <a:rPr lang="en-US" smtClean="0"/>
              <a:t>2/26/2014</a:t>
            </a:fld>
            <a:endParaRPr lang="en-US"/>
          </a:p>
        </p:txBody>
      </p:sp>
      <p:sp>
        <p:nvSpPr>
          <p:cNvPr id="4" name="Footer Placeholder 3"/>
          <p:cNvSpPr>
            <a:spLocks noGrp="1"/>
          </p:cNvSpPr>
          <p:nvPr>
            <p:ph type="ftr" sz="quarter" idx="11"/>
          </p:nvPr>
        </p:nvSpPr>
        <p:spPr/>
        <p:txBody>
          <a:bodyPr/>
          <a:lstStyle/>
          <a:p>
            <a:r>
              <a:rPr lang="en-US" smtClean="0"/>
              <a:t>WSDM'2014 @ New York City</a:t>
            </a:r>
            <a:endParaRPr lang="en-US"/>
          </a:p>
        </p:txBody>
      </p:sp>
      <p:sp>
        <p:nvSpPr>
          <p:cNvPr id="5" name="Slide Number Placeholder 4"/>
          <p:cNvSpPr>
            <a:spLocks noGrp="1"/>
          </p:cNvSpPr>
          <p:nvPr>
            <p:ph type="sldNum" sz="quarter" idx="12"/>
          </p:nvPr>
        </p:nvSpPr>
        <p:spPr/>
        <p:txBody>
          <a:bodyPr/>
          <a:lstStyle/>
          <a:p>
            <a:fld id="{3D083247-AE01-4CE0-8B06-309096672FD6}" type="slidenum">
              <a:rPr lang="en-US" smtClean="0"/>
              <a:t>‹#›</a:t>
            </a:fld>
            <a:endParaRPr lang="en-US"/>
          </a:p>
        </p:txBody>
      </p:sp>
    </p:spTree>
    <p:extLst>
      <p:ext uri="{BB962C8B-B14F-4D97-AF65-F5344CB8AC3E}">
        <p14:creationId xmlns:p14="http://schemas.microsoft.com/office/powerpoint/2010/main" val="209977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70EF7-4742-4634-85AF-5452298B4EC2}" type="datetime1">
              <a:rPr lang="en-US" smtClean="0"/>
              <a:t>2/26/2014</a:t>
            </a:fld>
            <a:endParaRPr lang="en-US"/>
          </a:p>
        </p:txBody>
      </p:sp>
      <p:sp>
        <p:nvSpPr>
          <p:cNvPr id="3" name="Footer Placeholder 2"/>
          <p:cNvSpPr>
            <a:spLocks noGrp="1"/>
          </p:cNvSpPr>
          <p:nvPr>
            <p:ph type="ftr" sz="quarter" idx="11"/>
          </p:nvPr>
        </p:nvSpPr>
        <p:spPr/>
        <p:txBody>
          <a:bodyPr/>
          <a:lstStyle/>
          <a:p>
            <a:r>
              <a:rPr lang="en-US" smtClean="0"/>
              <a:t>WSDM'2014 @ New York City</a:t>
            </a:r>
            <a:endParaRPr lang="en-US"/>
          </a:p>
        </p:txBody>
      </p:sp>
      <p:sp>
        <p:nvSpPr>
          <p:cNvPr id="4" name="Slide Number Placeholder 3"/>
          <p:cNvSpPr>
            <a:spLocks noGrp="1"/>
          </p:cNvSpPr>
          <p:nvPr>
            <p:ph type="sldNum" sz="quarter" idx="12"/>
          </p:nvPr>
        </p:nvSpPr>
        <p:spPr/>
        <p:txBody>
          <a:bodyPr/>
          <a:lstStyle/>
          <a:p>
            <a:fld id="{3D083247-AE01-4CE0-8B06-309096672FD6}" type="slidenum">
              <a:rPr lang="en-US" smtClean="0"/>
              <a:t>‹#›</a:t>
            </a:fld>
            <a:endParaRPr lang="en-US"/>
          </a:p>
        </p:txBody>
      </p:sp>
    </p:spTree>
    <p:extLst>
      <p:ext uri="{BB962C8B-B14F-4D97-AF65-F5344CB8AC3E}">
        <p14:creationId xmlns:p14="http://schemas.microsoft.com/office/powerpoint/2010/main" val="325746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FC666-477E-415D-A9F1-9395B81A2F18}" type="datetime1">
              <a:rPr lang="en-US" smtClean="0"/>
              <a:t>2/26/2014</a:t>
            </a:fld>
            <a:endParaRPr lang="en-US"/>
          </a:p>
        </p:txBody>
      </p:sp>
      <p:sp>
        <p:nvSpPr>
          <p:cNvPr id="6" name="Footer Placeholder 5"/>
          <p:cNvSpPr>
            <a:spLocks noGrp="1"/>
          </p:cNvSpPr>
          <p:nvPr>
            <p:ph type="ftr" sz="quarter" idx="11"/>
          </p:nvPr>
        </p:nvSpPr>
        <p:spPr/>
        <p:txBody>
          <a:bodyPr/>
          <a:lstStyle/>
          <a:p>
            <a:r>
              <a:rPr lang="en-US" smtClean="0"/>
              <a:t>WSDM'2014 @ New York City</a:t>
            </a:r>
            <a:endParaRPr lang="en-US"/>
          </a:p>
        </p:txBody>
      </p:sp>
      <p:sp>
        <p:nvSpPr>
          <p:cNvPr id="7" name="Slide Number Placeholder 6"/>
          <p:cNvSpPr>
            <a:spLocks noGrp="1"/>
          </p:cNvSpPr>
          <p:nvPr>
            <p:ph type="sldNum" sz="quarter" idx="12"/>
          </p:nvPr>
        </p:nvSpPr>
        <p:spPr/>
        <p:txBody>
          <a:bodyPr/>
          <a:lstStyle/>
          <a:p>
            <a:fld id="{3D083247-AE01-4CE0-8B06-309096672FD6}" type="slidenum">
              <a:rPr lang="en-US" smtClean="0"/>
              <a:t>‹#›</a:t>
            </a:fld>
            <a:endParaRPr lang="en-US"/>
          </a:p>
        </p:txBody>
      </p:sp>
    </p:spTree>
    <p:extLst>
      <p:ext uri="{BB962C8B-B14F-4D97-AF65-F5344CB8AC3E}">
        <p14:creationId xmlns:p14="http://schemas.microsoft.com/office/powerpoint/2010/main" val="327623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AAB3E-92AA-48E5-9EC3-FAD5DD535ACD}" type="datetime1">
              <a:rPr lang="en-US" smtClean="0"/>
              <a:t>2/26/2014</a:t>
            </a:fld>
            <a:endParaRPr lang="en-US"/>
          </a:p>
        </p:txBody>
      </p:sp>
      <p:sp>
        <p:nvSpPr>
          <p:cNvPr id="6" name="Footer Placeholder 5"/>
          <p:cNvSpPr>
            <a:spLocks noGrp="1"/>
          </p:cNvSpPr>
          <p:nvPr>
            <p:ph type="ftr" sz="quarter" idx="11"/>
          </p:nvPr>
        </p:nvSpPr>
        <p:spPr/>
        <p:txBody>
          <a:bodyPr/>
          <a:lstStyle/>
          <a:p>
            <a:r>
              <a:rPr lang="en-US" smtClean="0"/>
              <a:t>WSDM'2014 @ New York City</a:t>
            </a:r>
            <a:endParaRPr lang="en-US"/>
          </a:p>
        </p:txBody>
      </p:sp>
      <p:sp>
        <p:nvSpPr>
          <p:cNvPr id="7" name="Slide Number Placeholder 6"/>
          <p:cNvSpPr>
            <a:spLocks noGrp="1"/>
          </p:cNvSpPr>
          <p:nvPr>
            <p:ph type="sldNum" sz="quarter" idx="12"/>
          </p:nvPr>
        </p:nvSpPr>
        <p:spPr/>
        <p:txBody>
          <a:bodyPr/>
          <a:lstStyle/>
          <a:p>
            <a:fld id="{3D083247-AE01-4CE0-8B06-309096672FD6}" type="slidenum">
              <a:rPr lang="en-US" smtClean="0"/>
              <a:t>‹#›</a:t>
            </a:fld>
            <a:endParaRPr lang="en-US"/>
          </a:p>
        </p:txBody>
      </p:sp>
    </p:spTree>
    <p:extLst>
      <p:ext uri="{BB962C8B-B14F-4D97-AF65-F5344CB8AC3E}">
        <p14:creationId xmlns:p14="http://schemas.microsoft.com/office/powerpoint/2010/main" val="70098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F3F73-A468-47F2-80D7-3827992ABA48}" type="datetime1">
              <a:rPr lang="en-US" smtClean="0"/>
              <a:t>2/26/2014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WSDM'2014 @ New York City</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83247-AE01-4CE0-8B06-309096672FD6}" type="slidenum">
              <a:rPr lang="en-US" smtClean="0"/>
              <a:t>‹#›</a:t>
            </a:fld>
            <a:endParaRPr lang="en-US"/>
          </a:p>
        </p:txBody>
      </p:sp>
    </p:spTree>
    <p:extLst>
      <p:ext uri="{BB962C8B-B14F-4D97-AF65-F5344CB8AC3E}">
        <p14:creationId xmlns:p14="http://schemas.microsoft.com/office/powerpoint/2010/main" val="28831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4.png"/><Relationship Id="rId7"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0.png"/><Relationship Id="rId10" Type="http://schemas.openxmlformats.org/officeDocument/2006/relationships/image" Target="../media/image46.png"/><Relationship Id="rId4" Type="http://schemas.openxmlformats.org/officeDocument/2006/relationships/image" Target="../media/image28.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18.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9.png"/><Relationship Id="rId2" Type="http://schemas.openxmlformats.org/officeDocument/2006/relationships/image" Target="../media/image6.png"/><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64.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7.png"/><Relationship Id="rId7"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44.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37.png"/><Relationship Id="rId10" Type="http://schemas.openxmlformats.org/officeDocument/2006/relationships/image" Target="../media/image31.png"/><Relationship Id="rId19" Type="http://schemas.openxmlformats.org/officeDocument/2006/relationships/image" Target="../media/image41.png"/><Relationship Id="rId4" Type="http://schemas.openxmlformats.org/officeDocument/2006/relationships/image" Target="../media/image32.png"/><Relationship Id="rId9" Type="http://schemas.openxmlformats.org/officeDocument/2006/relationships/image" Target="../media/image27.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4963"/>
            <a:ext cx="10972800" cy="2387600"/>
          </a:xfrm>
        </p:spPr>
        <p:txBody>
          <a:bodyPr>
            <a:normAutofit/>
          </a:bodyPr>
          <a:lstStyle/>
          <a:p>
            <a:r>
              <a:rPr lang="en-US" sz="4800" dirty="0" smtClean="0"/>
              <a:t>User Modeling in Search Logs via                  A Non-parametric Bayesian Approach</a:t>
            </a:r>
            <a:endParaRPr lang="en-US" sz="4800" dirty="0"/>
          </a:p>
        </p:txBody>
      </p:sp>
      <p:sp>
        <p:nvSpPr>
          <p:cNvPr id="3" name="Subtitle 2"/>
          <p:cNvSpPr>
            <a:spLocks noGrp="1"/>
          </p:cNvSpPr>
          <p:nvPr>
            <p:ph type="subTitle" idx="1"/>
          </p:nvPr>
        </p:nvSpPr>
        <p:spPr>
          <a:xfrm>
            <a:off x="971550" y="4280580"/>
            <a:ext cx="5486400" cy="2755219"/>
          </a:xfrm>
        </p:spPr>
        <p:txBody>
          <a:bodyPr>
            <a:normAutofit/>
          </a:bodyPr>
          <a:lstStyle/>
          <a:p>
            <a:r>
              <a:rPr lang="en-US" sz="2000" dirty="0" smtClean="0"/>
              <a:t>Hongning Wang</a:t>
            </a:r>
            <a:r>
              <a:rPr lang="en-US" sz="2000" baseline="30000" dirty="0" smtClean="0"/>
              <a:t>1</a:t>
            </a:r>
            <a:r>
              <a:rPr lang="en-US" sz="2000" dirty="0" smtClean="0"/>
              <a:t>, ChengXiang Zhai</a:t>
            </a:r>
            <a:r>
              <a:rPr lang="en-US" sz="2000" baseline="30000" dirty="0" smtClean="0"/>
              <a:t>1</a:t>
            </a:r>
            <a:r>
              <a:rPr lang="en-US" sz="2000" dirty="0" smtClean="0"/>
              <a:t>,                    Feng Liang</a:t>
            </a:r>
            <a:r>
              <a:rPr lang="en-US" sz="2000" baseline="30000" dirty="0" smtClean="0"/>
              <a:t>2</a:t>
            </a:r>
            <a:r>
              <a:rPr lang="en-US" sz="2000" dirty="0" smtClean="0"/>
              <a:t>                                                 </a:t>
            </a:r>
            <a:r>
              <a:rPr lang="en-US" sz="2000" baseline="30000" dirty="0" smtClean="0"/>
              <a:t>1</a:t>
            </a:r>
            <a:r>
              <a:rPr lang="en-US" sz="2000" dirty="0" smtClean="0"/>
              <a:t>Department of Computer Science            </a:t>
            </a:r>
            <a:r>
              <a:rPr lang="en-US" sz="2000" baseline="30000" dirty="0" smtClean="0"/>
              <a:t>2</a:t>
            </a:r>
            <a:r>
              <a:rPr lang="en-US" sz="2000" dirty="0" smtClean="0"/>
              <a:t>Department of Statistics                                                              University of Illinois at Urbana-Champaign        Urbana, IL 61801 USA {wang296,czhai,liangf}@Illinois.edu</a:t>
            </a:r>
            <a:endParaRPr lang="en-US" sz="2000" dirty="0"/>
          </a:p>
        </p:txBody>
      </p:sp>
      <p:sp>
        <p:nvSpPr>
          <p:cNvPr id="5" name="Subtitle 2"/>
          <p:cNvSpPr txBox="1">
            <a:spLocks/>
          </p:cNvSpPr>
          <p:nvPr/>
        </p:nvSpPr>
        <p:spPr>
          <a:xfrm>
            <a:off x="5772150" y="4280580"/>
            <a:ext cx="5646501" cy="27552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err="1" smtClean="0"/>
              <a:t>Anlei</a:t>
            </a:r>
            <a:r>
              <a:rPr lang="en-US" sz="2000" dirty="0" smtClean="0"/>
              <a:t> Dong, Yi Chang                                               Yahoo! Labs                                                                    701 First Avenue, Sunnyvale CA, 94089 USA                                          {</a:t>
            </a:r>
            <a:r>
              <a:rPr lang="en-US" sz="2000" dirty="0" err="1" smtClean="0"/>
              <a:t>anlei</a:t>
            </a:r>
            <a:r>
              <a:rPr lang="en-US" sz="2000" dirty="0" smtClean="0"/>
              <a:t>, </a:t>
            </a:r>
            <a:r>
              <a:rPr lang="en-US" sz="2000" dirty="0" err="1" smtClean="0"/>
              <a:t>yichang</a:t>
            </a:r>
            <a:r>
              <a:rPr lang="en-US" sz="2000" dirty="0" smtClean="0"/>
              <a:t>}@yahoo-inc.com</a:t>
            </a:r>
            <a:endParaRPr lang="en-US" sz="2000" dirty="0"/>
          </a:p>
        </p:txBody>
      </p:sp>
    </p:spTree>
    <p:extLst>
      <p:ext uri="{BB962C8B-B14F-4D97-AF65-F5344CB8AC3E}">
        <p14:creationId xmlns:p14="http://schemas.microsoft.com/office/powerpoint/2010/main" val="875431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1594524" y="1980450"/>
            <a:ext cx="4465183" cy="795417"/>
          </a:xfrm>
          <a:prstGeom prst="rect">
            <a:avLst/>
          </a:prstGeom>
        </p:spPr>
      </p:pic>
      <p:sp>
        <p:nvSpPr>
          <p:cNvPr id="5" name="Content Placeholder 4"/>
          <p:cNvSpPr>
            <a:spLocks noGrp="1"/>
          </p:cNvSpPr>
          <p:nvPr>
            <p:ph idx="1"/>
          </p:nvPr>
        </p:nvSpPr>
        <p:spPr>
          <a:xfrm>
            <a:off x="838200" y="1684109"/>
            <a:ext cx="10515600" cy="4351338"/>
          </a:xfrm>
        </p:spPr>
        <p:txBody>
          <a:bodyPr/>
          <a:lstStyle/>
          <a:p>
            <a:r>
              <a:rPr lang="en-US" dirty="0" smtClean="0"/>
              <a:t>A fully generative model for users’ search behaviors</a:t>
            </a:r>
          </a:p>
          <a:p>
            <a:pPr lvl="1"/>
            <a:r>
              <a:rPr lang="en-US" dirty="0"/>
              <a:t> </a:t>
            </a:r>
          </a:p>
        </p:txBody>
      </p:sp>
      <p:sp>
        <p:nvSpPr>
          <p:cNvPr id="2" name="Title 1"/>
          <p:cNvSpPr>
            <a:spLocks noGrp="1"/>
          </p:cNvSpPr>
          <p:nvPr>
            <p:ph type="title"/>
          </p:nvPr>
        </p:nvSpPr>
        <p:spPr/>
        <p:txBody>
          <a:bodyPr/>
          <a:lstStyle/>
          <a:p>
            <a:r>
              <a:rPr lang="en-US" dirty="0" err="1" smtClean="0"/>
              <a:t>dpRank</a:t>
            </a:r>
            <a:r>
              <a:rPr lang="en-US" dirty="0" smtClean="0"/>
              <a:t> model</a:t>
            </a:r>
            <a:endParaRPr lang="en-US" dirty="0"/>
          </a:p>
        </p:txBody>
      </p:sp>
      <p:pic>
        <p:nvPicPr>
          <p:cNvPr id="4" name="Picture 3"/>
          <p:cNvPicPr>
            <a:picLocks noChangeAspect="1"/>
          </p:cNvPicPr>
          <p:nvPr/>
        </p:nvPicPr>
        <p:blipFill>
          <a:blip r:embed="rId3"/>
          <a:stretch>
            <a:fillRect/>
          </a:stretch>
        </p:blipFill>
        <p:spPr>
          <a:xfrm>
            <a:off x="2756625" y="3274749"/>
            <a:ext cx="3581401" cy="2700510"/>
          </a:xfrm>
          <a:prstGeom prst="rect">
            <a:avLst/>
          </a:prstGeom>
          <a:ln>
            <a:noFill/>
          </a:ln>
        </p:spPr>
      </p:pic>
      <p:sp>
        <p:nvSpPr>
          <p:cNvPr id="7" name="Oval 6"/>
          <p:cNvSpPr/>
          <p:nvPr/>
        </p:nvSpPr>
        <p:spPr>
          <a:xfrm rot="20447036">
            <a:off x="4274765" y="3722733"/>
            <a:ext cx="1231894" cy="2033149"/>
          </a:xfrm>
          <a:prstGeom prst="ellipse">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22512" y="3875315"/>
            <a:ext cx="859972" cy="1839224"/>
          </a:xfrm>
          <a:prstGeom prst="ellipse">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4438646" y="2539208"/>
            <a:ext cx="1388723" cy="2649522"/>
          </a:xfrm>
          <a:prstGeom prst="ellipse">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5400000">
            <a:off x="2931738" y="4629452"/>
            <a:ext cx="822895" cy="1477913"/>
          </a:xfrm>
          <a:prstGeom prst="ellipse">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589111" y="2099934"/>
            <a:ext cx="4797462" cy="1120541"/>
            <a:chOff x="6778302" y="2373775"/>
            <a:chExt cx="4797462" cy="1120541"/>
          </a:xfrm>
        </p:grpSpPr>
        <p:sp>
          <p:nvSpPr>
            <p:cNvPr id="11" name="TextBox 10"/>
            <p:cNvSpPr txBox="1"/>
            <p:nvPr/>
          </p:nvSpPr>
          <p:spPr>
            <a:xfrm>
              <a:off x="6778302" y="2373775"/>
              <a:ext cx="3933038" cy="400110"/>
            </a:xfrm>
            <a:prstGeom prst="rect">
              <a:avLst/>
            </a:prstGeom>
            <a:noFill/>
          </p:spPr>
          <p:txBody>
            <a:bodyPr wrap="square" rtlCol="0">
              <a:spAutoFit/>
            </a:bodyPr>
            <a:lstStyle/>
            <a:p>
              <a:r>
                <a:rPr lang="en-US" sz="2000" i="1" dirty="0" smtClean="0"/>
                <a:t>1. Draw latent user groups from DP:</a:t>
              </a:r>
              <a:endParaRPr lang="en-US" sz="2000" i="1" dirty="0"/>
            </a:p>
          </p:txBody>
        </p:sp>
        <p:grpSp>
          <p:nvGrpSpPr>
            <p:cNvPr id="6" name="Group 5"/>
            <p:cNvGrpSpPr/>
            <p:nvPr/>
          </p:nvGrpSpPr>
          <p:grpSpPr>
            <a:xfrm>
              <a:off x="7190225" y="2773658"/>
              <a:ext cx="4385539" cy="720658"/>
              <a:chOff x="7190225" y="2773658"/>
              <a:chExt cx="4385539" cy="720658"/>
            </a:xfrm>
          </p:grpSpPr>
          <p:pic>
            <p:nvPicPr>
              <p:cNvPr id="12" name="Picture 11"/>
              <p:cNvPicPr>
                <a:picLocks noChangeAspect="1"/>
              </p:cNvPicPr>
              <p:nvPr/>
            </p:nvPicPr>
            <p:blipFill>
              <a:blip r:embed="rId4"/>
              <a:stretch>
                <a:fillRect/>
              </a:stretch>
            </p:blipFill>
            <p:spPr>
              <a:xfrm>
                <a:off x="7200653" y="2773658"/>
                <a:ext cx="1627799" cy="329184"/>
              </a:xfrm>
              <a:prstGeom prst="rect">
                <a:avLst/>
              </a:prstGeom>
            </p:spPr>
          </p:pic>
          <p:pic>
            <p:nvPicPr>
              <p:cNvPr id="13" name="Picture 12"/>
              <p:cNvPicPr>
                <a:picLocks noChangeAspect="1"/>
              </p:cNvPicPr>
              <p:nvPr/>
            </p:nvPicPr>
            <p:blipFill>
              <a:blip r:embed="rId5"/>
              <a:stretch>
                <a:fillRect/>
              </a:stretch>
            </p:blipFill>
            <p:spPr>
              <a:xfrm>
                <a:off x="7190225" y="3165132"/>
                <a:ext cx="1545598" cy="329184"/>
              </a:xfrm>
              <a:prstGeom prst="rect">
                <a:avLst/>
              </a:prstGeom>
            </p:spPr>
          </p:pic>
          <p:pic>
            <p:nvPicPr>
              <p:cNvPr id="14" name="Picture 13"/>
              <p:cNvPicPr>
                <a:picLocks noChangeAspect="1"/>
              </p:cNvPicPr>
              <p:nvPr/>
            </p:nvPicPr>
            <p:blipFill>
              <a:blip r:embed="rId6"/>
              <a:stretch>
                <a:fillRect/>
              </a:stretch>
            </p:blipFill>
            <p:spPr>
              <a:xfrm>
                <a:off x="9171151" y="2773658"/>
                <a:ext cx="2404613" cy="329184"/>
              </a:xfrm>
              <a:prstGeom prst="rect">
                <a:avLst/>
              </a:prstGeom>
            </p:spPr>
          </p:pic>
        </p:grpSp>
      </p:grpSp>
      <p:grpSp>
        <p:nvGrpSpPr>
          <p:cNvPr id="24" name="Group 23"/>
          <p:cNvGrpSpPr/>
          <p:nvPr/>
        </p:nvGrpSpPr>
        <p:grpSpPr>
          <a:xfrm>
            <a:off x="6590438" y="3200341"/>
            <a:ext cx="5369952" cy="742832"/>
            <a:chOff x="6779629" y="3474182"/>
            <a:chExt cx="5369952" cy="742832"/>
          </a:xfrm>
        </p:grpSpPr>
        <p:sp>
          <p:nvSpPr>
            <p:cNvPr id="15" name="TextBox 14"/>
            <p:cNvSpPr txBox="1"/>
            <p:nvPr/>
          </p:nvSpPr>
          <p:spPr>
            <a:xfrm>
              <a:off x="6779629" y="3474182"/>
              <a:ext cx="5369952" cy="400110"/>
            </a:xfrm>
            <a:prstGeom prst="rect">
              <a:avLst/>
            </a:prstGeom>
            <a:noFill/>
          </p:spPr>
          <p:txBody>
            <a:bodyPr wrap="square" rtlCol="0">
              <a:spAutoFit/>
            </a:bodyPr>
            <a:lstStyle/>
            <a:p>
              <a:r>
                <a:rPr lang="en-US" sz="2000" i="1" dirty="0" smtClean="0"/>
                <a:t>2. Draw group membership for each user from DP:</a:t>
              </a:r>
              <a:endParaRPr lang="en-US" sz="2000" i="1" dirty="0"/>
            </a:p>
          </p:txBody>
        </p:sp>
        <p:pic>
          <p:nvPicPr>
            <p:cNvPr id="16" name="Picture 15"/>
            <p:cNvPicPr>
              <a:picLocks noChangeAspect="1"/>
            </p:cNvPicPr>
            <p:nvPr/>
          </p:nvPicPr>
          <p:blipFill>
            <a:blip r:embed="rId7"/>
            <a:stretch>
              <a:fillRect/>
            </a:stretch>
          </p:blipFill>
          <p:spPr>
            <a:xfrm>
              <a:off x="7211539" y="3887830"/>
              <a:ext cx="2361538" cy="329184"/>
            </a:xfrm>
            <a:prstGeom prst="rect">
              <a:avLst/>
            </a:prstGeom>
          </p:spPr>
        </p:pic>
      </p:grpSp>
      <p:grpSp>
        <p:nvGrpSpPr>
          <p:cNvPr id="26" name="Group 25"/>
          <p:cNvGrpSpPr/>
          <p:nvPr/>
        </p:nvGrpSpPr>
        <p:grpSpPr>
          <a:xfrm>
            <a:off x="7036799" y="4887193"/>
            <a:ext cx="4495421" cy="708451"/>
            <a:chOff x="6771293" y="4913342"/>
            <a:chExt cx="4495421" cy="708451"/>
          </a:xfrm>
        </p:grpSpPr>
        <p:sp>
          <p:nvSpPr>
            <p:cNvPr id="17" name="TextBox 16"/>
            <p:cNvSpPr txBox="1"/>
            <p:nvPr/>
          </p:nvSpPr>
          <p:spPr>
            <a:xfrm>
              <a:off x="6771293" y="4913342"/>
              <a:ext cx="4495421" cy="400110"/>
            </a:xfrm>
            <a:prstGeom prst="rect">
              <a:avLst/>
            </a:prstGeom>
            <a:noFill/>
          </p:spPr>
          <p:txBody>
            <a:bodyPr wrap="square" rtlCol="0">
              <a:spAutoFit/>
            </a:bodyPr>
            <a:lstStyle/>
            <a:p>
              <a:r>
                <a:rPr lang="en-US" sz="2000" i="1" dirty="0" smtClean="0"/>
                <a:t>3.2 Draw query q</a:t>
              </a:r>
              <a:r>
                <a:rPr lang="en-US" sz="2000" i="1" baseline="-25000" dirty="0" smtClean="0"/>
                <a:t>i</a:t>
              </a:r>
              <a:r>
                <a:rPr lang="en-US" sz="2000" i="1" dirty="0" smtClean="0"/>
                <a:t> for user u accordingly:</a:t>
              </a:r>
              <a:endParaRPr lang="en-US" sz="2000" i="1" dirty="0"/>
            </a:p>
          </p:txBody>
        </p:sp>
        <p:pic>
          <p:nvPicPr>
            <p:cNvPr id="18" name="Picture 17"/>
            <p:cNvPicPr>
              <a:picLocks noChangeAspect="1"/>
            </p:cNvPicPr>
            <p:nvPr/>
          </p:nvPicPr>
          <p:blipFill>
            <a:blip r:embed="rId8"/>
            <a:stretch>
              <a:fillRect/>
            </a:stretch>
          </p:blipFill>
          <p:spPr>
            <a:xfrm>
              <a:off x="7114680" y="5292609"/>
              <a:ext cx="2138211" cy="329184"/>
            </a:xfrm>
            <a:prstGeom prst="rect">
              <a:avLst/>
            </a:prstGeom>
          </p:spPr>
        </p:pic>
      </p:grpSp>
      <p:grpSp>
        <p:nvGrpSpPr>
          <p:cNvPr id="27" name="Group 26"/>
          <p:cNvGrpSpPr/>
          <p:nvPr/>
        </p:nvGrpSpPr>
        <p:grpSpPr>
          <a:xfrm>
            <a:off x="7039021" y="5611017"/>
            <a:ext cx="5168114" cy="1007491"/>
            <a:chOff x="6762629" y="5658938"/>
            <a:chExt cx="5168114" cy="1007491"/>
          </a:xfrm>
        </p:grpSpPr>
        <p:sp>
          <p:nvSpPr>
            <p:cNvPr id="19" name="TextBox 18"/>
            <p:cNvSpPr txBox="1"/>
            <p:nvPr/>
          </p:nvSpPr>
          <p:spPr>
            <a:xfrm>
              <a:off x="6762629" y="5658938"/>
              <a:ext cx="5168114" cy="400110"/>
            </a:xfrm>
            <a:prstGeom prst="rect">
              <a:avLst/>
            </a:prstGeom>
            <a:noFill/>
          </p:spPr>
          <p:txBody>
            <a:bodyPr wrap="square" rtlCol="0">
              <a:spAutoFit/>
            </a:bodyPr>
            <a:lstStyle/>
            <a:p>
              <a:r>
                <a:rPr lang="en-US" sz="2000" i="1" dirty="0" smtClean="0"/>
                <a:t>3.3 Draw click preferences for q</a:t>
              </a:r>
              <a:r>
                <a:rPr lang="en-US" sz="2000" i="1" baseline="-25000" dirty="0" smtClean="0"/>
                <a:t>i</a:t>
              </a:r>
              <a:r>
                <a:rPr lang="en-US" sz="2000" i="1" dirty="0" smtClean="0"/>
                <a:t> accordingly: </a:t>
              </a:r>
              <a:r>
                <a:rPr lang="en-US" sz="2000" i="1" baseline="-25000" dirty="0" smtClean="0"/>
                <a:t>  </a:t>
              </a:r>
              <a:endParaRPr lang="en-US" sz="2000" i="1" dirty="0"/>
            </a:p>
          </p:txBody>
        </p:sp>
        <p:pic>
          <p:nvPicPr>
            <p:cNvPr id="20" name="Picture 19"/>
            <p:cNvPicPr>
              <a:picLocks noChangeAspect="1"/>
            </p:cNvPicPr>
            <p:nvPr/>
          </p:nvPicPr>
          <p:blipFill>
            <a:blip r:embed="rId9"/>
            <a:stretch>
              <a:fillRect/>
            </a:stretch>
          </p:blipFill>
          <p:spPr>
            <a:xfrm>
              <a:off x="7156014" y="6038553"/>
              <a:ext cx="4230444" cy="627876"/>
            </a:xfrm>
            <a:prstGeom prst="rect">
              <a:avLst/>
            </a:prstGeom>
          </p:spPr>
        </p:pic>
      </p:grpSp>
      <p:grpSp>
        <p:nvGrpSpPr>
          <p:cNvPr id="25" name="Group 24"/>
          <p:cNvGrpSpPr/>
          <p:nvPr/>
        </p:nvGrpSpPr>
        <p:grpSpPr>
          <a:xfrm>
            <a:off x="7060793" y="4287262"/>
            <a:ext cx="4406113" cy="678653"/>
            <a:chOff x="6784401" y="4237209"/>
            <a:chExt cx="4406113" cy="678653"/>
          </a:xfrm>
        </p:grpSpPr>
        <p:sp>
          <p:nvSpPr>
            <p:cNvPr id="22" name="TextBox 21"/>
            <p:cNvSpPr txBox="1"/>
            <p:nvPr/>
          </p:nvSpPr>
          <p:spPr>
            <a:xfrm>
              <a:off x="6784401" y="4237209"/>
              <a:ext cx="4406113" cy="400110"/>
            </a:xfrm>
            <a:prstGeom prst="rect">
              <a:avLst/>
            </a:prstGeom>
            <a:noFill/>
          </p:spPr>
          <p:txBody>
            <a:bodyPr wrap="square" rtlCol="0">
              <a:spAutoFit/>
            </a:bodyPr>
            <a:lstStyle/>
            <a:p>
              <a:r>
                <a:rPr lang="en-US" sz="2000" i="1" dirty="0" smtClean="0"/>
                <a:t>3.1 Draw a latent user group c:</a:t>
              </a:r>
              <a:endParaRPr lang="en-US" sz="2000" i="1" dirty="0"/>
            </a:p>
          </p:txBody>
        </p:sp>
        <p:pic>
          <p:nvPicPr>
            <p:cNvPr id="3" name="Picture 2"/>
            <p:cNvPicPr>
              <a:picLocks noChangeAspect="1"/>
            </p:cNvPicPr>
            <p:nvPr/>
          </p:nvPicPr>
          <p:blipFill>
            <a:blip r:embed="rId10"/>
            <a:stretch>
              <a:fillRect/>
            </a:stretch>
          </p:blipFill>
          <p:spPr>
            <a:xfrm>
              <a:off x="7190225" y="4623254"/>
              <a:ext cx="1057891" cy="292608"/>
            </a:xfrm>
            <a:prstGeom prst="rect">
              <a:avLst/>
            </a:prstGeom>
          </p:spPr>
        </p:pic>
      </p:grpSp>
      <p:sp>
        <p:nvSpPr>
          <p:cNvPr id="28" name="TextBox 27"/>
          <p:cNvSpPr txBox="1"/>
          <p:nvPr/>
        </p:nvSpPr>
        <p:spPr>
          <a:xfrm>
            <a:off x="6567339" y="3951509"/>
            <a:ext cx="4732031" cy="400110"/>
          </a:xfrm>
          <a:prstGeom prst="rect">
            <a:avLst/>
          </a:prstGeom>
          <a:noFill/>
        </p:spPr>
        <p:txBody>
          <a:bodyPr wrap="square" rtlCol="0">
            <a:spAutoFit/>
          </a:bodyPr>
          <a:lstStyle/>
          <a:p>
            <a:r>
              <a:rPr lang="en-US" sz="2000" i="1" dirty="0" smtClean="0"/>
              <a:t>3. To generate a query in user u:</a:t>
            </a:r>
            <a:endParaRPr lang="en-US" sz="2000" i="1" dirty="0"/>
          </a:p>
        </p:txBody>
      </p:sp>
      <p:sp>
        <p:nvSpPr>
          <p:cNvPr id="29" name="Oval 28"/>
          <p:cNvSpPr/>
          <p:nvPr/>
        </p:nvSpPr>
        <p:spPr>
          <a:xfrm rot="5400000">
            <a:off x="3654752" y="4674078"/>
            <a:ext cx="822895" cy="1383260"/>
          </a:xfrm>
          <a:prstGeom prst="ellipse">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358021" y="47026"/>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latin typeface="Arial Black" pitchFamily="34" charset="0"/>
              </a:rPr>
              <a:t>Our </a:t>
            </a:r>
            <a:r>
              <a:rPr lang="en-US" dirty="0" smtClean="0">
                <a:latin typeface="Arial Black" pitchFamily="34" charset="0"/>
              </a:rPr>
              <a:t>Contribution</a:t>
            </a:r>
            <a:endParaRPr lang="en-US" dirty="0">
              <a:latin typeface="Arial Black" pitchFamily="34" charset="0"/>
            </a:endParaRPr>
          </a:p>
        </p:txBody>
      </p:sp>
      <p:sp>
        <p:nvSpPr>
          <p:cNvPr id="31" name="Date Placeholder 30"/>
          <p:cNvSpPr>
            <a:spLocks noGrp="1"/>
          </p:cNvSpPr>
          <p:nvPr>
            <p:ph type="dt" sz="half" idx="10"/>
          </p:nvPr>
        </p:nvSpPr>
        <p:spPr/>
        <p:txBody>
          <a:bodyPr/>
          <a:lstStyle/>
          <a:p>
            <a:fld id="{D02A3DE1-39EB-4F6A-B182-D1AEB28DD2D6}" type="datetime1">
              <a:rPr lang="en-US" smtClean="0"/>
              <a:t>2/26/2014</a:t>
            </a:fld>
            <a:endParaRPr lang="en-US"/>
          </a:p>
        </p:txBody>
      </p:sp>
      <p:sp>
        <p:nvSpPr>
          <p:cNvPr id="32" name="Footer Placeholder 31"/>
          <p:cNvSpPr>
            <a:spLocks noGrp="1"/>
          </p:cNvSpPr>
          <p:nvPr>
            <p:ph type="ftr" sz="quarter" idx="11"/>
          </p:nvPr>
        </p:nvSpPr>
        <p:spPr/>
        <p:txBody>
          <a:bodyPr/>
          <a:lstStyle/>
          <a:p>
            <a:r>
              <a:rPr lang="en-US" smtClean="0"/>
              <a:t>WSDM'2014 @ New York City</a:t>
            </a:r>
            <a:endParaRPr lang="en-US"/>
          </a:p>
        </p:txBody>
      </p:sp>
      <p:sp>
        <p:nvSpPr>
          <p:cNvPr id="33" name="Slide Number Placeholder 32"/>
          <p:cNvSpPr>
            <a:spLocks noGrp="1"/>
          </p:cNvSpPr>
          <p:nvPr>
            <p:ph type="sldNum" sz="quarter" idx="12"/>
          </p:nvPr>
        </p:nvSpPr>
        <p:spPr/>
        <p:txBody>
          <a:bodyPr/>
          <a:lstStyle/>
          <a:p>
            <a:fld id="{3D083247-AE01-4CE0-8B06-309096672FD6}" type="slidenum">
              <a:rPr lang="en-US" smtClean="0"/>
              <a:t>10</a:t>
            </a:fld>
            <a:endParaRPr lang="en-US"/>
          </a:p>
        </p:txBody>
      </p:sp>
    </p:spTree>
    <p:extLst>
      <p:ext uri="{BB962C8B-B14F-4D97-AF65-F5344CB8AC3E}">
        <p14:creationId xmlns:p14="http://schemas.microsoft.com/office/powerpoint/2010/main" val="348733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9"/>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P spid="10" grpId="0" animBg="1"/>
      <p:bldP spid="10" grpId="1" animBg="1"/>
      <p:bldP spid="28" grpId="0"/>
      <p:bldP spid="29" grpId="0" animBg="1"/>
      <p:bldP spid="2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14424" y="2316931"/>
            <a:ext cx="3581401" cy="2700510"/>
          </a:xfrm>
          <a:prstGeom prst="rect">
            <a:avLst/>
          </a:prstGeom>
        </p:spPr>
      </p:pic>
      <p:sp>
        <p:nvSpPr>
          <p:cNvPr id="2" name="Title 1"/>
          <p:cNvSpPr>
            <a:spLocks noGrp="1"/>
          </p:cNvSpPr>
          <p:nvPr>
            <p:ph type="title"/>
          </p:nvPr>
        </p:nvSpPr>
        <p:spPr/>
        <p:txBody>
          <a:bodyPr/>
          <a:lstStyle/>
          <a:p>
            <a:r>
              <a:rPr lang="en-US" dirty="0" smtClean="0"/>
              <a:t>Latent variables of interest</a:t>
            </a:r>
            <a:endParaRPr lang="en-US" dirty="0"/>
          </a:p>
        </p:txBody>
      </p:sp>
      <p:sp>
        <p:nvSpPr>
          <p:cNvPr id="3" name="Content Placeholder 2"/>
          <p:cNvSpPr>
            <a:spLocks noGrp="1"/>
          </p:cNvSpPr>
          <p:nvPr>
            <p:ph idx="1"/>
          </p:nvPr>
        </p:nvSpPr>
        <p:spPr>
          <a:xfrm>
            <a:off x="838200" y="1825625"/>
            <a:ext cx="6912429" cy="4351338"/>
          </a:xfrm>
        </p:spPr>
        <p:txBody>
          <a:bodyPr/>
          <a:lstStyle/>
          <a:p>
            <a:r>
              <a:rPr lang="en-US" dirty="0" smtClean="0"/>
              <a:t>        and</a:t>
            </a:r>
          </a:p>
          <a:p>
            <a:pPr lvl="1"/>
            <a:r>
              <a:rPr lang="en-US" dirty="0" smtClean="0"/>
              <a:t>characterize the generation of queries in a latent user group</a:t>
            </a:r>
          </a:p>
          <a:p>
            <a:r>
              <a:rPr lang="en-US" dirty="0" smtClean="0"/>
              <a:t>  </a:t>
            </a:r>
          </a:p>
          <a:p>
            <a:pPr lvl="1"/>
            <a:r>
              <a:rPr lang="en-US" dirty="0" smtClean="0"/>
              <a:t>depicts users’ result ranking preferences in a latent user group</a:t>
            </a:r>
          </a:p>
          <a:p>
            <a:r>
              <a:rPr lang="en-US" dirty="0"/>
              <a:t> </a:t>
            </a:r>
          </a:p>
          <a:p>
            <a:pPr lvl="1"/>
            <a:r>
              <a:rPr lang="en-US" dirty="0"/>
              <a:t>profiles a user’s search intent over the latent user groups</a:t>
            </a:r>
          </a:p>
          <a:p>
            <a:pPr lvl="1"/>
            <a:endParaRPr lang="en-US" dirty="0" smtClean="0"/>
          </a:p>
        </p:txBody>
      </p:sp>
      <p:pic>
        <p:nvPicPr>
          <p:cNvPr id="4" name="Picture 3"/>
          <p:cNvPicPr>
            <a:picLocks noChangeAspect="1"/>
          </p:cNvPicPr>
          <p:nvPr/>
        </p:nvPicPr>
        <p:blipFill>
          <a:blip r:embed="rId3"/>
          <a:stretch>
            <a:fillRect/>
          </a:stretch>
        </p:blipFill>
        <p:spPr>
          <a:xfrm>
            <a:off x="1267277" y="1930442"/>
            <a:ext cx="398008" cy="283028"/>
          </a:xfrm>
          <a:prstGeom prst="rect">
            <a:avLst/>
          </a:prstGeom>
        </p:spPr>
      </p:pic>
      <p:pic>
        <p:nvPicPr>
          <p:cNvPr id="5" name="Picture 4"/>
          <p:cNvPicPr>
            <a:picLocks noChangeAspect="1"/>
          </p:cNvPicPr>
          <p:nvPr/>
        </p:nvPicPr>
        <p:blipFill>
          <a:blip r:embed="rId4"/>
          <a:stretch>
            <a:fillRect/>
          </a:stretch>
        </p:blipFill>
        <p:spPr>
          <a:xfrm>
            <a:off x="2540905" y="1774865"/>
            <a:ext cx="422501" cy="501430"/>
          </a:xfrm>
          <a:prstGeom prst="rect">
            <a:avLst/>
          </a:prstGeom>
        </p:spPr>
      </p:pic>
      <p:pic>
        <p:nvPicPr>
          <p:cNvPr id="7" name="Picture 6"/>
          <p:cNvPicPr>
            <a:picLocks noChangeAspect="1"/>
          </p:cNvPicPr>
          <p:nvPr/>
        </p:nvPicPr>
        <p:blipFill>
          <a:blip r:embed="rId5"/>
          <a:stretch>
            <a:fillRect/>
          </a:stretch>
        </p:blipFill>
        <p:spPr>
          <a:xfrm>
            <a:off x="1267276" y="3044952"/>
            <a:ext cx="367167" cy="384048"/>
          </a:xfrm>
          <a:prstGeom prst="rect">
            <a:avLst/>
          </a:prstGeom>
        </p:spPr>
      </p:pic>
      <p:pic>
        <p:nvPicPr>
          <p:cNvPr id="8" name="Picture 7"/>
          <p:cNvPicPr>
            <a:picLocks noChangeAspect="1"/>
          </p:cNvPicPr>
          <p:nvPr/>
        </p:nvPicPr>
        <p:blipFill>
          <a:blip r:embed="rId6"/>
          <a:stretch>
            <a:fillRect/>
          </a:stretch>
        </p:blipFill>
        <p:spPr>
          <a:xfrm>
            <a:off x="1211373" y="4369655"/>
            <a:ext cx="478971" cy="365760"/>
          </a:xfrm>
          <a:prstGeom prst="rect">
            <a:avLst/>
          </a:prstGeom>
        </p:spPr>
      </p:pic>
      <p:sp>
        <p:nvSpPr>
          <p:cNvPr id="9" name="Rounded Rectangle 8"/>
          <p:cNvSpPr/>
          <p:nvPr/>
        </p:nvSpPr>
        <p:spPr>
          <a:xfrm>
            <a:off x="8632369" y="4060370"/>
            <a:ext cx="653143" cy="70204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350826" y="2969118"/>
            <a:ext cx="2002974" cy="70204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869730" y="5181685"/>
            <a:ext cx="4962192" cy="975886"/>
            <a:chOff x="7147639" y="5198363"/>
            <a:chExt cx="4962192" cy="975886"/>
          </a:xfrm>
        </p:grpSpPr>
        <p:sp>
          <p:nvSpPr>
            <p:cNvPr id="11" name="Rectangle 10"/>
            <p:cNvSpPr/>
            <p:nvPr/>
          </p:nvSpPr>
          <p:spPr>
            <a:xfrm>
              <a:off x="7147639" y="5712584"/>
              <a:ext cx="4962192" cy="461665"/>
            </a:xfrm>
            <a:prstGeom prst="rect">
              <a:avLst/>
            </a:prstGeom>
          </p:spPr>
          <p:txBody>
            <a:bodyPr wrap="none">
              <a:spAutoFit/>
            </a:bodyPr>
            <a:lstStyle/>
            <a:p>
              <a:r>
                <a:rPr lang="en-US" sz="2400" i="1" dirty="0"/>
                <a:t>Gibbs sampling for posterior inference</a:t>
              </a:r>
            </a:p>
          </p:txBody>
        </p:sp>
        <p:sp>
          <p:nvSpPr>
            <p:cNvPr id="12" name="Right Arrow 11"/>
            <p:cNvSpPr/>
            <p:nvPr/>
          </p:nvSpPr>
          <p:spPr>
            <a:xfrm rot="16200000">
              <a:off x="9293519" y="5255671"/>
              <a:ext cx="537439" cy="422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ate Placeholder 13"/>
          <p:cNvSpPr>
            <a:spLocks noGrp="1"/>
          </p:cNvSpPr>
          <p:nvPr>
            <p:ph type="dt" sz="half" idx="10"/>
          </p:nvPr>
        </p:nvSpPr>
        <p:spPr/>
        <p:txBody>
          <a:bodyPr/>
          <a:lstStyle/>
          <a:p>
            <a:fld id="{364F160C-B5A6-4F96-AA2E-066F59303F56}" type="datetime1">
              <a:rPr lang="en-US" smtClean="0"/>
              <a:t>2/26/2014</a:t>
            </a:fld>
            <a:endParaRPr lang="en-US"/>
          </a:p>
        </p:txBody>
      </p:sp>
      <p:sp>
        <p:nvSpPr>
          <p:cNvPr id="15" name="Footer Placeholder 14"/>
          <p:cNvSpPr>
            <a:spLocks noGrp="1"/>
          </p:cNvSpPr>
          <p:nvPr>
            <p:ph type="ftr" sz="quarter" idx="11"/>
          </p:nvPr>
        </p:nvSpPr>
        <p:spPr/>
        <p:txBody>
          <a:bodyPr/>
          <a:lstStyle/>
          <a:p>
            <a:r>
              <a:rPr lang="en-US" smtClean="0"/>
              <a:t>WSDM'2014 @ New York City</a:t>
            </a:r>
            <a:endParaRPr lang="en-US"/>
          </a:p>
        </p:txBody>
      </p:sp>
      <p:sp>
        <p:nvSpPr>
          <p:cNvPr id="16" name="Slide Number Placeholder 15"/>
          <p:cNvSpPr>
            <a:spLocks noGrp="1"/>
          </p:cNvSpPr>
          <p:nvPr>
            <p:ph type="sldNum" sz="quarter" idx="12"/>
          </p:nvPr>
        </p:nvSpPr>
        <p:spPr/>
        <p:txBody>
          <a:bodyPr/>
          <a:lstStyle/>
          <a:p>
            <a:fld id="{3D083247-AE01-4CE0-8B06-309096672FD6}" type="slidenum">
              <a:rPr lang="en-US" smtClean="0"/>
              <a:t>11</a:t>
            </a:fld>
            <a:endParaRPr lang="en-US"/>
          </a:p>
        </p:txBody>
      </p:sp>
    </p:spTree>
    <p:extLst>
      <p:ext uri="{BB962C8B-B14F-4D97-AF65-F5344CB8AC3E}">
        <p14:creationId xmlns:p14="http://schemas.microsoft.com/office/powerpoint/2010/main" val="42645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Motivation</a:t>
            </a:r>
          </a:p>
          <a:p>
            <a:r>
              <a:rPr lang="en-US" dirty="0" smtClean="0">
                <a:solidFill>
                  <a:schemeClr val="bg1">
                    <a:lumMod val="65000"/>
                  </a:schemeClr>
                </a:solidFill>
              </a:rPr>
              <a:t>Our solution: </a:t>
            </a:r>
            <a:r>
              <a:rPr lang="en-US" dirty="0" err="1" smtClean="0">
                <a:solidFill>
                  <a:schemeClr val="bg1">
                    <a:lumMod val="65000"/>
                  </a:schemeClr>
                </a:solidFill>
              </a:rPr>
              <a:t>dpRank</a:t>
            </a:r>
            <a:endParaRPr lang="en-US" dirty="0" smtClean="0">
              <a:solidFill>
                <a:schemeClr val="bg1">
                  <a:lumMod val="65000"/>
                </a:schemeClr>
              </a:solidFill>
            </a:endParaRPr>
          </a:p>
          <a:p>
            <a:r>
              <a:rPr lang="en-US" dirty="0" smtClean="0"/>
              <a:t>Experimental results</a:t>
            </a:r>
          </a:p>
          <a:p>
            <a:r>
              <a:rPr lang="en-US" dirty="0" smtClean="0">
                <a:solidFill>
                  <a:schemeClr val="bg1">
                    <a:lumMod val="65000"/>
                  </a:schemeClr>
                </a:solidFill>
              </a:rPr>
              <a:t>Conclusions</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A7AC0275-FBEE-45C3-88CA-244DB022FCFB}"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12</a:t>
            </a:fld>
            <a:endParaRPr lang="en-US"/>
          </a:p>
        </p:txBody>
      </p:sp>
    </p:spTree>
    <p:extLst>
      <p:ext uri="{BB962C8B-B14F-4D97-AF65-F5344CB8AC3E}">
        <p14:creationId xmlns:p14="http://schemas.microsoft.com/office/powerpoint/2010/main" val="206499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r>
              <a:rPr lang="en-US" dirty="0" smtClean="0"/>
              <a:t>Yahoo! News search logs </a:t>
            </a:r>
          </a:p>
          <a:p>
            <a:pPr lvl="1"/>
            <a:r>
              <a:rPr lang="en-US" dirty="0" smtClean="0"/>
              <a:t>May to July, 2011</a:t>
            </a:r>
          </a:p>
          <a:p>
            <a:pPr lvl="1"/>
            <a:r>
              <a:rPr lang="en-US" dirty="0" smtClean="0"/>
              <a:t>65 ranking features for each query-URL pair</a:t>
            </a:r>
          </a:p>
          <a:p>
            <a:pPr lvl="2"/>
            <a:r>
              <a:rPr lang="en-US" dirty="0" smtClean="0"/>
              <a:t>e.g., document age, site authority, query matching in title</a:t>
            </a:r>
          </a:p>
          <a:p>
            <a:pPr lvl="1"/>
            <a:r>
              <a:rPr lang="en-US" dirty="0" smtClean="0"/>
              <a:t>Aggregate URL features for query </a:t>
            </a:r>
            <a:r>
              <a:rPr lang="en-US" dirty="0"/>
              <a:t>features </a:t>
            </a:r>
            <a:r>
              <a:rPr lang="en-US" baseline="30000" dirty="0"/>
              <a:t>[Bian et al. </a:t>
            </a:r>
            <a:r>
              <a:rPr lang="en-US" baseline="30000" dirty="0" smtClean="0"/>
              <a:t>WWW’10]</a:t>
            </a:r>
          </a:p>
          <a:p>
            <a:pPr lvl="1"/>
            <a:r>
              <a:rPr lang="en-US" dirty="0" smtClean="0"/>
              <a:t>In </a:t>
            </a:r>
            <a:r>
              <a:rPr lang="en-US" dirty="0"/>
              <a:t>each user, </a:t>
            </a:r>
            <a:r>
              <a:rPr lang="en-US" dirty="0" smtClean="0"/>
              <a:t>chronologically, first 60% query for training, rest 40% for testing</a:t>
            </a:r>
            <a:endParaRPr lang="en-US" dirty="0"/>
          </a:p>
        </p:txBody>
      </p:sp>
      <p:pic>
        <p:nvPicPr>
          <p:cNvPr id="5" name="Picture 4"/>
          <p:cNvPicPr>
            <a:picLocks noChangeAspect="1"/>
          </p:cNvPicPr>
          <p:nvPr/>
        </p:nvPicPr>
        <p:blipFill>
          <a:blip r:embed="rId2"/>
          <a:stretch>
            <a:fillRect/>
          </a:stretch>
        </p:blipFill>
        <p:spPr>
          <a:xfrm>
            <a:off x="2460171" y="4477989"/>
            <a:ext cx="7726135" cy="1833911"/>
          </a:xfrm>
          <a:prstGeom prst="rect">
            <a:avLst/>
          </a:prstGeom>
        </p:spPr>
      </p:pic>
      <p:sp>
        <p:nvSpPr>
          <p:cNvPr id="4" name="Date Placeholder 3"/>
          <p:cNvSpPr>
            <a:spLocks noGrp="1"/>
          </p:cNvSpPr>
          <p:nvPr>
            <p:ph type="dt" sz="half" idx="10"/>
          </p:nvPr>
        </p:nvSpPr>
        <p:spPr/>
        <p:txBody>
          <a:bodyPr/>
          <a:lstStyle/>
          <a:p>
            <a:fld id="{45BA4EE4-7F95-4187-9867-6603A89A01EE}" type="datetime1">
              <a:rPr lang="en-US" smtClean="0"/>
              <a:t>2/26/2014</a:t>
            </a:fld>
            <a:endParaRPr lang="en-US"/>
          </a:p>
        </p:txBody>
      </p:sp>
      <p:sp>
        <p:nvSpPr>
          <p:cNvPr id="6" name="Footer Placeholder 5"/>
          <p:cNvSpPr>
            <a:spLocks noGrp="1"/>
          </p:cNvSpPr>
          <p:nvPr>
            <p:ph type="ftr" sz="quarter" idx="11"/>
          </p:nvPr>
        </p:nvSpPr>
        <p:spPr/>
        <p:txBody>
          <a:bodyPr/>
          <a:lstStyle/>
          <a:p>
            <a:r>
              <a:rPr lang="en-US" smtClean="0"/>
              <a:t>WSDM'2014 @ New York City</a:t>
            </a:r>
            <a:endParaRPr lang="en-US"/>
          </a:p>
        </p:txBody>
      </p:sp>
      <p:sp>
        <p:nvSpPr>
          <p:cNvPr id="7" name="Slide Number Placeholder 6"/>
          <p:cNvSpPr>
            <a:spLocks noGrp="1"/>
          </p:cNvSpPr>
          <p:nvPr>
            <p:ph type="sldNum" sz="quarter" idx="12"/>
          </p:nvPr>
        </p:nvSpPr>
        <p:spPr/>
        <p:txBody>
          <a:bodyPr/>
          <a:lstStyle/>
          <a:p>
            <a:fld id="{3D083247-AE01-4CE0-8B06-309096672FD6}" type="slidenum">
              <a:rPr lang="en-US" smtClean="0"/>
              <a:t>13</a:t>
            </a:fld>
            <a:endParaRPr lang="en-US"/>
          </a:p>
        </p:txBody>
      </p:sp>
    </p:spTree>
    <p:extLst>
      <p:ext uri="{BB962C8B-B14F-4D97-AF65-F5344CB8AC3E}">
        <p14:creationId xmlns:p14="http://schemas.microsoft.com/office/powerpoint/2010/main" val="13169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77" y="365125"/>
            <a:ext cx="10515600" cy="1325563"/>
          </a:xfrm>
        </p:spPr>
        <p:txBody>
          <a:bodyPr/>
          <a:lstStyle/>
          <a:p>
            <a:r>
              <a:rPr lang="en-US" dirty="0"/>
              <a:t>Query </a:t>
            </a:r>
            <a:r>
              <a:rPr lang="en-US" dirty="0" smtClean="0"/>
              <a:t>distribution in latent user groups</a:t>
            </a:r>
            <a:endParaRPr lang="en-US" dirty="0"/>
          </a:p>
        </p:txBody>
      </p:sp>
      <p:grpSp>
        <p:nvGrpSpPr>
          <p:cNvPr id="17" name="Group 16"/>
          <p:cNvGrpSpPr/>
          <p:nvPr/>
        </p:nvGrpSpPr>
        <p:grpSpPr>
          <a:xfrm>
            <a:off x="9671819" y="2628567"/>
            <a:ext cx="2838110" cy="1262015"/>
            <a:chOff x="9856164" y="2786743"/>
            <a:chExt cx="2838110" cy="1262015"/>
          </a:xfrm>
        </p:grpSpPr>
        <p:sp>
          <p:nvSpPr>
            <p:cNvPr id="8" name="TextBox 7"/>
            <p:cNvSpPr txBox="1"/>
            <p:nvPr/>
          </p:nvSpPr>
          <p:spPr>
            <a:xfrm>
              <a:off x="10310302" y="2998512"/>
              <a:ext cx="2383972" cy="707886"/>
            </a:xfrm>
            <a:prstGeom prst="rect">
              <a:avLst/>
            </a:prstGeom>
            <a:noFill/>
          </p:spPr>
          <p:txBody>
            <a:bodyPr wrap="square" rtlCol="0">
              <a:spAutoFit/>
            </a:bodyPr>
            <a:lstStyle/>
            <a:p>
              <a:r>
                <a:rPr lang="en-US" sz="2000" dirty="0" smtClean="0"/>
                <a:t>breaking news events</a:t>
              </a:r>
              <a:endParaRPr lang="en-US" sz="2000" dirty="0"/>
            </a:p>
          </p:txBody>
        </p:sp>
        <p:sp>
          <p:nvSpPr>
            <p:cNvPr id="11" name="Right Brace 10"/>
            <p:cNvSpPr/>
            <p:nvPr/>
          </p:nvSpPr>
          <p:spPr>
            <a:xfrm>
              <a:off x="9856164" y="2786743"/>
              <a:ext cx="339838" cy="126201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9682970" y="4081082"/>
            <a:ext cx="2838110" cy="639342"/>
            <a:chOff x="9856164" y="4216398"/>
            <a:chExt cx="2838110" cy="639342"/>
          </a:xfrm>
        </p:grpSpPr>
        <p:sp>
          <p:nvSpPr>
            <p:cNvPr id="9" name="TextBox 8"/>
            <p:cNvSpPr txBox="1"/>
            <p:nvPr/>
          </p:nvSpPr>
          <p:spPr>
            <a:xfrm>
              <a:off x="10310302" y="4336014"/>
              <a:ext cx="2383972" cy="400110"/>
            </a:xfrm>
            <a:prstGeom prst="rect">
              <a:avLst/>
            </a:prstGeom>
            <a:noFill/>
          </p:spPr>
          <p:txBody>
            <a:bodyPr wrap="square" rtlCol="0">
              <a:spAutoFit/>
            </a:bodyPr>
            <a:lstStyle/>
            <a:p>
              <a:r>
                <a:rPr lang="en-US" sz="2000" dirty="0" smtClean="0"/>
                <a:t>entertainment</a:t>
              </a:r>
              <a:endParaRPr lang="en-US" sz="2000" dirty="0"/>
            </a:p>
          </p:txBody>
        </p:sp>
        <p:sp>
          <p:nvSpPr>
            <p:cNvPr id="12" name="Right Brace 11"/>
            <p:cNvSpPr/>
            <p:nvPr/>
          </p:nvSpPr>
          <p:spPr>
            <a:xfrm>
              <a:off x="9856164" y="4216398"/>
              <a:ext cx="339838" cy="63934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9682970" y="4863932"/>
            <a:ext cx="2131899" cy="933465"/>
            <a:chOff x="9856164" y="5105950"/>
            <a:chExt cx="2131899" cy="933465"/>
          </a:xfrm>
        </p:grpSpPr>
        <p:sp>
          <p:nvSpPr>
            <p:cNvPr id="10" name="TextBox 9"/>
            <p:cNvSpPr txBox="1"/>
            <p:nvPr/>
          </p:nvSpPr>
          <p:spPr>
            <a:xfrm>
              <a:off x="10300777" y="5384361"/>
              <a:ext cx="1687286" cy="400110"/>
            </a:xfrm>
            <a:prstGeom prst="rect">
              <a:avLst/>
            </a:prstGeom>
            <a:noFill/>
          </p:spPr>
          <p:txBody>
            <a:bodyPr wrap="square" rtlCol="0">
              <a:spAutoFit/>
            </a:bodyPr>
            <a:lstStyle/>
            <a:p>
              <a:r>
                <a:rPr lang="en-US" sz="2000" dirty="0" smtClean="0"/>
                <a:t>sports</a:t>
              </a:r>
              <a:endParaRPr lang="en-US" sz="2000" dirty="0"/>
            </a:p>
          </p:txBody>
        </p:sp>
        <p:sp>
          <p:nvSpPr>
            <p:cNvPr id="13" name="Right Brace 12"/>
            <p:cNvSpPr/>
            <p:nvPr/>
          </p:nvSpPr>
          <p:spPr>
            <a:xfrm>
              <a:off x="9856164" y="5105950"/>
              <a:ext cx="339838" cy="93346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9644461" y="2210717"/>
            <a:ext cx="2281918" cy="400110"/>
            <a:chOff x="9706145" y="2301429"/>
            <a:chExt cx="2281918" cy="400110"/>
          </a:xfrm>
        </p:grpSpPr>
        <p:sp>
          <p:nvSpPr>
            <p:cNvPr id="7" name="TextBox 6"/>
            <p:cNvSpPr txBox="1"/>
            <p:nvPr/>
          </p:nvSpPr>
          <p:spPr>
            <a:xfrm>
              <a:off x="10288190" y="2301429"/>
              <a:ext cx="1699873" cy="400110"/>
            </a:xfrm>
            <a:prstGeom prst="rect">
              <a:avLst/>
            </a:prstGeom>
            <a:noFill/>
          </p:spPr>
          <p:txBody>
            <a:bodyPr wrap="square" rtlCol="0">
              <a:spAutoFit/>
            </a:bodyPr>
            <a:lstStyle/>
            <a:p>
              <a:r>
                <a:rPr lang="en-US" sz="2000" dirty="0" smtClean="0"/>
                <a:t>celebrities</a:t>
              </a:r>
              <a:endParaRPr lang="en-US" sz="2000" dirty="0"/>
            </a:p>
          </p:txBody>
        </p:sp>
        <p:cxnSp>
          <p:nvCxnSpPr>
            <p:cNvPr id="15" name="Straight Arrow Connector 14"/>
            <p:cNvCxnSpPr/>
            <p:nvPr/>
          </p:nvCxnSpPr>
          <p:spPr>
            <a:xfrm>
              <a:off x="9706145" y="2516372"/>
              <a:ext cx="48985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9644461" y="1911952"/>
            <a:ext cx="2428705" cy="400110"/>
            <a:chOff x="9706145" y="2063624"/>
            <a:chExt cx="2428705" cy="400110"/>
          </a:xfrm>
        </p:grpSpPr>
        <p:sp>
          <p:nvSpPr>
            <p:cNvPr id="6" name="TextBox 5"/>
            <p:cNvSpPr txBox="1"/>
            <p:nvPr/>
          </p:nvSpPr>
          <p:spPr>
            <a:xfrm>
              <a:off x="10278665" y="2063624"/>
              <a:ext cx="1856185" cy="400110"/>
            </a:xfrm>
            <a:prstGeom prst="rect">
              <a:avLst/>
            </a:prstGeom>
            <a:noFill/>
          </p:spPr>
          <p:txBody>
            <a:bodyPr wrap="square" rtlCol="0">
              <a:spAutoFit/>
            </a:bodyPr>
            <a:lstStyle/>
            <a:p>
              <a:r>
                <a:rPr lang="en-US" sz="2000" dirty="0" smtClean="0"/>
                <a:t>country names</a:t>
              </a:r>
              <a:endParaRPr lang="en-US" sz="2000" dirty="0"/>
            </a:p>
          </p:txBody>
        </p:sp>
        <p:cxnSp>
          <p:nvCxnSpPr>
            <p:cNvPr id="16" name="Straight Arrow Connector 15"/>
            <p:cNvCxnSpPr/>
            <p:nvPr/>
          </p:nvCxnSpPr>
          <p:spPr>
            <a:xfrm>
              <a:off x="9706145" y="2267342"/>
              <a:ext cx="48985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2"/>
          <a:stretch>
            <a:fillRect/>
          </a:stretch>
        </p:blipFill>
        <p:spPr>
          <a:xfrm>
            <a:off x="9645805" y="53642"/>
            <a:ext cx="2458283" cy="1853637"/>
          </a:xfrm>
          <a:prstGeom prst="rect">
            <a:avLst/>
          </a:prstGeom>
        </p:spPr>
      </p:pic>
      <p:sp>
        <p:nvSpPr>
          <p:cNvPr id="3" name="Rounded Rectangle 2"/>
          <p:cNvSpPr/>
          <p:nvPr/>
        </p:nvSpPr>
        <p:spPr>
          <a:xfrm>
            <a:off x="10615961" y="1290366"/>
            <a:ext cx="808247" cy="397147"/>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3"/>
          <p:cNvGraphicFramePr>
            <a:graphicFrameLocks noGrp="1"/>
          </p:cNvGraphicFramePr>
          <p:nvPr>
            <p:ph idx="1"/>
            <p:extLst>
              <p:ext uri="{D42A27DB-BD31-4B8C-83A1-F6EECF244321}">
                <p14:modId xmlns:p14="http://schemas.microsoft.com/office/powerpoint/2010/main" val="2264752233"/>
              </p:ext>
            </p:extLst>
          </p:nvPr>
        </p:nvGraphicFramePr>
        <p:xfrm>
          <a:off x="818690" y="1512089"/>
          <a:ext cx="8763000" cy="4846320"/>
        </p:xfrm>
        <a:graphic>
          <a:graphicData uri="http://schemas.openxmlformats.org/drawingml/2006/table">
            <a:tbl>
              <a:tblPr firstRow="1">
                <a:tableStyleId>{9D7B26C5-4107-4FEC-AEDC-1716B250A1EF}</a:tableStyleId>
              </a:tblPr>
              <a:tblGrid>
                <a:gridCol w="838200"/>
                <a:gridCol w="7924800"/>
              </a:tblGrid>
              <a:tr h="253041">
                <a:tc>
                  <a:txBody>
                    <a:bodyPr/>
                    <a:lstStyle/>
                    <a:p>
                      <a:pPr algn="ctr"/>
                      <a:r>
                        <a:rPr lang="en-US" dirty="0" smtClean="0"/>
                        <a:t>Group</a:t>
                      </a:r>
                      <a:endParaRPr lang="en-US" dirty="0"/>
                    </a:p>
                  </a:txBody>
                  <a:tcP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dirty="0" smtClean="0"/>
                        <a:t>Top Ranked Queries</a:t>
                      </a:r>
                      <a:endParaRPr lang="en-US" dirty="0"/>
                    </a:p>
                  </a:txBody>
                  <a:tcPr anchor="ct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53041">
                <a:tc>
                  <a:txBody>
                    <a:bodyPr/>
                    <a:lstStyle/>
                    <a:p>
                      <a:pPr algn="ctr"/>
                      <a:r>
                        <a:rPr lang="en-US" dirty="0" smtClean="0"/>
                        <a:t>1</a:t>
                      </a:r>
                      <a:endParaRPr lang="en-US" dirty="0"/>
                    </a:p>
                  </a:txBody>
                  <a:tcPr>
                    <a:lnT w="19050" cap="flat" cmpd="sng" algn="ctr">
                      <a:solidFill>
                        <a:schemeClr val="tx1"/>
                      </a:solidFill>
                      <a:prstDash val="solid"/>
                      <a:round/>
                      <a:headEnd type="none" w="med" len="med"/>
                      <a:tailEnd type="none" w="med" len="med"/>
                    </a:lnT>
                  </a:tcPr>
                </a:tc>
                <a:tc>
                  <a:txBody>
                    <a:bodyPr/>
                    <a:lstStyle/>
                    <a:p>
                      <a:r>
                        <a:rPr lang="en-US" dirty="0" err="1" smtClean="0"/>
                        <a:t>iran</a:t>
                      </a:r>
                      <a:r>
                        <a:rPr lang="en-US" dirty="0" smtClean="0"/>
                        <a:t>, china, </a:t>
                      </a:r>
                      <a:r>
                        <a:rPr lang="en-US" dirty="0" err="1" smtClean="0"/>
                        <a:t>libya</a:t>
                      </a:r>
                      <a:r>
                        <a:rPr lang="en-US" dirty="0" smtClean="0"/>
                        <a:t>, </a:t>
                      </a:r>
                      <a:r>
                        <a:rPr lang="en-US" dirty="0" err="1" smtClean="0"/>
                        <a:t>vietnam</a:t>
                      </a:r>
                      <a:r>
                        <a:rPr lang="en-US" dirty="0" smtClean="0"/>
                        <a:t>, </a:t>
                      </a:r>
                      <a:r>
                        <a:rPr lang="en-US" dirty="0" err="1" smtClean="0"/>
                        <a:t>syria</a:t>
                      </a:r>
                      <a:endParaRPr lang="en-US" dirty="0"/>
                    </a:p>
                  </a:txBody>
                  <a:tcPr>
                    <a:lnT w="19050" cap="flat" cmpd="sng" algn="ctr">
                      <a:solidFill>
                        <a:schemeClr val="tx1"/>
                      </a:solidFill>
                      <a:prstDash val="solid"/>
                      <a:round/>
                      <a:headEnd type="none" w="med" len="med"/>
                      <a:tailEnd type="none" w="med" len="med"/>
                    </a:lnT>
                  </a:tcPr>
                </a:tc>
              </a:tr>
              <a:tr h="253041">
                <a:tc>
                  <a:txBody>
                    <a:bodyPr/>
                    <a:lstStyle/>
                    <a:p>
                      <a:pPr algn="ctr"/>
                      <a:r>
                        <a:rPr lang="en-US" dirty="0" smtClean="0"/>
                        <a:t>2</a:t>
                      </a:r>
                      <a:endParaRPr lang="en-US" dirty="0"/>
                    </a:p>
                  </a:txBody>
                  <a:tcPr/>
                </a:tc>
                <a:tc>
                  <a:txBody>
                    <a:bodyPr/>
                    <a:lstStyle/>
                    <a:p>
                      <a:r>
                        <a:rPr lang="en-US" dirty="0" err="1" smtClean="0"/>
                        <a:t>selena</a:t>
                      </a:r>
                      <a:r>
                        <a:rPr lang="en-US" dirty="0" smtClean="0"/>
                        <a:t> </a:t>
                      </a:r>
                      <a:r>
                        <a:rPr lang="en-US" dirty="0" err="1" smtClean="0"/>
                        <a:t>gomez</a:t>
                      </a:r>
                      <a:r>
                        <a:rPr lang="en-US" dirty="0" smtClean="0"/>
                        <a:t>, lady gaga, </a:t>
                      </a:r>
                      <a:r>
                        <a:rPr lang="en-US" dirty="0" err="1" smtClean="0"/>
                        <a:t>britney</a:t>
                      </a:r>
                      <a:r>
                        <a:rPr lang="en-US" dirty="0" smtClean="0"/>
                        <a:t> spears, </a:t>
                      </a:r>
                      <a:r>
                        <a:rPr lang="en-US" dirty="0" err="1" smtClean="0"/>
                        <a:t>jennifer</a:t>
                      </a:r>
                      <a:r>
                        <a:rPr lang="en-US" dirty="0" smtClean="0"/>
                        <a:t> </a:t>
                      </a:r>
                      <a:r>
                        <a:rPr lang="en-US" dirty="0" err="1" smtClean="0"/>
                        <a:t>aniston</a:t>
                      </a:r>
                      <a:r>
                        <a:rPr lang="en-US" dirty="0" smtClean="0"/>
                        <a:t>, </a:t>
                      </a:r>
                      <a:r>
                        <a:rPr lang="en-US" dirty="0" err="1" smtClean="0"/>
                        <a:t>taylor</a:t>
                      </a:r>
                      <a:r>
                        <a:rPr lang="en-US" dirty="0" smtClean="0"/>
                        <a:t> swift</a:t>
                      </a:r>
                      <a:endParaRPr lang="en-US" dirty="0"/>
                    </a:p>
                  </a:txBody>
                  <a:tcPr/>
                </a:tc>
              </a:tr>
              <a:tr h="253041">
                <a:tc>
                  <a:txBody>
                    <a:bodyPr/>
                    <a:lstStyle/>
                    <a:p>
                      <a:pPr algn="ctr"/>
                      <a:r>
                        <a:rPr lang="en-US" dirty="0" smtClean="0"/>
                        <a:t>3</a:t>
                      </a:r>
                      <a:endParaRPr lang="en-US" dirty="0"/>
                    </a:p>
                  </a:txBody>
                  <a:tcPr/>
                </a:tc>
                <a:tc>
                  <a:txBody>
                    <a:bodyPr/>
                    <a:lstStyle/>
                    <a:p>
                      <a:r>
                        <a:rPr lang="en-US" dirty="0" smtClean="0"/>
                        <a:t>fake </a:t>
                      </a:r>
                      <a:r>
                        <a:rPr lang="en-US" dirty="0" err="1" smtClean="0"/>
                        <a:t>tupac</a:t>
                      </a:r>
                      <a:r>
                        <a:rPr lang="en-US" dirty="0" smtClean="0"/>
                        <a:t> story, </a:t>
                      </a:r>
                      <a:r>
                        <a:rPr lang="en-US" dirty="0" err="1" smtClean="0"/>
                        <a:t>pbs</a:t>
                      </a:r>
                      <a:r>
                        <a:rPr lang="en-US" dirty="0" smtClean="0"/>
                        <a:t> hackers, </a:t>
                      </a:r>
                      <a:r>
                        <a:rPr lang="en-US" dirty="0" err="1" smtClean="0"/>
                        <a:t>alaska</a:t>
                      </a:r>
                      <a:r>
                        <a:rPr lang="en-US" dirty="0" smtClean="0"/>
                        <a:t> earthquake, southwest pilot, </a:t>
                      </a:r>
                      <a:r>
                        <a:rPr lang="en-US" dirty="0" err="1" smtClean="0"/>
                        <a:t>arizona</a:t>
                      </a:r>
                      <a:r>
                        <a:rPr lang="en-US" dirty="0" smtClean="0"/>
                        <a:t> wildfires</a:t>
                      </a:r>
                      <a:endParaRPr lang="en-US" dirty="0"/>
                    </a:p>
                  </a:txBody>
                  <a:tcPr/>
                </a:tc>
              </a:tr>
              <a:tr h="253041">
                <a:tc>
                  <a:txBody>
                    <a:bodyPr/>
                    <a:lstStyle/>
                    <a:p>
                      <a:pPr algn="ctr"/>
                      <a:r>
                        <a:rPr lang="en-US" dirty="0" smtClean="0"/>
                        <a:t>4</a:t>
                      </a:r>
                      <a:endParaRPr lang="en-US" dirty="0"/>
                    </a:p>
                  </a:txBody>
                  <a:tcPr/>
                </a:tc>
                <a:tc>
                  <a:txBody>
                    <a:bodyPr/>
                    <a:lstStyle/>
                    <a:p>
                      <a:r>
                        <a:rPr lang="en-US" dirty="0" err="1" smtClean="0"/>
                        <a:t>joplin</a:t>
                      </a:r>
                      <a:r>
                        <a:rPr lang="en-US" dirty="0" smtClean="0"/>
                        <a:t> missing, apple </a:t>
                      </a:r>
                      <a:r>
                        <a:rPr lang="en-US" dirty="0" err="1" smtClean="0"/>
                        <a:t>icloud</a:t>
                      </a:r>
                      <a:r>
                        <a:rPr lang="en-US" dirty="0" smtClean="0"/>
                        <a:t>, </a:t>
                      </a:r>
                      <a:r>
                        <a:rPr lang="en-US" dirty="0" err="1" smtClean="0"/>
                        <a:t>sony</a:t>
                      </a:r>
                      <a:r>
                        <a:rPr lang="en-US" dirty="0" smtClean="0"/>
                        <a:t> hackers, google subpoena, ford transmission</a:t>
                      </a:r>
                      <a:endParaRPr lang="en-US" dirty="0"/>
                    </a:p>
                  </a:txBody>
                  <a:tcPr/>
                </a:tc>
              </a:tr>
              <a:tr h="442823">
                <a:tc>
                  <a:txBody>
                    <a:bodyPr/>
                    <a:lstStyle/>
                    <a:p>
                      <a:pPr algn="ctr"/>
                      <a:r>
                        <a:rPr lang="en-US" dirty="0" smtClean="0"/>
                        <a:t>5</a:t>
                      </a:r>
                      <a:endParaRPr lang="en-US" dirty="0"/>
                    </a:p>
                  </a:txBody>
                  <a:tcPr/>
                </a:tc>
                <a:tc>
                  <a:txBody>
                    <a:bodyPr/>
                    <a:lstStyle/>
                    <a:p>
                      <a:r>
                        <a:rPr lang="en-US" dirty="0" err="1" smtClean="0"/>
                        <a:t>casey</a:t>
                      </a:r>
                      <a:r>
                        <a:rPr lang="en-US" dirty="0" smtClean="0"/>
                        <a:t> </a:t>
                      </a:r>
                      <a:r>
                        <a:rPr lang="en-US" dirty="0" err="1" smtClean="0"/>
                        <a:t>anthony</a:t>
                      </a:r>
                      <a:r>
                        <a:rPr lang="en-US" dirty="0" smtClean="0"/>
                        <a:t> trial, </a:t>
                      </a:r>
                      <a:r>
                        <a:rPr lang="en-US" dirty="0" err="1" smtClean="0"/>
                        <a:t>casey</a:t>
                      </a:r>
                      <a:r>
                        <a:rPr lang="en-US" dirty="0" smtClean="0"/>
                        <a:t> </a:t>
                      </a:r>
                      <a:r>
                        <a:rPr lang="en-US" dirty="0" err="1" smtClean="0"/>
                        <a:t>anthony</a:t>
                      </a:r>
                      <a:r>
                        <a:rPr lang="en-US" dirty="0" smtClean="0"/>
                        <a:t> jurors, </a:t>
                      </a:r>
                      <a:r>
                        <a:rPr lang="en-US" dirty="0" err="1" smtClean="0"/>
                        <a:t>casey</a:t>
                      </a:r>
                      <a:r>
                        <a:rPr lang="en-US" dirty="0" smtClean="0"/>
                        <a:t> </a:t>
                      </a:r>
                      <a:r>
                        <a:rPr lang="en-US" dirty="0" err="1" smtClean="0"/>
                        <a:t>anthony</a:t>
                      </a:r>
                      <a:r>
                        <a:rPr lang="en-US" dirty="0" smtClean="0"/>
                        <a:t>, crude oil prices, air </a:t>
                      </a:r>
                      <a:r>
                        <a:rPr lang="en-US" dirty="0" err="1" smtClean="0"/>
                        <a:t>france</a:t>
                      </a:r>
                      <a:r>
                        <a:rPr lang="en-US" dirty="0" smtClean="0"/>
                        <a:t> flight 447</a:t>
                      </a:r>
                      <a:endParaRPr lang="en-US" dirty="0"/>
                    </a:p>
                  </a:txBody>
                  <a:tcPr/>
                </a:tc>
              </a:tr>
              <a:tr h="442823">
                <a:tc>
                  <a:txBody>
                    <a:bodyPr/>
                    <a:lstStyle/>
                    <a:p>
                      <a:pPr algn="ctr"/>
                      <a:r>
                        <a:rPr lang="en-US" dirty="0" smtClean="0"/>
                        <a:t>6</a:t>
                      </a:r>
                      <a:endParaRPr lang="en-US" dirty="0"/>
                    </a:p>
                  </a:txBody>
                  <a:tcPr/>
                </a:tc>
                <a:tc>
                  <a:txBody>
                    <a:bodyPr/>
                    <a:lstStyle/>
                    <a:p>
                      <a:r>
                        <a:rPr lang="en-US" dirty="0" smtClean="0"/>
                        <a:t>tree of life, game of thrones, sonic the hedgehog, world of </a:t>
                      </a:r>
                      <a:r>
                        <a:rPr lang="en-US" dirty="0" err="1" smtClean="0"/>
                        <a:t>warcraft</a:t>
                      </a:r>
                      <a:r>
                        <a:rPr lang="en-US" dirty="0" smtClean="0"/>
                        <a:t>, </a:t>
                      </a:r>
                      <a:r>
                        <a:rPr lang="en-US" dirty="0" err="1" smtClean="0"/>
                        <a:t>mtv</a:t>
                      </a:r>
                      <a:r>
                        <a:rPr lang="en-US" dirty="0" smtClean="0"/>
                        <a:t> awards 2011</a:t>
                      </a:r>
                      <a:endParaRPr lang="en-US" dirty="0"/>
                    </a:p>
                  </a:txBody>
                  <a:tcPr/>
                </a:tc>
              </a:tr>
              <a:tr h="253041">
                <a:tc>
                  <a:txBody>
                    <a:bodyPr/>
                    <a:lstStyle/>
                    <a:p>
                      <a:pPr algn="ctr"/>
                      <a:r>
                        <a:rPr lang="en-US" dirty="0" smtClean="0"/>
                        <a:t>7</a:t>
                      </a:r>
                      <a:endParaRPr lang="en-US" dirty="0"/>
                    </a:p>
                  </a:txBody>
                  <a:tcPr/>
                </a:tc>
                <a:tc>
                  <a:txBody>
                    <a:bodyPr/>
                    <a:lstStyle/>
                    <a:p>
                      <a:r>
                        <a:rPr lang="en-US" dirty="0" smtClean="0"/>
                        <a:t>the titanic, the bachelorette, cars 2, hangover 2, the voice</a:t>
                      </a:r>
                      <a:endParaRPr lang="en-US" dirty="0"/>
                    </a:p>
                  </a:txBody>
                  <a:tcPr/>
                </a:tc>
              </a:tr>
              <a:tr h="442823">
                <a:tc>
                  <a:txBody>
                    <a:bodyPr/>
                    <a:lstStyle/>
                    <a:p>
                      <a:pPr algn="ctr"/>
                      <a:r>
                        <a:rPr lang="en-US" dirty="0" smtClean="0"/>
                        <a:t>8</a:t>
                      </a:r>
                      <a:endParaRPr lang="en-US" dirty="0"/>
                    </a:p>
                  </a:txBody>
                  <a:tcPr/>
                </a:tc>
                <a:tc>
                  <a:txBody>
                    <a:bodyPr/>
                    <a:lstStyle/>
                    <a:p>
                      <a:r>
                        <a:rPr lang="en-US" dirty="0" smtClean="0"/>
                        <a:t>los </a:t>
                      </a:r>
                      <a:r>
                        <a:rPr lang="en-US" dirty="0" err="1" smtClean="0"/>
                        <a:t>angeles</a:t>
                      </a:r>
                      <a:r>
                        <a:rPr lang="en-US" dirty="0" smtClean="0"/>
                        <a:t> </a:t>
                      </a:r>
                      <a:r>
                        <a:rPr lang="en-US" dirty="0" err="1" smtClean="0"/>
                        <a:t>lakers</a:t>
                      </a:r>
                      <a:r>
                        <a:rPr lang="en-US" dirty="0" smtClean="0"/>
                        <a:t>, arsenal football, the dark knight rises, transformers 3, </a:t>
                      </a:r>
                      <a:r>
                        <a:rPr lang="en-US" dirty="0" err="1" smtClean="0"/>
                        <a:t>manchester</a:t>
                      </a:r>
                      <a:r>
                        <a:rPr lang="en-US" dirty="0" smtClean="0"/>
                        <a:t> united</a:t>
                      </a:r>
                      <a:endParaRPr lang="en-US" dirty="0"/>
                    </a:p>
                  </a:txBody>
                  <a:tcPr/>
                </a:tc>
              </a:tr>
              <a:tr h="253041">
                <a:tc>
                  <a:txBody>
                    <a:bodyPr/>
                    <a:lstStyle/>
                    <a:p>
                      <a:pPr algn="ctr"/>
                      <a:r>
                        <a:rPr lang="en-US" dirty="0" smtClean="0"/>
                        <a:t>9</a:t>
                      </a:r>
                      <a:endParaRPr lang="en-US" dirty="0"/>
                    </a:p>
                  </a:txBody>
                  <a:tcPr/>
                </a:tc>
                <a:tc>
                  <a:txBody>
                    <a:bodyPr/>
                    <a:lstStyle/>
                    <a:p>
                      <a:r>
                        <a:rPr lang="en-US" dirty="0" err="1" smtClean="0"/>
                        <a:t>miami</a:t>
                      </a:r>
                      <a:r>
                        <a:rPr lang="en-US" dirty="0" smtClean="0"/>
                        <a:t> heat, los </a:t>
                      </a:r>
                      <a:r>
                        <a:rPr lang="en-US" dirty="0" err="1" smtClean="0"/>
                        <a:t>angeles</a:t>
                      </a:r>
                      <a:r>
                        <a:rPr lang="en-US" dirty="0" smtClean="0"/>
                        <a:t> </a:t>
                      </a:r>
                      <a:r>
                        <a:rPr lang="en-US" dirty="0" err="1" smtClean="0"/>
                        <a:t>lakers</a:t>
                      </a:r>
                      <a:r>
                        <a:rPr lang="en-US" dirty="0" smtClean="0"/>
                        <a:t>, </a:t>
                      </a:r>
                      <a:r>
                        <a:rPr lang="en-US" dirty="0" err="1" smtClean="0"/>
                        <a:t>liverpool</a:t>
                      </a:r>
                      <a:r>
                        <a:rPr lang="en-US" dirty="0" smtClean="0"/>
                        <a:t> football club, arsenal football, </a:t>
                      </a:r>
                      <a:r>
                        <a:rPr lang="en-US" dirty="0" err="1" smtClean="0"/>
                        <a:t>nfl</a:t>
                      </a:r>
                      <a:r>
                        <a:rPr lang="en-US" dirty="0" smtClean="0"/>
                        <a:t> lockout</a:t>
                      </a:r>
                      <a:endParaRPr lang="en-US" dirty="0"/>
                    </a:p>
                  </a:txBody>
                  <a:tcPr/>
                </a:tc>
              </a:tr>
              <a:tr h="253041">
                <a:tc>
                  <a:txBody>
                    <a:bodyPr/>
                    <a:lstStyle/>
                    <a:p>
                      <a:pPr algn="ctr"/>
                      <a:r>
                        <a:rPr lang="en-US" dirty="0" smtClean="0"/>
                        <a:t>10</a:t>
                      </a:r>
                      <a:endParaRPr lang="en-US" dirty="0"/>
                    </a:p>
                  </a:txBody>
                  <a:tcPr>
                    <a:lnB w="38100" cap="flat" cmpd="sng" algn="ctr">
                      <a:solidFill>
                        <a:schemeClr val="tx1"/>
                      </a:solidFill>
                      <a:prstDash val="solid"/>
                      <a:round/>
                      <a:headEnd type="none" w="med" len="med"/>
                      <a:tailEnd type="none" w="med" len="med"/>
                    </a:lnB>
                  </a:tcPr>
                </a:tc>
                <a:tc>
                  <a:txBody>
                    <a:bodyPr/>
                    <a:lstStyle/>
                    <a:p>
                      <a:r>
                        <a:rPr lang="en-US" dirty="0" smtClean="0"/>
                        <a:t>today in history, </a:t>
                      </a:r>
                      <a:r>
                        <a:rPr lang="en-US" dirty="0" err="1" smtClean="0"/>
                        <a:t>nascar</a:t>
                      </a:r>
                      <a:r>
                        <a:rPr lang="en-US" dirty="0" smtClean="0"/>
                        <a:t> 2011 schedule, today history, this day in history</a:t>
                      </a:r>
                      <a:endParaRPr lang="en-US" dirty="0"/>
                    </a:p>
                  </a:txBody>
                  <a:tcPr>
                    <a:lnB w="38100" cap="flat" cmpd="sng" algn="ctr">
                      <a:solidFill>
                        <a:schemeClr val="tx1"/>
                      </a:solidFill>
                      <a:prstDash val="solid"/>
                      <a:round/>
                      <a:headEnd type="none" w="med" len="med"/>
                      <a:tailEnd type="none" w="med" len="med"/>
                    </a:lnB>
                  </a:tcPr>
                </a:tc>
              </a:tr>
            </a:tbl>
          </a:graphicData>
        </a:graphic>
      </p:graphicFrame>
      <p:sp>
        <p:nvSpPr>
          <p:cNvPr id="5" name="Date Placeholder 4"/>
          <p:cNvSpPr>
            <a:spLocks noGrp="1"/>
          </p:cNvSpPr>
          <p:nvPr>
            <p:ph type="dt" sz="half" idx="10"/>
          </p:nvPr>
        </p:nvSpPr>
        <p:spPr/>
        <p:txBody>
          <a:bodyPr/>
          <a:lstStyle/>
          <a:p>
            <a:fld id="{93C19AA2-64FD-4281-A2E4-FF0C11C41E2E}" type="datetime1">
              <a:rPr lang="en-US" smtClean="0"/>
              <a:t>2/26/2014</a:t>
            </a:fld>
            <a:endParaRPr lang="en-US"/>
          </a:p>
        </p:txBody>
      </p:sp>
      <p:sp>
        <p:nvSpPr>
          <p:cNvPr id="22" name="Footer Placeholder 21"/>
          <p:cNvSpPr>
            <a:spLocks noGrp="1"/>
          </p:cNvSpPr>
          <p:nvPr>
            <p:ph type="ftr" sz="quarter" idx="11"/>
          </p:nvPr>
        </p:nvSpPr>
        <p:spPr/>
        <p:txBody>
          <a:bodyPr/>
          <a:lstStyle/>
          <a:p>
            <a:r>
              <a:rPr lang="en-US" smtClean="0"/>
              <a:t>WSDM'2014 @ New York City</a:t>
            </a:r>
            <a:endParaRPr lang="en-US"/>
          </a:p>
        </p:txBody>
      </p:sp>
      <p:sp>
        <p:nvSpPr>
          <p:cNvPr id="23" name="Slide Number Placeholder 22"/>
          <p:cNvSpPr>
            <a:spLocks noGrp="1"/>
          </p:cNvSpPr>
          <p:nvPr>
            <p:ph type="sldNum" sz="quarter" idx="12"/>
          </p:nvPr>
        </p:nvSpPr>
        <p:spPr/>
        <p:txBody>
          <a:bodyPr/>
          <a:lstStyle/>
          <a:p>
            <a:fld id="{3D083247-AE01-4CE0-8B06-309096672FD6}" type="slidenum">
              <a:rPr lang="en-US" smtClean="0"/>
              <a:t>14</a:t>
            </a:fld>
            <a:endParaRPr lang="en-US"/>
          </a:p>
        </p:txBody>
      </p:sp>
    </p:spTree>
    <p:extLst>
      <p:ext uri="{BB962C8B-B14F-4D97-AF65-F5344CB8AC3E}">
        <p14:creationId xmlns:p14="http://schemas.microsoft.com/office/powerpoint/2010/main" val="15330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a:t>
            </a:r>
            <a:r>
              <a:rPr lang="en-US" dirty="0" smtClean="0"/>
              <a:t>preferences in latent user groups</a:t>
            </a:r>
            <a:endParaRPr lang="en-US" dirty="0"/>
          </a:p>
        </p:txBody>
      </p:sp>
      <p:pic>
        <p:nvPicPr>
          <p:cNvPr id="6" name="Picture 5"/>
          <p:cNvPicPr>
            <a:picLocks noChangeAspect="1"/>
          </p:cNvPicPr>
          <p:nvPr/>
        </p:nvPicPr>
        <p:blipFill>
          <a:blip r:embed="rId3"/>
          <a:stretch>
            <a:fillRect/>
          </a:stretch>
        </p:blipFill>
        <p:spPr>
          <a:xfrm>
            <a:off x="3514166" y="2509767"/>
            <a:ext cx="6361097" cy="4288971"/>
          </a:xfrm>
          <a:prstGeom prst="rect">
            <a:avLst/>
          </a:prstGeom>
        </p:spPr>
      </p:pic>
      <p:grpSp>
        <p:nvGrpSpPr>
          <p:cNvPr id="25" name="Group 24"/>
          <p:cNvGrpSpPr/>
          <p:nvPr/>
        </p:nvGrpSpPr>
        <p:grpSpPr>
          <a:xfrm>
            <a:off x="1349827" y="4422039"/>
            <a:ext cx="2383972" cy="788748"/>
            <a:chOff x="1349827" y="4422039"/>
            <a:chExt cx="2383972" cy="788748"/>
          </a:xfrm>
        </p:grpSpPr>
        <p:sp>
          <p:nvSpPr>
            <p:cNvPr id="9" name="TextBox 8"/>
            <p:cNvSpPr txBox="1"/>
            <p:nvPr/>
          </p:nvSpPr>
          <p:spPr>
            <a:xfrm>
              <a:off x="1349827" y="4502901"/>
              <a:ext cx="2383972" cy="707886"/>
            </a:xfrm>
            <a:prstGeom prst="rect">
              <a:avLst/>
            </a:prstGeom>
            <a:noFill/>
          </p:spPr>
          <p:txBody>
            <a:bodyPr wrap="square" rtlCol="0">
              <a:spAutoFit/>
            </a:bodyPr>
            <a:lstStyle/>
            <a:p>
              <a:r>
                <a:rPr lang="en-US" sz="2000" dirty="0" smtClean="0"/>
                <a:t>breaking news events</a:t>
              </a:r>
              <a:endParaRPr lang="en-US" sz="2000" dirty="0"/>
            </a:p>
          </p:txBody>
        </p:sp>
        <p:sp>
          <p:nvSpPr>
            <p:cNvPr id="12" name="Right Brace 11"/>
            <p:cNvSpPr/>
            <p:nvPr/>
          </p:nvSpPr>
          <p:spPr>
            <a:xfrm flipH="1">
              <a:off x="3207763" y="4422039"/>
              <a:ext cx="289492" cy="78558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grpSp>
      <p:grpSp>
        <p:nvGrpSpPr>
          <p:cNvPr id="21" name="Group 20"/>
          <p:cNvGrpSpPr/>
          <p:nvPr/>
        </p:nvGrpSpPr>
        <p:grpSpPr>
          <a:xfrm>
            <a:off x="1349827" y="3660481"/>
            <a:ext cx="2383972" cy="566299"/>
            <a:chOff x="1349827" y="3660481"/>
            <a:chExt cx="2383972" cy="566299"/>
          </a:xfrm>
        </p:grpSpPr>
        <p:sp>
          <p:nvSpPr>
            <p:cNvPr id="10" name="TextBox 9"/>
            <p:cNvSpPr txBox="1"/>
            <p:nvPr/>
          </p:nvSpPr>
          <p:spPr>
            <a:xfrm>
              <a:off x="1349827" y="3723657"/>
              <a:ext cx="2383972" cy="400110"/>
            </a:xfrm>
            <a:prstGeom prst="rect">
              <a:avLst/>
            </a:prstGeom>
            <a:noFill/>
          </p:spPr>
          <p:txBody>
            <a:bodyPr wrap="square" rtlCol="0">
              <a:spAutoFit/>
            </a:bodyPr>
            <a:lstStyle/>
            <a:p>
              <a:r>
                <a:rPr lang="en-US" sz="2000" dirty="0" smtClean="0"/>
                <a:t>entertainment</a:t>
              </a:r>
              <a:endParaRPr lang="en-US" sz="2000" dirty="0"/>
            </a:p>
          </p:txBody>
        </p:sp>
        <p:sp>
          <p:nvSpPr>
            <p:cNvPr id="13" name="Right Brace 12"/>
            <p:cNvSpPr/>
            <p:nvPr/>
          </p:nvSpPr>
          <p:spPr>
            <a:xfrm flipH="1">
              <a:off x="3207763" y="3660481"/>
              <a:ext cx="289492" cy="566299"/>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grpSp>
      <p:grpSp>
        <p:nvGrpSpPr>
          <p:cNvPr id="5" name="Group 4"/>
          <p:cNvGrpSpPr/>
          <p:nvPr/>
        </p:nvGrpSpPr>
        <p:grpSpPr>
          <a:xfrm>
            <a:off x="2203290" y="2947182"/>
            <a:ext cx="1687286" cy="539814"/>
            <a:chOff x="2203290" y="2947182"/>
            <a:chExt cx="1687286" cy="539814"/>
          </a:xfrm>
        </p:grpSpPr>
        <p:sp>
          <p:nvSpPr>
            <p:cNvPr id="11" name="TextBox 10"/>
            <p:cNvSpPr txBox="1"/>
            <p:nvPr/>
          </p:nvSpPr>
          <p:spPr>
            <a:xfrm>
              <a:off x="2203290" y="3016825"/>
              <a:ext cx="1687286" cy="400110"/>
            </a:xfrm>
            <a:prstGeom prst="rect">
              <a:avLst/>
            </a:prstGeom>
            <a:noFill/>
          </p:spPr>
          <p:txBody>
            <a:bodyPr wrap="square" rtlCol="0">
              <a:spAutoFit/>
            </a:bodyPr>
            <a:lstStyle/>
            <a:p>
              <a:r>
                <a:rPr lang="en-US" sz="2000" dirty="0" smtClean="0"/>
                <a:t>sports</a:t>
              </a:r>
              <a:endParaRPr lang="en-US" sz="2000" dirty="0"/>
            </a:p>
          </p:txBody>
        </p:sp>
        <p:sp>
          <p:nvSpPr>
            <p:cNvPr id="14" name="Right Brace 13"/>
            <p:cNvSpPr/>
            <p:nvPr/>
          </p:nvSpPr>
          <p:spPr>
            <a:xfrm flipH="1">
              <a:off x="3185991" y="2947182"/>
              <a:ext cx="354516" cy="53981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grpSp>
      <p:grpSp>
        <p:nvGrpSpPr>
          <p:cNvPr id="28" name="Group 27"/>
          <p:cNvGrpSpPr/>
          <p:nvPr/>
        </p:nvGrpSpPr>
        <p:grpSpPr>
          <a:xfrm>
            <a:off x="1769533" y="5265251"/>
            <a:ext cx="1911851" cy="400110"/>
            <a:chOff x="1747230" y="5622090"/>
            <a:chExt cx="1911851" cy="400110"/>
          </a:xfrm>
        </p:grpSpPr>
        <p:sp>
          <p:nvSpPr>
            <p:cNvPr id="8" name="TextBox 7"/>
            <p:cNvSpPr txBox="1"/>
            <p:nvPr/>
          </p:nvSpPr>
          <p:spPr>
            <a:xfrm>
              <a:off x="1747230" y="5622090"/>
              <a:ext cx="1312798" cy="400110"/>
            </a:xfrm>
            <a:prstGeom prst="rect">
              <a:avLst/>
            </a:prstGeom>
            <a:noFill/>
          </p:spPr>
          <p:txBody>
            <a:bodyPr wrap="square" rtlCol="0">
              <a:spAutoFit/>
            </a:bodyPr>
            <a:lstStyle/>
            <a:p>
              <a:r>
                <a:rPr lang="en-US" sz="2000" dirty="0" smtClean="0"/>
                <a:t>celebrities</a:t>
              </a:r>
              <a:endParaRPr lang="en-US" sz="2000" dirty="0"/>
            </a:p>
          </p:txBody>
        </p:sp>
        <p:cxnSp>
          <p:nvCxnSpPr>
            <p:cNvPr id="15" name="Straight Arrow Connector 14"/>
            <p:cNvCxnSpPr/>
            <p:nvPr/>
          </p:nvCxnSpPr>
          <p:spPr>
            <a:xfrm>
              <a:off x="3169224" y="5852760"/>
              <a:ext cx="48985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284272" y="5665361"/>
            <a:ext cx="2375830" cy="400110"/>
            <a:chOff x="1284272" y="6019121"/>
            <a:chExt cx="2375830" cy="400110"/>
          </a:xfrm>
        </p:grpSpPr>
        <p:sp>
          <p:nvSpPr>
            <p:cNvPr id="7" name="TextBox 6"/>
            <p:cNvSpPr txBox="1"/>
            <p:nvPr/>
          </p:nvSpPr>
          <p:spPr>
            <a:xfrm>
              <a:off x="1284272" y="6019121"/>
              <a:ext cx="1956149" cy="400110"/>
            </a:xfrm>
            <a:prstGeom prst="rect">
              <a:avLst/>
            </a:prstGeom>
            <a:noFill/>
          </p:spPr>
          <p:txBody>
            <a:bodyPr wrap="square" rtlCol="0">
              <a:spAutoFit/>
            </a:bodyPr>
            <a:lstStyle/>
            <a:p>
              <a:r>
                <a:rPr lang="en-US" sz="2000" dirty="0" smtClean="0"/>
                <a:t>country names</a:t>
              </a:r>
              <a:endParaRPr lang="en-US" sz="2000" dirty="0"/>
            </a:p>
          </p:txBody>
        </p:sp>
        <p:cxnSp>
          <p:nvCxnSpPr>
            <p:cNvPr id="16" name="Straight Arrow Connector 15"/>
            <p:cNvCxnSpPr/>
            <p:nvPr/>
          </p:nvCxnSpPr>
          <p:spPr>
            <a:xfrm>
              <a:off x="3170245" y="6210445"/>
              <a:ext cx="48985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192047" y="1310710"/>
            <a:ext cx="3075859" cy="1129740"/>
            <a:chOff x="4192047" y="1310710"/>
            <a:chExt cx="3075859" cy="1129740"/>
          </a:xfrm>
        </p:grpSpPr>
        <p:grpSp>
          <p:nvGrpSpPr>
            <p:cNvPr id="30" name="Group 29"/>
            <p:cNvGrpSpPr/>
            <p:nvPr/>
          </p:nvGrpSpPr>
          <p:grpSpPr>
            <a:xfrm>
              <a:off x="4192047" y="1310710"/>
              <a:ext cx="1651767" cy="1119290"/>
              <a:chOff x="4192047" y="1310710"/>
              <a:chExt cx="1651767" cy="1119290"/>
            </a:xfrm>
          </p:grpSpPr>
          <p:sp>
            <p:nvSpPr>
              <p:cNvPr id="17" name="TextBox 16"/>
              <p:cNvSpPr txBox="1"/>
              <p:nvPr/>
            </p:nvSpPr>
            <p:spPr>
              <a:xfrm>
                <a:off x="4254499" y="1310710"/>
                <a:ext cx="1589315" cy="369332"/>
              </a:xfrm>
              <a:prstGeom prst="rect">
                <a:avLst/>
              </a:prstGeom>
              <a:noFill/>
            </p:spPr>
            <p:txBody>
              <a:bodyPr wrap="square" rtlCol="0">
                <a:spAutoFit/>
              </a:bodyPr>
              <a:lstStyle/>
              <a:p>
                <a:r>
                  <a:rPr lang="en-US" dirty="0" smtClean="0"/>
                  <a:t>document age</a:t>
                </a:r>
                <a:endParaRPr lang="en-US" dirty="0"/>
              </a:p>
            </p:txBody>
          </p:sp>
          <p:cxnSp>
            <p:nvCxnSpPr>
              <p:cNvPr id="22" name="Straight Arrow Connector 21"/>
              <p:cNvCxnSpPr/>
              <p:nvPr/>
            </p:nvCxnSpPr>
            <p:spPr>
              <a:xfrm flipH="1">
                <a:off x="4192047" y="1615951"/>
                <a:ext cx="193049" cy="814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502884" y="1518236"/>
              <a:ext cx="2164829" cy="911764"/>
              <a:chOff x="4502884" y="1518236"/>
              <a:chExt cx="2164829" cy="911764"/>
            </a:xfrm>
          </p:grpSpPr>
          <p:sp>
            <p:nvSpPr>
              <p:cNvPr id="18" name="TextBox 17"/>
              <p:cNvSpPr txBox="1"/>
              <p:nvPr/>
            </p:nvSpPr>
            <p:spPr>
              <a:xfrm>
                <a:off x="4591957" y="1518236"/>
                <a:ext cx="2075756" cy="369332"/>
              </a:xfrm>
              <a:prstGeom prst="rect">
                <a:avLst/>
              </a:prstGeom>
              <a:noFill/>
            </p:spPr>
            <p:txBody>
              <a:bodyPr wrap="square" rtlCol="0">
                <a:spAutoFit/>
              </a:bodyPr>
              <a:lstStyle/>
              <a:p>
                <a:r>
                  <a:rPr lang="en-US" dirty="0" smtClean="0"/>
                  <a:t>query match in title</a:t>
                </a:r>
                <a:endParaRPr lang="en-US" dirty="0"/>
              </a:p>
            </p:txBody>
          </p:sp>
          <p:cxnSp>
            <p:nvCxnSpPr>
              <p:cNvPr id="23" name="Straight Arrow Connector 22"/>
              <p:cNvCxnSpPr/>
              <p:nvPr/>
            </p:nvCxnSpPr>
            <p:spPr>
              <a:xfrm flipH="1">
                <a:off x="4502884" y="1769752"/>
                <a:ext cx="147302" cy="6602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829175" y="1768134"/>
              <a:ext cx="2180758" cy="661866"/>
              <a:chOff x="4829175" y="1768134"/>
              <a:chExt cx="2180758" cy="661866"/>
            </a:xfrm>
          </p:grpSpPr>
          <p:sp>
            <p:nvSpPr>
              <p:cNvPr id="19" name="TextBox 18"/>
              <p:cNvSpPr txBox="1"/>
              <p:nvPr/>
            </p:nvSpPr>
            <p:spPr>
              <a:xfrm>
                <a:off x="4934177" y="1768134"/>
                <a:ext cx="2075756" cy="369332"/>
              </a:xfrm>
              <a:prstGeom prst="rect">
                <a:avLst/>
              </a:prstGeom>
              <a:noFill/>
            </p:spPr>
            <p:txBody>
              <a:bodyPr wrap="square" rtlCol="0">
                <a:spAutoFit/>
              </a:bodyPr>
              <a:lstStyle/>
              <a:p>
                <a:r>
                  <a:rPr lang="en-US" dirty="0" smtClean="0"/>
                  <a:t>proximity in title</a:t>
                </a:r>
                <a:endParaRPr lang="en-US" dirty="0"/>
              </a:p>
            </p:txBody>
          </p:sp>
          <p:cxnSp>
            <p:nvCxnSpPr>
              <p:cNvPr id="26" name="Straight Arrow Connector 25"/>
              <p:cNvCxnSpPr>
                <a:stCxn id="19" idx="1"/>
              </p:cNvCxnSpPr>
              <p:nvPr/>
            </p:nvCxnSpPr>
            <p:spPr>
              <a:xfrm flipH="1">
                <a:off x="4829175" y="1952800"/>
                <a:ext cx="105002" cy="477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138738" y="2009431"/>
              <a:ext cx="2129168" cy="431019"/>
              <a:chOff x="5138738" y="2009431"/>
              <a:chExt cx="2129168" cy="431019"/>
            </a:xfrm>
          </p:grpSpPr>
          <p:sp>
            <p:nvSpPr>
              <p:cNvPr id="20" name="TextBox 19"/>
              <p:cNvSpPr txBox="1"/>
              <p:nvPr/>
            </p:nvSpPr>
            <p:spPr>
              <a:xfrm>
                <a:off x="5192150" y="2009431"/>
                <a:ext cx="2075756" cy="369332"/>
              </a:xfrm>
              <a:prstGeom prst="rect">
                <a:avLst/>
              </a:prstGeom>
              <a:noFill/>
            </p:spPr>
            <p:txBody>
              <a:bodyPr wrap="square" rtlCol="0">
                <a:spAutoFit/>
              </a:bodyPr>
              <a:lstStyle/>
              <a:p>
                <a:r>
                  <a:rPr lang="en-US" dirty="0" smtClean="0"/>
                  <a:t>site authority</a:t>
                </a:r>
                <a:endParaRPr lang="en-US" dirty="0"/>
              </a:p>
            </p:txBody>
          </p:sp>
          <p:cxnSp>
            <p:nvCxnSpPr>
              <p:cNvPr id="29" name="Straight Arrow Connector 28"/>
              <p:cNvCxnSpPr>
                <a:stCxn id="20" idx="1"/>
              </p:cNvCxnSpPr>
              <p:nvPr/>
            </p:nvCxnSpPr>
            <p:spPr>
              <a:xfrm flipH="1">
                <a:off x="5138738" y="2194097"/>
                <a:ext cx="53412" cy="2463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1121009" y="2499586"/>
            <a:ext cx="2554839" cy="400110"/>
            <a:chOff x="1121009" y="2499586"/>
            <a:chExt cx="2554839" cy="400110"/>
          </a:xfrm>
        </p:grpSpPr>
        <p:sp>
          <p:nvSpPr>
            <p:cNvPr id="35" name="TextBox 34"/>
            <p:cNvSpPr txBox="1"/>
            <p:nvPr/>
          </p:nvSpPr>
          <p:spPr>
            <a:xfrm>
              <a:off x="1121009" y="2499586"/>
              <a:ext cx="2275333" cy="400110"/>
            </a:xfrm>
            <a:prstGeom prst="rect">
              <a:avLst/>
            </a:prstGeom>
            <a:noFill/>
          </p:spPr>
          <p:txBody>
            <a:bodyPr wrap="square" rtlCol="0">
              <a:spAutoFit/>
            </a:bodyPr>
            <a:lstStyle/>
            <a:p>
              <a:r>
                <a:rPr lang="en-US" sz="2000" dirty="0" smtClean="0"/>
                <a:t>“today in history”</a:t>
              </a:r>
              <a:endParaRPr lang="en-US" sz="2000" dirty="0"/>
            </a:p>
          </p:txBody>
        </p:sp>
        <p:cxnSp>
          <p:nvCxnSpPr>
            <p:cNvPr id="36" name="Straight Arrow Connector 35"/>
            <p:cNvCxnSpPr/>
            <p:nvPr/>
          </p:nvCxnSpPr>
          <p:spPr>
            <a:xfrm>
              <a:off x="3185991" y="2716131"/>
              <a:ext cx="48985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4"/>
          <a:stretch>
            <a:fillRect/>
          </a:stretch>
        </p:blipFill>
        <p:spPr>
          <a:xfrm>
            <a:off x="9645805" y="53642"/>
            <a:ext cx="2458283" cy="1853637"/>
          </a:xfrm>
          <a:prstGeom prst="rect">
            <a:avLst/>
          </a:prstGeom>
        </p:spPr>
      </p:pic>
      <p:sp>
        <p:nvSpPr>
          <p:cNvPr id="3" name="Rounded Rectangle 2"/>
          <p:cNvSpPr/>
          <p:nvPr/>
        </p:nvSpPr>
        <p:spPr>
          <a:xfrm>
            <a:off x="11442873" y="501805"/>
            <a:ext cx="488932" cy="1244027"/>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66564" y="6065471"/>
            <a:ext cx="2375830" cy="400110"/>
            <a:chOff x="1284272" y="6019121"/>
            <a:chExt cx="2375830" cy="400110"/>
          </a:xfrm>
        </p:grpSpPr>
        <p:sp>
          <p:nvSpPr>
            <p:cNvPr id="38" name="TextBox 37"/>
            <p:cNvSpPr txBox="1"/>
            <p:nvPr/>
          </p:nvSpPr>
          <p:spPr>
            <a:xfrm>
              <a:off x="1284272" y="6019121"/>
              <a:ext cx="1956149" cy="400110"/>
            </a:xfrm>
            <a:prstGeom prst="rect">
              <a:avLst/>
            </a:prstGeom>
            <a:noFill/>
          </p:spPr>
          <p:txBody>
            <a:bodyPr wrap="square" rtlCol="0">
              <a:spAutoFit/>
            </a:bodyPr>
            <a:lstStyle/>
            <a:p>
              <a:r>
                <a:rPr lang="en-US" sz="2000" i="1" dirty="0" smtClean="0"/>
                <a:t>Global model</a:t>
              </a:r>
              <a:endParaRPr lang="en-US" sz="2000" i="1" dirty="0"/>
            </a:p>
          </p:txBody>
        </p:sp>
        <p:cxnSp>
          <p:nvCxnSpPr>
            <p:cNvPr id="39" name="Straight Arrow Connector 38"/>
            <p:cNvCxnSpPr/>
            <p:nvPr/>
          </p:nvCxnSpPr>
          <p:spPr>
            <a:xfrm>
              <a:off x="3170245" y="6210445"/>
              <a:ext cx="48985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0" name="Date Placeholder 39"/>
          <p:cNvSpPr>
            <a:spLocks noGrp="1"/>
          </p:cNvSpPr>
          <p:nvPr>
            <p:ph type="dt" sz="half" idx="10"/>
          </p:nvPr>
        </p:nvSpPr>
        <p:spPr/>
        <p:txBody>
          <a:bodyPr/>
          <a:lstStyle/>
          <a:p>
            <a:fld id="{F5EC6D80-461A-48EB-A243-C68A9D80515F}" type="datetime1">
              <a:rPr lang="en-US" smtClean="0"/>
              <a:t>2/26/2014</a:t>
            </a:fld>
            <a:endParaRPr lang="en-US"/>
          </a:p>
        </p:txBody>
      </p:sp>
      <p:sp>
        <p:nvSpPr>
          <p:cNvPr id="41" name="Footer Placeholder 40"/>
          <p:cNvSpPr>
            <a:spLocks noGrp="1"/>
          </p:cNvSpPr>
          <p:nvPr>
            <p:ph type="ftr" sz="quarter" idx="11"/>
          </p:nvPr>
        </p:nvSpPr>
        <p:spPr/>
        <p:txBody>
          <a:bodyPr/>
          <a:lstStyle/>
          <a:p>
            <a:r>
              <a:rPr lang="en-US" smtClean="0"/>
              <a:t>WSDM'2014 @ New York City</a:t>
            </a:r>
            <a:endParaRPr lang="en-US"/>
          </a:p>
        </p:txBody>
      </p:sp>
      <p:sp>
        <p:nvSpPr>
          <p:cNvPr id="42" name="Slide Number Placeholder 41"/>
          <p:cNvSpPr>
            <a:spLocks noGrp="1"/>
          </p:cNvSpPr>
          <p:nvPr>
            <p:ph type="sldNum" sz="quarter" idx="12"/>
          </p:nvPr>
        </p:nvSpPr>
        <p:spPr/>
        <p:txBody>
          <a:bodyPr/>
          <a:lstStyle/>
          <a:p>
            <a:fld id="{3D083247-AE01-4CE0-8B06-309096672FD6}" type="slidenum">
              <a:rPr lang="en-US" smtClean="0"/>
              <a:t>15</a:t>
            </a:fld>
            <a:endParaRPr lang="en-US"/>
          </a:p>
        </p:txBody>
      </p:sp>
    </p:spTree>
    <p:extLst>
      <p:ext uri="{BB962C8B-B14F-4D97-AF65-F5344CB8AC3E}">
        <p14:creationId xmlns:p14="http://schemas.microsoft.com/office/powerpoint/2010/main" val="1139994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ranking</a:t>
            </a:r>
            <a:endParaRPr lang="en-US" dirty="0"/>
          </a:p>
        </p:txBody>
      </p:sp>
      <p:sp>
        <p:nvSpPr>
          <p:cNvPr id="3" name="Content Placeholder 2"/>
          <p:cNvSpPr>
            <a:spLocks noGrp="1"/>
          </p:cNvSpPr>
          <p:nvPr>
            <p:ph idx="1"/>
          </p:nvPr>
        </p:nvSpPr>
        <p:spPr>
          <a:xfrm>
            <a:off x="827314" y="1825625"/>
            <a:ext cx="10515600" cy="4351338"/>
          </a:xfrm>
        </p:spPr>
        <p:txBody>
          <a:bodyPr/>
          <a:lstStyle/>
          <a:p>
            <a:r>
              <a:rPr lang="en-US" dirty="0" smtClean="0"/>
              <a:t>Rank prediction in </a:t>
            </a:r>
            <a:r>
              <a:rPr lang="en-US" dirty="0" err="1" smtClean="0"/>
              <a:t>dpRank</a:t>
            </a:r>
            <a:endParaRPr lang="en-US" dirty="0" smtClean="0"/>
          </a:p>
          <a:p>
            <a:pPr lvl="1"/>
            <a:r>
              <a:rPr lang="en-US" dirty="0" smtClean="0"/>
              <a:t> </a:t>
            </a:r>
            <a:endParaRPr lang="en-US" dirty="0"/>
          </a:p>
          <a:p>
            <a:endParaRPr lang="en-US" dirty="0" smtClean="0"/>
          </a:p>
          <a:p>
            <a:r>
              <a:rPr lang="en-US" dirty="0"/>
              <a:t>Baselines</a:t>
            </a:r>
          </a:p>
          <a:p>
            <a:pPr lvl="1"/>
            <a:r>
              <a:rPr lang="en-US" dirty="0"/>
              <a:t>URSVM: independent SVM for each user</a:t>
            </a:r>
          </a:p>
          <a:p>
            <a:pPr lvl="1"/>
            <a:r>
              <a:rPr lang="en-US" dirty="0"/>
              <a:t>GRSVM: a global SVM for all users</a:t>
            </a:r>
          </a:p>
          <a:p>
            <a:pPr lvl="1"/>
            <a:r>
              <a:rPr lang="en-US" dirty="0"/>
              <a:t>TRSVM: Bian et al.’s Topical </a:t>
            </a:r>
            <a:r>
              <a:rPr lang="en-US" dirty="0" err="1"/>
              <a:t>RankSVM</a:t>
            </a:r>
            <a:endParaRPr lang="en-US" dirty="0"/>
          </a:p>
          <a:p>
            <a:pPr lvl="1"/>
            <a:r>
              <a:rPr lang="en-US" dirty="0"/>
              <a:t>IRSVM: Giannopoulos et al.’s Intent </a:t>
            </a:r>
            <a:r>
              <a:rPr lang="en-US" dirty="0" err="1"/>
              <a:t>RankSVM</a:t>
            </a:r>
            <a:endParaRPr lang="en-US" dirty="0"/>
          </a:p>
          <a:p>
            <a:endParaRPr lang="en-US" dirty="0" smtClean="0"/>
          </a:p>
        </p:txBody>
      </p:sp>
      <p:sp>
        <p:nvSpPr>
          <p:cNvPr id="5" name="TextBox 4"/>
          <p:cNvSpPr txBox="1"/>
          <p:nvPr/>
        </p:nvSpPr>
        <p:spPr>
          <a:xfrm>
            <a:off x="8067274" y="5195974"/>
            <a:ext cx="3157061" cy="707886"/>
          </a:xfrm>
          <a:prstGeom prst="rect">
            <a:avLst/>
          </a:prstGeom>
          <a:noFill/>
        </p:spPr>
        <p:txBody>
          <a:bodyPr wrap="square" rtlCol="0">
            <a:spAutoFit/>
          </a:bodyPr>
          <a:lstStyle/>
          <a:p>
            <a:r>
              <a:rPr lang="en-US" sz="2000" i="1" dirty="0" smtClean="0">
                <a:solidFill>
                  <a:srgbClr val="FF0000"/>
                </a:solidFill>
              </a:rPr>
              <a:t>cluster size k determined by cross-validation</a:t>
            </a:r>
            <a:endParaRPr lang="en-US" sz="2000" i="1" dirty="0">
              <a:solidFill>
                <a:srgbClr val="FF0000"/>
              </a:solidFill>
            </a:endParaRPr>
          </a:p>
        </p:txBody>
      </p:sp>
      <p:grpSp>
        <p:nvGrpSpPr>
          <p:cNvPr id="4" name="Group 3"/>
          <p:cNvGrpSpPr/>
          <p:nvPr/>
        </p:nvGrpSpPr>
        <p:grpSpPr>
          <a:xfrm>
            <a:off x="7436108" y="4443140"/>
            <a:ext cx="3788227" cy="796378"/>
            <a:chOff x="7522029" y="3050438"/>
            <a:chExt cx="3788227" cy="796378"/>
          </a:xfrm>
        </p:grpSpPr>
        <p:sp>
          <p:nvSpPr>
            <p:cNvPr id="6" name="Right Brace 5"/>
            <p:cNvSpPr/>
            <p:nvPr/>
          </p:nvSpPr>
          <p:spPr>
            <a:xfrm>
              <a:off x="7522029" y="3173186"/>
              <a:ext cx="195943" cy="5116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7870166" y="3050438"/>
              <a:ext cx="3440090" cy="796378"/>
            </a:xfrm>
            <a:prstGeom prst="rect">
              <a:avLst/>
            </a:prstGeom>
          </p:spPr>
        </p:pic>
      </p:grpSp>
      <p:pic>
        <p:nvPicPr>
          <p:cNvPr id="8" name="Picture 7"/>
          <p:cNvPicPr>
            <a:picLocks noChangeAspect="1"/>
          </p:cNvPicPr>
          <p:nvPr/>
        </p:nvPicPr>
        <p:blipFill>
          <a:blip r:embed="rId4"/>
          <a:stretch>
            <a:fillRect/>
          </a:stretch>
        </p:blipFill>
        <p:spPr>
          <a:xfrm>
            <a:off x="1689974" y="2224439"/>
            <a:ext cx="5832055" cy="773369"/>
          </a:xfrm>
          <a:prstGeom prst="rect">
            <a:avLst/>
          </a:prstGeom>
        </p:spPr>
      </p:pic>
      <p:grpSp>
        <p:nvGrpSpPr>
          <p:cNvPr id="13" name="Group 12"/>
          <p:cNvGrpSpPr/>
          <p:nvPr/>
        </p:nvGrpSpPr>
        <p:grpSpPr>
          <a:xfrm>
            <a:off x="3238426" y="2953322"/>
            <a:ext cx="2960914" cy="741073"/>
            <a:chOff x="5097026" y="5305374"/>
            <a:chExt cx="2960914" cy="741073"/>
          </a:xfrm>
        </p:grpSpPr>
        <p:sp>
          <p:nvSpPr>
            <p:cNvPr id="9" name="TextBox 8"/>
            <p:cNvSpPr txBox="1"/>
            <p:nvPr/>
          </p:nvSpPr>
          <p:spPr>
            <a:xfrm>
              <a:off x="5097026" y="5677115"/>
              <a:ext cx="2960914" cy="369332"/>
            </a:xfrm>
            <a:prstGeom prst="rect">
              <a:avLst/>
            </a:prstGeom>
            <a:noFill/>
          </p:spPr>
          <p:txBody>
            <a:bodyPr wrap="square" rtlCol="0">
              <a:spAutoFit/>
            </a:bodyPr>
            <a:lstStyle/>
            <a:p>
              <a:pPr algn="ctr"/>
              <a:r>
                <a:rPr lang="en-US" dirty="0" smtClean="0"/>
                <a:t>posterior samples</a:t>
              </a:r>
              <a:endParaRPr lang="en-US" dirty="0"/>
            </a:p>
          </p:txBody>
        </p:sp>
        <p:cxnSp>
          <p:nvCxnSpPr>
            <p:cNvPr id="11" name="Straight Arrow Connector 10"/>
            <p:cNvCxnSpPr>
              <a:stCxn id="9" idx="0"/>
            </p:cNvCxnSpPr>
            <p:nvPr/>
          </p:nvCxnSpPr>
          <p:spPr>
            <a:xfrm flipH="1" flipV="1">
              <a:off x="6121111" y="5305374"/>
              <a:ext cx="456372" cy="3717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5"/>
          <a:stretch>
            <a:fillRect/>
          </a:stretch>
        </p:blipFill>
        <p:spPr>
          <a:xfrm>
            <a:off x="9645805" y="53642"/>
            <a:ext cx="2458283" cy="1853637"/>
          </a:xfrm>
          <a:prstGeom prst="rect">
            <a:avLst/>
          </a:prstGeom>
        </p:spPr>
      </p:pic>
      <p:sp>
        <p:nvSpPr>
          <p:cNvPr id="12" name="Rounded Rectangle 11"/>
          <p:cNvSpPr/>
          <p:nvPr/>
        </p:nvSpPr>
        <p:spPr>
          <a:xfrm>
            <a:off x="11442873" y="501805"/>
            <a:ext cx="488932" cy="1244027"/>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13"/>
          <p:cNvSpPr>
            <a:spLocks noGrp="1"/>
          </p:cNvSpPr>
          <p:nvPr>
            <p:ph type="dt" sz="half" idx="10"/>
          </p:nvPr>
        </p:nvSpPr>
        <p:spPr/>
        <p:txBody>
          <a:bodyPr/>
          <a:lstStyle/>
          <a:p>
            <a:fld id="{05293D21-8611-4B77-BA15-E5D983BFD289}" type="datetime1">
              <a:rPr lang="en-US" smtClean="0"/>
              <a:t>2/26/2014</a:t>
            </a:fld>
            <a:endParaRPr lang="en-US"/>
          </a:p>
        </p:txBody>
      </p:sp>
      <p:sp>
        <p:nvSpPr>
          <p:cNvPr id="15" name="Footer Placeholder 14"/>
          <p:cNvSpPr>
            <a:spLocks noGrp="1"/>
          </p:cNvSpPr>
          <p:nvPr>
            <p:ph type="ftr" sz="quarter" idx="11"/>
          </p:nvPr>
        </p:nvSpPr>
        <p:spPr/>
        <p:txBody>
          <a:bodyPr/>
          <a:lstStyle/>
          <a:p>
            <a:r>
              <a:rPr lang="en-US" smtClean="0"/>
              <a:t>WSDM'2014 @ New York City</a:t>
            </a:r>
            <a:endParaRPr lang="en-US"/>
          </a:p>
        </p:txBody>
      </p:sp>
      <p:sp>
        <p:nvSpPr>
          <p:cNvPr id="16" name="Slide Number Placeholder 15"/>
          <p:cNvSpPr>
            <a:spLocks noGrp="1"/>
          </p:cNvSpPr>
          <p:nvPr>
            <p:ph type="sldNum" sz="quarter" idx="12"/>
          </p:nvPr>
        </p:nvSpPr>
        <p:spPr/>
        <p:txBody>
          <a:bodyPr/>
          <a:lstStyle/>
          <a:p>
            <a:fld id="{3D083247-AE01-4CE0-8B06-309096672FD6}" type="slidenum">
              <a:rPr lang="en-US" smtClean="0"/>
              <a:t>16</a:t>
            </a:fld>
            <a:endParaRPr lang="en-US"/>
          </a:p>
        </p:txBody>
      </p:sp>
    </p:spTree>
    <p:extLst>
      <p:ext uri="{BB962C8B-B14F-4D97-AF65-F5344CB8AC3E}">
        <p14:creationId xmlns:p14="http://schemas.microsoft.com/office/powerpoint/2010/main" val="198957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ranking</a:t>
            </a:r>
            <a:endParaRPr lang="en-US" dirty="0"/>
          </a:p>
        </p:txBody>
      </p:sp>
      <p:sp>
        <p:nvSpPr>
          <p:cNvPr id="3" name="Content Placeholder 2"/>
          <p:cNvSpPr>
            <a:spLocks noGrp="1"/>
          </p:cNvSpPr>
          <p:nvPr>
            <p:ph idx="1"/>
          </p:nvPr>
        </p:nvSpPr>
        <p:spPr>
          <a:xfrm>
            <a:off x="827314" y="1825625"/>
            <a:ext cx="10515600" cy="4351338"/>
          </a:xfrm>
        </p:spPr>
        <p:txBody>
          <a:bodyPr/>
          <a:lstStyle/>
          <a:p>
            <a:r>
              <a:rPr lang="en-US" dirty="0" smtClean="0"/>
              <a:t>Quantitative comparison results</a:t>
            </a:r>
          </a:p>
        </p:txBody>
      </p:sp>
      <p:pic>
        <p:nvPicPr>
          <p:cNvPr id="4" name="Picture 3"/>
          <p:cNvPicPr>
            <a:picLocks noChangeAspect="1"/>
          </p:cNvPicPr>
          <p:nvPr/>
        </p:nvPicPr>
        <p:blipFill>
          <a:blip r:embed="rId3"/>
          <a:stretch>
            <a:fillRect/>
          </a:stretch>
        </p:blipFill>
        <p:spPr>
          <a:xfrm>
            <a:off x="2383971" y="2844272"/>
            <a:ext cx="7620001" cy="3107967"/>
          </a:xfrm>
          <a:prstGeom prst="rect">
            <a:avLst/>
          </a:prstGeom>
        </p:spPr>
      </p:pic>
      <p:pic>
        <p:nvPicPr>
          <p:cNvPr id="5" name="Picture 4"/>
          <p:cNvPicPr>
            <a:picLocks noChangeAspect="1"/>
          </p:cNvPicPr>
          <p:nvPr/>
        </p:nvPicPr>
        <p:blipFill>
          <a:blip r:embed="rId4"/>
          <a:stretch>
            <a:fillRect/>
          </a:stretch>
        </p:blipFill>
        <p:spPr>
          <a:xfrm>
            <a:off x="9645805" y="53642"/>
            <a:ext cx="2458283" cy="1853637"/>
          </a:xfrm>
          <a:prstGeom prst="rect">
            <a:avLst/>
          </a:prstGeom>
        </p:spPr>
      </p:pic>
      <p:sp>
        <p:nvSpPr>
          <p:cNvPr id="6" name="Rounded Rectangle 5"/>
          <p:cNvSpPr/>
          <p:nvPr/>
        </p:nvSpPr>
        <p:spPr>
          <a:xfrm>
            <a:off x="11442873" y="501805"/>
            <a:ext cx="488932" cy="1244027"/>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98713" y="4419600"/>
            <a:ext cx="1830977" cy="598714"/>
            <a:chOff x="598713" y="4419600"/>
            <a:chExt cx="1830977" cy="598714"/>
          </a:xfrm>
        </p:grpSpPr>
        <p:sp>
          <p:nvSpPr>
            <p:cNvPr id="7" name="Left Brace 6"/>
            <p:cNvSpPr/>
            <p:nvPr/>
          </p:nvSpPr>
          <p:spPr>
            <a:xfrm>
              <a:off x="2253343" y="4419600"/>
              <a:ext cx="176347" cy="59871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98713" y="4517570"/>
              <a:ext cx="1621972" cy="400110"/>
            </a:xfrm>
            <a:prstGeom prst="rect">
              <a:avLst/>
            </a:prstGeom>
            <a:noFill/>
          </p:spPr>
          <p:txBody>
            <a:bodyPr wrap="square" rtlCol="0">
              <a:spAutoFit/>
            </a:bodyPr>
            <a:lstStyle/>
            <a:p>
              <a:r>
                <a:rPr lang="en-US" sz="2000" dirty="0" smtClean="0"/>
                <a:t>query-centric</a:t>
              </a:r>
              <a:endParaRPr lang="en-US" sz="2000" dirty="0"/>
            </a:p>
          </p:txBody>
        </p:sp>
      </p:grpSp>
      <p:grpSp>
        <p:nvGrpSpPr>
          <p:cNvPr id="24" name="Group 23"/>
          <p:cNvGrpSpPr/>
          <p:nvPr/>
        </p:nvGrpSpPr>
        <p:grpSpPr>
          <a:xfrm>
            <a:off x="9788525" y="3708400"/>
            <a:ext cx="2143280" cy="1573678"/>
            <a:chOff x="9788525" y="3708400"/>
            <a:chExt cx="2143280" cy="1573678"/>
          </a:xfrm>
        </p:grpSpPr>
        <p:sp>
          <p:nvSpPr>
            <p:cNvPr id="9" name="TextBox 8"/>
            <p:cNvSpPr txBox="1"/>
            <p:nvPr/>
          </p:nvSpPr>
          <p:spPr>
            <a:xfrm>
              <a:off x="10309833" y="4119785"/>
              <a:ext cx="1621972" cy="400110"/>
            </a:xfrm>
            <a:prstGeom prst="rect">
              <a:avLst/>
            </a:prstGeom>
            <a:noFill/>
          </p:spPr>
          <p:txBody>
            <a:bodyPr wrap="square" rtlCol="0">
              <a:spAutoFit/>
            </a:bodyPr>
            <a:lstStyle/>
            <a:p>
              <a:pPr algn="ctr"/>
              <a:r>
                <a:rPr lang="en-US" sz="2000" dirty="0" smtClean="0"/>
                <a:t>user-centric</a:t>
              </a:r>
              <a:endParaRPr lang="en-US" sz="2000" dirty="0"/>
            </a:p>
          </p:txBody>
        </p:sp>
        <p:cxnSp>
          <p:nvCxnSpPr>
            <p:cNvPr id="11" name="Straight Arrow Connector 10"/>
            <p:cNvCxnSpPr/>
            <p:nvPr/>
          </p:nvCxnSpPr>
          <p:spPr>
            <a:xfrm>
              <a:off x="9788525" y="3708400"/>
              <a:ext cx="637799" cy="6366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9788525" y="4400180"/>
              <a:ext cx="623630" cy="8818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0" name="Date Placeholder 9"/>
          <p:cNvSpPr>
            <a:spLocks noGrp="1"/>
          </p:cNvSpPr>
          <p:nvPr>
            <p:ph type="dt" sz="half" idx="10"/>
          </p:nvPr>
        </p:nvSpPr>
        <p:spPr/>
        <p:txBody>
          <a:bodyPr/>
          <a:lstStyle/>
          <a:p>
            <a:fld id="{81D4B778-7199-425D-993E-C3D2E8EFF3C6}" type="datetime1">
              <a:rPr lang="en-US" smtClean="0"/>
              <a:t>2/26/2014</a:t>
            </a:fld>
            <a:endParaRPr lang="en-US"/>
          </a:p>
        </p:txBody>
      </p:sp>
      <p:sp>
        <p:nvSpPr>
          <p:cNvPr id="12" name="Footer Placeholder 11"/>
          <p:cNvSpPr>
            <a:spLocks noGrp="1"/>
          </p:cNvSpPr>
          <p:nvPr>
            <p:ph type="ftr" sz="quarter" idx="11"/>
          </p:nvPr>
        </p:nvSpPr>
        <p:spPr/>
        <p:txBody>
          <a:bodyPr/>
          <a:lstStyle/>
          <a:p>
            <a:r>
              <a:rPr lang="en-US" smtClean="0"/>
              <a:t>WSDM'2014 @ New York City</a:t>
            </a:r>
            <a:endParaRPr lang="en-US"/>
          </a:p>
        </p:txBody>
      </p:sp>
      <p:sp>
        <p:nvSpPr>
          <p:cNvPr id="13" name="Slide Number Placeholder 12"/>
          <p:cNvSpPr>
            <a:spLocks noGrp="1"/>
          </p:cNvSpPr>
          <p:nvPr>
            <p:ph type="sldNum" sz="quarter" idx="12"/>
          </p:nvPr>
        </p:nvSpPr>
        <p:spPr/>
        <p:txBody>
          <a:bodyPr/>
          <a:lstStyle/>
          <a:p>
            <a:fld id="{3D083247-AE01-4CE0-8B06-309096672FD6}" type="slidenum">
              <a:rPr lang="en-US" smtClean="0"/>
              <a:t>17</a:t>
            </a:fld>
            <a:endParaRPr lang="en-US"/>
          </a:p>
        </p:txBody>
      </p:sp>
    </p:spTree>
    <p:extLst>
      <p:ext uri="{BB962C8B-B14F-4D97-AF65-F5344CB8AC3E}">
        <p14:creationId xmlns:p14="http://schemas.microsoft.com/office/powerpoint/2010/main" val="7289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Computer user similarity based on group membership</a:t>
            </a:r>
          </a:p>
          <a:p>
            <a:pPr lvl="1">
              <a:spcBef>
                <a:spcPts val="1800"/>
              </a:spcBef>
            </a:pPr>
            <a:r>
              <a:rPr lang="en-US" dirty="0" smtClean="0"/>
              <a:t> </a:t>
            </a:r>
          </a:p>
          <a:p>
            <a:pPr lvl="1">
              <a:spcBef>
                <a:spcPts val="1800"/>
              </a:spcBef>
            </a:pPr>
            <a:r>
              <a:rPr lang="en-US" dirty="0" err="1" smtClean="0"/>
              <a:t>dpRank</a:t>
            </a:r>
            <a:r>
              <a:rPr lang="en-US" dirty="0" smtClean="0"/>
              <a:t>: </a:t>
            </a:r>
            <a:endParaRPr lang="en-US" dirty="0"/>
          </a:p>
          <a:p>
            <a:pPr lvl="1">
              <a:spcBef>
                <a:spcPts val="1800"/>
              </a:spcBef>
            </a:pPr>
            <a:r>
              <a:rPr lang="en-US" dirty="0" smtClean="0"/>
              <a:t>TRSVM </a:t>
            </a:r>
            <a:r>
              <a:rPr lang="en-US" dirty="0"/>
              <a:t>&amp; IRSVM: </a:t>
            </a:r>
            <a:endParaRPr lang="en-US" dirty="0" smtClean="0"/>
          </a:p>
          <a:p>
            <a:pPr lvl="1">
              <a:spcBef>
                <a:spcPts val="1800"/>
              </a:spcBef>
            </a:pPr>
            <a:r>
              <a:rPr lang="en-US" dirty="0" err="1" smtClean="0"/>
              <a:t>QuerySim</a:t>
            </a:r>
            <a:r>
              <a:rPr lang="en-US" dirty="0" smtClean="0"/>
              <a:t>: treat each unique query as a user group</a:t>
            </a:r>
            <a:endParaRPr lang="en-US" dirty="0"/>
          </a:p>
          <a:p>
            <a:pPr lvl="1"/>
            <a:endParaRPr lang="en-US" dirty="0"/>
          </a:p>
        </p:txBody>
      </p:sp>
      <p:pic>
        <p:nvPicPr>
          <p:cNvPr id="5" name="Picture 4"/>
          <p:cNvPicPr>
            <a:picLocks noChangeAspect="1"/>
          </p:cNvPicPr>
          <p:nvPr/>
        </p:nvPicPr>
        <p:blipFill>
          <a:blip r:embed="rId3"/>
          <a:stretch>
            <a:fillRect/>
          </a:stretch>
        </p:blipFill>
        <p:spPr>
          <a:xfrm>
            <a:off x="3916582" y="3539473"/>
            <a:ext cx="3593200" cy="714375"/>
          </a:xfrm>
          <a:prstGeom prst="rect">
            <a:avLst/>
          </a:prstGeom>
        </p:spPr>
      </p:pic>
      <p:pic>
        <p:nvPicPr>
          <p:cNvPr id="4" name="Picture 3"/>
          <p:cNvPicPr>
            <a:picLocks noChangeAspect="1"/>
          </p:cNvPicPr>
          <p:nvPr/>
        </p:nvPicPr>
        <p:blipFill>
          <a:blip r:embed="rId4"/>
          <a:stretch>
            <a:fillRect/>
          </a:stretch>
        </p:blipFill>
        <p:spPr>
          <a:xfrm>
            <a:off x="1611089" y="2312929"/>
            <a:ext cx="6878997" cy="612438"/>
          </a:xfrm>
          <a:prstGeom prst="rect">
            <a:avLst/>
          </a:prstGeom>
        </p:spPr>
      </p:pic>
      <p:sp>
        <p:nvSpPr>
          <p:cNvPr id="2" name="Title 1"/>
          <p:cNvSpPr>
            <a:spLocks noGrp="1"/>
          </p:cNvSpPr>
          <p:nvPr>
            <p:ph type="title"/>
          </p:nvPr>
        </p:nvSpPr>
        <p:spPr/>
        <p:txBody>
          <a:bodyPr/>
          <a:lstStyle/>
          <a:p>
            <a:r>
              <a:rPr lang="en-US" dirty="0" smtClean="0"/>
              <a:t>Collaborative document re-ranking</a:t>
            </a:r>
            <a:endParaRPr lang="en-US" dirty="0"/>
          </a:p>
        </p:txBody>
      </p:sp>
      <p:pic>
        <p:nvPicPr>
          <p:cNvPr id="6" name="Picture 5"/>
          <p:cNvPicPr>
            <a:picLocks noChangeAspect="1"/>
          </p:cNvPicPr>
          <p:nvPr/>
        </p:nvPicPr>
        <p:blipFill>
          <a:blip r:embed="rId5"/>
          <a:stretch>
            <a:fillRect/>
          </a:stretch>
        </p:blipFill>
        <p:spPr>
          <a:xfrm>
            <a:off x="2770689" y="3030384"/>
            <a:ext cx="2356094" cy="360515"/>
          </a:xfrm>
          <a:prstGeom prst="rect">
            <a:avLst/>
          </a:prstGeom>
        </p:spPr>
      </p:pic>
      <p:grpSp>
        <p:nvGrpSpPr>
          <p:cNvPr id="7" name="Group 6"/>
          <p:cNvGrpSpPr/>
          <p:nvPr/>
        </p:nvGrpSpPr>
        <p:grpSpPr>
          <a:xfrm>
            <a:off x="8164287" y="2841172"/>
            <a:ext cx="2830284" cy="609208"/>
            <a:chOff x="8164287" y="2841172"/>
            <a:chExt cx="2830284" cy="609208"/>
          </a:xfrm>
        </p:grpSpPr>
        <p:cxnSp>
          <p:nvCxnSpPr>
            <p:cNvPr id="8" name="Straight Arrow Connector 7"/>
            <p:cNvCxnSpPr/>
            <p:nvPr/>
          </p:nvCxnSpPr>
          <p:spPr>
            <a:xfrm flipH="1" flipV="1">
              <a:off x="8164287" y="2841172"/>
              <a:ext cx="576942" cy="3694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41229" y="3081048"/>
              <a:ext cx="2253342" cy="369332"/>
            </a:xfrm>
            <a:prstGeom prst="rect">
              <a:avLst/>
            </a:prstGeom>
            <a:noFill/>
          </p:spPr>
          <p:txBody>
            <a:bodyPr wrap="square" rtlCol="0">
              <a:spAutoFit/>
            </a:bodyPr>
            <a:lstStyle/>
            <a:p>
              <a:r>
                <a:rPr lang="en-US" dirty="0" smtClean="0">
                  <a:solidFill>
                    <a:srgbClr val="FF0000"/>
                  </a:solidFill>
                </a:rPr>
                <a:t>search interest profile</a:t>
              </a:r>
              <a:endParaRPr lang="en-US" dirty="0">
                <a:solidFill>
                  <a:srgbClr val="FF0000"/>
                </a:solidFill>
              </a:endParaRPr>
            </a:p>
          </p:txBody>
        </p:sp>
      </p:grpSp>
      <p:pic>
        <p:nvPicPr>
          <p:cNvPr id="9" name="Picture 8"/>
          <p:cNvPicPr>
            <a:picLocks noChangeAspect="1"/>
          </p:cNvPicPr>
          <p:nvPr/>
        </p:nvPicPr>
        <p:blipFill>
          <a:blip r:embed="rId6"/>
          <a:stretch>
            <a:fillRect/>
          </a:stretch>
        </p:blipFill>
        <p:spPr>
          <a:xfrm>
            <a:off x="9645805" y="53642"/>
            <a:ext cx="2458283" cy="1853637"/>
          </a:xfrm>
          <a:prstGeom prst="rect">
            <a:avLst/>
          </a:prstGeom>
        </p:spPr>
      </p:pic>
      <p:sp>
        <p:nvSpPr>
          <p:cNvPr id="10" name="Rounded Rectangle 9"/>
          <p:cNvSpPr/>
          <p:nvPr/>
        </p:nvSpPr>
        <p:spPr>
          <a:xfrm rot="5400000">
            <a:off x="10298348" y="1009463"/>
            <a:ext cx="488932" cy="903515"/>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AA4B935D-F459-4662-858F-85FA8AAB47D0}" type="datetime1">
              <a:rPr lang="en-US" smtClean="0"/>
              <a:t>2/26/2014</a:t>
            </a:fld>
            <a:endParaRPr lang="en-US"/>
          </a:p>
        </p:txBody>
      </p:sp>
      <p:sp>
        <p:nvSpPr>
          <p:cNvPr id="13" name="Footer Placeholder 12"/>
          <p:cNvSpPr>
            <a:spLocks noGrp="1"/>
          </p:cNvSpPr>
          <p:nvPr>
            <p:ph type="ftr" sz="quarter" idx="11"/>
          </p:nvPr>
        </p:nvSpPr>
        <p:spPr/>
        <p:txBody>
          <a:bodyPr/>
          <a:lstStyle/>
          <a:p>
            <a:r>
              <a:rPr lang="en-US" smtClean="0"/>
              <a:t>WSDM'2014 @ New York City</a:t>
            </a:r>
            <a:endParaRPr lang="en-US"/>
          </a:p>
        </p:txBody>
      </p:sp>
      <p:sp>
        <p:nvSpPr>
          <p:cNvPr id="14" name="Slide Number Placeholder 13"/>
          <p:cNvSpPr>
            <a:spLocks noGrp="1"/>
          </p:cNvSpPr>
          <p:nvPr>
            <p:ph type="sldNum" sz="quarter" idx="12"/>
          </p:nvPr>
        </p:nvSpPr>
        <p:spPr/>
        <p:txBody>
          <a:bodyPr/>
          <a:lstStyle/>
          <a:p>
            <a:fld id="{3D083247-AE01-4CE0-8B06-309096672FD6}" type="slidenum">
              <a:rPr lang="en-US" smtClean="0"/>
              <a:t>18</a:t>
            </a:fld>
            <a:endParaRPr lang="en-US"/>
          </a:p>
        </p:txBody>
      </p:sp>
    </p:spTree>
    <p:extLst>
      <p:ext uri="{BB962C8B-B14F-4D97-AF65-F5344CB8AC3E}">
        <p14:creationId xmlns:p14="http://schemas.microsoft.com/office/powerpoint/2010/main" val="2365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document re-ranking</a:t>
            </a:r>
            <a:endParaRPr lang="en-US" dirty="0"/>
          </a:p>
        </p:txBody>
      </p:sp>
      <p:sp>
        <p:nvSpPr>
          <p:cNvPr id="3" name="Content Placeholder 2"/>
          <p:cNvSpPr>
            <a:spLocks noGrp="1"/>
          </p:cNvSpPr>
          <p:nvPr>
            <p:ph idx="1"/>
          </p:nvPr>
        </p:nvSpPr>
        <p:spPr/>
        <p:txBody>
          <a:bodyPr/>
          <a:lstStyle/>
          <a:p>
            <a:r>
              <a:rPr lang="en-US" dirty="0"/>
              <a:t>Promote candidate </a:t>
            </a:r>
            <a:r>
              <a:rPr lang="en-US" dirty="0" smtClean="0"/>
              <a:t>documents by</a:t>
            </a:r>
            <a:endParaRPr lang="en-US" dirty="0"/>
          </a:p>
          <a:p>
            <a:pPr lvl="1"/>
            <a:r>
              <a:rPr lang="en-US" dirty="0"/>
              <a:t>From </a:t>
            </a:r>
            <a:r>
              <a:rPr lang="en-US" i="1" dirty="0"/>
              <a:t>M</a:t>
            </a:r>
            <a:r>
              <a:rPr lang="en-US" dirty="0"/>
              <a:t> most similar users to the target user </a:t>
            </a:r>
            <a:r>
              <a:rPr lang="en-US" i="1" dirty="0"/>
              <a:t>u</a:t>
            </a:r>
          </a:p>
          <a:p>
            <a:pPr lvl="1"/>
            <a:r>
              <a:rPr lang="en-US" dirty="0" smtClean="0"/>
              <a:t>Accumulate the clicks</a:t>
            </a:r>
            <a:endParaRPr lang="en-US" dirty="0"/>
          </a:p>
          <a:p>
            <a:endParaRPr lang="en-US" dirty="0"/>
          </a:p>
        </p:txBody>
      </p:sp>
      <p:pic>
        <p:nvPicPr>
          <p:cNvPr id="4" name="Picture 3"/>
          <p:cNvPicPr>
            <a:picLocks noChangeAspect="1"/>
          </p:cNvPicPr>
          <p:nvPr/>
        </p:nvPicPr>
        <p:blipFill>
          <a:blip r:embed="rId3"/>
          <a:stretch>
            <a:fillRect/>
          </a:stretch>
        </p:blipFill>
        <p:spPr>
          <a:xfrm>
            <a:off x="4354283" y="2664958"/>
            <a:ext cx="5802087" cy="434901"/>
          </a:xfrm>
          <a:prstGeom prst="rect">
            <a:avLst/>
          </a:prstGeom>
        </p:spPr>
      </p:pic>
      <p:pic>
        <p:nvPicPr>
          <p:cNvPr id="5" name="Picture 4"/>
          <p:cNvPicPr>
            <a:picLocks noChangeAspect="1"/>
          </p:cNvPicPr>
          <p:nvPr/>
        </p:nvPicPr>
        <p:blipFill>
          <a:blip r:embed="rId4"/>
          <a:stretch>
            <a:fillRect/>
          </a:stretch>
        </p:blipFill>
        <p:spPr>
          <a:xfrm>
            <a:off x="2339612" y="3287487"/>
            <a:ext cx="7512776" cy="3342594"/>
          </a:xfrm>
          <a:prstGeom prst="rect">
            <a:avLst/>
          </a:prstGeom>
        </p:spPr>
      </p:pic>
      <p:grpSp>
        <p:nvGrpSpPr>
          <p:cNvPr id="6" name="Group 5"/>
          <p:cNvGrpSpPr/>
          <p:nvPr/>
        </p:nvGrpSpPr>
        <p:grpSpPr>
          <a:xfrm>
            <a:off x="304801" y="3941020"/>
            <a:ext cx="2438399" cy="400110"/>
            <a:chOff x="304801" y="3941020"/>
            <a:chExt cx="2438399" cy="400110"/>
          </a:xfrm>
        </p:grpSpPr>
        <p:cxnSp>
          <p:nvCxnSpPr>
            <p:cNvPr id="7" name="Straight Arrow Connector 6"/>
            <p:cNvCxnSpPr>
              <a:stCxn id="8" idx="3"/>
            </p:cNvCxnSpPr>
            <p:nvPr/>
          </p:nvCxnSpPr>
          <p:spPr>
            <a:xfrm flipV="1">
              <a:off x="2209801" y="4138613"/>
              <a:ext cx="533399" cy="24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1" y="3941020"/>
              <a:ext cx="1905000" cy="400110"/>
            </a:xfrm>
            <a:prstGeom prst="rect">
              <a:avLst/>
            </a:prstGeom>
            <a:noFill/>
          </p:spPr>
          <p:txBody>
            <a:bodyPr wrap="square" rtlCol="0">
              <a:spAutoFit/>
            </a:bodyPr>
            <a:lstStyle/>
            <a:p>
              <a:pPr algn="r"/>
              <a:r>
                <a:rPr lang="en-US" sz="2000" dirty="0" smtClean="0"/>
                <a:t>default ranker</a:t>
              </a:r>
              <a:endParaRPr lang="en-US" sz="2000" dirty="0"/>
            </a:p>
          </p:txBody>
        </p:sp>
      </p:grpSp>
      <p:pic>
        <p:nvPicPr>
          <p:cNvPr id="9" name="Picture 8"/>
          <p:cNvPicPr>
            <a:picLocks noChangeAspect="1"/>
          </p:cNvPicPr>
          <p:nvPr/>
        </p:nvPicPr>
        <p:blipFill>
          <a:blip r:embed="rId5"/>
          <a:stretch>
            <a:fillRect/>
          </a:stretch>
        </p:blipFill>
        <p:spPr>
          <a:xfrm>
            <a:off x="9645805" y="53642"/>
            <a:ext cx="2458283" cy="1853637"/>
          </a:xfrm>
          <a:prstGeom prst="rect">
            <a:avLst/>
          </a:prstGeom>
        </p:spPr>
      </p:pic>
      <p:sp>
        <p:nvSpPr>
          <p:cNvPr id="10" name="Rounded Rectangle 9"/>
          <p:cNvSpPr/>
          <p:nvPr/>
        </p:nvSpPr>
        <p:spPr>
          <a:xfrm rot="5400000">
            <a:off x="10298348" y="1009463"/>
            <a:ext cx="488932" cy="903515"/>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537520" y="5073125"/>
            <a:ext cx="7018719"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27086" y="6176963"/>
            <a:ext cx="701871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fld id="{A097B227-1DED-4A05-B3FF-EFC3EBD61DEC}" type="datetime1">
              <a:rPr lang="en-US" smtClean="0"/>
              <a:t>2/26/2014</a:t>
            </a:fld>
            <a:endParaRPr lang="en-US"/>
          </a:p>
        </p:txBody>
      </p:sp>
      <p:sp>
        <p:nvSpPr>
          <p:cNvPr id="14" name="Footer Placeholder 13"/>
          <p:cNvSpPr>
            <a:spLocks noGrp="1"/>
          </p:cNvSpPr>
          <p:nvPr>
            <p:ph type="ftr" sz="quarter" idx="11"/>
          </p:nvPr>
        </p:nvSpPr>
        <p:spPr/>
        <p:txBody>
          <a:bodyPr/>
          <a:lstStyle/>
          <a:p>
            <a:r>
              <a:rPr lang="en-US" smtClean="0"/>
              <a:t>WSDM'2014 @ New York City</a:t>
            </a:r>
            <a:endParaRPr lang="en-US"/>
          </a:p>
        </p:txBody>
      </p:sp>
      <p:sp>
        <p:nvSpPr>
          <p:cNvPr id="15" name="Slide Number Placeholder 14"/>
          <p:cNvSpPr>
            <a:spLocks noGrp="1"/>
          </p:cNvSpPr>
          <p:nvPr>
            <p:ph type="sldNum" sz="quarter" idx="12"/>
          </p:nvPr>
        </p:nvSpPr>
        <p:spPr/>
        <p:txBody>
          <a:bodyPr/>
          <a:lstStyle/>
          <a:p>
            <a:fld id="{3D083247-AE01-4CE0-8B06-309096672FD6}" type="slidenum">
              <a:rPr lang="en-US" smtClean="0"/>
              <a:t>19</a:t>
            </a:fld>
            <a:endParaRPr lang="en-US"/>
          </a:p>
        </p:txBody>
      </p:sp>
      <p:grpSp>
        <p:nvGrpSpPr>
          <p:cNvPr id="16" name="Group 15"/>
          <p:cNvGrpSpPr/>
          <p:nvPr/>
        </p:nvGrpSpPr>
        <p:grpSpPr>
          <a:xfrm>
            <a:off x="600161" y="5145987"/>
            <a:ext cx="1830977" cy="598714"/>
            <a:chOff x="598713" y="4419600"/>
            <a:chExt cx="1830977" cy="598714"/>
          </a:xfrm>
        </p:grpSpPr>
        <p:sp>
          <p:nvSpPr>
            <p:cNvPr id="17" name="Left Brace 16"/>
            <p:cNvSpPr/>
            <p:nvPr/>
          </p:nvSpPr>
          <p:spPr>
            <a:xfrm>
              <a:off x="2253343" y="4419600"/>
              <a:ext cx="176347" cy="59871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98713" y="4517570"/>
              <a:ext cx="1621972" cy="400110"/>
            </a:xfrm>
            <a:prstGeom prst="rect">
              <a:avLst/>
            </a:prstGeom>
            <a:noFill/>
          </p:spPr>
          <p:txBody>
            <a:bodyPr wrap="square" rtlCol="0">
              <a:spAutoFit/>
            </a:bodyPr>
            <a:lstStyle/>
            <a:p>
              <a:r>
                <a:rPr lang="en-US" sz="2000" dirty="0" smtClean="0"/>
                <a:t>query-centric</a:t>
              </a:r>
              <a:endParaRPr lang="en-US" sz="2000" dirty="0"/>
            </a:p>
          </p:txBody>
        </p:sp>
      </p:grpSp>
    </p:spTree>
    <p:extLst>
      <p:ext uri="{BB962C8B-B14F-4D97-AF65-F5344CB8AC3E}">
        <p14:creationId xmlns:p14="http://schemas.microsoft.com/office/powerpoint/2010/main" val="40837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to understand users’ search intent!</a:t>
            </a:r>
          </a:p>
        </p:txBody>
      </p:sp>
      <p:pic>
        <p:nvPicPr>
          <p:cNvPr id="4" name="Picture 2" descr="http://smartgridcluster.com/wp-content/uploads/2013/11/UIllino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3460" y="230188"/>
            <a:ext cx="553351" cy="7164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1596674" y="1462090"/>
            <a:ext cx="4259845" cy="2748777"/>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5"/>
          <a:stretch>
            <a:fillRect/>
          </a:stretch>
        </p:blipFill>
        <p:spPr>
          <a:xfrm>
            <a:off x="1596674" y="4724401"/>
            <a:ext cx="4259845" cy="1933547"/>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a:stretch>
            <a:fillRect/>
          </a:stretch>
        </p:blipFill>
        <p:spPr>
          <a:xfrm>
            <a:off x="7677752" y="4724401"/>
            <a:ext cx="4259845" cy="1933547"/>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4"/>
          <a:stretch>
            <a:fillRect/>
          </a:stretch>
        </p:blipFill>
        <p:spPr>
          <a:xfrm>
            <a:off x="7677752" y="1462090"/>
            <a:ext cx="4259845" cy="2748777"/>
          </a:xfrm>
          <a:prstGeom prst="rect">
            <a:avLst/>
          </a:prstGeom>
          <a:ln>
            <a:noFill/>
          </a:ln>
          <a:effectLst>
            <a:outerShdw blurRad="292100" dist="139700" dir="2700000" algn="tl" rotWithShape="0">
              <a:srgbClr val="333333">
                <a:alpha val="65000"/>
              </a:srgbClr>
            </a:outerShdw>
          </a:effectLst>
        </p:spPr>
      </p:pic>
      <p:pic>
        <p:nvPicPr>
          <p:cNvPr id="21" name="Picture 14"/>
          <p:cNvPicPr>
            <a:picLocks noChangeAspect="1" noChangeArrowheads="1"/>
          </p:cNvPicPr>
          <p:nvPr/>
        </p:nvPicPr>
        <p:blipFill>
          <a:blip r:embed="rId6" cstate="print"/>
          <a:srcRect/>
          <a:stretch>
            <a:fillRect/>
          </a:stretch>
        </p:blipFill>
        <p:spPr bwMode="auto">
          <a:xfrm>
            <a:off x="6723180" y="3187400"/>
            <a:ext cx="850975" cy="850975"/>
          </a:xfrm>
          <a:prstGeom prst="rect">
            <a:avLst/>
          </a:prstGeom>
          <a:noFill/>
          <a:ln w="9525">
            <a:noFill/>
            <a:miter lim="800000"/>
            <a:headEnd/>
            <a:tailEnd/>
          </a:ln>
        </p:spPr>
      </p:pic>
      <p:grpSp>
        <p:nvGrpSpPr>
          <p:cNvPr id="5" name="Group 4"/>
          <p:cNvGrpSpPr/>
          <p:nvPr/>
        </p:nvGrpSpPr>
        <p:grpSpPr>
          <a:xfrm>
            <a:off x="6038632" y="2164223"/>
            <a:ext cx="1929717" cy="686439"/>
            <a:chOff x="6038632" y="2164223"/>
            <a:chExt cx="1929717" cy="686439"/>
          </a:xfrm>
        </p:grpSpPr>
        <p:sp>
          <p:nvSpPr>
            <p:cNvPr id="24" name="Oval Callout 23"/>
            <p:cNvSpPr/>
            <p:nvPr/>
          </p:nvSpPr>
          <p:spPr>
            <a:xfrm>
              <a:off x="6038632" y="2171564"/>
              <a:ext cx="1924454" cy="679098"/>
            </a:xfrm>
            <a:prstGeom prst="wedgeEllipseCallout">
              <a:avLst>
                <a:gd name="adj1" fmla="val 13201"/>
                <a:gd name="adj2" fmla="val 896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147493" y="2164223"/>
              <a:ext cx="1820856" cy="646331"/>
            </a:xfrm>
            <a:prstGeom prst="rect">
              <a:avLst/>
            </a:prstGeom>
            <a:noFill/>
          </p:spPr>
          <p:txBody>
            <a:bodyPr wrap="square" rtlCol="0">
              <a:spAutoFit/>
            </a:bodyPr>
            <a:lstStyle/>
            <a:p>
              <a:r>
                <a:rPr lang="en-US" i="1" dirty="0" smtClean="0"/>
                <a:t>schedule of the games on Sunday</a:t>
              </a:r>
              <a:endParaRPr lang="en-US" i="1" dirty="0"/>
            </a:p>
          </p:txBody>
        </p:sp>
      </p:grpSp>
      <p:pic>
        <p:nvPicPr>
          <p:cNvPr id="20" name="Picture 19"/>
          <p:cNvPicPr>
            <a:picLocks noChangeAspect="1" noChangeArrowheads="1"/>
          </p:cNvPicPr>
          <p:nvPr/>
        </p:nvPicPr>
        <p:blipFill>
          <a:blip r:embed="rId7" cstate="print"/>
          <a:srcRect/>
          <a:stretch>
            <a:fillRect/>
          </a:stretch>
        </p:blipFill>
        <p:spPr bwMode="auto">
          <a:xfrm>
            <a:off x="407122" y="3187400"/>
            <a:ext cx="811459" cy="811459"/>
          </a:xfrm>
          <a:prstGeom prst="rect">
            <a:avLst/>
          </a:prstGeom>
          <a:noFill/>
          <a:ln w="9525">
            <a:noFill/>
            <a:miter lim="800000"/>
            <a:headEnd/>
            <a:tailEnd/>
          </a:ln>
        </p:spPr>
      </p:pic>
      <p:grpSp>
        <p:nvGrpSpPr>
          <p:cNvPr id="3" name="Group 2"/>
          <p:cNvGrpSpPr/>
          <p:nvPr/>
        </p:nvGrpSpPr>
        <p:grpSpPr>
          <a:xfrm>
            <a:off x="18834" y="2222558"/>
            <a:ext cx="1929717" cy="679098"/>
            <a:chOff x="18834" y="2222558"/>
            <a:chExt cx="1929717" cy="679098"/>
          </a:xfrm>
        </p:grpSpPr>
        <p:sp>
          <p:nvSpPr>
            <p:cNvPr id="38" name="Oval Callout 37"/>
            <p:cNvSpPr/>
            <p:nvPr/>
          </p:nvSpPr>
          <p:spPr>
            <a:xfrm>
              <a:off x="18834" y="2222558"/>
              <a:ext cx="1924454" cy="679098"/>
            </a:xfrm>
            <a:prstGeom prst="wedgeEllipseCallout">
              <a:avLst>
                <a:gd name="adj1" fmla="val 3585"/>
                <a:gd name="adj2" fmla="val 9128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27695" y="2226103"/>
              <a:ext cx="1820856" cy="646331"/>
            </a:xfrm>
            <a:prstGeom prst="rect">
              <a:avLst/>
            </a:prstGeom>
            <a:noFill/>
          </p:spPr>
          <p:txBody>
            <a:bodyPr wrap="square" rtlCol="0">
              <a:spAutoFit/>
            </a:bodyPr>
            <a:lstStyle/>
            <a:p>
              <a:r>
                <a:rPr lang="en-US" i="1" dirty="0" smtClean="0"/>
                <a:t>any news event for the Olympics</a:t>
              </a:r>
              <a:endParaRPr lang="en-US" i="1" dirty="0"/>
            </a:p>
          </p:txBody>
        </p:sp>
      </p:grpSp>
      <p:pic>
        <p:nvPicPr>
          <p:cNvPr id="22" name="Picture 16"/>
          <p:cNvPicPr>
            <a:picLocks noChangeAspect="1" noChangeArrowheads="1"/>
          </p:cNvPicPr>
          <p:nvPr/>
        </p:nvPicPr>
        <p:blipFill>
          <a:blip r:embed="rId8" cstate="print"/>
          <a:srcRect/>
          <a:stretch>
            <a:fillRect/>
          </a:stretch>
        </p:blipFill>
        <p:spPr bwMode="auto">
          <a:xfrm>
            <a:off x="451661" y="5780313"/>
            <a:ext cx="711752" cy="711752"/>
          </a:xfrm>
          <a:prstGeom prst="rect">
            <a:avLst/>
          </a:prstGeom>
          <a:noFill/>
          <a:ln w="9525">
            <a:noFill/>
            <a:miter lim="800000"/>
            <a:headEnd/>
            <a:tailEnd/>
          </a:ln>
        </p:spPr>
      </p:pic>
      <p:grpSp>
        <p:nvGrpSpPr>
          <p:cNvPr id="12" name="Group 11"/>
          <p:cNvGrpSpPr/>
          <p:nvPr/>
        </p:nvGrpSpPr>
        <p:grpSpPr>
          <a:xfrm>
            <a:off x="40607" y="4835335"/>
            <a:ext cx="2027863" cy="679098"/>
            <a:chOff x="40607" y="4835335"/>
            <a:chExt cx="2027863" cy="679098"/>
          </a:xfrm>
        </p:grpSpPr>
        <p:sp>
          <p:nvSpPr>
            <p:cNvPr id="40" name="Oval Callout 39"/>
            <p:cNvSpPr/>
            <p:nvPr/>
          </p:nvSpPr>
          <p:spPr>
            <a:xfrm>
              <a:off x="40607" y="4835335"/>
              <a:ext cx="1924454" cy="679098"/>
            </a:xfrm>
            <a:prstGeom prst="wedgeEllipseCallout">
              <a:avLst>
                <a:gd name="adj1" fmla="val 4716"/>
                <a:gd name="adj2" fmla="val 8166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5924" y="4838880"/>
              <a:ext cx="1962546" cy="646331"/>
            </a:xfrm>
            <a:prstGeom prst="rect">
              <a:avLst/>
            </a:prstGeom>
            <a:noFill/>
          </p:spPr>
          <p:txBody>
            <a:bodyPr wrap="square" rtlCol="0">
              <a:spAutoFit/>
            </a:bodyPr>
            <a:lstStyle/>
            <a:p>
              <a:r>
                <a:rPr lang="en-US" i="1" dirty="0" smtClean="0"/>
                <a:t>what is non-parametric Bayes? </a:t>
              </a:r>
              <a:endParaRPr lang="en-US" i="1" dirty="0"/>
            </a:p>
          </p:txBody>
        </p:sp>
      </p:grpSp>
      <p:pic>
        <p:nvPicPr>
          <p:cNvPr id="23" name="Picture 22"/>
          <p:cNvPicPr>
            <a:picLocks noChangeAspect="1"/>
          </p:cNvPicPr>
          <p:nvPr/>
        </p:nvPicPr>
        <p:blipFill>
          <a:blip r:embed="rId9"/>
          <a:stretch>
            <a:fillRect/>
          </a:stretch>
        </p:blipFill>
        <p:spPr>
          <a:xfrm>
            <a:off x="6723180" y="5780312"/>
            <a:ext cx="818505" cy="803845"/>
          </a:xfrm>
          <a:prstGeom prst="rect">
            <a:avLst/>
          </a:prstGeom>
        </p:spPr>
      </p:pic>
      <p:grpSp>
        <p:nvGrpSpPr>
          <p:cNvPr id="11" name="Group 10"/>
          <p:cNvGrpSpPr/>
          <p:nvPr/>
        </p:nvGrpSpPr>
        <p:grpSpPr>
          <a:xfrm>
            <a:off x="5944750" y="4844448"/>
            <a:ext cx="2027863" cy="679098"/>
            <a:chOff x="5944750" y="4844448"/>
            <a:chExt cx="2027863" cy="679098"/>
          </a:xfrm>
        </p:grpSpPr>
        <p:sp>
          <p:nvSpPr>
            <p:cNvPr id="42" name="Oval Callout 41"/>
            <p:cNvSpPr/>
            <p:nvPr/>
          </p:nvSpPr>
          <p:spPr>
            <a:xfrm>
              <a:off x="5944750" y="4844448"/>
              <a:ext cx="1924454" cy="679098"/>
            </a:xfrm>
            <a:prstGeom prst="wedgeEllipseCallout">
              <a:avLst>
                <a:gd name="adj1" fmla="val 4716"/>
                <a:gd name="adj2" fmla="val 8166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010067" y="4847993"/>
              <a:ext cx="1962546" cy="646331"/>
            </a:xfrm>
            <a:prstGeom prst="rect">
              <a:avLst/>
            </a:prstGeom>
            <a:noFill/>
          </p:spPr>
          <p:txBody>
            <a:bodyPr wrap="square" rtlCol="0">
              <a:spAutoFit/>
            </a:bodyPr>
            <a:lstStyle/>
            <a:p>
              <a:r>
                <a:rPr lang="en-US" i="1" dirty="0" smtClean="0"/>
                <a:t>what is non-parametric Bayes? </a:t>
              </a:r>
              <a:endParaRPr lang="en-US" i="1" dirty="0"/>
            </a:p>
          </p:txBody>
        </p:sp>
      </p:grpSp>
      <p:pic>
        <p:nvPicPr>
          <p:cNvPr id="52" name="Picture 26" descr="http://www.clker.com/cliparts/f/0/2/3/12161809281371254023jean_victor_balin_tick.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511051" y="3154544"/>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6" descr="http://www.clker.com/cliparts/f/0/2/3/12161809281371254023jean_victor_balin_tick.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5692" y="1910842"/>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6" descr="http://www.clker.com/cliparts/f/0/2/3/12161809281371254023jean_victor_balin_tick.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5913" y="5907914"/>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6" descr="http://www.clker.com/cliparts/f/0/2/3/12161809281371254023jean_victor_balin_tick.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511051" y="5162045"/>
            <a:ext cx="365760" cy="27432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3F1900B0-37E1-4235-9FC1-8E6D9FA979B2}" type="datetime1">
              <a:rPr lang="en-US" smtClean="0"/>
              <a:t>2/26/2014</a:t>
            </a:fld>
            <a:endParaRPr lang="en-US"/>
          </a:p>
        </p:txBody>
      </p:sp>
      <p:sp>
        <p:nvSpPr>
          <p:cNvPr id="7" name="Footer Placeholder 6"/>
          <p:cNvSpPr>
            <a:spLocks noGrp="1"/>
          </p:cNvSpPr>
          <p:nvPr>
            <p:ph type="ftr" sz="quarter" idx="11"/>
          </p:nvPr>
        </p:nvSpPr>
        <p:spPr/>
        <p:txBody>
          <a:bodyPr/>
          <a:lstStyle/>
          <a:p>
            <a:r>
              <a:rPr lang="en-US" smtClean="0"/>
              <a:t>WSDM'2014 @ New York City</a:t>
            </a:r>
            <a:endParaRPr lang="en-US"/>
          </a:p>
        </p:txBody>
      </p:sp>
      <p:sp>
        <p:nvSpPr>
          <p:cNvPr id="8" name="Slide Number Placeholder 7"/>
          <p:cNvSpPr>
            <a:spLocks noGrp="1"/>
          </p:cNvSpPr>
          <p:nvPr>
            <p:ph type="sldNum" sz="quarter" idx="12"/>
          </p:nvPr>
        </p:nvSpPr>
        <p:spPr/>
        <p:txBody>
          <a:bodyPr/>
          <a:lstStyle/>
          <a:p>
            <a:fld id="{3D083247-AE01-4CE0-8B06-309096672FD6}" type="slidenum">
              <a:rPr lang="en-US" smtClean="0"/>
              <a:t>2</a:t>
            </a:fld>
            <a:endParaRPr lang="en-US"/>
          </a:p>
        </p:txBody>
      </p:sp>
    </p:spTree>
    <p:extLst>
      <p:ext uri="{BB962C8B-B14F-4D97-AF65-F5344CB8AC3E}">
        <p14:creationId xmlns:p14="http://schemas.microsoft.com/office/powerpoint/2010/main" val="300518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3"/>
                                        </p:tgtEl>
                                      </p:cBhvr>
                                      <p:by x="120000" y="120000"/>
                                    </p:animScale>
                                  </p:childTnLst>
                                </p:cTn>
                              </p:par>
                              <p:par>
                                <p:cTn id="21" presetID="6" presetClass="emph" presetSubtype="0" fill="hold" nodeType="withEffect">
                                  <p:stCondLst>
                                    <p:cond delay="0"/>
                                  </p:stCondLst>
                                  <p:childTnLst>
                                    <p:animScale>
                                      <p:cBhvr>
                                        <p:cTn id="22" dur="2000" fill="hold"/>
                                        <p:tgtEl>
                                          <p:spTgt spid="12"/>
                                        </p:tgtEl>
                                      </p:cBhvr>
                                      <p:by x="120000" y="120000"/>
                                    </p:animScale>
                                  </p:childTnLst>
                                </p:cTn>
                              </p:par>
                              <p:par>
                                <p:cTn id="23" presetID="6" presetClass="emph" presetSubtype="0" fill="hold" nodeType="withEffect">
                                  <p:stCondLst>
                                    <p:cond delay="0"/>
                                  </p:stCondLst>
                                  <p:childTnLst>
                                    <p:animScale>
                                      <p:cBhvr>
                                        <p:cTn id="24" dur="2000" fill="hold"/>
                                        <p:tgtEl>
                                          <p:spTgt spid="5"/>
                                        </p:tgtEl>
                                      </p:cBhvr>
                                      <p:by x="120000" y="120000"/>
                                    </p:animScale>
                                  </p:childTnLst>
                                </p:cTn>
                              </p:par>
                              <p:par>
                                <p:cTn id="25" presetID="6" presetClass="emph" presetSubtype="0" fill="hold" nodeType="withEffect">
                                  <p:stCondLst>
                                    <p:cond delay="0"/>
                                  </p:stCondLst>
                                  <p:childTnLst>
                                    <p:animScale>
                                      <p:cBhvr>
                                        <p:cTn id="26" dur="20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Motivation</a:t>
            </a:r>
          </a:p>
          <a:p>
            <a:r>
              <a:rPr lang="en-US" dirty="0" smtClean="0">
                <a:solidFill>
                  <a:schemeClr val="bg1">
                    <a:lumMod val="65000"/>
                  </a:schemeClr>
                </a:solidFill>
              </a:rPr>
              <a:t>Our solution: </a:t>
            </a:r>
            <a:r>
              <a:rPr lang="en-US" dirty="0" err="1" smtClean="0">
                <a:solidFill>
                  <a:schemeClr val="bg1">
                    <a:lumMod val="65000"/>
                  </a:schemeClr>
                </a:solidFill>
              </a:rPr>
              <a:t>dpRank</a:t>
            </a:r>
            <a:endParaRPr lang="en-US" dirty="0" smtClean="0">
              <a:solidFill>
                <a:schemeClr val="bg1">
                  <a:lumMod val="65000"/>
                </a:schemeClr>
              </a:solidFill>
            </a:endParaRPr>
          </a:p>
          <a:p>
            <a:r>
              <a:rPr lang="en-US" dirty="0" smtClean="0">
                <a:solidFill>
                  <a:schemeClr val="bg1">
                    <a:lumMod val="65000"/>
                  </a:schemeClr>
                </a:solidFill>
              </a:rPr>
              <a:t>Experimental results</a:t>
            </a:r>
          </a:p>
          <a:p>
            <a:r>
              <a:rPr lang="en-US" dirty="0" smtClean="0"/>
              <a:t>Conclusions</a:t>
            </a:r>
            <a:endParaRPr lang="en-US" dirty="0"/>
          </a:p>
        </p:txBody>
      </p:sp>
      <p:sp>
        <p:nvSpPr>
          <p:cNvPr id="4" name="Date Placeholder 3"/>
          <p:cNvSpPr>
            <a:spLocks noGrp="1"/>
          </p:cNvSpPr>
          <p:nvPr>
            <p:ph type="dt" sz="half" idx="10"/>
          </p:nvPr>
        </p:nvSpPr>
        <p:spPr/>
        <p:txBody>
          <a:bodyPr/>
          <a:lstStyle/>
          <a:p>
            <a:fld id="{D8B3B956-4C04-4DA9-B323-3FF6191AFB95}"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20</a:t>
            </a:fld>
            <a:endParaRPr lang="en-US"/>
          </a:p>
        </p:txBody>
      </p:sp>
    </p:spTree>
    <p:extLst>
      <p:ext uri="{BB962C8B-B14F-4D97-AF65-F5344CB8AC3E}">
        <p14:creationId xmlns:p14="http://schemas.microsoft.com/office/powerpoint/2010/main" val="2989088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08147" y="3817398"/>
            <a:ext cx="3308195" cy="2494502"/>
          </a:xfrm>
          <a:prstGeom prst="rect">
            <a:avLst/>
          </a:prstGeom>
        </p:spPr>
      </p:pic>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err="1" smtClean="0"/>
              <a:t>dpRank</a:t>
            </a:r>
            <a:r>
              <a:rPr lang="en-US" dirty="0" smtClean="0"/>
              <a:t>: a unified modeling approach for users’ search behaviors</a:t>
            </a:r>
          </a:p>
          <a:p>
            <a:pPr lvl="1"/>
            <a:r>
              <a:rPr lang="en-US" dirty="0"/>
              <a:t>Latent user group: a homogenous unit of query and clicks</a:t>
            </a:r>
          </a:p>
          <a:p>
            <a:pPr lvl="1"/>
            <a:r>
              <a:rPr lang="en-US" dirty="0"/>
              <a:t>User: a heterogeneous mixture over the latent user </a:t>
            </a:r>
            <a:r>
              <a:rPr lang="en-US" dirty="0" smtClean="0"/>
              <a:t>groups</a:t>
            </a:r>
          </a:p>
          <a:p>
            <a:pPr lvl="1"/>
            <a:r>
              <a:rPr lang="en-US" dirty="0" smtClean="0"/>
              <a:t>Non-parametric Bayesian: deal with dynamic nature and scale of search logs</a:t>
            </a:r>
          </a:p>
          <a:p>
            <a:r>
              <a:rPr lang="en-US" dirty="0" smtClean="0"/>
              <a:t>Future work</a:t>
            </a:r>
          </a:p>
          <a:p>
            <a:pPr lvl="1"/>
            <a:r>
              <a:rPr lang="en-US" dirty="0" smtClean="0"/>
              <a:t>Incorporating more types of information about searchers</a:t>
            </a:r>
          </a:p>
          <a:p>
            <a:pPr lvl="2"/>
            <a:r>
              <a:rPr lang="en-US" dirty="0" smtClean="0"/>
              <a:t>Gender, location, age, social networks</a:t>
            </a:r>
          </a:p>
          <a:p>
            <a:pPr lvl="1"/>
            <a:r>
              <a:rPr lang="en-US" dirty="0" smtClean="0"/>
              <a:t>Dependency among the queries</a:t>
            </a:r>
          </a:p>
          <a:p>
            <a:pPr lvl="2"/>
            <a:r>
              <a:rPr lang="en-US" dirty="0" smtClean="0"/>
              <a:t>Queries for the same search-task</a:t>
            </a:r>
          </a:p>
          <a:p>
            <a:pPr lvl="2"/>
            <a:endParaRPr lang="en-US" dirty="0"/>
          </a:p>
        </p:txBody>
      </p:sp>
      <p:sp>
        <p:nvSpPr>
          <p:cNvPr id="5" name="Date Placeholder 4"/>
          <p:cNvSpPr>
            <a:spLocks noGrp="1"/>
          </p:cNvSpPr>
          <p:nvPr>
            <p:ph type="dt" sz="half" idx="10"/>
          </p:nvPr>
        </p:nvSpPr>
        <p:spPr/>
        <p:txBody>
          <a:bodyPr/>
          <a:lstStyle/>
          <a:p>
            <a:fld id="{EB5DBC15-49B6-446C-B51B-2CC054110B0B}" type="datetime1">
              <a:rPr lang="en-US" smtClean="0"/>
              <a:t>2/26/2014</a:t>
            </a:fld>
            <a:endParaRPr lang="en-US"/>
          </a:p>
        </p:txBody>
      </p:sp>
      <p:sp>
        <p:nvSpPr>
          <p:cNvPr id="6" name="Footer Placeholder 5"/>
          <p:cNvSpPr>
            <a:spLocks noGrp="1"/>
          </p:cNvSpPr>
          <p:nvPr>
            <p:ph type="ftr" sz="quarter" idx="11"/>
          </p:nvPr>
        </p:nvSpPr>
        <p:spPr/>
        <p:txBody>
          <a:bodyPr/>
          <a:lstStyle/>
          <a:p>
            <a:r>
              <a:rPr lang="en-US" smtClean="0"/>
              <a:t>WSDM'2014 @ New York City</a:t>
            </a:r>
            <a:endParaRPr lang="en-US"/>
          </a:p>
        </p:txBody>
      </p:sp>
      <p:sp>
        <p:nvSpPr>
          <p:cNvPr id="7" name="Slide Number Placeholder 6"/>
          <p:cNvSpPr>
            <a:spLocks noGrp="1"/>
          </p:cNvSpPr>
          <p:nvPr>
            <p:ph type="sldNum" sz="quarter" idx="12"/>
          </p:nvPr>
        </p:nvSpPr>
        <p:spPr/>
        <p:txBody>
          <a:bodyPr/>
          <a:lstStyle/>
          <a:p>
            <a:fld id="{3D083247-AE01-4CE0-8B06-309096672FD6}" type="slidenum">
              <a:rPr lang="en-US" smtClean="0"/>
              <a:t>21</a:t>
            </a:fld>
            <a:endParaRPr lang="en-US"/>
          </a:p>
        </p:txBody>
      </p:sp>
    </p:spTree>
    <p:extLst>
      <p:ext uri="{BB962C8B-B14F-4D97-AF65-F5344CB8AC3E}">
        <p14:creationId xmlns:p14="http://schemas.microsoft.com/office/powerpoint/2010/main" val="189517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509942"/>
            <a:ext cx="10515600" cy="5282746"/>
          </a:xfrm>
        </p:spPr>
        <p:txBody>
          <a:bodyPr>
            <a:normAutofit fontScale="62500" lnSpcReduction="20000"/>
          </a:bodyPr>
          <a:lstStyle/>
          <a:p>
            <a:r>
              <a:rPr lang="en-US" dirty="0"/>
              <a:t>Jansen, B. J., Spink, A., &amp; </a:t>
            </a:r>
            <a:r>
              <a:rPr lang="en-US" dirty="0" err="1"/>
              <a:t>Saracevic</a:t>
            </a:r>
            <a:r>
              <a:rPr lang="en-US" dirty="0"/>
              <a:t>, T. </a:t>
            </a:r>
            <a:r>
              <a:rPr lang="en-US" dirty="0" smtClean="0"/>
              <a:t>Real </a:t>
            </a:r>
            <a:r>
              <a:rPr lang="en-US" dirty="0"/>
              <a:t>life, real users, and real needs: a study and analysis of user queries on the web. Information processing &amp; management, 36(2), </a:t>
            </a:r>
            <a:r>
              <a:rPr lang="en-US" dirty="0" smtClean="0"/>
              <a:t>207-227, 2000.</a:t>
            </a:r>
          </a:p>
          <a:p>
            <a:r>
              <a:rPr lang="en-US" dirty="0"/>
              <a:t>Kulkarni, A., </a:t>
            </a:r>
            <a:r>
              <a:rPr lang="en-US" dirty="0" err="1"/>
              <a:t>Teevan</a:t>
            </a:r>
            <a:r>
              <a:rPr lang="en-US" dirty="0"/>
              <a:t>, J., </a:t>
            </a:r>
            <a:r>
              <a:rPr lang="en-US" dirty="0" err="1"/>
              <a:t>Svore</a:t>
            </a:r>
            <a:r>
              <a:rPr lang="en-US" dirty="0"/>
              <a:t>, K. M., &amp; </a:t>
            </a:r>
            <a:r>
              <a:rPr lang="en-US" dirty="0" err="1"/>
              <a:t>Dumais</a:t>
            </a:r>
            <a:r>
              <a:rPr lang="en-US" dirty="0"/>
              <a:t>, S. T. </a:t>
            </a:r>
            <a:r>
              <a:rPr lang="en-US" dirty="0" smtClean="0"/>
              <a:t>Understanding </a:t>
            </a:r>
            <a:r>
              <a:rPr lang="en-US" dirty="0"/>
              <a:t>temporal query dynamics. In </a:t>
            </a:r>
            <a:r>
              <a:rPr lang="en-US" dirty="0" smtClean="0"/>
              <a:t>WSDM’11, pp</a:t>
            </a:r>
            <a:r>
              <a:rPr lang="en-US" dirty="0"/>
              <a:t>. </a:t>
            </a:r>
            <a:r>
              <a:rPr lang="en-US" dirty="0" smtClean="0"/>
              <a:t>167-176, 2011.</a:t>
            </a:r>
          </a:p>
          <a:p>
            <a:r>
              <a:rPr lang="en-US" dirty="0" err="1"/>
              <a:t>Joachims</a:t>
            </a:r>
            <a:r>
              <a:rPr lang="en-US" dirty="0"/>
              <a:t>, T., </a:t>
            </a:r>
            <a:r>
              <a:rPr lang="en-US" dirty="0" err="1"/>
              <a:t>Granka</a:t>
            </a:r>
            <a:r>
              <a:rPr lang="en-US" dirty="0"/>
              <a:t>, L., Pan, B., </a:t>
            </a:r>
            <a:r>
              <a:rPr lang="en-US" dirty="0" err="1"/>
              <a:t>Hembrooke</a:t>
            </a:r>
            <a:r>
              <a:rPr lang="en-US" dirty="0"/>
              <a:t>, H., &amp; Gay, G. </a:t>
            </a:r>
            <a:r>
              <a:rPr lang="en-US" dirty="0" smtClean="0"/>
              <a:t>Accurately </a:t>
            </a:r>
            <a:r>
              <a:rPr lang="en-US" dirty="0"/>
              <a:t>interpreting </a:t>
            </a:r>
            <a:r>
              <a:rPr lang="en-US" dirty="0" err="1"/>
              <a:t>clickthrough</a:t>
            </a:r>
            <a:r>
              <a:rPr lang="en-US" dirty="0"/>
              <a:t> data as implicit feedback. In </a:t>
            </a:r>
            <a:r>
              <a:rPr lang="en-US" dirty="0" smtClean="0"/>
              <a:t>SIGIR’05, pp</a:t>
            </a:r>
            <a:r>
              <a:rPr lang="en-US" dirty="0"/>
              <a:t>. </a:t>
            </a:r>
            <a:r>
              <a:rPr lang="en-US" dirty="0" smtClean="0"/>
              <a:t>154-161, 2005.</a:t>
            </a:r>
          </a:p>
          <a:p>
            <a:r>
              <a:rPr lang="en-US" dirty="0" err="1"/>
              <a:t>Agichtein</a:t>
            </a:r>
            <a:r>
              <a:rPr lang="en-US" dirty="0"/>
              <a:t>, E., Brill, E., </a:t>
            </a:r>
            <a:r>
              <a:rPr lang="en-US" dirty="0" err="1"/>
              <a:t>Dumais</a:t>
            </a:r>
            <a:r>
              <a:rPr lang="en-US" dirty="0"/>
              <a:t>, S., &amp; </a:t>
            </a:r>
            <a:r>
              <a:rPr lang="en-US" dirty="0" err="1"/>
              <a:t>Ragno</a:t>
            </a:r>
            <a:r>
              <a:rPr lang="en-US" dirty="0"/>
              <a:t>, R. </a:t>
            </a:r>
            <a:r>
              <a:rPr lang="en-US" dirty="0" smtClean="0"/>
              <a:t>Learning </a:t>
            </a:r>
            <a:r>
              <a:rPr lang="en-US" dirty="0"/>
              <a:t>user interaction models for predicting web search result preferences. In </a:t>
            </a:r>
            <a:r>
              <a:rPr lang="en-US" dirty="0" smtClean="0"/>
              <a:t>SIGIR’06, pp</a:t>
            </a:r>
            <a:r>
              <a:rPr lang="en-US" dirty="0"/>
              <a:t>. </a:t>
            </a:r>
            <a:r>
              <a:rPr lang="en-US" dirty="0" smtClean="0"/>
              <a:t>3-10, 2006.</a:t>
            </a:r>
          </a:p>
          <a:p>
            <a:r>
              <a:rPr lang="en-US" dirty="0" err="1"/>
              <a:t>Dupret</a:t>
            </a:r>
            <a:r>
              <a:rPr lang="en-US" dirty="0"/>
              <a:t>, G. E., &amp; </a:t>
            </a:r>
            <a:r>
              <a:rPr lang="en-US" dirty="0" err="1"/>
              <a:t>Piwowarski</a:t>
            </a:r>
            <a:r>
              <a:rPr lang="en-US" dirty="0"/>
              <a:t>, B. </a:t>
            </a:r>
            <a:r>
              <a:rPr lang="en-US" dirty="0" smtClean="0"/>
              <a:t>A </a:t>
            </a:r>
            <a:r>
              <a:rPr lang="en-US" dirty="0"/>
              <a:t>user browsing model to predict search engine click data from past observations. In </a:t>
            </a:r>
            <a:r>
              <a:rPr lang="en-US" dirty="0" smtClean="0"/>
              <a:t>SIGIR’08, pp</a:t>
            </a:r>
            <a:r>
              <a:rPr lang="en-US" dirty="0"/>
              <a:t>. </a:t>
            </a:r>
            <a:r>
              <a:rPr lang="en-US" dirty="0" smtClean="0"/>
              <a:t>331-338, 2008.</a:t>
            </a:r>
          </a:p>
          <a:p>
            <a:r>
              <a:rPr lang="en-US" dirty="0" err="1"/>
              <a:t>Chapelle</a:t>
            </a:r>
            <a:r>
              <a:rPr lang="en-US" dirty="0"/>
              <a:t>, O., &amp; Zhang, Y. </a:t>
            </a:r>
            <a:r>
              <a:rPr lang="en-US" dirty="0" smtClean="0"/>
              <a:t>A </a:t>
            </a:r>
            <a:r>
              <a:rPr lang="en-US" dirty="0"/>
              <a:t>dynamic </a:t>
            </a:r>
            <a:r>
              <a:rPr lang="en-US" dirty="0" err="1"/>
              <a:t>bayesian</a:t>
            </a:r>
            <a:r>
              <a:rPr lang="en-US" dirty="0"/>
              <a:t> network click model for web search ranking. In </a:t>
            </a:r>
            <a:r>
              <a:rPr lang="en-US" dirty="0" smtClean="0"/>
              <a:t>WWW’09, pp</a:t>
            </a:r>
            <a:r>
              <a:rPr lang="en-US" dirty="0"/>
              <a:t>. </a:t>
            </a:r>
            <a:r>
              <a:rPr lang="en-US" dirty="0" smtClean="0"/>
              <a:t>1-10, 2009.</a:t>
            </a:r>
          </a:p>
          <a:p>
            <a:r>
              <a:rPr lang="en-US" dirty="0"/>
              <a:t>Bian, J., Li, X., Li, F., Zheng, Z., &amp; </a:t>
            </a:r>
            <a:r>
              <a:rPr lang="en-US" dirty="0" err="1"/>
              <a:t>Zha</a:t>
            </a:r>
            <a:r>
              <a:rPr lang="en-US" dirty="0"/>
              <a:t>, H. </a:t>
            </a:r>
            <a:r>
              <a:rPr lang="en-US" dirty="0" smtClean="0"/>
              <a:t>Ranking </a:t>
            </a:r>
            <a:r>
              <a:rPr lang="en-US" dirty="0"/>
              <a:t>specialization for web search: a divide-and-conquer approach by using topical </a:t>
            </a:r>
            <a:r>
              <a:rPr lang="en-US" dirty="0" err="1"/>
              <a:t>RankSVM</a:t>
            </a:r>
            <a:r>
              <a:rPr lang="en-US" dirty="0"/>
              <a:t>. In </a:t>
            </a:r>
            <a:r>
              <a:rPr lang="en-US" dirty="0" smtClean="0"/>
              <a:t>WWW’10, pp</a:t>
            </a:r>
            <a:r>
              <a:rPr lang="en-US" dirty="0"/>
              <a:t>. </a:t>
            </a:r>
            <a:r>
              <a:rPr lang="en-US" dirty="0" smtClean="0"/>
              <a:t>131-140, 2010.</a:t>
            </a:r>
          </a:p>
          <a:p>
            <a:r>
              <a:rPr lang="en-US" dirty="0"/>
              <a:t>Giannopoulos, G., </a:t>
            </a:r>
            <a:r>
              <a:rPr lang="en-US" dirty="0" err="1"/>
              <a:t>Brefeld</a:t>
            </a:r>
            <a:r>
              <a:rPr lang="en-US" dirty="0"/>
              <a:t>, U., </a:t>
            </a:r>
            <a:r>
              <a:rPr lang="en-US" dirty="0" err="1"/>
              <a:t>Dalamagas</a:t>
            </a:r>
            <a:r>
              <a:rPr lang="en-US" dirty="0"/>
              <a:t>, T., &amp; </a:t>
            </a:r>
            <a:r>
              <a:rPr lang="en-US" dirty="0" err="1"/>
              <a:t>Sellis</a:t>
            </a:r>
            <a:r>
              <a:rPr lang="en-US" dirty="0"/>
              <a:t>, T. Learning to rank user intent. In CIKM'11, pp. 195-200, </a:t>
            </a:r>
            <a:r>
              <a:rPr lang="en-US" dirty="0" smtClean="0"/>
              <a:t>2011</a:t>
            </a:r>
          </a:p>
          <a:p>
            <a:r>
              <a:rPr lang="en-US" dirty="0"/>
              <a:t>Ferguson, T. S. </a:t>
            </a:r>
            <a:r>
              <a:rPr lang="en-US" dirty="0" smtClean="0"/>
              <a:t>A </a:t>
            </a:r>
            <a:r>
              <a:rPr lang="en-US" dirty="0"/>
              <a:t>Bayesian analysis of some nonparametric problems. The annals of statistics, </a:t>
            </a:r>
            <a:r>
              <a:rPr lang="en-US" dirty="0" smtClean="0"/>
              <a:t>209-230, 1973.</a:t>
            </a:r>
          </a:p>
          <a:p>
            <a:r>
              <a:rPr lang="en-US" dirty="0"/>
              <a:t>Y. W. </a:t>
            </a:r>
            <a:r>
              <a:rPr lang="en-US" dirty="0" err="1"/>
              <a:t>Teh</a:t>
            </a:r>
            <a:r>
              <a:rPr lang="en-US" dirty="0"/>
              <a:t>, M. I. Jordan, M. J. Beal, and D. M. </a:t>
            </a:r>
            <a:r>
              <a:rPr lang="en-US" dirty="0" err="1"/>
              <a:t>Blei</a:t>
            </a:r>
            <a:r>
              <a:rPr lang="en-US" dirty="0"/>
              <a:t>., Hierarchical </a:t>
            </a:r>
            <a:r>
              <a:rPr lang="en-US" dirty="0" err="1"/>
              <a:t>dirichlet</a:t>
            </a:r>
            <a:r>
              <a:rPr lang="en-US" dirty="0"/>
              <a:t> processes. Journal of the American, Statistical Association, 101(476):1566-1581, 2006.</a:t>
            </a:r>
          </a:p>
        </p:txBody>
      </p:sp>
      <p:sp>
        <p:nvSpPr>
          <p:cNvPr id="4" name="Date Placeholder 3"/>
          <p:cNvSpPr>
            <a:spLocks noGrp="1"/>
          </p:cNvSpPr>
          <p:nvPr>
            <p:ph type="dt" sz="half" idx="10"/>
          </p:nvPr>
        </p:nvSpPr>
        <p:spPr/>
        <p:txBody>
          <a:bodyPr/>
          <a:lstStyle/>
          <a:p>
            <a:fld id="{1CAB37C5-B66F-427D-8130-849FCE4AF335}"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22</a:t>
            </a:fld>
            <a:endParaRPr lang="en-US"/>
          </a:p>
        </p:txBody>
      </p:sp>
    </p:spTree>
    <p:extLst>
      <p:ext uri="{BB962C8B-B14F-4D97-AF65-F5344CB8AC3E}">
        <p14:creationId xmlns:p14="http://schemas.microsoft.com/office/powerpoint/2010/main" val="438700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4850" y="2674938"/>
            <a:ext cx="10515600" cy="2852737"/>
          </a:xfrm>
        </p:spPr>
        <p:txBody>
          <a:bodyPr/>
          <a:lstStyle/>
          <a:p>
            <a:r>
              <a:rPr lang="en-US" dirty="0" smtClean="0"/>
              <a:t>Thank you!</a:t>
            </a:r>
            <a:endParaRPr lang="en-US" dirty="0"/>
          </a:p>
        </p:txBody>
      </p:sp>
      <p:sp>
        <p:nvSpPr>
          <p:cNvPr id="61" name="Text Placeholder 60"/>
          <p:cNvSpPr>
            <a:spLocks noGrp="1"/>
          </p:cNvSpPr>
          <p:nvPr>
            <p:ph type="body" idx="1"/>
          </p:nvPr>
        </p:nvSpPr>
        <p:spPr>
          <a:xfrm>
            <a:off x="704850" y="5554663"/>
            <a:ext cx="10515600" cy="1500187"/>
          </a:xfrm>
        </p:spPr>
        <p:txBody>
          <a:bodyPr/>
          <a:lstStyle/>
          <a:p>
            <a:r>
              <a:rPr lang="en-US" dirty="0" smtClean="0"/>
              <a:t>Q&amp;A</a:t>
            </a:r>
            <a:endParaRPr lang="en-US" dirty="0"/>
          </a:p>
        </p:txBody>
      </p:sp>
      <p:pic>
        <p:nvPicPr>
          <p:cNvPr id="6" name="Picture 4" descr="  Clipart Man Magnifying Glass Study Curiosity wallpapers"/>
          <p:cNvPicPr>
            <a:picLocks noChangeAspect="1" noChangeArrowheads="1"/>
          </p:cNvPicPr>
          <p:nvPr/>
        </p:nvPicPr>
        <p:blipFill>
          <a:blip r:embed="rId2" cstate="print"/>
          <a:srcRect/>
          <a:stretch>
            <a:fillRect/>
          </a:stretch>
        </p:blipFill>
        <p:spPr bwMode="auto">
          <a:xfrm>
            <a:off x="0" y="0"/>
            <a:ext cx="5540829" cy="3552826"/>
          </a:xfrm>
          <a:prstGeom prst="rect">
            <a:avLst/>
          </a:prstGeom>
          <a:noFill/>
        </p:spPr>
      </p:pic>
      <p:sp>
        <p:nvSpPr>
          <p:cNvPr id="5" name="Slide Number Placeholder 4"/>
          <p:cNvSpPr>
            <a:spLocks noGrp="1"/>
          </p:cNvSpPr>
          <p:nvPr>
            <p:ph type="sldNum" sz="quarter" idx="12"/>
          </p:nvPr>
        </p:nvSpPr>
        <p:spPr/>
        <p:txBody>
          <a:bodyPr/>
          <a:lstStyle/>
          <a:p>
            <a:fld id="{D0EF6AEB-6F7C-4D8D-B527-6B725876CA94}" type="slidenum">
              <a:rPr lang="en-US" smtClean="0"/>
              <a:t>23</a:t>
            </a:fld>
            <a:endParaRPr lang="en-US"/>
          </a:p>
        </p:txBody>
      </p:sp>
      <p:pic>
        <p:nvPicPr>
          <p:cNvPr id="30" name="Picture 29"/>
          <p:cNvPicPr>
            <a:picLocks noChangeAspect="1"/>
          </p:cNvPicPr>
          <p:nvPr/>
        </p:nvPicPr>
        <p:blipFill>
          <a:blip r:embed="rId3"/>
          <a:stretch>
            <a:fillRect/>
          </a:stretch>
        </p:blipFill>
        <p:spPr>
          <a:xfrm>
            <a:off x="6674005" y="2181749"/>
            <a:ext cx="3308195" cy="2494502"/>
          </a:xfrm>
          <a:prstGeom prst="rect">
            <a:avLst/>
          </a:prstGeom>
        </p:spPr>
      </p:pic>
      <p:sp>
        <p:nvSpPr>
          <p:cNvPr id="7" name="Rectangle 6"/>
          <p:cNvSpPr/>
          <p:nvPr/>
        </p:nvSpPr>
        <p:spPr>
          <a:xfrm>
            <a:off x="5021488" y="1576358"/>
            <a:ext cx="8110311" cy="400110"/>
          </a:xfrm>
          <a:prstGeom prst="rect">
            <a:avLst/>
          </a:prstGeom>
        </p:spPr>
        <p:txBody>
          <a:bodyPr wrap="square">
            <a:spAutoFit/>
          </a:bodyPr>
          <a:lstStyle/>
          <a:p>
            <a:r>
              <a:rPr lang="en-US" sz="2000" b="1" i="1" dirty="0" err="1"/>
              <a:t>dpRank</a:t>
            </a:r>
            <a:r>
              <a:rPr lang="en-US" sz="2000" b="1" i="1" dirty="0"/>
              <a:t>: a unified modeling approach for users’ search behaviors</a:t>
            </a:r>
          </a:p>
        </p:txBody>
      </p:sp>
      <p:sp>
        <p:nvSpPr>
          <p:cNvPr id="2" name="Date Placeholder 1"/>
          <p:cNvSpPr>
            <a:spLocks noGrp="1"/>
          </p:cNvSpPr>
          <p:nvPr>
            <p:ph type="dt" sz="half" idx="10"/>
          </p:nvPr>
        </p:nvSpPr>
        <p:spPr/>
        <p:txBody>
          <a:bodyPr/>
          <a:lstStyle/>
          <a:p>
            <a:fld id="{B7AC7626-E8BE-4275-AC87-933CE2793230}" type="datetime1">
              <a:rPr lang="en-US" smtClean="0"/>
              <a:t>2/26/2014</a:t>
            </a:fld>
            <a:endParaRPr lang="en-US"/>
          </a:p>
        </p:txBody>
      </p:sp>
      <p:sp>
        <p:nvSpPr>
          <p:cNvPr id="3" name="Footer Placeholder 2"/>
          <p:cNvSpPr>
            <a:spLocks noGrp="1"/>
          </p:cNvSpPr>
          <p:nvPr>
            <p:ph type="ftr" sz="quarter" idx="11"/>
          </p:nvPr>
        </p:nvSpPr>
        <p:spPr/>
        <p:txBody>
          <a:bodyPr/>
          <a:lstStyle/>
          <a:p>
            <a:r>
              <a:rPr lang="en-US" smtClean="0"/>
              <a:t>WSDM'2014 @ New York City</a:t>
            </a:r>
            <a:endParaRPr lang="en-US"/>
          </a:p>
        </p:txBody>
      </p:sp>
    </p:spTree>
    <p:extLst>
      <p:ext uri="{BB962C8B-B14F-4D97-AF65-F5344CB8AC3E}">
        <p14:creationId xmlns:p14="http://schemas.microsoft.com/office/powerpoint/2010/main" val="2086021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Wanted: a unified modeling approach</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66935" y="3568671"/>
            <a:ext cx="943074" cy="943074"/>
          </a:xfrm>
          <a:prstGeom prst="rect">
            <a:avLst/>
          </a:prstGeom>
          <a:noFill/>
          <a:ln w="9525">
            <a:noFill/>
            <a:miter lim="800000"/>
            <a:headEnd/>
            <a:tailEnd/>
          </a:ln>
        </p:spPr>
      </p:pic>
      <p:grpSp>
        <p:nvGrpSpPr>
          <p:cNvPr id="5" name="Group 4"/>
          <p:cNvGrpSpPr/>
          <p:nvPr/>
        </p:nvGrpSpPr>
        <p:grpSpPr>
          <a:xfrm>
            <a:off x="1322732" y="1775438"/>
            <a:ext cx="4211911" cy="1777774"/>
            <a:chOff x="1010609" y="1873854"/>
            <a:chExt cx="4211911" cy="1777774"/>
          </a:xfrm>
        </p:grpSpPr>
        <p:sp>
          <p:nvSpPr>
            <p:cNvPr id="6" name="Cloud Callout 5"/>
            <p:cNvSpPr/>
            <p:nvPr/>
          </p:nvSpPr>
          <p:spPr>
            <a:xfrm>
              <a:off x="1015191" y="1873854"/>
              <a:ext cx="3864429" cy="1777774"/>
            </a:xfrm>
            <a:prstGeom prst="cloudCallout">
              <a:avLst>
                <a:gd name="adj1" fmla="val -56889"/>
                <a:gd name="adj2" fmla="val 6157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77800" y="1975290"/>
              <a:ext cx="1905000" cy="523220"/>
            </a:xfrm>
            <a:prstGeom prst="rect">
              <a:avLst/>
            </a:prstGeom>
            <a:noFill/>
          </p:spPr>
          <p:txBody>
            <a:bodyPr wrap="square" rtlCol="0">
              <a:spAutoFit/>
            </a:bodyPr>
            <a:lstStyle/>
            <a:p>
              <a:r>
                <a:rPr lang="en-US" sz="2800" dirty="0" smtClean="0">
                  <a:solidFill>
                    <a:srgbClr val="FF0000"/>
                  </a:solidFill>
                </a:rPr>
                <a:t>Healthcare</a:t>
              </a:r>
              <a:endParaRPr lang="en-US" sz="2800" dirty="0">
                <a:solidFill>
                  <a:srgbClr val="FF0000"/>
                </a:solidFill>
              </a:endParaRPr>
            </a:p>
          </p:txBody>
        </p:sp>
        <p:sp>
          <p:nvSpPr>
            <p:cNvPr id="8" name="TextBox 7"/>
            <p:cNvSpPr txBox="1"/>
            <p:nvPr/>
          </p:nvSpPr>
          <p:spPr>
            <a:xfrm>
              <a:off x="2947405" y="1873854"/>
              <a:ext cx="1567544" cy="369332"/>
            </a:xfrm>
            <a:prstGeom prst="rect">
              <a:avLst/>
            </a:prstGeom>
            <a:noFill/>
          </p:spPr>
          <p:txBody>
            <a:bodyPr wrap="square" rtlCol="0">
              <a:spAutoFit/>
            </a:bodyPr>
            <a:lstStyle/>
            <a:p>
              <a:r>
                <a:rPr lang="en-US" dirty="0" smtClean="0">
                  <a:solidFill>
                    <a:srgbClr val="FF0000"/>
                  </a:solidFill>
                </a:rPr>
                <a:t>insurance plan</a:t>
              </a:r>
              <a:endParaRPr lang="en-US" dirty="0">
                <a:solidFill>
                  <a:srgbClr val="FF0000"/>
                </a:solidFill>
              </a:endParaRPr>
            </a:p>
          </p:txBody>
        </p:sp>
        <p:sp>
          <p:nvSpPr>
            <p:cNvPr id="9" name="TextBox 8"/>
            <p:cNvSpPr txBox="1"/>
            <p:nvPr/>
          </p:nvSpPr>
          <p:spPr>
            <a:xfrm>
              <a:off x="3379113" y="2110444"/>
              <a:ext cx="1426029" cy="400110"/>
            </a:xfrm>
            <a:prstGeom prst="rect">
              <a:avLst/>
            </a:prstGeom>
            <a:noFill/>
          </p:spPr>
          <p:txBody>
            <a:bodyPr wrap="square" rtlCol="0">
              <a:spAutoFit/>
            </a:bodyPr>
            <a:lstStyle/>
            <a:p>
              <a:r>
                <a:rPr lang="en-US" sz="2000" dirty="0" err="1" smtClean="0">
                  <a:solidFill>
                    <a:srgbClr val="FF0000"/>
                  </a:solidFill>
                </a:rPr>
                <a:t>obamacare</a:t>
              </a:r>
              <a:endParaRPr lang="en-US" sz="2000" dirty="0">
                <a:solidFill>
                  <a:srgbClr val="FF0000"/>
                </a:solidFill>
              </a:endParaRPr>
            </a:p>
          </p:txBody>
        </p:sp>
        <p:sp>
          <p:nvSpPr>
            <p:cNvPr id="10" name="TextBox 9"/>
            <p:cNvSpPr txBox="1"/>
            <p:nvPr/>
          </p:nvSpPr>
          <p:spPr>
            <a:xfrm>
              <a:off x="2662153" y="2398772"/>
              <a:ext cx="1278209" cy="400110"/>
            </a:xfrm>
            <a:prstGeom prst="rect">
              <a:avLst/>
            </a:prstGeom>
            <a:noFill/>
          </p:spPr>
          <p:txBody>
            <a:bodyPr wrap="square" rtlCol="0">
              <a:spAutoFit/>
            </a:bodyPr>
            <a:lstStyle/>
            <a:p>
              <a:r>
                <a:rPr lang="en-US" sz="2000" dirty="0" err="1" smtClean="0">
                  <a:solidFill>
                    <a:srgbClr val="FF0000"/>
                  </a:solidFill>
                </a:rPr>
                <a:t>medicare</a:t>
              </a:r>
              <a:endParaRPr lang="en-US" sz="2000" dirty="0">
                <a:solidFill>
                  <a:srgbClr val="FF0000"/>
                </a:solidFill>
              </a:endParaRPr>
            </a:p>
          </p:txBody>
        </p:sp>
        <p:sp>
          <p:nvSpPr>
            <p:cNvPr id="11" name="TextBox 10"/>
            <p:cNvSpPr txBox="1"/>
            <p:nvPr/>
          </p:nvSpPr>
          <p:spPr>
            <a:xfrm>
              <a:off x="1229455" y="2927540"/>
              <a:ext cx="1480457" cy="369332"/>
            </a:xfrm>
            <a:prstGeom prst="rect">
              <a:avLst/>
            </a:prstGeom>
            <a:noFill/>
          </p:spPr>
          <p:txBody>
            <a:bodyPr wrap="square" rtlCol="0">
              <a:spAutoFit/>
            </a:bodyPr>
            <a:lstStyle/>
            <a:p>
              <a:r>
                <a:rPr lang="en-US" dirty="0" smtClean="0">
                  <a:solidFill>
                    <a:srgbClr val="FF0000"/>
                  </a:solidFill>
                </a:rPr>
                <a:t>health reform</a:t>
              </a:r>
              <a:endParaRPr lang="en-US" dirty="0">
                <a:solidFill>
                  <a:srgbClr val="FF0000"/>
                </a:solidFill>
              </a:endParaRPr>
            </a:p>
          </p:txBody>
        </p:sp>
        <p:sp>
          <p:nvSpPr>
            <p:cNvPr id="12" name="TextBox 11"/>
            <p:cNvSpPr txBox="1"/>
            <p:nvPr/>
          </p:nvSpPr>
          <p:spPr>
            <a:xfrm>
              <a:off x="1623181" y="2297420"/>
              <a:ext cx="1262743" cy="400110"/>
            </a:xfrm>
            <a:prstGeom prst="rect">
              <a:avLst/>
            </a:prstGeom>
            <a:noFill/>
          </p:spPr>
          <p:txBody>
            <a:bodyPr wrap="square" rtlCol="0">
              <a:spAutoFit/>
            </a:bodyPr>
            <a:lstStyle/>
            <a:p>
              <a:r>
                <a:rPr lang="en-US" sz="2000" dirty="0" err="1" smtClean="0">
                  <a:solidFill>
                    <a:schemeClr val="accent6">
                      <a:lumMod val="50000"/>
                    </a:schemeClr>
                  </a:solidFill>
                </a:rPr>
                <a:t>Beyonce</a:t>
              </a:r>
              <a:endParaRPr lang="en-US" sz="2000" dirty="0">
                <a:solidFill>
                  <a:schemeClr val="accent6">
                    <a:lumMod val="50000"/>
                  </a:schemeClr>
                </a:solidFill>
              </a:endParaRPr>
            </a:p>
          </p:txBody>
        </p:sp>
        <p:sp>
          <p:nvSpPr>
            <p:cNvPr id="13" name="TextBox 12"/>
            <p:cNvSpPr txBox="1"/>
            <p:nvPr/>
          </p:nvSpPr>
          <p:spPr>
            <a:xfrm>
              <a:off x="3709405" y="2452692"/>
              <a:ext cx="1513115" cy="369332"/>
            </a:xfrm>
            <a:prstGeom prst="rect">
              <a:avLst/>
            </a:prstGeom>
            <a:noFill/>
          </p:spPr>
          <p:txBody>
            <a:bodyPr wrap="square" rtlCol="0">
              <a:spAutoFit/>
            </a:bodyPr>
            <a:lstStyle/>
            <a:p>
              <a:r>
                <a:rPr lang="en-US" dirty="0" smtClean="0">
                  <a:solidFill>
                    <a:schemeClr val="accent6">
                      <a:lumMod val="50000"/>
                    </a:schemeClr>
                  </a:solidFill>
                </a:rPr>
                <a:t>Rihanna</a:t>
              </a:r>
              <a:endParaRPr lang="en-US" dirty="0">
                <a:solidFill>
                  <a:schemeClr val="accent6">
                    <a:lumMod val="50000"/>
                  </a:schemeClr>
                </a:solidFill>
              </a:endParaRPr>
            </a:p>
          </p:txBody>
        </p:sp>
        <p:sp>
          <p:nvSpPr>
            <p:cNvPr id="14" name="TextBox 13"/>
            <p:cNvSpPr txBox="1"/>
            <p:nvPr/>
          </p:nvSpPr>
          <p:spPr>
            <a:xfrm>
              <a:off x="1641120" y="3170960"/>
              <a:ext cx="1959428" cy="369332"/>
            </a:xfrm>
            <a:prstGeom prst="rect">
              <a:avLst/>
            </a:prstGeom>
            <a:noFill/>
          </p:spPr>
          <p:txBody>
            <a:bodyPr wrap="square" rtlCol="0">
              <a:spAutoFit/>
            </a:bodyPr>
            <a:lstStyle/>
            <a:p>
              <a:r>
                <a:rPr lang="en-US" dirty="0">
                  <a:solidFill>
                    <a:schemeClr val="accent6">
                      <a:lumMod val="50000"/>
                    </a:schemeClr>
                  </a:solidFill>
                </a:rPr>
                <a:t>Shakira</a:t>
              </a:r>
            </a:p>
          </p:txBody>
        </p:sp>
        <p:sp>
          <p:nvSpPr>
            <p:cNvPr id="15" name="TextBox 14"/>
            <p:cNvSpPr txBox="1"/>
            <p:nvPr/>
          </p:nvSpPr>
          <p:spPr>
            <a:xfrm>
              <a:off x="2429884" y="3235994"/>
              <a:ext cx="1273629" cy="369332"/>
            </a:xfrm>
            <a:prstGeom prst="rect">
              <a:avLst/>
            </a:prstGeom>
            <a:noFill/>
          </p:spPr>
          <p:txBody>
            <a:bodyPr wrap="square" rtlCol="0">
              <a:spAutoFit/>
            </a:bodyPr>
            <a:lstStyle/>
            <a:p>
              <a:r>
                <a:rPr lang="en-US" dirty="0" smtClean="0">
                  <a:solidFill>
                    <a:schemeClr val="accent6">
                      <a:lumMod val="50000"/>
                    </a:schemeClr>
                  </a:solidFill>
                </a:rPr>
                <a:t>Lady Gaga</a:t>
              </a:r>
              <a:endParaRPr lang="en-US" dirty="0">
                <a:solidFill>
                  <a:schemeClr val="accent6">
                    <a:lumMod val="50000"/>
                  </a:schemeClr>
                </a:solidFill>
              </a:endParaRPr>
            </a:p>
          </p:txBody>
        </p:sp>
        <p:sp>
          <p:nvSpPr>
            <p:cNvPr id="16" name="TextBox 15"/>
            <p:cNvSpPr txBox="1"/>
            <p:nvPr/>
          </p:nvSpPr>
          <p:spPr>
            <a:xfrm>
              <a:off x="2704201" y="2937817"/>
              <a:ext cx="1545771" cy="461665"/>
            </a:xfrm>
            <a:prstGeom prst="rect">
              <a:avLst/>
            </a:prstGeom>
            <a:noFill/>
          </p:spPr>
          <p:txBody>
            <a:bodyPr wrap="square" rtlCol="0">
              <a:spAutoFit/>
            </a:bodyPr>
            <a:lstStyle/>
            <a:p>
              <a:r>
                <a:rPr lang="en-US" sz="2400" dirty="0">
                  <a:solidFill>
                    <a:schemeClr val="accent6">
                      <a:lumMod val="50000"/>
                    </a:schemeClr>
                  </a:solidFill>
                </a:rPr>
                <a:t>pop music</a:t>
              </a:r>
            </a:p>
          </p:txBody>
        </p:sp>
        <p:sp>
          <p:nvSpPr>
            <p:cNvPr id="17" name="TextBox 16"/>
            <p:cNvSpPr txBox="1"/>
            <p:nvPr/>
          </p:nvSpPr>
          <p:spPr>
            <a:xfrm>
              <a:off x="2334719" y="2742874"/>
              <a:ext cx="1981200" cy="369332"/>
            </a:xfrm>
            <a:prstGeom prst="rect">
              <a:avLst/>
            </a:prstGeom>
            <a:noFill/>
          </p:spPr>
          <p:txBody>
            <a:bodyPr wrap="square" rtlCol="0">
              <a:spAutoFit/>
            </a:bodyPr>
            <a:lstStyle/>
            <a:p>
              <a:r>
                <a:rPr lang="en-US" dirty="0" smtClean="0">
                  <a:solidFill>
                    <a:srgbClr val="FF0000"/>
                  </a:solidFill>
                </a:rPr>
                <a:t>low cost insurance</a:t>
              </a:r>
              <a:endParaRPr lang="en-US" dirty="0">
                <a:solidFill>
                  <a:srgbClr val="FF0000"/>
                </a:solidFill>
              </a:endParaRPr>
            </a:p>
          </p:txBody>
        </p:sp>
        <p:sp>
          <p:nvSpPr>
            <p:cNvPr id="18" name="TextBox 17"/>
            <p:cNvSpPr txBox="1"/>
            <p:nvPr/>
          </p:nvSpPr>
          <p:spPr>
            <a:xfrm>
              <a:off x="1010609" y="2569308"/>
              <a:ext cx="2492829" cy="369332"/>
            </a:xfrm>
            <a:prstGeom prst="rect">
              <a:avLst/>
            </a:prstGeom>
            <a:noFill/>
          </p:spPr>
          <p:txBody>
            <a:bodyPr wrap="square" rtlCol="0">
              <a:spAutoFit/>
            </a:bodyPr>
            <a:lstStyle/>
            <a:p>
              <a:r>
                <a:rPr lang="en-US" dirty="0">
                  <a:solidFill>
                    <a:schemeClr val="accent6">
                      <a:lumMod val="50000"/>
                    </a:schemeClr>
                  </a:solidFill>
                </a:rPr>
                <a:t>Grammy Awards</a:t>
              </a:r>
            </a:p>
          </p:txBody>
        </p:sp>
      </p:grpSp>
      <p:cxnSp>
        <p:nvCxnSpPr>
          <p:cNvPr id="47" name="Straight Arrow Connector 46"/>
          <p:cNvCxnSpPr/>
          <p:nvPr/>
        </p:nvCxnSpPr>
        <p:spPr>
          <a:xfrm flipH="1" flipV="1">
            <a:off x="2085870" y="4268064"/>
            <a:ext cx="4536" cy="1830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085870" y="6094895"/>
            <a:ext cx="2691268" cy="1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476666" y="3867102"/>
            <a:ext cx="1114425" cy="369332"/>
          </a:xfrm>
          <a:prstGeom prst="rect">
            <a:avLst/>
          </a:prstGeom>
          <a:noFill/>
        </p:spPr>
        <p:txBody>
          <a:bodyPr wrap="square" rtlCol="0">
            <a:spAutoFit/>
          </a:bodyPr>
          <a:lstStyle/>
          <a:p>
            <a:r>
              <a:rPr lang="en-US" dirty="0" smtClean="0"/>
              <a:t>BM25</a:t>
            </a:r>
            <a:endParaRPr lang="en-US" dirty="0"/>
          </a:p>
        </p:txBody>
      </p:sp>
      <p:sp>
        <p:nvSpPr>
          <p:cNvPr id="50" name="TextBox 49"/>
          <p:cNvSpPr txBox="1"/>
          <p:nvPr/>
        </p:nvSpPr>
        <p:spPr>
          <a:xfrm>
            <a:off x="3934979" y="6144765"/>
            <a:ext cx="1114425" cy="369332"/>
          </a:xfrm>
          <a:prstGeom prst="rect">
            <a:avLst/>
          </a:prstGeom>
          <a:noFill/>
        </p:spPr>
        <p:txBody>
          <a:bodyPr wrap="square" rtlCol="0">
            <a:spAutoFit/>
          </a:bodyPr>
          <a:lstStyle/>
          <a:p>
            <a:r>
              <a:rPr lang="en-US" dirty="0" smtClean="0"/>
              <a:t>PageRank</a:t>
            </a:r>
            <a:endParaRPr lang="en-US" dirty="0"/>
          </a:p>
        </p:txBody>
      </p:sp>
      <p:pic>
        <p:nvPicPr>
          <p:cNvPr id="51" name="Picture 26" descr="http://www.clker.com/cliparts/f/0/2/3/12161809281371254023jean_victor_bali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270" y="4577457"/>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8" descr="http://4.bp.blogspot.com/_ARsOshRz11g/TNFHkkKCwVI/AAAAAAAACmc/yctIV_tCqYE/s1600/polls_525px_X_mark.svg_1531_677876_answer_2_x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5978" y="5695577"/>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8" descr="http://4.bp.blogspot.com/_ARsOshRz11g/TNFHkkKCwVI/AAAAAAAACmc/yctIV_tCqYE/s1600/polls_525px_X_mark.svg_1531_677876_answer_2_x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2219" y="5558417"/>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6" descr="http://www.clker.com/cliparts/f/0/2/3/12161809281371254023jean_victor_bali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388" y="4087633"/>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6" descr="http://www.clker.com/cliparts/f/0/2/3/12161809281371254023jean_victor_bali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1950" y="5073037"/>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6" descr="http://www.clker.com/cliparts/f/0/2/3/12161809281371254023jean_victor_bali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0971" y="4059892"/>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8" descr="http://4.bp.blogspot.com/_ARsOshRz11g/TNFHkkKCwVI/AAAAAAAACmc/yctIV_tCqYE/s1600/polls_525px_X_mark.svg_1531_677876_answer_2_x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5377" y="5695577"/>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8" descr="http://4.bp.blogspot.com/_ARsOshRz11g/TNFHkkKCwVI/AAAAAAAACmc/yctIV_tCqYE/s1600/polls_525px_X_mark.svg_1531_677876_answer_2_x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3274" y="4768659"/>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6" descr="http://www.clker.com/cliparts/f/0/2/3/12161809281371254023jean_victor_bali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7715" y="529396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6" descr="http://www.clker.com/cliparts/f/0/2/3/12161809281371254023jean_victor_bali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844" y="4212798"/>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p:cNvCxnSpPr/>
          <p:nvPr/>
        </p:nvCxnSpPr>
        <p:spPr>
          <a:xfrm flipH="1" flipV="1">
            <a:off x="2964339" y="4467089"/>
            <a:ext cx="1042032" cy="1122454"/>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6"/>
          <a:stretch>
            <a:fillRect/>
          </a:stretch>
        </p:blipFill>
        <p:spPr>
          <a:xfrm>
            <a:off x="7207580" y="3626542"/>
            <a:ext cx="3731918" cy="425226"/>
          </a:xfrm>
          <a:prstGeom prst="rect">
            <a:avLst/>
          </a:prstGeom>
        </p:spPr>
      </p:pic>
      <p:grpSp>
        <p:nvGrpSpPr>
          <p:cNvPr id="23" name="Group 22"/>
          <p:cNvGrpSpPr/>
          <p:nvPr/>
        </p:nvGrpSpPr>
        <p:grpSpPr>
          <a:xfrm>
            <a:off x="8541547" y="2736791"/>
            <a:ext cx="3737541" cy="889751"/>
            <a:chOff x="8541547" y="2736791"/>
            <a:chExt cx="3737541" cy="889751"/>
          </a:xfrm>
        </p:grpSpPr>
        <p:sp>
          <p:nvSpPr>
            <p:cNvPr id="46" name="TextBox 45"/>
            <p:cNvSpPr txBox="1"/>
            <p:nvPr/>
          </p:nvSpPr>
          <p:spPr>
            <a:xfrm>
              <a:off x="8541547" y="2736791"/>
              <a:ext cx="3737541" cy="461665"/>
            </a:xfrm>
            <a:prstGeom prst="rect">
              <a:avLst/>
            </a:prstGeom>
            <a:noFill/>
          </p:spPr>
          <p:txBody>
            <a:bodyPr wrap="square" rtlCol="0">
              <a:spAutoFit/>
            </a:bodyPr>
            <a:lstStyle/>
            <a:p>
              <a:r>
                <a:rPr lang="en-US" sz="2400" dirty="0" smtClean="0"/>
                <a:t>Modeling of search interest</a:t>
              </a:r>
              <a:endParaRPr lang="en-US" sz="2400" dirty="0"/>
            </a:p>
          </p:txBody>
        </p:sp>
        <p:cxnSp>
          <p:nvCxnSpPr>
            <p:cNvPr id="21" name="Straight Arrow Connector 20"/>
            <p:cNvCxnSpPr/>
            <p:nvPr/>
          </p:nvCxnSpPr>
          <p:spPr>
            <a:xfrm flipH="1">
              <a:off x="10696597" y="3198456"/>
              <a:ext cx="3419" cy="4280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325441" y="4087633"/>
            <a:ext cx="4028359" cy="861150"/>
            <a:chOff x="7325441" y="4087633"/>
            <a:chExt cx="4028359" cy="861150"/>
          </a:xfrm>
        </p:grpSpPr>
        <p:sp>
          <p:nvSpPr>
            <p:cNvPr id="45" name="TextBox 44"/>
            <p:cNvSpPr txBox="1"/>
            <p:nvPr/>
          </p:nvSpPr>
          <p:spPr>
            <a:xfrm>
              <a:off x="7325441" y="4487118"/>
              <a:ext cx="4028359" cy="461665"/>
            </a:xfrm>
            <a:prstGeom prst="rect">
              <a:avLst/>
            </a:prstGeom>
            <a:noFill/>
          </p:spPr>
          <p:txBody>
            <a:bodyPr wrap="square" rtlCol="0">
              <a:spAutoFit/>
            </a:bodyPr>
            <a:lstStyle/>
            <a:p>
              <a:r>
                <a:rPr lang="en-US" sz="2400" dirty="0" smtClean="0"/>
                <a:t>Modeling of result preferences</a:t>
              </a:r>
              <a:endParaRPr lang="en-US" sz="2400" dirty="0"/>
            </a:p>
          </p:txBody>
        </p:sp>
        <p:cxnSp>
          <p:nvCxnSpPr>
            <p:cNvPr id="62" name="Straight Arrow Connector 61"/>
            <p:cNvCxnSpPr>
              <a:stCxn id="45" idx="0"/>
            </p:cNvCxnSpPr>
            <p:nvPr/>
          </p:nvCxnSpPr>
          <p:spPr>
            <a:xfrm flipH="1" flipV="1">
              <a:off x="9339620" y="4087633"/>
              <a:ext cx="1" cy="3994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833123" y="3275451"/>
            <a:ext cx="2136165" cy="1160339"/>
            <a:chOff x="4833123" y="3275451"/>
            <a:chExt cx="2136165" cy="1160339"/>
          </a:xfrm>
        </p:grpSpPr>
        <p:sp>
          <p:nvSpPr>
            <p:cNvPr id="44" name="Right Arrow 43"/>
            <p:cNvSpPr/>
            <p:nvPr/>
          </p:nvSpPr>
          <p:spPr>
            <a:xfrm rot="1951146">
              <a:off x="4833123" y="3275451"/>
              <a:ext cx="686554" cy="307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9538861">
              <a:off x="4841958" y="4128691"/>
              <a:ext cx="686554" cy="307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6282734" y="3713551"/>
              <a:ext cx="686554" cy="307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a:off x="5511623" y="3552375"/>
              <a:ext cx="601652" cy="601652"/>
            </a:xfrm>
            <a:prstGeom prst="flowChartSummingJunction">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p:cNvSpPr>
            <a:spLocks noGrp="1"/>
          </p:cNvSpPr>
          <p:nvPr>
            <p:ph type="dt" sz="half" idx="10"/>
          </p:nvPr>
        </p:nvSpPr>
        <p:spPr/>
        <p:txBody>
          <a:bodyPr/>
          <a:lstStyle/>
          <a:p>
            <a:fld id="{E50D850D-78FB-4178-BB32-1D6A9F39F3E9}" type="datetime1">
              <a:rPr lang="en-US" smtClean="0"/>
              <a:t>2/26/2014</a:t>
            </a:fld>
            <a:endParaRPr lang="en-US"/>
          </a:p>
        </p:txBody>
      </p:sp>
      <p:sp>
        <p:nvSpPr>
          <p:cNvPr id="25" name="Footer Placeholder 24"/>
          <p:cNvSpPr>
            <a:spLocks noGrp="1"/>
          </p:cNvSpPr>
          <p:nvPr>
            <p:ph type="ftr" sz="quarter" idx="11"/>
          </p:nvPr>
        </p:nvSpPr>
        <p:spPr/>
        <p:txBody>
          <a:bodyPr/>
          <a:lstStyle/>
          <a:p>
            <a:r>
              <a:rPr lang="en-US" smtClean="0"/>
              <a:t>WSDM'2014 @ New York City</a:t>
            </a:r>
            <a:endParaRPr lang="en-US"/>
          </a:p>
        </p:txBody>
      </p:sp>
      <p:sp>
        <p:nvSpPr>
          <p:cNvPr id="26" name="Slide Number Placeholder 25"/>
          <p:cNvSpPr>
            <a:spLocks noGrp="1"/>
          </p:cNvSpPr>
          <p:nvPr>
            <p:ph type="sldNum" sz="quarter" idx="12"/>
          </p:nvPr>
        </p:nvSpPr>
        <p:spPr/>
        <p:txBody>
          <a:bodyPr/>
          <a:lstStyle/>
          <a:p>
            <a:fld id="{3D083247-AE01-4CE0-8B06-309096672FD6}" type="slidenum">
              <a:rPr lang="en-US" smtClean="0"/>
              <a:t>24</a:t>
            </a:fld>
            <a:endParaRPr lang="en-US"/>
          </a:p>
        </p:txBody>
      </p:sp>
    </p:spTree>
    <p:extLst>
      <p:ext uri="{BB962C8B-B14F-4D97-AF65-F5344CB8AC3E}">
        <p14:creationId xmlns:p14="http://schemas.microsoft.com/office/powerpoint/2010/main" val="28833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Wanted: a model capturing heterogeneity </a:t>
            </a:r>
            <a:r>
              <a:rPr lang="en-US" dirty="0"/>
              <a:t>in users’ search behaviors</a:t>
            </a:r>
          </a:p>
        </p:txBody>
      </p:sp>
      <p:grpSp>
        <p:nvGrpSpPr>
          <p:cNvPr id="10" name="Group 9"/>
          <p:cNvGrpSpPr/>
          <p:nvPr/>
        </p:nvGrpSpPr>
        <p:grpSpPr>
          <a:xfrm>
            <a:off x="9117500" y="4133044"/>
            <a:ext cx="2726414" cy="2565098"/>
            <a:chOff x="8574041" y="4126738"/>
            <a:chExt cx="2726414" cy="2565098"/>
          </a:xfrm>
        </p:grpSpPr>
        <p:grpSp>
          <p:nvGrpSpPr>
            <p:cNvPr id="75" name="Group 74"/>
            <p:cNvGrpSpPr/>
            <p:nvPr/>
          </p:nvGrpSpPr>
          <p:grpSpPr>
            <a:xfrm>
              <a:off x="9067069" y="4498152"/>
              <a:ext cx="1823721" cy="1415143"/>
              <a:chOff x="1763486" y="3954689"/>
              <a:chExt cx="1823721" cy="1415143"/>
            </a:xfrm>
          </p:grpSpPr>
          <p:cxnSp>
            <p:nvCxnSpPr>
              <p:cNvPr id="76" name="Straight Arrow Connector 75"/>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8574041" y="4126738"/>
              <a:ext cx="1114425" cy="369332"/>
            </a:xfrm>
            <a:prstGeom prst="rect">
              <a:avLst/>
            </a:prstGeom>
            <a:noFill/>
          </p:spPr>
          <p:txBody>
            <a:bodyPr wrap="square" rtlCol="0">
              <a:spAutoFit/>
            </a:bodyPr>
            <a:lstStyle/>
            <a:p>
              <a:r>
                <a:rPr lang="en-US" dirty="0" smtClean="0"/>
                <a:t>BM25</a:t>
              </a:r>
              <a:endParaRPr lang="en-US" dirty="0"/>
            </a:p>
          </p:txBody>
        </p:sp>
        <p:sp>
          <p:nvSpPr>
            <p:cNvPr id="81" name="TextBox 80"/>
            <p:cNvSpPr txBox="1"/>
            <p:nvPr/>
          </p:nvSpPr>
          <p:spPr>
            <a:xfrm>
              <a:off x="10186030" y="5883546"/>
              <a:ext cx="1114425" cy="369332"/>
            </a:xfrm>
            <a:prstGeom prst="rect">
              <a:avLst/>
            </a:prstGeom>
            <a:noFill/>
          </p:spPr>
          <p:txBody>
            <a:bodyPr wrap="square" rtlCol="0">
              <a:spAutoFit/>
            </a:bodyPr>
            <a:lstStyle/>
            <a:p>
              <a:r>
                <a:rPr lang="en-US" dirty="0" smtClean="0"/>
                <a:t>PageRank</a:t>
              </a:r>
              <a:endParaRPr lang="en-US" dirty="0"/>
            </a:p>
          </p:txBody>
        </p:sp>
        <p:pic>
          <p:nvPicPr>
            <p:cNvPr id="87"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0974" y="450087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1274" y="552374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6360" y="560827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246" y="4293756"/>
              <a:ext cx="365760" cy="274320"/>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p:cNvSpPr txBox="1"/>
            <p:nvPr/>
          </p:nvSpPr>
          <p:spPr>
            <a:xfrm>
              <a:off x="9090494" y="6230171"/>
              <a:ext cx="1905000" cy="461665"/>
            </a:xfrm>
            <a:prstGeom prst="rect">
              <a:avLst/>
            </a:prstGeom>
            <a:noFill/>
          </p:spPr>
          <p:txBody>
            <a:bodyPr wrap="square" rtlCol="0">
              <a:spAutoFit/>
            </a:bodyPr>
            <a:lstStyle/>
            <a:p>
              <a:pPr algn="ctr"/>
              <a:r>
                <a:rPr lang="en-US" sz="2400" dirty="0" smtClean="0">
                  <a:solidFill>
                    <a:srgbClr val="FF0000"/>
                  </a:solidFill>
                </a:rPr>
                <a:t>stock market</a:t>
              </a:r>
              <a:endParaRPr lang="en-US" sz="2400" dirty="0">
                <a:solidFill>
                  <a:srgbClr val="FF0000"/>
                </a:solidFill>
              </a:endParaRPr>
            </a:p>
          </p:txBody>
        </p:sp>
        <p:cxnSp>
          <p:nvCxnSpPr>
            <p:cNvPr id="95" name="Straight Arrow Connector 94"/>
            <p:cNvCxnSpPr>
              <a:stCxn id="89" idx="0"/>
            </p:cNvCxnSpPr>
            <p:nvPr/>
          </p:nvCxnSpPr>
          <p:spPr>
            <a:xfrm flipV="1">
              <a:off x="9486277" y="4634854"/>
              <a:ext cx="696925" cy="973416"/>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8"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3750" y="5316656"/>
              <a:ext cx="239834"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528043" y="4128820"/>
            <a:ext cx="2696906" cy="2558233"/>
            <a:chOff x="6528043" y="4128820"/>
            <a:chExt cx="2696906" cy="2558233"/>
          </a:xfrm>
        </p:grpSpPr>
        <p:sp>
          <p:nvSpPr>
            <p:cNvPr id="80" name="TextBox 79"/>
            <p:cNvSpPr txBox="1"/>
            <p:nvPr/>
          </p:nvSpPr>
          <p:spPr>
            <a:xfrm>
              <a:off x="8090485" y="5910120"/>
              <a:ext cx="1114425" cy="369332"/>
            </a:xfrm>
            <a:prstGeom prst="rect">
              <a:avLst/>
            </a:prstGeom>
            <a:noFill/>
          </p:spPr>
          <p:txBody>
            <a:bodyPr wrap="square" rtlCol="0">
              <a:spAutoFit/>
            </a:bodyPr>
            <a:lstStyle/>
            <a:p>
              <a:r>
                <a:rPr lang="en-US" dirty="0" smtClean="0"/>
                <a:t>PageRank</a:t>
              </a:r>
              <a:endParaRPr lang="en-US" dirty="0"/>
            </a:p>
          </p:txBody>
        </p:sp>
        <p:grpSp>
          <p:nvGrpSpPr>
            <p:cNvPr id="9" name="Group 8"/>
            <p:cNvGrpSpPr/>
            <p:nvPr/>
          </p:nvGrpSpPr>
          <p:grpSpPr>
            <a:xfrm>
              <a:off x="6528043" y="4128820"/>
              <a:ext cx="2696906" cy="2558233"/>
              <a:chOff x="6528043" y="4128820"/>
              <a:chExt cx="2696906" cy="2558233"/>
            </a:xfrm>
          </p:grpSpPr>
          <p:grpSp>
            <p:nvGrpSpPr>
              <p:cNvPr id="72" name="Group 71"/>
              <p:cNvGrpSpPr/>
              <p:nvPr/>
            </p:nvGrpSpPr>
            <p:grpSpPr>
              <a:xfrm>
                <a:off x="7008789" y="4498152"/>
                <a:ext cx="1823721" cy="1415143"/>
                <a:chOff x="1763486" y="3954689"/>
                <a:chExt cx="1823721" cy="1415143"/>
              </a:xfrm>
            </p:grpSpPr>
            <p:cxnSp>
              <p:nvCxnSpPr>
                <p:cNvPr id="73" name="Straight Arrow Connector 72"/>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6528043" y="4128820"/>
                <a:ext cx="1114425" cy="369332"/>
              </a:xfrm>
              <a:prstGeom prst="rect">
                <a:avLst/>
              </a:prstGeom>
              <a:noFill/>
            </p:spPr>
            <p:txBody>
              <a:bodyPr wrap="square" rtlCol="0">
                <a:spAutoFit/>
              </a:bodyPr>
              <a:lstStyle/>
              <a:p>
                <a:r>
                  <a:rPr lang="en-US" dirty="0" smtClean="0"/>
                  <a:t>BM25</a:t>
                </a:r>
                <a:endParaRPr lang="en-US" dirty="0"/>
              </a:p>
            </p:txBody>
          </p:sp>
          <p:pic>
            <p:nvPicPr>
              <p:cNvPr id="82"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2575" y="5090373"/>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1911" y="5437533"/>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152" y="5300373"/>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800" y="5163045"/>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5794" y="5505842"/>
                <a:ext cx="365760" cy="27432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6738315" y="6225388"/>
                <a:ext cx="2486634" cy="461665"/>
              </a:xfrm>
              <a:prstGeom prst="rect">
                <a:avLst/>
              </a:prstGeom>
              <a:noFill/>
            </p:spPr>
            <p:txBody>
              <a:bodyPr wrap="square" rtlCol="0">
                <a:spAutoFit/>
              </a:bodyPr>
              <a:lstStyle/>
              <a:p>
                <a:pPr algn="ctr"/>
                <a:r>
                  <a:rPr lang="en-US" sz="2400" dirty="0" smtClean="0">
                    <a:solidFill>
                      <a:srgbClr val="7030A0"/>
                    </a:solidFill>
                  </a:rPr>
                  <a:t>nutrition of fruits</a:t>
                </a:r>
                <a:endParaRPr lang="en-US" sz="2400" dirty="0">
                  <a:solidFill>
                    <a:srgbClr val="7030A0"/>
                  </a:solidFill>
                </a:endParaRPr>
              </a:p>
            </p:txBody>
          </p:sp>
          <p:cxnSp>
            <p:nvCxnSpPr>
              <p:cNvPr id="94" name="Straight Arrow Connector 93"/>
              <p:cNvCxnSpPr/>
              <p:nvPr/>
            </p:nvCxnSpPr>
            <p:spPr>
              <a:xfrm>
                <a:off x="7649072" y="5421656"/>
                <a:ext cx="927386" cy="64320"/>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3"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441" y="5005579"/>
                <a:ext cx="239834" cy="27432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 name="Group 13"/>
          <p:cNvGrpSpPr/>
          <p:nvPr/>
        </p:nvGrpSpPr>
        <p:grpSpPr>
          <a:xfrm>
            <a:off x="153730" y="1767324"/>
            <a:ext cx="5911989" cy="4807075"/>
            <a:chOff x="153730" y="1767324"/>
            <a:chExt cx="5911989" cy="4807075"/>
          </a:xfrm>
        </p:grpSpPr>
        <p:grpSp>
          <p:nvGrpSpPr>
            <p:cNvPr id="58" name="Group 57"/>
            <p:cNvGrpSpPr/>
            <p:nvPr/>
          </p:nvGrpSpPr>
          <p:grpSpPr>
            <a:xfrm>
              <a:off x="1450377" y="1767324"/>
              <a:ext cx="4615342" cy="1828444"/>
              <a:chOff x="1015191" y="1852520"/>
              <a:chExt cx="4615342" cy="1828444"/>
            </a:xfrm>
          </p:grpSpPr>
          <p:sp>
            <p:nvSpPr>
              <p:cNvPr id="59" name="Cloud Callout 58"/>
              <p:cNvSpPr/>
              <p:nvPr/>
            </p:nvSpPr>
            <p:spPr>
              <a:xfrm>
                <a:off x="1015191" y="1873854"/>
                <a:ext cx="3864429" cy="1777774"/>
              </a:xfrm>
              <a:prstGeom prst="cloudCallout">
                <a:avLst>
                  <a:gd name="adj1" fmla="val -56889"/>
                  <a:gd name="adj2" fmla="val 6157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425395" y="1964404"/>
                <a:ext cx="2102017" cy="523220"/>
              </a:xfrm>
              <a:prstGeom prst="rect">
                <a:avLst/>
              </a:prstGeom>
              <a:noFill/>
            </p:spPr>
            <p:txBody>
              <a:bodyPr wrap="square" rtlCol="0">
                <a:spAutoFit/>
              </a:bodyPr>
              <a:lstStyle/>
              <a:p>
                <a:r>
                  <a:rPr lang="en-US" sz="2800" dirty="0" smtClean="0">
                    <a:solidFill>
                      <a:srgbClr val="FF0000"/>
                    </a:solidFill>
                  </a:rPr>
                  <a:t>Stock market</a:t>
                </a:r>
                <a:endParaRPr lang="en-US" sz="2800" dirty="0">
                  <a:solidFill>
                    <a:srgbClr val="FF0000"/>
                  </a:solidFill>
                </a:endParaRPr>
              </a:p>
            </p:txBody>
          </p:sp>
          <p:sp>
            <p:nvSpPr>
              <p:cNvPr id="61" name="TextBox 60"/>
              <p:cNvSpPr txBox="1"/>
              <p:nvPr/>
            </p:nvSpPr>
            <p:spPr>
              <a:xfrm>
                <a:off x="2797110" y="1852520"/>
                <a:ext cx="1758287" cy="369332"/>
              </a:xfrm>
              <a:prstGeom prst="rect">
                <a:avLst/>
              </a:prstGeom>
              <a:noFill/>
            </p:spPr>
            <p:txBody>
              <a:bodyPr wrap="square" rtlCol="0">
                <a:spAutoFit/>
              </a:bodyPr>
              <a:lstStyle/>
              <a:p>
                <a:r>
                  <a:rPr lang="en-US" dirty="0" smtClean="0">
                    <a:solidFill>
                      <a:srgbClr val="FF0000"/>
                    </a:solidFill>
                  </a:rPr>
                  <a:t>market report </a:t>
                </a:r>
                <a:endParaRPr lang="en-US" dirty="0">
                  <a:solidFill>
                    <a:srgbClr val="FF0000"/>
                  </a:solidFill>
                </a:endParaRPr>
              </a:p>
            </p:txBody>
          </p:sp>
          <p:sp>
            <p:nvSpPr>
              <p:cNvPr id="62" name="TextBox 61"/>
              <p:cNvSpPr txBox="1"/>
              <p:nvPr/>
            </p:nvSpPr>
            <p:spPr>
              <a:xfrm>
                <a:off x="3350018" y="2154297"/>
                <a:ext cx="1540729" cy="430887"/>
              </a:xfrm>
              <a:prstGeom prst="rect">
                <a:avLst/>
              </a:prstGeom>
              <a:noFill/>
            </p:spPr>
            <p:txBody>
              <a:bodyPr wrap="square" rtlCol="0">
                <a:spAutoFit/>
              </a:bodyPr>
              <a:lstStyle/>
              <a:p>
                <a:r>
                  <a:rPr lang="en-US" sz="2200" dirty="0" smtClean="0">
                    <a:solidFill>
                      <a:srgbClr val="FF0000"/>
                    </a:solidFill>
                  </a:rPr>
                  <a:t>AAPL</a:t>
                </a:r>
                <a:endParaRPr lang="en-US" sz="2200" dirty="0">
                  <a:solidFill>
                    <a:srgbClr val="FF0000"/>
                  </a:solidFill>
                </a:endParaRPr>
              </a:p>
            </p:txBody>
          </p:sp>
          <p:sp>
            <p:nvSpPr>
              <p:cNvPr id="63" name="TextBox 62"/>
              <p:cNvSpPr txBox="1"/>
              <p:nvPr/>
            </p:nvSpPr>
            <p:spPr>
              <a:xfrm>
                <a:off x="2751670" y="2402427"/>
                <a:ext cx="1374326" cy="461665"/>
              </a:xfrm>
              <a:prstGeom prst="rect">
                <a:avLst/>
              </a:prstGeom>
              <a:noFill/>
            </p:spPr>
            <p:txBody>
              <a:bodyPr wrap="square" rtlCol="0">
                <a:spAutoFit/>
              </a:bodyPr>
              <a:lstStyle/>
              <a:p>
                <a:r>
                  <a:rPr lang="en-US" sz="2400" dirty="0" smtClean="0">
                    <a:solidFill>
                      <a:srgbClr val="FF0000"/>
                    </a:solidFill>
                  </a:rPr>
                  <a:t>apple</a:t>
                </a:r>
                <a:endParaRPr lang="en-US" sz="2400" dirty="0">
                  <a:solidFill>
                    <a:srgbClr val="FF0000"/>
                  </a:solidFill>
                </a:endParaRPr>
              </a:p>
            </p:txBody>
          </p:sp>
          <p:sp>
            <p:nvSpPr>
              <p:cNvPr id="64" name="TextBox 63"/>
              <p:cNvSpPr txBox="1"/>
              <p:nvPr/>
            </p:nvSpPr>
            <p:spPr>
              <a:xfrm>
                <a:off x="1153253" y="2949312"/>
                <a:ext cx="1480457" cy="369332"/>
              </a:xfrm>
              <a:prstGeom prst="rect">
                <a:avLst/>
              </a:prstGeom>
              <a:noFill/>
            </p:spPr>
            <p:txBody>
              <a:bodyPr wrap="square" rtlCol="0">
                <a:spAutoFit/>
              </a:bodyPr>
              <a:lstStyle/>
              <a:p>
                <a:r>
                  <a:rPr lang="en-US" dirty="0" smtClean="0">
                    <a:solidFill>
                      <a:srgbClr val="FF0000"/>
                    </a:solidFill>
                  </a:rPr>
                  <a:t>TWTR</a:t>
                </a:r>
                <a:endParaRPr lang="en-US" dirty="0">
                  <a:solidFill>
                    <a:srgbClr val="FF0000"/>
                  </a:solidFill>
                </a:endParaRPr>
              </a:p>
            </p:txBody>
          </p:sp>
          <p:sp>
            <p:nvSpPr>
              <p:cNvPr id="65" name="TextBox 64"/>
              <p:cNvSpPr txBox="1"/>
              <p:nvPr/>
            </p:nvSpPr>
            <p:spPr>
              <a:xfrm>
                <a:off x="1456100" y="2558363"/>
                <a:ext cx="1407822" cy="400110"/>
              </a:xfrm>
              <a:prstGeom prst="rect">
                <a:avLst/>
              </a:prstGeom>
              <a:noFill/>
            </p:spPr>
            <p:txBody>
              <a:bodyPr wrap="square" rtlCol="0">
                <a:spAutoFit/>
              </a:bodyPr>
              <a:lstStyle/>
              <a:p>
                <a:r>
                  <a:rPr lang="en-US" sz="2000" dirty="0" smtClean="0">
                    <a:solidFill>
                      <a:srgbClr val="7030A0"/>
                    </a:solidFill>
                  </a:rPr>
                  <a:t>apple</a:t>
                </a:r>
                <a:endParaRPr lang="en-US" sz="2000" dirty="0">
                  <a:solidFill>
                    <a:srgbClr val="7030A0"/>
                  </a:solidFill>
                </a:endParaRPr>
              </a:p>
            </p:txBody>
          </p:sp>
          <p:sp>
            <p:nvSpPr>
              <p:cNvPr id="66" name="TextBox 65"/>
              <p:cNvSpPr txBox="1"/>
              <p:nvPr/>
            </p:nvSpPr>
            <p:spPr>
              <a:xfrm>
                <a:off x="3785607" y="2452692"/>
                <a:ext cx="1193710" cy="369332"/>
              </a:xfrm>
              <a:prstGeom prst="rect">
                <a:avLst/>
              </a:prstGeom>
              <a:noFill/>
            </p:spPr>
            <p:txBody>
              <a:bodyPr wrap="square" rtlCol="0">
                <a:spAutoFit/>
              </a:bodyPr>
              <a:lstStyle/>
              <a:p>
                <a:r>
                  <a:rPr lang="en-US" dirty="0" smtClean="0">
                    <a:solidFill>
                      <a:srgbClr val="7030A0"/>
                    </a:solidFill>
                  </a:rPr>
                  <a:t>orange</a:t>
                </a:r>
                <a:endParaRPr lang="en-US" dirty="0">
                  <a:solidFill>
                    <a:srgbClr val="7030A0"/>
                  </a:solidFill>
                </a:endParaRPr>
              </a:p>
            </p:txBody>
          </p:sp>
          <p:sp>
            <p:nvSpPr>
              <p:cNvPr id="67" name="TextBox 66"/>
              <p:cNvSpPr txBox="1"/>
              <p:nvPr/>
            </p:nvSpPr>
            <p:spPr>
              <a:xfrm>
                <a:off x="2591430" y="3311632"/>
                <a:ext cx="987179" cy="369332"/>
              </a:xfrm>
              <a:prstGeom prst="rect">
                <a:avLst/>
              </a:prstGeom>
              <a:noFill/>
            </p:spPr>
            <p:txBody>
              <a:bodyPr wrap="square" rtlCol="0">
                <a:spAutoFit/>
              </a:bodyPr>
              <a:lstStyle/>
              <a:p>
                <a:r>
                  <a:rPr lang="en-US" dirty="0" smtClean="0">
                    <a:solidFill>
                      <a:srgbClr val="7030A0"/>
                    </a:solidFill>
                  </a:rPr>
                  <a:t>banana</a:t>
                </a:r>
                <a:endParaRPr lang="en-US" dirty="0">
                  <a:solidFill>
                    <a:srgbClr val="7030A0"/>
                  </a:solidFill>
                </a:endParaRPr>
              </a:p>
            </p:txBody>
          </p:sp>
          <p:sp>
            <p:nvSpPr>
              <p:cNvPr id="68" name="TextBox 67"/>
              <p:cNvSpPr txBox="1"/>
              <p:nvPr/>
            </p:nvSpPr>
            <p:spPr>
              <a:xfrm>
                <a:off x="1731840" y="3151091"/>
                <a:ext cx="1399051" cy="369332"/>
              </a:xfrm>
              <a:prstGeom prst="rect">
                <a:avLst/>
              </a:prstGeom>
              <a:noFill/>
            </p:spPr>
            <p:txBody>
              <a:bodyPr wrap="square" rtlCol="0">
                <a:spAutoFit/>
              </a:bodyPr>
              <a:lstStyle/>
              <a:p>
                <a:r>
                  <a:rPr lang="en-US" dirty="0">
                    <a:solidFill>
                      <a:srgbClr val="7030A0"/>
                    </a:solidFill>
                  </a:rPr>
                  <a:t>nutrition</a:t>
                </a:r>
              </a:p>
            </p:txBody>
          </p:sp>
          <p:sp>
            <p:nvSpPr>
              <p:cNvPr id="69" name="TextBox 68"/>
              <p:cNvSpPr txBox="1"/>
              <p:nvPr/>
            </p:nvSpPr>
            <p:spPr>
              <a:xfrm>
                <a:off x="2604056" y="2937817"/>
                <a:ext cx="1906309" cy="461665"/>
              </a:xfrm>
              <a:prstGeom prst="rect">
                <a:avLst/>
              </a:prstGeom>
              <a:noFill/>
            </p:spPr>
            <p:txBody>
              <a:bodyPr wrap="square" rtlCol="0">
                <a:spAutoFit/>
              </a:bodyPr>
              <a:lstStyle/>
              <a:p>
                <a:r>
                  <a:rPr lang="en-US" sz="2400" dirty="0" smtClean="0">
                    <a:solidFill>
                      <a:srgbClr val="7030A0"/>
                    </a:solidFill>
                  </a:rPr>
                  <a:t>fruit receipt</a:t>
                </a:r>
                <a:endParaRPr lang="en-US" sz="2400" dirty="0">
                  <a:solidFill>
                    <a:srgbClr val="7030A0"/>
                  </a:solidFill>
                </a:endParaRPr>
              </a:p>
            </p:txBody>
          </p:sp>
          <p:sp>
            <p:nvSpPr>
              <p:cNvPr id="70" name="TextBox 69"/>
              <p:cNvSpPr txBox="1"/>
              <p:nvPr/>
            </p:nvSpPr>
            <p:spPr>
              <a:xfrm>
                <a:off x="2280886" y="2753760"/>
                <a:ext cx="2143893" cy="369332"/>
              </a:xfrm>
              <a:prstGeom prst="rect">
                <a:avLst/>
              </a:prstGeom>
              <a:noFill/>
            </p:spPr>
            <p:txBody>
              <a:bodyPr wrap="square" rtlCol="0">
                <a:spAutoFit/>
              </a:bodyPr>
              <a:lstStyle/>
              <a:p>
                <a:r>
                  <a:rPr lang="en-US" dirty="0" smtClean="0">
                    <a:solidFill>
                      <a:srgbClr val="FF0000"/>
                    </a:solidFill>
                  </a:rPr>
                  <a:t>fidelity online login</a:t>
                </a:r>
                <a:endParaRPr lang="en-US" dirty="0">
                  <a:solidFill>
                    <a:srgbClr val="FF0000"/>
                  </a:solidFill>
                </a:endParaRPr>
              </a:p>
            </p:txBody>
          </p:sp>
          <p:sp>
            <p:nvSpPr>
              <p:cNvPr id="71" name="TextBox 70"/>
              <p:cNvSpPr txBox="1"/>
              <p:nvPr/>
            </p:nvSpPr>
            <p:spPr>
              <a:xfrm>
                <a:off x="1554471" y="2285981"/>
                <a:ext cx="1572323" cy="369332"/>
              </a:xfrm>
              <a:prstGeom prst="rect">
                <a:avLst/>
              </a:prstGeom>
              <a:noFill/>
            </p:spPr>
            <p:txBody>
              <a:bodyPr wrap="square" rtlCol="0">
                <a:spAutoFit/>
              </a:bodyPr>
              <a:lstStyle/>
              <a:p>
                <a:r>
                  <a:rPr lang="en-US" dirty="0" smtClean="0">
                    <a:solidFill>
                      <a:srgbClr val="7030A0"/>
                    </a:solidFill>
                  </a:rPr>
                  <a:t>fruit smoothie</a:t>
                </a:r>
                <a:endParaRPr lang="en-US" dirty="0">
                  <a:solidFill>
                    <a:srgbClr val="7030A0"/>
                  </a:solidFill>
                </a:endParaRPr>
              </a:p>
            </p:txBody>
          </p:sp>
          <p:sp>
            <p:nvSpPr>
              <p:cNvPr id="116" name="TextBox 115"/>
              <p:cNvSpPr txBox="1"/>
              <p:nvPr/>
            </p:nvSpPr>
            <p:spPr>
              <a:xfrm>
                <a:off x="4089804" y="2110474"/>
                <a:ext cx="1540729" cy="430887"/>
              </a:xfrm>
              <a:prstGeom prst="rect">
                <a:avLst/>
              </a:prstGeom>
              <a:noFill/>
            </p:spPr>
            <p:txBody>
              <a:bodyPr wrap="square" rtlCol="0">
                <a:spAutoFit/>
              </a:bodyPr>
              <a:lstStyle/>
              <a:p>
                <a:r>
                  <a:rPr lang="en-US" sz="2200" dirty="0" smtClean="0">
                    <a:solidFill>
                      <a:srgbClr val="FF0000"/>
                    </a:solidFill>
                  </a:rPr>
                  <a:t>FB</a:t>
                </a:r>
                <a:endParaRPr lang="en-US" sz="2200" dirty="0">
                  <a:solidFill>
                    <a:srgbClr val="FF0000"/>
                  </a:solidFill>
                </a:endParaRPr>
              </a:p>
            </p:txBody>
          </p:sp>
          <p:sp>
            <p:nvSpPr>
              <p:cNvPr id="137" name="TextBox 136"/>
              <p:cNvSpPr txBox="1"/>
              <p:nvPr/>
            </p:nvSpPr>
            <p:spPr>
              <a:xfrm>
                <a:off x="1815974" y="2927575"/>
                <a:ext cx="1480457" cy="369332"/>
              </a:xfrm>
              <a:prstGeom prst="rect">
                <a:avLst/>
              </a:prstGeom>
              <a:noFill/>
            </p:spPr>
            <p:txBody>
              <a:bodyPr wrap="square" rtlCol="0">
                <a:spAutoFit/>
              </a:bodyPr>
              <a:lstStyle/>
              <a:p>
                <a:r>
                  <a:rPr lang="en-US" dirty="0" smtClean="0">
                    <a:solidFill>
                      <a:srgbClr val="FF0000"/>
                    </a:solidFill>
                  </a:rPr>
                  <a:t>GOOG</a:t>
                </a:r>
                <a:endParaRPr lang="en-US" dirty="0">
                  <a:solidFill>
                    <a:srgbClr val="FF0000"/>
                  </a:solidFill>
                </a:endParaRPr>
              </a:p>
            </p:txBody>
          </p:sp>
        </p:grpSp>
        <p:pic>
          <p:nvPicPr>
            <p:cNvPr id="96" name="Picture 14"/>
            <p:cNvPicPr>
              <a:picLocks noChangeAspect="1" noChangeArrowheads="1"/>
            </p:cNvPicPr>
            <p:nvPr/>
          </p:nvPicPr>
          <p:blipFill>
            <a:blip r:embed="rId5" cstate="print"/>
            <a:srcRect/>
            <a:stretch>
              <a:fillRect/>
            </a:stretch>
          </p:blipFill>
          <p:spPr bwMode="auto">
            <a:xfrm>
              <a:off x="153730" y="3699452"/>
              <a:ext cx="841121" cy="841121"/>
            </a:xfrm>
            <a:prstGeom prst="rect">
              <a:avLst/>
            </a:prstGeom>
            <a:noFill/>
            <a:ln w="9525">
              <a:noFill/>
              <a:miter lim="800000"/>
              <a:headEnd/>
              <a:tailEnd/>
            </a:ln>
          </p:spPr>
        </p:pic>
        <p:cxnSp>
          <p:nvCxnSpPr>
            <p:cNvPr id="90" name="Straight Arrow Connector 89"/>
            <p:cNvCxnSpPr/>
            <p:nvPr/>
          </p:nvCxnSpPr>
          <p:spPr>
            <a:xfrm flipH="1" flipV="1">
              <a:off x="1934516" y="4328366"/>
              <a:ext cx="4536" cy="1830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1934516" y="6155197"/>
              <a:ext cx="2691268" cy="1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805497" y="3937984"/>
              <a:ext cx="1114425" cy="369332"/>
            </a:xfrm>
            <a:prstGeom prst="rect">
              <a:avLst/>
            </a:prstGeom>
            <a:noFill/>
          </p:spPr>
          <p:txBody>
            <a:bodyPr wrap="square" rtlCol="0">
              <a:spAutoFit/>
            </a:bodyPr>
            <a:lstStyle/>
            <a:p>
              <a:r>
                <a:rPr lang="en-US" dirty="0" smtClean="0"/>
                <a:t>BM25</a:t>
              </a:r>
              <a:endParaRPr lang="en-US" dirty="0"/>
            </a:p>
          </p:txBody>
        </p:sp>
        <p:sp>
          <p:nvSpPr>
            <p:cNvPr id="100" name="TextBox 99"/>
            <p:cNvSpPr txBox="1"/>
            <p:nvPr/>
          </p:nvSpPr>
          <p:spPr>
            <a:xfrm>
              <a:off x="3783625" y="6205067"/>
              <a:ext cx="1114425" cy="369332"/>
            </a:xfrm>
            <a:prstGeom prst="rect">
              <a:avLst/>
            </a:prstGeom>
            <a:noFill/>
          </p:spPr>
          <p:txBody>
            <a:bodyPr wrap="square" rtlCol="0">
              <a:spAutoFit/>
            </a:bodyPr>
            <a:lstStyle/>
            <a:p>
              <a:r>
                <a:rPr lang="en-US" dirty="0" smtClean="0"/>
                <a:t>PageRank</a:t>
              </a:r>
              <a:endParaRPr lang="en-US" dirty="0"/>
            </a:p>
          </p:txBody>
        </p:sp>
        <p:pic>
          <p:nvPicPr>
            <p:cNvPr id="101"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391" y="5202963"/>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3076" y="5773561"/>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2296" y="557466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536" y="4636338"/>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5166" y="5512685"/>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5276" y="4307316"/>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1724" y="570816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1243" y="4994755"/>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4756" y="4609269"/>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599" y="4334949"/>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112" name="Straight Arrow Connector 111"/>
            <p:cNvCxnSpPr/>
            <p:nvPr/>
          </p:nvCxnSpPr>
          <p:spPr>
            <a:xfrm flipV="1">
              <a:off x="2498272" y="5002079"/>
              <a:ext cx="1982654" cy="667968"/>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13"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5284" y="5223561"/>
              <a:ext cx="239834"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8976015" y="1842892"/>
            <a:ext cx="3119691" cy="2274335"/>
            <a:chOff x="8475271" y="1842892"/>
            <a:chExt cx="3119691" cy="2274335"/>
          </a:xfrm>
        </p:grpSpPr>
        <p:sp>
          <p:nvSpPr>
            <p:cNvPr id="136" name="TextBox 135"/>
            <p:cNvSpPr txBox="1"/>
            <p:nvPr/>
          </p:nvSpPr>
          <p:spPr>
            <a:xfrm rot="2142250">
              <a:off x="9633620" y="3747895"/>
              <a:ext cx="1508589" cy="369332"/>
            </a:xfrm>
            <a:prstGeom prst="rect">
              <a:avLst/>
            </a:prstGeom>
            <a:noFill/>
          </p:spPr>
          <p:txBody>
            <a:bodyPr wrap="square" rtlCol="0">
              <a:spAutoFit/>
            </a:bodyPr>
            <a:lstStyle/>
            <a:p>
              <a:r>
                <a:rPr lang="en-US" dirty="0" smtClean="0"/>
                <a:t>market report</a:t>
              </a:r>
              <a:endParaRPr lang="en-US" dirty="0"/>
            </a:p>
          </p:txBody>
        </p:sp>
        <p:grpSp>
          <p:nvGrpSpPr>
            <p:cNvPr id="7" name="Group 6"/>
            <p:cNvGrpSpPr/>
            <p:nvPr/>
          </p:nvGrpSpPr>
          <p:grpSpPr>
            <a:xfrm>
              <a:off x="8475271" y="1842892"/>
              <a:ext cx="3119691" cy="2262525"/>
              <a:chOff x="8475271" y="1842892"/>
              <a:chExt cx="3119691" cy="2262525"/>
            </a:xfrm>
          </p:grpSpPr>
          <p:grpSp>
            <p:nvGrpSpPr>
              <p:cNvPr id="6" name="Group 5"/>
              <p:cNvGrpSpPr/>
              <p:nvPr/>
            </p:nvGrpSpPr>
            <p:grpSpPr>
              <a:xfrm>
                <a:off x="9071605" y="2007586"/>
                <a:ext cx="1823721" cy="1415143"/>
                <a:chOff x="7010435" y="1844086"/>
                <a:chExt cx="1823721" cy="1415143"/>
              </a:xfrm>
            </p:grpSpPr>
            <p:grpSp>
              <p:nvGrpSpPr>
                <p:cNvPr id="117" name="Group 116"/>
                <p:cNvGrpSpPr/>
                <p:nvPr/>
              </p:nvGrpSpPr>
              <p:grpSpPr>
                <a:xfrm>
                  <a:off x="7010435" y="1844086"/>
                  <a:ext cx="1823721" cy="1415143"/>
                  <a:chOff x="1763486" y="3954689"/>
                  <a:chExt cx="1823721" cy="1415143"/>
                </a:xfrm>
              </p:grpSpPr>
              <p:cxnSp>
                <p:nvCxnSpPr>
                  <p:cNvPr id="118" name="Straight Arrow Connector 117"/>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083484" y="2270258"/>
                  <a:ext cx="184091" cy="971510"/>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7406023" y="2927406"/>
                  <a:ext cx="184091" cy="31436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727949" y="2659040"/>
                  <a:ext cx="184091" cy="57874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8058484" y="2817149"/>
                  <a:ext cx="184091" cy="42235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8386628" y="2922644"/>
                  <a:ext cx="184091" cy="31618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p:cNvSpPr txBox="1"/>
              <p:nvPr/>
            </p:nvSpPr>
            <p:spPr>
              <a:xfrm rot="2142250">
                <a:off x="9064121" y="3736085"/>
                <a:ext cx="1414487" cy="369332"/>
              </a:xfrm>
              <a:prstGeom prst="rect">
                <a:avLst/>
              </a:prstGeom>
              <a:noFill/>
            </p:spPr>
            <p:txBody>
              <a:bodyPr wrap="square" rtlCol="0">
                <a:spAutoFit/>
              </a:bodyPr>
              <a:lstStyle/>
              <a:p>
                <a:r>
                  <a:rPr lang="en-US" dirty="0" smtClean="0"/>
                  <a:t>stock market</a:t>
                </a:r>
                <a:endParaRPr lang="en-US" dirty="0"/>
              </a:p>
            </p:txBody>
          </p:sp>
          <p:sp>
            <p:nvSpPr>
              <p:cNvPr id="135" name="TextBox 134"/>
              <p:cNvSpPr txBox="1"/>
              <p:nvPr/>
            </p:nvSpPr>
            <p:spPr>
              <a:xfrm rot="2142250">
                <a:off x="10365724" y="3672344"/>
                <a:ext cx="1229238" cy="369332"/>
              </a:xfrm>
              <a:prstGeom prst="rect">
                <a:avLst/>
              </a:prstGeom>
              <a:noFill/>
            </p:spPr>
            <p:txBody>
              <a:bodyPr wrap="square" rtlCol="0">
                <a:spAutoFit/>
              </a:bodyPr>
              <a:lstStyle/>
              <a:p>
                <a:r>
                  <a:rPr lang="en-US" dirty="0" smtClean="0"/>
                  <a:t>apple</a:t>
                </a:r>
                <a:endParaRPr lang="en-US" dirty="0"/>
              </a:p>
            </p:txBody>
          </p:sp>
          <p:sp>
            <p:nvSpPr>
              <p:cNvPr id="5" name="TextBox 4"/>
              <p:cNvSpPr txBox="1"/>
              <p:nvPr/>
            </p:nvSpPr>
            <p:spPr>
              <a:xfrm>
                <a:off x="8475271" y="1842892"/>
                <a:ext cx="1011006" cy="369332"/>
              </a:xfrm>
              <a:prstGeom prst="rect">
                <a:avLst/>
              </a:prstGeom>
              <a:noFill/>
            </p:spPr>
            <p:txBody>
              <a:bodyPr wrap="square" rtlCol="0">
                <a:spAutoFit/>
              </a:bodyPr>
              <a:lstStyle/>
              <a:p>
                <a:r>
                  <a:rPr lang="en-US" dirty="0" smtClean="0"/>
                  <a:t>p(Q)</a:t>
                </a:r>
                <a:endParaRPr lang="en-US" dirty="0"/>
              </a:p>
            </p:txBody>
          </p:sp>
        </p:grpSp>
      </p:grpSp>
      <p:grpSp>
        <p:nvGrpSpPr>
          <p:cNvPr id="8" name="Group 7"/>
          <p:cNvGrpSpPr/>
          <p:nvPr/>
        </p:nvGrpSpPr>
        <p:grpSpPr>
          <a:xfrm>
            <a:off x="6404403" y="1821290"/>
            <a:ext cx="2959774" cy="2231285"/>
            <a:chOff x="6404403" y="1821290"/>
            <a:chExt cx="2959774" cy="2231285"/>
          </a:xfrm>
        </p:grpSpPr>
        <p:grpSp>
          <p:nvGrpSpPr>
            <p:cNvPr id="4" name="Group 3"/>
            <p:cNvGrpSpPr/>
            <p:nvPr/>
          </p:nvGrpSpPr>
          <p:grpSpPr>
            <a:xfrm>
              <a:off x="7013325" y="2011723"/>
              <a:ext cx="1823721" cy="1415143"/>
              <a:chOff x="9026451" y="1835346"/>
              <a:chExt cx="1823721" cy="1415143"/>
            </a:xfrm>
          </p:grpSpPr>
          <p:grpSp>
            <p:nvGrpSpPr>
              <p:cNvPr id="120" name="Group 119"/>
              <p:cNvGrpSpPr/>
              <p:nvPr/>
            </p:nvGrpSpPr>
            <p:grpSpPr>
              <a:xfrm>
                <a:off x="9026451" y="1835346"/>
                <a:ext cx="1823721" cy="1415143"/>
                <a:chOff x="1763486" y="3954689"/>
                <a:chExt cx="1823721" cy="1415143"/>
              </a:xfrm>
            </p:grpSpPr>
            <p:cxnSp>
              <p:nvCxnSpPr>
                <p:cNvPr id="121" name="Straight Arrow Connector 120"/>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27" name="Rectangle 126"/>
              <p:cNvSpPr/>
              <p:nvPr/>
            </p:nvSpPr>
            <p:spPr>
              <a:xfrm>
                <a:off x="9116156" y="3135258"/>
                <a:ext cx="184091" cy="106510"/>
              </a:xfrm>
              <a:prstGeom prst="rect">
                <a:avLst/>
              </a:prstGeom>
              <a:solidFill>
                <a:srgbClr val="FF33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9438695" y="2927406"/>
                <a:ext cx="184091" cy="314361"/>
              </a:xfrm>
              <a:prstGeom prst="rect">
                <a:avLst/>
              </a:prstGeom>
              <a:solidFill>
                <a:srgbClr val="FF33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9760621" y="2369770"/>
                <a:ext cx="184091" cy="868019"/>
              </a:xfrm>
              <a:prstGeom prst="rect">
                <a:avLst/>
              </a:prstGeom>
              <a:solidFill>
                <a:srgbClr val="FF33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0091156" y="3060235"/>
                <a:ext cx="184091" cy="179265"/>
              </a:xfrm>
              <a:prstGeom prst="rect">
                <a:avLst/>
              </a:prstGeom>
              <a:solidFill>
                <a:srgbClr val="FF33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0419300" y="2612334"/>
                <a:ext cx="184091" cy="626491"/>
              </a:xfrm>
              <a:prstGeom prst="rect">
                <a:avLst/>
              </a:prstGeom>
              <a:solidFill>
                <a:srgbClr val="FF33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rot="2142250">
              <a:off x="7042050" y="3501857"/>
              <a:ext cx="739280" cy="369332"/>
            </a:xfrm>
            <a:prstGeom prst="rect">
              <a:avLst/>
            </a:prstGeom>
            <a:noFill/>
          </p:spPr>
          <p:txBody>
            <a:bodyPr wrap="square" rtlCol="0">
              <a:spAutoFit/>
            </a:bodyPr>
            <a:lstStyle/>
            <a:p>
              <a:r>
                <a:rPr lang="en-US" dirty="0" smtClean="0"/>
                <a:t>apple</a:t>
              </a:r>
              <a:endParaRPr lang="en-US" dirty="0"/>
            </a:p>
          </p:txBody>
        </p:sp>
        <p:sp>
          <p:nvSpPr>
            <p:cNvPr id="132" name="TextBox 131"/>
            <p:cNvSpPr txBox="1"/>
            <p:nvPr/>
          </p:nvSpPr>
          <p:spPr>
            <a:xfrm rot="2142250">
              <a:off x="7624180" y="3683243"/>
              <a:ext cx="1341346" cy="369332"/>
            </a:xfrm>
            <a:prstGeom prst="rect">
              <a:avLst/>
            </a:prstGeom>
            <a:noFill/>
          </p:spPr>
          <p:txBody>
            <a:bodyPr wrap="square" rtlCol="0">
              <a:spAutoFit/>
            </a:bodyPr>
            <a:lstStyle/>
            <a:p>
              <a:r>
                <a:rPr lang="en-US" dirty="0" smtClean="0"/>
                <a:t>fruit receipt</a:t>
              </a:r>
              <a:endParaRPr lang="en-US" dirty="0"/>
            </a:p>
          </p:txBody>
        </p:sp>
        <p:sp>
          <p:nvSpPr>
            <p:cNvPr id="133" name="TextBox 132"/>
            <p:cNvSpPr txBox="1"/>
            <p:nvPr/>
          </p:nvSpPr>
          <p:spPr>
            <a:xfrm rot="2142250">
              <a:off x="8320394" y="3590137"/>
              <a:ext cx="1043783" cy="369332"/>
            </a:xfrm>
            <a:prstGeom prst="rect">
              <a:avLst/>
            </a:prstGeom>
            <a:noFill/>
          </p:spPr>
          <p:txBody>
            <a:bodyPr wrap="square" rtlCol="0">
              <a:spAutoFit/>
            </a:bodyPr>
            <a:lstStyle/>
            <a:p>
              <a:r>
                <a:rPr lang="en-US" dirty="0" smtClean="0"/>
                <a:t>nutrition</a:t>
              </a:r>
              <a:endParaRPr lang="en-US" dirty="0"/>
            </a:p>
          </p:txBody>
        </p:sp>
        <p:sp>
          <p:nvSpPr>
            <p:cNvPr id="114" name="TextBox 113"/>
            <p:cNvSpPr txBox="1"/>
            <p:nvPr/>
          </p:nvSpPr>
          <p:spPr>
            <a:xfrm>
              <a:off x="6404403" y="1821290"/>
              <a:ext cx="1011006" cy="369332"/>
            </a:xfrm>
            <a:prstGeom prst="rect">
              <a:avLst/>
            </a:prstGeom>
            <a:noFill/>
          </p:spPr>
          <p:txBody>
            <a:bodyPr wrap="square" rtlCol="0">
              <a:spAutoFit/>
            </a:bodyPr>
            <a:lstStyle/>
            <a:p>
              <a:r>
                <a:rPr lang="en-US" dirty="0" smtClean="0"/>
                <a:t>p(Q)</a:t>
              </a:r>
              <a:endParaRPr lang="en-US" dirty="0"/>
            </a:p>
          </p:txBody>
        </p:sp>
      </p:grpSp>
      <p:cxnSp>
        <p:nvCxnSpPr>
          <p:cNvPr id="13" name="Straight Connector 12"/>
          <p:cNvCxnSpPr/>
          <p:nvPr/>
        </p:nvCxnSpPr>
        <p:spPr>
          <a:xfrm>
            <a:off x="9095728" y="1502229"/>
            <a:ext cx="0" cy="5355771"/>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15" name="Right Arrow 114"/>
          <p:cNvSpPr/>
          <p:nvPr/>
        </p:nvSpPr>
        <p:spPr>
          <a:xfrm>
            <a:off x="5615186" y="3530389"/>
            <a:ext cx="686554" cy="589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20B01E4-74B4-4CBF-904F-ED8CD6590259}" type="datetime1">
              <a:rPr lang="en-US" smtClean="0"/>
              <a:t>2/26/2014</a:t>
            </a:fld>
            <a:endParaRPr lang="en-US"/>
          </a:p>
        </p:txBody>
      </p:sp>
      <p:sp>
        <p:nvSpPr>
          <p:cNvPr id="16" name="Footer Placeholder 15"/>
          <p:cNvSpPr>
            <a:spLocks noGrp="1"/>
          </p:cNvSpPr>
          <p:nvPr>
            <p:ph type="ftr" sz="quarter" idx="11"/>
          </p:nvPr>
        </p:nvSpPr>
        <p:spPr/>
        <p:txBody>
          <a:bodyPr/>
          <a:lstStyle/>
          <a:p>
            <a:r>
              <a:rPr lang="en-US" smtClean="0"/>
              <a:t>WSDM'2014 @ New York City</a:t>
            </a:r>
            <a:endParaRPr lang="en-US"/>
          </a:p>
        </p:txBody>
      </p:sp>
      <p:sp>
        <p:nvSpPr>
          <p:cNvPr id="17" name="Slide Number Placeholder 16"/>
          <p:cNvSpPr>
            <a:spLocks noGrp="1"/>
          </p:cNvSpPr>
          <p:nvPr>
            <p:ph type="sldNum" sz="quarter" idx="12"/>
          </p:nvPr>
        </p:nvSpPr>
        <p:spPr/>
        <p:txBody>
          <a:bodyPr/>
          <a:lstStyle/>
          <a:p>
            <a:fld id="{3D083247-AE01-4CE0-8B06-309096672FD6}" type="slidenum">
              <a:rPr lang="en-US" smtClean="0"/>
              <a:t>25</a:t>
            </a:fld>
            <a:endParaRPr lang="en-US"/>
          </a:p>
        </p:txBody>
      </p:sp>
    </p:spTree>
    <p:extLst>
      <p:ext uri="{BB962C8B-B14F-4D97-AF65-F5344CB8AC3E}">
        <p14:creationId xmlns:p14="http://schemas.microsoft.com/office/powerpoint/2010/main" val="386860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log mining provides an opportunity</a:t>
            </a:r>
            <a:endParaRPr lang="en-US" dirty="0"/>
          </a:p>
        </p:txBody>
      </p:sp>
      <p:graphicFrame>
        <p:nvGraphicFramePr>
          <p:cNvPr id="4" name="Content Placeholder 3"/>
          <p:cNvGraphicFramePr>
            <a:graphicFrameLocks noGrp="1"/>
          </p:cNvGraphicFramePr>
          <p:nvPr>
            <p:ph idx="1"/>
            <p:extLst/>
          </p:nvPr>
        </p:nvGraphicFramePr>
        <p:xfrm>
          <a:off x="738111" y="1591763"/>
          <a:ext cx="7286625" cy="2560320"/>
        </p:xfrm>
        <a:graphic>
          <a:graphicData uri="http://schemas.openxmlformats.org/drawingml/2006/table">
            <a:tbl>
              <a:tblPr firstRow="1" bandRow="1">
                <a:tableStyleId>{5C22544A-7EE6-4342-B048-85BDC9FD1C3A}</a:tableStyleId>
              </a:tblPr>
              <a:tblGrid>
                <a:gridCol w="1136886"/>
                <a:gridCol w="2712375"/>
                <a:gridCol w="1751439"/>
                <a:gridCol w="1685925"/>
              </a:tblGrid>
              <a:tr h="307975">
                <a:tc>
                  <a:txBody>
                    <a:bodyPr/>
                    <a:lstStyle/>
                    <a:p>
                      <a:pPr algn="ctr"/>
                      <a:r>
                        <a:rPr lang="en-US" dirty="0" smtClean="0"/>
                        <a:t>User</a:t>
                      </a:r>
                      <a:endParaRPr lang="en-US" dirty="0"/>
                    </a:p>
                  </a:txBody>
                  <a:tcPr/>
                </a:tc>
                <a:tc>
                  <a:txBody>
                    <a:bodyPr/>
                    <a:lstStyle/>
                    <a:p>
                      <a:pPr algn="ctr"/>
                      <a:r>
                        <a:rPr lang="en-US" dirty="0" smtClean="0"/>
                        <a:t>Query</a:t>
                      </a:r>
                      <a:endParaRPr lang="en-US" dirty="0"/>
                    </a:p>
                  </a:txBody>
                  <a:tcPr/>
                </a:tc>
                <a:tc>
                  <a:txBody>
                    <a:bodyPr/>
                    <a:lstStyle/>
                    <a:p>
                      <a:pPr algn="ctr"/>
                      <a:r>
                        <a:rPr lang="en-US" dirty="0" smtClean="0"/>
                        <a:t>Documents</a:t>
                      </a:r>
                      <a:endParaRPr lang="en-US" dirty="0"/>
                    </a:p>
                  </a:txBody>
                  <a:tcPr/>
                </a:tc>
                <a:tc>
                  <a:txBody>
                    <a:bodyPr/>
                    <a:lstStyle/>
                    <a:p>
                      <a:pPr algn="ctr"/>
                      <a:r>
                        <a:rPr lang="en-US" dirty="0" smtClean="0"/>
                        <a:t>Clicks</a:t>
                      </a:r>
                      <a:endParaRPr lang="en-US" dirty="0"/>
                    </a:p>
                  </a:txBody>
                  <a:tcPr/>
                </a:tc>
              </a:tr>
              <a:tr h="267244">
                <a:tc rowSpan="3">
                  <a:txBody>
                    <a:bodyPr/>
                    <a:lstStyle/>
                    <a:p>
                      <a:pPr algn="ctr"/>
                      <a:endParaRPr lang="en-US" dirty="0"/>
                    </a:p>
                  </a:txBody>
                  <a:tcPr/>
                </a:tc>
                <a:tc>
                  <a:txBody>
                    <a:bodyPr/>
                    <a:lstStyle/>
                    <a:p>
                      <a:pPr algn="ctr"/>
                      <a:r>
                        <a:rPr lang="en-US" i="1" dirty="0" err="1" smtClean="0"/>
                        <a:t>sochi</a:t>
                      </a:r>
                      <a:r>
                        <a:rPr lang="en-US" i="1" dirty="0" smtClean="0"/>
                        <a:t> winter Olympics</a:t>
                      </a:r>
                      <a:endParaRPr lang="en-US" i="1" dirty="0"/>
                    </a:p>
                  </a:txBody>
                  <a:tcPr/>
                </a:tc>
                <a:tc>
                  <a:txBody>
                    <a:bodyPr/>
                    <a:lstStyle/>
                    <a:p>
                      <a:pPr algn="ctr"/>
                      <a:endParaRPr lang="en-US" baseline="-25000" dirty="0"/>
                    </a:p>
                  </a:txBody>
                  <a:tcPr/>
                </a:tc>
                <a:tc>
                  <a:txBody>
                    <a:bodyPr/>
                    <a:lstStyle/>
                    <a:p>
                      <a:pPr algn="ctr"/>
                      <a:endParaRPr lang="en-US" dirty="0"/>
                    </a:p>
                  </a:txBody>
                  <a:tcPr/>
                </a:tc>
              </a:tr>
              <a:tr h="267245">
                <a:tc vMerge="1">
                  <a:txBody>
                    <a:bodyPr/>
                    <a:lstStyle/>
                    <a:p>
                      <a:endParaRPr lang="en-US"/>
                    </a:p>
                  </a:txBody>
                  <a:tcPr/>
                </a:tc>
                <a:tc>
                  <a:txBody>
                    <a:bodyPr/>
                    <a:lstStyle/>
                    <a:p>
                      <a:pPr algn="ctr"/>
                      <a:r>
                        <a:rPr lang="en-US" i="1" dirty="0" err="1" smtClean="0"/>
                        <a:t>obamacare</a:t>
                      </a:r>
                      <a:endParaRPr lang="en-US" i="1" dirty="0"/>
                    </a:p>
                  </a:txBody>
                  <a:tcPr/>
                </a:tc>
                <a:tc>
                  <a:txBody>
                    <a:bodyPr/>
                    <a:lstStyle/>
                    <a:p>
                      <a:pPr algn="ctr"/>
                      <a:endParaRPr lang="en-US" baseline="-25000" dirty="0"/>
                    </a:p>
                  </a:txBody>
                  <a:tcPr/>
                </a:tc>
                <a:tc>
                  <a:txBody>
                    <a:bodyPr/>
                    <a:lstStyle/>
                    <a:p>
                      <a:pPr algn="ctr"/>
                      <a:endParaRPr lang="en-US" dirty="0"/>
                    </a:p>
                  </a:txBody>
                  <a:tcPr/>
                </a:tc>
              </a:tr>
              <a:tr h="267244">
                <a:tc vMerge="1">
                  <a:txBody>
                    <a:bodyPr/>
                    <a:lstStyle/>
                    <a:p>
                      <a:endParaRPr lang="en-US"/>
                    </a:p>
                  </a:txBody>
                  <a:tcPr/>
                </a:tc>
                <a:tc>
                  <a:txBody>
                    <a:bodyPr/>
                    <a:lstStyle/>
                    <a:p>
                      <a:pPr algn="ctr"/>
                      <a:r>
                        <a:rPr lang="en-US" i="1" dirty="0" smtClean="0"/>
                        <a:t>affordable</a:t>
                      </a:r>
                      <a:r>
                        <a:rPr lang="en-US" i="1" baseline="0" dirty="0" smtClean="0"/>
                        <a:t> health care plan</a:t>
                      </a:r>
                      <a:endParaRPr lang="en-US" i="1" dirty="0"/>
                    </a:p>
                  </a:txBody>
                  <a:tcPr/>
                </a:tc>
                <a:tc>
                  <a:txBody>
                    <a:bodyPr/>
                    <a:lstStyle/>
                    <a:p>
                      <a:pPr algn="ctr"/>
                      <a:endParaRPr lang="en-US" baseline="-25000" dirty="0"/>
                    </a:p>
                  </a:txBody>
                  <a:tcPr/>
                </a:tc>
                <a:tc>
                  <a:txBody>
                    <a:bodyPr/>
                    <a:lstStyle/>
                    <a:p>
                      <a:pPr algn="ctr"/>
                      <a:endParaRPr lang="en-US" dirty="0"/>
                    </a:p>
                  </a:txBody>
                  <a:tcPr/>
                </a:tc>
              </a:tr>
              <a:tr h="263525">
                <a:tc rowSpan="3">
                  <a:txBody>
                    <a:bodyPr/>
                    <a:lstStyle/>
                    <a:p>
                      <a:pPr algn="ctr"/>
                      <a:endParaRPr lang="en-US" dirty="0"/>
                    </a:p>
                  </a:txBody>
                  <a:tcPr/>
                </a:tc>
                <a:tc>
                  <a:txBody>
                    <a:bodyPr/>
                    <a:lstStyle/>
                    <a:p>
                      <a:pPr algn="ctr"/>
                      <a:r>
                        <a:rPr lang="en-US" i="1" dirty="0" smtClean="0"/>
                        <a:t>super bowl 2014</a:t>
                      </a:r>
                      <a:endParaRPr lang="en-US" i="1" dirty="0"/>
                    </a:p>
                  </a:txBody>
                  <a:tcPr/>
                </a:tc>
                <a:tc>
                  <a:txBody>
                    <a:bodyPr/>
                    <a:lstStyle/>
                    <a:p>
                      <a:pPr algn="ctr"/>
                      <a:endParaRPr lang="en-US" baseline="-25000" dirty="0"/>
                    </a:p>
                  </a:txBody>
                  <a:tcPr/>
                </a:tc>
                <a:tc>
                  <a:txBody>
                    <a:bodyPr/>
                    <a:lstStyle/>
                    <a:p>
                      <a:pPr algn="ctr"/>
                      <a:endParaRPr lang="en-US" dirty="0"/>
                    </a:p>
                  </a:txBody>
                  <a:tcPr/>
                </a:tc>
              </a:tr>
              <a:tr h="263525">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smtClean="0"/>
                        <a:t>sochi</a:t>
                      </a:r>
                      <a:r>
                        <a:rPr lang="en-US" i="1" dirty="0" smtClean="0"/>
                        <a:t> winter Olympics</a:t>
                      </a:r>
                      <a:endParaRPr lang="en-US" i="1" dirty="0"/>
                    </a:p>
                  </a:txBody>
                  <a:tcPr/>
                </a:tc>
                <a:tc>
                  <a:txBody>
                    <a:bodyPr/>
                    <a:lstStyle/>
                    <a:p>
                      <a:pPr algn="ctr"/>
                      <a:endParaRPr lang="en-US" baseline="-25000" dirty="0"/>
                    </a:p>
                  </a:txBody>
                  <a:tcPr/>
                </a:tc>
                <a:tc>
                  <a:txBody>
                    <a:bodyPr/>
                    <a:lstStyle/>
                    <a:p>
                      <a:pPr algn="ctr"/>
                      <a:endParaRPr lang="en-US" dirty="0"/>
                    </a:p>
                  </a:txBody>
                  <a:tcPr/>
                </a:tc>
              </a:tr>
              <a:tr h="263525">
                <a:tc vMerge="1">
                  <a:txBody>
                    <a:bodyPr/>
                    <a:lstStyle/>
                    <a:p>
                      <a:endParaRPr lang="en-US"/>
                    </a:p>
                  </a:txBody>
                  <a:tcPr/>
                </a:tc>
                <a:tc>
                  <a:txBody>
                    <a:bodyPr/>
                    <a:lstStyle/>
                    <a:p>
                      <a:pPr algn="ctr"/>
                      <a:r>
                        <a:rPr lang="en-US" i="1" dirty="0" smtClean="0"/>
                        <a:t>health care reform</a:t>
                      </a:r>
                      <a:endParaRPr lang="en-US" i="1" dirty="0"/>
                    </a:p>
                  </a:txBody>
                  <a:tcPr/>
                </a:tc>
                <a:tc>
                  <a:txBody>
                    <a:bodyPr/>
                    <a:lstStyle/>
                    <a:p>
                      <a:pPr algn="ctr"/>
                      <a:endParaRPr lang="en-US" baseline="-25000" dirty="0"/>
                    </a:p>
                  </a:txBody>
                  <a:tcPr/>
                </a:tc>
                <a:tc>
                  <a:txBody>
                    <a:bodyPr/>
                    <a:lstStyle/>
                    <a:p>
                      <a:pPr algn="ctr"/>
                      <a:endParaRPr lang="en-US" dirty="0"/>
                    </a:p>
                  </a:txBody>
                  <a:tcPr/>
                </a:tc>
              </a:tr>
            </a:tbl>
          </a:graphicData>
        </a:graphic>
      </p:graphicFrame>
      <p:pic>
        <p:nvPicPr>
          <p:cNvPr id="5" name="Picture 4"/>
          <p:cNvPicPr>
            <a:picLocks noChangeAspect="1" noChangeArrowheads="1"/>
          </p:cNvPicPr>
          <p:nvPr/>
        </p:nvPicPr>
        <p:blipFill>
          <a:blip r:embed="rId2" cstate="print"/>
          <a:srcRect/>
          <a:stretch>
            <a:fillRect/>
          </a:stretch>
        </p:blipFill>
        <p:spPr bwMode="auto">
          <a:xfrm>
            <a:off x="919086" y="2080811"/>
            <a:ext cx="841121" cy="841121"/>
          </a:xfrm>
          <a:prstGeom prst="rect">
            <a:avLst/>
          </a:prstGeom>
          <a:noFill/>
          <a:ln w="9525">
            <a:noFill/>
            <a:miter lim="800000"/>
            <a:headEnd/>
            <a:tailEnd/>
          </a:ln>
        </p:spPr>
      </p:pic>
      <p:pic>
        <p:nvPicPr>
          <p:cNvPr id="6" name="Picture 14"/>
          <p:cNvPicPr>
            <a:picLocks noChangeAspect="1" noChangeArrowheads="1"/>
          </p:cNvPicPr>
          <p:nvPr/>
        </p:nvPicPr>
        <p:blipFill>
          <a:blip r:embed="rId3" cstate="print"/>
          <a:srcRect/>
          <a:stretch>
            <a:fillRect/>
          </a:stretch>
        </p:blipFill>
        <p:spPr bwMode="auto">
          <a:xfrm>
            <a:off x="919086" y="3166661"/>
            <a:ext cx="841121" cy="841121"/>
          </a:xfrm>
          <a:prstGeom prst="rect">
            <a:avLst/>
          </a:prstGeom>
          <a:noFill/>
          <a:ln w="9525">
            <a:noFill/>
            <a:miter lim="800000"/>
            <a:headEnd/>
            <a:tailEnd/>
          </a:ln>
        </p:spPr>
      </p:pic>
      <p:pic>
        <p:nvPicPr>
          <p:cNvPr id="2050" name="Picture 2" descr="http://www.youthforia.org.uk/wp-content/uploads/2013/09/Icon-Docum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5658" y="1961719"/>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youthforia.org.uk/wp-content/uploads/2013/09/Icon-Docum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3736" y="2341128"/>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youthforia.org.uk/wp-content/uploads/2013/09/Icon-Docum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1246" y="3062401"/>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youthforia.org.uk/wp-content/uploads/2013/09/Icon-Docum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5280" y="3786076"/>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lipartist.info/www/2011June1/CLIPARTIST.NET/geek_portable_document_format_icon-1331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5884" y="1984576"/>
            <a:ext cx="285249" cy="3291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clipartist.info/www/2011June1/CLIPARTIST.NET/geek_portable_document_format_icon-1331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0022" y="3094050"/>
            <a:ext cx="285249" cy="3291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clipartist.info/www/2011June1/CLIPARTIST.NET/geek_portable_document_format_icon-1331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741" y="2357511"/>
            <a:ext cx="285249" cy="3291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youthforia.org.uk/wp-content/uploads/2013/09/Icon-Docum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6116" y="3436600"/>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iconhot.com/icon/png/notebook-icons-version-blue/512/documents-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7341" y="2720537"/>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files.softicons.com/download/folder-icons/document-folders-icons-by-dapino/png/512/Document_Folder_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1456" y="1998292"/>
            <a:ext cx="301752" cy="3017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files.softicons.com/download/folder-icons/document-folders-icons-by-dapino/png/512/Document_Folder_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3835" y="2714015"/>
            <a:ext cx="301752" cy="30175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files.softicons.com/download/system-icons/pleasant-icons-by-harwen-zhang/png/256/Internet-Docum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7596" y="2365766"/>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http://files.softicons.com/download/system-icons/pleasant-icons-by-harwen-zhang/png/256/Internet-Docum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5658" y="3094050"/>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battleinkinvitations.com/_images/text-document-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9236" y="2357511"/>
            <a:ext cx="255816" cy="3200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http://www.battleinkinvitations.com/_images/text-document-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58725" y="3457555"/>
            <a:ext cx="255816" cy="32004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http://www.battleinkinvitations.com/_images/text-document-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7240" y="3823154"/>
            <a:ext cx="255816" cy="32004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http://www.battleinkinvitations.com/_images/text-document-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31980" y="2708933"/>
            <a:ext cx="255816" cy="32004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http://files.softicons.com/download/system-icons/pleasant-icons-by-harwen-zhang/png/256/Internet-Docum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1093" y="3437757"/>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ttp://clipartist.info/www/2011June1/CLIPARTIST.NET/geek_portable_document_format_icon-1331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741" y="3823766"/>
            <a:ext cx="285249" cy="3291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iconhot.com/icon/png/notebook-icons-version-blue/512/documents-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9116" y="3081406"/>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blog.monitor.us/wp-content/uploads/2012/04/html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84241" y="2732688"/>
            <a:ext cx="301752" cy="30175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cons.iconarchive.com/icons/raindropmemory/legendora/256/Document-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40951" y="2012008"/>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http://icons.iconarchive.com/icons/raindropmemory/legendora/256/Document-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40951" y="3836323"/>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2" descr="http://icons.iconarchive.com/icons/raindropmemory/legendora/256/Document-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18736" y="3470777"/>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clker.com/cliparts/f/0/2/3/12161809281371254023jean_victor_balin_tick.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86713" y="201032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4286" y="200972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84650" y="2023436"/>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5014" y="200972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6" descr="http://www.clker.com/cliparts/f/0/2/3/12161809281371254023jean_victor_balin_tick.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1323" y="2371217"/>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28170" y="237764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84650" y="238617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5014" y="237245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6" descr="http://www.clker.com/cliparts/f/0/2/3/12161809281371254023jean_victor_balin_tick.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86713" y="2746263"/>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4286" y="274566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5014" y="274566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6" descr="http://www.clker.com/cliparts/f/0/2/3/12161809281371254023jean_victor_balin_tick.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86713" y="310900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84650" y="3122116"/>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5014" y="310840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4286" y="347402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84650" y="348774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5014" y="347402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4286" y="383676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5014" y="383676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6" descr="http://www.clker.com/cliparts/f/0/2/3/12161809281371254023jean_victor_balin_tick.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55933" y="275997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6" descr="http://www.clker.com/cliparts/f/0/2/3/12161809281371254023jean_victor_balin_tick.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96766" y="3108400"/>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49660" y="347402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8" descr="http://4.bp.blogspot.com/_ARsOshRz11g/TNFHkkKCwVI/AAAAAAAACmc/yctIV_tCqYE/s1600/polls_525px_X_mark.svg_1531_677876_answer_2_xlar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28170" y="3841686"/>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6" descr="http://www.clker.com/cliparts/f/0/2/3/12161809281371254023jean_victor_balin_tick.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35892" y="3844391"/>
            <a:ext cx="365760" cy="274320"/>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2829590" y="4375106"/>
            <a:ext cx="762000" cy="330200"/>
          </a:xfrm>
          <a:prstGeom prst="downArrow">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Down Arrow 102"/>
          <p:cNvSpPr/>
          <p:nvPr/>
        </p:nvSpPr>
        <p:spPr>
          <a:xfrm rot="16200000">
            <a:off x="8028160" y="3198997"/>
            <a:ext cx="762000" cy="3302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Oval 14"/>
          <p:cNvSpPr/>
          <p:nvPr/>
        </p:nvSpPr>
        <p:spPr>
          <a:xfrm>
            <a:off x="1792953" y="1653674"/>
            <a:ext cx="2835275" cy="2601689"/>
          </a:xfrm>
          <a:prstGeom prst="ellipse">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513928" y="1392420"/>
            <a:ext cx="3615832" cy="2982686"/>
          </a:xfrm>
          <a:prstGeom prst="ellipse">
            <a:avLst/>
          </a:prstGeom>
          <a:noFill/>
          <a:ln w="28575">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00695" y="4697459"/>
            <a:ext cx="4005647" cy="369332"/>
          </a:xfrm>
          <a:prstGeom prst="rect">
            <a:avLst/>
          </a:prstGeom>
          <a:noFill/>
        </p:spPr>
        <p:txBody>
          <a:bodyPr wrap="square" rtlCol="0">
            <a:spAutoFit/>
          </a:bodyPr>
          <a:lstStyle/>
          <a:p>
            <a:r>
              <a:rPr lang="en-US" b="1" dirty="0" smtClean="0">
                <a:solidFill>
                  <a:schemeClr val="accent5">
                    <a:lumMod val="75000"/>
                  </a:schemeClr>
                </a:solidFill>
              </a:rPr>
              <a:t>Query-centric analysis: </a:t>
            </a:r>
            <a:endParaRPr lang="en-US" b="1" dirty="0">
              <a:solidFill>
                <a:schemeClr val="accent5">
                  <a:lumMod val="75000"/>
                </a:schemeClr>
              </a:solidFill>
            </a:endParaRPr>
          </a:p>
        </p:txBody>
      </p:sp>
      <p:sp>
        <p:nvSpPr>
          <p:cNvPr id="107" name="TextBox 106"/>
          <p:cNvSpPr txBox="1"/>
          <p:nvPr/>
        </p:nvSpPr>
        <p:spPr>
          <a:xfrm>
            <a:off x="9390530" y="1719215"/>
            <a:ext cx="2591781" cy="369332"/>
          </a:xfrm>
          <a:prstGeom prst="rect">
            <a:avLst/>
          </a:prstGeom>
          <a:noFill/>
        </p:spPr>
        <p:txBody>
          <a:bodyPr wrap="square" rtlCol="0">
            <a:spAutoFit/>
          </a:bodyPr>
          <a:lstStyle/>
          <a:p>
            <a:r>
              <a:rPr lang="en-US" b="1" dirty="0" smtClean="0">
                <a:solidFill>
                  <a:schemeClr val="accent5">
                    <a:lumMod val="75000"/>
                  </a:schemeClr>
                </a:solidFill>
              </a:rPr>
              <a:t>Click-centric analysis: </a:t>
            </a:r>
            <a:endParaRPr lang="en-US" b="1" dirty="0">
              <a:solidFill>
                <a:schemeClr val="accent5">
                  <a:lumMod val="75000"/>
                </a:schemeClr>
              </a:solidFill>
            </a:endParaRPr>
          </a:p>
        </p:txBody>
      </p:sp>
      <p:grpSp>
        <p:nvGrpSpPr>
          <p:cNvPr id="18" name="Group 17"/>
          <p:cNvGrpSpPr/>
          <p:nvPr/>
        </p:nvGrpSpPr>
        <p:grpSpPr>
          <a:xfrm>
            <a:off x="3906299" y="4896887"/>
            <a:ext cx="5060877" cy="1949868"/>
            <a:chOff x="173329" y="4872561"/>
            <a:chExt cx="5060877" cy="1949868"/>
          </a:xfrm>
        </p:grpSpPr>
        <p:pic>
          <p:nvPicPr>
            <p:cNvPr id="16" name="Picture 15"/>
            <p:cNvPicPr>
              <a:picLocks noChangeAspect="1"/>
            </p:cNvPicPr>
            <p:nvPr/>
          </p:nvPicPr>
          <p:blipFill>
            <a:blip r:embed="rId14"/>
            <a:stretch>
              <a:fillRect/>
            </a:stretch>
          </p:blipFill>
          <p:spPr>
            <a:xfrm>
              <a:off x="562160" y="4872561"/>
              <a:ext cx="4022299" cy="1565774"/>
            </a:xfrm>
            <a:prstGeom prst="rect">
              <a:avLst/>
            </a:prstGeom>
          </p:spPr>
        </p:pic>
        <p:sp>
          <p:nvSpPr>
            <p:cNvPr id="17" name="TextBox 16"/>
            <p:cNvSpPr txBox="1"/>
            <p:nvPr/>
          </p:nvSpPr>
          <p:spPr>
            <a:xfrm>
              <a:off x="173329" y="6453097"/>
              <a:ext cx="5060877" cy="369332"/>
            </a:xfrm>
            <a:prstGeom prst="rect">
              <a:avLst/>
            </a:prstGeom>
            <a:noFill/>
          </p:spPr>
          <p:txBody>
            <a:bodyPr wrap="square" rtlCol="0">
              <a:spAutoFit/>
            </a:bodyPr>
            <a:lstStyle/>
            <a:p>
              <a:r>
                <a:rPr lang="en-US" dirty="0" smtClean="0"/>
                <a:t>Temporal query dynamics, Kulkarni et al. WSDM’11</a:t>
              </a:r>
              <a:endParaRPr lang="en-US" dirty="0"/>
            </a:p>
          </p:txBody>
        </p:sp>
      </p:grpSp>
      <p:grpSp>
        <p:nvGrpSpPr>
          <p:cNvPr id="28" name="Group 27"/>
          <p:cNvGrpSpPr/>
          <p:nvPr/>
        </p:nvGrpSpPr>
        <p:grpSpPr>
          <a:xfrm>
            <a:off x="-31098" y="5152075"/>
            <a:ext cx="3965575" cy="1695039"/>
            <a:chOff x="6349" y="5186218"/>
            <a:chExt cx="3965575" cy="1695039"/>
          </a:xfrm>
        </p:grpSpPr>
        <p:pic>
          <p:nvPicPr>
            <p:cNvPr id="20" name="Picture 19"/>
            <p:cNvPicPr>
              <a:picLocks noChangeAspect="1"/>
            </p:cNvPicPr>
            <p:nvPr/>
          </p:nvPicPr>
          <p:blipFill>
            <a:blip r:embed="rId15"/>
            <a:stretch>
              <a:fillRect/>
            </a:stretch>
          </p:blipFill>
          <p:spPr>
            <a:xfrm>
              <a:off x="398770" y="5186218"/>
              <a:ext cx="3333131" cy="1287688"/>
            </a:xfrm>
            <a:prstGeom prst="rect">
              <a:avLst/>
            </a:prstGeom>
          </p:spPr>
        </p:pic>
        <p:sp>
          <p:nvSpPr>
            <p:cNvPr id="22" name="TextBox 21"/>
            <p:cNvSpPr txBox="1"/>
            <p:nvPr/>
          </p:nvSpPr>
          <p:spPr>
            <a:xfrm>
              <a:off x="6349" y="6511925"/>
              <a:ext cx="3965575" cy="369332"/>
            </a:xfrm>
            <a:prstGeom prst="rect">
              <a:avLst/>
            </a:prstGeom>
            <a:noFill/>
          </p:spPr>
          <p:txBody>
            <a:bodyPr wrap="square" rtlCol="0">
              <a:spAutoFit/>
            </a:bodyPr>
            <a:lstStyle/>
            <a:p>
              <a:r>
                <a:rPr lang="en-US" dirty="0" smtClean="0"/>
                <a:t>Query categories, Jansen et al. </a:t>
              </a:r>
              <a:r>
                <a:rPr lang="en-US" i="1" dirty="0" smtClean="0"/>
                <a:t>IPM</a:t>
              </a:r>
              <a:r>
                <a:rPr lang="en-US" dirty="0" smtClean="0"/>
                <a:t> 2000</a:t>
              </a:r>
              <a:endParaRPr lang="en-US" dirty="0"/>
            </a:p>
          </p:txBody>
        </p:sp>
      </p:grpSp>
      <p:grpSp>
        <p:nvGrpSpPr>
          <p:cNvPr id="51" name="Group 50"/>
          <p:cNvGrpSpPr/>
          <p:nvPr/>
        </p:nvGrpSpPr>
        <p:grpSpPr>
          <a:xfrm>
            <a:off x="8701250" y="2062973"/>
            <a:ext cx="3508236" cy="2268131"/>
            <a:chOff x="8698419" y="1846181"/>
            <a:chExt cx="3508236" cy="2268131"/>
          </a:xfrm>
        </p:grpSpPr>
        <p:pic>
          <p:nvPicPr>
            <p:cNvPr id="29" name="Picture 28"/>
            <p:cNvPicPr>
              <a:picLocks noChangeAspect="1"/>
            </p:cNvPicPr>
            <p:nvPr/>
          </p:nvPicPr>
          <p:blipFill>
            <a:blip r:embed="rId16"/>
            <a:stretch>
              <a:fillRect/>
            </a:stretch>
          </p:blipFill>
          <p:spPr>
            <a:xfrm>
              <a:off x="8698419" y="1846181"/>
              <a:ext cx="3453974" cy="1679249"/>
            </a:xfrm>
            <a:prstGeom prst="rect">
              <a:avLst/>
            </a:prstGeom>
          </p:spPr>
        </p:pic>
        <p:sp>
          <p:nvSpPr>
            <p:cNvPr id="30" name="TextBox 29"/>
            <p:cNvSpPr txBox="1"/>
            <p:nvPr/>
          </p:nvSpPr>
          <p:spPr>
            <a:xfrm>
              <a:off x="8975427" y="3467981"/>
              <a:ext cx="3231228" cy="646331"/>
            </a:xfrm>
            <a:prstGeom prst="rect">
              <a:avLst/>
            </a:prstGeom>
            <a:noFill/>
          </p:spPr>
          <p:txBody>
            <a:bodyPr wrap="square" rtlCol="0">
              <a:spAutoFit/>
            </a:bodyPr>
            <a:lstStyle/>
            <a:p>
              <a:r>
                <a:rPr lang="en-US" dirty="0" smtClean="0"/>
                <a:t>Interpreting </a:t>
              </a:r>
              <a:r>
                <a:rPr lang="en-US" dirty="0" err="1" smtClean="0"/>
                <a:t>clickthrough</a:t>
              </a:r>
              <a:r>
                <a:rPr lang="en-US" dirty="0" smtClean="0"/>
                <a:t> data, </a:t>
              </a:r>
              <a:r>
                <a:rPr lang="en-US" dirty="0" err="1" smtClean="0"/>
                <a:t>Joachims</a:t>
              </a:r>
              <a:r>
                <a:rPr lang="en-US" dirty="0" smtClean="0"/>
                <a:t>, et al. SIGIR’05</a:t>
              </a:r>
              <a:endParaRPr lang="en-US" dirty="0"/>
            </a:p>
          </p:txBody>
        </p:sp>
      </p:grpSp>
      <p:sp>
        <p:nvSpPr>
          <p:cNvPr id="52" name="TextBox 51"/>
          <p:cNvSpPr txBox="1"/>
          <p:nvPr/>
        </p:nvSpPr>
        <p:spPr>
          <a:xfrm>
            <a:off x="8874162" y="4937160"/>
            <a:ext cx="3108149" cy="954107"/>
          </a:xfrm>
          <a:prstGeom prst="rect">
            <a:avLst/>
          </a:prstGeom>
          <a:noFill/>
        </p:spPr>
        <p:txBody>
          <a:bodyPr wrap="square" rtlCol="0">
            <a:spAutoFit/>
          </a:bodyPr>
          <a:lstStyle/>
          <a:p>
            <a:pPr marL="342900" indent="-342900">
              <a:buAutoNum type="arabicPeriod"/>
            </a:pPr>
            <a:r>
              <a:rPr lang="en-US" sz="2800" b="1" i="1" dirty="0" smtClean="0">
                <a:solidFill>
                  <a:srgbClr val="FF0000"/>
                </a:solidFill>
              </a:rPr>
              <a:t>Isolated analysis</a:t>
            </a:r>
          </a:p>
          <a:p>
            <a:pPr marL="342900" indent="-342900">
              <a:buFontTx/>
              <a:buAutoNum type="arabicPeriod"/>
            </a:pPr>
            <a:r>
              <a:rPr lang="en-US" sz="2800" b="1" i="1" dirty="0">
                <a:solidFill>
                  <a:srgbClr val="FF0000"/>
                </a:solidFill>
              </a:rPr>
              <a:t>Holistic </a:t>
            </a:r>
            <a:r>
              <a:rPr lang="en-US" sz="2800" b="1" i="1" dirty="0" smtClean="0">
                <a:solidFill>
                  <a:srgbClr val="FF0000"/>
                </a:solidFill>
              </a:rPr>
              <a:t>view</a:t>
            </a:r>
            <a:endParaRPr lang="en-US" sz="2800" b="1" i="1" dirty="0">
              <a:solidFill>
                <a:srgbClr val="FF0000"/>
              </a:solidFill>
            </a:endParaRPr>
          </a:p>
        </p:txBody>
      </p:sp>
      <p:sp>
        <p:nvSpPr>
          <p:cNvPr id="3" name="Date Placeholder 2"/>
          <p:cNvSpPr>
            <a:spLocks noGrp="1"/>
          </p:cNvSpPr>
          <p:nvPr>
            <p:ph type="dt" sz="half" idx="10"/>
          </p:nvPr>
        </p:nvSpPr>
        <p:spPr/>
        <p:txBody>
          <a:bodyPr/>
          <a:lstStyle/>
          <a:p>
            <a:fld id="{774CB47D-5DD5-4697-844B-84333CC1EF09}" type="datetime1">
              <a:rPr lang="en-US" smtClean="0"/>
              <a:t>2/26/2014</a:t>
            </a:fld>
            <a:endParaRPr lang="en-US"/>
          </a:p>
        </p:txBody>
      </p:sp>
      <p:sp>
        <p:nvSpPr>
          <p:cNvPr id="7" name="Footer Placeholder 6"/>
          <p:cNvSpPr>
            <a:spLocks noGrp="1"/>
          </p:cNvSpPr>
          <p:nvPr>
            <p:ph type="ftr" sz="quarter" idx="11"/>
          </p:nvPr>
        </p:nvSpPr>
        <p:spPr/>
        <p:txBody>
          <a:bodyPr/>
          <a:lstStyle/>
          <a:p>
            <a:r>
              <a:rPr lang="en-US" smtClean="0"/>
              <a:t>WSDM'2014 @ New York City</a:t>
            </a:r>
            <a:endParaRPr lang="en-US"/>
          </a:p>
        </p:txBody>
      </p:sp>
      <p:sp>
        <p:nvSpPr>
          <p:cNvPr id="12" name="Slide Number Placeholder 11"/>
          <p:cNvSpPr>
            <a:spLocks noGrp="1"/>
          </p:cNvSpPr>
          <p:nvPr>
            <p:ph type="sldNum" sz="quarter" idx="12"/>
          </p:nvPr>
        </p:nvSpPr>
        <p:spPr/>
        <p:txBody>
          <a:bodyPr/>
          <a:lstStyle/>
          <a:p>
            <a:fld id="{3D083247-AE01-4CE0-8B06-309096672FD6}" type="slidenum">
              <a:rPr lang="en-US" smtClean="0"/>
              <a:t>26</a:t>
            </a:fld>
            <a:endParaRPr lang="en-US"/>
          </a:p>
        </p:txBody>
      </p:sp>
    </p:spTree>
    <p:extLst>
      <p:ext uri="{BB962C8B-B14F-4D97-AF65-F5344CB8AC3E}">
        <p14:creationId xmlns:p14="http://schemas.microsoft.com/office/powerpoint/2010/main" val="393483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Both queries and clicks reflect an individual user’s search intent</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10479" y="3731961"/>
            <a:ext cx="943074" cy="943074"/>
          </a:xfrm>
          <a:prstGeom prst="rect">
            <a:avLst/>
          </a:prstGeom>
          <a:noFill/>
          <a:ln w="9525">
            <a:noFill/>
            <a:miter lim="800000"/>
            <a:headEnd/>
            <a:tailEnd/>
          </a:ln>
        </p:spPr>
      </p:pic>
      <p:grpSp>
        <p:nvGrpSpPr>
          <p:cNvPr id="56" name="Group 55"/>
          <p:cNvGrpSpPr/>
          <p:nvPr/>
        </p:nvGrpSpPr>
        <p:grpSpPr>
          <a:xfrm>
            <a:off x="1366276" y="1938728"/>
            <a:ext cx="4211911" cy="1777774"/>
            <a:chOff x="1010609" y="1873854"/>
            <a:chExt cx="4211911" cy="1777774"/>
          </a:xfrm>
        </p:grpSpPr>
        <p:sp>
          <p:nvSpPr>
            <p:cNvPr id="7" name="Cloud Callout 6"/>
            <p:cNvSpPr/>
            <p:nvPr/>
          </p:nvSpPr>
          <p:spPr>
            <a:xfrm>
              <a:off x="1015191" y="1873854"/>
              <a:ext cx="3864429" cy="1777774"/>
            </a:xfrm>
            <a:prstGeom prst="cloudCallout">
              <a:avLst>
                <a:gd name="adj1" fmla="val -56889"/>
                <a:gd name="adj2" fmla="val 6157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77800" y="1975290"/>
              <a:ext cx="1905000" cy="523220"/>
            </a:xfrm>
            <a:prstGeom prst="rect">
              <a:avLst/>
            </a:prstGeom>
            <a:noFill/>
          </p:spPr>
          <p:txBody>
            <a:bodyPr wrap="square" rtlCol="0">
              <a:spAutoFit/>
            </a:bodyPr>
            <a:lstStyle/>
            <a:p>
              <a:r>
                <a:rPr lang="en-US" sz="2800" dirty="0" smtClean="0">
                  <a:solidFill>
                    <a:srgbClr val="FF0000"/>
                  </a:solidFill>
                </a:rPr>
                <a:t>Healthcare</a:t>
              </a:r>
              <a:endParaRPr lang="en-US" sz="2800" dirty="0">
                <a:solidFill>
                  <a:srgbClr val="FF0000"/>
                </a:solidFill>
              </a:endParaRPr>
            </a:p>
          </p:txBody>
        </p:sp>
        <p:sp>
          <p:nvSpPr>
            <p:cNvPr id="9" name="TextBox 8"/>
            <p:cNvSpPr txBox="1"/>
            <p:nvPr/>
          </p:nvSpPr>
          <p:spPr>
            <a:xfrm>
              <a:off x="2947405" y="1873854"/>
              <a:ext cx="1567544" cy="369332"/>
            </a:xfrm>
            <a:prstGeom prst="rect">
              <a:avLst/>
            </a:prstGeom>
            <a:noFill/>
          </p:spPr>
          <p:txBody>
            <a:bodyPr wrap="square" rtlCol="0">
              <a:spAutoFit/>
            </a:bodyPr>
            <a:lstStyle/>
            <a:p>
              <a:r>
                <a:rPr lang="en-US" dirty="0" smtClean="0">
                  <a:solidFill>
                    <a:srgbClr val="FF0000"/>
                  </a:solidFill>
                </a:rPr>
                <a:t>insurance plan</a:t>
              </a:r>
              <a:endParaRPr lang="en-US" dirty="0">
                <a:solidFill>
                  <a:srgbClr val="FF0000"/>
                </a:solidFill>
              </a:endParaRPr>
            </a:p>
          </p:txBody>
        </p:sp>
        <p:sp>
          <p:nvSpPr>
            <p:cNvPr id="10" name="TextBox 9"/>
            <p:cNvSpPr txBox="1"/>
            <p:nvPr/>
          </p:nvSpPr>
          <p:spPr>
            <a:xfrm>
              <a:off x="3379113" y="2110444"/>
              <a:ext cx="1426029" cy="400110"/>
            </a:xfrm>
            <a:prstGeom prst="rect">
              <a:avLst/>
            </a:prstGeom>
            <a:noFill/>
          </p:spPr>
          <p:txBody>
            <a:bodyPr wrap="square" rtlCol="0">
              <a:spAutoFit/>
            </a:bodyPr>
            <a:lstStyle/>
            <a:p>
              <a:r>
                <a:rPr lang="en-US" sz="2000" dirty="0" err="1" smtClean="0">
                  <a:solidFill>
                    <a:srgbClr val="FF0000"/>
                  </a:solidFill>
                </a:rPr>
                <a:t>obamacare</a:t>
              </a:r>
              <a:endParaRPr lang="en-US" sz="2000" dirty="0">
                <a:solidFill>
                  <a:srgbClr val="FF0000"/>
                </a:solidFill>
              </a:endParaRPr>
            </a:p>
          </p:txBody>
        </p:sp>
        <p:sp>
          <p:nvSpPr>
            <p:cNvPr id="11" name="TextBox 10"/>
            <p:cNvSpPr txBox="1"/>
            <p:nvPr/>
          </p:nvSpPr>
          <p:spPr>
            <a:xfrm>
              <a:off x="2662153" y="2398772"/>
              <a:ext cx="1278209" cy="400110"/>
            </a:xfrm>
            <a:prstGeom prst="rect">
              <a:avLst/>
            </a:prstGeom>
            <a:noFill/>
          </p:spPr>
          <p:txBody>
            <a:bodyPr wrap="square" rtlCol="0">
              <a:spAutoFit/>
            </a:bodyPr>
            <a:lstStyle/>
            <a:p>
              <a:r>
                <a:rPr lang="en-US" sz="2000" dirty="0" err="1" smtClean="0">
                  <a:solidFill>
                    <a:srgbClr val="FF0000"/>
                  </a:solidFill>
                </a:rPr>
                <a:t>medicare</a:t>
              </a:r>
              <a:endParaRPr lang="en-US" sz="2000" dirty="0">
                <a:solidFill>
                  <a:srgbClr val="FF0000"/>
                </a:solidFill>
              </a:endParaRPr>
            </a:p>
          </p:txBody>
        </p:sp>
        <p:sp>
          <p:nvSpPr>
            <p:cNvPr id="12" name="TextBox 11"/>
            <p:cNvSpPr txBox="1"/>
            <p:nvPr/>
          </p:nvSpPr>
          <p:spPr>
            <a:xfrm>
              <a:off x="1229455" y="2927540"/>
              <a:ext cx="1480457" cy="369332"/>
            </a:xfrm>
            <a:prstGeom prst="rect">
              <a:avLst/>
            </a:prstGeom>
            <a:noFill/>
          </p:spPr>
          <p:txBody>
            <a:bodyPr wrap="square" rtlCol="0">
              <a:spAutoFit/>
            </a:bodyPr>
            <a:lstStyle/>
            <a:p>
              <a:r>
                <a:rPr lang="en-US" dirty="0" smtClean="0">
                  <a:solidFill>
                    <a:srgbClr val="FF0000"/>
                  </a:solidFill>
                </a:rPr>
                <a:t>health reform</a:t>
              </a:r>
              <a:endParaRPr lang="en-US" dirty="0">
                <a:solidFill>
                  <a:srgbClr val="FF0000"/>
                </a:solidFill>
              </a:endParaRPr>
            </a:p>
          </p:txBody>
        </p:sp>
        <p:sp>
          <p:nvSpPr>
            <p:cNvPr id="13" name="TextBox 12"/>
            <p:cNvSpPr txBox="1"/>
            <p:nvPr/>
          </p:nvSpPr>
          <p:spPr>
            <a:xfrm>
              <a:off x="1623181" y="2297420"/>
              <a:ext cx="1262743" cy="400110"/>
            </a:xfrm>
            <a:prstGeom prst="rect">
              <a:avLst/>
            </a:prstGeom>
            <a:noFill/>
          </p:spPr>
          <p:txBody>
            <a:bodyPr wrap="square" rtlCol="0">
              <a:spAutoFit/>
            </a:bodyPr>
            <a:lstStyle/>
            <a:p>
              <a:r>
                <a:rPr lang="en-US" sz="2000" dirty="0" err="1" smtClean="0">
                  <a:solidFill>
                    <a:schemeClr val="accent6">
                      <a:lumMod val="50000"/>
                    </a:schemeClr>
                  </a:solidFill>
                </a:rPr>
                <a:t>Beyonce</a:t>
              </a:r>
              <a:endParaRPr lang="en-US" sz="2000" dirty="0">
                <a:solidFill>
                  <a:schemeClr val="accent6">
                    <a:lumMod val="50000"/>
                  </a:schemeClr>
                </a:solidFill>
              </a:endParaRPr>
            </a:p>
          </p:txBody>
        </p:sp>
        <p:sp>
          <p:nvSpPr>
            <p:cNvPr id="14" name="TextBox 13"/>
            <p:cNvSpPr txBox="1"/>
            <p:nvPr/>
          </p:nvSpPr>
          <p:spPr>
            <a:xfrm>
              <a:off x="3709405" y="2452692"/>
              <a:ext cx="1513115" cy="369332"/>
            </a:xfrm>
            <a:prstGeom prst="rect">
              <a:avLst/>
            </a:prstGeom>
            <a:noFill/>
          </p:spPr>
          <p:txBody>
            <a:bodyPr wrap="square" rtlCol="0">
              <a:spAutoFit/>
            </a:bodyPr>
            <a:lstStyle/>
            <a:p>
              <a:r>
                <a:rPr lang="en-US" dirty="0" smtClean="0">
                  <a:solidFill>
                    <a:schemeClr val="accent6">
                      <a:lumMod val="50000"/>
                    </a:schemeClr>
                  </a:solidFill>
                </a:rPr>
                <a:t>Rihanna</a:t>
              </a:r>
              <a:endParaRPr lang="en-US" dirty="0">
                <a:solidFill>
                  <a:schemeClr val="accent6">
                    <a:lumMod val="50000"/>
                  </a:schemeClr>
                </a:solidFill>
              </a:endParaRPr>
            </a:p>
          </p:txBody>
        </p:sp>
        <p:sp>
          <p:nvSpPr>
            <p:cNvPr id="15" name="TextBox 14"/>
            <p:cNvSpPr txBox="1"/>
            <p:nvPr/>
          </p:nvSpPr>
          <p:spPr>
            <a:xfrm>
              <a:off x="1641120" y="3170960"/>
              <a:ext cx="1959428" cy="369332"/>
            </a:xfrm>
            <a:prstGeom prst="rect">
              <a:avLst/>
            </a:prstGeom>
            <a:noFill/>
          </p:spPr>
          <p:txBody>
            <a:bodyPr wrap="square" rtlCol="0">
              <a:spAutoFit/>
            </a:bodyPr>
            <a:lstStyle/>
            <a:p>
              <a:r>
                <a:rPr lang="en-US" dirty="0">
                  <a:solidFill>
                    <a:schemeClr val="accent6">
                      <a:lumMod val="50000"/>
                    </a:schemeClr>
                  </a:solidFill>
                </a:rPr>
                <a:t>Shakira</a:t>
              </a:r>
            </a:p>
          </p:txBody>
        </p:sp>
        <p:sp>
          <p:nvSpPr>
            <p:cNvPr id="16" name="TextBox 15"/>
            <p:cNvSpPr txBox="1"/>
            <p:nvPr/>
          </p:nvSpPr>
          <p:spPr>
            <a:xfrm>
              <a:off x="2429884" y="3235994"/>
              <a:ext cx="1273629" cy="369332"/>
            </a:xfrm>
            <a:prstGeom prst="rect">
              <a:avLst/>
            </a:prstGeom>
            <a:noFill/>
          </p:spPr>
          <p:txBody>
            <a:bodyPr wrap="square" rtlCol="0">
              <a:spAutoFit/>
            </a:bodyPr>
            <a:lstStyle/>
            <a:p>
              <a:r>
                <a:rPr lang="en-US" dirty="0" smtClean="0">
                  <a:solidFill>
                    <a:schemeClr val="accent6">
                      <a:lumMod val="50000"/>
                    </a:schemeClr>
                  </a:solidFill>
                </a:rPr>
                <a:t>Lady Gaga</a:t>
              </a:r>
              <a:endParaRPr lang="en-US" dirty="0">
                <a:solidFill>
                  <a:schemeClr val="accent6">
                    <a:lumMod val="50000"/>
                  </a:schemeClr>
                </a:solidFill>
              </a:endParaRPr>
            </a:p>
          </p:txBody>
        </p:sp>
        <p:sp>
          <p:nvSpPr>
            <p:cNvPr id="17" name="TextBox 16"/>
            <p:cNvSpPr txBox="1"/>
            <p:nvPr/>
          </p:nvSpPr>
          <p:spPr>
            <a:xfrm>
              <a:off x="2704201" y="2937817"/>
              <a:ext cx="1545771" cy="461665"/>
            </a:xfrm>
            <a:prstGeom prst="rect">
              <a:avLst/>
            </a:prstGeom>
            <a:noFill/>
          </p:spPr>
          <p:txBody>
            <a:bodyPr wrap="square" rtlCol="0">
              <a:spAutoFit/>
            </a:bodyPr>
            <a:lstStyle/>
            <a:p>
              <a:r>
                <a:rPr lang="en-US" sz="2400" dirty="0">
                  <a:solidFill>
                    <a:schemeClr val="accent6">
                      <a:lumMod val="50000"/>
                    </a:schemeClr>
                  </a:solidFill>
                </a:rPr>
                <a:t>pop music</a:t>
              </a:r>
            </a:p>
          </p:txBody>
        </p:sp>
        <p:sp>
          <p:nvSpPr>
            <p:cNvPr id="18" name="TextBox 17"/>
            <p:cNvSpPr txBox="1"/>
            <p:nvPr/>
          </p:nvSpPr>
          <p:spPr>
            <a:xfrm>
              <a:off x="2334719" y="2742874"/>
              <a:ext cx="1981200" cy="369332"/>
            </a:xfrm>
            <a:prstGeom prst="rect">
              <a:avLst/>
            </a:prstGeom>
            <a:noFill/>
          </p:spPr>
          <p:txBody>
            <a:bodyPr wrap="square" rtlCol="0">
              <a:spAutoFit/>
            </a:bodyPr>
            <a:lstStyle/>
            <a:p>
              <a:r>
                <a:rPr lang="en-US" dirty="0" smtClean="0">
                  <a:solidFill>
                    <a:srgbClr val="FF0000"/>
                  </a:solidFill>
                </a:rPr>
                <a:t>low cost insurance</a:t>
              </a:r>
              <a:endParaRPr lang="en-US" dirty="0">
                <a:solidFill>
                  <a:srgbClr val="FF0000"/>
                </a:solidFill>
              </a:endParaRPr>
            </a:p>
          </p:txBody>
        </p:sp>
        <p:sp>
          <p:nvSpPr>
            <p:cNvPr id="19" name="TextBox 18"/>
            <p:cNvSpPr txBox="1"/>
            <p:nvPr/>
          </p:nvSpPr>
          <p:spPr>
            <a:xfrm>
              <a:off x="1010609" y="2569308"/>
              <a:ext cx="2492829" cy="369332"/>
            </a:xfrm>
            <a:prstGeom prst="rect">
              <a:avLst/>
            </a:prstGeom>
            <a:noFill/>
          </p:spPr>
          <p:txBody>
            <a:bodyPr wrap="square" rtlCol="0">
              <a:spAutoFit/>
            </a:bodyPr>
            <a:lstStyle/>
            <a:p>
              <a:r>
                <a:rPr lang="en-US" dirty="0">
                  <a:solidFill>
                    <a:schemeClr val="accent6">
                      <a:lumMod val="50000"/>
                    </a:schemeClr>
                  </a:solidFill>
                </a:rPr>
                <a:t>Grammy Awards</a:t>
              </a:r>
            </a:p>
          </p:txBody>
        </p:sp>
      </p:grpSp>
      <p:cxnSp>
        <p:nvCxnSpPr>
          <p:cNvPr id="21" name="Straight Arrow Connector 20"/>
          <p:cNvCxnSpPr/>
          <p:nvPr/>
        </p:nvCxnSpPr>
        <p:spPr>
          <a:xfrm flipH="1" flipV="1">
            <a:off x="1907082" y="4296321"/>
            <a:ext cx="4536" cy="1830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907082" y="6123152"/>
            <a:ext cx="2691268" cy="1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99013" y="3905939"/>
            <a:ext cx="1114425" cy="369332"/>
          </a:xfrm>
          <a:prstGeom prst="rect">
            <a:avLst/>
          </a:prstGeom>
          <a:noFill/>
        </p:spPr>
        <p:txBody>
          <a:bodyPr wrap="square" rtlCol="0">
            <a:spAutoFit/>
          </a:bodyPr>
          <a:lstStyle/>
          <a:p>
            <a:r>
              <a:rPr lang="en-US" dirty="0" smtClean="0"/>
              <a:t>BM25</a:t>
            </a:r>
            <a:endParaRPr lang="en-US" dirty="0"/>
          </a:p>
        </p:txBody>
      </p:sp>
      <p:sp>
        <p:nvSpPr>
          <p:cNvPr id="33" name="TextBox 32"/>
          <p:cNvSpPr txBox="1"/>
          <p:nvPr/>
        </p:nvSpPr>
        <p:spPr>
          <a:xfrm>
            <a:off x="3756191" y="6173022"/>
            <a:ext cx="1114425" cy="369332"/>
          </a:xfrm>
          <a:prstGeom prst="rect">
            <a:avLst/>
          </a:prstGeom>
          <a:noFill/>
        </p:spPr>
        <p:txBody>
          <a:bodyPr wrap="square" rtlCol="0">
            <a:spAutoFit/>
          </a:bodyPr>
          <a:lstStyle/>
          <a:p>
            <a:r>
              <a:rPr lang="en-US" dirty="0" smtClean="0"/>
              <a:t>PageRank</a:t>
            </a:r>
            <a:endParaRPr lang="en-US" dirty="0"/>
          </a:p>
        </p:txBody>
      </p:sp>
      <p:pic>
        <p:nvPicPr>
          <p:cNvPr id="35"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2482" y="4605714"/>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7190" y="572383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3431" y="558667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4600" y="4115890"/>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162" y="5101294"/>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2183" y="4088149"/>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589" y="572383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0526" y="4755503"/>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927" y="5322218"/>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3056" y="4241055"/>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Arrow Connector 47"/>
          <p:cNvCxnSpPr/>
          <p:nvPr/>
        </p:nvCxnSpPr>
        <p:spPr>
          <a:xfrm flipH="1" flipV="1">
            <a:off x="2785551" y="4495346"/>
            <a:ext cx="1042032" cy="1122454"/>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415749" y="1938728"/>
            <a:ext cx="3920582" cy="1777774"/>
            <a:chOff x="1015191" y="1873854"/>
            <a:chExt cx="3920582" cy="1777774"/>
          </a:xfrm>
        </p:grpSpPr>
        <p:sp>
          <p:nvSpPr>
            <p:cNvPr id="59" name="Cloud Callout 58"/>
            <p:cNvSpPr/>
            <p:nvPr/>
          </p:nvSpPr>
          <p:spPr>
            <a:xfrm>
              <a:off x="1015191" y="1873854"/>
              <a:ext cx="3864429" cy="1777774"/>
            </a:xfrm>
            <a:prstGeom prst="cloudCallout">
              <a:avLst>
                <a:gd name="adj1" fmla="val -56889"/>
                <a:gd name="adj2" fmla="val 6157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501598" y="1975290"/>
              <a:ext cx="1905000" cy="523220"/>
            </a:xfrm>
            <a:prstGeom prst="rect">
              <a:avLst/>
            </a:prstGeom>
            <a:noFill/>
          </p:spPr>
          <p:txBody>
            <a:bodyPr wrap="square" rtlCol="0">
              <a:spAutoFit/>
            </a:bodyPr>
            <a:lstStyle/>
            <a:p>
              <a:r>
                <a:rPr lang="en-US" sz="2800" dirty="0" smtClean="0">
                  <a:solidFill>
                    <a:srgbClr val="FF0000"/>
                  </a:solidFill>
                </a:rPr>
                <a:t>Healthcare</a:t>
              </a:r>
              <a:endParaRPr lang="en-US" sz="2800" dirty="0">
                <a:solidFill>
                  <a:srgbClr val="FF0000"/>
                </a:solidFill>
              </a:endParaRPr>
            </a:p>
          </p:txBody>
        </p:sp>
        <p:sp>
          <p:nvSpPr>
            <p:cNvPr id="61" name="TextBox 60"/>
            <p:cNvSpPr txBox="1"/>
            <p:nvPr/>
          </p:nvSpPr>
          <p:spPr>
            <a:xfrm>
              <a:off x="2675260" y="1873854"/>
              <a:ext cx="1758287" cy="369332"/>
            </a:xfrm>
            <a:prstGeom prst="rect">
              <a:avLst/>
            </a:prstGeom>
            <a:noFill/>
          </p:spPr>
          <p:txBody>
            <a:bodyPr wrap="square" rtlCol="0">
              <a:spAutoFit/>
            </a:bodyPr>
            <a:lstStyle/>
            <a:p>
              <a:r>
                <a:rPr lang="en-US" dirty="0" smtClean="0">
                  <a:solidFill>
                    <a:srgbClr val="FF0000"/>
                  </a:solidFill>
                </a:rPr>
                <a:t>health insurance </a:t>
              </a:r>
              <a:endParaRPr lang="en-US" dirty="0">
                <a:solidFill>
                  <a:srgbClr val="FF0000"/>
                </a:solidFill>
              </a:endParaRPr>
            </a:p>
          </p:txBody>
        </p:sp>
        <p:sp>
          <p:nvSpPr>
            <p:cNvPr id="62" name="TextBox 61"/>
            <p:cNvSpPr txBox="1"/>
            <p:nvPr/>
          </p:nvSpPr>
          <p:spPr>
            <a:xfrm>
              <a:off x="3164963" y="2154297"/>
              <a:ext cx="1540729" cy="430887"/>
            </a:xfrm>
            <a:prstGeom prst="rect">
              <a:avLst/>
            </a:prstGeom>
            <a:noFill/>
          </p:spPr>
          <p:txBody>
            <a:bodyPr wrap="square" rtlCol="0">
              <a:spAutoFit/>
            </a:bodyPr>
            <a:lstStyle/>
            <a:p>
              <a:r>
                <a:rPr lang="en-US" sz="2200" dirty="0" err="1" smtClean="0">
                  <a:solidFill>
                    <a:srgbClr val="FF0000"/>
                  </a:solidFill>
                </a:rPr>
                <a:t>obamacare</a:t>
              </a:r>
              <a:endParaRPr lang="en-US" sz="2200" dirty="0">
                <a:solidFill>
                  <a:srgbClr val="FF0000"/>
                </a:solidFill>
              </a:endParaRPr>
            </a:p>
          </p:txBody>
        </p:sp>
        <p:sp>
          <p:nvSpPr>
            <p:cNvPr id="63" name="TextBox 62"/>
            <p:cNvSpPr txBox="1"/>
            <p:nvPr/>
          </p:nvSpPr>
          <p:spPr>
            <a:xfrm>
              <a:off x="2538184" y="2454966"/>
              <a:ext cx="1374326" cy="461665"/>
            </a:xfrm>
            <a:prstGeom prst="rect">
              <a:avLst/>
            </a:prstGeom>
            <a:noFill/>
          </p:spPr>
          <p:txBody>
            <a:bodyPr wrap="square" rtlCol="0">
              <a:spAutoFit/>
            </a:bodyPr>
            <a:lstStyle/>
            <a:p>
              <a:r>
                <a:rPr lang="en-US" sz="2400" dirty="0" err="1" smtClean="0">
                  <a:solidFill>
                    <a:srgbClr val="FF0000"/>
                  </a:solidFill>
                </a:rPr>
                <a:t>medicare</a:t>
              </a:r>
              <a:endParaRPr lang="en-US" sz="2400" dirty="0">
                <a:solidFill>
                  <a:srgbClr val="FF0000"/>
                </a:solidFill>
              </a:endParaRPr>
            </a:p>
          </p:txBody>
        </p:sp>
        <p:sp>
          <p:nvSpPr>
            <p:cNvPr id="64" name="TextBox 63"/>
            <p:cNvSpPr txBox="1"/>
            <p:nvPr/>
          </p:nvSpPr>
          <p:spPr>
            <a:xfrm>
              <a:off x="1153253" y="2949312"/>
              <a:ext cx="1480457" cy="369332"/>
            </a:xfrm>
            <a:prstGeom prst="rect">
              <a:avLst/>
            </a:prstGeom>
            <a:noFill/>
          </p:spPr>
          <p:txBody>
            <a:bodyPr wrap="square" rtlCol="0">
              <a:spAutoFit/>
            </a:bodyPr>
            <a:lstStyle/>
            <a:p>
              <a:r>
                <a:rPr lang="en-US" dirty="0" smtClean="0">
                  <a:solidFill>
                    <a:srgbClr val="FF0000"/>
                  </a:solidFill>
                </a:rPr>
                <a:t>health policy</a:t>
              </a:r>
              <a:endParaRPr lang="en-US" dirty="0">
                <a:solidFill>
                  <a:srgbClr val="FF0000"/>
                </a:solidFill>
              </a:endParaRPr>
            </a:p>
          </p:txBody>
        </p:sp>
        <p:sp>
          <p:nvSpPr>
            <p:cNvPr id="65" name="TextBox 64"/>
            <p:cNvSpPr txBox="1"/>
            <p:nvPr/>
          </p:nvSpPr>
          <p:spPr>
            <a:xfrm>
              <a:off x="1478103" y="2297420"/>
              <a:ext cx="1407822" cy="400110"/>
            </a:xfrm>
            <a:prstGeom prst="rect">
              <a:avLst/>
            </a:prstGeom>
            <a:noFill/>
          </p:spPr>
          <p:txBody>
            <a:bodyPr wrap="square" rtlCol="0">
              <a:spAutoFit/>
            </a:bodyPr>
            <a:lstStyle/>
            <a:p>
              <a:r>
                <a:rPr lang="en-US" sz="2000" dirty="0">
                  <a:solidFill>
                    <a:srgbClr val="7030A0"/>
                  </a:solidFill>
                </a:rPr>
                <a:t>super bowl</a:t>
              </a:r>
            </a:p>
          </p:txBody>
        </p:sp>
        <p:sp>
          <p:nvSpPr>
            <p:cNvPr id="66" name="TextBox 65"/>
            <p:cNvSpPr txBox="1"/>
            <p:nvPr/>
          </p:nvSpPr>
          <p:spPr>
            <a:xfrm>
              <a:off x="3742063" y="2507122"/>
              <a:ext cx="1193710" cy="369332"/>
            </a:xfrm>
            <a:prstGeom prst="rect">
              <a:avLst/>
            </a:prstGeom>
            <a:noFill/>
          </p:spPr>
          <p:txBody>
            <a:bodyPr wrap="square" rtlCol="0">
              <a:spAutoFit/>
            </a:bodyPr>
            <a:lstStyle/>
            <a:p>
              <a:r>
                <a:rPr lang="en-US" dirty="0" smtClean="0">
                  <a:solidFill>
                    <a:srgbClr val="7030A0"/>
                  </a:solidFill>
                </a:rPr>
                <a:t>NASCAR</a:t>
              </a:r>
              <a:endParaRPr lang="en-US" dirty="0">
                <a:solidFill>
                  <a:srgbClr val="7030A0"/>
                </a:solidFill>
              </a:endParaRPr>
            </a:p>
          </p:txBody>
        </p:sp>
        <p:sp>
          <p:nvSpPr>
            <p:cNvPr id="67" name="TextBox 66"/>
            <p:cNvSpPr txBox="1"/>
            <p:nvPr/>
          </p:nvSpPr>
          <p:spPr>
            <a:xfrm>
              <a:off x="2874457" y="3257202"/>
              <a:ext cx="777147" cy="369332"/>
            </a:xfrm>
            <a:prstGeom prst="rect">
              <a:avLst/>
            </a:prstGeom>
            <a:noFill/>
          </p:spPr>
          <p:txBody>
            <a:bodyPr wrap="square" rtlCol="0">
              <a:spAutoFit/>
            </a:bodyPr>
            <a:lstStyle/>
            <a:p>
              <a:r>
                <a:rPr lang="en-US" dirty="0" smtClean="0">
                  <a:solidFill>
                    <a:srgbClr val="7030A0"/>
                  </a:solidFill>
                </a:rPr>
                <a:t>Sochi</a:t>
              </a:r>
              <a:endParaRPr lang="en-US" dirty="0">
                <a:solidFill>
                  <a:srgbClr val="7030A0"/>
                </a:solidFill>
              </a:endParaRPr>
            </a:p>
          </p:txBody>
        </p:sp>
        <p:sp>
          <p:nvSpPr>
            <p:cNvPr id="68" name="TextBox 67"/>
            <p:cNvSpPr txBox="1"/>
            <p:nvPr/>
          </p:nvSpPr>
          <p:spPr>
            <a:xfrm>
              <a:off x="1633872" y="3183749"/>
              <a:ext cx="1399051" cy="369332"/>
            </a:xfrm>
            <a:prstGeom prst="rect">
              <a:avLst/>
            </a:prstGeom>
            <a:noFill/>
          </p:spPr>
          <p:txBody>
            <a:bodyPr wrap="square" rtlCol="0">
              <a:spAutoFit/>
            </a:bodyPr>
            <a:lstStyle/>
            <a:p>
              <a:r>
                <a:rPr lang="en-US" dirty="0">
                  <a:solidFill>
                    <a:srgbClr val="7030A0"/>
                  </a:solidFill>
                </a:rPr>
                <a:t>Lionel </a:t>
              </a:r>
              <a:r>
                <a:rPr lang="en-US" dirty="0" err="1">
                  <a:solidFill>
                    <a:srgbClr val="7030A0"/>
                  </a:solidFill>
                </a:rPr>
                <a:t>Messi</a:t>
              </a:r>
              <a:endParaRPr lang="en-US" dirty="0">
                <a:solidFill>
                  <a:srgbClr val="7030A0"/>
                </a:solidFill>
              </a:endParaRPr>
            </a:p>
          </p:txBody>
        </p:sp>
        <p:sp>
          <p:nvSpPr>
            <p:cNvPr id="69" name="TextBox 68"/>
            <p:cNvSpPr txBox="1"/>
            <p:nvPr/>
          </p:nvSpPr>
          <p:spPr>
            <a:xfrm>
              <a:off x="2560513" y="2926931"/>
              <a:ext cx="1906309" cy="461665"/>
            </a:xfrm>
            <a:prstGeom prst="rect">
              <a:avLst/>
            </a:prstGeom>
            <a:noFill/>
          </p:spPr>
          <p:txBody>
            <a:bodyPr wrap="square" rtlCol="0">
              <a:spAutoFit/>
            </a:bodyPr>
            <a:lstStyle/>
            <a:p>
              <a:r>
                <a:rPr lang="en-US" sz="2400" dirty="0" smtClean="0">
                  <a:solidFill>
                    <a:srgbClr val="7030A0"/>
                  </a:solidFill>
                </a:rPr>
                <a:t>sports events</a:t>
              </a:r>
              <a:endParaRPr lang="en-US" sz="2400" dirty="0">
                <a:solidFill>
                  <a:srgbClr val="7030A0"/>
                </a:solidFill>
              </a:endParaRPr>
            </a:p>
          </p:txBody>
        </p:sp>
        <p:sp>
          <p:nvSpPr>
            <p:cNvPr id="70" name="TextBox 69"/>
            <p:cNvSpPr txBox="1"/>
            <p:nvPr/>
          </p:nvSpPr>
          <p:spPr>
            <a:xfrm>
              <a:off x="2172026" y="2753760"/>
              <a:ext cx="2143893" cy="369332"/>
            </a:xfrm>
            <a:prstGeom prst="rect">
              <a:avLst/>
            </a:prstGeom>
            <a:noFill/>
          </p:spPr>
          <p:txBody>
            <a:bodyPr wrap="square" rtlCol="0">
              <a:spAutoFit/>
            </a:bodyPr>
            <a:lstStyle/>
            <a:p>
              <a:r>
                <a:rPr lang="en-US" dirty="0" smtClean="0">
                  <a:solidFill>
                    <a:srgbClr val="FF0000"/>
                  </a:solidFill>
                </a:rPr>
                <a:t>affordable insurance</a:t>
              </a:r>
              <a:endParaRPr lang="en-US" dirty="0">
                <a:solidFill>
                  <a:srgbClr val="FF0000"/>
                </a:solidFill>
              </a:endParaRPr>
            </a:p>
          </p:txBody>
        </p:sp>
        <p:sp>
          <p:nvSpPr>
            <p:cNvPr id="71" name="TextBox 70"/>
            <p:cNvSpPr txBox="1"/>
            <p:nvPr/>
          </p:nvSpPr>
          <p:spPr>
            <a:xfrm>
              <a:off x="1173893" y="2580194"/>
              <a:ext cx="1340796" cy="369332"/>
            </a:xfrm>
            <a:prstGeom prst="rect">
              <a:avLst/>
            </a:prstGeom>
            <a:noFill/>
          </p:spPr>
          <p:txBody>
            <a:bodyPr wrap="square" rtlCol="0">
              <a:spAutoFit/>
            </a:bodyPr>
            <a:lstStyle/>
            <a:p>
              <a:r>
                <a:rPr lang="en-US" dirty="0" smtClean="0">
                  <a:solidFill>
                    <a:srgbClr val="7030A0"/>
                  </a:solidFill>
                </a:rPr>
                <a:t>NBA all star</a:t>
              </a:r>
              <a:endParaRPr lang="en-US" dirty="0">
                <a:solidFill>
                  <a:srgbClr val="7030A0"/>
                </a:solidFill>
              </a:endParaRPr>
            </a:p>
          </p:txBody>
        </p:sp>
      </p:grpSp>
      <p:pic>
        <p:nvPicPr>
          <p:cNvPr id="96" name="Picture 14"/>
          <p:cNvPicPr>
            <a:picLocks noChangeAspect="1" noChangeArrowheads="1"/>
          </p:cNvPicPr>
          <p:nvPr/>
        </p:nvPicPr>
        <p:blipFill>
          <a:blip r:embed="rId5" cstate="print"/>
          <a:srcRect/>
          <a:stretch>
            <a:fillRect/>
          </a:stretch>
        </p:blipFill>
        <p:spPr bwMode="auto">
          <a:xfrm>
            <a:off x="6232683" y="3833914"/>
            <a:ext cx="841121" cy="841121"/>
          </a:xfrm>
          <a:prstGeom prst="rect">
            <a:avLst/>
          </a:prstGeom>
          <a:noFill/>
          <a:ln w="9525">
            <a:noFill/>
            <a:miter lim="800000"/>
            <a:headEnd/>
            <a:tailEnd/>
          </a:ln>
        </p:spPr>
      </p:pic>
      <p:cxnSp>
        <p:nvCxnSpPr>
          <p:cNvPr id="109" name="Straight Arrow Connector 108"/>
          <p:cNvCxnSpPr/>
          <p:nvPr/>
        </p:nvCxnSpPr>
        <p:spPr>
          <a:xfrm flipH="1" flipV="1">
            <a:off x="8106916" y="4296321"/>
            <a:ext cx="4536" cy="1830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8106916" y="6123152"/>
            <a:ext cx="2691268" cy="1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505497" y="3937984"/>
            <a:ext cx="1114425" cy="369332"/>
          </a:xfrm>
          <a:prstGeom prst="rect">
            <a:avLst/>
          </a:prstGeom>
          <a:noFill/>
        </p:spPr>
        <p:txBody>
          <a:bodyPr wrap="square" rtlCol="0">
            <a:spAutoFit/>
          </a:bodyPr>
          <a:lstStyle/>
          <a:p>
            <a:r>
              <a:rPr lang="en-US" dirty="0" smtClean="0"/>
              <a:t>BM25</a:t>
            </a:r>
            <a:endParaRPr lang="en-US" dirty="0"/>
          </a:p>
        </p:txBody>
      </p:sp>
      <p:sp>
        <p:nvSpPr>
          <p:cNvPr id="112" name="TextBox 111"/>
          <p:cNvSpPr txBox="1"/>
          <p:nvPr/>
        </p:nvSpPr>
        <p:spPr>
          <a:xfrm>
            <a:off x="9956025" y="6173022"/>
            <a:ext cx="1114425" cy="369332"/>
          </a:xfrm>
          <a:prstGeom prst="rect">
            <a:avLst/>
          </a:prstGeom>
          <a:noFill/>
        </p:spPr>
        <p:txBody>
          <a:bodyPr wrap="square" rtlCol="0">
            <a:spAutoFit/>
          </a:bodyPr>
          <a:lstStyle/>
          <a:p>
            <a:r>
              <a:rPr lang="en-US" dirty="0" smtClean="0"/>
              <a:t>PageRank</a:t>
            </a:r>
            <a:endParaRPr lang="en-US" dirty="0"/>
          </a:p>
        </p:txBody>
      </p:sp>
      <p:pic>
        <p:nvPicPr>
          <p:cNvPr id="113"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3791" y="5170918"/>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5476" y="5741516"/>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4696" y="5542623"/>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2936" y="4604293"/>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566" y="5480640"/>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7676" y="427527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4124" y="5676117"/>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3643" y="496271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7156" y="4577224"/>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3999" y="4302904"/>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Arrow Connector 122"/>
          <p:cNvCxnSpPr/>
          <p:nvPr/>
        </p:nvCxnSpPr>
        <p:spPr>
          <a:xfrm flipV="1">
            <a:off x="8670672" y="4970034"/>
            <a:ext cx="1982654" cy="667968"/>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29"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7684" y="5191516"/>
            <a:ext cx="239834" cy="27432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60C6ED1D-F590-4793-8688-642AA2F771B3}" type="datetime1">
              <a:rPr lang="en-US" smtClean="0"/>
              <a:t>2/26/2014</a:t>
            </a:fld>
            <a:endParaRPr lang="en-US"/>
          </a:p>
        </p:txBody>
      </p:sp>
      <p:sp>
        <p:nvSpPr>
          <p:cNvPr id="4" name="Footer Placeholder 3"/>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27</a:t>
            </a:fld>
            <a:endParaRPr lang="en-US"/>
          </a:p>
        </p:txBody>
      </p:sp>
    </p:spTree>
    <p:extLst>
      <p:ext uri="{BB962C8B-B14F-4D97-AF65-F5344CB8AC3E}">
        <p14:creationId xmlns:p14="http://schemas.microsoft.com/office/powerpoint/2010/main" val="21294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blinds(horizontal)">
                                      <p:cBhvr>
                                        <p:cTn id="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a:t>
            </a:r>
            <a:endParaRPr lang="en-US" dirty="0"/>
          </a:p>
        </p:txBody>
      </p:sp>
      <p:sp>
        <p:nvSpPr>
          <p:cNvPr id="3" name="Content Placeholder 2"/>
          <p:cNvSpPr>
            <a:spLocks noGrp="1"/>
          </p:cNvSpPr>
          <p:nvPr>
            <p:ph idx="1"/>
          </p:nvPr>
        </p:nvSpPr>
        <p:spPr/>
        <p:txBody>
          <a:bodyPr/>
          <a:lstStyle/>
          <a:p>
            <a:r>
              <a:rPr lang="en-US" dirty="0" smtClean="0"/>
              <a:t>Latent user group: a homogenous unit of query and clicks</a:t>
            </a:r>
            <a:endParaRPr lang="en-US" dirty="0"/>
          </a:p>
        </p:txBody>
      </p:sp>
      <p:grpSp>
        <p:nvGrpSpPr>
          <p:cNvPr id="81" name="Group 80"/>
          <p:cNvGrpSpPr/>
          <p:nvPr/>
        </p:nvGrpSpPr>
        <p:grpSpPr>
          <a:xfrm>
            <a:off x="480182" y="4429261"/>
            <a:ext cx="2340984" cy="2202493"/>
            <a:chOff x="784983" y="4276857"/>
            <a:chExt cx="2340984" cy="2202493"/>
          </a:xfrm>
        </p:grpSpPr>
        <p:sp>
          <p:nvSpPr>
            <p:cNvPr id="12" name="TextBox 11"/>
            <p:cNvSpPr txBox="1"/>
            <p:nvPr/>
          </p:nvSpPr>
          <p:spPr>
            <a:xfrm>
              <a:off x="1140316" y="6079240"/>
              <a:ext cx="1905000" cy="400110"/>
            </a:xfrm>
            <a:prstGeom prst="rect">
              <a:avLst/>
            </a:prstGeom>
            <a:noFill/>
          </p:spPr>
          <p:txBody>
            <a:bodyPr wrap="square" rtlCol="0">
              <a:spAutoFit/>
            </a:bodyPr>
            <a:lstStyle/>
            <a:p>
              <a:pPr algn="ctr"/>
              <a:r>
                <a:rPr lang="en-US" sz="2000" dirty="0" smtClean="0"/>
                <a:t>Group 1</a:t>
              </a:r>
              <a:endParaRPr lang="en-US" sz="2000" dirty="0"/>
            </a:p>
          </p:txBody>
        </p:sp>
        <p:grpSp>
          <p:nvGrpSpPr>
            <p:cNvPr id="5" name="Group 4"/>
            <p:cNvGrpSpPr/>
            <p:nvPr/>
          </p:nvGrpSpPr>
          <p:grpSpPr>
            <a:xfrm>
              <a:off x="1166614" y="4460864"/>
              <a:ext cx="1823721" cy="1415143"/>
              <a:chOff x="1763486" y="3954689"/>
              <a:chExt cx="1823721" cy="1415143"/>
            </a:xfrm>
          </p:grpSpPr>
          <p:cxnSp>
            <p:nvCxnSpPr>
              <p:cNvPr id="15" name="Straight Arrow Connector 14"/>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784983" y="4276857"/>
              <a:ext cx="386167" cy="369332"/>
            </a:xfrm>
            <a:prstGeom prst="rect">
              <a:avLst/>
            </a:prstGeom>
            <a:noFill/>
          </p:spPr>
          <p:txBody>
            <a:bodyPr wrap="square" rtlCol="0">
              <a:spAutoFit/>
            </a:bodyPr>
            <a:lstStyle/>
            <a:p>
              <a:r>
                <a:rPr lang="en-US" i="1" dirty="0" smtClean="0"/>
                <a:t>f</a:t>
              </a:r>
              <a:r>
                <a:rPr lang="en-US" i="1" baseline="-25000" dirty="0" smtClean="0"/>
                <a:t>1</a:t>
              </a:r>
              <a:endParaRPr lang="en-US" i="1" baseline="-25000" dirty="0"/>
            </a:p>
          </p:txBody>
        </p:sp>
        <p:pic>
          <p:nvPicPr>
            <p:cNvPr id="7"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400" y="5053085"/>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736" y="5400245"/>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5977" y="5263085"/>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5625" y="5125757"/>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3619" y="5468554"/>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1806897" y="5384368"/>
              <a:ext cx="927386" cy="64320"/>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266" y="4968291"/>
              <a:ext cx="239834" cy="27432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739800" y="5898719"/>
              <a:ext cx="386167" cy="369332"/>
            </a:xfrm>
            <a:prstGeom prst="rect">
              <a:avLst/>
            </a:prstGeom>
            <a:noFill/>
          </p:spPr>
          <p:txBody>
            <a:bodyPr wrap="square" rtlCol="0">
              <a:spAutoFit/>
            </a:bodyPr>
            <a:lstStyle/>
            <a:p>
              <a:r>
                <a:rPr lang="en-US" i="1" dirty="0" smtClean="0"/>
                <a:t>f</a:t>
              </a:r>
              <a:r>
                <a:rPr lang="en-US" i="1" baseline="-25000" dirty="0" smtClean="0"/>
                <a:t>2</a:t>
              </a:r>
              <a:endParaRPr lang="en-US" i="1" baseline="-25000" dirty="0"/>
            </a:p>
          </p:txBody>
        </p:sp>
      </p:grpSp>
      <p:grpSp>
        <p:nvGrpSpPr>
          <p:cNvPr id="82" name="Group 81"/>
          <p:cNvGrpSpPr/>
          <p:nvPr/>
        </p:nvGrpSpPr>
        <p:grpSpPr>
          <a:xfrm>
            <a:off x="3300464" y="4563920"/>
            <a:ext cx="2380170" cy="2122106"/>
            <a:chOff x="3605265" y="4411516"/>
            <a:chExt cx="2380170" cy="2122106"/>
          </a:xfrm>
        </p:grpSpPr>
        <p:grpSp>
          <p:nvGrpSpPr>
            <p:cNvPr id="35" name="Group 34"/>
            <p:cNvGrpSpPr/>
            <p:nvPr/>
          </p:nvGrpSpPr>
          <p:grpSpPr>
            <a:xfrm>
              <a:off x="4010855" y="4573390"/>
              <a:ext cx="1823721" cy="1415143"/>
              <a:chOff x="1763486" y="3954689"/>
              <a:chExt cx="1823721" cy="1415143"/>
            </a:xfrm>
          </p:grpSpPr>
          <p:cxnSp>
            <p:nvCxnSpPr>
              <p:cNvPr id="45" name="Straight Arrow Connector 44"/>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38"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7660" y="4826426"/>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060" y="556850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0146" y="565302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4780" y="4606468"/>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Arrow Connector 42"/>
            <p:cNvCxnSpPr>
              <a:stCxn id="40" idx="0"/>
            </p:cNvCxnSpPr>
            <p:nvPr/>
          </p:nvCxnSpPr>
          <p:spPr>
            <a:xfrm flipV="1">
              <a:off x="4430063" y="4940698"/>
              <a:ext cx="892239" cy="712330"/>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4"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7536" y="5361414"/>
              <a:ext cx="239834" cy="27432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3605265" y="4411516"/>
              <a:ext cx="386167" cy="369332"/>
            </a:xfrm>
            <a:prstGeom prst="rect">
              <a:avLst/>
            </a:prstGeom>
            <a:noFill/>
          </p:spPr>
          <p:txBody>
            <a:bodyPr wrap="square" rtlCol="0">
              <a:spAutoFit/>
            </a:bodyPr>
            <a:lstStyle/>
            <a:p>
              <a:r>
                <a:rPr lang="en-US" i="1" dirty="0" smtClean="0"/>
                <a:t>f</a:t>
              </a:r>
              <a:r>
                <a:rPr lang="en-US" i="1" baseline="-25000" dirty="0" smtClean="0"/>
                <a:t>1</a:t>
              </a:r>
              <a:endParaRPr lang="en-US" i="1" baseline="-25000" dirty="0"/>
            </a:p>
          </p:txBody>
        </p:sp>
        <p:sp>
          <p:nvSpPr>
            <p:cNvPr id="69" name="TextBox 68"/>
            <p:cNvSpPr txBox="1"/>
            <p:nvPr/>
          </p:nvSpPr>
          <p:spPr>
            <a:xfrm>
              <a:off x="4011010" y="6133512"/>
              <a:ext cx="1905000" cy="400110"/>
            </a:xfrm>
            <a:prstGeom prst="rect">
              <a:avLst/>
            </a:prstGeom>
            <a:noFill/>
          </p:spPr>
          <p:txBody>
            <a:bodyPr wrap="square" rtlCol="0">
              <a:spAutoFit/>
            </a:bodyPr>
            <a:lstStyle/>
            <a:p>
              <a:pPr algn="ctr"/>
              <a:r>
                <a:rPr lang="en-US" sz="2000" dirty="0" smtClean="0"/>
                <a:t>Group k</a:t>
              </a:r>
              <a:endParaRPr lang="en-US" sz="2000" dirty="0"/>
            </a:p>
          </p:txBody>
        </p:sp>
        <p:sp>
          <p:nvSpPr>
            <p:cNvPr id="70" name="TextBox 69"/>
            <p:cNvSpPr txBox="1"/>
            <p:nvPr/>
          </p:nvSpPr>
          <p:spPr>
            <a:xfrm>
              <a:off x="5599268" y="5974521"/>
              <a:ext cx="386167" cy="369332"/>
            </a:xfrm>
            <a:prstGeom prst="rect">
              <a:avLst/>
            </a:prstGeom>
            <a:noFill/>
          </p:spPr>
          <p:txBody>
            <a:bodyPr wrap="square" rtlCol="0">
              <a:spAutoFit/>
            </a:bodyPr>
            <a:lstStyle/>
            <a:p>
              <a:r>
                <a:rPr lang="en-US" i="1" dirty="0" smtClean="0"/>
                <a:t>f</a:t>
              </a:r>
              <a:r>
                <a:rPr lang="en-US" i="1" baseline="-25000" dirty="0" smtClean="0"/>
                <a:t>2</a:t>
              </a:r>
              <a:endParaRPr lang="en-US" i="1" baseline="-25000" dirty="0"/>
            </a:p>
          </p:txBody>
        </p:sp>
      </p:grpSp>
      <p:sp>
        <p:nvSpPr>
          <p:cNvPr id="71" name="Right Arrow 70"/>
          <p:cNvSpPr/>
          <p:nvPr/>
        </p:nvSpPr>
        <p:spPr>
          <a:xfrm>
            <a:off x="5772687" y="3231805"/>
            <a:ext cx="703930" cy="378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2553072" y="3819615"/>
            <a:ext cx="1028700" cy="830997"/>
          </a:xfrm>
          <a:prstGeom prst="rect">
            <a:avLst/>
          </a:prstGeom>
          <a:noFill/>
        </p:spPr>
        <p:txBody>
          <a:bodyPr wrap="square" rtlCol="0">
            <a:spAutoFit/>
          </a:bodyPr>
          <a:lstStyle/>
          <a:p>
            <a:pPr algn="ctr"/>
            <a:r>
              <a:rPr lang="en-US" sz="4800" dirty="0" smtClean="0"/>
              <a:t>…</a:t>
            </a:r>
            <a:endParaRPr lang="en-US" sz="4800" dirty="0"/>
          </a:p>
        </p:txBody>
      </p:sp>
      <p:sp>
        <p:nvSpPr>
          <p:cNvPr id="73" name="Right Arrow 72"/>
          <p:cNvSpPr/>
          <p:nvPr/>
        </p:nvSpPr>
        <p:spPr>
          <a:xfrm>
            <a:off x="5783573" y="5135284"/>
            <a:ext cx="703930" cy="378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259251" y="2524413"/>
            <a:ext cx="2862969" cy="2081654"/>
            <a:chOff x="564052" y="2469983"/>
            <a:chExt cx="2862969" cy="2081654"/>
          </a:xfrm>
        </p:grpSpPr>
        <p:grpSp>
          <p:nvGrpSpPr>
            <p:cNvPr id="23" name="Group 22"/>
            <p:cNvGrpSpPr/>
            <p:nvPr/>
          </p:nvGrpSpPr>
          <p:grpSpPr>
            <a:xfrm>
              <a:off x="1172974" y="2660416"/>
              <a:ext cx="1823721" cy="1415143"/>
              <a:chOff x="1763486" y="3954689"/>
              <a:chExt cx="1823721" cy="1415143"/>
            </a:xfrm>
          </p:grpSpPr>
          <p:cxnSp>
            <p:nvCxnSpPr>
              <p:cNvPr id="29" name="Straight Arrow Connector 28"/>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562909">
              <a:off x="1223471" y="4107006"/>
              <a:ext cx="739280" cy="369332"/>
            </a:xfrm>
            <a:prstGeom prst="rect">
              <a:avLst/>
            </a:prstGeom>
            <a:noFill/>
          </p:spPr>
          <p:txBody>
            <a:bodyPr wrap="square" rtlCol="0">
              <a:spAutoFit/>
            </a:bodyPr>
            <a:lstStyle/>
            <a:p>
              <a:r>
                <a:rPr lang="en-US" i="1" dirty="0" smtClean="0"/>
                <a:t>q</a:t>
              </a:r>
              <a:r>
                <a:rPr lang="en-US" i="1" baseline="-25000" dirty="0" smtClean="0"/>
                <a:t>1</a:t>
              </a:r>
              <a:endParaRPr lang="en-US" i="1" baseline="-25000" dirty="0"/>
            </a:p>
          </p:txBody>
        </p:sp>
        <p:sp>
          <p:nvSpPr>
            <p:cNvPr id="20" name="TextBox 19"/>
            <p:cNvSpPr txBox="1"/>
            <p:nvPr/>
          </p:nvSpPr>
          <p:spPr>
            <a:xfrm rot="1562909">
              <a:off x="1832757" y="4182305"/>
              <a:ext cx="1052398" cy="369332"/>
            </a:xfrm>
            <a:prstGeom prst="rect">
              <a:avLst/>
            </a:prstGeom>
            <a:noFill/>
          </p:spPr>
          <p:txBody>
            <a:bodyPr wrap="square" rtlCol="0">
              <a:spAutoFit/>
            </a:bodyPr>
            <a:lstStyle/>
            <a:p>
              <a:r>
                <a:rPr lang="en-US" i="1" dirty="0" smtClean="0"/>
                <a:t>q</a:t>
              </a:r>
              <a:r>
                <a:rPr lang="en-US" i="1" baseline="-25000" dirty="0" smtClean="0"/>
                <a:t>2</a:t>
              </a:r>
              <a:endParaRPr lang="en-US" i="1" baseline="-25000" dirty="0"/>
            </a:p>
          </p:txBody>
        </p:sp>
        <p:sp>
          <p:nvSpPr>
            <p:cNvPr id="21" name="TextBox 20"/>
            <p:cNvSpPr txBox="1"/>
            <p:nvPr/>
          </p:nvSpPr>
          <p:spPr>
            <a:xfrm rot="1562909">
              <a:off x="2478070" y="4178500"/>
              <a:ext cx="948951" cy="369332"/>
            </a:xfrm>
            <a:prstGeom prst="rect">
              <a:avLst/>
            </a:prstGeom>
            <a:noFill/>
          </p:spPr>
          <p:txBody>
            <a:bodyPr wrap="square" rtlCol="0">
              <a:spAutoFit/>
            </a:bodyPr>
            <a:lstStyle/>
            <a:p>
              <a:r>
                <a:rPr lang="en-US" i="1" dirty="0" smtClean="0"/>
                <a:t>q</a:t>
              </a:r>
              <a:r>
                <a:rPr lang="en-US" i="1" baseline="-25000" dirty="0" smtClean="0"/>
                <a:t>3</a:t>
              </a:r>
              <a:endParaRPr lang="en-US" i="1" baseline="-25000" dirty="0"/>
            </a:p>
          </p:txBody>
        </p:sp>
        <p:sp>
          <p:nvSpPr>
            <p:cNvPr id="22" name="TextBox 21"/>
            <p:cNvSpPr txBox="1"/>
            <p:nvPr/>
          </p:nvSpPr>
          <p:spPr>
            <a:xfrm>
              <a:off x="564052" y="2469983"/>
              <a:ext cx="1011006" cy="369332"/>
            </a:xfrm>
            <a:prstGeom prst="rect">
              <a:avLst/>
            </a:prstGeom>
            <a:noFill/>
          </p:spPr>
          <p:txBody>
            <a:bodyPr wrap="square" rtlCol="0">
              <a:spAutoFit/>
            </a:bodyPr>
            <a:lstStyle/>
            <a:p>
              <a:r>
                <a:rPr lang="en-US" dirty="0" smtClean="0"/>
                <a:t>p(Q)</a:t>
              </a:r>
              <a:endParaRPr lang="en-US" dirty="0"/>
            </a:p>
          </p:txBody>
        </p:sp>
        <p:sp>
          <p:nvSpPr>
            <p:cNvPr id="76" name="Freeform 75"/>
            <p:cNvSpPr/>
            <p:nvPr/>
          </p:nvSpPr>
          <p:spPr>
            <a:xfrm>
              <a:off x="1242177" y="2996241"/>
              <a:ext cx="1513114" cy="1077675"/>
            </a:xfrm>
            <a:custGeom>
              <a:avLst/>
              <a:gdLst>
                <a:gd name="connsiteX0" fmla="*/ 0 w 1513114"/>
                <a:gd name="connsiteY0" fmla="*/ 718494 h 729379"/>
                <a:gd name="connsiteX1" fmla="*/ 185057 w 1513114"/>
                <a:gd name="connsiteY1" fmla="*/ 36 h 729379"/>
                <a:gd name="connsiteX2" fmla="*/ 500743 w 1513114"/>
                <a:gd name="connsiteY2" fmla="*/ 685836 h 729379"/>
                <a:gd name="connsiteX3" fmla="*/ 1077685 w 1513114"/>
                <a:gd name="connsiteY3" fmla="*/ 522551 h 729379"/>
                <a:gd name="connsiteX4" fmla="*/ 1513114 w 1513114"/>
                <a:gd name="connsiteY4" fmla="*/ 729379 h 72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114" h="729379">
                  <a:moveTo>
                    <a:pt x="0" y="718494"/>
                  </a:moveTo>
                  <a:cubicBezTo>
                    <a:pt x="50800" y="361986"/>
                    <a:pt x="101600" y="5479"/>
                    <a:pt x="185057" y="36"/>
                  </a:cubicBezTo>
                  <a:cubicBezTo>
                    <a:pt x="268514" y="-5407"/>
                    <a:pt x="351972" y="598750"/>
                    <a:pt x="500743" y="685836"/>
                  </a:cubicBezTo>
                  <a:cubicBezTo>
                    <a:pt x="649514" y="772922"/>
                    <a:pt x="908957" y="515294"/>
                    <a:pt x="1077685" y="522551"/>
                  </a:cubicBezTo>
                  <a:cubicBezTo>
                    <a:pt x="1246413" y="529808"/>
                    <a:pt x="1438728" y="687651"/>
                    <a:pt x="1513114" y="72937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3102100" y="2641869"/>
            <a:ext cx="2850379" cy="2065845"/>
            <a:chOff x="3406901" y="2587439"/>
            <a:chExt cx="2850379" cy="2065845"/>
          </a:xfrm>
        </p:grpSpPr>
        <p:grpSp>
          <p:nvGrpSpPr>
            <p:cNvPr id="54" name="Group 53"/>
            <p:cNvGrpSpPr/>
            <p:nvPr/>
          </p:nvGrpSpPr>
          <p:grpSpPr>
            <a:xfrm>
              <a:off x="4003235" y="2752133"/>
              <a:ext cx="1823721" cy="1415143"/>
              <a:chOff x="1763486" y="3954689"/>
              <a:chExt cx="1823721" cy="1415143"/>
            </a:xfrm>
          </p:grpSpPr>
          <p:cxnSp>
            <p:nvCxnSpPr>
              <p:cNvPr id="60" name="Straight Arrow Connector 59"/>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406901" y="2587439"/>
              <a:ext cx="1011006" cy="369332"/>
            </a:xfrm>
            <a:prstGeom prst="rect">
              <a:avLst/>
            </a:prstGeom>
            <a:noFill/>
          </p:spPr>
          <p:txBody>
            <a:bodyPr wrap="square" rtlCol="0">
              <a:spAutoFit/>
            </a:bodyPr>
            <a:lstStyle/>
            <a:p>
              <a:r>
                <a:rPr lang="en-US" dirty="0" smtClean="0"/>
                <a:t>p(Q)</a:t>
              </a:r>
              <a:endParaRPr lang="en-US" dirty="0"/>
            </a:p>
          </p:txBody>
        </p:sp>
        <p:sp>
          <p:nvSpPr>
            <p:cNvPr id="63" name="TextBox 62"/>
            <p:cNvSpPr txBox="1"/>
            <p:nvPr/>
          </p:nvSpPr>
          <p:spPr>
            <a:xfrm rot="1562909">
              <a:off x="4053730" y="4208653"/>
              <a:ext cx="739280" cy="369332"/>
            </a:xfrm>
            <a:prstGeom prst="rect">
              <a:avLst/>
            </a:prstGeom>
            <a:noFill/>
          </p:spPr>
          <p:txBody>
            <a:bodyPr wrap="square" rtlCol="0">
              <a:spAutoFit/>
            </a:bodyPr>
            <a:lstStyle/>
            <a:p>
              <a:r>
                <a:rPr lang="en-US" i="1" dirty="0" smtClean="0"/>
                <a:t>q</a:t>
              </a:r>
              <a:r>
                <a:rPr lang="en-US" i="1" baseline="-25000" dirty="0" smtClean="0"/>
                <a:t>1</a:t>
              </a:r>
              <a:endParaRPr lang="en-US" i="1" baseline="-25000" dirty="0"/>
            </a:p>
          </p:txBody>
        </p:sp>
        <p:sp>
          <p:nvSpPr>
            <p:cNvPr id="64" name="TextBox 63"/>
            <p:cNvSpPr txBox="1"/>
            <p:nvPr/>
          </p:nvSpPr>
          <p:spPr>
            <a:xfrm rot="1562909">
              <a:off x="4663016" y="4283952"/>
              <a:ext cx="1052398" cy="369332"/>
            </a:xfrm>
            <a:prstGeom prst="rect">
              <a:avLst/>
            </a:prstGeom>
            <a:noFill/>
          </p:spPr>
          <p:txBody>
            <a:bodyPr wrap="square" rtlCol="0">
              <a:spAutoFit/>
            </a:bodyPr>
            <a:lstStyle/>
            <a:p>
              <a:r>
                <a:rPr lang="en-US" i="1" dirty="0" smtClean="0"/>
                <a:t>q</a:t>
              </a:r>
              <a:r>
                <a:rPr lang="en-US" i="1" baseline="-25000" dirty="0" smtClean="0"/>
                <a:t>2</a:t>
              </a:r>
              <a:endParaRPr lang="en-US" i="1" baseline="-25000" dirty="0"/>
            </a:p>
          </p:txBody>
        </p:sp>
        <p:sp>
          <p:nvSpPr>
            <p:cNvPr id="65" name="TextBox 64"/>
            <p:cNvSpPr txBox="1"/>
            <p:nvPr/>
          </p:nvSpPr>
          <p:spPr>
            <a:xfrm rot="1562909">
              <a:off x="5308329" y="4280147"/>
              <a:ext cx="948951" cy="369332"/>
            </a:xfrm>
            <a:prstGeom prst="rect">
              <a:avLst/>
            </a:prstGeom>
            <a:noFill/>
          </p:spPr>
          <p:txBody>
            <a:bodyPr wrap="square" rtlCol="0">
              <a:spAutoFit/>
            </a:bodyPr>
            <a:lstStyle/>
            <a:p>
              <a:r>
                <a:rPr lang="en-US" i="1" dirty="0" smtClean="0"/>
                <a:t>q</a:t>
              </a:r>
              <a:r>
                <a:rPr lang="en-US" i="1" baseline="-25000" dirty="0" smtClean="0"/>
                <a:t>3</a:t>
              </a:r>
              <a:endParaRPr lang="en-US" i="1" baseline="-25000" dirty="0"/>
            </a:p>
          </p:txBody>
        </p:sp>
        <p:sp>
          <p:nvSpPr>
            <p:cNvPr id="78" name="Freeform 77"/>
            <p:cNvSpPr/>
            <p:nvPr/>
          </p:nvSpPr>
          <p:spPr>
            <a:xfrm>
              <a:off x="4019550" y="3193223"/>
              <a:ext cx="1771650" cy="959677"/>
            </a:xfrm>
            <a:custGeom>
              <a:avLst/>
              <a:gdLst>
                <a:gd name="connsiteX0" fmla="*/ 0 w 1771650"/>
                <a:gd name="connsiteY0" fmla="*/ 959677 h 959677"/>
                <a:gd name="connsiteX1" fmla="*/ 666750 w 1771650"/>
                <a:gd name="connsiteY1" fmla="*/ 827 h 959677"/>
                <a:gd name="connsiteX2" fmla="*/ 1206500 w 1771650"/>
                <a:gd name="connsiteY2" fmla="*/ 794577 h 959677"/>
                <a:gd name="connsiteX3" fmla="*/ 1771650 w 1771650"/>
                <a:gd name="connsiteY3" fmla="*/ 927927 h 959677"/>
              </a:gdLst>
              <a:ahLst/>
              <a:cxnLst>
                <a:cxn ang="0">
                  <a:pos x="connsiteX0" y="connsiteY0"/>
                </a:cxn>
                <a:cxn ang="0">
                  <a:pos x="connsiteX1" y="connsiteY1"/>
                </a:cxn>
                <a:cxn ang="0">
                  <a:pos x="connsiteX2" y="connsiteY2"/>
                </a:cxn>
                <a:cxn ang="0">
                  <a:pos x="connsiteX3" y="connsiteY3"/>
                </a:cxn>
              </a:cxnLst>
              <a:rect l="l" t="t" r="r" b="b"/>
              <a:pathLst>
                <a:path w="1771650" h="959677">
                  <a:moveTo>
                    <a:pt x="0" y="959677"/>
                  </a:moveTo>
                  <a:cubicBezTo>
                    <a:pt x="232833" y="494010"/>
                    <a:pt x="465667" y="28344"/>
                    <a:pt x="666750" y="827"/>
                  </a:cubicBezTo>
                  <a:cubicBezTo>
                    <a:pt x="867833" y="-26690"/>
                    <a:pt x="1022350" y="640060"/>
                    <a:pt x="1206500" y="794577"/>
                  </a:cubicBezTo>
                  <a:cubicBezTo>
                    <a:pt x="1390650" y="949094"/>
                    <a:pt x="1581150" y="938510"/>
                    <a:pt x="1771650" y="927927"/>
                  </a:cubicBezTo>
                </a:path>
              </a:pathLst>
            </a:cu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6487503" y="2669839"/>
            <a:ext cx="3737541" cy="938653"/>
            <a:chOff x="6487503" y="2669839"/>
            <a:chExt cx="3737541" cy="938653"/>
          </a:xfrm>
        </p:grpSpPr>
        <p:pic>
          <p:nvPicPr>
            <p:cNvPr id="74" name="Picture 73"/>
            <p:cNvPicPr>
              <a:picLocks noChangeAspect="1"/>
            </p:cNvPicPr>
            <p:nvPr/>
          </p:nvPicPr>
          <p:blipFill>
            <a:blip r:embed="rId4"/>
            <a:stretch>
              <a:fillRect/>
            </a:stretch>
          </p:blipFill>
          <p:spPr>
            <a:xfrm>
              <a:off x="6563933" y="3163022"/>
              <a:ext cx="2893545" cy="445470"/>
            </a:xfrm>
            <a:prstGeom prst="rect">
              <a:avLst/>
            </a:prstGeom>
          </p:spPr>
        </p:pic>
        <p:sp>
          <p:nvSpPr>
            <p:cNvPr id="83" name="TextBox 82"/>
            <p:cNvSpPr txBox="1"/>
            <p:nvPr/>
          </p:nvSpPr>
          <p:spPr>
            <a:xfrm>
              <a:off x="6487503" y="2669839"/>
              <a:ext cx="3737541" cy="461665"/>
            </a:xfrm>
            <a:prstGeom prst="rect">
              <a:avLst/>
            </a:prstGeom>
            <a:noFill/>
          </p:spPr>
          <p:txBody>
            <a:bodyPr wrap="square" rtlCol="0">
              <a:spAutoFit/>
            </a:bodyPr>
            <a:lstStyle/>
            <a:p>
              <a:r>
                <a:rPr lang="en-US" sz="2400" dirty="0" smtClean="0"/>
                <a:t>Modeling of search interest</a:t>
              </a:r>
              <a:endParaRPr lang="en-US" sz="2400" dirty="0"/>
            </a:p>
          </p:txBody>
        </p:sp>
      </p:grpSp>
      <p:grpSp>
        <p:nvGrpSpPr>
          <p:cNvPr id="17" name="Group 16"/>
          <p:cNvGrpSpPr/>
          <p:nvPr/>
        </p:nvGrpSpPr>
        <p:grpSpPr>
          <a:xfrm>
            <a:off x="6508127" y="4166904"/>
            <a:ext cx="5553243" cy="2113282"/>
            <a:chOff x="6508127" y="4166904"/>
            <a:chExt cx="5553243" cy="2113282"/>
          </a:xfrm>
        </p:grpSpPr>
        <p:pic>
          <p:nvPicPr>
            <p:cNvPr id="75" name="Picture 74"/>
            <p:cNvPicPr>
              <a:picLocks noChangeAspect="1"/>
            </p:cNvPicPr>
            <p:nvPr/>
          </p:nvPicPr>
          <p:blipFill>
            <a:blip r:embed="rId5"/>
            <a:stretch>
              <a:fillRect/>
            </a:stretch>
          </p:blipFill>
          <p:spPr>
            <a:xfrm>
              <a:off x="6515747" y="4613990"/>
              <a:ext cx="5545623" cy="1666196"/>
            </a:xfrm>
            <a:prstGeom prst="rect">
              <a:avLst/>
            </a:prstGeom>
          </p:spPr>
        </p:pic>
        <p:sp>
          <p:nvSpPr>
            <p:cNvPr id="84" name="TextBox 83"/>
            <p:cNvSpPr txBox="1"/>
            <p:nvPr/>
          </p:nvSpPr>
          <p:spPr>
            <a:xfrm>
              <a:off x="6508127" y="4166904"/>
              <a:ext cx="4028359" cy="461665"/>
            </a:xfrm>
            <a:prstGeom prst="rect">
              <a:avLst/>
            </a:prstGeom>
            <a:noFill/>
          </p:spPr>
          <p:txBody>
            <a:bodyPr wrap="square" rtlCol="0">
              <a:spAutoFit/>
            </a:bodyPr>
            <a:lstStyle/>
            <a:p>
              <a:r>
                <a:rPr lang="en-US" sz="2400" dirty="0" smtClean="0"/>
                <a:t>Modeling of result preferences</a:t>
              </a:r>
              <a:endParaRPr lang="en-US" sz="2400" dirty="0"/>
            </a:p>
          </p:txBody>
        </p:sp>
      </p:grpSp>
      <p:pic>
        <p:nvPicPr>
          <p:cNvPr id="25" name="Picture 24"/>
          <p:cNvPicPr>
            <a:picLocks noChangeAspect="1"/>
          </p:cNvPicPr>
          <p:nvPr/>
        </p:nvPicPr>
        <p:blipFill>
          <a:blip r:embed="rId6"/>
          <a:stretch>
            <a:fillRect/>
          </a:stretch>
        </p:blipFill>
        <p:spPr>
          <a:xfrm>
            <a:off x="3857879" y="2280840"/>
            <a:ext cx="1401509" cy="365760"/>
          </a:xfrm>
          <a:prstGeom prst="rect">
            <a:avLst/>
          </a:prstGeom>
        </p:spPr>
      </p:pic>
      <p:pic>
        <p:nvPicPr>
          <p:cNvPr id="26" name="Picture 25"/>
          <p:cNvPicPr>
            <a:picLocks noChangeAspect="1"/>
          </p:cNvPicPr>
          <p:nvPr/>
        </p:nvPicPr>
        <p:blipFill>
          <a:blip r:embed="rId7"/>
          <a:stretch>
            <a:fillRect/>
          </a:stretch>
        </p:blipFill>
        <p:spPr>
          <a:xfrm>
            <a:off x="1126798" y="2279223"/>
            <a:ext cx="1387126" cy="365760"/>
          </a:xfrm>
          <a:prstGeom prst="rect">
            <a:avLst/>
          </a:prstGeom>
        </p:spPr>
      </p:pic>
      <p:sp>
        <p:nvSpPr>
          <p:cNvPr id="18" name="Date Placeholder 17"/>
          <p:cNvSpPr>
            <a:spLocks noGrp="1"/>
          </p:cNvSpPr>
          <p:nvPr>
            <p:ph type="dt" sz="half" idx="10"/>
          </p:nvPr>
        </p:nvSpPr>
        <p:spPr/>
        <p:txBody>
          <a:bodyPr/>
          <a:lstStyle/>
          <a:p>
            <a:fld id="{90795767-2E66-4EB3-A512-825F99A9C281}" type="datetime1">
              <a:rPr lang="en-US" smtClean="0"/>
              <a:t>2/26/2014</a:t>
            </a:fld>
            <a:endParaRPr lang="en-US"/>
          </a:p>
        </p:txBody>
      </p:sp>
      <p:sp>
        <p:nvSpPr>
          <p:cNvPr id="24" name="Footer Placeholder 23"/>
          <p:cNvSpPr>
            <a:spLocks noGrp="1"/>
          </p:cNvSpPr>
          <p:nvPr>
            <p:ph type="ftr" sz="quarter" idx="11"/>
          </p:nvPr>
        </p:nvSpPr>
        <p:spPr/>
        <p:txBody>
          <a:bodyPr/>
          <a:lstStyle/>
          <a:p>
            <a:r>
              <a:rPr lang="en-US" smtClean="0"/>
              <a:t>WSDM'2014 @ New York City</a:t>
            </a:r>
            <a:endParaRPr lang="en-US"/>
          </a:p>
        </p:txBody>
      </p:sp>
      <p:sp>
        <p:nvSpPr>
          <p:cNvPr id="27" name="Slide Number Placeholder 26"/>
          <p:cNvSpPr>
            <a:spLocks noGrp="1"/>
          </p:cNvSpPr>
          <p:nvPr>
            <p:ph type="sldNum" sz="quarter" idx="12"/>
          </p:nvPr>
        </p:nvSpPr>
        <p:spPr/>
        <p:txBody>
          <a:bodyPr/>
          <a:lstStyle/>
          <a:p>
            <a:fld id="{3D083247-AE01-4CE0-8B06-309096672FD6}" type="slidenum">
              <a:rPr lang="en-US" smtClean="0"/>
              <a:t>28</a:t>
            </a:fld>
            <a:endParaRPr lang="en-US"/>
          </a:p>
        </p:txBody>
      </p:sp>
    </p:spTree>
    <p:extLst>
      <p:ext uri="{BB962C8B-B14F-4D97-AF65-F5344CB8AC3E}">
        <p14:creationId xmlns:p14="http://schemas.microsoft.com/office/powerpoint/2010/main" val="108014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left)">
                                      <p:cBhvr>
                                        <p:cTn id="16" dur="500"/>
                                        <p:tgtEl>
                                          <p:spTgt spid="7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for posterior inference</a:t>
            </a:r>
            <a:endParaRPr lang="en-US" dirty="0"/>
          </a:p>
        </p:txBody>
      </p:sp>
      <p:sp>
        <p:nvSpPr>
          <p:cNvPr id="3" name="Content Placeholder 2"/>
          <p:cNvSpPr>
            <a:spLocks noGrp="1"/>
          </p:cNvSpPr>
          <p:nvPr>
            <p:ph idx="1"/>
          </p:nvPr>
        </p:nvSpPr>
        <p:spPr/>
        <p:txBody>
          <a:bodyPr/>
          <a:lstStyle/>
          <a:p>
            <a:r>
              <a:rPr lang="en-US" dirty="0" smtClean="0"/>
              <a:t>Sampling</a:t>
            </a:r>
          </a:p>
          <a:p>
            <a:pPr lvl="1"/>
            <a:r>
              <a:rPr lang="en-US" dirty="0" smtClean="0"/>
              <a:t>Latent user group assignment of q</a:t>
            </a:r>
            <a:r>
              <a:rPr lang="en-US" baseline="-25000" dirty="0" smtClean="0"/>
              <a:t>i</a:t>
            </a:r>
            <a:r>
              <a:rPr lang="en-US" dirty="0" smtClean="0"/>
              <a:t> in u</a:t>
            </a:r>
          </a:p>
          <a:p>
            <a:pPr lvl="1"/>
            <a:r>
              <a:rPr lang="en-US" dirty="0"/>
              <a:t> </a:t>
            </a:r>
            <a:endParaRPr lang="en-US" dirty="0" smtClean="0"/>
          </a:p>
          <a:p>
            <a:pPr lvl="1"/>
            <a:endParaRPr lang="en-US" sz="1600" dirty="0"/>
          </a:p>
          <a:p>
            <a:pPr lvl="1"/>
            <a:endParaRPr lang="en-US" sz="1600" dirty="0" smtClean="0"/>
          </a:p>
          <a:p>
            <a:r>
              <a:rPr lang="en-US" dirty="0" smtClean="0"/>
              <a:t>Sampling </a:t>
            </a:r>
          </a:p>
          <a:p>
            <a:pPr lvl="1"/>
            <a:r>
              <a:rPr lang="en-US" dirty="0" err="1" smtClean="0"/>
              <a:t>Conjugacy</a:t>
            </a:r>
            <a:r>
              <a:rPr lang="en-US" dirty="0" smtClean="0"/>
              <a:t> leads to analytical solutions for       and</a:t>
            </a:r>
          </a:p>
          <a:p>
            <a:pPr lvl="1"/>
            <a:r>
              <a:rPr lang="en-US" dirty="0" smtClean="0"/>
              <a:t>Metropolis hasting sampling for  </a:t>
            </a:r>
            <a:endParaRPr lang="en-US" dirty="0"/>
          </a:p>
        </p:txBody>
      </p:sp>
      <p:pic>
        <p:nvPicPr>
          <p:cNvPr id="5" name="Picture 4"/>
          <p:cNvPicPr>
            <a:picLocks noChangeAspect="1"/>
          </p:cNvPicPr>
          <p:nvPr/>
        </p:nvPicPr>
        <p:blipFill>
          <a:blip r:embed="rId2"/>
          <a:stretch>
            <a:fillRect/>
          </a:stretch>
        </p:blipFill>
        <p:spPr>
          <a:xfrm>
            <a:off x="1611085" y="2632786"/>
            <a:ext cx="6902930" cy="415214"/>
          </a:xfrm>
          <a:prstGeom prst="rect">
            <a:avLst/>
          </a:prstGeom>
        </p:spPr>
      </p:pic>
      <p:pic>
        <p:nvPicPr>
          <p:cNvPr id="6" name="Picture 5"/>
          <p:cNvPicPr>
            <a:picLocks noChangeAspect="1"/>
          </p:cNvPicPr>
          <p:nvPr/>
        </p:nvPicPr>
        <p:blipFill>
          <a:blip r:embed="rId3"/>
          <a:stretch>
            <a:fillRect/>
          </a:stretch>
        </p:blipFill>
        <p:spPr>
          <a:xfrm>
            <a:off x="2579914" y="1955418"/>
            <a:ext cx="484632" cy="310896"/>
          </a:xfrm>
          <a:prstGeom prst="rect">
            <a:avLst/>
          </a:prstGeom>
        </p:spPr>
      </p:pic>
      <p:sp>
        <p:nvSpPr>
          <p:cNvPr id="7" name="TextBox 6"/>
          <p:cNvSpPr txBox="1"/>
          <p:nvPr/>
        </p:nvSpPr>
        <p:spPr>
          <a:xfrm>
            <a:off x="5138055" y="3204627"/>
            <a:ext cx="3461657" cy="400110"/>
          </a:xfrm>
          <a:prstGeom prst="rect">
            <a:avLst/>
          </a:prstGeom>
          <a:noFill/>
        </p:spPr>
        <p:txBody>
          <a:bodyPr wrap="square" rtlCol="0">
            <a:spAutoFit/>
          </a:bodyPr>
          <a:lstStyle/>
          <a:p>
            <a:r>
              <a:rPr lang="en-US" sz="2000" i="1" dirty="0" smtClean="0"/>
              <a:t>current group assignment in u</a:t>
            </a:r>
            <a:endParaRPr lang="en-US" sz="2000" i="1" dirty="0"/>
          </a:p>
        </p:txBody>
      </p:sp>
      <p:sp>
        <p:nvSpPr>
          <p:cNvPr id="8" name="TextBox 7"/>
          <p:cNvSpPr txBox="1"/>
          <p:nvPr/>
        </p:nvSpPr>
        <p:spPr>
          <a:xfrm>
            <a:off x="8397635" y="3214417"/>
            <a:ext cx="2917372" cy="400110"/>
          </a:xfrm>
          <a:prstGeom prst="rect">
            <a:avLst/>
          </a:prstGeom>
          <a:noFill/>
        </p:spPr>
        <p:txBody>
          <a:bodyPr wrap="square" rtlCol="0">
            <a:spAutoFit/>
          </a:bodyPr>
          <a:lstStyle/>
          <a:p>
            <a:r>
              <a:rPr lang="en-US" sz="2000" i="1" dirty="0" smtClean="0"/>
              <a:t>data generation likelihood</a:t>
            </a:r>
            <a:endParaRPr lang="en-US" sz="2000" i="1" dirty="0"/>
          </a:p>
        </p:txBody>
      </p:sp>
      <p:pic>
        <p:nvPicPr>
          <p:cNvPr id="10" name="Picture 9"/>
          <p:cNvPicPr>
            <a:picLocks noChangeAspect="1"/>
          </p:cNvPicPr>
          <p:nvPr/>
        </p:nvPicPr>
        <p:blipFill>
          <a:blip r:embed="rId4"/>
          <a:stretch>
            <a:fillRect/>
          </a:stretch>
        </p:blipFill>
        <p:spPr>
          <a:xfrm>
            <a:off x="6868884" y="4249483"/>
            <a:ext cx="317386" cy="225697"/>
          </a:xfrm>
          <a:prstGeom prst="rect">
            <a:avLst/>
          </a:prstGeom>
        </p:spPr>
      </p:pic>
      <p:pic>
        <p:nvPicPr>
          <p:cNvPr id="11" name="Picture 10"/>
          <p:cNvPicPr>
            <a:picLocks noChangeAspect="1"/>
          </p:cNvPicPr>
          <p:nvPr/>
        </p:nvPicPr>
        <p:blipFill>
          <a:blip r:embed="rId5"/>
          <a:stretch>
            <a:fillRect/>
          </a:stretch>
        </p:blipFill>
        <p:spPr>
          <a:xfrm>
            <a:off x="7837713" y="4117045"/>
            <a:ext cx="337457" cy="400498"/>
          </a:xfrm>
          <a:prstGeom prst="rect">
            <a:avLst/>
          </a:prstGeom>
        </p:spPr>
      </p:pic>
      <p:pic>
        <p:nvPicPr>
          <p:cNvPr id="12" name="Picture 11"/>
          <p:cNvPicPr>
            <a:picLocks noChangeAspect="1"/>
          </p:cNvPicPr>
          <p:nvPr/>
        </p:nvPicPr>
        <p:blipFill>
          <a:blip r:embed="rId6"/>
          <a:stretch>
            <a:fillRect/>
          </a:stretch>
        </p:blipFill>
        <p:spPr>
          <a:xfrm>
            <a:off x="5638800" y="4550201"/>
            <a:ext cx="309722" cy="323962"/>
          </a:xfrm>
          <a:prstGeom prst="rect">
            <a:avLst/>
          </a:prstGeom>
        </p:spPr>
      </p:pic>
      <p:pic>
        <p:nvPicPr>
          <p:cNvPr id="4" name="Picture 3"/>
          <p:cNvPicPr>
            <a:picLocks noChangeAspect="1"/>
          </p:cNvPicPr>
          <p:nvPr/>
        </p:nvPicPr>
        <p:blipFill>
          <a:blip r:embed="rId7"/>
          <a:stretch>
            <a:fillRect/>
          </a:stretch>
        </p:blipFill>
        <p:spPr>
          <a:xfrm>
            <a:off x="2579914" y="3748672"/>
            <a:ext cx="2356011" cy="411917"/>
          </a:xfrm>
          <a:prstGeom prst="rect">
            <a:avLst/>
          </a:prstGeom>
        </p:spPr>
      </p:pic>
      <p:pic>
        <p:nvPicPr>
          <p:cNvPr id="13" name="Picture 12"/>
          <p:cNvPicPr>
            <a:picLocks noChangeAspect="1"/>
          </p:cNvPicPr>
          <p:nvPr/>
        </p:nvPicPr>
        <p:blipFill>
          <a:blip r:embed="rId8"/>
          <a:stretch>
            <a:fillRect/>
          </a:stretch>
        </p:blipFill>
        <p:spPr>
          <a:xfrm>
            <a:off x="4105889" y="1941989"/>
            <a:ext cx="2643253" cy="324325"/>
          </a:xfrm>
          <a:prstGeom prst="rect">
            <a:avLst/>
          </a:prstGeom>
        </p:spPr>
      </p:pic>
      <p:sp>
        <p:nvSpPr>
          <p:cNvPr id="14" name="Right Arrow 13"/>
          <p:cNvSpPr/>
          <p:nvPr/>
        </p:nvSpPr>
        <p:spPr>
          <a:xfrm>
            <a:off x="3320142" y="1955418"/>
            <a:ext cx="555171" cy="310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7" idx="0"/>
          </p:cNvCxnSpPr>
          <p:nvPr/>
        </p:nvCxnSpPr>
        <p:spPr>
          <a:xfrm flipH="1" flipV="1">
            <a:off x="6607924" y="3073475"/>
            <a:ext cx="260960" cy="1739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0"/>
          </p:cNvCxnSpPr>
          <p:nvPr/>
        </p:nvCxnSpPr>
        <p:spPr>
          <a:xfrm flipH="1" flipV="1">
            <a:off x="7750629" y="3037114"/>
            <a:ext cx="2105692" cy="1773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90102" y="3215513"/>
            <a:ext cx="3461657" cy="400110"/>
          </a:xfrm>
          <a:prstGeom prst="rect">
            <a:avLst/>
          </a:prstGeom>
          <a:noFill/>
        </p:spPr>
        <p:txBody>
          <a:bodyPr wrap="square" rtlCol="0">
            <a:spAutoFit/>
          </a:bodyPr>
          <a:lstStyle/>
          <a:p>
            <a:r>
              <a:rPr lang="en-US" sz="2000" i="1" dirty="0" smtClean="0"/>
              <a:t>global group proportion</a:t>
            </a:r>
            <a:endParaRPr lang="en-US" sz="2000" i="1" dirty="0"/>
          </a:p>
        </p:txBody>
      </p:sp>
      <p:cxnSp>
        <p:nvCxnSpPr>
          <p:cNvPr id="26" name="Straight Arrow Connector 25"/>
          <p:cNvCxnSpPr>
            <a:stCxn id="25" idx="0"/>
          </p:cNvCxnSpPr>
          <p:nvPr/>
        </p:nvCxnSpPr>
        <p:spPr>
          <a:xfrm flipV="1">
            <a:off x="4120931" y="3037114"/>
            <a:ext cx="1306585" cy="1783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fld id="{1168B78E-EDA1-4EDE-85E4-21A1A67F4AD7}" type="datetime1">
              <a:rPr lang="en-US" smtClean="0"/>
              <a:t>2/26/2014</a:t>
            </a:fld>
            <a:endParaRPr lang="en-US"/>
          </a:p>
        </p:txBody>
      </p:sp>
      <p:sp>
        <p:nvSpPr>
          <p:cNvPr id="15" name="Footer Placeholder 14"/>
          <p:cNvSpPr>
            <a:spLocks noGrp="1"/>
          </p:cNvSpPr>
          <p:nvPr>
            <p:ph type="ftr" sz="quarter" idx="11"/>
          </p:nvPr>
        </p:nvSpPr>
        <p:spPr/>
        <p:txBody>
          <a:bodyPr/>
          <a:lstStyle/>
          <a:p>
            <a:r>
              <a:rPr lang="en-US" smtClean="0"/>
              <a:t>WSDM'2014 @ New York City</a:t>
            </a:r>
            <a:endParaRPr lang="en-US"/>
          </a:p>
        </p:txBody>
      </p:sp>
      <p:sp>
        <p:nvSpPr>
          <p:cNvPr id="18" name="Slide Number Placeholder 17"/>
          <p:cNvSpPr>
            <a:spLocks noGrp="1"/>
          </p:cNvSpPr>
          <p:nvPr>
            <p:ph type="sldNum" sz="quarter" idx="12"/>
          </p:nvPr>
        </p:nvSpPr>
        <p:spPr/>
        <p:txBody>
          <a:bodyPr/>
          <a:lstStyle/>
          <a:p>
            <a:fld id="{3D083247-AE01-4CE0-8B06-309096672FD6}" type="slidenum">
              <a:rPr lang="en-US" smtClean="0"/>
              <a:t>29</a:t>
            </a:fld>
            <a:endParaRPr lang="en-US"/>
          </a:p>
        </p:txBody>
      </p:sp>
    </p:spTree>
    <p:extLst>
      <p:ext uri="{BB962C8B-B14F-4D97-AF65-F5344CB8AC3E}">
        <p14:creationId xmlns:p14="http://schemas.microsoft.com/office/powerpoint/2010/main" val="1744472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search logs provides the opportunity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233844"/>
              </p:ext>
            </p:extLst>
          </p:nvPr>
        </p:nvGraphicFramePr>
        <p:xfrm>
          <a:off x="589338" y="1890031"/>
          <a:ext cx="7286625" cy="2560320"/>
        </p:xfrm>
        <a:graphic>
          <a:graphicData uri="http://schemas.openxmlformats.org/drawingml/2006/table">
            <a:tbl>
              <a:tblPr firstRow="1" bandRow="1">
                <a:tableStyleId>{5C22544A-7EE6-4342-B048-85BDC9FD1C3A}</a:tableStyleId>
              </a:tblPr>
              <a:tblGrid>
                <a:gridCol w="1136886"/>
                <a:gridCol w="2712375"/>
                <a:gridCol w="1751439"/>
                <a:gridCol w="1685925"/>
              </a:tblGrid>
              <a:tr h="307975">
                <a:tc>
                  <a:txBody>
                    <a:bodyPr/>
                    <a:lstStyle/>
                    <a:p>
                      <a:pPr algn="ctr"/>
                      <a:r>
                        <a:rPr lang="en-US" dirty="0" smtClean="0"/>
                        <a:t>User</a:t>
                      </a:r>
                      <a:endParaRPr lang="en-US" dirty="0"/>
                    </a:p>
                  </a:txBody>
                  <a:tcPr/>
                </a:tc>
                <a:tc>
                  <a:txBody>
                    <a:bodyPr/>
                    <a:lstStyle/>
                    <a:p>
                      <a:pPr algn="ctr"/>
                      <a:r>
                        <a:rPr lang="en-US" dirty="0" smtClean="0"/>
                        <a:t>Query</a:t>
                      </a:r>
                      <a:endParaRPr lang="en-US" dirty="0"/>
                    </a:p>
                  </a:txBody>
                  <a:tcPr/>
                </a:tc>
                <a:tc>
                  <a:txBody>
                    <a:bodyPr/>
                    <a:lstStyle/>
                    <a:p>
                      <a:pPr algn="ctr"/>
                      <a:r>
                        <a:rPr lang="en-US" dirty="0" smtClean="0"/>
                        <a:t>Documents</a:t>
                      </a:r>
                      <a:endParaRPr lang="en-US" dirty="0"/>
                    </a:p>
                  </a:txBody>
                  <a:tcPr/>
                </a:tc>
                <a:tc>
                  <a:txBody>
                    <a:bodyPr/>
                    <a:lstStyle/>
                    <a:p>
                      <a:pPr algn="ctr"/>
                      <a:r>
                        <a:rPr lang="en-US" dirty="0" smtClean="0"/>
                        <a:t>Clicks</a:t>
                      </a:r>
                      <a:endParaRPr lang="en-US" dirty="0"/>
                    </a:p>
                  </a:txBody>
                  <a:tcPr/>
                </a:tc>
              </a:tr>
              <a:tr h="267244">
                <a:tc rowSpan="3">
                  <a:txBody>
                    <a:bodyPr/>
                    <a:lstStyle/>
                    <a:p>
                      <a:pPr algn="ctr"/>
                      <a:endParaRPr lang="en-US" dirty="0"/>
                    </a:p>
                  </a:txBody>
                  <a:tcPr/>
                </a:tc>
                <a:tc>
                  <a:txBody>
                    <a:bodyPr/>
                    <a:lstStyle/>
                    <a:p>
                      <a:pPr algn="ctr"/>
                      <a:r>
                        <a:rPr lang="en-US" i="1" dirty="0" err="1" smtClean="0"/>
                        <a:t>sochi</a:t>
                      </a:r>
                      <a:r>
                        <a:rPr lang="en-US" i="1" dirty="0" smtClean="0"/>
                        <a:t> winter Olympics</a:t>
                      </a:r>
                      <a:endParaRPr lang="en-US" i="1" dirty="0"/>
                    </a:p>
                  </a:txBody>
                  <a:tcPr/>
                </a:tc>
                <a:tc>
                  <a:txBody>
                    <a:bodyPr/>
                    <a:lstStyle/>
                    <a:p>
                      <a:pPr algn="ctr"/>
                      <a:endParaRPr lang="en-US" baseline="-25000" dirty="0"/>
                    </a:p>
                  </a:txBody>
                  <a:tcPr/>
                </a:tc>
                <a:tc>
                  <a:txBody>
                    <a:bodyPr/>
                    <a:lstStyle/>
                    <a:p>
                      <a:pPr algn="ctr"/>
                      <a:endParaRPr lang="en-US" dirty="0"/>
                    </a:p>
                  </a:txBody>
                  <a:tcPr/>
                </a:tc>
              </a:tr>
              <a:tr h="267245">
                <a:tc vMerge="1">
                  <a:txBody>
                    <a:bodyPr/>
                    <a:lstStyle/>
                    <a:p>
                      <a:endParaRPr lang="en-US"/>
                    </a:p>
                  </a:txBody>
                  <a:tcPr/>
                </a:tc>
                <a:tc>
                  <a:txBody>
                    <a:bodyPr/>
                    <a:lstStyle/>
                    <a:p>
                      <a:pPr algn="ctr"/>
                      <a:r>
                        <a:rPr lang="en-US" i="1" dirty="0" err="1" smtClean="0"/>
                        <a:t>obamacare</a:t>
                      </a:r>
                      <a:endParaRPr lang="en-US" i="1" dirty="0"/>
                    </a:p>
                  </a:txBody>
                  <a:tcPr/>
                </a:tc>
                <a:tc>
                  <a:txBody>
                    <a:bodyPr/>
                    <a:lstStyle/>
                    <a:p>
                      <a:pPr algn="ctr"/>
                      <a:endParaRPr lang="en-US" baseline="-25000" dirty="0"/>
                    </a:p>
                  </a:txBody>
                  <a:tcPr/>
                </a:tc>
                <a:tc>
                  <a:txBody>
                    <a:bodyPr/>
                    <a:lstStyle/>
                    <a:p>
                      <a:pPr algn="ctr"/>
                      <a:endParaRPr lang="en-US" dirty="0"/>
                    </a:p>
                  </a:txBody>
                  <a:tcPr/>
                </a:tc>
              </a:tr>
              <a:tr h="267244">
                <a:tc vMerge="1">
                  <a:txBody>
                    <a:bodyPr/>
                    <a:lstStyle/>
                    <a:p>
                      <a:endParaRPr lang="en-US"/>
                    </a:p>
                  </a:txBody>
                  <a:tcPr/>
                </a:tc>
                <a:tc>
                  <a:txBody>
                    <a:bodyPr/>
                    <a:lstStyle/>
                    <a:p>
                      <a:pPr algn="ctr"/>
                      <a:r>
                        <a:rPr lang="en-US" i="1" dirty="0" smtClean="0"/>
                        <a:t>affordable</a:t>
                      </a:r>
                      <a:r>
                        <a:rPr lang="en-US" i="1" baseline="0" dirty="0" smtClean="0"/>
                        <a:t> health care plan</a:t>
                      </a:r>
                      <a:endParaRPr lang="en-US" i="1" dirty="0"/>
                    </a:p>
                  </a:txBody>
                  <a:tcPr/>
                </a:tc>
                <a:tc>
                  <a:txBody>
                    <a:bodyPr/>
                    <a:lstStyle/>
                    <a:p>
                      <a:pPr algn="ctr"/>
                      <a:endParaRPr lang="en-US" baseline="-25000" dirty="0"/>
                    </a:p>
                  </a:txBody>
                  <a:tcPr/>
                </a:tc>
                <a:tc>
                  <a:txBody>
                    <a:bodyPr/>
                    <a:lstStyle/>
                    <a:p>
                      <a:pPr algn="ctr"/>
                      <a:endParaRPr lang="en-US" dirty="0"/>
                    </a:p>
                  </a:txBody>
                  <a:tcPr/>
                </a:tc>
              </a:tr>
              <a:tr h="263525">
                <a:tc rowSpan="3">
                  <a:txBody>
                    <a:bodyPr/>
                    <a:lstStyle/>
                    <a:p>
                      <a:pPr algn="ctr"/>
                      <a:endParaRPr lang="en-US" dirty="0"/>
                    </a:p>
                  </a:txBody>
                  <a:tcPr/>
                </a:tc>
                <a:tc>
                  <a:txBody>
                    <a:bodyPr/>
                    <a:lstStyle/>
                    <a:p>
                      <a:pPr algn="ctr"/>
                      <a:r>
                        <a:rPr lang="en-US" i="1" dirty="0" smtClean="0"/>
                        <a:t>super bowl 2014</a:t>
                      </a:r>
                      <a:endParaRPr lang="en-US" i="1" dirty="0"/>
                    </a:p>
                  </a:txBody>
                  <a:tcPr/>
                </a:tc>
                <a:tc>
                  <a:txBody>
                    <a:bodyPr/>
                    <a:lstStyle/>
                    <a:p>
                      <a:pPr algn="ctr"/>
                      <a:endParaRPr lang="en-US" baseline="-25000" dirty="0"/>
                    </a:p>
                  </a:txBody>
                  <a:tcPr/>
                </a:tc>
                <a:tc>
                  <a:txBody>
                    <a:bodyPr/>
                    <a:lstStyle/>
                    <a:p>
                      <a:pPr algn="ctr"/>
                      <a:endParaRPr lang="en-US" dirty="0"/>
                    </a:p>
                  </a:txBody>
                  <a:tcPr/>
                </a:tc>
              </a:tr>
              <a:tr h="263525">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smtClean="0"/>
                        <a:t>sochi</a:t>
                      </a:r>
                      <a:r>
                        <a:rPr lang="en-US" i="1" dirty="0" smtClean="0"/>
                        <a:t> winter Olympics</a:t>
                      </a:r>
                      <a:endParaRPr lang="en-US" i="1" dirty="0"/>
                    </a:p>
                  </a:txBody>
                  <a:tcPr/>
                </a:tc>
                <a:tc>
                  <a:txBody>
                    <a:bodyPr/>
                    <a:lstStyle/>
                    <a:p>
                      <a:pPr algn="ctr"/>
                      <a:endParaRPr lang="en-US" baseline="-25000" dirty="0"/>
                    </a:p>
                  </a:txBody>
                  <a:tcPr/>
                </a:tc>
                <a:tc>
                  <a:txBody>
                    <a:bodyPr/>
                    <a:lstStyle/>
                    <a:p>
                      <a:pPr algn="ctr"/>
                      <a:endParaRPr lang="en-US" dirty="0"/>
                    </a:p>
                  </a:txBody>
                  <a:tcPr/>
                </a:tc>
              </a:tr>
              <a:tr h="263525">
                <a:tc vMerge="1">
                  <a:txBody>
                    <a:bodyPr/>
                    <a:lstStyle/>
                    <a:p>
                      <a:endParaRPr lang="en-US"/>
                    </a:p>
                  </a:txBody>
                  <a:tcPr/>
                </a:tc>
                <a:tc>
                  <a:txBody>
                    <a:bodyPr/>
                    <a:lstStyle/>
                    <a:p>
                      <a:pPr algn="ctr"/>
                      <a:r>
                        <a:rPr lang="en-US" i="1" dirty="0" smtClean="0"/>
                        <a:t>health care reform</a:t>
                      </a:r>
                      <a:endParaRPr lang="en-US" i="1" dirty="0"/>
                    </a:p>
                  </a:txBody>
                  <a:tcPr/>
                </a:tc>
                <a:tc>
                  <a:txBody>
                    <a:bodyPr/>
                    <a:lstStyle/>
                    <a:p>
                      <a:pPr algn="ctr"/>
                      <a:endParaRPr lang="en-US" baseline="-25000" dirty="0"/>
                    </a:p>
                  </a:txBody>
                  <a:tcPr/>
                </a:tc>
                <a:tc>
                  <a:txBody>
                    <a:bodyPr/>
                    <a:lstStyle/>
                    <a:p>
                      <a:pPr algn="ctr"/>
                      <a:endParaRPr lang="en-US" dirty="0"/>
                    </a:p>
                  </a:txBody>
                  <a:tcPr/>
                </a:tc>
              </a:tr>
            </a:tbl>
          </a:graphicData>
        </a:graphic>
      </p:graphicFrame>
      <p:pic>
        <p:nvPicPr>
          <p:cNvPr id="5" name="Picture 4"/>
          <p:cNvPicPr>
            <a:picLocks noChangeAspect="1" noChangeArrowheads="1"/>
          </p:cNvPicPr>
          <p:nvPr/>
        </p:nvPicPr>
        <p:blipFill>
          <a:blip r:embed="rId3" cstate="print"/>
          <a:srcRect/>
          <a:stretch>
            <a:fillRect/>
          </a:stretch>
        </p:blipFill>
        <p:spPr bwMode="auto">
          <a:xfrm>
            <a:off x="770313" y="2379079"/>
            <a:ext cx="841121" cy="841121"/>
          </a:xfrm>
          <a:prstGeom prst="rect">
            <a:avLst/>
          </a:prstGeom>
          <a:noFill/>
          <a:ln w="9525">
            <a:noFill/>
            <a:miter lim="800000"/>
            <a:headEnd/>
            <a:tailEnd/>
          </a:ln>
        </p:spPr>
      </p:pic>
      <p:pic>
        <p:nvPicPr>
          <p:cNvPr id="6" name="Picture 14"/>
          <p:cNvPicPr>
            <a:picLocks noChangeAspect="1" noChangeArrowheads="1"/>
          </p:cNvPicPr>
          <p:nvPr/>
        </p:nvPicPr>
        <p:blipFill>
          <a:blip r:embed="rId4" cstate="print"/>
          <a:srcRect/>
          <a:stretch>
            <a:fillRect/>
          </a:stretch>
        </p:blipFill>
        <p:spPr bwMode="auto">
          <a:xfrm>
            <a:off x="770313" y="3464929"/>
            <a:ext cx="841121" cy="841121"/>
          </a:xfrm>
          <a:prstGeom prst="rect">
            <a:avLst/>
          </a:prstGeom>
          <a:noFill/>
          <a:ln w="9525">
            <a:noFill/>
            <a:miter lim="800000"/>
            <a:headEnd/>
            <a:tailEnd/>
          </a:ln>
        </p:spPr>
      </p:pic>
      <p:pic>
        <p:nvPicPr>
          <p:cNvPr id="2050" name="Picture 2" descr="http://www.youthforia.org.uk/wp-content/uploads/2013/09/Icon-Docum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6885" y="2259987"/>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youthforia.org.uk/wp-content/uploads/2013/09/Icon-Docum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963" y="2639396"/>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youthforia.org.uk/wp-content/uploads/2013/09/Icon-Docum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2473" y="3360669"/>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youthforia.org.uk/wp-content/uploads/2013/09/Icon-Docum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507" y="4084344"/>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lipartist.info/www/2011June1/CLIPARTIST.NET/geek_portable_document_format_icon-1331p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7111" y="2282844"/>
            <a:ext cx="285249" cy="3291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clipartist.info/www/2011June1/CLIPARTIST.NET/geek_portable_document_format_icon-1331p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1249" y="3392318"/>
            <a:ext cx="285249" cy="3291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clipartist.info/www/2011June1/CLIPARTIST.NET/geek_portable_document_format_icon-1331p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3968" y="2655779"/>
            <a:ext cx="285249" cy="3291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youthforia.org.uk/wp-content/uploads/2013/09/Icon-Docum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7343" y="3734868"/>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iconhot.com/icon/png/notebook-icons-version-blue/512/documents-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8568" y="3018805"/>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files.softicons.com/download/folder-icons/document-folders-icons-by-dapino/png/512/Document_Folder_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2683" y="2296560"/>
            <a:ext cx="301752" cy="3017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files.softicons.com/download/folder-icons/document-folders-icons-by-dapino/png/512/Document_Folder_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5062" y="3012283"/>
            <a:ext cx="301752" cy="30175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files.softicons.com/download/system-icons/pleasant-icons-by-harwen-zhang/png/256/Internet-Docume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8823" y="2664034"/>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http://files.softicons.com/download/system-icons/pleasant-icons-by-harwen-zhang/png/256/Internet-Docume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6885" y="3392318"/>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battleinkinvitations.com/_images/text-document-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80463" y="2655779"/>
            <a:ext cx="255816" cy="3200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http://www.battleinkinvitations.com/_images/text-document-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9952" y="3755823"/>
            <a:ext cx="255816" cy="32004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http://www.battleinkinvitations.com/_images/text-document-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88467" y="4121422"/>
            <a:ext cx="255816" cy="32004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http://www.battleinkinvitations.com/_images/text-document-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3207" y="3007201"/>
            <a:ext cx="255816" cy="32004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http://files.softicons.com/download/system-icons/pleasant-icons-by-harwen-zhang/png/256/Internet-Docume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42320" y="3736025"/>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ttp://clipartist.info/www/2011June1/CLIPARTIST.NET/geek_portable_document_format_icon-1331p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3968" y="4122034"/>
            <a:ext cx="285249" cy="3291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iconhot.com/icon/png/notebook-icons-version-blue/512/documents-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0343" y="3379674"/>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blog.monitor.us/wp-content/uploads/2012/04/html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35468" y="3030956"/>
            <a:ext cx="301752" cy="30175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cons.iconarchive.com/icons/raindropmemory/legendora/256/Document-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92178" y="2310276"/>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http://icons.iconarchive.com/icons/raindropmemory/legendora/256/Document-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92178" y="4134591"/>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2" descr="http://icons.iconarchive.com/icons/raindropmemory/legendora/256/Document-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69963" y="3769045"/>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clker.com/cliparts/f/0/2/3/12161809281371254023jean_victor_balin_tick.svg.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37940" y="2308589"/>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85513" y="230798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35877" y="232170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86241" y="230798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6" descr="http://www.clker.com/cliparts/f/0/2/3/12161809281371254023jean_victor_balin_tick.svg.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22550" y="2669485"/>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79397" y="267590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35877" y="268444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86241" y="2670726"/>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6" descr="http://www.clker.com/cliparts/f/0/2/3/12161809281371254023jean_victor_balin_tick.svg.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37940" y="304453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85513" y="304393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86241" y="304393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6" descr="http://www.clker.com/cliparts/f/0/2/3/12161809281371254023jean_victor_balin_tick.svg.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37940" y="3407269"/>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35877" y="342038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86241" y="340666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85513" y="377229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35877" y="378600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86241" y="377229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85513" y="413503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86241" y="413503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6" descr="http://www.clker.com/cliparts/f/0/2/3/12161809281371254023jean_victor_balin_tick.svg.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07160" y="3058239"/>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6" descr="http://www.clker.com/cliparts/f/0/2/3/12161809281371254023jean_victor_balin_tick.svg.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47993" y="3406668"/>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0887" y="377229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8" descr="http://4.bp.blogspot.com/_ARsOshRz11g/TNFHkkKCwVI/AAAAAAAACmc/yctIV_tCqYE/s1600/polls_525px_X_mark.svg_1531_677876_answer_2_x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79397" y="413995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6" descr="http://www.clker.com/cliparts/f/0/2/3/12161809281371254023jean_victor_balin_tick.svg.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7119" y="4142659"/>
            <a:ext cx="365760" cy="2743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644180" y="1951942"/>
            <a:ext cx="2835275" cy="3051632"/>
            <a:chOff x="1792953" y="1653674"/>
            <a:chExt cx="2835275" cy="3051632"/>
          </a:xfrm>
        </p:grpSpPr>
        <p:sp>
          <p:nvSpPr>
            <p:cNvPr id="8" name="Down Arrow 7"/>
            <p:cNvSpPr/>
            <p:nvPr/>
          </p:nvSpPr>
          <p:spPr>
            <a:xfrm>
              <a:off x="2829590" y="4375106"/>
              <a:ext cx="762000" cy="330200"/>
            </a:xfrm>
            <a:prstGeom prst="downArrow">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792953" y="1653674"/>
              <a:ext cx="2835275" cy="2601689"/>
            </a:xfrm>
            <a:prstGeom prst="ellipse">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365155" y="1690688"/>
            <a:ext cx="4029262" cy="2982686"/>
            <a:chOff x="4513928" y="1392420"/>
            <a:chExt cx="4029262" cy="2982686"/>
          </a:xfrm>
        </p:grpSpPr>
        <p:sp>
          <p:nvSpPr>
            <p:cNvPr id="103" name="Down Arrow 102"/>
            <p:cNvSpPr/>
            <p:nvPr/>
          </p:nvSpPr>
          <p:spPr>
            <a:xfrm rot="16200000">
              <a:off x="7997090" y="2738003"/>
              <a:ext cx="762000" cy="3302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5" name="Oval 104"/>
            <p:cNvSpPr/>
            <p:nvPr/>
          </p:nvSpPr>
          <p:spPr>
            <a:xfrm>
              <a:off x="4513928" y="1392420"/>
              <a:ext cx="3615832" cy="2982686"/>
            </a:xfrm>
            <a:prstGeom prst="ellipse">
              <a:avLst/>
            </a:prstGeom>
            <a:noFill/>
            <a:ln w="28575">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105750" y="5083938"/>
            <a:ext cx="5897654" cy="1221644"/>
            <a:chOff x="1498465" y="4751701"/>
            <a:chExt cx="5897654" cy="1221644"/>
          </a:xfrm>
        </p:grpSpPr>
        <p:sp>
          <p:nvSpPr>
            <p:cNvPr id="21" name="TextBox 20"/>
            <p:cNvSpPr txBox="1"/>
            <p:nvPr/>
          </p:nvSpPr>
          <p:spPr>
            <a:xfrm>
              <a:off x="1498465" y="4751701"/>
              <a:ext cx="4005647" cy="461665"/>
            </a:xfrm>
            <a:prstGeom prst="rect">
              <a:avLst/>
            </a:prstGeom>
            <a:noFill/>
          </p:spPr>
          <p:txBody>
            <a:bodyPr wrap="square" rtlCol="0">
              <a:spAutoFit/>
            </a:bodyPr>
            <a:lstStyle/>
            <a:p>
              <a:r>
                <a:rPr lang="en-US" sz="2400" b="1" dirty="0" smtClean="0">
                  <a:solidFill>
                    <a:schemeClr val="accent5">
                      <a:lumMod val="75000"/>
                    </a:schemeClr>
                  </a:solidFill>
                </a:rPr>
                <a:t>Query-centric analysis: </a:t>
              </a:r>
              <a:endParaRPr lang="en-US" sz="2400" b="1" dirty="0">
                <a:solidFill>
                  <a:schemeClr val="accent5">
                    <a:lumMod val="75000"/>
                  </a:schemeClr>
                </a:solidFill>
              </a:endParaRPr>
            </a:p>
          </p:txBody>
        </p:sp>
        <p:sp>
          <p:nvSpPr>
            <p:cNvPr id="22" name="TextBox 21"/>
            <p:cNvSpPr txBox="1"/>
            <p:nvPr/>
          </p:nvSpPr>
          <p:spPr>
            <a:xfrm>
              <a:off x="1509839" y="5142348"/>
              <a:ext cx="588628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Query categories </a:t>
              </a:r>
              <a:r>
                <a:rPr lang="en-US" sz="2400" i="1" baseline="30000" dirty="0" smtClean="0"/>
                <a:t>[Jansen et al. IPM 2000]</a:t>
              </a:r>
            </a:p>
            <a:p>
              <a:pPr marL="285750" indent="-285750">
                <a:buFont typeface="Arial" panose="020B0604020202020204" pitchFamily="34" charset="0"/>
                <a:buChar char="•"/>
              </a:pPr>
              <a:r>
                <a:rPr lang="en-US" sz="2400" dirty="0"/>
                <a:t>Temporal query </a:t>
              </a:r>
              <a:r>
                <a:rPr lang="en-US" sz="2400" dirty="0" smtClean="0"/>
                <a:t>dynamics </a:t>
              </a:r>
              <a:r>
                <a:rPr lang="en-US" sz="2400" i="1" baseline="30000" dirty="0" smtClean="0"/>
                <a:t>[Kulkarni </a:t>
              </a:r>
              <a:r>
                <a:rPr lang="en-US" sz="2400" i="1" baseline="30000" dirty="0"/>
                <a:t>et al. </a:t>
              </a:r>
              <a:r>
                <a:rPr lang="en-US" sz="2400" i="1" baseline="30000" dirty="0" smtClean="0"/>
                <a:t>WSDM’11]</a:t>
              </a:r>
              <a:endParaRPr lang="en-US" sz="2400" i="1" baseline="30000" dirty="0"/>
            </a:p>
          </p:txBody>
        </p:sp>
      </p:grpSp>
      <p:sp>
        <p:nvSpPr>
          <p:cNvPr id="52" name="TextBox 51"/>
          <p:cNvSpPr txBox="1"/>
          <p:nvPr/>
        </p:nvSpPr>
        <p:spPr>
          <a:xfrm>
            <a:off x="8069380" y="5127267"/>
            <a:ext cx="3709728" cy="1077218"/>
          </a:xfrm>
          <a:prstGeom prst="rect">
            <a:avLst/>
          </a:prstGeom>
          <a:noFill/>
        </p:spPr>
        <p:txBody>
          <a:bodyPr wrap="square" rtlCol="0">
            <a:spAutoFit/>
          </a:bodyPr>
          <a:lstStyle/>
          <a:p>
            <a:pPr marL="342900" indent="-342900">
              <a:buAutoNum type="arabicPeriod"/>
            </a:pPr>
            <a:r>
              <a:rPr lang="en-US" sz="3200" b="1" i="1" dirty="0" smtClean="0">
                <a:solidFill>
                  <a:srgbClr val="FF0000"/>
                </a:solidFill>
              </a:rPr>
              <a:t>Isolated analysis</a:t>
            </a:r>
          </a:p>
          <a:p>
            <a:pPr marL="342900" indent="-342900">
              <a:buFontTx/>
              <a:buAutoNum type="arabicPeriod"/>
            </a:pPr>
            <a:r>
              <a:rPr lang="en-US" sz="3200" b="1" i="1" dirty="0">
                <a:solidFill>
                  <a:srgbClr val="FF0000"/>
                </a:solidFill>
              </a:rPr>
              <a:t>Holistic </a:t>
            </a:r>
            <a:r>
              <a:rPr lang="en-US" sz="3200" b="1" i="1" dirty="0" smtClean="0">
                <a:solidFill>
                  <a:srgbClr val="FF0000"/>
                </a:solidFill>
              </a:rPr>
              <a:t>view</a:t>
            </a:r>
            <a:endParaRPr lang="en-US" sz="3200" b="1" i="1" dirty="0">
              <a:solidFill>
                <a:srgbClr val="FF0000"/>
              </a:solidFill>
            </a:endParaRPr>
          </a:p>
        </p:txBody>
      </p:sp>
      <p:grpSp>
        <p:nvGrpSpPr>
          <p:cNvPr id="14" name="Group 13"/>
          <p:cNvGrpSpPr/>
          <p:nvPr/>
        </p:nvGrpSpPr>
        <p:grpSpPr>
          <a:xfrm>
            <a:off x="8443203" y="2040606"/>
            <a:ext cx="3697997" cy="2324605"/>
            <a:chOff x="8537546" y="1698794"/>
            <a:chExt cx="3697997" cy="2324605"/>
          </a:xfrm>
        </p:grpSpPr>
        <p:sp>
          <p:nvSpPr>
            <p:cNvPr id="107" name="TextBox 106"/>
            <p:cNvSpPr txBox="1"/>
            <p:nvPr/>
          </p:nvSpPr>
          <p:spPr>
            <a:xfrm>
              <a:off x="8537546" y="1698794"/>
              <a:ext cx="3335905" cy="461665"/>
            </a:xfrm>
            <a:prstGeom prst="rect">
              <a:avLst/>
            </a:prstGeom>
            <a:noFill/>
          </p:spPr>
          <p:txBody>
            <a:bodyPr wrap="square" rtlCol="0">
              <a:spAutoFit/>
            </a:bodyPr>
            <a:lstStyle/>
            <a:p>
              <a:r>
                <a:rPr lang="en-US" sz="2400" b="1" dirty="0" smtClean="0">
                  <a:solidFill>
                    <a:schemeClr val="accent5">
                      <a:lumMod val="75000"/>
                    </a:schemeClr>
                  </a:solidFill>
                </a:rPr>
                <a:t>Click-centric analysis: </a:t>
              </a:r>
              <a:endParaRPr lang="en-US" sz="2400" b="1" dirty="0">
                <a:solidFill>
                  <a:schemeClr val="accent5">
                    <a:lumMod val="75000"/>
                  </a:schemeClr>
                </a:solidFill>
              </a:endParaRPr>
            </a:p>
          </p:txBody>
        </p:sp>
        <p:sp>
          <p:nvSpPr>
            <p:cNvPr id="3" name="Rectangle 2"/>
            <p:cNvSpPr/>
            <p:nvPr/>
          </p:nvSpPr>
          <p:spPr>
            <a:xfrm>
              <a:off x="8580245" y="2084407"/>
              <a:ext cx="3655298" cy="1938992"/>
            </a:xfrm>
            <a:prstGeom prst="rect">
              <a:avLst/>
            </a:prstGeom>
          </p:spPr>
          <p:txBody>
            <a:bodyPr wrap="square">
              <a:spAutoFit/>
            </a:bodyPr>
            <a:lstStyle/>
            <a:p>
              <a:pPr marL="285750" indent="-285750">
                <a:buFont typeface="Arial" panose="020B0604020202020204" pitchFamily="34" charset="0"/>
                <a:buChar char="•"/>
              </a:pPr>
              <a:r>
                <a:rPr lang="en-US" sz="2400" dirty="0"/>
                <a:t>Interpreting </a:t>
              </a:r>
              <a:r>
                <a:rPr lang="en-US" sz="2400" dirty="0" err="1"/>
                <a:t>clickthrough</a:t>
              </a:r>
              <a:r>
                <a:rPr lang="en-US" sz="2400" dirty="0"/>
                <a:t> </a:t>
              </a:r>
              <a:r>
                <a:rPr lang="en-US" sz="2400" dirty="0" smtClean="0"/>
                <a:t>data </a:t>
              </a:r>
              <a:r>
                <a:rPr lang="en-US" sz="2400" i="1" baseline="30000" dirty="0" smtClean="0"/>
                <a:t>[</a:t>
              </a:r>
              <a:r>
                <a:rPr lang="en-US" sz="2400" i="1" baseline="30000" dirty="0" err="1" smtClean="0"/>
                <a:t>Joachims</a:t>
              </a:r>
              <a:r>
                <a:rPr lang="en-US" sz="2400" i="1" baseline="30000" dirty="0"/>
                <a:t>, et al. </a:t>
              </a:r>
              <a:r>
                <a:rPr lang="en-US" sz="2400" i="1" baseline="30000" dirty="0" smtClean="0"/>
                <a:t>SIGIR’05, </a:t>
              </a:r>
              <a:r>
                <a:rPr lang="en-US" sz="2400" i="1" baseline="30000" dirty="0" err="1" smtClean="0"/>
                <a:t>Agichtein</a:t>
              </a:r>
              <a:r>
                <a:rPr lang="en-US" sz="2400" i="1" baseline="30000" dirty="0" smtClean="0"/>
                <a:t>, et al. SIGIR’06]</a:t>
              </a:r>
            </a:p>
            <a:p>
              <a:pPr marL="285750" indent="-285750">
                <a:buFont typeface="Arial" panose="020B0604020202020204" pitchFamily="34" charset="0"/>
                <a:buChar char="•"/>
              </a:pPr>
              <a:r>
                <a:rPr lang="en-US" sz="2400" dirty="0" smtClean="0"/>
                <a:t>Click modeling </a:t>
              </a:r>
              <a:r>
                <a:rPr lang="en-US" sz="2400" i="1" baseline="30000" dirty="0" smtClean="0"/>
                <a:t>[</a:t>
              </a:r>
              <a:r>
                <a:rPr lang="en-US" sz="2400" i="1" baseline="30000" dirty="0" err="1" smtClean="0"/>
                <a:t>Dupret</a:t>
              </a:r>
              <a:r>
                <a:rPr lang="en-US" sz="2400" i="1" baseline="30000" dirty="0" smtClean="0"/>
                <a:t> and </a:t>
              </a:r>
              <a:r>
                <a:rPr lang="en-US" sz="2400" i="1" baseline="30000" dirty="0" err="1" smtClean="0"/>
                <a:t>Piwowarski</a:t>
              </a:r>
              <a:r>
                <a:rPr lang="en-US" sz="2400" i="1" baseline="30000" dirty="0" smtClean="0"/>
                <a:t> SIGIR’08, </a:t>
              </a:r>
              <a:r>
                <a:rPr lang="en-US" sz="2400" i="1" baseline="30000" dirty="0" err="1" smtClean="0"/>
                <a:t>chalell</a:t>
              </a:r>
              <a:r>
                <a:rPr lang="en-US" sz="2400" i="1" baseline="30000" dirty="0" smtClean="0"/>
                <a:t> and Zhang WWW’09]</a:t>
              </a:r>
              <a:endParaRPr lang="en-US" sz="2400" i="1" baseline="30000" dirty="0"/>
            </a:p>
          </p:txBody>
        </p:sp>
      </p:grpSp>
      <p:sp>
        <p:nvSpPr>
          <p:cNvPr id="16" name="Date Placeholder 15"/>
          <p:cNvSpPr>
            <a:spLocks noGrp="1"/>
          </p:cNvSpPr>
          <p:nvPr>
            <p:ph type="dt" sz="half" idx="10"/>
          </p:nvPr>
        </p:nvSpPr>
        <p:spPr/>
        <p:txBody>
          <a:bodyPr/>
          <a:lstStyle/>
          <a:p>
            <a:fld id="{78D17F85-040E-403E-AD67-1CA6D882364B}" type="datetime1">
              <a:rPr lang="en-US" smtClean="0"/>
              <a:t>2/26/2014</a:t>
            </a:fld>
            <a:endParaRPr lang="en-US"/>
          </a:p>
        </p:txBody>
      </p:sp>
      <p:sp>
        <p:nvSpPr>
          <p:cNvPr id="17" name="Footer Placeholder 16"/>
          <p:cNvSpPr>
            <a:spLocks noGrp="1"/>
          </p:cNvSpPr>
          <p:nvPr>
            <p:ph type="ftr" sz="quarter" idx="11"/>
          </p:nvPr>
        </p:nvSpPr>
        <p:spPr/>
        <p:txBody>
          <a:bodyPr/>
          <a:lstStyle/>
          <a:p>
            <a:r>
              <a:rPr lang="en-US" smtClean="0"/>
              <a:t>WSDM'2014 @ New York City</a:t>
            </a:r>
            <a:endParaRPr lang="en-US"/>
          </a:p>
        </p:txBody>
      </p:sp>
      <p:sp>
        <p:nvSpPr>
          <p:cNvPr id="18" name="Slide Number Placeholder 17"/>
          <p:cNvSpPr>
            <a:spLocks noGrp="1"/>
          </p:cNvSpPr>
          <p:nvPr>
            <p:ph type="sldNum" sz="quarter" idx="12"/>
          </p:nvPr>
        </p:nvSpPr>
        <p:spPr/>
        <p:txBody>
          <a:bodyPr/>
          <a:lstStyle/>
          <a:p>
            <a:fld id="{3D083247-AE01-4CE0-8B06-309096672FD6}" type="slidenum">
              <a:rPr lang="en-US" smtClean="0"/>
              <a:t>3</a:t>
            </a:fld>
            <a:endParaRPr lang="en-US"/>
          </a:p>
        </p:txBody>
      </p:sp>
    </p:spTree>
    <p:extLst>
      <p:ext uri="{BB962C8B-B14F-4D97-AF65-F5344CB8AC3E}">
        <p14:creationId xmlns:p14="http://schemas.microsoft.com/office/powerpoint/2010/main" val="7082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User-centric joint modeling of search behaviors</a:t>
            </a:r>
          </a:p>
          <a:p>
            <a:endParaRPr lang="en-US" dirty="0"/>
          </a:p>
          <a:p>
            <a:endParaRPr lang="en-US" sz="3200" dirty="0" smtClean="0"/>
          </a:p>
          <a:p>
            <a:endParaRPr lang="en-US" sz="3200" dirty="0"/>
          </a:p>
          <a:p>
            <a:pPr lvl="1"/>
            <a:r>
              <a:rPr lang="en-US" dirty="0" err="1" smtClean="0"/>
              <a:t>dpRank</a:t>
            </a:r>
            <a:r>
              <a:rPr lang="en-US" dirty="0" smtClean="0"/>
              <a:t> reveals information at </a:t>
            </a:r>
          </a:p>
          <a:p>
            <a:pPr lvl="2"/>
            <a:r>
              <a:rPr lang="en-US" dirty="0" smtClean="0"/>
              <a:t>aggregated level, i.e., the shared latent user groups</a:t>
            </a:r>
          </a:p>
          <a:p>
            <a:pPr lvl="3"/>
            <a:r>
              <a:rPr lang="en-US" dirty="0" smtClean="0"/>
              <a:t>e.g.,        describes users common result ranking preference in group </a:t>
            </a:r>
            <a:r>
              <a:rPr lang="en-US" i="1" dirty="0" smtClean="0"/>
              <a:t>k</a:t>
            </a:r>
          </a:p>
          <a:p>
            <a:pPr lvl="2"/>
            <a:r>
              <a:rPr lang="en-US" dirty="0" smtClean="0"/>
              <a:t>individual level, i.e., user-specific mixing proportions</a:t>
            </a:r>
          </a:p>
          <a:p>
            <a:pPr lvl="3"/>
            <a:r>
              <a:rPr lang="en-US" dirty="0" smtClean="0"/>
              <a:t>                                  profiles an individual user’s search intent </a:t>
            </a:r>
          </a:p>
          <a:p>
            <a:endParaRPr lang="en-US" dirty="0"/>
          </a:p>
        </p:txBody>
      </p:sp>
      <p:pic>
        <p:nvPicPr>
          <p:cNvPr id="4" name="Picture 3"/>
          <p:cNvPicPr>
            <a:picLocks noChangeAspect="1"/>
          </p:cNvPicPr>
          <p:nvPr/>
        </p:nvPicPr>
        <p:blipFill>
          <a:blip r:embed="rId2"/>
          <a:stretch>
            <a:fillRect/>
          </a:stretch>
        </p:blipFill>
        <p:spPr>
          <a:xfrm>
            <a:off x="1256395" y="2424654"/>
            <a:ext cx="8299445" cy="499215"/>
          </a:xfrm>
          <a:prstGeom prst="rect">
            <a:avLst/>
          </a:prstGeom>
        </p:spPr>
      </p:pic>
      <p:sp>
        <p:nvSpPr>
          <p:cNvPr id="5" name="TextBox 4"/>
          <p:cNvSpPr txBox="1"/>
          <p:nvPr/>
        </p:nvSpPr>
        <p:spPr>
          <a:xfrm>
            <a:off x="5364302" y="3385034"/>
            <a:ext cx="3461657" cy="400110"/>
          </a:xfrm>
          <a:prstGeom prst="rect">
            <a:avLst/>
          </a:prstGeom>
          <a:noFill/>
        </p:spPr>
        <p:txBody>
          <a:bodyPr wrap="square" rtlCol="0">
            <a:spAutoFit/>
          </a:bodyPr>
          <a:lstStyle/>
          <a:p>
            <a:r>
              <a:rPr lang="en-US" sz="2000" i="1" dirty="0" smtClean="0"/>
              <a:t>current group assignment in u</a:t>
            </a:r>
            <a:endParaRPr lang="en-US" sz="2000" i="1" dirty="0"/>
          </a:p>
        </p:txBody>
      </p:sp>
      <p:sp>
        <p:nvSpPr>
          <p:cNvPr id="6" name="TextBox 5"/>
          <p:cNvSpPr txBox="1"/>
          <p:nvPr/>
        </p:nvSpPr>
        <p:spPr>
          <a:xfrm>
            <a:off x="8707556" y="3370129"/>
            <a:ext cx="2917372" cy="400110"/>
          </a:xfrm>
          <a:prstGeom prst="rect">
            <a:avLst/>
          </a:prstGeom>
          <a:noFill/>
        </p:spPr>
        <p:txBody>
          <a:bodyPr wrap="square" rtlCol="0">
            <a:spAutoFit/>
          </a:bodyPr>
          <a:lstStyle/>
          <a:p>
            <a:r>
              <a:rPr lang="en-US" sz="2000" i="1" dirty="0" smtClean="0"/>
              <a:t>data generation likelihood</a:t>
            </a:r>
            <a:endParaRPr lang="en-US" sz="2000" i="1" dirty="0"/>
          </a:p>
        </p:txBody>
      </p:sp>
      <p:cxnSp>
        <p:nvCxnSpPr>
          <p:cNvPr id="7" name="Straight Arrow Connector 6"/>
          <p:cNvCxnSpPr>
            <a:stCxn id="5" idx="0"/>
          </p:cNvCxnSpPr>
          <p:nvPr/>
        </p:nvCxnSpPr>
        <p:spPr>
          <a:xfrm flipV="1">
            <a:off x="7095131" y="3004621"/>
            <a:ext cx="994" cy="3804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0"/>
          </p:cNvCxnSpPr>
          <p:nvPr/>
        </p:nvCxnSpPr>
        <p:spPr>
          <a:xfrm flipH="1" flipV="1">
            <a:off x="8571485" y="2985571"/>
            <a:ext cx="1594757" cy="3845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73606" y="3380889"/>
            <a:ext cx="3461657" cy="400110"/>
          </a:xfrm>
          <a:prstGeom prst="rect">
            <a:avLst/>
          </a:prstGeom>
          <a:noFill/>
        </p:spPr>
        <p:txBody>
          <a:bodyPr wrap="square" rtlCol="0">
            <a:spAutoFit/>
          </a:bodyPr>
          <a:lstStyle/>
          <a:p>
            <a:r>
              <a:rPr lang="en-US" sz="2000" i="1" dirty="0" smtClean="0"/>
              <a:t>global group proportion</a:t>
            </a:r>
            <a:endParaRPr lang="en-US" sz="2000" i="1" dirty="0"/>
          </a:p>
        </p:txBody>
      </p:sp>
      <p:cxnSp>
        <p:nvCxnSpPr>
          <p:cNvPr id="10" name="Straight Arrow Connector 9"/>
          <p:cNvCxnSpPr>
            <a:stCxn id="9" idx="0"/>
          </p:cNvCxnSpPr>
          <p:nvPr/>
        </p:nvCxnSpPr>
        <p:spPr>
          <a:xfrm flipV="1">
            <a:off x="4204435" y="2956573"/>
            <a:ext cx="1550413" cy="4243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3006146" y="4659889"/>
            <a:ext cx="262262" cy="274320"/>
          </a:xfrm>
          <a:prstGeom prst="rect">
            <a:avLst/>
          </a:prstGeom>
        </p:spPr>
      </p:pic>
      <p:pic>
        <p:nvPicPr>
          <p:cNvPr id="16" name="Picture 15"/>
          <p:cNvPicPr>
            <a:picLocks noChangeAspect="1"/>
          </p:cNvPicPr>
          <p:nvPr/>
        </p:nvPicPr>
        <p:blipFill>
          <a:blip r:embed="rId4"/>
          <a:stretch>
            <a:fillRect/>
          </a:stretch>
        </p:blipFill>
        <p:spPr>
          <a:xfrm>
            <a:off x="2454556" y="5322224"/>
            <a:ext cx="1792779" cy="274320"/>
          </a:xfrm>
          <a:prstGeom prst="rect">
            <a:avLst/>
          </a:prstGeom>
        </p:spPr>
      </p:pic>
      <p:pic>
        <p:nvPicPr>
          <p:cNvPr id="13" name="Picture 12"/>
          <p:cNvPicPr>
            <a:picLocks noChangeAspect="1"/>
          </p:cNvPicPr>
          <p:nvPr/>
        </p:nvPicPr>
        <p:blipFill>
          <a:blip r:embed="rId5"/>
          <a:stretch>
            <a:fillRect/>
          </a:stretch>
        </p:blipFill>
        <p:spPr>
          <a:xfrm>
            <a:off x="8955726" y="128267"/>
            <a:ext cx="2998188" cy="2260745"/>
          </a:xfrm>
          <a:prstGeom prst="rect">
            <a:avLst/>
          </a:prstGeom>
        </p:spPr>
      </p:pic>
      <p:sp>
        <p:nvSpPr>
          <p:cNvPr id="14" name="Rounded Rectangle 13"/>
          <p:cNvSpPr/>
          <p:nvPr/>
        </p:nvSpPr>
        <p:spPr>
          <a:xfrm>
            <a:off x="9504711" y="1563161"/>
            <a:ext cx="2230089" cy="663292"/>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905900" y="861763"/>
            <a:ext cx="4447633" cy="830997"/>
            <a:chOff x="3905900" y="861763"/>
            <a:chExt cx="4447633" cy="830997"/>
          </a:xfrm>
        </p:grpSpPr>
        <p:sp>
          <p:nvSpPr>
            <p:cNvPr id="11" name="TextBox 10"/>
            <p:cNvSpPr txBox="1"/>
            <p:nvPr/>
          </p:nvSpPr>
          <p:spPr>
            <a:xfrm>
              <a:off x="3905900" y="861763"/>
              <a:ext cx="4403813" cy="830997"/>
            </a:xfrm>
            <a:prstGeom prst="rect">
              <a:avLst/>
            </a:prstGeom>
            <a:noFill/>
          </p:spPr>
          <p:txBody>
            <a:bodyPr wrap="square" rtlCol="0">
              <a:spAutoFit/>
            </a:bodyPr>
            <a:lstStyle/>
            <a:p>
              <a:r>
                <a:rPr lang="en-US" sz="2400" b="1" i="1" dirty="0" smtClean="0">
                  <a:solidFill>
                    <a:srgbClr val="FF0000"/>
                  </a:solidFill>
                </a:rPr>
                <a:t>Query-cluster based solution: </a:t>
              </a:r>
            </a:p>
            <a:p>
              <a:r>
                <a:rPr lang="en-US" sz="2400" b="1" i="1" dirty="0" smtClean="0">
                  <a:solidFill>
                    <a:srgbClr val="FF0000"/>
                  </a:solidFill>
                </a:rPr>
                <a:t>1)                      =&gt;  2) </a:t>
              </a:r>
              <a:endParaRPr lang="en-US" sz="2400" b="1" i="1" dirty="0">
                <a:solidFill>
                  <a:srgbClr val="FF0000"/>
                </a:solidFill>
              </a:endParaRPr>
            </a:p>
          </p:txBody>
        </p:sp>
        <p:pic>
          <p:nvPicPr>
            <p:cNvPr id="22" name="Picture 21"/>
            <p:cNvPicPr>
              <a:picLocks noChangeAspect="1"/>
            </p:cNvPicPr>
            <p:nvPr/>
          </p:nvPicPr>
          <p:blipFill>
            <a:blip r:embed="rId6"/>
            <a:stretch>
              <a:fillRect/>
            </a:stretch>
          </p:blipFill>
          <p:spPr>
            <a:xfrm>
              <a:off x="4303493" y="1282611"/>
              <a:ext cx="1312767" cy="365760"/>
            </a:xfrm>
            <a:prstGeom prst="rect">
              <a:avLst/>
            </a:prstGeom>
          </p:spPr>
        </p:pic>
        <p:pic>
          <p:nvPicPr>
            <p:cNvPr id="24" name="Picture 23"/>
            <p:cNvPicPr>
              <a:picLocks noChangeAspect="1"/>
            </p:cNvPicPr>
            <p:nvPr/>
          </p:nvPicPr>
          <p:blipFill>
            <a:blip r:embed="rId7"/>
            <a:stretch>
              <a:fillRect/>
            </a:stretch>
          </p:blipFill>
          <p:spPr>
            <a:xfrm>
              <a:off x="6544456" y="1297125"/>
              <a:ext cx="1809077" cy="338328"/>
            </a:xfrm>
            <a:prstGeom prst="rect">
              <a:avLst/>
            </a:prstGeom>
          </p:spPr>
        </p:pic>
      </p:grpSp>
      <p:sp>
        <p:nvSpPr>
          <p:cNvPr id="12" name="Date Placeholder 11"/>
          <p:cNvSpPr>
            <a:spLocks noGrp="1"/>
          </p:cNvSpPr>
          <p:nvPr>
            <p:ph type="dt" sz="half" idx="10"/>
          </p:nvPr>
        </p:nvSpPr>
        <p:spPr/>
        <p:txBody>
          <a:bodyPr/>
          <a:lstStyle/>
          <a:p>
            <a:fld id="{FA3DFB6A-7E2D-4503-B0E0-E0621308199E}" type="datetime1">
              <a:rPr lang="en-US" smtClean="0"/>
              <a:t>2/26/2014</a:t>
            </a:fld>
            <a:endParaRPr lang="en-US"/>
          </a:p>
        </p:txBody>
      </p:sp>
      <p:sp>
        <p:nvSpPr>
          <p:cNvPr id="17" name="Footer Placeholder 16"/>
          <p:cNvSpPr>
            <a:spLocks noGrp="1"/>
          </p:cNvSpPr>
          <p:nvPr>
            <p:ph type="ftr" sz="quarter" idx="11"/>
          </p:nvPr>
        </p:nvSpPr>
        <p:spPr/>
        <p:txBody>
          <a:bodyPr/>
          <a:lstStyle/>
          <a:p>
            <a:r>
              <a:rPr lang="en-US" smtClean="0"/>
              <a:t>WSDM'2014 @ New York City</a:t>
            </a:r>
            <a:endParaRPr lang="en-US"/>
          </a:p>
        </p:txBody>
      </p:sp>
      <p:sp>
        <p:nvSpPr>
          <p:cNvPr id="18" name="Slide Number Placeholder 17"/>
          <p:cNvSpPr>
            <a:spLocks noGrp="1"/>
          </p:cNvSpPr>
          <p:nvPr>
            <p:ph type="sldNum" sz="quarter" idx="12"/>
          </p:nvPr>
        </p:nvSpPr>
        <p:spPr/>
        <p:txBody>
          <a:bodyPr/>
          <a:lstStyle/>
          <a:p>
            <a:fld id="{3D083247-AE01-4CE0-8B06-309096672FD6}" type="slidenum">
              <a:rPr lang="en-US" smtClean="0"/>
              <a:t>30</a:t>
            </a:fld>
            <a:endParaRPr lang="en-US"/>
          </a:p>
        </p:txBody>
      </p:sp>
    </p:spTree>
    <p:extLst>
      <p:ext uri="{BB962C8B-B14F-4D97-AF65-F5344CB8AC3E}">
        <p14:creationId xmlns:p14="http://schemas.microsoft.com/office/powerpoint/2010/main" val="369038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198" y="2218643"/>
            <a:ext cx="4931230" cy="686685"/>
          </a:xfrm>
          <a:prstGeom prst="rect">
            <a:avLst/>
          </a:prstGeom>
        </p:spPr>
      </p:pic>
      <p:sp>
        <p:nvSpPr>
          <p:cNvPr id="2" name="Title 1"/>
          <p:cNvSpPr>
            <a:spLocks noGrp="1"/>
          </p:cNvSpPr>
          <p:nvPr>
            <p:ph type="title"/>
          </p:nvPr>
        </p:nvSpPr>
        <p:spPr/>
        <p:txBody>
          <a:bodyPr/>
          <a:lstStyle/>
          <a:p>
            <a:r>
              <a:rPr lang="en-US" dirty="0" smtClean="0"/>
              <a:t>Document ranking II</a:t>
            </a:r>
            <a:endParaRPr lang="en-US" dirty="0"/>
          </a:p>
        </p:txBody>
      </p:sp>
      <p:sp>
        <p:nvSpPr>
          <p:cNvPr id="3" name="Content Placeholder 2"/>
          <p:cNvSpPr>
            <a:spLocks noGrp="1"/>
          </p:cNvSpPr>
          <p:nvPr>
            <p:ph idx="1"/>
          </p:nvPr>
        </p:nvSpPr>
        <p:spPr/>
        <p:txBody>
          <a:bodyPr/>
          <a:lstStyle/>
          <a:p>
            <a:r>
              <a:rPr lang="en-US" dirty="0" smtClean="0"/>
              <a:t>Output as additional ranking features for </a:t>
            </a:r>
            <a:r>
              <a:rPr lang="en-US" dirty="0" err="1" smtClean="0"/>
              <a:t>LambdaMART</a:t>
            </a:r>
            <a:endParaRPr lang="en-US" dirty="0" smtClean="0"/>
          </a:p>
          <a:p>
            <a:pPr lvl="1"/>
            <a:r>
              <a:rPr lang="en-US" dirty="0" err="1" smtClean="0"/>
              <a:t>dpRank</a:t>
            </a:r>
            <a:r>
              <a:rPr lang="en-US" dirty="0" smtClean="0"/>
              <a:t>: </a:t>
            </a:r>
          </a:p>
          <a:p>
            <a:pPr lvl="1">
              <a:spcBef>
                <a:spcPts val="2400"/>
              </a:spcBef>
            </a:pPr>
            <a:r>
              <a:rPr lang="en-US" dirty="0" smtClean="0"/>
              <a:t>TRSVM &amp; IRSVM: </a:t>
            </a:r>
            <a:endParaRPr lang="en-US" dirty="0"/>
          </a:p>
        </p:txBody>
      </p:sp>
      <p:pic>
        <p:nvPicPr>
          <p:cNvPr id="5" name="Picture 4"/>
          <p:cNvPicPr>
            <a:picLocks noChangeAspect="1"/>
          </p:cNvPicPr>
          <p:nvPr/>
        </p:nvPicPr>
        <p:blipFill>
          <a:blip r:embed="rId3"/>
          <a:stretch>
            <a:fillRect/>
          </a:stretch>
        </p:blipFill>
        <p:spPr>
          <a:xfrm>
            <a:off x="3886201" y="2905452"/>
            <a:ext cx="4150858" cy="403780"/>
          </a:xfrm>
          <a:prstGeom prst="rect">
            <a:avLst/>
          </a:prstGeom>
        </p:spPr>
      </p:pic>
      <p:pic>
        <p:nvPicPr>
          <p:cNvPr id="6" name="Picture 5"/>
          <p:cNvPicPr>
            <a:picLocks noChangeAspect="1"/>
          </p:cNvPicPr>
          <p:nvPr/>
        </p:nvPicPr>
        <p:blipFill>
          <a:blip r:embed="rId4"/>
          <a:stretch>
            <a:fillRect/>
          </a:stretch>
        </p:blipFill>
        <p:spPr>
          <a:xfrm>
            <a:off x="1976777" y="3759372"/>
            <a:ext cx="7969705" cy="2810609"/>
          </a:xfrm>
          <a:prstGeom prst="rect">
            <a:avLst/>
          </a:prstGeom>
        </p:spPr>
      </p:pic>
      <p:sp>
        <p:nvSpPr>
          <p:cNvPr id="7" name="Date Placeholder 6"/>
          <p:cNvSpPr>
            <a:spLocks noGrp="1"/>
          </p:cNvSpPr>
          <p:nvPr>
            <p:ph type="dt" sz="half" idx="10"/>
          </p:nvPr>
        </p:nvSpPr>
        <p:spPr/>
        <p:txBody>
          <a:bodyPr/>
          <a:lstStyle/>
          <a:p>
            <a:fld id="{678403DB-269D-4A04-9853-822EE0AE2140}" type="datetime1">
              <a:rPr lang="en-US" smtClean="0"/>
              <a:t>2/26/2014</a:t>
            </a:fld>
            <a:endParaRPr lang="en-US"/>
          </a:p>
        </p:txBody>
      </p:sp>
      <p:sp>
        <p:nvSpPr>
          <p:cNvPr id="8" name="Footer Placeholder 7"/>
          <p:cNvSpPr>
            <a:spLocks noGrp="1"/>
          </p:cNvSpPr>
          <p:nvPr>
            <p:ph type="ftr" sz="quarter" idx="11"/>
          </p:nvPr>
        </p:nvSpPr>
        <p:spPr/>
        <p:txBody>
          <a:bodyPr/>
          <a:lstStyle/>
          <a:p>
            <a:r>
              <a:rPr lang="en-US" smtClean="0"/>
              <a:t>WSDM'2014 @ New York City</a:t>
            </a:r>
            <a:endParaRPr lang="en-US"/>
          </a:p>
        </p:txBody>
      </p:sp>
      <p:sp>
        <p:nvSpPr>
          <p:cNvPr id="9" name="Slide Number Placeholder 8"/>
          <p:cNvSpPr>
            <a:spLocks noGrp="1"/>
          </p:cNvSpPr>
          <p:nvPr>
            <p:ph type="sldNum" sz="quarter" idx="12"/>
          </p:nvPr>
        </p:nvSpPr>
        <p:spPr/>
        <p:txBody>
          <a:bodyPr/>
          <a:lstStyle/>
          <a:p>
            <a:fld id="{3D083247-AE01-4CE0-8B06-309096672FD6}" type="slidenum">
              <a:rPr lang="en-US" smtClean="0"/>
              <a:t>31</a:t>
            </a:fld>
            <a:endParaRPr lang="en-US"/>
          </a:p>
        </p:txBody>
      </p:sp>
    </p:spTree>
    <p:extLst>
      <p:ext uri="{BB962C8B-B14F-4D97-AF65-F5344CB8AC3E}">
        <p14:creationId xmlns:p14="http://schemas.microsoft.com/office/powerpoint/2010/main" val="1042280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ranking II</a:t>
            </a:r>
            <a:endParaRPr lang="en-US" dirty="0"/>
          </a:p>
        </p:txBody>
      </p:sp>
      <p:sp>
        <p:nvSpPr>
          <p:cNvPr id="3" name="Content Placeholder 2"/>
          <p:cNvSpPr>
            <a:spLocks noGrp="1"/>
          </p:cNvSpPr>
          <p:nvPr>
            <p:ph idx="1"/>
          </p:nvPr>
        </p:nvSpPr>
        <p:spPr/>
        <p:txBody>
          <a:bodyPr/>
          <a:lstStyle/>
          <a:p>
            <a:r>
              <a:rPr lang="en-US" dirty="0" smtClean="0"/>
              <a:t>Feature importance in </a:t>
            </a:r>
            <a:r>
              <a:rPr lang="en-US" dirty="0" err="1" smtClean="0"/>
              <a:t>LambdaMART</a:t>
            </a:r>
            <a:endParaRPr lang="en-US" dirty="0" smtClean="0"/>
          </a:p>
        </p:txBody>
      </p:sp>
      <p:pic>
        <p:nvPicPr>
          <p:cNvPr id="7" name="Picture 6"/>
          <p:cNvPicPr>
            <a:picLocks noChangeAspect="1"/>
          </p:cNvPicPr>
          <p:nvPr/>
        </p:nvPicPr>
        <p:blipFill>
          <a:blip r:embed="rId2"/>
          <a:stretch>
            <a:fillRect/>
          </a:stretch>
        </p:blipFill>
        <p:spPr>
          <a:xfrm>
            <a:off x="3075580" y="2590801"/>
            <a:ext cx="5506398" cy="4027714"/>
          </a:xfrm>
          <a:prstGeom prst="rect">
            <a:avLst/>
          </a:prstGeom>
        </p:spPr>
      </p:pic>
      <p:sp>
        <p:nvSpPr>
          <p:cNvPr id="4" name="Rectangle 3"/>
          <p:cNvSpPr/>
          <p:nvPr/>
        </p:nvSpPr>
        <p:spPr>
          <a:xfrm>
            <a:off x="3984171" y="3156857"/>
            <a:ext cx="3722915" cy="99060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84171" y="5159829"/>
            <a:ext cx="3722915" cy="74340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5FFBEE-8CFC-4199-8F0A-78A22AF48B0E}" type="datetime1">
              <a:rPr lang="en-US" smtClean="0"/>
              <a:t>2/26/2014</a:t>
            </a:fld>
            <a:endParaRPr lang="en-US"/>
          </a:p>
        </p:txBody>
      </p:sp>
      <p:sp>
        <p:nvSpPr>
          <p:cNvPr id="8" name="Footer Placeholder 7"/>
          <p:cNvSpPr>
            <a:spLocks noGrp="1"/>
          </p:cNvSpPr>
          <p:nvPr>
            <p:ph type="ftr" sz="quarter" idx="11"/>
          </p:nvPr>
        </p:nvSpPr>
        <p:spPr/>
        <p:txBody>
          <a:bodyPr/>
          <a:lstStyle/>
          <a:p>
            <a:r>
              <a:rPr lang="en-US" smtClean="0"/>
              <a:t>WSDM'2014 @ New York City</a:t>
            </a:r>
            <a:endParaRPr lang="en-US"/>
          </a:p>
        </p:txBody>
      </p:sp>
      <p:sp>
        <p:nvSpPr>
          <p:cNvPr id="9" name="Slide Number Placeholder 8"/>
          <p:cNvSpPr>
            <a:spLocks noGrp="1"/>
          </p:cNvSpPr>
          <p:nvPr>
            <p:ph type="sldNum" sz="quarter" idx="12"/>
          </p:nvPr>
        </p:nvSpPr>
        <p:spPr/>
        <p:txBody>
          <a:bodyPr/>
          <a:lstStyle/>
          <a:p>
            <a:fld id="{3D083247-AE01-4CE0-8B06-309096672FD6}" type="slidenum">
              <a:rPr lang="en-US" smtClean="0"/>
              <a:t>32</a:t>
            </a:fld>
            <a:endParaRPr lang="en-US"/>
          </a:p>
        </p:txBody>
      </p:sp>
    </p:spTree>
    <p:extLst>
      <p:ext uri="{BB962C8B-B14F-4D97-AF65-F5344CB8AC3E}">
        <p14:creationId xmlns:p14="http://schemas.microsoft.com/office/powerpoint/2010/main" val="4129363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query recommendation</a:t>
            </a:r>
            <a:endParaRPr lang="en-US" dirty="0"/>
          </a:p>
        </p:txBody>
      </p:sp>
      <p:sp>
        <p:nvSpPr>
          <p:cNvPr id="3" name="Content Placeholder 2"/>
          <p:cNvSpPr>
            <a:spLocks noGrp="1"/>
          </p:cNvSpPr>
          <p:nvPr>
            <p:ph idx="1"/>
          </p:nvPr>
        </p:nvSpPr>
        <p:spPr/>
        <p:txBody>
          <a:bodyPr/>
          <a:lstStyle/>
          <a:p>
            <a:r>
              <a:rPr lang="en-US" dirty="0" smtClean="0"/>
              <a:t>Promote candidate queries by</a:t>
            </a:r>
          </a:p>
          <a:p>
            <a:pPr lvl="1"/>
            <a:r>
              <a:rPr lang="en-US" dirty="0" smtClean="0"/>
              <a:t>From </a:t>
            </a:r>
            <a:r>
              <a:rPr lang="en-US" i="1" dirty="0" smtClean="0"/>
              <a:t>M</a:t>
            </a:r>
            <a:r>
              <a:rPr lang="en-US" dirty="0" smtClean="0"/>
              <a:t> most similar users to the target user </a:t>
            </a:r>
            <a:r>
              <a:rPr lang="en-US" i="1" dirty="0" smtClean="0"/>
              <a:t>u</a:t>
            </a:r>
          </a:p>
          <a:p>
            <a:pPr lvl="1"/>
            <a:r>
              <a:rPr lang="en-US" dirty="0" smtClean="0"/>
              <a:t>Select top 10 queries according to  </a:t>
            </a:r>
            <a:endParaRPr lang="en-US" dirty="0"/>
          </a:p>
        </p:txBody>
      </p:sp>
      <p:pic>
        <p:nvPicPr>
          <p:cNvPr id="4" name="Picture 3"/>
          <p:cNvPicPr>
            <a:picLocks noChangeAspect="1"/>
          </p:cNvPicPr>
          <p:nvPr/>
        </p:nvPicPr>
        <p:blipFill>
          <a:blip r:embed="rId2"/>
          <a:stretch>
            <a:fillRect/>
          </a:stretch>
        </p:blipFill>
        <p:spPr>
          <a:xfrm>
            <a:off x="5910942" y="2623458"/>
            <a:ext cx="4539344" cy="722283"/>
          </a:xfrm>
          <a:prstGeom prst="rect">
            <a:avLst/>
          </a:prstGeom>
        </p:spPr>
      </p:pic>
      <p:pic>
        <p:nvPicPr>
          <p:cNvPr id="5" name="Picture 4"/>
          <p:cNvPicPr>
            <a:picLocks noChangeAspect="1"/>
          </p:cNvPicPr>
          <p:nvPr/>
        </p:nvPicPr>
        <p:blipFill>
          <a:blip r:embed="rId3"/>
          <a:stretch>
            <a:fillRect/>
          </a:stretch>
        </p:blipFill>
        <p:spPr>
          <a:xfrm>
            <a:off x="2339067" y="3429000"/>
            <a:ext cx="7320109" cy="3325585"/>
          </a:xfrm>
          <a:prstGeom prst="rect">
            <a:avLst/>
          </a:prstGeom>
        </p:spPr>
      </p:pic>
      <p:pic>
        <p:nvPicPr>
          <p:cNvPr id="6" name="Picture 5"/>
          <p:cNvPicPr>
            <a:picLocks noChangeAspect="1"/>
          </p:cNvPicPr>
          <p:nvPr/>
        </p:nvPicPr>
        <p:blipFill>
          <a:blip r:embed="rId4"/>
          <a:stretch>
            <a:fillRect/>
          </a:stretch>
        </p:blipFill>
        <p:spPr>
          <a:xfrm>
            <a:off x="9645805" y="53642"/>
            <a:ext cx="2458283" cy="1853637"/>
          </a:xfrm>
          <a:prstGeom prst="rect">
            <a:avLst/>
          </a:prstGeom>
        </p:spPr>
      </p:pic>
      <p:sp>
        <p:nvSpPr>
          <p:cNvPr id="7" name="Rounded Rectangle 6"/>
          <p:cNvSpPr/>
          <p:nvPr/>
        </p:nvSpPr>
        <p:spPr>
          <a:xfrm rot="5400000">
            <a:off x="10298348" y="1009463"/>
            <a:ext cx="488932" cy="903515"/>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fld id="{D646D5C8-F637-41EA-AC71-862FFC0489E0}" type="datetime1">
              <a:rPr lang="en-US" smtClean="0"/>
              <a:t>2/26/2014</a:t>
            </a:fld>
            <a:endParaRPr lang="en-US"/>
          </a:p>
        </p:txBody>
      </p:sp>
      <p:sp>
        <p:nvSpPr>
          <p:cNvPr id="9" name="Footer Placeholder 8"/>
          <p:cNvSpPr>
            <a:spLocks noGrp="1"/>
          </p:cNvSpPr>
          <p:nvPr>
            <p:ph type="ftr" sz="quarter" idx="11"/>
          </p:nvPr>
        </p:nvSpPr>
        <p:spPr/>
        <p:txBody>
          <a:bodyPr/>
          <a:lstStyle/>
          <a:p>
            <a:r>
              <a:rPr lang="en-US" smtClean="0"/>
              <a:t>WSDM'2014 @ New York City</a:t>
            </a:r>
            <a:endParaRPr lang="en-US"/>
          </a:p>
        </p:txBody>
      </p:sp>
      <p:sp>
        <p:nvSpPr>
          <p:cNvPr id="10" name="Slide Number Placeholder 9"/>
          <p:cNvSpPr>
            <a:spLocks noGrp="1"/>
          </p:cNvSpPr>
          <p:nvPr>
            <p:ph type="sldNum" sz="quarter" idx="12"/>
          </p:nvPr>
        </p:nvSpPr>
        <p:spPr/>
        <p:txBody>
          <a:bodyPr/>
          <a:lstStyle/>
          <a:p>
            <a:fld id="{3D083247-AE01-4CE0-8B06-309096672FD6}" type="slidenum">
              <a:rPr lang="en-US" smtClean="0"/>
              <a:t>33</a:t>
            </a:fld>
            <a:endParaRPr lang="en-US"/>
          </a:p>
        </p:txBody>
      </p:sp>
    </p:spTree>
    <p:extLst>
      <p:ext uri="{BB962C8B-B14F-4D97-AF65-F5344CB8AC3E}">
        <p14:creationId xmlns:p14="http://schemas.microsoft.com/office/powerpoint/2010/main" val="3112112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query recommendation</a:t>
            </a:r>
            <a:endParaRPr lang="en-US" dirty="0"/>
          </a:p>
        </p:txBody>
      </p:sp>
      <p:sp>
        <p:nvSpPr>
          <p:cNvPr id="3" name="Content Placeholder 2"/>
          <p:cNvSpPr>
            <a:spLocks noGrp="1"/>
          </p:cNvSpPr>
          <p:nvPr>
            <p:ph idx="1"/>
          </p:nvPr>
        </p:nvSpPr>
        <p:spPr/>
        <p:txBody>
          <a:bodyPr/>
          <a:lstStyle/>
          <a:p>
            <a:r>
              <a:rPr lang="en-US" dirty="0" smtClean="0"/>
              <a:t>Promote candidate queries by</a:t>
            </a:r>
          </a:p>
          <a:p>
            <a:pPr lvl="1"/>
            <a:r>
              <a:rPr lang="en-US" dirty="0" smtClean="0"/>
              <a:t>From </a:t>
            </a:r>
            <a:r>
              <a:rPr lang="en-US" i="1" dirty="0" smtClean="0"/>
              <a:t>M</a:t>
            </a:r>
            <a:r>
              <a:rPr lang="en-US" dirty="0" smtClean="0"/>
              <a:t> most similar users to the target user </a:t>
            </a:r>
            <a:r>
              <a:rPr lang="en-US" i="1" dirty="0" smtClean="0"/>
              <a:t>u</a:t>
            </a:r>
          </a:p>
          <a:p>
            <a:pPr lvl="1"/>
            <a:r>
              <a:rPr lang="en-US" dirty="0" smtClean="0"/>
              <a:t>Select top 10 queries according to  </a:t>
            </a:r>
            <a:endParaRPr lang="en-US" dirty="0"/>
          </a:p>
        </p:txBody>
      </p:sp>
      <p:pic>
        <p:nvPicPr>
          <p:cNvPr id="4" name="Picture 3"/>
          <p:cNvPicPr>
            <a:picLocks noChangeAspect="1"/>
          </p:cNvPicPr>
          <p:nvPr/>
        </p:nvPicPr>
        <p:blipFill>
          <a:blip r:embed="rId2"/>
          <a:stretch>
            <a:fillRect/>
          </a:stretch>
        </p:blipFill>
        <p:spPr>
          <a:xfrm>
            <a:off x="5910942" y="2623458"/>
            <a:ext cx="4539344" cy="722283"/>
          </a:xfrm>
          <a:prstGeom prst="rect">
            <a:avLst/>
          </a:prstGeom>
        </p:spPr>
      </p:pic>
      <p:pic>
        <p:nvPicPr>
          <p:cNvPr id="6" name="Picture 5"/>
          <p:cNvPicPr>
            <a:picLocks noChangeAspect="1"/>
          </p:cNvPicPr>
          <p:nvPr/>
        </p:nvPicPr>
        <p:blipFill>
          <a:blip r:embed="rId3"/>
          <a:stretch>
            <a:fillRect/>
          </a:stretch>
        </p:blipFill>
        <p:spPr>
          <a:xfrm>
            <a:off x="2368882" y="3646714"/>
            <a:ext cx="7454235" cy="2749324"/>
          </a:xfrm>
          <a:prstGeom prst="rect">
            <a:avLst/>
          </a:prstGeom>
        </p:spPr>
      </p:pic>
      <p:pic>
        <p:nvPicPr>
          <p:cNvPr id="7" name="Picture 6"/>
          <p:cNvPicPr>
            <a:picLocks noChangeAspect="1"/>
          </p:cNvPicPr>
          <p:nvPr/>
        </p:nvPicPr>
        <p:blipFill>
          <a:blip r:embed="rId4"/>
          <a:stretch>
            <a:fillRect/>
          </a:stretch>
        </p:blipFill>
        <p:spPr>
          <a:xfrm>
            <a:off x="9645805" y="53642"/>
            <a:ext cx="2458283" cy="1853637"/>
          </a:xfrm>
          <a:prstGeom prst="rect">
            <a:avLst/>
          </a:prstGeom>
        </p:spPr>
      </p:pic>
      <p:sp>
        <p:nvSpPr>
          <p:cNvPr id="8" name="Rounded Rectangle 7"/>
          <p:cNvSpPr/>
          <p:nvPr/>
        </p:nvSpPr>
        <p:spPr>
          <a:xfrm rot="5400000">
            <a:off x="10298348" y="1009463"/>
            <a:ext cx="488932" cy="903515"/>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1FD719C-2951-4AB2-AA13-BBE050C452D4}" type="datetime1">
              <a:rPr lang="en-US" smtClean="0"/>
              <a:t>2/26/2014</a:t>
            </a:fld>
            <a:endParaRPr lang="en-US"/>
          </a:p>
        </p:txBody>
      </p:sp>
      <p:sp>
        <p:nvSpPr>
          <p:cNvPr id="9" name="Footer Placeholder 8"/>
          <p:cNvSpPr>
            <a:spLocks noGrp="1"/>
          </p:cNvSpPr>
          <p:nvPr>
            <p:ph type="ftr" sz="quarter" idx="11"/>
          </p:nvPr>
        </p:nvSpPr>
        <p:spPr/>
        <p:txBody>
          <a:bodyPr/>
          <a:lstStyle/>
          <a:p>
            <a:r>
              <a:rPr lang="en-US" smtClean="0"/>
              <a:t>WSDM'2014 @ New York City</a:t>
            </a:r>
            <a:endParaRPr lang="en-US"/>
          </a:p>
        </p:txBody>
      </p:sp>
      <p:sp>
        <p:nvSpPr>
          <p:cNvPr id="10" name="Slide Number Placeholder 9"/>
          <p:cNvSpPr>
            <a:spLocks noGrp="1"/>
          </p:cNvSpPr>
          <p:nvPr>
            <p:ph type="sldNum" sz="quarter" idx="12"/>
          </p:nvPr>
        </p:nvSpPr>
        <p:spPr/>
        <p:txBody>
          <a:bodyPr/>
          <a:lstStyle/>
          <a:p>
            <a:fld id="{3D083247-AE01-4CE0-8B06-309096672FD6}" type="slidenum">
              <a:rPr lang="en-US" smtClean="0"/>
              <a:t>34</a:t>
            </a:fld>
            <a:endParaRPr lang="en-US"/>
          </a:p>
        </p:txBody>
      </p:sp>
    </p:spTree>
    <p:extLst>
      <p:ext uri="{BB962C8B-B14F-4D97-AF65-F5344CB8AC3E}">
        <p14:creationId xmlns:p14="http://schemas.microsoft.com/office/powerpoint/2010/main" val="292448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04407" y="1374633"/>
            <a:ext cx="4809746" cy="4482223"/>
            <a:chOff x="6346371" y="1825625"/>
            <a:chExt cx="4374318" cy="4757449"/>
          </a:xfrm>
        </p:grpSpPr>
        <p:pic>
          <p:nvPicPr>
            <p:cNvPr id="4" name="Picture 3"/>
            <p:cNvPicPr>
              <a:picLocks noChangeAspect="1"/>
            </p:cNvPicPr>
            <p:nvPr/>
          </p:nvPicPr>
          <p:blipFill>
            <a:blip r:embed="rId2"/>
            <a:stretch>
              <a:fillRect/>
            </a:stretch>
          </p:blipFill>
          <p:spPr>
            <a:xfrm>
              <a:off x="6346371" y="1825625"/>
              <a:ext cx="4374318" cy="4420935"/>
            </a:xfrm>
            <a:prstGeom prst="rect">
              <a:avLst/>
            </a:prstGeom>
          </p:spPr>
        </p:pic>
        <p:sp>
          <p:nvSpPr>
            <p:cNvPr id="5" name="TextBox 4"/>
            <p:cNvSpPr txBox="1"/>
            <p:nvPr/>
          </p:nvSpPr>
          <p:spPr>
            <a:xfrm>
              <a:off x="7271701" y="6213741"/>
              <a:ext cx="2971800" cy="369333"/>
            </a:xfrm>
            <a:prstGeom prst="rect">
              <a:avLst/>
            </a:prstGeom>
            <a:noFill/>
          </p:spPr>
          <p:txBody>
            <a:bodyPr wrap="square" rtlCol="0">
              <a:spAutoFit/>
            </a:bodyPr>
            <a:lstStyle/>
            <a:p>
              <a:pPr algn="ctr"/>
              <a:r>
                <a:rPr lang="en-US" dirty="0" smtClean="0"/>
                <a:t>Giannopoulos et al. CIKM’11</a:t>
              </a:r>
              <a:endParaRPr lang="en-US" dirty="0"/>
            </a:p>
          </p:txBody>
        </p:sp>
      </p:grpSp>
      <p:sp>
        <p:nvSpPr>
          <p:cNvPr id="2" name="Title 1"/>
          <p:cNvSpPr>
            <a:spLocks noGrp="1"/>
          </p:cNvSpPr>
          <p:nvPr>
            <p:ph type="title"/>
          </p:nvPr>
        </p:nvSpPr>
        <p:spPr/>
        <p:txBody>
          <a:bodyPr/>
          <a:lstStyle/>
          <a:p>
            <a:r>
              <a:rPr lang="en-US" dirty="0" smtClean="0"/>
              <a:t>Prior art</a:t>
            </a:r>
            <a:endParaRPr lang="en-US" dirty="0"/>
          </a:p>
        </p:txBody>
      </p:sp>
      <p:sp>
        <p:nvSpPr>
          <p:cNvPr id="3" name="Content Placeholder 2"/>
          <p:cNvSpPr>
            <a:spLocks noGrp="1"/>
          </p:cNvSpPr>
          <p:nvPr>
            <p:ph idx="1"/>
          </p:nvPr>
        </p:nvSpPr>
        <p:spPr/>
        <p:txBody>
          <a:bodyPr/>
          <a:lstStyle/>
          <a:p>
            <a:r>
              <a:rPr lang="en-US" dirty="0" smtClean="0"/>
              <a:t>Query-cluster-based approaches</a:t>
            </a:r>
          </a:p>
          <a:p>
            <a:pPr lvl="1"/>
            <a:r>
              <a:rPr lang="en-US" dirty="0"/>
              <a:t>Ranking Specialization for Web Search</a:t>
            </a:r>
          </a:p>
          <a:p>
            <a:pPr lvl="2"/>
            <a:r>
              <a:rPr lang="en-US" dirty="0"/>
              <a:t>Bian et al. WWW’10</a:t>
            </a:r>
          </a:p>
          <a:p>
            <a:pPr lvl="1"/>
            <a:r>
              <a:rPr lang="en-US" dirty="0" smtClean="0"/>
              <a:t>Learning to rank user intents</a:t>
            </a:r>
          </a:p>
          <a:p>
            <a:pPr lvl="2"/>
            <a:r>
              <a:rPr lang="en-US" dirty="0"/>
              <a:t>Giannopoulos et al. </a:t>
            </a:r>
            <a:r>
              <a:rPr lang="en-US" dirty="0" smtClean="0"/>
              <a:t>CIKM’11</a:t>
            </a:r>
          </a:p>
          <a:p>
            <a:pPr lvl="1"/>
            <a:r>
              <a:rPr lang="en-US" dirty="0" smtClean="0"/>
              <a:t>Divide-and-Conquer strategy</a:t>
            </a:r>
          </a:p>
          <a:p>
            <a:pPr lvl="2"/>
            <a:r>
              <a:rPr lang="en-US" dirty="0" smtClean="0"/>
              <a:t>Group queries into clusters</a:t>
            </a:r>
          </a:p>
          <a:p>
            <a:pPr lvl="2"/>
            <a:r>
              <a:rPr lang="en-US" dirty="0" smtClean="0"/>
              <a:t>Estimate independent ranking models </a:t>
            </a:r>
            <a:r>
              <a:rPr lang="en-US" dirty="0"/>
              <a:t>for </a:t>
            </a:r>
            <a:endParaRPr lang="en-US" dirty="0" smtClean="0"/>
          </a:p>
          <a:p>
            <a:pPr marL="914400" lvl="2" indent="0">
              <a:spcBef>
                <a:spcPts val="0"/>
              </a:spcBef>
              <a:buNone/>
            </a:pPr>
            <a:r>
              <a:rPr lang="en-US" dirty="0"/>
              <a:t> </a:t>
            </a:r>
            <a:r>
              <a:rPr lang="en-US" dirty="0" smtClean="0"/>
              <a:t>   each </a:t>
            </a:r>
            <a:r>
              <a:rPr lang="en-US" dirty="0"/>
              <a:t>cluster</a:t>
            </a:r>
          </a:p>
          <a:p>
            <a:pPr lvl="2"/>
            <a:endParaRPr lang="en-US" dirty="0"/>
          </a:p>
        </p:txBody>
      </p:sp>
      <p:sp>
        <p:nvSpPr>
          <p:cNvPr id="7" name="TextBox 6"/>
          <p:cNvSpPr txBox="1"/>
          <p:nvPr/>
        </p:nvSpPr>
        <p:spPr>
          <a:xfrm>
            <a:off x="3585718" y="543636"/>
            <a:ext cx="6637378" cy="830997"/>
          </a:xfrm>
          <a:prstGeom prst="rect">
            <a:avLst/>
          </a:prstGeom>
          <a:noFill/>
        </p:spPr>
        <p:txBody>
          <a:bodyPr wrap="square" rtlCol="0">
            <a:spAutoFit/>
          </a:bodyPr>
          <a:lstStyle/>
          <a:p>
            <a:pPr marL="342900" indent="-342900">
              <a:buAutoNum type="arabicPeriod"/>
            </a:pPr>
            <a:r>
              <a:rPr lang="en-US" sz="2400" b="1" i="1" dirty="0" smtClean="0">
                <a:solidFill>
                  <a:srgbClr val="FF0000"/>
                </a:solidFill>
              </a:rPr>
              <a:t>No user-specific information is considered</a:t>
            </a:r>
          </a:p>
          <a:p>
            <a:pPr marL="342900" indent="-342900">
              <a:buAutoNum type="arabicPeriod"/>
            </a:pPr>
            <a:r>
              <a:rPr lang="en-US" sz="2400" b="1" i="1" dirty="0" smtClean="0">
                <a:solidFill>
                  <a:srgbClr val="FF0000"/>
                </a:solidFill>
              </a:rPr>
              <a:t>Queries and clicks are </a:t>
            </a:r>
            <a:r>
              <a:rPr lang="en-US" sz="2400" b="1" i="1" dirty="0">
                <a:solidFill>
                  <a:srgbClr val="FF0000"/>
                </a:solidFill>
              </a:rPr>
              <a:t>still </a:t>
            </a:r>
            <a:r>
              <a:rPr lang="en-US" sz="2400" b="1" i="1" dirty="0" smtClean="0">
                <a:solidFill>
                  <a:srgbClr val="FF0000"/>
                </a:solidFill>
              </a:rPr>
              <a:t>separately analyzed</a:t>
            </a:r>
            <a:endParaRPr lang="en-US" sz="2400" b="1" i="1" dirty="0">
              <a:solidFill>
                <a:srgbClr val="FF0000"/>
              </a:solidFill>
            </a:endParaRPr>
          </a:p>
        </p:txBody>
      </p:sp>
      <p:sp>
        <p:nvSpPr>
          <p:cNvPr id="8" name="Date Placeholder 7"/>
          <p:cNvSpPr>
            <a:spLocks noGrp="1"/>
          </p:cNvSpPr>
          <p:nvPr>
            <p:ph type="dt" sz="half" idx="10"/>
          </p:nvPr>
        </p:nvSpPr>
        <p:spPr/>
        <p:txBody>
          <a:bodyPr/>
          <a:lstStyle/>
          <a:p>
            <a:fld id="{1B87A39D-A5D6-414B-907F-1EE80595FB6E}" type="datetime1">
              <a:rPr lang="en-US" smtClean="0"/>
              <a:t>2/26/2014</a:t>
            </a:fld>
            <a:endParaRPr lang="en-US"/>
          </a:p>
        </p:txBody>
      </p:sp>
      <p:sp>
        <p:nvSpPr>
          <p:cNvPr id="9" name="Footer Placeholder 8"/>
          <p:cNvSpPr>
            <a:spLocks noGrp="1"/>
          </p:cNvSpPr>
          <p:nvPr>
            <p:ph type="ftr" sz="quarter" idx="11"/>
          </p:nvPr>
        </p:nvSpPr>
        <p:spPr/>
        <p:txBody>
          <a:bodyPr/>
          <a:lstStyle/>
          <a:p>
            <a:r>
              <a:rPr lang="en-US" smtClean="0"/>
              <a:t>WSDM'2014 @ New York City</a:t>
            </a:r>
            <a:endParaRPr lang="en-US"/>
          </a:p>
        </p:txBody>
      </p:sp>
      <p:sp>
        <p:nvSpPr>
          <p:cNvPr id="10" name="Slide Number Placeholder 9"/>
          <p:cNvSpPr>
            <a:spLocks noGrp="1"/>
          </p:cNvSpPr>
          <p:nvPr>
            <p:ph type="sldNum" sz="quarter" idx="12"/>
          </p:nvPr>
        </p:nvSpPr>
        <p:spPr/>
        <p:txBody>
          <a:bodyPr/>
          <a:lstStyle/>
          <a:p>
            <a:fld id="{3D083247-AE01-4CE0-8B06-309096672FD6}" type="slidenum">
              <a:rPr lang="en-US" smtClean="0"/>
              <a:t>4</a:t>
            </a:fld>
            <a:endParaRPr lang="en-US"/>
          </a:p>
        </p:txBody>
      </p:sp>
    </p:spTree>
    <p:extLst>
      <p:ext uri="{BB962C8B-B14F-4D97-AF65-F5344CB8AC3E}">
        <p14:creationId xmlns:p14="http://schemas.microsoft.com/office/powerpoint/2010/main" val="28639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Motivation</a:t>
            </a:r>
          </a:p>
          <a:p>
            <a:r>
              <a:rPr lang="en-US" dirty="0" smtClean="0"/>
              <a:t>Our solution: </a:t>
            </a:r>
            <a:r>
              <a:rPr lang="en-US" dirty="0" err="1" smtClean="0"/>
              <a:t>dpRank</a:t>
            </a:r>
            <a:endParaRPr lang="en-US" dirty="0" smtClean="0"/>
          </a:p>
          <a:p>
            <a:r>
              <a:rPr lang="en-US" dirty="0" smtClean="0">
                <a:solidFill>
                  <a:schemeClr val="bg1">
                    <a:lumMod val="65000"/>
                  </a:schemeClr>
                </a:solidFill>
              </a:rPr>
              <a:t>Experimental results</a:t>
            </a:r>
          </a:p>
          <a:p>
            <a:r>
              <a:rPr lang="en-US" dirty="0" smtClean="0">
                <a:solidFill>
                  <a:schemeClr val="bg1">
                    <a:lumMod val="65000"/>
                  </a:schemeClr>
                </a:solidFill>
              </a:rPr>
              <a:t>Conclusions</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D8005CB4-C522-4CAF-9BF5-9834C220CD13}"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5</a:t>
            </a:fld>
            <a:endParaRPr lang="en-US"/>
          </a:p>
        </p:txBody>
      </p:sp>
    </p:spTree>
    <p:extLst>
      <p:ext uri="{BB962C8B-B14F-4D97-AF65-F5344CB8AC3E}">
        <p14:creationId xmlns:p14="http://schemas.microsoft.com/office/powerpoint/2010/main" val="1723598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user group: a homogenous unit of query and clicks</a:t>
            </a:r>
          </a:p>
        </p:txBody>
      </p:sp>
      <p:grpSp>
        <p:nvGrpSpPr>
          <p:cNvPr id="82" name="Group 81"/>
          <p:cNvGrpSpPr/>
          <p:nvPr/>
        </p:nvGrpSpPr>
        <p:grpSpPr>
          <a:xfrm>
            <a:off x="2201007" y="4303874"/>
            <a:ext cx="2380170" cy="2122106"/>
            <a:chOff x="3605265" y="4411516"/>
            <a:chExt cx="2380170" cy="2122106"/>
          </a:xfrm>
        </p:grpSpPr>
        <p:grpSp>
          <p:nvGrpSpPr>
            <p:cNvPr id="35" name="Group 34"/>
            <p:cNvGrpSpPr/>
            <p:nvPr/>
          </p:nvGrpSpPr>
          <p:grpSpPr>
            <a:xfrm>
              <a:off x="4010855" y="4573390"/>
              <a:ext cx="1823721" cy="1415143"/>
              <a:chOff x="1763486" y="3954689"/>
              <a:chExt cx="1823721" cy="1415143"/>
            </a:xfrm>
          </p:grpSpPr>
          <p:cxnSp>
            <p:nvCxnSpPr>
              <p:cNvPr id="45" name="Straight Arrow Connector 44"/>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38"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660" y="4826426"/>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5060" y="556850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0146" y="565302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4780" y="4606468"/>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Arrow Connector 42"/>
            <p:cNvCxnSpPr>
              <a:stCxn id="40" idx="0"/>
            </p:cNvCxnSpPr>
            <p:nvPr/>
          </p:nvCxnSpPr>
          <p:spPr>
            <a:xfrm flipV="1">
              <a:off x="4430063" y="4940698"/>
              <a:ext cx="892239" cy="712330"/>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7536" y="5361414"/>
              <a:ext cx="239834" cy="27432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3605265" y="4411516"/>
              <a:ext cx="386167" cy="369332"/>
            </a:xfrm>
            <a:prstGeom prst="rect">
              <a:avLst/>
            </a:prstGeom>
            <a:noFill/>
          </p:spPr>
          <p:txBody>
            <a:bodyPr wrap="square" rtlCol="0">
              <a:spAutoFit/>
            </a:bodyPr>
            <a:lstStyle/>
            <a:p>
              <a:r>
                <a:rPr lang="en-US" i="1" dirty="0" smtClean="0"/>
                <a:t>f</a:t>
              </a:r>
              <a:r>
                <a:rPr lang="en-US" i="1" baseline="-25000" dirty="0" smtClean="0"/>
                <a:t>1</a:t>
              </a:r>
              <a:endParaRPr lang="en-US" i="1" baseline="-25000" dirty="0"/>
            </a:p>
          </p:txBody>
        </p:sp>
        <p:sp>
          <p:nvSpPr>
            <p:cNvPr id="69" name="TextBox 68"/>
            <p:cNvSpPr txBox="1"/>
            <p:nvPr/>
          </p:nvSpPr>
          <p:spPr>
            <a:xfrm>
              <a:off x="4011010" y="6133512"/>
              <a:ext cx="1905000" cy="400110"/>
            </a:xfrm>
            <a:prstGeom prst="rect">
              <a:avLst/>
            </a:prstGeom>
            <a:noFill/>
          </p:spPr>
          <p:txBody>
            <a:bodyPr wrap="square" rtlCol="0">
              <a:spAutoFit/>
            </a:bodyPr>
            <a:lstStyle/>
            <a:p>
              <a:pPr algn="ctr"/>
              <a:r>
                <a:rPr lang="en-US" sz="2000" dirty="0" smtClean="0"/>
                <a:t>Group k</a:t>
              </a:r>
              <a:endParaRPr lang="en-US" sz="2000" dirty="0"/>
            </a:p>
          </p:txBody>
        </p:sp>
        <p:sp>
          <p:nvSpPr>
            <p:cNvPr id="70" name="TextBox 69"/>
            <p:cNvSpPr txBox="1"/>
            <p:nvPr/>
          </p:nvSpPr>
          <p:spPr>
            <a:xfrm>
              <a:off x="5599268" y="5974521"/>
              <a:ext cx="386167" cy="369332"/>
            </a:xfrm>
            <a:prstGeom prst="rect">
              <a:avLst/>
            </a:prstGeom>
            <a:noFill/>
          </p:spPr>
          <p:txBody>
            <a:bodyPr wrap="square" rtlCol="0">
              <a:spAutoFit/>
            </a:bodyPr>
            <a:lstStyle/>
            <a:p>
              <a:r>
                <a:rPr lang="en-US" i="1" dirty="0" smtClean="0"/>
                <a:t>f</a:t>
              </a:r>
              <a:r>
                <a:rPr lang="en-US" i="1" baseline="-25000" dirty="0" smtClean="0"/>
                <a:t>2</a:t>
              </a:r>
              <a:endParaRPr lang="en-US" i="1" baseline="-25000" dirty="0"/>
            </a:p>
          </p:txBody>
        </p:sp>
      </p:grpSp>
      <p:sp>
        <p:nvSpPr>
          <p:cNvPr id="71" name="Right Arrow 70"/>
          <p:cNvSpPr/>
          <p:nvPr/>
        </p:nvSpPr>
        <p:spPr>
          <a:xfrm>
            <a:off x="4673230" y="2971759"/>
            <a:ext cx="703930" cy="378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684116" y="4875238"/>
            <a:ext cx="703930" cy="378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2002643" y="2381823"/>
            <a:ext cx="2850379" cy="2065845"/>
            <a:chOff x="3406901" y="2587439"/>
            <a:chExt cx="2850379" cy="2065845"/>
          </a:xfrm>
        </p:grpSpPr>
        <p:grpSp>
          <p:nvGrpSpPr>
            <p:cNvPr id="54" name="Group 53"/>
            <p:cNvGrpSpPr/>
            <p:nvPr/>
          </p:nvGrpSpPr>
          <p:grpSpPr>
            <a:xfrm>
              <a:off x="4003235" y="2752133"/>
              <a:ext cx="1823721" cy="1415143"/>
              <a:chOff x="1763486" y="3954689"/>
              <a:chExt cx="1823721" cy="1415143"/>
            </a:xfrm>
          </p:grpSpPr>
          <p:cxnSp>
            <p:nvCxnSpPr>
              <p:cNvPr id="60" name="Straight Arrow Connector 59"/>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406901" y="2587439"/>
              <a:ext cx="1011006" cy="369332"/>
            </a:xfrm>
            <a:prstGeom prst="rect">
              <a:avLst/>
            </a:prstGeom>
            <a:noFill/>
          </p:spPr>
          <p:txBody>
            <a:bodyPr wrap="square" rtlCol="0">
              <a:spAutoFit/>
            </a:bodyPr>
            <a:lstStyle/>
            <a:p>
              <a:r>
                <a:rPr lang="en-US" dirty="0" smtClean="0"/>
                <a:t>p(Q)</a:t>
              </a:r>
              <a:endParaRPr lang="en-US" dirty="0"/>
            </a:p>
          </p:txBody>
        </p:sp>
        <p:sp>
          <p:nvSpPr>
            <p:cNvPr id="63" name="TextBox 62"/>
            <p:cNvSpPr txBox="1"/>
            <p:nvPr/>
          </p:nvSpPr>
          <p:spPr>
            <a:xfrm rot="1562909">
              <a:off x="4053730" y="4208653"/>
              <a:ext cx="739280" cy="369332"/>
            </a:xfrm>
            <a:prstGeom prst="rect">
              <a:avLst/>
            </a:prstGeom>
            <a:noFill/>
          </p:spPr>
          <p:txBody>
            <a:bodyPr wrap="square" rtlCol="0">
              <a:spAutoFit/>
            </a:bodyPr>
            <a:lstStyle/>
            <a:p>
              <a:r>
                <a:rPr lang="en-US" i="1" dirty="0" smtClean="0"/>
                <a:t>q</a:t>
              </a:r>
              <a:r>
                <a:rPr lang="en-US" i="1" baseline="-25000" dirty="0" smtClean="0"/>
                <a:t>1</a:t>
              </a:r>
              <a:endParaRPr lang="en-US" i="1" baseline="-25000" dirty="0"/>
            </a:p>
          </p:txBody>
        </p:sp>
        <p:sp>
          <p:nvSpPr>
            <p:cNvPr id="64" name="TextBox 63"/>
            <p:cNvSpPr txBox="1"/>
            <p:nvPr/>
          </p:nvSpPr>
          <p:spPr>
            <a:xfrm rot="1562909">
              <a:off x="4663016" y="4283952"/>
              <a:ext cx="1052398" cy="369332"/>
            </a:xfrm>
            <a:prstGeom prst="rect">
              <a:avLst/>
            </a:prstGeom>
            <a:noFill/>
          </p:spPr>
          <p:txBody>
            <a:bodyPr wrap="square" rtlCol="0">
              <a:spAutoFit/>
            </a:bodyPr>
            <a:lstStyle/>
            <a:p>
              <a:r>
                <a:rPr lang="en-US" i="1" dirty="0" smtClean="0"/>
                <a:t>q</a:t>
              </a:r>
              <a:r>
                <a:rPr lang="en-US" i="1" baseline="-25000" dirty="0" smtClean="0"/>
                <a:t>2</a:t>
              </a:r>
              <a:endParaRPr lang="en-US" i="1" baseline="-25000" dirty="0"/>
            </a:p>
          </p:txBody>
        </p:sp>
        <p:sp>
          <p:nvSpPr>
            <p:cNvPr id="65" name="TextBox 64"/>
            <p:cNvSpPr txBox="1"/>
            <p:nvPr/>
          </p:nvSpPr>
          <p:spPr>
            <a:xfrm rot="1562909">
              <a:off x="5308329" y="4280147"/>
              <a:ext cx="948951" cy="369332"/>
            </a:xfrm>
            <a:prstGeom prst="rect">
              <a:avLst/>
            </a:prstGeom>
            <a:noFill/>
          </p:spPr>
          <p:txBody>
            <a:bodyPr wrap="square" rtlCol="0">
              <a:spAutoFit/>
            </a:bodyPr>
            <a:lstStyle/>
            <a:p>
              <a:r>
                <a:rPr lang="en-US" i="1" dirty="0" smtClean="0"/>
                <a:t>q</a:t>
              </a:r>
              <a:r>
                <a:rPr lang="en-US" i="1" baseline="-25000" dirty="0" smtClean="0"/>
                <a:t>3</a:t>
              </a:r>
              <a:endParaRPr lang="en-US" i="1" baseline="-25000" dirty="0"/>
            </a:p>
          </p:txBody>
        </p:sp>
        <p:sp>
          <p:nvSpPr>
            <p:cNvPr id="78" name="Freeform 77"/>
            <p:cNvSpPr/>
            <p:nvPr/>
          </p:nvSpPr>
          <p:spPr>
            <a:xfrm>
              <a:off x="4019550" y="3193223"/>
              <a:ext cx="1771650" cy="959677"/>
            </a:xfrm>
            <a:custGeom>
              <a:avLst/>
              <a:gdLst>
                <a:gd name="connsiteX0" fmla="*/ 0 w 1771650"/>
                <a:gd name="connsiteY0" fmla="*/ 959677 h 959677"/>
                <a:gd name="connsiteX1" fmla="*/ 666750 w 1771650"/>
                <a:gd name="connsiteY1" fmla="*/ 827 h 959677"/>
                <a:gd name="connsiteX2" fmla="*/ 1206500 w 1771650"/>
                <a:gd name="connsiteY2" fmla="*/ 794577 h 959677"/>
                <a:gd name="connsiteX3" fmla="*/ 1771650 w 1771650"/>
                <a:gd name="connsiteY3" fmla="*/ 927927 h 959677"/>
              </a:gdLst>
              <a:ahLst/>
              <a:cxnLst>
                <a:cxn ang="0">
                  <a:pos x="connsiteX0" y="connsiteY0"/>
                </a:cxn>
                <a:cxn ang="0">
                  <a:pos x="connsiteX1" y="connsiteY1"/>
                </a:cxn>
                <a:cxn ang="0">
                  <a:pos x="connsiteX2" y="connsiteY2"/>
                </a:cxn>
                <a:cxn ang="0">
                  <a:pos x="connsiteX3" y="connsiteY3"/>
                </a:cxn>
              </a:cxnLst>
              <a:rect l="l" t="t" r="r" b="b"/>
              <a:pathLst>
                <a:path w="1771650" h="959677">
                  <a:moveTo>
                    <a:pt x="0" y="959677"/>
                  </a:moveTo>
                  <a:cubicBezTo>
                    <a:pt x="232833" y="494010"/>
                    <a:pt x="465667" y="28344"/>
                    <a:pt x="666750" y="827"/>
                  </a:cubicBezTo>
                  <a:cubicBezTo>
                    <a:pt x="867833" y="-26690"/>
                    <a:pt x="1022350" y="640060"/>
                    <a:pt x="1206500" y="794577"/>
                  </a:cubicBezTo>
                  <a:cubicBezTo>
                    <a:pt x="1390650" y="949094"/>
                    <a:pt x="1581150" y="938510"/>
                    <a:pt x="1771650" y="927927"/>
                  </a:cubicBezTo>
                </a:path>
              </a:pathLst>
            </a:cu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388046" y="2409793"/>
            <a:ext cx="3737541" cy="938653"/>
            <a:chOff x="6487503" y="2669839"/>
            <a:chExt cx="3737541" cy="938653"/>
          </a:xfrm>
        </p:grpSpPr>
        <p:pic>
          <p:nvPicPr>
            <p:cNvPr id="74" name="Picture 73"/>
            <p:cNvPicPr>
              <a:picLocks noChangeAspect="1"/>
            </p:cNvPicPr>
            <p:nvPr/>
          </p:nvPicPr>
          <p:blipFill>
            <a:blip r:embed="rId5"/>
            <a:stretch>
              <a:fillRect/>
            </a:stretch>
          </p:blipFill>
          <p:spPr>
            <a:xfrm>
              <a:off x="6563933" y="3163022"/>
              <a:ext cx="2893545" cy="445470"/>
            </a:xfrm>
            <a:prstGeom prst="rect">
              <a:avLst/>
            </a:prstGeom>
          </p:spPr>
        </p:pic>
        <p:sp>
          <p:nvSpPr>
            <p:cNvPr id="83" name="TextBox 82"/>
            <p:cNvSpPr txBox="1"/>
            <p:nvPr/>
          </p:nvSpPr>
          <p:spPr>
            <a:xfrm>
              <a:off x="6487503" y="2669839"/>
              <a:ext cx="3737541" cy="461665"/>
            </a:xfrm>
            <a:prstGeom prst="rect">
              <a:avLst/>
            </a:prstGeom>
            <a:noFill/>
          </p:spPr>
          <p:txBody>
            <a:bodyPr wrap="square" rtlCol="0">
              <a:spAutoFit/>
            </a:bodyPr>
            <a:lstStyle/>
            <a:p>
              <a:r>
                <a:rPr lang="en-US" sz="2400" dirty="0" smtClean="0"/>
                <a:t>Modeling of search interest</a:t>
              </a:r>
              <a:endParaRPr lang="en-US" sz="2400" dirty="0"/>
            </a:p>
          </p:txBody>
        </p:sp>
      </p:grpSp>
      <p:grpSp>
        <p:nvGrpSpPr>
          <p:cNvPr id="17" name="Group 16"/>
          <p:cNvGrpSpPr/>
          <p:nvPr/>
        </p:nvGrpSpPr>
        <p:grpSpPr>
          <a:xfrm>
            <a:off x="5408670" y="3906858"/>
            <a:ext cx="5553243" cy="2113282"/>
            <a:chOff x="6508127" y="4166904"/>
            <a:chExt cx="5553243" cy="2113282"/>
          </a:xfrm>
        </p:grpSpPr>
        <p:pic>
          <p:nvPicPr>
            <p:cNvPr id="75" name="Picture 74"/>
            <p:cNvPicPr>
              <a:picLocks noChangeAspect="1"/>
            </p:cNvPicPr>
            <p:nvPr/>
          </p:nvPicPr>
          <p:blipFill>
            <a:blip r:embed="rId6"/>
            <a:stretch>
              <a:fillRect/>
            </a:stretch>
          </p:blipFill>
          <p:spPr>
            <a:xfrm>
              <a:off x="6515747" y="4613990"/>
              <a:ext cx="5545623" cy="1666196"/>
            </a:xfrm>
            <a:prstGeom prst="rect">
              <a:avLst/>
            </a:prstGeom>
          </p:spPr>
        </p:pic>
        <p:sp>
          <p:nvSpPr>
            <p:cNvPr id="84" name="TextBox 83"/>
            <p:cNvSpPr txBox="1"/>
            <p:nvPr/>
          </p:nvSpPr>
          <p:spPr>
            <a:xfrm>
              <a:off x="6508127" y="4166904"/>
              <a:ext cx="4028359" cy="461665"/>
            </a:xfrm>
            <a:prstGeom prst="rect">
              <a:avLst/>
            </a:prstGeom>
            <a:noFill/>
          </p:spPr>
          <p:txBody>
            <a:bodyPr wrap="square" rtlCol="0">
              <a:spAutoFit/>
            </a:bodyPr>
            <a:lstStyle/>
            <a:p>
              <a:r>
                <a:rPr lang="en-US" sz="2400" dirty="0" smtClean="0"/>
                <a:t>Modeling of result preferences</a:t>
              </a:r>
              <a:endParaRPr lang="en-US" sz="2400" dirty="0"/>
            </a:p>
          </p:txBody>
        </p:sp>
      </p:grpSp>
      <p:pic>
        <p:nvPicPr>
          <p:cNvPr id="25" name="Picture 24"/>
          <p:cNvPicPr>
            <a:picLocks noChangeAspect="1"/>
          </p:cNvPicPr>
          <p:nvPr/>
        </p:nvPicPr>
        <p:blipFill>
          <a:blip r:embed="rId7"/>
          <a:stretch>
            <a:fillRect/>
          </a:stretch>
        </p:blipFill>
        <p:spPr>
          <a:xfrm>
            <a:off x="2693214" y="1923746"/>
            <a:ext cx="1401509" cy="365760"/>
          </a:xfrm>
          <a:prstGeom prst="rect">
            <a:avLst/>
          </a:prstGeom>
        </p:spPr>
      </p:pic>
      <p:sp>
        <p:nvSpPr>
          <p:cNvPr id="18" name="Rounded Rectangle 17"/>
          <p:cNvSpPr/>
          <p:nvPr/>
        </p:nvSpPr>
        <p:spPr>
          <a:xfrm>
            <a:off x="2013530" y="2327393"/>
            <a:ext cx="2567648" cy="4044157"/>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358021" y="47026"/>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latin typeface="Arial Black" pitchFamily="34" charset="0"/>
              </a:rPr>
              <a:t>Our </a:t>
            </a:r>
            <a:r>
              <a:rPr lang="en-US" dirty="0" smtClean="0">
                <a:latin typeface="Arial Black" pitchFamily="34" charset="0"/>
              </a:rPr>
              <a:t>Contribution</a:t>
            </a:r>
            <a:endParaRPr lang="en-US" dirty="0">
              <a:latin typeface="Arial Black" pitchFamily="34" charset="0"/>
            </a:endParaRPr>
          </a:p>
        </p:txBody>
      </p:sp>
      <p:sp>
        <p:nvSpPr>
          <p:cNvPr id="3" name="Date Placeholder 2"/>
          <p:cNvSpPr>
            <a:spLocks noGrp="1"/>
          </p:cNvSpPr>
          <p:nvPr>
            <p:ph type="dt" sz="half" idx="10"/>
          </p:nvPr>
        </p:nvSpPr>
        <p:spPr/>
        <p:txBody>
          <a:bodyPr/>
          <a:lstStyle/>
          <a:p>
            <a:fld id="{824C4D2F-A184-49A6-B326-212B57365900}"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WSDM'2014 @ New York City</a:t>
            </a:r>
            <a:endParaRPr lang="en-US"/>
          </a:p>
        </p:txBody>
      </p:sp>
      <p:sp>
        <p:nvSpPr>
          <p:cNvPr id="6" name="Slide Number Placeholder 5"/>
          <p:cNvSpPr>
            <a:spLocks noGrp="1"/>
          </p:cNvSpPr>
          <p:nvPr>
            <p:ph type="sldNum" sz="quarter" idx="12"/>
          </p:nvPr>
        </p:nvSpPr>
        <p:spPr/>
        <p:txBody>
          <a:bodyPr/>
          <a:lstStyle/>
          <a:p>
            <a:fld id="{3D083247-AE01-4CE0-8B06-309096672FD6}" type="slidenum">
              <a:rPr lang="en-US" smtClean="0"/>
              <a:t>6</a:t>
            </a:fld>
            <a:endParaRPr lang="en-US"/>
          </a:p>
        </p:txBody>
      </p:sp>
    </p:spTree>
    <p:extLst>
      <p:ext uri="{BB962C8B-B14F-4D97-AF65-F5344CB8AC3E}">
        <p14:creationId xmlns:p14="http://schemas.microsoft.com/office/powerpoint/2010/main" val="26102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500"/>
                                        <p:tgtEl>
                                          <p:spTgt spid="7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left)">
                                      <p:cBhvr>
                                        <p:cTn id="22" dur="500"/>
                                        <p:tgtEl>
                                          <p:spTgt spid="73"/>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a heterogeneous mixture over the latent user groups</a:t>
            </a:r>
          </a:p>
        </p:txBody>
      </p:sp>
      <p:sp>
        <p:nvSpPr>
          <p:cNvPr id="113" name="TextBox 112"/>
          <p:cNvSpPr txBox="1"/>
          <p:nvPr/>
        </p:nvSpPr>
        <p:spPr>
          <a:xfrm>
            <a:off x="2430066" y="3627686"/>
            <a:ext cx="1028700" cy="830997"/>
          </a:xfrm>
          <a:prstGeom prst="rect">
            <a:avLst/>
          </a:prstGeom>
          <a:noFill/>
        </p:spPr>
        <p:txBody>
          <a:bodyPr wrap="square" rtlCol="0">
            <a:spAutoFit/>
          </a:bodyPr>
          <a:lstStyle/>
          <a:p>
            <a:pPr algn="ctr"/>
            <a:r>
              <a:rPr lang="en-US" sz="4800" dirty="0" smtClean="0"/>
              <a:t>…</a:t>
            </a:r>
            <a:endParaRPr lang="en-US" sz="4800" dirty="0"/>
          </a:p>
        </p:txBody>
      </p:sp>
      <p:grpSp>
        <p:nvGrpSpPr>
          <p:cNvPr id="6" name="Group 5"/>
          <p:cNvGrpSpPr/>
          <p:nvPr/>
        </p:nvGrpSpPr>
        <p:grpSpPr>
          <a:xfrm>
            <a:off x="5918832" y="3250854"/>
            <a:ext cx="1933510" cy="1399661"/>
            <a:chOff x="5769693" y="3199665"/>
            <a:chExt cx="1933510" cy="1399661"/>
          </a:xfrm>
        </p:grpSpPr>
        <p:grpSp>
          <p:nvGrpSpPr>
            <p:cNvPr id="39" name="Group 38"/>
            <p:cNvGrpSpPr/>
            <p:nvPr/>
          </p:nvGrpSpPr>
          <p:grpSpPr>
            <a:xfrm>
              <a:off x="5787621" y="3199665"/>
              <a:ext cx="1412920" cy="914108"/>
              <a:chOff x="7010435" y="1844086"/>
              <a:chExt cx="1823721" cy="1415143"/>
            </a:xfrm>
          </p:grpSpPr>
          <p:grpSp>
            <p:nvGrpSpPr>
              <p:cNvPr id="40" name="Group 39"/>
              <p:cNvGrpSpPr/>
              <p:nvPr/>
            </p:nvGrpSpPr>
            <p:grpSpPr>
              <a:xfrm>
                <a:off x="7010435" y="1844086"/>
                <a:ext cx="1823721" cy="1415143"/>
                <a:chOff x="1763486" y="3954689"/>
                <a:chExt cx="1823721" cy="1415143"/>
              </a:xfrm>
            </p:grpSpPr>
            <p:cxnSp>
              <p:nvCxnSpPr>
                <p:cNvPr id="46" name="Straight Arrow Connector 45"/>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7083484" y="2270258"/>
                <a:ext cx="184091" cy="971510"/>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06023" y="2927406"/>
                <a:ext cx="184091" cy="31436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727949" y="2659040"/>
                <a:ext cx="184091" cy="57874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058484" y="2817149"/>
                <a:ext cx="184091" cy="42235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386628" y="2922644"/>
                <a:ext cx="184091" cy="31618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rot="1562909">
              <a:off x="5769693" y="4229994"/>
              <a:ext cx="932003" cy="369332"/>
            </a:xfrm>
            <a:prstGeom prst="rect">
              <a:avLst/>
            </a:prstGeom>
            <a:noFill/>
          </p:spPr>
          <p:txBody>
            <a:bodyPr wrap="square" rtlCol="0">
              <a:spAutoFit/>
            </a:bodyPr>
            <a:lstStyle/>
            <a:p>
              <a:r>
                <a:rPr lang="en-US" i="1" dirty="0" smtClean="0"/>
                <a:t>Group</a:t>
              </a:r>
              <a:r>
                <a:rPr lang="en-US" i="1" baseline="-25000" dirty="0" smtClean="0"/>
                <a:t>1</a:t>
              </a:r>
              <a:endParaRPr lang="en-US" i="1" baseline="-25000" dirty="0"/>
            </a:p>
          </p:txBody>
        </p:sp>
        <p:sp>
          <p:nvSpPr>
            <p:cNvPr id="50" name="TextBox 49"/>
            <p:cNvSpPr txBox="1"/>
            <p:nvPr/>
          </p:nvSpPr>
          <p:spPr>
            <a:xfrm rot="1562909">
              <a:off x="6253871" y="4189042"/>
              <a:ext cx="860276" cy="369332"/>
            </a:xfrm>
            <a:prstGeom prst="rect">
              <a:avLst/>
            </a:prstGeom>
            <a:noFill/>
          </p:spPr>
          <p:txBody>
            <a:bodyPr wrap="square" rtlCol="0">
              <a:spAutoFit/>
            </a:bodyPr>
            <a:lstStyle/>
            <a:p>
              <a:r>
                <a:rPr lang="en-US" i="1" dirty="0" smtClean="0"/>
                <a:t>Group</a:t>
              </a:r>
              <a:r>
                <a:rPr lang="en-US" i="1" baseline="-25000" dirty="0" smtClean="0"/>
                <a:t>2</a:t>
              </a:r>
              <a:endParaRPr lang="en-US" i="1" baseline="-25000" dirty="0"/>
            </a:p>
          </p:txBody>
        </p:sp>
        <p:sp>
          <p:nvSpPr>
            <p:cNvPr id="132" name="TextBox 131"/>
            <p:cNvSpPr txBox="1"/>
            <p:nvPr/>
          </p:nvSpPr>
          <p:spPr>
            <a:xfrm rot="1562909">
              <a:off x="6800086" y="4189375"/>
              <a:ext cx="903117" cy="369332"/>
            </a:xfrm>
            <a:prstGeom prst="rect">
              <a:avLst/>
            </a:prstGeom>
            <a:noFill/>
          </p:spPr>
          <p:txBody>
            <a:bodyPr wrap="square" rtlCol="0">
              <a:spAutoFit/>
            </a:bodyPr>
            <a:lstStyle/>
            <a:p>
              <a:r>
                <a:rPr lang="en-US" i="1" dirty="0" err="1" smtClean="0"/>
                <a:t>Group</a:t>
              </a:r>
              <a:r>
                <a:rPr lang="en-US" i="1" baseline="-25000" dirty="0" err="1" smtClean="0"/>
                <a:t>k</a:t>
              </a:r>
              <a:endParaRPr lang="en-US" i="1" baseline="-25000" dirty="0"/>
            </a:p>
          </p:txBody>
        </p:sp>
      </p:grpSp>
      <p:sp>
        <p:nvSpPr>
          <p:cNvPr id="135" name="Right Arrow 134"/>
          <p:cNvSpPr/>
          <p:nvPr/>
        </p:nvSpPr>
        <p:spPr>
          <a:xfrm>
            <a:off x="5956226" y="4672631"/>
            <a:ext cx="1612074" cy="33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888790" y="2070821"/>
            <a:ext cx="2940683" cy="4230720"/>
            <a:chOff x="2859397" y="2400632"/>
            <a:chExt cx="2940683" cy="4230720"/>
          </a:xfrm>
        </p:grpSpPr>
        <p:grpSp>
          <p:nvGrpSpPr>
            <p:cNvPr id="100" name="Group 99"/>
            <p:cNvGrpSpPr/>
            <p:nvPr/>
          </p:nvGrpSpPr>
          <p:grpSpPr>
            <a:xfrm>
              <a:off x="2859397" y="4487716"/>
              <a:ext cx="2668838" cy="2143636"/>
              <a:chOff x="3316597" y="4411516"/>
              <a:chExt cx="2668838" cy="2143636"/>
            </a:xfrm>
          </p:grpSpPr>
          <p:grpSp>
            <p:nvGrpSpPr>
              <p:cNvPr id="101" name="Group 100"/>
              <p:cNvGrpSpPr/>
              <p:nvPr/>
            </p:nvGrpSpPr>
            <p:grpSpPr>
              <a:xfrm>
                <a:off x="4010855" y="4573390"/>
                <a:ext cx="1823721" cy="1415143"/>
                <a:chOff x="1763486" y="3954689"/>
                <a:chExt cx="1823721" cy="1415143"/>
              </a:xfrm>
            </p:grpSpPr>
            <p:cxnSp>
              <p:nvCxnSpPr>
                <p:cNvPr id="111" name="Straight Arrow Connector 110"/>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102"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660" y="4826426"/>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5060" y="556850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0146" y="565302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4780" y="4606468"/>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106" name="Straight Arrow Connector 105"/>
              <p:cNvCxnSpPr>
                <a:stCxn id="104" idx="0"/>
              </p:cNvCxnSpPr>
              <p:nvPr/>
            </p:nvCxnSpPr>
            <p:spPr>
              <a:xfrm flipV="1">
                <a:off x="4430063" y="4940698"/>
                <a:ext cx="892239" cy="712330"/>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7"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7536" y="5361414"/>
                <a:ext cx="239834" cy="274320"/>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a:xfrm>
                <a:off x="3316597" y="4411516"/>
                <a:ext cx="849003" cy="369332"/>
              </a:xfrm>
              <a:prstGeom prst="rect">
                <a:avLst/>
              </a:prstGeom>
              <a:noFill/>
            </p:spPr>
            <p:txBody>
              <a:bodyPr wrap="square" rtlCol="0">
                <a:spAutoFit/>
              </a:bodyPr>
              <a:lstStyle/>
              <a:p>
                <a:r>
                  <a:rPr lang="en-US" i="1" dirty="0" smtClean="0"/>
                  <a:t>BM25</a:t>
                </a:r>
                <a:endParaRPr lang="en-US" i="1" baseline="-25000" dirty="0"/>
              </a:p>
            </p:txBody>
          </p:sp>
          <p:sp>
            <p:nvSpPr>
              <p:cNvPr id="109" name="TextBox 108"/>
              <p:cNvSpPr txBox="1"/>
              <p:nvPr/>
            </p:nvSpPr>
            <p:spPr>
              <a:xfrm>
                <a:off x="3811998" y="6155042"/>
                <a:ext cx="2125444" cy="400110"/>
              </a:xfrm>
              <a:prstGeom prst="rect">
                <a:avLst/>
              </a:prstGeom>
              <a:noFill/>
            </p:spPr>
            <p:txBody>
              <a:bodyPr wrap="square" rtlCol="0">
                <a:spAutoFit/>
              </a:bodyPr>
              <a:lstStyle/>
              <a:p>
                <a:pPr algn="ctr"/>
                <a:r>
                  <a:rPr lang="en-US" sz="2000" dirty="0" smtClean="0">
                    <a:solidFill>
                      <a:srgbClr val="7030A0"/>
                    </a:solidFill>
                  </a:rPr>
                  <a:t>Nutrition </a:t>
                </a:r>
                <a:r>
                  <a:rPr lang="en-US" sz="2000" dirty="0">
                    <a:solidFill>
                      <a:srgbClr val="7030A0"/>
                    </a:solidFill>
                  </a:rPr>
                  <a:t>of fruits</a:t>
                </a:r>
              </a:p>
            </p:txBody>
          </p:sp>
          <p:sp>
            <p:nvSpPr>
              <p:cNvPr id="110" name="TextBox 109"/>
              <p:cNvSpPr txBox="1"/>
              <p:nvPr/>
            </p:nvSpPr>
            <p:spPr>
              <a:xfrm>
                <a:off x="5599268" y="5974521"/>
                <a:ext cx="386167" cy="369332"/>
              </a:xfrm>
              <a:prstGeom prst="rect">
                <a:avLst/>
              </a:prstGeom>
              <a:noFill/>
            </p:spPr>
            <p:txBody>
              <a:bodyPr wrap="square" rtlCol="0">
                <a:spAutoFit/>
              </a:bodyPr>
              <a:lstStyle/>
              <a:p>
                <a:r>
                  <a:rPr lang="en-US" i="1" dirty="0" smtClean="0"/>
                  <a:t>f</a:t>
                </a:r>
                <a:r>
                  <a:rPr lang="en-US" i="1" baseline="-25000" dirty="0" smtClean="0"/>
                  <a:t>2</a:t>
                </a:r>
                <a:endParaRPr lang="en-US" i="1" baseline="-25000" dirty="0"/>
              </a:p>
            </p:txBody>
          </p:sp>
        </p:grpSp>
        <p:grpSp>
          <p:nvGrpSpPr>
            <p:cNvPr id="123" name="Group 122"/>
            <p:cNvGrpSpPr/>
            <p:nvPr/>
          </p:nvGrpSpPr>
          <p:grpSpPr>
            <a:xfrm>
              <a:off x="2949701" y="2663639"/>
              <a:ext cx="2850379" cy="2065845"/>
              <a:chOff x="3406901" y="2587439"/>
              <a:chExt cx="2850379" cy="2065845"/>
            </a:xfrm>
          </p:grpSpPr>
          <p:grpSp>
            <p:nvGrpSpPr>
              <p:cNvPr id="124" name="Group 123"/>
              <p:cNvGrpSpPr/>
              <p:nvPr/>
            </p:nvGrpSpPr>
            <p:grpSpPr>
              <a:xfrm>
                <a:off x="4003235" y="2752133"/>
                <a:ext cx="1823721" cy="1415143"/>
                <a:chOff x="1763486" y="3954689"/>
                <a:chExt cx="1823721" cy="1415143"/>
              </a:xfrm>
            </p:grpSpPr>
            <p:cxnSp>
              <p:nvCxnSpPr>
                <p:cNvPr id="130" name="Straight Arrow Connector 129"/>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a:xfrm>
                <a:off x="3406901" y="2587439"/>
                <a:ext cx="1011006" cy="369332"/>
              </a:xfrm>
              <a:prstGeom prst="rect">
                <a:avLst/>
              </a:prstGeom>
              <a:noFill/>
            </p:spPr>
            <p:txBody>
              <a:bodyPr wrap="square" rtlCol="0">
                <a:spAutoFit/>
              </a:bodyPr>
              <a:lstStyle/>
              <a:p>
                <a:r>
                  <a:rPr lang="en-US" dirty="0" smtClean="0"/>
                  <a:t>p(Q)</a:t>
                </a:r>
                <a:endParaRPr lang="en-US" dirty="0"/>
              </a:p>
            </p:txBody>
          </p:sp>
          <p:sp>
            <p:nvSpPr>
              <p:cNvPr id="126" name="TextBox 125"/>
              <p:cNvSpPr txBox="1"/>
              <p:nvPr/>
            </p:nvSpPr>
            <p:spPr>
              <a:xfrm rot="1562909">
                <a:off x="4053730" y="4208653"/>
                <a:ext cx="739280" cy="369332"/>
              </a:xfrm>
              <a:prstGeom prst="rect">
                <a:avLst/>
              </a:prstGeom>
              <a:noFill/>
            </p:spPr>
            <p:txBody>
              <a:bodyPr wrap="square" rtlCol="0">
                <a:spAutoFit/>
              </a:bodyPr>
              <a:lstStyle/>
              <a:p>
                <a:r>
                  <a:rPr lang="en-US" i="1" dirty="0" smtClean="0"/>
                  <a:t>q</a:t>
                </a:r>
                <a:r>
                  <a:rPr lang="en-US" i="1" baseline="-25000" dirty="0" smtClean="0"/>
                  <a:t>1</a:t>
                </a:r>
                <a:endParaRPr lang="en-US" i="1" baseline="-25000" dirty="0"/>
              </a:p>
            </p:txBody>
          </p:sp>
          <p:sp>
            <p:nvSpPr>
              <p:cNvPr id="127" name="TextBox 126"/>
              <p:cNvSpPr txBox="1"/>
              <p:nvPr/>
            </p:nvSpPr>
            <p:spPr>
              <a:xfrm rot="1562909">
                <a:off x="4663016" y="4283952"/>
                <a:ext cx="1052398" cy="369332"/>
              </a:xfrm>
              <a:prstGeom prst="rect">
                <a:avLst/>
              </a:prstGeom>
              <a:noFill/>
            </p:spPr>
            <p:txBody>
              <a:bodyPr wrap="square" rtlCol="0">
                <a:spAutoFit/>
              </a:bodyPr>
              <a:lstStyle/>
              <a:p>
                <a:r>
                  <a:rPr lang="en-US" i="1" dirty="0" smtClean="0"/>
                  <a:t>q</a:t>
                </a:r>
                <a:r>
                  <a:rPr lang="en-US" i="1" baseline="-25000" dirty="0" smtClean="0"/>
                  <a:t>2</a:t>
                </a:r>
                <a:endParaRPr lang="en-US" i="1" baseline="-25000" dirty="0"/>
              </a:p>
            </p:txBody>
          </p:sp>
          <p:sp>
            <p:nvSpPr>
              <p:cNvPr id="128" name="TextBox 127"/>
              <p:cNvSpPr txBox="1"/>
              <p:nvPr/>
            </p:nvSpPr>
            <p:spPr>
              <a:xfrm rot="1562909">
                <a:off x="5308329" y="4280147"/>
                <a:ext cx="948951" cy="369332"/>
              </a:xfrm>
              <a:prstGeom prst="rect">
                <a:avLst/>
              </a:prstGeom>
              <a:noFill/>
            </p:spPr>
            <p:txBody>
              <a:bodyPr wrap="square" rtlCol="0">
                <a:spAutoFit/>
              </a:bodyPr>
              <a:lstStyle/>
              <a:p>
                <a:r>
                  <a:rPr lang="en-US" i="1" dirty="0" smtClean="0"/>
                  <a:t>q</a:t>
                </a:r>
                <a:r>
                  <a:rPr lang="en-US" i="1" baseline="-25000" dirty="0" smtClean="0"/>
                  <a:t>3</a:t>
                </a:r>
                <a:endParaRPr lang="en-US" i="1" baseline="-25000" dirty="0"/>
              </a:p>
            </p:txBody>
          </p:sp>
          <p:sp>
            <p:nvSpPr>
              <p:cNvPr id="129" name="Freeform 128"/>
              <p:cNvSpPr/>
              <p:nvPr/>
            </p:nvSpPr>
            <p:spPr>
              <a:xfrm>
                <a:off x="4019550" y="3193223"/>
                <a:ext cx="1771650" cy="959677"/>
              </a:xfrm>
              <a:custGeom>
                <a:avLst/>
                <a:gdLst>
                  <a:gd name="connsiteX0" fmla="*/ 0 w 1771650"/>
                  <a:gd name="connsiteY0" fmla="*/ 959677 h 959677"/>
                  <a:gd name="connsiteX1" fmla="*/ 666750 w 1771650"/>
                  <a:gd name="connsiteY1" fmla="*/ 827 h 959677"/>
                  <a:gd name="connsiteX2" fmla="*/ 1206500 w 1771650"/>
                  <a:gd name="connsiteY2" fmla="*/ 794577 h 959677"/>
                  <a:gd name="connsiteX3" fmla="*/ 1771650 w 1771650"/>
                  <a:gd name="connsiteY3" fmla="*/ 927927 h 959677"/>
                </a:gdLst>
                <a:ahLst/>
                <a:cxnLst>
                  <a:cxn ang="0">
                    <a:pos x="connsiteX0" y="connsiteY0"/>
                  </a:cxn>
                  <a:cxn ang="0">
                    <a:pos x="connsiteX1" y="connsiteY1"/>
                  </a:cxn>
                  <a:cxn ang="0">
                    <a:pos x="connsiteX2" y="connsiteY2"/>
                  </a:cxn>
                  <a:cxn ang="0">
                    <a:pos x="connsiteX3" y="connsiteY3"/>
                  </a:cxn>
                </a:cxnLst>
                <a:rect l="l" t="t" r="r" b="b"/>
                <a:pathLst>
                  <a:path w="1771650" h="959677">
                    <a:moveTo>
                      <a:pt x="0" y="959677"/>
                    </a:moveTo>
                    <a:cubicBezTo>
                      <a:pt x="232833" y="494010"/>
                      <a:pt x="465667" y="28344"/>
                      <a:pt x="666750" y="827"/>
                    </a:cubicBezTo>
                    <a:cubicBezTo>
                      <a:pt x="867833" y="-26690"/>
                      <a:pt x="1022350" y="640060"/>
                      <a:pt x="1206500" y="794577"/>
                    </a:cubicBezTo>
                    <a:cubicBezTo>
                      <a:pt x="1390650" y="949094"/>
                      <a:pt x="1581150" y="938510"/>
                      <a:pt x="1771650" y="927927"/>
                    </a:cubicBezTo>
                  </a:path>
                </a:pathLst>
              </a:cu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3" name="Picture 132"/>
            <p:cNvPicPr>
              <a:picLocks noChangeAspect="1"/>
            </p:cNvPicPr>
            <p:nvPr/>
          </p:nvPicPr>
          <p:blipFill>
            <a:blip r:embed="rId5"/>
            <a:stretch>
              <a:fillRect/>
            </a:stretch>
          </p:blipFill>
          <p:spPr>
            <a:xfrm>
              <a:off x="3759370" y="2400632"/>
              <a:ext cx="1401509" cy="365760"/>
            </a:xfrm>
            <a:prstGeom prst="rect">
              <a:avLst/>
            </a:prstGeom>
          </p:spPr>
        </p:pic>
      </p:grpSp>
      <p:grpSp>
        <p:nvGrpSpPr>
          <p:cNvPr id="4" name="Group 3"/>
          <p:cNvGrpSpPr/>
          <p:nvPr/>
        </p:nvGrpSpPr>
        <p:grpSpPr>
          <a:xfrm>
            <a:off x="16818" y="2069204"/>
            <a:ext cx="2982396" cy="4272647"/>
            <a:chOff x="-12575" y="2282903"/>
            <a:chExt cx="2982396" cy="4272647"/>
          </a:xfrm>
        </p:grpSpPr>
        <p:grpSp>
          <p:nvGrpSpPr>
            <p:cNvPr id="86" name="Group 85"/>
            <p:cNvGrpSpPr/>
            <p:nvPr/>
          </p:nvGrpSpPr>
          <p:grpSpPr>
            <a:xfrm>
              <a:off x="-12575" y="4440141"/>
              <a:ext cx="2681342" cy="2115409"/>
              <a:chOff x="444625" y="4363941"/>
              <a:chExt cx="2681342" cy="2115409"/>
            </a:xfrm>
          </p:grpSpPr>
          <p:sp>
            <p:nvSpPr>
              <p:cNvPr id="87" name="TextBox 86"/>
              <p:cNvSpPr txBox="1"/>
              <p:nvPr/>
            </p:nvSpPr>
            <p:spPr>
              <a:xfrm>
                <a:off x="1172974" y="6079240"/>
                <a:ext cx="1905000" cy="400110"/>
              </a:xfrm>
              <a:prstGeom prst="rect">
                <a:avLst/>
              </a:prstGeom>
              <a:noFill/>
            </p:spPr>
            <p:txBody>
              <a:bodyPr wrap="square" rtlCol="0">
                <a:spAutoFit/>
              </a:bodyPr>
              <a:lstStyle/>
              <a:p>
                <a:pPr algn="ctr"/>
                <a:r>
                  <a:rPr lang="en-US" sz="2000" dirty="0" smtClean="0">
                    <a:solidFill>
                      <a:srgbClr val="FF0000"/>
                    </a:solidFill>
                  </a:rPr>
                  <a:t>Stock market</a:t>
                </a:r>
                <a:endParaRPr lang="en-US" sz="2000" dirty="0">
                  <a:solidFill>
                    <a:srgbClr val="FF0000"/>
                  </a:solidFill>
                </a:endParaRPr>
              </a:p>
            </p:txBody>
          </p:sp>
          <p:grpSp>
            <p:nvGrpSpPr>
              <p:cNvPr id="88" name="Group 87"/>
              <p:cNvGrpSpPr/>
              <p:nvPr/>
            </p:nvGrpSpPr>
            <p:grpSpPr>
              <a:xfrm>
                <a:off x="1166614" y="4460864"/>
                <a:ext cx="1823721" cy="1415143"/>
                <a:chOff x="1763486" y="3954689"/>
                <a:chExt cx="1823721" cy="1415143"/>
              </a:xfrm>
            </p:grpSpPr>
            <p:cxnSp>
              <p:nvCxnSpPr>
                <p:cNvPr id="98" name="Straight Arrow Connector 97"/>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444625" y="4363941"/>
                <a:ext cx="770067" cy="369332"/>
              </a:xfrm>
              <a:prstGeom prst="rect">
                <a:avLst/>
              </a:prstGeom>
              <a:noFill/>
            </p:spPr>
            <p:txBody>
              <a:bodyPr wrap="square" rtlCol="0">
                <a:spAutoFit/>
              </a:bodyPr>
              <a:lstStyle/>
              <a:p>
                <a:r>
                  <a:rPr lang="en-US" i="1" dirty="0" smtClean="0"/>
                  <a:t>BM25</a:t>
                </a:r>
                <a:endParaRPr lang="en-US" i="1" baseline="-25000" dirty="0"/>
              </a:p>
            </p:txBody>
          </p:sp>
          <p:pic>
            <p:nvPicPr>
              <p:cNvPr id="90"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400" y="5053085"/>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36" y="5400245"/>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977" y="5263085"/>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625" y="5125757"/>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3619" y="5468554"/>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Straight Arrow Connector 94"/>
              <p:cNvCxnSpPr/>
              <p:nvPr/>
            </p:nvCxnSpPr>
            <p:spPr>
              <a:xfrm>
                <a:off x="1806897" y="5384368"/>
                <a:ext cx="927386" cy="64320"/>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6"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266" y="4968291"/>
                <a:ext cx="239834" cy="274320"/>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2739800" y="5898719"/>
                <a:ext cx="386167" cy="369332"/>
              </a:xfrm>
              <a:prstGeom prst="rect">
                <a:avLst/>
              </a:prstGeom>
              <a:noFill/>
            </p:spPr>
            <p:txBody>
              <a:bodyPr wrap="square" rtlCol="0">
                <a:spAutoFit/>
              </a:bodyPr>
              <a:lstStyle/>
              <a:p>
                <a:r>
                  <a:rPr lang="en-US" i="1" dirty="0" smtClean="0"/>
                  <a:t>f</a:t>
                </a:r>
                <a:r>
                  <a:rPr lang="en-US" i="1" baseline="-25000" dirty="0" smtClean="0"/>
                  <a:t>2</a:t>
                </a:r>
                <a:endParaRPr lang="en-US" i="1" baseline="-25000" dirty="0"/>
              </a:p>
            </p:txBody>
          </p:sp>
        </p:grpSp>
        <p:grpSp>
          <p:nvGrpSpPr>
            <p:cNvPr id="114" name="Group 113"/>
            <p:cNvGrpSpPr/>
            <p:nvPr/>
          </p:nvGrpSpPr>
          <p:grpSpPr>
            <a:xfrm>
              <a:off x="106852" y="2546183"/>
              <a:ext cx="2862969" cy="2081654"/>
              <a:chOff x="564052" y="2469983"/>
              <a:chExt cx="2862969" cy="2081654"/>
            </a:xfrm>
          </p:grpSpPr>
          <p:grpSp>
            <p:nvGrpSpPr>
              <p:cNvPr id="115" name="Group 114"/>
              <p:cNvGrpSpPr/>
              <p:nvPr/>
            </p:nvGrpSpPr>
            <p:grpSpPr>
              <a:xfrm>
                <a:off x="1172974" y="2660416"/>
                <a:ext cx="1823721" cy="1415143"/>
                <a:chOff x="1763486" y="3954689"/>
                <a:chExt cx="1823721" cy="1415143"/>
              </a:xfrm>
            </p:grpSpPr>
            <p:cxnSp>
              <p:nvCxnSpPr>
                <p:cNvPr id="121" name="Straight Arrow Connector 120"/>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rot="1562909">
                <a:off x="1223471" y="4107006"/>
                <a:ext cx="739280" cy="369332"/>
              </a:xfrm>
              <a:prstGeom prst="rect">
                <a:avLst/>
              </a:prstGeom>
              <a:noFill/>
            </p:spPr>
            <p:txBody>
              <a:bodyPr wrap="square" rtlCol="0">
                <a:spAutoFit/>
              </a:bodyPr>
              <a:lstStyle/>
              <a:p>
                <a:r>
                  <a:rPr lang="en-US" i="1" dirty="0" smtClean="0"/>
                  <a:t>q</a:t>
                </a:r>
                <a:r>
                  <a:rPr lang="en-US" i="1" baseline="-25000" dirty="0" smtClean="0"/>
                  <a:t>1</a:t>
                </a:r>
                <a:endParaRPr lang="en-US" i="1" baseline="-25000" dirty="0"/>
              </a:p>
            </p:txBody>
          </p:sp>
          <p:sp>
            <p:nvSpPr>
              <p:cNvPr id="117" name="TextBox 116"/>
              <p:cNvSpPr txBox="1"/>
              <p:nvPr/>
            </p:nvSpPr>
            <p:spPr>
              <a:xfrm rot="1562909">
                <a:off x="1832757" y="4182305"/>
                <a:ext cx="1052398" cy="369332"/>
              </a:xfrm>
              <a:prstGeom prst="rect">
                <a:avLst/>
              </a:prstGeom>
              <a:noFill/>
            </p:spPr>
            <p:txBody>
              <a:bodyPr wrap="square" rtlCol="0">
                <a:spAutoFit/>
              </a:bodyPr>
              <a:lstStyle/>
              <a:p>
                <a:r>
                  <a:rPr lang="en-US" i="1" dirty="0" smtClean="0"/>
                  <a:t>q</a:t>
                </a:r>
                <a:r>
                  <a:rPr lang="en-US" i="1" baseline="-25000" dirty="0" smtClean="0"/>
                  <a:t>2</a:t>
                </a:r>
                <a:endParaRPr lang="en-US" i="1" baseline="-25000" dirty="0"/>
              </a:p>
            </p:txBody>
          </p:sp>
          <p:sp>
            <p:nvSpPr>
              <p:cNvPr id="118" name="TextBox 117"/>
              <p:cNvSpPr txBox="1"/>
              <p:nvPr/>
            </p:nvSpPr>
            <p:spPr>
              <a:xfrm rot="1562909">
                <a:off x="2478070" y="4178500"/>
                <a:ext cx="948951" cy="369332"/>
              </a:xfrm>
              <a:prstGeom prst="rect">
                <a:avLst/>
              </a:prstGeom>
              <a:noFill/>
            </p:spPr>
            <p:txBody>
              <a:bodyPr wrap="square" rtlCol="0">
                <a:spAutoFit/>
              </a:bodyPr>
              <a:lstStyle/>
              <a:p>
                <a:r>
                  <a:rPr lang="en-US" i="1" dirty="0" smtClean="0"/>
                  <a:t>q</a:t>
                </a:r>
                <a:r>
                  <a:rPr lang="en-US" i="1" baseline="-25000" dirty="0" smtClean="0"/>
                  <a:t>3</a:t>
                </a:r>
                <a:endParaRPr lang="en-US" i="1" baseline="-25000" dirty="0"/>
              </a:p>
            </p:txBody>
          </p:sp>
          <p:sp>
            <p:nvSpPr>
              <p:cNvPr id="119" name="TextBox 118"/>
              <p:cNvSpPr txBox="1"/>
              <p:nvPr/>
            </p:nvSpPr>
            <p:spPr>
              <a:xfrm>
                <a:off x="564052" y="2469983"/>
                <a:ext cx="1011006" cy="369332"/>
              </a:xfrm>
              <a:prstGeom prst="rect">
                <a:avLst/>
              </a:prstGeom>
              <a:noFill/>
            </p:spPr>
            <p:txBody>
              <a:bodyPr wrap="square" rtlCol="0">
                <a:spAutoFit/>
              </a:bodyPr>
              <a:lstStyle/>
              <a:p>
                <a:r>
                  <a:rPr lang="en-US" dirty="0" smtClean="0"/>
                  <a:t>p(Q)</a:t>
                </a:r>
                <a:endParaRPr lang="en-US" dirty="0"/>
              </a:p>
            </p:txBody>
          </p:sp>
          <p:sp>
            <p:nvSpPr>
              <p:cNvPr id="120" name="Freeform 119"/>
              <p:cNvSpPr/>
              <p:nvPr/>
            </p:nvSpPr>
            <p:spPr>
              <a:xfrm>
                <a:off x="1242177" y="2996241"/>
                <a:ext cx="1513114" cy="1077675"/>
              </a:xfrm>
              <a:custGeom>
                <a:avLst/>
                <a:gdLst>
                  <a:gd name="connsiteX0" fmla="*/ 0 w 1513114"/>
                  <a:gd name="connsiteY0" fmla="*/ 718494 h 729379"/>
                  <a:gd name="connsiteX1" fmla="*/ 185057 w 1513114"/>
                  <a:gd name="connsiteY1" fmla="*/ 36 h 729379"/>
                  <a:gd name="connsiteX2" fmla="*/ 500743 w 1513114"/>
                  <a:gd name="connsiteY2" fmla="*/ 685836 h 729379"/>
                  <a:gd name="connsiteX3" fmla="*/ 1077685 w 1513114"/>
                  <a:gd name="connsiteY3" fmla="*/ 522551 h 729379"/>
                  <a:gd name="connsiteX4" fmla="*/ 1513114 w 1513114"/>
                  <a:gd name="connsiteY4" fmla="*/ 729379 h 72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114" h="729379">
                    <a:moveTo>
                      <a:pt x="0" y="718494"/>
                    </a:moveTo>
                    <a:cubicBezTo>
                      <a:pt x="50800" y="361986"/>
                      <a:pt x="101600" y="5479"/>
                      <a:pt x="185057" y="36"/>
                    </a:cubicBezTo>
                    <a:cubicBezTo>
                      <a:pt x="268514" y="-5407"/>
                      <a:pt x="351972" y="598750"/>
                      <a:pt x="500743" y="685836"/>
                    </a:cubicBezTo>
                    <a:cubicBezTo>
                      <a:pt x="649514" y="772922"/>
                      <a:pt x="908957" y="515294"/>
                      <a:pt x="1077685" y="522551"/>
                    </a:cubicBezTo>
                    <a:cubicBezTo>
                      <a:pt x="1246413" y="529808"/>
                      <a:pt x="1438728" y="687651"/>
                      <a:pt x="1513114" y="72937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4" name="Picture 133"/>
            <p:cNvPicPr>
              <a:picLocks noChangeAspect="1"/>
            </p:cNvPicPr>
            <p:nvPr/>
          </p:nvPicPr>
          <p:blipFill>
            <a:blip r:embed="rId6"/>
            <a:stretch>
              <a:fillRect/>
            </a:stretch>
          </p:blipFill>
          <p:spPr>
            <a:xfrm>
              <a:off x="1028289" y="2282903"/>
              <a:ext cx="1387126" cy="365760"/>
            </a:xfrm>
            <a:prstGeom prst="rect">
              <a:avLst/>
            </a:prstGeom>
          </p:spPr>
        </p:pic>
      </p:grpSp>
      <p:grpSp>
        <p:nvGrpSpPr>
          <p:cNvPr id="137" name="Group 136"/>
          <p:cNvGrpSpPr/>
          <p:nvPr/>
        </p:nvGrpSpPr>
        <p:grpSpPr>
          <a:xfrm>
            <a:off x="7646998" y="1913070"/>
            <a:ext cx="4615342" cy="1828444"/>
            <a:chOff x="1015191" y="1852520"/>
            <a:chExt cx="4615342" cy="1828444"/>
          </a:xfrm>
        </p:grpSpPr>
        <p:sp>
          <p:nvSpPr>
            <p:cNvPr id="155" name="Cloud Callout 154"/>
            <p:cNvSpPr/>
            <p:nvPr/>
          </p:nvSpPr>
          <p:spPr>
            <a:xfrm>
              <a:off x="1015191" y="1873854"/>
              <a:ext cx="3864429" cy="1777774"/>
            </a:xfrm>
            <a:prstGeom prst="cloudCallout">
              <a:avLst>
                <a:gd name="adj1" fmla="val 38886"/>
                <a:gd name="adj2" fmla="val 6973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425395" y="1964404"/>
              <a:ext cx="2102017" cy="523220"/>
            </a:xfrm>
            <a:prstGeom prst="rect">
              <a:avLst/>
            </a:prstGeom>
            <a:noFill/>
          </p:spPr>
          <p:txBody>
            <a:bodyPr wrap="square" rtlCol="0">
              <a:spAutoFit/>
            </a:bodyPr>
            <a:lstStyle/>
            <a:p>
              <a:r>
                <a:rPr lang="en-US" sz="2800" dirty="0" smtClean="0">
                  <a:solidFill>
                    <a:srgbClr val="FF0000"/>
                  </a:solidFill>
                </a:rPr>
                <a:t>Stock market</a:t>
              </a:r>
              <a:endParaRPr lang="en-US" sz="2800" dirty="0">
                <a:solidFill>
                  <a:srgbClr val="FF0000"/>
                </a:solidFill>
              </a:endParaRPr>
            </a:p>
          </p:txBody>
        </p:sp>
        <p:sp>
          <p:nvSpPr>
            <p:cNvPr id="157" name="TextBox 156"/>
            <p:cNvSpPr txBox="1"/>
            <p:nvPr/>
          </p:nvSpPr>
          <p:spPr>
            <a:xfrm>
              <a:off x="2797110" y="1852520"/>
              <a:ext cx="1758287" cy="369332"/>
            </a:xfrm>
            <a:prstGeom prst="rect">
              <a:avLst/>
            </a:prstGeom>
            <a:noFill/>
          </p:spPr>
          <p:txBody>
            <a:bodyPr wrap="square" rtlCol="0">
              <a:spAutoFit/>
            </a:bodyPr>
            <a:lstStyle/>
            <a:p>
              <a:r>
                <a:rPr lang="en-US" dirty="0" smtClean="0">
                  <a:solidFill>
                    <a:srgbClr val="FF0000"/>
                  </a:solidFill>
                </a:rPr>
                <a:t>market report </a:t>
              </a:r>
              <a:endParaRPr lang="en-US" dirty="0">
                <a:solidFill>
                  <a:srgbClr val="FF0000"/>
                </a:solidFill>
              </a:endParaRPr>
            </a:p>
          </p:txBody>
        </p:sp>
        <p:sp>
          <p:nvSpPr>
            <p:cNvPr id="158" name="TextBox 157"/>
            <p:cNvSpPr txBox="1"/>
            <p:nvPr/>
          </p:nvSpPr>
          <p:spPr>
            <a:xfrm>
              <a:off x="3350018" y="2154297"/>
              <a:ext cx="1540729" cy="430887"/>
            </a:xfrm>
            <a:prstGeom prst="rect">
              <a:avLst/>
            </a:prstGeom>
            <a:noFill/>
          </p:spPr>
          <p:txBody>
            <a:bodyPr wrap="square" rtlCol="0">
              <a:spAutoFit/>
            </a:bodyPr>
            <a:lstStyle/>
            <a:p>
              <a:r>
                <a:rPr lang="en-US" sz="2200" dirty="0" smtClean="0">
                  <a:solidFill>
                    <a:srgbClr val="FF0000"/>
                  </a:solidFill>
                </a:rPr>
                <a:t>AAPL</a:t>
              </a:r>
              <a:endParaRPr lang="en-US" sz="2200" dirty="0">
                <a:solidFill>
                  <a:srgbClr val="FF0000"/>
                </a:solidFill>
              </a:endParaRPr>
            </a:p>
          </p:txBody>
        </p:sp>
        <p:sp>
          <p:nvSpPr>
            <p:cNvPr id="159" name="TextBox 158"/>
            <p:cNvSpPr txBox="1"/>
            <p:nvPr/>
          </p:nvSpPr>
          <p:spPr>
            <a:xfrm>
              <a:off x="2751670" y="2402427"/>
              <a:ext cx="1374326" cy="461665"/>
            </a:xfrm>
            <a:prstGeom prst="rect">
              <a:avLst/>
            </a:prstGeom>
            <a:noFill/>
          </p:spPr>
          <p:txBody>
            <a:bodyPr wrap="square" rtlCol="0">
              <a:spAutoFit/>
            </a:bodyPr>
            <a:lstStyle/>
            <a:p>
              <a:r>
                <a:rPr lang="en-US" sz="2400" dirty="0" smtClean="0">
                  <a:solidFill>
                    <a:srgbClr val="FF0000"/>
                  </a:solidFill>
                </a:rPr>
                <a:t>apple</a:t>
              </a:r>
              <a:endParaRPr lang="en-US" sz="2400" dirty="0">
                <a:solidFill>
                  <a:srgbClr val="FF0000"/>
                </a:solidFill>
              </a:endParaRPr>
            </a:p>
          </p:txBody>
        </p:sp>
        <p:sp>
          <p:nvSpPr>
            <p:cNvPr id="160" name="TextBox 159"/>
            <p:cNvSpPr txBox="1"/>
            <p:nvPr/>
          </p:nvSpPr>
          <p:spPr>
            <a:xfrm>
              <a:off x="1153253" y="2949312"/>
              <a:ext cx="1480457" cy="369332"/>
            </a:xfrm>
            <a:prstGeom prst="rect">
              <a:avLst/>
            </a:prstGeom>
            <a:noFill/>
          </p:spPr>
          <p:txBody>
            <a:bodyPr wrap="square" rtlCol="0">
              <a:spAutoFit/>
            </a:bodyPr>
            <a:lstStyle/>
            <a:p>
              <a:r>
                <a:rPr lang="en-US" dirty="0" smtClean="0">
                  <a:solidFill>
                    <a:srgbClr val="FF0000"/>
                  </a:solidFill>
                </a:rPr>
                <a:t>TWTR</a:t>
              </a:r>
              <a:endParaRPr lang="en-US" dirty="0">
                <a:solidFill>
                  <a:srgbClr val="FF0000"/>
                </a:solidFill>
              </a:endParaRPr>
            </a:p>
          </p:txBody>
        </p:sp>
        <p:sp>
          <p:nvSpPr>
            <p:cNvPr id="161" name="TextBox 160"/>
            <p:cNvSpPr txBox="1"/>
            <p:nvPr/>
          </p:nvSpPr>
          <p:spPr>
            <a:xfrm>
              <a:off x="1456100" y="2558363"/>
              <a:ext cx="1407822" cy="400110"/>
            </a:xfrm>
            <a:prstGeom prst="rect">
              <a:avLst/>
            </a:prstGeom>
            <a:noFill/>
          </p:spPr>
          <p:txBody>
            <a:bodyPr wrap="square" rtlCol="0">
              <a:spAutoFit/>
            </a:bodyPr>
            <a:lstStyle/>
            <a:p>
              <a:r>
                <a:rPr lang="en-US" sz="2000" dirty="0" smtClean="0">
                  <a:solidFill>
                    <a:srgbClr val="7030A0"/>
                  </a:solidFill>
                </a:rPr>
                <a:t>apple</a:t>
              </a:r>
              <a:endParaRPr lang="en-US" sz="2000" dirty="0">
                <a:solidFill>
                  <a:srgbClr val="7030A0"/>
                </a:solidFill>
              </a:endParaRPr>
            </a:p>
          </p:txBody>
        </p:sp>
        <p:sp>
          <p:nvSpPr>
            <p:cNvPr id="162" name="TextBox 161"/>
            <p:cNvSpPr txBox="1"/>
            <p:nvPr/>
          </p:nvSpPr>
          <p:spPr>
            <a:xfrm>
              <a:off x="3785607" y="2452692"/>
              <a:ext cx="1193710" cy="369332"/>
            </a:xfrm>
            <a:prstGeom prst="rect">
              <a:avLst/>
            </a:prstGeom>
            <a:noFill/>
          </p:spPr>
          <p:txBody>
            <a:bodyPr wrap="square" rtlCol="0">
              <a:spAutoFit/>
            </a:bodyPr>
            <a:lstStyle/>
            <a:p>
              <a:r>
                <a:rPr lang="en-US" dirty="0" smtClean="0">
                  <a:solidFill>
                    <a:srgbClr val="7030A0"/>
                  </a:solidFill>
                </a:rPr>
                <a:t>orange</a:t>
              </a:r>
              <a:endParaRPr lang="en-US" dirty="0">
                <a:solidFill>
                  <a:srgbClr val="7030A0"/>
                </a:solidFill>
              </a:endParaRPr>
            </a:p>
          </p:txBody>
        </p:sp>
        <p:sp>
          <p:nvSpPr>
            <p:cNvPr id="163" name="TextBox 162"/>
            <p:cNvSpPr txBox="1"/>
            <p:nvPr/>
          </p:nvSpPr>
          <p:spPr>
            <a:xfrm>
              <a:off x="2591430" y="3311632"/>
              <a:ext cx="987179" cy="369332"/>
            </a:xfrm>
            <a:prstGeom prst="rect">
              <a:avLst/>
            </a:prstGeom>
            <a:noFill/>
          </p:spPr>
          <p:txBody>
            <a:bodyPr wrap="square" rtlCol="0">
              <a:spAutoFit/>
            </a:bodyPr>
            <a:lstStyle/>
            <a:p>
              <a:r>
                <a:rPr lang="en-US" dirty="0" smtClean="0">
                  <a:solidFill>
                    <a:srgbClr val="7030A0"/>
                  </a:solidFill>
                </a:rPr>
                <a:t>banana</a:t>
              </a:r>
              <a:endParaRPr lang="en-US" dirty="0">
                <a:solidFill>
                  <a:srgbClr val="7030A0"/>
                </a:solidFill>
              </a:endParaRPr>
            </a:p>
          </p:txBody>
        </p:sp>
        <p:sp>
          <p:nvSpPr>
            <p:cNvPr id="164" name="TextBox 163"/>
            <p:cNvSpPr txBox="1"/>
            <p:nvPr/>
          </p:nvSpPr>
          <p:spPr>
            <a:xfrm>
              <a:off x="1731840" y="3151091"/>
              <a:ext cx="1399051" cy="369332"/>
            </a:xfrm>
            <a:prstGeom prst="rect">
              <a:avLst/>
            </a:prstGeom>
            <a:noFill/>
          </p:spPr>
          <p:txBody>
            <a:bodyPr wrap="square" rtlCol="0">
              <a:spAutoFit/>
            </a:bodyPr>
            <a:lstStyle/>
            <a:p>
              <a:r>
                <a:rPr lang="en-US" dirty="0">
                  <a:solidFill>
                    <a:srgbClr val="7030A0"/>
                  </a:solidFill>
                </a:rPr>
                <a:t>nutrition</a:t>
              </a:r>
            </a:p>
          </p:txBody>
        </p:sp>
        <p:sp>
          <p:nvSpPr>
            <p:cNvPr id="165" name="TextBox 164"/>
            <p:cNvSpPr txBox="1"/>
            <p:nvPr/>
          </p:nvSpPr>
          <p:spPr>
            <a:xfrm>
              <a:off x="2604056" y="2937817"/>
              <a:ext cx="1906309" cy="461665"/>
            </a:xfrm>
            <a:prstGeom prst="rect">
              <a:avLst/>
            </a:prstGeom>
            <a:noFill/>
          </p:spPr>
          <p:txBody>
            <a:bodyPr wrap="square" rtlCol="0">
              <a:spAutoFit/>
            </a:bodyPr>
            <a:lstStyle/>
            <a:p>
              <a:r>
                <a:rPr lang="en-US" sz="2400" dirty="0" smtClean="0">
                  <a:solidFill>
                    <a:srgbClr val="7030A0"/>
                  </a:solidFill>
                </a:rPr>
                <a:t>fruit receipt</a:t>
              </a:r>
              <a:endParaRPr lang="en-US" sz="2400" dirty="0">
                <a:solidFill>
                  <a:srgbClr val="7030A0"/>
                </a:solidFill>
              </a:endParaRPr>
            </a:p>
          </p:txBody>
        </p:sp>
        <p:sp>
          <p:nvSpPr>
            <p:cNvPr id="166" name="TextBox 165"/>
            <p:cNvSpPr txBox="1"/>
            <p:nvPr/>
          </p:nvSpPr>
          <p:spPr>
            <a:xfrm>
              <a:off x="2280886" y="2753760"/>
              <a:ext cx="2143893" cy="369332"/>
            </a:xfrm>
            <a:prstGeom prst="rect">
              <a:avLst/>
            </a:prstGeom>
            <a:noFill/>
          </p:spPr>
          <p:txBody>
            <a:bodyPr wrap="square" rtlCol="0">
              <a:spAutoFit/>
            </a:bodyPr>
            <a:lstStyle/>
            <a:p>
              <a:r>
                <a:rPr lang="en-US" dirty="0" smtClean="0">
                  <a:solidFill>
                    <a:srgbClr val="FF0000"/>
                  </a:solidFill>
                </a:rPr>
                <a:t>fidelity online login</a:t>
              </a:r>
              <a:endParaRPr lang="en-US" dirty="0">
                <a:solidFill>
                  <a:srgbClr val="FF0000"/>
                </a:solidFill>
              </a:endParaRPr>
            </a:p>
          </p:txBody>
        </p:sp>
        <p:sp>
          <p:nvSpPr>
            <p:cNvPr id="167" name="TextBox 166"/>
            <p:cNvSpPr txBox="1"/>
            <p:nvPr/>
          </p:nvSpPr>
          <p:spPr>
            <a:xfrm>
              <a:off x="1554471" y="2285981"/>
              <a:ext cx="1572323" cy="369332"/>
            </a:xfrm>
            <a:prstGeom prst="rect">
              <a:avLst/>
            </a:prstGeom>
            <a:noFill/>
          </p:spPr>
          <p:txBody>
            <a:bodyPr wrap="square" rtlCol="0">
              <a:spAutoFit/>
            </a:bodyPr>
            <a:lstStyle/>
            <a:p>
              <a:r>
                <a:rPr lang="en-US" dirty="0" smtClean="0">
                  <a:solidFill>
                    <a:srgbClr val="7030A0"/>
                  </a:solidFill>
                </a:rPr>
                <a:t>fruit smoothie</a:t>
              </a:r>
              <a:endParaRPr lang="en-US" dirty="0">
                <a:solidFill>
                  <a:srgbClr val="7030A0"/>
                </a:solidFill>
              </a:endParaRPr>
            </a:p>
          </p:txBody>
        </p:sp>
        <p:sp>
          <p:nvSpPr>
            <p:cNvPr id="168" name="TextBox 167"/>
            <p:cNvSpPr txBox="1"/>
            <p:nvPr/>
          </p:nvSpPr>
          <p:spPr>
            <a:xfrm>
              <a:off x="4089804" y="2110474"/>
              <a:ext cx="1540729" cy="430887"/>
            </a:xfrm>
            <a:prstGeom prst="rect">
              <a:avLst/>
            </a:prstGeom>
            <a:noFill/>
          </p:spPr>
          <p:txBody>
            <a:bodyPr wrap="square" rtlCol="0">
              <a:spAutoFit/>
            </a:bodyPr>
            <a:lstStyle/>
            <a:p>
              <a:r>
                <a:rPr lang="en-US" sz="2200" dirty="0" smtClean="0">
                  <a:solidFill>
                    <a:srgbClr val="FF0000"/>
                  </a:solidFill>
                </a:rPr>
                <a:t>FB</a:t>
              </a:r>
              <a:endParaRPr lang="en-US" sz="2200" dirty="0">
                <a:solidFill>
                  <a:srgbClr val="FF0000"/>
                </a:solidFill>
              </a:endParaRPr>
            </a:p>
          </p:txBody>
        </p:sp>
        <p:sp>
          <p:nvSpPr>
            <p:cNvPr id="169" name="TextBox 168"/>
            <p:cNvSpPr txBox="1"/>
            <p:nvPr/>
          </p:nvSpPr>
          <p:spPr>
            <a:xfrm>
              <a:off x="1815974" y="2927575"/>
              <a:ext cx="1480457" cy="369332"/>
            </a:xfrm>
            <a:prstGeom prst="rect">
              <a:avLst/>
            </a:prstGeom>
            <a:noFill/>
          </p:spPr>
          <p:txBody>
            <a:bodyPr wrap="square" rtlCol="0">
              <a:spAutoFit/>
            </a:bodyPr>
            <a:lstStyle/>
            <a:p>
              <a:r>
                <a:rPr lang="en-US" dirty="0" smtClean="0">
                  <a:solidFill>
                    <a:srgbClr val="FF0000"/>
                  </a:solidFill>
                </a:rPr>
                <a:t>GOOG</a:t>
              </a:r>
              <a:endParaRPr lang="en-US" dirty="0">
                <a:solidFill>
                  <a:srgbClr val="FF0000"/>
                </a:solidFill>
              </a:endParaRPr>
            </a:p>
          </p:txBody>
        </p:sp>
      </p:grpSp>
      <p:pic>
        <p:nvPicPr>
          <p:cNvPr id="138" name="Picture 14"/>
          <p:cNvPicPr>
            <a:picLocks noChangeAspect="1" noChangeArrowheads="1"/>
          </p:cNvPicPr>
          <p:nvPr/>
        </p:nvPicPr>
        <p:blipFill>
          <a:blip r:embed="rId7" cstate="print"/>
          <a:srcRect/>
          <a:stretch>
            <a:fillRect/>
          </a:stretch>
        </p:blipFill>
        <p:spPr bwMode="auto">
          <a:xfrm flipH="1">
            <a:off x="11182555" y="3479372"/>
            <a:ext cx="971328" cy="841121"/>
          </a:xfrm>
          <a:prstGeom prst="rect">
            <a:avLst/>
          </a:prstGeom>
          <a:noFill/>
          <a:ln w="9525">
            <a:noFill/>
            <a:miter lim="800000"/>
            <a:headEnd/>
            <a:tailEnd/>
          </a:ln>
        </p:spPr>
      </p:pic>
      <p:grpSp>
        <p:nvGrpSpPr>
          <p:cNvPr id="8" name="Group 7"/>
          <p:cNvGrpSpPr/>
          <p:nvPr/>
        </p:nvGrpSpPr>
        <p:grpSpPr>
          <a:xfrm>
            <a:off x="7976718" y="3893229"/>
            <a:ext cx="3320799" cy="2636415"/>
            <a:chOff x="8061625" y="4311940"/>
            <a:chExt cx="3320799" cy="2636415"/>
          </a:xfrm>
        </p:grpSpPr>
        <p:cxnSp>
          <p:nvCxnSpPr>
            <p:cNvPr id="139" name="Straight Arrow Connector 138"/>
            <p:cNvCxnSpPr/>
            <p:nvPr/>
          </p:nvCxnSpPr>
          <p:spPr>
            <a:xfrm flipH="1" flipV="1">
              <a:off x="8190644" y="4702322"/>
              <a:ext cx="4536" cy="1830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8190644" y="6529153"/>
              <a:ext cx="2691268" cy="1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8061625" y="4311940"/>
              <a:ext cx="1114425" cy="369332"/>
            </a:xfrm>
            <a:prstGeom prst="rect">
              <a:avLst/>
            </a:prstGeom>
            <a:noFill/>
          </p:spPr>
          <p:txBody>
            <a:bodyPr wrap="square" rtlCol="0">
              <a:spAutoFit/>
            </a:bodyPr>
            <a:lstStyle/>
            <a:p>
              <a:r>
                <a:rPr lang="en-US" dirty="0" smtClean="0"/>
                <a:t>BM25</a:t>
              </a:r>
              <a:endParaRPr lang="en-US" dirty="0"/>
            </a:p>
          </p:txBody>
        </p:sp>
        <p:sp>
          <p:nvSpPr>
            <p:cNvPr id="142" name="TextBox 141"/>
            <p:cNvSpPr txBox="1"/>
            <p:nvPr/>
          </p:nvSpPr>
          <p:spPr>
            <a:xfrm>
              <a:off x="10039753" y="6579023"/>
              <a:ext cx="1114425" cy="369332"/>
            </a:xfrm>
            <a:prstGeom prst="rect">
              <a:avLst/>
            </a:prstGeom>
            <a:noFill/>
          </p:spPr>
          <p:txBody>
            <a:bodyPr wrap="square" rtlCol="0">
              <a:spAutoFit/>
            </a:bodyPr>
            <a:lstStyle/>
            <a:p>
              <a:r>
                <a:rPr lang="en-US" dirty="0" smtClean="0"/>
                <a:t>PageRank</a:t>
              </a:r>
              <a:endParaRPr lang="en-US" dirty="0"/>
            </a:p>
          </p:txBody>
        </p:sp>
        <p:pic>
          <p:nvPicPr>
            <p:cNvPr id="143"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7519" y="5576919"/>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9204" y="6147517"/>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8424" y="594862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6664" y="5010294"/>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1294" y="588664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1404" y="4681272"/>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52" y="608211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7371" y="5368711"/>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0884" y="4983225"/>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7727" y="4708905"/>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153" name="Straight Arrow Connector 152"/>
            <p:cNvCxnSpPr/>
            <p:nvPr/>
          </p:nvCxnSpPr>
          <p:spPr>
            <a:xfrm flipV="1">
              <a:off x="8754400" y="5376035"/>
              <a:ext cx="1982654" cy="667968"/>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1412" y="5597517"/>
              <a:ext cx="239834"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170" name="TextBox 169"/>
          <p:cNvSpPr txBox="1"/>
          <p:nvPr/>
        </p:nvSpPr>
        <p:spPr>
          <a:xfrm>
            <a:off x="8358021" y="47026"/>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latin typeface="Arial Black" pitchFamily="34" charset="0"/>
              </a:rPr>
              <a:t>Our </a:t>
            </a:r>
            <a:r>
              <a:rPr lang="en-US" dirty="0" smtClean="0">
                <a:latin typeface="Arial Black" pitchFamily="34" charset="0"/>
              </a:rPr>
              <a:t>Contribution</a:t>
            </a:r>
            <a:endParaRPr lang="en-US" dirty="0">
              <a:latin typeface="Arial Black" pitchFamily="34" charset="0"/>
            </a:endParaRPr>
          </a:p>
        </p:txBody>
      </p:sp>
      <p:sp>
        <p:nvSpPr>
          <p:cNvPr id="3" name="Date Placeholder 2"/>
          <p:cNvSpPr>
            <a:spLocks noGrp="1"/>
          </p:cNvSpPr>
          <p:nvPr>
            <p:ph type="dt" sz="half" idx="10"/>
          </p:nvPr>
        </p:nvSpPr>
        <p:spPr/>
        <p:txBody>
          <a:bodyPr/>
          <a:lstStyle/>
          <a:p>
            <a:fld id="{C7C3F484-D2E5-48C1-96EA-7E09731930C5}" type="datetime1">
              <a:rPr lang="en-US" smtClean="0"/>
              <a:t>2/26/2014</a:t>
            </a:fld>
            <a:endParaRPr lang="en-US"/>
          </a:p>
        </p:txBody>
      </p:sp>
      <p:sp>
        <p:nvSpPr>
          <p:cNvPr id="7" name="Footer Placeholder 6"/>
          <p:cNvSpPr>
            <a:spLocks noGrp="1"/>
          </p:cNvSpPr>
          <p:nvPr>
            <p:ph type="ftr" sz="quarter" idx="11"/>
          </p:nvPr>
        </p:nvSpPr>
        <p:spPr/>
        <p:txBody>
          <a:bodyPr/>
          <a:lstStyle/>
          <a:p>
            <a:r>
              <a:rPr lang="en-US" smtClean="0"/>
              <a:t>WSDM'2014 @ New York City</a:t>
            </a:r>
            <a:endParaRPr lang="en-US"/>
          </a:p>
        </p:txBody>
      </p:sp>
      <p:sp>
        <p:nvSpPr>
          <p:cNvPr id="9" name="Slide Number Placeholder 8"/>
          <p:cNvSpPr>
            <a:spLocks noGrp="1"/>
          </p:cNvSpPr>
          <p:nvPr>
            <p:ph type="sldNum" sz="quarter" idx="12"/>
          </p:nvPr>
        </p:nvSpPr>
        <p:spPr/>
        <p:txBody>
          <a:bodyPr/>
          <a:lstStyle/>
          <a:p>
            <a:fld id="{3D083247-AE01-4CE0-8B06-309096672FD6}" type="slidenum">
              <a:rPr lang="en-US" smtClean="0"/>
              <a:t>7</a:t>
            </a:fld>
            <a:endParaRPr lang="en-US"/>
          </a:p>
        </p:txBody>
      </p:sp>
    </p:spTree>
    <p:extLst>
      <p:ext uri="{BB962C8B-B14F-4D97-AF65-F5344CB8AC3E}">
        <p14:creationId xmlns:p14="http://schemas.microsoft.com/office/powerpoint/2010/main" val="27277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Generation of latent user groups: </a:t>
            </a:r>
            <a:r>
              <a:rPr lang="en-US" dirty="0" err="1"/>
              <a:t>Dirichlet</a:t>
            </a:r>
            <a:r>
              <a:rPr lang="en-US" dirty="0"/>
              <a:t> Process priors </a:t>
            </a:r>
            <a:r>
              <a:rPr lang="en-US" i="1" baseline="30000" dirty="0"/>
              <a:t>[</a:t>
            </a:r>
            <a:r>
              <a:rPr lang="en-US" i="1" baseline="30000" dirty="0" smtClean="0"/>
              <a:t>Ferguson, 1973]</a:t>
            </a:r>
            <a:endParaRPr lang="en-US" i="1" baseline="30000" dirty="0"/>
          </a:p>
        </p:txBody>
      </p:sp>
      <p:sp>
        <p:nvSpPr>
          <p:cNvPr id="31" name="TextBox 30"/>
          <p:cNvSpPr txBox="1"/>
          <p:nvPr/>
        </p:nvSpPr>
        <p:spPr>
          <a:xfrm>
            <a:off x="6890613" y="4763244"/>
            <a:ext cx="891960" cy="369332"/>
          </a:xfrm>
          <a:prstGeom prst="rect">
            <a:avLst/>
          </a:prstGeom>
          <a:noFill/>
        </p:spPr>
        <p:txBody>
          <a:bodyPr wrap="square" rtlCol="0">
            <a:spAutoFit/>
          </a:bodyPr>
          <a:lstStyle/>
          <a:p>
            <a:pPr algn="ctr"/>
            <a:r>
              <a:rPr lang="en-US" dirty="0" smtClean="0"/>
              <a:t>……</a:t>
            </a:r>
            <a:endParaRPr lang="en-US" dirty="0"/>
          </a:p>
        </p:txBody>
      </p:sp>
      <p:sp>
        <p:nvSpPr>
          <p:cNvPr id="89" name="TextBox 88"/>
          <p:cNvSpPr txBox="1"/>
          <p:nvPr/>
        </p:nvSpPr>
        <p:spPr>
          <a:xfrm>
            <a:off x="9086673" y="4798351"/>
            <a:ext cx="891960" cy="369332"/>
          </a:xfrm>
          <a:prstGeom prst="rect">
            <a:avLst/>
          </a:prstGeom>
          <a:noFill/>
        </p:spPr>
        <p:txBody>
          <a:bodyPr wrap="square" rtlCol="0">
            <a:spAutoFit/>
          </a:bodyPr>
          <a:lstStyle/>
          <a:p>
            <a:pPr algn="ctr"/>
            <a:r>
              <a:rPr lang="en-US" dirty="0" smtClean="0"/>
              <a:t>……</a:t>
            </a:r>
            <a:endParaRPr lang="en-US" dirty="0"/>
          </a:p>
        </p:txBody>
      </p:sp>
      <p:grpSp>
        <p:nvGrpSpPr>
          <p:cNvPr id="50" name="Group 49"/>
          <p:cNvGrpSpPr/>
          <p:nvPr/>
        </p:nvGrpSpPr>
        <p:grpSpPr>
          <a:xfrm>
            <a:off x="7152067" y="3427062"/>
            <a:ext cx="2315496" cy="3399332"/>
            <a:chOff x="7152067" y="3427062"/>
            <a:chExt cx="2315496" cy="3399332"/>
          </a:xfrm>
        </p:grpSpPr>
        <p:grpSp>
          <p:nvGrpSpPr>
            <p:cNvPr id="18" name="Group 17"/>
            <p:cNvGrpSpPr/>
            <p:nvPr/>
          </p:nvGrpSpPr>
          <p:grpSpPr>
            <a:xfrm>
              <a:off x="7280771" y="5007768"/>
              <a:ext cx="2186792" cy="1818626"/>
              <a:chOff x="3605263" y="4411516"/>
              <a:chExt cx="2522035" cy="2097427"/>
            </a:xfrm>
          </p:grpSpPr>
          <p:grpSp>
            <p:nvGrpSpPr>
              <p:cNvPr id="19" name="Group 18"/>
              <p:cNvGrpSpPr/>
              <p:nvPr/>
            </p:nvGrpSpPr>
            <p:grpSpPr>
              <a:xfrm>
                <a:off x="4010855" y="4573390"/>
                <a:ext cx="1823721" cy="1415143"/>
                <a:chOff x="1763486" y="3954689"/>
                <a:chExt cx="1823721" cy="1415143"/>
              </a:xfrm>
            </p:grpSpPr>
            <p:cxnSp>
              <p:nvCxnSpPr>
                <p:cNvPr id="29" name="Straight Arrow Connector 28"/>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20"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660" y="4826426"/>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5060" y="556850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0146" y="565302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4780" y="4606468"/>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a:stCxn id="22" idx="0"/>
              </p:cNvCxnSpPr>
              <p:nvPr/>
            </p:nvCxnSpPr>
            <p:spPr>
              <a:xfrm flipV="1">
                <a:off x="4430063" y="4940698"/>
                <a:ext cx="892239" cy="712330"/>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5"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7536" y="5361414"/>
                <a:ext cx="239834" cy="27432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605263" y="4411516"/>
                <a:ext cx="568855" cy="534422"/>
              </a:xfrm>
              <a:prstGeom prst="rect">
                <a:avLst/>
              </a:prstGeom>
              <a:noFill/>
            </p:spPr>
            <p:txBody>
              <a:bodyPr wrap="square" rtlCol="0">
                <a:spAutoFit/>
              </a:bodyPr>
              <a:lstStyle/>
              <a:p>
                <a:r>
                  <a:rPr lang="en-US" sz="1400" i="1" dirty="0" smtClean="0"/>
                  <a:t>f</a:t>
                </a:r>
                <a:r>
                  <a:rPr lang="en-US" sz="1400" i="1" baseline="-25000" dirty="0" smtClean="0"/>
                  <a:t>1</a:t>
                </a:r>
                <a:endParaRPr lang="en-US" sz="1400" i="1" baseline="-25000" dirty="0"/>
              </a:p>
            </p:txBody>
          </p:sp>
          <p:sp>
            <p:nvSpPr>
              <p:cNvPr id="27" name="TextBox 26"/>
              <p:cNvSpPr txBox="1"/>
              <p:nvPr/>
            </p:nvSpPr>
            <p:spPr>
              <a:xfrm>
                <a:off x="4018577" y="5974521"/>
                <a:ext cx="1905000" cy="534422"/>
              </a:xfrm>
              <a:prstGeom prst="rect">
                <a:avLst/>
              </a:prstGeom>
              <a:noFill/>
            </p:spPr>
            <p:txBody>
              <a:bodyPr wrap="square" rtlCol="0">
                <a:spAutoFit/>
              </a:bodyPr>
              <a:lstStyle/>
              <a:p>
                <a:pPr algn="ctr"/>
                <a:r>
                  <a:rPr lang="en-US" sz="1400" dirty="0" smtClean="0"/>
                  <a:t>Group k</a:t>
                </a:r>
                <a:endParaRPr lang="en-US" sz="1400" dirty="0"/>
              </a:p>
            </p:txBody>
          </p:sp>
          <p:sp>
            <p:nvSpPr>
              <p:cNvPr id="28" name="TextBox 27"/>
              <p:cNvSpPr txBox="1"/>
              <p:nvPr/>
            </p:nvSpPr>
            <p:spPr>
              <a:xfrm>
                <a:off x="5599266" y="5974521"/>
                <a:ext cx="528032" cy="534422"/>
              </a:xfrm>
              <a:prstGeom prst="rect">
                <a:avLst/>
              </a:prstGeom>
              <a:noFill/>
            </p:spPr>
            <p:txBody>
              <a:bodyPr wrap="square" rtlCol="0">
                <a:spAutoFit/>
              </a:bodyPr>
              <a:lstStyle/>
              <a:p>
                <a:r>
                  <a:rPr lang="en-US" sz="1400" i="1" dirty="0" smtClean="0"/>
                  <a:t>f</a:t>
                </a:r>
                <a:r>
                  <a:rPr lang="en-US" sz="1400" i="1" baseline="-25000" dirty="0" smtClean="0"/>
                  <a:t>2</a:t>
                </a:r>
                <a:endParaRPr lang="en-US" sz="1400" i="1" baseline="-25000" dirty="0"/>
              </a:p>
            </p:txBody>
          </p:sp>
        </p:grpSp>
        <p:grpSp>
          <p:nvGrpSpPr>
            <p:cNvPr id="1033" name="Group 1032"/>
            <p:cNvGrpSpPr/>
            <p:nvPr/>
          </p:nvGrpSpPr>
          <p:grpSpPr>
            <a:xfrm>
              <a:off x="7152067" y="3427062"/>
              <a:ext cx="2145761" cy="2037973"/>
              <a:chOff x="5770031" y="2240063"/>
              <a:chExt cx="1775231" cy="1686057"/>
            </a:xfrm>
          </p:grpSpPr>
          <p:grpSp>
            <p:nvGrpSpPr>
              <p:cNvPr id="41" name="Group 40"/>
              <p:cNvGrpSpPr/>
              <p:nvPr/>
            </p:nvGrpSpPr>
            <p:grpSpPr>
              <a:xfrm>
                <a:off x="5770031" y="2329632"/>
                <a:ext cx="1775231" cy="1596488"/>
                <a:chOff x="3450173" y="2559725"/>
                <a:chExt cx="2474710" cy="2225544"/>
              </a:xfrm>
            </p:grpSpPr>
            <p:grpSp>
              <p:nvGrpSpPr>
                <p:cNvPr id="42" name="Group 41"/>
                <p:cNvGrpSpPr/>
                <p:nvPr/>
              </p:nvGrpSpPr>
              <p:grpSpPr>
                <a:xfrm>
                  <a:off x="4003235" y="2752133"/>
                  <a:ext cx="1823721" cy="1415143"/>
                  <a:chOff x="1763486" y="3954689"/>
                  <a:chExt cx="1823721" cy="1415143"/>
                </a:xfrm>
              </p:grpSpPr>
              <p:cxnSp>
                <p:nvCxnSpPr>
                  <p:cNvPr id="48" name="Straight Arrow Connector 47"/>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3450173" y="2559725"/>
                  <a:ext cx="1011006" cy="534422"/>
                </a:xfrm>
                <a:prstGeom prst="rect">
                  <a:avLst/>
                </a:prstGeom>
                <a:noFill/>
              </p:spPr>
              <p:txBody>
                <a:bodyPr wrap="square" rtlCol="0">
                  <a:spAutoFit/>
                </a:bodyPr>
                <a:lstStyle/>
                <a:p>
                  <a:r>
                    <a:rPr lang="en-US" sz="1400" dirty="0" smtClean="0"/>
                    <a:t>p(Q)</a:t>
                  </a:r>
                  <a:endParaRPr lang="en-US" sz="1400" dirty="0"/>
                </a:p>
              </p:txBody>
            </p:sp>
            <p:sp>
              <p:nvSpPr>
                <p:cNvPr id="44" name="TextBox 43"/>
                <p:cNvSpPr txBox="1"/>
                <p:nvPr/>
              </p:nvSpPr>
              <p:spPr>
                <a:xfrm rot="1562909">
                  <a:off x="4048237" y="4175548"/>
                  <a:ext cx="739280" cy="534418"/>
                </a:xfrm>
                <a:prstGeom prst="rect">
                  <a:avLst/>
                </a:prstGeom>
                <a:noFill/>
              </p:spPr>
              <p:txBody>
                <a:bodyPr wrap="square" rtlCol="0">
                  <a:spAutoFit/>
                </a:bodyPr>
                <a:lstStyle/>
                <a:p>
                  <a:r>
                    <a:rPr lang="en-US" sz="1400" i="1" dirty="0" smtClean="0"/>
                    <a:t>q</a:t>
                  </a:r>
                  <a:r>
                    <a:rPr lang="en-US" sz="1400" i="1" baseline="-25000" dirty="0" smtClean="0"/>
                    <a:t>1</a:t>
                  </a:r>
                  <a:endParaRPr lang="en-US" sz="1400" i="1" baseline="-25000" dirty="0"/>
                </a:p>
              </p:txBody>
            </p:sp>
            <p:sp>
              <p:nvSpPr>
                <p:cNvPr id="45" name="TextBox 44"/>
                <p:cNvSpPr txBox="1"/>
                <p:nvPr/>
              </p:nvSpPr>
              <p:spPr>
                <a:xfrm rot="1562909">
                  <a:off x="4657522" y="4250851"/>
                  <a:ext cx="1052398" cy="534418"/>
                </a:xfrm>
                <a:prstGeom prst="rect">
                  <a:avLst/>
                </a:prstGeom>
                <a:noFill/>
              </p:spPr>
              <p:txBody>
                <a:bodyPr wrap="square" rtlCol="0">
                  <a:spAutoFit/>
                </a:bodyPr>
                <a:lstStyle/>
                <a:p>
                  <a:r>
                    <a:rPr lang="en-US" sz="1400" i="1" dirty="0" smtClean="0"/>
                    <a:t>q</a:t>
                  </a:r>
                  <a:r>
                    <a:rPr lang="en-US" sz="1400" i="1" baseline="-25000" dirty="0" smtClean="0"/>
                    <a:t>2</a:t>
                  </a:r>
                  <a:endParaRPr lang="en-US" sz="1400" i="1" baseline="-25000" dirty="0"/>
                </a:p>
              </p:txBody>
            </p:sp>
            <p:sp>
              <p:nvSpPr>
                <p:cNvPr id="46" name="TextBox 45"/>
                <p:cNvSpPr txBox="1"/>
                <p:nvPr/>
              </p:nvSpPr>
              <p:spPr>
                <a:xfrm rot="1562909">
                  <a:off x="5337777" y="4183383"/>
                  <a:ext cx="587106" cy="354961"/>
                </a:xfrm>
                <a:prstGeom prst="rect">
                  <a:avLst/>
                </a:prstGeom>
                <a:noFill/>
              </p:spPr>
              <p:txBody>
                <a:bodyPr wrap="square" rtlCol="0">
                  <a:spAutoFit/>
                </a:bodyPr>
                <a:lstStyle/>
                <a:p>
                  <a:r>
                    <a:rPr lang="en-US" sz="1400" i="1" dirty="0" smtClean="0"/>
                    <a:t>q</a:t>
                  </a:r>
                  <a:r>
                    <a:rPr lang="en-US" sz="1400" i="1" baseline="-25000" dirty="0" smtClean="0"/>
                    <a:t>3</a:t>
                  </a:r>
                  <a:endParaRPr lang="en-US" sz="1400" i="1" baseline="-25000" dirty="0"/>
                </a:p>
              </p:txBody>
            </p:sp>
            <p:sp>
              <p:nvSpPr>
                <p:cNvPr id="47" name="Freeform 46"/>
                <p:cNvSpPr/>
                <p:nvPr/>
              </p:nvSpPr>
              <p:spPr>
                <a:xfrm>
                  <a:off x="4019550" y="3193223"/>
                  <a:ext cx="1771650" cy="959677"/>
                </a:xfrm>
                <a:custGeom>
                  <a:avLst/>
                  <a:gdLst>
                    <a:gd name="connsiteX0" fmla="*/ 0 w 1771650"/>
                    <a:gd name="connsiteY0" fmla="*/ 959677 h 959677"/>
                    <a:gd name="connsiteX1" fmla="*/ 666750 w 1771650"/>
                    <a:gd name="connsiteY1" fmla="*/ 827 h 959677"/>
                    <a:gd name="connsiteX2" fmla="*/ 1206500 w 1771650"/>
                    <a:gd name="connsiteY2" fmla="*/ 794577 h 959677"/>
                    <a:gd name="connsiteX3" fmla="*/ 1771650 w 1771650"/>
                    <a:gd name="connsiteY3" fmla="*/ 927927 h 959677"/>
                  </a:gdLst>
                  <a:ahLst/>
                  <a:cxnLst>
                    <a:cxn ang="0">
                      <a:pos x="connsiteX0" y="connsiteY0"/>
                    </a:cxn>
                    <a:cxn ang="0">
                      <a:pos x="connsiteX1" y="connsiteY1"/>
                    </a:cxn>
                    <a:cxn ang="0">
                      <a:pos x="connsiteX2" y="connsiteY2"/>
                    </a:cxn>
                    <a:cxn ang="0">
                      <a:pos x="connsiteX3" y="connsiteY3"/>
                    </a:cxn>
                  </a:cxnLst>
                  <a:rect l="l" t="t" r="r" b="b"/>
                  <a:pathLst>
                    <a:path w="1771650" h="959677">
                      <a:moveTo>
                        <a:pt x="0" y="959677"/>
                      </a:moveTo>
                      <a:cubicBezTo>
                        <a:pt x="232833" y="494010"/>
                        <a:pt x="465667" y="28344"/>
                        <a:pt x="666750" y="827"/>
                      </a:cubicBezTo>
                      <a:cubicBezTo>
                        <a:pt x="867833" y="-26690"/>
                        <a:pt x="1022350" y="640060"/>
                        <a:pt x="1206500" y="794577"/>
                      </a:cubicBezTo>
                      <a:cubicBezTo>
                        <a:pt x="1390650" y="949094"/>
                        <a:pt x="1581150" y="938510"/>
                        <a:pt x="1771650" y="927927"/>
                      </a:cubicBezTo>
                    </a:path>
                  </a:pathLst>
                </a:cu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pic>
            <p:nvPicPr>
              <p:cNvPr id="112" name="Picture 111"/>
              <p:cNvPicPr>
                <a:picLocks noChangeAspect="1"/>
              </p:cNvPicPr>
              <p:nvPr/>
            </p:nvPicPr>
            <p:blipFill>
              <a:blip r:embed="rId5"/>
              <a:stretch>
                <a:fillRect/>
              </a:stretch>
            </p:blipFill>
            <p:spPr>
              <a:xfrm>
                <a:off x="6304656" y="2240063"/>
                <a:ext cx="1012490" cy="274320"/>
              </a:xfrm>
              <a:prstGeom prst="rect">
                <a:avLst/>
              </a:prstGeom>
            </p:spPr>
          </p:pic>
        </p:grpSp>
      </p:grpSp>
      <p:grpSp>
        <p:nvGrpSpPr>
          <p:cNvPr id="32" name="Group 31"/>
          <p:cNvGrpSpPr/>
          <p:nvPr/>
        </p:nvGrpSpPr>
        <p:grpSpPr>
          <a:xfrm>
            <a:off x="4900389" y="3418115"/>
            <a:ext cx="2332919" cy="3449471"/>
            <a:chOff x="4900389" y="3418115"/>
            <a:chExt cx="2332919" cy="3449471"/>
          </a:xfrm>
        </p:grpSpPr>
        <p:grpSp>
          <p:nvGrpSpPr>
            <p:cNvPr id="4" name="Group 3"/>
            <p:cNvGrpSpPr/>
            <p:nvPr/>
          </p:nvGrpSpPr>
          <p:grpSpPr>
            <a:xfrm>
              <a:off x="5009926" y="4986940"/>
              <a:ext cx="2223382" cy="1880646"/>
              <a:chOff x="718827" y="4276857"/>
              <a:chExt cx="2564232" cy="2168954"/>
            </a:xfrm>
          </p:grpSpPr>
          <p:sp>
            <p:nvSpPr>
              <p:cNvPr id="5" name="TextBox 4"/>
              <p:cNvSpPr txBox="1"/>
              <p:nvPr/>
            </p:nvSpPr>
            <p:spPr>
              <a:xfrm>
                <a:off x="1106430" y="5911389"/>
                <a:ext cx="1905000" cy="534422"/>
              </a:xfrm>
              <a:prstGeom prst="rect">
                <a:avLst/>
              </a:prstGeom>
              <a:noFill/>
            </p:spPr>
            <p:txBody>
              <a:bodyPr wrap="square" rtlCol="0">
                <a:spAutoFit/>
              </a:bodyPr>
              <a:lstStyle/>
              <a:p>
                <a:pPr algn="ctr"/>
                <a:r>
                  <a:rPr lang="en-US" sz="1400" dirty="0" smtClean="0"/>
                  <a:t>Group 1</a:t>
                </a:r>
                <a:endParaRPr lang="en-US" sz="1400" dirty="0"/>
              </a:p>
            </p:txBody>
          </p:sp>
          <p:grpSp>
            <p:nvGrpSpPr>
              <p:cNvPr id="6" name="Group 5"/>
              <p:cNvGrpSpPr/>
              <p:nvPr/>
            </p:nvGrpSpPr>
            <p:grpSpPr>
              <a:xfrm>
                <a:off x="1166614" y="4460864"/>
                <a:ext cx="1823721" cy="1415143"/>
                <a:chOff x="1763486" y="3954689"/>
                <a:chExt cx="1823721" cy="1415143"/>
              </a:xfrm>
            </p:grpSpPr>
            <p:cxnSp>
              <p:nvCxnSpPr>
                <p:cNvPr id="16" name="Straight Arrow Connector 15"/>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718827" y="4276857"/>
                <a:ext cx="580390" cy="534422"/>
              </a:xfrm>
              <a:prstGeom prst="rect">
                <a:avLst/>
              </a:prstGeom>
              <a:noFill/>
            </p:spPr>
            <p:txBody>
              <a:bodyPr wrap="square" rtlCol="0">
                <a:spAutoFit/>
              </a:bodyPr>
              <a:lstStyle/>
              <a:p>
                <a:r>
                  <a:rPr lang="en-US" sz="1400" i="1" dirty="0" smtClean="0"/>
                  <a:t>f</a:t>
                </a:r>
                <a:r>
                  <a:rPr lang="en-US" sz="1400" i="1" baseline="-25000" dirty="0" smtClean="0"/>
                  <a:t>1</a:t>
                </a:r>
                <a:endParaRPr lang="en-US" sz="1400" i="1" baseline="-25000" dirty="0"/>
              </a:p>
            </p:txBody>
          </p:sp>
          <p:pic>
            <p:nvPicPr>
              <p:cNvPr id="8"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400" y="5053085"/>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36" y="5400245"/>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977" y="5263085"/>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625" y="5125757"/>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3619" y="5468554"/>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1806897" y="5384368"/>
                <a:ext cx="927386" cy="64320"/>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266" y="4968291"/>
                <a:ext cx="239834" cy="2743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739800" y="5898719"/>
                <a:ext cx="543259" cy="534422"/>
              </a:xfrm>
              <a:prstGeom prst="rect">
                <a:avLst/>
              </a:prstGeom>
              <a:noFill/>
            </p:spPr>
            <p:txBody>
              <a:bodyPr wrap="square" rtlCol="0">
                <a:spAutoFit/>
              </a:bodyPr>
              <a:lstStyle/>
              <a:p>
                <a:r>
                  <a:rPr lang="en-US" sz="1400" i="1" dirty="0" smtClean="0"/>
                  <a:t>f</a:t>
                </a:r>
                <a:r>
                  <a:rPr lang="en-US" sz="1400" i="1" baseline="-25000" dirty="0" smtClean="0"/>
                  <a:t>2</a:t>
                </a:r>
                <a:endParaRPr lang="en-US" sz="1400" i="1" baseline="-25000" dirty="0"/>
              </a:p>
            </p:txBody>
          </p:sp>
        </p:grpSp>
        <p:grpSp>
          <p:nvGrpSpPr>
            <p:cNvPr id="1061" name="Group 1060"/>
            <p:cNvGrpSpPr/>
            <p:nvPr/>
          </p:nvGrpSpPr>
          <p:grpSpPr>
            <a:xfrm>
              <a:off x="4900389" y="3418115"/>
              <a:ext cx="2119144" cy="2017317"/>
              <a:chOff x="5419772" y="3297692"/>
              <a:chExt cx="2119144" cy="2017317"/>
            </a:xfrm>
          </p:grpSpPr>
          <p:sp>
            <p:nvSpPr>
              <p:cNvPr id="38" name="Freeform 37"/>
              <p:cNvSpPr/>
              <p:nvPr/>
            </p:nvSpPr>
            <p:spPr>
              <a:xfrm>
                <a:off x="5916954" y="3848070"/>
                <a:ext cx="1406516" cy="934424"/>
              </a:xfrm>
              <a:custGeom>
                <a:avLst/>
                <a:gdLst>
                  <a:gd name="connsiteX0" fmla="*/ 0 w 1513114"/>
                  <a:gd name="connsiteY0" fmla="*/ 718494 h 729379"/>
                  <a:gd name="connsiteX1" fmla="*/ 185057 w 1513114"/>
                  <a:gd name="connsiteY1" fmla="*/ 36 h 729379"/>
                  <a:gd name="connsiteX2" fmla="*/ 500743 w 1513114"/>
                  <a:gd name="connsiteY2" fmla="*/ 685836 h 729379"/>
                  <a:gd name="connsiteX3" fmla="*/ 1077685 w 1513114"/>
                  <a:gd name="connsiteY3" fmla="*/ 522551 h 729379"/>
                  <a:gd name="connsiteX4" fmla="*/ 1513114 w 1513114"/>
                  <a:gd name="connsiteY4" fmla="*/ 729379 h 72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114" h="729379">
                    <a:moveTo>
                      <a:pt x="0" y="718494"/>
                    </a:moveTo>
                    <a:cubicBezTo>
                      <a:pt x="50800" y="361986"/>
                      <a:pt x="101600" y="5479"/>
                      <a:pt x="185057" y="36"/>
                    </a:cubicBezTo>
                    <a:cubicBezTo>
                      <a:pt x="268514" y="-5407"/>
                      <a:pt x="351972" y="598750"/>
                      <a:pt x="500743" y="685836"/>
                    </a:cubicBezTo>
                    <a:cubicBezTo>
                      <a:pt x="649514" y="772922"/>
                      <a:pt x="908957" y="515294"/>
                      <a:pt x="1077685" y="522551"/>
                    </a:cubicBezTo>
                    <a:cubicBezTo>
                      <a:pt x="1246413" y="529808"/>
                      <a:pt x="1438728" y="687651"/>
                      <a:pt x="1513114" y="72937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035" name="Group 1034"/>
              <p:cNvGrpSpPr/>
              <p:nvPr/>
            </p:nvGrpSpPr>
            <p:grpSpPr>
              <a:xfrm>
                <a:off x="5419772" y="3297692"/>
                <a:ext cx="2119144" cy="2017317"/>
                <a:chOff x="3770070" y="2242397"/>
                <a:chExt cx="1753211" cy="1668965"/>
              </a:xfrm>
            </p:grpSpPr>
            <p:sp>
              <p:nvSpPr>
                <p:cNvPr id="34" name="TextBox 33"/>
                <p:cNvSpPr txBox="1"/>
                <p:nvPr/>
              </p:nvSpPr>
              <p:spPr>
                <a:xfrm rot="1562909">
                  <a:off x="4205025" y="3473981"/>
                  <a:ext cx="530321" cy="383367"/>
                </a:xfrm>
                <a:prstGeom prst="rect">
                  <a:avLst/>
                </a:prstGeom>
                <a:noFill/>
              </p:spPr>
              <p:txBody>
                <a:bodyPr wrap="square" rtlCol="0">
                  <a:spAutoFit/>
                </a:bodyPr>
                <a:lstStyle/>
                <a:p>
                  <a:r>
                    <a:rPr lang="en-US" sz="1400" i="1" dirty="0" smtClean="0"/>
                    <a:t>q</a:t>
                  </a:r>
                  <a:r>
                    <a:rPr lang="en-US" sz="1400" i="1" baseline="-25000" dirty="0" smtClean="0"/>
                    <a:t>1</a:t>
                  </a:r>
                  <a:endParaRPr lang="en-US" sz="1400" i="1" baseline="-25000" dirty="0"/>
                </a:p>
              </p:txBody>
            </p:sp>
            <p:sp>
              <p:nvSpPr>
                <p:cNvPr id="35" name="TextBox 34"/>
                <p:cNvSpPr txBox="1"/>
                <p:nvPr/>
              </p:nvSpPr>
              <p:spPr>
                <a:xfrm rot="1562909">
                  <a:off x="4642096" y="3527995"/>
                  <a:ext cx="754936" cy="383367"/>
                </a:xfrm>
                <a:prstGeom prst="rect">
                  <a:avLst/>
                </a:prstGeom>
                <a:noFill/>
              </p:spPr>
              <p:txBody>
                <a:bodyPr wrap="square" rtlCol="0">
                  <a:spAutoFit/>
                </a:bodyPr>
                <a:lstStyle/>
                <a:p>
                  <a:r>
                    <a:rPr lang="en-US" sz="1400" i="1" dirty="0" smtClean="0"/>
                    <a:t>q</a:t>
                  </a:r>
                  <a:r>
                    <a:rPr lang="en-US" sz="1400" i="1" baseline="-25000" dirty="0" smtClean="0"/>
                    <a:t>2</a:t>
                  </a:r>
                  <a:endParaRPr lang="en-US" sz="1400" i="1" baseline="-25000" dirty="0"/>
                </a:p>
              </p:txBody>
            </p:sp>
            <p:sp>
              <p:nvSpPr>
                <p:cNvPr id="36" name="TextBox 35"/>
                <p:cNvSpPr txBox="1"/>
                <p:nvPr/>
              </p:nvSpPr>
              <p:spPr>
                <a:xfrm rot="1562909">
                  <a:off x="5135657" y="3474050"/>
                  <a:ext cx="387624" cy="254630"/>
                </a:xfrm>
                <a:prstGeom prst="rect">
                  <a:avLst/>
                </a:prstGeom>
                <a:noFill/>
              </p:spPr>
              <p:txBody>
                <a:bodyPr wrap="square" rtlCol="0">
                  <a:spAutoFit/>
                </a:bodyPr>
                <a:lstStyle/>
                <a:p>
                  <a:r>
                    <a:rPr lang="en-US" sz="1400" i="1" dirty="0" smtClean="0"/>
                    <a:t>q</a:t>
                  </a:r>
                  <a:r>
                    <a:rPr lang="en-US" sz="1400" i="1" baseline="-25000" dirty="0" smtClean="0"/>
                    <a:t>3</a:t>
                  </a:r>
                  <a:endParaRPr lang="en-US" sz="1400" i="1" baseline="-25000" dirty="0"/>
                </a:p>
              </p:txBody>
            </p:sp>
            <p:grpSp>
              <p:nvGrpSpPr>
                <p:cNvPr id="1034" name="Group 1033"/>
                <p:cNvGrpSpPr/>
                <p:nvPr/>
              </p:nvGrpSpPr>
              <p:grpSpPr>
                <a:xfrm>
                  <a:off x="3770070" y="2242397"/>
                  <a:ext cx="1706976" cy="1224891"/>
                  <a:chOff x="3770070" y="2242397"/>
                  <a:chExt cx="1706976" cy="1224891"/>
                </a:xfrm>
              </p:grpSpPr>
              <p:grpSp>
                <p:nvGrpSpPr>
                  <p:cNvPr id="33" name="Group 32"/>
                  <p:cNvGrpSpPr/>
                  <p:nvPr/>
                </p:nvGrpSpPr>
                <p:grpSpPr>
                  <a:xfrm>
                    <a:off x="4168802" y="2452138"/>
                    <a:ext cx="1308244" cy="1015150"/>
                    <a:chOff x="1763486" y="3954689"/>
                    <a:chExt cx="1823721" cy="1415143"/>
                  </a:xfrm>
                </p:grpSpPr>
                <p:cxnSp>
                  <p:nvCxnSpPr>
                    <p:cNvPr id="39" name="Straight Arrow Connector 38"/>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3770070" y="2311893"/>
                    <a:ext cx="639270" cy="383367"/>
                  </a:xfrm>
                  <a:prstGeom prst="rect">
                    <a:avLst/>
                  </a:prstGeom>
                  <a:noFill/>
                </p:spPr>
                <p:txBody>
                  <a:bodyPr wrap="square" rtlCol="0">
                    <a:spAutoFit/>
                  </a:bodyPr>
                  <a:lstStyle/>
                  <a:p>
                    <a:r>
                      <a:rPr lang="en-US" sz="1400" dirty="0" smtClean="0"/>
                      <a:t>p(Q)</a:t>
                    </a:r>
                    <a:endParaRPr lang="en-US" sz="1400" dirty="0"/>
                  </a:p>
                </p:txBody>
              </p:sp>
              <p:pic>
                <p:nvPicPr>
                  <p:cNvPr id="113" name="Picture 112"/>
                  <p:cNvPicPr>
                    <a:picLocks noChangeAspect="1"/>
                  </p:cNvPicPr>
                  <p:nvPr/>
                </p:nvPicPr>
                <p:blipFill>
                  <a:blip r:embed="rId6"/>
                  <a:stretch>
                    <a:fillRect/>
                  </a:stretch>
                </p:blipFill>
                <p:spPr>
                  <a:xfrm>
                    <a:off x="4305027" y="2242397"/>
                    <a:ext cx="1028700" cy="274320"/>
                  </a:xfrm>
                  <a:prstGeom prst="rect">
                    <a:avLst/>
                  </a:prstGeom>
                </p:spPr>
              </p:pic>
            </p:grpSp>
          </p:grpSp>
        </p:grpSp>
      </p:grpSp>
      <p:grpSp>
        <p:nvGrpSpPr>
          <p:cNvPr id="3" name="Group 2"/>
          <p:cNvGrpSpPr/>
          <p:nvPr/>
        </p:nvGrpSpPr>
        <p:grpSpPr>
          <a:xfrm>
            <a:off x="701986" y="1889356"/>
            <a:ext cx="3789502" cy="2546349"/>
            <a:chOff x="701986" y="1889356"/>
            <a:chExt cx="3789502" cy="2546349"/>
          </a:xfrm>
        </p:grpSpPr>
        <p:sp>
          <p:nvSpPr>
            <p:cNvPr id="1030" name="Rounded Rectangle 1029"/>
            <p:cNvSpPr/>
            <p:nvPr/>
          </p:nvSpPr>
          <p:spPr>
            <a:xfrm>
              <a:off x="701986" y="1889356"/>
              <a:ext cx="3789502" cy="2546349"/>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863325" y="2026509"/>
              <a:ext cx="1366359" cy="1048059"/>
              <a:chOff x="241907" y="2792621"/>
              <a:chExt cx="1130416" cy="867080"/>
            </a:xfrm>
          </p:grpSpPr>
          <p:grpSp>
            <p:nvGrpSpPr>
              <p:cNvPr id="117" name="Group 116"/>
              <p:cNvGrpSpPr/>
              <p:nvPr/>
            </p:nvGrpSpPr>
            <p:grpSpPr>
              <a:xfrm>
                <a:off x="315321" y="3070811"/>
                <a:ext cx="979985" cy="588890"/>
                <a:chOff x="1763486" y="3954689"/>
                <a:chExt cx="1823721" cy="1415143"/>
              </a:xfrm>
            </p:grpSpPr>
            <p:cxnSp>
              <p:nvCxnSpPr>
                <p:cNvPr id="118" name="Straight Arrow Connector 117"/>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116" name="Picture 115"/>
              <p:cNvPicPr>
                <a:picLocks noChangeAspect="1"/>
              </p:cNvPicPr>
              <p:nvPr/>
            </p:nvPicPr>
            <p:blipFill>
              <a:blip r:embed="rId7"/>
              <a:stretch>
                <a:fillRect/>
              </a:stretch>
            </p:blipFill>
            <p:spPr>
              <a:xfrm>
                <a:off x="241907" y="2792621"/>
                <a:ext cx="1130416" cy="228600"/>
              </a:xfrm>
              <a:prstGeom prst="rect">
                <a:avLst/>
              </a:prstGeom>
            </p:spPr>
          </p:pic>
          <p:sp>
            <p:nvSpPr>
              <p:cNvPr id="122" name="Freeform 121"/>
              <p:cNvSpPr/>
              <p:nvPr/>
            </p:nvSpPr>
            <p:spPr>
              <a:xfrm>
                <a:off x="335280" y="3208020"/>
                <a:ext cx="899160" cy="434340"/>
              </a:xfrm>
              <a:custGeom>
                <a:avLst/>
                <a:gdLst>
                  <a:gd name="connsiteX0" fmla="*/ 0 w 899160"/>
                  <a:gd name="connsiteY0" fmla="*/ 434340 h 434340"/>
                  <a:gd name="connsiteX1" fmla="*/ 281940 w 899160"/>
                  <a:gd name="connsiteY1" fmla="*/ 335280 h 434340"/>
                  <a:gd name="connsiteX2" fmla="*/ 457200 w 899160"/>
                  <a:gd name="connsiteY2" fmla="*/ 0 h 434340"/>
                  <a:gd name="connsiteX3" fmla="*/ 579120 w 899160"/>
                  <a:gd name="connsiteY3" fmla="*/ 335280 h 434340"/>
                  <a:gd name="connsiteX4" fmla="*/ 899160 w 899160"/>
                  <a:gd name="connsiteY4" fmla="*/ 426720 h 4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434340">
                    <a:moveTo>
                      <a:pt x="0" y="434340"/>
                    </a:moveTo>
                    <a:cubicBezTo>
                      <a:pt x="102870" y="421005"/>
                      <a:pt x="205740" y="407670"/>
                      <a:pt x="281940" y="335280"/>
                    </a:cubicBezTo>
                    <a:cubicBezTo>
                      <a:pt x="358140" y="262890"/>
                      <a:pt x="407670" y="0"/>
                      <a:pt x="457200" y="0"/>
                    </a:cubicBezTo>
                    <a:cubicBezTo>
                      <a:pt x="506730" y="0"/>
                      <a:pt x="505460" y="264160"/>
                      <a:pt x="579120" y="335280"/>
                    </a:cubicBezTo>
                    <a:cubicBezTo>
                      <a:pt x="652780" y="406400"/>
                      <a:pt x="775970" y="416560"/>
                      <a:pt x="899160" y="426720"/>
                    </a:cubicBezTo>
                  </a:path>
                </a:pathLst>
              </a:cu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p:cNvGrpSpPr/>
            <p:nvPr/>
          </p:nvGrpSpPr>
          <p:grpSpPr>
            <a:xfrm>
              <a:off x="2379745" y="2020279"/>
              <a:ext cx="1937670" cy="1055845"/>
              <a:chOff x="1523942" y="2786179"/>
              <a:chExt cx="1603073" cy="873522"/>
            </a:xfrm>
          </p:grpSpPr>
          <p:pic>
            <p:nvPicPr>
              <p:cNvPr id="120" name="Picture 119"/>
              <p:cNvPicPr>
                <a:picLocks noChangeAspect="1"/>
              </p:cNvPicPr>
              <p:nvPr/>
            </p:nvPicPr>
            <p:blipFill>
              <a:blip r:embed="rId8"/>
              <a:stretch>
                <a:fillRect/>
              </a:stretch>
            </p:blipFill>
            <p:spPr>
              <a:xfrm>
                <a:off x="1523942" y="2786179"/>
                <a:ext cx="1603073" cy="219456"/>
              </a:xfrm>
              <a:prstGeom prst="rect">
                <a:avLst/>
              </a:prstGeom>
            </p:spPr>
          </p:pic>
          <p:grpSp>
            <p:nvGrpSpPr>
              <p:cNvPr id="123" name="Group 122"/>
              <p:cNvGrpSpPr/>
              <p:nvPr/>
            </p:nvGrpSpPr>
            <p:grpSpPr>
              <a:xfrm>
                <a:off x="1841858" y="3070811"/>
                <a:ext cx="979985" cy="588890"/>
                <a:chOff x="1763486" y="3954689"/>
                <a:chExt cx="1823721" cy="1415143"/>
              </a:xfrm>
            </p:grpSpPr>
            <p:cxnSp>
              <p:nvCxnSpPr>
                <p:cNvPr id="124" name="Straight Arrow Connector 123"/>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26" name="Freeform 125"/>
              <p:cNvSpPr/>
              <p:nvPr/>
            </p:nvSpPr>
            <p:spPr>
              <a:xfrm>
                <a:off x="1874520" y="3192780"/>
                <a:ext cx="861060" cy="442887"/>
              </a:xfrm>
              <a:custGeom>
                <a:avLst/>
                <a:gdLst>
                  <a:gd name="connsiteX0" fmla="*/ 0 w 861060"/>
                  <a:gd name="connsiteY0" fmla="*/ 0 h 442887"/>
                  <a:gd name="connsiteX1" fmla="*/ 175260 w 861060"/>
                  <a:gd name="connsiteY1" fmla="*/ 373380 h 442887"/>
                  <a:gd name="connsiteX2" fmla="*/ 861060 w 861060"/>
                  <a:gd name="connsiteY2" fmla="*/ 441960 h 442887"/>
                </a:gdLst>
                <a:ahLst/>
                <a:cxnLst>
                  <a:cxn ang="0">
                    <a:pos x="connsiteX0" y="connsiteY0"/>
                  </a:cxn>
                  <a:cxn ang="0">
                    <a:pos x="connsiteX1" y="connsiteY1"/>
                  </a:cxn>
                  <a:cxn ang="0">
                    <a:pos x="connsiteX2" y="connsiteY2"/>
                  </a:cxn>
                </a:cxnLst>
                <a:rect l="l" t="t" r="r" b="b"/>
                <a:pathLst>
                  <a:path w="861060" h="442887">
                    <a:moveTo>
                      <a:pt x="0" y="0"/>
                    </a:moveTo>
                    <a:cubicBezTo>
                      <a:pt x="15875" y="149860"/>
                      <a:pt x="31750" y="299720"/>
                      <a:pt x="175260" y="373380"/>
                    </a:cubicBezTo>
                    <a:cubicBezTo>
                      <a:pt x="318770" y="447040"/>
                      <a:pt x="589915" y="444500"/>
                      <a:pt x="861060" y="441960"/>
                    </a:cubicBezTo>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028"/>
            <p:cNvGrpSpPr/>
            <p:nvPr/>
          </p:nvGrpSpPr>
          <p:grpSpPr>
            <a:xfrm>
              <a:off x="1855360" y="3289874"/>
              <a:ext cx="1718790" cy="1038308"/>
              <a:chOff x="922400" y="3850377"/>
              <a:chExt cx="1421989" cy="859013"/>
            </a:xfrm>
          </p:grpSpPr>
          <p:pic>
            <p:nvPicPr>
              <p:cNvPr id="121" name="Picture 120"/>
              <p:cNvPicPr>
                <a:picLocks noChangeAspect="1"/>
              </p:cNvPicPr>
              <p:nvPr/>
            </p:nvPicPr>
            <p:blipFill>
              <a:blip r:embed="rId9"/>
              <a:stretch>
                <a:fillRect/>
              </a:stretch>
            </p:blipFill>
            <p:spPr>
              <a:xfrm>
                <a:off x="922400" y="3850377"/>
                <a:ext cx="1072909" cy="228510"/>
              </a:xfrm>
              <a:prstGeom prst="rect">
                <a:avLst/>
              </a:prstGeom>
            </p:spPr>
          </p:pic>
          <p:grpSp>
            <p:nvGrpSpPr>
              <p:cNvPr id="127" name="Group 126"/>
              <p:cNvGrpSpPr/>
              <p:nvPr/>
            </p:nvGrpSpPr>
            <p:grpSpPr>
              <a:xfrm>
                <a:off x="1002489" y="4120500"/>
                <a:ext cx="1341900" cy="588890"/>
                <a:chOff x="1763486" y="3954689"/>
                <a:chExt cx="2497233" cy="1415143"/>
              </a:xfrm>
            </p:grpSpPr>
            <p:cxnSp>
              <p:nvCxnSpPr>
                <p:cNvPr id="128" name="Straight Arrow Connector 127"/>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1763486" y="5367566"/>
                  <a:ext cx="2497233" cy="22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024" name="Freeform 1023"/>
              <p:cNvSpPr/>
              <p:nvPr/>
            </p:nvSpPr>
            <p:spPr>
              <a:xfrm>
                <a:off x="1013460" y="4137575"/>
                <a:ext cx="1208104" cy="556345"/>
              </a:xfrm>
              <a:custGeom>
                <a:avLst/>
                <a:gdLst>
                  <a:gd name="connsiteX0" fmla="*/ 0 w 830580"/>
                  <a:gd name="connsiteY0" fmla="*/ 556345 h 556345"/>
                  <a:gd name="connsiteX1" fmla="*/ 167640 w 830580"/>
                  <a:gd name="connsiteY1" fmla="*/ 434425 h 556345"/>
                  <a:gd name="connsiteX2" fmla="*/ 373380 w 830580"/>
                  <a:gd name="connsiteY2" fmla="*/ 85 h 556345"/>
                  <a:gd name="connsiteX3" fmla="*/ 563880 w 830580"/>
                  <a:gd name="connsiteY3" fmla="*/ 472525 h 556345"/>
                  <a:gd name="connsiteX4" fmla="*/ 830580 w 830580"/>
                  <a:gd name="connsiteY4" fmla="*/ 548725 h 55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 h="556345">
                    <a:moveTo>
                      <a:pt x="0" y="556345"/>
                    </a:moveTo>
                    <a:cubicBezTo>
                      <a:pt x="52705" y="541740"/>
                      <a:pt x="105410" y="527135"/>
                      <a:pt x="167640" y="434425"/>
                    </a:cubicBezTo>
                    <a:cubicBezTo>
                      <a:pt x="229870" y="341715"/>
                      <a:pt x="307340" y="-6265"/>
                      <a:pt x="373380" y="85"/>
                    </a:cubicBezTo>
                    <a:cubicBezTo>
                      <a:pt x="439420" y="6435"/>
                      <a:pt x="487680" y="381085"/>
                      <a:pt x="563880" y="472525"/>
                    </a:cubicBezTo>
                    <a:cubicBezTo>
                      <a:pt x="640080" y="563965"/>
                      <a:pt x="735330" y="556345"/>
                      <a:pt x="830580" y="548725"/>
                    </a:cubicBezTo>
                  </a:path>
                </a:pathLst>
              </a:cu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p:cNvGrpSpPr/>
          <p:nvPr/>
        </p:nvGrpSpPr>
        <p:grpSpPr>
          <a:xfrm>
            <a:off x="9352869" y="3408185"/>
            <a:ext cx="2462324" cy="3437481"/>
            <a:chOff x="9352869" y="3408185"/>
            <a:chExt cx="2462324" cy="3437481"/>
          </a:xfrm>
        </p:grpSpPr>
        <p:grpSp>
          <p:nvGrpSpPr>
            <p:cNvPr id="90" name="Group 89"/>
            <p:cNvGrpSpPr/>
            <p:nvPr/>
          </p:nvGrpSpPr>
          <p:grpSpPr>
            <a:xfrm>
              <a:off x="9528770" y="5027040"/>
              <a:ext cx="2186792" cy="1818626"/>
              <a:chOff x="3605263" y="4411516"/>
              <a:chExt cx="2522035" cy="2097427"/>
            </a:xfrm>
          </p:grpSpPr>
          <p:grpSp>
            <p:nvGrpSpPr>
              <p:cNvPr id="91" name="Group 90"/>
              <p:cNvGrpSpPr/>
              <p:nvPr/>
            </p:nvGrpSpPr>
            <p:grpSpPr>
              <a:xfrm>
                <a:off x="4010855" y="4573390"/>
                <a:ext cx="1823721" cy="1415143"/>
                <a:chOff x="1763486" y="3954689"/>
                <a:chExt cx="1823721" cy="1415143"/>
              </a:xfrm>
            </p:grpSpPr>
            <p:cxnSp>
              <p:nvCxnSpPr>
                <p:cNvPr id="101" name="Straight Arrow Connector 100"/>
                <p:cNvCxnSpPr/>
                <p:nvPr/>
              </p:nvCxnSpPr>
              <p:spPr>
                <a:xfrm flipV="1">
                  <a:off x="1768022" y="3954689"/>
                  <a:ext cx="0" cy="1415143"/>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1763486" y="5366657"/>
                  <a:ext cx="1823721" cy="90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92"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495" y="5098379"/>
                <a:ext cx="365760" cy="274320"/>
              </a:xfrm>
              <a:prstGeom prst="rect">
                <a:avLst/>
              </a:prstGeom>
              <a:noFill/>
              <a:ln>
                <a:noFill/>
                <a:prstDash val="sysDash"/>
              </a:ln>
              <a:extLst>
                <a:ext uri="{909E8E84-426E-40DD-AFC4-6F175D3DCCD1}">
                  <a14:hiddenFill xmlns:a14="http://schemas.microsoft.com/office/drawing/2010/main">
                    <a:solidFill>
                      <a:srgbClr val="FFFFFF"/>
                    </a:solidFill>
                  </a14:hiddenFill>
                </a:ext>
              </a:extLst>
            </p:spPr>
          </p:pic>
          <p:pic>
            <p:nvPicPr>
              <p:cNvPr id="93"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9929" y="5438341"/>
                <a:ext cx="239833" cy="274320"/>
              </a:xfrm>
              <a:prstGeom prst="rect">
                <a:avLst/>
              </a:prstGeom>
              <a:noFill/>
              <a:ln>
                <a:noFill/>
                <a:prstDash val="sysDash"/>
              </a:ln>
              <a:extLst>
                <a:ext uri="{909E8E84-426E-40DD-AFC4-6F175D3DCCD1}">
                  <a14:hiddenFill xmlns:a14="http://schemas.microsoft.com/office/drawing/2010/main">
                    <a:solidFill>
                      <a:srgbClr val="FFFFFF"/>
                    </a:solidFill>
                  </a14:hiddenFill>
                </a:ext>
              </a:extLst>
            </p:spPr>
          </p:pic>
          <p:pic>
            <p:nvPicPr>
              <p:cNvPr id="9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312" y="5564233"/>
                <a:ext cx="239833" cy="274320"/>
              </a:xfrm>
              <a:prstGeom prst="rect">
                <a:avLst/>
              </a:prstGeom>
              <a:noFill/>
              <a:ln>
                <a:noFill/>
                <a:prstDash val="sysDash"/>
              </a:ln>
              <a:extLst>
                <a:ext uri="{909E8E84-426E-40DD-AFC4-6F175D3DCCD1}">
                  <a14:hiddenFill xmlns:a14="http://schemas.microsoft.com/office/drawing/2010/main">
                    <a:solidFill>
                      <a:srgbClr val="FFFFFF"/>
                    </a:solidFill>
                  </a14:hiddenFill>
                </a:ext>
              </a:extLst>
            </p:spPr>
          </p:pic>
          <p:pic>
            <p:nvPicPr>
              <p:cNvPr id="95"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7304" y="4834280"/>
                <a:ext cx="365760" cy="274320"/>
              </a:xfrm>
              <a:prstGeom prst="rect">
                <a:avLst/>
              </a:prstGeom>
              <a:noFill/>
              <a:ln>
                <a:noFill/>
                <a:prstDash val="sysDash"/>
              </a:ln>
              <a:extLst>
                <a:ext uri="{909E8E84-426E-40DD-AFC4-6F175D3DCCD1}">
                  <a14:hiddenFill xmlns:a14="http://schemas.microsoft.com/office/drawing/2010/main">
                    <a:solidFill>
                      <a:srgbClr val="FFFFFF"/>
                    </a:solidFill>
                  </a14:hiddenFill>
                </a:ext>
              </a:extLst>
            </p:spPr>
          </p:pic>
          <p:cxnSp>
            <p:nvCxnSpPr>
              <p:cNvPr id="96" name="Straight Arrow Connector 95"/>
              <p:cNvCxnSpPr>
                <a:stCxn id="94" idx="0"/>
                <a:endCxn id="92" idx="1"/>
              </p:cNvCxnSpPr>
              <p:nvPr/>
            </p:nvCxnSpPr>
            <p:spPr>
              <a:xfrm flipV="1">
                <a:off x="4350229" y="5235540"/>
                <a:ext cx="1067266" cy="328694"/>
              </a:xfrm>
              <a:prstGeom prst="straightConnector1">
                <a:avLst/>
              </a:prstGeom>
              <a:ln w="28575">
                <a:solidFill>
                  <a:schemeClr val="accent4">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7"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8435" y="5104388"/>
                <a:ext cx="239833" cy="274320"/>
              </a:xfrm>
              <a:prstGeom prst="rect">
                <a:avLst/>
              </a:prstGeom>
              <a:noFill/>
              <a:ln>
                <a:noFill/>
                <a:prstDash val="sysDash"/>
              </a:ln>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3605263" y="4411516"/>
                <a:ext cx="568855" cy="534422"/>
              </a:xfrm>
              <a:prstGeom prst="rect">
                <a:avLst/>
              </a:prstGeom>
              <a:noFill/>
              <a:ln>
                <a:noFill/>
                <a:prstDash val="sysDash"/>
              </a:ln>
            </p:spPr>
            <p:txBody>
              <a:bodyPr wrap="square" rtlCol="0">
                <a:spAutoFit/>
              </a:bodyPr>
              <a:lstStyle/>
              <a:p>
                <a:r>
                  <a:rPr lang="en-US" sz="1400" i="1" dirty="0" smtClean="0">
                    <a:solidFill>
                      <a:schemeClr val="bg2">
                        <a:lumMod val="75000"/>
                      </a:schemeClr>
                    </a:solidFill>
                  </a:rPr>
                  <a:t>f</a:t>
                </a:r>
                <a:r>
                  <a:rPr lang="en-US" sz="1400" i="1" baseline="-25000" dirty="0" smtClean="0">
                    <a:solidFill>
                      <a:schemeClr val="bg2">
                        <a:lumMod val="75000"/>
                      </a:schemeClr>
                    </a:solidFill>
                  </a:rPr>
                  <a:t>1</a:t>
                </a:r>
                <a:endParaRPr lang="en-US" sz="1400" i="1" baseline="-25000" dirty="0">
                  <a:solidFill>
                    <a:schemeClr val="bg2">
                      <a:lumMod val="75000"/>
                    </a:schemeClr>
                  </a:solidFill>
                </a:endParaRPr>
              </a:p>
            </p:txBody>
          </p:sp>
          <p:sp>
            <p:nvSpPr>
              <p:cNvPr id="99" name="TextBox 98"/>
              <p:cNvSpPr txBox="1"/>
              <p:nvPr/>
            </p:nvSpPr>
            <p:spPr>
              <a:xfrm>
                <a:off x="4018577" y="5974521"/>
                <a:ext cx="1905000" cy="429048"/>
              </a:xfrm>
              <a:prstGeom prst="rect">
                <a:avLst/>
              </a:prstGeom>
              <a:noFill/>
              <a:ln>
                <a:noFill/>
                <a:prstDash val="sysDash"/>
              </a:ln>
            </p:spPr>
            <p:txBody>
              <a:bodyPr wrap="square" rtlCol="0">
                <a:spAutoFit/>
              </a:bodyPr>
              <a:lstStyle/>
              <a:p>
                <a:pPr algn="ctr"/>
                <a:r>
                  <a:rPr lang="en-US" sz="1400" dirty="0" smtClean="0">
                    <a:solidFill>
                      <a:schemeClr val="bg2">
                        <a:lumMod val="75000"/>
                      </a:schemeClr>
                    </a:solidFill>
                  </a:rPr>
                  <a:t>Group c</a:t>
                </a:r>
                <a:endParaRPr lang="en-US" sz="1400" dirty="0">
                  <a:solidFill>
                    <a:schemeClr val="bg2">
                      <a:lumMod val="75000"/>
                    </a:schemeClr>
                  </a:solidFill>
                </a:endParaRPr>
              </a:p>
            </p:txBody>
          </p:sp>
          <p:sp>
            <p:nvSpPr>
              <p:cNvPr id="100" name="TextBox 99"/>
              <p:cNvSpPr txBox="1"/>
              <p:nvPr/>
            </p:nvSpPr>
            <p:spPr>
              <a:xfrm>
                <a:off x="5599266" y="5974521"/>
                <a:ext cx="528032" cy="534422"/>
              </a:xfrm>
              <a:prstGeom prst="rect">
                <a:avLst/>
              </a:prstGeom>
              <a:noFill/>
              <a:ln>
                <a:noFill/>
                <a:prstDash val="sysDash"/>
              </a:ln>
            </p:spPr>
            <p:txBody>
              <a:bodyPr wrap="square" rtlCol="0">
                <a:spAutoFit/>
              </a:bodyPr>
              <a:lstStyle/>
              <a:p>
                <a:r>
                  <a:rPr lang="en-US" sz="1400" i="1" dirty="0" smtClean="0">
                    <a:solidFill>
                      <a:schemeClr val="bg2">
                        <a:lumMod val="75000"/>
                      </a:schemeClr>
                    </a:solidFill>
                  </a:rPr>
                  <a:t>f</a:t>
                </a:r>
                <a:r>
                  <a:rPr lang="en-US" sz="1400" i="1" baseline="-25000" dirty="0" smtClean="0">
                    <a:solidFill>
                      <a:schemeClr val="bg2">
                        <a:lumMod val="75000"/>
                      </a:schemeClr>
                    </a:solidFill>
                  </a:rPr>
                  <a:t>2</a:t>
                </a:r>
                <a:endParaRPr lang="en-US" sz="1400" i="1" baseline="-25000" dirty="0">
                  <a:solidFill>
                    <a:schemeClr val="bg2">
                      <a:lumMod val="75000"/>
                    </a:schemeClr>
                  </a:solidFill>
                </a:endParaRPr>
              </a:p>
            </p:txBody>
          </p:sp>
        </p:grpSp>
        <p:grpSp>
          <p:nvGrpSpPr>
            <p:cNvPr id="1062" name="Group 1061"/>
            <p:cNvGrpSpPr/>
            <p:nvPr/>
          </p:nvGrpSpPr>
          <p:grpSpPr>
            <a:xfrm>
              <a:off x="9352869" y="3408185"/>
              <a:ext cx="2462324" cy="2000943"/>
              <a:chOff x="9606147" y="3235547"/>
              <a:chExt cx="2462324" cy="2000943"/>
            </a:xfrm>
          </p:grpSpPr>
          <p:grpSp>
            <p:nvGrpSpPr>
              <p:cNvPr id="1032" name="Group 1031"/>
              <p:cNvGrpSpPr/>
              <p:nvPr/>
            </p:nvGrpSpPr>
            <p:grpSpPr>
              <a:xfrm>
                <a:off x="9606147" y="3235547"/>
                <a:ext cx="2462324" cy="2000943"/>
                <a:chOff x="8009310" y="2249449"/>
                <a:chExt cx="2037130" cy="1655420"/>
              </a:xfrm>
            </p:grpSpPr>
            <p:grpSp>
              <p:nvGrpSpPr>
                <p:cNvPr id="103" name="Group 102"/>
                <p:cNvGrpSpPr/>
                <p:nvPr/>
              </p:nvGrpSpPr>
              <p:grpSpPr>
                <a:xfrm>
                  <a:off x="8009310" y="2336022"/>
                  <a:ext cx="2037130" cy="1568847"/>
                  <a:chOff x="3417477" y="2548821"/>
                  <a:chExt cx="2839803" cy="2187008"/>
                </a:xfrm>
              </p:grpSpPr>
              <p:grpSp>
                <p:nvGrpSpPr>
                  <p:cNvPr id="104" name="Group 103"/>
                  <p:cNvGrpSpPr/>
                  <p:nvPr/>
                </p:nvGrpSpPr>
                <p:grpSpPr>
                  <a:xfrm>
                    <a:off x="4003235" y="2752133"/>
                    <a:ext cx="1823721" cy="1415143"/>
                    <a:chOff x="1763486" y="3954689"/>
                    <a:chExt cx="1823721" cy="1415143"/>
                  </a:xfrm>
                </p:grpSpPr>
                <p:cxnSp>
                  <p:nvCxnSpPr>
                    <p:cNvPr id="110" name="Straight Arrow Connector 109"/>
                    <p:cNvCxnSpPr/>
                    <p:nvPr/>
                  </p:nvCxnSpPr>
                  <p:spPr>
                    <a:xfrm flipV="1">
                      <a:off x="1768022" y="3954689"/>
                      <a:ext cx="0" cy="1415143"/>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1763486" y="5366657"/>
                      <a:ext cx="1823721" cy="90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3417477" y="2548821"/>
                    <a:ext cx="1011006" cy="534422"/>
                  </a:xfrm>
                  <a:prstGeom prst="rect">
                    <a:avLst/>
                  </a:prstGeom>
                  <a:noFill/>
                  <a:ln>
                    <a:noFill/>
                    <a:prstDash val="sysDash"/>
                  </a:ln>
                </p:spPr>
                <p:txBody>
                  <a:bodyPr wrap="square" rtlCol="0">
                    <a:spAutoFit/>
                  </a:bodyPr>
                  <a:lstStyle/>
                  <a:p>
                    <a:r>
                      <a:rPr lang="en-US" sz="1400" dirty="0" smtClean="0">
                        <a:solidFill>
                          <a:schemeClr val="bg2">
                            <a:lumMod val="75000"/>
                          </a:schemeClr>
                        </a:solidFill>
                      </a:rPr>
                      <a:t>p(Q)</a:t>
                    </a:r>
                    <a:endParaRPr lang="en-US" sz="1400" dirty="0">
                      <a:solidFill>
                        <a:schemeClr val="bg2">
                          <a:lumMod val="75000"/>
                        </a:schemeClr>
                      </a:solidFill>
                    </a:endParaRPr>
                  </a:p>
                </p:txBody>
              </p:sp>
              <p:sp>
                <p:nvSpPr>
                  <p:cNvPr id="106" name="TextBox 105"/>
                  <p:cNvSpPr txBox="1"/>
                  <p:nvPr/>
                </p:nvSpPr>
                <p:spPr>
                  <a:xfrm rot="1562909">
                    <a:off x="4053730" y="4126108"/>
                    <a:ext cx="739280" cy="534422"/>
                  </a:xfrm>
                  <a:prstGeom prst="rect">
                    <a:avLst/>
                  </a:prstGeom>
                  <a:noFill/>
                  <a:ln>
                    <a:noFill/>
                    <a:prstDash val="sysDash"/>
                  </a:ln>
                </p:spPr>
                <p:txBody>
                  <a:bodyPr wrap="square" rtlCol="0">
                    <a:spAutoFit/>
                  </a:bodyPr>
                  <a:lstStyle/>
                  <a:p>
                    <a:r>
                      <a:rPr lang="en-US" sz="1400" i="1" dirty="0" smtClean="0">
                        <a:solidFill>
                          <a:schemeClr val="bg2">
                            <a:lumMod val="75000"/>
                          </a:schemeClr>
                        </a:solidFill>
                      </a:rPr>
                      <a:t>q</a:t>
                    </a:r>
                    <a:r>
                      <a:rPr lang="en-US" sz="1400" i="1" baseline="-25000" dirty="0" smtClean="0">
                        <a:solidFill>
                          <a:schemeClr val="bg2">
                            <a:lumMod val="75000"/>
                          </a:schemeClr>
                        </a:solidFill>
                      </a:rPr>
                      <a:t>1</a:t>
                    </a:r>
                    <a:endParaRPr lang="en-US" sz="1400" i="1" baseline="-25000" dirty="0">
                      <a:solidFill>
                        <a:schemeClr val="bg2">
                          <a:lumMod val="75000"/>
                        </a:schemeClr>
                      </a:solidFill>
                    </a:endParaRPr>
                  </a:p>
                </p:txBody>
              </p:sp>
              <p:sp>
                <p:nvSpPr>
                  <p:cNvPr id="107" name="TextBox 106"/>
                  <p:cNvSpPr txBox="1"/>
                  <p:nvPr/>
                </p:nvSpPr>
                <p:spPr>
                  <a:xfrm rot="1562909">
                    <a:off x="4663015" y="4201407"/>
                    <a:ext cx="1052399" cy="534422"/>
                  </a:xfrm>
                  <a:prstGeom prst="rect">
                    <a:avLst/>
                  </a:prstGeom>
                  <a:noFill/>
                  <a:ln>
                    <a:noFill/>
                    <a:prstDash val="sysDash"/>
                  </a:ln>
                </p:spPr>
                <p:txBody>
                  <a:bodyPr wrap="square" rtlCol="0">
                    <a:spAutoFit/>
                  </a:bodyPr>
                  <a:lstStyle/>
                  <a:p>
                    <a:r>
                      <a:rPr lang="en-US" sz="1400" i="1" dirty="0" smtClean="0">
                        <a:solidFill>
                          <a:schemeClr val="bg2">
                            <a:lumMod val="75000"/>
                          </a:schemeClr>
                        </a:solidFill>
                      </a:rPr>
                      <a:t>q</a:t>
                    </a:r>
                    <a:r>
                      <a:rPr lang="en-US" sz="1400" i="1" baseline="-25000" dirty="0" smtClean="0">
                        <a:solidFill>
                          <a:schemeClr val="bg2">
                            <a:lumMod val="75000"/>
                          </a:schemeClr>
                        </a:solidFill>
                      </a:rPr>
                      <a:t>2</a:t>
                    </a:r>
                    <a:endParaRPr lang="en-US" sz="1400" i="1" baseline="-25000" dirty="0">
                      <a:solidFill>
                        <a:schemeClr val="bg2">
                          <a:lumMod val="75000"/>
                        </a:schemeClr>
                      </a:solidFill>
                    </a:endParaRPr>
                  </a:p>
                </p:txBody>
              </p:sp>
              <p:sp>
                <p:nvSpPr>
                  <p:cNvPr id="108" name="TextBox 107"/>
                  <p:cNvSpPr txBox="1"/>
                  <p:nvPr/>
                </p:nvSpPr>
                <p:spPr>
                  <a:xfrm rot="1562909">
                    <a:off x="5308329" y="4197602"/>
                    <a:ext cx="948951" cy="534422"/>
                  </a:xfrm>
                  <a:prstGeom prst="rect">
                    <a:avLst/>
                  </a:prstGeom>
                  <a:noFill/>
                  <a:ln>
                    <a:noFill/>
                    <a:prstDash val="sysDash"/>
                  </a:ln>
                </p:spPr>
                <p:txBody>
                  <a:bodyPr wrap="square" rtlCol="0">
                    <a:spAutoFit/>
                  </a:bodyPr>
                  <a:lstStyle/>
                  <a:p>
                    <a:r>
                      <a:rPr lang="en-US" sz="1400" i="1" dirty="0" smtClean="0">
                        <a:solidFill>
                          <a:schemeClr val="bg2">
                            <a:lumMod val="75000"/>
                          </a:schemeClr>
                        </a:solidFill>
                      </a:rPr>
                      <a:t>q</a:t>
                    </a:r>
                    <a:r>
                      <a:rPr lang="en-US" sz="1400" i="1" baseline="-25000" dirty="0" smtClean="0">
                        <a:solidFill>
                          <a:schemeClr val="bg2">
                            <a:lumMod val="75000"/>
                          </a:schemeClr>
                        </a:solidFill>
                      </a:rPr>
                      <a:t>3</a:t>
                    </a:r>
                    <a:endParaRPr lang="en-US" sz="1400" i="1" baseline="-25000" dirty="0">
                      <a:solidFill>
                        <a:schemeClr val="bg2">
                          <a:lumMod val="75000"/>
                        </a:schemeClr>
                      </a:solidFill>
                    </a:endParaRPr>
                  </a:p>
                </p:txBody>
              </p:sp>
            </p:grpSp>
            <p:pic>
              <p:nvPicPr>
                <p:cNvPr id="114" name="Picture 113"/>
                <p:cNvPicPr>
                  <a:picLocks noChangeAspect="1"/>
                </p:cNvPicPr>
                <p:nvPr/>
              </p:nvPicPr>
              <p:blipFill>
                <a:blip r:embed="rId10"/>
                <a:stretch>
                  <a:fillRect/>
                </a:stretch>
              </p:blipFill>
              <p:spPr>
                <a:xfrm>
                  <a:off x="8570540" y="2249449"/>
                  <a:ext cx="977577" cy="274320"/>
                </a:xfrm>
                <a:prstGeom prst="rect">
                  <a:avLst/>
                </a:prstGeom>
              </p:spPr>
            </p:pic>
          </p:grpSp>
          <p:sp>
            <p:nvSpPr>
              <p:cNvPr id="1039" name="Freeform 1038"/>
              <p:cNvSpPr/>
              <p:nvPr/>
            </p:nvSpPr>
            <p:spPr>
              <a:xfrm>
                <a:off x="10131214" y="3816041"/>
                <a:ext cx="1419749" cy="950841"/>
              </a:xfrm>
              <a:custGeom>
                <a:avLst/>
                <a:gdLst>
                  <a:gd name="connsiteX0" fmla="*/ 0 w 1850571"/>
                  <a:gd name="connsiteY0" fmla="*/ 1230784 h 1274327"/>
                  <a:gd name="connsiteX1" fmla="*/ 707571 w 1850571"/>
                  <a:gd name="connsiteY1" fmla="*/ 719155 h 1274327"/>
                  <a:gd name="connsiteX2" fmla="*/ 1001485 w 1850571"/>
                  <a:gd name="connsiteY2" fmla="*/ 1089270 h 1274327"/>
                  <a:gd name="connsiteX3" fmla="*/ 1349828 w 1850571"/>
                  <a:gd name="connsiteY3" fmla="*/ 698 h 1274327"/>
                  <a:gd name="connsiteX4" fmla="*/ 1850571 w 1850571"/>
                  <a:gd name="connsiteY4" fmla="*/ 1274327 h 1274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571" h="1274327">
                    <a:moveTo>
                      <a:pt x="0" y="1230784"/>
                    </a:moveTo>
                    <a:cubicBezTo>
                      <a:pt x="270328" y="986762"/>
                      <a:pt x="540657" y="742741"/>
                      <a:pt x="707571" y="719155"/>
                    </a:cubicBezTo>
                    <a:cubicBezTo>
                      <a:pt x="874485" y="695569"/>
                      <a:pt x="894442" y="1209013"/>
                      <a:pt x="1001485" y="1089270"/>
                    </a:cubicBezTo>
                    <a:cubicBezTo>
                      <a:pt x="1108528" y="969527"/>
                      <a:pt x="1208314" y="-30145"/>
                      <a:pt x="1349828" y="698"/>
                    </a:cubicBezTo>
                    <a:cubicBezTo>
                      <a:pt x="1491342" y="31541"/>
                      <a:pt x="1670956" y="652934"/>
                      <a:pt x="1850571" y="1274327"/>
                    </a:cubicBezTo>
                  </a:path>
                </a:pathLst>
              </a:cu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0" name="Arc 1039"/>
          <p:cNvSpPr/>
          <p:nvPr/>
        </p:nvSpPr>
        <p:spPr>
          <a:xfrm>
            <a:off x="3815911" y="2736526"/>
            <a:ext cx="2290566" cy="1616874"/>
          </a:xfrm>
          <a:prstGeom prst="arc">
            <a:avLst>
              <a:gd name="adj1" fmla="val 14391201"/>
              <a:gd name="adj2" fmla="val 20825123"/>
            </a:avLst>
          </a:prstGeom>
          <a:ln w="19050">
            <a:solidFill>
              <a:schemeClr val="tx2">
                <a:lumMod val="60000"/>
                <a:lumOff val="4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Arc 180"/>
          <p:cNvSpPr/>
          <p:nvPr/>
        </p:nvSpPr>
        <p:spPr>
          <a:xfrm>
            <a:off x="3462380" y="2650352"/>
            <a:ext cx="4964173" cy="1616874"/>
          </a:xfrm>
          <a:prstGeom prst="arc">
            <a:avLst>
              <a:gd name="adj1" fmla="val 12311537"/>
              <a:gd name="adj2" fmla="val 21242957"/>
            </a:avLst>
          </a:prstGeom>
          <a:ln w="19050">
            <a:solidFill>
              <a:schemeClr val="tx2">
                <a:lumMod val="60000"/>
                <a:lumOff val="4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Arc 181"/>
          <p:cNvSpPr/>
          <p:nvPr/>
        </p:nvSpPr>
        <p:spPr>
          <a:xfrm>
            <a:off x="3402266" y="2545357"/>
            <a:ext cx="7212482" cy="1788928"/>
          </a:xfrm>
          <a:prstGeom prst="arc">
            <a:avLst>
              <a:gd name="adj1" fmla="val 11783787"/>
              <a:gd name="adj2" fmla="val 21478543"/>
            </a:avLst>
          </a:prstGeom>
          <a:ln w="19050">
            <a:solidFill>
              <a:schemeClr val="tx2">
                <a:lumMod val="60000"/>
                <a:lumOff val="4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TextBox 114"/>
          <p:cNvSpPr txBox="1"/>
          <p:nvPr/>
        </p:nvSpPr>
        <p:spPr>
          <a:xfrm>
            <a:off x="8358021" y="47026"/>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latin typeface="Arial Black" pitchFamily="34" charset="0"/>
              </a:rPr>
              <a:t>Our </a:t>
            </a:r>
            <a:r>
              <a:rPr lang="en-US" dirty="0" smtClean="0">
                <a:latin typeface="Arial Black" pitchFamily="34" charset="0"/>
              </a:rPr>
              <a:t>Contribution</a:t>
            </a:r>
            <a:endParaRPr lang="en-US" dirty="0">
              <a:latin typeface="Arial Black" pitchFamily="34" charset="0"/>
            </a:endParaRPr>
          </a:p>
        </p:txBody>
      </p:sp>
      <p:sp>
        <p:nvSpPr>
          <p:cNvPr id="52" name="Date Placeholder 51"/>
          <p:cNvSpPr>
            <a:spLocks noGrp="1"/>
          </p:cNvSpPr>
          <p:nvPr>
            <p:ph type="dt" sz="half" idx="10"/>
          </p:nvPr>
        </p:nvSpPr>
        <p:spPr/>
        <p:txBody>
          <a:bodyPr/>
          <a:lstStyle/>
          <a:p>
            <a:fld id="{B3212474-F561-4779-B53E-84B6F5D08A21}" type="datetime1">
              <a:rPr lang="en-US" smtClean="0"/>
              <a:t>2/26/2014</a:t>
            </a:fld>
            <a:endParaRPr lang="en-US"/>
          </a:p>
        </p:txBody>
      </p:sp>
      <p:sp>
        <p:nvSpPr>
          <p:cNvPr id="53" name="Footer Placeholder 52"/>
          <p:cNvSpPr>
            <a:spLocks noGrp="1"/>
          </p:cNvSpPr>
          <p:nvPr>
            <p:ph type="ftr" sz="quarter" idx="11"/>
          </p:nvPr>
        </p:nvSpPr>
        <p:spPr/>
        <p:txBody>
          <a:bodyPr/>
          <a:lstStyle/>
          <a:p>
            <a:r>
              <a:rPr lang="en-US" smtClean="0"/>
              <a:t>WSDM'2014 @ New York City</a:t>
            </a:r>
            <a:endParaRPr lang="en-US"/>
          </a:p>
        </p:txBody>
      </p:sp>
      <p:sp>
        <p:nvSpPr>
          <p:cNvPr id="54" name="Slide Number Placeholder 53"/>
          <p:cNvSpPr>
            <a:spLocks noGrp="1"/>
          </p:cNvSpPr>
          <p:nvPr>
            <p:ph type="sldNum" sz="quarter" idx="12"/>
          </p:nvPr>
        </p:nvSpPr>
        <p:spPr/>
        <p:txBody>
          <a:bodyPr/>
          <a:lstStyle/>
          <a:p>
            <a:fld id="{3D083247-AE01-4CE0-8B06-309096672FD6}" type="slidenum">
              <a:rPr lang="en-US" smtClean="0"/>
              <a:t>8</a:t>
            </a:fld>
            <a:endParaRPr lang="en-US"/>
          </a:p>
        </p:txBody>
      </p:sp>
    </p:spTree>
    <p:extLst>
      <p:ext uri="{BB962C8B-B14F-4D97-AF65-F5344CB8AC3E}">
        <p14:creationId xmlns:p14="http://schemas.microsoft.com/office/powerpoint/2010/main" val="333834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0"/>
                                        </p:tgtEl>
                                        <p:attrNameLst>
                                          <p:attrName>style.visibility</p:attrName>
                                        </p:attrNameLst>
                                      </p:cBhvr>
                                      <p:to>
                                        <p:strVal val="visible"/>
                                      </p:to>
                                    </p:set>
                                    <p:animEffect transition="in" filter="wipe(left)">
                                      <p:cBhvr>
                                        <p:cTn id="10" dur="500"/>
                                        <p:tgtEl>
                                          <p:spTgt spid="10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1"/>
                                        </p:tgtEl>
                                        <p:attrNameLst>
                                          <p:attrName>style.visibility</p:attrName>
                                        </p:attrNameLst>
                                      </p:cBhvr>
                                      <p:to>
                                        <p:strVal val="visible"/>
                                      </p:to>
                                    </p:set>
                                    <p:animEffect transition="in" filter="wipe(left)">
                                      <p:cBhvr>
                                        <p:cTn id="13" dur="500"/>
                                        <p:tgtEl>
                                          <p:spTgt spid="18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2"/>
                                        </p:tgtEl>
                                        <p:attrNameLst>
                                          <p:attrName>style.visibility</p:attrName>
                                        </p:attrNameLst>
                                      </p:cBhvr>
                                      <p:to>
                                        <p:strVal val="visible"/>
                                      </p:to>
                                    </p:set>
                                    <p:animEffect transition="in" filter="wipe(left)">
                                      <p:cBhvr>
                                        <p:cTn id="16" dur="500"/>
                                        <p:tgtEl>
                                          <p:spTgt spid="18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40" grpId="0" animBg="1"/>
      <p:bldP spid="181" grpId="0" animBg="1"/>
      <p:bldP spid="1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Another layer of DP to support infinite mixture of latent user </a:t>
            </a:r>
            <a:r>
              <a:rPr lang="en-US" dirty="0"/>
              <a:t>groups </a:t>
            </a:r>
            <a:r>
              <a:rPr lang="en-US" i="1" baseline="30000" dirty="0" smtClean="0"/>
              <a:t>[</a:t>
            </a:r>
            <a:r>
              <a:rPr lang="en-US" i="1" baseline="30000" dirty="0" err="1" smtClean="0"/>
              <a:t>Teh</a:t>
            </a:r>
            <a:r>
              <a:rPr lang="en-US" i="1" baseline="30000" dirty="0" smtClean="0"/>
              <a:t> et al., 2006]</a:t>
            </a:r>
            <a:endParaRPr lang="en-US" i="1" baseline="30000" dirty="0"/>
          </a:p>
        </p:txBody>
      </p:sp>
      <p:grpSp>
        <p:nvGrpSpPr>
          <p:cNvPr id="4" name="Group 3"/>
          <p:cNvGrpSpPr/>
          <p:nvPr/>
        </p:nvGrpSpPr>
        <p:grpSpPr>
          <a:xfrm>
            <a:off x="3657769" y="3018024"/>
            <a:ext cx="1839448" cy="1555896"/>
            <a:chOff x="718827" y="4276857"/>
            <a:chExt cx="2564232" cy="2168954"/>
          </a:xfrm>
        </p:grpSpPr>
        <p:sp>
          <p:nvSpPr>
            <p:cNvPr id="5" name="TextBox 4"/>
            <p:cNvSpPr txBox="1"/>
            <p:nvPr/>
          </p:nvSpPr>
          <p:spPr>
            <a:xfrm>
              <a:off x="1106430" y="5911389"/>
              <a:ext cx="1905000" cy="534422"/>
            </a:xfrm>
            <a:prstGeom prst="rect">
              <a:avLst/>
            </a:prstGeom>
            <a:noFill/>
          </p:spPr>
          <p:txBody>
            <a:bodyPr wrap="square" rtlCol="0">
              <a:spAutoFit/>
            </a:bodyPr>
            <a:lstStyle/>
            <a:p>
              <a:pPr algn="ctr"/>
              <a:r>
                <a:rPr lang="en-US" sz="1400" dirty="0" smtClean="0"/>
                <a:t>Group 1</a:t>
              </a:r>
              <a:endParaRPr lang="en-US" sz="1400" dirty="0"/>
            </a:p>
          </p:txBody>
        </p:sp>
        <p:grpSp>
          <p:nvGrpSpPr>
            <p:cNvPr id="6" name="Group 5"/>
            <p:cNvGrpSpPr/>
            <p:nvPr/>
          </p:nvGrpSpPr>
          <p:grpSpPr>
            <a:xfrm>
              <a:off x="1166614" y="4460864"/>
              <a:ext cx="1823721" cy="1415143"/>
              <a:chOff x="1763486" y="3954689"/>
              <a:chExt cx="1823721" cy="1415143"/>
            </a:xfrm>
          </p:grpSpPr>
          <p:cxnSp>
            <p:nvCxnSpPr>
              <p:cNvPr id="16" name="Straight Arrow Connector 15"/>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718827" y="4276857"/>
              <a:ext cx="580390" cy="534422"/>
            </a:xfrm>
            <a:prstGeom prst="rect">
              <a:avLst/>
            </a:prstGeom>
            <a:noFill/>
          </p:spPr>
          <p:txBody>
            <a:bodyPr wrap="square" rtlCol="0">
              <a:spAutoFit/>
            </a:bodyPr>
            <a:lstStyle/>
            <a:p>
              <a:r>
                <a:rPr lang="en-US" sz="1400" i="1" dirty="0" smtClean="0"/>
                <a:t>f</a:t>
              </a:r>
              <a:r>
                <a:rPr lang="en-US" sz="1400" i="1" baseline="-25000" dirty="0" smtClean="0"/>
                <a:t>1</a:t>
              </a:r>
              <a:endParaRPr lang="en-US" sz="1400" i="1" baseline="-25000" dirty="0"/>
            </a:p>
          </p:txBody>
        </p:sp>
        <p:pic>
          <p:nvPicPr>
            <p:cNvPr id="8"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400" y="5053085"/>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36" y="5400245"/>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977" y="5263085"/>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625" y="5125757"/>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3619" y="5468554"/>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1806897" y="5384368"/>
              <a:ext cx="927386" cy="64320"/>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266" y="4968291"/>
              <a:ext cx="239834" cy="2743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739800" y="5898719"/>
              <a:ext cx="543259" cy="534422"/>
            </a:xfrm>
            <a:prstGeom prst="rect">
              <a:avLst/>
            </a:prstGeom>
            <a:noFill/>
          </p:spPr>
          <p:txBody>
            <a:bodyPr wrap="square" rtlCol="0">
              <a:spAutoFit/>
            </a:bodyPr>
            <a:lstStyle/>
            <a:p>
              <a:r>
                <a:rPr lang="en-US" sz="1400" i="1" dirty="0" smtClean="0"/>
                <a:t>f</a:t>
              </a:r>
              <a:r>
                <a:rPr lang="en-US" sz="1400" i="1" baseline="-25000" dirty="0" smtClean="0"/>
                <a:t>2</a:t>
              </a:r>
              <a:endParaRPr lang="en-US" sz="1400" i="1" baseline="-25000" dirty="0"/>
            </a:p>
          </p:txBody>
        </p:sp>
      </p:grpSp>
      <p:grpSp>
        <p:nvGrpSpPr>
          <p:cNvPr id="18" name="Group 17"/>
          <p:cNvGrpSpPr/>
          <p:nvPr/>
        </p:nvGrpSpPr>
        <p:grpSpPr>
          <a:xfrm>
            <a:off x="5947664" y="3028142"/>
            <a:ext cx="1809177" cy="1504586"/>
            <a:chOff x="3605263" y="4411516"/>
            <a:chExt cx="2522035" cy="2097427"/>
          </a:xfrm>
        </p:grpSpPr>
        <p:grpSp>
          <p:nvGrpSpPr>
            <p:cNvPr id="19" name="Group 18"/>
            <p:cNvGrpSpPr/>
            <p:nvPr/>
          </p:nvGrpSpPr>
          <p:grpSpPr>
            <a:xfrm>
              <a:off x="4010855" y="4573390"/>
              <a:ext cx="1823721" cy="1415143"/>
              <a:chOff x="1763486" y="3954689"/>
              <a:chExt cx="1823721" cy="1415143"/>
            </a:xfrm>
          </p:grpSpPr>
          <p:cxnSp>
            <p:nvCxnSpPr>
              <p:cNvPr id="29" name="Straight Arrow Connector 28"/>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20"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660" y="4826426"/>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5060" y="556850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0146" y="565302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4780" y="4606468"/>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a:stCxn id="22" idx="0"/>
            </p:cNvCxnSpPr>
            <p:nvPr/>
          </p:nvCxnSpPr>
          <p:spPr>
            <a:xfrm flipV="1">
              <a:off x="4430063" y="4940698"/>
              <a:ext cx="892239" cy="712330"/>
            </a:xfrm>
            <a:prstGeom prst="straightConnector1">
              <a:avLst/>
            </a:pr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5"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7536" y="5361414"/>
              <a:ext cx="239834" cy="27432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605263" y="4411516"/>
              <a:ext cx="568855" cy="534422"/>
            </a:xfrm>
            <a:prstGeom prst="rect">
              <a:avLst/>
            </a:prstGeom>
            <a:noFill/>
          </p:spPr>
          <p:txBody>
            <a:bodyPr wrap="square" rtlCol="0">
              <a:spAutoFit/>
            </a:bodyPr>
            <a:lstStyle/>
            <a:p>
              <a:r>
                <a:rPr lang="en-US" sz="1400" i="1" dirty="0" smtClean="0"/>
                <a:t>f</a:t>
              </a:r>
              <a:r>
                <a:rPr lang="en-US" sz="1400" i="1" baseline="-25000" dirty="0" smtClean="0"/>
                <a:t>1</a:t>
              </a:r>
              <a:endParaRPr lang="en-US" sz="1400" i="1" baseline="-25000" dirty="0"/>
            </a:p>
          </p:txBody>
        </p:sp>
        <p:sp>
          <p:nvSpPr>
            <p:cNvPr id="27" name="TextBox 26"/>
            <p:cNvSpPr txBox="1"/>
            <p:nvPr/>
          </p:nvSpPr>
          <p:spPr>
            <a:xfrm>
              <a:off x="4018577" y="5974521"/>
              <a:ext cx="1905000" cy="534422"/>
            </a:xfrm>
            <a:prstGeom prst="rect">
              <a:avLst/>
            </a:prstGeom>
            <a:noFill/>
          </p:spPr>
          <p:txBody>
            <a:bodyPr wrap="square" rtlCol="0">
              <a:spAutoFit/>
            </a:bodyPr>
            <a:lstStyle/>
            <a:p>
              <a:pPr algn="ctr"/>
              <a:r>
                <a:rPr lang="en-US" sz="1400" dirty="0" smtClean="0"/>
                <a:t>Group k</a:t>
              </a:r>
              <a:endParaRPr lang="en-US" sz="1400" dirty="0"/>
            </a:p>
          </p:txBody>
        </p:sp>
        <p:sp>
          <p:nvSpPr>
            <p:cNvPr id="28" name="TextBox 27"/>
            <p:cNvSpPr txBox="1"/>
            <p:nvPr/>
          </p:nvSpPr>
          <p:spPr>
            <a:xfrm>
              <a:off x="5599266" y="5974521"/>
              <a:ext cx="528032" cy="534422"/>
            </a:xfrm>
            <a:prstGeom prst="rect">
              <a:avLst/>
            </a:prstGeom>
            <a:noFill/>
          </p:spPr>
          <p:txBody>
            <a:bodyPr wrap="square" rtlCol="0">
              <a:spAutoFit/>
            </a:bodyPr>
            <a:lstStyle/>
            <a:p>
              <a:r>
                <a:rPr lang="en-US" sz="1400" i="1" dirty="0" smtClean="0"/>
                <a:t>f</a:t>
              </a:r>
              <a:r>
                <a:rPr lang="en-US" sz="1400" i="1" baseline="-25000" dirty="0" smtClean="0"/>
                <a:t>2</a:t>
              </a:r>
              <a:endParaRPr lang="en-US" sz="1400" i="1" baseline="-25000" dirty="0"/>
            </a:p>
          </p:txBody>
        </p:sp>
      </p:grpSp>
      <p:sp>
        <p:nvSpPr>
          <p:cNvPr id="31" name="TextBox 30"/>
          <p:cNvSpPr txBox="1"/>
          <p:nvPr/>
        </p:nvSpPr>
        <p:spPr>
          <a:xfrm>
            <a:off x="5271585" y="2832927"/>
            <a:ext cx="737936" cy="369332"/>
          </a:xfrm>
          <a:prstGeom prst="rect">
            <a:avLst/>
          </a:prstGeom>
          <a:noFill/>
        </p:spPr>
        <p:txBody>
          <a:bodyPr wrap="square" rtlCol="0">
            <a:spAutoFit/>
          </a:bodyPr>
          <a:lstStyle/>
          <a:p>
            <a:pPr algn="ctr"/>
            <a:r>
              <a:rPr lang="en-US" dirty="0" smtClean="0"/>
              <a:t>……</a:t>
            </a:r>
            <a:endParaRPr lang="en-US" dirty="0"/>
          </a:p>
        </p:txBody>
      </p:sp>
      <p:sp>
        <p:nvSpPr>
          <p:cNvPr id="38" name="Freeform 37"/>
          <p:cNvSpPr/>
          <p:nvPr/>
        </p:nvSpPr>
        <p:spPr>
          <a:xfrm>
            <a:off x="4012421" y="2129526"/>
            <a:ext cx="1085430" cy="773068"/>
          </a:xfrm>
          <a:custGeom>
            <a:avLst/>
            <a:gdLst>
              <a:gd name="connsiteX0" fmla="*/ 0 w 1513114"/>
              <a:gd name="connsiteY0" fmla="*/ 718494 h 729379"/>
              <a:gd name="connsiteX1" fmla="*/ 185057 w 1513114"/>
              <a:gd name="connsiteY1" fmla="*/ 36 h 729379"/>
              <a:gd name="connsiteX2" fmla="*/ 500743 w 1513114"/>
              <a:gd name="connsiteY2" fmla="*/ 685836 h 729379"/>
              <a:gd name="connsiteX3" fmla="*/ 1077685 w 1513114"/>
              <a:gd name="connsiteY3" fmla="*/ 522551 h 729379"/>
              <a:gd name="connsiteX4" fmla="*/ 1513114 w 1513114"/>
              <a:gd name="connsiteY4" fmla="*/ 729379 h 72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114" h="729379">
                <a:moveTo>
                  <a:pt x="0" y="718494"/>
                </a:moveTo>
                <a:cubicBezTo>
                  <a:pt x="50800" y="361986"/>
                  <a:pt x="101600" y="5479"/>
                  <a:pt x="185057" y="36"/>
                </a:cubicBezTo>
                <a:cubicBezTo>
                  <a:pt x="268514" y="-5407"/>
                  <a:pt x="351972" y="598750"/>
                  <a:pt x="500743" y="685836"/>
                </a:cubicBezTo>
                <a:cubicBezTo>
                  <a:pt x="649514" y="772922"/>
                  <a:pt x="908957" y="515294"/>
                  <a:pt x="1077685" y="522551"/>
                </a:cubicBezTo>
                <a:cubicBezTo>
                  <a:pt x="1246413" y="529808"/>
                  <a:pt x="1438728" y="687651"/>
                  <a:pt x="1513114" y="72937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50" name="Picture 49"/>
          <p:cNvPicPr>
            <a:picLocks noChangeAspect="1" noChangeArrowheads="1"/>
          </p:cNvPicPr>
          <p:nvPr/>
        </p:nvPicPr>
        <p:blipFill>
          <a:blip r:embed="rId5" cstate="print"/>
          <a:srcRect/>
          <a:stretch>
            <a:fillRect/>
          </a:stretch>
        </p:blipFill>
        <p:spPr bwMode="auto">
          <a:xfrm>
            <a:off x="2445905" y="5690672"/>
            <a:ext cx="763733" cy="763733"/>
          </a:xfrm>
          <a:prstGeom prst="rect">
            <a:avLst/>
          </a:prstGeom>
          <a:noFill/>
          <a:ln w="9525">
            <a:noFill/>
            <a:miter lim="800000"/>
            <a:headEnd/>
            <a:tailEnd/>
          </a:ln>
        </p:spPr>
      </p:pic>
      <p:pic>
        <p:nvPicPr>
          <p:cNvPr id="51" name="Picture 14"/>
          <p:cNvPicPr>
            <a:picLocks noChangeAspect="1" noChangeArrowheads="1"/>
          </p:cNvPicPr>
          <p:nvPr/>
        </p:nvPicPr>
        <p:blipFill>
          <a:blip r:embed="rId6" cstate="print"/>
          <a:srcRect/>
          <a:stretch>
            <a:fillRect/>
          </a:stretch>
        </p:blipFill>
        <p:spPr bwMode="auto">
          <a:xfrm>
            <a:off x="5756476" y="5721963"/>
            <a:ext cx="763733" cy="763733"/>
          </a:xfrm>
          <a:prstGeom prst="rect">
            <a:avLst/>
          </a:prstGeom>
          <a:noFill/>
          <a:ln w="9525">
            <a:noFill/>
            <a:miter lim="800000"/>
            <a:headEnd/>
            <a:tailEnd/>
          </a:ln>
        </p:spPr>
      </p:pic>
      <p:pic>
        <p:nvPicPr>
          <p:cNvPr id="52" name="Picture 16"/>
          <p:cNvPicPr>
            <a:picLocks noChangeAspect="1" noChangeArrowheads="1"/>
          </p:cNvPicPr>
          <p:nvPr/>
        </p:nvPicPr>
        <p:blipFill>
          <a:blip r:embed="rId7" cstate="print"/>
          <a:srcRect/>
          <a:stretch>
            <a:fillRect/>
          </a:stretch>
        </p:blipFill>
        <p:spPr bwMode="auto">
          <a:xfrm>
            <a:off x="9139024" y="5837509"/>
            <a:ext cx="646267" cy="646267"/>
          </a:xfrm>
          <a:prstGeom prst="rect">
            <a:avLst/>
          </a:prstGeom>
          <a:noFill/>
          <a:ln w="9525">
            <a:noFill/>
            <a:miter lim="800000"/>
            <a:headEnd/>
            <a:tailEnd/>
          </a:ln>
        </p:spPr>
      </p:pic>
      <p:grpSp>
        <p:nvGrpSpPr>
          <p:cNvPr id="53" name="Group 52"/>
          <p:cNvGrpSpPr/>
          <p:nvPr/>
        </p:nvGrpSpPr>
        <p:grpSpPr>
          <a:xfrm>
            <a:off x="3467555" y="5306977"/>
            <a:ext cx="1282924" cy="830005"/>
            <a:chOff x="7010435" y="1844086"/>
            <a:chExt cx="1823721" cy="1415143"/>
          </a:xfrm>
        </p:grpSpPr>
        <p:grpSp>
          <p:nvGrpSpPr>
            <p:cNvPr id="54" name="Group 53"/>
            <p:cNvGrpSpPr/>
            <p:nvPr/>
          </p:nvGrpSpPr>
          <p:grpSpPr>
            <a:xfrm>
              <a:off x="7010435" y="1844086"/>
              <a:ext cx="1823721" cy="1415143"/>
              <a:chOff x="1763486" y="3954689"/>
              <a:chExt cx="1823721" cy="1415143"/>
            </a:xfrm>
          </p:grpSpPr>
          <p:cxnSp>
            <p:nvCxnSpPr>
              <p:cNvPr id="60" name="Straight Arrow Connector 59"/>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7083484" y="2270258"/>
              <a:ext cx="184091" cy="971510"/>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Rectangle 55"/>
            <p:cNvSpPr/>
            <p:nvPr/>
          </p:nvSpPr>
          <p:spPr>
            <a:xfrm>
              <a:off x="7406023" y="2927406"/>
              <a:ext cx="184091" cy="31436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7" name="Rectangle 56"/>
            <p:cNvSpPr/>
            <p:nvPr/>
          </p:nvSpPr>
          <p:spPr>
            <a:xfrm>
              <a:off x="7727949" y="2659040"/>
              <a:ext cx="184091" cy="57874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8" name="Rectangle 57"/>
            <p:cNvSpPr/>
            <p:nvPr/>
          </p:nvSpPr>
          <p:spPr>
            <a:xfrm>
              <a:off x="8058484" y="2817149"/>
              <a:ext cx="184091" cy="42235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Rectangle 58"/>
            <p:cNvSpPr/>
            <p:nvPr/>
          </p:nvSpPr>
          <p:spPr>
            <a:xfrm>
              <a:off x="8386628" y="2922644"/>
              <a:ext cx="184091" cy="31618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2" name="TextBox 61"/>
          <p:cNvSpPr txBox="1"/>
          <p:nvPr/>
        </p:nvSpPr>
        <p:spPr>
          <a:xfrm rot="1562909">
            <a:off x="3394211" y="6316750"/>
            <a:ext cx="846253" cy="307777"/>
          </a:xfrm>
          <a:prstGeom prst="rect">
            <a:avLst/>
          </a:prstGeom>
          <a:noFill/>
        </p:spPr>
        <p:txBody>
          <a:bodyPr wrap="square" rtlCol="0">
            <a:spAutoFit/>
          </a:bodyPr>
          <a:lstStyle/>
          <a:p>
            <a:r>
              <a:rPr lang="en-US" sz="1400" i="1" dirty="0" smtClean="0"/>
              <a:t>Group</a:t>
            </a:r>
            <a:r>
              <a:rPr lang="en-US" sz="1400" i="1" baseline="-25000" dirty="0" smtClean="0"/>
              <a:t>1</a:t>
            </a:r>
            <a:endParaRPr lang="en-US" sz="1400" i="1" baseline="-25000" dirty="0"/>
          </a:p>
        </p:txBody>
      </p:sp>
      <p:sp>
        <p:nvSpPr>
          <p:cNvPr id="63" name="TextBox 62"/>
          <p:cNvSpPr txBox="1"/>
          <p:nvPr/>
        </p:nvSpPr>
        <p:spPr>
          <a:xfrm rot="1562909">
            <a:off x="3872125" y="6274348"/>
            <a:ext cx="781126" cy="307777"/>
          </a:xfrm>
          <a:prstGeom prst="rect">
            <a:avLst/>
          </a:prstGeom>
          <a:noFill/>
        </p:spPr>
        <p:txBody>
          <a:bodyPr wrap="square" rtlCol="0">
            <a:spAutoFit/>
          </a:bodyPr>
          <a:lstStyle/>
          <a:p>
            <a:r>
              <a:rPr lang="en-US" sz="1400" i="1" dirty="0" smtClean="0"/>
              <a:t>Group</a:t>
            </a:r>
            <a:r>
              <a:rPr lang="en-US" sz="1400" i="1" baseline="-25000" dirty="0" smtClean="0"/>
              <a:t>2</a:t>
            </a:r>
            <a:endParaRPr lang="en-US" sz="1400" i="1" baseline="-25000" dirty="0"/>
          </a:p>
        </p:txBody>
      </p:sp>
      <p:sp>
        <p:nvSpPr>
          <p:cNvPr id="64" name="TextBox 63"/>
          <p:cNvSpPr txBox="1"/>
          <p:nvPr/>
        </p:nvSpPr>
        <p:spPr>
          <a:xfrm rot="1562909">
            <a:off x="4422082" y="6275547"/>
            <a:ext cx="820025" cy="307777"/>
          </a:xfrm>
          <a:prstGeom prst="rect">
            <a:avLst/>
          </a:prstGeom>
          <a:noFill/>
        </p:spPr>
        <p:txBody>
          <a:bodyPr wrap="square" rtlCol="0">
            <a:spAutoFit/>
          </a:bodyPr>
          <a:lstStyle/>
          <a:p>
            <a:r>
              <a:rPr lang="en-US" sz="1400" i="1" dirty="0" err="1" smtClean="0"/>
              <a:t>Group</a:t>
            </a:r>
            <a:r>
              <a:rPr lang="en-US" sz="1400" i="1" baseline="-25000" dirty="0" err="1" smtClean="0"/>
              <a:t>k</a:t>
            </a:r>
            <a:endParaRPr lang="en-US" sz="1400" i="1" baseline="-25000" dirty="0"/>
          </a:p>
        </p:txBody>
      </p:sp>
      <p:grpSp>
        <p:nvGrpSpPr>
          <p:cNvPr id="65" name="Group 64"/>
          <p:cNvGrpSpPr/>
          <p:nvPr/>
        </p:nvGrpSpPr>
        <p:grpSpPr>
          <a:xfrm>
            <a:off x="6628494" y="5322521"/>
            <a:ext cx="1282924" cy="830005"/>
            <a:chOff x="7010435" y="1844086"/>
            <a:chExt cx="1823721" cy="1415143"/>
          </a:xfrm>
        </p:grpSpPr>
        <p:grpSp>
          <p:nvGrpSpPr>
            <p:cNvPr id="66" name="Group 65"/>
            <p:cNvGrpSpPr/>
            <p:nvPr/>
          </p:nvGrpSpPr>
          <p:grpSpPr>
            <a:xfrm>
              <a:off x="7010435" y="1844086"/>
              <a:ext cx="1823721" cy="1415143"/>
              <a:chOff x="1763486" y="3954689"/>
              <a:chExt cx="1823721" cy="1415143"/>
            </a:xfrm>
          </p:grpSpPr>
          <p:cxnSp>
            <p:nvCxnSpPr>
              <p:cNvPr id="72" name="Straight Arrow Connector 71"/>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a:xfrm>
              <a:off x="7083483" y="3030625"/>
              <a:ext cx="184092" cy="211143"/>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Rectangle 67"/>
            <p:cNvSpPr/>
            <p:nvPr/>
          </p:nvSpPr>
          <p:spPr>
            <a:xfrm>
              <a:off x="7406023" y="2212452"/>
              <a:ext cx="184092" cy="10293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9" name="Rectangle 68"/>
            <p:cNvSpPr/>
            <p:nvPr/>
          </p:nvSpPr>
          <p:spPr>
            <a:xfrm>
              <a:off x="7727949" y="2659040"/>
              <a:ext cx="184091" cy="57874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0" name="Rectangle 69"/>
            <p:cNvSpPr/>
            <p:nvPr/>
          </p:nvSpPr>
          <p:spPr>
            <a:xfrm>
              <a:off x="8058484" y="3129714"/>
              <a:ext cx="184092" cy="109785"/>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Rectangle 70"/>
            <p:cNvSpPr/>
            <p:nvPr/>
          </p:nvSpPr>
          <p:spPr>
            <a:xfrm>
              <a:off x="8386628" y="2525127"/>
              <a:ext cx="184092" cy="713697"/>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74" name="TextBox 73"/>
          <p:cNvSpPr txBox="1"/>
          <p:nvPr/>
        </p:nvSpPr>
        <p:spPr>
          <a:xfrm rot="1562909">
            <a:off x="6555150" y="6332294"/>
            <a:ext cx="846253" cy="307777"/>
          </a:xfrm>
          <a:prstGeom prst="rect">
            <a:avLst/>
          </a:prstGeom>
          <a:noFill/>
        </p:spPr>
        <p:txBody>
          <a:bodyPr wrap="square" rtlCol="0">
            <a:spAutoFit/>
          </a:bodyPr>
          <a:lstStyle/>
          <a:p>
            <a:r>
              <a:rPr lang="en-US" sz="1400" i="1" dirty="0" smtClean="0"/>
              <a:t>Group</a:t>
            </a:r>
            <a:r>
              <a:rPr lang="en-US" sz="1400" i="1" baseline="-25000" dirty="0" smtClean="0"/>
              <a:t>1</a:t>
            </a:r>
            <a:endParaRPr lang="en-US" sz="1400" i="1" baseline="-25000" dirty="0"/>
          </a:p>
        </p:txBody>
      </p:sp>
      <p:sp>
        <p:nvSpPr>
          <p:cNvPr id="75" name="TextBox 74"/>
          <p:cNvSpPr txBox="1"/>
          <p:nvPr/>
        </p:nvSpPr>
        <p:spPr>
          <a:xfrm rot="1562909">
            <a:off x="7033064" y="6289892"/>
            <a:ext cx="781126" cy="307777"/>
          </a:xfrm>
          <a:prstGeom prst="rect">
            <a:avLst/>
          </a:prstGeom>
          <a:noFill/>
        </p:spPr>
        <p:txBody>
          <a:bodyPr wrap="square" rtlCol="0">
            <a:spAutoFit/>
          </a:bodyPr>
          <a:lstStyle/>
          <a:p>
            <a:r>
              <a:rPr lang="en-US" sz="1400" i="1" dirty="0" smtClean="0"/>
              <a:t>Group</a:t>
            </a:r>
            <a:r>
              <a:rPr lang="en-US" sz="1400" i="1" baseline="-25000" dirty="0" smtClean="0"/>
              <a:t>2</a:t>
            </a:r>
            <a:endParaRPr lang="en-US" sz="1400" i="1" baseline="-25000" dirty="0"/>
          </a:p>
        </p:txBody>
      </p:sp>
      <p:sp>
        <p:nvSpPr>
          <p:cNvPr id="76" name="TextBox 75"/>
          <p:cNvSpPr txBox="1"/>
          <p:nvPr/>
        </p:nvSpPr>
        <p:spPr>
          <a:xfrm rot="1562909">
            <a:off x="7583021" y="6291091"/>
            <a:ext cx="820025" cy="307777"/>
          </a:xfrm>
          <a:prstGeom prst="rect">
            <a:avLst/>
          </a:prstGeom>
          <a:noFill/>
        </p:spPr>
        <p:txBody>
          <a:bodyPr wrap="square" rtlCol="0">
            <a:spAutoFit/>
          </a:bodyPr>
          <a:lstStyle/>
          <a:p>
            <a:r>
              <a:rPr lang="en-US" sz="1400" i="1" dirty="0" err="1" smtClean="0"/>
              <a:t>Group</a:t>
            </a:r>
            <a:r>
              <a:rPr lang="en-US" sz="1400" i="1" baseline="-25000" dirty="0" err="1" smtClean="0"/>
              <a:t>k</a:t>
            </a:r>
            <a:endParaRPr lang="en-US" sz="1400" i="1" baseline="-25000" dirty="0"/>
          </a:p>
        </p:txBody>
      </p:sp>
      <p:grpSp>
        <p:nvGrpSpPr>
          <p:cNvPr id="77" name="Group 76"/>
          <p:cNvGrpSpPr/>
          <p:nvPr/>
        </p:nvGrpSpPr>
        <p:grpSpPr>
          <a:xfrm>
            <a:off x="9902992" y="5328192"/>
            <a:ext cx="1282924" cy="830005"/>
            <a:chOff x="7010435" y="1844086"/>
            <a:chExt cx="1823721" cy="1415143"/>
          </a:xfrm>
        </p:grpSpPr>
        <p:grpSp>
          <p:nvGrpSpPr>
            <p:cNvPr id="78" name="Group 77"/>
            <p:cNvGrpSpPr/>
            <p:nvPr/>
          </p:nvGrpSpPr>
          <p:grpSpPr>
            <a:xfrm>
              <a:off x="7010435" y="1844086"/>
              <a:ext cx="1823721" cy="1415143"/>
              <a:chOff x="1763486" y="3954689"/>
              <a:chExt cx="1823721" cy="1415143"/>
            </a:xfrm>
          </p:grpSpPr>
          <p:cxnSp>
            <p:nvCxnSpPr>
              <p:cNvPr id="84" name="Straight Arrow Connector 83"/>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7083483" y="2817150"/>
              <a:ext cx="184092" cy="42461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Rectangle 79"/>
            <p:cNvSpPr/>
            <p:nvPr/>
          </p:nvSpPr>
          <p:spPr>
            <a:xfrm>
              <a:off x="7406023" y="2927406"/>
              <a:ext cx="184091" cy="31436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Rectangle 80"/>
            <p:cNvSpPr/>
            <p:nvPr/>
          </p:nvSpPr>
          <p:spPr>
            <a:xfrm>
              <a:off x="7727949" y="2309877"/>
              <a:ext cx="184092" cy="927912"/>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2" name="Rectangle 81"/>
            <p:cNvSpPr/>
            <p:nvPr/>
          </p:nvSpPr>
          <p:spPr>
            <a:xfrm>
              <a:off x="8058484" y="2463656"/>
              <a:ext cx="184092" cy="775845"/>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3" name="Rectangle 82"/>
            <p:cNvSpPr/>
            <p:nvPr/>
          </p:nvSpPr>
          <p:spPr>
            <a:xfrm>
              <a:off x="8386628" y="3121593"/>
              <a:ext cx="184092" cy="11723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86" name="TextBox 85"/>
          <p:cNvSpPr txBox="1"/>
          <p:nvPr/>
        </p:nvSpPr>
        <p:spPr>
          <a:xfrm rot="1562909">
            <a:off x="9829648" y="6337965"/>
            <a:ext cx="846253" cy="307777"/>
          </a:xfrm>
          <a:prstGeom prst="rect">
            <a:avLst/>
          </a:prstGeom>
          <a:noFill/>
        </p:spPr>
        <p:txBody>
          <a:bodyPr wrap="square" rtlCol="0">
            <a:spAutoFit/>
          </a:bodyPr>
          <a:lstStyle/>
          <a:p>
            <a:r>
              <a:rPr lang="en-US" sz="1400" i="1" dirty="0" smtClean="0"/>
              <a:t>Group</a:t>
            </a:r>
            <a:r>
              <a:rPr lang="en-US" sz="1400" i="1" baseline="-25000" dirty="0" smtClean="0"/>
              <a:t>1</a:t>
            </a:r>
            <a:endParaRPr lang="en-US" sz="1400" i="1" baseline="-25000" dirty="0"/>
          </a:p>
        </p:txBody>
      </p:sp>
      <p:sp>
        <p:nvSpPr>
          <p:cNvPr id="87" name="TextBox 86"/>
          <p:cNvSpPr txBox="1"/>
          <p:nvPr/>
        </p:nvSpPr>
        <p:spPr>
          <a:xfrm rot="1562909">
            <a:off x="10307562" y="6295563"/>
            <a:ext cx="781126" cy="307777"/>
          </a:xfrm>
          <a:prstGeom prst="rect">
            <a:avLst/>
          </a:prstGeom>
          <a:noFill/>
        </p:spPr>
        <p:txBody>
          <a:bodyPr wrap="square" rtlCol="0">
            <a:spAutoFit/>
          </a:bodyPr>
          <a:lstStyle/>
          <a:p>
            <a:r>
              <a:rPr lang="en-US" sz="1400" i="1" dirty="0" smtClean="0"/>
              <a:t>Group</a:t>
            </a:r>
            <a:r>
              <a:rPr lang="en-US" sz="1400" i="1" baseline="-25000" dirty="0" smtClean="0"/>
              <a:t>2</a:t>
            </a:r>
            <a:endParaRPr lang="en-US" sz="1400" i="1" baseline="-25000" dirty="0"/>
          </a:p>
        </p:txBody>
      </p:sp>
      <p:sp>
        <p:nvSpPr>
          <p:cNvPr id="88" name="TextBox 87"/>
          <p:cNvSpPr txBox="1"/>
          <p:nvPr/>
        </p:nvSpPr>
        <p:spPr>
          <a:xfrm rot="1562909">
            <a:off x="10857519" y="6296762"/>
            <a:ext cx="820025" cy="307777"/>
          </a:xfrm>
          <a:prstGeom prst="rect">
            <a:avLst/>
          </a:prstGeom>
          <a:noFill/>
        </p:spPr>
        <p:txBody>
          <a:bodyPr wrap="square" rtlCol="0">
            <a:spAutoFit/>
          </a:bodyPr>
          <a:lstStyle/>
          <a:p>
            <a:r>
              <a:rPr lang="en-US" sz="1400" i="1" dirty="0" err="1" smtClean="0"/>
              <a:t>Group</a:t>
            </a:r>
            <a:r>
              <a:rPr lang="en-US" sz="1400" i="1" baseline="-25000" dirty="0" err="1" smtClean="0"/>
              <a:t>k</a:t>
            </a:r>
            <a:endParaRPr lang="en-US" sz="1400" i="1" baseline="-25000" dirty="0"/>
          </a:p>
        </p:txBody>
      </p:sp>
      <p:grpSp>
        <p:nvGrpSpPr>
          <p:cNvPr id="1033" name="Group 1032"/>
          <p:cNvGrpSpPr/>
          <p:nvPr/>
        </p:nvGrpSpPr>
        <p:grpSpPr>
          <a:xfrm>
            <a:off x="5653342" y="1678666"/>
            <a:ext cx="2191042" cy="1648475"/>
            <a:chOff x="5592665" y="2242181"/>
            <a:chExt cx="2191042" cy="1648475"/>
          </a:xfrm>
        </p:grpSpPr>
        <p:grpSp>
          <p:nvGrpSpPr>
            <p:cNvPr id="41" name="Group 40"/>
            <p:cNvGrpSpPr/>
            <p:nvPr/>
          </p:nvGrpSpPr>
          <p:grpSpPr>
            <a:xfrm>
              <a:off x="5592665" y="2317874"/>
              <a:ext cx="2191042" cy="1572782"/>
              <a:chOff x="3202920" y="2543335"/>
              <a:chExt cx="3054360" cy="2192494"/>
            </a:xfrm>
          </p:grpSpPr>
          <p:grpSp>
            <p:nvGrpSpPr>
              <p:cNvPr id="42" name="Group 41"/>
              <p:cNvGrpSpPr/>
              <p:nvPr/>
            </p:nvGrpSpPr>
            <p:grpSpPr>
              <a:xfrm>
                <a:off x="4003235" y="2752133"/>
                <a:ext cx="1823721" cy="1415143"/>
                <a:chOff x="1763486" y="3954689"/>
                <a:chExt cx="1823721" cy="1415143"/>
              </a:xfrm>
            </p:grpSpPr>
            <p:cxnSp>
              <p:nvCxnSpPr>
                <p:cNvPr id="48" name="Straight Arrow Connector 47"/>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3202920" y="2543335"/>
                <a:ext cx="1011006" cy="534422"/>
              </a:xfrm>
              <a:prstGeom prst="rect">
                <a:avLst/>
              </a:prstGeom>
              <a:noFill/>
            </p:spPr>
            <p:txBody>
              <a:bodyPr wrap="square" rtlCol="0">
                <a:spAutoFit/>
              </a:bodyPr>
              <a:lstStyle/>
              <a:p>
                <a:r>
                  <a:rPr lang="en-US" sz="1400" dirty="0" smtClean="0"/>
                  <a:t>p(Q)</a:t>
                </a:r>
                <a:endParaRPr lang="en-US" sz="1400" dirty="0"/>
              </a:p>
            </p:txBody>
          </p:sp>
          <p:sp>
            <p:nvSpPr>
              <p:cNvPr id="44" name="TextBox 43"/>
              <p:cNvSpPr txBox="1"/>
              <p:nvPr/>
            </p:nvSpPr>
            <p:spPr>
              <a:xfrm rot="1562909">
                <a:off x="4053730" y="4126108"/>
                <a:ext cx="739280" cy="534422"/>
              </a:xfrm>
              <a:prstGeom prst="rect">
                <a:avLst/>
              </a:prstGeom>
              <a:noFill/>
            </p:spPr>
            <p:txBody>
              <a:bodyPr wrap="square" rtlCol="0">
                <a:spAutoFit/>
              </a:bodyPr>
              <a:lstStyle/>
              <a:p>
                <a:r>
                  <a:rPr lang="en-US" sz="1400" i="1" dirty="0" smtClean="0"/>
                  <a:t>q</a:t>
                </a:r>
                <a:r>
                  <a:rPr lang="en-US" sz="1400" i="1" baseline="-25000" dirty="0" smtClean="0"/>
                  <a:t>1</a:t>
                </a:r>
                <a:endParaRPr lang="en-US" sz="1400" i="1" baseline="-25000" dirty="0"/>
              </a:p>
            </p:txBody>
          </p:sp>
          <p:sp>
            <p:nvSpPr>
              <p:cNvPr id="45" name="TextBox 44"/>
              <p:cNvSpPr txBox="1"/>
              <p:nvPr/>
            </p:nvSpPr>
            <p:spPr>
              <a:xfrm rot="1562909">
                <a:off x="4663015" y="4201407"/>
                <a:ext cx="1052399" cy="534422"/>
              </a:xfrm>
              <a:prstGeom prst="rect">
                <a:avLst/>
              </a:prstGeom>
              <a:noFill/>
            </p:spPr>
            <p:txBody>
              <a:bodyPr wrap="square" rtlCol="0">
                <a:spAutoFit/>
              </a:bodyPr>
              <a:lstStyle/>
              <a:p>
                <a:r>
                  <a:rPr lang="en-US" sz="1400" i="1" dirty="0" smtClean="0"/>
                  <a:t>q</a:t>
                </a:r>
                <a:r>
                  <a:rPr lang="en-US" sz="1400" i="1" baseline="-25000" dirty="0" smtClean="0"/>
                  <a:t>2</a:t>
                </a:r>
                <a:endParaRPr lang="en-US" sz="1400" i="1" baseline="-25000" dirty="0"/>
              </a:p>
            </p:txBody>
          </p:sp>
          <p:sp>
            <p:nvSpPr>
              <p:cNvPr id="46" name="TextBox 45"/>
              <p:cNvSpPr txBox="1"/>
              <p:nvPr/>
            </p:nvSpPr>
            <p:spPr>
              <a:xfrm rot="1562909">
                <a:off x="5308329" y="4197602"/>
                <a:ext cx="948951" cy="534422"/>
              </a:xfrm>
              <a:prstGeom prst="rect">
                <a:avLst/>
              </a:prstGeom>
              <a:noFill/>
            </p:spPr>
            <p:txBody>
              <a:bodyPr wrap="square" rtlCol="0">
                <a:spAutoFit/>
              </a:bodyPr>
              <a:lstStyle/>
              <a:p>
                <a:r>
                  <a:rPr lang="en-US" sz="1400" i="1" dirty="0" smtClean="0"/>
                  <a:t>q</a:t>
                </a:r>
                <a:r>
                  <a:rPr lang="en-US" sz="1400" i="1" baseline="-25000" dirty="0" smtClean="0"/>
                  <a:t>3</a:t>
                </a:r>
                <a:endParaRPr lang="en-US" sz="1400" i="1" baseline="-25000" dirty="0"/>
              </a:p>
            </p:txBody>
          </p:sp>
          <p:sp>
            <p:nvSpPr>
              <p:cNvPr id="47" name="Freeform 46"/>
              <p:cNvSpPr/>
              <p:nvPr/>
            </p:nvSpPr>
            <p:spPr>
              <a:xfrm>
                <a:off x="4019550" y="3193223"/>
                <a:ext cx="1771650" cy="959677"/>
              </a:xfrm>
              <a:custGeom>
                <a:avLst/>
                <a:gdLst>
                  <a:gd name="connsiteX0" fmla="*/ 0 w 1771650"/>
                  <a:gd name="connsiteY0" fmla="*/ 959677 h 959677"/>
                  <a:gd name="connsiteX1" fmla="*/ 666750 w 1771650"/>
                  <a:gd name="connsiteY1" fmla="*/ 827 h 959677"/>
                  <a:gd name="connsiteX2" fmla="*/ 1206500 w 1771650"/>
                  <a:gd name="connsiteY2" fmla="*/ 794577 h 959677"/>
                  <a:gd name="connsiteX3" fmla="*/ 1771650 w 1771650"/>
                  <a:gd name="connsiteY3" fmla="*/ 927927 h 959677"/>
                </a:gdLst>
                <a:ahLst/>
                <a:cxnLst>
                  <a:cxn ang="0">
                    <a:pos x="connsiteX0" y="connsiteY0"/>
                  </a:cxn>
                  <a:cxn ang="0">
                    <a:pos x="connsiteX1" y="connsiteY1"/>
                  </a:cxn>
                  <a:cxn ang="0">
                    <a:pos x="connsiteX2" y="connsiteY2"/>
                  </a:cxn>
                  <a:cxn ang="0">
                    <a:pos x="connsiteX3" y="connsiteY3"/>
                  </a:cxn>
                </a:cxnLst>
                <a:rect l="l" t="t" r="r" b="b"/>
                <a:pathLst>
                  <a:path w="1771650" h="959677">
                    <a:moveTo>
                      <a:pt x="0" y="959677"/>
                    </a:moveTo>
                    <a:cubicBezTo>
                      <a:pt x="232833" y="494010"/>
                      <a:pt x="465667" y="28344"/>
                      <a:pt x="666750" y="827"/>
                    </a:cubicBezTo>
                    <a:cubicBezTo>
                      <a:pt x="867833" y="-26690"/>
                      <a:pt x="1022350" y="640060"/>
                      <a:pt x="1206500" y="794577"/>
                    </a:cubicBezTo>
                    <a:cubicBezTo>
                      <a:pt x="1390650" y="949094"/>
                      <a:pt x="1581150" y="938510"/>
                      <a:pt x="1771650" y="927927"/>
                    </a:cubicBezTo>
                  </a:path>
                </a:pathLst>
              </a:cu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pic>
          <p:nvPicPr>
            <p:cNvPr id="112" name="Picture 111"/>
            <p:cNvPicPr>
              <a:picLocks noChangeAspect="1"/>
            </p:cNvPicPr>
            <p:nvPr/>
          </p:nvPicPr>
          <p:blipFill>
            <a:blip r:embed="rId8"/>
            <a:stretch>
              <a:fillRect/>
            </a:stretch>
          </p:blipFill>
          <p:spPr>
            <a:xfrm>
              <a:off x="6335670" y="2242181"/>
              <a:ext cx="1012490" cy="274320"/>
            </a:xfrm>
            <a:prstGeom prst="rect">
              <a:avLst/>
            </a:prstGeom>
          </p:spPr>
        </p:pic>
      </p:grpSp>
      <p:grpSp>
        <p:nvGrpSpPr>
          <p:cNvPr id="1035" name="Group 1034"/>
          <p:cNvGrpSpPr/>
          <p:nvPr/>
        </p:nvGrpSpPr>
        <p:grpSpPr>
          <a:xfrm>
            <a:off x="3383597" y="1681486"/>
            <a:ext cx="2196119" cy="1623014"/>
            <a:chOff x="3589620" y="2245001"/>
            <a:chExt cx="2196119" cy="1623014"/>
          </a:xfrm>
        </p:grpSpPr>
        <p:sp>
          <p:nvSpPr>
            <p:cNvPr id="34" name="TextBox 33"/>
            <p:cNvSpPr txBox="1"/>
            <p:nvPr/>
          </p:nvSpPr>
          <p:spPr>
            <a:xfrm rot="1562909">
              <a:off x="4205025" y="3430633"/>
              <a:ext cx="530321" cy="383367"/>
            </a:xfrm>
            <a:prstGeom prst="rect">
              <a:avLst/>
            </a:prstGeom>
            <a:noFill/>
          </p:spPr>
          <p:txBody>
            <a:bodyPr wrap="square" rtlCol="0">
              <a:spAutoFit/>
            </a:bodyPr>
            <a:lstStyle/>
            <a:p>
              <a:r>
                <a:rPr lang="en-US" sz="1400" i="1" dirty="0" smtClean="0"/>
                <a:t>q</a:t>
              </a:r>
              <a:r>
                <a:rPr lang="en-US" sz="1400" i="1" baseline="-25000" dirty="0" smtClean="0"/>
                <a:t>1</a:t>
              </a:r>
              <a:endParaRPr lang="en-US" sz="1400" i="1" baseline="-25000" dirty="0"/>
            </a:p>
          </p:txBody>
        </p:sp>
        <p:sp>
          <p:nvSpPr>
            <p:cNvPr id="35" name="TextBox 34"/>
            <p:cNvSpPr txBox="1"/>
            <p:nvPr/>
          </p:nvSpPr>
          <p:spPr>
            <a:xfrm rot="1562909">
              <a:off x="4642096" y="3484648"/>
              <a:ext cx="754936" cy="383367"/>
            </a:xfrm>
            <a:prstGeom prst="rect">
              <a:avLst/>
            </a:prstGeom>
            <a:noFill/>
          </p:spPr>
          <p:txBody>
            <a:bodyPr wrap="square" rtlCol="0">
              <a:spAutoFit/>
            </a:bodyPr>
            <a:lstStyle/>
            <a:p>
              <a:r>
                <a:rPr lang="en-US" sz="1400" i="1" dirty="0" smtClean="0"/>
                <a:t>q</a:t>
              </a:r>
              <a:r>
                <a:rPr lang="en-US" sz="1400" i="1" baseline="-25000" dirty="0" smtClean="0"/>
                <a:t>2</a:t>
              </a:r>
              <a:endParaRPr lang="en-US" sz="1400" i="1" baseline="-25000" dirty="0"/>
            </a:p>
          </p:txBody>
        </p:sp>
        <p:sp>
          <p:nvSpPr>
            <p:cNvPr id="36" name="TextBox 35"/>
            <p:cNvSpPr txBox="1"/>
            <p:nvPr/>
          </p:nvSpPr>
          <p:spPr>
            <a:xfrm rot="1562909">
              <a:off x="5105010" y="3481919"/>
              <a:ext cx="680729" cy="383367"/>
            </a:xfrm>
            <a:prstGeom prst="rect">
              <a:avLst/>
            </a:prstGeom>
            <a:noFill/>
          </p:spPr>
          <p:txBody>
            <a:bodyPr wrap="square" rtlCol="0">
              <a:spAutoFit/>
            </a:bodyPr>
            <a:lstStyle/>
            <a:p>
              <a:r>
                <a:rPr lang="en-US" sz="1400" i="1" dirty="0" smtClean="0"/>
                <a:t>q</a:t>
              </a:r>
              <a:r>
                <a:rPr lang="en-US" sz="1400" i="1" baseline="-25000" dirty="0" smtClean="0"/>
                <a:t>3</a:t>
              </a:r>
              <a:endParaRPr lang="en-US" sz="1400" i="1" baseline="-25000" dirty="0"/>
            </a:p>
          </p:txBody>
        </p:sp>
        <p:grpSp>
          <p:nvGrpSpPr>
            <p:cNvPr id="1034" name="Group 1033"/>
            <p:cNvGrpSpPr/>
            <p:nvPr/>
          </p:nvGrpSpPr>
          <p:grpSpPr>
            <a:xfrm>
              <a:off x="3589620" y="2245001"/>
              <a:ext cx="1887426" cy="1222287"/>
              <a:chOff x="3589620" y="2245001"/>
              <a:chExt cx="1887426" cy="1222287"/>
            </a:xfrm>
          </p:grpSpPr>
          <p:grpSp>
            <p:nvGrpSpPr>
              <p:cNvPr id="33" name="Group 32"/>
              <p:cNvGrpSpPr/>
              <p:nvPr/>
            </p:nvGrpSpPr>
            <p:grpSpPr>
              <a:xfrm>
                <a:off x="4168802" y="2452138"/>
                <a:ext cx="1308244" cy="1015150"/>
                <a:chOff x="1763486" y="3954689"/>
                <a:chExt cx="1823721" cy="1415143"/>
              </a:xfrm>
            </p:grpSpPr>
            <p:cxnSp>
              <p:nvCxnSpPr>
                <p:cNvPr id="39" name="Straight Arrow Connector 38"/>
                <p:cNvCxnSpPr/>
                <p:nvPr/>
              </p:nvCxnSpPr>
              <p:spPr>
                <a:xfrm flipV="1">
                  <a:off x="1768022" y="3954689"/>
                  <a:ext cx="0" cy="1415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763486" y="5366657"/>
                  <a:ext cx="1823721" cy="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3589620" y="2307623"/>
                <a:ext cx="639270" cy="383367"/>
              </a:xfrm>
              <a:prstGeom prst="rect">
                <a:avLst/>
              </a:prstGeom>
              <a:noFill/>
            </p:spPr>
            <p:txBody>
              <a:bodyPr wrap="square" rtlCol="0">
                <a:spAutoFit/>
              </a:bodyPr>
              <a:lstStyle/>
              <a:p>
                <a:r>
                  <a:rPr lang="en-US" sz="1400" dirty="0" smtClean="0"/>
                  <a:t>p(Q)</a:t>
                </a:r>
                <a:endParaRPr lang="en-US" sz="1400" dirty="0"/>
              </a:p>
            </p:txBody>
          </p:sp>
          <p:pic>
            <p:nvPicPr>
              <p:cNvPr id="113" name="Picture 112"/>
              <p:cNvPicPr>
                <a:picLocks noChangeAspect="1"/>
              </p:cNvPicPr>
              <p:nvPr/>
            </p:nvPicPr>
            <p:blipFill>
              <a:blip r:embed="rId9"/>
              <a:stretch>
                <a:fillRect/>
              </a:stretch>
            </p:blipFill>
            <p:spPr>
              <a:xfrm>
                <a:off x="4357586" y="2245001"/>
                <a:ext cx="1028700" cy="274320"/>
              </a:xfrm>
              <a:prstGeom prst="rect">
                <a:avLst/>
              </a:prstGeom>
            </p:spPr>
          </p:pic>
        </p:grpSp>
      </p:grpSp>
      <p:grpSp>
        <p:nvGrpSpPr>
          <p:cNvPr id="109" name="Group 108"/>
          <p:cNvGrpSpPr/>
          <p:nvPr/>
        </p:nvGrpSpPr>
        <p:grpSpPr>
          <a:xfrm>
            <a:off x="7539579" y="1685934"/>
            <a:ext cx="2516737" cy="2866066"/>
            <a:chOff x="7539579" y="1685934"/>
            <a:chExt cx="2516737" cy="2866066"/>
          </a:xfrm>
        </p:grpSpPr>
        <p:grpSp>
          <p:nvGrpSpPr>
            <p:cNvPr id="32" name="Group 31"/>
            <p:cNvGrpSpPr/>
            <p:nvPr/>
          </p:nvGrpSpPr>
          <p:grpSpPr>
            <a:xfrm>
              <a:off x="7539579" y="1685934"/>
              <a:ext cx="2516737" cy="2866066"/>
              <a:chOff x="7539579" y="1685934"/>
              <a:chExt cx="2516737" cy="2866066"/>
            </a:xfrm>
          </p:grpSpPr>
          <p:sp>
            <p:nvSpPr>
              <p:cNvPr id="89" name="TextBox 88"/>
              <p:cNvSpPr txBox="1"/>
              <p:nvPr/>
            </p:nvSpPr>
            <p:spPr>
              <a:xfrm>
                <a:off x="7539579" y="2833358"/>
                <a:ext cx="737936" cy="369332"/>
              </a:xfrm>
              <a:prstGeom prst="rect">
                <a:avLst/>
              </a:prstGeom>
              <a:noFill/>
            </p:spPr>
            <p:txBody>
              <a:bodyPr wrap="square" rtlCol="0">
                <a:spAutoFit/>
              </a:bodyPr>
              <a:lstStyle/>
              <a:p>
                <a:pPr algn="ctr"/>
                <a:r>
                  <a:rPr lang="en-US" dirty="0" smtClean="0"/>
                  <a:t>……</a:t>
                </a:r>
                <a:endParaRPr lang="en-US" dirty="0"/>
              </a:p>
            </p:txBody>
          </p:sp>
          <p:grpSp>
            <p:nvGrpSpPr>
              <p:cNvPr id="90" name="Group 89"/>
              <p:cNvGrpSpPr/>
              <p:nvPr/>
            </p:nvGrpSpPr>
            <p:grpSpPr>
              <a:xfrm>
                <a:off x="8173438" y="3047414"/>
                <a:ext cx="1809177" cy="1504586"/>
                <a:chOff x="3605263" y="4411516"/>
                <a:chExt cx="2522035" cy="2097427"/>
              </a:xfrm>
            </p:grpSpPr>
            <p:grpSp>
              <p:nvGrpSpPr>
                <p:cNvPr id="91" name="Group 90"/>
                <p:cNvGrpSpPr/>
                <p:nvPr/>
              </p:nvGrpSpPr>
              <p:grpSpPr>
                <a:xfrm>
                  <a:off x="4010855" y="4573390"/>
                  <a:ext cx="1823721" cy="1415143"/>
                  <a:chOff x="1763486" y="3954689"/>
                  <a:chExt cx="1823721" cy="1415143"/>
                </a:xfrm>
              </p:grpSpPr>
              <p:cxnSp>
                <p:nvCxnSpPr>
                  <p:cNvPr id="101" name="Straight Arrow Connector 100"/>
                  <p:cNvCxnSpPr/>
                  <p:nvPr/>
                </p:nvCxnSpPr>
                <p:spPr>
                  <a:xfrm flipV="1">
                    <a:off x="1768022" y="3954689"/>
                    <a:ext cx="0" cy="1415143"/>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1763486" y="5366657"/>
                    <a:ext cx="1823721" cy="90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92"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495" y="5098379"/>
                  <a:ext cx="365760" cy="274320"/>
                </a:xfrm>
                <a:prstGeom prst="rect">
                  <a:avLst/>
                </a:prstGeom>
                <a:noFill/>
                <a:ln>
                  <a:noFill/>
                  <a:prstDash val="sysDash"/>
                </a:ln>
                <a:extLst>
                  <a:ext uri="{909E8E84-426E-40DD-AFC4-6F175D3DCCD1}">
                    <a14:hiddenFill xmlns:a14="http://schemas.microsoft.com/office/drawing/2010/main">
                      <a:solidFill>
                        <a:srgbClr val="FFFFFF"/>
                      </a:solidFill>
                    </a14:hiddenFill>
                  </a:ext>
                </a:extLst>
              </p:spPr>
            </p:pic>
            <p:pic>
              <p:nvPicPr>
                <p:cNvPr id="93"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9929" y="5438341"/>
                  <a:ext cx="239833" cy="274320"/>
                </a:xfrm>
                <a:prstGeom prst="rect">
                  <a:avLst/>
                </a:prstGeom>
                <a:noFill/>
                <a:ln>
                  <a:noFill/>
                  <a:prstDash val="sysDash"/>
                </a:ln>
                <a:extLst>
                  <a:ext uri="{909E8E84-426E-40DD-AFC4-6F175D3DCCD1}">
                    <a14:hiddenFill xmlns:a14="http://schemas.microsoft.com/office/drawing/2010/main">
                      <a:solidFill>
                        <a:srgbClr val="FFFFFF"/>
                      </a:solidFill>
                    </a14:hiddenFill>
                  </a:ext>
                </a:extLst>
              </p:spPr>
            </p:pic>
            <p:pic>
              <p:nvPicPr>
                <p:cNvPr id="94"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312" y="5564233"/>
                  <a:ext cx="239833" cy="274320"/>
                </a:xfrm>
                <a:prstGeom prst="rect">
                  <a:avLst/>
                </a:prstGeom>
                <a:noFill/>
                <a:ln>
                  <a:noFill/>
                  <a:prstDash val="sysDash"/>
                </a:ln>
                <a:extLst>
                  <a:ext uri="{909E8E84-426E-40DD-AFC4-6F175D3DCCD1}">
                    <a14:hiddenFill xmlns:a14="http://schemas.microsoft.com/office/drawing/2010/main">
                      <a:solidFill>
                        <a:srgbClr val="FFFFFF"/>
                      </a:solidFill>
                    </a14:hiddenFill>
                  </a:ext>
                </a:extLst>
              </p:spPr>
            </p:pic>
            <p:pic>
              <p:nvPicPr>
                <p:cNvPr id="95" name="Picture 26" descr="http://www.clker.com/cliparts/f/0/2/3/12161809281371254023jean_victor_balin_tick.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7304" y="4834280"/>
                  <a:ext cx="365760" cy="274320"/>
                </a:xfrm>
                <a:prstGeom prst="rect">
                  <a:avLst/>
                </a:prstGeom>
                <a:noFill/>
                <a:ln>
                  <a:noFill/>
                  <a:prstDash val="sysDash"/>
                </a:ln>
                <a:extLst>
                  <a:ext uri="{909E8E84-426E-40DD-AFC4-6F175D3DCCD1}">
                    <a14:hiddenFill xmlns:a14="http://schemas.microsoft.com/office/drawing/2010/main">
                      <a:solidFill>
                        <a:srgbClr val="FFFFFF"/>
                      </a:solidFill>
                    </a14:hiddenFill>
                  </a:ext>
                </a:extLst>
              </p:spPr>
            </p:pic>
            <p:cxnSp>
              <p:nvCxnSpPr>
                <p:cNvPr id="96" name="Straight Arrow Connector 95"/>
                <p:cNvCxnSpPr>
                  <a:stCxn id="94" idx="0"/>
                  <a:endCxn id="92" idx="1"/>
                </p:cNvCxnSpPr>
                <p:nvPr/>
              </p:nvCxnSpPr>
              <p:spPr>
                <a:xfrm flipV="1">
                  <a:off x="4350229" y="5235540"/>
                  <a:ext cx="1067266" cy="328694"/>
                </a:xfrm>
                <a:prstGeom prst="straightConnector1">
                  <a:avLst/>
                </a:prstGeom>
                <a:ln w="28575">
                  <a:solidFill>
                    <a:schemeClr val="accent4">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7" name="Picture 28" descr="http://4.bp.blogspot.com/_ARsOshRz11g/TNFHkkKCwVI/AAAAAAAACmc/yctIV_tCqYE/s1600/polls_525px_X_mark.svg_1531_677876_answer_2_x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8435" y="5104388"/>
                  <a:ext cx="239833" cy="274320"/>
                </a:xfrm>
                <a:prstGeom prst="rect">
                  <a:avLst/>
                </a:prstGeom>
                <a:noFill/>
                <a:ln>
                  <a:noFill/>
                  <a:prstDash val="sysDash"/>
                </a:ln>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3605263" y="4411516"/>
                  <a:ext cx="568855" cy="534422"/>
                </a:xfrm>
                <a:prstGeom prst="rect">
                  <a:avLst/>
                </a:prstGeom>
                <a:noFill/>
                <a:ln>
                  <a:noFill/>
                  <a:prstDash val="sysDash"/>
                </a:ln>
              </p:spPr>
              <p:txBody>
                <a:bodyPr wrap="square" rtlCol="0">
                  <a:spAutoFit/>
                </a:bodyPr>
                <a:lstStyle/>
                <a:p>
                  <a:r>
                    <a:rPr lang="en-US" sz="1400" i="1" dirty="0" smtClean="0">
                      <a:solidFill>
                        <a:schemeClr val="bg2">
                          <a:lumMod val="75000"/>
                        </a:schemeClr>
                      </a:solidFill>
                    </a:rPr>
                    <a:t>f</a:t>
                  </a:r>
                  <a:r>
                    <a:rPr lang="en-US" sz="1400" i="1" baseline="-25000" dirty="0" smtClean="0">
                      <a:solidFill>
                        <a:schemeClr val="bg2">
                          <a:lumMod val="75000"/>
                        </a:schemeClr>
                      </a:solidFill>
                    </a:rPr>
                    <a:t>1</a:t>
                  </a:r>
                  <a:endParaRPr lang="en-US" sz="1400" i="1" baseline="-25000" dirty="0">
                    <a:solidFill>
                      <a:schemeClr val="bg2">
                        <a:lumMod val="75000"/>
                      </a:schemeClr>
                    </a:solidFill>
                  </a:endParaRPr>
                </a:p>
              </p:txBody>
            </p:sp>
            <p:sp>
              <p:nvSpPr>
                <p:cNvPr id="99" name="TextBox 98"/>
                <p:cNvSpPr txBox="1"/>
                <p:nvPr/>
              </p:nvSpPr>
              <p:spPr>
                <a:xfrm>
                  <a:off x="4018577" y="5974521"/>
                  <a:ext cx="1905000" cy="429048"/>
                </a:xfrm>
                <a:prstGeom prst="rect">
                  <a:avLst/>
                </a:prstGeom>
                <a:noFill/>
                <a:ln>
                  <a:noFill/>
                  <a:prstDash val="sysDash"/>
                </a:ln>
              </p:spPr>
              <p:txBody>
                <a:bodyPr wrap="square" rtlCol="0">
                  <a:spAutoFit/>
                </a:bodyPr>
                <a:lstStyle/>
                <a:p>
                  <a:pPr algn="ctr"/>
                  <a:r>
                    <a:rPr lang="en-US" sz="1400" dirty="0" smtClean="0">
                      <a:solidFill>
                        <a:schemeClr val="bg2">
                          <a:lumMod val="75000"/>
                        </a:schemeClr>
                      </a:solidFill>
                    </a:rPr>
                    <a:t>Group c</a:t>
                  </a:r>
                  <a:endParaRPr lang="en-US" sz="1400" dirty="0">
                    <a:solidFill>
                      <a:schemeClr val="bg2">
                        <a:lumMod val="75000"/>
                      </a:schemeClr>
                    </a:solidFill>
                  </a:endParaRPr>
                </a:p>
              </p:txBody>
            </p:sp>
            <p:sp>
              <p:nvSpPr>
                <p:cNvPr id="100" name="TextBox 99"/>
                <p:cNvSpPr txBox="1"/>
                <p:nvPr/>
              </p:nvSpPr>
              <p:spPr>
                <a:xfrm>
                  <a:off x="5599266" y="5974521"/>
                  <a:ext cx="528032" cy="534422"/>
                </a:xfrm>
                <a:prstGeom prst="rect">
                  <a:avLst/>
                </a:prstGeom>
                <a:noFill/>
                <a:ln>
                  <a:noFill/>
                  <a:prstDash val="sysDash"/>
                </a:ln>
              </p:spPr>
              <p:txBody>
                <a:bodyPr wrap="square" rtlCol="0">
                  <a:spAutoFit/>
                </a:bodyPr>
                <a:lstStyle/>
                <a:p>
                  <a:r>
                    <a:rPr lang="en-US" sz="1400" i="1" dirty="0" smtClean="0">
                      <a:solidFill>
                        <a:schemeClr val="bg2">
                          <a:lumMod val="75000"/>
                        </a:schemeClr>
                      </a:solidFill>
                    </a:rPr>
                    <a:t>f</a:t>
                  </a:r>
                  <a:r>
                    <a:rPr lang="en-US" sz="1400" i="1" baseline="-25000" dirty="0" smtClean="0">
                      <a:solidFill>
                        <a:schemeClr val="bg2">
                          <a:lumMod val="75000"/>
                        </a:schemeClr>
                      </a:solidFill>
                    </a:rPr>
                    <a:t>2</a:t>
                  </a:r>
                  <a:endParaRPr lang="en-US" sz="1400" i="1" baseline="-25000" dirty="0">
                    <a:solidFill>
                      <a:schemeClr val="bg2">
                        <a:lumMod val="75000"/>
                      </a:schemeClr>
                    </a:solidFill>
                  </a:endParaRPr>
                </a:p>
              </p:txBody>
            </p:sp>
          </p:grpSp>
          <p:grpSp>
            <p:nvGrpSpPr>
              <p:cNvPr id="1032" name="Group 1031"/>
              <p:cNvGrpSpPr/>
              <p:nvPr/>
            </p:nvGrpSpPr>
            <p:grpSpPr>
              <a:xfrm>
                <a:off x="7865274" y="1685934"/>
                <a:ext cx="2191042" cy="1655419"/>
                <a:chOff x="7855397" y="2249449"/>
                <a:chExt cx="2191042" cy="1655419"/>
              </a:xfrm>
            </p:grpSpPr>
            <p:grpSp>
              <p:nvGrpSpPr>
                <p:cNvPr id="103" name="Group 102"/>
                <p:cNvGrpSpPr/>
                <p:nvPr/>
              </p:nvGrpSpPr>
              <p:grpSpPr>
                <a:xfrm>
                  <a:off x="7855397" y="2332086"/>
                  <a:ext cx="2191042" cy="1572782"/>
                  <a:chOff x="3202920" y="2543335"/>
                  <a:chExt cx="3054360" cy="2192494"/>
                </a:xfrm>
              </p:grpSpPr>
              <p:grpSp>
                <p:nvGrpSpPr>
                  <p:cNvPr id="104" name="Group 103"/>
                  <p:cNvGrpSpPr/>
                  <p:nvPr/>
                </p:nvGrpSpPr>
                <p:grpSpPr>
                  <a:xfrm>
                    <a:off x="4003235" y="2752133"/>
                    <a:ext cx="1823721" cy="1415143"/>
                    <a:chOff x="1763486" y="3954689"/>
                    <a:chExt cx="1823721" cy="1415143"/>
                  </a:xfrm>
                </p:grpSpPr>
                <p:cxnSp>
                  <p:nvCxnSpPr>
                    <p:cNvPr id="110" name="Straight Arrow Connector 109"/>
                    <p:cNvCxnSpPr/>
                    <p:nvPr/>
                  </p:nvCxnSpPr>
                  <p:spPr>
                    <a:xfrm flipV="1">
                      <a:off x="1768022" y="3954689"/>
                      <a:ext cx="0" cy="1415143"/>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1763486" y="5366657"/>
                      <a:ext cx="1823721" cy="90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3202920" y="2543335"/>
                    <a:ext cx="1011006" cy="534422"/>
                  </a:xfrm>
                  <a:prstGeom prst="rect">
                    <a:avLst/>
                  </a:prstGeom>
                  <a:noFill/>
                  <a:ln>
                    <a:noFill/>
                    <a:prstDash val="sysDash"/>
                  </a:ln>
                </p:spPr>
                <p:txBody>
                  <a:bodyPr wrap="square" rtlCol="0">
                    <a:spAutoFit/>
                  </a:bodyPr>
                  <a:lstStyle/>
                  <a:p>
                    <a:r>
                      <a:rPr lang="en-US" sz="1400" dirty="0" smtClean="0">
                        <a:solidFill>
                          <a:schemeClr val="bg2">
                            <a:lumMod val="75000"/>
                          </a:schemeClr>
                        </a:solidFill>
                      </a:rPr>
                      <a:t>p(Q)</a:t>
                    </a:r>
                    <a:endParaRPr lang="en-US" sz="1400" dirty="0">
                      <a:solidFill>
                        <a:schemeClr val="bg2">
                          <a:lumMod val="75000"/>
                        </a:schemeClr>
                      </a:solidFill>
                    </a:endParaRPr>
                  </a:p>
                </p:txBody>
              </p:sp>
              <p:sp>
                <p:nvSpPr>
                  <p:cNvPr id="106" name="TextBox 105"/>
                  <p:cNvSpPr txBox="1"/>
                  <p:nvPr/>
                </p:nvSpPr>
                <p:spPr>
                  <a:xfrm rot="1562909">
                    <a:off x="4053730" y="4126108"/>
                    <a:ext cx="739280" cy="534422"/>
                  </a:xfrm>
                  <a:prstGeom prst="rect">
                    <a:avLst/>
                  </a:prstGeom>
                  <a:noFill/>
                  <a:ln>
                    <a:noFill/>
                    <a:prstDash val="sysDash"/>
                  </a:ln>
                </p:spPr>
                <p:txBody>
                  <a:bodyPr wrap="square" rtlCol="0">
                    <a:spAutoFit/>
                  </a:bodyPr>
                  <a:lstStyle/>
                  <a:p>
                    <a:r>
                      <a:rPr lang="en-US" sz="1400" i="1" dirty="0" smtClean="0">
                        <a:solidFill>
                          <a:schemeClr val="bg2">
                            <a:lumMod val="75000"/>
                          </a:schemeClr>
                        </a:solidFill>
                      </a:rPr>
                      <a:t>q</a:t>
                    </a:r>
                    <a:r>
                      <a:rPr lang="en-US" sz="1400" i="1" baseline="-25000" dirty="0" smtClean="0">
                        <a:solidFill>
                          <a:schemeClr val="bg2">
                            <a:lumMod val="75000"/>
                          </a:schemeClr>
                        </a:solidFill>
                      </a:rPr>
                      <a:t>1</a:t>
                    </a:r>
                    <a:endParaRPr lang="en-US" sz="1400" i="1" baseline="-25000" dirty="0">
                      <a:solidFill>
                        <a:schemeClr val="bg2">
                          <a:lumMod val="75000"/>
                        </a:schemeClr>
                      </a:solidFill>
                    </a:endParaRPr>
                  </a:p>
                </p:txBody>
              </p:sp>
              <p:sp>
                <p:nvSpPr>
                  <p:cNvPr id="107" name="TextBox 106"/>
                  <p:cNvSpPr txBox="1"/>
                  <p:nvPr/>
                </p:nvSpPr>
                <p:spPr>
                  <a:xfrm rot="1562909">
                    <a:off x="4663015" y="4201407"/>
                    <a:ext cx="1052399" cy="534422"/>
                  </a:xfrm>
                  <a:prstGeom prst="rect">
                    <a:avLst/>
                  </a:prstGeom>
                  <a:noFill/>
                  <a:ln>
                    <a:noFill/>
                    <a:prstDash val="sysDash"/>
                  </a:ln>
                </p:spPr>
                <p:txBody>
                  <a:bodyPr wrap="square" rtlCol="0">
                    <a:spAutoFit/>
                  </a:bodyPr>
                  <a:lstStyle/>
                  <a:p>
                    <a:r>
                      <a:rPr lang="en-US" sz="1400" i="1" dirty="0" smtClean="0">
                        <a:solidFill>
                          <a:schemeClr val="bg2">
                            <a:lumMod val="75000"/>
                          </a:schemeClr>
                        </a:solidFill>
                      </a:rPr>
                      <a:t>q</a:t>
                    </a:r>
                    <a:r>
                      <a:rPr lang="en-US" sz="1400" i="1" baseline="-25000" dirty="0" smtClean="0">
                        <a:solidFill>
                          <a:schemeClr val="bg2">
                            <a:lumMod val="75000"/>
                          </a:schemeClr>
                        </a:solidFill>
                      </a:rPr>
                      <a:t>2</a:t>
                    </a:r>
                    <a:endParaRPr lang="en-US" sz="1400" i="1" baseline="-25000" dirty="0">
                      <a:solidFill>
                        <a:schemeClr val="bg2">
                          <a:lumMod val="75000"/>
                        </a:schemeClr>
                      </a:solidFill>
                    </a:endParaRPr>
                  </a:p>
                </p:txBody>
              </p:sp>
              <p:sp>
                <p:nvSpPr>
                  <p:cNvPr id="108" name="TextBox 107"/>
                  <p:cNvSpPr txBox="1"/>
                  <p:nvPr/>
                </p:nvSpPr>
                <p:spPr>
                  <a:xfrm rot="1562909">
                    <a:off x="5308329" y="4197602"/>
                    <a:ext cx="948951" cy="534422"/>
                  </a:xfrm>
                  <a:prstGeom prst="rect">
                    <a:avLst/>
                  </a:prstGeom>
                  <a:noFill/>
                  <a:ln>
                    <a:noFill/>
                    <a:prstDash val="sysDash"/>
                  </a:ln>
                </p:spPr>
                <p:txBody>
                  <a:bodyPr wrap="square" rtlCol="0">
                    <a:spAutoFit/>
                  </a:bodyPr>
                  <a:lstStyle/>
                  <a:p>
                    <a:r>
                      <a:rPr lang="en-US" sz="1400" i="1" dirty="0" smtClean="0">
                        <a:solidFill>
                          <a:schemeClr val="bg2">
                            <a:lumMod val="75000"/>
                          </a:schemeClr>
                        </a:solidFill>
                      </a:rPr>
                      <a:t>q</a:t>
                    </a:r>
                    <a:r>
                      <a:rPr lang="en-US" sz="1400" i="1" baseline="-25000" dirty="0" smtClean="0">
                        <a:solidFill>
                          <a:schemeClr val="bg2">
                            <a:lumMod val="75000"/>
                          </a:schemeClr>
                        </a:solidFill>
                      </a:rPr>
                      <a:t>3</a:t>
                    </a:r>
                    <a:endParaRPr lang="en-US" sz="1400" i="1" baseline="-25000" dirty="0">
                      <a:solidFill>
                        <a:schemeClr val="bg2">
                          <a:lumMod val="75000"/>
                        </a:schemeClr>
                      </a:solidFill>
                    </a:endParaRPr>
                  </a:p>
                </p:txBody>
              </p:sp>
            </p:grpSp>
            <p:pic>
              <p:nvPicPr>
                <p:cNvPr id="114" name="Picture 113"/>
                <p:cNvPicPr>
                  <a:picLocks noChangeAspect="1"/>
                </p:cNvPicPr>
                <p:nvPr/>
              </p:nvPicPr>
              <p:blipFill>
                <a:blip r:embed="rId10"/>
                <a:stretch>
                  <a:fillRect/>
                </a:stretch>
              </p:blipFill>
              <p:spPr>
                <a:xfrm>
                  <a:off x="8570540" y="2249449"/>
                  <a:ext cx="977577" cy="274320"/>
                </a:xfrm>
                <a:prstGeom prst="rect">
                  <a:avLst/>
                </a:prstGeom>
              </p:spPr>
            </p:pic>
          </p:grpSp>
        </p:grpSp>
        <p:sp>
          <p:nvSpPr>
            <p:cNvPr id="1039" name="Freeform 1038"/>
            <p:cNvSpPr/>
            <p:nvPr/>
          </p:nvSpPr>
          <p:spPr>
            <a:xfrm>
              <a:off x="8463753" y="2179528"/>
              <a:ext cx="1174587" cy="786650"/>
            </a:xfrm>
            <a:custGeom>
              <a:avLst/>
              <a:gdLst>
                <a:gd name="connsiteX0" fmla="*/ 0 w 1850571"/>
                <a:gd name="connsiteY0" fmla="*/ 1230784 h 1274327"/>
                <a:gd name="connsiteX1" fmla="*/ 707571 w 1850571"/>
                <a:gd name="connsiteY1" fmla="*/ 719155 h 1274327"/>
                <a:gd name="connsiteX2" fmla="*/ 1001485 w 1850571"/>
                <a:gd name="connsiteY2" fmla="*/ 1089270 h 1274327"/>
                <a:gd name="connsiteX3" fmla="*/ 1349828 w 1850571"/>
                <a:gd name="connsiteY3" fmla="*/ 698 h 1274327"/>
                <a:gd name="connsiteX4" fmla="*/ 1850571 w 1850571"/>
                <a:gd name="connsiteY4" fmla="*/ 1274327 h 1274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571" h="1274327">
                  <a:moveTo>
                    <a:pt x="0" y="1230784"/>
                  </a:moveTo>
                  <a:cubicBezTo>
                    <a:pt x="270328" y="986762"/>
                    <a:pt x="540657" y="742741"/>
                    <a:pt x="707571" y="719155"/>
                  </a:cubicBezTo>
                  <a:cubicBezTo>
                    <a:pt x="874485" y="695569"/>
                    <a:pt x="894442" y="1209013"/>
                    <a:pt x="1001485" y="1089270"/>
                  </a:cubicBezTo>
                  <a:cubicBezTo>
                    <a:pt x="1108528" y="969527"/>
                    <a:pt x="1208314" y="-30145"/>
                    <a:pt x="1349828" y="698"/>
                  </a:cubicBezTo>
                  <a:cubicBezTo>
                    <a:pt x="1491342" y="31541"/>
                    <a:pt x="1670956" y="652934"/>
                    <a:pt x="1850571" y="1274327"/>
                  </a:cubicBezTo>
                </a:path>
              </a:pathLst>
            </a:cu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42" name="Straight Arrow Connector 1041"/>
          <p:cNvCxnSpPr/>
          <p:nvPr/>
        </p:nvCxnSpPr>
        <p:spPr>
          <a:xfrm flipH="1" flipV="1">
            <a:off x="3635281" y="4149361"/>
            <a:ext cx="337021" cy="1389215"/>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V="1">
            <a:off x="3969213" y="4958083"/>
            <a:ext cx="1556018" cy="584501"/>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5964990" y="4767943"/>
            <a:ext cx="1344221" cy="704884"/>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7306122" y="4628391"/>
            <a:ext cx="1031999" cy="848443"/>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flipV="1">
            <a:off x="9289077" y="5051667"/>
            <a:ext cx="1214234" cy="440043"/>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flipV="1">
            <a:off x="10104420" y="4509068"/>
            <a:ext cx="395802" cy="986649"/>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6" name="TextBox 1055"/>
          <p:cNvSpPr txBox="1"/>
          <p:nvPr/>
        </p:nvSpPr>
        <p:spPr>
          <a:xfrm>
            <a:off x="4680698" y="5756332"/>
            <a:ext cx="531113" cy="369332"/>
          </a:xfrm>
          <a:prstGeom prst="rect">
            <a:avLst/>
          </a:prstGeom>
          <a:noFill/>
        </p:spPr>
        <p:txBody>
          <a:bodyPr wrap="square" rtlCol="0">
            <a:spAutoFit/>
          </a:bodyPr>
          <a:lstStyle/>
          <a:p>
            <a:r>
              <a:rPr lang="en-US" b="1" dirty="0" smtClean="0"/>
              <a:t>…</a:t>
            </a:r>
            <a:endParaRPr lang="en-US" b="1" dirty="0"/>
          </a:p>
        </p:txBody>
      </p:sp>
      <p:sp>
        <p:nvSpPr>
          <p:cNvPr id="170" name="TextBox 169"/>
          <p:cNvSpPr txBox="1"/>
          <p:nvPr/>
        </p:nvSpPr>
        <p:spPr>
          <a:xfrm>
            <a:off x="7854990" y="5770912"/>
            <a:ext cx="531113" cy="369332"/>
          </a:xfrm>
          <a:prstGeom prst="rect">
            <a:avLst/>
          </a:prstGeom>
          <a:noFill/>
        </p:spPr>
        <p:txBody>
          <a:bodyPr wrap="square" rtlCol="0">
            <a:spAutoFit/>
          </a:bodyPr>
          <a:lstStyle/>
          <a:p>
            <a:r>
              <a:rPr lang="en-US" b="1" dirty="0" smtClean="0"/>
              <a:t>…</a:t>
            </a:r>
            <a:endParaRPr lang="en-US" b="1" dirty="0"/>
          </a:p>
        </p:txBody>
      </p:sp>
      <p:sp>
        <p:nvSpPr>
          <p:cNvPr id="171" name="TextBox 170"/>
          <p:cNvSpPr txBox="1"/>
          <p:nvPr/>
        </p:nvSpPr>
        <p:spPr>
          <a:xfrm>
            <a:off x="11125400" y="5778679"/>
            <a:ext cx="531113" cy="369332"/>
          </a:xfrm>
          <a:prstGeom prst="rect">
            <a:avLst/>
          </a:prstGeom>
          <a:noFill/>
        </p:spPr>
        <p:txBody>
          <a:bodyPr wrap="square" rtlCol="0">
            <a:spAutoFit/>
          </a:bodyPr>
          <a:lstStyle/>
          <a:p>
            <a:r>
              <a:rPr lang="en-US" b="1" dirty="0" smtClean="0"/>
              <a:t>…</a:t>
            </a:r>
            <a:endParaRPr lang="en-US" b="1" dirty="0"/>
          </a:p>
        </p:txBody>
      </p:sp>
      <p:pic>
        <p:nvPicPr>
          <p:cNvPr id="1057" name="Picture 1056"/>
          <p:cNvPicPr>
            <a:picLocks noChangeAspect="1"/>
          </p:cNvPicPr>
          <p:nvPr/>
        </p:nvPicPr>
        <p:blipFill>
          <a:blip r:embed="rId11"/>
          <a:stretch>
            <a:fillRect/>
          </a:stretch>
        </p:blipFill>
        <p:spPr>
          <a:xfrm>
            <a:off x="2952449" y="5216031"/>
            <a:ext cx="446069" cy="201168"/>
          </a:xfrm>
          <a:prstGeom prst="rect">
            <a:avLst/>
          </a:prstGeom>
        </p:spPr>
      </p:pic>
      <p:pic>
        <p:nvPicPr>
          <p:cNvPr id="1058" name="Picture 1057"/>
          <p:cNvPicPr>
            <a:picLocks noChangeAspect="1"/>
          </p:cNvPicPr>
          <p:nvPr/>
        </p:nvPicPr>
        <p:blipFill>
          <a:blip r:embed="rId12"/>
          <a:stretch>
            <a:fillRect/>
          </a:stretch>
        </p:blipFill>
        <p:spPr>
          <a:xfrm>
            <a:off x="6097431" y="5241529"/>
            <a:ext cx="447761" cy="201168"/>
          </a:xfrm>
          <a:prstGeom prst="rect">
            <a:avLst/>
          </a:prstGeom>
        </p:spPr>
      </p:pic>
      <p:pic>
        <p:nvPicPr>
          <p:cNvPr id="1059" name="Picture 1058"/>
          <p:cNvPicPr>
            <a:picLocks noChangeAspect="1"/>
          </p:cNvPicPr>
          <p:nvPr/>
        </p:nvPicPr>
        <p:blipFill>
          <a:blip r:embed="rId13"/>
          <a:stretch>
            <a:fillRect/>
          </a:stretch>
        </p:blipFill>
        <p:spPr>
          <a:xfrm>
            <a:off x="9339301" y="5320525"/>
            <a:ext cx="441695" cy="201168"/>
          </a:xfrm>
          <a:prstGeom prst="rect">
            <a:avLst/>
          </a:prstGeom>
        </p:spPr>
      </p:pic>
      <p:sp>
        <p:nvSpPr>
          <p:cNvPr id="153" name="Arc 152"/>
          <p:cNvSpPr/>
          <p:nvPr/>
        </p:nvSpPr>
        <p:spPr>
          <a:xfrm>
            <a:off x="-1111029" y="4512863"/>
            <a:ext cx="7352094" cy="1560101"/>
          </a:xfrm>
          <a:prstGeom prst="arc">
            <a:avLst>
              <a:gd name="adj1" fmla="val 16756729"/>
              <a:gd name="adj2" fmla="val 21449870"/>
            </a:avLst>
          </a:prstGeom>
          <a:ln w="19050">
            <a:solidFill>
              <a:schemeClr val="tx2">
                <a:lumMod val="60000"/>
                <a:lumOff val="4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Arc 153"/>
          <p:cNvSpPr/>
          <p:nvPr/>
        </p:nvSpPr>
        <p:spPr>
          <a:xfrm>
            <a:off x="-2070330" y="4494241"/>
            <a:ext cx="11452509" cy="1814328"/>
          </a:xfrm>
          <a:prstGeom prst="arc">
            <a:avLst>
              <a:gd name="adj1" fmla="val 13339998"/>
              <a:gd name="adj2" fmla="val 21513475"/>
            </a:avLst>
          </a:prstGeom>
          <a:ln w="19050">
            <a:solidFill>
              <a:schemeClr val="tx2">
                <a:lumMod val="60000"/>
                <a:lumOff val="4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31" name="Straight Arrow Connector 1030"/>
          <p:cNvCxnSpPr/>
          <p:nvPr/>
        </p:nvCxnSpPr>
        <p:spPr>
          <a:xfrm>
            <a:off x="2675827" y="4511503"/>
            <a:ext cx="502044" cy="663660"/>
          </a:xfrm>
          <a:prstGeom prst="straightConnector1">
            <a:avLst/>
          </a:prstGeom>
          <a:ln w="19050">
            <a:solidFill>
              <a:schemeClr val="tx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75907" y="3561686"/>
            <a:ext cx="2426153" cy="1066705"/>
            <a:chOff x="375907" y="3561686"/>
            <a:chExt cx="2426153" cy="1066705"/>
          </a:xfrm>
        </p:grpSpPr>
        <p:pic>
          <p:nvPicPr>
            <p:cNvPr id="1026" name="Picture 1025"/>
            <p:cNvPicPr>
              <a:picLocks noChangeAspect="1"/>
            </p:cNvPicPr>
            <p:nvPr/>
          </p:nvPicPr>
          <p:blipFill>
            <a:blip r:embed="rId14"/>
            <a:stretch>
              <a:fillRect/>
            </a:stretch>
          </p:blipFill>
          <p:spPr>
            <a:xfrm>
              <a:off x="375907" y="3561686"/>
              <a:ext cx="2426153" cy="338191"/>
            </a:xfrm>
            <a:prstGeom prst="rect">
              <a:avLst/>
            </a:prstGeom>
          </p:spPr>
        </p:pic>
        <p:grpSp>
          <p:nvGrpSpPr>
            <p:cNvPr id="1045" name="Group 1044"/>
            <p:cNvGrpSpPr/>
            <p:nvPr/>
          </p:nvGrpSpPr>
          <p:grpSpPr>
            <a:xfrm>
              <a:off x="640873" y="4374391"/>
              <a:ext cx="1828542" cy="254000"/>
              <a:chOff x="329554" y="4428883"/>
              <a:chExt cx="1828542" cy="254000"/>
            </a:xfrm>
          </p:grpSpPr>
          <p:sp>
            <p:nvSpPr>
              <p:cNvPr id="166" name="Rectangle 165"/>
              <p:cNvSpPr/>
              <p:nvPr/>
            </p:nvSpPr>
            <p:spPr>
              <a:xfrm>
                <a:off x="329554" y="4428883"/>
                <a:ext cx="422139"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753761" y="4428883"/>
                <a:ext cx="353533" cy="254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107294" y="4428883"/>
                <a:ext cx="471487" cy="25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583472" y="4428883"/>
                <a:ext cx="574624" cy="254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8" name="Picture 1037"/>
            <p:cNvPicPr>
              <a:picLocks noChangeAspect="1"/>
            </p:cNvPicPr>
            <p:nvPr/>
          </p:nvPicPr>
          <p:blipFill>
            <a:blip r:embed="rId15"/>
            <a:stretch>
              <a:fillRect/>
            </a:stretch>
          </p:blipFill>
          <p:spPr>
            <a:xfrm>
              <a:off x="713401" y="4102035"/>
              <a:ext cx="276281" cy="221025"/>
            </a:xfrm>
            <a:prstGeom prst="rect">
              <a:avLst/>
            </a:prstGeom>
          </p:spPr>
        </p:pic>
        <p:pic>
          <p:nvPicPr>
            <p:cNvPr id="1041" name="Picture 1040"/>
            <p:cNvPicPr>
              <a:picLocks noChangeAspect="1"/>
            </p:cNvPicPr>
            <p:nvPr/>
          </p:nvPicPr>
          <p:blipFill>
            <a:blip r:embed="rId16"/>
            <a:stretch>
              <a:fillRect/>
            </a:stretch>
          </p:blipFill>
          <p:spPr>
            <a:xfrm>
              <a:off x="1113065" y="4121119"/>
              <a:ext cx="285803" cy="219456"/>
            </a:xfrm>
            <a:prstGeom prst="rect">
              <a:avLst/>
            </a:prstGeom>
          </p:spPr>
        </p:pic>
        <p:pic>
          <p:nvPicPr>
            <p:cNvPr id="1043" name="Picture 1042"/>
            <p:cNvPicPr>
              <a:picLocks noChangeAspect="1"/>
            </p:cNvPicPr>
            <p:nvPr/>
          </p:nvPicPr>
          <p:blipFill>
            <a:blip r:embed="rId17"/>
            <a:stretch>
              <a:fillRect/>
            </a:stretch>
          </p:blipFill>
          <p:spPr>
            <a:xfrm>
              <a:off x="1545114" y="4114823"/>
              <a:ext cx="289283" cy="219456"/>
            </a:xfrm>
            <a:prstGeom prst="rect">
              <a:avLst/>
            </a:prstGeom>
          </p:spPr>
        </p:pic>
        <p:pic>
          <p:nvPicPr>
            <p:cNvPr id="1044" name="Picture 1043"/>
            <p:cNvPicPr>
              <a:picLocks noChangeAspect="1"/>
            </p:cNvPicPr>
            <p:nvPr/>
          </p:nvPicPr>
          <p:blipFill>
            <a:blip r:embed="rId18"/>
            <a:stretch>
              <a:fillRect/>
            </a:stretch>
          </p:blipFill>
          <p:spPr>
            <a:xfrm>
              <a:off x="2012198" y="4112538"/>
              <a:ext cx="296011" cy="219456"/>
            </a:xfrm>
            <a:prstGeom prst="rect">
              <a:avLst/>
            </a:prstGeom>
          </p:spPr>
        </p:pic>
      </p:grpSp>
      <p:pic>
        <p:nvPicPr>
          <p:cNvPr id="1046" name="Picture 1045"/>
          <p:cNvPicPr>
            <a:picLocks noChangeAspect="1"/>
          </p:cNvPicPr>
          <p:nvPr/>
        </p:nvPicPr>
        <p:blipFill>
          <a:blip r:embed="rId19"/>
          <a:stretch>
            <a:fillRect/>
          </a:stretch>
        </p:blipFill>
        <p:spPr>
          <a:xfrm>
            <a:off x="2351741" y="4918688"/>
            <a:ext cx="444802" cy="320040"/>
          </a:xfrm>
          <a:prstGeom prst="rect">
            <a:avLst/>
          </a:prstGeom>
        </p:spPr>
      </p:pic>
      <p:pic>
        <p:nvPicPr>
          <p:cNvPr id="1047" name="Picture 1046"/>
          <p:cNvPicPr>
            <a:picLocks noChangeAspect="1"/>
          </p:cNvPicPr>
          <p:nvPr/>
        </p:nvPicPr>
        <p:blipFill>
          <a:blip r:embed="rId20"/>
          <a:stretch>
            <a:fillRect/>
          </a:stretch>
        </p:blipFill>
        <p:spPr>
          <a:xfrm>
            <a:off x="1042152" y="4919003"/>
            <a:ext cx="1071559" cy="323849"/>
          </a:xfrm>
          <a:prstGeom prst="rect">
            <a:avLst/>
          </a:prstGeom>
        </p:spPr>
      </p:pic>
      <p:cxnSp>
        <p:nvCxnSpPr>
          <p:cNvPr id="1050" name="Straight Arrow Connector 1049"/>
          <p:cNvCxnSpPr>
            <a:stCxn id="169" idx="2"/>
            <a:endCxn id="1047" idx="0"/>
          </p:cNvCxnSpPr>
          <p:nvPr/>
        </p:nvCxnSpPr>
        <p:spPr>
          <a:xfrm flipH="1">
            <a:off x="1577932" y="4628391"/>
            <a:ext cx="604171" cy="2906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2"/>
            <a:endCxn id="1046" idx="0"/>
          </p:cNvCxnSpPr>
          <p:nvPr/>
        </p:nvCxnSpPr>
        <p:spPr>
          <a:xfrm>
            <a:off x="2182103" y="4628391"/>
            <a:ext cx="392039" cy="2902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8358021" y="47026"/>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latin typeface="Arial Black" pitchFamily="34" charset="0"/>
              </a:rPr>
              <a:t>Our </a:t>
            </a:r>
            <a:r>
              <a:rPr lang="en-US" dirty="0" smtClean="0">
                <a:latin typeface="Arial Black" pitchFamily="34" charset="0"/>
              </a:rPr>
              <a:t>Contribution</a:t>
            </a:r>
            <a:endParaRPr lang="en-US" dirty="0">
              <a:latin typeface="Arial Black" pitchFamily="34" charset="0"/>
            </a:endParaRPr>
          </a:p>
        </p:txBody>
      </p:sp>
      <p:sp>
        <p:nvSpPr>
          <p:cNvPr id="115" name="Date Placeholder 114"/>
          <p:cNvSpPr>
            <a:spLocks noGrp="1"/>
          </p:cNvSpPr>
          <p:nvPr>
            <p:ph type="dt" sz="half" idx="10"/>
          </p:nvPr>
        </p:nvSpPr>
        <p:spPr/>
        <p:txBody>
          <a:bodyPr/>
          <a:lstStyle/>
          <a:p>
            <a:fld id="{8B3B62BD-D222-42C0-9695-FE0C100EE49A}" type="datetime1">
              <a:rPr lang="en-US" smtClean="0"/>
              <a:t>2/26/2014</a:t>
            </a:fld>
            <a:endParaRPr lang="en-US"/>
          </a:p>
        </p:txBody>
      </p:sp>
      <p:sp>
        <p:nvSpPr>
          <p:cNvPr id="116" name="Footer Placeholder 115"/>
          <p:cNvSpPr>
            <a:spLocks noGrp="1"/>
          </p:cNvSpPr>
          <p:nvPr>
            <p:ph type="ftr" sz="quarter" idx="11"/>
          </p:nvPr>
        </p:nvSpPr>
        <p:spPr/>
        <p:txBody>
          <a:bodyPr/>
          <a:lstStyle/>
          <a:p>
            <a:r>
              <a:rPr lang="en-US" smtClean="0"/>
              <a:t>WSDM'2014 @ New York City</a:t>
            </a:r>
            <a:endParaRPr lang="en-US"/>
          </a:p>
        </p:txBody>
      </p:sp>
      <p:sp>
        <p:nvSpPr>
          <p:cNvPr id="117" name="Slide Number Placeholder 116"/>
          <p:cNvSpPr>
            <a:spLocks noGrp="1"/>
          </p:cNvSpPr>
          <p:nvPr>
            <p:ph type="sldNum" sz="quarter" idx="12"/>
          </p:nvPr>
        </p:nvSpPr>
        <p:spPr/>
        <p:txBody>
          <a:bodyPr/>
          <a:lstStyle/>
          <a:p>
            <a:fld id="{3D083247-AE01-4CE0-8B06-309096672FD6}" type="slidenum">
              <a:rPr lang="en-US" smtClean="0"/>
              <a:t>9</a:t>
            </a:fld>
            <a:endParaRPr lang="en-US"/>
          </a:p>
        </p:txBody>
      </p:sp>
    </p:spTree>
    <p:extLst>
      <p:ext uri="{BB962C8B-B14F-4D97-AF65-F5344CB8AC3E}">
        <p14:creationId xmlns:p14="http://schemas.microsoft.com/office/powerpoint/2010/main" val="31194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fade">
                                      <p:cBhvr>
                                        <p:cTn id="12" dur="500"/>
                                        <p:tgtEl>
                                          <p:spTgt spid="10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500"/>
                                        <p:tgtEl>
                                          <p:spTgt spid="1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fade">
                                      <p:cBhvr>
                                        <p:cTn id="18" dur="500"/>
                                        <p:tgtEl>
                                          <p:spTgt spid="15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09"/>
                                        </p:tgtEl>
                                      </p:cBhvr>
                                    </p:animEffect>
                                    <p:animScale>
                                      <p:cBhvr>
                                        <p:cTn id="23" dur="250" autoRev="1" fill="hold"/>
                                        <p:tgtEl>
                                          <p:spTgt spid="109"/>
                                        </p:tgtEl>
                                      </p:cBhvr>
                                      <p:by x="105000" y="105000"/>
                                    </p:animScale>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46"/>
                                        </p:tgtEl>
                                        <p:attrNameLst>
                                          <p:attrName>style.visibility</p:attrName>
                                        </p:attrNameLst>
                                      </p:cBhvr>
                                      <p:to>
                                        <p:strVal val="visible"/>
                                      </p:to>
                                    </p:set>
                                    <p:animEffect transition="in" filter="fade">
                                      <p:cBhvr>
                                        <p:cTn id="27" dur="500"/>
                                        <p:tgtEl>
                                          <p:spTgt spid="1046"/>
                                        </p:tgtEl>
                                      </p:cBhvr>
                                    </p:animEffect>
                                  </p:childTnLst>
                                </p:cTn>
                              </p:par>
                              <p:par>
                                <p:cTn id="28" presetID="10" presetClass="entr" presetSubtype="0" fill="hold" nodeType="withEffect">
                                  <p:stCondLst>
                                    <p:cond delay="0"/>
                                  </p:stCondLst>
                                  <p:childTnLst>
                                    <p:set>
                                      <p:cBhvr>
                                        <p:cTn id="29" dur="1" fill="hold">
                                          <p:stCondLst>
                                            <p:cond delay="0"/>
                                          </p:stCondLst>
                                        </p:cTn>
                                        <p:tgtEl>
                                          <p:spTgt spid="1047"/>
                                        </p:tgtEl>
                                        <p:attrNameLst>
                                          <p:attrName>style.visibility</p:attrName>
                                        </p:attrNameLst>
                                      </p:cBhvr>
                                      <p:to>
                                        <p:strVal val="visible"/>
                                      </p:to>
                                    </p:set>
                                    <p:animEffect transition="in" filter="fade">
                                      <p:cBhvr>
                                        <p:cTn id="30" dur="500"/>
                                        <p:tgtEl>
                                          <p:spTgt spid="1047"/>
                                        </p:tgtEl>
                                      </p:cBhvr>
                                    </p:animEffect>
                                  </p:childTnLst>
                                </p:cTn>
                              </p:par>
                              <p:par>
                                <p:cTn id="31" presetID="10" presetClass="entr" presetSubtype="0" fill="hold" nodeType="withEffect">
                                  <p:stCondLst>
                                    <p:cond delay="0"/>
                                  </p:stCondLst>
                                  <p:childTnLst>
                                    <p:set>
                                      <p:cBhvr>
                                        <p:cTn id="32" dur="1" fill="hold">
                                          <p:stCondLst>
                                            <p:cond delay="0"/>
                                          </p:stCondLst>
                                        </p:cTn>
                                        <p:tgtEl>
                                          <p:spTgt spid="1050"/>
                                        </p:tgtEl>
                                        <p:attrNameLst>
                                          <p:attrName>style.visibility</p:attrName>
                                        </p:attrNameLst>
                                      </p:cBhvr>
                                      <p:to>
                                        <p:strVal val="visible"/>
                                      </p:to>
                                    </p:set>
                                    <p:animEffect transition="in" filter="fade">
                                      <p:cBhvr>
                                        <p:cTn id="33" dur="500"/>
                                        <p:tgtEl>
                                          <p:spTgt spid="1050"/>
                                        </p:tgtEl>
                                      </p:cBhvr>
                                    </p:animEffect>
                                  </p:childTnLst>
                                </p:cTn>
                              </p:par>
                              <p:par>
                                <p:cTn id="34" presetID="10" presetClass="entr" presetSubtype="0" fill="hold" nodeType="withEffect">
                                  <p:stCondLst>
                                    <p:cond delay="0"/>
                                  </p:stCondLst>
                                  <p:childTnLst>
                                    <p:set>
                                      <p:cBhvr>
                                        <p:cTn id="35" dur="1" fill="hold">
                                          <p:stCondLst>
                                            <p:cond delay="0"/>
                                          </p:stCondLst>
                                        </p:cTn>
                                        <p:tgtEl>
                                          <p:spTgt spid="178"/>
                                        </p:tgtEl>
                                        <p:attrNameLst>
                                          <p:attrName>style.visibility</p:attrName>
                                        </p:attrNameLst>
                                      </p:cBhvr>
                                      <p:to>
                                        <p:strVal val="visible"/>
                                      </p:to>
                                    </p:set>
                                    <p:animEffect transition="in" filter="fade">
                                      <p:cBhvr>
                                        <p:cTn id="36"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TotalTime>
  <Words>3034</Words>
  <Application>Microsoft Office PowerPoint</Application>
  <PresentationFormat>Widescreen</PresentationFormat>
  <Paragraphs>572</Paragraphs>
  <Slides>34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宋体</vt:lpstr>
      <vt:lpstr>Arial</vt:lpstr>
      <vt:lpstr>Arial Black</vt:lpstr>
      <vt:lpstr>Calibri</vt:lpstr>
      <vt:lpstr>Calibri Light</vt:lpstr>
      <vt:lpstr>Office Theme</vt:lpstr>
      <vt:lpstr>User Modeling in Search Logs via                  A Non-parametric Bayesian Approach</vt:lpstr>
      <vt:lpstr>Need to understand users’ search intent!</vt:lpstr>
      <vt:lpstr>Mining search logs provides the opportunity </vt:lpstr>
      <vt:lpstr>Prior art</vt:lpstr>
      <vt:lpstr>Road map</vt:lpstr>
      <vt:lpstr>Latent user group: a homogenous unit of query and clicks</vt:lpstr>
      <vt:lpstr>User: a heterogeneous mixture over the latent user groups</vt:lpstr>
      <vt:lpstr>Generation of latent user groups: Dirichlet Process priors [Ferguson, 1973]</vt:lpstr>
      <vt:lpstr>Another layer of DP to support infinite mixture of latent user groups [Teh et al., 2006]</vt:lpstr>
      <vt:lpstr>dpRank model</vt:lpstr>
      <vt:lpstr>Latent variables of interest</vt:lpstr>
      <vt:lpstr>Road map</vt:lpstr>
      <vt:lpstr>Data collection</vt:lpstr>
      <vt:lpstr>Query distribution in latent user groups</vt:lpstr>
      <vt:lpstr>Click preferences in latent user groups</vt:lpstr>
      <vt:lpstr>Document ranking</vt:lpstr>
      <vt:lpstr>Document ranking</vt:lpstr>
      <vt:lpstr>Collaborative document re-ranking</vt:lpstr>
      <vt:lpstr>Collaborative document re-ranking</vt:lpstr>
      <vt:lpstr>Road map</vt:lpstr>
      <vt:lpstr>Conclusions</vt:lpstr>
      <vt:lpstr>References</vt:lpstr>
      <vt:lpstr>Thank you!</vt:lpstr>
      <vt:lpstr>Wanted: a unified modeling approach</vt:lpstr>
      <vt:lpstr>Wanted: a model capturing heterogeneity in users’ search behaviors</vt:lpstr>
      <vt:lpstr>Search log mining provides an opportunity</vt:lpstr>
      <vt:lpstr>Both queries and clicks reflect an individual user’s search intent</vt:lpstr>
      <vt:lpstr>Our solution</vt:lpstr>
      <vt:lpstr>Gibbs sampling for posterior inference</vt:lpstr>
      <vt:lpstr>Discussion</vt:lpstr>
      <vt:lpstr>Document ranking II</vt:lpstr>
      <vt:lpstr>Document ranking II</vt:lpstr>
      <vt:lpstr>Collaborative query recommendation</vt:lpstr>
      <vt:lpstr>Collaborative query recommendation</vt:lpstr>
    </vt:vector>
  </TitlesOfParts>
  <Company>CS@UIUC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Modeling in Search Logs via         A Nonparametric Bayesian Approach</dc:title>
  <dc:creator>hongning wang</dc:creator>
  <cp:lastModifiedBy>hongning wang</cp:lastModifiedBy>
  <cp:revision>149</cp:revision>
  <dcterms:created xsi:type="dcterms:W3CDTF">2014-02-09T04:51:08Z</dcterms:created>
  <dcterms:modified xsi:type="dcterms:W3CDTF">2014-02-26T15:00:45Z</dcterms:modified>
</cp:coreProperties>
</file>