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19"/>
  </p:notesMasterIdLst>
  <p:sldIdLst>
    <p:sldId id="256" r:id="rId2"/>
    <p:sldId id="284" r:id="rId3"/>
    <p:sldId id="259" r:id="rId4"/>
    <p:sldId id="283" r:id="rId5"/>
    <p:sldId id="282" r:id="rId6"/>
    <p:sldId id="286" r:id="rId7"/>
    <p:sldId id="266" r:id="rId8"/>
    <p:sldId id="268" r:id="rId9"/>
    <p:sldId id="267" r:id="rId10"/>
    <p:sldId id="271" r:id="rId11"/>
    <p:sldId id="272" r:id="rId12"/>
    <p:sldId id="275" r:id="rId13"/>
    <p:sldId id="277" r:id="rId14"/>
    <p:sldId id="287" r:id="rId15"/>
    <p:sldId id="276" r:id="rId16"/>
    <p:sldId id="279"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99FF"/>
    <a:srgbClr val="6699FF"/>
    <a:srgbClr val="CCECFF"/>
    <a:srgbClr val="EE0802"/>
    <a:srgbClr val="005CC0"/>
    <a:srgbClr val="E9EDED"/>
    <a:srgbClr val="23269D"/>
    <a:srgbClr val="00336C"/>
    <a:srgbClr val="3514AC"/>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917" autoAdjust="0"/>
  </p:normalViewPr>
  <p:slideViewPr>
    <p:cSldViewPr>
      <p:cViewPr>
        <p:scale>
          <a:sx n="100" d="100"/>
          <a:sy n="100" d="100"/>
        </p:scale>
        <p:origin x="-60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5B011-B702-4597-9768-73861AB20E8C}" type="datetimeFigureOut">
              <a:rPr lang="en-US" smtClean="0"/>
              <a:pPr/>
              <a:t>7/27/2010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9BF66-5941-4E69-8D2E-836C7BFB59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we should emphasize that 2 problems should be solved before performing the automatic processing.</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employ 4 different criterions from the perspective of square error, correlation and ranking performance to </a:t>
            </a:r>
            <a:r>
              <a:rPr lang="en-US" dirty="0" smtClean="0"/>
              <a:t>quantitatively</a:t>
            </a:r>
            <a:r>
              <a:rPr lang="en-US" baseline="0" dirty="0" smtClean="0"/>
              <a:t> evaluate the proposed model. </a:t>
            </a:r>
          </a:p>
          <a:p>
            <a:r>
              <a:rPr lang="en-US" baseline="0" dirty="0" smtClean="0"/>
              <a:t>We could find that our LRR model possesses superior performance in aspect-level correlation and hotel-level ranking, which are two most important criterion in aspect analysis task. And to some extend, its performance is close to the fully supervised regression model, which could be treated as a upper bound of this task.</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 the performance evaluations, we also</a:t>
            </a:r>
            <a:r>
              <a:rPr lang="en-US" baseline="0" dirty="0" smtClean="0"/>
              <a:t> want to demonstrate the various applications enabled by the proposed LRR model.</a:t>
            </a:r>
            <a:r>
              <a:rPr lang="en-US" dirty="0" smtClean="0"/>
              <a:t> We divide</a:t>
            </a:r>
            <a:r>
              <a:rPr lang="en-US" baseline="0" dirty="0" smtClean="0"/>
              <a:t> the hotels into expensive and cheap hotels according to their actual price. We could find that people give expensive hotels 5 stars mainly because of their excellent service while cleanliness is the bottle neck. And for the cheap hotels, value is the most important factor for higher ratings, at the mean time cleanliness is still the major concerns for the lower ratings.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would be interesting to analyze</a:t>
            </a:r>
            <a:r>
              <a:rPr lang="en-US" baseline="0" dirty="0" smtClean="0"/>
              <a:t> the user’s rating emphasis via the identified aspect weights. We rank the hotels according to weight ratio between value and other aspects, and calculate the price for the top 10 and bottom 10 hotels according to this ranking. We could find that hotels with higher emphasis on value aspect usually possess lower price than then average, and </a:t>
            </a:r>
            <a:r>
              <a:rPr lang="en-US" dirty="0" smtClean="0"/>
              <a:t>vice versa</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interesting application of LRR model is to perform aspect-based comparative summarization. We use the inferred aspect ratings to select the most contradictive comments from the reviews, and treat this as a good overview of reviews’ opinions.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LRR model</a:t>
            </a:r>
            <a:r>
              <a:rPr lang="en-US" baseline="0" dirty="0" smtClean="0"/>
              <a:t> is not strictly limited to the word features, we could incorporate other features to better indentify the aspect ratings and weights.</a:t>
            </a:r>
          </a:p>
          <a:p>
            <a:r>
              <a:rPr lang="en-US" baseline="0" dirty="0" smtClean="0"/>
              <a:t>It would be meaningful to discover the latent rating factors, or aspects, in addition to the latent ratings and weights.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could provide users with the</a:t>
            </a:r>
            <a:r>
              <a:rPr lang="en-US" baseline="0" dirty="0" smtClean="0"/>
              <a:t> detailed ratings in aspect level, it would greatly help the users understand the reviewers’ opinion without look into the detailed contents. In this case, the challenge would be </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a:t>
            </a:r>
            <a:r>
              <a:rPr lang="en-US" baseline="0" dirty="0" smtClean="0"/>
              <a:t>those two problems into consideration, i</a:t>
            </a:r>
            <a:r>
              <a:rPr lang="en-US" dirty="0" smtClean="0"/>
              <a:t>n this paper, we study</a:t>
            </a:r>
            <a:r>
              <a:rPr lang="en-US" baseline="0" dirty="0" smtClean="0"/>
              <a:t> a new opinionated text data analysis problem called latent aspect rating analysis.</a:t>
            </a:r>
            <a:r>
              <a:rPr lang="en-US" dirty="0" smtClean="0"/>
              <a:t> We proposed</a:t>
            </a:r>
            <a:r>
              <a:rPr lang="en-US" baseline="0" dirty="0" smtClean="0"/>
              <a:t> a 2-stage approach to solve this novel review mining problem. Given the reviews with overall ratings as input. ……</a:t>
            </a:r>
          </a:p>
          <a:p>
            <a:r>
              <a:rPr lang="en-US" baseline="0" dirty="0" smtClean="0"/>
              <a:t>In the second stage, we apply a novel Latent Rating Regression model to analyze the latent aspect ratings and weights. In our LRR model, ratings on each aspect is determined by the sentiments of words the reviewer used to discuss the aspect; then, the overall rating is depended on a weighted sum of all the aspect ratings, and the weights reflect the relative emphasis among the aspects.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LRR model could be described in the language of graphical model like this. Let’s take the case in the last slide as an example to illustrate the notions in our LRR model. In LRR, aspect rating is assumed to be a weighted sum over the words in the corresponding aspect segments, and the overall rating is drawn from a Gaussian distribution with weighted sum of aspect ratings as mean value. To take the diversity of reviewers and the dependency among the aspects into consideration, we further assume aspect weights for each review are drawn from a multivariate Gaussian distribution.</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problem in applying LRR model</a:t>
            </a:r>
            <a:r>
              <a:rPr lang="en-US" baseline="0" dirty="0" smtClean="0"/>
              <a:t> with given model parameters is to infer the latent aspect ratings and weights in each review. According to the definition, aspect ratings are simply a weighted sum of all the words in the aspect segment. However, we have to apply maximum a posterior estimation to infer the most probable setting of aspect weights in the given reviews.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are g</a:t>
            </a:r>
            <a:r>
              <a:rPr lang="en-US" dirty="0" smtClean="0"/>
              <a:t>iven a new collection of reviews,</a:t>
            </a:r>
            <a:r>
              <a:rPr lang="en-US" baseline="0" dirty="0" smtClean="0"/>
              <a:t> we employ maximum likelihood estimation to find the most probable set of model parameters. Since there are latent variables involved, we appeal to EM algorithm to estimate the model parameters.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want to distinguish</a:t>
            </a:r>
            <a:r>
              <a:rPr lang="en-US" baseline="0" dirty="0" smtClean="0"/>
              <a:t> our model from other existing methods: 1) first LRR model is not a supervised learning method, because we are trying to predict the aspect ratings and weights that are hidden in the training data; 2) second LRR model is not a traditional unsupervised method, since we have indirect supervision from the overall ratings; 3) and it would be interesting to compare our LRR model with topic models. Topic models focus on the word distributions, or latent topics, while LRR attempts to discover word weights that characterize the linguistic patterns associated with aspect ratings. </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confirm the effectiveness of the propose method, </a:t>
            </a:r>
            <a:r>
              <a:rPr lang="en-US" dirty="0" smtClean="0"/>
              <a:t>we crawled more</a:t>
            </a:r>
            <a:r>
              <a:rPr lang="en-US" baseline="0" dirty="0" smtClean="0"/>
              <a:t> than </a:t>
            </a:r>
            <a:r>
              <a:rPr lang="en-US" dirty="0" smtClean="0"/>
              <a:t>200k</a:t>
            </a:r>
            <a:r>
              <a:rPr lang="en-US" baseline="0" dirty="0" smtClean="0"/>
              <a:t> hotel reviews from </a:t>
            </a:r>
            <a:r>
              <a:rPr lang="en-US" baseline="0" dirty="0" err="1" smtClean="0"/>
              <a:t>TripAdvisor</a:t>
            </a:r>
            <a:r>
              <a:rPr lang="en-US" baseline="0" dirty="0" smtClean="0"/>
              <a:t>. First we would demonstrate how the identified aspect ratings could help users understand the reviews in a finer-grain level. </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different reviewers</a:t>
            </a:r>
            <a:r>
              <a:rPr lang="en-US" baseline="0" dirty="0" smtClean="0"/>
              <a:t> give the same hotel the same overall rating, they hold different perspectives.</a:t>
            </a:r>
            <a:endParaRPr lang="en-US" dirty="0"/>
          </a:p>
        </p:txBody>
      </p:sp>
      <p:sp>
        <p:nvSpPr>
          <p:cNvPr id="4" name="Slide Number Placeholder 3"/>
          <p:cNvSpPr>
            <a:spLocks noGrp="1"/>
          </p:cNvSpPr>
          <p:nvPr>
            <p:ph type="sldNum" sz="quarter" idx="10"/>
          </p:nvPr>
        </p:nvSpPr>
        <p:spPr/>
        <p:txBody>
          <a:bodyPr/>
          <a:lstStyle/>
          <a:p>
            <a:fld id="{BDA9BF66-5941-4E69-8D2E-836C7BFB597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34EE6BB-E764-423D-B590-4229034513AA}" type="datetime1">
              <a:rPr lang="en-US" smtClean="0"/>
              <a:pPr/>
              <a:t>7/27/2010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00994B-6366-44A2-8E34-6A872EB414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5F128C-67A2-4900-981B-0307C4B1B765}" type="datetime1">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994B-6366-44A2-8E34-6A872EB414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CF8C5C-1190-4B71-93D0-8BD8256794B4}" type="datetime1">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994B-6366-44A2-8E34-6A872EB414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lvl1pPr>
              <a:defRPr sz="3200"/>
            </a:lvl1pPr>
          </a:lstStyle>
          <a:p>
            <a:r>
              <a:rPr kumimoji="0" lang="en-US" smtClean="0"/>
              <a:t>Click to edit Master title style</a:t>
            </a:r>
            <a:endParaRPr kumimoji="0" lang="en-US"/>
          </a:p>
        </p:txBody>
      </p:sp>
      <p:sp>
        <p:nvSpPr>
          <p:cNvPr id="3" name="Content Placeholder 2"/>
          <p:cNvSpPr>
            <a:spLocks noGrp="1"/>
          </p:cNvSpPr>
          <p:nvPr>
            <p:ph idx="1"/>
          </p:nvPr>
        </p:nvSpPr>
        <p:spPr>
          <a:xfrm>
            <a:off x="457200" y="1905000"/>
            <a:ext cx="8229600" cy="4724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C450ED-92D8-40E4-9C10-A8971CBE369D}" type="datetime1">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3400" y="6339840"/>
            <a:ext cx="762000" cy="365760"/>
          </a:xfrm>
        </p:spPr>
        <p:txBody>
          <a:bodyPr/>
          <a:lstStyle>
            <a:lvl1pPr>
              <a:defRPr>
                <a:solidFill>
                  <a:schemeClr val="accent2">
                    <a:lumMod val="75000"/>
                  </a:schemeClr>
                </a:solidFill>
              </a:defRPr>
            </a:lvl1pPr>
          </a:lstStyle>
          <a:p>
            <a:fld id="{AC00994B-6366-44A2-8E34-6A872EB414EF}" type="slidenum">
              <a:rPr lang="en-US" smtClean="0"/>
              <a:pPr/>
              <a:t>‹#›</a:t>
            </a:fld>
            <a:endParaRPr lang="en-US" dirty="0"/>
          </a:p>
        </p:txBody>
      </p:sp>
      <p:pic>
        <p:nvPicPr>
          <p:cNvPr id="8" name="Picture 7" descr="uclogo_1867_vert_bold.tif"/>
          <p:cNvPicPr>
            <a:picLocks noChangeAspect="1"/>
          </p:cNvPicPr>
          <p:nvPr userDrawn="1"/>
        </p:nvPicPr>
        <p:blipFill>
          <a:blip r:embed="rId2" cstate="print"/>
          <a:stretch>
            <a:fillRect/>
          </a:stretch>
        </p:blipFill>
        <p:spPr>
          <a:xfrm>
            <a:off x="7772400" y="609600"/>
            <a:ext cx="1148579" cy="51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BC2D95-6FC5-42A5-9455-64A0440CB4D9}" type="datetime1">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994B-6366-44A2-8E34-6A872EB414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0748AE-5F1C-45A1-BF35-7E45794E5CF2}" type="datetime1">
              <a:rPr lang="en-US" smtClean="0"/>
              <a:pPr/>
              <a:t>7/27/2010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400800"/>
            <a:ext cx="762000" cy="365760"/>
          </a:xfrm>
        </p:spPr>
        <p:txBody>
          <a:bodyPr/>
          <a:lstStyle>
            <a:lvl1pPr>
              <a:defRPr>
                <a:solidFill>
                  <a:schemeClr val="accent2">
                    <a:lumMod val="75000"/>
                  </a:schemeClr>
                </a:solidFill>
              </a:defRPr>
            </a:lvl1pPr>
          </a:lstStyle>
          <a:p>
            <a:fld id="{AC00994B-6366-44A2-8E34-6A872EB414EF}" type="slidenum">
              <a:rPr lang="en-US" smtClean="0"/>
              <a:pPr/>
              <a:t>‹#›</a:t>
            </a:fld>
            <a:endParaRPr lang="en-US"/>
          </a:p>
        </p:txBody>
      </p:sp>
      <p:pic>
        <p:nvPicPr>
          <p:cNvPr id="9" name="Picture 8" descr="uclogo_1867_vert_bold.tif"/>
          <p:cNvPicPr>
            <a:picLocks noChangeAspect="1"/>
          </p:cNvPicPr>
          <p:nvPr userDrawn="1"/>
        </p:nvPicPr>
        <p:blipFill>
          <a:blip r:embed="rId2" cstate="print"/>
          <a:stretch>
            <a:fillRect/>
          </a:stretch>
        </p:blipFill>
        <p:spPr>
          <a:xfrm>
            <a:off x="7772400" y="609600"/>
            <a:ext cx="1148579" cy="5158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BC1FCA3-C25C-4FA2-A5B5-73DD1668144E}" type="datetime1">
              <a:rPr lang="en-US" smtClean="0"/>
              <a:pPr/>
              <a:t>7/27/2010</a:t>
            </a:fld>
            <a:endParaRPr lang="en-US"/>
          </a:p>
        </p:txBody>
      </p:sp>
      <p:sp>
        <p:nvSpPr>
          <p:cNvPr id="27" name="Slide Number Placeholder 26"/>
          <p:cNvSpPr>
            <a:spLocks noGrp="1"/>
          </p:cNvSpPr>
          <p:nvPr>
            <p:ph type="sldNum" sz="quarter" idx="11"/>
          </p:nvPr>
        </p:nvSpPr>
        <p:spPr>
          <a:xfrm>
            <a:off x="8077200" y="6339840"/>
            <a:ext cx="762000" cy="365760"/>
          </a:xfrm>
        </p:spPr>
        <p:txBody>
          <a:bodyPr rtlCol="0"/>
          <a:lstStyle>
            <a:lvl1pPr>
              <a:defRPr>
                <a:solidFill>
                  <a:schemeClr val="accent2">
                    <a:lumMod val="75000"/>
                  </a:schemeClr>
                </a:solidFill>
              </a:defRPr>
            </a:lvl1pPr>
          </a:lstStyle>
          <a:p>
            <a:fld id="{AC00994B-6366-44A2-8E34-6A872EB414E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pic>
        <p:nvPicPr>
          <p:cNvPr id="11" name="Picture 10" descr="uclogo_1867_vert_bold.tif"/>
          <p:cNvPicPr>
            <a:picLocks noChangeAspect="1"/>
          </p:cNvPicPr>
          <p:nvPr userDrawn="1"/>
        </p:nvPicPr>
        <p:blipFill>
          <a:blip r:embed="rId2" cstate="print"/>
          <a:stretch>
            <a:fillRect/>
          </a:stretch>
        </p:blipFill>
        <p:spPr>
          <a:xfrm>
            <a:off x="7772400" y="609600"/>
            <a:ext cx="1148579" cy="51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14DFB88-155B-4A3C-8D46-6E7763914600}" type="datetime1">
              <a:rPr lang="en-US" smtClean="0"/>
              <a:pPr/>
              <a:t>7/27/2010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C00994B-6366-44A2-8E34-6A872EB414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04CC-11FA-4AD1-A865-9FCBCFD8CF5F}" type="datetime1">
              <a:rPr lang="en-US" smtClean="0"/>
              <a:pPr/>
              <a:t>7/27/2010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0994B-6366-44A2-8E34-6A872EB414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D65F63-05E2-4B27-BEAE-5AA6387CB7A3}" type="datetime1">
              <a:rPr lang="en-US" smtClean="0"/>
              <a:pPr/>
              <a:t>7/27/2010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24600"/>
            <a:ext cx="762000" cy="365760"/>
          </a:xfrm>
        </p:spPr>
        <p:txBody>
          <a:bodyPr/>
          <a:lstStyle>
            <a:lvl1pPr>
              <a:defRPr>
                <a:solidFill>
                  <a:schemeClr val="accent2">
                    <a:lumMod val="75000"/>
                  </a:schemeClr>
                </a:solidFill>
              </a:defRPr>
            </a:lvl1pPr>
          </a:lstStyle>
          <a:p>
            <a:fld id="{AC00994B-6366-44A2-8E34-6A872EB414EF}" type="slidenum">
              <a:rPr lang="en-US" smtClean="0"/>
              <a:pPr/>
              <a:t>‹#›</a:t>
            </a:fld>
            <a:endParaRPr lang="en-US"/>
          </a:p>
        </p:txBody>
      </p:sp>
      <p:pic>
        <p:nvPicPr>
          <p:cNvPr id="9" name="Picture 8" descr="uclogo_1867_vert_bold.tif"/>
          <p:cNvPicPr>
            <a:picLocks noChangeAspect="1"/>
          </p:cNvPicPr>
          <p:nvPr userDrawn="1"/>
        </p:nvPicPr>
        <p:blipFill>
          <a:blip r:embed="rId2" cstate="print"/>
          <a:stretch>
            <a:fillRect/>
          </a:stretch>
        </p:blipFill>
        <p:spPr>
          <a:xfrm>
            <a:off x="7772400" y="609600"/>
            <a:ext cx="1148579" cy="51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23BE8A-B29F-4BB3-8475-49C7CE1F124D}" type="datetime1">
              <a:rPr lang="en-US" smtClean="0"/>
              <a:pPr/>
              <a:t>7/27/2010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0994B-6366-44A2-8E34-6A872EB414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F38F935-C5F9-444F-A207-DA7307F32703}" type="datetime1">
              <a:rPr lang="en-US" smtClean="0"/>
              <a:pPr/>
              <a:t>7/27/2010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00994B-6366-44A2-8E34-6A872EB414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153400" cy="1831975"/>
          </a:xfrm>
        </p:spPr>
        <p:txBody>
          <a:bodyPr>
            <a:normAutofit/>
          </a:bodyPr>
          <a:lstStyle/>
          <a:p>
            <a:r>
              <a:rPr lang="en-US" sz="3200" dirty="0" smtClean="0"/>
              <a:t>Latent Aspect Rating Analysis on Review Text Data:</a:t>
            </a:r>
            <a:br>
              <a:rPr lang="en-US" sz="3200" dirty="0" smtClean="0"/>
            </a:br>
            <a:r>
              <a:rPr lang="en-US" sz="3200" dirty="0" smtClean="0"/>
              <a:t>A Rating Regression Approach</a:t>
            </a:r>
            <a:endParaRPr lang="en-US" sz="3200" dirty="0"/>
          </a:p>
        </p:txBody>
      </p:sp>
      <p:sp>
        <p:nvSpPr>
          <p:cNvPr id="3" name="Subtitle 2"/>
          <p:cNvSpPr>
            <a:spLocks noGrp="1"/>
          </p:cNvSpPr>
          <p:nvPr>
            <p:ph type="subTitle" idx="1"/>
          </p:nvPr>
        </p:nvSpPr>
        <p:spPr>
          <a:xfrm>
            <a:off x="457200" y="4572000"/>
            <a:ext cx="6629400" cy="1371600"/>
          </a:xfrm>
        </p:spPr>
        <p:txBody>
          <a:bodyPr>
            <a:noAutofit/>
          </a:bodyPr>
          <a:lstStyle/>
          <a:p>
            <a:r>
              <a:rPr lang="en-US" sz="1800" dirty="0" err="1" smtClean="0"/>
              <a:t>Hongning</a:t>
            </a:r>
            <a:r>
              <a:rPr lang="en-US" sz="1800" dirty="0" smtClean="0"/>
              <a:t> Wang, </a:t>
            </a:r>
            <a:r>
              <a:rPr lang="en-US" sz="1800" dirty="0" err="1" smtClean="0"/>
              <a:t>Yue</a:t>
            </a:r>
            <a:r>
              <a:rPr lang="en-US" sz="1800" dirty="0" smtClean="0"/>
              <a:t> Lu, </a:t>
            </a:r>
            <a:r>
              <a:rPr lang="en-US" sz="1800" dirty="0" err="1" smtClean="0"/>
              <a:t>ChengXiang</a:t>
            </a:r>
            <a:r>
              <a:rPr lang="en-US" sz="1800" dirty="0" smtClean="0"/>
              <a:t> </a:t>
            </a:r>
            <a:r>
              <a:rPr lang="en-US" sz="1800" dirty="0" err="1" smtClean="0"/>
              <a:t>Zhai</a:t>
            </a:r>
            <a:endParaRPr lang="en-US" sz="1800" dirty="0" smtClean="0"/>
          </a:p>
          <a:p>
            <a:r>
              <a:rPr lang="en-US" sz="1800" dirty="0" smtClean="0"/>
              <a:t>Department of Computer Science</a:t>
            </a:r>
          </a:p>
          <a:p>
            <a:r>
              <a:rPr lang="en-US" sz="1800" dirty="0" smtClean="0"/>
              <a:t>University of Illinois at Urbana-Champaign</a:t>
            </a:r>
          </a:p>
          <a:p>
            <a:r>
              <a:rPr lang="en-US" sz="1800" dirty="0" smtClean="0"/>
              <a:t>Urbana IL, 61801, USA</a:t>
            </a:r>
          </a:p>
          <a:p>
            <a:endParaRPr lang="en-US" sz="1800" dirty="0"/>
          </a:p>
        </p:txBody>
      </p:sp>
    </p:spTree>
  </p:cSld>
  <p:clrMapOvr>
    <a:masterClrMapping/>
  </p:clrMapOvr>
  <p:transition advTm="1786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Evaluation</a:t>
            </a:r>
            <a:endParaRPr lang="en-US" dirty="0"/>
          </a:p>
        </p:txBody>
      </p:sp>
      <p:sp>
        <p:nvSpPr>
          <p:cNvPr id="3" name="Content Placeholder 2"/>
          <p:cNvSpPr>
            <a:spLocks noGrp="1"/>
          </p:cNvSpPr>
          <p:nvPr>
            <p:ph idx="1"/>
          </p:nvPr>
        </p:nvSpPr>
        <p:spPr/>
        <p:txBody>
          <a:bodyPr/>
          <a:lstStyle/>
          <a:p>
            <a:r>
              <a:rPr lang="en-US" dirty="0" smtClean="0"/>
              <a:t>Aspect-level Hotel Analysis</a:t>
            </a:r>
          </a:p>
          <a:p>
            <a:pPr lvl="1"/>
            <a:r>
              <a:rPr lang="en-US" dirty="0" smtClean="0"/>
              <a:t>Hotels with the same overall rating but different aspect ratings</a:t>
            </a:r>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A better understanding in the finer-grain level</a:t>
            </a:r>
            <a:endParaRPr lang="en-US" dirty="0"/>
          </a:p>
        </p:txBody>
      </p:sp>
      <p:sp>
        <p:nvSpPr>
          <p:cNvPr id="6" name="Slide Number Placeholder 5"/>
          <p:cNvSpPr>
            <a:spLocks noGrp="1"/>
          </p:cNvSpPr>
          <p:nvPr>
            <p:ph type="sldNum" sz="quarter" idx="12"/>
          </p:nvPr>
        </p:nvSpPr>
        <p:spPr/>
        <p:txBody>
          <a:bodyPr/>
          <a:lstStyle/>
          <a:p>
            <a:fld id="{AC00994B-6366-44A2-8E34-6A872EB414EF}" type="slidenum">
              <a:rPr lang="en-US" smtClean="0"/>
              <a:pPr/>
              <a:t>10</a:t>
            </a:fld>
            <a:endParaRPr lang="en-US"/>
          </a:p>
        </p:txBody>
      </p:sp>
      <p:graphicFrame>
        <p:nvGraphicFramePr>
          <p:cNvPr id="7" name="Table 6"/>
          <p:cNvGraphicFramePr>
            <a:graphicFrameLocks noGrp="1"/>
          </p:cNvGraphicFramePr>
          <p:nvPr/>
        </p:nvGraphicFramePr>
        <p:xfrm>
          <a:off x="914401" y="3352800"/>
          <a:ext cx="7543799" cy="1447800"/>
        </p:xfrm>
        <a:graphic>
          <a:graphicData uri="http://schemas.openxmlformats.org/drawingml/2006/table">
            <a:tbl>
              <a:tblPr firstRow="1" bandRow="1">
                <a:tableStyleId>{21E4AEA4-8DFA-4A89-87EB-49C32662AFE0}</a:tableStyleId>
              </a:tblPr>
              <a:tblGrid>
                <a:gridCol w="2828924"/>
                <a:gridCol w="1146495"/>
                <a:gridCol w="1146495"/>
                <a:gridCol w="1146495"/>
                <a:gridCol w="1275390"/>
              </a:tblGrid>
              <a:tr h="456567">
                <a:tc>
                  <a:txBody>
                    <a:bodyPr/>
                    <a:lstStyle/>
                    <a:p>
                      <a:pPr algn="ctr"/>
                      <a:r>
                        <a:rPr lang="en-US" sz="1400" i="1" dirty="0" smtClean="0"/>
                        <a:t>Hotel</a:t>
                      </a:r>
                      <a:endParaRPr lang="en-US" sz="1400" i="1" dirty="0"/>
                    </a:p>
                  </a:txBody>
                  <a:tcPr anchor="ctr"/>
                </a:tc>
                <a:tc>
                  <a:txBody>
                    <a:bodyPr/>
                    <a:lstStyle/>
                    <a:p>
                      <a:pPr algn="ctr"/>
                      <a:r>
                        <a:rPr lang="en-US" sz="1400" i="1" dirty="0" smtClean="0"/>
                        <a:t>Value</a:t>
                      </a:r>
                      <a:endParaRPr lang="en-US" sz="1400" i="1" dirty="0"/>
                    </a:p>
                  </a:txBody>
                  <a:tcPr anchor="ctr"/>
                </a:tc>
                <a:tc>
                  <a:txBody>
                    <a:bodyPr/>
                    <a:lstStyle/>
                    <a:p>
                      <a:pPr algn="ctr"/>
                      <a:r>
                        <a:rPr lang="en-US" sz="1400" i="1" dirty="0" smtClean="0"/>
                        <a:t>Room</a:t>
                      </a:r>
                      <a:endParaRPr lang="en-US" sz="1400" i="1" dirty="0"/>
                    </a:p>
                  </a:txBody>
                  <a:tcPr anchor="ctr"/>
                </a:tc>
                <a:tc>
                  <a:txBody>
                    <a:bodyPr/>
                    <a:lstStyle/>
                    <a:p>
                      <a:pPr algn="ctr"/>
                      <a:r>
                        <a:rPr lang="en-US" sz="1400" i="1" dirty="0" smtClean="0"/>
                        <a:t>Location</a:t>
                      </a:r>
                      <a:endParaRPr lang="en-US" sz="1400" i="1" dirty="0"/>
                    </a:p>
                  </a:txBody>
                  <a:tcPr anchor="ctr"/>
                </a:tc>
                <a:tc>
                  <a:txBody>
                    <a:bodyPr/>
                    <a:lstStyle/>
                    <a:p>
                      <a:pPr algn="ctr"/>
                      <a:r>
                        <a:rPr lang="en-US" sz="1400" i="1" dirty="0" smtClean="0"/>
                        <a:t>Cleanliness</a:t>
                      </a:r>
                      <a:endParaRPr lang="en-US" sz="1400" i="1" dirty="0"/>
                    </a:p>
                  </a:txBody>
                  <a:tcPr anchor="ctr"/>
                </a:tc>
              </a:tr>
              <a:tr h="330411">
                <a:tc>
                  <a:txBody>
                    <a:bodyPr/>
                    <a:lstStyle/>
                    <a:p>
                      <a:pPr algn="ctr"/>
                      <a:r>
                        <a:rPr lang="en-US" sz="1400" dirty="0" smtClean="0"/>
                        <a:t>Grand Mirage Resort</a:t>
                      </a:r>
                      <a:endParaRPr lang="en-US" sz="1400" dirty="0"/>
                    </a:p>
                  </a:txBody>
                  <a:tcPr anchor="ctr"/>
                </a:tc>
                <a:tc>
                  <a:txBody>
                    <a:bodyPr/>
                    <a:lstStyle/>
                    <a:p>
                      <a:pPr algn="ctr"/>
                      <a:r>
                        <a:rPr lang="en-US" sz="1400" dirty="0" smtClean="0"/>
                        <a:t>4.2(4.7)</a:t>
                      </a:r>
                      <a:endParaRPr lang="en-US" sz="1400" dirty="0"/>
                    </a:p>
                  </a:txBody>
                  <a:tcPr anchor="ctr"/>
                </a:tc>
                <a:tc>
                  <a:txBody>
                    <a:bodyPr/>
                    <a:lstStyle/>
                    <a:p>
                      <a:pPr algn="ctr"/>
                      <a:r>
                        <a:rPr lang="en-US" sz="1400" dirty="0" smtClean="0"/>
                        <a:t>3.8(3.1)</a:t>
                      </a:r>
                      <a:endParaRPr lang="en-US" sz="1400" dirty="0"/>
                    </a:p>
                  </a:txBody>
                  <a:tcPr anchor="ctr"/>
                </a:tc>
                <a:tc>
                  <a:txBody>
                    <a:bodyPr/>
                    <a:lstStyle/>
                    <a:p>
                      <a:pPr algn="ctr"/>
                      <a:r>
                        <a:rPr lang="en-US" sz="1400" dirty="0" smtClean="0"/>
                        <a:t>4.0(4.2)</a:t>
                      </a:r>
                      <a:endParaRPr lang="en-US" sz="1400" dirty="0"/>
                    </a:p>
                  </a:txBody>
                  <a:tcPr anchor="ctr"/>
                </a:tc>
                <a:tc>
                  <a:txBody>
                    <a:bodyPr/>
                    <a:lstStyle/>
                    <a:p>
                      <a:pPr algn="ctr"/>
                      <a:r>
                        <a:rPr lang="en-US" sz="1400" dirty="0" smtClean="0"/>
                        <a:t>4.1(4.2)</a:t>
                      </a:r>
                      <a:endParaRPr lang="en-US" sz="1400" dirty="0"/>
                    </a:p>
                  </a:txBody>
                  <a:tcPr anchor="ctr"/>
                </a:tc>
              </a:tr>
              <a:tr h="330411">
                <a:tc>
                  <a:txBody>
                    <a:bodyPr/>
                    <a:lstStyle/>
                    <a:p>
                      <a:pPr algn="ctr"/>
                      <a:r>
                        <a:rPr lang="en-US" sz="1400" dirty="0" smtClean="0"/>
                        <a:t>Gold Coast Hotel</a:t>
                      </a:r>
                      <a:endParaRPr lang="en-US" sz="1400" dirty="0"/>
                    </a:p>
                  </a:txBody>
                  <a:tcPr anchor="ctr"/>
                </a:tc>
                <a:tc>
                  <a:txBody>
                    <a:bodyPr/>
                    <a:lstStyle/>
                    <a:p>
                      <a:pPr algn="ctr"/>
                      <a:r>
                        <a:rPr lang="en-US" sz="1400" dirty="0" smtClean="0"/>
                        <a:t>4.3(4.0)</a:t>
                      </a:r>
                      <a:endParaRPr lang="en-US" sz="1400" dirty="0"/>
                    </a:p>
                  </a:txBody>
                  <a:tcPr anchor="ctr"/>
                </a:tc>
                <a:tc>
                  <a:txBody>
                    <a:bodyPr/>
                    <a:lstStyle/>
                    <a:p>
                      <a:pPr algn="ctr"/>
                      <a:r>
                        <a:rPr lang="en-US" sz="1400" dirty="0" smtClean="0"/>
                        <a:t>3.9(3.3)</a:t>
                      </a:r>
                      <a:endParaRPr lang="en-US" sz="1400" dirty="0"/>
                    </a:p>
                  </a:txBody>
                  <a:tcPr anchor="ctr"/>
                </a:tc>
                <a:tc>
                  <a:txBody>
                    <a:bodyPr/>
                    <a:lstStyle/>
                    <a:p>
                      <a:pPr algn="ctr"/>
                      <a:r>
                        <a:rPr lang="en-US" sz="1400" dirty="0" smtClean="0"/>
                        <a:t>3.7(3.1)</a:t>
                      </a:r>
                      <a:endParaRPr lang="en-US" sz="1400" dirty="0"/>
                    </a:p>
                  </a:txBody>
                  <a:tcPr anchor="ctr"/>
                </a:tc>
                <a:tc>
                  <a:txBody>
                    <a:bodyPr/>
                    <a:lstStyle/>
                    <a:p>
                      <a:pPr algn="ctr"/>
                      <a:r>
                        <a:rPr lang="en-US" sz="1400" dirty="0" smtClean="0"/>
                        <a:t>4.2(4.7)</a:t>
                      </a:r>
                      <a:endParaRPr lang="en-US" sz="1400" dirty="0"/>
                    </a:p>
                  </a:txBody>
                  <a:tcPr anchor="ctr"/>
                </a:tc>
              </a:tr>
              <a:tr h="330411">
                <a:tc>
                  <a:txBody>
                    <a:bodyPr/>
                    <a:lstStyle/>
                    <a:p>
                      <a:pPr algn="ctr"/>
                      <a:r>
                        <a:rPr lang="en-US" sz="1400" dirty="0" err="1" smtClean="0"/>
                        <a:t>Eurostars</a:t>
                      </a:r>
                      <a:r>
                        <a:rPr lang="en-US" sz="1400" dirty="0" smtClean="0"/>
                        <a:t> Grand Marina</a:t>
                      </a:r>
                      <a:r>
                        <a:rPr lang="en-US" sz="1400" baseline="0" dirty="0" smtClean="0"/>
                        <a:t> Hotel</a:t>
                      </a:r>
                      <a:endParaRPr lang="en-US" sz="1400" dirty="0"/>
                    </a:p>
                  </a:txBody>
                  <a:tcPr anchor="ctr"/>
                </a:tc>
                <a:tc>
                  <a:txBody>
                    <a:bodyPr/>
                    <a:lstStyle/>
                    <a:p>
                      <a:pPr algn="ctr"/>
                      <a:r>
                        <a:rPr lang="en-US" sz="1400" dirty="0" smtClean="0"/>
                        <a:t>3.7(3.8)</a:t>
                      </a:r>
                      <a:endParaRPr lang="en-US" sz="1400" dirty="0"/>
                    </a:p>
                  </a:txBody>
                  <a:tcPr anchor="ctr"/>
                </a:tc>
                <a:tc>
                  <a:txBody>
                    <a:bodyPr/>
                    <a:lstStyle/>
                    <a:p>
                      <a:pPr algn="ctr"/>
                      <a:r>
                        <a:rPr lang="en-US" sz="1400" dirty="0" smtClean="0"/>
                        <a:t>4.4(3.8)</a:t>
                      </a:r>
                      <a:endParaRPr lang="en-US" sz="1400" dirty="0"/>
                    </a:p>
                  </a:txBody>
                  <a:tcPr anchor="ctr"/>
                </a:tc>
                <a:tc>
                  <a:txBody>
                    <a:bodyPr/>
                    <a:lstStyle/>
                    <a:p>
                      <a:pPr algn="ctr"/>
                      <a:r>
                        <a:rPr lang="en-US" sz="1400" dirty="0" smtClean="0"/>
                        <a:t>4.1(4.9)</a:t>
                      </a:r>
                      <a:endParaRPr lang="en-US" sz="1400" dirty="0"/>
                    </a:p>
                  </a:txBody>
                  <a:tcPr anchor="ctr"/>
                </a:tc>
                <a:tc>
                  <a:txBody>
                    <a:bodyPr/>
                    <a:lstStyle/>
                    <a:p>
                      <a:pPr algn="ctr"/>
                      <a:r>
                        <a:rPr lang="en-US" sz="1400" dirty="0" smtClean="0"/>
                        <a:t>4.5(4.8)</a:t>
                      </a:r>
                      <a:endParaRPr lang="en-US" sz="1400" dirty="0"/>
                    </a:p>
                  </a:txBody>
                  <a:tcPr anchor="ctr"/>
                </a:tc>
              </a:tr>
            </a:tbl>
          </a:graphicData>
        </a:graphic>
      </p:graphicFrame>
      <p:sp>
        <p:nvSpPr>
          <p:cNvPr id="8" name="TextBox 7"/>
          <p:cNvSpPr txBox="1"/>
          <p:nvPr/>
        </p:nvSpPr>
        <p:spPr>
          <a:xfrm>
            <a:off x="3962400" y="4843046"/>
            <a:ext cx="4724400" cy="338554"/>
          </a:xfrm>
          <a:prstGeom prst="rect">
            <a:avLst/>
          </a:prstGeom>
          <a:noFill/>
        </p:spPr>
        <p:txBody>
          <a:bodyPr wrap="square" rtlCol="0">
            <a:spAutoFit/>
          </a:bodyPr>
          <a:lstStyle/>
          <a:p>
            <a:r>
              <a:rPr lang="en-US" sz="1600" i="1" dirty="0" smtClean="0"/>
              <a:t>(All 5 Stars hotels, ground-truth in parenthesis.)</a:t>
            </a:r>
            <a:endParaRPr lang="en-US" sz="1600" i="1" dirty="0"/>
          </a:p>
        </p:txBody>
      </p:sp>
      <p:cxnSp>
        <p:nvCxnSpPr>
          <p:cNvPr id="10" name="Straight Connector 9"/>
          <p:cNvCxnSpPr/>
          <p:nvPr/>
        </p:nvCxnSpPr>
        <p:spPr>
          <a:xfrm>
            <a:off x="7467600" y="4800600"/>
            <a:ext cx="685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4114800"/>
            <a:ext cx="685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67600" y="4419600"/>
            <a:ext cx="685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460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Evaluation</a:t>
            </a:r>
            <a:endParaRPr lang="en-US" dirty="0"/>
          </a:p>
        </p:txBody>
      </p:sp>
      <p:sp>
        <p:nvSpPr>
          <p:cNvPr id="3" name="Content Placeholder 2"/>
          <p:cNvSpPr>
            <a:spLocks noGrp="1"/>
          </p:cNvSpPr>
          <p:nvPr>
            <p:ph idx="1"/>
          </p:nvPr>
        </p:nvSpPr>
        <p:spPr/>
        <p:txBody>
          <a:bodyPr/>
          <a:lstStyle/>
          <a:p>
            <a:r>
              <a:rPr lang="en-US" dirty="0" smtClean="0"/>
              <a:t>Reviewer-level Hotel Analysis</a:t>
            </a:r>
          </a:p>
          <a:p>
            <a:pPr lvl="1"/>
            <a:r>
              <a:rPr lang="en-US" dirty="0" smtClean="0"/>
              <a:t>Different reviewers’ ratings on the same hotel</a:t>
            </a:r>
          </a:p>
          <a:p>
            <a:pPr lvl="1"/>
            <a:endParaRPr lang="en-US" dirty="0"/>
          </a:p>
          <a:p>
            <a:pPr lvl="1"/>
            <a:endParaRPr lang="en-US" dirty="0" smtClean="0"/>
          </a:p>
          <a:p>
            <a:pPr lvl="1"/>
            <a:endParaRPr lang="en-US" dirty="0"/>
          </a:p>
          <a:p>
            <a:pPr lvl="1"/>
            <a:endParaRPr lang="en-US" dirty="0" smtClean="0"/>
          </a:p>
          <a:p>
            <a:pPr lvl="1"/>
            <a:r>
              <a:rPr lang="en-US" dirty="0" smtClean="0"/>
              <a:t>Detailed analysis of reviewer’s opinion</a:t>
            </a:r>
            <a:endParaRPr lang="en-US" dirty="0"/>
          </a:p>
        </p:txBody>
      </p:sp>
      <p:sp>
        <p:nvSpPr>
          <p:cNvPr id="5" name="Slide Number Placeholder 4"/>
          <p:cNvSpPr>
            <a:spLocks noGrp="1"/>
          </p:cNvSpPr>
          <p:nvPr>
            <p:ph type="sldNum" sz="quarter" idx="12"/>
          </p:nvPr>
        </p:nvSpPr>
        <p:spPr/>
        <p:txBody>
          <a:bodyPr/>
          <a:lstStyle/>
          <a:p>
            <a:fld id="{AC00994B-6366-44A2-8E34-6A872EB414EF}" type="slidenum">
              <a:rPr lang="en-US" smtClean="0"/>
              <a:pPr/>
              <a:t>11</a:t>
            </a:fld>
            <a:endParaRPr lang="en-US"/>
          </a:p>
        </p:txBody>
      </p:sp>
      <p:graphicFrame>
        <p:nvGraphicFramePr>
          <p:cNvPr id="6" name="Table 5"/>
          <p:cNvGraphicFramePr>
            <a:graphicFrameLocks noGrp="1"/>
          </p:cNvGraphicFramePr>
          <p:nvPr/>
        </p:nvGraphicFramePr>
        <p:xfrm>
          <a:off x="762000" y="3048000"/>
          <a:ext cx="7696197" cy="1005840"/>
        </p:xfrm>
        <a:graphic>
          <a:graphicData uri="http://schemas.openxmlformats.org/drawingml/2006/table">
            <a:tbl>
              <a:tblPr firstRow="1" bandRow="1">
                <a:tableStyleId>{21E4AEA4-8DFA-4A89-87EB-49C32662AFE0}</a:tableStyleId>
              </a:tblPr>
              <a:tblGrid>
                <a:gridCol w="2066572"/>
                <a:gridCol w="1385632"/>
                <a:gridCol w="1385632"/>
                <a:gridCol w="1385632"/>
                <a:gridCol w="1472729"/>
              </a:tblGrid>
              <a:tr h="137160">
                <a:tc>
                  <a:txBody>
                    <a:bodyPr/>
                    <a:lstStyle/>
                    <a:p>
                      <a:pPr algn="ctr"/>
                      <a:r>
                        <a:rPr lang="en-US" sz="1600" i="1" dirty="0" smtClean="0"/>
                        <a:t>Reviewer</a:t>
                      </a:r>
                      <a:endParaRPr lang="en-US" sz="1600" i="1" dirty="0"/>
                    </a:p>
                  </a:txBody>
                  <a:tcPr anchor="ctr"/>
                </a:tc>
                <a:tc>
                  <a:txBody>
                    <a:bodyPr/>
                    <a:lstStyle/>
                    <a:p>
                      <a:pPr algn="ctr"/>
                      <a:r>
                        <a:rPr lang="en-US" sz="1600" i="1" dirty="0" smtClean="0"/>
                        <a:t>Value</a:t>
                      </a:r>
                      <a:endParaRPr lang="en-US" sz="1600" i="1" dirty="0"/>
                    </a:p>
                  </a:txBody>
                  <a:tcPr anchor="ctr"/>
                </a:tc>
                <a:tc>
                  <a:txBody>
                    <a:bodyPr/>
                    <a:lstStyle/>
                    <a:p>
                      <a:pPr algn="ctr"/>
                      <a:r>
                        <a:rPr lang="en-US" sz="1600" i="1" dirty="0" smtClean="0"/>
                        <a:t>Room</a:t>
                      </a:r>
                      <a:endParaRPr lang="en-US" sz="1600" i="1" dirty="0"/>
                    </a:p>
                  </a:txBody>
                  <a:tcPr anchor="ctr"/>
                </a:tc>
                <a:tc>
                  <a:txBody>
                    <a:bodyPr/>
                    <a:lstStyle/>
                    <a:p>
                      <a:pPr algn="ctr"/>
                      <a:r>
                        <a:rPr lang="en-US" sz="1600" i="1" dirty="0" smtClean="0"/>
                        <a:t>Location</a:t>
                      </a:r>
                      <a:endParaRPr lang="en-US" sz="1600" i="1" dirty="0"/>
                    </a:p>
                  </a:txBody>
                  <a:tcPr anchor="ctr"/>
                </a:tc>
                <a:tc>
                  <a:txBody>
                    <a:bodyPr/>
                    <a:lstStyle/>
                    <a:p>
                      <a:pPr algn="ctr"/>
                      <a:r>
                        <a:rPr lang="en-US" sz="1600" i="1" dirty="0" smtClean="0"/>
                        <a:t>Cleanliness</a:t>
                      </a:r>
                      <a:endParaRPr lang="en-US" sz="1600" i="1" dirty="0"/>
                    </a:p>
                  </a:txBody>
                  <a:tcPr anchor="ctr"/>
                </a:tc>
              </a:tr>
              <a:tr h="137160">
                <a:tc>
                  <a:txBody>
                    <a:bodyPr/>
                    <a:lstStyle/>
                    <a:p>
                      <a:pPr algn="ctr"/>
                      <a:r>
                        <a:rPr lang="en-US" sz="1600" dirty="0" err="1" smtClean="0"/>
                        <a:t>Mr.Saturday</a:t>
                      </a:r>
                      <a:endParaRPr lang="en-US" sz="1600" dirty="0"/>
                    </a:p>
                  </a:txBody>
                  <a:tcPr anchor="ctr"/>
                </a:tc>
                <a:tc>
                  <a:txBody>
                    <a:bodyPr/>
                    <a:lstStyle/>
                    <a:p>
                      <a:pPr algn="ctr"/>
                      <a:r>
                        <a:rPr lang="en-US" sz="1600" dirty="0" smtClean="0"/>
                        <a:t>3.7(4.0)</a:t>
                      </a:r>
                      <a:endParaRPr lang="en-US" sz="1600" dirty="0"/>
                    </a:p>
                  </a:txBody>
                  <a:tcPr anchor="ctr"/>
                </a:tc>
                <a:tc>
                  <a:txBody>
                    <a:bodyPr/>
                    <a:lstStyle/>
                    <a:p>
                      <a:pPr algn="ctr"/>
                      <a:r>
                        <a:rPr lang="en-US" sz="1600" dirty="0" smtClean="0"/>
                        <a:t>3.5(4.0)</a:t>
                      </a:r>
                      <a:endParaRPr lang="en-US" sz="1600" dirty="0"/>
                    </a:p>
                  </a:txBody>
                  <a:tcPr anchor="ctr"/>
                </a:tc>
                <a:tc>
                  <a:txBody>
                    <a:bodyPr/>
                    <a:lstStyle/>
                    <a:p>
                      <a:pPr algn="ctr"/>
                      <a:r>
                        <a:rPr lang="en-US" sz="1600" dirty="0" smtClean="0"/>
                        <a:t>3.7(4.0)</a:t>
                      </a:r>
                      <a:endParaRPr lang="en-US" sz="1600" dirty="0"/>
                    </a:p>
                  </a:txBody>
                  <a:tcPr anchor="ctr"/>
                </a:tc>
                <a:tc>
                  <a:txBody>
                    <a:bodyPr/>
                    <a:lstStyle/>
                    <a:p>
                      <a:pPr algn="ctr"/>
                      <a:r>
                        <a:rPr lang="en-US" sz="1600" dirty="0" smtClean="0"/>
                        <a:t>5.8(5.0)</a:t>
                      </a:r>
                      <a:endParaRPr lang="en-US" sz="1600" dirty="0"/>
                    </a:p>
                  </a:txBody>
                  <a:tcPr anchor="ctr"/>
                </a:tc>
              </a:tr>
              <a:tr h="137160">
                <a:tc>
                  <a:txBody>
                    <a:bodyPr/>
                    <a:lstStyle/>
                    <a:p>
                      <a:pPr algn="ctr"/>
                      <a:r>
                        <a:rPr lang="en-US" sz="1600" dirty="0" err="1" smtClean="0"/>
                        <a:t>Salsrug</a:t>
                      </a:r>
                      <a:endParaRPr lang="en-US" sz="1600" dirty="0"/>
                    </a:p>
                  </a:txBody>
                  <a:tcPr anchor="ctr"/>
                </a:tc>
                <a:tc>
                  <a:txBody>
                    <a:bodyPr/>
                    <a:lstStyle/>
                    <a:p>
                      <a:pPr algn="ctr"/>
                      <a:r>
                        <a:rPr lang="en-US" sz="1600" dirty="0" smtClean="0"/>
                        <a:t>5.0(5.0)</a:t>
                      </a:r>
                      <a:endParaRPr lang="en-US" sz="1600" dirty="0"/>
                    </a:p>
                  </a:txBody>
                  <a:tcPr anchor="ctr"/>
                </a:tc>
                <a:tc>
                  <a:txBody>
                    <a:bodyPr/>
                    <a:lstStyle/>
                    <a:p>
                      <a:pPr algn="ctr"/>
                      <a:r>
                        <a:rPr lang="en-US" sz="1600" dirty="0" smtClean="0"/>
                        <a:t>3.0(3.0)</a:t>
                      </a:r>
                      <a:endParaRPr lang="en-US" sz="1600" dirty="0"/>
                    </a:p>
                  </a:txBody>
                  <a:tcPr anchor="ctr"/>
                </a:tc>
                <a:tc>
                  <a:txBody>
                    <a:bodyPr/>
                    <a:lstStyle/>
                    <a:p>
                      <a:pPr algn="ctr"/>
                      <a:r>
                        <a:rPr lang="en-US" sz="1600" dirty="0" smtClean="0"/>
                        <a:t>5.0(4.0)</a:t>
                      </a:r>
                      <a:endParaRPr lang="en-US" sz="1600" dirty="0"/>
                    </a:p>
                  </a:txBody>
                  <a:tcPr anchor="ctr"/>
                </a:tc>
                <a:tc>
                  <a:txBody>
                    <a:bodyPr/>
                    <a:lstStyle/>
                    <a:p>
                      <a:pPr algn="ctr"/>
                      <a:r>
                        <a:rPr lang="en-US" sz="1600" dirty="0" smtClean="0"/>
                        <a:t>3.5(4.0)</a:t>
                      </a:r>
                      <a:endParaRPr lang="en-US" sz="1600" dirty="0"/>
                    </a:p>
                  </a:txBody>
                  <a:tcPr anchor="ctr"/>
                </a:tc>
              </a:tr>
            </a:tbl>
          </a:graphicData>
        </a:graphic>
      </p:graphicFrame>
      <p:sp>
        <p:nvSpPr>
          <p:cNvPr id="7" name="TextBox 6"/>
          <p:cNvSpPr txBox="1"/>
          <p:nvPr/>
        </p:nvSpPr>
        <p:spPr>
          <a:xfrm>
            <a:off x="5562600" y="4081046"/>
            <a:ext cx="2971800" cy="338554"/>
          </a:xfrm>
          <a:prstGeom prst="rect">
            <a:avLst/>
          </a:prstGeom>
          <a:noFill/>
        </p:spPr>
        <p:txBody>
          <a:bodyPr wrap="square" rtlCol="0">
            <a:spAutoFit/>
          </a:bodyPr>
          <a:lstStyle/>
          <a:p>
            <a:r>
              <a:rPr lang="en-US" sz="1600" dirty="0" smtClean="0"/>
              <a:t>(Hotel </a:t>
            </a:r>
            <a:r>
              <a:rPr lang="en-US" sz="1600" dirty="0" err="1" smtClean="0"/>
              <a:t>Riu</a:t>
            </a:r>
            <a:r>
              <a:rPr lang="en-US" sz="1600" dirty="0" smtClean="0"/>
              <a:t> Palace Punta Cana)</a:t>
            </a:r>
            <a:endParaRPr lang="en-US" sz="1600" dirty="0"/>
          </a:p>
        </p:txBody>
      </p:sp>
      <p:cxnSp>
        <p:nvCxnSpPr>
          <p:cNvPr id="9" name="Straight Connector 8"/>
          <p:cNvCxnSpPr/>
          <p:nvPr/>
        </p:nvCxnSpPr>
        <p:spPr>
          <a:xfrm>
            <a:off x="4572000" y="4038600"/>
            <a:ext cx="762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15200" y="3733800"/>
            <a:ext cx="7620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4038600"/>
            <a:ext cx="7620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280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1066800"/>
          </a:xfrm>
        </p:spPr>
        <p:txBody>
          <a:bodyPr/>
          <a:lstStyle/>
          <a:p>
            <a:r>
              <a:rPr lang="en-US" dirty="0" smtClean="0"/>
              <a:t>Quantitative Comparison with Other Methods</a:t>
            </a:r>
            <a:endParaRPr lang="en-US" dirty="0"/>
          </a:p>
        </p:txBody>
      </p:sp>
      <p:sp>
        <p:nvSpPr>
          <p:cNvPr id="3" name="Content Placeholder 2"/>
          <p:cNvSpPr>
            <a:spLocks noGrp="1"/>
          </p:cNvSpPr>
          <p:nvPr>
            <p:ph idx="1"/>
          </p:nvPr>
        </p:nvSpPr>
        <p:spPr/>
        <p:txBody>
          <a:bodyPr/>
          <a:lstStyle/>
          <a:p>
            <a:r>
              <a:rPr lang="en-US" dirty="0" smtClean="0"/>
              <a:t>Results</a:t>
            </a:r>
          </a:p>
          <a:p>
            <a:endParaRPr lang="en-US" dirty="0"/>
          </a:p>
          <a:p>
            <a:endParaRPr lang="en-US" dirty="0" smtClean="0"/>
          </a:p>
          <a:p>
            <a:endParaRPr lang="en-US" dirty="0"/>
          </a:p>
          <a:p>
            <a:endParaRPr lang="en-US" dirty="0" smtClean="0"/>
          </a:p>
          <a:p>
            <a:endParaRPr lang="en-US" dirty="0" smtClean="0"/>
          </a:p>
          <a:p>
            <a:pPr lvl="1">
              <a:buNone/>
            </a:pPr>
            <a:endParaRPr lang="en-US" dirty="0"/>
          </a:p>
        </p:txBody>
      </p:sp>
      <p:sp>
        <p:nvSpPr>
          <p:cNvPr id="6" name="Slide Number Placeholder 5"/>
          <p:cNvSpPr>
            <a:spLocks noGrp="1"/>
          </p:cNvSpPr>
          <p:nvPr>
            <p:ph type="sldNum" sz="quarter" idx="12"/>
          </p:nvPr>
        </p:nvSpPr>
        <p:spPr/>
        <p:txBody>
          <a:bodyPr/>
          <a:lstStyle/>
          <a:p>
            <a:fld id="{AC00994B-6366-44A2-8E34-6A872EB414EF}" type="slidenum">
              <a:rPr lang="en-US" smtClean="0"/>
              <a:pPr/>
              <a:t>12</a:t>
            </a:fld>
            <a:endParaRPr lang="en-US"/>
          </a:p>
        </p:txBody>
      </p:sp>
      <p:graphicFrame>
        <p:nvGraphicFramePr>
          <p:cNvPr id="7" name="Table 6"/>
          <p:cNvGraphicFramePr>
            <a:graphicFrameLocks noGrp="1"/>
          </p:cNvGraphicFramePr>
          <p:nvPr/>
        </p:nvGraphicFramePr>
        <p:xfrm>
          <a:off x="990600" y="2560320"/>
          <a:ext cx="7315199" cy="2011680"/>
        </p:xfrm>
        <a:graphic>
          <a:graphicData uri="http://schemas.openxmlformats.org/drawingml/2006/table">
            <a:tbl>
              <a:tblPr firstRow="1" bandRow="1">
                <a:tableStyleId>{21E4AEA4-8DFA-4A89-87EB-49C32662AFE0}</a:tableStyleId>
              </a:tblPr>
              <a:tblGrid>
                <a:gridCol w="2743200"/>
                <a:gridCol w="1111752"/>
                <a:gridCol w="1111752"/>
                <a:gridCol w="1111752"/>
                <a:gridCol w="1236743"/>
              </a:tblGrid>
              <a:tr h="297180">
                <a:tc>
                  <a:txBody>
                    <a:bodyPr/>
                    <a:lstStyle/>
                    <a:p>
                      <a:pPr algn="ctr"/>
                      <a:r>
                        <a:rPr lang="en-US" sz="1600" i="1" dirty="0" smtClean="0"/>
                        <a:t>Method</a:t>
                      </a:r>
                      <a:endParaRPr lang="en-US" sz="1600" i="1"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r h="297180">
                <a:tc>
                  <a:txBody>
                    <a:bodyPr/>
                    <a:lstStyle/>
                    <a:p>
                      <a:pPr algn="ctr"/>
                      <a:r>
                        <a:rPr lang="en-US" sz="1600" dirty="0" smtClean="0"/>
                        <a:t>Local prediction*</a:t>
                      </a:r>
                      <a:endParaRPr lang="en-US" sz="1600" dirty="0"/>
                    </a:p>
                  </a:txBody>
                  <a:tcPr anchor="ctr"/>
                </a:tc>
                <a:tc>
                  <a:txBody>
                    <a:bodyPr/>
                    <a:lstStyle/>
                    <a:p>
                      <a:pPr algn="ctr"/>
                      <a:r>
                        <a:rPr lang="en-US" sz="1600" dirty="0" smtClean="0"/>
                        <a:t>0.588</a:t>
                      </a:r>
                      <a:endParaRPr lang="en-US" sz="1600" b="1" dirty="0"/>
                    </a:p>
                  </a:txBody>
                  <a:tcPr anchor="ctr"/>
                </a:tc>
                <a:tc>
                  <a:txBody>
                    <a:bodyPr/>
                    <a:lstStyle/>
                    <a:p>
                      <a:pPr algn="ctr"/>
                      <a:r>
                        <a:rPr lang="en-US" sz="1600" dirty="0" smtClean="0"/>
                        <a:t>0.136</a:t>
                      </a:r>
                      <a:endParaRPr lang="en-US" sz="1600" dirty="0"/>
                    </a:p>
                  </a:txBody>
                  <a:tcPr anchor="ctr"/>
                </a:tc>
                <a:tc>
                  <a:txBody>
                    <a:bodyPr/>
                    <a:lstStyle/>
                    <a:p>
                      <a:pPr algn="ctr"/>
                      <a:r>
                        <a:rPr lang="en-US" sz="1600" dirty="0" smtClean="0"/>
                        <a:t>0.783</a:t>
                      </a:r>
                      <a:endParaRPr lang="en-US" sz="1600" b="1" dirty="0"/>
                    </a:p>
                  </a:txBody>
                  <a:tcPr anchor="ctr"/>
                </a:tc>
                <a:tc>
                  <a:txBody>
                    <a:bodyPr/>
                    <a:lstStyle/>
                    <a:p>
                      <a:pPr algn="ctr"/>
                      <a:r>
                        <a:rPr lang="en-US" sz="1600" dirty="0" smtClean="0"/>
                        <a:t>0.131</a:t>
                      </a:r>
                      <a:endParaRPr lang="en-US" sz="1600" dirty="0"/>
                    </a:p>
                  </a:txBody>
                  <a:tcPr anchor="ctr"/>
                </a:tc>
              </a:tr>
              <a:tr h="297180">
                <a:tc>
                  <a:txBody>
                    <a:bodyPr/>
                    <a:lstStyle/>
                    <a:p>
                      <a:pPr algn="ctr"/>
                      <a:r>
                        <a:rPr lang="en-US" sz="1600" dirty="0" smtClean="0"/>
                        <a:t>Global prediction*</a:t>
                      </a:r>
                      <a:endParaRPr lang="en-US" sz="1600" dirty="0"/>
                    </a:p>
                  </a:txBody>
                  <a:tcPr anchor="ctr"/>
                </a:tc>
                <a:tc>
                  <a:txBody>
                    <a:bodyPr/>
                    <a:lstStyle/>
                    <a:p>
                      <a:pPr algn="ctr"/>
                      <a:r>
                        <a:rPr lang="en-US" sz="1600" dirty="0" smtClean="0"/>
                        <a:t>0.997</a:t>
                      </a:r>
                    </a:p>
                  </a:txBody>
                  <a:tcPr anchor="ctr"/>
                </a:tc>
                <a:tc>
                  <a:txBody>
                    <a:bodyPr/>
                    <a:lstStyle/>
                    <a:p>
                      <a:pPr algn="ctr"/>
                      <a:r>
                        <a:rPr lang="en-US" sz="1600" dirty="0" smtClean="0"/>
                        <a:t>0.279</a:t>
                      </a:r>
                    </a:p>
                  </a:txBody>
                  <a:tcPr anchor="ctr"/>
                </a:tc>
                <a:tc>
                  <a:txBody>
                    <a:bodyPr/>
                    <a:lstStyle/>
                    <a:p>
                      <a:pPr algn="ctr"/>
                      <a:r>
                        <a:rPr lang="en-US" sz="1600" dirty="0" smtClean="0"/>
                        <a:t>0.584</a:t>
                      </a:r>
                      <a:endParaRPr lang="en-US" sz="1600" dirty="0"/>
                    </a:p>
                  </a:txBody>
                  <a:tcPr anchor="ctr"/>
                </a:tc>
                <a:tc>
                  <a:txBody>
                    <a:bodyPr/>
                    <a:lstStyle/>
                    <a:p>
                      <a:pPr algn="ctr"/>
                      <a:r>
                        <a:rPr lang="en-US" sz="1600" dirty="0" smtClean="0"/>
                        <a:t>0.000</a:t>
                      </a:r>
                      <a:endParaRPr lang="en-US" sz="1600" dirty="0"/>
                    </a:p>
                  </a:txBody>
                  <a:tcPr anchor="ctr"/>
                </a:tc>
              </a:tr>
              <a:tr h="297180">
                <a:tc>
                  <a:txBody>
                    <a:bodyPr/>
                    <a:lstStyle/>
                    <a:p>
                      <a:pPr algn="ctr"/>
                      <a:r>
                        <a:rPr lang="en-US" sz="1600" dirty="0" smtClean="0"/>
                        <a:t>SVR-O</a:t>
                      </a:r>
                      <a:endParaRPr lang="en-US" sz="1600" dirty="0"/>
                    </a:p>
                  </a:txBody>
                  <a:tcPr anchor="ctr"/>
                </a:tc>
                <a:tc>
                  <a:txBody>
                    <a:bodyPr/>
                    <a:lstStyle/>
                    <a:p>
                      <a:pPr algn="ctr"/>
                      <a:r>
                        <a:rPr lang="en-US" sz="1600" dirty="0" smtClean="0"/>
                        <a:t>0.591</a:t>
                      </a:r>
                      <a:endParaRPr lang="en-US" sz="1600" dirty="0"/>
                    </a:p>
                  </a:txBody>
                  <a:tcPr anchor="ctr"/>
                </a:tc>
                <a:tc>
                  <a:txBody>
                    <a:bodyPr/>
                    <a:lstStyle/>
                    <a:p>
                      <a:pPr algn="ctr"/>
                      <a:r>
                        <a:rPr lang="en-US" sz="1600" dirty="0" smtClean="0"/>
                        <a:t>0.294</a:t>
                      </a:r>
                      <a:endParaRPr lang="en-US" sz="1600" dirty="0"/>
                    </a:p>
                  </a:txBody>
                  <a:tcPr anchor="ctr"/>
                </a:tc>
                <a:tc>
                  <a:txBody>
                    <a:bodyPr/>
                    <a:lstStyle/>
                    <a:p>
                      <a:pPr algn="ctr"/>
                      <a:r>
                        <a:rPr lang="en-US" sz="1600" dirty="0" smtClean="0"/>
                        <a:t>0.581</a:t>
                      </a:r>
                      <a:endParaRPr lang="en-US" sz="1600" dirty="0"/>
                    </a:p>
                  </a:txBody>
                  <a:tcPr anchor="ctr"/>
                </a:tc>
                <a:tc>
                  <a:txBody>
                    <a:bodyPr/>
                    <a:lstStyle/>
                    <a:p>
                      <a:pPr algn="ctr"/>
                      <a:r>
                        <a:rPr lang="en-US" sz="1600" dirty="0" smtClean="0"/>
                        <a:t>0.358</a:t>
                      </a:r>
                      <a:endParaRPr lang="en-US" sz="1600" dirty="0"/>
                    </a:p>
                  </a:txBody>
                  <a:tcPr anchor="ctr"/>
                </a:tc>
              </a:tr>
              <a:tr h="297180">
                <a:tc>
                  <a:txBody>
                    <a:bodyPr/>
                    <a:lstStyle/>
                    <a:p>
                      <a:pPr algn="ctr"/>
                      <a:r>
                        <a:rPr lang="en-US" sz="1600" dirty="0" smtClean="0"/>
                        <a:t>LRR</a:t>
                      </a:r>
                      <a:endParaRPr lang="en-US" sz="1600" dirty="0"/>
                    </a:p>
                  </a:txBody>
                  <a:tcPr anchor="ctr"/>
                </a:tc>
                <a:tc>
                  <a:txBody>
                    <a:bodyPr/>
                    <a:lstStyle/>
                    <a:p>
                      <a:pPr algn="ctr"/>
                      <a:r>
                        <a:rPr lang="en-US" sz="1600" dirty="0" smtClean="0"/>
                        <a:t>0.896</a:t>
                      </a:r>
                      <a:endParaRPr lang="en-US" sz="1600" dirty="0"/>
                    </a:p>
                  </a:txBody>
                  <a:tcPr anchor="ctr"/>
                </a:tc>
                <a:tc>
                  <a:txBody>
                    <a:bodyPr/>
                    <a:lstStyle/>
                    <a:p>
                      <a:pPr algn="ctr"/>
                      <a:r>
                        <a:rPr lang="en-US" sz="1600" b="1" dirty="0" smtClean="0"/>
                        <a:t>0.464</a:t>
                      </a:r>
                      <a:endParaRPr lang="en-US" sz="1600" b="1" dirty="0"/>
                    </a:p>
                  </a:txBody>
                  <a:tcPr anchor="ctr"/>
                </a:tc>
                <a:tc>
                  <a:txBody>
                    <a:bodyPr/>
                    <a:lstStyle/>
                    <a:p>
                      <a:pPr algn="ctr"/>
                      <a:r>
                        <a:rPr lang="en-US" sz="1600" dirty="0" smtClean="0"/>
                        <a:t>0.618</a:t>
                      </a:r>
                      <a:endParaRPr lang="en-US" sz="1600" dirty="0"/>
                    </a:p>
                  </a:txBody>
                  <a:tcPr anchor="ctr"/>
                </a:tc>
                <a:tc>
                  <a:txBody>
                    <a:bodyPr/>
                    <a:lstStyle/>
                    <a:p>
                      <a:pPr algn="ctr"/>
                      <a:r>
                        <a:rPr lang="en-US" sz="1600" b="1" dirty="0" smtClean="0"/>
                        <a:t>0.379</a:t>
                      </a:r>
                      <a:endParaRPr lang="en-US" sz="1600" b="1" dirty="0"/>
                    </a:p>
                  </a:txBody>
                  <a:tcPr anchor="ctr"/>
                </a:tc>
              </a:tr>
              <a:tr h="297180">
                <a:tc>
                  <a:txBody>
                    <a:bodyPr/>
                    <a:lstStyle/>
                    <a:p>
                      <a:pPr algn="ctr"/>
                      <a:r>
                        <a:rPr lang="en-US" sz="1600" i="1" dirty="0" smtClean="0"/>
                        <a:t>SVR-A</a:t>
                      </a:r>
                      <a:endParaRPr lang="en-US" sz="1600" i="1" dirty="0"/>
                    </a:p>
                  </a:txBody>
                  <a:tcPr anchor="ctr"/>
                </a:tc>
                <a:tc>
                  <a:txBody>
                    <a:bodyPr/>
                    <a:lstStyle/>
                    <a:p>
                      <a:pPr algn="ctr"/>
                      <a:r>
                        <a:rPr lang="en-US" sz="1600" i="1" dirty="0" smtClean="0"/>
                        <a:t>0.306</a:t>
                      </a:r>
                      <a:endParaRPr lang="en-US" sz="1600" i="1" dirty="0"/>
                    </a:p>
                  </a:txBody>
                  <a:tcPr anchor="ctr"/>
                </a:tc>
                <a:tc>
                  <a:txBody>
                    <a:bodyPr/>
                    <a:lstStyle/>
                    <a:p>
                      <a:pPr algn="ctr"/>
                      <a:r>
                        <a:rPr lang="en-US" sz="1600" i="1" dirty="0" smtClean="0"/>
                        <a:t>0.557</a:t>
                      </a:r>
                      <a:endParaRPr lang="en-US" sz="1600" i="1" dirty="0"/>
                    </a:p>
                  </a:txBody>
                  <a:tcPr anchor="ctr"/>
                </a:tc>
                <a:tc>
                  <a:txBody>
                    <a:bodyPr/>
                    <a:lstStyle/>
                    <a:p>
                      <a:pPr algn="ctr"/>
                      <a:r>
                        <a:rPr lang="en-US" sz="1600" i="1" dirty="0" smtClean="0"/>
                        <a:t>0.673</a:t>
                      </a:r>
                      <a:endParaRPr lang="en-US" sz="1600" i="1" dirty="0"/>
                    </a:p>
                  </a:txBody>
                  <a:tcPr anchor="ctr"/>
                </a:tc>
                <a:tc>
                  <a:txBody>
                    <a:bodyPr/>
                    <a:lstStyle/>
                    <a:p>
                      <a:pPr algn="ctr"/>
                      <a:r>
                        <a:rPr lang="en-US" sz="1600" i="1" dirty="0" smtClean="0"/>
                        <a:t>0.473</a:t>
                      </a:r>
                      <a:endParaRPr lang="en-US" sz="1600" i="1" dirty="0"/>
                    </a:p>
                  </a:txBody>
                  <a:tcPr anchor="ctr"/>
                </a:tc>
              </a:tr>
            </a:tbl>
          </a:graphicData>
        </a:graphic>
      </p:graphicFrame>
      <p:graphicFrame>
        <p:nvGraphicFramePr>
          <p:cNvPr id="8" name="Object 275"/>
          <p:cNvGraphicFramePr>
            <a:graphicFrameLocks noChangeAspect="1"/>
          </p:cNvGraphicFramePr>
          <p:nvPr/>
        </p:nvGraphicFramePr>
        <p:xfrm>
          <a:off x="3944216" y="2560320"/>
          <a:ext cx="780184" cy="367145"/>
        </p:xfrm>
        <a:graphic>
          <a:graphicData uri="http://schemas.openxmlformats.org/presentationml/2006/ole">
            <p:oleObj spid="_x0000_s1026" name="Equation" r:id="rId4" imgW="380880" imgH="253800" progId="Equation.DSMT4">
              <p:embed/>
            </p:oleObj>
          </a:graphicData>
        </a:graphic>
      </p:graphicFrame>
      <p:graphicFrame>
        <p:nvGraphicFramePr>
          <p:cNvPr id="9" name="Object 277"/>
          <p:cNvGraphicFramePr>
            <a:graphicFrameLocks noChangeAspect="1"/>
          </p:cNvGraphicFramePr>
          <p:nvPr/>
        </p:nvGraphicFramePr>
        <p:xfrm>
          <a:off x="5164283" y="2574175"/>
          <a:ext cx="474518" cy="310891"/>
        </p:xfrm>
        <a:graphic>
          <a:graphicData uri="http://schemas.openxmlformats.org/presentationml/2006/ole">
            <p:oleObj spid="_x0000_s1027" name="Equation" r:id="rId5" imgW="368280" imgH="241200" progId="Equation.DSMT4">
              <p:embed/>
            </p:oleObj>
          </a:graphicData>
        </a:graphic>
      </p:graphicFrame>
      <p:graphicFrame>
        <p:nvGraphicFramePr>
          <p:cNvPr id="10" name="Object 278"/>
          <p:cNvGraphicFramePr>
            <a:graphicFrameLocks noChangeAspect="1"/>
          </p:cNvGraphicFramePr>
          <p:nvPr/>
        </p:nvGraphicFramePr>
        <p:xfrm>
          <a:off x="6248400" y="2574175"/>
          <a:ext cx="504825" cy="302895"/>
        </p:xfrm>
        <a:graphic>
          <a:graphicData uri="http://schemas.openxmlformats.org/presentationml/2006/ole">
            <p:oleObj spid="_x0000_s1028" name="Equation" r:id="rId6" imgW="380880" imgH="228600" progId="Equation.DSMT4">
              <p:embed/>
            </p:oleObj>
          </a:graphicData>
        </a:graphic>
      </p:graphicFrame>
      <p:graphicFrame>
        <p:nvGraphicFramePr>
          <p:cNvPr id="11" name="Object 280"/>
          <p:cNvGraphicFramePr>
            <a:graphicFrameLocks noChangeAspect="1"/>
          </p:cNvGraphicFramePr>
          <p:nvPr/>
        </p:nvGraphicFramePr>
        <p:xfrm>
          <a:off x="7315200" y="2650375"/>
          <a:ext cx="780184" cy="235527"/>
        </p:xfrm>
        <a:graphic>
          <a:graphicData uri="http://schemas.openxmlformats.org/presentationml/2006/ole">
            <p:oleObj spid="_x0000_s1029" name="Equation" r:id="rId7" imgW="672840" imgH="203040" progId="Equation.DSMT4">
              <p:embed/>
            </p:oleObj>
          </a:graphicData>
        </a:graphic>
      </p:graphicFrame>
      <p:sp>
        <p:nvSpPr>
          <p:cNvPr id="12" name="Rectangle 11"/>
          <p:cNvSpPr/>
          <p:nvPr/>
        </p:nvSpPr>
        <p:spPr>
          <a:xfrm>
            <a:off x="914400" y="3886200"/>
            <a:ext cx="7467600" cy="381000"/>
          </a:xfrm>
          <a:prstGeom prst="rect">
            <a:avLst/>
          </a:prstGeom>
          <a:noFill/>
          <a:ln w="28575">
            <a:solidFill>
              <a:srgbClr val="EE08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72200" y="4572000"/>
            <a:ext cx="2286000" cy="338554"/>
          </a:xfrm>
          <a:prstGeom prst="rect">
            <a:avLst/>
          </a:prstGeom>
          <a:noFill/>
        </p:spPr>
        <p:txBody>
          <a:bodyPr wrap="square" rtlCol="0">
            <a:spAutoFit/>
          </a:bodyPr>
          <a:lstStyle/>
          <a:p>
            <a:r>
              <a:rPr lang="en-US" sz="1600" dirty="0" smtClean="0"/>
              <a:t>* </a:t>
            </a:r>
            <a:r>
              <a:rPr lang="en-US" sz="1600" i="1" dirty="0" smtClean="0"/>
              <a:t>Lu et.al WWW2009</a:t>
            </a:r>
            <a:endParaRPr lang="en-US" sz="1600" i="1" dirty="0"/>
          </a:p>
        </p:txBody>
      </p:sp>
    </p:spTree>
  </p:cSld>
  <p:clrMapOvr>
    <a:masterClrMapping/>
  </p:clrMapOvr>
  <p:transition advTm="514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User Rating Behavior Analysis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Reviewers focus differently on ‘expensive’ and ‘cheap’ hotels</a:t>
            </a:r>
            <a:endParaRPr lang="en-US" dirty="0"/>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AC00994B-6366-44A2-8E34-6A872EB414EF}" type="slidenum">
              <a:rPr lang="en-US" smtClean="0"/>
              <a:pPr/>
              <a:t>13</a:t>
            </a:fld>
            <a:endParaRPr lang="en-US"/>
          </a:p>
        </p:txBody>
      </p:sp>
      <p:graphicFrame>
        <p:nvGraphicFramePr>
          <p:cNvPr id="8" name="Table 7"/>
          <p:cNvGraphicFramePr>
            <a:graphicFrameLocks noGrp="1"/>
          </p:cNvGraphicFramePr>
          <p:nvPr/>
        </p:nvGraphicFramePr>
        <p:xfrm>
          <a:off x="1828800" y="2758440"/>
          <a:ext cx="5372099" cy="2346960"/>
        </p:xfrm>
        <a:graphic>
          <a:graphicData uri="http://schemas.openxmlformats.org/drawingml/2006/table">
            <a:tbl>
              <a:tblPr firstRow="1" bandRow="1">
                <a:tableStyleId>{21E4AEA4-8DFA-4A89-87EB-49C32662AFE0}</a:tableStyleId>
              </a:tblPr>
              <a:tblGrid>
                <a:gridCol w="1489743"/>
                <a:gridCol w="970589"/>
                <a:gridCol w="970589"/>
                <a:gridCol w="970589"/>
                <a:gridCol w="970589"/>
              </a:tblGrid>
              <a:tr h="224835">
                <a:tc>
                  <a:txBody>
                    <a:bodyPr/>
                    <a:lstStyle/>
                    <a:p>
                      <a:pPr algn="ctr"/>
                      <a:endParaRPr lang="en-US" sz="1600" dirty="0"/>
                    </a:p>
                  </a:txBody>
                  <a:tcPr anchor="ctr"/>
                </a:tc>
                <a:tc gridSpan="2">
                  <a:txBody>
                    <a:bodyPr/>
                    <a:lstStyle/>
                    <a:p>
                      <a:pPr algn="ctr"/>
                      <a:r>
                        <a:rPr lang="en-US" sz="1600" i="1" dirty="0" smtClean="0"/>
                        <a:t>Expensive</a:t>
                      </a:r>
                      <a:r>
                        <a:rPr lang="en-US" sz="1600" i="1" baseline="0" dirty="0" smtClean="0"/>
                        <a:t> Hotel</a:t>
                      </a:r>
                      <a:endParaRPr lang="en-US" sz="1600" i="1" dirty="0"/>
                    </a:p>
                  </a:txBody>
                  <a:tcPr anchor="ctr"/>
                </a:tc>
                <a:tc hMerge="1">
                  <a:txBody>
                    <a:bodyPr/>
                    <a:lstStyle/>
                    <a:p>
                      <a:pPr algn="ctr"/>
                      <a:endParaRPr lang="en-US" sz="2800" dirty="0"/>
                    </a:p>
                  </a:txBody>
                  <a:tcPr anchor="ctr"/>
                </a:tc>
                <a:tc gridSpan="2">
                  <a:txBody>
                    <a:bodyPr/>
                    <a:lstStyle/>
                    <a:p>
                      <a:pPr algn="ctr"/>
                      <a:r>
                        <a:rPr lang="en-US" sz="1600" i="1" dirty="0" smtClean="0"/>
                        <a:t>Cheap Hotel</a:t>
                      </a:r>
                      <a:endParaRPr lang="en-US" sz="1600" i="1" dirty="0"/>
                    </a:p>
                  </a:txBody>
                  <a:tcPr anchor="ctr"/>
                </a:tc>
                <a:tc hMerge="1">
                  <a:txBody>
                    <a:bodyPr/>
                    <a:lstStyle/>
                    <a:p>
                      <a:pPr algn="ctr"/>
                      <a:endParaRPr lang="en-US" sz="2800" dirty="0"/>
                    </a:p>
                  </a:txBody>
                  <a:tcPr anchor="ctr"/>
                </a:tc>
              </a:tr>
              <a:tr h="130168">
                <a:tc>
                  <a:txBody>
                    <a:bodyPr/>
                    <a:lstStyle/>
                    <a:p>
                      <a:pPr algn="ctr"/>
                      <a:endParaRPr lang="en-US" sz="1600" b="1" i="1" dirty="0"/>
                    </a:p>
                  </a:txBody>
                  <a:tcPr anchor="ctr">
                    <a:solidFill>
                      <a:srgbClr val="6699FF"/>
                    </a:solidFill>
                  </a:tcPr>
                </a:tc>
                <a:tc>
                  <a:txBody>
                    <a:bodyPr/>
                    <a:lstStyle/>
                    <a:p>
                      <a:pPr algn="ctr"/>
                      <a:r>
                        <a:rPr lang="en-US" sz="1600" i="1" dirty="0" smtClean="0"/>
                        <a:t>5 Stars</a:t>
                      </a:r>
                      <a:endParaRPr lang="en-US" sz="1600" b="1" i="1" dirty="0"/>
                    </a:p>
                  </a:txBody>
                  <a:tcPr anchor="ctr">
                    <a:solidFill>
                      <a:srgbClr val="6699FF"/>
                    </a:solidFill>
                  </a:tcPr>
                </a:tc>
                <a:tc>
                  <a:txBody>
                    <a:bodyPr/>
                    <a:lstStyle/>
                    <a:p>
                      <a:pPr algn="ctr"/>
                      <a:r>
                        <a:rPr lang="en-US" sz="1600" i="1" dirty="0" smtClean="0"/>
                        <a:t>3 Stars</a:t>
                      </a:r>
                      <a:endParaRPr lang="en-US" sz="1600" b="1" i="1" dirty="0"/>
                    </a:p>
                  </a:txBody>
                  <a:tcPr anchor="ctr">
                    <a:solidFill>
                      <a:srgbClr val="6699FF"/>
                    </a:solidFill>
                  </a:tcPr>
                </a:tc>
                <a:tc>
                  <a:txBody>
                    <a:bodyPr/>
                    <a:lstStyle/>
                    <a:p>
                      <a:pPr algn="ctr"/>
                      <a:r>
                        <a:rPr lang="en-US" sz="1600" i="1" dirty="0" smtClean="0"/>
                        <a:t>5 Stars</a:t>
                      </a:r>
                      <a:endParaRPr lang="en-US" sz="1600" b="1" i="1" dirty="0"/>
                    </a:p>
                  </a:txBody>
                  <a:tcPr anchor="ctr">
                    <a:solidFill>
                      <a:srgbClr val="6699FF"/>
                    </a:solidFill>
                  </a:tcPr>
                </a:tc>
                <a:tc>
                  <a:txBody>
                    <a:bodyPr/>
                    <a:lstStyle/>
                    <a:p>
                      <a:pPr algn="ctr"/>
                      <a:r>
                        <a:rPr lang="en-US" sz="1600" i="1" dirty="0" smtClean="0"/>
                        <a:t>1 Star</a:t>
                      </a:r>
                      <a:endParaRPr lang="en-US" sz="1600" b="1" i="1" dirty="0"/>
                    </a:p>
                  </a:txBody>
                  <a:tcPr anchor="ctr">
                    <a:solidFill>
                      <a:srgbClr val="6699FF"/>
                    </a:solidFill>
                  </a:tcPr>
                </a:tc>
              </a:tr>
              <a:tr h="130168">
                <a:tc>
                  <a:txBody>
                    <a:bodyPr/>
                    <a:lstStyle/>
                    <a:p>
                      <a:pPr algn="ctr"/>
                      <a:r>
                        <a:rPr lang="en-US" sz="1600" dirty="0" smtClean="0"/>
                        <a:t>Value</a:t>
                      </a:r>
                      <a:endParaRPr lang="en-US" sz="1600" dirty="0"/>
                    </a:p>
                  </a:txBody>
                  <a:tcPr anchor="ctr"/>
                </a:tc>
                <a:tc>
                  <a:txBody>
                    <a:bodyPr/>
                    <a:lstStyle/>
                    <a:p>
                      <a:pPr algn="ctr"/>
                      <a:r>
                        <a:rPr lang="en-US" sz="1600" dirty="0" smtClean="0"/>
                        <a:t>0.134</a:t>
                      </a:r>
                      <a:endParaRPr lang="en-US" sz="1600" dirty="0"/>
                    </a:p>
                  </a:txBody>
                  <a:tcPr anchor="ctr"/>
                </a:tc>
                <a:tc>
                  <a:txBody>
                    <a:bodyPr/>
                    <a:lstStyle/>
                    <a:p>
                      <a:pPr algn="ctr"/>
                      <a:r>
                        <a:rPr lang="en-US" sz="1600" dirty="0" smtClean="0"/>
                        <a:t>0.148</a:t>
                      </a:r>
                      <a:endParaRPr lang="en-US" sz="1600" dirty="0"/>
                    </a:p>
                  </a:txBody>
                  <a:tcPr anchor="ctr"/>
                </a:tc>
                <a:tc>
                  <a:txBody>
                    <a:bodyPr/>
                    <a:lstStyle/>
                    <a:p>
                      <a:pPr algn="ctr"/>
                      <a:r>
                        <a:rPr lang="en-US" sz="1600" b="1" dirty="0" smtClean="0"/>
                        <a:t>0.171</a:t>
                      </a:r>
                      <a:endParaRPr lang="en-US" sz="1600" b="1" dirty="0"/>
                    </a:p>
                  </a:txBody>
                  <a:tcPr anchor="ctr"/>
                </a:tc>
                <a:tc>
                  <a:txBody>
                    <a:bodyPr/>
                    <a:lstStyle/>
                    <a:p>
                      <a:pPr algn="ctr"/>
                      <a:r>
                        <a:rPr lang="en-US" sz="1600" dirty="0" smtClean="0"/>
                        <a:t>0.093</a:t>
                      </a:r>
                      <a:endParaRPr lang="en-US" sz="1600" dirty="0"/>
                    </a:p>
                  </a:txBody>
                  <a:tcPr anchor="ctr"/>
                </a:tc>
              </a:tr>
              <a:tr h="130168">
                <a:tc>
                  <a:txBody>
                    <a:bodyPr/>
                    <a:lstStyle/>
                    <a:p>
                      <a:pPr algn="ctr"/>
                      <a:r>
                        <a:rPr lang="en-US" sz="1600" dirty="0" smtClean="0"/>
                        <a:t>Room</a:t>
                      </a:r>
                      <a:endParaRPr lang="en-US" sz="1600" dirty="0"/>
                    </a:p>
                  </a:txBody>
                  <a:tcPr anchor="ctr"/>
                </a:tc>
                <a:tc>
                  <a:txBody>
                    <a:bodyPr/>
                    <a:lstStyle/>
                    <a:p>
                      <a:pPr algn="ctr"/>
                      <a:r>
                        <a:rPr lang="en-US" sz="1600" dirty="0" smtClean="0"/>
                        <a:t>0.098</a:t>
                      </a:r>
                      <a:endParaRPr lang="en-US" sz="1600" dirty="0"/>
                    </a:p>
                  </a:txBody>
                  <a:tcPr anchor="ctr"/>
                </a:tc>
                <a:tc>
                  <a:txBody>
                    <a:bodyPr/>
                    <a:lstStyle/>
                    <a:p>
                      <a:pPr algn="ctr"/>
                      <a:r>
                        <a:rPr lang="en-US" sz="1600" dirty="0" smtClean="0"/>
                        <a:t>0.162</a:t>
                      </a:r>
                      <a:endParaRPr lang="en-US" sz="1600" dirty="0"/>
                    </a:p>
                  </a:txBody>
                  <a:tcPr anchor="ctr"/>
                </a:tc>
                <a:tc>
                  <a:txBody>
                    <a:bodyPr/>
                    <a:lstStyle/>
                    <a:p>
                      <a:pPr algn="ctr"/>
                      <a:r>
                        <a:rPr lang="en-US" sz="1600" dirty="0" smtClean="0"/>
                        <a:t>0.126</a:t>
                      </a:r>
                      <a:endParaRPr lang="en-US" sz="1600" dirty="0"/>
                    </a:p>
                  </a:txBody>
                  <a:tcPr anchor="ctr"/>
                </a:tc>
                <a:tc>
                  <a:txBody>
                    <a:bodyPr/>
                    <a:lstStyle/>
                    <a:p>
                      <a:pPr algn="ctr"/>
                      <a:r>
                        <a:rPr lang="en-US" sz="1600" dirty="0" smtClean="0"/>
                        <a:t>0.121</a:t>
                      </a:r>
                      <a:endParaRPr lang="en-US" sz="1600" dirty="0"/>
                    </a:p>
                  </a:txBody>
                  <a:tcPr anchor="ctr"/>
                </a:tc>
              </a:tr>
              <a:tr h="130168">
                <a:tc>
                  <a:txBody>
                    <a:bodyPr/>
                    <a:lstStyle/>
                    <a:p>
                      <a:pPr algn="ctr"/>
                      <a:r>
                        <a:rPr lang="en-US" sz="1600" dirty="0" smtClean="0"/>
                        <a:t>Location</a:t>
                      </a:r>
                      <a:endParaRPr lang="en-US" sz="1600" dirty="0"/>
                    </a:p>
                  </a:txBody>
                  <a:tcPr anchor="ctr"/>
                </a:tc>
                <a:tc>
                  <a:txBody>
                    <a:bodyPr/>
                    <a:lstStyle/>
                    <a:p>
                      <a:pPr algn="ctr"/>
                      <a:r>
                        <a:rPr lang="en-US" sz="1600" dirty="0" smtClean="0"/>
                        <a:t>0.171</a:t>
                      </a:r>
                      <a:endParaRPr lang="en-US" sz="1600" dirty="0"/>
                    </a:p>
                  </a:txBody>
                  <a:tcPr anchor="ctr"/>
                </a:tc>
                <a:tc>
                  <a:txBody>
                    <a:bodyPr/>
                    <a:lstStyle/>
                    <a:p>
                      <a:pPr algn="ctr"/>
                      <a:r>
                        <a:rPr lang="en-US" sz="1600" dirty="0" smtClean="0"/>
                        <a:t>0.074</a:t>
                      </a:r>
                      <a:endParaRPr lang="en-US" sz="1600" dirty="0"/>
                    </a:p>
                  </a:txBody>
                  <a:tcPr anchor="ctr"/>
                </a:tc>
                <a:tc>
                  <a:txBody>
                    <a:bodyPr/>
                    <a:lstStyle/>
                    <a:p>
                      <a:pPr algn="ctr"/>
                      <a:r>
                        <a:rPr lang="en-US" sz="1600" dirty="0" smtClean="0"/>
                        <a:t>0.161</a:t>
                      </a:r>
                      <a:endParaRPr lang="en-US" sz="1600" dirty="0"/>
                    </a:p>
                  </a:txBody>
                  <a:tcPr anchor="ctr"/>
                </a:tc>
                <a:tc>
                  <a:txBody>
                    <a:bodyPr/>
                    <a:lstStyle/>
                    <a:p>
                      <a:pPr algn="ctr"/>
                      <a:r>
                        <a:rPr lang="en-US" sz="1600" dirty="0" smtClean="0"/>
                        <a:t>0.082</a:t>
                      </a:r>
                      <a:endParaRPr lang="en-US" sz="1600" dirty="0"/>
                    </a:p>
                  </a:txBody>
                  <a:tcPr anchor="ctr"/>
                </a:tc>
              </a:tr>
              <a:tr h="130168">
                <a:tc>
                  <a:txBody>
                    <a:bodyPr/>
                    <a:lstStyle/>
                    <a:p>
                      <a:pPr algn="ctr"/>
                      <a:r>
                        <a:rPr lang="en-US" sz="1600" dirty="0" smtClean="0"/>
                        <a:t>Cleanliness</a:t>
                      </a:r>
                      <a:endParaRPr lang="en-US" sz="1600" dirty="0"/>
                    </a:p>
                  </a:txBody>
                  <a:tcPr anchor="ctr"/>
                </a:tc>
                <a:tc>
                  <a:txBody>
                    <a:bodyPr/>
                    <a:lstStyle/>
                    <a:p>
                      <a:pPr algn="ctr"/>
                      <a:r>
                        <a:rPr lang="en-US" sz="1600" dirty="0" smtClean="0"/>
                        <a:t>0.081</a:t>
                      </a:r>
                      <a:endParaRPr lang="en-US" sz="1600" dirty="0"/>
                    </a:p>
                  </a:txBody>
                  <a:tcPr anchor="ctr"/>
                </a:tc>
                <a:tc>
                  <a:txBody>
                    <a:bodyPr/>
                    <a:lstStyle/>
                    <a:p>
                      <a:pPr algn="ctr"/>
                      <a:r>
                        <a:rPr lang="en-US" sz="1600" b="1" dirty="0" smtClean="0"/>
                        <a:t>0.163</a:t>
                      </a:r>
                      <a:endParaRPr lang="en-US" sz="1600" b="1" dirty="0"/>
                    </a:p>
                  </a:txBody>
                  <a:tcPr anchor="ctr"/>
                </a:tc>
                <a:tc>
                  <a:txBody>
                    <a:bodyPr/>
                    <a:lstStyle/>
                    <a:p>
                      <a:pPr algn="ctr"/>
                      <a:r>
                        <a:rPr lang="en-US" sz="1600" dirty="0" smtClean="0"/>
                        <a:t>0.116</a:t>
                      </a:r>
                      <a:endParaRPr lang="en-US" sz="1600" dirty="0"/>
                    </a:p>
                  </a:txBody>
                  <a:tcPr anchor="ctr"/>
                </a:tc>
                <a:tc>
                  <a:txBody>
                    <a:bodyPr/>
                    <a:lstStyle/>
                    <a:p>
                      <a:pPr algn="ctr"/>
                      <a:r>
                        <a:rPr lang="en-US" sz="1600" b="1" dirty="0" smtClean="0"/>
                        <a:t>0.294</a:t>
                      </a:r>
                      <a:endParaRPr lang="en-US" sz="1600" b="1" dirty="0"/>
                    </a:p>
                  </a:txBody>
                  <a:tcPr anchor="ctr"/>
                </a:tc>
              </a:tr>
              <a:tr h="130168">
                <a:tc>
                  <a:txBody>
                    <a:bodyPr/>
                    <a:lstStyle/>
                    <a:p>
                      <a:pPr algn="ctr"/>
                      <a:r>
                        <a:rPr lang="en-US" sz="1600" dirty="0" smtClean="0"/>
                        <a:t>Service</a:t>
                      </a:r>
                      <a:endParaRPr lang="en-US" sz="1600" dirty="0"/>
                    </a:p>
                  </a:txBody>
                  <a:tcPr anchor="ctr"/>
                </a:tc>
                <a:tc>
                  <a:txBody>
                    <a:bodyPr/>
                    <a:lstStyle/>
                    <a:p>
                      <a:pPr algn="ctr"/>
                      <a:r>
                        <a:rPr lang="en-US" sz="1600" b="1" dirty="0" smtClean="0"/>
                        <a:t>0.251</a:t>
                      </a:r>
                      <a:endParaRPr lang="en-US" sz="1600" b="1" dirty="0"/>
                    </a:p>
                  </a:txBody>
                  <a:tcPr anchor="ctr"/>
                </a:tc>
                <a:tc>
                  <a:txBody>
                    <a:bodyPr/>
                    <a:lstStyle/>
                    <a:p>
                      <a:pPr algn="ctr"/>
                      <a:r>
                        <a:rPr lang="en-US" sz="1600" dirty="0" smtClean="0"/>
                        <a:t>0.101</a:t>
                      </a:r>
                      <a:endParaRPr lang="en-US" sz="1600" dirty="0"/>
                    </a:p>
                  </a:txBody>
                  <a:tcPr anchor="ctr"/>
                </a:tc>
                <a:tc>
                  <a:txBody>
                    <a:bodyPr/>
                    <a:lstStyle/>
                    <a:p>
                      <a:pPr algn="ctr"/>
                      <a:r>
                        <a:rPr lang="en-US" sz="1600" dirty="0" smtClean="0"/>
                        <a:t>0.101</a:t>
                      </a:r>
                      <a:endParaRPr lang="en-US" sz="1600" dirty="0"/>
                    </a:p>
                  </a:txBody>
                  <a:tcPr anchor="ctr"/>
                </a:tc>
                <a:tc>
                  <a:txBody>
                    <a:bodyPr/>
                    <a:lstStyle/>
                    <a:p>
                      <a:pPr algn="ctr"/>
                      <a:r>
                        <a:rPr lang="en-US" sz="1600" dirty="0" smtClean="0"/>
                        <a:t>0.049</a:t>
                      </a:r>
                      <a:endParaRPr lang="en-US" sz="1600" dirty="0"/>
                    </a:p>
                  </a:txBody>
                  <a:tcPr anchor="ctr"/>
                </a:tc>
              </a:tr>
            </a:tbl>
          </a:graphicData>
        </a:graphic>
      </p:graphicFrame>
      <p:cxnSp>
        <p:nvCxnSpPr>
          <p:cNvPr id="10" name="Straight Connector 9"/>
          <p:cNvCxnSpPr/>
          <p:nvPr/>
        </p:nvCxnSpPr>
        <p:spPr>
          <a:xfrm>
            <a:off x="3505200" y="5029200"/>
            <a:ext cx="609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5800" y="4724400"/>
            <a:ext cx="6096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6400" y="3733800"/>
            <a:ext cx="609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4724400"/>
            <a:ext cx="6096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464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User Rating Emphasis Analysis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Reviewers emphasize ‘value’ aspect would prefer ‘cheap’ hotels</a:t>
            </a:r>
          </a:p>
          <a:p>
            <a:pPr lvl="1"/>
            <a:endParaRPr lang="en-US" dirty="0"/>
          </a:p>
        </p:txBody>
      </p:sp>
      <p:sp>
        <p:nvSpPr>
          <p:cNvPr id="7" name="Slide Number Placeholder 6"/>
          <p:cNvSpPr>
            <a:spLocks noGrp="1"/>
          </p:cNvSpPr>
          <p:nvPr>
            <p:ph type="sldNum" sz="quarter" idx="12"/>
          </p:nvPr>
        </p:nvSpPr>
        <p:spPr/>
        <p:txBody>
          <a:bodyPr/>
          <a:lstStyle/>
          <a:p>
            <a:fld id="{AC00994B-6366-44A2-8E34-6A872EB414EF}" type="slidenum">
              <a:rPr lang="en-US" smtClean="0"/>
              <a:pPr/>
              <a:t>14</a:t>
            </a:fld>
            <a:endParaRPr lang="en-US"/>
          </a:p>
        </p:txBody>
      </p:sp>
      <p:graphicFrame>
        <p:nvGraphicFramePr>
          <p:cNvPr id="9" name="Table 8"/>
          <p:cNvGraphicFramePr>
            <a:graphicFrameLocks noGrp="1"/>
          </p:cNvGraphicFramePr>
          <p:nvPr/>
        </p:nvGraphicFramePr>
        <p:xfrm>
          <a:off x="1371599" y="2743200"/>
          <a:ext cx="6629401" cy="2377555"/>
        </p:xfrm>
        <a:graphic>
          <a:graphicData uri="http://schemas.openxmlformats.org/drawingml/2006/table">
            <a:tbl>
              <a:tblPr firstRow="1" bandRow="1">
                <a:tableStyleId>{21E4AEA4-8DFA-4A89-87EB-49C32662AFE0}</a:tableStyleId>
              </a:tblPr>
              <a:tblGrid>
                <a:gridCol w="1295401"/>
                <a:gridCol w="1181244"/>
                <a:gridCol w="1038189"/>
                <a:gridCol w="1038189"/>
                <a:gridCol w="1038189"/>
                <a:gridCol w="1038189"/>
              </a:tblGrid>
              <a:tr h="365875">
                <a:tc>
                  <a:txBody>
                    <a:bodyPr/>
                    <a:lstStyle/>
                    <a:p>
                      <a:pPr algn="ctr"/>
                      <a:r>
                        <a:rPr lang="en-US" sz="1600" i="1" dirty="0" smtClean="0"/>
                        <a:t>City</a:t>
                      </a:r>
                      <a:endParaRPr lang="en-US" sz="1600" i="1" dirty="0"/>
                    </a:p>
                  </a:txBody>
                  <a:tcPr anchor="ctr"/>
                </a:tc>
                <a:tc>
                  <a:txBody>
                    <a:bodyPr/>
                    <a:lstStyle/>
                    <a:p>
                      <a:pPr algn="ctr"/>
                      <a:r>
                        <a:rPr lang="en-US" sz="1600" i="1" dirty="0" err="1" smtClean="0"/>
                        <a:t>AvgPrice</a:t>
                      </a:r>
                      <a:endParaRPr lang="en-US" sz="1600" i="1" dirty="0"/>
                    </a:p>
                  </a:txBody>
                  <a:tcPr anchor="ctr"/>
                </a:tc>
                <a:tc>
                  <a:txBody>
                    <a:bodyPr/>
                    <a:lstStyle/>
                    <a:p>
                      <a:pPr algn="ctr"/>
                      <a:r>
                        <a:rPr lang="en-US" sz="1600" i="1" dirty="0" smtClean="0"/>
                        <a:t>Group</a:t>
                      </a:r>
                      <a:endParaRPr lang="en-US" sz="1600" i="1" dirty="0"/>
                    </a:p>
                  </a:txBody>
                  <a:tcPr anchor="ctr"/>
                </a:tc>
                <a:tc>
                  <a:txBody>
                    <a:bodyPr/>
                    <a:lstStyle/>
                    <a:p>
                      <a:pPr algn="ctr"/>
                      <a:r>
                        <a:rPr lang="en-US" sz="1600" i="1" dirty="0" smtClean="0"/>
                        <a:t>Val/Loc</a:t>
                      </a:r>
                      <a:endParaRPr lang="en-US" sz="1600" i="1" dirty="0"/>
                    </a:p>
                  </a:txBody>
                  <a:tcPr anchor="ctr"/>
                </a:tc>
                <a:tc>
                  <a:txBody>
                    <a:bodyPr/>
                    <a:lstStyle/>
                    <a:p>
                      <a:pPr algn="ctr"/>
                      <a:r>
                        <a:rPr lang="en-US" sz="1600" i="1" dirty="0" smtClean="0"/>
                        <a:t>Val/</a:t>
                      </a:r>
                      <a:r>
                        <a:rPr lang="en-US" sz="1600" i="1" dirty="0" err="1" smtClean="0"/>
                        <a:t>Rm</a:t>
                      </a:r>
                      <a:endParaRPr lang="en-US" sz="1600" i="1" dirty="0"/>
                    </a:p>
                  </a:txBody>
                  <a:tcPr anchor="ctr"/>
                </a:tc>
                <a:tc>
                  <a:txBody>
                    <a:bodyPr/>
                    <a:lstStyle/>
                    <a:p>
                      <a:pPr algn="ctr"/>
                      <a:r>
                        <a:rPr lang="en-US" sz="1600" i="1" dirty="0" smtClean="0"/>
                        <a:t>Val/Ser</a:t>
                      </a:r>
                      <a:endParaRPr lang="en-US" sz="1600" i="1" dirty="0"/>
                    </a:p>
                  </a:txBody>
                  <a:tcPr anchor="ctr"/>
                </a:tc>
              </a:tr>
              <a:tr h="200641">
                <a:tc rowSpan="2">
                  <a:txBody>
                    <a:bodyPr/>
                    <a:lstStyle/>
                    <a:p>
                      <a:pPr algn="ctr"/>
                      <a:r>
                        <a:rPr lang="en-US" sz="1600" dirty="0" smtClean="0"/>
                        <a:t>Amsterdam</a:t>
                      </a:r>
                      <a:endParaRPr lang="en-US" sz="1600" dirty="0"/>
                    </a:p>
                  </a:txBody>
                  <a:tcPr anchor="ctr"/>
                </a:tc>
                <a:tc rowSpan="2">
                  <a:txBody>
                    <a:bodyPr/>
                    <a:lstStyle/>
                    <a:p>
                      <a:pPr algn="ctr"/>
                      <a:r>
                        <a:rPr lang="en-US" sz="1600" dirty="0" smtClean="0"/>
                        <a:t>241.6</a:t>
                      </a:r>
                      <a:endParaRPr lang="en-US" sz="1600" b="0" dirty="0"/>
                    </a:p>
                  </a:txBody>
                  <a:tcPr anchor="ctr"/>
                </a:tc>
                <a:tc>
                  <a:txBody>
                    <a:bodyPr/>
                    <a:lstStyle/>
                    <a:p>
                      <a:pPr algn="ctr"/>
                      <a:r>
                        <a:rPr lang="en-US" sz="1600" dirty="0" smtClean="0"/>
                        <a:t>top-10</a:t>
                      </a:r>
                      <a:endParaRPr lang="en-US" sz="1600" dirty="0"/>
                    </a:p>
                  </a:txBody>
                  <a:tcPr anchor="ctr"/>
                </a:tc>
                <a:tc>
                  <a:txBody>
                    <a:bodyPr/>
                    <a:lstStyle/>
                    <a:p>
                      <a:pPr algn="ctr"/>
                      <a:r>
                        <a:rPr lang="en-US" sz="1600" dirty="0" smtClean="0"/>
                        <a:t>190.7</a:t>
                      </a:r>
                      <a:endParaRPr lang="en-US" sz="1600" b="0" dirty="0"/>
                    </a:p>
                  </a:txBody>
                  <a:tcPr anchor="ctr"/>
                </a:tc>
                <a:tc>
                  <a:txBody>
                    <a:bodyPr/>
                    <a:lstStyle/>
                    <a:p>
                      <a:pPr algn="ctr"/>
                      <a:r>
                        <a:rPr lang="en-US" sz="1600" dirty="0" smtClean="0"/>
                        <a:t>214.9</a:t>
                      </a:r>
                      <a:endParaRPr lang="en-US" sz="1600" dirty="0"/>
                    </a:p>
                  </a:txBody>
                  <a:tcPr anchor="ctr"/>
                </a:tc>
                <a:tc>
                  <a:txBody>
                    <a:bodyPr/>
                    <a:lstStyle/>
                    <a:p>
                      <a:pPr algn="ctr"/>
                      <a:r>
                        <a:rPr lang="en-US" sz="1600" dirty="0" smtClean="0"/>
                        <a:t>221.1</a:t>
                      </a:r>
                      <a:endParaRPr lang="en-US" sz="1600" dirty="0"/>
                    </a:p>
                  </a:txBody>
                  <a:tcPr anchor="ctr"/>
                </a:tc>
              </a:tr>
              <a:tr h="200641">
                <a:tc vMerge="1">
                  <a:txBody>
                    <a:bodyPr/>
                    <a:lstStyle/>
                    <a:p>
                      <a:pPr algn="ctr"/>
                      <a:endParaRPr lang="en-US" sz="2800" dirty="0"/>
                    </a:p>
                  </a:txBody>
                  <a:tcPr anchor="ctr"/>
                </a:tc>
                <a:tc vMerge="1">
                  <a:txBody>
                    <a:bodyPr/>
                    <a:lstStyle/>
                    <a:p>
                      <a:pPr algn="ctr"/>
                      <a:endParaRPr lang="en-US" sz="2800" dirty="0" smtClean="0"/>
                    </a:p>
                  </a:txBody>
                  <a:tcPr anchor="ctr"/>
                </a:tc>
                <a:tc>
                  <a:txBody>
                    <a:bodyPr/>
                    <a:lstStyle/>
                    <a:p>
                      <a:pPr algn="ctr"/>
                      <a:r>
                        <a:rPr lang="en-US" sz="1600" dirty="0" smtClean="0"/>
                        <a:t>bot-10</a:t>
                      </a:r>
                    </a:p>
                  </a:txBody>
                  <a:tcPr anchor="ctr"/>
                </a:tc>
                <a:tc>
                  <a:txBody>
                    <a:bodyPr/>
                    <a:lstStyle/>
                    <a:p>
                      <a:pPr algn="ctr"/>
                      <a:r>
                        <a:rPr lang="en-US" sz="1600" dirty="0" smtClean="0"/>
                        <a:t>270.8</a:t>
                      </a:r>
                      <a:endParaRPr lang="en-US" sz="1600" dirty="0"/>
                    </a:p>
                  </a:txBody>
                  <a:tcPr anchor="ctr"/>
                </a:tc>
                <a:tc>
                  <a:txBody>
                    <a:bodyPr/>
                    <a:lstStyle/>
                    <a:p>
                      <a:pPr algn="ctr"/>
                      <a:r>
                        <a:rPr lang="en-US" sz="1600" dirty="0" smtClean="0"/>
                        <a:t>333.9</a:t>
                      </a:r>
                      <a:endParaRPr lang="en-US" sz="1600" dirty="0"/>
                    </a:p>
                  </a:txBody>
                  <a:tcPr anchor="ctr"/>
                </a:tc>
                <a:tc>
                  <a:txBody>
                    <a:bodyPr/>
                    <a:lstStyle/>
                    <a:p>
                      <a:pPr algn="ctr"/>
                      <a:r>
                        <a:rPr lang="en-US" sz="1600" dirty="0" smtClean="0"/>
                        <a:t>236.2</a:t>
                      </a:r>
                      <a:endParaRPr lang="en-US" sz="1600" dirty="0"/>
                    </a:p>
                  </a:txBody>
                  <a:tcPr anchor="ctr"/>
                </a:tc>
              </a:tr>
              <a:tr h="200641">
                <a:tc rowSpan="2">
                  <a:txBody>
                    <a:bodyPr/>
                    <a:lstStyle/>
                    <a:p>
                      <a:pPr algn="ctr"/>
                      <a:r>
                        <a:rPr lang="en-US" sz="1600" dirty="0" smtClean="0"/>
                        <a:t>San Francisco</a:t>
                      </a:r>
                      <a:endParaRPr lang="en-US" sz="1600" dirty="0"/>
                    </a:p>
                  </a:txBody>
                  <a:tcPr anchor="ctr">
                    <a:solidFill>
                      <a:srgbClr val="E9EDED"/>
                    </a:solidFill>
                  </a:tcPr>
                </a:tc>
                <a:tc rowSpan="2">
                  <a:txBody>
                    <a:bodyPr/>
                    <a:lstStyle/>
                    <a:p>
                      <a:pPr algn="ctr"/>
                      <a:r>
                        <a:rPr lang="en-US" sz="1600" dirty="0" smtClean="0"/>
                        <a:t>261.3</a:t>
                      </a:r>
                      <a:endParaRPr lang="en-US" sz="1600" dirty="0"/>
                    </a:p>
                  </a:txBody>
                  <a:tcPr anchor="ctr">
                    <a:solidFill>
                      <a:srgbClr val="E9EDED"/>
                    </a:solidFill>
                  </a:tcPr>
                </a:tc>
                <a:tc>
                  <a:txBody>
                    <a:bodyPr/>
                    <a:lstStyle/>
                    <a:p>
                      <a:pPr algn="ctr"/>
                      <a:r>
                        <a:rPr lang="en-US" sz="1600" dirty="0" smtClean="0"/>
                        <a:t>top-10</a:t>
                      </a:r>
                      <a:endParaRPr lang="en-US" sz="1600" dirty="0"/>
                    </a:p>
                  </a:txBody>
                  <a:tcPr anchor="ctr"/>
                </a:tc>
                <a:tc>
                  <a:txBody>
                    <a:bodyPr/>
                    <a:lstStyle/>
                    <a:p>
                      <a:pPr algn="ctr"/>
                      <a:r>
                        <a:rPr lang="en-US" sz="1600" dirty="0" smtClean="0"/>
                        <a:t>214.5</a:t>
                      </a:r>
                      <a:endParaRPr lang="en-US" sz="1600" dirty="0"/>
                    </a:p>
                  </a:txBody>
                  <a:tcPr anchor="ctr"/>
                </a:tc>
                <a:tc>
                  <a:txBody>
                    <a:bodyPr/>
                    <a:lstStyle/>
                    <a:p>
                      <a:pPr algn="ctr"/>
                      <a:r>
                        <a:rPr lang="en-US" sz="1600" dirty="0" smtClean="0"/>
                        <a:t>249.0</a:t>
                      </a:r>
                      <a:endParaRPr lang="en-US" sz="1600" dirty="0"/>
                    </a:p>
                  </a:txBody>
                  <a:tcPr anchor="ctr"/>
                </a:tc>
                <a:tc>
                  <a:txBody>
                    <a:bodyPr/>
                    <a:lstStyle/>
                    <a:p>
                      <a:pPr algn="ctr"/>
                      <a:r>
                        <a:rPr lang="en-US" sz="1600" dirty="0" smtClean="0"/>
                        <a:t>225.3</a:t>
                      </a:r>
                      <a:endParaRPr lang="en-US" sz="1600" dirty="0"/>
                    </a:p>
                  </a:txBody>
                  <a:tcPr anchor="ctr"/>
                </a:tc>
              </a:tr>
              <a:tr h="200641">
                <a:tc vMerge="1">
                  <a:txBody>
                    <a:bodyPr/>
                    <a:lstStyle/>
                    <a:p>
                      <a:pPr algn="ctr"/>
                      <a:endParaRPr lang="en-US" sz="2800" dirty="0"/>
                    </a:p>
                  </a:txBody>
                  <a:tcPr anchor="ctr"/>
                </a:tc>
                <a:tc vMerge="1">
                  <a:txBody>
                    <a:bodyPr/>
                    <a:lstStyle/>
                    <a:p>
                      <a:pPr algn="ctr"/>
                      <a:endParaRPr lang="en-US" sz="2800" dirty="0"/>
                    </a:p>
                  </a:txBody>
                  <a:tcPr anchor="ctr"/>
                </a:tc>
                <a:tc>
                  <a:txBody>
                    <a:bodyPr/>
                    <a:lstStyle/>
                    <a:p>
                      <a:pPr algn="ctr"/>
                      <a:r>
                        <a:rPr lang="en-US" sz="1600" dirty="0" smtClean="0"/>
                        <a:t>bot-10</a:t>
                      </a:r>
                    </a:p>
                  </a:txBody>
                  <a:tcPr anchor="ctr"/>
                </a:tc>
                <a:tc>
                  <a:txBody>
                    <a:bodyPr/>
                    <a:lstStyle/>
                    <a:p>
                      <a:pPr algn="ctr"/>
                      <a:r>
                        <a:rPr lang="en-US" sz="1600" dirty="0" smtClean="0"/>
                        <a:t>321.1</a:t>
                      </a:r>
                      <a:endParaRPr lang="en-US" sz="1600" dirty="0"/>
                    </a:p>
                  </a:txBody>
                  <a:tcPr anchor="ctr"/>
                </a:tc>
                <a:tc>
                  <a:txBody>
                    <a:bodyPr/>
                    <a:lstStyle/>
                    <a:p>
                      <a:pPr algn="ctr"/>
                      <a:r>
                        <a:rPr lang="en-US" sz="1600" dirty="0" smtClean="0"/>
                        <a:t>311.1</a:t>
                      </a:r>
                      <a:endParaRPr lang="en-US" sz="1600" dirty="0"/>
                    </a:p>
                  </a:txBody>
                  <a:tcPr anchor="ctr"/>
                </a:tc>
                <a:tc>
                  <a:txBody>
                    <a:bodyPr/>
                    <a:lstStyle/>
                    <a:p>
                      <a:pPr algn="ctr"/>
                      <a:r>
                        <a:rPr lang="en-US" sz="1600" dirty="0" smtClean="0"/>
                        <a:t>311.4</a:t>
                      </a:r>
                      <a:endParaRPr lang="en-US" sz="1600" dirty="0"/>
                    </a:p>
                  </a:txBody>
                  <a:tcPr anchor="ctr"/>
                </a:tc>
              </a:tr>
              <a:tr h="200641">
                <a:tc rowSpan="2">
                  <a:txBody>
                    <a:bodyPr/>
                    <a:lstStyle/>
                    <a:p>
                      <a:pPr algn="ctr"/>
                      <a:r>
                        <a:rPr lang="en-US" sz="1600" dirty="0" smtClean="0"/>
                        <a:t>Florence</a:t>
                      </a:r>
                      <a:endParaRPr lang="en-US" sz="1600" dirty="0"/>
                    </a:p>
                  </a:txBody>
                  <a:tcPr anchor="ctr"/>
                </a:tc>
                <a:tc rowSpan="2">
                  <a:txBody>
                    <a:bodyPr/>
                    <a:lstStyle/>
                    <a:p>
                      <a:pPr algn="ctr"/>
                      <a:r>
                        <a:rPr lang="en-US" sz="1600" dirty="0" smtClean="0"/>
                        <a:t>272.1</a:t>
                      </a:r>
                      <a:endParaRPr lang="en-US" sz="1600" dirty="0"/>
                    </a:p>
                  </a:txBody>
                  <a:tcPr anchor="ctr"/>
                </a:tc>
                <a:tc>
                  <a:txBody>
                    <a:bodyPr/>
                    <a:lstStyle/>
                    <a:p>
                      <a:pPr algn="ctr"/>
                      <a:r>
                        <a:rPr lang="en-US" sz="1600" dirty="0" smtClean="0"/>
                        <a:t>top-10</a:t>
                      </a:r>
                      <a:endParaRPr lang="en-US" sz="1600" dirty="0"/>
                    </a:p>
                  </a:txBody>
                  <a:tcPr anchor="ctr"/>
                </a:tc>
                <a:tc>
                  <a:txBody>
                    <a:bodyPr/>
                    <a:lstStyle/>
                    <a:p>
                      <a:pPr algn="ctr"/>
                      <a:r>
                        <a:rPr lang="en-US" sz="1600" dirty="0" smtClean="0"/>
                        <a:t>269.4</a:t>
                      </a:r>
                      <a:endParaRPr lang="en-US" sz="1600" dirty="0"/>
                    </a:p>
                  </a:txBody>
                  <a:tcPr anchor="ctr"/>
                </a:tc>
                <a:tc>
                  <a:txBody>
                    <a:bodyPr/>
                    <a:lstStyle/>
                    <a:p>
                      <a:pPr algn="ctr"/>
                      <a:r>
                        <a:rPr lang="en-US" sz="1600" dirty="0" smtClean="0"/>
                        <a:t>248.9</a:t>
                      </a:r>
                      <a:endParaRPr lang="en-US" sz="1600" dirty="0"/>
                    </a:p>
                  </a:txBody>
                  <a:tcPr anchor="ctr"/>
                </a:tc>
                <a:tc>
                  <a:txBody>
                    <a:bodyPr/>
                    <a:lstStyle/>
                    <a:p>
                      <a:pPr algn="ctr"/>
                      <a:r>
                        <a:rPr lang="en-US" sz="1600" dirty="0" smtClean="0"/>
                        <a:t>220.3</a:t>
                      </a:r>
                      <a:endParaRPr lang="en-US" sz="1600" dirty="0"/>
                    </a:p>
                  </a:txBody>
                  <a:tcPr anchor="ctr"/>
                </a:tc>
              </a:tr>
              <a:tr h="200641">
                <a:tc vMerge="1">
                  <a:txBody>
                    <a:bodyPr/>
                    <a:lstStyle/>
                    <a:p>
                      <a:pPr algn="ctr"/>
                      <a:endParaRPr lang="en-US" sz="2800" dirty="0"/>
                    </a:p>
                  </a:txBody>
                  <a:tcPr anchor="ctr"/>
                </a:tc>
                <a:tc vMerge="1">
                  <a:txBody>
                    <a:bodyPr/>
                    <a:lstStyle/>
                    <a:p>
                      <a:pPr algn="ctr"/>
                      <a:endParaRPr lang="en-US" sz="2800" dirty="0"/>
                    </a:p>
                  </a:txBody>
                  <a:tcPr anchor="ctr"/>
                </a:tc>
                <a:tc>
                  <a:txBody>
                    <a:bodyPr/>
                    <a:lstStyle/>
                    <a:p>
                      <a:pPr algn="ctr"/>
                      <a:r>
                        <a:rPr lang="en-US" sz="1600" dirty="0" smtClean="0"/>
                        <a:t>bot-10</a:t>
                      </a:r>
                    </a:p>
                  </a:txBody>
                  <a:tcPr anchor="ctr"/>
                </a:tc>
                <a:tc>
                  <a:txBody>
                    <a:bodyPr/>
                    <a:lstStyle/>
                    <a:p>
                      <a:pPr algn="ctr"/>
                      <a:r>
                        <a:rPr lang="en-US" sz="1600" dirty="0" smtClean="0"/>
                        <a:t>298.9</a:t>
                      </a:r>
                      <a:endParaRPr lang="en-US" sz="1600" dirty="0"/>
                    </a:p>
                  </a:txBody>
                  <a:tcPr anchor="ctr"/>
                </a:tc>
                <a:tc>
                  <a:txBody>
                    <a:bodyPr/>
                    <a:lstStyle/>
                    <a:p>
                      <a:pPr algn="ctr"/>
                      <a:r>
                        <a:rPr lang="en-US" sz="1600" dirty="0" smtClean="0"/>
                        <a:t>293.4</a:t>
                      </a:r>
                      <a:endParaRPr lang="en-US" sz="1600" dirty="0"/>
                    </a:p>
                  </a:txBody>
                  <a:tcPr anchor="ctr"/>
                </a:tc>
                <a:tc>
                  <a:txBody>
                    <a:bodyPr/>
                    <a:lstStyle/>
                    <a:p>
                      <a:pPr algn="ctr"/>
                      <a:r>
                        <a:rPr lang="en-US" sz="1600" dirty="0" smtClean="0"/>
                        <a:t>292.6</a:t>
                      </a:r>
                      <a:endParaRPr lang="en-US" sz="1600" dirty="0"/>
                    </a:p>
                  </a:txBody>
                  <a:tcPr anchor="ctr"/>
                </a:tc>
              </a:tr>
            </a:tbl>
          </a:graphicData>
        </a:graphic>
      </p:graphicFrame>
      <p:sp>
        <p:nvSpPr>
          <p:cNvPr id="10" name="Rectangle 9"/>
          <p:cNvSpPr/>
          <p:nvPr/>
        </p:nvSpPr>
        <p:spPr>
          <a:xfrm>
            <a:off x="1295400" y="3124200"/>
            <a:ext cx="6781800" cy="685800"/>
          </a:xfrm>
          <a:prstGeom prst="rect">
            <a:avLst/>
          </a:prstGeom>
          <a:noFill/>
          <a:ln w="28575">
            <a:solidFill>
              <a:srgbClr val="005C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278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Aspect-based Comparative Summarization</a:t>
            </a:r>
            <a:endParaRPr lang="en-US" dirty="0"/>
          </a:p>
        </p:txBody>
      </p:sp>
      <p:sp>
        <p:nvSpPr>
          <p:cNvPr id="6" name="Slide Number Placeholder 5"/>
          <p:cNvSpPr>
            <a:spLocks noGrp="1"/>
          </p:cNvSpPr>
          <p:nvPr>
            <p:ph type="sldNum" sz="quarter" idx="12"/>
          </p:nvPr>
        </p:nvSpPr>
        <p:spPr/>
        <p:txBody>
          <a:bodyPr/>
          <a:lstStyle/>
          <a:p>
            <a:fld id="{AC00994B-6366-44A2-8E34-6A872EB414EF}" type="slidenum">
              <a:rPr lang="en-US" smtClean="0"/>
              <a:pPr/>
              <a:t>15</a:t>
            </a:fld>
            <a:endParaRPr lang="en-US"/>
          </a:p>
        </p:txBody>
      </p:sp>
      <p:graphicFrame>
        <p:nvGraphicFramePr>
          <p:cNvPr id="7" name="Table 6"/>
          <p:cNvGraphicFramePr>
            <a:graphicFrameLocks noGrp="1"/>
          </p:cNvGraphicFramePr>
          <p:nvPr/>
        </p:nvGraphicFramePr>
        <p:xfrm>
          <a:off x="457200" y="2630521"/>
          <a:ext cx="8382000" cy="3538702"/>
        </p:xfrm>
        <a:graphic>
          <a:graphicData uri="http://schemas.openxmlformats.org/drawingml/2006/table">
            <a:tbl>
              <a:tblPr firstRow="1" bandRow="1">
                <a:tableStyleId>{21E4AEA4-8DFA-4A89-87EB-49C32662AFE0}</a:tableStyleId>
              </a:tblPr>
              <a:tblGrid>
                <a:gridCol w="922789"/>
                <a:gridCol w="6536422"/>
                <a:gridCol w="922789"/>
              </a:tblGrid>
              <a:tr h="405874">
                <a:tc>
                  <a:txBody>
                    <a:bodyPr/>
                    <a:lstStyle/>
                    <a:p>
                      <a:pPr algn="ctr"/>
                      <a:r>
                        <a:rPr lang="en-US" sz="1400" i="1" dirty="0" smtClean="0"/>
                        <a:t>Aspect</a:t>
                      </a:r>
                      <a:endParaRPr lang="en-US" sz="1400" i="1" dirty="0"/>
                    </a:p>
                  </a:txBody>
                  <a:tcPr anchor="ctr"/>
                </a:tc>
                <a:tc>
                  <a:txBody>
                    <a:bodyPr/>
                    <a:lstStyle/>
                    <a:p>
                      <a:pPr algn="ctr"/>
                      <a:r>
                        <a:rPr lang="en-US" sz="1400" i="1" dirty="0" smtClean="0"/>
                        <a:t>Summary</a:t>
                      </a:r>
                      <a:endParaRPr lang="en-US" sz="1400" i="1" dirty="0"/>
                    </a:p>
                  </a:txBody>
                  <a:tcPr anchor="ctr"/>
                </a:tc>
                <a:tc>
                  <a:txBody>
                    <a:bodyPr/>
                    <a:lstStyle/>
                    <a:p>
                      <a:pPr algn="ctr"/>
                      <a:r>
                        <a:rPr lang="en-US" sz="1400" i="1" dirty="0" smtClean="0"/>
                        <a:t>Rating</a:t>
                      </a:r>
                      <a:endParaRPr lang="en-US" sz="1400" i="1" dirty="0"/>
                    </a:p>
                  </a:txBody>
                  <a:tcPr anchor="ctr"/>
                </a:tc>
              </a:tr>
              <a:tr h="522138">
                <a:tc rowSpan="2">
                  <a:txBody>
                    <a:bodyPr/>
                    <a:lstStyle/>
                    <a:p>
                      <a:pPr algn="ctr"/>
                      <a:r>
                        <a:rPr lang="en-US" sz="1400" dirty="0" smtClean="0"/>
                        <a:t>Value</a:t>
                      </a:r>
                      <a:endParaRPr lang="en-US" sz="1400" dirty="0"/>
                    </a:p>
                  </a:txBody>
                  <a:tcPr anchor="ctr"/>
                </a:tc>
                <a:tc>
                  <a:txBody>
                    <a:bodyPr/>
                    <a:lstStyle/>
                    <a:p>
                      <a:pPr algn="l"/>
                      <a:r>
                        <a:rPr lang="en-US" sz="1400" dirty="0" smtClean="0"/>
                        <a:t>Truly unique character and a great location at a reasonable price Hotel Max was an excellent choice for our recent three night stay in Seattle.</a:t>
                      </a:r>
                      <a:endParaRPr lang="en-US" sz="1400" dirty="0"/>
                    </a:p>
                  </a:txBody>
                  <a:tcPr anchor="ctr"/>
                </a:tc>
                <a:tc>
                  <a:txBody>
                    <a:bodyPr/>
                    <a:lstStyle/>
                    <a:p>
                      <a:pPr algn="ctr"/>
                      <a:r>
                        <a:rPr lang="en-US" sz="1400" dirty="0" smtClean="0"/>
                        <a:t>3.1</a:t>
                      </a:r>
                      <a:endParaRPr lang="en-US" sz="1400" dirty="0"/>
                    </a:p>
                  </a:txBody>
                  <a:tcPr anchor="ctr"/>
                </a:tc>
              </a:tr>
              <a:tr h="522138">
                <a:tc vMerge="1">
                  <a:txBody>
                    <a:bodyPr/>
                    <a:lstStyle/>
                    <a:p>
                      <a:endParaRPr lang="en-US"/>
                    </a:p>
                  </a:txBody>
                  <a:tcPr/>
                </a:tc>
                <a:tc>
                  <a:txBody>
                    <a:bodyPr/>
                    <a:lstStyle/>
                    <a:p>
                      <a:pPr algn="l"/>
                      <a:r>
                        <a:rPr lang="en-US" sz="1400" dirty="0" smtClean="0"/>
                        <a:t>Overall not a negative experience, however considering that the hotel industry is very much in the impressing business there was a lot of room for improvement.</a:t>
                      </a:r>
                      <a:endParaRPr lang="en-US" sz="1400" dirty="0"/>
                    </a:p>
                  </a:txBody>
                  <a:tcPr anchor="ctr"/>
                </a:tc>
                <a:tc>
                  <a:txBody>
                    <a:bodyPr/>
                    <a:lstStyle/>
                    <a:p>
                      <a:pPr algn="ctr"/>
                      <a:r>
                        <a:rPr lang="en-US" sz="1400" dirty="0" smtClean="0"/>
                        <a:t>1.7</a:t>
                      </a:r>
                      <a:endParaRPr lang="en-US" sz="1400" dirty="0"/>
                    </a:p>
                  </a:txBody>
                  <a:tcPr anchor="ctr"/>
                </a:tc>
              </a:tr>
              <a:tr h="522138">
                <a:tc rowSpan="2">
                  <a:txBody>
                    <a:bodyPr/>
                    <a:lstStyle/>
                    <a:p>
                      <a:pPr algn="ctr"/>
                      <a:r>
                        <a:rPr lang="en-US" sz="1400" dirty="0" smtClean="0"/>
                        <a:t>Location</a:t>
                      </a:r>
                      <a:endParaRPr lang="en-US" sz="1400" dirty="0"/>
                    </a:p>
                  </a:txBody>
                  <a:tcPr anchor="ctr"/>
                </a:tc>
                <a:tc>
                  <a:txBody>
                    <a:bodyPr/>
                    <a:lstStyle/>
                    <a:p>
                      <a:pPr algn="l"/>
                      <a:r>
                        <a:rPr lang="en-US" sz="1400" kern="1200" dirty="0" smtClean="0"/>
                        <a:t>The location, a short walk to downtown and Pike Place market, made</a:t>
                      </a:r>
                      <a:r>
                        <a:rPr lang="en-US" sz="1400" kern="1200" baseline="0" dirty="0" smtClean="0"/>
                        <a:t> the hotel a good choice.</a:t>
                      </a:r>
                      <a:endParaRPr lang="en-US" sz="1400" kern="1200" dirty="0">
                        <a:solidFill>
                          <a:schemeClr val="dk1"/>
                        </a:solidFill>
                        <a:latin typeface="+mn-lt"/>
                        <a:ea typeface="+mn-ea"/>
                        <a:cs typeface="+mn-cs"/>
                      </a:endParaRPr>
                    </a:p>
                  </a:txBody>
                  <a:tcPr anchor="ctr"/>
                </a:tc>
                <a:tc>
                  <a:txBody>
                    <a:bodyPr/>
                    <a:lstStyle/>
                    <a:p>
                      <a:pPr algn="ctr"/>
                      <a:r>
                        <a:rPr lang="en-US" sz="1400" dirty="0" smtClean="0"/>
                        <a:t>3.7</a:t>
                      </a:r>
                      <a:endParaRPr lang="en-US" sz="1400" dirty="0"/>
                    </a:p>
                  </a:txBody>
                  <a:tcPr anchor="ctr"/>
                </a:tc>
              </a:tr>
              <a:tr h="522138">
                <a:tc vMerge="1">
                  <a:txBody>
                    <a:bodyPr/>
                    <a:lstStyle/>
                    <a:p>
                      <a:endParaRPr lang="en-US"/>
                    </a:p>
                  </a:txBody>
                  <a:tcPr/>
                </a:tc>
                <a:tc>
                  <a:txBody>
                    <a:bodyPr/>
                    <a:lstStyle/>
                    <a:p>
                      <a:pPr algn="l"/>
                      <a:r>
                        <a:rPr lang="en-US" sz="1400" kern="1200" dirty="0" smtClean="0"/>
                        <a:t>When you visit a big metropolitan city, be prepared to hear a little traffic outside!</a:t>
                      </a:r>
                      <a:endParaRPr lang="en-US" sz="1400" kern="1200" dirty="0">
                        <a:solidFill>
                          <a:schemeClr val="dk1"/>
                        </a:solidFill>
                        <a:latin typeface="+mn-lt"/>
                        <a:ea typeface="+mn-ea"/>
                        <a:cs typeface="+mn-cs"/>
                      </a:endParaRPr>
                    </a:p>
                  </a:txBody>
                  <a:tcPr anchor="ctr"/>
                </a:tc>
                <a:tc>
                  <a:txBody>
                    <a:bodyPr/>
                    <a:lstStyle/>
                    <a:p>
                      <a:pPr algn="ctr"/>
                      <a:r>
                        <a:rPr lang="en-US" sz="1400" dirty="0" smtClean="0"/>
                        <a:t>1.2</a:t>
                      </a:r>
                      <a:endParaRPr lang="en-US" sz="1400" dirty="0"/>
                    </a:p>
                  </a:txBody>
                  <a:tcPr anchor="ctr"/>
                </a:tc>
              </a:tr>
              <a:tr h="522138">
                <a:tc rowSpan="2">
                  <a:txBody>
                    <a:bodyPr/>
                    <a:lstStyle/>
                    <a:p>
                      <a:pPr algn="ctr"/>
                      <a:r>
                        <a:rPr lang="en-US" sz="1400" dirty="0" smtClean="0"/>
                        <a:t>Business Service</a:t>
                      </a:r>
                      <a:endParaRPr lang="en-US" sz="1400" dirty="0"/>
                    </a:p>
                  </a:txBody>
                  <a:tcPr anchor="ctr"/>
                </a:tc>
                <a:tc>
                  <a:txBody>
                    <a:bodyPr/>
                    <a:lstStyle/>
                    <a:p>
                      <a:pPr algn="l"/>
                      <a:r>
                        <a:rPr lang="en-US" sz="1400" dirty="0" smtClean="0"/>
                        <a:t>You can pay for wireless by the day or use the complimentary Internet in the business center behind the lobby though.</a:t>
                      </a:r>
                      <a:endParaRPr lang="en-US" sz="1400" dirty="0"/>
                    </a:p>
                  </a:txBody>
                  <a:tcPr anchor="ctr"/>
                </a:tc>
                <a:tc>
                  <a:txBody>
                    <a:bodyPr/>
                    <a:lstStyle/>
                    <a:p>
                      <a:pPr algn="ctr"/>
                      <a:r>
                        <a:rPr lang="en-US" sz="1400" dirty="0" smtClean="0"/>
                        <a:t>2.7</a:t>
                      </a:r>
                      <a:endParaRPr lang="en-US" sz="1400" dirty="0"/>
                    </a:p>
                  </a:txBody>
                  <a:tcPr anchor="ctr"/>
                </a:tc>
              </a:tr>
              <a:tr h="522138">
                <a:tc vMerge="1">
                  <a:txBody>
                    <a:bodyPr/>
                    <a:lstStyle/>
                    <a:p>
                      <a:pPr algn="l"/>
                      <a:endParaRPr lang="en-US" sz="2800" dirty="0"/>
                    </a:p>
                  </a:txBody>
                  <a:tcPr anchor="ctr"/>
                </a:tc>
                <a:tc>
                  <a:txBody>
                    <a:bodyPr/>
                    <a:lstStyle/>
                    <a:p>
                      <a:pPr algn="l"/>
                      <a:r>
                        <a:rPr lang="en-US" sz="1400" dirty="0" smtClean="0"/>
                        <a:t>My only complaint is the daily charge for internet access when you can pretty much connect to wireless on the streets anymore.</a:t>
                      </a:r>
                    </a:p>
                  </a:txBody>
                  <a:tcPr anchor="ctr"/>
                </a:tc>
                <a:tc>
                  <a:txBody>
                    <a:bodyPr/>
                    <a:lstStyle/>
                    <a:p>
                      <a:pPr algn="ctr"/>
                      <a:r>
                        <a:rPr lang="en-US" sz="1400" dirty="0" smtClean="0"/>
                        <a:t>0.9</a:t>
                      </a:r>
                      <a:endParaRPr lang="en-US" sz="1400" dirty="0"/>
                    </a:p>
                  </a:txBody>
                  <a:tcPr anchor="ctr"/>
                </a:tc>
              </a:tr>
            </a:tbl>
          </a:graphicData>
        </a:graphic>
      </p:graphicFrame>
      <p:sp>
        <p:nvSpPr>
          <p:cNvPr id="8" name="Rectangle 7"/>
          <p:cNvSpPr/>
          <p:nvPr/>
        </p:nvSpPr>
        <p:spPr>
          <a:xfrm>
            <a:off x="381000" y="4114800"/>
            <a:ext cx="8534400" cy="1018104"/>
          </a:xfrm>
          <a:prstGeom prst="rect">
            <a:avLst/>
          </a:prstGeom>
          <a:noFill/>
          <a:ln w="28575">
            <a:solidFill>
              <a:srgbClr val="005C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6169223"/>
            <a:ext cx="2057400" cy="307777"/>
          </a:xfrm>
          <a:prstGeom prst="rect">
            <a:avLst/>
          </a:prstGeom>
          <a:noFill/>
        </p:spPr>
        <p:txBody>
          <a:bodyPr wrap="square" rtlCol="0">
            <a:spAutoFit/>
          </a:bodyPr>
          <a:lstStyle/>
          <a:p>
            <a:r>
              <a:rPr lang="en-US" sz="1400" i="1" dirty="0" smtClean="0"/>
              <a:t>(Hotel Max in Seattle)</a:t>
            </a:r>
            <a:endParaRPr lang="en-US" sz="1400" i="1" dirty="0"/>
          </a:p>
        </p:txBody>
      </p:sp>
    </p:spTree>
    <p:custDataLst>
      <p:tags r:id="rId1"/>
    </p:custDataLst>
  </p:cSld>
  <p:clrMapOvr>
    <a:masterClrMapping/>
  </p:clrMapOvr>
  <p:transition advTm="25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Novel text mining problem</a:t>
            </a:r>
          </a:p>
          <a:p>
            <a:pPr lvl="1"/>
            <a:r>
              <a:rPr lang="en-US" dirty="0" smtClean="0"/>
              <a:t>Latent Aspect Rating Analysis</a:t>
            </a:r>
          </a:p>
          <a:p>
            <a:r>
              <a:rPr lang="en-US" dirty="0" smtClean="0"/>
              <a:t>Latent Rating Regression model</a:t>
            </a:r>
          </a:p>
          <a:p>
            <a:pPr lvl="1"/>
            <a:r>
              <a:rPr lang="en-US" dirty="0" smtClean="0"/>
              <a:t>Infer finer-grain aspect rating and weight</a:t>
            </a:r>
          </a:p>
          <a:p>
            <a:pPr lvl="1"/>
            <a:r>
              <a:rPr lang="en-US" dirty="0" smtClean="0"/>
              <a:t>Enable further applications</a:t>
            </a:r>
          </a:p>
          <a:p>
            <a:r>
              <a:rPr lang="en-US" dirty="0" smtClean="0"/>
              <a:t>To be improved</a:t>
            </a:r>
          </a:p>
          <a:p>
            <a:pPr lvl="1"/>
            <a:r>
              <a:rPr lang="en-US" dirty="0" smtClean="0"/>
              <a:t>Apply on other types of data</a:t>
            </a:r>
          </a:p>
          <a:p>
            <a:pPr lvl="1"/>
            <a:r>
              <a:rPr lang="en-US" dirty="0" smtClean="0"/>
              <a:t>Incorporate rich features</a:t>
            </a:r>
          </a:p>
          <a:p>
            <a:pPr lvl="1"/>
            <a:r>
              <a:rPr lang="en-US" dirty="0" smtClean="0"/>
              <a:t>Rating factors discovery</a:t>
            </a:r>
            <a:endParaRPr lang="en-US" dirty="0"/>
          </a:p>
        </p:txBody>
      </p:sp>
      <p:sp>
        <p:nvSpPr>
          <p:cNvPr id="4" name="Slide Number Placeholder 3"/>
          <p:cNvSpPr>
            <a:spLocks noGrp="1"/>
          </p:cNvSpPr>
          <p:nvPr>
            <p:ph type="sldNum" sz="quarter" idx="12"/>
          </p:nvPr>
        </p:nvSpPr>
        <p:spPr/>
        <p:txBody>
          <a:bodyPr/>
          <a:lstStyle/>
          <a:p>
            <a:fld id="{AC00994B-6366-44A2-8E34-6A872EB414EF}" type="slidenum">
              <a:rPr lang="en-US" smtClean="0"/>
              <a:pPr/>
              <a:t>16</a:t>
            </a:fld>
            <a:endParaRPr lang="en-US"/>
          </a:p>
        </p:txBody>
      </p:sp>
    </p:spTree>
    <p:custDataLst>
      <p:tags r:id="rId1"/>
    </p:custDataLst>
  </p:cSld>
  <p:clrMapOvr>
    <a:masterClrMapping/>
  </p:clrMapOvr>
  <p:transition advTm="552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t>Any questions?</a:t>
            </a:r>
            <a:endParaRPr lang="en-US" dirty="0"/>
          </a:p>
        </p:txBody>
      </p:sp>
      <p:grpSp>
        <p:nvGrpSpPr>
          <p:cNvPr id="8" name="Group 7"/>
          <p:cNvGrpSpPr/>
          <p:nvPr/>
        </p:nvGrpSpPr>
        <p:grpSpPr>
          <a:xfrm>
            <a:off x="4572000" y="4953000"/>
            <a:ext cx="4191000" cy="750332"/>
            <a:chOff x="4572000" y="4953000"/>
            <a:chExt cx="4191000" cy="750332"/>
          </a:xfrm>
        </p:grpSpPr>
        <p:sp>
          <p:nvSpPr>
            <p:cNvPr id="4" name="TextBox 3"/>
            <p:cNvSpPr txBox="1"/>
            <p:nvPr/>
          </p:nvSpPr>
          <p:spPr>
            <a:xfrm>
              <a:off x="4572000" y="4953000"/>
              <a:ext cx="4191000" cy="400110"/>
            </a:xfrm>
            <a:prstGeom prst="rect">
              <a:avLst/>
            </a:prstGeom>
            <a:noFill/>
          </p:spPr>
          <p:txBody>
            <a:bodyPr wrap="square" rtlCol="0">
              <a:spAutoFit/>
            </a:bodyPr>
            <a:lstStyle/>
            <a:p>
              <a:r>
                <a:rPr lang="en-US" sz="2000" dirty="0" smtClean="0"/>
                <a:t>See you in the poster session</a:t>
              </a:r>
              <a:endParaRPr lang="en-US" sz="2000" dirty="0"/>
            </a:p>
          </p:txBody>
        </p:sp>
        <p:sp>
          <p:nvSpPr>
            <p:cNvPr id="7" name="TextBox 6"/>
            <p:cNvSpPr txBox="1"/>
            <p:nvPr/>
          </p:nvSpPr>
          <p:spPr>
            <a:xfrm>
              <a:off x="6400800" y="5334000"/>
              <a:ext cx="2362200" cy="369332"/>
            </a:xfrm>
            <a:prstGeom prst="rect">
              <a:avLst/>
            </a:prstGeom>
            <a:noFill/>
          </p:spPr>
          <p:txBody>
            <a:bodyPr wrap="square" rtlCol="0">
              <a:spAutoFit/>
            </a:bodyPr>
            <a:lstStyle/>
            <a:p>
              <a:r>
                <a:rPr lang="en-US" dirty="0" smtClean="0"/>
                <a:t>Poster #51</a:t>
              </a:r>
              <a:endParaRPr lang="en-US" dirty="0"/>
            </a:p>
          </p:txBody>
        </p:sp>
      </p:grpSp>
    </p:spTree>
    <p:custDataLst>
      <p:tags r:id="rId1"/>
    </p:custDataLst>
  </p:cSld>
  <p:clrMapOvr>
    <a:masterClrMapping/>
  </p:clrMapOvr>
  <p:transition advTm="6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cstate="print"/>
          <a:srcRect/>
          <a:stretch>
            <a:fillRect/>
          </a:stretch>
        </p:blipFill>
        <p:spPr bwMode="auto">
          <a:xfrm>
            <a:off x="609600" y="1524000"/>
            <a:ext cx="8001000" cy="515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AC00994B-6366-44A2-8E34-6A872EB414EF}" type="slidenum">
              <a:rPr lang="en-US" smtClean="0"/>
              <a:pPr/>
              <a:t>2</a:t>
            </a:fld>
            <a:endParaRPr lang="en-US"/>
          </a:p>
        </p:txBody>
      </p:sp>
      <p:sp>
        <p:nvSpPr>
          <p:cNvPr id="6" name="TextBox 5"/>
          <p:cNvSpPr txBox="1"/>
          <p:nvPr/>
        </p:nvSpPr>
        <p:spPr>
          <a:xfrm>
            <a:off x="228600" y="848380"/>
            <a:ext cx="8610600" cy="523220"/>
          </a:xfrm>
          <a:prstGeom prst="rect">
            <a:avLst/>
          </a:prstGeom>
          <a:noFill/>
        </p:spPr>
        <p:txBody>
          <a:bodyPr wrap="square" rtlCol="0">
            <a:spAutoFit/>
          </a:bodyPr>
          <a:lstStyle/>
          <a:p>
            <a:r>
              <a:rPr lang="en-US" sz="2800" dirty="0" smtClean="0"/>
              <a:t>An important information repository– online reviews</a:t>
            </a:r>
            <a:endParaRPr lang="en-US" sz="2800" dirty="0"/>
          </a:p>
        </p:txBody>
      </p:sp>
      <p:sp>
        <p:nvSpPr>
          <p:cNvPr id="7" name="TextBox 6"/>
          <p:cNvSpPr txBox="1"/>
          <p:nvPr/>
        </p:nvSpPr>
        <p:spPr>
          <a:xfrm>
            <a:off x="6096000" y="4038600"/>
            <a:ext cx="1828800" cy="369332"/>
          </a:xfrm>
          <a:prstGeom prst="rect">
            <a:avLst/>
          </a:prstGeom>
          <a:noFill/>
        </p:spPr>
        <p:txBody>
          <a:bodyPr wrap="square" rtlCol="0">
            <a:spAutoFit/>
          </a:bodyPr>
          <a:lstStyle/>
          <a:p>
            <a:r>
              <a:rPr lang="en-US" dirty="0" smtClean="0">
                <a:solidFill>
                  <a:srgbClr val="FF0000"/>
                </a:solidFill>
              </a:rPr>
              <a:t>abundant</a:t>
            </a:r>
            <a:endParaRPr lang="en-US" dirty="0">
              <a:solidFill>
                <a:srgbClr val="FF0000"/>
              </a:solidFill>
            </a:endParaRPr>
          </a:p>
        </p:txBody>
      </p:sp>
      <p:cxnSp>
        <p:nvCxnSpPr>
          <p:cNvPr id="9" name="Straight Arrow Connector 8"/>
          <p:cNvCxnSpPr>
            <a:stCxn id="7" idx="1"/>
          </p:cNvCxnSpPr>
          <p:nvPr/>
        </p:nvCxnSpPr>
        <p:spPr>
          <a:xfrm rot="10800000">
            <a:off x="2438400" y="4114800"/>
            <a:ext cx="3657600" cy="1084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81200" y="5181600"/>
            <a:ext cx="6477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86600" y="4495800"/>
            <a:ext cx="1524000" cy="381000"/>
          </a:xfrm>
          <a:prstGeom prst="rect">
            <a:avLst/>
          </a:prstGeom>
          <a:noFill/>
        </p:spPr>
        <p:txBody>
          <a:bodyPr wrap="square" rtlCol="0">
            <a:spAutoFit/>
          </a:bodyPr>
          <a:lstStyle/>
          <a:p>
            <a:r>
              <a:rPr lang="en-US" dirty="0" smtClean="0">
                <a:solidFill>
                  <a:srgbClr val="FF0000"/>
                </a:solidFill>
              </a:rPr>
              <a:t>informative</a:t>
            </a:r>
            <a:endParaRPr lang="en-US" dirty="0">
              <a:solidFill>
                <a:srgbClr val="FF0000"/>
              </a:solidFill>
            </a:endParaRPr>
          </a:p>
        </p:txBody>
      </p:sp>
      <p:sp>
        <p:nvSpPr>
          <p:cNvPr id="13" name="Rectangle 12"/>
          <p:cNvSpPr/>
          <p:nvPr/>
        </p:nvSpPr>
        <p:spPr>
          <a:xfrm>
            <a:off x="609600" y="4648200"/>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10800000" flipV="1">
            <a:off x="2057400" y="4724400"/>
            <a:ext cx="5029200" cy="114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6781802" y="4876800"/>
            <a:ext cx="761998"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2600" y="3212068"/>
            <a:ext cx="2286000" cy="369332"/>
          </a:xfrm>
          <a:prstGeom prst="rect">
            <a:avLst/>
          </a:prstGeom>
          <a:noFill/>
        </p:spPr>
        <p:txBody>
          <a:bodyPr wrap="square" rtlCol="0">
            <a:spAutoFit/>
          </a:bodyPr>
          <a:lstStyle/>
          <a:p>
            <a:r>
              <a:rPr lang="en-US" dirty="0" smtClean="0">
                <a:solidFill>
                  <a:srgbClr val="FF0000"/>
                </a:solidFill>
              </a:rPr>
              <a:t>various</a:t>
            </a:r>
            <a:endParaRPr lang="en-US" dirty="0">
              <a:solidFill>
                <a:srgbClr val="FF0000"/>
              </a:solidFill>
            </a:endParaRPr>
          </a:p>
        </p:txBody>
      </p:sp>
      <p:sp>
        <p:nvSpPr>
          <p:cNvPr id="26" name="Rectangle 25"/>
          <p:cNvSpPr/>
          <p:nvPr/>
        </p:nvSpPr>
        <p:spPr>
          <a:xfrm>
            <a:off x="609600" y="2667000"/>
            <a:ext cx="12954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2057400" y="2895600"/>
            <a:ext cx="34290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5334000" y="2057400"/>
            <a:ext cx="3581400" cy="496824"/>
          </a:xfrm>
        </p:spPr>
        <p:txBody>
          <a:bodyPr vert="horz" anchor="b">
            <a:normAutofit/>
          </a:bodyPr>
          <a:lstStyle/>
          <a:p>
            <a:r>
              <a:rPr lang="en-US" sz="1600" b="1" dirty="0" smtClean="0">
                <a:solidFill>
                  <a:srgbClr val="FF0000"/>
                </a:solidFill>
              </a:rPr>
              <a:t>Needs for automatic analysis!</a:t>
            </a:r>
            <a:endParaRPr lang="en-US" sz="1600" b="1" dirty="0">
              <a:solidFill>
                <a:srgbClr val="FF0000"/>
              </a:solidFill>
            </a:endParaRPr>
          </a:p>
        </p:txBody>
      </p:sp>
      <p:pic>
        <p:nvPicPr>
          <p:cNvPr id="1027" name="Picture 3"/>
          <p:cNvPicPr>
            <a:picLocks noChangeAspect="1" noChangeArrowheads="1"/>
          </p:cNvPicPr>
          <p:nvPr/>
        </p:nvPicPr>
        <p:blipFill>
          <a:blip r:embed="rId5" cstate="print"/>
          <a:srcRect/>
          <a:stretch>
            <a:fillRect/>
          </a:stretch>
        </p:blipFill>
        <p:spPr bwMode="auto">
          <a:xfrm>
            <a:off x="381000" y="1493520"/>
            <a:ext cx="3874369"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6" cstate="print"/>
          <a:srcRect/>
          <a:stretch>
            <a:fillRect/>
          </a:stretch>
        </p:blipFill>
        <p:spPr bwMode="auto">
          <a:xfrm>
            <a:off x="4648200" y="1493520"/>
            <a:ext cx="4032969" cy="5212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advTm="277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7"/>
                                        </p:tgtEl>
                                        <p:attrNameLst>
                                          <p:attrName>ppt_x</p:attrName>
                                        </p:attrNameLst>
                                      </p:cBhvr>
                                      <p:tavLst>
                                        <p:tav tm="0">
                                          <p:val>
                                            <p:strVal val="ppt_x"/>
                                          </p:val>
                                        </p:tav>
                                        <p:tav tm="100000">
                                          <p:val>
                                            <p:strVal val="ppt_x"/>
                                          </p:val>
                                        </p:tav>
                                      </p:tavLst>
                                    </p:anim>
                                    <p:anim calcmode="lin" valueType="num">
                                      <p:cBhvr additive="base">
                                        <p:cTn id="7" dur="500"/>
                                        <p:tgtEl>
                                          <p:spTgt spid="1027"/>
                                        </p:tgtEl>
                                        <p:attrNameLst>
                                          <p:attrName>ppt_y</p:attrName>
                                        </p:attrNameLst>
                                      </p:cBhvr>
                                      <p:tavLst>
                                        <p:tav tm="0">
                                          <p:val>
                                            <p:strVal val="ppt_y"/>
                                          </p:val>
                                        </p:tav>
                                        <p:tav tm="100000">
                                          <p:val>
                                            <p:strVal val="1+ppt_h/2"/>
                                          </p:val>
                                        </p:tav>
                                      </p:tavLst>
                                    </p:anim>
                                    <p:set>
                                      <p:cBhvr>
                                        <p:cTn id="8" dur="1" fill="hold">
                                          <p:stCondLst>
                                            <p:cond delay="499"/>
                                          </p:stCondLst>
                                        </p:cTn>
                                        <p:tgtEl>
                                          <p:spTgt spid="102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500" fill="hold"/>
                                        <p:tgtEl>
                                          <p:spTgt spid="1029"/>
                                        </p:tgtEl>
                                        <p:attrNameLst>
                                          <p:attrName>ppt_x</p:attrName>
                                        </p:attrNameLst>
                                      </p:cBhvr>
                                      <p:tavLst>
                                        <p:tav tm="0">
                                          <p:val>
                                            <p:strVal val="0-#ppt_w/2"/>
                                          </p:val>
                                        </p:tav>
                                        <p:tav tm="100000">
                                          <p:val>
                                            <p:strVal val="#ppt_x"/>
                                          </p:val>
                                        </p:tav>
                                      </p:tavLst>
                                    </p:anim>
                                    <p:anim calcmode="lin" valueType="num">
                                      <p:cBhvr additive="base">
                                        <p:cTn id="16" dur="500" fill="hold"/>
                                        <p:tgtEl>
                                          <p:spTgt spid="102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2"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par>
                                <p:cTn id="62" presetID="6" presetClass="emph" presetSubtype="0" fill="hold" grpId="1" nodeType="withEffect">
                                  <p:stCondLst>
                                    <p:cond delay="0"/>
                                  </p:stCondLst>
                                  <p:childTnLst>
                                    <p:animScale>
                                      <p:cBhvr>
                                        <p:cTn id="63"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13" grpId="0" animBg="1"/>
      <p:bldP spid="23" grpId="0"/>
      <p:bldP spid="26" grpId="0" animBg="1"/>
      <p:bldP spid="30" grpId="1"/>
      <p:bldP spid="30"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828800"/>
            <a:ext cx="3657600" cy="877824"/>
          </a:xfrm>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Needs for analyzing opinions at fine grained level of topical aspects!</a:t>
            </a:r>
            <a:endParaRPr lang="en-US" dirty="0"/>
          </a:p>
        </p:txBody>
      </p:sp>
      <p:sp>
        <p:nvSpPr>
          <p:cNvPr id="3" name="Content Placeholder 2"/>
          <p:cNvSpPr>
            <a:spLocks noGrp="1"/>
          </p:cNvSpPr>
          <p:nvPr>
            <p:ph sz="half" idx="1"/>
          </p:nvPr>
        </p:nvSpPr>
        <p:spPr/>
        <p:txBody>
          <a:bodyPr>
            <a:normAutofit/>
          </a:bodyPr>
          <a:lstStyle/>
          <a:p>
            <a:pPr>
              <a:buNone/>
            </a:pPr>
            <a:r>
              <a:rPr lang="en-US" sz="2400" dirty="0" smtClean="0"/>
              <a:t>Problem 1. Different reviewers give the same overall ratings for different reasons</a:t>
            </a:r>
          </a:p>
        </p:txBody>
      </p:sp>
      <p:sp>
        <p:nvSpPr>
          <p:cNvPr id="10" name="Slide Number Placeholder 9"/>
          <p:cNvSpPr>
            <a:spLocks noGrp="1"/>
          </p:cNvSpPr>
          <p:nvPr>
            <p:ph type="sldNum" sz="quarter" idx="12"/>
          </p:nvPr>
        </p:nvSpPr>
        <p:spPr/>
        <p:txBody>
          <a:bodyPr/>
          <a:lstStyle/>
          <a:p>
            <a:fld id="{AC00994B-6366-44A2-8E34-6A872EB414EF}" type="slidenum">
              <a:rPr lang="en-US" smtClean="0"/>
              <a:pPr/>
              <a:t>3</a:t>
            </a:fld>
            <a:endParaRPr lang="en-US"/>
          </a:p>
        </p:txBody>
      </p:sp>
      <p:grpSp>
        <p:nvGrpSpPr>
          <p:cNvPr id="12" name="Group 11"/>
          <p:cNvGrpSpPr/>
          <p:nvPr/>
        </p:nvGrpSpPr>
        <p:grpSpPr>
          <a:xfrm>
            <a:off x="457200" y="2209800"/>
            <a:ext cx="4572000" cy="3616187"/>
            <a:chOff x="4419600" y="2251213"/>
            <a:chExt cx="4572000" cy="3616187"/>
          </a:xfrm>
        </p:grpSpPr>
        <p:pic>
          <p:nvPicPr>
            <p:cNvPr id="2050" name="Picture 2"/>
            <p:cNvPicPr>
              <a:picLocks noChangeAspect="1" noChangeArrowheads="1"/>
            </p:cNvPicPr>
            <p:nvPr/>
          </p:nvPicPr>
          <p:blipFill>
            <a:blip r:embed="rId4" cstate="print"/>
            <a:srcRect/>
            <a:stretch>
              <a:fillRect/>
            </a:stretch>
          </p:blipFill>
          <p:spPr bwMode="auto">
            <a:xfrm>
              <a:off x="4419600" y="2562225"/>
              <a:ext cx="4410075" cy="14763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419600" y="4019550"/>
              <a:ext cx="4476750" cy="184785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419600" y="2251213"/>
              <a:ext cx="4572000" cy="339587"/>
            </a:xfrm>
            <a:prstGeom prst="rect">
              <a:avLst/>
            </a:prstGeom>
            <a:noFill/>
            <a:ln w="9525">
              <a:noFill/>
              <a:miter lim="800000"/>
              <a:headEnd/>
              <a:tailEnd/>
            </a:ln>
          </p:spPr>
        </p:pic>
      </p:grpSp>
      <p:sp>
        <p:nvSpPr>
          <p:cNvPr id="11" name="TextBox 10"/>
          <p:cNvSpPr txBox="1"/>
          <p:nvPr/>
        </p:nvSpPr>
        <p:spPr>
          <a:xfrm>
            <a:off x="1981200" y="6019800"/>
            <a:ext cx="6096000" cy="369332"/>
          </a:xfrm>
          <a:prstGeom prst="rect">
            <a:avLst/>
          </a:prstGeom>
          <a:solidFill>
            <a:srgbClr val="FFFF00"/>
          </a:solidFill>
        </p:spPr>
        <p:txBody>
          <a:bodyPr wrap="square" rtlCol="0">
            <a:spAutoFit/>
          </a:bodyPr>
          <a:lstStyle/>
          <a:p>
            <a:r>
              <a:rPr lang="en-US" dirty="0" smtClean="0"/>
              <a:t>How do we decompose overall ratings into aspect ratings? </a:t>
            </a:r>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5353050" y="4648200"/>
            <a:ext cx="3486150" cy="742950"/>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5391150" y="3048000"/>
            <a:ext cx="3448050" cy="752475"/>
          </a:xfrm>
          <a:prstGeom prst="rect">
            <a:avLst/>
          </a:prstGeom>
          <a:noFill/>
          <a:ln w="9525">
            <a:noFill/>
            <a:miter lim="800000"/>
            <a:headEnd/>
            <a:tailEnd/>
          </a:ln>
        </p:spPr>
      </p:pic>
      <p:sp>
        <p:nvSpPr>
          <p:cNvPr id="14" name="Right Arrow 13"/>
          <p:cNvSpPr/>
          <p:nvPr/>
        </p:nvSpPr>
        <p:spPr>
          <a:xfrm>
            <a:off x="4724400" y="31242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4724400" y="47244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7200" y="2514600"/>
            <a:ext cx="3886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 y="3962400"/>
            <a:ext cx="3886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371600" y="44196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1600" y="29718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555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par>
                                <p:cTn id="28" presetID="4" presetClass="entr" presetSubtype="16"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box(in)">
                                      <p:cBhvr>
                                        <p:cTn id="30" dur="500"/>
                                        <p:tgtEl>
                                          <p:spTgt spid="102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box(in)">
                                      <p:cBhvr>
                                        <p:cTn id="36" dur="500"/>
                                        <p:tgtEl>
                                          <p:spTgt spid="10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par>
                                <p:cTn id="40" presetID="6" presetClass="emph" presetSubtype="0" fill="hold" grpId="1" nodeType="withEffect">
                                  <p:stCondLst>
                                    <p:cond delay="0"/>
                                  </p:stCondLst>
                                  <p:childTnLst>
                                    <p:animScale>
                                      <p:cBhvr>
                                        <p:cTn id="41" dur="2000" fill="hold"/>
                                        <p:tgtEl>
                                          <p:spTgt spid="2"/>
                                        </p:tgtEl>
                                      </p:cBhvr>
                                      <p:by x="120000" y="120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animBg="1"/>
      <p:bldP spid="14" grpId="0" animBg="1"/>
      <p:bldP spid="15"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066800"/>
            <a:ext cx="3505200" cy="877824"/>
          </a:xfrm>
        </p:spPr>
        <p:txBody>
          <a:bodyPr>
            <a:normAutofit fontScale="90000"/>
          </a:bodyPr>
          <a:lstStyle/>
          <a:p>
            <a:r>
              <a:rPr lang="en-US" dirty="0" smtClean="0">
                <a:solidFill>
                  <a:srgbClr val="FF0000"/>
                </a:solidFill>
              </a:rPr>
              <a:t>Needs for further analyzing aspect emphasis of each reviewer!</a:t>
            </a:r>
            <a:endParaRPr lang="en-US" dirty="0"/>
          </a:p>
        </p:txBody>
      </p:sp>
      <p:sp>
        <p:nvSpPr>
          <p:cNvPr id="3" name="Content Placeholder 2"/>
          <p:cNvSpPr>
            <a:spLocks noGrp="1"/>
          </p:cNvSpPr>
          <p:nvPr>
            <p:ph sz="half" idx="1"/>
          </p:nvPr>
        </p:nvSpPr>
        <p:spPr/>
        <p:txBody>
          <a:bodyPr>
            <a:normAutofit/>
          </a:bodyPr>
          <a:lstStyle/>
          <a:p>
            <a:pPr>
              <a:buNone/>
            </a:pPr>
            <a:r>
              <a:rPr lang="en-US" sz="2400" dirty="0" smtClean="0"/>
              <a:t>Problem 2. Same rating means differently for different reviewers</a:t>
            </a:r>
          </a:p>
        </p:txBody>
      </p:sp>
      <p:sp>
        <p:nvSpPr>
          <p:cNvPr id="10" name="Slide Number Placeholder 9"/>
          <p:cNvSpPr>
            <a:spLocks noGrp="1"/>
          </p:cNvSpPr>
          <p:nvPr>
            <p:ph type="sldNum" sz="quarter" idx="12"/>
          </p:nvPr>
        </p:nvSpPr>
        <p:spPr/>
        <p:txBody>
          <a:bodyPr/>
          <a:lstStyle/>
          <a:p>
            <a:fld id="{AC00994B-6366-44A2-8E34-6A872EB414EF}" type="slidenum">
              <a:rPr lang="en-US" smtClean="0"/>
              <a:pPr/>
              <a:t>4</a:t>
            </a:fld>
            <a:endParaRPr lang="en-US"/>
          </a:p>
        </p:txBody>
      </p:sp>
      <p:sp>
        <p:nvSpPr>
          <p:cNvPr id="11" name="TextBox 10"/>
          <p:cNvSpPr txBox="1"/>
          <p:nvPr/>
        </p:nvSpPr>
        <p:spPr>
          <a:xfrm>
            <a:off x="838200" y="6019800"/>
            <a:ext cx="7620000" cy="369332"/>
          </a:xfrm>
          <a:prstGeom prst="rect">
            <a:avLst/>
          </a:prstGeom>
          <a:solidFill>
            <a:srgbClr val="FFFF00"/>
          </a:solidFill>
        </p:spPr>
        <p:txBody>
          <a:bodyPr wrap="square" rtlCol="0">
            <a:spAutoFit/>
          </a:bodyPr>
          <a:lstStyle/>
          <a:p>
            <a:r>
              <a:rPr lang="en-US" dirty="0" smtClean="0"/>
              <a:t>How do we infer aspect weights the reviewers have put onto the ratings? </a:t>
            </a:r>
            <a:endParaRPr lang="en-US" dirty="0"/>
          </a:p>
        </p:txBody>
      </p:sp>
      <p:pic>
        <p:nvPicPr>
          <p:cNvPr id="2055" name="Picture 7"/>
          <p:cNvPicPr>
            <a:picLocks noChangeAspect="1" noChangeArrowheads="1"/>
          </p:cNvPicPr>
          <p:nvPr/>
        </p:nvPicPr>
        <p:blipFill>
          <a:blip r:embed="rId3" cstate="print"/>
          <a:srcRect/>
          <a:stretch>
            <a:fillRect/>
          </a:stretch>
        </p:blipFill>
        <p:spPr bwMode="auto">
          <a:xfrm>
            <a:off x="152400" y="1981200"/>
            <a:ext cx="4343400" cy="3571875"/>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4743450" y="1981200"/>
            <a:ext cx="4324350" cy="3952875"/>
          </a:xfrm>
          <a:prstGeom prst="rect">
            <a:avLst/>
          </a:prstGeom>
          <a:noFill/>
          <a:ln w="9525">
            <a:noFill/>
            <a:miter lim="800000"/>
            <a:headEnd/>
            <a:tailEnd/>
          </a:ln>
        </p:spPr>
      </p:pic>
      <p:cxnSp>
        <p:nvCxnSpPr>
          <p:cNvPr id="22" name="Straight Arrow Connector 21"/>
          <p:cNvCxnSpPr/>
          <p:nvPr/>
        </p:nvCxnSpPr>
        <p:spPr>
          <a:xfrm rot="5400000" flipH="1" flipV="1">
            <a:off x="647700" y="3390900"/>
            <a:ext cx="1600200" cy="152400"/>
          </a:xfrm>
          <a:prstGeom prst="straightConnector1">
            <a:avLst/>
          </a:prstGeom>
          <a:ln w="38100">
            <a:solidFill>
              <a:srgbClr val="23269D"/>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4953000" y="3581400"/>
            <a:ext cx="2133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4800600"/>
            <a:ext cx="1752600" cy="369332"/>
          </a:xfrm>
          <a:prstGeom prst="rect">
            <a:avLst/>
          </a:prstGeom>
          <a:solidFill>
            <a:schemeClr val="bg1"/>
          </a:solidFill>
        </p:spPr>
        <p:txBody>
          <a:bodyPr wrap="square" rtlCol="0">
            <a:spAutoFit/>
          </a:bodyPr>
          <a:lstStyle/>
          <a:p>
            <a:r>
              <a:rPr lang="en-US" dirty="0" smtClean="0"/>
              <a:t>      </a:t>
            </a:r>
            <a:endParaRPr lang="en-US" dirty="0"/>
          </a:p>
        </p:txBody>
      </p:sp>
    </p:spTree>
    <p:custDataLst>
      <p:tags r:id="rId1"/>
    </p:custDataLst>
  </p:cSld>
  <p:clrMapOvr>
    <a:masterClrMapping/>
  </p:clrMapOvr>
  <p:transition advTm="605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6" presetClass="emph" presetSubtype="0" fill="hold" grpId="1" nodeType="withEffect">
                                  <p:stCondLst>
                                    <p:cond delay="0"/>
                                  </p:stCondLst>
                                  <p:childTnLst>
                                    <p:animScale>
                                      <p:cBhvr>
                                        <p:cTn id="17" dur="2000" fill="hold"/>
                                        <p:tgtEl>
                                          <p:spTgt spid="2"/>
                                        </p:tgtEl>
                                      </p:cBhvr>
                                      <p:by x="120000" y="120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0" y="2667000"/>
            <a:ext cx="3435918" cy="3581400"/>
          </a:xfrm>
          <a:prstGeom prst="rect">
            <a:avLst/>
          </a:prstGeom>
          <a:noFill/>
          <a:ln w="9525">
            <a:noFill/>
            <a:miter lim="800000"/>
            <a:headEnd/>
            <a:tailEnd/>
          </a:ln>
        </p:spPr>
      </p:pic>
      <p:sp>
        <p:nvSpPr>
          <p:cNvPr id="2" name="Title 1"/>
          <p:cNvSpPr>
            <a:spLocks noGrp="1"/>
          </p:cNvSpPr>
          <p:nvPr>
            <p:ph type="title"/>
          </p:nvPr>
        </p:nvSpPr>
        <p:spPr>
          <a:xfrm>
            <a:off x="304800" y="838200"/>
            <a:ext cx="8534400" cy="1066800"/>
          </a:xfrm>
        </p:spPr>
        <p:txBody>
          <a:bodyPr>
            <a:normAutofit/>
          </a:bodyPr>
          <a:lstStyle/>
          <a:p>
            <a:r>
              <a:rPr lang="en-US" sz="3200" dirty="0" smtClean="0"/>
              <a:t>Latent Aspect Rating Analysis</a:t>
            </a:r>
            <a:endParaRPr lang="en-US" sz="3200" dirty="0"/>
          </a:p>
        </p:txBody>
      </p:sp>
      <p:sp>
        <p:nvSpPr>
          <p:cNvPr id="16" name="Slide Number Placeholder 15"/>
          <p:cNvSpPr>
            <a:spLocks noGrp="1"/>
          </p:cNvSpPr>
          <p:nvPr>
            <p:ph type="sldNum" sz="quarter" idx="12"/>
          </p:nvPr>
        </p:nvSpPr>
        <p:spPr/>
        <p:txBody>
          <a:bodyPr/>
          <a:lstStyle/>
          <a:p>
            <a:fld id="{AC00994B-6366-44A2-8E34-6A872EB414EF}" type="slidenum">
              <a:rPr lang="en-US" smtClean="0"/>
              <a:pPr/>
              <a:t>5</a:t>
            </a:fld>
            <a:endParaRPr lang="en-US"/>
          </a:p>
        </p:txBody>
      </p:sp>
      <p:sp>
        <p:nvSpPr>
          <p:cNvPr id="8" name="TextBox 7"/>
          <p:cNvSpPr txBox="1"/>
          <p:nvPr/>
        </p:nvSpPr>
        <p:spPr>
          <a:xfrm>
            <a:off x="304800" y="2209800"/>
            <a:ext cx="2512226" cy="338554"/>
          </a:xfrm>
          <a:prstGeom prst="rect">
            <a:avLst/>
          </a:prstGeom>
          <a:noFill/>
        </p:spPr>
        <p:txBody>
          <a:bodyPr wrap="none" rtlCol="0">
            <a:spAutoFit/>
          </a:bodyPr>
          <a:lstStyle/>
          <a:p>
            <a:r>
              <a:rPr lang="en-US" sz="1600" dirty="0" smtClean="0"/>
              <a:t>Reviews  + overall ratings</a:t>
            </a:r>
            <a:endParaRPr lang="en-US" sz="1600" dirty="0"/>
          </a:p>
        </p:txBody>
      </p:sp>
      <p:sp>
        <p:nvSpPr>
          <p:cNvPr id="21" name="TextBox 20"/>
          <p:cNvSpPr txBox="1"/>
          <p:nvPr/>
        </p:nvSpPr>
        <p:spPr>
          <a:xfrm>
            <a:off x="3200400" y="2209800"/>
            <a:ext cx="1693092" cy="338554"/>
          </a:xfrm>
          <a:prstGeom prst="rect">
            <a:avLst/>
          </a:prstGeom>
          <a:noFill/>
        </p:spPr>
        <p:txBody>
          <a:bodyPr wrap="none" rtlCol="0">
            <a:spAutoFit/>
          </a:bodyPr>
          <a:lstStyle/>
          <a:p>
            <a:r>
              <a:rPr lang="en-US" sz="1600" dirty="0" smtClean="0"/>
              <a:t>Aspect segments</a:t>
            </a:r>
            <a:endParaRPr lang="en-US" sz="1600" dirty="0"/>
          </a:p>
        </p:txBody>
      </p:sp>
      <p:sp>
        <p:nvSpPr>
          <p:cNvPr id="25" name="TextBox 24"/>
          <p:cNvSpPr txBox="1"/>
          <p:nvPr/>
        </p:nvSpPr>
        <p:spPr>
          <a:xfrm>
            <a:off x="3429000" y="2514600"/>
            <a:ext cx="1371600" cy="1077218"/>
          </a:xfrm>
          <a:prstGeom prst="rect">
            <a:avLst/>
          </a:prstGeom>
          <a:noFill/>
        </p:spPr>
        <p:txBody>
          <a:bodyPr wrap="square" rtlCol="0">
            <a:spAutoFit/>
          </a:bodyPr>
          <a:lstStyle/>
          <a:p>
            <a:r>
              <a:rPr lang="en-US" sz="1600" dirty="0" smtClean="0">
                <a:solidFill>
                  <a:srgbClr val="00B050"/>
                </a:solidFill>
              </a:rPr>
              <a:t>location:1</a:t>
            </a:r>
          </a:p>
          <a:p>
            <a:r>
              <a:rPr lang="en-US" sz="1600" dirty="0" smtClean="0">
                <a:solidFill>
                  <a:srgbClr val="00B050"/>
                </a:solidFill>
              </a:rPr>
              <a:t>amazing:1</a:t>
            </a:r>
          </a:p>
          <a:p>
            <a:r>
              <a:rPr lang="en-US" sz="1600" dirty="0" smtClean="0">
                <a:solidFill>
                  <a:srgbClr val="00B050"/>
                </a:solidFill>
              </a:rPr>
              <a:t>walk:1</a:t>
            </a:r>
          </a:p>
          <a:p>
            <a:r>
              <a:rPr lang="en-US" sz="1600" dirty="0" smtClean="0">
                <a:solidFill>
                  <a:srgbClr val="00B050"/>
                </a:solidFill>
              </a:rPr>
              <a:t>anywhere:1</a:t>
            </a:r>
            <a:endParaRPr lang="en-US" sz="1600" dirty="0">
              <a:solidFill>
                <a:srgbClr val="00B050"/>
              </a:solidFill>
            </a:endParaRPr>
          </a:p>
        </p:txBody>
      </p:sp>
      <p:sp>
        <p:nvSpPr>
          <p:cNvPr id="28" name="TextBox 27"/>
          <p:cNvSpPr txBox="1"/>
          <p:nvPr/>
        </p:nvSpPr>
        <p:spPr>
          <a:xfrm>
            <a:off x="5335570" y="3657600"/>
            <a:ext cx="762000" cy="1200329"/>
          </a:xfrm>
          <a:prstGeom prst="rect">
            <a:avLst/>
          </a:prstGeom>
          <a:noFill/>
        </p:spPr>
        <p:txBody>
          <a:bodyPr wrap="square" rtlCol="0">
            <a:spAutoFit/>
          </a:bodyPr>
          <a:lstStyle/>
          <a:p>
            <a:r>
              <a:rPr lang="en-US" dirty="0" smtClean="0">
                <a:solidFill>
                  <a:srgbClr val="FF0000"/>
                </a:solidFill>
              </a:rPr>
              <a:t>0.1</a:t>
            </a:r>
          </a:p>
          <a:p>
            <a:r>
              <a:rPr lang="en-US" dirty="0" smtClean="0">
                <a:solidFill>
                  <a:srgbClr val="FF0000"/>
                </a:solidFill>
              </a:rPr>
              <a:t>1.7</a:t>
            </a:r>
          </a:p>
          <a:p>
            <a:r>
              <a:rPr lang="en-US" dirty="0" smtClean="0">
                <a:solidFill>
                  <a:srgbClr val="FF0000"/>
                </a:solidFill>
              </a:rPr>
              <a:t>0.1</a:t>
            </a:r>
          </a:p>
          <a:p>
            <a:r>
              <a:rPr lang="en-US" dirty="0" smtClean="0">
                <a:solidFill>
                  <a:srgbClr val="FF0000"/>
                </a:solidFill>
              </a:rPr>
              <a:t>3.9</a:t>
            </a:r>
            <a:endParaRPr lang="en-US" dirty="0">
              <a:solidFill>
                <a:srgbClr val="FF0000"/>
              </a:solidFill>
            </a:endParaRPr>
          </a:p>
        </p:txBody>
      </p:sp>
      <p:sp>
        <p:nvSpPr>
          <p:cNvPr id="29" name="TextBox 28"/>
          <p:cNvSpPr txBox="1"/>
          <p:nvPr/>
        </p:nvSpPr>
        <p:spPr>
          <a:xfrm>
            <a:off x="3429000" y="4800600"/>
            <a:ext cx="1981200" cy="1354217"/>
          </a:xfrm>
          <a:prstGeom prst="rect">
            <a:avLst/>
          </a:prstGeom>
          <a:noFill/>
        </p:spPr>
        <p:txBody>
          <a:bodyPr wrap="square" rtlCol="0">
            <a:spAutoFit/>
          </a:bodyPr>
          <a:lstStyle/>
          <a:p>
            <a:r>
              <a:rPr lang="en-US" sz="1600" dirty="0" smtClean="0">
                <a:solidFill>
                  <a:srgbClr val="0070C0"/>
                </a:solidFill>
              </a:rPr>
              <a:t>nice:1</a:t>
            </a:r>
          </a:p>
          <a:p>
            <a:r>
              <a:rPr lang="en-US" sz="1600" dirty="0" smtClean="0">
                <a:solidFill>
                  <a:srgbClr val="0070C0"/>
                </a:solidFill>
              </a:rPr>
              <a:t>accommodating:1</a:t>
            </a:r>
          </a:p>
          <a:p>
            <a:r>
              <a:rPr lang="en-US" sz="1600" dirty="0" smtClean="0">
                <a:solidFill>
                  <a:srgbClr val="0070C0"/>
                </a:solidFill>
              </a:rPr>
              <a:t>smile:1</a:t>
            </a:r>
          </a:p>
          <a:p>
            <a:r>
              <a:rPr lang="en-US" sz="1600" dirty="0" smtClean="0">
                <a:solidFill>
                  <a:srgbClr val="0070C0"/>
                </a:solidFill>
              </a:rPr>
              <a:t>friendliness:1</a:t>
            </a:r>
          </a:p>
          <a:p>
            <a:r>
              <a:rPr lang="en-US" sz="1600" dirty="0" smtClean="0">
                <a:solidFill>
                  <a:srgbClr val="0070C0"/>
                </a:solidFill>
              </a:rPr>
              <a:t>attentiveness:1</a:t>
            </a:r>
            <a:endParaRPr lang="en-US" sz="1600" dirty="0">
              <a:solidFill>
                <a:srgbClr val="0070C0"/>
              </a:solidFill>
            </a:endParaRPr>
          </a:p>
        </p:txBody>
      </p:sp>
      <p:cxnSp>
        <p:nvCxnSpPr>
          <p:cNvPr id="40" name="Straight Connector 39"/>
          <p:cNvCxnSpPr/>
          <p:nvPr/>
        </p:nvCxnSpPr>
        <p:spPr>
          <a:xfrm>
            <a:off x="1835872" y="4343400"/>
            <a:ext cx="121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8072" y="4419600"/>
            <a:ext cx="990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835872" y="4495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3272" y="4648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9472" y="5029200"/>
            <a:ext cx="1828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69272" y="5334000"/>
            <a:ext cx="838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3072" y="4648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272" y="47244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8072" y="5943600"/>
            <a:ext cx="2209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907192" y="2209800"/>
            <a:ext cx="1468672" cy="338554"/>
          </a:xfrm>
          <a:prstGeom prst="rect">
            <a:avLst/>
          </a:prstGeom>
          <a:noFill/>
        </p:spPr>
        <p:txBody>
          <a:bodyPr wrap="none" rtlCol="0">
            <a:spAutoFit/>
          </a:bodyPr>
          <a:lstStyle/>
          <a:p>
            <a:r>
              <a:rPr lang="en-US" sz="1600" smtClean="0"/>
              <a:t>Term Weights</a:t>
            </a:r>
            <a:endParaRPr lang="en-US" sz="1600" dirty="0"/>
          </a:p>
        </p:txBody>
      </p:sp>
      <p:sp>
        <p:nvSpPr>
          <p:cNvPr id="68" name="TextBox 67"/>
          <p:cNvSpPr txBox="1"/>
          <p:nvPr/>
        </p:nvSpPr>
        <p:spPr>
          <a:xfrm>
            <a:off x="6324600" y="2209800"/>
            <a:ext cx="1446230" cy="338554"/>
          </a:xfrm>
          <a:prstGeom prst="rect">
            <a:avLst/>
          </a:prstGeom>
          <a:noFill/>
        </p:spPr>
        <p:txBody>
          <a:bodyPr wrap="none" rtlCol="0">
            <a:spAutoFit/>
          </a:bodyPr>
          <a:lstStyle/>
          <a:p>
            <a:r>
              <a:rPr lang="en-US" sz="1600" dirty="0" smtClean="0"/>
              <a:t>Aspect Rating</a:t>
            </a:r>
            <a:endParaRPr lang="en-US" sz="1600" dirty="0"/>
          </a:p>
        </p:txBody>
      </p:sp>
      <p:cxnSp>
        <p:nvCxnSpPr>
          <p:cNvPr id="70" name="Straight Connector 69"/>
          <p:cNvCxnSpPr/>
          <p:nvPr/>
        </p:nvCxnSpPr>
        <p:spPr>
          <a:xfrm rot="16200000" flipH="1">
            <a:off x="2628900" y="4305300"/>
            <a:ext cx="4648199"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6324600" y="2209800"/>
            <a:ext cx="0" cy="4006334"/>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335570" y="2514600"/>
            <a:ext cx="685800" cy="1200329"/>
          </a:xfrm>
          <a:prstGeom prst="rect">
            <a:avLst/>
          </a:prstGeom>
          <a:noFill/>
        </p:spPr>
        <p:txBody>
          <a:bodyPr wrap="square" rtlCol="0">
            <a:spAutoFit/>
          </a:bodyPr>
          <a:lstStyle/>
          <a:p>
            <a:r>
              <a:rPr lang="en-US" dirty="0" smtClean="0">
                <a:solidFill>
                  <a:srgbClr val="00B050"/>
                </a:solidFill>
              </a:rPr>
              <a:t>0.0</a:t>
            </a:r>
          </a:p>
          <a:p>
            <a:r>
              <a:rPr lang="en-US" dirty="0" smtClean="0">
                <a:solidFill>
                  <a:srgbClr val="00B050"/>
                </a:solidFill>
              </a:rPr>
              <a:t>2.9</a:t>
            </a:r>
          </a:p>
          <a:p>
            <a:r>
              <a:rPr lang="en-US" dirty="0" smtClean="0">
                <a:solidFill>
                  <a:srgbClr val="00B050"/>
                </a:solidFill>
              </a:rPr>
              <a:t>0.1</a:t>
            </a:r>
          </a:p>
          <a:p>
            <a:r>
              <a:rPr lang="en-US" dirty="0" smtClean="0">
                <a:solidFill>
                  <a:srgbClr val="00B050"/>
                </a:solidFill>
              </a:rPr>
              <a:t>0.9</a:t>
            </a:r>
            <a:endParaRPr lang="en-US" dirty="0">
              <a:solidFill>
                <a:srgbClr val="00B050"/>
              </a:solidFill>
            </a:endParaRPr>
          </a:p>
        </p:txBody>
      </p:sp>
      <p:sp>
        <p:nvSpPr>
          <p:cNvPr id="74" name="TextBox 73"/>
          <p:cNvSpPr txBox="1"/>
          <p:nvPr/>
        </p:nvSpPr>
        <p:spPr>
          <a:xfrm>
            <a:off x="3429000" y="3657600"/>
            <a:ext cx="1600200" cy="1077218"/>
          </a:xfrm>
          <a:prstGeom prst="rect">
            <a:avLst/>
          </a:prstGeom>
          <a:noFill/>
        </p:spPr>
        <p:txBody>
          <a:bodyPr wrap="square" rtlCol="0">
            <a:spAutoFit/>
          </a:bodyPr>
          <a:lstStyle/>
          <a:p>
            <a:r>
              <a:rPr lang="en-US" sz="1600" dirty="0" smtClean="0">
                <a:solidFill>
                  <a:srgbClr val="FF0000"/>
                </a:solidFill>
              </a:rPr>
              <a:t>room:1</a:t>
            </a:r>
          </a:p>
          <a:p>
            <a:r>
              <a:rPr lang="en-US" sz="1600" dirty="0" smtClean="0">
                <a:solidFill>
                  <a:srgbClr val="FF0000"/>
                </a:solidFill>
              </a:rPr>
              <a:t>nicely:1</a:t>
            </a:r>
          </a:p>
          <a:p>
            <a:r>
              <a:rPr lang="en-US" sz="1600" dirty="0" smtClean="0">
                <a:solidFill>
                  <a:srgbClr val="FF0000"/>
                </a:solidFill>
              </a:rPr>
              <a:t>appointed:1</a:t>
            </a:r>
          </a:p>
          <a:p>
            <a:r>
              <a:rPr lang="en-US" sz="1600" dirty="0" smtClean="0">
                <a:solidFill>
                  <a:srgbClr val="FF0000"/>
                </a:solidFill>
              </a:rPr>
              <a:t>comfortable:1</a:t>
            </a:r>
            <a:endParaRPr lang="en-US" sz="1600" dirty="0">
              <a:solidFill>
                <a:srgbClr val="FF0000"/>
              </a:solidFill>
            </a:endParaRPr>
          </a:p>
        </p:txBody>
      </p:sp>
      <p:sp>
        <p:nvSpPr>
          <p:cNvPr id="76" name="TextBox 75"/>
          <p:cNvSpPr txBox="1"/>
          <p:nvPr/>
        </p:nvSpPr>
        <p:spPr>
          <a:xfrm>
            <a:off x="5335570" y="4800600"/>
            <a:ext cx="533400" cy="1477328"/>
          </a:xfrm>
          <a:prstGeom prst="rect">
            <a:avLst/>
          </a:prstGeom>
          <a:noFill/>
        </p:spPr>
        <p:txBody>
          <a:bodyPr wrap="square" rtlCol="0">
            <a:spAutoFit/>
          </a:bodyPr>
          <a:lstStyle/>
          <a:p>
            <a:r>
              <a:rPr lang="en-US" dirty="0" smtClean="0">
                <a:solidFill>
                  <a:srgbClr val="0070C0"/>
                </a:solidFill>
              </a:rPr>
              <a:t>2.1</a:t>
            </a:r>
          </a:p>
          <a:p>
            <a:r>
              <a:rPr lang="en-US" dirty="0" smtClean="0">
                <a:solidFill>
                  <a:srgbClr val="0070C0"/>
                </a:solidFill>
              </a:rPr>
              <a:t>1.2</a:t>
            </a:r>
          </a:p>
          <a:p>
            <a:r>
              <a:rPr lang="en-US" dirty="0" smtClean="0">
                <a:solidFill>
                  <a:srgbClr val="0070C0"/>
                </a:solidFill>
              </a:rPr>
              <a:t>1.7</a:t>
            </a:r>
          </a:p>
          <a:p>
            <a:r>
              <a:rPr lang="en-US" dirty="0" smtClean="0">
                <a:solidFill>
                  <a:srgbClr val="0070C0"/>
                </a:solidFill>
              </a:rPr>
              <a:t>2.2</a:t>
            </a:r>
          </a:p>
          <a:p>
            <a:r>
              <a:rPr lang="en-US" dirty="0" smtClean="0">
                <a:solidFill>
                  <a:srgbClr val="0070C0"/>
                </a:solidFill>
              </a:rPr>
              <a:t>0.6</a:t>
            </a:r>
            <a:endParaRPr lang="en-US" dirty="0">
              <a:solidFill>
                <a:srgbClr val="0070C0"/>
              </a:solidFill>
            </a:endParaRPr>
          </a:p>
        </p:txBody>
      </p:sp>
      <p:sp>
        <p:nvSpPr>
          <p:cNvPr id="77" name="Flowchart: Summing Junction 76"/>
          <p:cNvSpPr/>
          <p:nvPr/>
        </p:nvSpPr>
        <p:spPr>
          <a:xfrm>
            <a:off x="4800600" y="2895600"/>
            <a:ext cx="228600" cy="228600"/>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77"/>
          <p:cNvSpPr/>
          <p:nvPr/>
        </p:nvSpPr>
        <p:spPr>
          <a:xfrm>
            <a:off x="4800600" y="411480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Summing Junction 78"/>
          <p:cNvSpPr/>
          <p:nvPr/>
        </p:nvSpPr>
        <p:spPr>
          <a:xfrm>
            <a:off x="4800600" y="5410200"/>
            <a:ext cx="228600" cy="228600"/>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19200" y="1752600"/>
            <a:ext cx="2971800" cy="400110"/>
          </a:xfrm>
          <a:prstGeom prst="rect">
            <a:avLst/>
          </a:prstGeom>
          <a:noFill/>
        </p:spPr>
        <p:txBody>
          <a:bodyPr wrap="square" rtlCol="0">
            <a:spAutoFit/>
          </a:bodyPr>
          <a:lstStyle/>
          <a:p>
            <a:r>
              <a:rPr lang="en-US" sz="2000" i="1" dirty="0" smtClean="0"/>
              <a:t>Aspect Segmentation            </a:t>
            </a:r>
            <a:endParaRPr lang="en-US" sz="2000" i="1" dirty="0"/>
          </a:p>
        </p:txBody>
      </p:sp>
      <p:sp>
        <p:nvSpPr>
          <p:cNvPr id="81" name="TextBox 80"/>
          <p:cNvSpPr txBox="1"/>
          <p:nvPr/>
        </p:nvSpPr>
        <p:spPr>
          <a:xfrm>
            <a:off x="5257800" y="1752600"/>
            <a:ext cx="3124200" cy="400110"/>
          </a:xfrm>
          <a:prstGeom prst="rect">
            <a:avLst/>
          </a:prstGeom>
          <a:noFill/>
        </p:spPr>
        <p:txBody>
          <a:bodyPr wrap="square" rtlCol="0">
            <a:spAutoFit/>
          </a:bodyPr>
          <a:lstStyle/>
          <a:p>
            <a:r>
              <a:rPr lang="en-US" sz="2000" i="1" dirty="0" smtClean="0"/>
              <a:t>Latent Rating Regression</a:t>
            </a:r>
            <a:endParaRPr lang="en-US" sz="2000" i="1" dirty="0"/>
          </a:p>
        </p:txBody>
      </p:sp>
      <p:sp>
        <p:nvSpPr>
          <p:cNvPr id="82" name="TextBox 81"/>
          <p:cNvSpPr txBox="1"/>
          <p:nvPr/>
        </p:nvSpPr>
        <p:spPr>
          <a:xfrm>
            <a:off x="6858000" y="2971800"/>
            <a:ext cx="533400" cy="369332"/>
          </a:xfrm>
          <a:prstGeom prst="rect">
            <a:avLst/>
          </a:prstGeom>
          <a:noFill/>
        </p:spPr>
        <p:txBody>
          <a:bodyPr wrap="square" rtlCol="0">
            <a:spAutoFit/>
          </a:bodyPr>
          <a:lstStyle/>
          <a:p>
            <a:r>
              <a:rPr lang="en-US" dirty="0" smtClean="0">
                <a:solidFill>
                  <a:srgbClr val="00B050"/>
                </a:solidFill>
              </a:rPr>
              <a:t>3.9</a:t>
            </a:r>
            <a:endParaRPr lang="en-US" dirty="0">
              <a:solidFill>
                <a:srgbClr val="00B050"/>
              </a:solidFill>
            </a:endParaRPr>
          </a:p>
        </p:txBody>
      </p:sp>
      <p:sp>
        <p:nvSpPr>
          <p:cNvPr id="83" name="TextBox 82"/>
          <p:cNvSpPr txBox="1"/>
          <p:nvPr/>
        </p:nvSpPr>
        <p:spPr>
          <a:xfrm>
            <a:off x="6858000" y="4126468"/>
            <a:ext cx="609600" cy="369332"/>
          </a:xfrm>
          <a:prstGeom prst="rect">
            <a:avLst/>
          </a:prstGeom>
          <a:noFill/>
        </p:spPr>
        <p:txBody>
          <a:bodyPr wrap="square" rtlCol="0">
            <a:spAutoFit/>
          </a:bodyPr>
          <a:lstStyle/>
          <a:p>
            <a:r>
              <a:rPr lang="en-US" dirty="0" smtClean="0">
                <a:solidFill>
                  <a:srgbClr val="FF0000"/>
                </a:solidFill>
              </a:rPr>
              <a:t>4.8</a:t>
            </a:r>
            <a:endParaRPr lang="en-US" dirty="0">
              <a:solidFill>
                <a:srgbClr val="FF0000"/>
              </a:solidFill>
            </a:endParaRPr>
          </a:p>
        </p:txBody>
      </p:sp>
      <p:sp>
        <p:nvSpPr>
          <p:cNvPr id="84" name="TextBox 83"/>
          <p:cNvSpPr txBox="1"/>
          <p:nvPr/>
        </p:nvSpPr>
        <p:spPr>
          <a:xfrm>
            <a:off x="6858000" y="5334000"/>
            <a:ext cx="533400" cy="369332"/>
          </a:xfrm>
          <a:prstGeom prst="rect">
            <a:avLst/>
          </a:prstGeom>
          <a:noFill/>
        </p:spPr>
        <p:txBody>
          <a:bodyPr wrap="square" rtlCol="0">
            <a:spAutoFit/>
          </a:bodyPr>
          <a:lstStyle/>
          <a:p>
            <a:r>
              <a:rPr lang="en-US" dirty="0" smtClean="0">
                <a:solidFill>
                  <a:srgbClr val="0070C0"/>
                </a:solidFill>
              </a:rPr>
              <a:t>5.8</a:t>
            </a:r>
            <a:endParaRPr lang="en-US" dirty="0">
              <a:solidFill>
                <a:srgbClr val="0070C0"/>
              </a:solidFill>
            </a:endParaRPr>
          </a:p>
        </p:txBody>
      </p:sp>
      <p:sp>
        <p:nvSpPr>
          <p:cNvPr id="85" name="Right Arrow 84"/>
          <p:cNvSpPr/>
          <p:nvPr/>
        </p:nvSpPr>
        <p:spPr>
          <a:xfrm>
            <a:off x="6096000" y="3124200"/>
            <a:ext cx="457200" cy="1524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a:off x="6096000" y="42672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6096000" y="5486400"/>
            <a:ext cx="4572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rot="10800000" flipV="1">
            <a:off x="7696200" y="2209800"/>
            <a:ext cx="0" cy="4006334"/>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697770" y="2209800"/>
            <a:ext cx="1495922" cy="338554"/>
          </a:xfrm>
          <a:prstGeom prst="rect">
            <a:avLst/>
          </a:prstGeom>
          <a:noFill/>
        </p:spPr>
        <p:txBody>
          <a:bodyPr wrap="none" rtlCol="0">
            <a:spAutoFit/>
          </a:bodyPr>
          <a:lstStyle/>
          <a:p>
            <a:r>
              <a:rPr lang="en-US" sz="1600" dirty="0" smtClean="0"/>
              <a:t>Aspect Weight</a:t>
            </a:r>
            <a:endParaRPr lang="en-US" sz="1600" dirty="0"/>
          </a:p>
        </p:txBody>
      </p:sp>
      <p:sp>
        <p:nvSpPr>
          <p:cNvPr id="90" name="TextBox 89"/>
          <p:cNvSpPr txBox="1"/>
          <p:nvPr/>
        </p:nvSpPr>
        <p:spPr>
          <a:xfrm>
            <a:off x="8077200" y="2971800"/>
            <a:ext cx="533400" cy="369332"/>
          </a:xfrm>
          <a:prstGeom prst="rect">
            <a:avLst/>
          </a:prstGeom>
          <a:noFill/>
        </p:spPr>
        <p:txBody>
          <a:bodyPr wrap="square" rtlCol="0">
            <a:spAutoFit/>
          </a:bodyPr>
          <a:lstStyle/>
          <a:p>
            <a:r>
              <a:rPr lang="en-US" dirty="0" smtClean="0">
                <a:solidFill>
                  <a:srgbClr val="00B050"/>
                </a:solidFill>
              </a:rPr>
              <a:t>0.2</a:t>
            </a:r>
            <a:endParaRPr lang="en-US" dirty="0">
              <a:solidFill>
                <a:srgbClr val="00B050"/>
              </a:solidFill>
            </a:endParaRPr>
          </a:p>
        </p:txBody>
      </p:sp>
      <p:sp>
        <p:nvSpPr>
          <p:cNvPr id="91" name="TextBox 90"/>
          <p:cNvSpPr txBox="1"/>
          <p:nvPr/>
        </p:nvSpPr>
        <p:spPr>
          <a:xfrm>
            <a:off x="8077200" y="4114800"/>
            <a:ext cx="609600" cy="369332"/>
          </a:xfrm>
          <a:prstGeom prst="rect">
            <a:avLst/>
          </a:prstGeom>
          <a:noFill/>
        </p:spPr>
        <p:txBody>
          <a:bodyPr wrap="square" rtlCol="0">
            <a:spAutoFit/>
          </a:bodyPr>
          <a:lstStyle/>
          <a:p>
            <a:r>
              <a:rPr lang="en-US" dirty="0" smtClean="0">
                <a:solidFill>
                  <a:srgbClr val="FF0000"/>
                </a:solidFill>
              </a:rPr>
              <a:t>0.2</a:t>
            </a:r>
            <a:endParaRPr lang="en-US" dirty="0">
              <a:solidFill>
                <a:srgbClr val="FF0000"/>
              </a:solidFill>
            </a:endParaRPr>
          </a:p>
        </p:txBody>
      </p:sp>
      <p:sp>
        <p:nvSpPr>
          <p:cNvPr id="92" name="TextBox 91"/>
          <p:cNvSpPr txBox="1"/>
          <p:nvPr/>
        </p:nvSpPr>
        <p:spPr>
          <a:xfrm>
            <a:off x="8077200" y="5334000"/>
            <a:ext cx="533400" cy="369332"/>
          </a:xfrm>
          <a:prstGeom prst="rect">
            <a:avLst/>
          </a:prstGeom>
          <a:noFill/>
        </p:spPr>
        <p:txBody>
          <a:bodyPr wrap="square" rtlCol="0">
            <a:spAutoFit/>
          </a:bodyPr>
          <a:lstStyle/>
          <a:p>
            <a:r>
              <a:rPr lang="en-US" dirty="0" smtClean="0">
                <a:solidFill>
                  <a:srgbClr val="0070C0"/>
                </a:solidFill>
              </a:rPr>
              <a:t>0.6</a:t>
            </a:r>
            <a:endParaRPr lang="en-US" dirty="0">
              <a:solidFill>
                <a:srgbClr val="0070C0"/>
              </a:solidFill>
            </a:endParaRPr>
          </a:p>
        </p:txBody>
      </p:sp>
      <p:sp>
        <p:nvSpPr>
          <p:cNvPr id="93" name="Multiply 92"/>
          <p:cNvSpPr/>
          <p:nvPr/>
        </p:nvSpPr>
        <p:spPr>
          <a:xfrm>
            <a:off x="7543800" y="3124200"/>
            <a:ext cx="228600" cy="228600"/>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7543800" y="4191000"/>
            <a:ext cx="228600" cy="228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7543800" y="5410200"/>
            <a:ext cx="228600" cy="228600"/>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umming Junction 95"/>
          <p:cNvSpPr/>
          <p:nvPr/>
        </p:nvSpPr>
        <p:spPr>
          <a:xfrm>
            <a:off x="8839200" y="419100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a:endCxn id="96" idx="0"/>
          </p:cNvCxnSpPr>
          <p:nvPr/>
        </p:nvCxnSpPr>
        <p:spPr>
          <a:xfrm rot="16200000" flipH="1">
            <a:off x="8362950" y="3600450"/>
            <a:ext cx="838200" cy="3429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a:off x="8686800" y="4299466"/>
            <a:ext cx="152400" cy="58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8610600" y="4419600"/>
            <a:ext cx="342900" cy="109906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2" name="Shape 111"/>
          <p:cNvCxnSpPr>
            <a:stCxn id="96" idx="0"/>
          </p:cNvCxnSpPr>
          <p:nvPr/>
        </p:nvCxnSpPr>
        <p:spPr>
          <a:xfrm rot="16200000" flipV="1">
            <a:off x="4629150" y="-133350"/>
            <a:ext cx="1066800" cy="7581900"/>
          </a:xfrm>
          <a:prstGeom prst="curved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371600" y="6248400"/>
            <a:ext cx="3048000" cy="369332"/>
          </a:xfrm>
          <a:prstGeom prst="rect">
            <a:avLst/>
          </a:prstGeom>
          <a:noFill/>
        </p:spPr>
        <p:txBody>
          <a:bodyPr wrap="square" rtlCol="0">
            <a:spAutoFit/>
          </a:bodyPr>
          <a:lstStyle/>
          <a:p>
            <a:r>
              <a:rPr lang="en-US" b="1" i="1" dirty="0" smtClean="0">
                <a:solidFill>
                  <a:srgbClr val="EE0802"/>
                </a:solidFill>
              </a:rPr>
              <a:t>Boot-stripping method</a:t>
            </a:r>
            <a:endParaRPr lang="en-US" b="1" i="1" dirty="0">
              <a:solidFill>
                <a:srgbClr val="EE0802"/>
              </a:solidFill>
            </a:endParaRPr>
          </a:p>
        </p:txBody>
      </p:sp>
      <p:sp>
        <p:nvSpPr>
          <p:cNvPr id="57" name="TextBox 56"/>
          <p:cNvSpPr txBox="1"/>
          <p:nvPr/>
        </p:nvSpPr>
        <p:spPr>
          <a:xfrm>
            <a:off x="4343400" y="1752600"/>
            <a:ext cx="762000" cy="400110"/>
          </a:xfrm>
          <a:prstGeom prst="rect">
            <a:avLst/>
          </a:prstGeom>
          <a:noFill/>
        </p:spPr>
        <p:txBody>
          <a:bodyPr wrap="square" rtlCol="0">
            <a:spAutoFit/>
          </a:bodyPr>
          <a:lstStyle/>
          <a:p>
            <a:r>
              <a:rPr lang="en-US" sz="2000" dirty="0" smtClean="0"/>
              <a:t>+</a:t>
            </a:r>
            <a:endParaRPr lang="en-US" sz="2000" dirty="0"/>
          </a:p>
        </p:txBody>
      </p:sp>
      <p:pic>
        <p:nvPicPr>
          <p:cNvPr id="1026" name="Picture 2"/>
          <p:cNvPicPr>
            <a:picLocks noChangeAspect="1" noChangeArrowheads="1"/>
          </p:cNvPicPr>
          <p:nvPr/>
        </p:nvPicPr>
        <p:blipFill>
          <a:blip r:embed="rId5" cstate="print"/>
          <a:srcRect/>
          <a:stretch>
            <a:fillRect/>
          </a:stretch>
        </p:blipFill>
        <p:spPr bwMode="auto">
          <a:xfrm>
            <a:off x="3048000" y="2590800"/>
            <a:ext cx="342899" cy="1651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039592" y="2590800"/>
            <a:ext cx="218208" cy="228600"/>
          </a:xfrm>
          <a:prstGeom prst="rect">
            <a:avLst/>
          </a:prstGeom>
          <a:noFill/>
          <a:ln w="9525">
            <a:noFill/>
            <a:miter lim="800000"/>
            <a:headEnd/>
            <a:tailEnd/>
          </a:ln>
        </p:spPr>
      </p:pic>
      <p:pic>
        <p:nvPicPr>
          <p:cNvPr id="3" name="Picture 4"/>
          <p:cNvPicPr>
            <a:picLocks noChangeAspect="1" noChangeArrowheads="1"/>
          </p:cNvPicPr>
          <p:nvPr/>
        </p:nvPicPr>
        <p:blipFill>
          <a:blip r:embed="rId7" cstate="print"/>
          <a:srcRect/>
          <a:stretch>
            <a:fillRect/>
          </a:stretch>
        </p:blipFill>
        <p:spPr bwMode="auto">
          <a:xfrm>
            <a:off x="7010400" y="2590800"/>
            <a:ext cx="189160" cy="15240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8229600" y="2590800"/>
            <a:ext cx="248717" cy="146304"/>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1981330" y="2895600"/>
            <a:ext cx="228470" cy="161925"/>
          </a:xfrm>
          <a:prstGeom prst="rect">
            <a:avLst/>
          </a:prstGeom>
          <a:noFill/>
          <a:ln w="9525">
            <a:noFill/>
            <a:miter lim="800000"/>
            <a:headEnd/>
            <a:tailEnd/>
          </a:ln>
        </p:spPr>
      </p:pic>
      <p:sp>
        <p:nvSpPr>
          <p:cNvPr id="58" name="TextBox 57"/>
          <p:cNvSpPr txBox="1"/>
          <p:nvPr/>
        </p:nvSpPr>
        <p:spPr>
          <a:xfrm>
            <a:off x="6553200" y="6248400"/>
            <a:ext cx="1219200" cy="369332"/>
          </a:xfrm>
          <a:prstGeom prst="rect">
            <a:avLst/>
          </a:prstGeom>
          <a:noFill/>
        </p:spPr>
        <p:txBody>
          <a:bodyPr wrap="square" rtlCol="0">
            <a:spAutoFit/>
          </a:bodyPr>
          <a:lstStyle/>
          <a:p>
            <a:r>
              <a:rPr lang="en-US" b="1" i="1" dirty="0" smtClean="0">
                <a:solidFill>
                  <a:srgbClr val="EE0802"/>
                </a:solidFill>
              </a:rPr>
              <a:t>Latent!</a:t>
            </a:r>
            <a:endParaRPr lang="en-US" b="1" i="1" dirty="0">
              <a:solidFill>
                <a:srgbClr val="EE0802"/>
              </a:solidFill>
            </a:endParaRPr>
          </a:p>
        </p:txBody>
      </p:sp>
    </p:spTree>
    <p:custDataLst>
      <p:tags r:id="rId1"/>
    </p:custDataLst>
  </p:cSld>
  <p:clrMapOvr>
    <a:masterClrMapping/>
  </p:clrMapOvr>
  <p:transition advTm="664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3"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par>
                                <p:cTn id="25" presetID="3" presetClass="entr" presetSubtype="1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par>
                                <p:cTn id="28" presetID="3" presetClass="entr" presetSubtype="1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par>
                                <p:cTn id="31" presetID="3" presetClass="entr" presetSubtype="1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linds(horizontal)">
                                      <p:cBhvr>
                                        <p:cTn id="33" dur="500"/>
                                        <p:tgtEl>
                                          <p:spTgt spid="60"/>
                                        </p:tgtEl>
                                      </p:cBhvr>
                                    </p:animEffect>
                                  </p:childTnLst>
                                </p:cTn>
                              </p:par>
                              <p:par>
                                <p:cTn id="34" presetID="3"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cTn>
                              </p:par>
                              <p:par>
                                <p:cTn id="37" presetID="3" presetClass="entr" presetSubtype="1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linds(horizontal)">
                                      <p:cBhvr>
                                        <p:cTn id="39" dur="500"/>
                                        <p:tgtEl>
                                          <p:spTgt spid="63"/>
                                        </p:tgtEl>
                                      </p:cBhvr>
                                    </p:animEffect>
                                  </p:childTnLst>
                                </p:cTn>
                              </p:par>
                              <p:par>
                                <p:cTn id="40" presetID="3" presetClass="entr" presetSubtype="1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blinds(horizontal)">
                                      <p:cBhvr>
                                        <p:cTn id="48" dur="500"/>
                                        <p:tgtEl>
                                          <p:spTgt spid="1026"/>
                                        </p:tgtEl>
                                      </p:cBhvr>
                                    </p:animEffect>
                                  </p:childTnLst>
                                </p:cTn>
                              </p:par>
                              <p:par>
                                <p:cTn id="49" presetID="3" presetClass="entr" presetSubtype="1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blinds(horizontal)">
                                      <p:cBhvr>
                                        <p:cTn id="51" dur="500"/>
                                        <p:tgtEl>
                                          <p:spTgt spid="6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linds(horizontal)">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linds(horizontal)">
                                      <p:cBhvr>
                                        <p:cTn id="59" dur="500"/>
                                        <p:tgtEl>
                                          <p:spTgt spid="8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linds(horizont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500"/>
                                        <p:tgtEl>
                                          <p:spTgt spid="6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blinds(horizontal)">
                                      <p:cBhvr>
                                        <p:cTn id="70" dur="500"/>
                                        <p:tgtEl>
                                          <p:spTgt spid="7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linds(horizontal)">
                                      <p:cBhvr>
                                        <p:cTn id="73" dur="500"/>
                                        <p:tgtEl>
                                          <p:spTgt spid="28"/>
                                        </p:tgtEl>
                                      </p:cBhvr>
                                    </p:animEffect>
                                  </p:childTnLst>
                                </p:cTn>
                              </p:par>
                              <p:par>
                                <p:cTn id="74" presetID="3" presetClass="entr" presetSubtype="10" fill="hold" nodeType="withEffect">
                                  <p:stCondLst>
                                    <p:cond delay="0"/>
                                  </p:stCondLst>
                                  <p:childTnLst>
                                    <p:set>
                                      <p:cBhvr>
                                        <p:cTn id="75" dur="1" fill="hold">
                                          <p:stCondLst>
                                            <p:cond delay="0"/>
                                          </p:stCondLst>
                                        </p:cTn>
                                        <p:tgtEl>
                                          <p:spTgt spid="1027"/>
                                        </p:tgtEl>
                                        <p:attrNameLst>
                                          <p:attrName>style.visibility</p:attrName>
                                        </p:attrNameLst>
                                      </p:cBhvr>
                                      <p:to>
                                        <p:strVal val="visible"/>
                                      </p:to>
                                    </p:set>
                                    <p:animEffect transition="in" filter="blinds(horizontal)">
                                      <p:cBhvr>
                                        <p:cTn id="76" dur="500"/>
                                        <p:tgtEl>
                                          <p:spTgt spid="102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blinds(horizontal)">
                                      <p:cBhvr>
                                        <p:cTn id="79" dur="500"/>
                                        <p:tgtEl>
                                          <p:spTgt spid="7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blinds(horizontal)">
                                      <p:cBhvr>
                                        <p:cTn id="82" dur="500"/>
                                        <p:tgtEl>
                                          <p:spTgt spid="77"/>
                                        </p:tgtEl>
                                      </p:cBhvr>
                                    </p:animEffect>
                                  </p:childTnLst>
                                </p:cTn>
                              </p:par>
                              <p:par>
                                <p:cTn id="83" presetID="3" presetClass="entr" presetSubtype="1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blinds(horizontal)">
                                      <p:cBhvr>
                                        <p:cTn id="85" dur="500"/>
                                        <p:tgtEl>
                                          <p:spTgt spid="7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blinds(horizontal)">
                                      <p:cBhvr>
                                        <p:cTn id="88" dur="500"/>
                                        <p:tgtEl>
                                          <p:spTgt spid="7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blinds(horizontal)">
                                      <p:cBhvr>
                                        <p:cTn id="91" dur="500"/>
                                        <p:tgtEl>
                                          <p:spTgt spid="79"/>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blinds(horizontal)">
                                      <p:cBhvr>
                                        <p:cTn id="94" dur="500"/>
                                        <p:tgtEl>
                                          <p:spTgt spid="68"/>
                                        </p:tgtEl>
                                      </p:cBhvr>
                                    </p:animEffect>
                                  </p:childTnLst>
                                </p:cTn>
                              </p:par>
                              <p:par>
                                <p:cTn id="95" presetID="3" presetClass="entr" presetSubtype="10"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blinds(horizontal)">
                                      <p:cBhvr>
                                        <p:cTn id="97" dur="500"/>
                                        <p:tgtEl>
                                          <p:spTgt spid="72"/>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blinds(horizontal)">
                                      <p:cBhvr>
                                        <p:cTn id="100" dur="500"/>
                                        <p:tgtEl>
                                          <p:spTgt spid="8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blinds(horizontal)">
                                      <p:cBhvr>
                                        <p:cTn id="103" dur="500"/>
                                        <p:tgtEl>
                                          <p:spTgt spid="82"/>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blinds(horizontal)">
                                      <p:cBhvr>
                                        <p:cTn id="106" dur="500"/>
                                        <p:tgtEl>
                                          <p:spTgt spid="83"/>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blinds(horizontal)">
                                      <p:cBhvr>
                                        <p:cTn id="109" dur="500"/>
                                        <p:tgtEl>
                                          <p:spTgt spid="84"/>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blinds(horizontal)">
                                      <p:cBhvr>
                                        <p:cTn id="112" dur="500"/>
                                        <p:tgtEl>
                                          <p:spTgt spid="8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blinds(horizontal)">
                                      <p:cBhvr>
                                        <p:cTn id="115" dur="500"/>
                                        <p:tgtEl>
                                          <p:spTgt spid="86"/>
                                        </p:tgtEl>
                                      </p:cBhvr>
                                    </p:animEffect>
                                  </p:childTnLst>
                                </p:cTn>
                              </p:par>
                              <p:par>
                                <p:cTn id="116" presetID="3" presetClass="entr" presetSubtype="10"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blinds(horizontal)">
                                      <p:cBhvr>
                                        <p:cTn id="118" dur="500"/>
                                        <p:tgtEl>
                                          <p:spTgt spid="3"/>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blinds(horizontal)">
                                      <p:cBhvr>
                                        <p:cTn id="123" dur="500"/>
                                        <p:tgtEl>
                                          <p:spTgt spid="89"/>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Effect transition="in" filter="blinds(horizontal)">
                                      <p:cBhvr>
                                        <p:cTn id="126" dur="500"/>
                                        <p:tgtEl>
                                          <p:spTgt spid="90"/>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blinds(horizontal)">
                                      <p:cBhvr>
                                        <p:cTn id="129" dur="500"/>
                                        <p:tgtEl>
                                          <p:spTgt spid="91"/>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blinds(horizontal)">
                                      <p:cBhvr>
                                        <p:cTn id="132" dur="500"/>
                                        <p:tgtEl>
                                          <p:spTgt spid="92"/>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animEffect transition="in" filter="blinds(horizontal)">
                                      <p:cBhvr>
                                        <p:cTn id="135" dur="500"/>
                                        <p:tgtEl>
                                          <p:spTgt spid="95"/>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blinds(horizontal)">
                                      <p:cBhvr>
                                        <p:cTn id="138" dur="500"/>
                                        <p:tgtEl>
                                          <p:spTgt spid="94"/>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93"/>
                                        </p:tgtEl>
                                        <p:attrNameLst>
                                          <p:attrName>style.visibility</p:attrName>
                                        </p:attrNameLst>
                                      </p:cBhvr>
                                      <p:to>
                                        <p:strVal val="visible"/>
                                      </p:to>
                                    </p:set>
                                    <p:animEffect transition="in" filter="blinds(horizontal)">
                                      <p:cBhvr>
                                        <p:cTn id="141" dur="500"/>
                                        <p:tgtEl>
                                          <p:spTgt spid="93"/>
                                        </p:tgtEl>
                                      </p:cBhvr>
                                    </p:animEffect>
                                  </p:childTnLst>
                                </p:cTn>
                              </p:par>
                              <p:par>
                                <p:cTn id="142" presetID="3" presetClass="entr" presetSubtype="10" fill="hold" nodeType="with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blinds(horizontal)">
                                      <p:cBhvr>
                                        <p:cTn id="144" dur="500"/>
                                        <p:tgtEl>
                                          <p:spTgt spid="88"/>
                                        </p:tgtEl>
                                      </p:cBhvr>
                                    </p:animEffect>
                                  </p:childTnLst>
                                </p:cTn>
                              </p:par>
                              <p:par>
                                <p:cTn id="145" presetID="3" presetClass="entr" presetSubtype="10" fill="hold" nodeType="withEffect">
                                  <p:stCondLst>
                                    <p:cond delay="0"/>
                                  </p:stCondLst>
                                  <p:childTnLst>
                                    <p:set>
                                      <p:cBhvr>
                                        <p:cTn id="146" dur="1" fill="hold">
                                          <p:stCondLst>
                                            <p:cond delay="0"/>
                                          </p:stCondLst>
                                        </p:cTn>
                                        <p:tgtEl>
                                          <p:spTgt spid="98"/>
                                        </p:tgtEl>
                                        <p:attrNameLst>
                                          <p:attrName>style.visibility</p:attrName>
                                        </p:attrNameLst>
                                      </p:cBhvr>
                                      <p:to>
                                        <p:strVal val="visible"/>
                                      </p:to>
                                    </p:set>
                                    <p:animEffect transition="in" filter="blinds(horizontal)">
                                      <p:cBhvr>
                                        <p:cTn id="147" dur="500"/>
                                        <p:tgtEl>
                                          <p:spTgt spid="98"/>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96"/>
                                        </p:tgtEl>
                                        <p:attrNameLst>
                                          <p:attrName>style.visibility</p:attrName>
                                        </p:attrNameLst>
                                      </p:cBhvr>
                                      <p:to>
                                        <p:strVal val="visible"/>
                                      </p:to>
                                    </p:set>
                                    <p:animEffect transition="in" filter="blinds(horizontal)">
                                      <p:cBhvr>
                                        <p:cTn id="150" dur="500"/>
                                        <p:tgtEl>
                                          <p:spTgt spid="96"/>
                                        </p:tgtEl>
                                      </p:cBhvr>
                                    </p:animEffect>
                                  </p:childTnLst>
                                </p:cTn>
                              </p:par>
                              <p:par>
                                <p:cTn id="151" presetID="3" presetClass="entr" presetSubtype="1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animEffect transition="in" filter="blinds(horizontal)">
                                      <p:cBhvr>
                                        <p:cTn id="153" dur="500"/>
                                        <p:tgtEl>
                                          <p:spTgt spid="100"/>
                                        </p:tgtEl>
                                      </p:cBhvr>
                                    </p:animEffect>
                                  </p:childTnLst>
                                </p:cTn>
                              </p:par>
                              <p:par>
                                <p:cTn id="154" presetID="3" presetClass="entr" presetSubtype="10" fill="hold" nodeType="withEffect">
                                  <p:stCondLst>
                                    <p:cond delay="0"/>
                                  </p:stCondLst>
                                  <p:childTnLst>
                                    <p:set>
                                      <p:cBhvr>
                                        <p:cTn id="155" dur="1" fill="hold">
                                          <p:stCondLst>
                                            <p:cond delay="0"/>
                                          </p:stCondLst>
                                        </p:cTn>
                                        <p:tgtEl>
                                          <p:spTgt spid="102"/>
                                        </p:tgtEl>
                                        <p:attrNameLst>
                                          <p:attrName>style.visibility</p:attrName>
                                        </p:attrNameLst>
                                      </p:cBhvr>
                                      <p:to>
                                        <p:strVal val="visible"/>
                                      </p:to>
                                    </p:set>
                                    <p:animEffect transition="in" filter="blinds(horizontal)">
                                      <p:cBhvr>
                                        <p:cTn id="156" dur="500"/>
                                        <p:tgtEl>
                                          <p:spTgt spid="102"/>
                                        </p:tgtEl>
                                      </p:cBhvr>
                                    </p:animEffect>
                                  </p:childTnLst>
                                </p:cTn>
                              </p:par>
                              <p:par>
                                <p:cTn id="157" presetID="3" presetClass="entr" presetSubtype="10" fill="hold" nodeType="withEffect">
                                  <p:stCondLst>
                                    <p:cond delay="0"/>
                                  </p:stCondLst>
                                  <p:childTnLst>
                                    <p:set>
                                      <p:cBhvr>
                                        <p:cTn id="158" dur="1" fill="hold">
                                          <p:stCondLst>
                                            <p:cond delay="0"/>
                                          </p:stCondLst>
                                        </p:cTn>
                                        <p:tgtEl>
                                          <p:spTgt spid="112"/>
                                        </p:tgtEl>
                                        <p:attrNameLst>
                                          <p:attrName>style.visibility</p:attrName>
                                        </p:attrNameLst>
                                      </p:cBhvr>
                                      <p:to>
                                        <p:strVal val="visible"/>
                                      </p:to>
                                    </p:set>
                                    <p:animEffect transition="in" filter="blinds(horizontal)">
                                      <p:cBhvr>
                                        <p:cTn id="159" dur="500"/>
                                        <p:tgtEl>
                                          <p:spTgt spid="112"/>
                                        </p:tgtEl>
                                      </p:cBhvr>
                                    </p:animEffect>
                                  </p:childTnLst>
                                </p:cTn>
                              </p:par>
                              <p:par>
                                <p:cTn id="160" presetID="3" presetClass="entr" presetSubtype="10" fill="hold" nodeType="withEffect">
                                  <p:stCondLst>
                                    <p:cond delay="0"/>
                                  </p:stCondLst>
                                  <p:childTnLst>
                                    <p:set>
                                      <p:cBhvr>
                                        <p:cTn id="161" dur="1" fill="hold">
                                          <p:stCondLst>
                                            <p:cond delay="0"/>
                                          </p:stCondLst>
                                        </p:cTn>
                                        <p:tgtEl>
                                          <p:spTgt spid="1029"/>
                                        </p:tgtEl>
                                        <p:attrNameLst>
                                          <p:attrName>style.visibility</p:attrName>
                                        </p:attrNameLst>
                                      </p:cBhvr>
                                      <p:to>
                                        <p:strVal val="visible"/>
                                      </p:to>
                                    </p:set>
                                    <p:animEffect transition="in" filter="blinds(horizontal)">
                                      <p:cBhvr>
                                        <p:cTn id="162" dur="500"/>
                                        <p:tgtEl>
                                          <p:spTgt spid="1029"/>
                                        </p:tgtEl>
                                      </p:cBhvr>
                                    </p:animEffect>
                                  </p:childTnLst>
                                </p:cTn>
                              </p:par>
                              <p:par>
                                <p:cTn id="163" presetID="3" presetClass="entr" presetSubtype="10" fill="hold" nodeType="withEffect">
                                  <p:stCondLst>
                                    <p:cond delay="0"/>
                                  </p:stCondLst>
                                  <p:childTnLst>
                                    <p:set>
                                      <p:cBhvr>
                                        <p:cTn id="164" dur="1" fill="hold">
                                          <p:stCondLst>
                                            <p:cond delay="0"/>
                                          </p:stCondLst>
                                        </p:cTn>
                                        <p:tgtEl>
                                          <p:spTgt spid="1030"/>
                                        </p:tgtEl>
                                        <p:attrNameLst>
                                          <p:attrName>style.visibility</p:attrName>
                                        </p:attrNameLst>
                                      </p:cBhvr>
                                      <p:to>
                                        <p:strVal val="visible"/>
                                      </p:to>
                                    </p:set>
                                    <p:animEffect transition="in" filter="blinds(horizontal)">
                                      <p:cBhvr>
                                        <p:cTn id="165" dur="500"/>
                                        <p:tgtEl>
                                          <p:spTgt spid="1030"/>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blinds(horizontal)">
                                      <p:cBhvr>
                                        <p:cTn id="1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P spid="29" grpId="0"/>
      <p:bldP spid="67" grpId="0"/>
      <p:bldP spid="68" grpId="0"/>
      <p:bldP spid="73" grpId="0"/>
      <p:bldP spid="74" grpId="0"/>
      <p:bldP spid="76" grpId="0"/>
      <p:bldP spid="77" grpId="0" animBg="1"/>
      <p:bldP spid="78" grpId="0" animBg="1"/>
      <p:bldP spid="79" grpId="0" animBg="1"/>
      <p:bldP spid="80" grpId="0"/>
      <p:bldP spid="81" grpId="0"/>
      <p:bldP spid="82" grpId="0"/>
      <p:bldP spid="83" grpId="0"/>
      <p:bldP spid="84" grpId="0"/>
      <p:bldP spid="85" grpId="0" animBg="1"/>
      <p:bldP spid="86" grpId="0" animBg="1"/>
      <p:bldP spid="87" grpId="0" animBg="1"/>
      <p:bldP spid="89" grpId="0"/>
      <p:bldP spid="90" grpId="0"/>
      <p:bldP spid="91" grpId="0"/>
      <p:bldP spid="92" grpId="0"/>
      <p:bldP spid="93" grpId="0" animBg="1"/>
      <p:bldP spid="94" grpId="0" animBg="1"/>
      <p:bldP spid="95" grpId="0" animBg="1"/>
      <p:bldP spid="96" grpId="0" animBg="1"/>
      <p:bldP spid="55"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Straight Connector 137"/>
          <p:cNvCxnSpPr/>
          <p:nvPr/>
        </p:nvCxnSpPr>
        <p:spPr>
          <a:xfrm rot="5400000">
            <a:off x="2417639" y="4059361"/>
            <a:ext cx="3581400" cy="34678"/>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75" name="Picture 5"/>
          <p:cNvPicPr>
            <a:picLocks noChangeAspect="1" noChangeArrowheads="1"/>
          </p:cNvPicPr>
          <p:nvPr/>
        </p:nvPicPr>
        <p:blipFill>
          <a:blip r:embed="rId4" cstate="print"/>
          <a:srcRect/>
          <a:stretch>
            <a:fillRect/>
          </a:stretch>
        </p:blipFill>
        <p:spPr bwMode="auto">
          <a:xfrm>
            <a:off x="7772400" y="1981200"/>
            <a:ext cx="1143000" cy="436591"/>
          </a:xfrm>
          <a:prstGeom prst="rect">
            <a:avLst/>
          </a:prstGeom>
          <a:noFill/>
          <a:ln w="9525">
            <a:noFill/>
            <a:miter lim="800000"/>
            <a:headEnd/>
            <a:tailEnd/>
          </a:ln>
        </p:spPr>
      </p:pic>
      <p:pic>
        <p:nvPicPr>
          <p:cNvPr id="69" name="Picture 8"/>
          <p:cNvPicPr>
            <a:picLocks noChangeAspect="1" noChangeArrowheads="1"/>
          </p:cNvPicPr>
          <p:nvPr/>
        </p:nvPicPr>
        <p:blipFill>
          <a:blip r:embed="rId5" cstate="print"/>
          <a:srcRect/>
          <a:stretch>
            <a:fillRect/>
          </a:stretch>
        </p:blipFill>
        <p:spPr bwMode="auto">
          <a:xfrm>
            <a:off x="5562600" y="2315029"/>
            <a:ext cx="3429000" cy="172357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Latent Rating Regression (LRR)</a:t>
            </a:r>
            <a:endParaRPr lang="en-US" sz="3200" dirty="0"/>
          </a:p>
        </p:txBody>
      </p:sp>
      <p:sp>
        <p:nvSpPr>
          <p:cNvPr id="16" name="Slide Number Placeholder 15"/>
          <p:cNvSpPr>
            <a:spLocks noGrp="1"/>
          </p:cNvSpPr>
          <p:nvPr>
            <p:ph type="sldNum" sz="quarter" idx="12"/>
          </p:nvPr>
        </p:nvSpPr>
        <p:spPr/>
        <p:txBody>
          <a:bodyPr/>
          <a:lstStyle/>
          <a:p>
            <a:fld id="{AC00994B-6366-44A2-8E34-6A872EB414EF}" type="slidenum">
              <a:rPr lang="en-US" smtClean="0"/>
              <a:pPr/>
              <a:t>6</a:t>
            </a:fld>
            <a:endParaRPr lang="en-US"/>
          </a:p>
        </p:txBody>
      </p:sp>
      <p:sp>
        <p:nvSpPr>
          <p:cNvPr id="21" name="TextBox 20"/>
          <p:cNvSpPr txBox="1"/>
          <p:nvPr/>
        </p:nvSpPr>
        <p:spPr>
          <a:xfrm>
            <a:off x="0" y="2286000"/>
            <a:ext cx="1742886" cy="307777"/>
          </a:xfrm>
          <a:prstGeom prst="rect">
            <a:avLst/>
          </a:prstGeom>
          <a:noFill/>
        </p:spPr>
        <p:txBody>
          <a:bodyPr wrap="square" rtlCol="0">
            <a:spAutoFit/>
          </a:bodyPr>
          <a:lstStyle/>
          <a:p>
            <a:r>
              <a:rPr lang="en-US" sz="1400" dirty="0" smtClean="0"/>
              <a:t>Aspect segments</a:t>
            </a:r>
            <a:endParaRPr lang="en-US" sz="1400" dirty="0"/>
          </a:p>
        </p:txBody>
      </p:sp>
      <p:sp>
        <p:nvSpPr>
          <p:cNvPr id="25" name="TextBox 24"/>
          <p:cNvSpPr txBox="1"/>
          <p:nvPr/>
        </p:nvSpPr>
        <p:spPr>
          <a:xfrm>
            <a:off x="228600" y="2590800"/>
            <a:ext cx="1131278" cy="954107"/>
          </a:xfrm>
          <a:prstGeom prst="rect">
            <a:avLst/>
          </a:prstGeom>
          <a:noFill/>
        </p:spPr>
        <p:txBody>
          <a:bodyPr wrap="square" rtlCol="0">
            <a:spAutoFit/>
          </a:bodyPr>
          <a:lstStyle/>
          <a:p>
            <a:r>
              <a:rPr lang="en-US" sz="1400" dirty="0" smtClean="0">
                <a:solidFill>
                  <a:srgbClr val="00B050"/>
                </a:solidFill>
              </a:rPr>
              <a:t>location:1</a:t>
            </a:r>
          </a:p>
          <a:p>
            <a:r>
              <a:rPr lang="en-US" sz="1400" dirty="0" smtClean="0">
                <a:solidFill>
                  <a:srgbClr val="00B050"/>
                </a:solidFill>
              </a:rPr>
              <a:t>amazing:1</a:t>
            </a:r>
          </a:p>
          <a:p>
            <a:r>
              <a:rPr lang="en-US" sz="1400" dirty="0" smtClean="0">
                <a:solidFill>
                  <a:srgbClr val="00B050"/>
                </a:solidFill>
              </a:rPr>
              <a:t>walk:1</a:t>
            </a:r>
          </a:p>
          <a:p>
            <a:r>
              <a:rPr lang="en-US" sz="1400" dirty="0" smtClean="0">
                <a:solidFill>
                  <a:srgbClr val="00B050"/>
                </a:solidFill>
              </a:rPr>
              <a:t>anywhere:1</a:t>
            </a:r>
            <a:endParaRPr lang="en-US" sz="1400" dirty="0">
              <a:solidFill>
                <a:srgbClr val="00B050"/>
              </a:solidFill>
            </a:endParaRPr>
          </a:p>
        </p:txBody>
      </p:sp>
      <p:sp>
        <p:nvSpPr>
          <p:cNvPr id="28" name="TextBox 27"/>
          <p:cNvSpPr txBox="1"/>
          <p:nvPr/>
        </p:nvSpPr>
        <p:spPr>
          <a:xfrm>
            <a:off x="1994984" y="3581400"/>
            <a:ext cx="692768" cy="954107"/>
          </a:xfrm>
          <a:prstGeom prst="rect">
            <a:avLst/>
          </a:prstGeom>
          <a:noFill/>
        </p:spPr>
        <p:txBody>
          <a:bodyPr wrap="square" rtlCol="0">
            <a:spAutoFit/>
          </a:bodyPr>
          <a:lstStyle/>
          <a:p>
            <a:r>
              <a:rPr lang="en-US" sz="1400" dirty="0" smtClean="0">
                <a:solidFill>
                  <a:srgbClr val="FF0000"/>
                </a:solidFill>
              </a:rPr>
              <a:t>0.1</a:t>
            </a:r>
          </a:p>
          <a:p>
            <a:r>
              <a:rPr lang="en-US" sz="1400" dirty="0" smtClean="0">
                <a:solidFill>
                  <a:srgbClr val="FF0000"/>
                </a:solidFill>
              </a:rPr>
              <a:t>0.7</a:t>
            </a:r>
          </a:p>
          <a:p>
            <a:r>
              <a:rPr lang="en-US" sz="1400" dirty="0" smtClean="0">
                <a:solidFill>
                  <a:srgbClr val="FF0000"/>
                </a:solidFill>
              </a:rPr>
              <a:t>0.1</a:t>
            </a:r>
          </a:p>
          <a:p>
            <a:r>
              <a:rPr lang="en-US" sz="1400" dirty="0" smtClean="0">
                <a:solidFill>
                  <a:srgbClr val="FF0000"/>
                </a:solidFill>
              </a:rPr>
              <a:t>0.9</a:t>
            </a:r>
            <a:endParaRPr lang="en-US" sz="1400" dirty="0">
              <a:solidFill>
                <a:srgbClr val="FF0000"/>
              </a:solidFill>
            </a:endParaRPr>
          </a:p>
        </p:txBody>
      </p:sp>
      <p:sp>
        <p:nvSpPr>
          <p:cNvPr id="29" name="TextBox 28"/>
          <p:cNvSpPr txBox="1"/>
          <p:nvPr/>
        </p:nvSpPr>
        <p:spPr>
          <a:xfrm>
            <a:off x="228600" y="4572001"/>
            <a:ext cx="1588478" cy="1169551"/>
          </a:xfrm>
          <a:prstGeom prst="rect">
            <a:avLst/>
          </a:prstGeom>
          <a:noFill/>
        </p:spPr>
        <p:txBody>
          <a:bodyPr wrap="square" rtlCol="0">
            <a:spAutoFit/>
          </a:bodyPr>
          <a:lstStyle/>
          <a:p>
            <a:r>
              <a:rPr lang="en-US" sz="1400" dirty="0" smtClean="0">
                <a:solidFill>
                  <a:srgbClr val="0070C0"/>
                </a:solidFill>
              </a:rPr>
              <a:t>nice:1</a:t>
            </a:r>
          </a:p>
          <a:p>
            <a:r>
              <a:rPr lang="en-US" sz="1400" dirty="0" smtClean="0">
                <a:solidFill>
                  <a:srgbClr val="0070C0"/>
                </a:solidFill>
              </a:rPr>
              <a:t>accommodating:1</a:t>
            </a:r>
          </a:p>
          <a:p>
            <a:r>
              <a:rPr lang="en-US" sz="1400" dirty="0" smtClean="0">
                <a:solidFill>
                  <a:srgbClr val="0070C0"/>
                </a:solidFill>
              </a:rPr>
              <a:t>smile:1</a:t>
            </a:r>
          </a:p>
          <a:p>
            <a:r>
              <a:rPr lang="en-US" sz="1400" dirty="0" smtClean="0">
                <a:solidFill>
                  <a:srgbClr val="0070C0"/>
                </a:solidFill>
              </a:rPr>
              <a:t>friendliness:1</a:t>
            </a:r>
          </a:p>
          <a:p>
            <a:r>
              <a:rPr lang="en-US" sz="1400" dirty="0" smtClean="0">
                <a:solidFill>
                  <a:srgbClr val="0070C0"/>
                </a:solidFill>
              </a:rPr>
              <a:t>attentiveness:1</a:t>
            </a:r>
            <a:endParaRPr lang="en-US" sz="1400" dirty="0">
              <a:solidFill>
                <a:srgbClr val="0070C0"/>
              </a:solidFill>
            </a:endParaRPr>
          </a:p>
        </p:txBody>
      </p:sp>
      <p:sp>
        <p:nvSpPr>
          <p:cNvPr id="67" name="TextBox 66"/>
          <p:cNvSpPr txBox="1"/>
          <p:nvPr/>
        </p:nvSpPr>
        <p:spPr>
          <a:xfrm>
            <a:off x="1641722" y="2286000"/>
            <a:ext cx="1307084" cy="307777"/>
          </a:xfrm>
          <a:prstGeom prst="rect">
            <a:avLst/>
          </a:prstGeom>
          <a:noFill/>
        </p:spPr>
        <p:txBody>
          <a:bodyPr wrap="square" rtlCol="0">
            <a:spAutoFit/>
          </a:bodyPr>
          <a:lstStyle/>
          <a:p>
            <a:r>
              <a:rPr lang="en-US" sz="1400" dirty="0" smtClean="0"/>
              <a:t>Term Weights</a:t>
            </a:r>
            <a:endParaRPr lang="en-US" sz="1400" dirty="0"/>
          </a:p>
        </p:txBody>
      </p:sp>
      <p:sp>
        <p:nvSpPr>
          <p:cNvPr id="68" name="TextBox 67"/>
          <p:cNvSpPr txBox="1"/>
          <p:nvPr/>
        </p:nvSpPr>
        <p:spPr>
          <a:xfrm>
            <a:off x="2937122" y="2286000"/>
            <a:ext cx="1293829" cy="307777"/>
          </a:xfrm>
          <a:prstGeom prst="rect">
            <a:avLst/>
          </a:prstGeom>
          <a:noFill/>
        </p:spPr>
        <p:txBody>
          <a:bodyPr wrap="square" rtlCol="0">
            <a:spAutoFit/>
          </a:bodyPr>
          <a:lstStyle/>
          <a:p>
            <a:r>
              <a:rPr lang="en-US" sz="1400" dirty="0" smtClean="0"/>
              <a:t>Aspect Rating</a:t>
            </a:r>
            <a:endParaRPr lang="en-US" sz="1400" dirty="0"/>
          </a:p>
        </p:txBody>
      </p:sp>
      <p:cxnSp>
        <p:nvCxnSpPr>
          <p:cNvPr id="70" name="Straight Connector 69"/>
          <p:cNvCxnSpPr/>
          <p:nvPr/>
        </p:nvCxnSpPr>
        <p:spPr>
          <a:xfrm rot="5400000">
            <a:off x="-360239" y="3983161"/>
            <a:ext cx="3886200" cy="3467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163761" y="4059361"/>
            <a:ext cx="3581400" cy="34678"/>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994984" y="2590800"/>
            <a:ext cx="623491" cy="954107"/>
          </a:xfrm>
          <a:prstGeom prst="rect">
            <a:avLst/>
          </a:prstGeom>
          <a:noFill/>
        </p:spPr>
        <p:txBody>
          <a:bodyPr wrap="square" rtlCol="0">
            <a:spAutoFit/>
          </a:bodyPr>
          <a:lstStyle/>
          <a:p>
            <a:r>
              <a:rPr lang="en-US" sz="1400" dirty="0" smtClean="0">
                <a:solidFill>
                  <a:srgbClr val="00B050"/>
                </a:solidFill>
              </a:rPr>
              <a:t>0.0</a:t>
            </a:r>
          </a:p>
          <a:p>
            <a:r>
              <a:rPr lang="en-US" sz="1400" dirty="0" smtClean="0">
                <a:solidFill>
                  <a:srgbClr val="00B050"/>
                </a:solidFill>
              </a:rPr>
              <a:t>0.9</a:t>
            </a:r>
          </a:p>
          <a:p>
            <a:r>
              <a:rPr lang="en-US" sz="1400" dirty="0" smtClean="0">
                <a:solidFill>
                  <a:srgbClr val="00B050"/>
                </a:solidFill>
              </a:rPr>
              <a:t>0.1</a:t>
            </a:r>
          </a:p>
          <a:p>
            <a:r>
              <a:rPr lang="en-US" sz="1400" dirty="0" smtClean="0">
                <a:solidFill>
                  <a:srgbClr val="00B050"/>
                </a:solidFill>
              </a:rPr>
              <a:t>0.3</a:t>
            </a:r>
            <a:endParaRPr lang="en-US" sz="1400" dirty="0">
              <a:solidFill>
                <a:srgbClr val="00B050"/>
              </a:solidFill>
            </a:endParaRPr>
          </a:p>
        </p:txBody>
      </p:sp>
      <p:sp>
        <p:nvSpPr>
          <p:cNvPr id="74" name="TextBox 73"/>
          <p:cNvSpPr txBox="1"/>
          <p:nvPr/>
        </p:nvSpPr>
        <p:spPr>
          <a:xfrm>
            <a:off x="228600" y="3581400"/>
            <a:ext cx="1307124" cy="954107"/>
          </a:xfrm>
          <a:prstGeom prst="rect">
            <a:avLst/>
          </a:prstGeom>
          <a:noFill/>
        </p:spPr>
        <p:txBody>
          <a:bodyPr wrap="square" rtlCol="0">
            <a:spAutoFit/>
          </a:bodyPr>
          <a:lstStyle/>
          <a:p>
            <a:r>
              <a:rPr lang="en-US" sz="1400" dirty="0" smtClean="0">
                <a:solidFill>
                  <a:srgbClr val="FF0000"/>
                </a:solidFill>
              </a:rPr>
              <a:t>room:1</a:t>
            </a:r>
          </a:p>
          <a:p>
            <a:r>
              <a:rPr lang="en-US" sz="1400" dirty="0" smtClean="0">
                <a:solidFill>
                  <a:srgbClr val="FF0000"/>
                </a:solidFill>
              </a:rPr>
              <a:t>nicely:1</a:t>
            </a:r>
          </a:p>
          <a:p>
            <a:r>
              <a:rPr lang="en-US" sz="1400" dirty="0" smtClean="0">
                <a:solidFill>
                  <a:srgbClr val="FF0000"/>
                </a:solidFill>
              </a:rPr>
              <a:t>appointed:1</a:t>
            </a:r>
          </a:p>
          <a:p>
            <a:r>
              <a:rPr lang="en-US" sz="1400" dirty="0" smtClean="0">
                <a:solidFill>
                  <a:srgbClr val="FF0000"/>
                </a:solidFill>
              </a:rPr>
              <a:t>comfortable:1</a:t>
            </a:r>
            <a:endParaRPr lang="en-US" sz="1400" dirty="0">
              <a:solidFill>
                <a:srgbClr val="FF0000"/>
              </a:solidFill>
            </a:endParaRPr>
          </a:p>
        </p:txBody>
      </p:sp>
      <p:sp>
        <p:nvSpPr>
          <p:cNvPr id="76" name="TextBox 75"/>
          <p:cNvSpPr txBox="1"/>
          <p:nvPr/>
        </p:nvSpPr>
        <p:spPr>
          <a:xfrm>
            <a:off x="1994984" y="4572000"/>
            <a:ext cx="484938" cy="1169551"/>
          </a:xfrm>
          <a:prstGeom prst="rect">
            <a:avLst/>
          </a:prstGeom>
          <a:noFill/>
        </p:spPr>
        <p:txBody>
          <a:bodyPr wrap="square" rtlCol="0">
            <a:spAutoFit/>
          </a:bodyPr>
          <a:lstStyle/>
          <a:p>
            <a:r>
              <a:rPr lang="en-US" sz="1400" dirty="0" smtClean="0">
                <a:solidFill>
                  <a:srgbClr val="0070C0"/>
                </a:solidFill>
              </a:rPr>
              <a:t>0.6</a:t>
            </a:r>
          </a:p>
          <a:p>
            <a:r>
              <a:rPr lang="en-US" sz="1400" dirty="0" smtClean="0">
                <a:solidFill>
                  <a:srgbClr val="0070C0"/>
                </a:solidFill>
              </a:rPr>
              <a:t>0.8</a:t>
            </a:r>
          </a:p>
          <a:p>
            <a:r>
              <a:rPr lang="en-US" sz="1400" dirty="0" smtClean="0">
                <a:solidFill>
                  <a:srgbClr val="0070C0"/>
                </a:solidFill>
              </a:rPr>
              <a:t>0.7</a:t>
            </a:r>
          </a:p>
          <a:p>
            <a:r>
              <a:rPr lang="en-US" sz="1400" dirty="0" smtClean="0">
                <a:solidFill>
                  <a:srgbClr val="0070C0"/>
                </a:solidFill>
              </a:rPr>
              <a:t>0.8</a:t>
            </a:r>
          </a:p>
          <a:p>
            <a:r>
              <a:rPr lang="en-US" sz="1400" dirty="0" smtClean="0">
                <a:solidFill>
                  <a:srgbClr val="0070C0"/>
                </a:solidFill>
              </a:rPr>
              <a:t>0.9</a:t>
            </a:r>
            <a:endParaRPr lang="en-US" sz="1400" dirty="0">
              <a:solidFill>
                <a:srgbClr val="0070C0"/>
              </a:solidFill>
            </a:endParaRPr>
          </a:p>
        </p:txBody>
      </p:sp>
      <p:sp>
        <p:nvSpPr>
          <p:cNvPr id="77" name="Flowchart: Summing Junction 76"/>
          <p:cNvSpPr/>
          <p:nvPr/>
        </p:nvSpPr>
        <p:spPr>
          <a:xfrm>
            <a:off x="1465876" y="2971800"/>
            <a:ext cx="175846" cy="180082"/>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77"/>
          <p:cNvSpPr/>
          <p:nvPr/>
        </p:nvSpPr>
        <p:spPr>
          <a:xfrm>
            <a:off x="1465876" y="4038600"/>
            <a:ext cx="175846" cy="18008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Summing Junction 78"/>
          <p:cNvSpPr/>
          <p:nvPr/>
        </p:nvSpPr>
        <p:spPr>
          <a:xfrm>
            <a:off x="1465876" y="5181600"/>
            <a:ext cx="175846" cy="180082"/>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3470522" y="2895600"/>
            <a:ext cx="410308" cy="307777"/>
          </a:xfrm>
          <a:prstGeom prst="rect">
            <a:avLst/>
          </a:prstGeom>
          <a:noFill/>
        </p:spPr>
        <p:txBody>
          <a:bodyPr wrap="square" rtlCol="0">
            <a:spAutoFit/>
          </a:bodyPr>
          <a:lstStyle/>
          <a:p>
            <a:r>
              <a:rPr lang="en-US" sz="1400" dirty="0" smtClean="0">
                <a:solidFill>
                  <a:srgbClr val="00B050"/>
                </a:solidFill>
              </a:rPr>
              <a:t>1.3</a:t>
            </a:r>
            <a:endParaRPr lang="en-US" sz="1400" dirty="0">
              <a:solidFill>
                <a:srgbClr val="00B050"/>
              </a:solidFill>
            </a:endParaRPr>
          </a:p>
        </p:txBody>
      </p:sp>
      <p:sp>
        <p:nvSpPr>
          <p:cNvPr id="83" name="TextBox 82"/>
          <p:cNvSpPr txBox="1"/>
          <p:nvPr/>
        </p:nvSpPr>
        <p:spPr>
          <a:xfrm>
            <a:off x="3470522" y="3897868"/>
            <a:ext cx="468923" cy="307777"/>
          </a:xfrm>
          <a:prstGeom prst="rect">
            <a:avLst/>
          </a:prstGeom>
          <a:noFill/>
        </p:spPr>
        <p:txBody>
          <a:bodyPr wrap="square" rtlCol="0">
            <a:spAutoFit/>
          </a:bodyPr>
          <a:lstStyle/>
          <a:p>
            <a:r>
              <a:rPr lang="en-US" sz="1400" dirty="0" smtClean="0">
                <a:solidFill>
                  <a:srgbClr val="FF0000"/>
                </a:solidFill>
              </a:rPr>
              <a:t>1.8</a:t>
            </a:r>
            <a:endParaRPr lang="en-US" sz="1400" dirty="0">
              <a:solidFill>
                <a:srgbClr val="FF0000"/>
              </a:solidFill>
            </a:endParaRPr>
          </a:p>
        </p:txBody>
      </p:sp>
      <p:sp>
        <p:nvSpPr>
          <p:cNvPr id="84" name="TextBox 83"/>
          <p:cNvSpPr txBox="1"/>
          <p:nvPr/>
        </p:nvSpPr>
        <p:spPr>
          <a:xfrm>
            <a:off x="3394322" y="5102423"/>
            <a:ext cx="533400" cy="307777"/>
          </a:xfrm>
          <a:prstGeom prst="rect">
            <a:avLst/>
          </a:prstGeom>
          <a:noFill/>
        </p:spPr>
        <p:txBody>
          <a:bodyPr wrap="square" rtlCol="0">
            <a:spAutoFit/>
          </a:bodyPr>
          <a:lstStyle/>
          <a:p>
            <a:r>
              <a:rPr lang="en-US" sz="1400" dirty="0" smtClean="0">
                <a:solidFill>
                  <a:srgbClr val="0070C0"/>
                </a:solidFill>
              </a:rPr>
              <a:t>3.8</a:t>
            </a:r>
            <a:endParaRPr lang="en-US" sz="1400" dirty="0">
              <a:solidFill>
                <a:srgbClr val="0070C0"/>
              </a:solidFill>
            </a:endParaRPr>
          </a:p>
        </p:txBody>
      </p:sp>
      <p:sp>
        <p:nvSpPr>
          <p:cNvPr id="85" name="Right Arrow 84"/>
          <p:cNvSpPr/>
          <p:nvPr/>
        </p:nvSpPr>
        <p:spPr>
          <a:xfrm>
            <a:off x="2814030" y="3080345"/>
            <a:ext cx="351692" cy="12005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a:off x="2814030" y="4038600"/>
            <a:ext cx="351692" cy="1200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2814030" y="5257800"/>
            <a:ext cx="351692" cy="12005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232522" y="2286000"/>
            <a:ext cx="1371600" cy="307777"/>
          </a:xfrm>
          <a:prstGeom prst="rect">
            <a:avLst/>
          </a:prstGeom>
          <a:noFill/>
        </p:spPr>
        <p:txBody>
          <a:bodyPr wrap="square" rtlCol="0">
            <a:spAutoFit/>
          </a:bodyPr>
          <a:lstStyle/>
          <a:p>
            <a:r>
              <a:rPr lang="en-US" sz="1400" dirty="0" smtClean="0"/>
              <a:t>Aspect Weight</a:t>
            </a:r>
            <a:endParaRPr lang="en-US" sz="1400" dirty="0"/>
          </a:p>
        </p:txBody>
      </p:sp>
      <p:sp>
        <p:nvSpPr>
          <p:cNvPr id="90" name="TextBox 89"/>
          <p:cNvSpPr txBox="1"/>
          <p:nvPr/>
        </p:nvSpPr>
        <p:spPr>
          <a:xfrm>
            <a:off x="4613522" y="2971800"/>
            <a:ext cx="486508" cy="307777"/>
          </a:xfrm>
          <a:prstGeom prst="rect">
            <a:avLst/>
          </a:prstGeom>
          <a:noFill/>
        </p:spPr>
        <p:txBody>
          <a:bodyPr wrap="square" rtlCol="0">
            <a:spAutoFit/>
          </a:bodyPr>
          <a:lstStyle/>
          <a:p>
            <a:r>
              <a:rPr lang="en-US" sz="1400" dirty="0" smtClean="0">
                <a:solidFill>
                  <a:srgbClr val="00B050"/>
                </a:solidFill>
              </a:rPr>
              <a:t>0.2</a:t>
            </a:r>
            <a:endParaRPr lang="en-US" sz="1400" dirty="0">
              <a:solidFill>
                <a:srgbClr val="00B050"/>
              </a:solidFill>
            </a:endParaRPr>
          </a:p>
        </p:txBody>
      </p:sp>
      <p:sp>
        <p:nvSpPr>
          <p:cNvPr id="91" name="TextBox 90"/>
          <p:cNvSpPr txBox="1"/>
          <p:nvPr/>
        </p:nvSpPr>
        <p:spPr>
          <a:xfrm>
            <a:off x="4613522" y="3959423"/>
            <a:ext cx="468923" cy="307777"/>
          </a:xfrm>
          <a:prstGeom prst="rect">
            <a:avLst/>
          </a:prstGeom>
          <a:noFill/>
        </p:spPr>
        <p:txBody>
          <a:bodyPr wrap="square" rtlCol="0">
            <a:spAutoFit/>
          </a:bodyPr>
          <a:lstStyle/>
          <a:p>
            <a:r>
              <a:rPr lang="en-US" sz="1400" dirty="0" smtClean="0">
                <a:solidFill>
                  <a:srgbClr val="FF0000"/>
                </a:solidFill>
              </a:rPr>
              <a:t>0.2</a:t>
            </a:r>
            <a:endParaRPr lang="en-US" sz="1400" dirty="0">
              <a:solidFill>
                <a:srgbClr val="FF0000"/>
              </a:solidFill>
            </a:endParaRPr>
          </a:p>
        </p:txBody>
      </p:sp>
      <p:sp>
        <p:nvSpPr>
          <p:cNvPr id="92" name="TextBox 91"/>
          <p:cNvSpPr txBox="1"/>
          <p:nvPr/>
        </p:nvSpPr>
        <p:spPr>
          <a:xfrm>
            <a:off x="4613522" y="5181600"/>
            <a:ext cx="486508" cy="307777"/>
          </a:xfrm>
          <a:prstGeom prst="rect">
            <a:avLst/>
          </a:prstGeom>
          <a:noFill/>
        </p:spPr>
        <p:txBody>
          <a:bodyPr wrap="square" rtlCol="0">
            <a:spAutoFit/>
          </a:bodyPr>
          <a:lstStyle/>
          <a:p>
            <a:r>
              <a:rPr lang="en-US" sz="1400" dirty="0" smtClean="0">
                <a:solidFill>
                  <a:srgbClr val="0070C0"/>
                </a:solidFill>
              </a:rPr>
              <a:t>0.6</a:t>
            </a:r>
            <a:endParaRPr lang="en-US" sz="1400" dirty="0">
              <a:solidFill>
                <a:srgbClr val="0070C0"/>
              </a:solidFill>
            </a:endParaRPr>
          </a:p>
        </p:txBody>
      </p:sp>
      <p:sp>
        <p:nvSpPr>
          <p:cNvPr id="93" name="Multiply 92"/>
          <p:cNvSpPr/>
          <p:nvPr/>
        </p:nvSpPr>
        <p:spPr>
          <a:xfrm>
            <a:off x="4132876" y="3048000"/>
            <a:ext cx="175846" cy="180082"/>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4132876" y="4010918"/>
            <a:ext cx="175846" cy="1800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4132876" y="5230118"/>
            <a:ext cx="175846" cy="180082"/>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umming Junction 95"/>
          <p:cNvSpPr/>
          <p:nvPr/>
        </p:nvSpPr>
        <p:spPr>
          <a:xfrm>
            <a:off x="5375522" y="4010918"/>
            <a:ext cx="175846" cy="18008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a:endCxn id="96" idx="0"/>
          </p:cNvCxnSpPr>
          <p:nvPr/>
        </p:nvCxnSpPr>
        <p:spPr>
          <a:xfrm rot="16200000" flipH="1">
            <a:off x="4899926" y="3447399"/>
            <a:ext cx="810516" cy="31652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flipV="1">
            <a:off x="5082445" y="4100959"/>
            <a:ext cx="293077" cy="123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5100030" y="4191000"/>
            <a:ext cx="363415" cy="114448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srcRect/>
          <a:stretch>
            <a:fillRect/>
          </a:stretch>
        </p:blipFill>
        <p:spPr bwMode="auto">
          <a:xfrm>
            <a:off x="0" y="2667000"/>
            <a:ext cx="270122" cy="130059"/>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1794122" y="2667000"/>
            <a:ext cx="171896" cy="180082"/>
          </a:xfrm>
          <a:prstGeom prst="rect">
            <a:avLst/>
          </a:prstGeom>
          <a:noFill/>
          <a:ln w="9525">
            <a:noFill/>
            <a:miter lim="800000"/>
            <a:headEnd/>
            <a:tailEnd/>
          </a:ln>
        </p:spPr>
      </p:pic>
      <p:pic>
        <p:nvPicPr>
          <p:cNvPr id="3" name="Picture 4"/>
          <p:cNvPicPr>
            <a:picLocks noChangeAspect="1" noChangeArrowheads="1"/>
          </p:cNvPicPr>
          <p:nvPr/>
        </p:nvPicPr>
        <p:blipFill>
          <a:blip r:embed="rId8" cstate="print"/>
          <a:srcRect/>
          <a:stretch>
            <a:fillRect/>
          </a:stretch>
        </p:blipFill>
        <p:spPr bwMode="auto">
          <a:xfrm>
            <a:off x="3586868" y="2667000"/>
            <a:ext cx="149013" cy="120055"/>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4765922" y="2667000"/>
            <a:ext cx="195930" cy="115253"/>
          </a:xfrm>
          <a:prstGeom prst="rect">
            <a:avLst/>
          </a:prstGeom>
          <a:noFill/>
          <a:ln w="9525">
            <a:noFill/>
            <a:miter lim="800000"/>
            <a:headEnd/>
            <a:tailEnd/>
          </a:ln>
        </p:spPr>
      </p:pic>
      <p:pic>
        <p:nvPicPr>
          <p:cNvPr id="103" name="Picture 3"/>
          <p:cNvPicPr>
            <a:picLocks noChangeAspect="1" noChangeArrowheads="1"/>
          </p:cNvPicPr>
          <p:nvPr/>
        </p:nvPicPr>
        <p:blipFill>
          <a:blip r:embed="rId10" cstate="print"/>
          <a:srcRect/>
          <a:stretch>
            <a:fillRect/>
          </a:stretch>
        </p:blipFill>
        <p:spPr bwMode="auto">
          <a:xfrm>
            <a:off x="6477000" y="4038600"/>
            <a:ext cx="2286000" cy="535354"/>
          </a:xfrm>
          <a:prstGeom prst="rect">
            <a:avLst/>
          </a:prstGeom>
          <a:noFill/>
          <a:ln w="9525">
            <a:noFill/>
            <a:miter lim="800000"/>
            <a:headEnd/>
            <a:tailEnd/>
          </a:ln>
        </p:spPr>
      </p:pic>
      <p:pic>
        <p:nvPicPr>
          <p:cNvPr id="106" name="Picture 4"/>
          <p:cNvPicPr>
            <a:picLocks noChangeAspect="1" noChangeArrowheads="1"/>
          </p:cNvPicPr>
          <p:nvPr/>
        </p:nvPicPr>
        <p:blipFill>
          <a:blip r:embed="rId11" cstate="print"/>
          <a:srcRect/>
          <a:stretch>
            <a:fillRect/>
          </a:stretch>
        </p:blipFill>
        <p:spPr bwMode="auto">
          <a:xfrm>
            <a:off x="5562600" y="2540000"/>
            <a:ext cx="1066800" cy="203200"/>
          </a:xfrm>
          <a:prstGeom prst="rect">
            <a:avLst/>
          </a:prstGeom>
          <a:noFill/>
          <a:ln w="9525">
            <a:noFill/>
            <a:miter lim="800000"/>
            <a:headEnd/>
            <a:tailEnd/>
          </a:ln>
        </p:spPr>
      </p:pic>
      <p:grpSp>
        <p:nvGrpSpPr>
          <p:cNvPr id="130" name="Group 129"/>
          <p:cNvGrpSpPr/>
          <p:nvPr/>
        </p:nvGrpSpPr>
        <p:grpSpPr>
          <a:xfrm>
            <a:off x="1066800" y="5791200"/>
            <a:ext cx="6629400" cy="990599"/>
            <a:chOff x="1066800" y="5867400"/>
            <a:chExt cx="6629400" cy="990599"/>
          </a:xfrm>
        </p:grpSpPr>
        <p:sp>
          <p:nvSpPr>
            <p:cNvPr id="108" name="TextBox 107"/>
            <p:cNvSpPr txBox="1"/>
            <p:nvPr/>
          </p:nvSpPr>
          <p:spPr>
            <a:xfrm>
              <a:off x="1066800" y="5867400"/>
              <a:ext cx="3505200" cy="338554"/>
            </a:xfrm>
            <a:prstGeom prst="rect">
              <a:avLst/>
            </a:prstGeom>
            <a:noFill/>
          </p:spPr>
          <p:txBody>
            <a:bodyPr wrap="square" rtlCol="0">
              <a:spAutoFit/>
            </a:bodyPr>
            <a:lstStyle/>
            <a:p>
              <a:r>
                <a:rPr lang="en-US" sz="1600" dirty="0" smtClean="0"/>
                <a:t>Joint probability</a:t>
              </a:r>
              <a:endParaRPr lang="en-US" sz="1600" dirty="0"/>
            </a:p>
          </p:txBody>
        </p:sp>
        <p:pic>
          <p:nvPicPr>
            <p:cNvPr id="109" name="Picture 7"/>
            <p:cNvPicPr>
              <a:picLocks noChangeAspect="1" noChangeArrowheads="1"/>
            </p:cNvPicPr>
            <p:nvPr/>
          </p:nvPicPr>
          <p:blipFill>
            <a:blip r:embed="rId12" cstate="print"/>
            <a:srcRect/>
            <a:stretch>
              <a:fillRect/>
            </a:stretch>
          </p:blipFill>
          <p:spPr bwMode="auto">
            <a:xfrm>
              <a:off x="2819400" y="5930356"/>
              <a:ext cx="4876800" cy="927643"/>
            </a:xfrm>
            <a:prstGeom prst="rect">
              <a:avLst/>
            </a:prstGeom>
            <a:noFill/>
            <a:ln w="9525">
              <a:noFill/>
              <a:miter lim="800000"/>
              <a:headEnd/>
              <a:tailEnd/>
            </a:ln>
          </p:spPr>
        </p:pic>
      </p:grpSp>
      <p:sp>
        <p:nvSpPr>
          <p:cNvPr id="119" name="Arc 118"/>
          <p:cNvSpPr/>
          <p:nvPr/>
        </p:nvSpPr>
        <p:spPr>
          <a:xfrm rot="1207281" flipV="1">
            <a:off x="4673211" y="1843056"/>
            <a:ext cx="2529031" cy="2366146"/>
          </a:xfrm>
          <a:prstGeom prst="arc">
            <a:avLst>
              <a:gd name="adj1" fmla="val 16200000"/>
              <a:gd name="adj2" fmla="val 21010437"/>
            </a:avLst>
          </a:prstGeom>
          <a:ln w="28575">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a:off x="2590800" y="1981200"/>
            <a:ext cx="5334000" cy="3124200"/>
          </a:xfrm>
          <a:prstGeom prst="arc">
            <a:avLst>
              <a:gd name="adj1" fmla="val 13011114"/>
              <a:gd name="adj2" fmla="val 21267024"/>
            </a:avLst>
          </a:prstGeom>
          <a:ln w="28575">
            <a:solidFill>
              <a:srgbClr val="00B0F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 127"/>
          <p:cNvSpPr/>
          <p:nvPr/>
        </p:nvSpPr>
        <p:spPr>
          <a:xfrm>
            <a:off x="4572000" y="2743200"/>
            <a:ext cx="990600" cy="533400"/>
          </a:xfrm>
          <a:prstGeom prst="arc">
            <a:avLst>
              <a:gd name="adj1" fmla="val 16542636"/>
              <a:gd name="adj2" fmla="val 0"/>
            </a:avLst>
          </a:prstGeom>
          <a:ln w="28575">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advTm="671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ppt_x"/>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ppt_x"/>
                                          </p:val>
                                        </p:tav>
                                        <p:tav tm="100000">
                                          <p:val>
                                            <p:strVal val="#ppt_x"/>
                                          </p:val>
                                        </p:tav>
                                      </p:tavLst>
                                    </p:anim>
                                    <p:anim calcmode="lin" valueType="num">
                                      <p:cBhvr additive="base">
                                        <p:cTn id="60" dur="500" fill="hold"/>
                                        <p:tgtEl>
                                          <p:spTgt spid="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additive="base">
                                        <p:cTn id="63" dur="500" fill="hold"/>
                                        <p:tgtEl>
                                          <p:spTgt spid="82"/>
                                        </p:tgtEl>
                                        <p:attrNameLst>
                                          <p:attrName>ppt_x</p:attrName>
                                        </p:attrNameLst>
                                      </p:cBhvr>
                                      <p:tavLst>
                                        <p:tav tm="0">
                                          <p:val>
                                            <p:strVal val="#ppt_x"/>
                                          </p:val>
                                        </p:tav>
                                        <p:tav tm="100000">
                                          <p:val>
                                            <p:strVal val="#ppt_x"/>
                                          </p:val>
                                        </p:tav>
                                      </p:tavLst>
                                    </p:anim>
                                    <p:anim calcmode="lin" valueType="num">
                                      <p:cBhvr additive="base">
                                        <p:cTn id="64" dur="500" fill="hold"/>
                                        <p:tgtEl>
                                          <p:spTgt spid="8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additive="base">
                                        <p:cTn id="67" dur="500" fill="hold"/>
                                        <p:tgtEl>
                                          <p:spTgt spid="83"/>
                                        </p:tgtEl>
                                        <p:attrNameLst>
                                          <p:attrName>ppt_x</p:attrName>
                                        </p:attrNameLst>
                                      </p:cBhvr>
                                      <p:tavLst>
                                        <p:tav tm="0">
                                          <p:val>
                                            <p:strVal val="#ppt_x"/>
                                          </p:val>
                                        </p:tav>
                                        <p:tav tm="100000">
                                          <p:val>
                                            <p:strVal val="#ppt_x"/>
                                          </p:val>
                                        </p:tav>
                                      </p:tavLst>
                                    </p:anim>
                                    <p:anim calcmode="lin" valueType="num">
                                      <p:cBhvr additive="base">
                                        <p:cTn id="68" dur="500" fill="hold"/>
                                        <p:tgtEl>
                                          <p:spTgt spid="8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fill="hold"/>
                                        <p:tgtEl>
                                          <p:spTgt spid="84"/>
                                        </p:tgtEl>
                                        <p:attrNameLst>
                                          <p:attrName>ppt_x</p:attrName>
                                        </p:attrNameLst>
                                      </p:cBhvr>
                                      <p:tavLst>
                                        <p:tav tm="0">
                                          <p:val>
                                            <p:strVal val="#ppt_x"/>
                                          </p:val>
                                        </p:tav>
                                        <p:tav tm="100000">
                                          <p:val>
                                            <p:strVal val="#ppt_x"/>
                                          </p:val>
                                        </p:tav>
                                      </p:tavLst>
                                    </p:anim>
                                    <p:anim calcmode="lin" valueType="num">
                                      <p:cBhvr additive="base">
                                        <p:cTn id="72" dur="500" fill="hold"/>
                                        <p:tgtEl>
                                          <p:spTgt spid="8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ppt_x"/>
                                          </p:val>
                                        </p:tav>
                                        <p:tav tm="100000">
                                          <p:val>
                                            <p:strVal val="#ppt_x"/>
                                          </p:val>
                                        </p:tav>
                                      </p:tavLst>
                                    </p:anim>
                                    <p:anim calcmode="lin" valueType="num">
                                      <p:cBhvr additive="base">
                                        <p:cTn id="84" dur="500" fill="hold"/>
                                        <p:tgtEl>
                                          <p:spTgt spid="8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ppt_x"/>
                                          </p:val>
                                        </p:tav>
                                        <p:tav tm="100000">
                                          <p:val>
                                            <p:strVal val="#ppt_x"/>
                                          </p:val>
                                        </p:tav>
                                      </p:tavLst>
                                    </p:anim>
                                    <p:anim calcmode="lin" valueType="num">
                                      <p:cBhvr additive="base">
                                        <p:cTn id="88" dur="500" fill="hold"/>
                                        <p:tgtEl>
                                          <p:spTgt spid="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ppt_x"/>
                                          </p:val>
                                        </p:tav>
                                        <p:tav tm="100000">
                                          <p:val>
                                            <p:strVal val="#ppt_x"/>
                                          </p:val>
                                        </p:tav>
                                      </p:tavLst>
                                    </p:anim>
                                    <p:anim calcmode="lin" valueType="num">
                                      <p:cBhvr additive="base">
                                        <p:cTn id="92" dur="500" fill="hold"/>
                                        <p:tgtEl>
                                          <p:spTgt spid="9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fill="hold"/>
                                        <p:tgtEl>
                                          <p:spTgt spid="91"/>
                                        </p:tgtEl>
                                        <p:attrNameLst>
                                          <p:attrName>ppt_x</p:attrName>
                                        </p:attrNameLst>
                                      </p:cBhvr>
                                      <p:tavLst>
                                        <p:tav tm="0">
                                          <p:val>
                                            <p:strVal val="#ppt_x"/>
                                          </p:val>
                                        </p:tav>
                                        <p:tav tm="100000">
                                          <p:val>
                                            <p:strVal val="#ppt_x"/>
                                          </p:val>
                                        </p:tav>
                                      </p:tavLst>
                                    </p:anim>
                                    <p:anim calcmode="lin" valueType="num">
                                      <p:cBhvr additive="base">
                                        <p:cTn id="96" dur="500" fill="hold"/>
                                        <p:tgtEl>
                                          <p:spTgt spid="9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500" fill="hold"/>
                                        <p:tgtEl>
                                          <p:spTgt spid="92"/>
                                        </p:tgtEl>
                                        <p:attrNameLst>
                                          <p:attrName>ppt_x</p:attrName>
                                        </p:attrNameLst>
                                      </p:cBhvr>
                                      <p:tavLst>
                                        <p:tav tm="0">
                                          <p:val>
                                            <p:strVal val="#ppt_x"/>
                                          </p:val>
                                        </p:tav>
                                        <p:tav tm="100000">
                                          <p:val>
                                            <p:strVal val="#ppt_x"/>
                                          </p:val>
                                        </p:tav>
                                      </p:tavLst>
                                    </p:anim>
                                    <p:anim calcmode="lin" valueType="num">
                                      <p:cBhvr additive="base">
                                        <p:cTn id="100" dur="500" fill="hold"/>
                                        <p:tgtEl>
                                          <p:spTgt spid="9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3"/>
                                        </p:tgtEl>
                                        <p:attrNameLst>
                                          <p:attrName>style.visibility</p:attrName>
                                        </p:attrNameLst>
                                      </p:cBhvr>
                                      <p:to>
                                        <p:strVal val="visible"/>
                                      </p:to>
                                    </p:set>
                                    <p:anim calcmode="lin" valueType="num">
                                      <p:cBhvr additive="base">
                                        <p:cTn id="103" dur="500" fill="hold"/>
                                        <p:tgtEl>
                                          <p:spTgt spid="93"/>
                                        </p:tgtEl>
                                        <p:attrNameLst>
                                          <p:attrName>ppt_x</p:attrName>
                                        </p:attrNameLst>
                                      </p:cBhvr>
                                      <p:tavLst>
                                        <p:tav tm="0">
                                          <p:val>
                                            <p:strVal val="#ppt_x"/>
                                          </p:val>
                                        </p:tav>
                                        <p:tav tm="100000">
                                          <p:val>
                                            <p:strVal val="#ppt_x"/>
                                          </p:val>
                                        </p:tav>
                                      </p:tavLst>
                                    </p:anim>
                                    <p:anim calcmode="lin" valueType="num">
                                      <p:cBhvr additive="base">
                                        <p:cTn id="104" dur="500" fill="hold"/>
                                        <p:tgtEl>
                                          <p:spTgt spid="9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4"/>
                                        </p:tgtEl>
                                        <p:attrNameLst>
                                          <p:attrName>style.visibility</p:attrName>
                                        </p:attrNameLst>
                                      </p:cBhvr>
                                      <p:to>
                                        <p:strVal val="visible"/>
                                      </p:to>
                                    </p:set>
                                    <p:anim calcmode="lin" valueType="num">
                                      <p:cBhvr additive="base">
                                        <p:cTn id="107" dur="500" fill="hold"/>
                                        <p:tgtEl>
                                          <p:spTgt spid="94"/>
                                        </p:tgtEl>
                                        <p:attrNameLst>
                                          <p:attrName>ppt_x</p:attrName>
                                        </p:attrNameLst>
                                      </p:cBhvr>
                                      <p:tavLst>
                                        <p:tav tm="0">
                                          <p:val>
                                            <p:strVal val="#ppt_x"/>
                                          </p:val>
                                        </p:tav>
                                        <p:tav tm="100000">
                                          <p:val>
                                            <p:strVal val="#ppt_x"/>
                                          </p:val>
                                        </p:tav>
                                      </p:tavLst>
                                    </p:anim>
                                    <p:anim calcmode="lin" valueType="num">
                                      <p:cBhvr additive="base">
                                        <p:cTn id="108" dur="500" fill="hold"/>
                                        <p:tgtEl>
                                          <p:spTgt spid="9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anim calcmode="lin" valueType="num">
                                      <p:cBhvr additive="base">
                                        <p:cTn id="111" dur="500" fill="hold"/>
                                        <p:tgtEl>
                                          <p:spTgt spid="95"/>
                                        </p:tgtEl>
                                        <p:attrNameLst>
                                          <p:attrName>ppt_x</p:attrName>
                                        </p:attrNameLst>
                                      </p:cBhvr>
                                      <p:tavLst>
                                        <p:tav tm="0">
                                          <p:val>
                                            <p:strVal val="#ppt_x"/>
                                          </p:val>
                                        </p:tav>
                                        <p:tav tm="100000">
                                          <p:val>
                                            <p:strVal val="#ppt_x"/>
                                          </p:val>
                                        </p:tav>
                                      </p:tavLst>
                                    </p:anim>
                                    <p:anim calcmode="lin" valueType="num">
                                      <p:cBhvr additive="base">
                                        <p:cTn id="112" dur="500" fill="hold"/>
                                        <p:tgtEl>
                                          <p:spTgt spid="9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 calcmode="lin" valueType="num">
                                      <p:cBhvr additive="base">
                                        <p:cTn id="115" dur="500" fill="hold"/>
                                        <p:tgtEl>
                                          <p:spTgt spid="96"/>
                                        </p:tgtEl>
                                        <p:attrNameLst>
                                          <p:attrName>ppt_x</p:attrName>
                                        </p:attrNameLst>
                                      </p:cBhvr>
                                      <p:tavLst>
                                        <p:tav tm="0">
                                          <p:val>
                                            <p:strVal val="#ppt_x"/>
                                          </p:val>
                                        </p:tav>
                                        <p:tav tm="100000">
                                          <p:val>
                                            <p:strVal val="#ppt_x"/>
                                          </p:val>
                                        </p:tav>
                                      </p:tavLst>
                                    </p:anim>
                                    <p:anim calcmode="lin" valueType="num">
                                      <p:cBhvr additive="base">
                                        <p:cTn id="116" dur="500" fill="hold"/>
                                        <p:tgtEl>
                                          <p:spTgt spid="9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98"/>
                                        </p:tgtEl>
                                        <p:attrNameLst>
                                          <p:attrName>style.visibility</p:attrName>
                                        </p:attrNameLst>
                                      </p:cBhvr>
                                      <p:to>
                                        <p:strVal val="visible"/>
                                      </p:to>
                                    </p:set>
                                    <p:anim calcmode="lin" valueType="num">
                                      <p:cBhvr additive="base">
                                        <p:cTn id="119" dur="500" fill="hold"/>
                                        <p:tgtEl>
                                          <p:spTgt spid="98"/>
                                        </p:tgtEl>
                                        <p:attrNameLst>
                                          <p:attrName>ppt_x</p:attrName>
                                        </p:attrNameLst>
                                      </p:cBhvr>
                                      <p:tavLst>
                                        <p:tav tm="0">
                                          <p:val>
                                            <p:strVal val="#ppt_x"/>
                                          </p:val>
                                        </p:tav>
                                        <p:tav tm="100000">
                                          <p:val>
                                            <p:strVal val="#ppt_x"/>
                                          </p:val>
                                        </p:tav>
                                      </p:tavLst>
                                    </p:anim>
                                    <p:anim calcmode="lin" valueType="num">
                                      <p:cBhvr additive="base">
                                        <p:cTn id="120" dur="500" fill="hold"/>
                                        <p:tgtEl>
                                          <p:spTgt spid="98"/>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00"/>
                                        </p:tgtEl>
                                        <p:attrNameLst>
                                          <p:attrName>style.visibility</p:attrName>
                                        </p:attrNameLst>
                                      </p:cBhvr>
                                      <p:to>
                                        <p:strVal val="visible"/>
                                      </p:to>
                                    </p:set>
                                    <p:anim calcmode="lin" valueType="num">
                                      <p:cBhvr additive="base">
                                        <p:cTn id="123" dur="500" fill="hold"/>
                                        <p:tgtEl>
                                          <p:spTgt spid="100"/>
                                        </p:tgtEl>
                                        <p:attrNameLst>
                                          <p:attrName>ppt_x</p:attrName>
                                        </p:attrNameLst>
                                      </p:cBhvr>
                                      <p:tavLst>
                                        <p:tav tm="0">
                                          <p:val>
                                            <p:strVal val="#ppt_x"/>
                                          </p:val>
                                        </p:tav>
                                        <p:tav tm="100000">
                                          <p:val>
                                            <p:strVal val="#ppt_x"/>
                                          </p:val>
                                        </p:tav>
                                      </p:tavLst>
                                    </p:anim>
                                    <p:anim calcmode="lin" valueType="num">
                                      <p:cBhvr additive="base">
                                        <p:cTn id="124" dur="500" fill="hold"/>
                                        <p:tgtEl>
                                          <p:spTgt spid="10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02"/>
                                        </p:tgtEl>
                                        <p:attrNameLst>
                                          <p:attrName>style.visibility</p:attrName>
                                        </p:attrNameLst>
                                      </p:cBhvr>
                                      <p:to>
                                        <p:strVal val="visible"/>
                                      </p:to>
                                    </p:set>
                                    <p:anim calcmode="lin" valueType="num">
                                      <p:cBhvr additive="base">
                                        <p:cTn id="127" dur="500" fill="hold"/>
                                        <p:tgtEl>
                                          <p:spTgt spid="102"/>
                                        </p:tgtEl>
                                        <p:attrNameLst>
                                          <p:attrName>ppt_x</p:attrName>
                                        </p:attrNameLst>
                                      </p:cBhvr>
                                      <p:tavLst>
                                        <p:tav tm="0">
                                          <p:val>
                                            <p:strVal val="#ppt_x"/>
                                          </p:val>
                                        </p:tav>
                                        <p:tav tm="100000">
                                          <p:val>
                                            <p:strVal val="#ppt_x"/>
                                          </p:val>
                                        </p:tav>
                                      </p:tavLst>
                                    </p:anim>
                                    <p:anim calcmode="lin" valueType="num">
                                      <p:cBhvr additive="base">
                                        <p:cTn id="128" dur="500" fill="hold"/>
                                        <p:tgtEl>
                                          <p:spTgt spid="102"/>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026"/>
                                        </p:tgtEl>
                                        <p:attrNameLst>
                                          <p:attrName>style.visibility</p:attrName>
                                        </p:attrNameLst>
                                      </p:cBhvr>
                                      <p:to>
                                        <p:strVal val="visible"/>
                                      </p:to>
                                    </p:set>
                                    <p:anim calcmode="lin" valueType="num">
                                      <p:cBhvr additive="base">
                                        <p:cTn id="131" dur="500" fill="hold"/>
                                        <p:tgtEl>
                                          <p:spTgt spid="1026"/>
                                        </p:tgtEl>
                                        <p:attrNameLst>
                                          <p:attrName>ppt_x</p:attrName>
                                        </p:attrNameLst>
                                      </p:cBhvr>
                                      <p:tavLst>
                                        <p:tav tm="0">
                                          <p:val>
                                            <p:strVal val="#ppt_x"/>
                                          </p:val>
                                        </p:tav>
                                        <p:tav tm="100000">
                                          <p:val>
                                            <p:strVal val="#ppt_x"/>
                                          </p:val>
                                        </p:tav>
                                      </p:tavLst>
                                    </p:anim>
                                    <p:anim calcmode="lin" valueType="num">
                                      <p:cBhvr additive="base">
                                        <p:cTn id="132" dur="500" fill="hold"/>
                                        <p:tgtEl>
                                          <p:spTgt spid="1026"/>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027"/>
                                        </p:tgtEl>
                                        <p:attrNameLst>
                                          <p:attrName>style.visibility</p:attrName>
                                        </p:attrNameLst>
                                      </p:cBhvr>
                                      <p:to>
                                        <p:strVal val="visible"/>
                                      </p:to>
                                    </p:set>
                                    <p:anim calcmode="lin" valueType="num">
                                      <p:cBhvr additive="base">
                                        <p:cTn id="135" dur="500" fill="hold"/>
                                        <p:tgtEl>
                                          <p:spTgt spid="1027"/>
                                        </p:tgtEl>
                                        <p:attrNameLst>
                                          <p:attrName>ppt_x</p:attrName>
                                        </p:attrNameLst>
                                      </p:cBhvr>
                                      <p:tavLst>
                                        <p:tav tm="0">
                                          <p:val>
                                            <p:strVal val="#ppt_x"/>
                                          </p:val>
                                        </p:tav>
                                        <p:tav tm="100000">
                                          <p:val>
                                            <p:strVal val="#ppt_x"/>
                                          </p:val>
                                        </p:tav>
                                      </p:tavLst>
                                    </p:anim>
                                    <p:anim calcmode="lin" valueType="num">
                                      <p:cBhvr additive="base">
                                        <p:cTn id="136" dur="500" fill="hold"/>
                                        <p:tgtEl>
                                          <p:spTgt spid="1027"/>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
                                        </p:tgtEl>
                                        <p:attrNameLst>
                                          <p:attrName>style.visibility</p:attrName>
                                        </p:attrNameLst>
                                      </p:cBhvr>
                                      <p:to>
                                        <p:strVal val="visible"/>
                                      </p:to>
                                    </p:set>
                                    <p:anim calcmode="lin" valueType="num">
                                      <p:cBhvr additive="base">
                                        <p:cTn id="139" dur="500" fill="hold"/>
                                        <p:tgtEl>
                                          <p:spTgt spid="3"/>
                                        </p:tgtEl>
                                        <p:attrNameLst>
                                          <p:attrName>ppt_x</p:attrName>
                                        </p:attrNameLst>
                                      </p:cBhvr>
                                      <p:tavLst>
                                        <p:tav tm="0">
                                          <p:val>
                                            <p:strVal val="#ppt_x"/>
                                          </p:val>
                                        </p:tav>
                                        <p:tav tm="100000">
                                          <p:val>
                                            <p:strVal val="#ppt_x"/>
                                          </p:val>
                                        </p:tav>
                                      </p:tavLst>
                                    </p:anim>
                                    <p:anim calcmode="lin" valueType="num">
                                      <p:cBhvr additive="base">
                                        <p:cTn id="140" dur="500" fill="hold"/>
                                        <p:tgtEl>
                                          <p:spTgt spid="3"/>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029"/>
                                        </p:tgtEl>
                                        <p:attrNameLst>
                                          <p:attrName>style.visibility</p:attrName>
                                        </p:attrNameLst>
                                      </p:cBhvr>
                                      <p:to>
                                        <p:strVal val="visible"/>
                                      </p:to>
                                    </p:set>
                                    <p:anim calcmode="lin" valueType="num">
                                      <p:cBhvr additive="base">
                                        <p:cTn id="143" dur="500" fill="hold"/>
                                        <p:tgtEl>
                                          <p:spTgt spid="1029"/>
                                        </p:tgtEl>
                                        <p:attrNameLst>
                                          <p:attrName>ppt_x</p:attrName>
                                        </p:attrNameLst>
                                      </p:cBhvr>
                                      <p:tavLst>
                                        <p:tav tm="0">
                                          <p:val>
                                            <p:strVal val="#ppt_x"/>
                                          </p:val>
                                        </p:tav>
                                        <p:tav tm="100000">
                                          <p:val>
                                            <p:strVal val="#ppt_x"/>
                                          </p:val>
                                        </p:tav>
                                      </p:tavLst>
                                    </p:anim>
                                    <p:anim calcmode="lin" valueType="num">
                                      <p:cBhvr additive="base">
                                        <p:cTn id="144" dur="500" fill="hold"/>
                                        <p:tgtEl>
                                          <p:spTgt spid="1029"/>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38"/>
                                        </p:tgtEl>
                                        <p:attrNameLst>
                                          <p:attrName>style.visibility</p:attrName>
                                        </p:attrNameLst>
                                      </p:cBhvr>
                                      <p:to>
                                        <p:strVal val="visible"/>
                                      </p:to>
                                    </p:set>
                                    <p:anim calcmode="lin" valueType="num">
                                      <p:cBhvr additive="base">
                                        <p:cTn id="147" dur="500" fill="hold"/>
                                        <p:tgtEl>
                                          <p:spTgt spid="138"/>
                                        </p:tgtEl>
                                        <p:attrNameLst>
                                          <p:attrName>ppt_x</p:attrName>
                                        </p:attrNameLst>
                                      </p:cBhvr>
                                      <p:tavLst>
                                        <p:tav tm="0">
                                          <p:val>
                                            <p:strVal val="#ppt_x"/>
                                          </p:val>
                                        </p:tav>
                                        <p:tav tm="100000">
                                          <p:val>
                                            <p:strVal val="#ppt_x"/>
                                          </p:val>
                                        </p:tav>
                                      </p:tavLst>
                                    </p:anim>
                                    <p:anim calcmode="lin" valueType="num">
                                      <p:cBhvr additive="base">
                                        <p:cTn id="14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126"/>
                                        </p:tgtEl>
                                        <p:attrNameLst>
                                          <p:attrName>style.visibility</p:attrName>
                                        </p:attrNameLst>
                                      </p:cBhvr>
                                      <p:to>
                                        <p:strVal val="visible"/>
                                      </p:to>
                                    </p:set>
                                    <p:animEffect transition="in" filter="blinds(horizontal)">
                                      <p:cBhvr>
                                        <p:cTn id="153" dur="500"/>
                                        <p:tgtEl>
                                          <p:spTgt spid="126"/>
                                        </p:tgtEl>
                                      </p:cBhvr>
                                    </p:animEffect>
                                  </p:childTnLst>
                                </p:cTn>
                              </p:par>
                              <p:par>
                                <p:cTn id="154" presetID="3" presetClass="entr" presetSubtype="10" fill="hold" nodeType="withEffect">
                                  <p:stCondLst>
                                    <p:cond delay="0"/>
                                  </p:stCondLst>
                                  <p:childTnLst>
                                    <p:set>
                                      <p:cBhvr>
                                        <p:cTn id="155" dur="1" fill="hold">
                                          <p:stCondLst>
                                            <p:cond delay="0"/>
                                          </p:stCondLst>
                                        </p:cTn>
                                        <p:tgtEl>
                                          <p:spTgt spid="75"/>
                                        </p:tgtEl>
                                        <p:attrNameLst>
                                          <p:attrName>style.visibility</p:attrName>
                                        </p:attrNameLst>
                                      </p:cBhvr>
                                      <p:to>
                                        <p:strVal val="visible"/>
                                      </p:to>
                                    </p:set>
                                    <p:animEffect transition="in" filter="blinds(horizontal)">
                                      <p:cBhvr>
                                        <p:cTn id="156" dur="500"/>
                                        <p:tgtEl>
                                          <p:spTgt spid="75"/>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blinds(horizontal)">
                                      <p:cBhvr>
                                        <p:cTn id="161" dur="500"/>
                                        <p:tgtEl>
                                          <p:spTgt spid="119"/>
                                        </p:tgtEl>
                                      </p:cBhvr>
                                    </p:animEffect>
                                  </p:childTnLst>
                                </p:cTn>
                              </p:par>
                              <p:par>
                                <p:cTn id="162" presetID="3" presetClass="entr" presetSubtype="10"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blinds(horizontal)">
                                      <p:cBhvr>
                                        <p:cTn id="164" dur="500"/>
                                        <p:tgtEl>
                                          <p:spTgt spid="103"/>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128"/>
                                        </p:tgtEl>
                                        <p:attrNameLst>
                                          <p:attrName>style.visibility</p:attrName>
                                        </p:attrNameLst>
                                      </p:cBhvr>
                                      <p:to>
                                        <p:strVal val="visible"/>
                                      </p:to>
                                    </p:set>
                                    <p:animEffect transition="in" filter="blinds(horizontal)">
                                      <p:cBhvr>
                                        <p:cTn id="169" dur="500"/>
                                        <p:tgtEl>
                                          <p:spTgt spid="128"/>
                                        </p:tgtEl>
                                      </p:cBhvr>
                                    </p:animEffect>
                                  </p:childTnLst>
                                </p:cTn>
                              </p:par>
                              <p:par>
                                <p:cTn id="170" presetID="3" presetClass="entr" presetSubtype="10" fill="hold" nodeType="with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blinds(horizontal)">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nodeType="clickEffect">
                                  <p:stCondLst>
                                    <p:cond delay="0"/>
                                  </p:stCondLst>
                                  <p:childTnLst>
                                    <p:set>
                                      <p:cBhvr>
                                        <p:cTn id="176" dur="1" fill="hold">
                                          <p:stCondLst>
                                            <p:cond delay="0"/>
                                          </p:stCondLst>
                                        </p:cTn>
                                        <p:tgtEl>
                                          <p:spTgt spid="130"/>
                                        </p:tgtEl>
                                        <p:attrNameLst>
                                          <p:attrName>style.visibility</p:attrName>
                                        </p:attrNameLst>
                                      </p:cBhvr>
                                      <p:to>
                                        <p:strVal val="visible"/>
                                      </p:to>
                                    </p:set>
                                    <p:animEffect transition="in" filter="blinds(horizontal)">
                                      <p:cBhvr>
                                        <p:cTn id="17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P spid="29" grpId="0"/>
      <p:bldP spid="67" grpId="0"/>
      <p:bldP spid="68" grpId="0"/>
      <p:bldP spid="73" grpId="0"/>
      <p:bldP spid="74" grpId="0"/>
      <p:bldP spid="76" grpId="0"/>
      <p:bldP spid="77" grpId="0" animBg="1"/>
      <p:bldP spid="78" grpId="0" animBg="1"/>
      <p:bldP spid="79" grpId="0" animBg="1"/>
      <p:bldP spid="82" grpId="0"/>
      <p:bldP spid="83" grpId="0"/>
      <p:bldP spid="84" grpId="0"/>
      <p:bldP spid="85" grpId="0" animBg="1"/>
      <p:bldP spid="86" grpId="0" animBg="1"/>
      <p:bldP spid="87" grpId="0" animBg="1"/>
      <p:bldP spid="89" grpId="0"/>
      <p:bldP spid="90" grpId="0"/>
      <p:bldP spid="91" grpId="0"/>
      <p:bldP spid="92" grpId="0"/>
      <p:bldP spid="93" grpId="0" animBg="1"/>
      <p:bldP spid="94" grpId="0" animBg="1"/>
      <p:bldP spid="95" grpId="0" animBg="1"/>
      <p:bldP spid="96" grpId="0" animBg="1"/>
      <p:bldP spid="119" grpId="0" animBg="1"/>
      <p:bldP spid="126" grpId="0" animBg="1"/>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1219200" y="2362200"/>
            <a:ext cx="1524000" cy="58212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Inference in LRR</a:t>
            </a:r>
            <a:endParaRPr lang="en-US" dirty="0"/>
          </a:p>
        </p:txBody>
      </p:sp>
      <p:sp>
        <p:nvSpPr>
          <p:cNvPr id="3" name="Content Placeholder 2"/>
          <p:cNvSpPr>
            <a:spLocks noGrp="1"/>
          </p:cNvSpPr>
          <p:nvPr>
            <p:ph idx="1"/>
          </p:nvPr>
        </p:nvSpPr>
        <p:spPr/>
        <p:txBody>
          <a:bodyPr/>
          <a:lstStyle/>
          <a:p>
            <a:r>
              <a:rPr lang="en-US" dirty="0" smtClean="0"/>
              <a:t>Aspect rating</a:t>
            </a:r>
          </a:p>
          <a:p>
            <a:pPr lvl="1"/>
            <a:r>
              <a:rPr lang="en-US" dirty="0" smtClean="0"/>
              <a:t> </a:t>
            </a:r>
          </a:p>
          <a:p>
            <a:r>
              <a:rPr lang="en-US" dirty="0" smtClean="0"/>
              <a:t>Aspect weight</a:t>
            </a:r>
          </a:p>
          <a:p>
            <a:pPr lvl="1"/>
            <a:r>
              <a:rPr lang="en-US" dirty="0" smtClean="0"/>
              <a:t>Maximum a posteriori estimation</a:t>
            </a:r>
          </a:p>
          <a:p>
            <a:pPr lvl="1"/>
            <a:endParaRPr lang="en-US" dirty="0"/>
          </a:p>
        </p:txBody>
      </p:sp>
      <p:sp>
        <p:nvSpPr>
          <p:cNvPr id="6" name="Slide Number Placeholder 5"/>
          <p:cNvSpPr>
            <a:spLocks noGrp="1"/>
          </p:cNvSpPr>
          <p:nvPr>
            <p:ph type="sldNum" sz="quarter" idx="12"/>
          </p:nvPr>
        </p:nvSpPr>
        <p:spPr/>
        <p:txBody>
          <a:bodyPr/>
          <a:lstStyle/>
          <a:p>
            <a:fld id="{AC00994B-6366-44A2-8E34-6A872EB414EF}" type="slidenum">
              <a:rPr lang="en-US" smtClean="0"/>
              <a:pPr/>
              <a:t>7</a:t>
            </a:fld>
            <a:endParaRPr lang="en-US"/>
          </a:p>
        </p:txBody>
      </p:sp>
      <p:pic>
        <p:nvPicPr>
          <p:cNvPr id="3074" name="Picture 2"/>
          <p:cNvPicPr>
            <a:picLocks noChangeAspect="1" noChangeArrowheads="1"/>
          </p:cNvPicPr>
          <p:nvPr/>
        </p:nvPicPr>
        <p:blipFill>
          <a:blip r:embed="rId4" cstate="print"/>
          <a:srcRect/>
          <a:stretch>
            <a:fillRect/>
          </a:stretch>
        </p:blipFill>
        <p:spPr bwMode="auto">
          <a:xfrm>
            <a:off x="1600200" y="3810000"/>
            <a:ext cx="5038334" cy="2286000"/>
          </a:xfrm>
          <a:prstGeom prst="rect">
            <a:avLst/>
          </a:prstGeom>
          <a:noFill/>
          <a:ln w="9525">
            <a:noFill/>
            <a:miter lim="800000"/>
            <a:headEnd/>
            <a:tailEnd/>
          </a:ln>
        </p:spPr>
      </p:pic>
      <p:cxnSp>
        <p:nvCxnSpPr>
          <p:cNvPr id="10" name="Straight Connector 9"/>
          <p:cNvCxnSpPr/>
          <p:nvPr/>
        </p:nvCxnSpPr>
        <p:spPr>
          <a:xfrm>
            <a:off x="3581400" y="44958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9200" y="44958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0" y="4495800"/>
            <a:ext cx="838200" cy="369332"/>
          </a:xfrm>
          <a:prstGeom prst="rect">
            <a:avLst/>
          </a:prstGeom>
          <a:noFill/>
        </p:spPr>
        <p:txBody>
          <a:bodyPr wrap="square" rtlCol="0">
            <a:spAutoFit/>
          </a:bodyPr>
          <a:lstStyle/>
          <a:p>
            <a:r>
              <a:rPr lang="en-US" dirty="0" smtClean="0">
                <a:solidFill>
                  <a:srgbClr val="FF0000"/>
                </a:solidFill>
              </a:rPr>
              <a:t>prior</a:t>
            </a:r>
            <a:endParaRPr lang="en-US" dirty="0">
              <a:solidFill>
                <a:srgbClr val="FF0000"/>
              </a:solidFill>
            </a:endParaRPr>
          </a:p>
        </p:txBody>
      </p:sp>
      <p:sp>
        <p:nvSpPr>
          <p:cNvPr id="14" name="TextBox 13"/>
          <p:cNvSpPr txBox="1"/>
          <p:nvPr/>
        </p:nvSpPr>
        <p:spPr>
          <a:xfrm>
            <a:off x="5181600" y="4495800"/>
            <a:ext cx="1447800" cy="369332"/>
          </a:xfrm>
          <a:prstGeom prst="rect">
            <a:avLst/>
          </a:prstGeom>
          <a:noFill/>
        </p:spPr>
        <p:txBody>
          <a:bodyPr wrap="square" rtlCol="0">
            <a:spAutoFit/>
          </a:bodyPr>
          <a:lstStyle/>
          <a:p>
            <a:r>
              <a:rPr lang="en-US" dirty="0" smtClean="0">
                <a:solidFill>
                  <a:srgbClr val="FF0000"/>
                </a:solidFill>
              </a:rPr>
              <a:t>likelihood</a:t>
            </a:r>
            <a:endParaRPr lang="en-US" dirty="0">
              <a:solidFill>
                <a:srgbClr val="FF0000"/>
              </a:solidFill>
            </a:endParaRPr>
          </a:p>
        </p:txBody>
      </p:sp>
    </p:spTree>
  </p:cSld>
  <p:clrMapOvr>
    <a:masterClrMapping/>
  </p:clrMapOvr>
  <p:transition advTm="2301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Maximum Likelihood Estimation</a:t>
            </a:r>
          </a:p>
          <a:p>
            <a:pPr lvl="1"/>
            <a:r>
              <a:rPr lang="en-US" dirty="0"/>
              <a:t> </a:t>
            </a:r>
            <a:endParaRPr lang="en-US" dirty="0" smtClean="0"/>
          </a:p>
          <a:p>
            <a:pPr lvl="1"/>
            <a:r>
              <a:rPr lang="en-US" dirty="0" smtClean="0"/>
              <a:t>EM-style algorithm</a:t>
            </a:r>
          </a:p>
          <a:p>
            <a:pPr lvl="2"/>
            <a:r>
              <a:rPr lang="en-US" i="1" dirty="0" smtClean="0"/>
              <a:t>E-step</a:t>
            </a:r>
            <a:r>
              <a:rPr lang="en-US" dirty="0" smtClean="0"/>
              <a:t>: infer aspect rating </a:t>
            </a:r>
            <a:r>
              <a:rPr lang="en-US" i="1" dirty="0" err="1" smtClean="0"/>
              <a:t>s</a:t>
            </a:r>
            <a:r>
              <a:rPr lang="en-US" i="1" baseline="-25000" dirty="0" err="1" smtClean="0"/>
              <a:t>d</a:t>
            </a:r>
            <a:r>
              <a:rPr lang="en-US" dirty="0" smtClean="0"/>
              <a:t> and weight </a:t>
            </a:r>
            <a:r>
              <a:rPr lang="en-US" i="1" dirty="0" smtClean="0"/>
              <a:t>a</a:t>
            </a:r>
            <a:r>
              <a:rPr lang="en-US" i="1" baseline="-25000" dirty="0" smtClean="0"/>
              <a:t>d</a:t>
            </a:r>
            <a:r>
              <a:rPr lang="en-US" dirty="0" smtClean="0"/>
              <a:t> based on current model parameter</a:t>
            </a:r>
          </a:p>
          <a:p>
            <a:pPr lvl="2"/>
            <a:r>
              <a:rPr lang="en-US" i="1" dirty="0" smtClean="0"/>
              <a:t>M-step</a:t>
            </a:r>
            <a:r>
              <a:rPr lang="en-US" dirty="0" smtClean="0"/>
              <a:t>: update model parameter by maximizing the complete likelihood</a:t>
            </a:r>
          </a:p>
          <a:p>
            <a:pPr lvl="2"/>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219199" y="2362200"/>
            <a:ext cx="3962401" cy="55033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Model Estimation</a:t>
            </a:r>
            <a:endParaRPr lang="en-US" dirty="0"/>
          </a:p>
        </p:txBody>
      </p:sp>
      <p:sp>
        <p:nvSpPr>
          <p:cNvPr id="5" name="Slide Number Placeholder 4"/>
          <p:cNvSpPr>
            <a:spLocks noGrp="1"/>
          </p:cNvSpPr>
          <p:nvPr>
            <p:ph type="sldNum" sz="quarter" idx="12"/>
          </p:nvPr>
        </p:nvSpPr>
        <p:spPr/>
        <p:txBody>
          <a:bodyPr/>
          <a:lstStyle/>
          <a:p>
            <a:fld id="{AC00994B-6366-44A2-8E34-6A872EB414EF}" type="slidenum">
              <a:rPr lang="en-US" smtClean="0"/>
              <a:pPr/>
              <a:t>8</a:t>
            </a:fld>
            <a:endParaRPr lang="en-US"/>
          </a:p>
        </p:txBody>
      </p:sp>
    </p:spTree>
  </p:cSld>
  <p:clrMapOvr>
    <a:masterClrMapping/>
  </p:clrMapOvr>
  <p:transition advTm="2249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 in LRR</a:t>
            </a:r>
            <a:endParaRPr lang="en-US" dirty="0"/>
          </a:p>
        </p:txBody>
      </p:sp>
      <p:sp>
        <p:nvSpPr>
          <p:cNvPr id="4" name="Slide Number Placeholder 3"/>
          <p:cNvSpPr>
            <a:spLocks noGrp="1"/>
          </p:cNvSpPr>
          <p:nvPr>
            <p:ph type="sldNum" sz="quarter" idx="12"/>
          </p:nvPr>
        </p:nvSpPr>
        <p:spPr/>
        <p:txBody>
          <a:bodyPr/>
          <a:lstStyle/>
          <a:p>
            <a:fld id="{AC00994B-6366-44A2-8E34-6A872EB414EF}" type="slidenum">
              <a:rPr lang="en-US" smtClean="0"/>
              <a:pPr/>
              <a:t>9</a:t>
            </a:fld>
            <a:endParaRPr lang="en-US"/>
          </a:p>
        </p:txBody>
      </p:sp>
      <p:pic>
        <p:nvPicPr>
          <p:cNvPr id="5" name="Picture 8"/>
          <p:cNvPicPr>
            <a:picLocks noChangeAspect="1" noChangeArrowheads="1"/>
          </p:cNvPicPr>
          <p:nvPr/>
        </p:nvPicPr>
        <p:blipFill>
          <a:blip r:embed="rId4" cstate="print"/>
          <a:srcRect/>
          <a:stretch>
            <a:fillRect/>
          </a:stretch>
        </p:blipFill>
        <p:spPr bwMode="auto">
          <a:xfrm>
            <a:off x="609600" y="2362200"/>
            <a:ext cx="4267200" cy="2144889"/>
          </a:xfrm>
          <a:prstGeom prst="rect">
            <a:avLst/>
          </a:prstGeom>
          <a:noFill/>
          <a:ln w="9525">
            <a:noFill/>
            <a:miter lim="800000"/>
            <a:headEnd/>
            <a:tailEnd/>
          </a:ln>
        </p:spPr>
      </p:pic>
      <p:sp>
        <p:nvSpPr>
          <p:cNvPr id="7" name="TextBox 6"/>
          <p:cNvSpPr txBox="1"/>
          <p:nvPr/>
        </p:nvSpPr>
        <p:spPr>
          <a:xfrm>
            <a:off x="4724400" y="1905000"/>
            <a:ext cx="3733800" cy="369332"/>
          </a:xfrm>
          <a:prstGeom prst="rect">
            <a:avLst/>
          </a:prstGeom>
          <a:noFill/>
        </p:spPr>
        <p:txBody>
          <a:bodyPr wrap="square" rtlCol="0">
            <a:spAutoFit/>
          </a:bodyPr>
          <a:lstStyle/>
          <a:p>
            <a:r>
              <a:rPr lang="en-US" i="1" dirty="0" err="1" smtClean="0"/>
              <a:t>v.s</a:t>
            </a:r>
            <a:r>
              <a:rPr lang="en-US" i="1" dirty="0" smtClean="0"/>
              <a:t>.</a:t>
            </a:r>
            <a:r>
              <a:rPr lang="en-US" dirty="0" smtClean="0"/>
              <a:t> Supervised learning</a:t>
            </a:r>
            <a:endParaRPr lang="en-US" dirty="0"/>
          </a:p>
        </p:txBody>
      </p:sp>
      <p:sp>
        <p:nvSpPr>
          <p:cNvPr id="8" name="TextBox 7"/>
          <p:cNvSpPr txBox="1"/>
          <p:nvPr/>
        </p:nvSpPr>
        <p:spPr>
          <a:xfrm>
            <a:off x="5638800" y="4114800"/>
            <a:ext cx="2438400" cy="369332"/>
          </a:xfrm>
          <a:prstGeom prst="rect">
            <a:avLst/>
          </a:prstGeom>
          <a:noFill/>
        </p:spPr>
        <p:txBody>
          <a:bodyPr wrap="square" rtlCol="0">
            <a:spAutoFit/>
          </a:bodyPr>
          <a:lstStyle/>
          <a:p>
            <a:r>
              <a:rPr lang="en-US" i="1" dirty="0" err="1" smtClean="0"/>
              <a:t>v.s</a:t>
            </a:r>
            <a:r>
              <a:rPr lang="en-US" i="1" dirty="0" smtClean="0"/>
              <a:t>.</a:t>
            </a:r>
            <a:r>
              <a:rPr lang="en-US" dirty="0" smtClean="0"/>
              <a:t> Topic Modeling</a:t>
            </a:r>
            <a:endParaRPr lang="en-US" dirty="0"/>
          </a:p>
        </p:txBody>
      </p:sp>
      <p:sp>
        <p:nvSpPr>
          <p:cNvPr id="9" name="TextBox 8"/>
          <p:cNvSpPr txBox="1"/>
          <p:nvPr/>
        </p:nvSpPr>
        <p:spPr>
          <a:xfrm>
            <a:off x="4267200" y="5334000"/>
            <a:ext cx="3733800" cy="369332"/>
          </a:xfrm>
          <a:prstGeom prst="rect">
            <a:avLst/>
          </a:prstGeom>
          <a:noFill/>
        </p:spPr>
        <p:txBody>
          <a:bodyPr wrap="square" rtlCol="0">
            <a:spAutoFit/>
          </a:bodyPr>
          <a:lstStyle/>
          <a:p>
            <a:r>
              <a:rPr lang="en-US" i="1" dirty="0" err="1" smtClean="0"/>
              <a:t>v.s</a:t>
            </a:r>
            <a:r>
              <a:rPr lang="en-US" i="1" dirty="0" smtClean="0"/>
              <a:t>.</a:t>
            </a:r>
            <a:r>
              <a:rPr lang="en-US" dirty="0" smtClean="0"/>
              <a:t> Unsupervised learning</a:t>
            </a:r>
            <a:endParaRPr lang="en-US" dirty="0"/>
          </a:p>
        </p:txBody>
      </p:sp>
      <p:cxnSp>
        <p:nvCxnSpPr>
          <p:cNvPr id="11" name="Straight Arrow Connector 10"/>
          <p:cNvCxnSpPr/>
          <p:nvPr/>
        </p:nvCxnSpPr>
        <p:spPr>
          <a:xfrm rot="5400000">
            <a:off x="3581400" y="2438400"/>
            <a:ext cx="12954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933700" y="4000500"/>
            <a:ext cx="1371600" cy="1295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3962400" y="3886200"/>
            <a:ext cx="1600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1981200" y="2286000"/>
            <a:ext cx="2743200" cy="1295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440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9.4"/>
</p:tagLst>
</file>

<file path=ppt/tags/tag10.xml><?xml version="1.0" encoding="utf-8"?>
<p:tagLst xmlns:a="http://schemas.openxmlformats.org/drawingml/2006/main" xmlns:r="http://schemas.openxmlformats.org/officeDocument/2006/relationships" xmlns:p="http://schemas.openxmlformats.org/presentationml/2006/main">
  <p:tag name="TIMING" val="|19.1"/>
</p:tagLst>
</file>

<file path=ppt/tags/tag11.xml><?xml version="1.0" encoding="utf-8"?>
<p:tagLst xmlns:a="http://schemas.openxmlformats.org/drawingml/2006/main" xmlns:r="http://schemas.openxmlformats.org/officeDocument/2006/relationships" xmlns:p="http://schemas.openxmlformats.org/presentationml/2006/main">
  <p:tag name="TIMING" val="|24"/>
</p:tagLst>
</file>

<file path=ppt/tags/tag12.xml><?xml version="1.0" encoding="utf-8"?>
<p:tagLst xmlns:a="http://schemas.openxmlformats.org/drawingml/2006/main" xmlns:r="http://schemas.openxmlformats.org/officeDocument/2006/relationships" xmlns:p="http://schemas.openxmlformats.org/presentationml/2006/main">
  <p:tag name="TIMING" val="|8.5|16.4|3.1"/>
</p:tagLst>
</file>

<file path=ppt/tags/tag13.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12.9|6.5|7|7.3|16.6"/>
</p:tagLst>
</file>

<file path=ppt/tags/tag3.xml><?xml version="1.0" encoding="utf-8"?>
<p:tagLst xmlns:a="http://schemas.openxmlformats.org/drawingml/2006/main" xmlns:r="http://schemas.openxmlformats.org/officeDocument/2006/relationships" xmlns:p="http://schemas.openxmlformats.org/presentationml/2006/main">
  <p:tag name="TIMING" val="|19.2|26.4|9"/>
</p:tagLst>
</file>

<file path=ppt/tags/tag4.xml><?xml version="1.0" encoding="utf-8"?>
<p:tagLst xmlns:a="http://schemas.openxmlformats.org/drawingml/2006/main" xmlns:r="http://schemas.openxmlformats.org/officeDocument/2006/relationships" xmlns:p="http://schemas.openxmlformats.org/presentationml/2006/main">
  <p:tag name="TIMING" val="|18.6|2.4|10.1|8.5|10.5"/>
</p:tagLst>
</file>

<file path=ppt/tags/tag5.xml><?xml version="1.0" encoding="utf-8"?>
<p:tagLst xmlns:a="http://schemas.openxmlformats.org/drawingml/2006/main" xmlns:r="http://schemas.openxmlformats.org/officeDocument/2006/relationships" xmlns:p="http://schemas.openxmlformats.org/presentationml/2006/main">
  <p:tag name="TIMING" val="|13.7|10.1|7.6|22.9|4.8"/>
</p:tagLst>
</file>

<file path=ppt/tags/tag6.xml><?xml version="1.0" encoding="utf-8"?>
<p:tagLst xmlns:a="http://schemas.openxmlformats.org/drawingml/2006/main" xmlns:r="http://schemas.openxmlformats.org/officeDocument/2006/relationships" xmlns:p="http://schemas.openxmlformats.org/presentationml/2006/main">
  <p:tag name="TIMING" val="|6.9|9.3|8.4"/>
</p:tagLst>
</file>

<file path=ppt/tags/tag7.xml><?xml version="1.0" encoding="utf-8"?>
<p:tagLst xmlns:a="http://schemas.openxmlformats.org/drawingml/2006/main" xmlns:r="http://schemas.openxmlformats.org/officeDocument/2006/relationships" xmlns:p="http://schemas.openxmlformats.org/presentationml/2006/main">
  <p:tag name="TIMING" val="|37.2"/>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30.8|5.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2355</TotalTime>
  <Words>1671</Words>
  <Application>Microsoft Office PowerPoint</Application>
  <PresentationFormat>On-screen Show (4:3)</PresentationFormat>
  <Paragraphs>370</Paragraphs>
  <Slides>17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Urban</vt:lpstr>
      <vt:lpstr>Equation</vt:lpstr>
      <vt:lpstr>Latent Aspect Rating Analysis on Review Text Data: A Rating Regression Approach</vt:lpstr>
      <vt:lpstr>Needs for automatic analysis!</vt:lpstr>
      <vt:lpstr> Needs for analyzing opinions at fine grained level of topical aspects!</vt:lpstr>
      <vt:lpstr>Needs for further analyzing aspect emphasis of each reviewer!</vt:lpstr>
      <vt:lpstr>Latent Aspect Rating Analysis</vt:lpstr>
      <vt:lpstr>Latent Rating Regression (LRR)</vt:lpstr>
      <vt:lpstr>Inference in LRR</vt:lpstr>
      <vt:lpstr>Model Estimation</vt:lpstr>
      <vt:lpstr>Discussions in LRR</vt:lpstr>
      <vt:lpstr>Qualitative Evaluation</vt:lpstr>
      <vt:lpstr>Qualitative Evaluation</vt:lpstr>
      <vt:lpstr>Quantitative Comparison with Other Methods</vt:lpstr>
      <vt:lpstr>Applications</vt:lpstr>
      <vt:lpstr>Applications</vt:lpstr>
      <vt:lpstr>Applications</vt:lpstr>
      <vt:lpstr>Conclusions</vt:lpstr>
      <vt:lpstr>Thank you!</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Latent Aspect Rating Analysis on Review Text Data: A Rating Regression Approach</dc:title>
  <dc:creator>Hongning</dc:creator>
  <cp:lastModifiedBy>Hongning</cp:lastModifiedBy>
  <cp:revision>190</cp:revision>
  <dcterms:created xsi:type="dcterms:W3CDTF">2010-07-14T14:47:04Z</dcterms:created>
  <dcterms:modified xsi:type="dcterms:W3CDTF">2010-07-27T15:29:41Z</dcterms:modified>
</cp:coreProperties>
</file>