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9" r:id="rId3"/>
    <p:sldId id="286" r:id="rId4"/>
    <p:sldId id="261" r:id="rId5"/>
    <p:sldId id="258" r:id="rId6"/>
    <p:sldId id="280" r:id="rId7"/>
    <p:sldId id="260" r:id="rId8"/>
    <p:sldId id="268" r:id="rId9"/>
    <p:sldId id="262" r:id="rId10"/>
    <p:sldId id="263" r:id="rId11"/>
    <p:sldId id="284" r:id="rId12"/>
    <p:sldId id="285" r:id="rId13"/>
    <p:sldId id="269" r:id="rId14"/>
    <p:sldId id="265" r:id="rId15"/>
    <p:sldId id="266" r:id="rId16"/>
    <p:sldId id="267" r:id="rId17"/>
    <p:sldId id="270" r:id="rId18"/>
    <p:sldId id="271" r:id="rId19"/>
    <p:sldId id="272" r:id="rId20"/>
    <p:sldId id="273" r:id="rId21"/>
    <p:sldId id="274" r:id="rId22"/>
    <p:sldId id="282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457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1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B22FB-284E-6F4A-8425-9B2AB92EE478}" type="datetimeFigureOut">
              <a:rPr lang="en-US" smtClean="0"/>
              <a:pPr/>
              <a:t>8/27/2011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56B8D-4097-4749-9D0B-56A144E0E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8CE81-E0B7-2848-B066-7D85E1FF8D1C}" type="datetimeFigureOut">
              <a:rPr lang="en-US" smtClean="0"/>
              <a:pPr/>
              <a:t>8/27/2011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E92EC-0FF9-BD4E-B119-2416168A6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B483-410A-0346-AE23-941454013A5F}" type="datetime1">
              <a:rPr lang="en-US" smtClean="0"/>
              <a:pPr/>
              <a:t>8/27/2011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588-2A4A-8048-BB1A-B7D0E86A3F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214" y="151889"/>
            <a:ext cx="437718" cy="566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15AE-20C9-A04F-AB98-7144D779282D}" type="datetime1">
              <a:rPr lang="en-US" smtClean="0"/>
              <a:pPr/>
              <a:t>8/27/2011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588-2A4A-8048-BB1A-B7D0E86A3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EF74-ABB6-3649-8AF8-71F9DABFEDE4}" type="datetime1">
              <a:rPr lang="en-US" smtClean="0"/>
              <a:pPr/>
              <a:t>8/27/2011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588-2A4A-8048-BB1A-B7D0E86A3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16F1-A049-8F48-87DC-FBFABEF02D43}" type="datetime1">
              <a:rPr lang="en-US" smtClean="0"/>
              <a:pPr/>
              <a:t>8/27/2011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588-2A4A-8048-BB1A-B7D0E86A3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BA24-2402-644F-A981-E5DD3B6EF185}" type="datetime1">
              <a:rPr lang="en-US" smtClean="0"/>
              <a:pPr/>
              <a:t>8/27/2011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588-2A4A-8048-BB1A-B7D0E86A3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2B19-30CC-724D-BE27-555DDF726AAD}" type="datetime1">
              <a:rPr lang="en-US" smtClean="0"/>
              <a:pPr/>
              <a:t>8/27/2011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588-2A4A-8048-BB1A-B7D0E86A3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04FA-8F66-B944-9387-64F31B7D42A5}" type="datetime1">
              <a:rPr lang="en-US" smtClean="0"/>
              <a:pPr/>
              <a:t>8/27/2011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588-2A4A-8048-BB1A-B7D0E86A3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8BFC-B139-3341-8A10-CE111313ED3B}" type="datetime1">
              <a:rPr lang="en-US" smtClean="0"/>
              <a:pPr/>
              <a:t>8/27/2011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588-2A4A-8048-BB1A-B7D0E86A3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24DA-F284-FA45-9644-1C70D777B9F3}" type="datetime1">
              <a:rPr lang="en-US" smtClean="0"/>
              <a:pPr/>
              <a:t>8/27/2011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588-2A4A-8048-BB1A-B7D0E86A3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B3DE-3517-9542-8E31-11D82E2E0EAE}" type="datetime1">
              <a:rPr lang="en-US" smtClean="0"/>
              <a:pPr/>
              <a:t>8/27/2011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588-2A4A-8048-BB1A-B7D0E86A3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9399-8381-C646-B88D-611C5E4004EF}" type="datetime1">
              <a:rPr lang="en-US" smtClean="0"/>
              <a:pPr/>
              <a:t>8/27/2011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588-2A4A-8048-BB1A-B7D0E86A3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673D8-9544-6448-B00C-D6DC6222CA36}" type="datetime1">
              <a:rPr lang="en-US" smtClean="0"/>
              <a:pPr/>
              <a:t>8/27/2011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F5588-2A4A-8048-BB1A-B7D0E86A3F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58214" y="151889"/>
            <a:ext cx="437718" cy="5669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6.png"/><Relationship Id="rId5" Type="http://schemas.openxmlformats.org/officeDocument/2006/relationships/image" Target="../media/image27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597" y="2951003"/>
            <a:ext cx="8371335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Latent Aspect Rating Analysis without Aspect Keyword Supervision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789" y="4746711"/>
            <a:ext cx="7264123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Hongning Wang,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Yue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Lu,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ChengXiang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Zhai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{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wang296,yuelu2,czhai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}@cs.uiuc.edu</a:t>
            </a: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of Computer Science University of Illinois at Urbana-Champaign Urbana IL, 61801 USA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588-2A4A-8048-BB1A-B7D0E86A3FD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advTm="1733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1-08-11 at 2.38.0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638" y="2484509"/>
            <a:ext cx="2380927" cy="548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Latent Aspect Rating Analysis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Unified framework</a:t>
            </a:r>
            <a:endParaRPr lang="en-US" dirty="0"/>
          </a:p>
        </p:txBody>
      </p:sp>
      <p:pic>
        <p:nvPicPr>
          <p:cNvPr id="6" name="Picture 5" descr="Screen shot 2011-08-11 at 2.30.34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482" y="3475386"/>
            <a:ext cx="4747389" cy="17373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5485" y="2984279"/>
            <a:ext cx="311314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Excellent </a:t>
            </a:r>
            <a:r>
              <a:rPr lang="en-US" sz="1600" dirty="0">
                <a:solidFill>
                  <a:srgbClr val="008000"/>
                </a:solidFill>
              </a:rPr>
              <a:t>location in walking distance </a:t>
            </a:r>
            <a:r>
              <a:rPr lang="en-US" sz="1600" dirty="0"/>
              <a:t>to Tiananmen Square and </a:t>
            </a:r>
            <a:r>
              <a:rPr lang="en-US" sz="1600" dirty="0">
                <a:solidFill>
                  <a:srgbClr val="008000"/>
                </a:solidFill>
              </a:rPr>
              <a:t>shopping streets</a:t>
            </a:r>
            <a:r>
              <a:rPr lang="en-US" sz="1600" dirty="0"/>
              <a:t>.</a:t>
            </a:r>
            <a:r>
              <a:rPr lang="en-US" sz="1600" dirty="0" smtClean="0"/>
              <a:t> That’s the best part of this </a:t>
            </a:r>
            <a:r>
              <a:rPr lang="en-US" sz="1600" dirty="0" err="1" smtClean="0"/>
              <a:t>hotel! </a:t>
            </a:r>
            <a:r>
              <a:rPr lang="en-US" sz="1600" dirty="0" err="1"/>
              <a:t>The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rooms are getting really old</a:t>
            </a:r>
            <a:r>
              <a:rPr lang="en-US" sz="1600" dirty="0"/>
              <a:t>. </a:t>
            </a:r>
            <a:r>
              <a:rPr lang="en-US" sz="1600" dirty="0">
                <a:solidFill>
                  <a:srgbClr val="FF0000"/>
                </a:solidFill>
              </a:rPr>
              <a:t>Bathroom was nasty. The fixtures were falling off, lots of cracks and everything looked dirty</a:t>
            </a:r>
            <a:r>
              <a:rPr lang="en-US" sz="1600" dirty="0" smtClean="0"/>
              <a:t>. I don’t think it worth the </a:t>
            </a:r>
            <a:r>
              <a:rPr lang="en-US" sz="1600" dirty="0" err="1" smtClean="0"/>
              <a:t>price. </a:t>
            </a:r>
            <a:r>
              <a:rPr lang="en-US" sz="1600" dirty="0" err="1" smtClean="0">
                <a:solidFill>
                  <a:srgbClr val="0000FF"/>
                </a:solidFill>
              </a:rPr>
              <a:t>Service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was the most disappointing part, especially the door men.</a:t>
            </a:r>
            <a:r>
              <a:rPr lang="en-US" sz="1600" dirty="0" smtClean="0">
                <a:solidFill>
                  <a:srgbClr val="0000FF"/>
                </a:solidFill>
              </a:rPr>
              <a:t> this </a:t>
            </a:r>
            <a:r>
              <a:rPr lang="en-US" sz="1600" dirty="0">
                <a:solidFill>
                  <a:srgbClr val="0000FF"/>
                </a:solidFill>
              </a:rPr>
              <a:t>is not how you treat guests, this is not hospitality.</a:t>
            </a:r>
          </a:p>
        </p:txBody>
      </p:sp>
      <p:pic>
        <p:nvPicPr>
          <p:cNvPr id="15" name="Picture 14" descr="Screen shot 2011-08-11 at 5.28.27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21" y="2514076"/>
            <a:ext cx="2474553" cy="484632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588-2A4A-8048-BB1A-B7D0E86A3FD5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rot="10800000" flipV="1">
            <a:off x="3656500" y="2984278"/>
            <a:ext cx="855339" cy="4022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 noChangeAspect="1"/>
          </p:cNvCxnSpPr>
          <p:nvPr/>
        </p:nvCxnSpPr>
        <p:spPr>
          <a:xfrm rot="16200000" flipV="1">
            <a:off x="5265823" y="3384190"/>
            <a:ext cx="1536925" cy="7371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1085278" y="1994289"/>
            <a:ext cx="6510509" cy="2387214"/>
            <a:chOff x="958278" y="2159389"/>
            <a:chExt cx="6510509" cy="2387214"/>
          </a:xfrm>
        </p:grpSpPr>
        <p:pic>
          <p:nvPicPr>
            <p:cNvPr id="12" name="Picture 11" descr="Screen shot 2011-08-11 at 2.39.13 AM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29596" y="2159389"/>
              <a:ext cx="3139191" cy="502920"/>
            </a:xfrm>
            <a:prstGeom prst="rect">
              <a:avLst/>
            </a:prstGeom>
          </p:spPr>
        </p:pic>
        <p:cxnSp>
          <p:nvCxnSpPr>
            <p:cNvPr id="49" name="Straight Arrow Connector 48"/>
            <p:cNvCxnSpPr>
              <a:cxnSpLocks noChangeAspect="1"/>
            </p:cNvCxnSpPr>
            <p:nvPr/>
          </p:nvCxnSpPr>
          <p:spPr>
            <a:xfrm rot="16200000" flipV="1">
              <a:off x="4082344" y="3034231"/>
              <a:ext cx="1938528" cy="10862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10800000" flipV="1">
              <a:off x="958278" y="2410847"/>
              <a:ext cx="3259625" cy="4639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5656" y="3386486"/>
            <a:ext cx="1799879" cy="553370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689638" y="3080774"/>
            <a:ext cx="1182334" cy="1338829"/>
            <a:chOff x="4689638" y="3080774"/>
            <a:chExt cx="1182334" cy="1338829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38700" y="3080774"/>
              <a:ext cx="1033272" cy="200716"/>
            </a:xfrm>
            <a:prstGeom prst="rect">
              <a:avLst/>
            </a:prstGeom>
          </p:spPr>
        </p:pic>
        <p:cxnSp>
          <p:nvCxnSpPr>
            <p:cNvPr id="62" name="Straight Arrow Connector 61"/>
            <p:cNvCxnSpPr>
              <a:cxnSpLocks noChangeAspect="1"/>
            </p:cNvCxnSpPr>
            <p:nvPr/>
          </p:nvCxnSpPr>
          <p:spPr>
            <a:xfrm rot="16200000" flipV="1">
              <a:off x="4588445" y="3823024"/>
              <a:ext cx="1060704" cy="1324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cxnSpLocks/>
            </p:cNvCxnSpPr>
            <p:nvPr/>
          </p:nvCxnSpPr>
          <p:spPr>
            <a:xfrm rot="5400000">
              <a:off x="4649790" y="3252195"/>
              <a:ext cx="174140" cy="944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/>
          <p:cNvCxnSpPr/>
          <p:nvPr/>
        </p:nvCxnSpPr>
        <p:spPr>
          <a:xfrm rot="5400000">
            <a:off x="5623446" y="4502885"/>
            <a:ext cx="2258096" cy="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87278" y="6126163"/>
            <a:ext cx="273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Rating prediction module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643632" y="6126163"/>
            <a:ext cx="273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Aspect modeling module</a:t>
            </a:r>
            <a:endParaRPr lang="en-US" dirty="0"/>
          </a:p>
        </p:txBody>
      </p:sp>
      <p:cxnSp>
        <p:nvCxnSpPr>
          <p:cNvPr id="40" name="Straight Arrow Connector 39"/>
          <p:cNvCxnSpPr>
            <a:stCxn id="34" idx="0"/>
          </p:cNvCxnSpPr>
          <p:nvPr/>
        </p:nvCxnSpPr>
        <p:spPr>
          <a:xfrm rot="5400000" flipH="1" flipV="1">
            <a:off x="5131194" y="5535641"/>
            <a:ext cx="913417" cy="267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V="1">
            <a:off x="7422537" y="5503153"/>
            <a:ext cx="913418" cy="3326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74055" y="3982039"/>
            <a:ext cx="4638887" cy="1912129"/>
            <a:chOff x="3044035" y="3150764"/>
            <a:chExt cx="4638887" cy="1912129"/>
          </a:xfrm>
        </p:grpSpPr>
        <p:pic>
          <p:nvPicPr>
            <p:cNvPr id="10" name="Picture 9" descr="Screen shot 2011-08-11 at 2.37.00 AM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87882" y="4514253"/>
              <a:ext cx="3495040" cy="548640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 rot="10800000" flipV="1">
              <a:off x="6286499" y="4014871"/>
              <a:ext cx="635003" cy="4993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3044035" y="3150764"/>
              <a:ext cx="1012629" cy="1912129"/>
              <a:chOff x="3044035" y="3150764"/>
              <a:chExt cx="1012629" cy="1912129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rot="10800000">
                <a:off x="3044036" y="4014872"/>
                <a:ext cx="1012628" cy="79844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rot="10800000" flipV="1">
                <a:off x="3044035" y="4813308"/>
                <a:ext cx="1012626" cy="24958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rot="16200000" flipV="1">
                <a:off x="2719078" y="3475723"/>
                <a:ext cx="1662545" cy="101262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</p:cSld>
  <p:clrMapOvr>
    <a:masterClrMapping/>
  </p:clrMapOvr>
  <p:transition advTm="1110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601362" cy="4525963"/>
          </a:xfrm>
        </p:spPr>
        <p:txBody>
          <a:bodyPr/>
          <a:lstStyle/>
          <a:p>
            <a:r>
              <a:rPr lang="en-US" dirty="0" smtClean="0"/>
              <a:t>Aspect modeling part</a:t>
            </a:r>
          </a:p>
          <a:p>
            <a:pPr lvl="1"/>
            <a:r>
              <a:rPr lang="en-US" dirty="0" smtClean="0"/>
              <a:t>Identify word usage pattern</a:t>
            </a:r>
          </a:p>
          <a:p>
            <a:pPr lvl="1"/>
            <a:r>
              <a:rPr lang="en-US" dirty="0" smtClean="0"/>
              <a:t>Leverage opinion ratings to analyze text content</a:t>
            </a:r>
          </a:p>
          <a:p>
            <a:r>
              <a:rPr lang="en-US" dirty="0" smtClean="0"/>
              <a:t>Rating analyzing part</a:t>
            </a:r>
          </a:p>
          <a:p>
            <a:pPr lvl="1"/>
            <a:r>
              <a:rPr lang="en-US" dirty="0" smtClean="0"/>
              <a:t>Model uncertainty from aspect segmentation</a:t>
            </a:r>
          </a:p>
          <a:p>
            <a:pPr lvl="1"/>
            <a:r>
              <a:rPr lang="en-US" dirty="0" smtClean="0"/>
              <a:t>Informative feedback for aspect segmentation </a:t>
            </a:r>
            <a:endParaRPr lang="en-US" dirty="0"/>
          </a:p>
        </p:txBody>
      </p:sp>
      <p:pic>
        <p:nvPicPr>
          <p:cNvPr id="5" name="Picture 4" descr="Screen shot 2011-08-11 at 2.30.3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891254"/>
            <a:ext cx="4581948" cy="1676815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4798503" y="2391446"/>
            <a:ext cx="2298583" cy="1348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546600" y="4287530"/>
            <a:ext cx="1257300" cy="9421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588-2A4A-8048-BB1A-B7D0E86A3FD5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42000" y="3771900"/>
            <a:ext cx="2057400" cy="1588"/>
          </a:xfrm>
          <a:prstGeom prst="line">
            <a:avLst/>
          </a:prstGeom>
          <a:ln w="3175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16"/>
          <p:cNvGrpSpPr/>
          <p:nvPr/>
        </p:nvGrpSpPr>
        <p:grpSpPr>
          <a:xfrm>
            <a:off x="7303625" y="4394895"/>
            <a:ext cx="1909618" cy="1015554"/>
            <a:chOff x="6830280" y="4568070"/>
            <a:chExt cx="1909618" cy="1015554"/>
          </a:xfrm>
        </p:grpSpPr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6870089" y="4898881"/>
              <a:ext cx="661624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830280" y="5183514"/>
              <a:ext cx="19096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bridge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Discussion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LARAM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Predict aspect ratings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498975" cy="639762"/>
          </a:xfrm>
        </p:spPr>
        <p:txBody>
          <a:bodyPr>
            <a:normAutofit/>
          </a:bodyPr>
          <a:lstStyle/>
          <a:p>
            <a:r>
              <a:rPr lang="en-US" dirty="0" err="1" smtClean="0"/>
              <a:t>sLDA</a:t>
            </a:r>
            <a:r>
              <a:rPr lang="en-US" dirty="0" smtClean="0"/>
              <a:t> (</a:t>
            </a:r>
            <a:r>
              <a:rPr lang="en-US" dirty="0" err="1" smtClean="0"/>
              <a:t>Blei</a:t>
            </a:r>
            <a:r>
              <a:rPr lang="en-US" dirty="0" smtClean="0"/>
              <a:t>, D.M. et al., 2002)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Predict overall ratings</a:t>
            </a:r>
            <a:endParaRPr lang="en-US" dirty="0"/>
          </a:p>
        </p:txBody>
      </p:sp>
      <p:pic>
        <p:nvPicPr>
          <p:cNvPr id="10" name="Picture 9" descr="Screen shot 2011-08-11 at 6.19.50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890" y="2314575"/>
            <a:ext cx="2948545" cy="1469562"/>
          </a:xfrm>
          <a:prstGeom prst="rect">
            <a:avLst/>
          </a:prstGeom>
        </p:spPr>
      </p:pic>
      <p:pic>
        <p:nvPicPr>
          <p:cNvPr id="11" name="Picture 10" descr="Screen shot 2011-08-11 at 2.30.34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65" y="2327275"/>
            <a:ext cx="4015623" cy="146956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588-2A4A-8048-BB1A-B7D0E86A3FD5}" type="slidenum">
              <a:rPr lang="en-US" smtClean="0"/>
              <a:pPr/>
              <a:t>12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302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Discussion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LARAM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Jointly model aspects and aspect rating/weights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498975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LRR (Wang et al., 2010)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Segmented aspects from previous step</a:t>
            </a:r>
            <a:endParaRPr lang="en-US" dirty="0"/>
          </a:p>
        </p:txBody>
      </p:sp>
      <p:pic>
        <p:nvPicPr>
          <p:cNvPr id="11" name="Picture 10" descr="Screen shot 2011-08-11 at 2.30.3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65" y="2327275"/>
            <a:ext cx="4015623" cy="146956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588-2A4A-8048-BB1A-B7D0E86A3FD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150" y="2343326"/>
            <a:ext cx="2927350" cy="14662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56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Variational</a:t>
            </a:r>
            <a:r>
              <a:rPr lang="en-US" dirty="0" smtClean="0"/>
              <a:t> inference</a:t>
            </a:r>
          </a:p>
          <a:p>
            <a:pPr lvl="1"/>
            <a:r>
              <a:rPr lang="en-US" dirty="0" smtClean="0"/>
              <a:t>Maximize lower bound of log-likelihood function</a:t>
            </a:r>
          </a:p>
          <a:p>
            <a:pPr lvl="1"/>
            <a:endParaRPr lang="en-US" sz="36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Bridge: topic assignment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862" y="2701019"/>
            <a:ext cx="6620878" cy="16733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Inference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115279" y="3917843"/>
            <a:ext cx="605911" cy="11651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280491" y="4346431"/>
            <a:ext cx="605911" cy="11651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127" y="4473664"/>
            <a:ext cx="862835" cy="32004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588-2A4A-8048-BB1A-B7D0E86A3FD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676" y="4848679"/>
            <a:ext cx="6762383" cy="16002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588340" y="5414877"/>
            <a:ext cx="5527192" cy="369332"/>
            <a:chOff x="3613740" y="5414877"/>
            <a:chExt cx="5527192" cy="369332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613740" y="5622633"/>
              <a:ext cx="3254664" cy="1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6949219" y="5414877"/>
              <a:ext cx="21917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Aspect modeling part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24000" y="6239367"/>
            <a:ext cx="7570826" cy="369332"/>
            <a:chOff x="1600200" y="6010767"/>
            <a:chExt cx="7570826" cy="369332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600200" y="6257067"/>
              <a:ext cx="5349019" cy="1588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7024284" y="6010767"/>
              <a:ext cx="21467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Rating analyzing part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1014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5019" cy="4525963"/>
          </a:xfrm>
        </p:spPr>
        <p:txBody>
          <a:bodyPr/>
          <a:lstStyle/>
          <a:p>
            <a:r>
              <a:rPr lang="en-US" dirty="0" smtClean="0"/>
              <a:t>Posterior constrained expectation maximization </a:t>
            </a:r>
          </a:p>
          <a:p>
            <a:pPr lvl="1"/>
            <a:r>
              <a:rPr lang="en-US" dirty="0" smtClean="0"/>
              <a:t>E-step: constrained posterior inference</a:t>
            </a:r>
          </a:p>
          <a:p>
            <a:pPr lvl="1"/>
            <a:r>
              <a:rPr lang="en-US" dirty="0" smtClean="0"/>
              <a:t>M-step: maximizing log-likelihood of whole corpus</a:t>
            </a:r>
          </a:p>
          <a:p>
            <a:r>
              <a:rPr lang="en-US" dirty="0" smtClean="0"/>
              <a:t>Note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23958" y="4765303"/>
            <a:ext cx="3327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Uncertainty in aspect rating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70077" y="4754191"/>
            <a:ext cx="3639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Consistency with overall rating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64" y="3848099"/>
            <a:ext cx="7941354" cy="86868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048000" y="4651691"/>
            <a:ext cx="1290761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295358" y="4651691"/>
            <a:ext cx="3327942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588-2A4A-8048-BB1A-B7D0E86A3FD5}" type="slidenum">
              <a:rPr lang="en-US" smtClean="0"/>
              <a:pPr/>
              <a:t>15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978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3" grpId="2" uiExpand="1" build="p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Set</a:t>
            </a:r>
          </a:p>
          <a:p>
            <a:pPr lvl="1"/>
            <a:r>
              <a:rPr lang="en-US" dirty="0" smtClean="0"/>
              <a:t>Hotel reviews from </a:t>
            </a:r>
            <a:r>
              <a:rPr lang="en-US" dirty="0" err="1" smtClean="0"/>
              <a:t>tripadvisor</a:t>
            </a:r>
            <a:endParaRPr lang="en-US" dirty="0" smtClean="0"/>
          </a:p>
          <a:p>
            <a:pPr lvl="1"/>
            <a:r>
              <a:rPr lang="en-US" dirty="0" smtClean="0"/>
              <a:t>MP3 player reviews from </a:t>
            </a:r>
            <a:r>
              <a:rPr lang="en-US" dirty="0" err="1" smtClean="0"/>
              <a:t>amazon</a:t>
            </a:r>
            <a:endParaRPr lang="en-US" dirty="0" smtClean="0"/>
          </a:p>
        </p:txBody>
      </p:sp>
      <p:pic>
        <p:nvPicPr>
          <p:cNvPr id="5" name="Picture 4" descr="Screen shot 2011-08-11 at 6.51.3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12" y="3846888"/>
            <a:ext cx="7667064" cy="153867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588-2A4A-8048-BB1A-B7D0E86A3FD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advTm="3467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Amazon reviews: no guidance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588-2A4A-8048-BB1A-B7D0E86A3FD5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72939" y="6138084"/>
            <a:ext cx="4135562" cy="473210"/>
            <a:chOff x="588839" y="5642784"/>
            <a:chExt cx="4135562" cy="473210"/>
          </a:xfrm>
        </p:grpSpPr>
        <p:sp>
          <p:nvSpPr>
            <p:cNvPr id="7" name="TextBox 6"/>
            <p:cNvSpPr txBox="1"/>
            <p:nvPr/>
          </p:nvSpPr>
          <p:spPr>
            <a:xfrm>
              <a:off x="588839" y="5654329"/>
              <a:ext cx="15955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battery life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81646" y="5642784"/>
              <a:ext cx="14616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accessory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35219" y="5642784"/>
              <a:ext cx="11891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service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01576" y="6150784"/>
            <a:ext cx="3861951" cy="461665"/>
            <a:chOff x="4311076" y="5642784"/>
            <a:chExt cx="3861951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4311076" y="5642784"/>
              <a:ext cx="1759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</a:rPr>
                <a:t>file format</a:t>
              </a:r>
              <a:endParaRPr lang="en-US" sz="2400" dirty="0">
                <a:solidFill>
                  <a:srgbClr val="008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46173" y="5642784"/>
              <a:ext cx="11891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</a:rPr>
                <a:t>volume</a:t>
              </a:r>
              <a:endParaRPr lang="en-US" sz="2400" dirty="0">
                <a:solidFill>
                  <a:srgbClr val="008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83845" y="5642784"/>
              <a:ext cx="11891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</a:rPr>
                <a:t>video</a:t>
              </a:r>
              <a:endParaRPr lang="en-US" sz="24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39" y="2398222"/>
            <a:ext cx="7813924" cy="367714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97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Quantitative Evaluation of Aspect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Ground-truth: LDA topics with keywords prior for 7 aspects in hotel reviews</a:t>
            </a:r>
          </a:p>
          <a:p>
            <a:r>
              <a:rPr lang="en-US" sz="2800" dirty="0" smtClean="0"/>
              <a:t>Baseline: no prior LDA, </a:t>
            </a:r>
            <a:r>
              <a:rPr lang="en-US" sz="2800" dirty="0" err="1" smtClean="0"/>
              <a:t>sLDA</a:t>
            </a:r>
            <a:endParaRPr lang="en-US" sz="2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588-2A4A-8048-BB1A-B7D0E86A3FD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1996" y="3521550"/>
            <a:ext cx="7307328" cy="244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597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 Rating Prediction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Ground-truth: aspect rating in hotel reviews</a:t>
            </a:r>
          </a:p>
          <a:p>
            <a:r>
              <a:rPr lang="en-US" dirty="0" smtClean="0"/>
              <a:t>Baseline: LDA+LRR, </a:t>
            </a:r>
            <a:r>
              <a:rPr lang="en-US" dirty="0" err="1" smtClean="0"/>
              <a:t>sLDA+LRR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588-2A4A-8048-BB1A-B7D0E86A3FD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38" y="3133728"/>
            <a:ext cx="8183880" cy="2834828"/>
          </a:xfrm>
          <a:prstGeom prst="rect">
            <a:avLst/>
          </a:prstGeom>
        </p:spPr>
      </p:pic>
    </p:spTree>
  </p:cSld>
  <p:clrMapOvr>
    <a:masterClrMapping/>
  </p:clrMapOvr>
  <p:transition advTm="6073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50" y="385771"/>
            <a:ext cx="1800643" cy="224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133093" y="1197045"/>
            <a:ext cx="2247900" cy="2297826"/>
            <a:chOff x="1200150" y="3131922"/>
            <a:chExt cx="2247900" cy="22978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0150" y="3131922"/>
              <a:ext cx="2247900" cy="1905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828293" y="5029638"/>
              <a:ext cx="13124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Kindle 3</a:t>
              </a:r>
              <a:endParaRPr lang="en-US" sz="20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47679" y="1062038"/>
            <a:ext cx="2247900" cy="2420721"/>
            <a:chOff x="5318841" y="3036337"/>
            <a:chExt cx="2247900" cy="242072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18841" y="3036337"/>
              <a:ext cx="2247900" cy="1905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106532" y="5056948"/>
              <a:ext cx="13124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iPad</a:t>
              </a:r>
              <a:r>
                <a:rPr lang="en-US" sz="2000" dirty="0" smtClean="0"/>
                <a:t> 2</a:t>
              </a:r>
              <a:endParaRPr lang="en-US" sz="2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243216" y="1749179"/>
            <a:ext cx="797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V.S.</a:t>
            </a:r>
            <a:endParaRPr lang="en-US" sz="2800" dirty="0"/>
          </a:p>
        </p:txBody>
      </p:sp>
      <p:pic>
        <p:nvPicPr>
          <p:cNvPr id="14" name="Picture 13" descr="Screen shot 2011-08-12 at 2.58.18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174" y="3613645"/>
            <a:ext cx="4053533" cy="3218688"/>
          </a:xfrm>
          <a:prstGeom prst="rect">
            <a:avLst/>
          </a:prstGeom>
        </p:spPr>
      </p:pic>
      <p:pic>
        <p:nvPicPr>
          <p:cNvPr id="16" name="Picture 15" descr="Screen shot 2011-08-12 at 3.00.41 A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8649" y="3644185"/>
            <a:ext cx="4419600" cy="3200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04793" y="1587680"/>
            <a:ext cx="704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&lt;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6383784" y="6128799"/>
            <a:ext cx="2133600" cy="365125"/>
          </a:xfrm>
        </p:spPr>
        <p:txBody>
          <a:bodyPr/>
          <a:lstStyle/>
          <a:p>
            <a:fld id="{FA6F5588-2A4A-8048-BB1A-B7D0E86A3FD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5934" y="4148176"/>
            <a:ext cx="1089377" cy="2458975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65702" y="4186276"/>
            <a:ext cx="1089377" cy="2458975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214" y="151889"/>
            <a:ext cx="437718" cy="5669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38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5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 Rating Prediction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Baseline: </a:t>
            </a:r>
            <a:r>
              <a:rPr lang="en-US" dirty="0" err="1" smtClean="0"/>
              <a:t>Bootstrap+LRR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588-2A4A-8048-BB1A-B7D0E86A3FD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47" y="2743200"/>
            <a:ext cx="8001000" cy="27029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85420" y="3036815"/>
            <a:ext cx="2072081" cy="262575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4102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Limitation: bag-of-word assumption</a:t>
            </a:r>
            <a:endParaRPr lang="en-US" dirty="0"/>
          </a:p>
        </p:txBody>
      </p:sp>
      <p:pic>
        <p:nvPicPr>
          <p:cNvPr id="4" name="Picture 3" descr="Screen shot 2011-08-11 at 7.18.2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2641202"/>
            <a:ext cx="8162320" cy="311188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588-2A4A-8048-BB1A-B7D0E86A3FD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advTm="48751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 Rating Prediction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Baseline: </a:t>
            </a:r>
            <a:r>
              <a:rPr lang="en-US" dirty="0" err="1" smtClean="0"/>
              <a:t>Bootstrap+LRR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588-2A4A-8048-BB1A-B7D0E86A3FD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2743200"/>
            <a:ext cx="8001000" cy="27029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93141" y="3078760"/>
            <a:ext cx="1902903" cy="240935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41995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 Weight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Aspect weight: user profile</a:t>
            </a:r>
          </a:p>
          <a:p>
            <a:pPr lvl="1"/>
            <a:r>
              <a:rPr lang="en-US" dirty="0" smtClean="0"/>
              <a:t>Similar users give same entity similar overall rating</a:t>
            </a:r>
          </a:p>
          <a:p>
            <a:pPr lvl="1"/>
            <a:r>
              <a:rPr lang="en-US" dirty="0" smtClean="0"/>
              <a:t>Cluster users by the inferred aspect weight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588-2A4A-8048-BB1A-B7D0E86A3FD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155" y="3222346"/>
            <a:ext cx="6416133" cy="346102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2959938">
            <a:off x="2027857" y="3112318"/>
            <a:ext cx="1673604" cy="24160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2959938">
            <a:off x="5375064" y="3112317"/>
            <a:ext cx="1673604" cy="24160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804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03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Latent Aspect Rating Analysis Model</a:t>
            </a:r>
          </a:p>
          <a:p>
            <a:pPr lvl="1"/>
            <a:r>
              <a:rPr lang="en-US" dirty="0" smtClean="0"/>
              <a:t>Unified framework for exploring review text data with companion overall ratings</a:t>
            </a:r>
          </a:p>
          <a:p>
            <a:pPr lvl="1"/>
            <a:r>
              <a:rPr lang="en-US" dirty="0" smtClean="0"/>
              <a:t>Simultaneously discover latent topical aspects, latent aspect ratings and weights on each aspect</a:t>
            </a:r>
          </a:p>
          <a:p>
            <a:r>
              <a:rPr lang="en-US" dirty="0" smtClean="0"/>
              <a:t>Limitation</a:t>
            </a:r>
          </a:p>
          <a:p>
            <a:pPr lvl="1"/>
            <a:r>
              <a:rPr lang="en-US" dirty="0" smtClean="0"/>
              <a:t>Bag-of-word assumption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Incorporate sentence boundary/proximity information</a:t>
            </a:r>
          </a:p>
          <a:p>
            <a:pPr lvl="1"/>
            <a:r>
              <a:rPr lang="en-US" dirty="0" smtClean="0"/>
              <a:t>Address aspect </a:t>
            </a:r>
            <a:r>
              <a:rPr lang="en-US" dirty="0" err="1" smtClean="0"/>
              <a:t>sparsity</a:t>
            </a:r>
            <a:r>
              <a:rPr lang="en-US" dirty="0" smtClean="0"/>
              <a:t> in review content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588-2A4A-8048-BB1A-B7D0E86A3FD5}" type="slidenum">
              <a:rPr lang="en-US" smtClean="0"/>
              <a:pPr/>
              <a:t>24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788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Pang, B., Lee, L. and </a:t>
            </a:r>
            <a:r>
              <a:rPr lang="en-US" dirty="0" err="1" smtClean="0"/>
              <a:t>Vaithyanathan</a:t>
            </a:r>
            <a:r>
              <a:rPr lang="en-US" dirty="0" smtClean="0"/>
              <a:t>, S., Thumbs up?: sentiment classification using machine learning techniques. In Proceedings of the ACL-02 conference on Empirical methods in natural language processing, P79-86, 2002.</a:t>
            </a:r>
          </a:p>
          <a:p>
            <a:r>
              <a:rPr lang="en-US" dirty="0" err="1" smtClean="0"/>
              <a:t>Turney</a:t>
            </a:r>
            <a:r>
              <a:rPr lang="en-US" dirty="0" smtClean="0"/>
              <a:t>, P., Thumbs up or thumbs down? Semantic orientation applied to unsupervised classification of reviews. In Proceedings of the 40th Annual Meeting of the Association for Computational Linguistics, P417-424, 2002.</a:t>
            </a:r>
          </a:p>
          <a:p>
            <a:r>
              <a:rPr lang="en-US" dirty="0" smtClean="0"/>
              <a:t>Wang, H., Lu, Y. and </a:t>
            </a:r>
            <a:r>
              <a:rPr lang="en-US" dirty="0" err="1" smtClean="0"/>
              <a:t>Zhai</a:t>
            </a:r>
            <a:r>
              <a:rPr lang="en-US" dirty="0" smtClean="0"/>
              <a:t>, C., Latent aspect rating analysis on review text data: a rating regression approach, In Proceedings of the 16th ACM SIGKDD, P783-792, 2010</a:t>
            </a:r>
          </a:p>
          <a:p>
            <a:r>
              <a:rPr lang="en-US" dirty="0" err="1" smtClean="0"/>
              <a:t>Blei</a:t>
            </a:r>
            <a:r>
              <a:rPr lang="en-US" dirty="0" smtClean="0"/>
              <a:t>, D.M. and McAuliffe, J.D., Supervised topic models, Advances in Neural Information Processing Systems, P121-128, 2008</a:t>
            </a:r>
          </a:p>
          <a:p>
            <a:r>
              <a:rPr lang="en-US" dirty="0" smtClean="0"/>
              <a:t>J. </a:t>
            </a:r>
            <a:r>
              <a:rPr lang="en-US" dirty="0" err="1" smtClean="0"/>
              <a:t>Graca</a:t>
            </a:r>
            <a:r>
              <a:rPr lang="en-US" dirty="0" smtClean="0"/>
              <a:t>, K. </a:t>
            </a:r>
            <a:r>
              <a:rPr lang="en-US" dirty="0" err="1" smtClean="0"/>
              <a:t>Ganchev</a:t>
            </a:r>
            <a:r>
              <a:rPr lang="en-US" dirty="0" smtClean="0"/>
              <a:t>, and B. </a:t>
            </a:r>
            <a:r>
              <a:rPr lang="en-US" dirty="0" err="1" smtClean="0"/>
              <a:t>Taskar</a:t>
            </a:r>
            <a:r>
              <a:rPr lang="en-US" dirty="0" smtClean="0"/>
              <a:t>. Expectation maximization and posterior constraints. In Advances in Neural Information Processing Systems, volume 20. MIT Press, 2007.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588-2A4A-8048-BB1A-B7D0E86A3FD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advTm="22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45" y="979619"/>
            <a:ext cx="3427281" cy="3427281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588-2A4A-8048-BB1A-B7D0E86A3FD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 advTm="332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Reviews: helpful resource</a:t>
            </a:r>
            <a:endParaRPr lang="en-US" dirty="0"/>
          </a:p>
        </p:txBody>
      </p:sp>
      <p:pic>
        <p:nvPicPr>
          <p:cNvPr id="5" name="Picture 4" descr="Screen shot 2011-08-10 at 8.36.2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049" y="1894814"/>
            <a:ext cx="4763951" cy="4713117"/>
          </a:xfrm>
          <a:prstGeom prst="rect">
            <a:avLst/>
          </a:prstGeom>
        </p:spPr>
      </p:pic>
      <p:pic>
        <p:nvPicPr>
          <p:cNvPr id="6" name="Picture 5" descr="Screen shot 2011-08-10 at 8.41.1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8938"/>
            <a:ext cx="4380049" cy="4939876"/>
          </a:xfrm>
          <a:prstGeom prst="rect">
            <a:avLst/>
          </a:prstGeom>
        </p:spPr>
      </p:pic>
      <p:pic>
        <p:nvPicPr>
          <p:cNvPr id="13" name="Picture 12" descr="Screen shot 2011-08-12 at 3.08.46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0" y="2124176"/>
            <a:ext cx="6413500" cy="4146307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588-2A4A-8048-BB1A-B7D0E86A3FD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Mining in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Sentiment Orientation Identification</a:t>
            </a:r>
          </a:p>
          <a:p>
            <a:pPr lvl="1"/>
            <a:r>
              <a:rPr lang="en-US" dirty="0" smtClean="0"/>
              <a:t>e.g., Pang </a:t>
            </a:r>
            <a:r>
              <a:rPr lang="en-US" dirty="0" err="1" smtClean="0"/>
              <a:t>et.al</a:t>
            </a:r>
            <a:r>
              <a:rPr lang="en-US" dirty="0" smtClean="0"/>
              <a:t> 2002, </a:t>
            </a:r>
            <a:r>
              <a:rPr lang="en-US" dirty="0" err="1" smtClean="0"/>
              <a:t>Turney</a:t>
            </a:r>
            <a:r>
              <a:rPr lang="en-US" dirty="0" smtClean="0"/>
              <a:t> 2002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creen shot 2011-08-11 at 1.26.5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52" y="3078238"/>
            <a:ext cx="8309494" cy="220201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588-2A4A-8048-BB1A-B7D0E86A3FD5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330425" y="3843203"/>
            <a:ext cx="1005840" cy="1588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286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2165" y="3804735"/>
            <a:ext cx="6766560" cy="2070100"/>
          </a:xfrm>
          <a:prstGeom prst="rect">
            <a:avLst/>
          </a:prstGeom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69340" y="1644915"/>
            <a:ext cx="6483096" cy="19587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buried in text content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622326" y="4499392"/>
            <a:ext cx="80467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1556286" y="2225320"/>
            <a:ext cx="822960" cy="1"/>
          </a:xfrm>
          <a:prstGeom prst="line">
            <a:avLst/>
          </a:prstGeom>
          <a:ln w="2857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1622326" y="5310265"/>
            <a:ext cx="3902174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718" y="3360450"/>
            <a:ext cx="866729" cy="132898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588-2A4A-8048-BB1A-B7D0E86A3FD5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10800000" flipV="1">
            <a:off x="2197100" y="2730500"/>
            <a:ext cx="3755670" cy="2"/>
          </a:xfrm>
          <a:prstGeom prst="line">
            <a:avLst/>
          </a:prstGeom>
          <a:ln w="2857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V="1">
            <a:off x="3717214" y="5075411"/>
            <a:ext cx="2645487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1425" y="4882144"/>
            <a:ext cx="2138362" cy="7752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6863" y="2349093"/>
            <a:ext cx="2265289" cy="79114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7132" y="2947192"/>
            <a:ext cx="1826276" cy="212822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593584" y="2290836"/>
            <a:ext cx="548640" cy="932688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576692" y="4841414"/>
            <a:ext cx="502920" cy="822960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672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012" y="2313794"/>
            <a:ext cx="6528788" cy="3841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Aspect Rating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Wang </a:t>
            </a:r>
            <a:r>
              <a:rPr lang="en-US" dirty="0" err="1" smtClean="0"/>
              <a:t>et.al</a:t>
            </a:r>
            <a:r>
              <a:rPr lang="en-US" dirty="0" smtClean="0"/>
              <a:t>,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588-2A4A-8048-BB1A-B7D0E86A3FD5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-61190" y="3934680"/>
            <a:ext cx="1681711" cy="1297720"/>
            <a:chOff x="-61190" y="3820380"/>
            <a:chExt cx="1681711" cy="1297720"/>
          </a:xfrm>
        </p:grpSpPr>
        <p:sp>
          <p:nvSpPr>
            <p:cNvPr id="6" name="TextBox 5"/>
            <p:cNvSpPr txBox="1"/>
            <p:nvPr/>
          </p:nvSpPr>
          <p:spPr>
            <a:xfrm>
              <a:off x="-61190" y="4260752"/>
              <a:ext cx="15237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Text Content</a:t>
              </a:r>
              <a:endParaRPr lang="en-US" sz="2000" dirty="0"/>
            </a:p>
          </p:txBody>
        </p:sp>
        <p:sp>
          <p:nvSpPr>
            <p:cNvPr id="8" name="Left Brace 7"/>
            <p:cNvSpPr/>
            <p:nvPr/>
          </p:nvSpPr>
          <p:spPr>
            <a:xfrm>
              <a:off x="1346201" y="3820380"/>
              <a:ext cx="274320" cy="129772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94249" y="4163282"/>
            <a:ext cx="2134476" cy="1321237"/>
            <a:chOff x="6882524" y="3759202"/>
            <a:chExt cx="2134476" cy="1321237"/>
          </a:xfrm>
        </p:grpSpPr>
        <p:sp>
          <p:nvSpPr>
            <p:cNvPr id="10" name="TextBox 9"/>
            <p:cNvSpPr txBox="1"/>
            <p:nvPr/>
          </p:nvSpPr>
          <p:spPr>
            <a:xfrm>
              <a:off x="7394588" y="4434108"/>
              <a:ext cx="16224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Aspect Segmentation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16200000" flipV="1">
              <a:off x="6716873" y="4079561"/>
              <a:ext cx="998074" cy="3573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rot="10800000">
              <a:off x="6882524" y="4696030"/>
              <a:ext cx="512064" cy="612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033672" y="6145797"/>
            <a:ext cx="2611300" cy="661566"/>
            <a:chOff x="1014047" y="5487717"/>
            <a:chExt cx="2611300" cy="661566"/>
          </a:xfrm>
        </p:grpSpPr>
        <p:sp>
          <p:nvSpPr>
            <p:cNvPr id="14" name="TextBox 13"/>
            <p:cNvSpPr txBox="1"/>
            <p:nvPr/>
          </p:nvSpPr>
          <p:spPr>
            <a:xfrm>
              <a:off x="1014047" y="5779951"/>
              <a:ext cx="2611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Aspect Rating Prediction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1910490" y="5658441"/>
              <a:ext cx="343035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430437" y="6158497"/>
            <a:ext cx="2611300" cy="674266"/>
            <a:chOff x="4805420" y="5487717"/>
            <a:chExt cx="2611300" cy="674266"/>
          </a:xfrm>
        </p:grpSpPr>
        <p:sp>
          <p:nvSpPr>
            <p:cNvPr id="17" name="TextBox 16"/>
            <p:cNvSpPr txBox="1"/>
            <p:nvPr/>
          </p:nvSpPr>
          <p:spPr>
            <a:xfrm>
              <a:off x="4805420" y="5792651"/>
              <a:ext cx="2611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Aspect Weight Prediction</a:t>
              </a:r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5810976" y="5658441"/>
              <a:ext cx="343035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297595" y="2768600"/>
            <a:ext cx="2435009" cy="400110"/>
            <a:chOff x="4863145" y="2805756"/>
            <a:chExt cx="2435009" cy="400110"/>
          </a:xfrm>
        </p:grpSpPr>
        <p:sp>
          <p:nvSpPr>
            <p:cNvPr id="7" name="TextBox 6"/>
            <p:cNvSpPr txBox="1"/>
            <p:nvPr/>
          </p:nvSpPr>
          <p:spPr>
            <a:xfrm>
              <a:off x="5292201" y="2805756"/>
              <a:ext cx="20059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Overall Rating</a:t>
              </a:r>
              <a:endParaRPr lang="en-US" sz="20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10800000" flipV="1">
              <a:off x="4863145" y="3020280"/>
              <a:ext cx="429056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advTm="351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Two-step Approach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3870"/>
            <a:ext cx="3493008" cy="364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500" y="1854770"/>
            <a:ext cx="2512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Reviews  + overall ratings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454400" y="1854770"/>
            <a:ext cx="1693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Aspect segments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479800" y="2159570"/>
            <a:ext cx="137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location:1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amazing:1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walk:1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anywhere:1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0670" y="3302570"/>
            <a:ext cx="76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1.7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0.1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3.9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9800" y="4445570"/>
            <a:ext cx="1981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nice:1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accommodating:1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smile:1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friendliness:1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attentiveness:1</a:t>
            </a: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35872" y="4011672"/>
            <a:ext cx="12192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8072" y="4029617"/>
            <a:ext cx="9906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35872" y="4140770"/>
            <a:ext cx="144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272" y="4258217"/>
            <a:ext cx="121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9472" y="4639217"/>
            <a:ext cx="18288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7708" y="5002272"/>
            <a:ext cx="838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53248" y="4269868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272" y="4381021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8072" y="5600221"/>
            <a:ext cx="22098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84992" y="1854770"/>
            <a:ext cx="1468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Term Weights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6388100" y="1854770"/>
            <a:ext cx="1446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Aspect Rating</a:t>
            </a:r>
            <a:endParaRPr lang="en-US" sz="1600" dirty="0"/>
          </a:p>
        </p:txBody>
      </p:sp>
      <p:cxnSp>
        <p:nvCxnSpPr>
          <p:cNvPr id="23" name="Straight Connector 22"/>
          <p:cNvCxnSpPr/>
          <p:nvPr/>
        </p:nvCxnSpPr>
        <p:spPr>
          <a:xfrm rot="16200000" flipH="1">
            <a:off x="2650274" y="3811664"/>
            <a:ext cx="4846685" cy="4581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6388100" y="1854770"/>
            <a:ext cx="0" cy="4006334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500670" y="215957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0.0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2.9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0.1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0.9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79800" y="3302570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room:1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nicely:1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appointed:1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comfortable:1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0670" y="4445570"/>
            <a:ext cx="53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2.1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1.2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1.7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2.2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Flowchart: Summing Junction 76"/>
          <p:cNvSpPr/>
          <p:nvPr/>
        </p:nvSpPr>
        <p:spPr>
          <a:xfrm>
            <a:off x="4944120" y="2595190"/>
            <a:ext cx="228600" cy="228600"/>
          </a:xfrm>
          <a:prstGeom prst="flowChartSummingJunc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Summing Junction 77"/>
          <p:cNvSpPr/>
          <p:nvPr/>
        </p:nvSpPr>
        <p:spPr>
          <a:xfrm>
            <a:off x="4956820" y="3814390"/>
            <a:ext cx="228600" cy="228600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Summing Junction 78"/>
          <p:cNvSpPr/>
          <p:nvPr/>
        </p:nvSpPr>
        <p:spPr>
          <a:xfrm>
            <a:off x="4978942" y="5137100"/>
            <a:ext cx="228600" cy="228600"/>
          </a:xfrm>
          <a:prstGeom prst="flowChartSummingJunction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244599" y="1423925"/>
            <a:ext cx="3742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Aspect Segmentation            </a:t>
            </a:r>
            <a:endParaRPr lang="en-US" sz="20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5130804" y="1411225"/>
            <a:ext cx="4648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Latent Rating Regression</a:t>
            </a:r>
            <a:endParaRPr lang="en-US" sz="20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6858000" y="266757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3.9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8000" y="377143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4.8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58000" y="497897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5.8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6172200" y="2821002"/>
            <a:ext cx="457200" cy="1524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6146800" y="391217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6146800" y="5131370"/>
            <a:ext cx="457200" cy="1524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rot="10800000" flipV="1">
            <a:off x="7683500" y="1854770"/>
            <a:ext cx="0" cy="4006334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697770" y="1868425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Aspect Weight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8077200" y="265487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0.2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77200" y="374707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77200" y="496627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0.6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4" name="Multiply 43"/>
          <p:cNvSpPr/>
          <p:nvPr/>
        </p:nvSpPr>
        <p:spPr>
          <a:xfrm>
            <a:off x="7569200" y="2769170"/>
            <a:ext cx="228600" cy="228600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Multiply 44"/>
          <p:cNvSpPr/>
          <p:nvPr/>
        </p:nvSpPr>
        <p:spPr>
          <a:xfrm>
            <a:off x="7569200" y="3835970"/>
            <a:ext cx="228600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ultiply 45"/>
          <p:cNvSpPr/>
          <p:nvPr/>
        </p:nvSpPr>
        <p:spPr>
          <a:xfrm>
            <a:off x="7569200" y="5055170"/>
            <a:ext cx="228600" cy="228600"/>
          </a:xfrm>
          <a:prstGeom prst="mathMultiply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Summing Junction 95"/>
          <p:cNvSpPr/>
          <p:nvPr/>
        </p:nvSpPr>
        <p:spPr>
          <a:xfrm>
            <a:off x="8839200" y="3835970"/>
            <a:ext cx="228600" cy="228600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rot="16200000" flipH="1">
            <a:off x="8362950" y="3245420"/>
            <a:ext cx="838200" cy="3429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47" idx="2"/>
          </p:cNvCxnSpPr>
          <p:nvPr/>
        </p:nvCxnSpPr>
        <p:spPr>
          <a:xfrm>
            <a:off x="8610600" y="3950270"/>
            <a:ext cx="228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3" idx="3"/>
          </p:cNvCxnSpPr>
          <p:nvPr/>
        </p:nvCxnSpPr>
        <p:spPr>
          <a:xfrm flipV="1">
            <a:off x="8610600" y="4051870"/>
            <a:ext cx="342900" cy="109906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hape 50"/>
          <p:cNvCxnSpPr>
            <a:stCxn id="47" idx="0"/>
          </p:cNvCxnSpPr>
          <p:nvPr/>
        </p:nvCxnSpPr>
        <p:spPr>
          <a:xfrm rot="16200000" flipV="1">
            <a:off x="4629150" y="-488380"/>
            <a:ext cx="1066800" cy="7581900"/>
          </a:xfrm>
          <a:prstGeom prst="curvedConnector2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203700" y="1411225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+</a:t>
            </a:r>
            <a:endParaRPr lang="en-US" sz="2000" dirty="0"/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235770"/>
            <a:ext cx="342899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6592" y="2235770"/>
            <a:ext cx="21820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2300" y="2235770"/>
            <a:ext cx="18916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9600" y="2235770"/>
            <a:ext cx="248717" cy="14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330" y="2540570"/>
            <a:ext cx="22847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62"/>
          <p:cNvSpPr txBox="1"/>
          <p:nvPr/>
        </p:nvSpPr>
        <p:spPr>
          <a:xfrm>
            <a:off x="6034070" y="6080112"/>
            <a:ext cx="18129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Gap ???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65" name="Straight Arrow Connector 64"/>
          <p:cNvCxnSpPr>
            <a:stCxn id="63" idx="1"/>
          </p:cNvCxnSpPr>
          <p:nvPr/>
        </p:nvCxnSpPr>
        <p:spPr>
          <a:xfrm rot="10800000">
            <a:off x="5096520" y="6080120"/>
            <a:ext cx="937550" cy="29238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588-2A4A-8048-BB1A-B7D0E86A3FD5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517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5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1" grpId="0"/>
      <p:bldP spid="22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/>
      <p:bldP spid="31" grpId="1"/>
      <p:bldP spid="32" grpId="0"/>
      <p:bldP spid="32" grpId="1"/>
      <p:bldP spid="33" grpId="0"/>
      <p:bldP spid="34" grpId="0"/>
      <p:bldP spid="35" grpId="0"/>
      <p:bldP spid="36" grpId="0" animBg="1"/>
      <p:bldP spid="37" grpId="0" animBg="1"/>
      <p:bldP spid="38" grpId="0" animBg="1"/>
      <p:bldP spid="40" grpId="0"/>
      <p:bldP spid="41" grpId="0"/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53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Two-step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625550" cy="4525963"/>
          </a:xfrm>
        </p:spPr>
        <p:txBody>
          <a:bodyPr/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Users can easily control the aspects to be analyzed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Hard to specify aspect keywords without rich knowledge about the target domain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486316" y="1600200"/>
            <a:ext cx="2200483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588-2A4A-8048-BB1A-B7D0E86A3FD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018" y="3238500"/>
            <a:ext cx="1281396" cy="13113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750" y="1595964"/>
            <a:ext cx="1369434" cy="14710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336" y="4997450"/>
            <a:ext cx="2206498" cy="12954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079500" y="4676827"/>
            <a:ext cx="2971800" cy="1755783"/>
            <a:chOff x="1079500" y="4676827"/>
            <a:chExt cx="2971800" cy="1755783"/>
          </a:xfrm>
        </p:grpSpPr>
        <p:sp>
          <p:nvSpPr>
            <p:cNvPr id="16" name="TextBox 15"/>
            <p:cNvSpPr txBox="1"/>
            <p:nvPr/>
          </p:nvSpPr>
          <p:spPr>
            <a:xfrm>
              <a:off x="2463800" y="4676827"/>
              <a:ext cx="11179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engine?</a:t>
              </a:r>
              <a:endParaRPr lang="en-US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70100" y="6032500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transmission??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79500" y="5320268"/>
              <a:ext cx="2159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passenger safety??</a:t>
              </a:r>
              <a:endParaRPr lang="en-US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24400" y="4626027"/>
            <a:ext cx="2844800" cy="1700191"/>
            <a:chOff x="4724400" y="4626027"/>
            <a:chExt cx="2844800" cy="1700191"/>
          </a:xfrm>
        </p:grpSpPr>
        <p:sp>
          <p:nvSpPr>
            <p:cNvPr id="19" name="TextBox 18"/>
            <p:cNvSpPr txBox="1"/>
            <p:nvPr/>
          </p:nvSpPr>
          <p:spPr>
            <a:xfrm>
              <a:off x="4724400" y="4626027"/>
              <a:ext cx="111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MPG??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68716" y="5153137"/>
              <a:ext cx="22004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traction control??</a:t>
              </a:r>
              <a:endParaRPr lang="en-US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16316" y="5926108"/>
              <a:ext cx="22004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navigation??</a:t>
              </a:r>
              <a:endParaRPr lang="en-US" sz="2000" dirty="0"/>
            </a:p>
          </p:txBody>
        </p:sp>
      </p:grpSp>
    </p:spTree>
    <p:custDataLst>
      <p:tags r:id="rId1"/>
    </p:custDataLst>
  </p:cSld>
  <p:clrMapOvr>
    <a:masterClrMapping/>
  </p:clrMapOvr>
  <p:transition advTm="388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>
            <a:off x="2706247" y="2759744"/>
            <a:ext cx="3113148" cy="3839592"/>
            <a:chOff x="1644431" y="2931434"/>
            <a:chExt cx="3400935" cy="4115516"/>
          </a:xfrm>
        </p:grpSpPr>
        <p:sp>
          <p:nvSpPr>
            <p:cNvPr id="122" name="TextBox 121"/>
            <p:cNvSpPr txBox="1"/>
            <p:nvPr/>
          </p:nvSpPr>
          <p:spPr>
            <a:xfrm>
              <a:off x="1644431" y="3517082"/>
              <a:ext cx="3400935" cy="3529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</a:rPr>
                <a:t>Excellent </a:t>
              </a:r>
              <a:r>
                <a:rPr lang="en-US" sz="1600" dirty="0">
                  <a:solidFill>
                    <a:srgbClr val="008000"/>
                  </a:solidFill>
                </a:rPr>
                <a:t>location in walking distance </a:t>
              </a:r>
              <a:r>
                <a:rPr lang="en-US" sz="1600" dirty="0"/>
                <a:t>to Tiananmen Square and </a:t>
              </a:r>
              <a:r>
                <a:rPr lang="en-US" sz="1600" dirty="0">
                  <a:solidFill>
                    <a:srgbClr val="008000"/>
                  </a:solidFill>
                </a:rPr>
                <a:t>shopping streets</a:t>
              </a:r>
              <a:r>
                <a:rPr lang="en-US" sz="1600" dirty="0"/>
                <a:t>.</a:t>
              </a:r>
              <a:r>
                <a:rPr lang="en-US" sz="1600" dirty="0" smtClean="0"/>
                <a:t> That’s the best part of this </a:t>
              </a:r>
              <a:r>
                <a:rPr lang="en-US" sz="1600" dirty="0" err="1" smtClean="0"/>
                <a:t>hotel! </a:t>
              </a:r>
              <a:r>
                <a:rPr lang="en-US" sz="1600" dirty="0" err="1"/>
                <a:t>The</a:t>
              </a:r>
              <a:r>
                <a:rPr lang="en-US" sz="1600" dirty="0"/>
                <a:t> </a:t>
              </a:r>
              <a:r>
                <a:rPr lang="en-US" sz="1600" dirty="0">
                  <a:solidFill>
                    <a:srgbClr val="FF0000"/>
                  </a:solidFill>
                </a:rPr>
                <a:t>rooms are getting really old</a:t>
              </a:r>
              <a:r>
                <a:rPr lang="en-US" sz="1600" dirty="0"/>
                <a:t>. </a:t>
              </a:r>
              <a:r>
                <a:rPr lang="en-US" sz="1600" dirty="0">
                  <a:solidFill>
                    <a:srgbClr val="FF0000"/>
                  </a:solidFill>
                </a:rPr>
                <a:t>Bathroom was nasty. The fixtures were falling off, lots of cracks and everything looked dirty</a:t>
              </a:r>
              <a:r>
                <a:rPr lang="en-US" sz="1600" dirty="0" smtClean="0"/>
                <a:t>. I don’t think it worth the </a:t>
              </a:r>
              <a:r>
                <a:rPr lang="en-US" sz="1600" dirty="0" err="1" smtClean="0"/>
                <a:t>price. </a:t>
              </a:r>
              <a:r>
                <a:rPr lang="en-US" sz="1600" dirty="0" err="1" smtClean="0">
                  <a:solidFill>
                    <a:srgbClr val="0000FF"/>
                  </a:solidFill>
                </a:rPr>
                <a:t>Service</a:t>
              </a:r>
              <a:r>
                <a:rPr lang="en-US" sz="1600" dirty="0" smtClean="0">
                  <a:solidFill>
                    <a:srgbClr val="0000FF"/>
                  </a:solidFill>
                </a:rPr>
                <a:t> </a:t>
              </a:r>
              <a:r>
                <a:rPr lang="en-US" sz="1600" dirty="0">
                  <a:solidFill>
                    <a:srgbClr val="0000FF"/>
                  </a:solidFill>
                </a:rPr>
                <a:t>was the most disappointing part, especially the door men.</a:t>
              </a:r>
              <a:r>
                <a:rPr lang="en-US" sz="1600" dirty="0" smtClean="0">
                  <a:solidFill>
                    <a:srgbClr val="0000FF"/>
                  </a:solidFill>
                </a:rPr>
                <a:t> this </a:t>
              </a:r>
              <a:r>
                <a:rPr lang="en-US" sz="1600" dirty="0">
                  <a:solidFill>
                    <a:srgbClr val="0000FF"/>
                  </a:solidFill>
                </a:rPr>
                <a:t>is not how you treat guests, this is not hospitality.</a:t>
              </a:r>
            </a:p>
          </p:txBody>
        </p:sp>
        <p:pic>
          <p:nvPicPr>
            <p:cNvPr id="123" name="Picture 122" descr="Screen shot 2011-08-11 at 5.28.27 A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4431" y="2931434"/>
              <a:ext cx="3238500" cy="6223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32"/>
            <a:ext cx="8229600" cy="1143000"/>
          </a:xfrm>
        </p:spPr>
        <p:txBody>
          <a:bodyPr/>
          <a:lstStyle/>
          <a:p>
            <a:r>
              <a:rPr lang="en-US" dirty="0" smtClean="0"/>
              <a:t>A Generative Model for LARA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868952" y="2224531"/>
            <a:ext cx="1372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Aspects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52874" y="2901615"/>
            <a:ext cx="137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location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amazing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walk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anywhere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0234" y="5592138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terrible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front-desk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smile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unhelpful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814" y="4202104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room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dirty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appointed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smelly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79324" y="2532283"/>
            <a:ext cx="120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Location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06634" y="3952733"/>
            <a:ext cx="120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46458" y="5284912"/>
            <a:ext cx="120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Service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472311" y="2234178"/>
            <a:ext cx="1818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Aspect Rating</a:t>
            </a:r>
            <a:endParaRPr lang="en-US" sz="2000" dirty="0"/>
          </a:p>
        </p:txBody>
      </p:sp>
      <p:pic>
        <p:nvPicPr>
          <p:cNvPr id="73" name="Picture 72" descr="Screen shot 2011-08-11 at 2.13.49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428" y="4643513"/>
            <a:ext cx="784555" cy="201168"/>
          </a:xfrm>
          <a:prstGeom prst="rect">
            <a:avLst/>
          </a:prstGeom>
        </p:spPr>
      </p:pic>
      <p:pic>
        <p:nvPicPr>
          <p:cNvPr id="74" name="Picture 73" descr="Screen shot 2011-08-11 at 2.14.38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9404" y="3539289"/>
            <a:ext cx="750770" cy="182880"/>
          </a:xfrm>
          <a:prstGeom prst="rect">
            <a:avLst/>
          </a:prstGeom>
        </p:spPr>
      </p:pic>
      <p:pic>
        <p:nvPicPr>
          <p:cNvPr id="75" name="Picture 74" descr="Screen shot 2011-08-11 at 2.17.12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6948" y="5864696"/>
            <a:ext cx="751114" cy="210312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7123949" y="2247833"/>
            <a:ext cx="1818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Aspect Weight</a:t>
            </a:r>
            <a:endParaRPr lang="en-US" sz="2000" dirty="0"/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5670705" y="3604591"/>
            <a:ext cx="272983" cy="1588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5670705" y="4734091"/>
            <a:ext cx="272983" cy="9614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5670705" y="5967176"/>
            <a:ext cx="274320" cy="1588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9" name="Group 98"/>
          <p:cNvGrpSpPr/>
          <p:nvPr/>
        </p:nvGrpSpPr>
        <p:grpSpPr>
          <a:xfrm>
            <a:off x="1172206" y="2980880"/>
            <a:ext cx="1373982" cy="777240"/>
            <a:chOff x="1091639" y="1600201"/>
            <a:chExt cx="4397833" cy="1799783"/>
          </a:xfrm>
        </p:grpSpPr>
        <p:cxnSp>
          <p:nvCxnSpPr>
            <p:cNvPr id="100" name="Straight Arrow Connector 99"/>
            <p:cNvCxnSpPr/>
            <p:nvPr/>
          </p:nvCxnSpPr>
          <p:spPr>
            <a:xfrm>
              <a:off x="1092432" y="3386330"/>
              <a:ext cx="4397040" cy="13654"/>
            </a:xfrm>
            <a:prstGeom prst="straightConnector1">
              <a:avLst/>
            </a:prstGeom>
            <a:ln w="31750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rot="5400000" flipH="1" flipV="1">
              <a:off x="198177" y="2493663"/>
              <a:ext cx="1786925" cy="1"/>
            </a:xfrm>
            <a:prstGeom prst="straightConnector1">
              <a:avLst/>
            </a:prstGeom>
            <a:ln w="31750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Freeform 101"/>
            <p:cNvSpPr/>
            <p:nvPr/>
          </p:nvSpPr>
          <p:spPr>
            <a:xfrm>
              <a:off x="1106088" y="2132386"/>
              <a:ext cx="4233175" cy="1076434"/>
            </a:xfrm>
            <a:custGeom>
              <a:avLst/>
              <a:gdLst>
                <a:gd name="connsiteX0" fmla="*/ 0 w 4233175"/>
                <a:gd name="connsiteY0" fmla="*/ 680452 h 1076434"/>
                <a:gd name="connsiteX1" fmla="*/ 778358 w 4233175"/>
                <a:gd name="connsiteY1" fmla="*/ 11379 h 1076434"/>
                <a:gd name="connsiteX2" fmla="*/ 1761547 w 4233175"/>
                <a:gd name="connsiteY2" fmla="*/ 612179 h 1076434"/>
                <a:gd name="connsiteX3" fmla="*/ 2799358 w 4233175"/>
                <a:gd name="connsiteY3" fmla="*/ 229852 h 1076434"/>
                <a:gd name="connsiteX4" fmla="*/ 4233175 w 4233175"/>
                <a:gd name="connsiteY4" fmla="*/ 1076434 h 107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75" h="1076434">
                  <a:moveTo>
                    <a:pt x="0" y="680452"/>
                  </a:moveTo>
                  <a:cubicBezTo>
                    <a:pt x="242383" y="351605"/>
                    <a:pt x="484767" y="22758"/>
                    <a:pt x="778358" y="11379"/>
                  </a:cubicBezTo>
                  <a:cubicBezTo>
                    <a:pt x="1071949" y="0"/>
                    <a:pt x="1424714" y="575767"/>
                    <a:pt x="1761547" y="612179"/>
                  </a:cubicBezTo>
                  <a:cubicBezTo>
                    <a:pt x="2098380" y="648591"/>
                    <a:pt x="2387420" y="152476"/>
                    <a:pt x="2799358" y="229852"/>
                  </a:cubicBezTo>
                  <a:cubicBezTo>
                    <a:pt x="3211296" y="307228"/>
                    <a:pt x="4233175" y="1076434"/>
                    <a:pt x="4233175" y="1076434"/>
                  </a:cubicBezTo>
                </a:path>
              </a:pathLst>
            </a:cu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152980" y="4375497"/>
            <a:ext cx="1371600" cy="777240"/>
            <a:chOff x="1091638" y="2132387"/>
            <a:chExt cx="2568010" cy="1267597"/>
          </a:xfrm>
        </p:grpSpPr>
        <p:cxnSp>
          <p:nvCxnSpPr>
            <p:cNvPr id="104" name="Straight Arrow Connector 103"/>
            <p:cNvCxnSpPr/>
            <p:nvPr/>
          </p:nvCxnSpPr>
          <p:spPr>
            <a:xfrm>
              <a:off x="1092102" y="3390367"/>
              <a:ext cx="2567546" cy="9617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rot="5400000" flipH="1" flipV="1">
              <a:off x="462368" y="2761657"/>
              <a:ext cx="1258542" cy="1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Freeform 105"/>
            <p:cNvSpPr/>
            <p:nvPr/>
          </p:nvSpPr>
          <p:spPr>
            <a:xfrm>
              <a:off x="1092432" y="2389547"/>
              <a:ext cx="2539905" cy="901201"/>
            </a:xfrm>
            <a:custGeom>
              <a:avLst/>
              <a:gdLst>
                <a:gd name="connsiteX0" fmla="*/ 0 w 2539905"/>
                <a:gd name="connsiteY0" fmla="*/ 0 h 901201"/>
                <a:gd name="connsiteX1" fmla="*/ 682770 w 2539905"/>
                <a:gd name="connsiteY1" fmla="*/ 518873 h 901201"/>
                <a:gd name="connsiteX2" fmla="*/ 1160709 w 2539905"/>
                <a:gd name="connsiteY2" fmla="*/ 518873 h 901201"/>
                <a:gd name="connsiteX3" fmla="*/ 1556716 w 2539905"/>
                <a:gd name="connsiteY3" fmla="*/ 873892 h 901201"/>
                <a:gd name="connsiteX4" fmla="*/ 2539905 w 2539905"/>
                <a:gd name="connsiteY4" fmla="*/ 682728 h 90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905" h="901201">
                  <a:moveTo>
                    <a:pt x="0" y="0"/>
                  </a:moveTo>
                  <a:cubicBezTo>
                    <a:pt x="244659" y="216197"/>
                    <a:pt x="489319" y="432394"/>
                    <a:pt x="682770" y="518873"/>
                  </a:cubicBezTo>
                  <a:cubicBezTo>
                    <a:pt x="876222" y="605352"/>
                    <a:pt x="1015051" y="459703"/>
                    <a:pt x="1160709" y="518873"/>
                  </a:cubicBezTo>
                  <a:cubicBezTo>
                    <a:pt x="1306367" y="578043"/>
                    <a:pt x="1326850" y="846583"/>
                    <a:pt x="1556716" y="873892"/>
                  </a:cubicBezTo>
                  <a:cubicBezTo>
                    <a:pt x="1786582" y="901201"/>
                    <a:pt x="2539905" y="682728"/>
                    <a:pt x="2539905" y="682728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189300" y="5806996"/>
            <a:ext cx="1371600" cy="777240"/>
            <a:chOff x="1091638" y="2132387"/>
            <a:chExt cx="2568010" cy="1267597"/>
          </a:xfrm>
        </p:grpSpPr>
        <p:cxnSp>
          <p:nvCxnSpPr>
            <p:cNvPr id="108" name="Straight Arrow Connector 107"/>
            <p:cNvCxnSpPr/>
            <p:nvPr/>
          </p:nvCxnSpPr>
          <p:spPr>
            <a:xfrm>
              <a:off x="1092102" y="3390367"/>
              <a:ext cx="2567546" cy="9617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rot="5400000" flipH="1" flipV="1">
              <a:off x="462368" y="2761657"/>
              <a:ext cx="1258542" cy="1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Freeform 109"/>
            <p:cNvSpPr/>
            <p:nvPr/>
          </p:nvSpPr>
          <p:spPr>
            <a:xfrm>
              <a:off x="1092432" y="2487405"/>
              <a:ext cx="2376041" cy="707761"/>
            </a:xfrm>
            <a:custGeom>
              <a:avLst/>
              <a:gdLst>
                <a:gd name="connsiteX0" fmla="*/ 0 w 2376041"/>
                <a:gd name="connsiteY0" fmla="*/ 448324 h 707761"/>
                <a:gd name="connsiteX1" fmla="*/ 928568 w 2376041"/>
                <a:gd name="connsiteY1" fmla="*/ 52342 h 707761"/>
                <a:gd name="connsiteX2" fmla="*/ 1857135 w 2376041"/>
                <a:gd name="connsiteY2" fmla="*/ 134269 h 707761"/>
                <a:gd name="connsiteX3" fmla="*/ 2376041 w 2376041"/>
                <a:gd name="connsiteY3" fmla="*/ 707761 h 70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6041" h="707761">
                  <a:moveTo>
                    <a:pt x="0" y="448324"/>
                  </a:moveTo>
                  <a:cubicBezTo>
                    <a:pt x="309523" y="276504"/>
                    <a:pt x="619046" y="104685"/>
                    <a:pt x="928568" y="52342"/>
                  </a:cubicBezTo>
                  <a:cubicBezTo>
                    <a:pt x="1238091" y="0"/>
                    <a:pt x="1615890" y="25033"/>
                    <a:pt x="1857135" y="134269"/>
                  </a:cubicBezTo>
                  <a:cubicBezTo>
                    <a:pt x="2098380" y="243505"/>
                    <a:pt x="2282729" y="593973"/>
                    <a:pt x="2376041" y="707761"/>
                  </a:cubicBez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934200" y="3407690"/>
            <a:ext cx="1696357" cy="2729704"/>
            <a:chOff x="6934200" y="3407690"/>
            <a:chExt cx="1696357" cy="2729704"/>
          </a:xfrm>
        </p:grpSpPr>
        <p:sp>
          <p:nvSpPr>
            <p:cNvPr id="77" name="TextBox 76"/>
            <p:cNvSpPr txBox="1"/>
            <p:nvPr/>
          </p:nvSpPr>
          <p:spPr>
            <a:xfrm>
              <a:off x="7302435" y="3407690"/>
              <a:ext cx="1316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0.86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313869" y="4530045"/>
              <a:ext cx="1316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0.04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313869" y="5768062"/>
              <a:ext cx="1316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0.10</a:t>
              </a:r>
              <a:endParaRPr lang="en-US" dirty="0"/>
            </a:p>
          </p:txBody>
        </p:sp>
        <p:sp>
          <p:nvSpPr>
            <p:cNvPr id="135" name="Flowchart: Summing Junction 77"/>
            <p:cNvSpPr/>
            <p:nvPr/>
          </p:nvSpPr>
          <p:spPr>
            <a:xfrm>
              <a:off x="6934200" y="3486318"/>
              <a:ext cx="228600" cy="228600"/>
            </a:xfrm>
            <a:prstGeom prst="flowChartSummingJunction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lowchart: Summing Junction 77"/>
            <p:cNvSpPr/>
            <p:nvPr/>
          </p:nvSpPr>
          <p:spPr>
            <a:xfrm>
              <a:off x="6934200" y="4606937"/>
              <a:ext cx="228600" cy="228600"/>
            </a:xfrm>
            <a:prstGeom prst="flowChartSummingJunction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lowchart: Summing Junction 77"/>
            <p:cNvSpPr/>
            <p:nvPr/>
          </p:nvSpPr>
          <p:spPr>
            <a:xfrm>
              <a:off x="6934200" y="5853599"/>
              <a:ext cx="228600" cy="228600"/>
            </a:xfrm>
            <a:prstGeom prst="flowChartSummingJunction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46389" y="1253580"/>
            <a:ext cx="2109381" cy="994253"/>
            <a:chOff x="346389" y="1253580"/>
            <a:chExt cx="2109381" cy="994253"/>
          </a:xfrm>
        </p:grpSpPr>
        <p:sp>
          <p:nvSpPr>
            <p:cNvPr id="55" name="TextBox 54"/>
            <p:cNvSpPr txBox="1"/>
            <p:nvPr/>
          </p:nvSpPr>
          <p:spPr>
            <a:xfrm>
              <a:off x="346389" y="1487544"/>
              <a:ext cx="11086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Entity</a:t>
              </a:r>
              <a:endParaRPr lang="en-US" sz="2400" dirty="0"/>
            </a:p>
          </p:txBody>
        </p:sp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12650" y="1253580"/>
              <a:ext cx="943120" cy="994253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3514674" y="1218627"/>
            <a:ext cx="1372183" cy="1400939"/>
            <a:chOff x="3565473" y="1218627"/>
            <a:chExt cx="1372183" cy="1400939"/>
          </a:xfrm>
        </p:grpSpPr>
        <p:sp>
          <p:nvSpPr>
            <p:cNvPr id="117" name="TextBox 116"/>
            <p:cNvSpPr txBox="1"/>
            <p:nvPr/>
          </p:nvSpPr>
          <p:spPr>
            <a:xfrm>
              <a:off x="3565473" y="2219456"/>
              <a:ext cx="13721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Review</a:t>
              </a:r>
              <a:endParaRPr lang="en-US" sz="2000" dirty="0"/>
            </a:p>
          </p:txBody>
        </p:sp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78457" y="1218627"/>
              <a:ext cx="1013373" cy="994253"/>
            </a:xfrm>
            <a:prstGeom prst="rect">
              <a:avLst/>
            </a:prstGeom>
          </p:spPr>
        </p:pic>
      </p:grp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588-2A4A-8048-BB1A-B7D0E86A3FD5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3720733" y="3212034"/>
            <a:ext cx="4856673" cy="2756731"/>
            <a:chOff x="3928142" y="3212034"/>
            <a:chExt cx="4682197" cy="2756731"/>
          </a:xfrm>
        </p:grpSpPr>
        <p:sp>
          <p:nvSpPr>
            <p:cNvPr id="81" name="Flowchart: Summing Junction 77"/>
            <p:cNvSpPr/>
            <p:nvPr/>
          </p:nvSpPr>
          <p:spPr>
            <a:xfrm>
              <a:off x="8381739" y="4611067"/>
              <a:ext cx="228600" cy="228600"/>
            </a:xfrm>
            <a:prstGeom prst="flowChartSummingJunction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>
              <a:off x="7978257" y="4747049"/>
              <a:ext cx="354163" cy="1588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16200000" flipH="1">
              <a:off x="7656777" y="3904137"/>
              <a:ext cx="973602" cy="377686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rot="5400000" flipH="1" flipV="1">
              <a:off x="7620646" y="5256991"/>
              <a:ext cx="1069385" cy="354163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urved Connector 58"/>
            <p:cNvCxnSpPr>
              <a:stCxn id="81" idx="0"/>
            </p:cNvCxnSpPr>
            <p:nvPr/>
          </p:nvCxnSpPr>
          <p:spPr>
            <a:xfrm rot="16200000" flipV="1">
              <a:off x="5498618" y="1641558"/>
              <a:ext cx="1399032" cy="4539983"/>
            </a:xfrm>
            <a:prstGeom prst="curvedConnector2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0654" y="1121404"/>
            <a:ext cx="890970" cy="10914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01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/>
      <p:bldP spid="58" grpId="0"/>
      <p:bldP spid="60" grpId="0"/>
      <p:bldP spid="66" grpId="0"/>
      <p:bldP spid="67" grpId="0"/>
      <p:bldP spid="68" grpId="0"/>
      <p:bldP spid="71" grpId="0"/>
      <p:bldP spid="7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3|14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3|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7.7|9.6|16.8|24.2|7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13.6|8.2|15.8|14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3|7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1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8|3.9|20.3|8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6.2|6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6.9|10.1|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9.9|9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3.6|8.2|25.4|15.9|8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10.2|5.5|8|21.5|8.9|26.7|1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3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5009</TotalTime>
  <Words>743</Words>
  <Application>Microsoft Office PowerPoint</Application>
  <PresentationFormat>On-screen Show (4:3)</PresentationFormat>
  <Paragraphs>225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Latent Aspect Rating Analysis without Aspect Keyword Supervision</vt:lpstr>
      <vt:lpstr>Slide 2</vt:lpstr>
      <vt:lpstr>Reviews: helpful resource</vt:lpstr>
      <vt:lpstr>Opinion Mining in Reviews</vt:lpstr>
      <vt:lpstr>Information buried in text content</vt:lpstr>
      <vt:lpstr>Latent Aspect Rating Analysis</vt:lpstr>
      <vt:lpstr>Previous Two-step Approach</vt:lpstr>
      <vt:lpstr>Comments on Two-step Solution</vt:lpstr>
      <vt:lpstr>A Generative Model for LARA</vt:lpstr>
      <vt:lpstr>Latent Aspect Rating Analysis Model</vt:lpstr>
      <vt:lpstr>Model Discussion</vt:lpstr>
      <vt:lpstr>Model Discussion</vt:lpstr>
      <vt:lpstr>Model Discussion</vt:lpstr>
      <vt:lpstr>Posterior Inference</vt:lpstr>
      <vt:lpstr>Model Estimation</vt:lpstr>
      <vt:lpstr>Experiment Results</vt:lpstr>
      <vt:lpstr>Aspect Identification</vt:lpstr>
      <vt:lpstr>Quantitative Evaluation of Aspect Identification</vt:lpstr>
      <vt:lpstr>Aspect Rating Prediction I</vt:lpstr>
      <vt:lpstr>Aspect Rating Prediction II</vt:lpstr>
      <vt:lpstr>Analysis</vt:lpstr>
      <vt:lpstr>Aspect Rating Prediction II</vt:lpstr>
      <vt:lpstr>Aspect Weight Prediction</vt:lpstr>
      <vt:lpstr>Conclusions</vt:lpstr>
      <vt:lpstr>References</vt:lpstr>
      <vt:lpstr>Thank you</vt:lpstr>
    </vt:vector>
  </TitlesOfParts>
  <Company>Yahoo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Latent Aspect Rating Analysis without Aspect Keyword Supervision</dc:title>
  <dc:creator>Hongning Wang</dc:creator>
  <cp:lastModifiedBy>Hongning</cp:lastModifiedBy>
  <cp:revision>68</cp:revision>
  <dcterms:created xsi:type="dcterms:W3CDTF">2011-08-18T09:13:35Z</dcterms:created>
  <dcterms:modified xsi:type="dcterms:W3CDTF">2011-08-28T03:02:46Z</dcterms:modified>
</cp:coreProperties>
</file>