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handoutMasterIdLst>
    <p:handoutMasterId r:id="rId26"/>
  </p:handoutMasterIdLst>
  <p:sldIdLst>
    <p:sldId id="256" r:id="rId2"/>
    <p:sldId id="424" r:id="rId3"/>
    <p:sldId id="417" r:id="rId4"/>
    <p:sldId id="426" r:id="rId5"/>
    <p:sldId id="409" r:id="rId6"/>
    <p:sldId id="411" r:id="rId7"/>
    <p:sldId id="427" r:id="rId8"/>
    <p:sldId id="367" r:id="rId9"/>
    <p:sldId id="373" r:id="rId10"/>
    <p:sldId id="376" r:id="rId11"/>
    <p:sldId id="428" r:id="rId12"/>
    <p:sldId id="425" r:id="rId13"/>
    <p:sldId id="378" r:id="rId14"/>
    <p:sldId id="403" r:id="rId15"/>
    <p:sldId id="380" r:id="rId16"/>
    <p:sldId id="429" r:id="rId17"/>
    <p:sldId id="381" r:id="rId18"/>
    <p:sldId id="384" r:id="rId19"/>
    <p:sldId id="406" r:id="rId20"/>
    <p:sldId id="385" r:id="rId21"/>
    <p:sldId id="421" r:id="rId22"/>
    <p:sldId id="423" r:id="rId23"/>
    <p:sldId id="430" r:id="rId24"/>
  </p:sldIdLst>
  <p:sldSz cx="9144000" cy="6858000" type="screen4x3"/>
  <p:notesSz cx="7188200" cy="9448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1579" autoAdjust="0"/>
    <p:restoredTop sz="73648" autoAdjust="0"/>
  </p:normalViewPr>
  <p:slideViewPr>
    <p:cSldViewPr>
      <p:cViewPr>
        <p:scale>
          <a:sx n="66" d="100"/>
          <a:sy n="66" d="100"/>
        </p:scale>
        <p:origin x="1866" y="504"/>
      </p:cViewPr>
      <p:guideLst>
        <p:guide orient="horz" pos="2160"/>
        <p:guide pos="2880"/>
      </p:guideLst>
    </p:cSldViewPr>
  </p:slideViewPr>
  <p:outlineViewPr>
    <p:cViewPr>
      <p:scale>
        <a:sx n="33" d="100"/>
        <a:sy n="33" d="100"/>
      </p:scale>
      <p:origin x="0" y="10152"/>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14675" cy="473075"/>
          </a:xfrm>
          <a:prstGeom prst="rect">
            <a:avLst/>
          </a:prstGeom>
        </p:spPr>
        <p:txBody>
          <a:bodyPr vert="horz" lIns="91430" tIns="45715" rIns="91430" bIns="45715" rtlCol="0"/>
          <a:lstStyle>
            <a:lvl1pPr algn="l">
              <a:defRPr sz="1200"/>
            </a:lvl1pPr>
          </a:lstStyle>
          <a:p>
            <a:endParaRPr lang="en-US"/>
          </a:p>
        </p:txBody>
      </p:sp>
      <p:sp>
        <p:nvSpPr>
          <p:cNvPr id="3" name="Date Placeholder 2"/>
          <p:cNvSpPr>
            <a:spLocks noGrp="1"/>
          </p:cNvSpPr>
          <p:nvPr>
            <p:ph type="dt" sz="quarter" idx="1"/>
          </p:nvPr>
        </p:nvSpPr>
        <p:spPr>
          <a:xfrm>
            <a:off x="4071939" y="1"/>
            <a:ext cx="3114675" cy="473075"/>
          </a:xfrm>
          <a:prstGeom prst="rect">
            <a:avLst/>
          </a:prstGeom>
        </p:spPr>
        <p:txBody>
          <a:bodyPr vert="horz" lIns="91430" tIns="45715" rIns="91430" bIns="45715" rtlCol="0"/>
          <a:lstStyle>
            <a:lvl1pPr algn="r">
              <a:defRPr sz="1200"/>
            </a:lvl1pPr>
          </a:lstStyle>
          <a:p>
            <a:fld id="{569F994D-8196-408A-B258-21C55022FF2C}" type="datetimeFigureOut">
              <a:rPr lang="en-US" smtClean="0"/>
              <a:pPr/>
              <a:t>4/10/2016</a:t>
            </a:fld>
            <a:endParaRPr lang="en-US"/>
          </a:p>
        </p:txBody>
      </p:sp>
      <p:sp>
        <p:nvSpPr>
          <p:cNvPr id="4" name="Footer Placeholder 3"/>
          <p:cNvSpPr>
            <a:spLocks noGrp="1"/>
          </p:cNvSpPr>
          <p:nvPr>
            <p:ph type="ftr" sz="quarter" idx="2"/>
          </p:nvPr>
        </p:nvSpPr>
        <p:spPr>
          <a:xfrm>
            <a:off x="0" y="8974139"/>
            <a:ext cx="3114675" cy="473075"/>
          </a:xfrm>
          <a:prstGeom prst="rect">
            <a:avLst/>
          </a:prstGeom>
        </p:spPr>
        <p:txBody>
          <a:bodyPr vert="horz" lIns="91430" tIns="45715" rIns="91430"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4071939" y="8974139"/>
            <a:ext cx="3114675" cy="473075"/>
          </a:xfrm>
          <a:prstGeom prst="rect">
            <a:avLst/>
          </a:prstGeom>
        </p:spPr>
        <p:txBody>
          <a:bodyPr vert="horz" lIns="91430" tIns="45715" rIns="91430" bIns="45715" rtlCol="0" anchor="b"/>
          <a:lstStyle>
            <a:lvl1pPr algn="r">
              <a:defRPr sz="1200"/>
            </a:lvl1pPr>
          </a:lstStyle>
          <a:p>
            <a:fld id="{4AEE8CE4-6662-43F9-92B1-171BB081F133}" type="slidenum">
              <a:rPr lang="en-US" smtClean="0"/>
              <a:pPr/>
              <a:t>‹#›</a:t>
            </a:fld>
            <a:endParaRPr lang="en-US"/>
          </a:p>
        </p:txBody>
      </p:sp>
    </p:spTree>
    <p:extLst>
      <p:ext uri="{BB962C8B-B14F-4D97-AF65-F5344CB8AC3E}">
        <p14:creationId xmlns:p14="http://schemas.microsoft.com/office/powerpoint/2010/main" val="607905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14887" cy="472440"/>
          </a:xfrm>
          <a:prstGeom prst="rect">
            <a:avLst/>
          </a:prstGeom>
        </p:spPr>
        <p:txBody>
          <a:bodyPr vert="horz" lIns="95051" tIns="47526" rIns="95051" bIns="47526" rtlCol="0"/>
          <a:lstStyle>
            <a:lvl1pPr algn="l">
              <a:defRPr sz="1200"/>
            </a:lvl1pPr>
          </a:lstStyle>
          <a:p>
            <a:endParaRPr lang="en-US"/>
          </a:p>
        </p:txBody>
      </p:sp>
      <p:sp>
        <p:nvSpPr>
          <p:cNvPr id="3" name="Date Placeholder 2"/>
          <p:cNvSpPr>
            <a:spLocks noGrp="1"/>
          </p:cNvSpPr>
          <p:nvPr>
            <p:ph type="dt" idx="1"/>
          </p:nvPr>
        </p:nvSpPr>
        <p:spPr>
          <a:xfrm>
            <a:off x="4071650" y="0"/>
            <a:ext cx="3114887" cy="472440"/>
          </a:xfrm>
          <a:prstGeom prst="rect">
            <a:avLst/>
          </a:prstGeom>
        </p:spPr>
        <p:txBody>
          <a:bodyPr vert="horz" lIns="95051" tIns="47526" rIns="95051" bIns="47526" rtlCol="0"/>
          <a:lstStyle>
            <a:lvl1pPr algn="r">
              <a:defRPr sz="1200"/>
            </a:lvl1pPr>
          </a:lstStyle>
          <a:p>
            <a:fld id="{83C645BF-D6A7-42AB-937C-D2B4D5F1FD70}" type="datetimeFigureOut">
              <a:rPr lang="en-US" smtClean="0"/>
              <a:pPr/>
              <a:t>4/10/2016</a:t>
            </a:fld>
            <a:endParaRPr lang="en-US"/>
          </a:p>
        </p:txBody>
      </p:sp>
      <p:sp>
        <p:nvSpPr>
          <p:cNvPr id="4" name="Slide Image Placeholder 3"/>
          <p:cNvSpPr>
            <a:spLocks noGrp="1" noRot="1" noChangeAspect="1"/>
          </p:cNvSpPr>
          <p:nvPr>
            <p:ph type="sldImg" idx="2"/>
          </p:nvPr>
        </p:nvSpPr>
        <p:spPr>
          <a:xfrm>
            <a:off x="1231900" y="708025"/>
            <a:ext cx="4724400" cy="3543300"/>
          </a:xfrm>
          <a:prstGeom prst="rect">
            <a:avLst/>
          </a:prstGeom>
          <a:noFill/>
          <a:ln w="12700">
            <a:solidFill>
              <a:prstClr val="black"/>
            </a:solidFill>
          </a:ln>
        </p:spPr>
        <p:txBody>
          <a:bodyPr vert="horz" lIns="95051" tIns="47526" rIns="95051" bIns="47526" rtlCol="0" anchor="ctr"/>
          <a:lstStyle/>
          <a:p>
            <a:endParaRPr lang="en-US"/>
          </a:p>
        </p:txBody>
      </p:sp>
      <p:sp>
        <p:nvSpPr>
          <p:cNvPr id="5" name="Notes Placeholder 4"/>
          <p:cNvSpPr>
            <a:spLocks noGrp="1"/>
          </p:cNvSpPr>
          <p:nvPr>
            <p:ph type="body" sz="quarter" idx="3"/>
          </p:nvPr>
        </p:nvSpPr>
        <p:spPr>
          <a:xfrm>
            <a:off x="718820" y="4488180"/>
            <a:ext cx="5750560" cy="4251960"/>
          </a:xfrm>
          <a:prstGeom prst="rect">
            <a:avLst/>
          </a:prstGeom>
        </p:spPr>
        <p:txBody>
          <a:bodyPr vert="horz" lIns="95051" tIns="47526" rIns="95051" bIns="4752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974720"/>
            <a:ext cx="3114887" cy="472440"/>
          </a:xfrm>
          <a:prstGeom prst="rect">
            <a:avLst/>
          </a:prstGeom>
        </p:spPr>
        <p:txBody>
          <a:bodyPr vert="horz" lIns="95051" tIns="47526" rIns="95051" bIns="47526" rtlCol="0" anchor="b"/>
          <a:lstStyle>
            <a:lvl1pPr algn="l">
              <a:defRPr sz="1200"/>
            </a:lvl1pPr>
          </a:lstStyle>
          <a:p>
            <a:endParaRPr lang="en-US"/>
          </a:p>
        </p:txBody>
      </p:sp>
      <p:sp>
        <p:nvSpPr>
          <p:cNvPr id="7" name="Slide Number Placeholder 6"/>
          <p:cNvSpPr>
            <a:spLocks noGrp="1"/>
          </p:cNvSpPr>
          <p:nvPr>
            <p:ph type="sldNum" sz="quarter" idx="5"/>
          </p:nvPr>
        </p:nvSpPr>
        <p:spPr>
          <a:xfrm>
            <a:off x="4071650" y="8974720"/>
            <a:ext cx="3114887" cy="472440"/>
          </a:xfrm>
          <a:prstGeom prst="rect">
            <a:avLst/>
          </a:prstGeom>
        </p:spPr>
        <p:txBody>
          <a:bodyPr vert="horz" lIns="95051" tIns="47526" rIns="95051" bIns="47526" rtlCol="0" anchor="b"/>
          <a:lstStyle>
            <a:lvl1pPr algn="r">
              <a:defRPr sz="1200"/>
            </a:lvl1pPr>
          </a:lstStyle>
          <a:p>
            <a:fld id="{349A07B9-D2BD-4FF7-8683-1AC6B3F72C49}" type="slidenum">
              <a:rPr lang="en-US" smtClean="0"/>
              <a:pPr/>
              <a:t>‹#›</a:t>
            </a:fld>
            <a:endParaRPr lang="en-US"/>
          </a:p>
        </p:txBody>
      </p:sp>
    </p:spTree>
    <p:extLst>
      <p:ext uri="{BB962C8B-B14F-4D97-AF65-F5344CB8AC3E}">
        <p14:creationId xmlns:p14="http://schemas.microsoft.com/office/powerpoint/2010/main" val="2264814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 afternoon everyone, my name is </a:t>
            </a:r>
            <a:r>
              <a:rPr lang="en-US" dirty="0" err="1" smtClean="0"/>
              <a:t>Yizhou</a:t>
            </a:r>
            <a:r>
              <a:rPr lang="en-US" baseline="0" dirty="0" smtClean="0"/>
              <a:t> Sun, but I am not a co-author of this paper. Because of VISA issue, neither of these two authors can come to Montreal.</a:t>
            </a:r>
            <a:endParaRPr lang="en-US" dirty="0" smtClean="0"/>
          </a:p>
          <a:p>
            <a:r>
              <a:rPr lang="en-US" dirty="0" smtClean="0"/>
              <a:t>I am going to</a:t>
            </a:r>
            <a:r>
              <a:rPr lang="en-US" baseline="0" dirty="0" smtClean="0"/>
              <a:t> present the paper “hidden topic sentiment model” on behalf of them.</a:t>
            </a:r>
          </a:p>
          <a:p>
            <a:r>
              <a:rPr lang="en-US" baseline="0" dirty="0" smtClean="0"/>
              <a:t>This paper develops a generative sentiment topic model to capture the topic and sentiment jointly from the unstructured text documents.</a:t>
            </a:r>
            <a:endParaRPr lang="en-US" dirty="0"/>
          </a:p>
        </p:txBody>
      </p:sp>
      <p:sp>
        <p:nvSpPr>
          <p:cNvPr id="4" name="Slide Number Placeholder 3"/>
          <p:cNvSpPr>
            <a:spLocks noGrp="1"/>
          </p:cNvSpPr>
          <p:nvPr>
            <p:ph type="sldNum" sz="quarter" idx="10"/>
          </p:nvPr>
        </p:nvSpPr>
        <p:spPr/>
        <p:txBody>
          <a:bodyPr/>
          <a:lstStyle/>
          <a:p>
            <a:fld id="{349A07B9-D2BD-4FF7-8683-1AC6B3F72C49}" type="slidenum">
              <a:rPr lang="en-US" smtClean="0"/>
              <a:pPr/>
              <a:t>1</a:t>
            </a:fld>
            <a:endParaRPr lang="en-US"/>
          </a:p>
        </p:txBody>
      </p:sp>
    </p:spTree>
    <p:extLst>
      <p:ext uri="{BB962C8B-B14F-4D97-AF65-F5344CB8AC3E}">
        <p14:creationId xmlns:p14="http://schemas.microsoft.com/office/powerpoint/2010/main" val="304283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empirically</a:t>
            </a:r>
            <a:r>
              <a:rPr lang="en-US" baseline="0" dirty="0" smtClean="0"/>
              <a:t> evaluate our model, we have collected user-generated reviews from two online shopping websites, Amazon and </a:t>
            </a:r>
            <a:r>
              <a:rPr lang="en-US" baseline="0" dirty="0" err="1" smtClean="0"/>
              <a:t>NewEgg</a:t>
            </a:r>
            <a:r>
              <a:rPr lang="en-US" baseline="0" dirty="0" smtClean="0"/>
              <a:t>. </a:t>
            </a:r>
          </a:p>
          <a:p>
            <a:r>
              <a:rPr lang="en-US" baseline="0" dirty="0" smtClean="0"/>
              <a:t>We collected four different categories: camera, tablet, phone and </a:t>
            </a:r>
            <a:r>
              <a:rPr lang="en-US" baseline="0" dirty="0" err="1" smtClean="0"/>
              <a:t>tv</a:t>
            </a:r>
            <a:r>
              <a:rPr lang="en-US" baseline="0" dirty="0" smtClean="0"/>
              <a:t>. The number of reviews under each category is depicted in the Table 1. </a:t>
            </a:r>
          </a:p>
          <a:p>
            <a:r>
              <a:rPr lang="en-US" baseline="0" dirty="0" smtClean="0"/>
              <a:t>We collected data from </a:t>
            </a:r>
            <a:r>
              <a:rPr lang="en-US" baseline="0" dirty="0" err="1" smtClean="0"/>
              <a:t>newEgg</a:t>
            </a:r>
            <a:r>
              <a:rPr lang="en-US" baseline="0" dirty="0" smtClean="0"/>
              <a:t> because it provides reviews with dedicated pros and cons section, which can be used as </a:t>
            </a:r>
            <a:r>
              <a:rPr lang="en-US" baseline="0" dirty="0" err="1" smtClean="0"/>
              <a:t>groundtruth</a:t>
            </a:r>
            <a:r>
              <a:rPr lang="en-US" baseline="0" dirty="0" smtClean="0"/>
              <a:t> in our sentiment classification experiment. </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349A07B9-D2BD-4FF7-8683-1AC6B3F72C49}" type="slidenum">
              <a:rPr lang="en-US" smtClean="0"/>
              <a:pPr/>
              <a:t>10</a:t>
            </a:fld>
            <a:endParaRPr lang="en-US"/>
          </a:p>
        </p:txBody>
      </p:sp>
    </p:spTree>
    <p:extLst>
      <p:ext uri="{BB962C8B-B14F-4D97-AF65-F5344CB8AC3E}">
        <p14:creationId xmlns:p14="http://schemas.microsoft.com/office/powerpoint/2010/main" val="2995960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As a sentiment topic model, we need to quantitatively measure the quality of inferred topic and sentiment from our model. </a:t>
            </a:r>
          </a:p>
          <a:p>
            <a:r>
              <a:rPr lang="en-US" baseline="0" dirty="0" smtClean="0"/>
              <a:t>We compute perplexity to assess how well our model can predict unseen documents. According to information theory, perplexity is the number of bits required to encode information under a given distribution, so that the lower the perplexity is on a testing set, the more predictive a probabilistic model is. </a:t>
            </a:r>
          </a:p>
          <a:p>
            <a:endParaRPr lang="en-US" baseline="0" dirty="0" smtClean="0"/>
          </a:p>
          <a:p>
            <a:r>
              <a:rPr lang="en-US" baseline="0" dirty="0" smtClean="0"/>
              <a:t>And for sentiment classification, we have used standard F-1 measure, which is defined as a harmonic mean of precision and recall.</a:t>
            </a:r>
          </a:p>
          <a:p>
            <a:endParaRPr lang="en-US" baseline="0" dirty="0" smtClean="0"/>
          </a:p>
        </p:txBody>
      </p:sp>
      <p:sp>
        <p:nvSpPr>
          <p:cNvPr id="4" name="Slide Number Placeholder 3"/>
          <p:cNvSpPr>
            <a:spLocks noGrp="1"/>
          </p:cNvSpPr>
          <p:nvPr>
            <p:ph type="sldNum" sz="quarter" idx="10"/>
          </p:nvPr>
        </p:nvSpPr>
        <p:spPr/>
        <p:txBody>
          <a:bodyPr/>
          <a:lstStyle/>
          <a:p>
            <a:fld id="{349A07B9-D2BD-4FF7-8683-1AC6B3F72C49}" type="slidenum">
              <a:rPr lang="en-US" smtClean="0"/>
              <a:pPr/>
              <a:t>11</a:t>
            </a:fld>
            <a:endParaRPr lang="en-US"/>
          </a:p>
        </p:txBody>
      </p:sp>
    </p:spTree>
    <p:extLst>
      <p:ext uri="{BB962C8B-B14F-4D97-AF65-F5344CB8AC3E}">
        <p14:creationId xmlns:p14="http://schemas.microsoft.com/office/powerpoint/2010/main" val="2722646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t>
            </a:r>
            <a:r>
              <a:rPr lang="en-US" baseline="0" dirty="0" smtClean="0"/>
              <a:t>e first performed an empirical evaluation on all four data sets to determine the proper setting of the number of topics in HTSM on these datasets. We varied the number of topics from 20 to 60 and calculated both perplexity and F-1 measure for all four different categories. </a:t>
            </a:r>
          </a:p>
          <a:p>
            <a:endParaRPr lang="en-US" baseline="0" dirty="0" smtClean="0"/>
          </a:p>
          <a:p>
            <a:r>
              <a:rPr lang="en-US" baseline="0" dirty="0" smtClean="0"/>
              <a:t>From the Figure 3, we can find that that once we exceed 30 topics, the performance of HTSM in both perplexity and sentiment classification starts to degenerate. Based on these results, we set the number of topics under each category as shown in Table 2 for all the following experiments.  </a:t>
            </a:r>
            <a:endParaRPr lang="en-US" dirty="0"/>
          </a:p>
        </p:txBody>
      </p:sp>
      <p:sp>
        <p:nvSpPr>
          <p:cNvPr id="4" name="Slide Number Placeholder 3"/>
          <p:cNvSpPr>
            <a:spLocks noGrp="1"/>
          </p:cNvSpPr>
          <p:nvPr>
            <p:ph type="sldNum" sz="quarter" idx="10"/>
          </p:nvPr>
        </p:nvSpPr>
        <p:spPr/>
        <p:txBody>
          <a:bodyPr/>
          <a:lstStyle/>
          <a:p>
            <a:fld id="{349A07B9-D2BD-4FF7-8683-1AC6B3F72C49}" type="slidenum">
              <a:rPr lang="en-US" smtClean="0"/>
              <a:pPr/>
              <a:t>12</a:t>
            </a:fld>
            <a:endParaRPr lang="en-US"/>
          </a:p>
        </p:txBody>
      </p:sp>
    </p:spTree>
    <p:extLst>
      <p:ext uri="{BB962C8B-B14F-4D97-AF65-F5344CB8AC3E}">
        <p14:creationId xmlns:p14="http://schemas.microsoft.com/office/powerpoint/2010/main" val="635766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first compared the</a:t>
            </a:r>
            <a:r>
              <a:rPr lang="en-US" baseline="0" dirty="0" smtClean="0"/>
              <a:t> predictive power of different topic models on unseen documents measured by perplexity. </a:t>
            </a:r>
          </a:p>
          <a:p>
            <a:endParaRPr lang="en-US" baseline="0" dirty="0" smtClean="0"/>
          </a:p>
          <a:p>
            <a:r>
              <a:rPr lang="en-US" baseline="0" dirty="0" smtClean="0"/>
              <a:t>As our baselines, we used Latent </a:t>
            </a:r>
            <a:r>
              <a:rPr lang="en-US" baseline="0" dirty="0" err="1" smtClean="0"/>
              <a:t>Dirichlet</a:t>
            </a:r>
            <a:r>
              <a:rPr lang="en-US" baseline="0" dirty="0" smtClean="0"/>
              <a:t> Allocation (LDA), Hidden Topic Markov Model (HTMM), Joint Sentiment Topic Model (JST) and Aspect Sentiment Unification Model (ASUM). </a:t>
            </a:r>
          </a:p>
          <a:p>
            <a:endParaRPr lang="en-US" baseline="0" dirty="0" smtClean="0"/>
          </a:p>
          <a:p>
            <a:r>
              <a:rPr lang="en-US" baseline="0" dirty="0" smtClean="0"/>
              <a:t>From Figure 4, we get the overview that our model outperformed LDA, JST and ASUM by large margins for all the four categories. </a:t>
            </a:r>
          </a:p>
          <a:p>
            <a:r>
              <a:rPr lang="en-US" baseline="0" dirty="0" smtClean="0"/>
              <a:t>The only exception is HTMM, and it is to be noted that HTMM is a pure topic model whereas our model is a sentiment-topic models. As a result, our model has more constraints in assigning a word into different topics than HTMM. Although HTMM has slightly better performance in predicting an unseen document’s content, it cannot predict sentiment polarity in a document and therefore it is of limited utility in practice. </a:t>
            </a:r>
            <a:endParaRPr lang="en-US" dirty="0"/>
          </a:p>
        </p:txBody>
      </p:sp>
      <p:sp>
        <p:nvSpPr>
          <p:cNvPr id="4" name="Slide Number Placeholder 3"/>
          <p:cNvSpPr>
            <a:spLocks noGrp="1"/>
          </p:cNvSpPr>
          <p:nvPr>
            <p:ph type="sldNum" sz="quarter" idx="10"/>
          </p:nvPr>
        </p:nvSpPr>
        <p:spPr/>
        <p:txBody>
          <a:bodyPr/>
          <a:lstStyle/>
          <a:p>
            <a:fld id="{349A07B9-D2BD-4FF7-8683-1AC6B3F72C49}" type="slidenum">
              <a:rPr lang="en-US" smtClean="0"/>
              <a:pPr/>
              <a:t>13</a:t>
            </a:fld>
            <a:endParaRPr lang="en-US"/>
          </a:p>
        </p:txBody>
      </p:sp>
    </p:spTree>
    <p:extLst>
      <p:ext uri="{BB962C8B-B14F-4D97-AF65-F5344CB8AC3E}">
        <p14:creationId xmlns:p14="http://schemas.microsoft.com/office/powerpoint/2010/main" val="671703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Perplexity</a:t>
            </a:r>
            <a:r>
              <a:rPr lang="en-US" baseline="0" dirty="0" smtClean="0"/>
              <a:t> only measures a probabilistic model’s quality in terms of likelihood. It is hard to interpret how significant the result improvement could be to a human being. </a:t>
            </a:r>
            <a:r>
              <a:rPr lang="en-US" dirty="0" smtClean="0"/>
              <a:t>From practical perspective, we are more interested to understand </a:t>
            </a:r>
            <a:r>
              <a:rPr lang="en-US" baseline="0" dirty="0" smtClean="0"/>
              <a:t>whether the topics identified by a probabilistic model are actually human interpretable. Hence we decided to perform the word intrusion experiment to investigate on this perspective. </a:t>
            </a:r>
          </a:p>
          <a:p>
            <a:endParaRPr lang="en-US" baseline="0" dirty="0" smtClean="0"/>
          </a:p>
          <a:p>
            <a:r>
              <a:rPr lang="en-US" baseline="0" dirty="0" smtClean="0"/>
              <a:t>We selected the word which has relatively low probability as an intra-topic intruding word and a word which has a higher probability in other topic (for example topic 2 here) but not in the current topic as an inter-topic intruding word. Then we randomly mixed these two kind of words with the top five words from topic 1 and present the results to an human annotator. </a:t>
            </a:r>
          </a:p>
          <a:p>
            <a:r>
              <a:rPr lang="en-US" baseline="0" dirty="0" smtClean="0"/>
              <a:t>The annotator is asked to identify these two intruding words. If they can successfully identify the words, </a:t>
            </a:r>
            <a:r>
              <a:rPr lang="en-US" sz="1200" dirty="0" smtClean="0"/>
              <a:t>it implies that the tested model can generate topics that are human interpretable </a:t>
            </a:r>
            <a:endParaRPr lang="en-US" dirty="0"/>
          </a:p>
        </p:txBody>
      </p:sp>
      <p:sp>
        <p:nvSpPr>
          <p:cNvPr id="4" name="Slide Number Placeholder 3"/>
          <p:cNvSpPr>
            <a:spLocks noGrp="1"/>
          </p:cNvSpPr>
          <p:nvPr>
            <p:ph type="sldNum" sz="quarter" idx="10"/>
          </p:nvPr>
        </p:nvSpPr>
        <p:spPr/>
        <p:txBody>
          <a:bodyPr/>
          <a:lstStyle/>
          <a:p>
            <a:fld id="{349A07B9-D2BD-4FF7-8683-1AC6B3F72C49}" type="slidenum">
              <a:rPr lang="en-US" smtClean="0"/>
              <a:pPr/>
              <a:t>14</a:t>
            </a:fld>
            <a:endParaRPr lang="en-US"/>
          </a:p>
        </p:txBody>
      </p:sp>
    </p:spTree>
    <p:extLst>
      <p:ext uri="{BB962C8B-B14F-4D97-AF65-F5344CB8AC3E}">
        <p14:creationId xmlns:p14="http://schemas.microsoft.com/office/powerpoint/2010/main" val="4252747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the performance</a:t>
            </a:r>
            <a:r>
              <a:rPr lang="en-US" baseline="0" dirty="0" smtClean="0"/>
              <a:t> metric of this experiment, we computed the proportion of intruding words that have been successfully identified by the annotators. The higher this value is, the more interpretable the learned topics are. </a:t>
            </a:r>
          </a:p>
          <a:p>
            <a:endParaRPr lang="en-US" baseline="0" dirty="0" smtClean="0"/>
          </a:p>
          <a:p>
            <a:r>
              <a:rPr lang="en-US" baseline="0" dirty="0" smtClean="0"/>
              <a:t>From Table 3, we can clearly find that HTSM outperformed all baselines in all the four categories for inter-topic intrusion measurement. </a:t>
            </a:r>
          </a:p>
          <a:p>
            <a:r>
              <a:rPr lang="en-US" baseline="0" dirty="0" smtClean="0"/>
              <a:t>However, for the intra-topic intrusion evaluation, there is no single winner. We believe that the selection process of intra-topic intrusion words and the way annotators interpret this might be the contributing factors for relatively low performance of HTSM. </a:t>
            </a:r>
            <a:endParaRPr lang="en-US" dirty="0"/>
          </a:p>
        </p:txBody>
      </p:sp>
      <p:sp>
        <p:nvSpPr>
          <p:cNvPr id="4" name="Slide Number Placeholder 3"/>
          <p:cNvSpPr>
            <a:spLocks noGrp="1"/>
          </p:cNvSpPr>
          <p:nvPr>
            <p:ph type="sldNum" sz="quarter" idx="10"/>
          </p:nvPr>
        </p:nvSpPr>
        <p:spPr/>
        <p:txBody>
          <a:bodyPr/>
          <a:lstStyle/>
          <a:p>
            <a:fld id="{349A07B9-D2BD-4FF7-8683-1AC6B3F72C49}" type="slidenum">
              <a:rPr lang="en-US" smtClean="0"/>
              <a:pPr/>
              <a:t>15</a:t>
            </a:fld>
            <a:endParaRPr lang="en-US"/>
          </a:p>
        </p:txBody>
      </p:sp>
    </p:spTree>
    <p:extLst>
      <p:ext uri="{BB962C8B-B14F-4D97-AF65-F5344CB8AC3E}">
        <p14:creationId xmlns:p14="http://schemas.microsoft.com/office/powerpoint/2010/main" val="4125478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terms of sentiment classification comparison, we</a:t>
            </a:r>
            <a:r>
              <a:rPr lang="en-US" baseline="0" dirty="0" smtClean="0"/>
              <a:t> compared our model against some state-of-the-art topic-sentiment models, like JST, ASUM and EM-Naïve Bayes, which is a semi-supervised algorithm text classification. </a:t>
            </a:r>
          </a:p>
          <a:p>
            <a:endParaRPr lang="en-US" baseline="0" dirty="0" smtClean="0"/>
          </a:p>
          <a:p>
            <a:r>
              <a:rPr lang="en-US" baseline="0" dirty="0" smtClean="0"/>
              <a:t>We performed five-fold cross validation by splitting the </a:t>
            </a:r>
            <a:r>
              <a:rPr lang="en-US" baseline="0" dirty="0" err="1" smtClean="0"/>
              <a:t>newegg</a:t>
            </a:r>
            <a:r>
              <a:rPr lang="en-US" baseline="0" dirty="0" smtClean="0"/>
              <a:t> data set, since it has user provided sentence-level sentiment annotations. Because amazon reviews do not have sentiment labels on the sentences, we gradually added them to the training set to investigate its effect for model training. </a:t>
            </a:r>
          </a:p>
          <a:p>
            <a:endParaRPr lang="en-US" baseline="0" dirty="0" smtClean="0"/>
          </a:p>
          <a:p>
            <a:r>
              <a:rPr lang="en-US" baseline="0" dirty="0" smtClean="0"/>
              <a:t>In figure 5, the x-axis represents the number of reviews in the training set. At the starting point, we only have </a:t>
            </a:r>
            <a:r>
              <a:rPr lang="en-US" baseline="0" dirty="0" err="1" smtClean="0"/>
              <a:t>newegg</a:t>
            </a:r>
            <a:r>
              <a:rPr lang="en-US" baseline="0" dirty="0" smtClean="0"/>
              <a:t> reviews for training purpose. From the results, it is evident that HTSM achieved almost 10% improvement over all baseline models, and some medium amount of amazon reviews improves the model’s classification performance. However, we can also notice that adding more Amazon data has mixed impact on the performance. </a:t>
            </a:r>
            <a:endParaRPr lang="en-US" dirty="0"/>
          </a:p>
        </p:txBody>
      </p:sp>
      <p:sp>
        <p:nvSpPr>
          <p:cNvPr id="4" name="Slide Number Placeholder 3"/>
          <p:cNvSpPr>
            <a:spLocks noGrp="1"/>
          </p:cNvSpPr>
          <p:nvPr>
            <p:ph type="sldNum" sz="quarter" idx="10"/>
          </p:nvPr>
        </p:nvSpPr>
        <p:spPr/>
        <p:txBody>
          <a:bodyPr/>
          <a:lstStyle/>
          <a:p>
            <a:fld id="{349A07B9-D2BD-4FF7-8683-1AC6B3F72C49}" type="slidenum">
              <a:rPr lang="en-US" smtClean="0"/>
              <a:pPr/>
              <a:t>16</a:t>
            </a:fld>
            <a:endParaRPr lang="en-US"/>
          </a:p>
        </p:txBody>
      </p:sp>
    </p:spTree>
    <p:extLst>
      <p:ext uri="{BB962C8B-B14F-4D97-AF65-F5344CB8AC3E}">
        <p14:creationId xmlns:p14="http://schemas.microsoft.com/office/powerpoint/2010/main" val="3040922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transitional</a:t>
            </a:r>
            <a:r>
              <a:rPr lang="en-US" baseline="0" dirty="0" smtClean="0"/>
              <a:t> structure estimated in HTSM unveils </a:t>
            </a:r>
            <a:r>
              <a:rPr lang="en-US" dirty="0" smtClean="0"/>
              <a:t>how</a:t>
            </a:r>
            <a:r>
              <a:rPr lang="en-US" baseline="0" dirty="0" smtClean="0"/>
              <a:t> an user makes transitions from one topic to another when he/she writes a review. We generated a topic transition diagram for the Tablet category based on the inferred topics in HTSM. </a:t>
            </a:r>
          </a:p>
          <a:p>
            <a:endParaRPr lang="en-US" baseline="0" dirty="0" smtClean="0"/>
          </a:p>
          <a:p>
            <a:r>
              <a:rPr lang="en-US" baseline="0" dirty="0" smtClean="0"/>
              <a:t>For example, when users are happy about their tablet purchases, it is likely that they would start with something positive the price, e.g. “the tablet is worth of the money”, then they might move onto discussing the positive side of battery live, which might be followed by the customer service of that tablet. </a:t>
            </a:r>
          </a:p>
          <a:p>
            <a:endParaRPr lang="en-US" baseline="0" dirty="0" smtClean="0"/>
          </a:p>
          <a:p>
            <a:r>
              <a:rPr lang="en-US" baseline="0" dirty="0" smtClean="0"/>
              <a:t>Similarly when the users are not satisfied about the purchase, it is highly likely that they will complain about the price first, then give negative comments on the battery charge, and then switch to the negative side of screen etc. </a:t>
            </a:r>
            <a:endParaRPr lang="en-US" dirty="0"/>
          </a:p>
        </p:txBody>
      </p:sp>
      <p:sp>
        <p:nvSpPr>
          <p:cNvPr id="4" name="Slide Number Placeholder 3"/>
          <p:cNvSpPr>
            <a:spLocks noGrp="1"/>
          </p:cNvSpPr>
          <p:nvPr>
            <p:ph type="sldNum" sz="quarter" idx="10"/>
          </p:nvPr>
        </p:nvSpPr>
        <p:spPr/>
        <p:txBody>
          <a:bodyPr/>
          <a:lstStyle/>
          <a:p>
            <a:fld id="{349A07B9-D2BD-4FF7-8683-1AC6B3F72C49}" type="slidenum">
              <a:rPr lang="en-US" smtClean="0"/>
              <a:pPr/>
              <a:t>17</a:t>
            </a:fld>
            <a:endParaRPr lang="en-US"/>
          </a:p>
        </p:txBody>
      </p:sp>
    </p:spTree>
    <p:extLst>
      <p:ext uri="{BB962C8B-B14F-4D97-AF65-F5344CB8AC3E}">
        <p14:creationId xmlns:p14="http://schemas.microsoft.com/office/powerpoint/2010/main" val="36549638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inferred sentence-level aspect and sentiment assignments enable</a:t>
            </a:r>
            <a:r>
              <a:rPr lang="en-US" baseline="0" dirty="0" smtClean="0"/>
              <a:t> us to perform</a:t>
            </a:r>
            <a:r>
              <a:rPr lang="en-US" dirty="0" smtClean="0"/>
              <a:t> </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aspect</a:t>
            </a:r>
            <a:r>
              <a:rPr lang="en-US" sz="1200" kern="1200" baseline="0" dirty="0" smtClean="0">
                <a:solidFill>
                  <a:schemeClr val="tx1"/>
                </a:solidFill>
                <a:latin typeface="+mn-lt"/>
                <a:ea typeface="+mn-ea"/>
                <a:cs typeface="+mn-cs"/>
              </a:rPr>
              <a:t>-based</a:t>
            </a:r>
            <a:r>
              <a:rPr lang="en-US" sz="1200" kern="1200" dirty="0" smtClean="0">
                <a:solidFill>
                  <a:schemeClr val="tx1"/>
                </a:solidFill>
                <a:latin typeface="+mn-lt"/>
                <a:ea typeface="+mn-ea"/>
                <a:cs typeface="+mn-cs"/>
              </a:rPr>
              <a:t> contrastive summarization</a:t>
            </a:r>
            <a:r>
              <a:rPr lang="en-US" sz="1200" kern="1200" baseline="0" dirty="0" smtClean="0">
                <a:solidFill>
                  <a:schemeClr val="tx1"/>
                </a:solidFill>
                <a:latin typeface="+mn-lt"/>
                <a:ea typeface="+mn-ea"/>
                <a:cs typeface="+mn-cs"/>
              </a:rPr>
              <a:t>. The idea is to select the most typical sentences from a collection of reviews, given a particular aspect and sentiment.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For example, suppose that a user wants to compare Samsung </a:t>
            </a:r>
            <a:r>
              <a:rPr lang="en-US" sz="1200" kern="1200" baseline="0" dirty="0" err="1" smtClean="0">
                <a:solidFill>
                  <a:schemeClr val="tx1"/>
                </a:solidFill>
                <a:latin typeface="+mn-lt"/>
                <a:ea typeface="+mn-ea"/>
                <a:cs typeface="+mn-cs"/>
              </a:rPr>
              <a:t>galaxity</a:t>
            </a:r>
            <a:r>
              <a:rPr lang="en-US" sz="1200" kern="1200" baseline="0" dirty="0" smtClean="0">
                <a:solidFill>
                  <a:schemeClr val="tx1"/>
                </a:solidFill>
                <a:latin typeface="+mn-lt"/>
                <a:ea typeface="+mn-ea"/>
                <a:cs typeface="+mn-cs"/>
              </a:rPr>
              <a:t> Note 10.1 against Amazon Kindle Fire HDX. Before buying the tablet, he/she wants to know about the battery life and sound quality of these two tablets. So the input from him/her will be those two aspects. Then the model will pick the most representative sentences for each of these two aspects under each product and return them to the user.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From summary generated by HTSM shown in table 4, the user can easily get the basic idea that the battery life of this Kindle Fire is not that good as it is advertised by the merchant, however, the battery of Samsung Galaxy table is good but it takes long time to charge. Based on this kind of contrastive summary, the users can make more informed decisions about which product they should choose. </a:t>
            </a:r>
          </a:p>
        </p:txBody>
      </p:sp>
      <p:sp>
        <p:nvSpPr>
          <p:cNvPr id="4" name="Slide Number Placeholder 3"/>
          <p:cNvSpPr>
            <a:spLocks noGrp="1"/>
          </p:cNvSpPr>
          <p:nvPr>
            <p:ph type="sldNum" sz="quarter" idx="10"/>
          </p:nvPr>
        </p:nvSpPr>
        <p:spPr/>
        <p:txBody>
          <a:bodyPr/>
          <a:lstStyle/>
          <a:p>
            <a:fld id="{349A07B9-D2BD-4FF7-8683-1AC6B3F72C49}" type="slidenum">
              <a:rPr lang="en-US" smtClean="0"/>
              <a:pPr/>
              <a:t>18</a:t>
            </a:fld>
            <a:endParaRPr lang="en-US"/>
          </a:p>
        </p:txBody>
      </p:sp>
    </p:spTree>
    <p:extLst>
      <p:ext uri="{BB962C8B-B14F-4D97-AF65-F5344CB8AC3E}">
        <p14:creationId xmlns:p14="http://schemas.microsoft.com/office/powerpoint/2010/main" val="19753928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We</a:t>
            </a:r>
            <a:r>
              <a:rPr lang="en-US" baseline="0" dirty="0" smtClean="0"/>
              <a:t> w</a:t>
            </a:r>
            <a:r>
              <a:rPr lang="en-US" dirty="0" smtClean="0"/>
              <a:t>ant</a:t>
            </a:r>
            <a:r>
              <a:rPr lang="en-US" baseline="0" dirty="0" smtClean="0"/>
              <a:t> to quantitatively investigate whether the contrastive summary generated before is actually helpful to an ordinary user. </a:t>
            </a:r>
          </a:p>
          <a:p>
            <a:endParaRPr lang="en-US" baseline="0" dirty="0" smtClean="0"/>
          </a:p>
          <a:p>
            <a:r>
              <a:rPr lang="en-US" baseline="0" dirty="0" smtClean="0"/>
              <a:t>So for this experiment, we have tested three models HTSM, HTMM and ASUM. We selected the top 2 most probable sentences from each of these three models for a particular product with specific aspect and sentiment of interest. Then we present those selected sentences to the annotators after interleaving, which is a common practice in information retrieval to reduce position bias in result display. The annotators are asked to pick only two sentences that are most informative about the queried aspect and sentiment. Because of interleaving, the annotators have no information about which model generated which sentences.</a:t>
            </a:r>
          </a:p>
          <a:p>
            <a:endParaRPr lang="en-US" baseline="0" dirty="0" smtClean="0"/>
          </a:p>
          <a:p>
            <a:r>
              <a:rPr lang="en-US" baseline="0" dirty="0" smtClean="0"/>
              <a:t>If an annotators picks a sentence that is selected by a particular model, that means that model is generating a more informative sentence than other models.  So based on this intuition, we have defined the performance metric as how many sentences selected by the annotators are generated by a particular model.  </a:t>
            </a:r>
          </a:p>
          <a:p>
            <a:endParaRPr lang="en-US" baseline="0" dirty="0" smtClean="0"/>
          </a:p>
          <a:p>
            <a:r>
              <a:rPr lang="en-US" baseline="0" dirty="0" smtClean="0"/>
              <a:t>From Table 5, it is evident that our model is clearly selecting more informative sentences than the other two models. It is to be noted that ASUM is also a sentiment topic model, however since ASUM is built upon overly simplified independence assumptions, neither topic coherence nor sentiment consistence can be capture. Its performance is the worst here. HTMM is performing relatively better than a sentiment-topic model here, because HTMM is trying to capture the topic coherence by introducing binomial distribution in switching of topic between tow consecutive sentence. </a:t>
            </a:r>
            <a:endParaRPr lang="en-US" dirty="0"/>
          </a:p>
        </p:txBody>
      </p:sp>
      <p:sp>
        <p:nvSpPr>
          <p:cNvPr id="4" name="Slide Number Placeholder 3"/>
          <p:cNvSpPr>
            <a:spLocks noGrp="1"/>
          </p:cNvSpPr>
          <p:nvPr>
            <p:ph type="sldNum" sz="quarter" idx="10"/>
          </p:nvPr>
        </p:nvSpPr>
        <p:spPr/>
        <p:txBody>
          <a:bodyPr/>
          <a:lstStyle/>
          <a:p>
            <a:fld id="{349A07B9-D2BD-4FF7-8683-1AC6B3F72C49}" type="slidenum">
              <a:rPr lang="en-US" smtClean="0"/>
              <a:pPr/>
              <a:t>19</a:t>
            </a:fld>
            <a:endParaRPr lang="en-US"/>
          </a:p>
        </p:txBody>
      </p:sp>
    </p:spTree>
    <p:extLst>
      <p:ext uri="{BB962C8B-B14F-4D97-AF65-F5344CB8AC3E}">
        <p14:creationId xmlns:p14="http://schemas.microsoft.com/office/powerpoint/2010/main" val="866415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User-generated</a:t>
            </a:r>
            <a:r>
              <a:rPr lang="en-US" baseline="0" dirty="0" smtClean="0"/>
              <a:t> opinionated reviews provide a gold mine for the research of sentiment analysis. Information extracted from such data is invaluable for the merchants to provide their competitiveness and for the customers to make informed decisions. To understand the challenges in review analysis, l</a:t>
            </a:r>
            <a:r>
              <a:rPr lang="en-US" dirty="0" smtClean="0"/>
              <a:t>et us first take a look at this sample review of</a:t>
            </a:r>
            <a:r>
              <a:rPr lang="en-US" baseline="0" dirty="0" smtClean="0"/>
              <a:t> a Dell Inspiron laptop. The reviewer is very happy about the aspects of portability, hard disk, appearance but he/she is quite annoyed about its sound quality. As a result, the overall sentiment rating 4 only gives us some high-level idea that this laptop is generally good, but it cannot tell us which aspects of it is good. But most users are specially interested to know those details in practice.</a:t>
            </a:r>
          </a:p>
          <a:p>
            <a:endParaRPr lang="en-US" baseline="0" dirty="0" smtClean="0"/>
          </a:p>
          <a:p>
            <a:r>
              <a:rPr lang="en-US" baseline="0" dirty="0" smtClean="0"/>
              <a:t>As a result, aspect level sentiment analysis becomes necessary and important. Nowadays, topic models have become a very prominent tool to identify the aspects/topic from this kind of unstructured text review documents, due to its flexibility in capturing dependency between various types of observations. Many topic model based sentiment analysis solutions emerged, and they are developed to jointly capture the aspect and sentiment in an opinionated text document.  </a:t>
            </a:r>
            <a:endParaRPr lang="en-US" dirty="0"/>
          </a:p>
        </p:txBody>
      </p:sp>
      <p:sp>
        <p:nvSpPr>
          <p:cNvPr id="4" name="Slide Number Placeholder 3"/>
          <p:cNvSpPr>
            <a:spLocks noGrp="1"/>
          </p:cNvSpPr>
          <p:nvPr>
            <p:ph type="sldNum" sz="quarter" idx="10"/>
          </p:nvPr>
        </p:nvSpPr>
        <p:spPr/>
        <p:txBody>
          <a:bodyPr/>
          <a:lstStyle/>
          <a:p>
            <a:fld id="{349A07B9-D2BD-4FF7-8683-1AC6B3F72C49}" type="slidenum">
              <a:rPr lang="en-US" smtClean="0"/>
              <a:pPr/>
              <a:t>2</a:t>
            </a:fld>
            <a:endParaRPr lang="en-US"/>
          </a:p>
        </p:txBody>
      </p:sp>
    </p:spTree>
    <p:extLst>
      <p:ext uri="{BB962C8B-B14F-4D97-AF65-F5344CB8AC3E}">
        <p14:creationId xmlns:p14="http://schemas.microsoft.com/office/powerpoint/2010/main" val="20142995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let’s summarize </a:t>
            </a:r>
            <a:r>
              <a:rPr lang="en-US" baseline="0" dirty="0" smtClean="0"/>
              <a:t>the contributions of this paper. </a:t>
            </a:r>
          </a:p>
          <a:p>
            <a:endParaRPr lang="en-US" baseline="0" dirty="0" smtClean="0"/>
          </a:p>
          <a:p>
            <a:r>
              <a:rPr lang="en-US" baseline="0" dirty="0" smtClean="0"/>
              <a:t>We have introduced a unified topic model call Hidden Topic Sentiment Model, which imposes topic coherence and sentiment consistency via a set of generative assumptions about text documents. </a:t>
            </a:r>
          </a:p>
          <a:p>
            <a:r>
              <a:rPr lang="en-US" baseline="0" dirty="0" smtClean="0"/>
              <a:t>The topic coherence is enforced by </a:t>
            </a:r>
            <a:r>
              <a:rPr lang="en-US" dirty="0" smtClean="0"/>
              <a:t>the constraint that a sentence can only have </a:t>
            </a:r>
            <a:r>
              <a:rPr lang="en-US" b="0" dirty="0" smtClean="0"/>
              <a:t>one</a:t>
            </a:r>
            <a:r>
              <a:rPr lang="en-US" dirty="0" smtClean="0"/>
              <a:t> topic</a:t>
            </a:r>
            <a:r>
              <a:rPr lang="en-US" baseline="0" dirty="0" smtClean="0"/>
              <a:t> and it is further enhanced by the first order </a:t>
            </a:r>
            <a:r>
              <a:rPr lang="en-US" baseline="0" dirty="0" err="1" smtClean="0"/>
              <a:t>markov</a:t>
            </a:r>
            <a:r>
              <a:rPr lang="en-US" baseline="0" dirty="0" smtClean="0"/>
              <a:t> model structure. </a:t>
            </a:r>
          </a:p>
          <a:p>
            <a:r>
              <a:rPr lang="en-US" baseline="0" dirty="0" smtClean="0"/>
              <a:t>And sentiment consistency is ensured by the condition that </a:t>
            </a:r>
            <a:r>
              <a:rPr lang="en-US" dirty="0" smtClean="0"/>
              <a:t>the </a:t>
            </a:r>
            <a:r>
              <a:rPr lang="en-US" b="0" dirty="0" smtClean="0"/>
              <a:t>sentiment and aspect of previous sentence affects the sentiment and aspect of the next sentence. </a:t>
            </a:r>
          </a:p>
          <a:p>
            <a:r>
              <a:rPr lang="en-US" b="0" dirty="0" smtClean="0"/>
              <a:t>Besides, the our model is flexible</a:t>
            </a:r>
            <a:r>
              <a:rPr lang="en-US" b="0" baseline="0" dirty="0" smtClean="0"/>
              <a:t> enough to be estimated in both </a:t>
            </a:r>
            <a:r>
              <a:rPr lang="en-US" b="0" dirty="0" smtClean="0"/>
              <a:t>unsupervised and semi-supervised settings. </a:t>
            </a:r>
          </a:p>
          <a:p>
            <a:r>
              <a:rPr lang="en-US" b="0" dirty="0" smtClean="0"/>
              <a:t>Promising</a:t>
            </a:r>
            <a:r>
              <a:rPr lang="en-US" b="0" baseline="0" dirty="0" smtClean="0"/>
              <a:t> empirical results confirmed the effectiveness of our proposed solution.</a:t>
            </a:r>
            <a:endParaRPr lang="en-US" b="0" dirty="0"/>
          </a:p>
        </p:txBody>
      </p:sp>
      <p:sp>
        <p:nvSpPr>
          <p:cNvPr id="4" name="Slide Number Placeholder 3"/>
          <p:cNvSpPr>
            <a:spLocks noGrp="1"/>
          </p:cNvSpPr>
          <p:nvPr>
            <p:ph type="sldNum" sz="quarter" idx="10"/>
          </p:nvPr>
        </p:nvSpPr>
        <p:spPr/>
        <p:txBody>
          <a:bodyPr/>
          <a:lstStyle/>
          <a:p>
            <a:fld id="{349A07B9-D2BD-4FF7-8683-1AC6B3F72C49}" type="slidenum">
              <a:rPr lang="en-US" smtClean="0"/>
              <a:pPr/>
              <a:t>20</a:t>
            </a:fld>
            <a:endParaRPr lang="en-US"/>
          </a:p>
        </p:txBody>
      </p:sp>
    </p:spTree>
    <p:extLst>
      <p:ext uri="{BB962C8B-B14F-4D97-AF65-F5344CB8AC3E}">
        <p14:creationId xmlns:p14="http://schemas.microsoft.com/office/powerpoint/2010/main" val="35254747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several lines of future</a:t>
            </a:r>
            <a:r>
              <a:rPr lang="en-US" baseline="0" dirty="0" smtClean="0"/>
              <a:t> work based on HTSM. </a:t>
            </a:r>
          </a:p>
          <a:p>
            <a:endParaRPr lang="en-US" baseline="0" dirty="0" smtClean="0"/>
          </a:p>
          <a:p>
            <a:r>
              <a:rPr lang="en-US" baseline="0" dirty="0" smtClean="0"/>
              <a:t>First it is evident that our model currently cannot capture long-term dependency due to computational complexity. However, we can introduce the skip-chain structure to capture this long term dependency based on some observed syntax cues, for example if two sentences talking about the same aspect with the same keywords, they can linked to enforce sentiment consistence.</a:t>
            </a:r>
          </a:p>
          <a:p>
            <a:endParaRPr lang="en-US" baseline="0" dirty="0" smtClean="0"/>
          </a:p>
          <a:p>
            <a:r>
              <a:rPr lang="en-US" baseline="0" dirty="0" smtClean="0"/>
              <a:t>Second, we have not utilized the document-level overall rating in our sentiment modeling, though it is directly available in many review documents. This document-level sentiment rating provides informative signals about sentiment switch. For example, a five-star review is less likely to be associated with transitions to negative sentiments. Besides, incorporating this overall judgment can help us further infer a reviewer’s emphasis about the aspect of a particular product, such as if the overall rating is biased by a specific aspect, that aspect is usually more important to the reviewer. This can be incorporated in the future development of HTSM.</a:t>
            </a:r>
            <a:endParaRPr lang="en-US" dirty="0"/>
          </a:p>
        </p:txBody>
      </p:sp>
      <p:sp>
        <p:nvSpPr>
          <p:cNvPr id="4" name="Slide Number Placeholder 3"/>
          <p:cNvSpPr>
            <a:spLocks noGrp="1"/>
          </p:cNvSpPr>
          <p:nvPr>
            <p:ph type="sldNum" sz="quarter" idx="10"/>
          </p:nvPr>
        </p:nvSpPr>
        <p:spPr/>
        <p:txBody>
          <a:bodyPr/>
          <a:lstStyle/>
          <a:p>
            <a:fld id="{349A07B9-D2BD-4FF7-8683-1AC6B3F72C49}" type="slidenum">
              <a:rPr lang="en-US" smtClean="0"/>
              <a:pPr/>
              <a:t>21</a:t>
            </a:fld>
            <a:endParaRPr lang="en-US"/>
          </a:p>
        </p:txBody>
      </p:sp>
    </p:spTree>
    <p:extLst>
      <p:ext uri="{BB962C8B-B14F-4D97-AF65-F5344CB8AC3E}">
        <p14:creationId xmlns:p14="http://schemas.microsoft.com/office/powerpoint/2010/main" val="12069526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 are the references of this presentation</a:t>
            </a:r>
          </a:p>
          <a:p>
            <a:endParaRPr lang="en-US" dirty="0"/>
          </a:p>
        </p:txBody>
      </p:sp>
      <p:sp>
        <p:nvSpPr>
          <p:cNvPr id="4" name="Slide Number Placeholder 3"/>
          <p:cNvSpPr>
            <a:spLocks noGrp="1"/>
          </p:cNvSpPr>
          <p:nvPr>
            <p:ph type="sldNum" sz="quarter" idx="10"/>
          </p:nvPr>
        </p:nvSpPr>
        <p:spPr/>
        <p:txBody>
          <a:bodyPr/>
          <a:lstStyle/>
          <a:p>
            <a:fld id="{349A07B9-D2BD-4FF7-8683-1AC6B3F72C49}" type="slidenum">
              <a:rPr lang="en-US" smtClean="0"/>
              <a:pPr/>
              <a:t>22</a:t>
            </a:fld>
            <a:endParaRPr lang="en-US"/>
          </a:p>
        </p:txBody>
      </p:sp>
    </p:spTree>
    <p:extLst>
      <p:ext uri="{BB962C8B-B14F-4D97-AF65-F5344CB8AC3E}">
        <p14:creationId xmlns:p14="http://schemas.microsoft.com/office/powerpoint/2010/main" val="12717413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your patience during this presentation</a:t>
            </a:r>
            <a:r>
              <a:rPr lang="en-US" smtClean="0"/>
              <a:t>.</a:t>
            </a:r>
            <a:r>
              <a:rPr lang="en-US" baseline="0" smtClean="0"/>
              <a:t> </a:t>
            </a:r>
          </a:p>
          <a:p>
            <a:r>
              <a:rPr lang="en-US" baseline="0" smtClean="0"/>
              <a:t>If </a:t>
            </a:r>
            <a:r>
              <a:rPr lang="en-US" baseline="0" dirty="0" smtClean="0"/>
              <a:t>you have any questions about this work, please direct them to the authors of this paper.</a:t>
            </a:r>
          </a:p>
          <a:p>
            <a:endParaRPr lang="en-US" dirty="0"/>
          </a:p>
        </p:txBody>
      </p:sp>
      <p:sp>
        <p:nvSpPr>
          <p:cNvPr id="4" name="Slide Number Placeholder 3"/>
          <p:cNvSpPr>
            <a:spLocks noGrp="1"/>
          </p:cNvSpPr>
          <p:nvPr>
            <p:ph type="sldNum" sz="quarter" idx="10"/>
          </p:nvPr>
        </p:nvSpPr>
        <p:spPr/>
        <p:txBody>
          <a:bodyPr/>
          <a:lstStyle/>
          <a:p>
            <a:fld id="{288CFD19-C22F-49D8-8599-0107F3E9D0D6}" type="slidenum">
              <a:rPr lang="en-US" smtClean="0"/>
              <a:t>23</a:t>
            </a:fld>
            <a:endParaRPr lang="en-US"/>
          </a:p>
        </p:txBody>
      </p:sp>
    </p:spTree>
    <p:extLst>
      <p:ext uri="{BB962C8B-B14F-4D97-AF65-F5344CB8AC3E}">
        <p14:creationId xmlns:p14="http://schemas.microsoft.com/office/powerpoint/2010/main" val="4199775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However, most of those</a:t>
            </a:r>
            <a:r>
              <a:rPr lang="en-US" baseline="0" dirty="0" smtClean="0"/>
              <a:t> topic model based sentiment analysis solutions are limited by their basic assumptions, and therefore with inferior performance in practice. </a:t>
            </a:r>
            <a:r>
              <a:rPr lang="en-US" dirty="0" smtClean="0"/>
              <a:t>To understand this,</a:t>
            </a:r>
            <a:r>
              <a:rPr lang="en-US" baseline="0" dirty="0" smtClean="0"/>
              <a:t> let us review what are the basic assumptions made in existing sentiment topic models, like joint sentiment topic model (JST) [1] and Aspect Sentiment Unification Model (ASUM) [2]. </a:t>
            </a:r>
          </a:p>
          <a:p>
            <a:endParaRPr lang="en-US" baseline="0" dirty="0" smtClean="0"/>
          </a:p>
          <a:p>
            <a:r>
              <a:rPr lang="en-US" baseline="0" dirty="0" smtClean="0"/>
              <a:t>The first assumption is that a document is modeled as a mixture of sentiments. For example a reviews wants to cover 60% about positive sentiment and 40% about negative sentiment in his/her generated text content. </a:t>
            </a:r>
          </a:p>
          <a:p>
            <a:r>
              <a:rPr lang="en-US" baseline="0" dirty="0" smtClean="0"/>
              <a:t>The second assumption is that each sentiment consists of a set of topics. For example, under positive sentiment, user might cover the aspects of batter life and picture quality of a camera, and under the negative sentiment he might want to cover customer service quality. </a:t>
            </a:r>
          </a:p>
          <a:p>
            <a:r>
              <a:rPr lang="en-US" baseline="0" dirty="0" smtClean="0"/>
              <a:t>And another usually made assumption is that given the sentiment label, the assignment of topic over the words are independent from each other.</a:t>
            </a:r>
            <a:endParaRPr lang="en-US" dirty="0" smtClean="0"/>
          </a:p>
          <a:p>
            <a:endParaRPr lang="en-US" dirty="0" smtClean="0"/>
          </a:p>
          <a:p>
            <a:r>
              <a:rPr lang="en-US" dirty="0" smtClean="0"/>
              <a:t>Now let’s apply a typical sentiment topic model, JST,</a:t>
            </a:r>
            <a:r>
              <a:rPr lang="en-US" baseline="0" dirty="0" smtClean="0"/>
              <a:t> on the laptop review we just showed. We can clearly find that many content words are assigned to different topics highlighted with different colors, even though they are nearby in the review content. For example, as we highlighted the word “weak” is assigned to one topic and the word “low” is assigned to another topic, although both of them are talking about the laptop’s poor sound quality.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Clearly those overly simplified assumptions prevent existing sentiment topic models to capture the rich structure embedded in a text document,  such as topic coherence. Furthermore, from this sample review and our experience, we can also find that users rarely express contradictive sentiment polarities towards the same topic in one review document. We refer to this as sentiment consistence. Unfortunately, sentiment consistence is also missing under such overly simplified assumptions.</a:t>
            </a:r>
            <a:endParaRPr lang="en-US" dirty="0"/>
          </a:p>
        </p:txBody>
      </p:sp>
      <p:sp>
        <p:nvSpPr>
          <p:cNvPr id="4" name="Slide Number Placeholder 3"/>
          <p:cNvSpPr>
            <a:spLocks noGrp="1"/>
          </p:cNvSpPr>
          <p:nvPr>
            <p:ph type="sldNum" sz="quarter" idx="10"/>
          </p:nvPr>
        </p:nvSpPr>
        <p:spPr/>
        <p:txBody>
          <a:bodyPr/>
          <a:lstStyle/>
          <a:p>
            <a:fld id="{349A07B9-D2BD-4FF7-8683-1AC6B3F72C49}" type="slidenum">
              <a:rPr lang="en-US" smtClean="0"/>
              <a:pPr/>
              <a:t>3</a:t>
            </a:fld>
            <a:endParaRPr lang="en-US"/>
          </a:p>
        </p:txBody>
      </p:sp>
    </p:spTree>
    <p:extLst>
      <p:ext uri="{BB962C8B-B14F-4D97-AF65-F5344CB8AC3E}">
        <p14:creationId xmlns:p14="http://schemas.microsoft.com/office/powerpoint/2010/main" val="3423942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Based on the observations in the</a:t>
            </a:r>
            <a:r>
              <a:rPr lang="en-US" baseline="0" dirty="0" smtClean="0"/>
              <a:t> previous example, enhancing the independence assumptions in a sentiment topic model to capture the topic coherence and sentiment consistency urges us to develop a new sentiment topic model in this paper. We name our model as Hidden Topic Sentiment Model, or HTSM in short.</a:t>
            </a:r>
          </a:p>
          <a:p>
            <a:endParaRPr lang="en-US" baseline="0" dirty="0" smtClean="0"/>
          </a:p>
          <a:p>
            <a:r>
              <a:rPr lang="en-US" baseline="0" dirty="0" smtClean="0"/>
              <a:t>As we have discussed that document exhibits rich internal structure and sentences are related and coherent, our first assumption is that sentence is the basic structure of the topic model. </a:t>
            </a:r>
          </a:p>
          <a:p>
            <a:r>
              <a:rPr lang="en-US" baseline="0" dirty="0" smtClean="0"/>
              <a:t>Next, in order to ensure topic coherence, i.e. words in close proximity share the same topic, we assume that the all the words in a sentence share the same topic. </a:t>
            </a:r>
          </a:p>
          <a:p>
            <a:r>
              <a:rPr lang="en-US" baseline="0" dirty="0" smtClean="0"/>
              <a:t>Based on these two assumption, we further assume that the </a:t>
            </a:r>
            <a:r>
              <a:rPr lang="en-US" dirty="0" smtClean="0"/>
              <a:t>topic and sentiment of </a:t>
            </a:r>
            <a:r>
              <a:rPr lang="en-US" b="0" i="0" dirty="0" smtClean="0"/>
              <a:t>current</a:t>
            </a:r>
            <a:r>
              <a:rPr lang="en-US" b="0" dirty="0" smtClean="0"/>
              <a:t> sentence </a:t>
            </a:r>
            <a:r>
              <a:rPr lang="en-US" b="0" i="0" dirty="0" smtClean="0"/>
              <a:t>influence</a:t>
            </a:r>
            <a:r>
              <a:rPr lang="en-US" b="0" dirty="0" smtClean="0"/>
              <a:t> the topic and sentiment of the </a:t>
            </a:r>
            <a:r>
              <a:rPr lang="en-US" b="0" i="0" dirty="0" smtClean="0"/>
              <a:t>next</a:t>
            </a:r>
            <a:r>
              <a:rPr lang="en-US" b="0" dirty="0" smtClean="0"/>
              <a:t> sentence. Constraints about this transitional structure can therefore </a:t>
            </a:r>
            <a:r>
              <a:rPr lang="en-US" b="0" baseline="0" dirty="0" smtClean="0"/>
              <a:t>be added to </a:t>
            </a:r>
            <a:r>
              <a:rPr lang="en-US" b="0" dirty="0" smtClean="0"/>
              <a:t>ensure that</a:t>
            </a:r>
            <a:r>
              <a:rPr lang="en-US" b="0" baseline="0" dirty="0" smtClean="0"/>
              <a:t> users only express consistent sentiment towards the same topic, which further enhances the topic coherence.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p:txBody>
      </p:sp>
      <p:sp>
        <p:nvSpPr>
          <p:cNvPr id="4" name="Slide Number Placeholder 3"/>
          <p:cNvSpPr>
            <a:spLocks noGrp="1"/>
          </p:cNvSpPr>
          <p:nvPr>
            <p:ph type="sldNum" sz="quarter" idx="10"/>
          </p:nvPr>
        </p:nvSpPr>
        <p:spPr/>
        <p:txBody>
          <a:bodyPr/>
          <a:lstStyle/>
          <a:p>
            <a:fld id="{349A07B9-D2BD-4FF7-8683-1AC6B3F72C49}" type="slidenum">
              <a:rPr lang="en-US" smtClean="0"/>
              <a:pPr/>
              <a:t>4</a:t>
            </a:fld>
            <a:endParaRPr lang="en-US"/>
          </a:p>
        </p:txBody>
      </p:sp>
    </p:spTree>
    <p:extLst>
      <p:ext uri="{BB962C8B-B14F-4D97-AF65-F5344CB8AC3E}">
        <p14:creationId xmlns:p14="http://schemas.microsoft.com/office/powerpoint/2010/main" val="852467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Let’s illustrate the generative process of HTSM</a:t>
            </a:r>
            <a:r>
              <a:rPr lang="en-US" baseline="0" dirty="0" smtClean="0"/>
              <a:t>. </a:t>
            </a:r>
          </a:p>
          <a:p>
            <a:endParaRPr lang="en-US" baseline="0" dirty="0" smtClean="0"/>
          </a:p>
          <a:p>
            <a:r>
              <a:rPr lang="en-US" baseline="0" dirty="0" smtClean="0"/>
              <a:t>In HTSM, a topic is modeled as a tuple of aspect and sentiment, which is characterized by a multinomial distribution over words. </a:t>
            </a:r>
          </a:p>
          <a:p>
            <a:endParaRPr lang="en-US" baseline="0" dirty="0" smtClean="0"/>
          </a:p>
          <a:p>
            <a:r>
              <a:rPr lang="en-US" baseline="0" dirty="0" smtClean="0"/>
              <a:t>When generating a review document, a user first needs to decide the proportion of topics he/she wants to cover in this review. Here for example this reviewer wants to use 25% of content to cover the positive aspect about the portability, 25% of content for the positive aspect about the appearance, and the rest for the negative aspect about the sound. </a:t>
            </a:r>
          </a:p>
          <a:p>
            <a:endParaRPr lang="en-US" baseline="0" dirty="0" smtClean="0"/>
          </a:p>
          <a:p>
            <a:r>
              <a:rPr lang="en-US" baseline="0" dirty="0" smtClean="0"/>
              <a:t>Now he will start generating sentences. To generate the first sentence, he/she can randomly pick any of the three topics. Suppose he/she randomly picked the portability topic and sample the words from that topic to generate the first sentence “I especially like its portability.”  </a:t>
            </a:r>
          </a:p>
          <a:p>
            <a:endParaRPr lang="en-US" baseline="0" dirty="0" smtClean="0"/>
          </a:p>
          <a:p>
            <a:r>
              <a:rPr lang="en-US" baseline="0" dirty="0" smtClean="0"/>
              <a:t>Next, to generate the second sentence, he/she needs to transit to three possible topics. However, special considerations have to be given here: he/she needs to consider whether he/she will keep the previous topic or switch to a new one. Such transition is controlled by two indicator variables \psi and \tau. </a:t>
            </a:r>
          </a:p>
          <a:p>
            <a:endParaRPr lang="en-US" baseline="0" dirty="0" smtClean="0"/>
          </a:p>
          <a:p>
            <a:r>
              <a:rPr lang="en-US" baseline="0" dirty="0" smtClean="0"/>
              <a:t>The legitimate transition in HTSM is defined in this table. \psi equals to 1 means switch aspect, otherwise stays with the same aspect. The same meaning applies to the value of \tau. </a:t>
            </a:r>
          </a:p>
          <a:p>
            <a:r>
              <a:rPr lang="en-US" baseline="0" dirty="0" smtClean="0"/>
              <a:t>There are only 3 rows of this table, and the combination of \psi equals to one and \tau equals to zero is invalid in HTSM, because this combination means the user changes sentiment but keeps the same aspect. This contradicts to our sentiment consistency assumption. </a:t>
            </a:r>
          </a:p>
          <a:p>
            <a:endParaRPr lang="en-US" baseline="0" dirty="0" smtClean="0"/>
          </a:p>
          <a:p>
            <a:r>
              <a:rPr lang="en-US" baseline="0" dirty="0" smtClean="0"/>
              <a:t>Let us assume that user wants to change the topic but keep the previous sentiment to continue generating this review. As a result, at the second sentence he/she can only choose the topic about appearance. So he/she picks that and randomly sample word from it to generate the second sentence. </a:t>
            </a:r>
          </a:p>
          <a:p>
            <a:endParaRPr lang="en-US" baseline="0" dirty="0" smtClean="0"/>
          </a:p>
          <a:p>
            <a:r>
              <a:rPr lang="en-US" baseline="0" dirty="0" smtClean="0"/>
              <a:t>Now similarly for the third sentence, he/she again consults to \psi and \tau, and makes decision to change both topic and sentiment. This sampling procedure just keeps going until the user has generated the last sentence of this review.</a:t>
            </a:r>
          </a:p>
          <a:p>
            <a:endParaRPr lang="en-US" baseline="0" dirty="0" smtClean="0"/>
          </a:p>
          <a:p>
            <a:r>
              <a:rPr lang="en-US" baseline="0" dirty="0" smtClean="0"/>
              <a:t>We should note that during this generative process, we can only observe the review content generated by the users, but we do not have any knowledge about the topic distribution and transitional structure. We need to estimate those parameters and structure during model training and posterior inference, which will be discussed later.</a:t>
            </a:r>
            <a:endParaRPr lang="en-US" dirty="0"/>
          </a:p>
        </p:txBody>
      </p:sp>
      <p:sp>
        <p:nvSpPr>
          <p:cNvPr id="4" name="Slide Number Placeholder 3"/>
          <p:cNvSpPr>
            <a:spLocks noGrp="1"/>
          </p:cNvSpPr>
          <p:nvPr>
            <p:ph type="sldNum" sz="quarter" idx="10"/>
          </p:nvPr>
        </p:nvSpPr>
        <p:spPr/>
        <p:txBody>
          <a:bodyPr/>
          <a:lstStyle/>
          <a:p>
            <a:fld id="{349A07B9-D2BD-4FF7-8683-1AC6B3F72C49}" type="slidenum">
              <a:rPr lang="en-US" smtClean="0"/>
              <a:pPr/>
              <a:t>5</a:t>
            </a:fld>
            <a:endParaRPr lang="en-US"/>
          </a:p>
        </p:txBody>
      </p:sp>
    </p:spTree>
    <p:extLst>
      <p:ext uri="{BB962C8B-B14F-4D97-AF65-F5344CB8AC3E}">
        <p14:creationId xmlns:p14="http://schemas.microsoft.com/office/powerpoint/2010/main" val="4175771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HTSM, </a:t>
            </a:r>
            <a:r>
              <a:rPr lang="en-US" baseline="0" dirty="0" smtClean="0"/>
              <a:t>the user makes decisions about sentiment and topic transitions by two parameters \epsilon and \sigma. And this can be simply modeled coin tossing. But we can definitely do better than this, since we already have the sentences observed.</a:t>
            </a:r>
          </a:p>
          <a:p>
            <a:endParaRPr lang="en-US" baseline="0" dirty="0" smtClean="0"/>
          </a:p>
          <a:p>
            <a:r>
              <a:rPr lang="en-US" baseline="0" dirty="0" smtClean="0"/>
              <a:t>To understand this, let’s take a look at these two just generated sentences. We can find that the first sentence contains the word “sleek” and the next sentence contains the word “sucks”. So definitely, these two sentences contain two different kinds of sentiment, and there must be a sentiment transition and aspect transition between them.</a:t>
            </a:r>
          </a:p>
          <a:p>
            <a:r>
              <a:rPr lang="en-US" baseline="0" dirty="0" smtClean="0"/>
              <a:t> </a:t>
            </a:r>
          </a:p>
          <a:p>
            <a:r>
              <a:rPr lang="en-US" baseline="0" dirty="0" smtClean="0"/>
              <a:t>This signal can be easily recognized by a sentiment lexicon, such as </a:t>
            </a:r>
            <a:r>
              <a:rPr lang="en-US" baseline="0" dirty="0" err="1" smtClean="0"/>
              <a:t>sentiWordNet</a:t>
            </a:r>
            <a:r>
              <a:rPr lang="en-US" baseline="0" dirty="0" smtClean="0"/>
              <a:t>. This is just one feature for sentiment transition incorporated in HTSM, and we have utilized many other features from observed sentence content for both sentiment and aspect transition as depicted in these two tables. </a:t>
            </a:r>
          </a:p>
          <a:p>
            <a:endParaRPr lang="en-US" baseline="0" dirty="0" smtClean="0"/>
          </a:p>
          <a:p>
            <a:r>
              <a:rPr lang="en-US" baseline="0" dirty="0" smtClean="0"/>
              <a:t>To encode such rich observations about the transitional structure, we employed a parameterized logistic regression, and EM algorithm is used to estimate the features weight for these two transition probabilities. </a:t>
            </a:r>
          </a:p>
          <a:p>
            <a:endParaRPr lang="en-US" baseline="0" dirty="0" smtClean="0"/>
          </a:p>
        </p:txBody>
      </p:sp>
      <p:sp>
        <p:nvSpPr>
          <p:cNvPr id="4" name="Slide Number Placeholder 3"/>
          <p:cNvSpPr>
            <a:spLocks noGrp="1"/>
          </p:cNvSpPr>
          <p:nvPr>
            <p:ph type="sldNum" sz="quarter" idx="10"/>
          </p:nvPr>
        </p:nvSpPr>
        <p:spPr/>
        <p:txBody>
          <a:bodyPr/>
          <a:lstStyle/>
          <a:p>
            <a:fld id="{349A07B9-D2BD-4FF7-8683-1AC6B3F72C49}" type="slidenum">
              <a:rPr lang="en-US" smtClean="0"/>
              <a:pPr/>
              <a:t>6</a:t>
            </a:fld>
            <a:endParaRPr lang="en-US"/>
          </a:p>
        </p:txBody>
      </p:sp>
    </p:spTree>
    <p:extLst>
      <p:ext uri="{BB962C8B-B14F-4D97-AF65-F5344CB8AC3E}">
        <p14:creationId xmlns:p14="http://schemas.microsoft.com/office/powerpoint/2010/main" val="3541345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0" baseline="0" dirty="0" smtClean="0"/>
              <a:t>To formally describe the proposed solution, we represent our model in the plate notation.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0" baseline="0" dirty="0" smtClean="0"/>
              <a:t>The hyper-parameters in this model are \alpha and \eta, which are priors on document-topic proportion \theta and word-topic probability matrix \beta respectively.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0" baseline="0" dirty="0" smtClean="0"/>
              <a:t>As we can see that all the words in a sentence are sampled from the same topic and in this way we are enforcing the topic coherence.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0" baseline="0" dirty="0" smtClean="0"/>
              <a:t>And we enforce sentiment consistence by introducing the first order Markov model between topics in nearby sentences.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0" baseline="0" dirty="0" smtClean="0"/>
              <a:t>And finally to more accurately model the transitional structure among aspects and sentiments, we introduce two parameterized logistic functions, which incorporate features extracted from text content of adjacent sentences.  </a:t>
            </a:r>
            <a:endParaRPr lang="en-US" b="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5EE96B0-08D3-4191-998B-02A742314CBE}" type="slidenum">
              <a:rPr lang="en-US" smtClean="0"/>
              <a:pPr/>
              <a:t>7</a:t>
            </a:fld>
            <a:endParaRPr lang="en-US"/>
          </a:p>
        </p:txBody>
      </p:sp>
    </p:spTree>
    <p:extLst>
      <p:ext uri="{BB962C8B-B14F-4D97-AF65-F5344CB8AC3E}">
        <p14:creationId xmlns:p14="http://schemas.microsoft.com/office/powerpoint/2010/main" val="293075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utilize the newly proposed model, </a:t>
            </a:r>
            <a:r>
              <a:rPr lang="en-US" baseline="0" dirty="0" smtClean="0"/>
              <a:t>we have to infer topic assignments </a:t>
            </a:r>
            <a:r>
              <a:rPr lang="en-US" dirty="0" smtClean="0"/>
              <a:t>in each document</a:t>
            </a:r>
            <a:r>
              <a:rPr lang="en-US" baseline="0" dirty="0" smtClean="0"/>
              <a:t>. </a:t>
            </a:r>
          </a:p>
          <a:p>
            <a:r>
              <a:rPr lang="en-US" baseline="0" dirty="0" smtClean="0"/>
              <a:t>However due to the coupling between the discrete random variable z and continuous random variable \theta, exact inference is computationally infeasible. </a:t>
            </a:r>
          </a:p>
          <a:p>
            <a:r>
              <a:rPr lang="en-US" baseline="0" dirty="0" smtClean="0"/>
              <a:t>We have developed an approximate posterior inference procedure based on coordinate ascent. </a:t>
            </a:r>
          </a:p>
          <a:p>
            <a:r>
              <a:rPr lang="en-US" baseline="0" dirty="0" smtClean="0"/>
              <a:t>In particular, the posterior distribution of topic assignments z are computed via the forward-background algorithm. Given \theta, this inference is exact, and it guarantees </a:t>
            </a:r>
            <a:r>
              <a:rPr lang="en-US" dirty="0" smtClean="0"/>
              <a:t>our coordinate ascent between z and \theta will converge to a local maximum of data likelihood function in each document.</a:t>
            </a:r>
            <a:endParaRPr lang="en-US" dirty="0"/>
          </a:p>
        </p:txBody>
      </p:sp>
      <p:sp>
        <p:nvSpPr>
          <p:cNvPr id="4" name="Slide Number Placeholder 3"/>
          <p:cNvSpPr>
            <a:spLocks noGrp="1"/>
          </p:cNvSpPr>
          <p:nvPr>
            <p:ph type="sldNum" sz="quarter" idx="10"/>
          </p:nvPr>
        </p:nvSpPr>
        <p:spPr/>
        <p:txBody>
          <a:bodyPr/>
          <a:lstStyle/>
          <a:p>
            <a:fld id="{349A07B9-D2BD-4FF7-8683-1AC6B3F72C49}" type="slidenum">
              <a:rPr lang="en-US" smtClean="0"/>
              <a:pPr/>
              <a:t>8</a:t>
            </a:fld>
            <a:endParaRPr lang="en-US"/>
          </a:p>
        </p:txBody>
      </p:sp>
    </p:spTree>
    <p:extLst>
      <p:ext uri="{BB962C8B-B14F-4D97-AF65-F5344CB8AC3E}">
        <p14:creationId xmlns:p14="http://schemas.microsoft.com/office/powerpoint/2010/main" val="4227601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appeal to the</a:t>
            </a:r>
            <a:r>
              <a:rPr lang="en-US" baseline="0" dirty="0" smtClean="0"/>
              <a:t> EM algorithm for parameter estimation in HTSM. </a:t>
            </a:r>
          </a:p>
          <a:p>
            <a:r>
              <a:rPr lang="en-US" baseline="0" dirty="0" smtClean="0"/>
              <a:t>Especially, based on the expectation about the topic and aspect transition inferred in E-step, the feature weights in the logistic functions for transition probability can be efficiently estimated via gradient descent.  </a:t>
            </a:r>
          </a:p>
          <a:p>
            <a:r>
              <a:rPr lang="en-US" baseline="0" dirty="0" smtClean="0"/>
              <a:t>However, due to time limitation, we will not illustrate the details in parameter estimation, and more details can be found in our paper.</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It is to be noted that some review websites, such as newegg.com, provide the detailed sentence level sentiment information explicitly. In such case we do not need to infer the sentiment transitions, and we can train our model in a semi-supervised setting instead. We will discuss this special case in our experiment section.</a:t>
            </a:r>
            <a:endParaRPr lang="en-US"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49A07B9-D2BD-4FF7-8683-1AC6B3F72C49}" type="slidenum">
              <a:rPr lang="en-US" smtClean="0"/>
              <a:pPr/>
              <a:t>9</a:t>
            </a:fld>
            <a:endParaRPr lang="en-US"/>
          </a:p>
        </p:txBody>
      </p:sp>
    </p:spTree>
    <p:extLst>
      <p:ext uri="{BB962C8B-B14F-4D97-AF65-F5344CB8AC3E}">
        <p14:creationId xmlns:p14="http://schemas.microsoft.com/office/powerpoint/2010/main" val="433431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EE7F55-10B0-4C30-9352-FCBB29052FEF}" type="datetime1">
              <a:rPr lang="en-US" smtClean="0"/>
              <a:pPr/>
              <a:t>4/10/2016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6EFE1D-C057-4539-A6EE-6106A9A69433}" type="datetime1">
              <a:rPr lang="en-US" smtClean="0"/>
              <a:pPr/>
              <a:t>4/10/2016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3DF171-DF22-43F5-B2E5-F2D2D72586D3}" type="datetime1">
              <a:rPr lang="en-US" smtClean="0"/>
              <a:pPr/>
              <a:t>4/10/2016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C0BD6E-7787-4794-95B6-DD94319727CE}" type="datetime1">
              <a:rPr lang="en-US" smtClean="0"/>
              <a:pPr/>
              <a:t>4/10/2016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A15EB6-6B49-4D4D-8E2E-9AA810386D0F}" type="datetime1">
              <a:rPr lang="en-US" smtClean="0"/>
              <a:pPr/>
              <a:t>4/10/2016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D54C9C-EA57-486A-BF8F-20B0AFEDFEA9}" type="datetime1">
              <a:rPr lang="en-US" smtClean="0"/>
              <a:pPr/>
              <a:t>4/10/2016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A96FFD-8CA4-40C8-A668-652CC8C52E75}" type="datetime1">
              <a:rPr lang="en-US" smtClean="0"/>
              <a:pPr/>
              <a:t>4/10/2016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4A9BA7-AEF3-4073-A548-41CFA74834DB}" type="datetime1">
              <a:rPr lang="en-US" smtClean="0"/>
              <a:pPr/>
              <a:t>4/10/2016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0A070C-9465-4C27-8088-2FDF0160B8FA}" type="datetime1">
              <a:rPr lang="en-US" smtClean="0"/>
              <a:pPr/>
              <a:t>4/10/2016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9E7D1D-7616-4782-B1E6-CD03DBD95A4C}" type="datetime1">
              <a:rPr lang="en-US" smtClean="0"/>
              <a:pPr/>
              <a:t>4/10/2016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D77612-D32C-4F0B-BEC8-AE22E8AED708}" type="datetime1">
              <a:rPr lang="en-US" smtClean="0"/>
              <a:pPr/>
              <a:t>4/10/2016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45D262-07B9-452F-A848-47DF6748C9D5}" type="datetime1">
              <a:rPr lang="en-US" smtClean="0"/>
              <a:pPr/>
              <a:t>4/10/2016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6.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600200"/>
            <a:ext cx="7772400" cy="2514600"/>
          </a:xfrm>
        </p:spPr>
        <p:txBody>
          <a:bodyPr>
            <a:noAutofit/>
          </a:bodyPr>
          <a:lstStyle/>
          <a:p>
            <a:pPr algn="l"/>
            <a:r>
              <a:rPr lang="en-US" sz="4500" b="1" dirty="0" smtClean="0"/>
              <a:t>Hidden Topic Sentiment Model</a:t>
            </a:r>
            <a:r>
              <a:rPr lang="en-US" sz="3200" dirty="0" smtClean="0"/>
              <a:t/>
            </a:r>
            <a:br>
              <a:rPr lang="en-US" sz="3200" dirty="0" smtClean="0"/>
            </a:br>
            <a:r>
              <a:rPr lang="en-US" sz="3200" dirty="0" smtClean="0"/>
              <a:t/>
            </a:r>
            <a:br>
              <a:rPr lang="en-US" sz="3200" dirty="0" smtClean="0"/>
            </a:br>
            <a:endParaRPr lang="en-US" sz="2000" dirty="0"/>
          </a:p>
        </p:txBody>
      </p:sp>
      <p:sp>
        <p:nvSpPr>
          <p:cNvPr id="6" name="Subtitle 2"/>
          <p:cNvSpPr txBox="1">
            <a:spLocks/>
          </p:cNvSpPr>
          <p:nvPr/>
        </p:nvSpPr>
        <p:spPr>
          <a:xfrm>
            <a:off x="304800" y="4488873"/>
            <a:ext cx="64770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200" dirty="0" err="1" smtClean="0">
                <a:solidFill>
                  <a:schemeClr val="tx1"/>
                </a:solidFill>
              </a:rPr>
              <a:t>Md</a:t>
            </a:r>
            <a:r>
              <a:rPr lang="en-US" sz="2200" dirty="0" smtClean="0">
                <a:solidFill>
                  <a:schemeClr val="tx1"/>
                </a:solidFill>
              </a:rPr>
              <a:t> </a:t>
            </a:r>
            <a:r>
              <a:rPr lang="en-US" sz="2200" dirty="0" err="1" smtClean="0">
                <a:solidFill>
                  <a:schemeClr val="tx1"/>
                </a:solidFill>
              </a:rPr>
              <a:t>Mustafizur</a:t>
            </a:r>
            <a:r>
              <a:rPr lang="en-US" sz="2200" dirty="0" smtClean="0">
                <a:solidFill>
                  <a:schemeClr val="tx1"/>
                </a:solidFill>
              </a:rPr>
              <a:t> </a:t>
            </a:r>
            <a:r>
              <a:rPr lang="en-US" sz="2200" dirty="0" err="1" smtClean="0">
                <a:solidFill>
                  <a:schemeClr val="tx1"/>
                </a:solidFill>
              </a:rPr>
              <a:t>Rahman</a:t>
            </a:r>
            <a:r>
              <a:rPr lang="en-US" sz="2200" dirty="0" smtClean="0">
                <a:solidFill>
                  <a:schemeClr val="tx1"/>
                </a:solidFill>
              </a:rPr>
              <a:t> and </a:t>
            </a:r>
            <a:r>
              <a:rPr lang="en-US" sz="2200" dirty="0" err="1" smtClean="0">
                <a:solidFill>
                  <a:schemeClr val="tx1"/>
                </a:solidFill>
              </a:rPr>
              <a:t>Hongning</a:t>
            </a:r>
            <a:r>
              <a:rPr lang="en-US" sz="2200" dirty="0" smtClean="0">
                <a:solidFill>
                  <a:schemeClr val="tx1"/>
                </a:solidFill>
              </a:rPr>
              <a:t> Wang</a:t>
            </a:r>
          </a:p>
          <a:p>
            <a:pPr algn="l"/>
            <a:r>
              <a:rPr lang="en-US" sz="1800" dirty="0" smtClean="0">
                <a:solidFill>
                  <a:schemeClr val="tx1"/>
                </a:solidFill>
              </a:rPr>
              <a:t>Department of Computer Science</a:t>
            </a:r>
          </a:p>
          <a:p>
            <a:pPr algn="l"/>
            <a:r>
              <a:rPr lang="en-US" sz="1800" dirty="0" smtClean="0">
                <a:solidFill>
                  <a:schemeClr val="tx1"/>
                </a:solidFill>
              </a:rPr>
              <a:t>University of Virginia, Charlottesville,</a:t>
            </a:r>
          </a:p>
          <a:p>
            <a:pPr algn="l"/>
            <a:r>
              <a:rPr lang="en-US" sz="1800" dirty="0" smtClean="0">
                <a:solidFill>
                  <a:schemeClr val="tx1"/>
                </a:solidFill>
              </a:rPr>
              <a:t>Virginia, VA 22903</a:t>
            </a:r>
          </a:p>
          <a:p>
            <a:pPr algn="l"/>
            <a:endParaRPr lang="en-US" sz="1800" dirty="0" smtClean="0">
              <a:solidFill>
                <a:schemeClr val="tx1"/>
              </a:solidFill>
            </a:endParaRPr>
          </a:p>
        </p:txBody>
      </p:sp>
      <p:pic>
        <p:nvPicPr>
          <p:cNvPr id="7" name="Picture 2"/>
          <p:cNvPicPr>
            <a:picLocks noChangeAspect="1" noChangeArrowheads="1"/>
          </p:cNvPicPr>
          <p:nvPr/>
        </p:nvPicPr>
        <p:blipFill>
          <a:blip r:embed="rId3"/>
          <a:srcRect/>
          <a:stretch>
            <a:fillRect/>
          </a:stretch>
        </p:blipFill>
        <p:spPr bwMode="auto">
          <a:xfrm>
            <a:off x="0" y="76200"/>
            <a:ext cx="5314950" cy="904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2438400"/>
          </a:xfrm>
        </p:spPr>
        <p:txBody>
          <a:bodyPr>
            <a:normAutofit lnSpcReduction="10000"/>
          </a:bodyPr>
          <a:lstStyle/>
          <a:p>
            <a:r>
              <a:rPr lang="en-US" dirty="0" smtClean="0"/>
              <a:t>Product review dataset from 2 different websites</a:t>
            </a:r>
          </a:p>
          <a:p>
            <a:pPr lvl="1"/>
            <a:r>
              <a:rPr lang="en-US" dirty="0" smtClean="0"/>
              <a:t> Amazon and </a:t>
            </a:r>
            <a:r>
              <a:rPr lang="en-US" dirty="0" err="1" smtClean="0"/>
              <a:t>NewEgg</a:t>
            </a:r>
            <a:r>
              <a:rPr lang="en-US" dirty="0" smtClean="0"/>
              <a:t> website</a:t>
            </a:r>
          </a:p>
          <a:p>
            <a:pPr lvl="1"/>
            <a:r>
              <a:rPr lang="en-US" dirty="0" smtClean="0"/>
              <a:t> Four (4) different products (Camera, Phone, Tablet, and TV)</a:t>
            </a:r>
          </a:p>
          <a:p>
            <a:pPr lvl="1"/>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
        <p:nvSpPr>
          <p:cNvPr id="13" name="Title 13"/>
          <p:cNvSpPr>
            <a:spLocks noGrp="1"/>
          </p:cNvSpPr>
          <p:nvPr>
            <p:ph type="title"/>
          </p:nvPr>
        </p:nvSpPr>
        <p:spPr>
          <a:xfrm>
            <a:off x="304800" y="609600"/>
            <a:ext cx="8229600" cy="1143000"/>
          </a:xfrm>
        </p:spPr>
        <p:txBody>
          <a:bodyPr/>
          <a:lstStyle/>
          <a:p>
            <a:pPr algn="l"/>
            <a:r>
              <a:rPr lang="en-US" dirty="0" smtClean="0"/>
              <a:t>Dataset</a:t>
            </a:r>
            <a:endParaRPr lang="en-US" dirty="0"/>
          </a:p>
        </p:txBody>
      </p:sp>
      <p:graphicFrame>
        <p:nvGraphicFramePr>
          <p:cNvPr id="14" name="Table 13"/>
          <p:cNvGraphicFramePr>
            <a:graphicFrameLocks noGrp="1"/>
          </p:cNvGraphicFramePr>
          <p:nvPr>
            <p:extLst>
              <p:ext uri="{D42A27DB-BD31-4B8C-83A1-F6EECF244321}">
                <p14:modId xmlns:p14="http://schemas.microsoft.com/office/powerpoint/2010/main" val="2811922000"/>
              </p:ext>
            </p:extLst>
          </p:nvPr>
        </p:nvGraphicFramePr>
        <p:xfrm>
          <a:off x="1676400" y="4389120"/>
          <a:ext cx="6477000" cy="2194560"/>
        </p:xfrm>
        <a:graphic>
          <a:graphicData uri="http://schemas.openxmlformats.org/drawingml/2006/table">
            <a:tbl>
              <a:tblPr firstRow="1" bandRow="1">
                <a:tableStyleId>{9D7B26C5-4107-4FEC-AEDC-1716B250A1EF}</a:tableStyleId>
              </a:tblPr>
              <a:tblGrid>
                <a:gridCol w="1518047"/>
                <a:gridCol w="1377553"/>
                <a:gridCol w="1447800"/>
                <a:gridCol w="2133600"/>
              </a:tblGrid>
              <a:tr h="487680">
                <a:tc>
                  <a:txBody>
                    <a:bodyPr/>
                    <a:lstStyle/>
                    <a:p>
                      <a:r>
                        <a:rPr lang="en-US" sz="2200" dirty="0" smtClean="0"/>
                        <a:t>Dataset</a:t>
                      </a:r>
                      <a:endParaRPr lang="en-US" sz="2200" dirty="0"/>
                    </a:p>
                  </a:txBody>
                  <a:tcPr/>
                </a:tc>
                <a:tc>
                  <a:txBody>
                    <a:bodyPr/>
                    <a:lstStyle/>
                    <a:p>
                      <a:r>
                        <a:rPr lang="en-US" sz="2200" dirty="0" smtClean="0"/>
                        <a:t>Amazon</a:t>
                      </a:r>
                      <a:endParaRPr lang="en-US" sz="2200" dirty="0"/>
                    </a:p>
                  </a:txBody>
                  <a:tcPr/>
                </a:tc>
                <a:tc>
                  <a:txBody>
                    <a:bodyPr/>
                    <a:lstStyle/>
                    <a:p>
                      <a:r>
                        <a:rPr lang="en-US" sz="2200" dirty="0" err="1" smtClean="0"/>
                        <a:t>NewEgg</a:t>
                      </a:r>
                      <a:endParaRPr lang="en-US" sz="2200" dirty="0"/>
                    </a:p>
                  </a:txBody>
                  <a:tcPr/>
                </a:tc>
                <a:tc>
                  <a:txBody>
                    <a:bodyPr/>
                    <a:lstStyle/>
                    <a:p>
                      <a:r>
                        <a:rPr lang="en-US" sz="2200" dirty="0" smtClean="0"/>
                        <a:t>Vocabulary Size</a:t>
                      </a:r>
                      <a:endParaRPr lang="en-US" sz="2200" dirty="0"/>
                    </a:p>
                  </a:txBody>
                  <a:tcPr/>
                </a:tc>
              </a:tr>
              <a:tr h="387209">
                <a:tc>
                  <a:txBody>
                    <a:bodyPr/>
                    <a:lstStyle/>
                    <a:p>
                      <a:r>
                        <a:rPr lang="en-US" sz="2200" dirty="0" smtClean="0"/>
                        <a:t>Camera</a:t>
                      </a:r>
                      <a:endParaRPr lang="en-US" sz="2200" dirty="0"/>
                    </a:p>
                  </a:txBody>
                  <a:tcPr/>
                </a:tc>
                <a:tc>
                  <a:txBody>
                    <a:bodyPr/>
                    <a:lstStyle/>
                    <a:p>
                      <a:r>
                        <a:rPr lang="en-US" sz="2200" dirty="0" smtClean="0"/>
                        <a:t>6919</a:t>
                      </a:r>
                      <a:endParaRPr lang="en-US" sz="2200" dirty="0"/>
                    </a:p>
                  </a:txBody>
                  <a:tcPr/>
                </a:tc>
                <a:tc>
                  <a:txBody>
                    <a:bodyPr/>
                    <a:lstStyle/>
                    <a:p>
                      <a:r>
                        <a:rPr lang="en-US" sz="2200" dirty="0" smtClean="0"/>
                        <a:t>3020</a:t>
                      </a:r>
                      <a:endParaRPr lang="en-US" sz="2200" dirty="0"/>
                    </a:p>
                  </a:txBody>
                  <a:tcPr/>
                </a:tc>
                <a:tc>
                  <a:txBody>
                    <a:bodyPr/>
                    <a:lstStyle/>
                    <a:p>
                      <a:r>
                        <a:rPr lang="en-US" sz="2200" dirty="0" smtClean="0"/>
                        <a:t>1406</a:t>
                      </a:r>
                      <a:endParaRPr lang="en-US" sz="2200" dirty="0"/>
                    </a:p>
                  </a:txBody>
                  <a:tcPr/>
                </a:tc>
              </a:tr>
              <a:tr h="387209">
                <a:tc>
                  <a:txBody>
                    <a:bodyPr/>
                    <a:lstStyle/>
                    <a:p>
                      <a:r>
                        <a:rPr lang="en-US" sz="2200" dirty="0" err="1" smtClean="0"/>
                        <a:t>Tv</a:t>
                      </a:r>
                      <a:endParaRPr lang="en-US" sz="2200" dirty="0"/>
                    </a:p>
                  </a:txBody>
                  <a:tcPr/>
                </a:tc>
                <a:tc>
                  <a:txBody>
                    <a:bodyPr/>
                    <a:lstStyle/>
                    <a:p>
                      <a:r>
                        <a:rPr lang="en-US" sz="2200" dirty="0" smtClean="0"/>
                        <a:t>4729</a:t>
                      </a:r>
                      <a:endParaRPr lang="en-US" sz="2200" dirty="0"/>
                    </a:p>
                  </a:txBody>
                  <a:tcPr/>
                </a:tc>
                <a:tc>
                  <a:txBody>
                    <a:bodyPr/>
                    <a:lstStyle/>
                    <a:p>
                      <a:r>
                        <a:rPr lang="en-US" sz="2200" dirty="0" smtClean="0"/>
                        <a:t>1662</a:t>
                      </a:r>
                      <a:endParaRPr lang="en-US" sz="2200" dirty="0"/>
                    </a:p>
                  </a:txBody>
                  <a:tcPr/>
                </a:tc>
                <a:tc>
                  <a:txBody>
                    <a:bodyPr/>
                    <a:lstStyle/>
                    <a:p>
                      <a:r>
                        <a:rPr lang="en-US" sz="2200" dirty="0" smtClean="0"/>
                        <a:t>1410</a:t>
                      </a:r>
                      <a:endParaRPr lang="en-US" sz="2200" dirty="0"/>
                    </a:p>
                  </a:txBody>
                  <a:tcPr/>
                </a:tc>
              </a:tr>
              <a:tr h="387209">
                <a:tc>
                  <a:txBody>
                    <a:bodyPr/>
                    <a:lstStyle/>
                    <a:p>
                      <a:r>
                        <a:rPr lang="en-US" sz="2200" dirty="0" smtClean="0"/>
                        <a:t>Tablet</a:t>
                      </a:r>
                      <a:endParaRPr lang="en-US" sz="2200" dirty="0"/>
                    </a:p>
                  </a:txBody>
                  <a:tcPr/>
                </a:tc>
                <a:tc>
                  <a:txBody>
                    <a:bodyPr/>
                    <a:lstStyle/>
                    <a:p>
                      <a:r>
                        <a:rPr lang="en-US" sz="2200" dirty="0" smtClean="0"/>
                        <a:t>6147</a:t>
                      </a:r>
                      <a:endParaRPr lang="en-US" sz="2200" dirty="0"/>
                    </a:p>
                  </a:txBody>
                  <a:tcPr/>
                </a:tc>
                <a:tc>
                  <a:txBody>
                    <a:bodyPr/>
                    <a:lstStyle/>
                    <a:p>
                      <a:r>
                        <a:rPr lang="en-US" sz="2200" dirty="0" smtClean="0"/>
                        <a:t>407</a:t>
                      </a:r>
                      <a:endParaRPr lang="en-US" sz="2200" dirty="0"/>
                    </a:p>
                  </a:txBody>
                  <a:tcPr/>
                </a:tc>
                <a:tc>
                  <a:txBody>
                    <a:bodyPr/>
                    <a:lstStyle/>
                    <a:p>
                      <a:r>
                        <a:rPr lang="en-US" sz="2200" dirty="0" smtClean="0"/>
                        <a:t>1515</a:t>
                      </a:r>
                      <a:endParaRPr lang="en-US" sz="2200" dirty="0"/>
                    </a:p>
                  </a:txBody>
                  <a:tcPr/>
                </a:tc>
              </a:tr>
              <a:tr h="387209">
                <a:tc>
                  <a:txBody>
                    <a:bodyPr/>
                    <a:lstStyle/>
                    <a:p>
                      <a:r>
                        <a:rPr lang="en-US" sz="2200" dirty="0" smtClean="0"/>
                        <a:t>Phone</a:t>
                      </a:r>
                      <a:endParaRPr lang="en-US" sz="2200" dirty="0"/>
                    </a:p>
                  </a:txBody>
                  <a:tcPr/>
                </a:tc>
                <a:tc>
                  <a:txBody>
                    <a:bodyPr/>
                    <a:lstStyle/>
                    <a:p>
                      <a:r>
                        <a:rPr lang="en-US" sz="2200" dirty="0" smtClean="0"/>
                        <a:t>6899</a:t>
                      </a:r>
                      <a:endParaRPr lang="en-US" sz="2200" dirty="0"/>
                    </a:p>
                  </a:txBody>
                  <a:tcPr/>
                </a:tc>
                <a:tc>
                  <a:txBody>
                    <a:bodyPr/>
                    <a:lstStyle/>
                    <a:p>
                      <a:r>
                        <a:rPr lang="en-US" sz="2200" dirty="0" smtClean="0"/>
                        <a:t>268</a:t>
                      </a:r>
                      <a:endParaRPr lang="en-US" sz="2200" dirty="0"/>
                    </a:p>
                  </a:txBody>
                  <a:tcPr/>
                </a:tc>
                <a:tc>
                  <a:txBody>
                    <a:bodyPr/>
                    <a:lstStyle/>
                    <a:p>
                      <a:r>
                        <a:rPr lang="en-US" sz="2200" dirty="0" smtClean="0"/>
                        <a:t>1282</a:t>
                      </a:r>
                      <a:endParaRPr lang="en-US" sz="2200" dirty="0"/>
                    </a:p>
                  </a:txBody>
                  <a:tcPr/>
                </a:tc>
              </a:tr>
            </a:tbl>
          </a:graphicData>
        </a:graphic>
      </p:graphicFrame>
      <p:sp>
        <p:nvSpPr>
          <p:cNvPr id="15" name="TextBox 14"/>
          <p:cNvSpPr txBox="1"/>
          <p:nvPr/>
        </p:nvSpPr>
        <p:spPr>
          <a:xfrm>
            <a:off x="2890713" y="3962400"/>
            <a:ext cx="3106684" cy="369332"/>
          </a:xfrm>
          <a:prstGeom prst="rect">
            <a:avLst/>
          </a:prstGeom>
          <a:noFill/>
        </p:spPr>
        <p:txBody>
          <a:bodyPr wrap="none" rtlCol="0">
            <a:spAutoFit/>
          </a:bodyPr>
          <a:lstStyle/>
          <a:p>
            <a:r>
              <a:rPr lang="en-US" b="1" dirty="0" smtClean="0"/>
              <a:t>Table 1: Description of Dataset</a:t>
            </a:r>
            <a:endParaRPr lang="en-US" b="1" dirty="0"/>
          </a:p>
        </p:txBody>
      </p:sp>
      <p:sp>
        <p:nvSpPr>
          <p:cNvPr id="16" name="Content Placeholder 2"/>
          <p:cNvSpPr txBox="1">
            <a:spLocks/>
          </p:cNvSpPr>
          <p:nvPr/>
        </p:nvSpPr>
        <p:spPr>
          <a:xfrm>
            <a:off x="0" y="0"/>
            <a:ext cx="9144000" cy="838200"/>
          </a:xfrm>
          <a:prstGeom prst="rect">
            <a:avLst/>
          </a:prstGeom>
          <a:solidFill>
            <a:srgbClr val="F57E1B"/>
          </a:solidFill>
        </p:spPr>
        <p:txBody>
          <a:bodyPr vert="horz" lIns="91440" tIns="45720" rIns="91440" bIns="45720" rtlCol="0">
            <a:normAutofit/>
          </a:bodyPr>
          <a:lstStyle/>
          <a:p>
            <a:pPr lvl="0">
              <a:lnSpc>
                <a:spcPct val="170000"/>
              </a:lnSpc>
              <a:spcBef>
                <a:spcPct val="20000"/>
              </a:spcBef>
              <a:defRPr/>
            </a:pPr>
            <a:endParaRPr lang="en-US" sz="1500" dirty="0" smtClean="0"/>
          </a:p>
        </p:txBody>
      </p:sp>
      <p:sp>
        <p:nvSpPr>
          <p:cNvPr id="17" name="Rectangle 16"/>
          <p:cNvSpPr/>
          <p:nvPr/>
        </p:nvSpPr>
        <p:spPr>
          <a:xfrm>
            <a:off x="457200" y="76200"/>
            <a:ext cx="1318450" cy="506421"/>
          </a:xfrm>
          <a:prstGeom prst="rect">
            <a:avLst/>
          </a:prstGeom>
        </p:spPr>
        <p:txBody>
          <a:bodyPr wrap="square">
            <a:spAutoFit/>
          </a:bodyPr>
          <a:lstStyle/>
          <a:p>
            <a:pPr lvl="0">
              <a:lnSpc>
                <a:spcPct val="170000"/>
              </a:lnSpc>
              <a:spcBef>
                <a:spcPct val="20000"/>
              </a:spcBef>
              <a:defRPr/>
            </a:pPr>
            <a:r>
              <a:rPr lang="en-US" dirty="0" smtClean="0"/>
              <a:t>Motivation</a:t>
            </a:r>
          </a:p>
        </p:txBody>
      </p:sp>
      <p:sp>
        <p:nvSpPr>
          <p:cNvPr id="18" name="Rectangle 17"/>
          <p:cNvSpPr/>
          <p:nvPr/>
        </p:nvSpPr>
        <p:spPr>
          <a:xfrm>
            <a:off x="2057400" y="76200"/>
            <a:ext cx="1327864" cy="506421"/>
          </a:xfrm>
          <a:prstGeom prst="rect">
            <a:avLst/>
          </a:prstGeom>
        </p:spPr>
        <p:txBody>
          <a:bodyPr wrap="none">
            <a:spAutoFit/>
          </a:bodyPr>
          <a:lstStyle/>
          <a:p>
            <a:pPr lvl="0">
              <a:lnSpc>
                <a:spcPct val="170000"/>
              </a:lnSpc>
              <a:spcBef>
                <a:spcPct val="20000"/>
              </a:spcBef>
              <a:defRPr/>
            </a:pPr>
            <a:r>
              <a:rPr lang="en-US" dirty="0" smtClean="0"/>
              <a:t>Observation</a:t>
            </a:r>
          </a:p>
        </p:txBody>
      </p:sp>
      <p:sp>
        <p:nvSpPr>
          <p:cNvPr id="19" name="Rectangle 18"/>
          <p:cNvSpPr/>
          <p:nvPr/>
        </p:nvSpPr>
        <p:spPr>
          <a:xfrm>
            <a:off x="7543800" y="76200"/>
            <a:ext cx="1210588" cy="563231"/>
          </a:xfrm>
          <a:prstGeom prst="rect">
            <a:avLst/>
          </a:prstGeom>
        </p:spPr>
        <p:txBody>
          <a:bodyPr wrap="none">
            <a:spAutoFit/>
          </a:bodyPr>
          <a:lstStyle/>
          <a:p>
            <a:pPr lvl="0">
              <a:lnSpc>
                <a:spcPct val="170000"/>
              </a:lnSpc>
              <a:spcBef>
                <a:spcPct val="20000"/>
              </a:spcBef>
              <a:defRPr/>
            </a:pPr>
            <a:r>
              <a:rPr lang="en-US" dirty="0" smtClean="0"/>
              <a:t>Conclusion</a:t>
            </a:r>
          </a:p>
        </p:txBody>
      </p:sp>
      <p:sp>
        <p:nvSpPr>
          <p:cNvPr id="22" name="Pentagon 21"/>
          <p:cNvSpPr/>
          <p:nvPr/>
        </p:nvSpPr>
        <p:spPr>
          <a:xfrm>
            <a:off x="5334000" y="152400"/>
            <a:ext cx="1676400" cy="533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dirty="0" smtClean="0"/>
              <a:t>Experimental </a:t>
            </a:r>
          </a:p>
          <a:p>
            <a:pPr lvl="0">
              <a:defRPr/>
            </a:pPr>
            <a:r>
              <a:rPr lang="en-US" dirty="0" smtClean="0"/>
              <a:t>Analysis</a:t>
            </a:r>
          </a:p>
        </p:txBody>
      </p:sp>
      <p:sp>
        <p:nvSpPr>
          <p:cNvPr id="23" name="Rectangle 22"/>
          <p:cNvSpPr/>
          <p:nvPr/>
        </p:nvSpPr>
        <p:spPr>
          <a:xfrm>
            <a:off x="3777536" y="76200"/>
            <a:ext cx="938462" cy="506421"/>
          </a:xfrm>
          <a:prstGeom prst="rect">
            <a:avLst/>
          </a:prstGeom>
        </p:spPr>
        <p:txBody>
          <a:bodyPr wrap="none">
            <a:spAutoFit/>
          </a:bodyPr>
          <a:lstStyle/>
          <a:p>
            <a:pPr lvl="0">
              <a:lnSpc>
                <a:spcPct val="170000"/>
              </a:lnSpc>
              <a:spcBef>
                <a:spcPct val="20000"/>
              </a:spcBef>
              <a:defRPr/>
            </a:pPr>
            <a:r>
              <a:rPr lang="en-US" dirty="0" smtClean="0"/>
              <a:t>Method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76799"/>
          </a:xfrm>
        </p:spPr>
        <p:txBody>
          <a:bodyPr>
            <a:normAutofit/>
          </a:bodyPr>
          <a:lstStyle/>
          <a:p>
            <a:r>
              <a:rPr lang="en-US" dirty="0" smtClean="0"/>
              <a:t>Topic Evaluation</a:t>
            </a:r>
          </a:p>
          <a:p>
            <a:pPr lvl="1"/>
            <a:r>
              <a:rPr lang="en-US" dirty="0" smtClean="0"/>
              <a:t>Perplexity </a:t>
            </a:r>
          </a:p>
          <a:p>
            <a:pPr lvl="1">
              <a:defRPr/>
            </a:pPr>
            <a:r>
              <a:rPr lang="en-US" dirty="0" smtClean="0"/>
              <a:t>In Information theory, </a:t>
            </a:r>
            <a:r>
              <a:rPr lang="en-US" b="1" dirty="0" smtClean="0"/>
              <a:t>perplexity</a:t>
            </a:r>
            <a:r>
              <a:rPr lang="en-US" dirty="0" smtClean="0"/>
              <a:t> is a measurement of how well a probability distribution or probability model predicts a sample</a:t>
            </a:r>
          </a:p>
          <a:p>
            <a:r>
              <a:rPr lang="en-US" dirty="0" smtClean="0"/>
              <a:t>Sentiment Classification</a:t>
            </a:r>
          </a:p>
          <a:p>
            <a:pPr lvl="1"/>
            <a:r>
              <a:rPr lang="en-US" dirty="0" smtClean="0"/>
              <a:t>F-1 measure</a:t>
            </a:r>
          </a:p>
          <a:p>
            <a:pPr lvl="1">
              <a:defRPr/>
            </a:pPr>
            <a:endParaRPr lang="en-US" dirty="0" smtClean="0"/>
          </a:p>
          <a:p>
            <a:pPr lvl="1">
              <a:buNone/>
              <a:defRPr/>
            </a:pPr>
            <a:endParaRPr lang="en-US" dirty="0" smtClean="0"/>
          </a:p>
          <a:p>
            <a:pPr lvl="1"/>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
        <p:nvSpPr>
          <p:cNvPr id="13" name="Title 13"/>
          <p:cNvSpPr>
            <a:spLocks noGrp="1"/>
          </p:cNvSpPr>
          <p:nvPr>
            <p:ph type="title"/>
          </p:nvPr>
        </p:nvSpPr>
        <p:spPr>
          <a:xfrm>
            <a:off x="304800" y="533400"/>
            <a:ext cx="8229600" cy="1143000"/>
          </a:xfrm>
        </p:spPr>
        <p:txBody>
          <a:bodyPr/>
          <a:lstStyle/>
          <a:p>
            <a:pPr algn="l"/>
            <a:r>
              <a:rPr lang="en-US" dirty="0" smtClean="0"/>
              <a:t>Performance Metrics</a:t>
            </a:r>
            <a:endParaRPr lang="en-US" dirty="0"/>
          </a:p>
        </p:txBody>
      </p:sp>
      <p:sp>
        <p:nvSpPr>
          <p:cNvPr id="16" name="Content Placeholder 2"/>
          <p:cNvSpPr txBox="1">
            <a:spLocks/>
          </p:cNvSpPr>
          <p:nvPr/>
        </p:nvSpPr>
        <p:spPr>
          <a:xfrm>
            <a:off x="0" y="0"/>
            <a:ext cx="9144000" cy="838200"/>
          </a:xfrm>
          <a:prstGeom prst="rect">
            <a:avLst/>
          </a:prstGeom>
          <a:solidFill>
            <a:srgbClr val="F57E1B"/>
          </a:solidFill>
        </p:spPr>
        <p:txBody>
          <a:bodyPr vert="horz" lIns="91440" tIns="45720" rIns="91440" bIns="45720" rtlCol="0">
            <a:normAutofit/>
          </a:bodyPr>
          <a:lstStyle/>
          <a:p>
            <a:pPr lvl="0">
              <a:lnSpc>
                <a:spcPct val="170000"/>
              </a:lnSpc>
              <a:spcBef>
                <a:spcPct val="20000"/>
              </a:spcBef>
              <a:defRPr/>
            </a:pPr>
            <a:endParaRPr lang="en-US" sz="1500" dirty="0" smtClean="0"/>
          </a:p>
        </p:txBody>
      </p:sp>
      <p:sp>
        <p:nvSpPr>
          <p:cNvPr id="17" name="Rectangle 16"/>
          <p:cNvSpPr/>
          <p:nvPr/>
        </p:nvSpPr>
        <p:spPr>
          <a:xfrm>
            <a:off x="457200" y="76200"/>
            <a:ext cx="1318450" cy="506421"/>
          </a:xfrm>
          <a:prstGeom prst="rect">
            <a:avLst/>
          </a:prstGeom>
        </p:spPr>
        <p:txBody>
          <a:bodyPr wrap="square">
            <a:spAutoFit/>
          </a:bodyPr>
          <a:lstStyle/>
          <a:p>
            <a:pPr lvl="0">
              <a:lnSpc>
                <a:spcPct val="170000"/>
              </a:lnSpc>
              <a:spcBef>
                <a:spcPct val="20000"/>
              </a:spcBef>
              <a:defRPr/>
            </a:pPr>
            <a:r>
              <a:rPr lang="en-US" dirty="0" smtClean="0"/>
              <a:t>Motivation</a:t>
            </a:r>
          </a:p>
        </p:txBody>
      </p:sp>
      <p:sp>
        <p:nvSpPr>
          <p:cNvPr id="18" name="Rectangle 17"/>
          <p:cNvSpPr/>
          <p:nvPr/>
        </p:nvSpPr>
        <p:spPr>
          <a:xfrm>
            <a:off x="2057400" y="76200"/>
            <a:ext cx="1327864" cy="506421"/>
          </a:xfrm>
          <a:prstGeom prst="rect">
            <a:avLst/>
          </a:prstGeom>
        </p:spPr>
        <p:txBody>
          <a:bodyPr wrap="none">
            <a:spAutoFit/>
          </a:bodyPr>
          <a:lstStyle/>
          <a:p>
            <a:pPr lvl="0">
              <a:lnSpc>
                <a:spcPct val="170000"/>
              </a:lnSpc>
              <a:spcBef>
                <a:spcPct val="20000"/>
              </a:spcBef>
              <a:defRPr/>
            </a:pPr>
            <a:r>
              <a:rPr lang="en-US" dirty="0" smtClean="0"/>
              <a:t>Observation</a:t>
            </a:r>
          </a:p>
        </p:txBody>
      </p:sp>
      <p:sp>
        <p:nvSpPr>
          <p:cNvPr id="19" name="Rectangle 18"/>
          <p:cNvSpPr/>
          <p:nvPr/>
        </p:nvSpPr>
        <p:spPr>
          <a:xfrm>
            <a:off x="7543800" y="76200"/>
            <a:ext cx="1210588" cy="563231"/>
          </a:xfrm>
          <a:prstGeom prst="rect">
            <a:avLst/>
          </a:prstGeom>
        </p:spPr>
        <p:txBody>
          <a:bodyPr wrap="none">
            <a:spAutoFit/>
          </a:bodyPr>
          <a:lstStyle/>
          <a:p>
            <a:pPr lvl="0">
              <a:lnSpc>
                <a:spcPct val="170000"/>
              </a:lnSpc>
              <a:spcBef>
                <a:spcPct val="20000"/>
              </a:spcBef>
              <a:defRPr/>
            </a:pPr>
            <a:r>
              <a:rPr lang="en-US" dirty="0" smtClean="0"/>
              <a:t>Conclusion</a:t>
            </a:r>
          </a:p>
        </p:txBody>
      </p:sp>
      <p:sp>
        <p:nvSpPr>
          <p:cNvPr id="22" name="Pentagon 21"/>
          <p:cNvSpPr/>
          <p:nvPr/>
        </p:nvSpPr>
        <p:spPr>
          <a:xfrm>
            <a:off x="5334000" y="152400"/>
            <a:ext cx="1676400" cy="533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dirty="0" smtClean="0"/>
              <a:t>Experimental </a:t>
            </a:r>
          </a:p>
          <a:p>
            <a:pPr lvl="0">
              <a:defRPr/>
            </a:pPr>
            <a:r>
              <a:rPr lang="en-US" dirty="0" smtClean="0"/>
              <a:t>Analysis</a:t>
            </a:r>
          </a:p>
        </p:txBody>
      </p:sp>
      <p:sp>
        <p:nvSpPr>
          <p:cNvPr id="23" name="Rectangle 22"/>
          <p:cNvSpPr/>
          <p:nvPr/>
        </p:nvSpPr>
        <p:spPr>
          <a:xfrm>
            <a:off x="3777536" y="76200"/>
            <a:ext cx="938462" cy="506421"/>
          </a:xfrm>
          <a:prstGeom prst="rect">
            <a:avLst/>
          </a:prstGeom>
        </p:spPr>
        <p:txBody>
          <a:bodyPr wrap="none">
            <a:spAutoFit/>
          </a:bodyPr>
          <a:lstStyle/>
          <a:p>
            <a:pPr lvl="0">
              <a:lnSpc>
                <a:spcPct val="170000"/>
              </a:lnSpc>
              <a:spcBef>
                <a:spcPct val="20000"/>
              </a:spcBef>
              <a:defRPr/>
            </a:pPr>
            <a:r>
              <a:rPr lang="en-US" dirty="0" smtClean="0"/>
              <a:t>Method</a:t>
            </a:r>
          </a:p>
        </p:txBody>
      </p:sp>
      <p:pic>
        <p:nvPicPr>
          <p:cNvPr id="20" name="Picture 2"/>
          <p:cNvPicPr>
            <a:picLocks noChangeAspect="1" noChangeArrowheads="1"/>
          </p:cNvPicPr>
          <p:nvPr/>
        </p:nvPicPr>
        <p:blipFill>
          <a:blip r:embed="rId3"/>
          <a:srcRect/>
          <a:stretch>
            <a:fillRect/>
          </a:stretch>
        </p:blipFill>
        <p:spPr bwMode="auto">
          <a:xfrm>
            <a:off x="2819400" y="2076178"/>
            <a:ext cx="4267200" cy="764793"/>
          </a:xfrm>
          <a:prstGeom prst="rect">
            <a:avLst/>
          </a:prstGeom>
          <a:noFill/>
          <a:ln w="9525">
            <a:noFill/>
            <a:miter lim="800000"/>
            <a:headEnd/>
            <a:tailEnd/>
          </a:ln>
          <a:effectLst/>
        </p:spPr>
      </p:pic>
      <p:pic>
        <p:nvPicPr>
          <p:cNvPr id="56322" name="Picture 2" descr="https://upload.wikimedia.org/math/9/9/1/991d55cc29b4867c88c6c22d438265f9.png"/>
          <p:cNvPicPr>
            <a:picLocks noChangeAspect="1" noChangeArrowheads="1"/>
          </p:cNvPicPr>
          <p:nvPr/>
        </p:nvPicPr>
        <p:blipFill>
          <a:blip r:embed="rId4"/>
          <a:srcRect/>
          <a:stretch>
            <a:fillRect/>
          </a:stretch>
        </p:blipFill>
        <p:spPr bwMode="auto">
          <a:xfrm>
            <a:off x="2819400" y="5562600"/>
            <a:ext cx="3429000" cy="72355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
        <p:nvSpPr>
          <p:cNvPr id="14" name="Title 13"/>
          <p:cNvSpPr txBox="1">
            <a:spLocks/>
          </p:cNvSpPr>
          <p:nvPr/>
        </p:nvSpPr>
        <p:spPr>
          <a:xfrm>
            <a:off x="304800" y="685800"/>
            <a:ext cx="8839200" cy="1143000"/>
          </a:xfrm>
          <a:prstGeom prst="rect">
            <a:avLst/>
          </a:prstGeom>
        </p:spPr>
        <p:txBody>
          <a:bodyPr vert="horz" lIns="91440" tIns="45720" rIns="91440" bIns="45720" rtlCol="0" anchor="ctr">
            <a:normAutofit/>
          </a:bodyPr>
          <a:lstStyle/>
          <a:p>
            <a:pPr>
              <a:spcBef>
                <a:spcPct val="0"/>
              </a:spcBef>
              <a:defRPr/>
            </a:pPr>
            <a:r>
              <a:rPr lang="en-US" sz="4400" dirty="0" smtClean="0">
                <a:latin typeface="+mj-lt"/>
                <a:ea typeface="+mj-ea"/>
                <a:cs typeface="+mj-cs"/>
              </a:rPr>
              <a:t>Number of Topics: Empirical Evidence</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5" name="Rectangle 14"/>
          <p:cNvSpPr/>
          <p:nvPr/>
        </p:nvSpPr>
        <p:spPr>
          <a:xfrm>
            <a:off x="228600" y="4114800"/>
            <a:ext cx="8686800" cy="646331"/>
          </a:xfrm>
          <a:prstGeom prst="rect">
            <a:avLst/>
          </a:prstGeom>
        </p:spPr>
        <p:txBody>
          <a:bodyPr wrap="square">
            <a:spAutoFit/>
          </a:bodyPr>
          <a:lstStyle/>
          <a:p>
            <a:pPr algn="ctr"/>
            <a:r>
              <a:rPr lang="en-US" b="1" dirty="0" smtClean="0"/>
              <a:t>Figure 3: Effects of varying the number of topics on perplexity (left) and F-1 measure (right)</a:t>
            </a:r>
            <a:endParaRPr lang="en-US" b="1" dirty="0"/>
          </a:p>
        </p:txBody>
      </p:sp>
      <p:pic>
        <p:nvPicPr>
          <p:cNvPr id="191491" name="Picture 3"/>
          <p:cNvPicPr>
            <a:picLocks noChangeAspect="1" noChangeArrowheads="1"/>
          </p:cNvPicPr>
          <p:nvPr/>
        </p:nvPicPr>
        <p:blipFill>
          <a:blip r:embed="rId3"/>
          <a:srcRect/>
          <a:stretch>
            <a:fillRect/>
          </a:stretch>
        </p:blipFill>
        <p:spPr bwMode="auto">
          <a:xfrm>
            <a:off x="76200" y="1676400"/>
            <a:ext cx="4610100" cy="2428875"/>
          </a:xfrm>
          <a:prstGeom prst="rect">
            <a:avLst/>
          </a:prstGeom>
          <a:noFill/>
          <a:ln w="9525">
            <a:noFill/>
            <a:miter lim="800000"/>
            <a:headEnd/>
            <a:tailEnd/>
          </a:ln>
          <a:effectLst/>
        </p:spPr>
      </p:pic>
      <p:pic>
        <p:nvPicPr>
          <p:cNvPr id="191492" name="Picture 4"/>
          <p:cNvPicPr>
            <a:picLocks noChangeAspect="1" noChangeArrowheads="1"/>
          </p:cNvPicPr>
          <p:nvPr/>
        </p:nvPicPr>
        <p:blipFill>
          <a:blip r:embed="rId4"/>
          <a:srcRect/>
          <a:stretch>
            <a:fillRect/>
          </a:stretch>
        </p:blipFill>
        <p:spPr bwMode="auto">
          <a:xfrm>
            <a:off x="4400550" y="1676400"/>
            <a:ext cx="4743450" cy="2524125"/>
          </a:xfrm>
          <a:prstGeom prst="rect">
            <a:avLst/>
          </a:prstGeom>
          <a:noFill/>
          <a:ln w="9525">
            <a:noFill/>
            <a:miter lim="800000"/>
            <a:headEnd/>
            <a:tailEnd/>
          </a:ln>
          <a:effectLst/>
        </p:spPr>
      </p:pic>
      <p:graphicFrame>
        <p:nvGraphicFramePr>
          <p:cNvPr id="16" name="Table 15"/>
          <p:cNvGraphicFramePr>
            <a:graphicFrameLocks noGrp="1"/>
          </p:cNvGraphicFramePr>
          <p:nvPr>
            <p:extLst>
              <p:ext uri="{D42A27DB-BD31-4B8C-83A1-F6EECF244321}">
                <p14:modId xmlns:p14="http://schemas.microsoft.com/office/powerpoint/2010/main" val="3526087268"/>
              </p:ext>
            </p:extLst>
          </p:nvPr>
        </p:nvGraphicFramePr>
        <p:xfrm>
          <a:off x="2286000" y="5466080"/>
          <a:ext cx="4495800" cy="741680"/>
        </p:xfrm>
        <a:graphic>
          <a:graphicData uri="http://schemas.openxmlformats.org/drawingml/2006/table">
            <a:tbl>
              <a:tblPr firstRow="1" bandRow="1">
                <a:tableStyleId>{5940675A-B579-460E-94D1-54222C63F5DA}</a:tableStyleId>
              </a:tblPr>
              <a:tblGrid>
                <a:gridCol w="1142999"/>
                <a:gridCol w="990600"/>
                <a:gridCol w="838200"/>
                <a:gridCol w="813308"/>
                <a:gridCol w="710693"/>
              </a:tblGrid>
              <a:tr h="370840">
                <a:tc>
                  <a:txBody>
                    <a:bodyPr/>
                    <a:lstStyle/>
                    <a:p>
                      <a:r>
                        <a:rPr lang="en-US" b="1" dirty="0" smtClean="0"/>
                        <a:t>Category</a:t>
                      </a:r>
                      <a:endParaRPr lang="en-US" b="1" dirty="0"/>
                    </a:p>
                  </a:txBody>
                  <a:tcPr/>
                </a:tc>
                <a:tc>
                  <a:txBody>
                    <a:bodyPr/>
                    <a:lstStyle/>
                    <a:p>
                      <a:r>
                        <a:rPr lang="en-US" b="1" dirty="0" smtClean="0"/>
                        <a:t>Camera</a:t>
                      </a:r>
                      <a:endParaRPr lang="en-US" b="1" dirty="0"/>
                    </a:p>
                  </a:txBody>
                  <a:tcPr/>
                </a:tc>
                <a:tc>
                  <a:txBody>
                    <a:bodyPr/>
                    <a:lstStyle/>
                    <a:p>
                      <a:r>
                        <a:rPr lang="en-US" b="1" dirty="0" smtClean="0"/>
                        <a:t>Phone</a:t>
                      </a:r>
                      <a:endParaRPr lang="en-US" b="1" dirty="0"/>
                    </a:p>
                  </a:txBody>
                  <a:tcPr/>
                </a:tc>
                <a:tc>
                  <a:txBody>
                    <a:bodyPr/>
                    <a:lstStyle/>
                    <a:p>
                      <a:r>
                        <a:rPr lang="en-US" b="1" dirty="0" smtClean="0"/>
                        <a:t>Tablet</a:t>
                      </a:r>
                      <a:endParaRPr lang="en-US" b="1" dirty="0"/>
                    </a:p>
                  </a:txBody>
                  <a:tcPr/>
                </a:tc>
                <a:tc>
                  <a:txBody>
                    <a:bodyPr/>
                    <a:lstStyle/>
                    <a:p>
                      <a:r>
                        <a:rPr lang="en-US" b="1" dirty="0" err="1" smtClean="0"/>
                        <a:t>Tv</a:t>
                      </a:r>
                      <a:endParaRPr lang="en-US" b="1" dirty="0"/>
                    </a:p>
                  </a:txBody>
                  <a:tcPr/>
                </a:tc>
              </a:tr>
              <a:tr h="370840">
                <a:tc>
                  <a:txBody>
                    <a:bodyPr/>
                    <a:lstStyle/>
                    <a:p>
                      <a:r>
                        <a:rPr lang="en-US" dirty="0" smtClean="0"/>
                        <a:t># </a:t>
                      </a:r>
                      <a:r>
                        <a:rPr lang="en-US" baseline="0" dirty="0" smtClean="0"/>
                        <a:t>topics</a:t>
                      </a:r>
                      <a:endParaRPr lang="en-US" dirty="0"/>
                    </a:p>
                  </a:txBody>
                  <a:tcPr/>
                </a:tc>
                <a:tc>
                  <a:txBody>
                    <a:bodyPr/>
                    <a:lstStyle/>
                    <a:p>
                      <a:r>
                        <a:rPr lang="en-US" dirty="0" smtClean="0"/>
                        <a:t>26</a:t>
                      </a:r>
                      <a:endParaRPr lang="en-US" dirty="0"/>
                    </a:p>
                  </a:txBody>
                  <a:tcPr/>
                </a:tc>
                <a:tc>
                  <a:txBody>
                    <a:bodyPr/>
                    <a:lstStyle/>
                    <a:p>
                      <a:r>
                        <a:rPr lang="en-US" dirty="0" smtClean="0"/>
                        <a:t>26</a:t>
                      </a:r>
                      <a:endParaRPr lang="en-US" dirty="0"/>
                    </a:p>
                  </a:txBody>
                  <a:tcPr/>
                </a:tc>
                <a:tc>
                  <a:txBody>
                    <a:bodyPr/>
                    <a:lstStyle/>
                    <a:p>
                      <a:r>
                        <a:rPr lang="en-US" dirty="0" smtClean="0"/>
                        <a:t>30</a:t>
                      </a:r>
                      <a:endParaRPr lang="en-US" dirty="0"/>
                    </a:p>
                  </a:txBody>
                  <a:tcPr/>
                </a:tc>
                <a:tc>
                  <a:txBody>
                    <a:bodyPr/>
                    <a:lstStyle/>
                    <a:p>
                      <a:r>
                        <a:rPr lang="en-US" dirty="0" smtClean="0"/>
                        <a:t>16</a:t>
                      </a:r>
                      <a:endParaRPr lang="en-US" dirty="0"/>
                    </a:p>
                  </a:txBody>
                  <a:tcPr/>
                </a:tc>
              </a:tr>
            </a:tbl>
          </a:graphicData>
        </a:graphic>
      </p:graphicFrame>
      <p:sp>
        <p:nvSpPr>
          <p:cNvPr id="17" name="Rectangle 16"/>
          <p:cNvSpPr/>
          <p:nvPr/>
        </p:nvSpPr>
        <p:spPr>
          <a:xfrm>
            <a:off x="381000" y="5020548"/>
            <a:ext cx="8305800" cy="369332"/>
          </a:xfrm>
          <a:prstGeom prst="rect">
            <a:avLst/>
          </a:prstGeom>
        </p:spPr>
        <p:txBody>
          <a:bodyPr wrap="square">
            <a:spAutoFit/>
          </a:bodyPr>
          <a:lstStyle/>
          <a:p>
            <a:pPr algn="ctr"/>
            <a:r>
              <a:rPr lang="en-US" b="1" dirty="0" smtClean="0"/>
              <a:t>Table 2 : Number of Topics </a:t>
            </a:r>
            <a:endParaRPr lang="en-US" b="1" dirty="0"/>
          </a:p>
        </p:txBody>
      </p:sp>
      <p:sp>
        <p:nvSpPr>
          <p:cNvPr id="18" name="Content Placeholder 2"/>
          <p:cNvSpPr txBox="1">
            <a:spLocks/>
          </p:cNvSpPr>
          <p:nvPr/>
        </p:nvSpPr>
        <p:spPr>
          <a:xfrm>
            <a:off x="0" y="0"/>
            <a:ext cx="9144000" cy="838200"/>
          </a:xfrm>
          <a:prstGeom prst="rect">
            <a:avLst/>
          </a:prstGeom>
          <a:solidFill>
            <a:srgbClr val="F57E1B"/>
          </a:solidFill>
        </p:spPr>
        <p:txBody>
          <a:bodyPr vert="horz" lIns="91440" tIns="45720" rIns="91440" bIns="45720" rtlCol="0">
            <a:normAutofit/>
          </a:bodyPr>
          <a:lstStyle/>
          <a:p>
            <a:pPr lvl="0">
              <a:lnSpc>
                <a:spcPct val="170000"/>
              </a:lnSpc>
              <a:spcBef>
                <a:spcPct val="20000"/>
              </a:spcBef>
              <a:defRPr/>
            </a:pPr>
            <a:endParaRPr lang="en-US" sz="1500" dirty="0" smtClean="0"/>
          </a:p>
        </p:txBody>
      </p:sp>
      <p:sp>
        <p:nvSpPr>
          <p:cNvPr id="19" name="Rectangle 18"/>
          <p:cNvSpPr/>
          <p:nvPr/>
        </p:nvSpPr>
        <p:spPr>
          <a:xfrm>
            <a:off x="457200" y="76200"/>
            <a:ext cx="1318450" cy="506421"/>
          </a:xfrm>
          <a:prstGeom prst="rect">
            <a:avLst/>
          </a:prstGeom>
        </p:spPr>
        <p:txBody>
          <a:bodyPr wrap="square">
            <a:spAutoFit/>
          </a:bodyPr>
          <a:lstStyle/>
          <a:p>
            <a:pPr lvl="0">
              <a:lnSpc>
                <a:spcPct val="170000"/>
              </a:lnSpc>
              <a:spcBef>
                <a:spcPct val="20000"/>
              </a:spcBef>
              <a:defRPr/>
            </a:pPr>
            <a:r>
              <a:rPr lang="en-US" dirty="0" smtClean="0"/>
              <a:t>Motivation</a:t>
            </a:r>
          </a:p>
        </p:txBody>
      </p:sp>
      <p:sp>
        <p:nvSpPr>
          <p:cNvPr id="20" name="Rectangle 19"/>
          <p:cNvSpPr/>
          <p:nvPr/>
        </p:nvSpPr>
        <p:spPr>
          <a:xfrm>
            <a:off x="2057400" y="76200"/>
            <a:ext cx="1327864" cy="506421"/>
          </a:xfrm>
          <a:prstGeom prst="rect">
            <a:avLst/>
          </a:prstGeom>
        </p:spPr>
        <p:txBody>
          <a:bodyPr wrap="none">
            <a:spAutoFit/>
          </a:bodyPr>
          <a:lstStyle/>
          <a:p>
            <a:pPr lvl="0">
              <a:lnSpc>
                <a:spcPct val="170000"/>
              </a:lnSpc>
              <a:spcBef>
                <a:spcPct val="20000"/>
              </a:spcBef>
              <a:defRPr/>
            </a:pPr>
            <a:r>
              <a:rPr lang="en-US" dirty="0" smtClean="0"/>
              <a:t>Observation</a:t>
            </a:r>
          </a:p>
        </p:txBody>
      </p:sp>
      <p:sp>
        <p:nvSpPr>
          <p:cNvPr id="21" name="Rectangle 20"/>
          <p:cNvSpPr/>
          <p:nvPr/>
        </p:nvSpPr>
        <p:spPr>
          <a:xfrm>
            <a:off x="7543800" y="76200"/>
            <a:ext cx="1210588" cy="563231"/>
          </a:xfrm>
          <a:prstGeom prst="rect">
            <a:avLst/>
          </a:prstGeom>
        </p:spPr>
        <p:txBody>
          <a:bodyPr wrap="none">
            <a:spAutoFit/>
          </a:bodyPr>
          <a:lstStyle/>
          <a:p>
            <a:pPr lvl="0">
              <a:lnSpc>
                <a:spcPct val="170000"/>
              </a:lnSpc>
              <a:spcBef>
                <a:spcPct val="20000"/>
              </a:spcBef>
              <a:defRPr/>
            </a:pPr>
            <a:r>
              <a:rPr lang="en-US" dirty="0" smtClean="0"/>
              <a:t>Conclusion</a:t>
            </a:r>
          </a:p>
        </p:txBody>
      </p:sp>
      <p:sp>
        <p:nvSpPr>
          <p:cNvPr id="22" name="Pentagon 21"/>
          <p:cNvSpPr/>
          <p:nvPr/>
        </p:nvSpPr>
        <p:spPr>
          <a:xfrm>
            <a:off x="5334000" y="152400"/>
            <a:ext cx="1676400" cy="533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dirty="0" smtClean="0"/>
              <a:t>Experimental </a:t>
            </a:r>
          </a:p>
          <a:p>
            <a:pPr lvl="0">
              <a:defRPr/>
            </a:pPr>
            <a:r>
              <a:rPr lang="en-US" dirty="0" smtClean="0"/>
              <a:t>Analysis</a:t>
            </a:r>
          </a:p>
        </p:txBody>
      </p:sp>
      <p:sp>
        <p:nvSpPr>
          <p:cNvPr id="23" name="Rectangle 22"/>
          <p:cNvSpPr/>
          <p:nvPr/>
        </p:nvSpPr>
        <p:spPr>
          <a:xfrm>
            <a:off x="3777536" y="76200"/>
            <a:ext cx="938462" cy="506421"/>
          </a:xfrm>
          <a:prstGeom prst="rect">
            <a:avLst/>
          </a:prstGeom>
        </p:spPr>
        <p:txBody>
          <a:bodyPr wrap="none">
            <a:spAutoFit/>
          </a:bodyPr>
          <a:lstStyle/>
          <a:p>
            <a:pPr lvl="0">
              <a:lnSpc>
                <a:spcPct val="170000"/>
              </a:lnSpc>
              <a:spcBef>
                <a:spcPct val="20000"/>
              </a:spcBef>
              <a:defRPr/>
            </a:pPr>
            <a:r>
              <a:rPr lang="en-US" dirty="0" smtClean="0"/>
              <a:t>Method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
        <p:nvSpPr>
          <p:cNvPr id="14" name="Title 13"/>
          <p:cNvSpPr txBox="1">
            <a:spLocks/>
          </p:cNvSpPr>
          <p:nvPr/>
        </p:nvSpPr>
        <p:spPr>
          <a:xfrm>
            <a:off x="304800" y="609600"/>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Topic Evaluation</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5" name="Rectangle 14"/>
          <p:cNvSpPr/>
          <p:nvPr/>
        </p:nvSpPr>
        <p:spPr>
          <a:xfrm>
            <a:off x="762000" y="6287869"/>
            <a:ext cx="7924800" cy="646331"/>
          </a:xfrm>
          <a:prstGeom prst="rect">
            <a:avLst/>
          </a:prstGeom>
        </p:spPr>
        <p:txBody>
          <a:bodyPr wrap="square">
            <a:spAutoFit/>
          </a:bodyPr>
          <a:lstStyle/>
          <a:p>
            <a:pPr algn="ctr"/>
            <a:r>
              <a:rPr lang="en-US" b="1" dirty="0" smtClean="0"/>
              <a:t>Figure 4 : Perplexity with increasing training size on four different review document sets</a:t>
            </a:r>
            <a:endParaRPr lang="en-US" b="1" dirty="0"/>
          </a:p>
        </p:txBody>
      </p:sp>
      <p:sp>
        <p:nvSpPr>
          <p:cNvPr id="17" name="Content Placeholder 2"/>
          <p:cNvSpPr txBox="1">
            <a:spLocks/>
          </p:cNvSpPr>
          <p:nvPr/>
        </p:nvSpPr>
        <p:spPr>
          <a:xfrm>
            <a:off x="304800" y="1828801"/>
            <a:ext cx="8229600" cy="4724399"/>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8" name="Picture 2"/>
          <p:cNvPicPr>
            <a:picLocks noChangeAspect="1" noChangeArrowheads="1"/>
          </p:cNvPicPr>
          <p:nvPr/>
        </p:nvPicPr>
        <p:blipFill>
          <a:blip r:embed="rId4"/>
          <a:srcRect/>
          <a:stretch>
            <a:fillRect/>
          </a:stretch>
        </p:blipFill>
        <p:spPr bwMode="auto">
          <a:xfrm>
            <a:off x="533400" y="1447800"/>
            <a:ext cx="8296275" cy="4829175"/>
          </a:xfrm>
          <a:prstGeom prst="rect">
            <a:avLst/>
          </a:prstGeom>
          <a:noFill/>
          <a:ln w="9525">
            <a:noFill/>
            <a:miter lim="800000"/>
            <a:headEnd/>
            <a:tailEnd/>
          </a:ln>
          <a:effectLst/>
        </p:spPr>
      </p:pic>
      <p:sp>
        <p:nvSpPr>
          <p:cNvPr id="19" name="Content Placeholder 2"/>
          <p:cNvSpPr txBox="1">
            <a:spLocks/>
          </p:cNvSpPr>
          <p:nvPr/>
        </p:nvSpPr>
        <p:spPr>
          <a:xfrm>
            <a:off x="0" y="0"/>
            <a:ext cx="9144000" cy="838200"/>
          </a:xfrm>
          <a:prstGeom prst="rect">
            <a:avLst/>
          </a:prstGeom>
          <a:solidFill>
            <a:srgbClr val="F57E1B"/>
          </a:solidFill>
        </p:spPr>
        <p:txBody>
          <a:bodyPr vert="horz" lIns="91440" tIns="45720" rIns="91440" bIns="45720" rtlCol="0">
            <a:normAutofit/>
          </a:bodyPr>
          <a:lstStyle/>
          <a:p>
            <a:pPr lvl="0">
              <a:lnSpc>
                <a:spcPct val="170000"/>
              </a:lnSpc>
              <a:spcBef>
                <a:spcPct val="20000"/>
              </a:spcBef>
              <a:defRPr/>
            </a:pPr>
            <a:endParaRPr lang="en-US" sz="1500" dirty="0" smtClean="0"/>
          </a:p>
        </p:txBody>
      </p:sp>
      <p:sp>
        <p:nvSpPr>
          <p:cNvPr id="20" name="Rectangle 19"/>
          <p:cNvSpPr/>
          <p:nvPr/>
        </p:nvSpPr>
        <p:spPr>
          <a:xfrm>
            <a:off x="457200" y="76200"/>
            <a:ext cx="1318450" cy="506421"/>
          </a:xfrm>
          <a:prstGeom prst="rect">
            <a:avLst/>
          </a:prstGeom>
        </p:spPr>
        <p:txBody>
          <a:bodyPr wrap="square">
            <a:spAutoFit/>
          </a:bodyPr>
          <a:lstStyle/>
          <a:p>
            <a:pPr lvl="0">
              <a:lnSpc>
                <a:spcPct val="170000"/>
              </a:lnSpc>
              <a:spcBef>
                <a:spcPct val="20000"/>
              </a:spcBef>
              <a:defRPr/>
            </a:pPr>
            <a:r>
              <a:rPr lang="en-US" dirty="0" smtClean="0"/>
              <a:t>Motivation</a:t>
            </a:r>
          </a:p>
        </p:txBody>
      </p:sp>
      <p:sp>
        <p:nvSpPr>
          <p:cNvPr id="21" name="Rectangle 20"/>
          <p:cNvSpPr/>
          <p:nvPr/>
        </p:nvSpPr>
        <p:spPr>
          <a:xfrm>
            <a:off x="2057400" y="76200"/>
            <a:ext cx="1327864" cy="506421"/>
          </a:xfrm>
          <a:prstGeom prst="rect">
            <a:avLst/>
          </a:prstGeom>
        </p:spPr>
        <p:txBody>
          <a:bodyPr wrap="none">
            <a:spAutoFit/>
          </a:bodyPr>
          <a:lstStyle/>
          <a:p>
            <a:pPr lvl="0">
              <a:lnSpc>
                <a:spcPct val="170000"/>
              </a:lnSpc>
              <a:spcBef>
                <a:spcPct val="20000"/>
              </a:spcBef>
              <a:defRPr/>
            </a:pPr>
            <a:r>
              <a:rPr lang="en-US" dirty="0" smtClean="0"/>
              <a:t>Observation</a:t>
            </a:r>
          </a:p>
        </p:txBody>
      </p:sp>
      <p:sp>
        <p:nvSpPr>
          <p:cNvPr id="22" name="Rectangle 21"/>
          <p:cNvSpPr/>
          <p:nvPr/>
        </p:nvSpPr>
        <p:spPr>
          <a:xfrm>
            <a:off x="7543800" y="76200"/>
            <a:ext cx="1210588" cy="563231"/>
          </a:xfrm>
          <a:prstGeom prst="rect">
            <a:avLst/>
          </a:prstGeom>
        </p:spPr>
        <p:txBody>
          <a:bodyPr wrap="none">
            <a:spAutoFit/>
          </a:bodyPr>
          <a:lstStyle/>
          <a:p>
            <a:pPr lvl="0">
              <a:lnSpc>
                <a:spcPct val="170000"/>
              </a:lnSpc>
              <a:spcBef>
                <a:spcPct val="20000"/>
              </a:spcBef>
              <a:defRPr/>
            </a:pPr>
            <a:r>
              <a:rPr lang="en-US" dirty="0" smtClean="0"/>
              <a:t>Conclusion</a:t>
            </a:r>
          </a:p>
        </p:txBody>
      </p:sp>
      <p:sp>
        <p:nvSpPr>
          <p:cNvPr id="23" name="Pentagon 22"/>
          <p:cNvSpPr/>
          <p:nvPr/>
        </p:nvSpPr>
        <p:spPr>
          <a:xfrm>
            <a:off x="5334000" y="152400"/>
            <a:ext cx="1676400" cy="533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dirty="0" smtClean="0"/>
              <a:t>Experimental </a:t>
            </a:r>
          </a:p>
          <a:p>
            <a:pPr lvl="0">
              <a:defRPr/>
            </a:pPr>
            <a:r>
              <a:rPr lang="en-US" dirty="0" smtClean="0"/>
              <a:t>Analysis</a:t>
            </a:r>
          </a:p>
        </p:txBody>
      </p:sp>
      <p:sp>
        <p:nvSpPr>
          <p:cNvPr id="24" name="Rectangle 23"/>
          <p:cNvSpPr/>
          <p:nvPr/>
        </p:nvSpPr>
        <p:spPr>
          <a:xfrm>
            <a:off x="3777536" y="76200"/>
            <a:ext cx="938462" cy="506421"/>
          </a:xfrm>
          <a:prstGeom prst="rect">
            <a:avLst/>
          </a:prstGeom>
        </p:spPr>
        <p:txBody>
          <a:bodyPr wrap="none">
            <a:spAutoFit/>
          </a:bodyPr>
          <a:lstStyle/>
          <a:p>
            <a:pPr lvl="0">
              <a:lnSpc>
                <a:spcPct val="170000"/>
              </a:lnSpc>
              <a:spcBef>
                <a:spcPct val="20000"/>
              </a:spcBef>
              <a:defRPr/>
            </a:pPr>
            <a:r>
              <a:rPr lang="en-US" dirty="0" smtClean="0"/>
              <a:t>Method</a:t>
            </a:r>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
        <p:nvSpPr>
          <p:cNvPr id="14" name="Title 13"/>
          <p:cNvSpPr txBox="1">
            <a:spLocks/>
          </p:cNvSpPr>
          <p:nvPr/>
        </p:nvSpPr>
        <p:spPr>
          <a:xfrm>
            <a:off x="0" y="685800"/>
            <a:ext cx="9753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  Word Intrusion Experiment [4]	</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17" name="Table 16"/>
          <p:cNvGraphicFramePr>
            <a:graphicFrameLocks noGrp="1"/>
          </p:cNvGraphicFramePr>
          <p:nvPr/>
        </p:nvGraphicFramePr>
        <p:xfrm>
          <a:off x="304800" y="2057400"/>
          <a:ext cx="2438400" cy="2595880"/>
        </p:xfrm>
        <a:graphic>
          <a:graphicData uri="http://schemas.openxmlformats.org/drawingml/2006/table">
            <a:tbl>
              <a:tblPr firstRow="1" bandRow="1">
                <a:tableStyleId>{9D7B26C5-4107-4FEC-AEDC-1716B250A1EF}</a:tableStyleId>
              </a:tblPr>
              <a:tblGrid>
                <a:gridCol w="1219200"/>
                <a:gridCol w="1219200"/>
              </a:tblGrid>
              <a:tr h="370840">
                <a:tc>
                  <a:txBody>
                    <a:bodyPr/>
                    <a:lstStyle/>
                    <a:p>
                      <a:r>
                        <a:rPr lang="en-US" dirty="0" smtClean="0"/>
                        <a:t>Topic</a:t>
                      </a:r>
                      <a:r>
                        <a:rPr lang="en-US" baseline="0" dirty="0" smtClean="0"/>
                        <a:t> 1</a:t>
                      </a:r>
                      <a:endParaRPr lang="en-US" dirty="0"/>
                    </a:p>
                  </a:txBody>
                  <a:tcPr/>
                </a:tc>
                <a:tc>
                  <a:txBody>
                    <a:bodyPr/>
                    <a:lstStyle/>
                    <a:p>
                      <a:r>
                        <a:rPr lang="en-US" dirty="0" smtClean="0"/>
                        <a:t>Probability</a:t>
                      </a:r>
                      <a:endParaRPr lang="en-US" dirty="0"/>
                    </a:p>
                  </a:txBody>
                  <a:tcPr/>
                </a:tc>
              </a:tr>
              <a:tr h="370840">
                <a:tc>
                  <a:txBody>
                    <a:bodyPr/>
                    <a:lstStyle/>
                    <a:p>
                      <a:r>
                        <a:rPr lang="en-US" dirty="0" smtClean="0"/>
                        <a:t>Charge</a:t>
                      </a:r>
                      <a:endParaRPr lang="en-US" dirty="0"/>
                    </a:p>
                  </a:txBody>
                  <a:tcPr/>
                </a:tc>
                <a:tc>
                  <a:txBody>
                    <a:bodyPr/>
                    <a:lstStyle/>
                    <a:p>
                      <a:r>
                        <a:rPr lang="en-US" dirty="0" smtClean="0"/>
                        <a:t>0.150</a:t>
                      </a:r>
                      <a:endParaRPr lang="en-US" dirty="0"/>
                    </a:p>
                  </a:txBody>
                  <a:tcPr/>
                </a:tc>
              </a:tr>
              <a:tr h="370840">
                <a:tc>
                  <a:txBody>
                    <a:bodyPr/>
                    <a:lstStyle/>
                    <a:p>
                      <a:r>
                        <a:rPr lang="en-US" dirty="0" smtClean="0"/>
                        <a:t>Recharge</a:t>
                      </a:r>
                      <a:endParaRPr lang="en-US" dirty="0"/>
                    </a:p>
                  </a:txBody>
                  <a:tcPr/>
                </a:tc>
                <a:tc>
                  <a:txBody>
                    <a:bodyPr/>
                    <a:lstStyle/>
                    <a:p>
                      <a:r>
                        <a:rPr lang="en-US" dirty="0" smtClean="0"/>
                        <a:t>0.135</a:t>
                      </a:r>
                      <a:endParaRPr lang="en-US" dirty="0"/>
                    </a:p>
                  </a:txBody>
                  <a:tcPr/>
                </a:tc>
              </a:tr>
              <a:tr h="370840">
                <a:tc>
                  <a:txBody>
                    <a:bodyPr/>
                    <a:lstStyle/>
                    <a:p>
                      <a:r>
                        <a:rPr lang="en-US" dirty="0" smtClean="0"/>
                        <a:t>Battery</a:t>
                      </a:r>
                      <a:endParaRPr lang="en-US" dirty="0"/>
                    </a:p>
                  </a:txBody>
                  <a:tcPr/>
                </a:tc>
                <a:tc>
                  <a:txBody>
                    <a:bodyPr/>
                    <a:lstStyle/>
                    <a:p>
                      <a:r>
                        <a:rPr lang="en-US" dirty="0" smtClean="0"/>
                        <a:t>0.124</a:t>
                      </a:r>
                      <a:endParaRPr lang="en-US" dirty="0"/>
                    </a:p>
                  </a:txBody>
                  <a:tcPr/>
                </a:tc>
              </a:tr>
              <a:tr h="370840">
                <a:tc>
                  <a:txBody>
                    <a:bodyPr/>
                    <a:lstStyle/>
                    <a:p>
                      <a:r>
                        <a:rPr lang="en-US" dirty="0" smtClean="0"/>
                        <a:t>Life</a:t>
                      </a:r>
                      <a:endParaRPr lang="en-US" dirty="0"/>
                    </a:p>
                  </a:txBody>
                  <a:tcPr/>
                </a:tc>
                <a:tc>
                  <a:txBody>
                    <a:bodyPr/>
                    <a:lstStyle/>
                    <a:p>
                      <a:r>
                        <a:rPr lang="en-US" dirty="0" smtClean="0"/>
                        <a:t>0.105</a:t>
                      </a:r>
                      <a:endParaRPr lang="en-US" dirty="0"/>
                    </a:p>
                  </a:txBody>
                  <a:tcPr/>
                </a:tc>
              </a:tr>
              <a:tr h="370840">
                <a:tc>
                  <a:txBody>
                    <a:bodyPr/>
                    <a:lstStyle/>
                    <a:p>
                      <a:r>
                        <a:rPr lang="en-US" dirty="0" smtClean="0"/>
                        <a:t>…</a:t>
                      </a:r>
                      <a:endParaRPr lang="en-US" dirty="0"/>
                    </a:p>
                  </a:txBody>
                  <a:tcPr/>
                </a:tc>
                <a:tc>
                  <a:txBody>
                    <a:bodyPr/>
                    <a:lstStyle/>
                    <a:p>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Dock</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0.003</a:t>
                      </a:r>
                    </a:p>
                  </a:txBody>
                  <a:tcPr/>
                </a:tc>
              </a:tr>
            </a:tbl>
          </a:graphicData>
        </a:graphic>
      </p:graphicFrame>
      <p:graphicFrame>
        <p:nvGraphicFramePr>
          <p:cNvPr id="18" name="Table 17"/>
          <p:cNvGraphicFramePr>
            <a:graphicFrameLocks noGrp="1"/>
          </p:cNvGraphicFramePr>
          <p:nvPr/>
        </p:nvGraphicFramePr>
        <p:xfrm>
          <a:off x="2971800" y="2057400"/>
          <a:ext cx="2362200" cy="2225040"/>
        </p:xfrm>
        <a:graphic>
          <a:graphicData uri="http://schemas.openxmlformats.org/drawingml/2006/table">
            <a:tbl>
              <a:tblPr firstRow="1" bandRow="1">
                <a:tableStyleId>{9D7B26C5-4107-4FEC-AEDC-1716B250A1EF}</a:tableStyleId>
              </a:tblPr>
              <a:tblGrid>
                <a:gridCol w="959644"/>
                <a:gridCol w="1402556"/>
              </a:tblGrid>
              <a:tr h="370840">
                <a:tc>
                  <a:txBody>
                    <a:bodyPr/>
                    <a:lstStyle/>
                    <a:p>
                      <a:r>
                        <a:rPr lang="en-US" dirty="0" smtClean="0"/>
                        <a:t>Topic</a:t>
                      </a:r>
                      <a:r>
                        <a:rPr lang="en-US" baseline="0" dirty="0" smtClean="0"/>
                        <a:t> 2</a:t>
                      </a:r>
                      <a:endParaRPr lang="en-US" dirty="0"/>
                    </a:p>
                  </a:txBody>
                  <a:tcPr/>
                </a:tc>
                <a:tc>
                  <a:txBody>
                    <a:bodyPr/>
                    <a:lstStyle/>
                    <a:p>
                      <a:r>
                        <a:rPr lang="en-US" dirty="0" smtClean="0"/>
                        <a:t>Probability</a:t>
                      </a:r>
                      <a:endParaRPr lang="en-US" dirty="0"/>
                    </a:p>
                  </a:txBody>
                  <a:tcPr/>
                </a:tc>
              </a:tr>
              <a:tr h="370840">
                <a:tc>
                  <a:txBody>
                    <a:bodyPr/>
                    <a:lstStyle/>
                    <a:p>
                      <a:r>
                        <a:rPr lang="en-US" dirty="0" smtClean="0"/>
                        <a:t>Lens</a:t>
                      </a:r>
                      <a:endParaRPr lang="en-US" dirty="0"/>
                    </a:p>
                  </a:txBody>
                  <a:tcPr/>
                </a:tc>
                <a:tc>
                  <a:txBody>
                    <a:bodyPr/>
                    <a:lstStyle/>
                    <a:p>
                      <a:r>
                        <a:rPr lang="en-US" dirty="0" smtClean="0"/>
                        <a:t>0.161</a:t>
                      </a:r>
                      <a:endParaRPr lang="en-US" dirty="0"/>
                    </a:p>
                  </a:txBody>
                  <a:tcPr/>
                </a:tc>
              </a:tr>
              <a:tr h="370840">
                <a:tc>
                  <a:txBody>
                    <a:bodyPr/>
                    <a:lstStyle/>
                    <a:p>
                      <a:r>
                        <a:rPr lang="en-US" dirty="0" smtClean="0"/>
                        <a:t>Screen</a:t>
                      </a:r>
                      <a:endParaRPr lang="en-US" dirty="0"/>
                    </a:p>
                  </a:txBody>
                  <a:tcPr/>
                </a:tc>
                <a:tc>
                  <a:txBody>
                    <a:bodyPr/>
                    <a:lstStyle/>
                    <a:p>
                      <a:r>
                        <a:rPr lang="en-US" dirty="0" smtClean="0"/>
                        <a:t>0.159</a:t>
                      </a:r>
                      <a:endParaRPr lang="en-US" dirty="0"/>
                    </a:p>
                  </a:txBody>
                  <a:tcPr/>
                </a:tc>
              </a:tr>
              <a:tr h="370840">
                <a:tc>
                  <a:txBody>
                    <a:bodyPr/>
                    <a:lstStyle/>
                    <a:p>
                      <a:r>
                        <a:rPr lang="en-US" dirty="0" smtClean="0"/>
                        <a:t>Display</a:t>
                      </a:r>
                      <a:endParaRPr lang="en-US" dirty="0"/>
                    </a:p>
                  </a:txBody>
                  <a:tcPr/>
                </a:tc>
                <a:tc>
                  <a:txBody>
                    <a:bodyPr/>
                    <a:lstStyle/>
                    <a:p>
                      <a:r>
                        <a:rPr lang="en-US" dirty="0" smtClean="0"/>
                        <a:t>0.157</a:t>
                      </a:r>
                      <a:endParaRPr lang="en-US" dirty="0"/>
                    </a:p>
                  </a:txBody>
                  <a:tcPr/>
                </a:tc>
              </a:tr>
              <a:tr h="370840">
                <a:tc>
                  <a:txBody>
                    <a:bodyPr/>
                    <a:lstStyle/>
                    <a:p>
                      <a:r>
                        <a:rPr lang="en-US" dirty="0" smtClean="0"/>
                        <a:t>Touch</a:t>
                      </a:r>
                      <a:endParaRPr lang="en-US" dirty="0"/>
                    </a:p>
                  </a:txBody>
                  <a:tcPr/>
                </a:tc>
                <a:tc>
                  <a:txBody>
                    <a:bodyPr/>
                    <a:lstStyle/>
                    <a:p>
                      <a:r>
                        <a:rPr lang="en-US" dirty="0" smtClean="0"/>
                        <a:t>0.142</a:t>
                      </a:r>
                      <a:endParaRPr lang="en-US" dirty="0"/>
                    </a:p>
                  </a:txBody>
                  <a:tcPr/>
                </a:tc>
              </a:tr>
              <a:tr h="370840">
                <a:tc>
                  <a:txBody>
                    <a:bodyPr/>
                    <a:lstStyle/>
                    <a:p>
                      <a:r>
                        <a:rPr lang="en-US" dirty="0" smtClean="0"/>
                        <a:t>View</a:t>
                      </a:r>
                      <a:endParaRPr lang="en-US" dirty="0"/>
                    </a:p>
                  </a:txBody>
                  <a:tcPr/>
                </a:tc>
                <a:tc>
                  <a:txBody>
                    <a:bodyPr/>
                    <a:lstStyle/>
                    <a:p>
                      <a:r>
                        <a:rPr lang="en-US" dirty="0" smtClean="0"/>
                        <a:t>0.125</a:t>
                      </a:r>
                      <a:endParaRPr lang="en-US" dirty="0"/>
                    </a:p>
                  </a:txBody>
                  <a:tcPr/>
                </a:tc>
              </a:tr>
            </a:tbl>
          </a:graphicData>
        </a:graphic>
      </p:graphicFrame>
      <p:graphicFrame>
        <p:nvGraphicFramePr>
          <p:cNvPr id="19" name="Table 18"/>
          <p:cNvGraphicFramePr>
            <a:graphicFrameLocks noGrp="1"/>
          </p:cNvGraphicFramePr>
          <p:nvPr/>
        </p:nvGraphicFramePr>
        <p:xfrm>
          <a:off x="5562600" y="2057400"/>
          <a:ext cx="1295400" cy="2834640"/>
        </p:xfrm>
        <a:graphic>
          <a:graphicData uri="http://schemas.openxmlformats.org/drawingml/2006/table">
            <a:tbl>
              <a:tblPr firstRow="1" bandRow="1">
                <a:tableStyleId>{9D7B26C5-4107-4FEC-AEDC-1716B250A1EF}</a:tableStyleId>
              </a:tblPr>
              <a:tblGrid>
                <a:gridCol w="1295400"/>
              </a:tblGrid>
              <a:tr h="324465">
                <a:tc>
                  <a:txBody>
                    <a:bodyPr/>
                    <a:lstStyle/>
                    <a:p>
                      <a:r>
                        <a:rPr lang="en-US" dirty="0" smtClean="0"/>
                        <a:t>Topic</a:t>
                      </a:r>
                      <a:r>
                        <a:rPr lang="en-US" baseline="0" dirty="0" smtClean="0"/>
                        <a:t> 1</a:t>
                      </a:r>
                      <a:endParaRPr lang="en-US" dirty="0"/>
                    </a:p>
                  </a:txBody>
                  <a:tcPr/>
                </a:tc>
              </a:tr>
              <a:tr h="324465">
                <a:tc>
                  <a:txBody>
                    <a:bodyPr/>
                    <a:lstStyle/>
                    <a:p>
                      <a:r>
                        <a:rPr lang="en-US" dirty="0" smtClean="0"/>
                        <a:t>Battery</a:t>
                      </a:r>
                      <a:endParaRPr lang="en-US" dirty="0"/>
                    </a:p>
                  </a:txBody>
                  <a:tcPr/>
                </a:tc>
              </a:tr>
              <a:tr h="3244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Dock</a:t>
                      </a:r>
                    </a:p>
                  </a:txBody>
                  <a:tcPr/>
                </a:tc>
              </a:tr>
              <a:tr h="3244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Life</a:t>
                      </a:r>
                    </a:p>
                  </a:txBody>
                  <a:tcPr/>
                </a:tc>
              </a:tr>
              <a:tr h="324465">
                <a:tc>
                  <a:txBody>
                    <a:bodyPr/>
                    <a:lstStyle/>
                    <a:p>
                      <a:r>
                        <a:rPr lang="en-US" dirty="0" smtClean="0"/>
                        <a:t>Screen</a:t>
                      </a:r>
                      <a:endParaRPr lang="en-US" dirty="0"/>
                    </a:p>
                  </a:txBody>
                  <a:tcPr/>
                </a:tc>
              </a:tr>
              <a:tr h="3244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Recharge</a:t>
                      </a:r>
                    </a:p>
                  </a:txBody>
                  <a:tcPr/>
                </a:tc>
              </a:tr>
              <a:tr h="5678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Charge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r>
            </a:tbl>
          </a:graphicData>
        </a:graphic>
      </p:graphicFrame>
      <p:sp>
        <p:nvSpPr>
          <p:cNvPr id="20" name="Oval 19"/>
          <p:cNvSpPr/>
          <p:nvPr/>
        </p:nvSpPr>
        <p:spPr>
          <a:xfrm>
            <a:off x="2971800" y="2819400"/>
            <a:ext cx="838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04800" y="4267200"/>
            <a:ext cx="838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a:stCxn id="20" idx="6"/>
          </p:cNvCxnSpPr>
          <p:nvPr/>
        </p:nvCxnSpPr>
        <p:spPr>
          <a:xfrm>
            <a:off x="3810000" y="3009900"/>
            <a:ext cx="1752600" cy="7239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6" name="Curved Connector 25"/>
          <p:cNvCxnSpPr>
            <a:stCxn id="21" idx="6"/>
          </p:cNvCxnSpPr>
          <p:nvPr/>
        </p:nvCxnSpPr>
        <p:spPr>
          <a:xfrm flipV="1">
            <a:off x="1143000" y="3048000"/>
            <a:ext cx="4495800" cy="1409700"/>
          </a:xfrm>
          <a:prstGeom prst="curvedConnector3">
            <a:avLst>
              <a:gd name="adj1" fmla="val 50000"/>
            </a:avLst>
          </a:prstGeom>
          <a:ln w="25400">
            <a:headEnd type="none"/>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457200" y="5029200"/>
            <a:ext cx="15240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Intra-topic </a:t>
            </a:r>
          </a:p>
          <a:p>
            <a:pPr algn="ctr"/>
            <a:r>
              <a:rPr lang="en-US" dirty="0" smtClean="0"/>
              <a:t>Intruding Word</a:t>
            </a:r>
            <a:endParaRPr lang="en-US" dirty="0"/>
          </a:p>
        </p:txBody>
      </p:sp>
      <p:sp>
        <p:nvSpPr>
          <p:cNvPr id="31" name="Rectangle 30"/>
          <p:cNvSpPr/>
          <p:nvPr/>
        </p:nvSpPr>
        <p:spPr>
          <a:xfrm>
            <a:off x="2514600" y="4495800"/>
            <a:ext cx="15240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Inter-topic </a:t>
            </a:r>
          </a:p>
          <a:p>
            <a:pPr algn="ctr"/>
            <a:r>
              <a:rPr lang="en-US" dirty="0" smtClean="0"/>
              <a:t>Intruding Word</a:t>
            </a:r>
            <a:endParaRPr lang="en-US" dirty="0"/>
          </a:p>
        </p:txBody>
      </p:sp>
      <p:cxnSp>
        <p:nvCxnSpPr>
          <p:cNvPr id="33" name="Straight Arrow Connector 32"/>
          <p:cNvCxnSpPr>
            <a:stCxn id="21" idx="4"/>
          </p:cNvCxnSpPr>
          <p:nvPr/>
        </p:nvCxnSpPr>
        <p:spPr>
          <a:xfrm rot="16200000" flipH="1">
            <a:off x="590550" y="4781550"/>
            <a:ext cx="381000" cy="1143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hape 36"/>
          <p:cNvCxnSpPr>
            <a:stCxn id="20" idx="2"/>
            <a:endCxn id="31" idx="1"/>
          </p:cNvCxnSpPr>
          <p:nvPr/>
        </p:nvCxnSpPr>
        <p:spPr>
          <a:xfrm rot="10800000" flipV="1">
            <a:off x="2514600" y="3009900"/>
            <a:ext cx="457200" cy="1866900"/>
          </a:xfrm>
          <a:prstGeom prst="curvedConnector3">
            <a:avLst>
              <a:gd name="adj1" fmla="val 15000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571963" y="1589314"/>
            <a:ext cx="2466637" cy="369332"/>
          </a:xfrm>
          <a:prstGeom prst="rect">
            <a:avLst/>
          </a:prstGeom>
          <a:noFill/>
        </p:spPr>
        <p:txBody>
          <a:bodyPr wrap="none" rtlCol="0">
            <a:spAutoFit/>
          </a:bodyPr>
          <a:lstStyle/>
          <a:p>
            <a:r>
              <a:rPr lang="en-US" b="1" dirty="0" smtClean="0"/>
              <a:t>Model </a:t>
            </a:r>
            <a:r>
              <a:rPr lang="en-US" b="1" dirty="0" smtClean="0"/>
              <a:t>generated topics</a:t>
            </a:r>
            <a:endParaRPr lang="en-US" b="1" dirty="0"/>
          </a:p>
        </p:txBody>
      </p:sp>
      <p:sp>
        <p:nvSpPr>
          <p:cNvPr id="41" name="Oval Callout 40"/>
          <p:cNvSpPr/>
          <p:nvPr/>
        </p:nvSpPr>
        <p:spPr>
          <a:xfrm>
            <a:off x="6858000" y="1828800"/>
            <a:ext cx="2286000" cy="14478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Annotators have to find out which two words are </a:t>
            </a:r>
            <a:r>
              <a:rPr lang="en-US" dirty="0" smtClean="0"/>
              <a:t>intruding.</a:t>
            </a:r>
            <a:endParaRPr lang="en-US" dirty="0"/>
          </a:p>
        </p:txBody>
      </p:sp>
      <p:pic>
        <p:nvPicPr>
          <p:cNvPr id="1026" name="Picture 2" descr="Image result for cartoon pictures question"/>
          <p:cNvPicPr>
            <a:picLocks noChangeAspect="1" noChangeArrowheads="1"/>
          </p:cNvPicPr>
          <p:nvPr/>
        </p:nvPicPr>
        <p:blipFill>
          <a:blip r:embed="rId3"/>
          <a:srcRect/>
          <a:stretch>
            <a:fillRect/>
          </a:stretch>
        </p:blipFill>
        <p:spPr bwMode="auto">
          <a:xfrm>
            <a:off x="6705600" y="3657600"/>
            <a:ext cx="1609725" cy="1609725"/>
          </a:xfrm>
          <a:prstGeom prst="rect">
            <a:avLst/>
          </a:prstGeom>
          <a:noFill/>
        </p:spPr>
      </p:pic>
      <p:sp>
        <p:nvSpPr>
          <p:cNvPr id="42" name="TextBox 41"/>
          <p:cNvSpPr txBox="1"/>
          <p:nvPr/>
        </p:nvSpPr>
        <p:spPr>
          <a:xfrm>
            <a:off x="3076237" y="5486400"/>
            <a:ext cx="4876800" cy="1200329"/>
          </a:xfrm>
          <a:prstGeom prst="rect">
            <a:avLst/>
          </a:prstGeom>
          <a:solidFill>
            <a:srgbClr val="FFFF00"/>
          </a:solidFill>
        </p:spPr>
        <p:txBody>
          <a:bodyPr wrap="square" rtlCol="0">
            <a:spAutoFit/>
          </a:bodyPr>
          <a:lstStyle/>
          <a:p>
            <a:r>
              <a:rPr lang="en-US" sz="2400" dirty="0" smtClean="0"/>
              <a:t>Successful identification of intruding words means the </a:t>
            </a:r>
            <a:r>
              <a:rPr lang="en-US" sz="2400" dirty="0" smtClean="0"/>
              <a:t>model </a:t>
            </a:r>
            <a:r>
              <a:rPr lang="en-US" sz="2400" dirty="0" smtClean="0"/>
              <a:t>can generate topics that are human interpretable </a:t>
            </a:r>
            <a:endParaRPr lang="en-US" sz="2400" dirty="0"/>
          </a:p>
        </p:txBody>
      </p:sp>
      <p:sp>
        <p:nvSpPr>
          <p:cNvPr id="27" name="Content Placeholder 2"/>
          <p:cNvSpPr txBox="1">
            <a:spLocks/>
          </p:cNvSpPr>
          <p:nvPr/>
        </p:nvSpPr>
        <p:spPr>
          <a:xfrm>
            <a:off x="0" y="0"/>
            <a:ext cx="9144000" cy="838200"/>
          </a:xfrm>
          <a:prstGeom prst="rect">
            <a:avLst/>
          </a:prstGeom>
          <a:solidFill>
            <a:srgbClr val="F57E1B"/>
          </a:solidFill>
        </p:spPr>
        <p:txBody>
          <a:bodyPr vert="horz" lIns="91440" tIns="45720" rIns="91440" bIns="45720" rtlCol="0">
            <a:normAutofit/>
          </a:bodyPr>
          <a:lstStyle/>
          <a:p>
            <a:pPr lvl="0">
              <a:lnSpc>
                <a:spcPct val="170000"/>
              </a:lnSpc>
              <a:spcBef>
                <a:spcPct val="20000"/>
              </a:spcBef>
              <a:defRPr/>
            </a:pPr>
            <a:endParaRPr lang="en-US" sz="1500" dirty="0" smtClean="0"/>
          </a:p>
        </p:txBody>
      </p:sp>
      <p:sp>
        <p:nvSpPr>
          <p:cNvPr id="28" name="Rectangle 27"/>
          <p:cNvSpPr/>
          <p:nvPr/>
        </p:nvSpPr>
        <p:spPr>
          <a:xfrm>
            <a:off x="457200" y="76200"/>
            <a:ext cx="1318450" cy="506421"/>
          </a:xfrm>
          <a:prstGeom prst="rect">
            <a:avLst/>
          </a:prstGeom>
        </p:spPr>
        <p:txBody>
          <a:bodyPr wrap="square">
            <a:spAutoFit/>
          </a:bodyPr>
          <a:lstStyle/>
          <a:p>
            <a:pPr lvl="0">
              <a:lnSpc>
                <a:spcPct val="170000"/>
              </a:lnSpc>
              <a:spcBef>
                <a:spcPct val="20000"/>
              </a:spcBef>
              <a:defRPr/>
            </a:pPr>
            <a:r>
              <a:rPr lang="en-US" dirty="0" smtClean="0"/>
              <a:t>Motivation</a:t>
            </a:r>
          </a:p>
        </p:txBody>
      </p:sp>
      <p:sp>
        <p:nvSpPr>
          <p:cNvPr id="29" name="Rectangle 28"/>
          <p:cNvSpPr/>
          <p:nvPr/>
        </p:nvSpPr>
        <p:spPr>
          <a:xfrm>
            <a:off x="2057400" y="76200"/>
            <a:ext cx="1327864" cy="506421"/>
          </a:xfrm>
          <a:prstGeom prst="rect">
            <a:avLst/>
          </a:prstGeom>
        </p:spPr>
        <p:txBody>
          <a:bodyPr wrap="none">
            <a:spAutoFit/>
          </a:bodyPr>
          <a:lstStyle/>
          <a:p>
            <a:pPr lvl="0">
              <a:lnSpc>
                <a:spcPct val="170000"/>
              </a:lnSpc>
              <a:spcBef>
                <a:spcPct val="20000"/>
              </a:spcBef>
              <a:defRPr/>
            </a:pPr>
            <a:r>
              <a:rPr lang="en-US" dirty="0" smtClean="0"/>
              <a:t>Observation</a:t>
            </a:r>
          </a:p>
        </p:txBody>
      </p:sp>
      <p:sp>
        <p:nvSpPr>
          <p:cNvPr id="32" name="Rectangle 31"/>
          <p:cNvSpPr/>
          <p:nvPr/>
        </p:nvSpPr>
        <p:spPr>
          <a:xfrm>
            <a:off x="7543800" y="76200"/>
            <a:ext cx="1210588" cy="563231"/>
          </a:xfrm>
          <a:prstGeom prst="rect">
            <a:avLst/>
          </a:prstGeom>
        </p:spPr>
        <p:txBody>
          <a:bodyPr wrap="none">
            <a:spAutoFit/>
          </a:bodyPr>
          <a:lstStyle/>
          <a:p>
            <a:pPr lvl="0">
              <a:lnSpc>
                <a:spcPct val="170000"/>
              </a:lnSpc>
              <a:spcBef>
                <a:spcPct val="20000"/>
              </a:spcBef>
              <a:defRPr/>
            </a:pPr>
            <a:r>
              <a:rPr lang="en-US" dirty="0" smtClean="0"/>
              <a:t>Conclusion</a:t>
            </a:r>
          </a:p>
        </p:txBody>
      </p:sp>
      <p:sp>
        <p:nvSpPr>
          <p:cNvPr id="34" name="Pentagon 33"/>
          <p:cNvSpPr/>
          <p:nvPr/>
        </p:nvSpPr>
        <p:spPr>
          <a:xfrm>
            <a:off x="5334000" y="152400"/>
            <a:ext cx="1676400" cy="533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dirty="0" smtClean="0"/>
              <a:t>Experimental </a:t>
            </a:r>
          </a:p>
          <a:p>
            <a:pPr lvl="0">
              <a:defRPr/>
            </a:pPr>
            <a:r>
              <a:rPr lang="en-US" dirty="0" smtClean="0"/>
              <a:t>Analysis</a:t>
            </a:r>
          </a:p>
        </p:txBody>
      </p:sp>
      <p:sp>
        <p:nvSpPr>
          <p:cNvPr id="35" name="Rectangle 34"/>
          <p:cNvSpPr/>
          <p:nvPr/>
        </p:nvSpPr>
        <p:spPr>
          <a:xfrm>
            <a:off x="3777536" y="76200"/>
            <a:ext cx="938462" cy="506421"/>
          </a:xfrm>
          <a:prstGeom prst="rect">
            <a:avLst/>
          </a:prstGeom>
        </p:spPr>
        <p:txBody>
          <a:bodyPr wrap="none">
            <a:spAutoFit/>
          </a:bodyPr>
          <a:lstStyle/>
          <a:p>
            <a:pPr lvl="0">
              <a:lnSpc>
                <a:spcPct val="170000"/>
              </a:lnSpc>
              <a:spcBef>
                <a:spcPct val="20000"/>
              </a:spcBef>
              <a:defRPr/>
            </a:pPr>
            <a:r>
              <a:rPr lang="en-US" dirty="0" smtClean="0"/>
              <a:t>Method</a:t>
            </a:r>
          </a:p>
        </p:txBody>
      </p:sp>
      <p:sp>
        <p:nvSpPr>
          <p:cNvPr id="25" name="TextBox 24"/>
          <p:cNvSpPr txBox="1"/>
          <p:nvPr/>
        </p:nvSpPr>
        <p:spPr>
          <a:xfrm>
            <a:off x="5236687" y="1557893"/>
            <a:ext cx="1871025" cy="369332"/>
          </a:xfrm>
          <a:prstGeom prst="rect">
            <a:avLst/>
          </a:prstGeom>
          <a:noFill/>
        </p:spPr>
        <p:txBody>
          <a:bodyPr wrap="none" rtlCol="0">
            <a:spAutoFit/>
          </a:bodyPr>
          <a:lstStyle/>
          <a:p>
            <a:r>
              <a:rPr lang="en-US" b="1" dirty="0" smtClean="0"/>
              <a:t>Merged test topic</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3" presetClass="entr" presetSubtype="1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linds(horizontal)">
                                      <p:cBhvr>
                                        <p:cTn id="10" dur="500"/>
                                        <p:tgtEl>
                                          <p:spTgt spid="3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linds(horizontal)">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linds(horizontal)">
                                      <p:cBhvr>
                                        <p:cTn id="18" dur="500"/>
                                        <p:tgtEl>
                                          <p:spTgt spid="20"/>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blinds(horizontal)">
                                      <p:cBhvr>
                                        <p:cTn id="21" dur="500"/>
                                        <p:tgtEl>
                                          <p:spTgt spid="31"/>
                                        </p:tgtEl>
                                      </p:cBhvr>
                                    </p:animEffect>
                                  </p:childTnLst>
                                </p:cTn>
                              </p:par>
                              <p:par>
                                <p:cTn id="22" presetID="3" presetClass="entr" presetSubtype="10" fill="hold"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blinds(horizontal)">
                                      <p:cBhvr>
                                        <p:cTn id="24" dur="500"/>
                                        <p:tgtEl>
                                          <p:spTgt spid="37"/>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linds(horizontal)">
                                      <p:cBhvr>
                                        <p:cTn id="29" dur="500"/>
                                        <p:tgtEl>
                                          <p:spTgt spid="19"/>
                                        </p:tgtEl>
                                      </p:cBhvr>
                                    </p:animEffect>
                                  </p:childTnLst>
                                </p:cTn>
                              </p:par>
                              <p:par>
                                <p:cTn id="30" presetID="3" presetClass="entr" presetSubtype="10"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linds(horizontal)">
                                      <p:cBhvr>
                                        <p:cTn id="32" dur="500"/>
                                        <p:tgtEl>
                                          <p:spTgt spid="26"/>
                                        </p:tgtEl>
                                      </p:cBhvr>
                                    </p:animEffect>
                                  </p:childTnLst>
                                </p:cTn>
                              </p:par>
                              <p:par>
                                <p:cTn id="33" presetID="3" presetClass="entr" presetSubtype="1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blinds(horizontal)">
                                      <p:cBhvr>
                                        <p:cTn id="35" dur="500"/>
                                        <p:tgtEl>
                                          <p:spTgt spid="24"/>
                                        </p:tgtEl>
                                      </p:cBhvr>
                                    </p:animEffect>
                                  </p:childTnLst>
                                </p:cTn>
                              </p:par>
                              <p:par>
                                <p:cTn id="36" presetID="1" presetClass="entr" presetSubtype="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blinds(horizontal)">
                                      <p:cBhvr>
                                        <p:cTn id="42" dur="500"/>
                                        <p:tgtEl>
                                          <p:spTgt spid="41"/>
                                        </p:tgtEl>
                                      </p:cBhvr>
                                    </p:animEffect>
                                  </p:childTnLst>
                                </p:cTn>
                              </p:par>
                              <p:par>
                                <p:cTn id="43" presetID="3" presetClass="entr" presetSubtype="10" fill="hold" nodeType="withEffect">
                                  <p:stCondLst>
                                    <p:cond delay="0"/>
                                  </p:stCondLst>
                                  <p:childTnLst>
                                    <p:set>
                                      <p:cBhvr>
                                        <p:cTn id="44" dur="1" fill="hold">
                                          <p:stCondLst>
                                            <p:cond delay="0"/>
                                          </p:stCondLst>
                                        </p:cTn>
                                        <p:tgtEl>
                                          <p:spTgt spid="1026"/>
                                        </p:tgtEl>
                                        <p:attrNameLst>
                                          <p:attrName>style.visibility</p:attrName>
                                        </p:attrNameLst>
                                      </p:cBhvr>
                                      <p:to>
                                        <p:strVal val="visible"/>
                                      </p:to>
                                    </p:set>
                                    <p:animEffect transition="in" filter="blinds(horizontal)">
                                      <p:cBhvr>
                                        <p:cTn id="45" dur="500"/>
                                        <p:tgtEl>
                                          <p:spTgt spid="1026"/>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blinds(horizontal)">
                                      <p:cBhvr>
                                        <p:cTn id="5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30" grpId="0" animBg="1"/>
      <p:bldP spid="31" grpId="0" animBg="1"/>
      <p:bldP spid="41" grpId="0" animBg="1"/>
      <p:bldP spid="42" grpId="0" animBg="1"/>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
        <p:nvSpPr>
          <p:cNvPr id="14" name="Title 13"/>
          <p:cNvSpPr txBox="1">
            <a:spLocks/>
          </p:cNvSpPr>
          <p:nvPr/>
        </p:nvSpPr>
        <p:spPr>
          <a:xfrm>
            <a:off x="304800" y="762000"/>
            <a:ext cx="8229600" cy="1143000"/>
          </a:xfrm>
          <a:prstGeom prst="rect">
            <a:avLst/>
          </a:prstGeom>
        </p:spPr>
        <p:txBody>
          <a:bodyPr vert="horz" lIns="91440" tIns="45720" rIns="91440" bIns="45720" rtlCol="0" anchor="ctr">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Topic Evaluation (Word Intrusion)	</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5" name="Rectangle 14"/>
          <p:cNvSpPr/>
          <p:nvPr/>
        </p:nvSpPr>
        <p:spPr>
          <a:xfrm>
            <a:off x="485102" y="2267634"/>
            <a:ext cx="7924800" cy="646331"/>
          </a:xfrm>
          <a:prstGeom prst="rect">
            <a:avLst/>
          </a:prstGeom>
        </p:spPr>
        <p:txBody>
          <a:bodyPr wrap="square">
            <a:spAutoFit/>
          </a:bodyPr>
          <a:lstStyle/>
          <a:p>
            <a:pPr algn="ctr"/>
            <a:r>
              <a:rPr lang="en-US" b="1" dirty="0" smtClean="0"/>
              <a:t>Table 3: Word intrusion measurement across different topic</a:t>
            </a:r>
          </a:p>
          <a:p>
            <a:pPr algn="ctr"/>
            <a:r>
              <a:rPr lang="en-US" b="1" dirty="0" smtClean="0"/>
              <a:t>models of four categories of product reviews</a:t>
            </a:r>
            <a:endParaRPr lang="en-US" b="1" dirty="0"/>
          </a:p>
        </p:txBody>
      </p:sp>
      <p:pic>
        <p:nvPicPr>
          <p:cNvPr id="16" name="Picture 4"/>
          <p:cNvPicPr>
            <a:picLocks noChangeAspect="1" noChangeArrowheads="1"/>
          </p:cNvPicPr>
          <p:nvPr/>
        </p:nvPicPr>
        <p:blipFill>
          <a:blip r:embed="rId3"/>
          <a:srcRect/>
          <a:stretch>
            <a:fillRect/>
          </a:stretch>
        </p:blipFill>
        <p:spPr bwMode="auto">
          <a:xfrm>
            <a:off x="3020089" y="1524000"/>
            <a:ext cx="3456911" cy="839814"/>
          </a:xfrm>
          <a:prstGeom prst="rect">
            <a:avLst/>
          </a:prstGeom>
          <a:noFill/>
          <a:ln w="9525">
            <a:noFill/>
            <a:miter lim="800000"/>
            <a:headEnd/>
            <a:tailEnd/>
          </a:ln>
          <a:effectLst/>
        </p:spPr>
      </p:pic>
      <p:sp>
        <p:nvSpPr>
          <p:cNvPr id="17" name="Content Placeholder 2"/>
          <p:cNvSpPr>
            <a:spLocks noGrp="1"/>
          </p:cNvSpPr>
          <p:nvPr>
            <p:ph idx="1"/>
          </p:nvPr>
        </p:nvSpPr>
        <p:spPr>
          <a:xfrm>
            <a:off x="304800" y="1752600"/>
            <a:ext cx="8229600" cy="533399"/>
          </a:xfrm>
        </p:spPr>
        <p:txBody>
          <a:bodyPr>
            <a:normAutofit/>
          </a:bodyPr>
          <a:lstStyle/>
          <a:p>
            <a:r>
              <a:rPr lang="en-US" sz="2400" dirty="0" smtClean="0"/>
              <a:t>Performance Metric</a:t>
            </a:r>
          </a:p>
          <a:p>
            <a:pPr lvl="1"/>
            <a:endParaRPr lang="en-US" dirty="0" smtClean="0"/>
          </a:p>
        </p:txBody>
      </p:sp>
      <p:graphicFrame>
        <p:nvGraphicFramePr>
          <p:cNvPr id="18" name="Table 17"/>
          <p:cNvGraphicFramePr>
            <a:graphicFrameLocks noGrp="1"/>
          </p:cNvGraphicFramePr>
          <p:nvPr>
            <p:extLst>
              <p:ext uri="{D42A27DB-BD31-4B8C-83A1-F6EECF244321}">
                <p14:modId xmlns:p14="http://schemas.microsoft.com/office/powerpoint/2010/main" val="2609649928"/>
              </p:ext>
            </p:extLst>
          </p:nvPr>
        </p:nvGraphicFramePr>
        <p:xfrm>
          <a:off x="1828800" y="2895600"/>
          <a:ext cx="5181600" cy="2011680"/>
        </p:xfrm>
        <a:graphic>
          <a:graphicData uri="http://schemas.openxmlformats.org/drawingml/2006/table">
            <a:tbl>
              <a:tblPr firstRow="1" bandRow="1">
                <a:tableStyleId>{9D7B26C5-4107-4FEC-AEDC-1716B250A1EF}</a:tableStyleId>
              </a:tblPr>
              <a:tblGrid>
                <a:gridCol w="1036320"/>
                <a:gridCol w="1036320"/>
                <a:gridCol w="1036320"/>
                <a:gridCol w="1036320"/>
                <a:gridCol w="1036320"/>
              </a:tblGrid>
              <a:tr h="327660">
                <a:tc gridSpan="5">
                  <a:txBody>
                    <a:bodyPr/>
                    <a:lstStyle/>
                    <a:p>
                      <a:pPr algn="ctr"/>
                      <a:r>
                        <a:rPr lang="en-US" sz="1600" dirty="0" smtClean="0"/>
                        <a:t>Inter-topic</a:t>
                      </a:r>
                      <a:r>
                        <a:rPr lang="en-US" sz="1600" baseline="0" dirty="0" smtClean="0"/>
                        <a:t> MR</a:t>
                      </a:r>
                      <a:endParaRPr lang="en-US" sz="16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27660">
                <a:tc>
                  <a:txBody>
                    <a:bodyPr/>
                    <a:lstStyle/>
                    <a:p>
                      <a:r>
                        <a:rPr lang="en-US" sz="1600" dirty="0" smtClean="0"/>
                        <a:t>Category</a:t>
                      </a:r>
                      <a:endParaRPr lang="en-US" sz="1600" dirty="0"/>
                    </a:p>
                  </a:txBody>
                  <a:tcPr/>
                </a:tc>
                <a:tc>
                  <a:txBody>
                    <a:bodyPr/>
                    <a:lstStyle/>
                    <a:p>
                      <a:r>
                        <a:rPr lang="en-US" sz="1600" dirty="0" smtClean="0"/>
                        <a:t>LDA</a:t>
                      </a:r>
                      <a:endParaRPr lang="en-US" sz="1600" dirty="0"/>
                    </a:p>
                  </a:txBody>
                  <a:tcPr/>
                </a:tc>
                <a:tc>
                  <a:txBody>
                    <a:bodyPr/>
                    <a:lstStyle/>
                    <a:p>
                      <a:r>
                        <a:rPr lang="en-US" sz="1600" dirty="0" smtClean="0"/>
                        <a:t>HTMM</a:t>
                      </a:r>
                      <a:endParaRPr lang="en-US" sz="1600" dirty="0"/>
                    </a:p>
                  </a:txBody>
                  <a:tcPr/>
                </a:tc>
                <a:tc>
                  <a:txBody>
                    <a:bodyPr/>
                    <a:lstStyle/>
                    <a:p>
                      <a:r>
                        <a:rPr lang="en-US" sz="1600" dirty="0" smtClean="0"/>
                        <a:t>ASUM</a:t>
                      </a:r>
                      <a:endParaRPr lang="en-US" sz="1600" dirty="0"/>
                    </a:p>
                  </a:txBody>
                  <a:tcPr/>
                </a:tc>
                <a:tc>
                  <a:txBody>
                    <a:bodyPr/>
                    <a:lstStyle/>
                    <a:p>
                      <a:r>
                        <a:rPr lang="en-US" sz="1600" dirty="0" smtClean="0"/>
                        <a:t>HTSM</a:t>
                      </a:r>
                      <a:endParaRPr lang="en-US" sz="1600" dirty="0"/>
                    </a:p>
                  </a:txBody>
                  <a:tcPr/>
                </a:tc>
              </a:tr>
              <a:tr h="327660">
                <a:tc>
                  <a:txBody>
                    <a:bodyPr/>
                    <a:lstStyle/>
                    <a:p>
                      <a:r>
                        <a:rPr lang="en-US" sz="1600" dirty="0" smtClean="0"/>
                        <a:t>Camera</a:t>
                      </a:r>
                      <a:endParaRPr lang="en-US" sz="1600" dirty="0"/>
                    </a:p>
                  </a:txBody>
                  <a:tcPr/>
                </a:tc>
                <a:tc>
                  <a:txBody>
                    <a:bodyPr/>
                    <a:lstStyle/>
                    <a:p>
                      <a:r>
                        <a:rPr lang="en-US" sz="1600" dirty="0" smtClean="0"/>
                        <a:t>0.167</a:t>
                      </a:r>
                      <a:endParaRPr lang="en-US" sz="1600" dirty="0"/>
                    </a:p>
                  </a:txBody>
                  <a:tcPr/>
                </a:tc>
                <a:tc>
                  <a:txBody>
                    <a:bodyPr/>
                    <a:lstStyle/>
                    <a:p>
                      <a:r>
                        <a:rPr lang="en-US" sz="1600" dirty="0" smtClean="0"/>
                        <a:t>0.218</a:t>
                      </a:r>
                      <a:endParaRPr lang="en-US" sz="1600" dirty="0"/>
                    </a:p>
                  </a:txBody>
                  <a:tcPr/>
                </a:tc>
                <a:tc>
                  <a:txBody>
                    <a:bodyPr/>
                    <a:lstStyle/>
                    <a:p>
                      <a:r>
                        <a:rPr lang="en-US" sz="1600" dirty="0" smtClean="0"/>
                        <a:t>0.218</a:t>
                      </a:r>
                      <a:endParaRPr lang="en-US" sz="1600" dirty="0"/>
                    </a:p>
                  </a:txBody>
                  <a:tcPr/>
                </a:tc>
                <a:tc>
                  <a:txBody>
                    <a:bodyPr/>
                    <a:lstStyle/>
                    <a:p>
                      <a:r>
                        <a:rPr lang="en-US" sz="1600" b="1" dirty="0" smtClean="0"/>
                        <a:t>0.282</a:t>
                      </a:r>
                      <a:endParaRPr lang="en-US" sz="1600" b="1" dirty="0"/>
                    </a:p>
                  </a:txBody>
                  <a:tcPr/>
                </a:tc>
              </a:tr>
              <a:tr h="327660">
                <a:tc>
                  <a:txBody>
                    <a:bodyPr/>
                    <a:lstStyle/>
                    <a:p>
                      <a:r>
                        <a:rPr lang="en-US" sz="1600" dirty="0" smtClean="0"/>
                        <a:t>Tablet</a:t>
                      </a:r>
                      <a:endParaRPr lang="en-US" sz="1600" dirty="0"/>
                    </a:p>
                  </a:txBody>
                  <a:tcPr/>
                </a:tc>
                <a:tc>
                  <a:txBody>
                    <a:bodyPr/>
                    <a:lstStyle/>
                    <a:p>
                      <a:r>
                        <a:rPr lang="en-US" sz="1600" dirty="0" smtClean="0"/>
                        <a:t>0.356</a:t>
                      </a:r>
                      <a:endParaRPr lang="en-US" sz="1600" dirty="0"/>
                    </a:p>
                  </a:txBody>
                  <a:tcPr/>
                </a:tc>
                <a:tc>
                  <a:txBody>
                    <a:bodyPr/>
                    <a:lstStyle/>
                    <a:p>
                      <a:r>
                        <a:rPr lang="en-US" sz="1600" dirty="0" smtClean="0"/>
                        <a:t>0.256</a:t>
                      </a:r>
                      <a:endParaRPr lang="en-US" sz="1600" dirty="0"/>
                    </a:p>
                  </a:txBody>
                  <a:tcPr/>
                </a:tc>
                <a:tc>
                  <a:txBody>
                    <a:bodyPr/>
                    <a:lstStyle/>
                    <a:p>
                      <a:r>
                        <a:rPr lang="en-US" sz="1600" dirty="0" smtClean="0"/>
                        <a:t>0.244</a:t>
                      </a:r>
                      <a:endParaRPr lang="en-US" sz="1600" dirty="0"/>
                    </a:p>
                  </a:txBody>
                  <a:tcPr/>
                </a:tc>
                <a:tc>
                  <a:txBody>
                    <a:bodyPr/>
                    <a:lstStyle/>
                    <a:p>
                      <a:r>
                        <a:rPr lang="en-US" sz="1600" b="1" dirty="0" smtClean="0"/>
                        <a:t>0.389</a:t>
                      </a:r>
                      <a:endParaRPr lang="en-US" sz="1600" b="1" dirty="0"/>
                    </a:p>
                  </a:txBody>
                  <a:tcPr/>
                </a:tc>
              </a:tr>
              <a:tr h="327660">
                <a:tc>
                  <a:txBody>
                    <a:bodyPr/>
                    <a:lstStyle/>
                    <a:p>
                      <a:r>
                        <a:rPr lang="en-US" sz="1600" dirty="0" smtClean="0"/>
                        <a:t>Phone</a:t>
                      </a:r>
                      <a:endParaRPr lang="en-US" sz="1600" dirty="0"/>
                    </a:p>
                  </a:txBody>
                  <a:tcPr/>
                </a:tc>
                <a:tc>
                  <a:txBody>
                    <a:bodyPr/>
                    <a:lstStyle/>
                    <a:p>
                      <a:r>
                        <a:rPr lang="en-US" sz="1600" dirty="0" smtClean="0"/>
                        <a:t>0.192</a:t>
                      </a:r>
                      <a:endParaRPr lang="en-US" sz="1600" dirty="0"/>
                    </a:p>
                  </a:txBody>
                  <a:tcPr/>
                </a:tc>
                <a:tc>
                  <a:txBody>
                    <a:bodyPr/>
                    <a:lstStyle/>
                    <a:p>
                      <a:r>
                        <a:rPr lang="en-US" sz="1600" dirty="0" smtClean="0"/>
                        <a:t>0.179</a:t>
                      </a:r>
                      <a:endParaRPr lang="en-US" sz="1600" dirty="0"/>
                    </a:p>
                  </a:txBody>
                  <a:tcPr/>
                </a:tc>
                <a:tc>
                  <a:txBody>
                    <a:bodyPr/>
                    <a:lstStyle/>
                    <a:p>
                      <a:r>
                        <a:rPr lang="en-US" sz="1600" dirty="0" smtClean="0"/>
                        <a:t>0.231</a:t>
                      </a:r>
                      <a:endParaRPr lang="en-US" sz="1600" dirty="0"/>
                    </a:p>
                  </a:txBody>
                  <a:tcPr/>
                </a:tc>
                <a:tc>
                  <a:txBody>
                    <a:bodyPr/>
                    <a:lstStyle/>
                    <a:p>
                      <a:r>
                        <a:rPr lang="en-US" sz="1600" b="1" dirty="0" smtClean="0"/>
                        <a:t>0.333</a:t>
                      </a:r>
                      <a:endParaRPr lang="en-US" sz="1600" b="1" dirty="0"/>
                    </a:p>
                  </a:txBody>
                  <a:tcPr/>
                </a:tc>
              </a:tr>
              <a:tr h="327660">
                <a:tc>
                  <a:txBody>
                    <a:bodyPr/>
                    <a:lstStyle/>
                    <a:p>
                      <a:r>
                        <a:rPr lang="en-US" sz="1600" dirty="0" err="1" smtClean="0"/>
                        <a:t>Tv</a:t>
                      </a:r>
                      <a:endParaRPr lang="en-US" sz="1600" dirty="0"/>
                    </a:p>
                  </a:txBody>
                  <a:tcPr/>
                </a:tc>
                <a:tc>
                  <a:txBody>
                    <a:bodyPr/>
                    <a:lstStyle/>
                    <a:p>
                      <a:r>
                        <a:rPr lang="en-US" sz="1600" dirty="0" smtClean="0"/>
                        <a:t>0.188</a:t>
                      </a:r>
                      <a:endParaRPr lang="en-US" sz="1600" dirty="0"/>
                    </a:p>
                  </a:txBody>
                  <a:tcPr/>
                </a:tc>
                <a:tc>
                  <a:txBody>
                    <a:bodyPr/>
                    <a:lstStyle/>
                    <a:p>
                      <a:r>
                        <a:rPr lang="en-US" sz="1600" dirty="0" smtClean="0"/>
                        <a:t>0.188</a:t>
                      </a:r>
                      <a:endParaRPr lang="en-US" sz="1600" dirty="0"/>
                    </a:p>
                  </a:txBody>
                  <a:tcPr/>
                </a:tc>
                <a:tc>
                  <a:txBody>
                    <a:bodyPr/>
                    <a:lstStyle/>
                    <a:p>
                      <a:r>
                        <a:rPr lang="en-US" sz="1600" dirty="0" smtClean="0"/>
                        <a:t>0.271</a:t>
                      </a:r>
                      <a:endParaRPr lang="en-US" sz="1600" dirty="0"/>
                    </a:p>
                  </a:txBody>
                  <a:tcPr/>
                </a:tc>
                <a:tc>
                  <a:txBody>
                    <a:bodyPr/>
                    <a:lstStyle/>
                    <a:p>
                      <a:r>
                        <a:rPr lang="en-US" sz="1600" b="1" dirty="0" smtClean="0"/>
                        <a:t>0.313</a:t>
                      </a:r>
                      <a:endParaRPr lang="en-US" sz="1600" b="1" dirty="0"/>
                    </a:p>
                  </a:txBody>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150304359"/>
              </p:ext>
            </p:extLst>
          </p:nvPr>
        </p:nvGraphicFramePr>
        <p:xfrm>
          <a:off x="1828800" y="4876800"/>
          <a:ext cx="5181600" cy="2011680"/>
        </p:xfrm>
        <a:graphic>
          <a:graphicData uri="http://schemas.openxmlformats.org/drawingml/2006/table">
            <a:tbl>
              <a:tblPr firstRow="1" bandRow="1">
                <a:tableStyleId>{9D7B26C5-4107-4FEC-AEDC-1716B250A1EF}</a:tableStyleId>
              </a:tblPr>
              <a:tblGrid>
                <a:gridCol w="1036320"/>
                <a:gridCol w="1036320"/>
                <a:gridCol w="1036320"/>
                <a:gridCol w="1036320"/>
                <a:gridCol w="1036320"/>
              </a:tblGrid>
              <a:tr h="317500">
                <a:tc gridSpan="5">
                  <a:txBody>
                    <a:bodyPr/>
                    <a:lstStyle/>
                    <a:p>
                      <a:pPr algn="ctr"/>
                      <a:r>
                        <a:rPr lang="en-US" sz="1600" dirty="0" smtClean="0"/>
                        <a:t>Intra-topic</a:t>
                      </a:r>
                      <a:r>
                        <a:rPr lang="en-US" sz="1600" baseline="0" dirty="0" smtClean="0"/>
                        <a:t> MR</a:t>
                      </a:r>
                      <a:endParaRPr lang="en-US" sz="16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17500">
                <a:tc>
                  <a:txBody>
                    <a:bodyPr/>
                    <a:lstStyle/>
                    <a:p>
                      <a:r>
                        <a:rPr lang="en-US" sz="1600" dirty="0" smtClean="0"/>
                        <a:t>Category</a:t>
                      </a:r>
                      <a:endParaRPr lang="en-US" sz="1600" dirty="0"/>
                    </a:p>
                  </a:txBody>
                  <a:tcPr/>
                </a:tc>
                <a:tc>
                  <a:txBody>
                    <a:bodyPr/>
                    <a:lstStyle/>
                    <a:p>
                      <a:r>
                        <a:rPr lang="en-US" sz="1600" dirty="0" smtClean="0"/>
                        <a:t>LDA</a:t>
                      </a:r>
                      <a:endParaRPr lang="en-US" sz="1600" dirty="0"/>
                    </a:p>
                  </a:txBody>
                  <a:tcPr/>
                </a:tc>
                <a:tc>
                  <a:txBody>
                    <a:bodyPr/>
                    <a:lstStyle/>
                    <a:p>
                      <a:r>
                        <a:rPr lang="en-US" sz="1600" dirty="0" smtClean="0"/>
                        <a:t>HTMM</a:t>
                      </a:r>
                      <a:endParaRPr lang="en-US" sz="1600" dirty="0"/>
                    </a:p>
                  </a:txBody>
                  <a:tcPr/>
                </a:tc>
                <a:tc>
                  <a:txBody>
                    <a:bodyPr/>
                    <a:lstStyle/>
                    <a:p>
                      <a:r>
                        <a:rPr lang="en-US" sz="1600" dirty="0" smtClean="0"/>
                        <a:t>ASUM</a:t>
                      </a:r>
                      <a:endParaRPr lang="en-US" sz="1600" dirty="0"/>
                    </a:p>
                  </a:txBody>
                  <a:tcPr/>
                </a:tc>
                <a:tc>
                  <a:txBody>
                    <a:bodyPr/>
                    <a:lstStyle/>
                    <a:p>
                      <a:r>
                        <a:rPr lang="en-US" sz="1600" dirty="0" smtClean="0"/>
                        <a:t>HTSM</a:t>
                      </a:r>
                      <a:endParaRPr lang="en-US" sz="1600" dirty="0"/>
                    </a:p>
                  </a:txBody>
                  <a:tcPr/>
                </a:tc>
              </a:tr>
              <a:tr h="317500">
                <a:tc>
                  <a:txBody>
                    <a:bodyPr/>
                    <a:lstStyle/>
                    <a:p>
                      <a:r>
                        <a:rPr lang="en-US" sz="1600" dirty="0" smtClean="0"/>
                        <a:t>Camera</a:t>
                      </a:r>
                      <a:endParaRPr lang="en-US" sz="1600" dirty="0"/>
                    </a:p>
                  </a:txBody>
                  <a:tcPr/>
                </a:tc>
                <a:tc>
                  <a:txBody>
                    <a:bodyPr/>
                    <a:lstStyle/>
                    <a:p>
                      <a:r>
                        <a:rPr lang="en-US" sz="1600" b="1" dirty="0" smtClean="0"/>
                        <a:t>0.474</a:t>
                      </a:r>
                      <a:endParaRPr lang="en-US" sz="1600" b="1" dirty="0"/>
                    </a:p>
                  </a:txBody>
                  <a:tcPr/>
                </a:tc>
                <a:tc>
                  <a:txBody>
                    <a:bodyPr/>
                    <a:lstStyle/>
                    <a:p>
                      <a:r>
                        <a:rPr lang="en-US" sz="1600" dirty="0" smtClean="0"/>
                        <a:t>0.385</a:t>
                      </a:r>
                      <a:endParaRPr lang="en-US" sz="1600" dirty="0"/>
                    </a:p>
                  </a:txBody>
                  <a:tcPr/>
                </a:tc>
                <a:tc>
                  <a:txBody>
                    <a:bodyPr/>
                    <a:lstStyle/>
                    <a:p>
                      <a:r>
                        <a:rPr lang="en-US" sz="1600" dirty="0" smtClean="0"/>
                        <a:t>0.436</a:t>
                      </a:r>
                      <a:endParaRPr lang="en-US" sz="1600" dirty="0"/>
                    </a:p>
                  </a:txBody>
                  <a:tcPr/>
                </a:tc>
                <a:tc>
                  <a:txBody>
                    <a:bodyPr/>
                    <a:lstStyle/>
                    <a:p>
                      <a:r>
                        <a:rPr lang="en-US" sz="1600" dirty="0" smtClean="0"/>
                        <a:t>0.346</a:t>
                      </a:r>
                      <a:endParaRPr lang="en-US" sz="1600" dirty="0"/>
                    </a:p>
                  </a:txBody>
                  <a:tcPr/>
                </a:tc>
              </a:tr>
              <a:tr h="317500">
                <a:tc>
                  <a:txBody>
                    <a:bodyPr/>
                    <a:lstStyle/>
                    <a:p>
                      <a:r>
                        <a:rPr lang="en-US" sz="1600" dirty="0" smtClean="0"/>
                        <a:t>Tablet</a:t>
                      </a:r>
                      <a:endParaRPr lang="en-US" sz="1600" dirty="0"/>
                    </a:p>
                  </a:txBody>
                  <a:tcPr/>
                </a:tc>
                <a:tc>
                  <a:txBody>
                    <a:bodyPr/>
                    <a:lstStyle/>
                    <a:p>
                      <a:r>
                        <a:rPr lang="en-US" sz="1600" dirty="0" smtClean="0"/>
                        <a:t>0.478</a:t>
                      </a:r>
                      <a:endParaRPr lang="en-US" sz="1600" dirty="0"/>
                    </a:p>
                  </a:txBody>
                  <a:tcPr/>
                </a:tc>
                <a:tc>
                  <a:txBody>
                    <a:bodyPr/>
                    <a:lstStyle/>
                    <a:p>
                      <a:r>
                        <a:rPr lang="en-US" sz="1600" b="1" dirty="0" smtClean="0"/>
                        <a:t>0.533</a:t>
                      </a:r>
                      <a:endParaRPr lang="en-US" sz="1600" b="1" dirty="0"/>
                    </a:p>
                  </a:txBody>
                  <a:tcPr/>
                </a:tc>
                <a:tc>
                  <a:txBody>
                    <a:bodyPr/>
                    <a:lstStyle/>
                    <a:p>
                      <a:r>
                        <a:rPr lang="en-US" sz="1600" dirty="0" smtClean="0"/>
                        <a:t>0.456</a:t>
                      </a:r>
                      <a:endParaRPr lang="en-US" sz="1600" dirty="0"/>
                    </a:p>
                  </a:txBody>
                  <a:tcPr/>
                </a:tc>
                <a:tc>
                  <a:txBody>
                    <a:bodyPr/>
                    <a:lstStyle/>
                    <a:p>
                      <a:r>
                        <a:rPr lang="en-US" sz="1600" dirty="0" smtClean="0"/>
                        <a:t>0.522</a:t>
                      </a:r>
                      <a:endParaRPr lang="en-US" sz="1600" dirty="0"/>
                    </a:p>
                  </a:txBody>
                  <a:tcPr/>
                </a:tc>
              </a:tr>
              <a:tr h="317500">
                <a:tc>
                  <a:txBody>
                    <a:bodyPr/>
                    <a:lstStyle/>
                    <a:p>
                      <a:r>
                        <a:rPr lang="en-US" sz="1600" dirty="0" smtClean="0"/>
                        <a:t>Phone</a:t>
                      </a:r>
                      <a:endParaRPr lang="en-US" sz="1600" dirty="0"/>
                    </a:p>
                  </a:txBody>
                  <a:tcPr/>
                </a:tc>
                <a:tc>
                  <a:txBody>
                    <a:bodyPr/>
                    <a:lstStyle/>
                    <a:p>
                      <a:r>
                        <a:rPr lang="en-US" sz="1600" b="1" dirty="0" smtClean="0"/>
                        <a:t>0.551</a:t>
                      </a:r>
                      <a:endParaRPr lang="en-US" sz="1600" b="1" dirty="0"/>
                    </a:p>
                  </a:txBody>
                  <a:tcPr/>
                </a:tc>
                <a:tc>
                  <a:txBody>
                    <a:bodyPr/>
                    <a:lstStyle/>
                    <a:p>
                      <a:r>
                        <a:rPr lang="en-US" sz="1600" dirty="0" smtClean="0"/>
                        <a:t>0.500</a:t>
                      </a:r>
                      <a:endParaRPr lang="en-US" sz="1600" dirty="0"/>
                    </a:p>
                  </a:txBody>
                  <a:tcPr/>
                </a:tc>
                <a:tc>
                  <a:txBody>
                    <a:bodyPr/>
                    <a:lstStyle/>
                    <a:p>
                      <a:r>
                        <a:rPr lang="en-US" sz="1600" dirty="0" smtClean="0"/>
                        <a:t>0.487</a:t>
                      </a:r>
                      <a:endParaRPr lang="en-US" sz="1600" dirty="0"/>
                    </a:p>
                  </a:txBody>
                  <a:tcPr/>
                </a:tc>
                <a:tc>
                  <a:txBody>
                    <a:bodyPr/>
                    <a:lstStyle/>
                    <a:p>
                      <a:r>
                        <a:rPr lang="en-US" sz="1600" dirty="0" smtClean="0"/>
                        <a:t>0.346</a:t>
                      </a:r>
                      <a:endParaRPr lang="en-US" sz="1600" dirty="0"/>
                    </a:p>
                  </a:txBody>
                  <a:tcPr/>
                </a:tc>
              </a:tr>
              <a:tr h="317500">
                <a:tc>
                  <a:txBody>
                    <a:bodyPr/>
                    <a:lstStyle/>
                    <a:p>
                      <a:r>
                        <a:rPr lang="en-US" sz="1600" dirty="0" err="1" smtClean="0"/>
                        <a:t>Tv</a:t>
                      </a:r>
                      <a:endParaRPr lang="en-US" sz="1600" dirty="0"/>
                    </a:p>
                  </a:txBody>
                  <a:tcPr/>
                </a:tc>
                <a:tc>
                  <a:txBody>
                    <a:bodyPr/>
                    <a:lstStyle/>
                    <a:p>
                      <a:r>
                        <a:rPr lang="en-US" sz="1600" dirty="0" smtClean="0"/>
                        <a:t>0.625</a:t>
                      </a:r>
                      <a:endParaRPr lang="en-US" sz="1600" b="0" dirty="0"/>
                    </a:p>
                  </a:txBody>
                  <a:tcPr/>
                </a:tc>
                <a:tc>
                  <a:txBody>
                    <a:bodyPr/>
                    <a:lstStyle/>
                    <a:p>
                      <a:r>
                        <a:rPr lang="en-US" sz="1600" b="1" dirty="0" smtClean="0"/>
                        <a:t>0.646</a:t>
                      </a:r>
                      <a:endParaRPr lang="en-US" sz="1600" b="1" dirty="0"/>
                    </a:p>
                  </a:txBody>
                  <a:tcPr/>
                </a:tc>
                <a:tc>
                  <a:txBody>
                    <a:bodyPr/>
                    <a:lstStyle/>
                    <a:p>
                      <a:r>
                        <a:rPr lang="en-US" sz="1600" dirty="0" smtClean="0"/>
                        <a:t>0.563</a:t>
                      </a:r>
                      <a:endParaRPr lang="en-US" sz="1600" dirty="0"/>
                    </a:p>
                  </a:txBody>
                  <a:tcPr/>
                </a:tc>
                <a:tc>
                  <a:txBody>
                    <a:bodyPr/>
                    <a:lstStyle/>
                    <a:p>
                      <a:r>
                        <a:rPr lang="en-US" sz="1600" dirty="0" smtClean="0"/>
                        <a:t>0.500</a:t>
                      </a:r>
                      <a:endParaRPr lang="en-US" sz="1600" dirty="0"/>
                    </a:p>
                  </a:txBody>
                  <a:tcPr/>
                </a:tc>
              </a:tr>
            </a:tbl>
          </a:graphicData>
        </a:graphic>
      </p:graphicFrame>
      <p:sp>
        <p:nvSpPr>
          <p:cNvPr id="20" name="Content Placeholder 2"/>
          <p:cNvSpPr txBox="1">
            <a:spLocks/>
          </p:cNvSpPr>
          <p:nvPr/>
        </p:nvSpPr>
        <p:spPr>
          <a:xfrm>
            <a:off x="0" y="0"/>
            <a:ext cx="9144000" cy="838200"/>
          </a:xfrm>
          <a:prstGeom prst="rect">
            <a:avLst/>
          </a:prstGeom>
          <a:solidFill>
            <a:srgbClr val="F57E1B"/>
          </a:solidFill>
        </p:spPr>
        <p:txBody>
          <a:bodyPr vert="horz" lIns="91440" tIns="45720" rIns="91440" bIns="45720" rtlCol="0">
            <a:normAutofit/>
          </a:bodyPr>
          <a:lstStyle/>
          <a:p>
            <a:pPr lvl="0">
              <a:lnSpc>
                <a:spcPct val="170000"/>
              </a:lnSpc>
              <a:spcBef>
                <a:spcPct val="20000"/>
              </a:spcBef>
              <a:defRPr/>
            </a:pPr>
            <a:endParaRPr lang="en-US" sz="1500" dirty="0" smtClean="0"/>
          </a:p>
        </p:txBody>
      </p:sp>
      <p:sp>
        <p:nvSpPr>
          <p:cNvPr id="21" name="Rectangle 20"/>
          <p:cNvSpPr/>
          <p:nvPr/>
        </p:nvSpPr>
        <p:spPr>
          <a:xfrm>
            <a:off x="457200" y="76200"/>
            <a:ext cx="1318450" cy="506421"/>
          </a:xfrm>
          <a:prstGeom prst="rect">
            <a:avLst/>
          </a:prstGeom>
        </p:spPr>
        <p:txBody>
          <a:bodyPr wrap="square">
            <a:spAutoFit/>
          </a:bodyPr>
          <a:lstStyle/>
          <a:p>
            <a:pPr lvl="0">
              <a:lnSpc>
                <a:spcPct val="170000"/>
              </a:lnSpc>
              <a:spcBef>
                <a:spcPct val="20000"/>
              </a:spcBef>
              <a:defRPr/>
            </a:pPr>
            <a:r>
              <a:rPr lang="en-US" dirty="0" smtClean="0"/>
              <a:t>Motivation</a:t>
            </a:r>
          </a:p>
        </p:txBody>
      </p:sp>
      <p:sp>
        <p:nvSpPr>
          <p:cNvPr id="22" name="Rectangle 21"/>
          <p:cNvSpPr/>
          <p:nvPr/>
        </p:nvSpPr>
        <p:spPr>
          <a:xfrm>
            <a:off x="2057400" y="76200"/>
            <a:ext cx="1327864" cy="506421"/>
          </a:xfrm>
          <a:prstGeom prst="rect">
            <a:avLst/>
          </a:prstGeom>
        </p:spPr>
        <p:txBody>
          <a:bodyPr wrap="none">
            <a:spAutoFit/>
          </a:bodyPr>
          <a:lstStyle/>
          <a:p>
            <a:pPr lvl="0">
              <a:lnSpc>
                <a:spcPct val="170000"/>
              </a:lnSpc>
              <a:spcBef>
                <a:spcPct val="20000"/>
              </a:spcBef>
              <a:defRPr/>
            </a:pPr>
            <a:r>
              <a:rPr lang="en-US" dirty="0" smtClean="0"/>
              <a:t>Observation</a:t>
            </a:r>
          </a:p>
        </p:txBody>
      </p:sp>
      <p:sp>
        <p:nvSpPr>
          <p:cNvPr id="23" name="Rectangle 22"/>
          <p:cNvSpPr/>
          <p:nvPr/>
        </p:nvSpPr>
        <p:spPr>
          <a:xfrm>
            <a:off x="7543800" y="76200"/>
            <a:ext cx="1210588" cy="563231"/>
          </a:xfrm>
          <a:prstGeom prst="rect">
            <a:avLst/>
          </a:prstGeom>
        </p:spPr>
        <p:txBody>
          <a:bodyPr wrap="none">
            <a:spAutoFit/>
          </a:bodyPr>
          <a:lstStyle/>
          <a:p>
            <a:pPr lvl="0">
              <a:lnSpc>
                <a:spcPct val="170000"/>
              </a:lnSpc>
              <a:spcBef>
                <a:spcPct val="20000"/>
              </a:spcBef>
              <a:defRPr/>
            </a:pPr>
            <a:r>
              <a:rPr lang="en-US" dirty="0" smtClean="0"/>
              <a:t>Conclusion</a:t>
            </a:r>
          </a:p>
        </p:txBody>
      </p:sp>
      <p:sp>
        <p:nvSpPr>
          <p:cNvPr id="24" name="Pentagon 23"/>
          <p:cNvSpPr/>
          <p:nvPr/>
        </p:nvSpPr>
        <p:spPr>
          <a:xfrm>
            <a:off x="5334000" y="152400"/>
            <a:ext cx="1676400" cy="533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dirty="0" smtClean="0"/>
              <a:t>Experimental </a:t>
            </a:r>
          </a:p>
          <a:p>
            <a:pPr lvl="0">
              <a:defRPr/>
            </a:pPr>
            <a:r>
              <a:rPr lang="en-US" dirty="0" smtClean="0"/>
              <a:t>Analysis</a:t>
            </a:r>
          </a:p>
        </p:txBody>
      </p:sp>
      <p:sp>
        <p:nvSpPr>
          <p:cNvPr id="25" name="Rectangle 24"/>
          <p:cNvSpPr/>
          <p:nvPr/>
        </p:nvSpPr>
        <p:spPr>
          <a:xfrm>
            <a:off x="3777536" y="76200"/>
            <a:ext cx="938462" cy="506421"/>
          </a:xfrm>
          <a:prstGeom prst="rect">
            <a:avLst/>
          </a:prstGeom>
        </p:spPr>
        <p:txBody>
          <a:bodyPr wrap="none">
            <a:spAutoFit/>
          </a:bodyPr>
          <a:lstStyle/>
          <a:p>
            <a:pPr lvl="0">
              <a:lnSpc>
                <a:spcPct val="170000"/>
              </a:lnSpc>
              <a:spcBef>
                <a:spcPct val="20000"/>
              </a:spcBef>
              <a:defRPr/>
            </a:pPr>
            <a:r>
              <a:rPr lang="en-US" dirty="0" smtClean="0"/>
              <a:t>Method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sp>
        <p:nvSpPr>
          <p:cNvPr id="14" name="Title 13"/>
          <p:cNvSpPr txBox="1">
            <a:spLocks/>
          </p:cNvSpPr>
          <p:nvPr/>
        </p:nvSpPr>
        <p:spPr>
          <a:xfrm>
            <a:off x="304800" y="533400"/>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Sentiment Classification</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5" name="Rectangle 14"/>
          <p:cNvSpPr/>
          <p:nvPr/>
        </p:nvSpPr>
        <p:spPr>
          <a:xfrm>
            <a:off x="609600" y="6135469"/>
            <a:ext cx="8305800" cy="646331"/>
          </a:xfrm>
          <a:prstGeom prst="rect">
            <a:avLst/>
          </a:prstGeom>
        </p:spPr>
        <p:txBody>
          <a:bodyPr wrap="square">
            <a:spAutoFit/>
          </a:bodyPr>
          <a:lstStyle/>
          <a:p>
            <a:pPr algn="ctr"/>
            <a:r>
              <a:rPr lang="en-US" b="1" dirty="0" smtClean="0"/>
              <a:t>Figure 5 : Sentiment classification performance with increasing training size on four different review document sets</a:t>
            </a:r>
            <a:endParaRPr lang="en-US" b="1" dirty="0"/>
          </a:p>
        </p:txBody>
      </p:sp>
      <p:pic>
        <p:nvPicPr>
          <p:cNvPr id="189442" name="Picture 2"/>
          <p:cNvPicPr>
            <a:picLocks noChangeAspect="1" noChangeArrowheads="1"/>
          </p:cNvPicPr>
          <p:nvPr/>
        </p:nvPicPr>
        <p:blipFill>
          <a:blip r:embed="rId3"/>
          <a:srcRect/>
          <a:stretch>
            <a:fillRect/>
          </a:stretch>
        </p:blipFill>
        <p:spPr bwMode="auto">
          <a:xfrm>
            <a:off x="300038" y="1409700"/>
            <a:ext cx="8543925" cy="4838700"/>
          </a:xfrm>
          <a:prstGeom prst="rect">
            <a:avLst/>
          </a:prstGeom>
          <a:noFill/>
          <a:ln w="9525">
            <a:noFill/>
            <a:miter lim="800000"/>
            <a:headEnd/>
            <a:tailEnd/>
          </a:ln>
          <a:effectLst/>
        </p:spPr>
      </p:pic>
      <p:sp>
        <p:nvSpPr>
          <p:cNvPr id="16" name="Content Placeholder 2"/>
          <p:cNvSpPr txBox="1">
            <a:spLocks/>
          </p:cNvSpPr>
          <p:nvPr/>
        </p:nvSpPr>
        <p:spPr>
          <a:xfrm>
            <a:off x="0" y="0"/>
            <a:ext cx="9144000" cy="838200"/>
          </a:xfrm>
          <a:prstGeom prst="rect">
            <a:avLst/>
          </a:prstGeom>
          <a:solidFill>
            <a:srgbClr val="F57E1B"/>
          </a:solidFill>
        </p:spPr>
        <p:txBody>
          <a:bodyPr vert="horz" lIns="91440" tIns="45720" rIns="91440" bIns="45720" rtlCol="0">
            <a:normAutofit/>
          </a:bodyPr>
          <a:lstStyle/>
          <a:p>
            <a:pPr lvl="0">
              <a:lnSpc>
                <a:spcPct val="170000"/>
              </a:lnSpc>
              <a:spcBef>
                <a:spcPct val="20000"/>
              </a:spcBef>
              <a:defRPr/>
            </a:pPr>
            <a:endParaRPr lang="en-US" sz="1500" dirty="0" smtClean="0"/>
          </a:p>
        </p:txBody>
      </p:sp>
      <p:sp>
        <p:nvSpPr>
          <p:cNvPr id="17" name="Rectangle 16"/>
          <p:cNvSpPr/>
          <p:nvPr/>
        </p:nvSpPr>
        <p:spPr>
          <a:xfrm>
            <a:off x="457200" y="76200"/>
            <a:ext cx="1318450" cy="506421"/>
          </a:xfrm>
          <a:prstGeom prst="rect">
            <a:avLst/>
          </a:prstGeom>
        </p:spPr>
        <p:txBody>
          <a:bodyPr wrap="square">
            <a:spAutoFit/>
          </a:bodyPr>
          <a:lstStyle/>
          <a:p>
            <a:pPr lvl="0">
              <a:lnSpc>
                <a:spcPct val="170000"/>
              </a:lnSpc>
              <a:spcBef>
                <a:spcPct val="20000"/>
              </a:spcBef>
              <a:defRPr/>
            </a:pPr>
            <a:r>
              <a:rPr lang="en-US" dirty="0" smtClean="0"/>
              <a:t>Motivation</a:t>
            </a:r>
          </a:p>
        </p:txBody>
      </p:sp>
      <p:sp>
        <p:nvSpPr>
          <p:cNvPr id="18" name="Rectangle 17"/>
          <p:cNvSpPr/>
          <p:nvPr/>
        </p:nvSpPr>
        <p:spPr>
          <a:xfrm>
            <a:off x="2057400" y="76200"/>
            <a:ext cx="1327864" cy="506421"/>
          </a:xfrm>
          <a:prstGeom prst="rect">
            <a:avLst/>
          </a:prstGeom>
        </p:spPr>
        <p:txBody>
          <a:bodyPr wrap="none">
            <a:spAutoFit/>
          </a:bodyPr>
          <a:lstStyle/>
          <a:p>
            <a:pPr lvl="0">
              <a:lnSpc>
                <a:spcPct val="170000"/>
              </a:lnSpc>
              <a:spcBef>
                <a:spcPct val="20000"/>
              </a:spcBef>
              <a:defRPr/>
            </a:pPr>
            <a:r>
              <a:rPr lang="en-US" dirty="0" smtClean="0"/>
              <a:t>Observation</a:t>
            </a:r>
          </a:p>
        </p:txBody>
      </p:sp>
      <p:sp>
        <p:nvSpPr>
          <p:cNvPr id="19" name="Rectangle 18"/>
          <p:cNvSpPr/>
          <p:nvPr/>
        </p:nvSpPr>
        <p:spPr>
          <a:xfrm>
            <a:off x="7543800" y="76200"/>
            <a:ext cx="1210588" cy="563231"/>
          </a:xfrm>
          <a:prstGeom prst="rect">
            <a:avLst/>
          </a:prstGeom>
        </p:spPr>
        <p:txBody>
          <a:bodyPr wrap="none">
            <a:spAutoFit/>
          </a:bodyPr>
          <a:lstStyle/>
          <a:p>
            <a:pPr lvl="0">
              <a:lnSpc>
                <a:spcPct val="170000"/>
              </a:lnSpc>
              <a:spcBef>
                <a:spcPct val="20000"/>
              </a:spcBef>
              <a:defRPr/>
            </a:pPr>
            <a:r>
              <a:rPr lang="en-US" dirty="0" smtClean="0"/>
              <a:t>Conclusion</a:t>
            </a:r>
          </a:p>
        </p:txBody>
      </p:sp>
      <p:sp>
        <p:nvSpPr>
          <p:cNvPr id="20" name="Pentagon 19"/>
          <p:cNvSpPr/>
          <p:nvPr/>
        </p:nvSpPr>
        <p:spPr>
          <a:xfrm>
            <a:off x="5334000" y="152400"/>
            <a:ext cx="1676400" cy="533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dirty="0" smtClean="0"/>
              <a:t>Experimental </a:t>
            </a:r>
          </a:p>
          <a:p>
            <a:pPr lvl="0">
              <a:defRPr/>
            </a:pPr>
            <a:r>
              <a:rPr lang="en-US" dirty="0" smtClean="0"/>
              <a:t>Analysis</a:t>
            </a:r>
          </a:p>
        </p:txBody>
      </p:sp>
      <p:sp>
        <p:nvSpPr>
          <p:cNvPr id="21" name="Rectangle 20"/>
          <p:cNvSpPr/>
          <p:nvPr/>
        </p:nvSpPr>
        <p:spPr>
          <a:xfrm>
            <a:off x="3777536" y="76200"/>
            <a:ext cx="938462" cy="506421"/>
          </a:xfrm>
          <a:prstGeom prst="rect">
            <a:avLst/>
          </a:prstGeom>
        </p:spPr>
        <p:txBody>
          <a:bodyPr wrap="none">
            <a:spAutoFit/>
          </a:bodyPr>
          <a:lstStyle/>
          <a:p>
            <a:pPr lvl="0">
              <a:lnSpc>
                <a:spcPct val="170000"/>
              </a:lnSpc>
              <a:spcBef>
                <a:spcPct val="20000"/>
              </a:spcBef>
              <a:defRPr/>
            </a:pPr>
            <a:r>
              <a:rPr lang="en-US" dirty="0" smtClean="0"/>
              <a:t>Method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
        <p:nvSpPr>
          <p:cNvPr id="14" name="Title 13"/>
          <p:cNvSpPr txBox="1">
            <a:spLocks/>
          </p:cNvSpPr>
          <p:nvPr/>
        </p:nvSpPr>
        <p:spPr>
          <a:xfrm>
            <a:off x="304800" y="533400"/>
            <a:ext cx="8229600" cy="1143000"/>
          </a:xfrm>
          <a:prstGeom prst="rect">
            <a:avLst/>
          </a:prstGeom>
        </p:spPr>
        <p:txBody>
          <a:bodyPr vert="horz" lIns="91440" tIns="45720" rIns="91440" bIns="45720" rtlCol="0" anchor="ctr">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Topic Evaluation (Topic Transition)	</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5" name="Rectangle 14"/>
          <p:cNvSpPr/>
          <p:nvPr/>
        </p:nvSpPr>
        <p:spPr>
          <a:xfrm>
            <a:off x="685800" y="6135469"/>
            <a:ext cx="8305800" cy="646331"/>
          </a:xfrm>
          <a:prstGeom prst="rect">
            <a:avLst/>
          </a:prstGeom>
        </p:spPr>
        <p:txBody>
          <a:bodyPr wrap="square">
            <a:spAutoFit/>
          </a:bodyPr>
          <a:lstStyle/>
          <a:p>
            <a:pPr algn="ctr"/>
            <a:r>
              <a:rPr lang="en-US" b="1" dirty="0" smtClean="0"/>
              <a:t>Figure 6 : Estimated topic transition and top words under selected topic on tablet data set</a:t>
            </a:r>
            <a:endParaRPr lang="en-US" b="1" dirty="0"/>
          </a:p>
        </p:txBody>
      </p:sp>
      <p:pic>
        <p:nvPicPr>
          <p:cNvPr id="188418" name="Picture 2"/>
          <p:cNvPicPr>
            <a:picLocks noChangeAspect="1" noChangeArrowheads="1"/>
          </p:cNvPicPr>
          <p:nvPr/>
        </p:nvPicPr>
        <p:blipFill>
          <a:blip r:embed="rId3"/>
          <a:srcRect/>
          <a:stretch>
            <a:fillRect/>
          </a:stretch>
        </p:blipFill>
        <p:spPr bwMode="auto">
          <a:xfrm>
            <a:off x="533400" y="1371600"/>
            <a:ext cx="7953375" cy="4867275"/>
          </a:xfrm>
          <a:prstGeom prst="rect">
            <a:avLst/>
          </a:prstGeom>
          <a:noFill/>
          <a:ln w="9525">
            <a:noFill/>
            <a:miter lim="800000"/>
            <a:headEnd/>
            <a:tailEnd/>
          </a:ln>
          <a:effectLst/>
        </p:spPr>
      </p:pic>
      <p:cxnSp>
        <p:nvCxnSpPr>
          <p:cNvPr id="19" name="Straight Arrow Connector 18"/>
          <p:cNvCxnSpPr/>
          <p:nvPr/>
        </p:nvCxnSpPr>
        <p:spPr>
          <a:xfrm rot="5400000">
            <a:off x="4344194" y="2590800"/>
            <a:ext cx="6096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0800000" flipV="1">
            <a:off x="3505200" y="3352800"/>
            <a:ext cx="914400" cy="7620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657600" y="4495800"/>
            <a:ext cx="3810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16200000" flipH="1">
            <a:off x="4914900" y="2324100"/>
            <a:ext cx="533400" cy="457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16200000" flipH="1">
            <a:off x="5829300" y="3467100"/>
            <a:ext cx="609600" cy="533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a:off x="5676900" y="4762500"/>
            <a:ext cx="609600" cy="533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5943600" y="5638800"/>
            <a:ext cx="3810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133600" y="1676400"/>
            <a:ext cx="1981199" cy="646331"/>
          </a:xfrm>
          <a:prstGeom prst="rect">
            <a:avLst/>
          </a:prstGeom>
          <a:noFill/>
        </p:spPr>
        <p:txBody>
          <a:bodyPr wrap="square" rtlCol="0">
            <a:spAutoFit/>
          </a:bodyPr>
          <a:lstStyle/>
          <a:p>
            <a:r>
              <a:rPr lang="en-US" dirty="0" smtClean="0"/>
              <a:t>When users have                         </a:t>
            </a:r>
            <a:r>
              <a:rPr lang="en-US" b="1" dirty="0" smtClean="0"/>
              <a:t>positive </a:t>
            </a:r>
            <a:r>
              <a:rPr lang="en-US" dirty="0" smtClean="0"/>
              <a:t>sentiment</a:t>
            </a:r>
            <a:endParaRPr lang="en-US" dirty="0"/>
          </a:p>
        </p:txBody>
      </p:sp>
      <p:sp>
        <p:nvSpPr>
          <p:cNvPr id="23" name="TextBox 22"/>
          <p:cNvSpPr txBox="1"/>
          <p:nvPr/>
        </p:nvSpPr>
        <p:spPr>
          <a:xfrm>
            <a:off x="5105400" y="1447800"/>
            <a:ext cx="2133600" cy="646331"/>
          </a:xfrm>
          <a:prstGeom prst="rect">
            <a:avLst/>
          </a:prstGeom>
          <a:noFill/>
        </p:spPr>
        <p:txBody>
          <a:bodyPr wrap="square" rtlCol="0">
            <a:spAutoFit/>
          </a:bodyPr>
          <a:lstStyle/>
          <a:p>
            <a:r>
              <a:rPr lang="en-US" dirty="0" smtClean="0"/>
              <a:t>When users have                         </a:t>
            </a:r>
            <a:r>
              <a:rPr lang="en-US" b="1" dirty="0" smtClean="0"/>
              <a:t>negative </a:t>
            </a:r>
            <a:r>
              <a:rPr lang="en-US" dirty="0" smtClean="0"/>
              <a:t>sentiment</a:t>
            </a:r>
            <a:endParaRPr lang="en-US" dirty="0"/>
          </a:p>
        </p:txBody>
      </p:sp>
      <p:sp>
        <p:nvSpPr>
          <p:cNvPr id="25" name="Content Placeholder 2"/>
          <p:cNvSpPr txBox="1">
            <a:spLocks/>
          </p:cNvSpPr>
          <p:nvPr/>
        </p:nvSpPr>
        <p:spPr>
          <a:xfrm>
            <a:off x="0" y="0"/>
            <a:ext cx="9144000" cy="838200"/>
          </a:xfrm>
          <a:prstGeom prst="rect">
            <a:avLst/>
          </a:prstGeom>
          <a:solidFill>
            <a:srgbClr val="F57E1B"/>
          </a:solidFill>
        </p:spPr>
        <p:txBody>
          <a:bodyPr vert="horz" lIns="91440" tIns="45720" rIns="91440" bIns="45720" rtlCol="0">
            <a:normAutofit/>
          </a:bodyPr>
          <a:lstStyle/>
          <a:p>
            <a:pPr lvl="0">
              <a:lnSpc>
                <a:spcPct val="170000"/>
              </a:lnSpc>
              <a:spcBef>
                <a:spcPct val="20000"/>
              </a:spcBef>
              <a:defRPr/>
            </a:pPr>
            <a:endParaRPr lang="en-US" sz="1500" dirty="0" smtClean="0"/>
          </a:p>
        </p:txBody>
      </p:sp>
      <p:sp>
        <p:nvSpPr>
          <p:cNvPr id="26" name="Rectangle 25"/>
          <p:cNvSpPr/>
          <p:nvPr/>
        </p:nvSpPr>
        <p:spPr>
          <a:xfrm>
            <a:off x="457200" y="76200"/>
            <a:ext cx="1318450" cy="506421"/>
          </a:xfrm>
          <a:prstGeom prst="rect">
            <a:avLst/>
          </a:prstGeom>
        </p:spPr>
        <p:txBody>
          <a:bodyPr wrap="square">
            <a:spAutoFit/>
          </a:bodyPr>
          <a:lstStyle/>
          <a:p>
            <a:pPr lvl="0">
              <a:lnSpc>
                <a:spcPct val="170000"/>
              </a:lnSpc>
              <a:spcBef>
                <a:spcPct val="20000"/>
              </a:spcBef>
              <a:defRPr/>
            </a:pPr>
            <a:r>
              <a:rPr lang="en-US" dirty="0" smtClean="0"/>
              <a:t>Motivation</a:t>
            </a:r>
          </a:p>
        </p:txBody>
      </p:sp>
      <p:sp>
        <p:nvSpPr>
          <p:cNvPr id="27" name="Rectangle 26"/>
          <p:cNvSpPr/>
          <p:nvPr/>
        </p:nvSpPr>
        <p:spPr>
          <a:xfrm>
            <a:off x="2057400" y="76200"/>
            <a:ext cx="1327864" cy="506421"/>
          </a:xfrm>
          <a:prstGeom prst="rect">
            <a:avLst/>
          </a:prstGeom>
        </p:spPr>
        <p:txBody>
          <a:bodyPr wrap="none">
            <a:spAutoFit/>
          </a:bodyPr>
          <a:lstStyle/>
          <a:p>
            <a:pPr lvl="0">
              <a:lnSpc>
                <a:spcPct val="170000"/>
              </a:lnSpc>
              <a:spcBef>
                <a:spcPct val="20000"/>
              </a:spcBef>
              <a:defRPr/>
            </a:pPr>
            <a:r>
              <a:rPr lang="en-US" dirty="0" smtClean="0"/>
              <a:t>Observation</a:t>
            </a:r>
          </a:p>
        </p:txBody>
      </p:sp>
      <p:sp>
        <p:nvSpPr>
          <p:cNvPr id="28" name="Rectangle 27"/>
          <p:cNvSpPr/>
          <p:nvPr/>
        </p:nvSpPr>
        <p:spPr>
          <a:xfrm>
            <a:off x="7543800" y="76200"/>
            <a:ext cx="1210588" cy="563231"/>
          </a:xfrm>
          <a:prstGeom prst="rect">
            <a:avLst/>
          </a:prstGeom>
        </p:spPr>
        <p:txBody>
          <a:bodyPr wrap="none">
            <a:spAutoFit/>
          </a:bodyPr>
          <a:lstStyle/>
          <a:p>
            <a:pPr lvl="0">
              <a:lnSpc>
                <a:spcPct val="170000"/>
              </a:lnSpc>
              <a:spcBef>
                <a:spcPct val="20000"/>
              </a:spcBef>
              <a:defRPr/>
            </a:pPr>
            <a:r>
              <a:rPr lang="en-US" dirty="0" smtClean="0"/>
              <a:t>Conclusion</a:t>
            </a:r>
          </a:p>
        </p:txBody>
      </p:sp>
      <p:sp>
        <p:nvSpPr>
          <p:cNvPr id="29" name="Pentagon 28"/>
          <p:cNvSpPr/>
          <p:nvPr/>
        </p:nvSpPr>
        <p:spPr>
          <a:xfrm>
            <a:off x="5334000" y="152400"/>
            <a:ext cx="1676400" cy="533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dirty="0" smtClean="0"/>
              <a:t>Experimental </a:t>
            </a:r>
          </a:p>
          <a:p>
            <a:pPr lvl="0">
              <a:defRPr/>
            </a:pPr>
            <a:r>
              <a:rPr lang="en-US" dirty="0" smtClean="0"/>
              <a:t>Analysis</a:t>
            </a:r>
          </a:p>
        </p:txBody>
      </p:sp>
      <p:sp>
        <p:nvSpPr>
          <p:cNvPr id="31" name="Rectangle 30"/>
          <p:cNvSpPr/>
          <p:nvPr/>
        </p:nvSpPr>
        <p:spPr>
          <a:xfrm>
            <a:off x="3777536" y="76200"/>
            <a:ext cx="938462" cy="506421"/>
          </a:xfrm>
          <a:prstGeom prst="rect">
            <a:avLst/>
          </a:prstGeom>
        </p:spPr>
        <p:txBody>
          <a:bodyPr wrap="none">
            <a:spAutoFit/>
          </a:bodyPr>
          <a:lstStyle/>
          <a:p>
            <a:pPr lvl="0">
              <a:lnSpc>
                <a:spcPct val="170000"/>
              </a:lnSpc>
              <a:spcBef>
                <a:spcPct val="20000"/>
              </a:spcBef>
              <a:defRPr/>
            </a:pPr>
            <a:r>
              <a:rPr lang="en-US" dirty="0" smtClean="0"/>
              <a:t>Method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linds(horizont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linds(horizontal)">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nodeType="clickEffect">
                                  <p:stCondLst>
                                    <p:cond delay="0"/>
                                  </p:stCondLst>
                                  <p:childTnLst>
                                    <p:animEffect transition="out" filter="blinds(horizontal)">
                                      <p:cBhvr>
                                        <p:cTn id="26" dur="500"/>
                                        <p:tgtEl>
                                          <p:spTgt spid="19"/>
                                        </p:tgtEl>
                                      </p:cBhvr>
                                    </p:animEffect>
                                    <p:set>
                                      <p:cBhvr>
                                        <p:cTn id="27" dur="1" fill="hold">
                                          <p:stCondLst>
                                            <p:cond delay="499"/>
                                          </p:stCondLst>
                                        </p:cTn>
                                        <p:tgtEl>
                                          <p:spTgt spid="19"/>
                                        </p:tgtEl>
                                        <p:attrNameLst>
                                          <p:attrName>style.visibility</p:attrName>
                                        </p:attrNameLst>
                                      </p:cBhvr>
                                      <p:to>
                                        <p:strVal val="hidden"/>
                                      </p:to>
                                    </p:set>
                                  </p:childTnLst>
                                </p:cTn>
                              </p:par>
                              <p:par>
                                <p:cTn id="28" presetID="3" presetClass="exit" presetSubtype="10" fill="hold" nodeType="withEffect">
                                  <p:stCondLst>
                                    <p:cond delay="0"/>
                                  </p:stCondLst>
                                  <p:childTnLst>
                                    <p:animEffect transition="out" filter="blinds(horizontal)">
                                      <p:cBhvr>
                                        <p:cTn id="29" dur="500"/>
                                        <p:tgtEl>
                                          <p:spTgt spid="21"/>
                                        </p:tgtEl>
                                      </p:cBhvr>
                                    </p:animEffect>
                                    <p:set>
                                      <p:cBhvr>
                                        <p:cTn id="30" dur="1" fill="hold">
                                          <p:stCondLst>
                                            <p:cond delay="499"/>
                                          </p:stCondLst>
                                        </p:cTn>
                                        <p:tgtEl>
                                          <p:spTgt spid="21"/>
                                        </p:tgtEl>
                                        <p:attrNameLst>
                                          <p:attrName>style.visibility</p:attrName>
                                        </p:attrNameLst>
                                      </p:cBhvr>
                                      <p:to>
                                        <p:strVal val="hidden"/>
                                      </p:to>
                                    </p:set>
                                  </p:childTnLst>
                                </p:cTn>
                              </p:par>
                              <p:par>
                                <p:cTn id="31" presetID="3" presetClass="exit" presetSubtype="10" fill="hold" nodeType="withEffect">
                                  <p:stCondLst>
                                    <p:cond delay="0"/>
                                  </p:stCondLst>
                                  <p:childTnLst>
                                    <p:animEffect transition="out" filter="blinds(horizontal)">
                                      <p:cBhvr>
                                        <p:cTn id="32" dur="500"/>
                                        <p:tgtEl>
                                          <p:spTgt spid="24"/>
                                        </p:tgtEl>
                                      </p:cBhvr>
                                    </p:animEffect>
                                    <p:set>
                                      <p:cBhvr>
                                        <p:cTn id="33" dur="1" fill="hold">
                                          <p:stCondLst>
                                            <p:cond delay="499"/>
                                          </p:stCondLst>
                                        </p:cTn>
                                        <p:tgtEl>
                                          <p:spTgt spid="24"/>
                                        </p:tgtEl>
                                        <p:attrNameLst>
                                          <p:attrName>style.visibility</p:attrName>
                                        </p:attrNameLst>
                                      </p:cBhvr>
                                      <p:to>
                                        <p:strVal val="hidden"/>
                                      </p:to>
                                    </p:set>
                                  </p:childTnLst>
                                </p:cTn>
                              </p:par>
                              <p:par>
                                <p:cTn id="34" presetID="3" presetClass="exit" presetSubtype="10" fill="hold" grpId="1" nodeType="withEffect">
                                  <p:stCondLst>
                                    <p:cond delay="0"/>
                                  </p:stCondLst>
                                  <p:childTnLst>
                                    <p:animEffect transition="out" filter="blinds(horizontal)">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par>
                                <p:cTn id="37" presetID="3" presetClass="entr" presetSubtype="1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blinds(horizontal)">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blinds(horizontal)">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blinds(horizontal)">
                                      <p:cBhvr>
                                        <p:cTn id="49" dur="500"/>
                                        <p:tgtEl>
                                          <p:spTgt spid="34"/>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nodeType="click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blinds(horizontal)">
                                      <p:cBhvr>
                                        <p:cTn id="54" dur="500"/>
                                        <p:tgtEl>
                                          <p:spTgt spid="36"/>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blinds(horizontal)">
                                      <p:cBhvr>
                                        <p:cTn id="5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
        <p:nvSpPr>
          <p:cNvPr id="14" name="Title 13"/>
          <p:cNvSpPr txBox="1">
            <a:spLocks/>
          </p:cNvSpPr>
          <p:nvPr/>
        </p:nvSpPr>
        <p:spPr>
          <a:xfrm>
            <a:off x="304800" y="533400"/>
            <a:ext cx="8229600" cy="1143000"/>
          </a:xfrm>
          <a:prstGeom prst="rect">
            <a:avLst/>
          </a:prstGeom>
        </p:spPr>
        <p:txBody>
          <a:bodyPr vert="horz" lIns="91440" tIns="45720" rIns="91440" bIns="45720" rtlCol="0" anchor="ctr">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Aspect</a:t>
            </a:r>
            <a:r>
              <a:rPr lang="en-US" sz="4400" baseline="0" dirty="0" smtClean="0">
                <a:latin typeface="+mj-lt"/>
                <a:ea typeface="+mj-ea"/>
                <a:cs typeface="+mj-cs"/>
              </a:rPr>
              <a:t>-Based</a:t>
            </a:r>
            <a:r>
              <a:rPr lang="en-US" sz="4400" dirty="0" smtClean="0">
                <a:latin typeface="+mj-lt"/>
                <a:ea typeface="+mj-ea"/>
                <a:cs typeface="+mj-cs"/>
              </a:rPr>
              <a:t> Contrastive Summary</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5" name="Rectangle 14"/>
          <p:cNvSpPr/>
          <p:nvPr/>
        </p:nvSpPr>
        <p:spPr>
          <a:xfrm>
            <a:off x="381000" y="1524000"/>
            <a:ext cx="8305800" cy="369332"/>
          </a:xfrm>
          <a:prstGeom prst="rect">
            <a:avLst/>
          </a:prstGeom>
        </p:spPr>
        <p:txBody>
          <a:bodyPr wrap="square">
            <a:spAutoFit/>
          </a:bodyPr>
          <a:lstStyle/>
          <a:p>
            <a:pPr algn="ctr"/>
            <a:r>
              <a:rPr lang="en-US" b="1" dirty="0" smtClean="0"/>
              <a:t>Table 4 : Aspect-based contrastive summarization on tablet dataset</a:t>
            </a:r>
            <a:endParaRPr lang="en-US" b="1" dirty="0"/>
          </a:p>
        </p:txBody>
      </p:sp>
      <p:graphicFrame>
        <p:nvGraphicFramePr>
          <p:cNvPr id="16" name="Table 15"/>
          <p:cNvGraphicFramePr>
            <a:graphicFrameLocks noGrp="1"/>
          </p:cNvGraphicFramePr>
          <p:nvPr/>
        </p:nvGraphicFramePr>
        <p:xfrm>
          <a:off x="304800" y="2006600"/>
          <a:ext cx="8534399" cy="4851400"/>
        </p:xfrm>
        <a:graphic>
          <a:graphicData uri="http://schemas.openxmlformats.org/drawingml/2006/table">
            <a:tbl>
              <a:tblPr firstRow="1" bandRow="1">
                <a:tableStyleId>{9D7B26C5-4107-4FEC-AEDC-1716B250A1EF}</a:tableStyleId>
              </a:tblPr>
              <a:tblGrid>
                <a:gridCol w="1371599"/>
                <a:gridCol w="3911601"/>
                <a:gridCol w="3251199"/>
              </a:tblGrid>
              <a:tr h="370840">
                <a:tc>
                  <a:txBody>
                    <a:bodyPr/>
                    <a:lstStyle/>
                    <a:p>
                      <a:r>
                        <a:rPr lang="en-US" dirty="0" smtClean="0"/>
                        <a:t>Topic</a:t>
                      </a:r>
                      <a:endParaRPr lang="en-US" dirty="0"/>
                    </a:p>
                  </a:txBody>
                  <a:tcPr/>
                </a:tc>
                <a:tc>
                  <a:txBody>
                    <a:bodyPr/>
                    <a:lstStyle/>
                    <a:p>
                      <a:r>
                        <a:rPr lang="en-US" dirty="0" smtClean="0"/>
                        <a:t>Samsung Galaxy Note 10.1</a:t>
                      </a:r>
                      <a:endParaRPr lang="en-US" dirty="0"/>
                    </a:p>
                  </a:txBody>
                  <a:tcPr/>
                </a:tc>
                <a:tc>
                  <a:txBody>
                    <a:bodyPr/>
                    <a:lstStyle/>
                    <a:p>
                      <a:r>
                        <a:rPr lang="en-US" dirty="0" smtClean="0"/>
                        <a:t>Amazon Kindle Fire HDX</a:t>
                      </a:r>
                      <a:endParaRPr lang="en-US" dirty="0"/>
                    </a:p>
                  </a:txBody>
                  <a:tcPr/>
                </a:tc>
              </a:tr>
              <a:tr h="370840">
                <a:tc>
                  <a:txBody>
                    <a:bodyPr/>
                    <a:lstStyle/>
                    <a:p>
                      <a:r>
                        <a:rPr lang="en-US" dirty="0" smtClean="0"/>
                        <a:t>(+, battery) </a:t>
                      </a:r>
                      <a:endParaRPr lang="en-US" dirty="0"/>
                    </a:p>
                  </a:txBody>
                  <a:tcPr/>
                </a:tc>
                <a:tc>
                  <a:txBody>
                    <a:bodyPr/>
                    <a:lstStyle/>
                    <a:p>
                      <a:r>
                        <a:rPr lang="en-US" dirty="0" smtClean="0"/>
                        <a:t>Battery life is very good, it is easily an all day device with </a:t>
                      </a:r>
                      <a:r>
                        <a:rPr lang="en-US" dirty="0" err="1" smtClean="0"/>
                        <a:t>wifi</a:t>
                      </a:r>
                      <a:r>
                        <a:rPr lang="en-US" dirty="0" smtClean="0"/>
                        <a:t> on and high brightness while taking notes </a:t>
                      </a:r>
                      <a:endParaRPr lang="en-US" dirty="0"/>
                    </a:p>
                  </a:txBody>
                  <a:tcPr/>
                </a:tc>
                <a:tc>
                  <a:txBody>
                    <a:bodyPr/>
                    <a:lstStyle/>
                    <a:p>
                      <a:r>
                        <a:rPr lang="en-US" dirty="0" smtClean="0"/>
                        <a:t>Battery life is ok - probably need to recharge every other day with normal use</a:t>
                      </a:r>
                      <a:endParaRPr lang="en-US" dirty="0"/>
                    </a:p>
                  </a:txBody>
                  <a:tcPr/>
                </a:tc>
              </a:tr>
              <a:tr h="370840">
                <a:tc>
                  <a:txBody>
                    <a:bodyPr/>
                    <a:lstStyle/>
                    <a:p>
                      <a:r>
                        <a:rPr lang="en-US" dirty="0" smtClean="0"/>
                        <a:t>(-, battery)</a:t>
                      </a:r>
                      <a:endParaRPr lang="en-US" dirty="0"/>
                    </a:p>
                  </a:txBody>
                  <a:tcPr/>
                </a:tc>
                <a:tc>
                  <a:txBody>
                    <a:bodyPr/>
                    <a:lstStyle/>
                    <a:p>
                      <a:r>
                        <a:rPr lang="en-US" dirty="0" smtClean="0"/>
                        <a:t>My only issue is that it takes a long time to take a full charge and does not charge rapidly enough to use while charging, but the battery life is not bad</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Everything works great, but the battery life is not nearly as long as advertised</a:t>
                      </a:r>
                    </a:p>
                    <a:p>
                      <a:endParaRPr lang="en-US" dirty="0"/>
                    </a:p>
                  </a:txBody>
                  <a:tcPr/>
                </a:tc>
              </a:tr>
              <a:tr h="370840">
                <a:tc>
                  <a:txBody>
                    <a:bodyPr/>
                    <a:lstStyle/>
                    <a:p>
                      <a:r>
                        <a:rPr lang="en-US" dirty="0" smtClean="0"/>
                        <a:t>(+, sound)</a:t>
                      </a:r>
                      <a:endParaRPr lang="en-US" dirty="0"/>
                    </a:p>
                  </a:txBody>
                  <a:tcPr/>
                </a:tc>
                <a:tc>
                  <a:txBody>
                    <a:bodyPr/>
                    <a:lstStyle/>
                    <a:p>
                      <a:r>
                        <a:rPr lang="en-US" dirty="0" smtClean="0"/>
                        <a:t>it has pretty good battery life, it also has an excellent quality sounding speakers, which I wasn't expecting on any tablet</a:t>
                      </a:r>
                      <a:endParaRPr lang="en-US" dirty="0"/>
                    </a:p>
                  </a:txBody>
                  <a:tcPr/>
                </a:tc>
                <a:tc>
                  <a:txBody>
                    <a:bodyPr/>
                    <a:lstStyle/>
                    <a:p>
                      <a:r>
                        <a:rPr lang="en-US" dirty="0" smtClean="0"/>
                        <a:t>Sound is really good (not home theater quality or anything) but better than any phone I've heard</a:t>
                      </a:r>
                      <a:endParaRPr lang="en-US" dirty="0"/>
                    </a:p>
                  </a:txBody>
                  <a:tcPr/>
                </a:tc>
              </a:tr>
              <a:tr h="370840">
                <a:tc>
                  <a:txBody>
                    <a:bodyPr/>
                    <a:lstStyle/>
                    <a:p>
                      <a:r>
                        <a:rPr lang="en-US" dirty="0" smtClean="0"/>
                        <a:t>(-, sound)</a:t>
                      </a:r>
                      <a:endParaRPr lang="en-US" dirty="0"/>
                    </a:p>
                  </a:txBody>
                  <a:tcPr/>
                </a:tc>
                <a:tc>
                  <a:txBody>
                    <a:bodyPr/>
                    <a:lstStyle/>
                    <a:p>
                      <a:r>
                        <a:rPr lang="en-US" dirty="0" smtClean="0"/>
                        <a:t>The audio became occasionally inoperative and the headphone jack would crackle when using my ear buds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Users can get confused with volume buttons on the other side</a:t>
                      </a:r>
                    </a:p>
                    <a:p>
                      <a:endParaRPr lang="en-US" dirty="0"/>
                    </a:p>
                  </a:txBody>
                  <a:tcPr/>
                </a:tc>
              </a:tr>
            </a:tbl>
          </a:graphicData>
        </a:graphic>
      </p:graphicFrame>
      <p:sp>
        <p:nvSpPr>
          <p:cNvPr id="17" name="Content Placeholder 2"/>
          <p:cNvSpPr txBox="1">
            <a:spLocks/>
          </p:cNvSpPr>
          <p:nvPr/>
        </p:nvSpPr>
        <p:spPr>
          <a:xfrm>
            <a:off x="0" y="0"/>
            <a:ext cx="9144000" cy="838200"/>
          </a:xfrm>
          <a:prstGeom prst="rect">
            <a:avLst/>
          </a:prstGeom>
          <a:solidFill>
            <a:srgbClr val="F57E1B"/>
          </a:solidFill>
        </p:spPr>
        <p:txBody>
          <a:bodyPr vert="horz" lIns="91440" tIns="45720" rIns="91440" bIns="45720" rtlCol="0">
            <a:normAutofit/>
          </a:bodyPr>
          <a:lstStyle/>
          <a:p>
            <a:pPr lvl="0">
              <a:lnSpc>
                <a:spcPct val="170000"/>
              </a:lnSpc>
              <a:spcBef>
                <a:spcPct val="20000"/>
              </a:spcBef>
              <a:defRPr/>
            </a:pPr>
            <a:endParaRPr lang="en-US" sz="1500" dirty="0" smtClean="0"/>
          </a:p>
        </p:txBody>
      </p:sp>
      <p:sp>
        <p:nvSpPr>
          <p:cNvPr id="18" name="Rectangle 17"/>
          <p:cNvSpPr/>
          <p:nvPr/>
        </p:nvSpPr>
        <p:spPr>
          <a:xfrm>
            <a:off x="457200" y="76200"/>
            <a:ext cx="1318450" cy="506421"/>
          </a:xfrm>
          <a:prstGeom prst="rect">
            <a:avLst/>
          </a:prstGeom>
        </p:spPr>
        <p:txBody>
          <a:bodyPr wrap="square">
            <a:spAutoFit/>
          </a:bodyPr>
          <a:lstStyle/>
          <a:p>
            <a:pPr lvl="0">
              <a:lnSpc>
                <a:spcPct val="170000"/>
              </a:lnSpc>
              <a:spcBef>
                <a:spcPct val="20000"/>
              </a:spcBef>
              <a:defRPr/>
            </a:pPr>
            <a:r>
              <a:rPr lang="en-US" dirty="0" smtClean="0"/>
              <a:t>Motivation</a:t>
            </a:r>
          </a:p>
        </p:txBody>
      </p:sp>
      <p:sp>
        <p:nvSpPr>
          <p:cNvPr id="19" name="Rectangle 18"/>
          <p:cNvSpPr/>
          <p:nvPr/>
        </p:nvSpPr>
        <p:spPr>
          <a:xfrm>
            <a:off x="2057400" y="76200"/>
            <a:ext cx="1327864" cy="506421"/>
          </a:xfrm>
          <a:prstGeom prst="rect">
            <a:avLst/>
          </a:prstGeom>
        </p:spPr>
        <p:txBody>
          <a:bodyPr wrap="none">
            <a:spAutoFit/>
          </a:bodyPr>
          <a:lstStyle/>
          <a:p>
            <a:pPr lvl="0">
              <a:lnSpc>
                <a:spcPct val="170000"/>
              </a:lnSpc>
              <a:spcBef>
                <a:spcPct val="20000"/>
              </a:spcBef>
              <a:defRPr/>
            </a:pPr>
            <a:r>
              <a:rPr lang="en-US" dirty="0" smtClean="0"/>
              <a:t>Observation</a:t>
            </a:r>
          </a:p>
        </p:txBody>
      </p:sp>
      <p:sp>
        <p:nvSpPr>
          <p:cNvPr id="20" name="Rectangle 19"/>
          <p:cNvSpPr/>
          <p:nvPr/>
        </p:nvSpPr>
        <p:spPr>
          <a:xfrm>
            <a:off x="7543800" y="76200"/>
            <a:ext cx="1210588" cy="563231"/>
          </a:xfrm>
          <a:prstGeom prst="rect">
            <a:avLst/>
          </a:prstGeom>
        </p:spPr>
        <p:txBody>
          <a:bodyPr wrap="none">
            <a:spAutoFit/>
          </a:bodyPr>
          <a:lstStyle/>
          <a:p>
            <a:pPr lvl="0">
              <a:lnSpc>
                <a:spcPct val="170000"/>
              </a:lnSpc>
              <a:spcBef>
                <a:spcPct val="20000"/>
              </a:spcBef>
              <a:defRPr/>
            </a:pPr>
            <a:r>
              <a:rPr lang="en-US" dirty="0" smtClean="0"/>
              <a:t>Conclusion</a:t>
            </a:r>
          </a:p>
        </p:txBody>
      </p:sp>
      <p:sp>
        <p:nvSpPr>
          <p:cNvPr id="21" name="Pentagon 20"/>
          <p:cNvSpPr/>
          <p:nvPr/>
        </p:nvSpPr>
        <p:spPr>
          <a:xfrm>
            <a:off x="5334000" y="152400"/>
            <a:ext cx="1676400" cy="533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dirty="0" smtClean="0"/>
              <a:t>Experimental </a:t>
            </a:r>
          </a:p>
          <a:p>
            <a:pPr lvl="0">
              <a:defRPr/>
            </a:pPr>
            <a:r>
              <a:rPr lang="en-US" dirty="0" smtClean="0"/>
              <a:t>Analysis</a:t>
            </a:r>
          </a:p>
        </p:txBody>
      </p:sp>
      <p:sp>
        <p:nvSpPr>
          <p:cNvPr id="22" name="Rectangle 21"/>
          <p:cNvSpPr/>
          <p:nvPr/>
        </p:nvSpPr>
        <p:spPr>
          <a:xfrm>
            <a:off x="3777536" y="76200"/>
            <a:ext cx="938462" cy="506421"/>
          </a:xfrm>
          <a:prstGeom prst="rect">
            <a:avLst/>
          </a:prstGeom>
        </p:spPr>
        <p:txBody>
          <a:bodyPr wrap="none">
            <a:spAutoFit/>
          </a:bodyPr>
          <a:lstStyle/>
          <a:p>
            <a:pPr lvl="0">
              <a:lnSpc>
                <a:spcPct val="170000"/>
              </a:lnSpc>
              <a:spcBef>
                <a:spcPct val="20000"/>
              </a:spcBef>
              <a:defRPr/>
            </a:pPr>
            <a:r>
              <a:rPr lang="en-US" dirty="0" smtClean="0"/>
              <a:t>Method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sp>
        <p:nvSpPr>
          <p:cNvPr id="14" name="Title 13"/>
          <p:cNvSpPr txBox="1">
            <a:spLocks/>
          </p:cNvSpPr>
          <p:nvPr/>
        </p:nvSpPr>
        <p:spPr>
          <a:xfrm>
            <a:off x="304800" y="533400"/>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User Study for Summarization</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5" name="Content Placeholder 2"/>
          <p:cNvSpPr>
            <a:spLocks noGrp="1"/>
          </p:cNvSpPr>
          <p:nvPr>
            <p:ph idx="1"/>
          </p:nvPr>
        </p:nvSpPr>
        <p:spPr>
          <a:xfrm>
            <a:off x="457200" y="1371600"/>
            <a:ext cx="8229600" cy="5181600"/>
          </a:xfrm>
        </p:spPr>
        <p:txBody>
          <a:bodyPr>
            <a:normAutofit/>
          </a:bodyPr>
          <a:lstStyle/>
          <a:p>
            <a:pPr lvl="1"/>
            <a:r>
              <a:rPr lang="en-US" dirty="0" smtClean="0"/>
              <a:t>Interleave the summarized sentences from all models</a:t>
            </a:r>
          </a:p>
          <a:p>
            <a:pPr lvl="2"/>
            <a:r>
              <a:rPr lang="en-US" dirty="0" smtClean="0"/>
              <a:t>Reduce position bias</a:t>
            </a:r>
          </a:p>
          <a:p>
            <a:pPr lvl="1"/>
            <a:r>
              <a:rPr lang="en-US" dirty="0" smtClean="0"/>
              <a:t> Ask annotators</a:t>
            </a:r>
          </a:p>
          <a:p>
            <a:pPr lvl="2"/>
            <a:r>
              <a:rPr lang="en-US" dirty="0" smtClean="0"/>
              <a:t>E.g. Pick two sentences POSITIVE about PRICE Aspect </a:t>
            </a:r>
          </a:p>
          <a:p>
            <a:pPr lvl="1"/>
            <a:r>
              <a:rPr lang="en-US" dirty="0" smtClean="0"/>
              <a:t> Performance Metric</a:t>
            </a:r>
          </a:p>
          <a:p>
            <a:pPr lvl="1"/>
            <a:endParaRPr lang="en-US" dirty="0" smtClean="0"/>
          </a:p>
        </p:txBody>
      </p:sp>
      <p:sp>
        <p:nvSpPr>
          <p:cNvPr id="32" name="TextBox 31"/>
          <p:cNvSpPr txBox="1"/>
          <p:nvPr/>
        </p:nvSpPr>
        <p:spPr>
          <a:xfrm>
            <a:off x="4428212" y="2124670"/>
            <a:ext cx="4487188" cy="923330"/>
          </a:xfrm>
          <a:prstGeom prst="rect">
            <a:avLst/>
          </a:prstGeom>
          <a:solidFill>
            <a:srgbClr val="FFFF00"/>
          </a:solidFill>
        </p:spPr>
        <p:txBody>
          <a:bodyPr wrap="square" rtlCol="0">
            <a:spAutoFit/>
          </a:bodyPr>
          <a:lstStyle/>
          <a:p>
            <a:pPr marL="0" lvl="1"/>
            <a:r>
              <a:rPr lang="en-US" dirty="0" smtClean="0"/>
              <a:t>Annotators selection of  a sentence generated from </a:t>
            </a:r>
            <a:r>
              <a:rPr lang="en-US" dirty="0" smtClean="0"/>
              <a:t>a topic model, </a:t>
            </a:r>
            <a:r>
              <a:rPr lang="en-US" dirty="0" smtClean="0"/>
              <a:t>means it </a:t>
            </a:r>
            <a:r>
              <a:rPr lang="en-US" dirty="0" smtClean="0"/>
              <a:t>can </a:t>
            </a:r>
            <a:r>
              <a:rPr lang="en-US" dirty="0" smtClean="0"/>
              <a:t>pick more informative sentence than other models</a:t>
            </a:r>
          </a:p>
        </p:txBody>
      </p:sp>
      <p:sp>
        <p:nvSpPr>
          <p:cNvPr id="24" name="Content Placeholder 2"/>
          <p:cNvSpPr txBox="1">
            <a:spLocks/>
          </p:cNvSpPr>
          <p:nvPr/>
        </p:nvSpPr>
        <p:spPr>
          <a:xfrm>
            <a:off x="0" y="0"/>
            <a:ext cx="9144000" cy="838200"/>
          </a:xfrm>
          <a:prstGeom prst="rect">
            <a:avLst/>
          </a:prstGeom>
          <a:solidFill>
            <a:srgbClr val="F57E1B"/>
          </a:solidFill>
        </p:spPr>
        <p:txBody>
          <a:bodyPr vert="horz" lIns="91440" tIns="45720" rIns="91440" bIns="45720" rtlCol="0">
            <a:normAutofit/>
          </a:bodyPr>
          <a:lstStyle/>
          <a:p>
            <a:pPr lvl="0">
              <a:lnSpc>
                <a:spcPct val="170000"/>
              </a:lnSpc>
              <a:spcBef>
                <a:spcPct val="20000"/>
              </a:spcBef>
              <a:defRPr/>
            </a:pPr>
            <a:endParaRPr lang="en-US" sz="1500" dirty="0" smtClean="0"/>
          </a:p>
        </p:txBody>
      </p:sp>
      <p:sp>
        <p:nvSpPr>
          <p:cNvPr id="25" name="Rectangle 24"/>
          <p:cNvSpPr/>
          <p:nvPr/>
        </p:nvSpPr>
        <p:spPr>
          <a:xfrm>
            <a:off x="457200" y="76200"/>
            <a:ext cx="1318450" cy="506421"/>
          </a:xfrm>
          <a:prstGeom prst="rect">
            <a:avLst/>
          </a:prstGeom>
        </p:spPr>
        <p:txBody>
          <a:bodyPr wrap="square">
            <a:spAutoFit/>
          </a:bodyPr>
          <a:lstStyle/>
          <a:p>
            <a:pPr lvl="0">
              <a:lnSpc>
                <a:spcPct val="170000"/>
              </a:lnSpc>
              <a:spcBef>
                <a:spcPct val="20000"/>
              </a:spcBef>
              <a:defRPr/>
            </a:pPr>
            <a:r>
              <a:rPr lang="en-US" dirty="0" smtClean="0"/>
              <a:t>Motivation</a:t>
            </a:r>
          </a:p>
        </p:txBody>
      </p:sp>
      <p:sp>
        <p:nvSpPr>
          <p:cNvPr id="26" name="Rectangle 25"/>
          <p:cNvSpPr/>
          <p:nvPr/>
        </p:nvSpPr>
        <p:spPr>
          <a:xfrm>
            <a:off x="2057400" y="76200"/>
            <a:ext cx="1327864" cy="506421"/>
          </a:xfrm>
          <a:prstGeom prst="rect">
            <a:avLst/>
          </a:prstGeom>
        </p:spPr>
        <p:txBody>
          <a:bodyPr wrap="none">
            <a:spAutoFit/>
          </a:bodyPr>
          <a:lstStyle/>
          <a:p>
            <a:pPr lvl="0">
              <a:lnSpc>
                <a:spcPct val="170000"/>
              </a:lnSpc>
              <a:spcBef>
                <a:spcPct val="20000"/>
              </a:spcBef>
              <a:defRPr/>
            </a:pPr>
            <a:r>
              <a:rPr lang="en-US" dirty="0" smtClean="0"/>
              <a:t>Observation</a:t>
            </a:r>
          </a:p>
        </p:txBody>
      </p:sp>
      <p:sp>
        <p:nvSpPr>
          <p:cNvPr id="27" name="Rectangle 26"/>
          <p:cNvSpPr/>
          <p:nvPr/>
        </p:nvSpPr>
        <p:spPr>
          <a:xfrm>
            <a:off x="7543800" y="76200"/>
            <a:ext cx="1210588" cy="563231"/>
          </a:xfrm>
          <a:prstGeom prst="rect">
            <a:avLst/>
          </a:prstGeom>
        </p:spPr>
        <p:txBody>
          <a:bodyPr wrap="none">
            <a:spAutoFit/>
          </a:bodyPr>
          <a:lstStyle/>
          <a:p>
            <a:pPr lvl="0">
              <a:lnSpc>
                <a:spcPct val="170000"/>
              </a:lnSpc>
              <a:spcBef>
                <a:spcPct val="20000"/>
              </a:spcBef>
              <a:defRPr/>
            </a:pPr>
            <a:r>
              <a:rPr lang="en-US" dirty="0" smtClean="0"/>
              <a:t>Conclusion</a:t>
            </a:r>
          </a:p>
        </p:txBody>
      </p:sp>
      <p:sp>
        <p:nvSpPr>
          <p:cNvPr id="28" name="Pentagon 27"/>
          <p:cNvSpPr/>
          <p:nvPr/>
        </p:nvSpPr>
        <p:spPr>
          <a:xfrm>
            <a:off x="5334000" y="152400"/>
            <a:ext cx="1676400" cy="533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dirty="0" smtClean="0"/>
              <a:t>Experimental </a:t>
            </a:r>
          </a:p>
          <a:p>
            <a:pPr lvl="0">
              <a:defRPr/>
            </a:pPr>
            <a:r>
              <a:rPr lang="en-US" dirty="0" smtClean="0"/>
              <a:t>Analysis</a:t>
            </a:r>
          </a:p>
        </p:txBody>
      </p:sp>
      <p:sp>
        <p:nvSpPr>
          <p:cNvPr id="29" name="Rectangle 28"/>
          <p:cNvSpPr/>
          <p:nvPr/>
        </p:nvSpPr>
        <p:spPr>
          <a:xfrm>
            <a:off x="3777536" y="76200"/>
            <a:ext cx="938462" cy="506421"/>
          </a:xfrm>
          <a:prstGeom prst="rect">
            <a:avLst/>
          </a:prstGeom>
        </p:spPr>
        <p:txBody>
          <a:bodyPr wrap="none">
            <a:spAutoFit/>
          </a:bodyPr>
          <a:lstStyle/>
          <a:p>
            <a:pPr lvl="0">
              <a:lnSpc>
                <a:spcPct val="170000"/>
              </a:lnSpc>
              <a:spcBef>
                <a:spcPct val="20000"/>
              </a:spcBef>
              <a:defRPr/>
            </a:pPr>
            <a:r>
              <a:rPr lang="en-US" dirty="0" smtClean="0"/>
              <a:t>Method</a:t>
            </a:r>
          </a:p>
        </p:txBody>
      </p:sp>
      <p:pic>
        <p:nvPicPr>
          <p:cNvPr id="30" name="Picture 2"/>
          <p:cNvPicPr>
            <a:picLocks noChangeAspect="1" noChangeArrowheads="1"/>
          </p:cNvPicPr>
          <p:nvPr/>
        </p:nvPicPr>
        <p:blipFill>
          <a:blip r:embed="rId3"/>
          <a:srcRect/>
          <a:stretch>
            <a:fillRect/>
          </a:stretch>
        </p:blipFill>
        <p:spPr bwMode="auto">
          <a:xfrm>
            <a:off x="4267200" y="3629247"/>
            <a:ext cx="2971800" cy="714153"/>
          </a:xfrm>
          <a:prstGeom prst="rect">
            <a:avLst/>
          </a:prstGeom>
          <a:noFill/>
          <a:ln w="9525">
            <a:noFill/>
            <a:miter lim="800000"/>
            <a:headEnd/>
            <a:tailEnd/>
          </a:ln>
          <a:effectLst/>
        </p:spPr>
      </p:pic>
      <p:sp>
        <p:nvSpPr>
          <p:cNvPr id="31" name="Content Placeholder 2"/>
          <p:cNvSpPr txBox="1">
            <a:spLocks/>
          </p:cNvSpPr>
          <p:nvPr/>
        </p:nvSpPr>
        <p:spPr>
          <a:xfrm>
            <a:off x="304800" y="3886200"/>
            <a:ext cx="8229600" cy="838200"/>
          </a:xfrm>
          <a:prstGeom prst="rect">
            <a:avLst/>
          </a:prstGeom>
        </p:spPr>
        <p:txBody>
          <a:bodyPr vert="horz" lIns="91440" tIns="45720" rIns="91440" bIns="45720" rtlCol="0">
            <a:normAutofit/>
          </a:bodyPr>
          <a:lstStyle/>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3" name="Rectangle 32"/>
          <p:cNvSpPr/>
          <p:nvPr/>
        </p:nvSpPr>
        <p:spPr>
          <a:xfrm>
            <a:off x="381000" y="4329668"/>
            <a:ext cx="8305800" cy="369332"/>
          </a:xfrm>
          <a:prstGeom prst="rect">
            <a:avLst/>
          </a:prstGeom>
        </p:spPr>
        <p:txBody>
          <a:bodyPr wrap="square">
            <a:spAutoFit/>
          </a:bodyPr>
          <a:lstStyle/>
          <a:p>
            <a:pPr algn="ctr"/>
            <a:r>
              <a:rPr lang="en-US" b="1" dirty="0" smtClean="0"/>
              <a:t>Table 5: Interleaved document summarization quality test</a:t>
            </a:r>
            <a:endParaRPr lang="en-US" b="1" dirty="0"/>
          </a:p>
        </p:txBody>
      </p:sp>
      <p:graphicFrame>
        <p:nvGraphicFramePr>
          <p:cNvPr id="36" name="Table 35"/>
          <p:cNvGraphicFramePr>
            <a:graphicFrameLocks noGrp="1"/>
          </p:cNvGraphicFramePr>
          <p:nvPr>
            <p:extLst>
              <p:ext uri="{D42A27DB-BD31-4B8C-83A1-F6EECF244321}">
                <p14:modId xmlns:p14="http://schemas.microsoft.com/office/powerpoint/2010/main" val="935861704"/>
              </p:ext>
            </p:extLst>
          </p:nvPr>
        </p:nvGraphicFramePr>
        <p:xfrm>
          <a:off x="1676400" y="4699000"/>
          <a:ext cx="6096000" cy="1854200"/>
        </p:xfrm>
        <a:graphic>
          <a:graphicData uri="http://schemas.openxmlformats.org/drawingml/2006/table">
            <a:tbl>
              <a:tblPr firstRow="1" bandRow="1">
                <a:tableStyleId>{9D7B26C5-4107-4FEC-AEDC-1716B250A1EF}</a:tableStyleId>
              </a:tblPr>
              <a:tblGrid>
                <a:gridCol w="1524000"/>
                <a:gridCol w="1524000"/>
                <a:gridCol w="1524000"/>
                <a:gridCol w="1524000"/>
              </a:tblGrid>
              <a:tr h="370840">
                <a:tc>
                  <a:txBody>
                    <a:bodyPr/>
                    <a:lstStyle/>
                    <a:p>
                      <a:r>
                        <a:rPr lang="en-US" dirty="0" smtClean="0"/>
                        <a:t>Category</a:t>
                      </a:r>
                      <a:endParaRPr lang="en-US" dirty="0"/>
                    </a:p>
                  </a:txBody>
                  <a:tcPr/>
                </a:tc>
                <a:tc>
                  <a:txBody>
                    <a:bodyPr/>
                    <a:lstStyle/>
                    <a:p>
                      <a:r>
                        <a:rPr lang="en-US" dirty="0" smtClean="0"/>
                        <a:t>ASUM</a:t>
                      </a:r>
                      <a:endParaRPr lang="en-US" dirty="0"/>
                    </a:p>
                  </a:txBody>
                  <a:tcPr/>
                </a:tc>
                <a:tc>
                  <a:txBody>
                    <a:bodyPr/>
                    <a:lstStyle/>
                    <a:p>
                      <a:r>
                        <a:rPr lang="en-US" dirty="0" smtClean="0"/>
                        <a:t>HTMM</a:t>
                      </a:r>
                      <a:endParaRPr lang="en-US" dirty="0"/>
                    </a:p>
                  </a:txBody>
                  <a:tcPr/>
                </a:tc>
                <a:tc>
                  <a:txBody>
                    <a:bodyPr/>
                    <a:lstStyle/>
                    <a:p>
                      <a:r>
                        <a:rPr lang="en-US" b="1" dirty="0" smtClean="0"/>
                        <a:t>HTSM</a:t>
                      </a:r>
                      <a:endParaRPr lang="en-US" b="1" dirty="0"/>
                    </a:p>
                  </a:txBody>
                  <a:tcPr/>
                </a:tc>
              </a:tr>
              <a:tr h="370840">
                <a:tc>
                  <a:txBody>
                    <a:bodyPr/>
                    <a:lstStyle/>
                    <a:p>
                      <a:r>
                        <a:rPr lang="en-US" dirty="0" smtClean="0"/>
                        <a:t>Camera</a:t>
                      </a:r>
                      <a:endParaRPr lang="en-US" dirty="0"/>
                    </a:p>
                  </a:txBody>
                  <a:tcPr/>
                </a:tc>
                <a:tc>
                  <a:txBody>
                    <a:bodyPr/>
                    <a:lstStyle/>
                    <a:p>
                      <a:r>
                        <a:rPr lang="en-US" dirty="0" smtClean="0"/>
                        <a:t>0.078</a:t>
                      </a:r>
                      <a:endParaRPr lang="en-US" dirty="0"/>
                    </a:p>
                  </a:txBody>
                  <a:tcPr/>
                </a:tc>
                <a:tc>
                  <a:txBody>
                    <a:bodyPr/>
                    <a:lstStyle/>
                    <a:p>
                      <a:r>
                        <a:rPr lang="en-US" dirty="0" smtClean="0"/>
                        <a:t>0.362</a:t>
                      </a:r>
                      <a:endParaRPr lang="en-US" dirty="0"/>
                    </a:p>
                  </a:txBody>
                  <a:tcPr/>
                </a:tc>
                <a:tc>
                  <a:txBody>
                    <a:bodyPr/>
                    <a:lstStyle/>
                    <a:p>
                      <a:r>
                        <a:rPr lang="en-US" b="1" dirty="0" smtClean="0"/>
                        <a:t>0.560</a:t>
                      </a:r>
                      <a:endParaRPr lang="en-US" b="1" dirty="0"/>
                    </a:p>
                  </a:txBody>
                  <a:tcPr/>
                </a:tc>
              </a:tr>
              <a:tr h="370840">
                <a:tc>
                  <a:txBody>
                    <a:bodyPr/>
                    <a:lstStyle/>
                    <a:p>
                      <a:r>
                        <a:rPr lang="en-US" dirty="0" smtClean="0"/>
                        <a:t>Tablet</a:t>
                      </a:r>
                      <a:endParaRPr lang="en-US" dirty="0"/>
                    </a:p>
                  </a:txBody>
                  <a:tcPr/>
                </a:tc>
                <a:tc>
                  <a:txBody>
                    <a:bodyPr/>
                    <a:lstStyle/>
                    <a:p>
                      <a:r>
                        <a:rPr lang="en-US" dirty="0" smtClean="0"/>
                        <a:t>0.153</a:t>
                      </a:r>
                      <a:endParaRPr lang="en-US" dirty="0"/>
                    </a:p>
                  </a:txBody>
                  <a:tcPr/>
                </a:tc>
                <a:tc>
                  <a:txBody>
                    <a:bodyPr/>
                    <a:lstStyle/>
                    <a:p>
                      <a:r>
                        <a:rPr lang="en-US" dirty="0" smtClean="0"/>
                        <a:t>0.370</a:t>
                      </a:r>
                      <a:endParaRPr lang="en-US" dirty="0"/>
                    </a:p>
                  </a:txBody>
                  <a:tcPr/>
                </a:tc>
                <a:tc>
                  <a:txBody>
                    <a:bodyPr/>
                    <a:lstStyle/>
                    <a:p>
                      <a:r>
                        <a:rPr lang="en-US" b="1" dirty="0" smtClean="0"/>
                        <a:t>0.477</a:t>
                      </a:r>
                      <a:endParaRPr lang="en-US" b="1" dirty="0"/>
                    </a:p>
                  </a:txBody>
                  <a:tcPr/>
                </a:tc>
              </a:tr>
              <a:tr h="370840">
                <a:tc>
                  <a:txBody>
                    <a:bodyPr/>
                    <a:lstStyle/>
                    <a:p>
                      <a:r>
                        <a:rPr lang="en-US" dirty="0" smtClean="0"/>
                        <a:t>Phone</a:t>
                      </a:r>
                      <a:endParaRPr lang="en-US" dirty="0"/>
                    </a:p>
                  </a:txBody>
                  <a:tcPr/>
                </a:tc>
                <a:tc>
                  <a:txBody>
                    <a:bodyPr/>
                    <a:lstStyle/>
                    <a:p>
                      <a:r>
                        <a:rPr lang="en-US" dirty="0" smtClean="0"/>
                        <a:t>0.118</a:t>
                      </a:r>
                      <a:endParaRPr lang="en-US" dirty="0"/>
                    </a:p>
                  </a:txBody>
                  <a:tcPr/>
                </a:tc>
                <a:tc>
                  <a:txBody>
                    <a:bodyPr/>
                    <a:lstStyle/>
                    <a:p>
                      <a:r>
                        <a:rPr lang="en-US" dirty="0" smtClean="0"/>
                        <a:t>0.439</a:t>
                      </a:r>
                      <a:endParaRPr lang="en-US" dirty="0"/>
                    </a:p>
                  </a:txBody>
                  <a:tcPr/>
                </a:tc>
                <a:tc>
                  <a:txBody>
                    <a:bodyPr/>
                    <a:lstStyle/>
                    <a:p>
                      <a:r>
                        <a:rPr lang="en-US" b="1" dirty="0" smtClean="0"/>
                        <a:t>0.443</a:t>
                      </a:r>
                      <a:endParaRPr lang="en-US" b="1" dirty="0"/>
                    </a:p>
                  </a:txBody>
                  <a:tcPr/>
                </a:tc>
              </a:tr>
              <a:tr h="370840">
                <a:tc>
                  <a:txBody>
                    <a:bodyPr/>
                    <a:lstStyle/>
                    <a:p>
                      <a:r>
                        <a:rPr lang="en-US" dirty="0" err="1" smtClean="0"/>
                        <a:t>Tv</a:t>
                      </a:r>
                      <a:endParaRPr lang="en-US" dirty="0"/>
                    </a:p>
                  </a:txBody>
                  <a:tcPr/>
                </a:tc>
                <a:tc>
                  <a:txBody>
                    <a:bodyPr/>
                    <a:lstStyle/>
                    <a:p>
                      <a:r>
                        <a:rPr lang="en-US" dirty="0" smtClean="0"/>
                        <a:t>0.173</a:t>
                      </a:r>
                      <a:endParaRPr lang="en-US" dirty="0"/>
                    </a:p>
                  </a:txBody>
                  <a:tcPr/>
                </a:tc>
                <a:tc>
                  <a:txBody>
                    <a:bodyPr/>
                    <a:lstStyle/>
                    <a:p>
                      <a:r>
                        <a:rPr lang="en-US" dirty="0" smtClean="0"/>
                        <a:t>0.338</a:t>
                      </a:r>
                      <a:endParaRPr lang="en-US" dirty="0"/>
                    </a:p>
                  </a:txBody>
                  <a:tcPr/>
                </a:tc>
                <a:tc>
                  <a:txBody>
                    <a:bodyPr/>
                    <a:lstStyle/>
                    <a:p>
                      <a:r>
                        <a:rPr lang="en-US" b="1" dirty="0" smtClean="0"/>
                        <a:t>0.489</a:t>
                      </a:r>
                      <a:endParaRPr lang="en-US" b="1"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xEl>
                                              <p:pRg st="4" end="4"/>
                                            </p:txEl>
                                          </p:spTgt>
                                        </p:tgtEl>
                                        <p:attrNameLst>
                                          <p:attrName>style.visibility</p:attrName>
                                        </p:attrNameLst>
                                      </p:cBhvr>
                                      <p:to>
                                        <p:strVal val="visible"/>
                                      </p:to>
                                    </p:set>
                                    <p:animEffect transition="in" filter="blinds(horizontal)">
                                      <p:cBhvr>
                                        <p:cTn id="12" dur="500"/>
                                        <p:tgtEl>
                                          <p:spTgt spid="15">
                                            <p:txEl>
                                              <p:pRg st="4" end="4"/>
                                            </p:txEl>
                                          </p:spTgt>
                                        </p:tgtEl>
                                      </p:cBhvr>
                                    </p:animEffect>
                                  </p:childTnLst>
                                </p:cTn>
                              </p:par>
                              <p:par>
                                <p:cTn id="13" presetID="3" presetClass="entr" presetSubtype="10" fill="hold" grpId="0" nodeType="withEffect" nodePh="1">
                                  <p:stCondLst>
                                    <p:cond delay="0"/>
                                  </p:stCondLst>
                                  <p:endCondLst>
                                    <p:cond evt="begin" delay="0">
                                      <p:tn val="13"/>
                                    </p:cond>
                                  </p:endCondLst>
                                  <p:childTnLst>
                                    <p:set>
                                      <p:cBhvr>
                                        <p:cTn id="14" dur="1" fill="hold">
                                          <p:stCondLst>
                                            <p:cond delay="0"/>
                                          </p:stCondLst>
                                        </p:cTn>
                                        <p:tgtEl>
                                          <p:spTgt spid="31"/>
                                        </p:tgtEl>
                                        <p:attrNameLst>
                                          <p:attrName>style.visibility</p:attrName>
                                        </p:attrNameLst>
                                      </p:cBhvr>
                                      <p:to>
                                        <p:strVal val="visible"/>
                                      </p:to>
                                    </p:set>
                                    <p:animEffect transition="in" filter="blinds(horizontal)">
                                      <p:cBhvr>
                                        <p:cTn id="15" dur="500"/>
                                        <p:tgtEl>
                                          <p:spTgt spid="31"/>
                                        </p:tgtEl>
                                      </p:cBhvr>
                                    </p:animEffect>
                                  </p:childTnLst>
                                </p:cTn>
                              </p:par>
                              <p:par>
                                <p:cTn id="16" presetID="3" presetClass="entr" presetSubtype="10"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linds(horizontal)">
                                      <p:cBhvr>
                                        <p:cTn id="18" dur="500"/>
                                        <p:tgtEl>
                                          <p:spTgt spid="30"/>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blinds(horizontal)">
                                      <p:cBhvr>
                                        <p:cTn id="21" dur="500"/>
                                        <p:tgtEl>
                                          <p:spTgt spid="33"/>
                                        </p:tgtEl>
                                      </p:cBhvr>
                                    </p:animEffect>
                                  </p:childTnLst>
                                </p:cTn>
                              </p:par>
                              <p:par>
                                <p:cTn id="22" presetID="3" presetClass="entr" presetSubtype="10"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blinds(horizontal)">
                                      <p:cBhvr>
                                        <p:cTn id="2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1"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dirty="0"/>
          </a:p>
        </p:txBody>
      </p:sp>
      <p:pic>
        <p:nvPicPr>
          <p:cNvPr id="1026" name="Picture 2"/>
          <p:cNvPicPr>
            <a:picLocks noChangeAspect="1" noChangeArrowheads="1"/>
          </p:cNvPicPr>
          <p:nvPr/>
        </p:nvPicPr>
        <p:blipFill>
          <a:blip r:embed="rId3"/>
          <a:srcRect/>
          <a:stretch>
            <a:fillRect/>
          </a:stretch>
        </p:blipFill>
        <p:spPr bwMode="auto">
          <a:xfrm>
            <a:off x="762000" y="1752600"/>
            <a:ext cx="5831417" cy="762000"/>
          </a:xfrm>
          <a:prstGeom prst="rect">
            <a:avLst/>
          </a:prstGeom>
          <a:noFill/>
          <a:ln w="9525">
            <a:noFill/>
            <a:miter lim="800000"/>
            <a:headEnd/>
            <a:tailEnd/>
          </a:ln>
          <a:effectLst/>
        </p:spPr>
      </p:pic>
      <p:sp>
        <p:nvSpPr>
          <p:cNvPr id="6" name="Content Placeholder 2"/>
          <p:cNvSpPr txBox="1">
            <a:spLocks/>
          </p:cNvSpPr>
          <p:nvPr/>
        </p:nvSpPr>
        <p:spPr>
          <a:xfrm>
            <a:off x="685800" y="2514601"/>
            <a:ext cx="6400800" cy="3429000"/>
          </a:xfrm>
          <a:prstGeom prst="rect">
            <a:avLst/>
          </a:prstGeom>
        </p:spPr>
        <p:txBody>
          <a:bodyPr vert="horz" lIns="91440" tIns="45720" rIns="91440" bIns="45720" rtlCol="0">
            <a:normAutofit fontScale="5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effectLst/>
                <a:uLnTx/>
                <a:uFillTx/>
                <a:latin typeface="+mn-lt"/>
                <a:ea typeface="+mn-ea"/>
                <a:cs typeface="+mn-cs"/>
              </a:rPr>
              <a:t>I especially like its </a:t>
            </a:r>
            <a:r>
              <a:rPr kumimoji="0" lang="en-US" sz="3300" b="0" i="0" u="none" strike="noStrike" kern="1200" cap="none" spc="0" normalizeH="0" baseline="0" noProof="0" dirty="0" smtClean="0">
                <a:ln>
                  <a:noFill/>
                </a:ln>
                <a:effectLst/>
                <a:uLnTx/>
                <a:uFillTx/>
                <a:latin typeface="+mn-lt"/>
                <a:ea typeface="+mn-ea"/>
                <a:cs typeface="+mn-cs"/>
              </a:rPr>
              <a:t>portability</a:t>
            </a:r>
            <a:r>
              <a:rPr kumimoji="0" lang="en-US" sz="3200" b="0" i="0" u="none" strike="noStrike" kern="1200" cap="none" spc="0" normalizeH="0" baseline="0" noProof="0" dirty="0" smtClean="0">
                <a:ln>
                  <a:noFill/>
                </a:ln>
                <a:effectLst/>
                <a:uLnTx/>
                <a:uFillTx/>
                <a:latin typeface="+mn-lt"/>
                <a:ea typeface="+mn-ea"/>
                <a:cs typeface="+mn-cs"/>
              </a:rPr>
              <a:t> (3 pounds with a </a:t>
            </a:r>
            <a:r>
              <a:rPr kumimoji="0" lang="en-US" sz="3300" b="0" i="0" u="none" strike="noStrike" kern="1200" cap="none" spc="0" normalizeH="0" baseline="0" noProof="0" dirty="0" smtClean="0">
                <a:ln>
                  <a:noFill/>
                </a:ln>
                <a:effectLst/>
                <a:uLnTx/>
                <a:uFillTx/>
                <a:latin typeface="+mn-lt"/>
                <a:ea typeface="+mn-ea"/>
                <a:cs typeface="+mn-cs"/>
              </a:rPr>
              <a:t>small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effectLst/>
                <a:uLnTx/>
                <a:uFillTx/>
                <a:latin typeface="+mn-lt"/>
                <a:ea typeface="+mn-ea"/>
                <a:cs typeface="+mn-cs"/>
              </a:rPr>
              <a:t>footprint) and the speed of its </a:t>
            </a:r>
            <a:r>
              <a:rPr kumimoji="0" lang="en-US" sz="3300" b="0" i="0" u="none" strike="noStrike" kern="1200" cap="none" spc="0" normalizeH="0" baseline="0" noProof="0" dirty="0" smtClean="0">
                <a:ln>
                  <a:noFill/>
                </a:ln>
                <a:effectLst/>
                <a:uLnTx/>
                <a:uFillTx/>
                <a:latin typeface="+mn-lt"/>
                <a:ea typeface="+mn-ea"/>
                <a:cs typeface="+mn-cs"/>
              </a:rPr>
              <a:t>solid</a:t>
            </a:r>
            <a:r>
              <a:rPr kumimoji="0" lang="en-US" sz="3200" b="0" i="0" u="none" strike="noStrike" kern="1200" cap="none" spc="0" normalizeH="0" baseline="0" noProof="0" dirty="0" smtClean="0">
                <a:ln>
                  <a:noFill/>
                </a:ln>
                <a:effectLst/>
                <a:uLnTx/>
                <a:uFillTx/>
                <a:latin typeface="+mn-lt"/>
                <a:ea typeface="+mn-ea"/>
                <a:cs typeface="+mn-cs"/>
              </a:rPr>
              <a:t> state drive. When it come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effectLst/>
                <a:uLnTx/>
                <a:uFillTx/>
                <a:latin typeface="+mn-lt"/>
                <a:ea typeface="+mn-ea"/>
                <a:cs typeface="+mn-cs"/>
              </a:rPr>
              <a:t>looks you have to give it to the </a:t>
            </a:r>
            <a:r>
              <a:rPr kumimoji="0" lang="en-US" sz="3200" b="0" i="0" u="none" strike="noStrike" kern="1200" cap="none" spc="0" normalizeH="0" baseline="0" noProof="0" dirty="0" err="1" smtClean="0">
                <a:ln>
                  <a:noFill/>
                </a:ln>
                <a:effectLst/>
                <a:uLnTx/>
                <a:uFillTx/>
                <a:latin typeface="+mn-lt"/>
                <a:ea typeface="+mn-ea"/>
                <a:cs typeface="+mn-cs"/>
              </a:rPr>
              <a:t>Inspiron</a:t>
            </a:r>
            <a:r>
              <a:rPr kumimoji="0" lang="en-US" sz="3200" b="0" i="0" u="none" strike="noStrike" kern="1200" cap="none" spc="0" normalizeH="0" baseline="0" noProof="0" dirty="0" smtClean="0">
                <a:ln>
                  <a:noFill/>
                </a:ln>
                <a:effectLst/>
                <a:uLnTx/>
                <a:uFillTx/>
                <a:latin typeface="+mn-lt"/>
                <a:ea typeface="+mn-ea"/>
                <a:cs typeface="+mn-cs"/>
              </a:rPr>
              <a:t>. It definitely has the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300" b="0" i="0" u="none" strike="noStrike" kern="1200" cap="none" spc="0" normalizeH="0" baseline="0" noProof="0" dirty="0" smtClean="0">
                <a:ln>
                  <a:noFill/>
                </a:ln>
                <a:effectLst/>
                <a:uLnTx/>
                <a:uFillTx/>
                <a:latin typeface="+mn-lt"/>
                <a:ea typeface="+mn-ea"/>
                <a:cs typeface="+mn-cs"/>
              </a:rPr>
              <a:t>sleek</a:t>
            </a:r>
            <a:r>
              <a:rPr kumimoji="0" lang="en-US" sz="3200" b="0" i="0" u="none" strike="noStrike" kern="1200" cap="none" spc="0" normalizeH="0" baseline="0" noProof="0" dirty="0" smtClean="0">
                <a:ln>
                  <a:noFill/>
                </a:ln>
                <a:effectLst/>
                <a:uLnTx/>
                <a:uFillTx/>
                <a:latin typeface="+mn-lt"/>
                <a:ea typeface="+mn-ea"/>
                <a:cs typeface="+mn-cs"/>
              </a:rPr>
              <a:t> look of an </a:t>
            </a:r>
            <a:r>
              <a:rPr kumimoji="0" lang="en-US" sz="3200" b="0" i="0" u="none" strike="noStrike" kern="1200" cap="none" spc="0" normalizeH="0" baseline="0" noProof="0" dirty="0" err="1" smtClean="0">
                <a:ln>
                  <a:noFill/>
                </a:ln>
                <a:effectLst/>
                <a:uLnTx/>
                <a:uFillTx/>
                <a:latin typeface="+mn-lt"/>
                <a:ea typeface="+mn-ea"/>
                <a:cs typeface="+mn-cs"/>
              </a:rPr>
              <a:t>ultrabook</a:t>
            </a:r>
            <a:r>
              <a:rPr kumimoji="0" lang="en-US" sz="3200" b="0" i="0" u="none" strike="noStrike" kern="1200" cap="none" spc="0" normalizeH="0" baseline="0" noProof="0" dirty="0" smtClean="0">
                <a:ln>
                  <a:noFill/>
                </a:ln>
                <a:effectLst/>
                <a:uLnTx/>
                <a:uFillTx/>
                <a:latin typeface="+mn-lt"/>
                <a:ea typeface="+mn-ea"/>
                <a:cs typeface="+mn-cs"/>
              </a:rPr>
              <a:t> . The </a:t>
            </a:r>
            <a:r>
              <a:rPr kumimoji="0" lang="en-US" sz="3300" b="0" i="0" u="none" strike="noStrike" kern="1200" cap="none" spc="0" normalizeH="0" baseline="0" noProof="0" dirty="0" smtClean="0">
                <a:ln>
                  <a:noFill/>
                </a:ln>
                <a:effectLst/>
                <a:uLnTx/>
                <a:uFillTx/>
                <a:latin typeface="+mn-lt"/>
                <a:ea typeface="+mn-ea"/>
                <a:cs typeface="+mn-cs"/>
              </a:rPr>
              <a:t>combination</a:t>
            </a:r>
            <a:r>
              <a:rPr kumimoji="0" lang="en-US" sz="3200" b="0" i="0" u="none" strike="noStrike" kern="1200" cap="none" spc="0" normalizeH="0" baseline="0" noProof="0" dirty="0" smtClean="0">
                <a:ln>
                  <a:noFill/>
                </a:ln>
                <a:effectLst/>
                <a:uLnTx/>
                <a:uFillTx/>
                <a:latin typeface="+mn-lt"/>
                <a:ea typeface="+mn-ea"/>
                <a:cs typeface="+mn-cs"/>
              </a:rPr>
              <a:t> of brushed aluminum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effectLst/>
                <a:uLnTx/>
                <a:uFillTx/>
                <a:latin typeface="+mn-lt"/>
                <a:ea typeface="+mn-ea"/>
                <a:cs typeface="+mn-cs"/>
              </a:rPr>
              <a:t>with </a:t>
            </a:r>
            <a:r>
              <a:rPr kumimoji="0" lang="en-US" sz="3300" b="0" i="0" u="none" strike="noStrike" kern="1200" cap="none" spc="0" normalizeH="0" baseline="0" noProof="0" dirty="0" smtClean="0">
                <a:ln>
                  <a:noFill/>
                </a:ln>
                <a:effectLst/>
                <a:uLnTx/>
                <a:uFillTx/>
                <a:latin typeface="+mn-lt"/>
                <a:ea typeface="+mn-ea"/>
                <a:cs typeface="+mn-cs"/>
              </a:rPr>
              <a:t>black</a:t>
            </a:r>
            <a:r>
              <a:rPr kumimoji="0" lang="en-US" sz="3200" b="0" i="0" u="none" strike="noStrike" kern="1200" cap="none" spc="0" normalizeH="0" baseline="0" noProof="0" dirty="0" smtClean="0">
                <a:ln>
                  <a:noFill/>
                </a:ln>
                <a:effectLst/>
                <a:uLnTx/>
                <a:uFillTx/>
                <a:latin typeface="+mn-lt"/>
                <a:ea typeface="+mn-ea"/>
                <a:cs typeface="+mn-cs"/>
              </a:rPr>
              <a:t> trim, keys and bezel make for a very classy,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effectLst/>
                <a:uLnTx/>
                <a:uFillTx/>
                <a:latin typeface="+mn-lt"/>
                <a:ea typeface="+mn-ea"/>
                <a:cs typeface="+mn-cs"/>
              </a:rPr>
              <a:t>“corporate” presence. The </a:t>
            </a:r>
            <a:r>
              <a:rPr kumimoji="0" lang="en-US" sz="3300" b="0" i="0" u="none" strike="noStrike" kern="1200" cap="none" spc="0" normalizeH="0" baseline="0" noProof="0" dirty="0" smtClean="0">
                <a:ln>
                  <a:noFill/>
                </a:ln>
                <a:effectLst/>
                <a:uLnTx/>
                <a:uFillTx/>
                <a:latin typeface="+mn-lt"/>
                <a:ea typeface="+mn-ea"/>
                <a:cs typeface="+mn-cs"/>
              </a:rPr>
              <a:t>fit</a:t>
            </a:r>
            <a:r>
              <a:rPr kumimoji="0" lang="en-US" sz="3200" b="0" i="0" u="none" strike="noStrike" kern="1200" cap="none" spc="0" normalizeH="0" baseline="0" noProof="0" dirty="0" smtClean="0">
                <a:ln>
                  <a:noFill/>
                </a:ln>
                <a:effectLst/>
                <a:uLnTx/>
                <a:uFillTx/>
                <a:latin typeface="+mn-lt"/>
                <a:ea typeface="+mn-ea"/>
                <a:cs typeface="+mn-cs"/>
              </a:rPr>
              <a:t> and finish are first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300" b="0" i="0" u="none" strike="noStrike" kern="1200" cap="none" spc="0" normalizeH="0" baseline="0" noProof="0" dirty="0" smtClean="0">
                <a:ln>
                  <a:noFill/>
                </a:ln>
                <a:effectLst/>
                <a:uLnTx/>
                <a:uFillTx/>
                <a:latin typeface="+mn-lt"/>
                <a:ea typeface="+mn-ea"/>
                <a:cs typeface="+mn-cs"/>
              </a:rPr>
              <a:t>rate</a:t>
            </a:r>
            <a:r>
              <a:rPr kumimoji="0" lang="en-US" sz="3200" b="0" i="0" u="none" strike="noStrike" kern="1200" cap="none" spc="0" normalizeH="0" baseline="0" noProof="0" dirty="0" smtClean="0">
                <a:ln>
                  <a:noFill/>
                </a:ln>
                <a:effectLst/>
                <a:uLnTx/>
                <a:uFillTx/>
                <a:latin typeface="+mn-lt"/>
                <a:ea typeface="+mn-ea"/>
                <a:cs typeface="+mn-cs"/>
              </a:rPr>
              <a:t>. However, the </a:t>
            </a:r>
            <a:r>
              <a:rPr kumimoji="0" lang="en-US" sz="3300" b="0" i="0" u="none" strike="noStrike" kern="1200" cap="none" spc="0" normalizeH="0" baseline="0" noProof="0" dirty="0" smtClean="0">
                <a:ln>
                  <a:noFill/>
                </a:ln>
                <a:effectLst/>
                <a:uLnTx/>
                <a:uFillTx/>
                <a:latin typeface="+mn-lt"/>
                <a:ea typeface="+mn-ea"/>
                <a:cs typeface="+mn-cs"/>
              </a:rPr>
              <a:t>sound</a:t>
            </a:r>
            <a:r>
              <a:rPr kumimoji="0" lang="en-US" sz="3200" b="0" i="0" u="none" strike="noStrike" kern="1200" cap="none" spc="0" normalizeH="0" baseline="0" noProof="0" dirty="0" smtClean="0">
                <a:ln>
                  <a:noFill/>
                </a:ln>
                <a:effectLst/>
                <a:uLnTx/>
                <a:uFillTx/>
                <a:latin typeface="+mn-lt"/>
                <a:ea typeface="+mn-ea"/>
                <a:cs typeface="+mn-cs"/>
              </a:rPr>
              <a:t> </a:t>
            </a:r>
            <a:r>
              <a:rPr kumimoji="0" lang="en-US" sz="3300" b="0" i="0" u="none" strike="noStrike" kern="1200" cap="none" spc="0" normalizeH="0" baseline="0" noProof="0" dirty="0" smtClean="0">
                <a:ln>
                  <a:noFill/>
                </a:ln>
                <a:effectLst/>
                <a:uLnTx/>
                <a:uFillTx/>
                <a:latin typeface="+mn-lt"/>
                <a:ea typeface="+mn-ea"/>
                <a:cs typeface="+mn-cs"/>
              </a:rPr>
              <a:t>sucks</a:t>
            </a:r>
            <a:r>
              <a:rPr kumimoji="0" lang="en-US" sz="3200" b="0" i="0" u="none" strike="noStrike" kern="1200" cap="none" spc="0" normalizeH="0" baseline="0" noProof="0" dirty="0" smtClean="0">
                <a:ln>
                  <a:noFill/>
                </a:ln>
                <a:effectLst/>
                <a:uLnTx/>
                <a:uFillTx/>
                <a:latin typeface="+mn-lt"/>
                <a:ea typeface="+mn-ea"/>
                <a:cs typeface="+mn-cs"/>
              </a:rPr>
              <a:t> . I have owned 10 notebook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effectLst/>
                <a:uLnTx/>
                <a:uFillTx/>
                <a:latin typeface="+mn-lt"/>
                <a:ea typeface="+mn-ea"/>
                <a:cs typeface="+mn-cs"/>
              </a:rPr>
              <a:t>and laptop </a:t>
            </a:r>
            <a:r>
              <a:rPr kumimoji="0" lang="en-US" sz="3300" b="0" i="0" u="none" strike="noStrike" kern="1200" cap="none" spc="0" normalizeH="0" baseline="0" noProof="0" dirty="0" smtClean="0">
                <a:ln>
                  <a:noFill/>
                </a:ln>
                <a:effectLst/>
                <a:uLnTx/>
                <a:uFillTx/>
                <a:latin typeface="+mn-lt"/>
                <a:ea typeface="+mn-ea"/>
                <a:cs typeface="+mn-cs"/>
              </a:rPr>
              <a:t>computers</a:t>
            </a:r>
            <a:r>
              <a:rPr kumimoji="0" lang="en-US" sz="3200" b="0" i="0" u="none" strike="noStrike" kern="1200" cap="none" spc="0" normalizeH="0" baseline="0" noProof="0" dirty="0" smtClean="0">
                <a:ln>
                  <a:noFill/>
                </a:ln>
                <a:effectLst/>
                <a:uLnTx/>
                <a:uFillTx/>
                <a:latin typeface="+mn-lt"/>
                <a:ea typeface="+mn-ea"/>
                <a:cs typeface="+mn-cs"/>
              </a:rPr>
              <a:t> over the past two decades and this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err="1" smtClean="0">
                <a:ln>
                  <a:noFill/>
                </a:ln>
                <a:effectLst/>
                <a:uLnTx/>
                <a:uFillTx/>
                <a:latin typeface="+mn-lt"/>
                <a:ea typeface="+mn-ea"/>
                <a:cs typeface="+mn-cs"/>
              </a:rPr>
              <a:t>Inspiron</a:t>
            </a:r>
            <a:r>
              <a:rPr kumimoji="0" lang="en-US" sz="3200" b="0" i="0" u="none" strike="noStrike" kern="1200" cap="none" spc="0" normalizeH="0" baseline="0" noProof="0" dirty="0" smtClean="0">
                <a:ln>
                  <a:noFill/>
                </a:ln>
                <a:effectLst/>
                <a:uLnTx/>
                <a:uFillTx/>
                <a:latin typeface="+mn-lt"/>
                <a:ea typeface="+mn-ea"/>
                <a:cs typeface="+mn-cs"/>
              </a:rPr>
              <a:t> has the </a:t>
            </a:r>
            <a:r>
              <a:rPr kumimoji="0" lang="en-US" sz="3300" b="0" i="0" u="none" strike="noStrike" kern="1200" cap="none" spc="0" normalizeH="0" baseline="0" noProof="0" dirty="0" smtClean="0">
                <a:ln>
                  <a:noFill/>
                </a:ln>
                <a:effectLst/>
                <a:uLnTx/>
                <a:uFillTx/>
                <a:latin typeface="+mn-lt"/>
                <a:ea typeface="+mn-ea"/>
                <a:cs typeface="+mn-cs"/>
              </a:rPr>
              <a:t>worst</a:t>
            </a:r>
            <a:r>
              <a:rPr kumimoji="0" lang="en-US" sz="3200" b="0" i="0" u="none" strike="noStrike" kern="1200" cap="none" spc="0" normalizeH="0" baseline="0" noProof="0" dirty="0" smtClean="0">
                <a:ln>
                  <a:noFill/>
                </a:ln>
                <a:effectLst/>
                <a:uLnTx/>
                <a:uFillTx/>
                <a:latin typeface="+mn-lt"/>
                <a:ea typeface="+mn-ea"/>
                <a:cs typeface="+mn-cs"/>
              </a:rPr>
              <a:t> </a:t>
            </a:r>
            <a:r>
              <a:rPr kumimoji="0" lang="en-US" sz="3300" b="0" i="0" u="none" strike="noStrike" kern="1200" cap="none" spc="0" normalizeH="0" baseline="0" noProof="0" dirty="0" smtClean="0">
                <a:ln>
                  <a:noFill/>
                </a:ln>
                <a:effectLst/>
                <a:uLnTx/>
                <a:uFillTx/>
                <a:latin typeface="+mn-lt"/>
                <a:ea typeface="+mn-ea"/>
                <a:cs typeface="+mn-cs"/>
              </a:rPr>
              <a:t>sound</a:t>
            </a:r>
            <a:r>
              <a:rPr kumimoji="0" lang="en-US" sz="3200" b="0" i="0" u="none" strike="noStrike" kern="1200" cap="none" spc="0" normalizeH="0" baseline="0" noProof="0" dirty="0" smtClean="0">
                <a:ln>
                  <a:noFill/>
                </a:ln>
                <a:effectLst/>
                <a:uLnTx/>
                <a:uFillTx/>
                <a:latin typeface="+mn-lt"/>
                <a:ea typeface="+mn-ea"/>
                <a:cs typeface="+mn-cs"/>
              </a:rPr>
              <a:t> of any before it.  It is </a:t>
            </a:r>
            <a:r>
              <a:rPr kumimoji="0" lang="en-US" sz="3300" b="0" i="0" u="none" strike="noStrike" kern="1200" cap="none" spc="0" normalizeH="0" baseline="0" noProof="0" dirty="0" smtClean="0">
                <a:ln>
                  <a:noFill/>
                </a:ln>
                <a:effectLst/>
                <a:uLnTx/>
                <a:uFillTx/>
                <a:latin typeface="+mn-lt"/>
                <a:ea typeface="+mn-ea"/>
                <a:cs typeface="+mn-cs"/>
              </a:rPr>
              <a:t>weak</a:t>
            </a:r>
            <a:r>
              <a:rPr kumimoji="0" lang="en-US" sz="3200" b="0" i="0" u="none" strike="noStrike" kern="1200" cap="none" spc="0" normalizeH="0" baseline="0" noProof="0" dirty="0" smtClean="0">
                <a:ln>
                  <a:noFill/>
                </a:ln>
                <a:effectLst/>
                <a:uLnTx/>
                <a:uFillTx/>
                <a:latin typeface="+mn-lt"/>
                <a:ea typeface="+mn-ea"/>
                <a:cs typeface="+mn-cs"/>
              </a:rPr>
              <a:t>, tinny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effectLst/>
                <a:uLnTx/>
                <a:uFillTx/>
                <a:latin typeface="+mn-lt"/>
                <a:ea typeface="+mn-ea"/>
                <a:cs typeface="+mn-cs"/>
              </a:rPr>
              <a:t>and what </a:t>
            </a:r>
            <a:r>
              <a:rPr kumimoji="0" lang="en-US" sz="3300" b="0" i="0" u="none" strike="noStrike" kern="1200" cap="none" spc="0" normalizeH="0" baseline="0" noProof="0" dirty="0" smtClean="0">
                <a:ln>
                  <a:noFill/>
                </a:ln>
                <a:effectLst/>
                <a:uLnTx/>
                <a:uFillTx/>
                <a:latin typeface="+mn-lt"/>
                <a:ea typeface="+mn-ea"/>
                <a:cs typeface="+mn-cs"/>
              </a:rPr>
              <a:t>low</a:t>
            </a:r>
            <a:r>
              <a:rPr kumimoji="0" lang="en-US" sz="3200" b="0" i="0" u="none" strike="noStrike" kern="1200" cap="none" spc="0" normalizeH="0" baseline="0" noProof="0" dirty="0" smtClean="0">
                <a:ln>
                  <a:noFill/>
                </a:ln>
                <a:effectLst/>
                <a:uLnTx/>
                <a:uFillTx/>
                <a:latin typeface="+mn-lt"/>
                <a:ea typeface="+mn-ea"/>
                <a:cs typeface="+mn-cs"/>
              </a:rPr>
              <a:t> end it has is muddy and indistinct. While we’ve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effectLst/>
                <a:uLnTx/>
                <a:uFillTx/>
                <a:latin typeface="+mn-lt"/>
                <a:ea typeface="+mn-ea"/>
                <a:cs typeface="+mn-cs"/>
              </a:rPr>
              <a:t>all come to expect pretty lousy </a:t>
            </a:r>
            <a:r>
              <a:rPr kumimoji="0" lang="en-US" sz="3300" b="0" i="0" u="none" strike="noStrike" kern="1200" cap="none" spc="0" normalizeH="0" baseline="0" noProof="0" dirty="0" smtClean="0">
                <a:ln>
                  <a:noFill/>
                </a:ln>
                <a:effectLst/>
                <a:uLnTx/>
                <a:uFillTx/>
                <a:latin typeface="+mn-lt"/>
                <a:ea typeface="+mn-ea"/>
                <a:cs typeface="+mn-cs"/>
              </a:rPr>
              <a:t>sound</a:t>
            </a:r>
            <a:r>
              <a:rPr kumimoji="0" lang="en-US" sz="3200" b="0" i="0" u="none" strike="noStrike" kern="1200" cap="none" spc="0" normalizeH="0" baseline="0" noProof="0" dirty="0" smtClean="0">
                <a:ln>
                  <a:noFill/>
                </a:ln>
                <a:effectLst/>
                <a:uLnTx/>
                <a:uFillTx/>
                <a:latin typeface="+mn-lt"/>
                <a:ea typeface="+mn-ea"/>
                <a:cs typeface="+mn-cs"/>
              </a:rPr>
              <a:t> from notebooks, this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effectLst/>
                <a:uLnTx/>
                <a:uFillTx/>
                <a:latin typeface="+mn-lt"/>
                <a:ea typeface="+mn-ea"/>
                <a:cs typeface="+mn-cs"/>
              </a:rPr>
              <a:t> is subpar even considering those </a:t>
            </a:r>
            <a:r>
              <a:rPr kumimoji="0" lang="en-US" sz="3300" b="0" i="0" u="none" strike="noStrike" kern="1200" cap="none" spc="0" normalizeH="0" baseline="0" noProof="0" dirty="0" smtClean="0">
                <a:ln>
                  <a:noFill/>
                </a:ln>
                <a:effectLst/>
                <a:uLnTx/>
                <a:uFillTx/>
                <a:latin typeface="+mn-lt"/>
                <a:ea typeface="+mn-ea"/>
                <a:cs typeface="+mn-cs"/>
              </a:rPr>
              <a:t>low</a:t>
            </a:r>
            <a:r>
              <a:rPr kumimoji="0" lang="en-US" sz="3200" b="0" i="0" u="none" strike="noStrike" kern="1200" cap="none" spc="0" normalizeH="0" baseline="0" noProof="0" dirty="0" smtClean="0">
                <a:ln>
                  <a:noFill/>
                </a:ln>
                <a:effectLst/>
                <a:uLnTx/>
                <a:uFillTx/>
                <a:latin typeface="+mn-lt"/>
                <a:ea typeface="+mn-ea"/>
                <a:cs typeface="+mn-cs"/>
              </a:rPr>
              <a:t> </a:t>
            </a:r>
            <a:r>
              <a:rPr kumimoji="0" lang="en-US" sz="3300" b="0" i="0" u="none" strike="noStrike" kern="1200" cap="none" spc="0" normalizeH="0" baseline="0" noProof="0" dirty="0" smtClean="0">
                <a:ln>
                  <a:noFill/>
                </a:ln>
                <a:effectLst/>
                <a:uLnTx/>
                <a:uFillTx/>
                <a:latin typeface="+mn-lt"/>
                <a:ea typeface="+mn-ea"/>
                <a:cs typeface="+mn-cs"/>
              </a:rPr>
              <a:t>standards</a:t>
            </a:r>
            <a:r>
              <a:rPr kumimoji="0" lang="en-US" sz="3200" b="0" i="0" u="none" strike="noStrike" kern="1200" cap="none" spc="0" normalizeH="0" baseline="0" noProof="0" dirty="0" smtClean="0">
                <a:ln>
                  <a:noFill/>
                </a:ln>
                <a:effectLst/>
                <a:uLnTx/>
                <a:uFillTx/>
                <a:latin typeface="+mn-lt"/>
                <a:ea typeface="+mn-ea"/>
                <a:cs typeface="+mn-cs"/>
              </a:rPr>
              <a:t>.</a:t>
            </a:r>
            <a:endParaRPr kumimoji="0" lang="en-US" sz="3200" b="0" i="0" u="none" strike="noStrike" kern="1200" cap="none" spc="0" normalizeH="0" baseline="0" noProof="0" dirty="0">
              <a:ln>
                <a:noFill/>
              </a:ln>
              <a:effectLst/>
              <a:uLnTx/>
              <a:uFillTx/>
              <a:latin typeface="+mn-lt"/>
              <a:ea typeface="+mn-ea"/>
              <a:cs typeface="+mn-cs"/>
            </a:endParaRPr>
          </a:p>
        </p:txBody>
      </p:sp>
      <p:sp>
        <p:nvSpPr>
          <p:cNvPr id="7" name="Rectangle 6"/>
          <p:cNvSpPr/>
          <p:nvPr/>
        </p:nvSpPr>
        <p:spPr>
          <a:xfrm>
            <a:off x="685800" y="1600200"/>
            <a:ext cx="6400800" cy="434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62000" y="1981200"/>
            <a:ext cx="6858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093857" y="914399"/>
            <a:ext cx="1973943" cy="16002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Overall Rating or classification</a:t>
            </a:r>
          </a:p>
          <a:p>
            <a:pPr algn="ctr"/>
            <a:r>
              <a:rPr lang="en-US" dirty="0" smtClean="0">
                <a:solidFill>
                  <a:srgbClr val="FF0000"/>
                </a:solidFill>
              </a:rPr>
              <a:t>does not give enough information</a:t>
            </a:r>
            <a:endParaRPr lang="en-US" dirty="0">
              <a:solidFill>
                <a:srgbClr val="FF0000"/>
              </a:solidFill>
            </a:endParaRPr>
          </a:p>
        </p:txBody>
      </p:sp>
      <p:cxnSp>
        <p:nvCxnSpPr>
          <p:cNvPr id="11" name="Straight Arrow Connector 10"/>
          <p:cNvCxnSpPr/>
          <p:nvPr/>
        </p:nvCxnSpPr>
        <p:spPr>
          <a:xfrm flipV="1">
            <a:off x="1524000" y="1447800"/>
            <a:ext cx="5638800" cy="6858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028" name="AutoShape 4" descr="Image result for what we nee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Image result for what we nee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data:image/jpeg;base64,/9j/4AAQSkZJRgABAQAAAQABAAD/2wCEAAkGBxMPEBAPEhAQDhAXEBAQFhASDxAQEBAQFhEXGBUYFhMYHiggGBonGxUVITEhJSkrLi4uGCAzODUtNygtLisBCgoKDg0OGhAQGi0lICUrLS0uLS8tLSstLS0vLS0tLS0tLS0tLS0tKy0tLS0tLS0tLS0tLS0tLS0tLSstLS0tLf/AABEIAOEA4QMBEQACEQEDEQH/xAAcAAEAAQUBAQAAAAAAAAAAAAAABgEDBAUHAgj/xAA/EAACAQICBwUEBwUJAAAAAAAAAQIDEQQhBQYSEzFBUQdhcYGRIjKhsRRCYnKCwdEjQ1Ki4SRTY3SSssLS8f/EABsBAQACAwEBAAAAAAAAAAAAAAABAgMEBQYH/8QANBEBAAICAQIEAgkBCQAAAAAAAAECAxEEEiEFMUFRE2EGIjJCcYGRodEUFSMkMzRyseHx/9oADAMBAAIRAxEAPwDuIAAAAAAAAAAAAAAAAAAAAAAAAAAAAAAAAAAAAAAAAAAAAAAAAKNgeHWS5k6RtRV11sNSbXEyEqgAAAAAAAAAAAAAAAAAAAAAAAAAAA8zkkrvgBrq2Kv4dC8QptYdYkeXWAuUMY4vquhEwRLbQmpJNZplF3oAAAAAAAAAAAAAAAAAAAAAAAAAANdpavbZj5/oWqrLVSqlkPDrAeHWApvgNzoKvtRlHo0/J/8AhSy0NoQkAAAAAAAAAAAAAAAAAAAAAAAAAGg0/PZqR+4vmy1US1Eq5KHh1gPDrAeXXA3mq0ryqvuiviyLJhIiqQAAAAAAAAAAAAAAAAAAAAAAAAARbXDH0obpOSU3NwXR3XC/XJFoQj8qzs5KLcVxatl5cWShbWIvmnkEm/IHl1wJzq1g3SopyVpTe21zS+qvTPzIlLbEAAAAAAAAAAAAAAAAAAAAAAAAAYOlcXu4cbN/ImES5t2g0XWoRnHNwmm7ck1a/wAi0ohZweOW6g7u2fvXylxavzauvgQswaeL2ZThfJSvH7rz+DuvIDMwqqVns0qc6r+zFtLxfBATLV7VZwaq4izks1SWcYvrJ8G+7h4kTIlpAAAAAAAAAAAAAAAAAAAAAAAAAACHa2VXObguCyLQrKHwxjoydOpeVGWV3nsX/IlLc6MnGlhcTg7J7bVSnLjtQlZSXisvUjRtJtN6pUcTTilFUa0IKMKsEk8lkpL60b/0sVSv6n4qVXCQ3jvUg5Upfeg7ZiRuwAAAAAAAAAAAAAAAAAAAAAAAAAAARDTcP2tTxv6q5aFZRXSVB1ZbuEdqb5dF1b5IkZ2B0dVoKntThUUZRlsbLzSknsqV8lkuQE10jpuNLB1cYouShTlPY4PaXJ+ZRZqtUdIbUppqKdWUqz2VZbx5ysu8mYQlZCQAAAAAAAAAAAAAAAAAAAAAAAAAAI1rLR/aRkvrRt+KL/Rr0Jg0jVXFRwylmnUbvJ9OiXgTsiu2PofWCOIlOk8pRt5p9BE7Tamu7L03pCpTwtWjDY2aqlTblf2XKNrryTQmFYZfZ3gpZ1J1I3irKnFttXy2m2uFvmRKU8RAAAAAAAAAAAAAAAAAAAAAAAAKXAXAo5pcWl4uwkiJnyabWJ0a9GVN1lTn70Jx9pwmlk7Lis2mujKTaGemDJM76XANY9LVaNWVGTjUab9ulLbi/wA0+55kdUNicVo9JYOjtMyozjUSkpJ34PPrcnqiGOcV/Z0jFaTjiMBv08rQnnlZ7STv6syb3G2vNJi2pXNU9M7ucZJ/o10ETtFq6dXw9dVIxnHg1chVdAAAAAAAAAAAAAAAAAAAAAAs4rEwpQlUqSjThFOUpyajGKXVsiZiO8rUpa8xWsbmXOtP9qUYuUMJS3rWW+q3VO/WMF7T87GrflRHar0HE8AvaItmnUe0ef8ACF6Q10x9d+1iqlNfw0rUo/y5/E1rZ8k+rs4vCuJjjtTfznz/AIaWtiqk851as39qpOXzZjm0+7drhx18qx+kLaqNcJSX4mRuV+mvstuK6ImLTDHbDS3nCuxF8cu/kZIyNW/Cr91L9WMZQqU5YHEQUYyhsWu1CrHrF397nbib2LJW0aeX53Ey4b9f7o9jsPPR2IqRozdajGV1Fu8lFpNK/VXt5FJy9NumWevBnNgjLSPy/hPNB67TlhluWm3LZlde1TfVL4ZmxFtuVbDNbTEuiaAqznQjUqSU3L2lZp2i+GfNk7YbRNZ1LZBAAAAAAAAAAAAAAAAAAAPFWainJtJJNtvgkuLBEbnThmu+tc9IVnGLccLBvdwzW39uS5t8lyRzM+abzqPJ7jwzw6vGx9Vo+vPn8vkjBgdVRgAhQCjAAXKNVLKS2oX4dO9d5MTMeStqVtGphtZJOK2Umnz7hNt+aa4q1jVfJawmF3U5TjJx2laSXB9/iZIy2iNNPJwMVskZJju6F2c6dcKn0Ob9id3Tu/dqc4+D+a7zPxsvfolyvHeDE1+PSO8ef4e7pKN55VUAAAAAAAAAAAAAAAAAAQvtV0q6GC3UXszrTVO647tZ1PVez+I1+Tfpp+LseCceMvJi0+Ve/wCfo4uc17VQCgACgQAUAAZmjq9nsPg814hMS2FwmWRhakoThUjk4yjNPvi7r5ExOp2xZaRkpNJ9Y07tgq6qU6dRcJQjNeEkn+Z2IncbfOclOi819p0vEqAAAAAAAAAAAAAAAACjA5L2x19rE4anyjRnLznNf9DQ5c94h6v6O01jvb3mP23/AC58zUeiUAJE6VtaKxuVupUUeL9MzYrg93Iy+KTE/Ur2W4YhSduBW+HXeGbjeIRknpvGl4wOkoAARlZp9MwN9Ss0n3XBMsiCLQxzZ2TVO/0LC3/uYelsjqYvsQ8Hz9f1N9e7bGRpgAAAAAAAAAAAAAAACjA452uL+3w/y0P98zn8v7cfg9h9H/8AT2/3IOarugGFpSdoWWV2ZMcd2lzbax6aelVs7N5G3DgXjaaar6i43HWlGk6FF576teEWvsx96Xkrd5bomzBPKx4vXcsbSWE3FatQ2lPd1J09tKyk4yavblwNG8atMPWcfJOXDW8+sbYpRmAAG90er04eBaIYb202+CwbnKMUrttJLvbsjJWu+zUy54pE2l2TAYdUqVOkuEYRh6Kx04jUaeHyX67zb3lkEqAAAAAAAAAAAAAAAAABHNY9T8PpCcalXexnGGwnCeyrXbzVu8xZMNb95b/E8RzcWJrj8p90cr9lFF+5iq0PvQpzXwsYZ4lfSXRr9Isv3qRP6tdW7J6q9zGU5feoTh8pMpPEn3bNfpFX72Ofylrq3ZJiqsowlXoU6d23UW3OS8IWV/VE041onvLHyvG8WWmq1nacasdnOBwGzNUvpFdfvq1ptP7MPdj5K/ebVaRDg5eTkyectnrdrBDR+GlVdnUd4Uofx1LZeS4tkZckUrtk4PEtyssUjy9Z9ofP9WblKUpO8pSlJvrJu7fq2cqZ33fQK1isRWPR5ISoAYEz0No5uEI2z2V6metXMz54iZdE1W0Eqdq0ln9Vd/U3MWPXeXm/EOZ1/Ur+aUozuUAAAAAAAAAAAAAAAAAAAAAAAMTSmkKeFpTr1ZbFOEbt9eiS5tvJIi1orG5ZMWK+W8UpG5lwLWfT1TSGIlXn7Mc406d7qnTvkvHm31OVlyTe23vODw6cXFFI8/WfeWpMbcUAAbbVjQ8sXXUUrwjaU3ytyXm/hcyY6TaWry+RGGnfzl2jQugowSlJeXU6FMenj+VzZt2hIErGZzVQAAAAAAAAAAAAAAAAAAAAAAFGwOL9pmsjxWIeGhL9hRk1k8qlZe831SzS8zn8nJ1T0w9j4LwYw4/i2+1b9oQo1nbCBQC7hcO6s4wVk2+LvaK5t25ImI3KmS8UrNpdn1M0bRowjQo+09lVKlRq0pNrn0b5LkkdHFWI7Q8d4hnyXnrv+UJkkbDjqgAAAAAAAAAAAAAAAAAAAAAAAGBp3GfR8NiK64wpVJrxUXb4lbTqsyy4MfxMtae8w+cV35vm3m2+bOO+j612gAoB6p03JqKzbJ0rNumNykGEjHDxys5cW/4nyv3dxmiNQ597Tknu6F2XVt5HFSbvLeQ8bbL/AKm1x53EuB41TpvSPknRsuIAAAAAAAAAAAAAAAAAAAAAAAAGl1ypbej8ZFcfo9X4Rv8AkY8sbpMNnhW6eRSfnD58OS+hz5hIoQhmYKKS2nnfK3Ky69S9Wvm+tOm50HoqWNqqG8p0oK21UqTjFRXcm/afcjJSk3lpcrk141N63PpDsOrujsPhKapUJQd85S24ynUlbi2vlwR0KVrWNQ8lys2bPfryf+NwXawAAAAAAAAAAAAAAAAAAAAAAAAWcXRVSnOm+EoSg/Bpr8yJ7xpak9Non2cVl2b6QivcoOy4quuXikc7+mu9lHjvFnz3+n/aLYug6U5Qk4Np2bhJTjfuksmY/hW23I52GaxMzrfuxKmKhHjJLxHwreyY5uD0tD09K04xSUlJ58LtLPmXpjn1a3J5tY/y+8q4bEbx2Utp+BltMRDSxRkyWSvU6rusdhZf4sYt9004/wDIx47f3kNrm4P8JePXTuqOk8UqAAAAAAAAAAAAAAAAAAAAAAAAUYQ45rzrlVr1KuFjtYelCc6cor3qji7PakuWXD1uaOTPO+l6ng+E1ilcu9zMb/BAsUm17Ob78kikZYht24F5amejpt3eb63J+LDH/Z913D6Lbdvj0InKyU4Mw32Ew0aasvN82YZnboUxRSNQzMNW3c4VFxjKM/8AS0/yET3iTJXqpaPeJ/4fQtOV0muDSfqdeHzyY1OnsAAAAAAAAAAAAAAAAAAAAAAAAoBwXtDwu60nilylKFVeE6cb/wAykczkV1kl7jwjJ18Ony3H7o4zC6agQuYd+0gSzLkqKhEO6asYze4TDT60ad/FRs/ijqUtusPCcvF0Zr1+ctxGRkasw9BAAAAAAAAAAAAAAAAAAAAAAB5lKwTEbcf7YKNsVQqr69GUW++E/wBJmhyvtRL1fgNtYrV+aBGq7ygFYSs14gZrkSpK/o/CTr1FTh5y5RXVmSlOqWnyuTGCu/X0dd1eboUoUVnGKsr8erN6vaNQ8tmn4lptbzlIKNe5eJatqMuEizDMPZKoAAAAAAAAAAAAAAAAAAAACzWiysslJhzXtbwz3FGq17lVq/RSj+sUavIjtD0Hg2SIyWr7w5btrqaT0mzaBsuEthhaEq04wgrydvJdX3GSlJtOmryc9cNJtZ0fV/QioQUUryecpc5M3a1iI1DzGbNbJbqsk+Fw9i7WmzaUadi0MVrMqnEtDBaV4lQAAAAAAAAAAAAAAAAAAAAB5mQmGux1FTi4tJro1dMrLYx9kdxerGHn72HpP8EV8ikxDarkmvlLV1tQsLL9y4/dnOPwuU+HWfOGevNzV8ryxZdmNKXu1KtPzUvmROCssseK56+cxP5JDoDUqjhFlKVSb4zkknbpZcEZKYorHZpcjnXzW6rJBSwEVwLxVrTlZMMMkTpjnIvRp2J0pNnpIlVUAAAAAAAAAAAAAAAAAAAAACjQFqVMrpkiy26A0t1qrDjSPiLkaRMQrNnpQCu3pIlCoAAAAAAAAAAAAAAAAAAAAAAAAAAAAAAAAAAAAAAAAAAAAAAAAP/Z"/>
          <p:cNvSpPr>
            <a:spLocks noChangeAspect="1" noChangeArrowheads="1"/>
          </p:cNvSpPr>
          <p:nvPr/>
        </p:nvSpPr>
        <p:spPr bwMode="auto">
          <a:xfrm>
            <a:off x="155575" y="-1576388"/>
            <a:ext cx="3295650" cy="32956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4" name="Picture 10" descr="http://i0.wp.com/thinkingfutures.net/wp-content/uploads/2010/10/questions-2.jpg"/>
          <p:cNvPicPr>
            <a:picLocks noChangeAspect="1" noChangeArrowheads="1"/>
          </p:cNvPicPr>
          <p:nvPr/>
        </p:nvPicPr>
        <p:blipFill>
          <a:blip r:embed="rId4"/>
          <a:srcRect/>
          <a:stretch>
            <a:fillRect/>
          </a:stretch>
        </p:blipFill>
        <p:spPr bwMode="auto">
          <a:xfrm>
            <a:off x="7467600" y="2819400"/>
            <a:ext cx="1162051" cy="1162051"/>
          </a:xfrm>
          <a:prstGeom prst="rect">
            <a:avLst/>
          </a:prstGeom>
          <a:noFill/>
        </p:spPr>
      </p:pic>
      <p:cxnSp>
        <p:nvCxnSpPr>
          <p:cNvPr id="18" name="Straight Connector 17"/>
          <p:cNvCxnSpPr/>
          <p:nvPr/>
        </p:nvCxnSpPr>
        <p:spPr>
          <a:xfrm>
            <a:off x="5181600" y="3048000"/>
            <a:ext cx="1295400" cy="1588"/>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62000" y="3352800"/>
            <a:ext cx="3657600" cy="1588"/>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295400" y="4419600"/>
            <a:ext cx="5029200"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62000" y="4724400"/>
            <a:ext cx="5562600"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62000" y="4953000"/>
            <a:ext cx="4191000"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7239000" y="4495800"/>
            <a:ext cx="1752600" cy="1447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Aspect Level Sentiment Analysis</a:t>
            </a:r>
            <a:endParaRPr lang="en-US" dirty="0">
              <a:solidFill>
                <a:schemeClr val="tx1"/>
              </a:solidFill>
            </a:endParaRPr>
          </a:p>
        </p:txBody>
      </p:sp>
      <p:sp>
        <p:nvSpPr>
          <p:cNvPr id="28" name="TextBox 27"/>
          <p:cNvSpPr txBox="1"/>
          <p:nvPr/>
        </p:nvSpPr>
        <p:spPr>
          <a:xfrm>
            <a:off x="7162800" y="3962400"/>
            <a:ext cx="1959832" cy="369332"/>
          </a:xfrm>
          <a:prstGeom prst="rect">
            <a:avLst/>
          </a:prstGeom>
          <a:noFill/>
        </p:spPr>
        <p:txBody>
          <a:bodyPr wrap="none" rtlCol="0">
            <a:spAutoFit/>
          </a:bodyPr>
          <a:lstStyle/>
          <a:p>
            <a:r>
              <a:rPr lang="en-US" dirty="0" smtClean="0"/>
              <a:t>What do we need?</a:t>
            </a:r>
            <a:endParaRPr lang="en-US" dirty="0"/>
          </a:p>
        </p:txBody>
      </p:sp>
      <p:sp>
        <p:nvSpPr>
          <p:cNvPr id="37" name="Content Placeholder 2"/>
          <p:cNvSpPr txBox="1">
            <a:spLocks/>
          </p:cNvSpPr>
          <p:nvPr/>
        </p:nvSpPr>
        <p:spPr>
          <a:xfrm>
            <a:off x="0" y="0"/>
            <a:ext cx="9144000" cy="838200"/>
          </a:xfrm>
          <a:prstGeom prst="rect">
            <a:avLst/>
          </a:prstGeom>
          <a:solidFill>
            <a:srgbClr val="F57E1B"/>
          </a:solidFill>
        </p:spPr>
        <p:txBody>
          <a:bodyPr vert="horz" lIns="91440" tIns="45720" rIns="91440" bIns="45720" rtlCol="0">
            <a:normAutofit/>
          </a:bodyPr>
          <a:lstStyle/>
          <a:p>
            <a:pPr lvl="0">
              <a:lnSpc>
                <a:spcPct val="170000"/>
              </a:lnSpc>
              <a:spcBef>
                <a:spcPct val="20000"/>
              </a:spcBef>
              <a:defRPr/>
            </a:pPr>
            <a:endParaRPr lang="en-US" sz="1500" dirty="0" smtClean="0"/>
          </a:p>
        </p:txBody>
      </p:sp>
      <p:sp>
        <p:nvSpPr>
          <p:cNvPr id="38" name="Rectangle 37"/>
          <p:cNvSpPr/>
          <p:nvPr/>
        </p:nvSpPr>
        <p:spPr>
          <a:xfrm>
            <a:off x="460105" y="76200"/>
            <a:ext cx="1216295" cy="563231"/>
          </a:xfrm>
          <a:prstGeom prst="rect">
            <a:avLst/>
          </a:prstGeom>
        </p:spPr>
        <p:txBody>
          <a:bodyPr wrap="none">
            <a:spAutoFit/>
          </a:bodyPr>
          <a:lstStyle/>
          <a:p>
            <a:pPr lvl="0">
              <a:lnSpc>
                <a:spcPct val="170000"/>
              </a:lnSpc>
              <a:spcBef>
                <a:spcPct val="20000"/>
              </a:spcBef>
              <a:defRPr/>
            </a:pPr>
            <a:r>
              <a:rPr lang="en-US" dirty="0" smtClean="0"/>
              <a:t>Motivation</a:t>
            </a:r>
          </a:p>
        </p:txBody>
      </p:sp>
      <p:sp>
        <p:nvSpPr>
          <p:cNvPr id="40" name="Rectangle 39"/>
          <p:cNvSpPr/>
          <p:nvPr/>
        </p:nvSpPr>
        <p:spPr>
          <a:xfrm>
            <a:off x="2362200" y="76200"/>
            <a:ext cx="1318450" cy="563231"/>
          </a:xfrm>
          <a:prstGeom prst="rect">
            <a:avLst/>
          </a:prstGeom>
        </p:spPr>
        <p:txBody>
          <a:bodyPr wrap="square">
            <a:spAutoFit/>
          </a:bodyPr>
          <a:lstStyle/>
          <a:p>
            <a:pPr lvl="0">
              <a:lnSpc>
                <a:spcPct val="170000"/>
              </a:lnSpc>
              <a:spcBef>
                <a:spcPct val="20000"/>
              </a:spcBef>
              <a:defRPr/>
            </a:pPr>
            <a:r>
              <a:rPr lang="en-US" dirty="0" smtClean="0"/>
              <a:t>Observation</a:t>
            </a:r>
          </a:p>
        </p:txBody>
      </p:sp>
      <p:sp>
        <p:nvSpPr>
          <p:cNvPr id="41" name="Rectangle 40"/>
          <p:cNvSpPr/>
          <p:nvPr/>
        </p:nvSpPr>
        <p:spPr>
          <a:xfrm>
            <a:off x="4343400" y="76200"/>
            <a:ext cx="938462" cy="506421"/>
          </a:xfrm>
          <a:prstGeom prst="rect">
            <a:avLst/>
          </a:prstGeom>
        </p:spPr>
        <p:txBody>
          <a:bodyPr wrap="none">
            <a:spAutoFit/>
          </a:bodyPr>
          <a:lstStyle/>
          <a:p>
            <a:pPr lvl="0">
              <a:lnSpc>
                <a:spcPct val="170000"/>
              </a:lnSpc>
              <a:spcBef>
                <a:spcPct val="20000"/>
              </a:spcBef>
              <a:defRPr/>
            </a:pPr>
            <a:r>
              <a:rPr lang="en-US" dirty="0" smtClean="0"/>
              <a:t>Method</a:t>
            </a:r>
          </a:p>
        </p:txBody>
      </p:sp>
      <p:sp>
        <p:nvSpPr>
          <p:cNvPr id="42" name="Rectangle 41"/>
          <p:cNvSpPr/>
          <p:nvPr/>
        </p:nvSpPr>
        <p:spPr>
          <a:xfrm>
            <a:off x="7543800" y="76200"/>
            <a:ext cx="1210588" cy="563231"/>
          </a:xfrm>
          <a:prstGeom prst="rect">
            <a:avLst/>
          </a:prstGeom>
        </p:spPr>
        <p:txBody>
          <a:bodyPr wrap="none">
            <a:spAutoFit/>
          </a:bodyPr>
          <a:lstStyle/>
          <a:p>
            <a:pPr lvl="0">
              <a:lnSpc>
                <a:spcPct val="170000"/>
              </a:lnSpc>
              <a:spcBef>
                <a:spcPct val="20000"/>
              </a:spcBef>
              <a:defRPr/>
            </a:pPr>
            <a:r>
              <a:rPr lang="en-US" dirty="0" smtClean="0"/>
              <a:t>Conclusion</a:t>
            </a:r>
          </a:p>
        </p:txBody>
      </p:sp>
      <p:sp>
        <p:nvSpPr>
          <p:cNvPr id="43" name="Rectangle 42"/>
          <p:cNvSpPr/>
          <p:nvPr/>
        </p:nvSpPr>
        <p:spPr>
          <a:xfrm>
            <a:off x="5791200" y="76200"/>
            <a:ext cx="1461885" cy="646331"/>
          </a:xfrm>
          <a:prstGeom prst="rect">
            <a:avLst/>
          </a:prstGeom>
        </p:spPr>
        <p:txBody>
          <a:bodyPr wrap="square">
            <a:spAutoFit/>
          </a:bodyPr>
          <a:lstStyle/>
          <a:p>
            <a:pPr lvl="0">
              <a:defRPr/>
            </a:pPr>
            <a:r>
              <a:rPr lang="en-US" dirty="0" smtClean="0"/>
              <a:t>Experimental </a:t>
            </a:r>
          </a:p>
          <a:p>
            <a:pPr lvl="0">
              <a:defRPr/>
            </a:pPr>
            <a:r>
              <a:rPr lang="en-US" dirty="0" smtClean="0"/>
              <a:t>Analysis</a:t>
            </a:r>
          </a:p>
        </p:txBody>
      </p:sp>
      <p:sp>
        <p:nvSpPr>
          <p:cNvPr id="46" name="TextBox 45"/>
          <p:cNvSpPr txBox="1"/>
          <p:nvPr/>
        </p:nvSpPr>
        <p:spPr>
          <a:xfrm>
            <a:off x="2133600" y="4491335"/>
            <a:ext cx="3276600" cy="461665"/>
          </a:xfrm>
          <a:prstGeom prst="rect">
            <a:avLst/>
          </a:prstGeom>
          <a:solidFill>
            <a:srgbClr val="FFFF00"/>
          </a:solidFill>
        </p:spPr>
        <p:txBody>
          <a:bodyPr wrap="square" rtlCol="0">
            <a:spAutoFit/>
          </a:bodyPr>
          <a:lstStyle/>
          <a:p>
            <a:r>
              <a:rPr lang="en-US" sz="2400" dirty="0" smtClean="0"/>
              <a:t>Sentiment topic models</a:t>
            </a:r>
            <a:endParaRPr lang="en-US" sz="2400" dirty="0"/>
          </a:p>
        </p:txBody>
      </p:sp>
      <p:sp>
        <p:nvSpPr>
          <p:cNvPr id="30" name="Pentagon 29"/>
          <p:cNvSpPr/>
          <p:nvPr/>
        </p:nvSpPr>
        <p:spPr>
          <a:xfrm>
            <a:off x="533400" y="152400"/>
            <a:ext cx="1371600" cy="533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Motivation</a:t>
            </a:r>
            <a:endParaRPr lang="en-US" dirty="0"/>
          </a:p>
        </p:txBody>
      </p:sp>
      <p:sp>
        <p:nvSpPr>
          <p:cNvPr id="31" name="Rectangle 30"/>
          <p:cNvSpPr/>
          <p:nvPr/>
        </p:nvSpPr>
        <p:spPr>
          <a:xfrm>
            <a:off x="1143000" y="6096000"/>
            <a:ext cx="6324600" cy="369332"/>
          </a:xfrm>
          <a:prstGeom prst="rect">
            <a:avLst/>
          </a:prstGeom>
        </p:spPr>
        <p:txBody>
          <a:bodyPr wrap="square">
            <a:spAutoFit/>
          </a:bodyPr>
          <a:lstStyle/>
          <a:p>
            <a:r>
              <a:rPr lang="en-US" b="1" dirty="0" smtClean="0"/>
              <a:t>               Figure 1: A review from Amazon</a:t>
            </a:r>
            <a:endParaRPr lang="en-US" b="1" dirty="0"/>
          </a:p>
        </p:txBody>
      </p:sp>
      <p:pic>
        <p:nvPicPr>
          <p:cNvPr id="38916" name="Picture 4" descr="http://blog.ebta.nu/wp-content/uploads/2012/05/solution_forstoringsglas3.jpg"/>
          <p:cNvPicPr>
            <a:picLocks noChangeAspect="1" noChangeArrowheads="1"/>
          </p:cNvPicPr>
          <p:nvPr/>
        </p:nvPicPr>
        <p:blipFill>
          <a:blip r:embed="rId5" cstate="print"/>
          <a:srcRect/>
          <a:stretch>
            <a:fillRect/>
          </a:stretch>
        </p:blipFill>
        <p:spPr bwMode="auto">
          <a:xfrm>
            <a:off x="2590800" y="2209800"/>
            <a:ext cx="2209800" cy="2209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034"/>
                                        </p:tgtEl>
                                        <p:attrNameLst>
                                          <p:attrName>style.visibility</p:attrName>
                                        </p:attrNameLst>
                                      </p:cBhvr>
                                      <p:to>
                                        <p:strVal val="visible"/>
                                      </p:to>
                                    </p:set>
                                    <p:animEffect transition="in" filter="blinds(horizontal)">
                                      <p:cBhvr>
                                        <p:cTn id="18" dur="500"/>
                                        <p:tgtEl>
                                          <p:spTgt spid="1034"/>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blinds(horizontal)">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linds(horizontal)">
                                      <p:cBhvr>
                                        <p:cTn id="26" dur="500"/>
                                        <p:tgtEl>
                                          <p:spTgt spid="18"/>
                                        </p:tgtEl>
                                      </p:cBhvr>
                                    </p:animEffect>
                                  </p:childTnLst>
                                </p:cTn>
                              </p:par>
                              <p:par>
                                <p:cTn id="27" presetID="3" presetClass="entr" presetSubtype="1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linds(horizontal)">
                                      <p:cBhvr>
                                        <p:cTn id="29" dur="500"/>
                                        <p:tgtEl>
                                          <p:spTgt spid="20"/>
                                        </p:tgtEl>
                                      </p:cBhvr>
                                    </p:animEffect>
                                  </p:childTnLst>
                                </p:cTn>
                              </p:par>
                              <p:par>
                                <p:cTn id="30" presetID="3" presetClass="entr" presetSubtype="1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linds(horizontal)">
                                      <p:cBhvr>
                                        <p:cTn id="32" dur="500"/>
                                        <p:tgtEl>
                                          <p:spTgt spid="22"/>
                                        </p:tgtEl>
                                      </p:cBhvr>
                                    </p:animEffect>
                                  </p:childTnLst>
                                </p:cTn>
                              </p:par>
                              <p:par>
                                <p:cTn id="33" presetID="3" presetClass="entr" presetSubtype="1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blinds(horizontal)">
                                      <p:cBhvr>
                                        <p:cTn id="35" dur="500"/>
                                        <p:tgtEl>
                                          <p:spTgt spid="24"/>
                                        </p:tgtEl>
                                      </p:cBhvr>
                                    </p:animEffect>
                                  </p:childTnLst>
                                </p:cTn>
                              </p:par>
                              <p:par>
                                <p:cTn id="36" presetID="3" presetClass="entr" presetSubtype="10" fill="hold"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blinds(horizontal)">
                                      <p:cBhvr>
                                        <p:cTn id="38" dur="500"/>
                                        <p:tgtEl>
                                          <p:spTgt spid="26"/>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blinds(horizontal)">
                                      <p:cBhvr>
                                        <p:cTn id="41" dur="5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38916"/>
                                        </p:tgtEl>
                                        <p:attrNameLst>
                                          <p:attrName>style.visibility</p:attrName>
                                        </p:attrNameLst>
                                      </p:cBhvr>
                                      <p:to>
                                        <p:strVal val="visible"/>
                                      </p:to>
                                    </p:set>
                                    <p:animEffect transition="in" filter="blinds(horizontal)">
                                      <p:cBhvr>
                                        <p:cTn id="46" dur="500"/>
                                        <p:tgtEl>
                                          <p:spTgt spid="38916"/>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blinds(horizontal)">
                                      <p:cBhvr>
                                        <p:cTn id="4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27" grpId="0" animBg="1"/>
      <p:bldP spid="28" grpId="0"/>
      <p:bldP spid="4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
        <p:nvSpPr>
          <p:cNvPr id="5" name="Content Placeholder 2"/>
          <p:cNvSpPr txBox="1">
            <a:spLocks/>
          </p:cNvSpPr>
          <p:nvPr/>
        </p:nvSpPr>
        <p:spPr>
          <a:xfrm>
            <a:off x="0" y="0"/>
            <a:ext cx="9144000" cy="838200"/>
          </a:xfrm>
          <a:prstGeom prst="rect">
            <a:avLst/>
          </a:prstGeom>
          <a:solidFill>
            <a:srgbClr val="F57E1B"/>
          </a:solidFill>
        </p:spPr>
        <p:txBody>
          <a:bodyPr vert="horz" lIns="91440" tIns="45720" rIns="91440" bIns="45720" rtlCol="0">
            <a:normAutofit/>
          </a:bodyPr>
          <a:lstStyle/>
          <a:p>
            <a:pPr lvl="0">
              <a:lnSpc>
                <a:spcPct val="170000"/>
              </a:lnSpc>
              <a:spcBef>
                <a:spcPct val="20000"/>
              </a:spcBef>
              <a:defRPr/>
            </a:pPr>
            <a:endParaRPr lang="en-US" sz="1500" dirty="0" smtClean="0"/>
          </a:p>
        </p:txBody>
      </p:sp>
      <p:sp>
        <p:nvSpPr>
          <p:cNvPr id="8" name="Rectangle 7"/>
          <p:cNvSpPr/>
          <p:nvPr/>
        </p:nvSpPr>
        <p:spPr>
          <a:xfrm>
            <a:off x="5334000" y="76200"/>
            <a:ext cx="1476558" cy="646331"/>
          </a:xfrm>
          <a:prstGeom prst="rect">
            <a:avLst/>
          </a:prstGeom>
        </p:spPr>
        <p:txBody>
          <a:bodyPr wrap="none">
            <a:spAutoFit/>
          </a:bodyPr>
          <a:lstStyle/>
          <a:p>
            <a:pPr lvl="0">
              <a:defRPr/>
            </a:pPr>
            <a:r>
              <a:rPr lang="en-US" dirty="0" smtClean="0"/>
              <a:t>Experimental </a:t>
            </a:r>
          </a:p>
          <a:p>
            <a:pPr lvl="0">
              <a:defRPr/>
            </a:pPr>
            <a:r>
              <a:rPr lang="en-US" dirty="0" smtClean="0"/>
              <a:t>Analysis</a:t>
            </a:r>
          </a:p>
        </p:txBody>
      </p:sp>
      <p:sp>
        <p:nvSpPr>
          <p:cNvPr id="12" name="Pentagon 11"/>
          <p:cNvSpPr/>
          <p:nvPr/>
        </p:nvSpPr>
        <p:spPr>
          <a:xfrm>
            <a:off x="7391400" y="152400"/>
            <a:ext cx="1371600" cy="533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dirty="0" smtClean="0"/>
              <a:t>Conclusion</a:t>
            </a:r>
          </a:p>
        </p:txBody>
      </p:sp>
      <p:sp>
        <p:nvSpPr>
          <p:cNvPr id="13" name="Title 13"/>
          <p:cNvSpPr txBox="1">
            <a:spLocks/>
          </p:cNvSpPr>
          <p:nvPr/>
        </p:nvSpPr>
        <p:spPr>
          <a:xfrm>
            <a:off x="304800" y="533400"/>
            <a:ext cx="8229600" cy="1143000"/>
          </a:xfrm>
          <a:prstGeom prst="rect">
            <a:avLst/>
          </a:prstGeom>
        </p:spPr>
        <p:txBody>
          <a:bodyPr vert="horz" lIns="91440" tIns="45720" rIns="91440" bIns="45720" rtlCol="0" anchor="ctr">
            <a:normAutofit/>
          </a:bodyPr>
          <a:lstStyle/>
          <a:p>
            <a:pPr lvl="0">
              <a:spcBef>
                <a:spcPct val="0"/>
              </a:spcBef>
              <a:defRPr/>
            </a:pPr>
            <a:r>
              <a:rPr lang="en-US" sz="4400" dirty="0" smtClean="0"/>
              <a:t>Summary of Contributions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4" name="Content Placeholder 2"/>
          <p:cNvSpPr>
            <a:spLocks noGrp="1"/>
          </p:cNvSpPr>
          <p:nvPr>
            <p:ph idx="1"/>
          </p:nvPr>
        </p:nvSpPr>
        <p:spPr>
          <a:xfrm>
            <a:off x="457200" y="1676400"/>
            <a:ext cx="8229600" cy="4525963"/>
          </a:xfrm>
        </p:spPr>
        <p:txBody>
          <a:bodyPr>
            <a:normAutofit fontScale="85000" lnSpcReduction="10000"/>
          </a:bodyPr>
          <a:lstStyle/>
          <a:p>
            <a:r>
              <a:rPr lang="en-US" dirty="0" smtClean="0"/>
              <a:t>A unified topic model to explicitly capture</a:t>
            </a:r>
          </a:p>
          <a:p>
            <a:pPr lvl="1"/>
            <a:r>
              <a:rPr lang="en-US" b="1" dirty="0" smtClean="0"/>
              <a:t>topic coherence</a:t>
            </a:r>
          </a:p>
          <a:p>
            <a:pPr lvl="2"/>
            <a:r>
              <a:rPr lang="en-US" dirty="0" smtClean="0"/>
              <a:t>By enforcing the constraint that the sentence can have </a:t>
            </a:r>
            <a:r>
              <a:rPr lang="en-US" b="1" dirty="0" smtClean="0"/>
              <a:t>one</a:t>
            </a:r>
            <a:r>
              <a:rPr lang="en-US" dirty="0" smtClean="0"/>
              <a:t> topic</a:t>
            </a:r>
          </a:p>
          <a:p>
            <a:pPr lvl="1"/>
            <a:r>
              <a:rPr lang="en-US" b="1" dirty="0" smtClean="0"/>
              <a:t>sentiment consistency </a:t>
            </a:r>
          </a:p>
          <a:p>
            <a:pPr lvl="2"/>
            <a:r>
              <a:rPr lang="en-US" dirty="0" smtClean="0"/>
              <a:t>Using the constraint that the </a:t>
            </a:r>
            <a:r>
              <a:rPr lang="en-US" b="1" dirty="0" smtClean="0"/>
              <a:t>sentiment</a:t>
            </a:r>
            <a:r>
              <a:rPr lang="en-US" dirty="0" smtClean="0"/>
              <a:t> and </a:t>
            </a:r>
            <a:r>
              <a:rPr lang="en-US" b="1" dirty="0" smtClean="0"/>
              <a:t>topic</a:t>
            </a:r>
            <a:r>
              <a:rPr lang="en-US" dirty="0" smtClean="0"/>
              <a:t> of </a:t>
            </a:r>
            <a:r>
              <a:rPr lang="en-US" b="1" dirty="0" smtClean="0"/>
              <a:t>previous sentence </a:t>
            </a:r>
            <a:r>
              <a:rPr lang="en-US" dirty="0" smtClean="0"/>
              <a:t>affects the sentiment and topic of the </a:t>
            </a:r>
            <a:r>
              <a:rPr lang="en-US" b="1" dirty="0" smtClean="0"/>
              <a:t>next sentence</a:t>
            </a:r>
          </a:p>
          <a:p>
            <a:pPr lvl="1"/>
            <a:r>
              <a:rPr lang="en-US" dirty="0" smtClean="0"/>
              <a:t>capture the </a:t>
            </a:r>
            <a:r>
              <a:rPr lang="en-US" b="1" dirty="0" smtClean="0"/>
              <a:t>sentiment</a:t>
            </a:r>
            <a:r>
              <a:rPr lang="en-US" dirty="0" smtClean="0"/>
              <a:t> and </a:t>
            </a:r>
            <a:r>
              <a:rPr lang="en-US" b="1" dirty="0" smtClean="0"/>
              <a:t>topic</a:t>
            </a:r>
            <a:r>
              <a:rPr lang="en-US" dirty="0" smtClean="0"/>
              <a:t> switch from observable text reviews</a:t>
            </a:r>
          </a:p>
          <a:p>
            <a:r>
              <a:rPr lang="en-US" dirty="0" smtClean="0"/>
              <a:t>Flexible modeling assumption enables both </a:t>
            </a:r>
            <a:r>
              <a:rPr lang="en-US" b="1" dirty="0" smtClean="0"/>
              <a:t>unsupervised</a:t>
            </a:r>
            <a:r>
              <a:rPr lang="en-US" dirty="0" smtClean="0"/>
              <a:t> and </a:t>
            </a:r>
            <a:r>
              <a:rPr lang="en-US" b="1" dirty="0" smtClean="0"/>
              <a:t>semi-supervised</a:t>
            </a:r>
            <a:r>
              <a:rPr lang="en-US" dirty="0" smtClean="0"/>
              <a:t> estimation of model parameters</a:t>
            </a:r>
          </a:p>
        </p:txBody>
      </p:sp>
      <p:sp>
        <p:nvSpPr>
          <p:cNvPr id="15" name="Rectangle 14"/>
          <p:cNvSpPr/>
          <p:nvPr/>
        </p:nvSpPr>
        <p:spPr>
          <a:xfrm>
            <a:off x="457200" y="76200"/>
            <a:ext cx="1318450" cy="506421"/>
          </a:xfrm>
          <a:prstGeom prst="rect">
            <a:avLst/>
          </a:prstGeom>
        </p:spPr>
        <p:txBody>
          <a:bodyPr wrap="square">
            <a:spAutoFit/>
          </a:bodyPr>
          <a:lstStyle/>
          <a:p>
            <a:pPr lvl="0">
              <a:lnSpc>
                <a:spcPct val="170000"/>
              </a:lnSpc>
              <a:spcBef>
                <a:spcPct val="20000"/>
              </a:spcBef>
              <a:defRPr/>
            </a:pPr>
            <a:r>
              <a:rPr lang="en-US" dirty="0" smtClean="0"/>
              <a:t>Motivation</a:t>
            </a:r>
          </a:p>
        </p:txBody>
      </p:sp>
      <p:sp>
        <p:nvSpPr>
          <p:cNvPr id="16" name="Rectangle 15"/>
          <p:cNvSpPr/>
          <p:nvPr/>
        </p:nvSpPr>
        <p:spPr>
          <a:xfrm>
            <a:off x="2057400" y="76200"/>
            <a:ext cx="1327864" cy="506421"/>
          </a:xfrm>
          <a:prstGeom prst="rect">
            <a:avLst/>
          </a:prstGeom>
        </p:spPr>
        <p:txBody>
          <a:bodyPr wrap="none">
            <a:spAutoFit/>
          </a:bodyPr>
          <a:lstStyle/>
          <a:p>
            <a:pPr lvl="0">
              <a:lnSpc>
                <a:spcPct val="170000"/>
              </a:lnSpc>
              <a:spcBef>
                <a:spcPct val="20000"/>
              </a:spcBef>
              <a:defRPr/>
            </a:pPr>
            <a:r>
              <a:rPr lang="en-US" dirty="0" smtClean="0"/>
              <a:t>Observation</a:t>
            </a:r>
          </a:p>
        </p:txBody>
      </p:sp>
      <p:sp>
        <p:nvSpPr>
          <p:cNvPr id="18" name="Rectangle 17"/>
          <p:cNvSpPr/>
          <p:nvPr/>
        </p:nvSpPr>
        <p:spPr>
          <a:xfrm>
            <a:off x="3777536" y="76200"/>
            <a:ext cx="938462" cy="506421"/>
          </a:xfrm>
          <a:prstGeom prst="rect">
            <a:avLst/>
          </a:prstGeom>
        </p:spPr>
        <p:txBody>
          <a:bodyPr wrap="none">
            <a:spAutoFit/>
          </a:bodyPr>
          <a:lstStyle/>
          <a:p>
            <a:pPr lvl="0">
              <a:lnSpc>
                <a:spcPct val="170000"/>
              </a:lnSpc>
              <a:spcBef>
                <a:spcPct val="20000"/>
              </a:spcBef>
              <a:defRPr/>
            </a:pPr>
            <a:r>
              <a:rPr lang="en-US" dirty="0" smtClean="0"/>
              <a:t>Method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blinds(horizontal)">
                                      <p:cBhvr>
                                        <p:cTn id="7" dur="500"/>
                                        <p:tgtEl>
                                          <p:spTgt spid="14">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4">
                                            <p:txEl>
                                              <p:pRg st="2" end="2"/>
                                            </p:txEl>
                                          </p:spTgt>
                                        </p:tgtEl>
                                        <p:attrNameLst>
                                          <p:attrName>style.visibility</p:attrName>
                                        </p:attrNameLst>
                                      </p:cBhvr>
                                      <p:to>
                                        <p:strVal val="visible"/>
                                      </p:to>
                                    </p:set>
                                    <p:animEffect transition="in" filter="blinds(horizontal)">
                                      <p:cBhvr>
                                        <p:cTn id="10" dur="500"/>
                                        <p:tgtEl>
                                          <p:spTgt spid="14">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animEffect transition="in" filter="blinds(horizontal)">
                                      <p:cBhvr>
                                        <p:cTn id="15" dur="500"/>
                                        <p:tgtEl>
                                          <p:spTgt spid="14">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14">
                                            <p:txEl>
                                              <p:pRg st="4" end="4"/>
                                            </p:txEl>
                                          </p:spTgt>
                                        </p:tgtEl>
                                        <p:attrNameLst>
                                          <p:attrName>style.visibility</p:attrName>
                                        </p:attrNameLst>
                                      </p:cBhvr>
                                      <p:to>
                                        <p:strVal val="visible"/>
                                      </p:to>
                                    </p:set>
                                    <p:animEffect transition="in" filter="blinds(horizontal)">
                                      <p:cBhvr>
                                        <p:cTn id="18" dur="500"/>
                                        <p:tgtEl>
                                          <p:spTgt spid="14">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4">
                                            <p:txEl>
                                              <p:pRg st="5" end="5"/>
                                            </p:txEl>
                                          </p:spTgt>
                                        </p:tgtEl>
                                        <p:attrNameLst>
                                          <p:attrName>style.visibility</p:attrName>
                                        </p:attrNameLst>
                                      </p:cBhvr>
                                      <p:to>
                                        <p:strVal val="visible"/>
                                      </p:to>
                                    </p:set>
                                    <p:animEffect transition="in" filter="blinds(horizontal)">
                                      <p:cBhvr>
                                        <p:cTn id="23" dur="500"/>
                                        <p:tgtEl>
                                          <p:spTgt spid="14">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4">
                                            <p:txEl>
                                              <p:pRg st="6" end="6"/>
                                            </p:txEl>
                                          </p:spTgt>
                                        </p:tgtEl>
                                        <p:attrNameLst>
                                          <p:attrName>style.visibility</p:attrName>
                                        </p:attrNameLst>
                                      </p:cBhvr>
                                      <p:to>
                                        <p:strVal val="visible"/>
                                      </p:to>
                                    </p:set>
                                    <p:animEffect transition="in" filter="blinds(horizontal)">
                                      <p:cBhvr>
                                        <p:cTn id="28" dur="5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
        <p:nvSpPr>
          <p:cNvPr id="5" name="Content Placeholder 2"/>
          <p:cNvSpPr txBox="1">
            <a:spLocks/>
          </p:cNvSpPr>
          <p:nvPr/>
        </p:nvSpPr>
        <p:spPr>
          <a:xfrm>
            <a:off x="0" y="0"/>
            <a:ext cx="9144000" cy="838200"/>
          </a:xfrm>
          <a:prstGeom prst="rect">
            <a:avLst/>
          </a:prstGeom>
          <a:solidFill>
            <a:srgbClr val="F57E1B"/>
          </a:solidFill>
        </p:spPr>
        <p:txBody>
          <a:bodyPr vert="horz" lIns="91440" tIns="45720" rIns="91440" bIns="45720" rtlCol="0">
            <a:normAutofit/>
          </a:bodyPr>
          <a:lstStyle/>
          <a:p>
            <a:pPr lvl="0">
              <a:lnSpc>
                <a:spcPct val="170000"/>
              </a:lnSpc>
              <a:spcBef>
                <a:spcPct val="20000"/>
              </a:spcBef>
              <a:defRPr/>
            </a:pPr>
            <a:endParaRPr lang="en-US" sz="1500" dirty="0" smtClean="0"/>
          </a:p>
        </p:txBody>
      </p:sp>
      <p:sp>
        <p:nvSpPr>
          <p:cNvPr id="13" name="Title 13"/>
          <p:cNvSpPr txBox="1">
            <a:spLocks/>
          </p:cNvSpPr>
          <p:nvPr/>
        </p:nvSpPr>
        <p:spPr>
          <a:xfrm>
            <a:off x="304800" y="533400"/>
            <a:ext cx="8229600" cy="1143000"/>
          </a:xfrm>
          <a:prstGeom prst="rect">
            <a:avLst/>
          </a:prstGeom>
        </p:spPr>
        <p:txBody>
          <a:bodyPr vert="horz" lIns="91440" tIns="45720" rIns="91440" bIns="45720" rtlCol="0" anchor="ctr">
            <a:normAutofit/>
          </a:bodyPr>
          <a:lstStyle/>
          <a:p>
            <a:pPr lvl="0">
              <a:spcBef>
                <a:spcPct val="0"/>
              </a:spcBef>
              <a:defRPr/>
            </a:pPr>
            <a:r>
              <a:rPr lang="en-US" sz="4400" dirty="0" smtClean="0"/>
              <a:t>Future Works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4" name="Content Placeholder 2"/>
          <p:cNvSpPr>
            <a:spLocks noGrp="1"/>
          </p:cNvSpPr>
          <p:nvPr>
            <p:ph idx="1"/>
          </p:nvPr>
        </p:nvSpPr>
        <p:spPr>
          <a:xfrm>
            <a:off x="457200" y="1676400"/>
            <a:ext cx="8229600" cy="4525963"/>
          </a:xfrm>
        </p:spPr>
        <p:txBody>
          <a:bodyPr>
            <a:normAutofit/>
          </a:bodyPr>
          <a:lstStyle/>
          <a:p>
            <a:r>
              <a:rPr lang="en-US" dirty="0" smtClean="0"/>
              <a:t>Capture </a:t>
            </a:r>
            <a:r>
              <a:rPr lang="en-US" b="1" dirty="0" smtClean="0"/>
              <a:t>long-term dependency</a:t>
            </a:r>
          </a:p>
          <a:p>
            <a:pPr lvl="1"/>
            <a:r>
              <a:rPr lang="en-US" dirty="0" smtClean="0"/>
              <a:t>Skip-chain</a:t>
            </a:r>
          </a:p>
          <a:p>
            <a:pPr lvl="1"/>
            <a:endParaRPr lang="en-US" dirty="0" smtClean="0"/>
          </a:p>
          <a:p>
            <a:r>
              <a:rPr lang="en-US" dirty="0" smtClean="0"/>
              <a:t>Incorporate </a:t>
            </a:r>
            <a:r>
              <a:rPr lang="en-US" b="1" dirty="0" smtClean="0"/>
              <a:t>document-level rating</a:t>
            </a:r>
          </a:p>
          <a:p>
            <a:pPr lvl="1"/>
            <a:r>
              <a:rPr lang="en-US" dirty="0" smtClean="0"/>
              <a:t>Overall rating from 1 to 5 star rating</a:t>
            </a:r>
          </a:p>
          <a:p>
            <a:pPr lvl="1"/>
            <a:r>
              <a:rPr lang="en-US" dirty="0" smtClean="0"/>
              <a:t>Value of the product user care about</a:t>
            </a:r>
          </a:p>
          <a:p>
            <a:pPr lvl="1"/>
            <a:endParaRPr lang="en-US" b="1" dirty="0" smtClean="0"/>
          </a:p>
          <a:p>
            <a:pPr lvl="1">
              <a:buNone/>
            </a:pPr>
            <a:endParaRPr lang="en-US" b="1" dirty="0" smtClean="0"/>
          </a:p>
          <a:p>
            <a:pPr lvl="1"/>
            <a:endParaRPr lang="en-US" b="1" dirty="0" smtClean="0"/>
          </a:p>
          <a:p>
            <a:pPr lvl="1"/>
            <a:endParaRPr lang="en-US" b="1" dirty="0" smtClean="0"/>
          </a:p>
          <a:p>
            <a:pPr lvl="1"/>
            <a:endParaRPr lang="en-US" dirty="0" smtClean="0"/>
          </a:p>
        </p:txBody>
      </p:sp>
      <p:sp>
        <p:nvSpPr>
          <p:cNvPr id="15" name="Rectangle 14"/>
          <p:cNvSpPr/>
          <p:nvPr/>
        </p:nvSpPr>
        <p:spPr>
          <a:xfrm>
            <a:off x="5334000" y="76200"/>
            <a:ext cx="1476558" cy="646331"/>
          </a:xfrm>
          <a:prstGeom prst="rect">
            <a:avLst/>
          </a:prstGeom>
        </p:spPr>
        <p:txBody>
          <a:bodyPr wrap="none">
            <a:spAutoFit/>
          </a:bodyPr>
          <a:lstStyle/>
          <a:p>
            <a:pPr lvl="0">
              <a:defRPr/>
            </a:pPr>
            <a:r>
              <a:rPr lang="en-US" dirty="0" smtClean="0"/>
              <a:t>Experimental </a:t>
            </a:r>
          </a:p>
          <a:p>
            <a:pPr lvl="0">
              <a:defRPr/>
            </a:pPr>
            <a:r>
              <a:rPr lang="en-US" dirty="0" smtClean="0"/>
              <a:t>Analysis</a:t>
            </a:r>
          </a:p>
        </p:txBody>
      </p:sp>
      <p:sp>
        <p:nvSpPr>
          <p:cNvPr id="16" name="Pentagon 15"/>
          <p:cNvSpPr/>
          <p:nvPr/>
        </p:nvSpPr>
        <p:spPr>
          <a:xfrm>
            <a:off x="7391400" y="152400"/>
            <a:ext cx="1371600" cy="533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dirty="0" smtClean="0"/>
              <a:t>Conclusion</a:t>
            </a:r>
          </a:p>
        </p:txBody>
      </p:sp>
      <p:sp>
        <p:nvSpPr>
          <p:cNvPr id="17" name="Rectangle 16"/>
          <p:cNvSpPr/>
          <p:nvPr/>
        </p:nvSpPr>
        <p:spPr>
          <a:xfrm>
            <a:off x="457200" y="76200"/>
            <a:ext cx="1318450" cy="506421"/>
          </a:xfrm>
          <a:prstGeom prst="rect">
            <a:avLst/>
          </a:prstGeom>
        </p:spPr>
        <p:txBody>
          <a:bodyPr wrap="square">
            <a:spAutoFit/>
          </a:bodyPr>
          <a:lstStyle/>
          <a:p>
            <a:pPr lvl="0">
              <a:lnSpc>
                <a:spcPct val="170000"/>
              </a:lnSpc>
              <a:spcBef>
                <a:spcPct val="20000"/>
              </a:spcBef>
              <a:defRPr/>
            </a:pPr>
            <a:r>
              <a:rPr lang="en-US" dirty="0" smtClean="0"/>
              <a:t>Motivation</a:t>
            </a:r>
          </a:p>
        </p:txBody>
      </p:sp>
      <p:sp>
        <p:nvSpPr>
          <p:cNvPr id="18" name="Rectangle 17"/>
          <p:cNvSpPr/>
          <p:nvPr/>
        </p:nvSpPr>
        <p:spPr>
          <a:xfrm>
            <a:off x="2057400" y="76200"/>
            <a:ext cx="1327864" cy="506421"/>
          </a:xfrm>
          <a:prstGeom prst="rect">
            <a:avLst/>
          </a:prstGeom>
        </p:spPr>
        <p:txBody>
          <a:bodyPr wrap="none">
            <a:spAutoFit/>
          </a:bodyPr>
          <a:lstStyle/>
          <a:p>
            <a:pPr lvl="0">
              <a:lnSpc>
                <a:spcPct val="170000"/>
              </a:lnSpc>
              <a:spcBef>
                <a:spcPct val="20000"/>
              </a:spcBef>
              <a:defRPr/>
            </a:pPr>
            <a:r>
              <a:rPr lang="en-US" dirty="0" smtClean="0"/>
              <a:t>Observation</a:t>
            </a:r>
          </a:p>
        </p:txBody>
      </p:sp>
      <p:sp>
        <p:nvSpPr>
          <p:cNvPr id="19" name="Rectangle 18"/>
          <p:cNvSpPr/>
          <p:nvPr/>
        </p:nvSpPr>
        <p:spPr>
          <a:xfrm>
            <a:off x="3777536" y="76200"/>
            <a:ext cx="938462" cy="506421"/>
          </a:xfrm>
          <a:prstGeom prst="rect">
            <a:avLst/>
          </a:prstGeom>
        </p:spPr>
        <p:txBody>
          <a:bodyPr wrap="none">
            <a:spAutoFit/>
          </a:bodyPr>
          <a:lstStyle/>
          <a:p>
            <a:pPr lvl="0">
              <a:lnSpc>
                <a:spcPct val="170000"/>
              </a:lnSpc>
              <a:spcBef>
                <a:spcPct val="20000"/>
              </a:spcBef>
              <a:defRPr/>
            </a:pPr>
            <a:r>
              <a:rPr lang="en-US" dirty="0" smtClean="0"/>
              <a:t>Method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xEl>
                                              <p:pRg st="3" end="3"/>
                                            </p:txEl>
                                          </p:spTgt>
                                        </p:tgtEl>
                                        <p:attrNameLst>
                                          <p:attrName>style.visibility</p:attrName>
                                        </p:attrNameLst>
                                      </p:cBhvr>
                                      <p:to>
                                        <p:strVal val="visible"/>
                                      </p:to>
                                    </p:set>
                                    <p:animEffect transition="in" filter="blinds(horizontal)">
                                      <p:cBhvr>
                                        <p:cTn id="7" dur="500"/>
                                        <p:tgtEl>
                                          <p:spTgt spid="14">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4">
                                            <p:txEl>
                                              <p:pRg st="4" end="4"/>
                                            </p:txEl>
                                          </p:spTgt>
                                        </p:tgtEl>
                                        <p:attrNameLst>
                                          <p:attrName>style.visibility</p:attrName>
                                        </p:attrNameLst>
                                      </p:cBhvr>
                                      <p:to>
                                        <p:strVal val="visible"/>
                                      </p:to>
                                    </p:set>
                                    <p:animEffect transition="in" filter="blinds(horizontal)">
                                      <p:cBhvr>
                                        <p:cTn id="10" dur="500"/>
                                        <p:tgtEl>
                                          <p:spTgt spid="14">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4">
                                            <p:txEl>
                                              <p:pRg st="5" end="5"/>
                                            </p:txEl>
                                          </p:spTgt>
                                        </p:tgtEl>
                                        <p:attrNameLst>
                                          <p:attrName>style.visibility</p:attrName>
                                        </p:attrNameLst>
                                      </p:cBhvr>
                                      <p:to>
                                        <p:strVal val="visible"/>
                                      </p:to>
                                    </p:set>
                                    <p:animEffect transition="in" filter="blinds(horizontal)">
                                      <p:cBhvr>
                                        <p:cTn id="13"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600199"/>
            <a:ext cx="8458200" cy="5121275"/>
          </a:xfrm>
        </p:spPr>
        <p:txBody>
          <a:bodyPr>
            <a:normAutofit fontScale="47500" lnSpcReduction="20000"/>
          </a:bodyPr>
          <a:lstStyle/>
          <a:p>
            <a:pPr>
              <a:buNone/>
            </a:pPr>
            <a:endParaRPr lang="en-US" dirty="0" smtClean="0"/>
          </a:p>
          <a:p>
            <a:pPr>
              <a:buNone/>
            </a:pPr>
            <a:r>
              <a:rPr lang="en-US" b="1" dirty="0" smtClean="0"/>
              <a:t>     </a:t>
            </a:r>
            <a:r>
              <a:rPr lang="en-US" dirty="0" smtClean="0"/>
              <a:t>[1] C. Lin and Y. He. Joint sentiment/topic model for sentiment analysis. In Proceedings of the 18th   ACM conference on Information and knowledge management , pages 375–384. ACM, 2009.</a:t>
            </a:r>
          </a:p>
          <a:p>
            <a:pPr>
              <a:buNone/>
            </a:pPr>
            <a:r>
              <a:rPr lang="en-US" dirty="0" smtClean="0"/>
              <a:t>     [2] Y. Jo and A. H. Oh. Aspect and sentiment unification model for online review analysis. In Proceedings of the fourth ACM international conference on Web search and data mining , pages 815–824. ACM, 2011.</a:t>
            </a:r>
          </a:p>
          <a:p>
            <a:pPr>
              <a:buNone/>
            </a:pPr>
            <a:r>
              <a:rPr lang="en-US" dirty="0" smtClean="0"/>
              <a:t>     [3] D. M. </a:t>
            </a:r>
            <a:r>
              <a:rPr lang="en-US" dirty="0" err="1" smtClean="0"/>
              <a:t>Blei</a:t>
            </a:r>
            <a:r>
              <a:rPr lang="en-US" dirty="0" smtClean="0"/>
              <a:t>, A. Y. Ng, and M. I. Jordan. Latent </a:t>
            </a:r>
            <a:r>
              <a:rPr lang="en-US" dirty="0" err="1" smtClean="0"/>
              <a:t>dirichlet</a:t>
            </a:r>
            <a:r>
              <a:rPr lang="en-US" dirty="0" smtClean="0"/>
              <a:t> allocation. the Journal of machine Learning research, 3:993–1022, 2003.  </a:t>
            </a:r>
          </a:p>
          <a:p>
            <a:pPr>
              <a:buNone/>
            </a:pPr>
            <a:r>
              <a:rPr lang="en-US" dirty="0" smtClean="0"/>
              <a:t>     [4] J. Chang, S. </a:t>
            </a:r>
            <a:r>
              <a:rPr lang="en-US" dirty="0" err="1" smtClean="0"/>
              <a:t>Gerrish</a:t>
            </a:r>
            <a:r>
              <a:rPr lang="en-US" dirty="0" smtClean="0"/>
              <a:t>, C. Wang, J. L. Boyd-Graber, and D. M. </a:t>
            </a:r>
            <a:r>
              <a:rPr lang="en-US" dirty="0" err="1" smtClean="0"/>
              <a:t>Blei</a:t>
            </a:r>
            <a:r>
              <a:rPr lang="en-US" dirty="0" smtClean="0"/>
              <a:t>. Reading tea leaves: How humans interpret topic models. In Advances in neural information processing systems, pages 288–296, 2009.</a:t>
            </a:r>
          </a:p>
          <a:p>
            <a:pPr>
              <a:buNone/>
            </a:pPr>
            <a:r>
              <a:rPr lang="en-US" dirty="0" smtClean="0"/>
              <a:t>     [5] A. Gruber, Y. Weiss, and M. Rosen-</a:t>
            </a:r>
            <a:r>
              <a:rPr lang="en-US" dirty="0" err="1" smtClean="0"/>
              <a:t>Zvi</a:t>
            </a:r>
            <a:r>
              <a:rPr lang="en-US" dirty="0" smtClean="0"/>
              <a:t>. Hidden topic </a:t>
            </a:r>
            <a:r>
              <a:rPr lang="en-US" dirty="0" err="1" smtClean="0"/>
              <a:t>markov</a:t>
            </a:r>
            <a:r>
              <a:rPr lang="en-US" dirty="0" smtClean="0"/>
              <a:t> models. In International Conference on Artificial Intelligence and Statistics , pages 163–170, 2007</a:t>
            </a:r>
          </a:p>
          <a:p>
            <a:pPr>
              <a:buNone/>
            </a:pPr>
            <a:r>
              <a:rPr lang="en-US" dirty="0" smtClean="0"/>
              <a:t>     [6] T. Hofmann. Probabilistic latent semantic analysis. In Proceedings of the Fifteenth conference on Uncertainty in artificial intelligence , pages 289–296. Morgan Kaufmann Publishers Inc., 1999</a:t>
            </a:r>
          </a:p>
          <a:p>
            <a:pPr>
              <a:buNone/>
            </a:pPr>
            <a:r>
              <a:rPr lang="en-US" dirty="0"/>
              <a:t> </a:t>
            </a:r>
            <a:r>
              <a:rPr lang="en-US" dirty="0" smtClean="0"/>
              <a:t>    [7] </a:t>
            </a:r>
            <a:r>
              <a:rPr lang="en-US" dirty="0"/>
              <a:t>Mei, </a:t>
            </a:r>
            <a:r>
              <a:rPr lang="en-US" dirty="0" err="1"/>
              <a:t>Qiaozhu</a:t>
            </a:r>
            <a:r>
              <a:rPr lang="en-US" dirty="0"/>
              <a:t>, et al. "Topic sentiment mixture: modeling facets and opinions in weblogs." </a:t>
            </a:r>
            <a:r>
              <a:rPr lang="en-US" i="1" dirty="0"/>
              <a:t>Proceedings of the 16th international conference on World Wide Web</a:t>
            </a:r>
            <a:r>
              <a:rPr lang="en-US" dirty="0"/>
              <a:t>. ACM, 2007.</a:t>
            </a:r>
            <a:endParaRPr lang="en-US" dirty="0" smtClean="0"/>
          </a:p>
          <a:p>
            <a:pPr>
              <a:buNone/>
            </a:pPr>
            <a:r>
              <a:rPr lang="en-US" dirty="0" smtClean="0"/>
              <a:t>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37023870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                         Thank you!     </a:t>
            </a:r>
            <a:endParaRPr lang="en-US" dirty="0"/>
          </a:p>
        </p:txBody>
      </p:sp>
      <p:sp>
        <p:nvSpPr>
          <p:cNvPr id="3" name="Text Placeholder 2"/>
          <p:cNvSpPr>
            <a:spLocks noGrp="1"/>
          </p:cNvSpPr>
          <p:nvPr>
            <p:ph type="body" idx="1"/>
          </p:nvPr>
        </p:nvSpPr>
        <p:spPr/>
        <p:txBody>
          <a:bodyPr/>
          <a:lstStyle/>
          <a:p>
            <a:pPr algn="ctr"/>
            <a:r>
              <a:rPr lang="en-US" dirty="0" smtClean="0"/>
              <a:t>                                                                          Contact: </a:t>
            </a:r>
            <a:r>
              <a:rPr lang="en-US" dirty="0"/>
              <a:t>mr4xb@virginia.edu </a:t>
            </a:r>
          </a:p>
        </p:txBody>
      </p:sp>
      <p:sp>
        <p:nvSpPr>
          <p:cNvPr id="9" name="Slide Number Placeholder 8"/>
          <p:cNvSpPr>
            <a:spLocks noGrp="1"/>
          </p:cNvSpPr>
          <p:nvPr>
            <p:ph type="sldNum" sz="quarter" idx="12"/>
          </p:nvPr>
        </p:nvSpPr>
        <p:spPr/>
        <p:txBody>
          <a:bodyPr/>
          <a:lstStyle/>
          <a:p>
            <a:fld id="{FA6F5588-2A4A-8048-BB1A-B7D0E86A3FD5}" type="slidenum">
              <a:rPr lang="en-US" smtClean="0"/>
              <a:pPr/>
              <a:t>23</a:t>
            </a:fld>
            <a:endParaRPr lang="en-US"/>
          </a:p>
        </p:txBody>
      </p:sp>
      <p:pic>
        <p:nvPicPr>
          <p:cNvPr id="7" name="Picture 6"/>
          <p:cNvPicPr>
            <a:picLocks noChangeAspect="1"/>
          </p:cNvPicPr>
          <p:nvPr/>
        </p:nvPicPr>
        <p:blipFill>
          <a:blip r:embed="rId3"/>
          <a:stretch>
            <a:fillRect/>
          </a:stretch>
        </p:blipFill>
        <p:spPr>
          <a:xfrm>
            <a:off x="1439135" y="2291457"/>
            <a:ext cx="2570461" cy="2570461"/>
          </a:xfrm>
          <a:prstGeom prst="rect">
            <a:avLst/>
          </a:prstGeom>
        </p:spPr>
      </p:pic>
      <p:sp>
        <p:nvSpPr>
          <p:cNvPr id="5" name="Date Placeholder 4"/>
          <p:cNvSpPr>
            <a:spLocks noGrp="1"/>
          </p:cNvSpPr>
          <p:nvPr>
            <p:ph type="dt" sz="half" idx="10"/>
          </p:nvPr>
        </p:nvSpPr>
        <p:spPr/>
        <p:txBody>
          <a:bodyPr/>
          <a:lstStyle/>
          <a:p>
            <a:r>
              <a:rPr lang="en-US" smtClean="0"/>
              <a:t>LARA</a:t>
            </a:r>
            <a:endParaRPr lang="en-US"/>
          </a:p>
        </p:txBody>
      </p:sp>
    </p:spTree>
    <p:extLst>
      <p:ext uri="{BB962C8B-B14F-4D97-AF65-F5344CB8AC3E}">
        <p14:creationId xmlns:p14="http://schemas.microsoft.com/office/powerpoint/2010/main" val="771662137"/>
      </p:ext>
    </p:extLst>
  </p:cSld>
  <p:clrMapOvr>
    <a:masterClrMapping/>
  </p:clrMapOvr>
  <p:transition advTm="3323"/>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p:txBody>
          <a:bodyPr/>
          <a:lstStyle/>
          <a:p>
            <a:fld id="{B6F15528-21DE-4FAA-801E-634DDDAF4B2B}" type="slidenum">
              <a:rPr lang="en-US" smtClean="0"/>
              <a:pPr/>
              <a:t>3</a:t>
            </a:fld>
            <a:endParaRPr lang="en-US" dirty="0"/>
          </a:p>
        </p:txBody>
      </p:sp>
      <p:sp>
        <p:nvSpPr>
          <p:cNvPr id="17" name="Rectangle 16"/>
          <p:cNvSpPr/>
          <p:nvPr/>
        </p:nvSpPr>
        <p:spPr>
          <a:xfrm>
            <a:off x="-304800" y="6400800"/>
            <a:ext cx="6477000" cy="369332"/>
          </a:xfrm>
          <a:prstGeom prst="rect">
            <a:avLst/>
          </a:prstGeom>
        </p:spPr>
        <p:txBody>
          <a:bodyPr wrap="square">
            <a:spAutoFit/>
          </a:bodyPr>
          <a:lstStyle/>
          <a:p>
            <a:r>
              <a:rPr lang="en-US" b="1" dirty="0" smtClean="0"/>
              <a:t>            Figure 2: Result of applying  Joint Sentiment Topic model [1]  </a:t>
            </a:r>
            <a:endParaRPr lang="en-US" b="1" dirty="0"/>
          </a:p>
        </p:txBody>
      </p:sp>
      <p:sp>
        <p:nvSpPr>
          <p:cNvPr id="38" name="Pentagon 37"/>
          <p:cNvSpPr/>
          <p:nvPr/>
        </p:nvSpPr>
        <p:spPr>
          <a:xfrm>
            <a:off x="3886200" y="152400"/>
            <a:ext cx="1371600" cy="533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6858000" y="1219200"/>
            <a:ext cx="9144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Topic 1</a:t>
            </a:r>
            <a:endParaRPr lang="en-US" dirty="0" smtClean="0">
              <a:solidFill>
                <a:srgbClr val="FFC000"/>
              </a:solidFill>
            </a:endParaRPr>
          </a:p>
          <a:p>
            <a:pPr algn="ctr"/>
            <a:r>
              <a:rPr lang="en-US" sz="1500" dirty="0" smtClean="0">
                <a:solidFill>
                  <a:srgbClr val="FFC000"/>
                </a:solidFill>
              </a:rPr>
              <a:t>sleek</a:t>
            </a:r>
          </a:p>
          <a:p>
            <a:pPr algn="ctr"/>
            <a:r>
              <a:rPr lang="en-US" sz="1500" dirty="0" smtClean="0">
                <a:solidFill>
                  <a:srgbClr val="FFC000"/>
                </a:solidFill>
              </a:rPr>
              <a:t>fit</a:t>
            </a:r>
          </a:p>
          <a:p>
            <a:pPr algn="ctr"/>
            <a:r>
              <a:rPr lang="en-US" sz="1500" dirty="0" smtClean="0">
                <a:solidFill>
                  <a:srgbClr val="FFC000"/>
                </a:solidFill>
              </a:rPr>
              <a:t>low</a:t>
            </a:r>
          </a:p>
        </p:txBody>
      </p:sp>
      <p:sp>
        <p:nvSpPr>
          <p:cNvPr id="23" name="Rectangle 22"/>
          <p:cNvSpPr/>
          <p:nvPr/>
        </p:nvSpPr>
        <p:spPr>
          <a:xfrm>
            <a:off x="8077200" y="1219200"/>
            <a:ext cx="8382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Topic 2</a:t>
            </a:r>
          </a:p>
          <a:p>
            <a:pPr algn="ctr"/>
            <a:r>
              <a:rPr lang="en-US" sz="1500" dirty="0" smtClean="0">
                <a:solidFill>
                  <a:srgbClr val="00B050"/>
                </a:solidFill>
              </a:rPr>
              <a:t>worst </a:t>
            </a:r>
          </a:p>
          <a:p>
            <a:pPr algn="ctr"/>
            <a:r>
              <a:rPr lang="en-US" sz="1500" dirty="0" smtClean="0">
                <a:solidFill>
                  <a:srgbClr val="00B050"/>
                </a:solidFill>
              </a:rPr>
              <a:t>solid</a:t>
            </a:r>
          </a:p>
          <a:p>
            <a:pPr algn="ctr"/>
            <a:r>
              <a:rPr lang="en-US" sz="1500" dirty="0" smtClean="0">
                <a:solidFill>
                  <a:srgbClr val="00B050"/>
                </a:solidFill>
              </a:rPr>
              <a:t>sound </a:t>
            </a:r>
          </a:p>
        </p:txBody>
      </p:sp>
      <p:sp>
        <p:nvSpPr>
          <p:cNvPr id="18" name="Rectangle 17"/>
          <p:cNvSpPr/>
          <p:nvPr/>
        </p:nvSpPr>
        <p:spPr>
          <a:xfrm>
            <a:off x="6858000" y="2895600"/>
            <a:ext cx="914400"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Topic 3</a:t>
            </a:r>
          </a:p>
          <a:p>
            <a:pPr algn="ctr"/>
            <a:r>
              <a:rPr lang="en-US" sz="1500" dirty="0" smtClean="0">
                <a:solidFill>
                  <a:srgbClr val="FF0000"/>
                </a:solidFill>
              </a:rPr>
              <a:t>weak </a:t>
            </a:r>
          </a:p>
          <a:p>
            <a:pPr algn="ctr"/>
            <a:r>
              <a:rPr lang="en-US" sz="1500" dirty="0" err="1" smtClean="0">
                <a:solidFill>
                  <a:srgbClr val="FF0000"/>
                </a:solidFill>
              </a:rPr>
              <a:t>comput</a:t>
            </a:r>
            <a:endParaRPr lang="en-US" sz="1500" dirty="0" smtClean="0">
              <a:solidFill>
                <a:srgbClr val="FF0000"/>
              </a:solidFill>
            </a:endParaRPr>
          </a:p>
          <a:p>
            <a:pPr algn="ctr"/>
            <a:r>
              <a:rPr lang="en-US" sz="1500" dirty="0" smtClean="0">
                <a:solidFill>
                  <a:srgbClr val="FF0000"/>
                </a:solidFill>
              </a:rPr>
              <a:t>small </a:t>
            </a:r>
          </a:p>
        </p:txBody>
      </p:sp>
      <p:sp>
        <p:nvSpPr>
          <p:cNvPr id="19" name="Rectangle 18"/>
          <p:cNvSpPr/>
          <p:nvPr/>
        </p:nvSpPr>
        <p:spPr>
          <a:xfrm>
            <a:off x="8077200" y="2895600"/>
            <a:ext cx="838200"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Topic 4</a:t>
            </a:r>
          </a:p>
          <a:p>
            <a:pPr algn="ctr"/>
            <a:r>
              <a:rPr lang="en-US" sz="1500" dirty="0" smtClean="0">
                <a:solidFill>
                  <a:schemeClr val="tx2">
                    <a:lumMod val="60000"/>
                    <a:lumOff val="40000"/>
                  </a:schemeClr>
                </a:solidFill>
              </a:rPr>
              <a:t>suck</a:t>
            </a:r>
          </a:p>
          <a:p>
            <a:pPr algn="ctr"/>
            <a:r>
              <a:rPr lang="en-US" sz="1500" dirty="0" smtClean="0">
                <a:solidFill>
                  <a:schemeClr val="tx2">
                    <a:lumMod val="60000"/>
                    <a:lumOff val="40000"/>
                  </a:schemeClr>
                </a:solidFill>
              </a:rPr>
              <a:t>movie        </a:t>
            </a:r>
          </a:p>
          <a:p>
            <a:pPr algn="ctr"/>
            <a:r>
              <a:rPr lang="en-US" sz="1500" dirty="0" smtClean="0">
                <a:solidFill>
                  <a:schemeClr val="tx2">
                    <a:lumMod val="60000"/>
                    <a:lumOff val="40000"/>
                  </a:schemeClr>
                </a:solidFill>
              </a:rPr>
              <a:t>half </a:t>
            </a:r>
            <a:r>
              <a:rPr lang="en-US" sz="1500" dirty="0" smtClean="0">
                <a:solidFill>
                  <a:srgbClr val="FF0000"/>
                </a:solidFill>
              </a:rPr>
              <a:t>        </a:t>
            </a:r>
            <a:endParaRPr lang="en-US" sz="1500" dirty="0" smtClean="0">
              <a:solidFill>
                <a:srgbClr val="00B050"/>
              </a:solidFill>
            </a:endParaRPr>
          </a:p>
        </p:txBody>
      </p:sp>
      <p:cxnSp>
        <p:nvCxnSpPr>
          <p:cNvPr id="21" name="Straight Connector 20"/>
          <p:cNvCxnSpPr/>
          <p:nvPr/>
        </p:nvCxnSpPr>
        <p:spPr>
          <a:xfrm>
            <a:off x="4419600" y="5562600"/>
            <a:ext cx="1600200"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52400" y="5791200"/>
            <a:ext cx="4495800" cy="158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5" name="Content Placeholder 2"/>
          <p:cNvSpPr txBox="1">
            <a:spLocks/>
          </p:cNvSpPr>
          <p:nvPr/>
        </p:nvSpPr>
        <p:spPr>
          <a:xfrm>
            <a:off x="0" y="0"/>
            <a:ext cx="9144000" cy="838200"/>
          </a:xfrm>
          <a:prstGeom prst="rect">
            <a:avLst/>
          </a:prstGeom>
          <a:solidFill>
            <a:srgbClr val="F57E1B"/>
          </a:solidFill>
        </p:spPr>
        <p:txBody>
          <a:bodyPr vert="horz" lIns="91440" tIns="45720" rIns="91440" bIns="45720" rtlCol="0">
            <a:normAutofit/>
          </a:bodyPr>
          <a:lstStyle/>
          <a:p>
            <a:pPr lvl="0">
              <a:lnSpc>
                <a:spcPct val="170000"/>
              </a:lnSpc>
              <a:spcBef>
                <a:spcPct val="20000"/>
              </a:spcBef>
              <a:defRPr/>
            </a:pPr>
            <a:endParaRPr lang="en-US" sz="1500" dirty="0" smtClean="0"/>
          </a:p>
        </p:txBody>
      </p:sp>
      <p:sp>
        <p:nvSpPr>
          <p:cNvPr id="26" name="Rectangle 25"/>
          <p:cNvSpPr/>
          <p:nvPr/>
        </p:nvSpPr>
        <p:spPr>
          <a:xfrm>
            <a:off x="457200" y="76200"/>
            <a:ext cx="1318450" cy="506421"/>
          </a:xfrm>
          <a:prstGeom prst="rect">
            <a:avLst/>
          </a:prstGeom>
        </p:spPr>
        <p:txBody>
          <a:bodyPr wrap="square">
            <a:spAutoFit/>
          </a:bodyPr>
          <a:lstStyle/>
          <a:p>
            <a:pPr lvl="0">
              <a:lnSpc>
                <a:spcPct val="170000"/>
              </a:lnSpc>
              <a:spcBef>
                <a:spcPct val="20000"/>
              </a:spcBef>
              <a:defRPr/>
            </a:pPr>
            <a:r>
              <a:rPr lang="en-US" dirty="0" smtClean="0"/>
              <a:t>Motivation</a:t>
            </a:r>
          </a:p>
        </p:txBody>
      </p:sp>
      <p:sp>
        <p:nvSpPr>
          <p:cNvPr id="27" name="Rectangle 26"/>
          <p:cNvSpPr/>
          <p:nvPr/>
        </p:nvSpPr>
        <p:spPr>
          <a:xfrm>
            <a:off x="4114800" y="76200"/>
            <a:ext cx="938462" cy="506421"/>
          </a:xfrm>
          <a:prstGeom prst="rect">
            <a:avLst/>
          </a:prstGeom>
        </p:spPr>
        <p:txBody>
          <a:bodyPr wrap="none">
            <a:spAutoFit/>
          </a:bodyPr>
          <a:lstStyle/>
          <a:p>
            <a:pPr lvl="0">
              <a:lnSpc>
                <a:spcPct val="170000"/>
              </a:lnSpc>
              <a:spcBef>
                <a:spcPct val="20000"/>
              </a:spcBef>
              <a:defRPr/>
            </a:pPr>
            <a:r>
              <a:rPr lang="en-US" dirty="0" smtClean="0"/>
              <a:t>Method</a:t>
            </a:r>
          </a:p>
        </p:txBody>
      </p:sp>
      <p:sp>
        <p:nvSpPr>
          <p:cNvPr id="28" name="Rectangle 27"/>
          <p:cNvSpPr/>
          <p:nvPr/>
        </p:nvSpPr>
        <p:spPr>
          <a:xfrm>
            <a:off x="7467600" y="76200"/>
            <a:ext cx="1210588" cy="563231"/>
          </a:xfrm>
          <a:prstGeom prst="rect">
            <a:avLst/>
          </a:prstGeom>
        </p:spPr>
        <p:txBody>
          <a:bodyPr wrap="none">
            <a:spAutoFit/>
          </a:bodyPr>
          <a:lstStyle/>
          <a:p>
            <a:pPr lvl="0">
              <a:lnSpc>
                <a:spcPct val="170000"/>
              </a:lnSpc>
              <a:spcBef>
                <a:spcPct val="20000"/>
              </a:spcBef>
              <a:defRPr/>
            </a:pPr>
            <a:r>
              <a:rPr lang="en-US" dirty="0" smtClean="0"/>
              <a:t>Conclusion</a:t>
            </a:r>
          </a:p>
        </p:txBody>
      </p:sp>
      <p:sp>
        <p:nvSpPr>
          <p:cNvPr id="29" name="Rectangle 28"/>
          <p:cNvSpPr/>
          <p:nvPr/>
        </p:nvSpPr>
        <p:spPr>
          <a:xfrm>
            <a:off x="5562600" y="76200"/>
            <a:ext cx="1461885" cy="646331"/>
          </a:xfrm>
          <a:prstGeom prst="rect">
            <a:avLst/>
          </a:prstGeom>
        </p:spPr>
        <p:txBody>
          <a:bodyPr wrap="square">
            <a:spAutoFit/>
          </a:bodyPr>
          <a:lstStyle/>
          <a:p>
            <a:pPr lvl="0">
              <a:defRPr/>
            </a:pPr>
            <a:r>
              <a:rPr lang="en-US" dirty="0" smtClean="0"/>
              <a:t>Experimental </a:t>
            </a:r>
          </a:p>
          <a:p>
            <a:pPr lvl="0">
              <a:defRPr/>
            </a:pPr>
            <a:r>
              <a:rPr lang="en-US" dirty="0" smtClean="0"/>
              <a:t>Analysis</a:t>
            </a:r>
          </a:p>
        </p:txBody>
      </p:sp>
      <p:sp>
        <p:nvSpPr>
          <p:cNvPr id="30" name="Pentagon 29"/>
          <p:cNvSpPr/>
          <p:nvPr/>
        </p:nvSpPr>
        <p:spPr>
          <a:xfrm>
            <a:off x="2133600" y="76200"/>
            <a:ext cx="1524000" cy="533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Observation</a:t>
            </a:r>
            <a:endParaRPr lang="en-US" dirty="0"/>
          </a:p>
        </p:txBody>
      </p:sp>
      <p:sp>
        <p:nvSpPr>
          <p:cNvPr id="20" name="Content Placeholder 2"/>
          <p:cNvSpPr txBox="1">
            <a:spLocks/>
          </p:cNvSpPr>
          <p:nvPr/>
        </p:nvSpPr>
        <p:spPr>
          <a:xfrm>
            <a:off x="0" y="1295400"/>
            <a:ext cx="8229600" cy="2895600"/>
          </a:xfrm>
          <a:prstGeom prst="rect">
            <a:avLst/>
          </a:prstGeom>
        </p:spPr>
        <p:txBody>
          <a:bodyPr vert="horz" lIns="91440" tIns="45720" rIns="91440" bIns="45720" rtlCol="0">
            <a:normAutofit/>
          </a:bodyPr>
          <a:lstStyle/>
          <a:p>
            <a:pPr marL="742950" lvl="1" indent="-285750">
              <a:spcBef>
                <a:spcPct val="20000"/>
              </a:spcBef>
              <a:buFont typeface="Arial" pitchFamily="34" charset="0"/>
              <a:buChar char="–"/>
            </a:pPr>
            <a:r>
              <a:rPr kumimoji="0" lang="en-US" b="0" i="0" u="none" strike="noStrike" kern="1200" cap="none" spc="0" normalizeH="0" baseline="0" noProof="0" dirty="0" smtClean="0">
                <a:ln>
                  <a:noFill/>
                </a:ln>
                <a:solidFill>
                  <a:schemeClr val="tx1"/>
                </a:solidFill>
                <a:effectLst/>
                <a:uLnTx/>
                <a:uFillTx/>
                <a:latin typeface="+mn-lt"/>
                <a:ea typeface="+mn-ea"/>
                <a:cs typeface="+mn-cs"/>
              </a:rPr>
              <a:t>A document is a mixture of </a:t>
            </a:r>
            <a:r>
              <a:rPr kumimoji="0" lang="en-US" b="1" i="1" u="none" strike="noStrike" kern="1200" cap="none" spc="0" normalizeH="0" baseline="0" noProof="0" dirty="0" smtClean="0">
                <a:ln>
                  <a:noFill/>
                </a:ln>
                <a:solidFill>
                  <a:schemeClr val="tx1"/>
                </a:solidFill>
                <a:effectLst/>
                <a:uLnTx/>
                <a:uFillTx/>
                <a:latin typeface="+mn-lt"/>
                <a:ea typeface="+mn-ea"/>
                <a:cs typeface="+mn-cs"/>
              </a:rPr>
              <a:t>latent </a:t>
            </a:r>
            <a:r>
              <a:rPr kumimoji="0" lang="en-US" b="1" i="0" u="none" strike="noStrike" kern="1200" cap="none" spc="0" normalizeH="0" baseline="0" noProof="0" dirty="0" smtClean="0">
                <a:ln>
                  <a:noFill/>
                </a:ln>
                <a:solidFill>
                  <a:schemeClr val="tx1"/>
                </a:solidFill>
                <a:effectLst/>
                <a:uLnTx/>
                <a:uFillTx/>
                <a:latin typeface="+mn-lt"/>
                <a:ea typeface="+mn-ea"/>
                <a:cs typeface="+mn-cs"/>
              </a:rPr>
              <a:t>sentiment</a:t>
            </a:r>
            <a:r>
              <a:rPr lang="en-US" dirty="0" smtClean="0"/>
              <a:t> [1][2]</a:t>
            </a: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pPr marL="742950" lvl="1" indent="-285750">
              <a:spcBef>
                <a:spcPct val="20000"/>
              </a:spcBef>
              <a:buFont typeface="Arial" pitchFamily="34" charset="0"/>
              <a:buChar char="–"/>
            </a:pPr>
            <a:r>
              <a:rPr kumimoji="0" lang="en-US" b="0" i="0" u="none" strike="noStrike" kern="1200" cap="none" spc="0" normalizeH="0" baseline="0" noProof="0" dirty="0" smtClean="0">
                <a:ln>
                  <a:noFill/>
                </a:ln>
                <a:solidFill>
                  <a:schemeClr val="tx1"/>
                </a:solidFill>
                <a:effectLst/>
                <a:uLnTx/>
                <a:uFillTx/>
                <a:latin typeface="+mn-lt"/>
                <a:ea typeface="+mn-ea"/>
                <a:cs typeface="+mn-cs"/>
              </a:rPr>
              <a:t>Each sentiment is a mixture of </a:t>
            </a:r>
            <a:r>
              <a:rPr kumimoji="0" lang="en-US" b="1" i="1" u="none" strike="noStrike" kern="1200" cap="none" spc="0" normalizeH="0" baseline="0" noProof="0" dirty="0" smtClean="0">
                <a:ln>
                  <a:noFill/>
                </a:ln>
                <a:solidFill>
                  <a:schemeClr val="tx1"/>
                </a:solidFill>
                <a:effectLst/>
                <a:uLnTx/>
                <a:uFillTx/>
                <a:latin typeface="+mn-lt"/>
                <a:ea typeface="+mn-ea"/>
                <a:cs typeface="+mn-cs"/>
              </a:rPr>
              <a:t>latent topics </a:t>
            </a:r>
            <a:r>
              <a:rPr lang="en-US" dirty="0" smtClean="0"/>
              <a:t>[1][2]</a:t>
            </a: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Given the </a:t>
            </a:r>
            <a:r>
              <a:rPr kumimoji="0" lang="en-US" b="1" i="1" u="none" strike="noStrike" kern="1200" cap="none" spc="0" normalizeH="0" baseline="0" noProof="0" dirty="0" smtClean="0">
                <a:ln>
                  <a:noFill/>
                </a:ln>
                <a:solidFill>
                  <a:schemeClr val="tx1"/>
                </a:solidFill>
                <a:effectLst/>
                <a:uLnTx/>
                <a:uFillTx/>
                <a:latin typeface="+mn-lt"/>
                <a:ea typeface="+mn-ea"/>
                <a:cs typeface="+mn-cs"/>
              </a:rPr>
              <a:t>sentiment label,</a:t>
            </a:r>
            <a:r>
              <a:rPr kumimoji="0" lang="en-US" b="0" i="0" u="none" strike="noStrike" kern="1200" cap="none" spc="0" normalizeH="0" baseline="0" noProof="0" dirty="0" smtClean="0">
                <a:ln>
                  <a:noFill/>
                </a:ln>
                <a:solidFill>
                  <a:schemeClr val="tx1"/>
                </a:solidFill>
                <a:effectLst/>
                <a:uLnTx/>
                <a:uFillTx/>
                <a:latin typeface="+mn-lt"/>
                <a:ea typeface="+mn-ea"/>
                <a:cs typeface="+mn-cs"/>
              </a:rPr>
              <a:t> selection of the topics are </a:t>
            </a:r>
          </a:p>
          <a:p>
            <a:pPr marL="742950" marR="0" lvl="1" indent="-285750" algn="l" defTabSz="914400" rtl="0" eaLnBrk="1" fontAlgn="auto" latinLnBrk="0" hangingPunct="1">
              <a:lnSpc>
                <a:spcPct val="100000"/>
              </a:lnSpc>
              <a:spcBef>
                <a:spcPct val="20000"/>
              </a:spcBef>
              <a:spcAft>
                <a:spcPts val="0"/>
              </a:spcAft>
              <a:buClrTx/>
              <a:buSzTx/>
              <a:tabLst/>
              <a:defRPr/>
            </a:pPr>
            <a:r>
              <a:rPr lang="en-US" dirty="0" smtClean="0"/>
              <a:t>       </a:t>
            </a:r>
            <a:r>
              <a:rPr kumimoji="0" lang="en-US" b="1" i="1" u="none" strike="noStrike" kern="1200" cap="none" spc="0" normalizeH="0" baseline="0" noProof="0" dirty="0" smtClean="0">
                <a:ln>
                  <a:noFill/>
                </a:ln>
                <a:solidFill>
                  <a:schemeClr val="tx1"/>
                </a:solidFill>
                <a:effectLst/>
                <a:uLnTx/>
                <a:uFillTx/>
                <a:latin typeface="+mn-lt"/>
                <a:ea typeface="+mn-ea"/>
                <a:cs typeface="+mn-cs"/>
              </a:rPr>
              <a:t>independent</a:t>
            </a:r>
            <a:r>
              <a:rPr kumimoji="0" lang="en-US" b="0" i="0" u="none" strike="noStrike" kern="1200" cap="none" spc="0" normalizeH="0" baseline="0" noProof="0" dirty="0" smtClean="0">
                <a:ln>
                  <a:noFill/>
                </a:ln>
                <a:solidFill>
                  <a:schemeClr val="tx1"/>
                </a:solidFill>
                <a:effectLst/>
                <a:uLnTx/>
                <a:uFillTx/>
                <a:latin typeface="+mn-lt"/>
                <a:ea typeface="+mn-ea"/>
                <a:cs typeface="+mn-cs"/>
              </a:rPr>
              <a:t> over words [1][2]</a:t>
            </a:r>
          </a:p>
        </p:txBody>
      </p:sp>
      <p:sp>
        <p:nvSpPr>
          <p:cNvPr id="31" name="Title 1"/>
          <p:cNvSpPr>
            <a:spLocks noGrp="1"/>
          </p:cNvSpPr>
          <p:nvPr>
            <p:ph type="title"/>
          </p:nvPr>
        </p:nvSpPr>
        <p:spPr>
          <a:xfrm>
            <a:off x="0" y="685800"/>
            <a:ext cx="8229600" cy="838200"/>
          </a:xfrm>
        </p:spPr>
        <p:txBody>
          <a:bodyPr>
            <a:normAutofit/>
          </a:bodyPr>
          <a:lstStyle/>
          <a:p>
            <a:pPr algn="l"/>
            <a:r>
              <a:rPr lang="en-US" sz="2200" dirty="0" smtClean="0"/>
              <a:t>Sentiment-Topic Models : Assumptions</a:t>
            </a:r>
          </a:p>
        </p:txBody>
      </p:sp>
      <p:sp>
        <p:nvSpPr>
          <p:cNvPr id="36" name="Rectangle 35"/>
          <p:cNvSpPr/>
          <p:nvPr/>
        </p:nvSpPr>
        <p:spPr>
          <a:xfrm>
            <a:off x="76200" y="2743200"/>
            <a:ext cx="6400800" cy="3657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endParaRPr lang="en-US" b="1" dirty="0" smtClean="0">
              <a:solidFill>
                <a:schemeClr val="tx1"/>
              </a:solidFill>
            </a:endParaRPr>
          </a:p>
          <a:p>
            <a:pPr>
              <a:buNone/>
            </a:pPr>
            <a:endParaRPr lang="en-US" b="1" dirty="0" smtClean="0">
              <a:solidFill>
                <a:schemeClr val="tx1"/>
              </a:solidFill>
            </a:endParaRPr>
          </a:p>
          <a:p>
            <a:pPr>
              <a:buNone/>
            </a:pPr>
            <a:r>
              <a:rPr lang="en-US" b="1" dirty="0" smtClean="0">
                <a:solidFill>
                  <a:schemeClr val="tx1"/>
                </a:solidFill>
              </a:rPr>
              <a:t>By: </a:t>
            </a:r>
            <a:r>
              <a:rPr lang="en-US" dirty="0" smtClean="0">
                <a:solidFill>
                  <a:schemeClr val="tx1"/>
                </a:solidFill>
              </a:rPr>
              <a:t>Kindle Customer                                         Date: June 25, 2014</a:t>
            </a:r>
          </a:p>
          <a:p>
            <a:pPr>
              <a:buNone/>
            </a:pPr>
            <a:r>
              <a:rPr lang="en-US" dirty="0" smtClean="0">
                <a:solidFill>
                  <a:schemeClr val="tx1"/>
                </a:solidFill>
              </a:rPr>
              <a:t>I especially like its portability (3 pounds with a </a:t>
            </a:r>
            <a:r>
              <a:rPr lang="en-US" dirty="0" smtClean="0">
                <a:solidFill>
                  <a:srgbClr val="FF0000"/>
                </a:solidFill>
              </a:rPr>
              <a:t>small</a:t>
            </a:r>
            <a:endParaRPr lang="en-US" dirty="0" smtClean="0">
              <a:solidFill>
                <a:schemeClr val="tx1"/>
              </a:solidFill>
            </a:endParaRPr>
          </a:p>
          <a:p>
            <a:pPr>
              <a:buNone/>
            </a:pPr>
            <a:r>
              <a:rPr lang="en-US" dirty="0" smtClean="0">
                <a:solidFill>
                  <a:schemeClr val="tx1"/>
                </a:solidFill>
              </a:rPr>
              <a:t>footprint) and the speed of its </a:t>
            </a:r>
            <a:r>
              <a:rPr lang="en-US" dirty="0" smtClean="0">
                <a:solidFill>
                  <a:srgbClr val="00B050"/>
                </a:solidFill>
              </a:rPr>
              <a:t>solid</a:t>
            </a:r>
            <a:r>
              <a:rPr lang="en-US" dirty="0" smtClean="0">
                <a:solidFill>
                  <a:schemeClr val="tx1"/>
                </a:solidFill>
              </a:rPr>
              <a:t> state drive. When it come</a:t>
            </a:r>
          </a:p>
          <a:p>
            <a:pPr>
              <a:buNone/>
            </a:pPr>
            <a:r>
              <a:rPr lang="en-US" dirty="0" smtClean="0">
                <a:solidFill>
                  <a:schemeClr val="tx1"/>
                </a:solidFill>
              </a:rPr>
              <a:t>looks you have to give it to the </a:t>
            </a:r>
            <a:r>
              <a:rPr lang="en-US" dirty="0" err="1" smtClean="0">
                <a:solidFill>
                  <a:schemeClr val="tx1"/>
                </a:solidFill>
              </a:rPr>
              <a:t>Inspiron</a:t>
            </a:r>
            <a:r>
              <a:rPr lang="en-US" dirty="0" smtClean="0">
                <a:solidFill>
                  <a:schemeClr val="tx1"/>
                </a:solidFill>
              </a:rPr>
              <a:t>. It definitely has the </a:t>
            </a:r>
          </a:p>
          <a:p>
            <a:pPr>
              <a:buNone/>
            </a:pPr>
            <a:r>
              <a:rPr lang="en-US" dirty="0" smtClean="0">
                <a:solidFill>
                  <a:srgbClr val="FFC000"/>
                </a:solidFill>
              </a:rPr>
              <a:t>sleek</a:t>
            </a:r>
            <a:r>
              <a:rPr lang="en-US" dirty="0" smtClean="0"/>
              <a:t> </a:t>
            </a:r>
            <a:r>
              <a:rPr lang="en-US" dirty="0" smtClean="0">
                <a:solidFill>
                  <a:srgbClr val="00B050"/>
                </a:solidFill>
              </a:rPr>
              <a:t>look</a:t>
            </a:r>
            <a:r>
              <a:rPr lang="en-US" dirty="0" smtClean="0">
                <a:solidFill>
                  <a:schemeClr val="tx1"/>
                </a:solidFill>
              </a:rPr>
              <a:t> of an </a:t>
            </a:r>
            <a:r>
              <a:rPr lang="en-US" dirty="0" err="1" smtClean="0">
                <a:solidFill>
                  <a:schemeClr val="tx1"/>
                </a:solidFill>
              </a:rPr>
              <a:t>ultrabook</a:t>
            </a:r>
            <a:r>
              <a:rPr lang="en-US" dirty="0" smtClean="0">
                <a:solidFill>
                  <a:schemeClr val="tx1"/>
                </a:solidFill>
              </a:rPr>
              <a:t> . The combination of brushed aluminum</a:t>
            </a:r>
          </a:p>
          <a:p>
            <a:pPr>
              <a:buNone/>
            </a:pPr>
            <a:r>
              <a:rPr lang="en-US" dirty="0" smtClean="0">
                <a:solidFill>
                  <a:schemeClr val="tx1"/>
                </a:solidFill>
              </a:rPr>
              <a:t>with black trim, keys and bezel make for a very classy, </a:t>
            </a:r>
          </a:p>
          <a:p>
            <a:pPr>
              <a:buNone/>
            </a:pPr>
            <a:r>
              <a:rPr lang="en-US" dirty="0" smtClean="0">
                <a:solidFill>
                  <a:schemeClr val="tx1"/>
                </a:solidFill>
              </a:rPr>
              <a:t>“corporate” presence. The</a:t>
            </a:r>
            <a:r>
              <a:rPr lang="en-US" dirty="0" smtClean="0"/>
              <a:t> </a:t>
            </a:r>
            <a:r>
              <a:rPr lang="en-US" dirty="0" smtClean="0">
                <a:solidFill>
                  <a:srgbClr val="FFC000"/>
                </a:solidFill>
              </a:rPr>
              <a:t>fit</a:t>
            </a:r>
            <a:r>
              <a:rPr lang="en-US" dirty="0" smtClean="0"/>
              <a:t> </a:t>
            </a:r>
            <a:r>
              <a:rPr lang="en-US" dirty="0" smtClean="0">
                <a:solidFill>
                  <a:schemeClr val="tx1"/>
                </a:solidFill>
              </a:rPr>
              <a:t>and finish are first </a:t>
            </a:r>
          </a:p>
          <a:p>
            <a:pPr>
              <a:buNone/>
            </a:pPr>
            <a:r>
              <a:rPr lang="en-US" dirty="0" smtClean="0">
                <a:solidFill>
                  <a:schemeClr val="tx1"/>
                </a:solidFill>
              </a:rPr>
              <a:t>rate. However, the </a:t>
            </a:r>
            <a:r>
              <a:rPr lang="en-US" dirty="0" smtClean="0">
                <a:solidFill>
                  <a:srgbClr val="00B050"/>
                </a:solidFill>
              </a:rPr>
              <a:t>sound</a:t>
            </a:r>
            <a:r>
              <a:rPr lang="en-US" dirty="0" smtClean="0"/>
              <a:t> </a:t>
            </a:r>
            <a:r>
              <a:rPr lang="en-US" dirty="0" smtClean="0">
                <a:solidFill>
                  <a:schemeClr val="tx2">
                    <a:lumMod val="60000"/>
                    <a:lumOff val="40000"/>
                  </a:schemeClr>
                </a:solidFill>
              </a:rPr>
              <a:t>sucks</a:t>
            </a:r>
            <a:r>
              <a:rPr lang="en-US" dirty="0" smtClean="0"/>
              <a:t> .</a:t>
            </a:r>
            <a:r>
              <a:rPr lang="en-US" dirty="0" smtClean="0">
                <a:solidFill>
                  <a:schemeClr val="tx1"/>
                </a:solidFill>
              </a:rPr>
              <a:t> I have owned 10 notebook </a:t>
            </a:r>
          </a:p>
          <a:p>
            <a:pPr>
              <a:buNone/>
            </a:pPr>
            <a:r>
              <a:rPr lang="en-US" dirty="0" smtClean="0">
                <a:solidFill>
                  <a:schemeClr val="tx1"/>
                </a:solidFill>
              </a:rPr>
              <a:t>and laptop </a:t>
            </a:r>
            <a:r>
              <a:rPr lang="en-US" dirty="0" smtClean="0">
                <a:solidFill>
                  <a:srgbClr val="FF0000"/>
                </a:solidFill>
              </a:rPr>
              <a:t>computers</a:t>
            </a:r>
            <a:r>
              <a:rPr lang="en-US" dirty="0" smtClean="0">
                <a:solidFill>
                  <a:schemeClr val="tx1"/>
                </a:solidFill>
              </a:rPr>
              <a:t> over the past two decades and this </a:t>
            </a:r>
          </a:p>
          <a:p>
            <a:pPr>
              <a:buNone/>
            </a:pPr>
            <a:r>
              <a:rPr lang="en-US" dirty="0" err="1" smtClean="0">
                <a:solidFill>
                  <a:schemeClr val="tx1"/>
                </a:solidFill>
              </a:rPr>
              <a:t>Inspiron</a:t>
            </a:r>
            <a:r>
              <a:rPr lang="en-US" dirty="0" smtClean="0">
                <a:solidFill>
                  <a:schemeClr val="tx1"/>
                </a:solidFill>
              </a:rPr>
              <a:t> has the</a:t>
            </a:r>
            <a:r>
              <a:rPr lang="en-US" dirty="0" smtClean="0"/>
              <a:t> </a:t>
            </a:r>
            <a:r>
              <a:rPr lang="en-US" dirty="0" smtClean="0">
                <a:solidFill>
                  <a:srgbClr val="00B050"/>
                </a:solidFill>
              </a:rPr>
              <a:t>worst</a:t>
            </a:r>
            <a:r>
              <a:rPr lang="en-US" dirty="0" smtClean="0"/>
              <a:t> </a:t>
            </a:r>
            <a:r>
              <a:rPr lang="en-US" dirty="0" smtClean="0">
                <a:solidFill>
                  <a:srgbClr val="00B050"/>
                </a:solidFill>
              </a:rPr>
              <a:t>sound</a:t>
            </a:r>
            <a:r>
              <a:rPr lang="en-US" dirty="0" smtClean="0"/>
              <a:t> </a:t>
            </a:r>
            <a:r>
              <a:rPr lang="en-US" dirty="0" smtClean="0">
                <a:solidFill>
                  <a:schemeClr val="tx1"/>
                </a:solidFill>
              </a:rPr>
              <a:t>of any before it.  It is </a:t>
            </a:r>
            <a:r>
              <a:rPr lang="en-US" dirty="0" smtClean="0">
                <a:solidFill>
                  <a:srgbClr val="FF0000"/>
                </a:solidFill>
              </a:rPr>
              <a:t>weak</a:t>
            </a:r>
            <a:r>
              <a:rPr lang="en-US" dirty="0" smtClean="0">
                <a:solidFill>
                  <a:schemeClr val="tx1"/>
                </a:solidFill>
              </a:rPr>
              <a:t>, tinny </a:t>
            </a:r>
          </a:p>
          <a:p>
            <a:pPr>
              <a:buNone/>
            </a:pPr>
            <a:r>
              <a:rPr lang="en-US" dirty="0" smtClean="0">
                <a:solidFill>
                  <a:schemeClr val="tx1"/>
                </a:solidFill>
              </a:rPr>
              <a:t>and what </a:t>
            </a:r>
            <a:r>
              <a:rPr lang="en-US" dirty="0" smtClean="0">
                <a:solidFill>
                  <a:srgbClr val="FFC000"/>
                </a:solidFill>
              </a:rPr>
              <a:t>low</a:t>
            </a:r>
            <a:r>
              <a:rPr lang="en-US" dirty="0" smtClean="0"/>
              <a:t> </a:t>
            </a:r>
            <a:r>
              <a:rPr lang="en-US" dirty="0" smtClean="0">
                <a:solidFill>
                  <a:schemeClr val="tx1"/>
                </a:solidFill>
              </a:rPr>
              <a:t>end it has is muddy and indistinct. While we’ve </a:t>
            </a:r>
          </a:p>
          <a:p>
            <a:pPr>
              <a:buNone/>
            </a:pPr>
            <a:r>
              <a:rPr lang="en-US" dirty="0" smtClean="0">
                <a:solidFill>
                  <a:schemeClr val="tx1"/>
                </a:solidFill>
              </a:rPr>
              <a:t>all come to expect pretty lousy </a:t>
            </a:r>
            <a:r>
              <a:rPr lang="en-US" dirty="0" smtClean="0">
                <a:solidFill>
                  <a:srgbClr val="00B050"/>
                </a:solidFill>
              </a:rPr>
              <a:t>sound</a:t>
            </a:r>
            <a:r>
              <a:rPr lang="en-US" dirty="0" smtClean="0"/>
              <a:t> </a:t>
            </a:r>
            <a:r>
              <a:rPr lang="en-US" dirty="0" smtClean="0">
                <a:solidFill>
                  <a:schemeClr val="tx1"/>
                </a:solidFill>
              </a:rPr>
              <a:t>from notebooks, this</a:t>
            </a:r>
          </a:p>
          <a:p>
            <a:pPr>
              <a:buNone/>
            </a:pPr>
            <a:r>
              <a:rPr lang="en-US" dirty="0" smtClean="0">
                <a:solidFill>
                  <a:schemeClr val="tx1"/>
                </a:solidFill>
              </a:rPr>
              <a:t> is subpar even considering those </a:t>
            </a:r>
            <a:r>
              <a:rPr lang="en-US" dirty="0" smtClean="0">
                <a:solidFill>
                  <a:srgbClr val="FFC000"/>
                </a:solidFill>
              </a:rPr>
              <a:t>low</a:t>
            </a:r>
            <a:r>
              <a:rPr lang="en-US" dirty="0" smtClean="0"/>
              <a:t> </a:t>
            </a:r>
            <a:r>
              <a:rPr lang="en-US" dirty="0" smtClean="0">
                <a:solidFill>
                  <a:schemeClr val="tx1"/>
                </a:solidFill>
              </a:rPr>
              <a:t>standards.</a:t>
            </a:r>
          </a:p>
          <a:p>
            <a:pPr>
              <a:buNone/>
            </a:pPr>
            <a:endParaRPr lang="en-US" dirty="0" smtClean="0"/>
          </a:p>
          <a:p>
            <a:pPr algn="ctr"/>
            <a:endParaRPr lang="en-US" dirty="0">
              <a:solidFill>
                <a:schemeClr val="tx1"/>
              </a:solidFill>
            </a:endParaRPr>
          </a:p>
        </p:txBody>
      </p:sp>
      <p:sp>
        <p:nvSpPr>
          <p:cNvPr id="37" name="TextBox 36"/>
          <p:cNvSpPr txBox="1"/>
          <p:nvPr/>
        </p:nvSpPr>
        <p:spPr>
          <a:xfrm>
            <a:off x="4229100" y="4114800"/>
            <a:ext cx="4876800" cy="2677656"/>
          </a:xfrm>
          <a:prstGeom prst="rect">
            <a:avLst/>
          </a:prstGeom>
          <a:solidFill>
            <a:srgbClr val="FFFF00"/>
          </a:solidFill>
        </p:spPr>
        <p:txBody>
          <a:bodyPr wrap="square" rtlCol="0">
            <a:spAutoFit/>
          </a:bodyPr>
          <a:lstStyle/>
          <a:p>
            <a:r>
              <a:rPr lang="en-US" sz="2400" dirty="0" smtClean="0">
                <a:solidFill>
                  <a:srgbClr val="FF0000"/>
                </a:solidFill>
              </a:rPr>
              <a:t>Limitations</a:t>
            </a:r>
          </a:p>
          <a:p>
            <a:r>
              <a:rPr lang="en-US" sz="2400" dirty="0" smtClean="0"/>
              <a:t>Sentence is </a:t>
            </a:r>
            <a:r>
              <a:rPr lang="en-US" sz="2400" b="1" dirty="0" smtClean="0"/>
              <a:t>structured</a:t>
            </a:r>
            <a:r>
              <a:rPr lang="en-US" sz="2400" dirty="0" smtClean="0"/>
              <a:t> &amp; </a:t>
            </a:r>
            <a:r>
              <a:rPr lang="en-US" sz="2400" b="1" dirty="0" smtClean="0"/>
              <a:t>coherent</a:t>
            </a:r>
          </a:p>
          <a:p>
            <a:pPr marL="457200" indent="-457200">
              <a:buAutoNum type="arabicPeriod"/>
            </a:pPr>
            <a:r>
              <a:rPr lang="en-US" sz="2400" b="1" dirty="0" smtClean="0"/>
              <a:t>Topic independency assumption fails to capture </a:t>
            </a:r>
            <a:r>
              <a:rPr lang="en-US" sz="2400" b="1" i="1" dirty="0" smtClean="0"/>
              <a:t>topic coherence</a:t>
            </a:r>
          </a:p>
          <a:p>
            <a:pPr marL="457200" indent="-457200">
              <a:buAutoNum type="arabicPeriod"/>
            </a:pPr>
            <a:r>
              <a:rPr lang="en-US" sz="2400" b="1" dirty="0" smtClean="0"/>
              <a:t>Sentence independency assumptions cannot handle </a:t>
            </a:r>
            <a:r>
              <a:rPr lang="en-US" sz="2400" b="1" i="1" dirty="0" smtClean="0"/>
              <a:t>sentiment consistency</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blinds(horizontal)">
                                      <p:cBhvr>
                                        <p:cTn id="15" dur="500"/>
                                        <p:tgtEl>
                                          <p:spTgt spid="36"/>
                                        </p:tgtEl>
                                      </p:cBhvr>
                                    </p:animEffect>
                                  </p:childTnLst>
                                </p:cTn>
                              </p:par>
                              <p:par>
                                <p:cTn id="16" presetID="3" presetClass="entr" presetSubtype="10" fill="hold" grpId="1"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linds(horizontal)">
                                      <p:cBhvr>
                                        <p:cTn id="18" dur="500"/>
                                        <p:tgtEl>
                                          <p:spTgt spid="17"/>
                                        </p:tgtEl>
                                      </p:cBhvr>
                                    </p:animEffect>
                                  </p:childTnLst>
                                </p:cTn>
                              </p:par>
                              <p:par>
                                <p:cTn id="19" presetID="3" presetClass="entr" presetSubtype="1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linds(horizontal)">
                                      <p:cBhvr>
                                        <p:cTn id="21" dur="500"/>
                                        <p:tgtEl>
                                          <p:spTgt spid="22"/>
                                        </p:tgtEl>
                                      </p:cBhvr>
                                    </p:animEffect>
                                  </p:childTnLst>
                                </p:cTn>
                              </p:par>
                              <p:par>
                                <p:cTn id="22" presetID="3" presetClass="entr" presetSubtype="1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linds(horizontal)">
                                      <p:cBhvr>
                                        <p:cTn id="24" dur="500"/>
                                        <p:tgtEl>
                                          <p:spTgt spid="23"/>
                                        </p:tgtEl>
                                      </p:cBhvr>
                                    </p:animEffect>
                                  </p:childTnLst>
                                </p:cTn>
                              </p:par>
                              <p:par>
                                <p:cTn id="25" presetID="3" presetClass="entr" presetSubtype="1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linds(horizontal)">
                                      <p:cBhvr>
                                        <p:cTn id="27" dur="500"/>
                                        <p:tgtEl>
                                          <p:spTgt spid="18"/>
                                        </p:tgtEl>
                                      </p:cBhvr>
                                    </p:animEffect>
                                  </p:childTnLst>
                                </p:cTn>
                              </p:par>
                              <p:par>
                                <p:cTn id="28" presetID="3" presetClass="entr" presetSubtype="1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linds(horizontal)">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blinds(horizontal)">
                                      <p:cBhvr>
                                        <p:cTn id="35" dur="500"/>
                                        <p:tgtEl>
                                          <p:spTgt spid="21"/>
                                        </p:tgtEl>
                                      </p:cBhvr>
                                    </p:animEffect>
                                  </p:childTnLst>
                                </p:cTn>
                              </p:par>
                              <p:par>
                                <p:cTn id="36" presetID="3" presetClass="entr" presetSubtype="10"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blinds(horizontal)">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blinds(horizontal)">
                                      <p:cBhvr>
                                        <p:cTn id="4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1"/>
      <p:bldP spid="20" grpId="0"/>
      <p:bldP spid="31" grpId="0"/>
      <p:bldP spid="3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ontent Placeholder 2"/>
          <p:cNvSpPr>
            <a:spLocks noGrp="1"/>
          </p:cNvSpPr>
          <p:nvPr>
            <p:ph idx="1"/>
          </p:nvPr>
        </p:nvSpPr>
        <p:spPr>
          <a:xfrm>
            <a:off x="457200" y="1600200"/>
            <a:ext cx="8229600" cy="4525963"/>
          </a:xfrm>
        </p:spPr>
        <p:txBody>
          <a:bodyPr>
            <a:normAutofit/>
          </a:bodyPr>
          <a:lstStyle/>
          <a:p>
            <a:r>
              <a:rPr lang="en-US" dirty="0" smtClean="0"/>
              <a:t>Assumptions</a:t>
            </a:r>
          </a:p>
          <a:p>
            <a:pPr lvl="1"/>
            <a:r>
              <a:rPr lang="en-US" sz="2400" dirty="0" smtClean="0"/>
              <a:t> </a:t>
            </a:r>
            <a:r>
              <a:rPr lang="en-US" dirty="0" smtClean="0"/>
              <a:t>Sentence is the basic </a:t>
            </a:r>
            <a:r>
              <a:rPr lang="en-US" b="1" dirty="0" smtClean="0"/>
              <a:t>structure</a:t>
            </a:r>
            <a:r>
              <a:rPr lang="en-US" dirty="0" smtClean="0"/>
              <a:t> unit</a:t>
            </a:r>
          </a:p>
          <a:p>
            <a:pPr lvl="1"/>
            <a:r>
              <a:rPr lang="en-US" dirty="0" smtClean="0"/>
              <a:t> All the words in a sentence share the </a:t>
            </a:r>
            <a:r>
              <a:rPr lang="en-US" b="1" dirty="0" smtClean="0"/>
              <a:t>same</a:t>
            </a:r>
            <a:r>
              <a:rPr lang="en-US" dirty="0" smtClean="0"/>
              <a:t> topic</a:t>
            </a:r>
          </a:p>
          <a:p>
            <a:pPr lvl="2"/>
            <a:r>
              <a:rPr lang="en-US" dirty="0" smtClean="0"/>
              <a:t>Enforces </a:t>
            </a:r>
            <a:r>
              <a:rPr lang="en-US" b="1" i="1" dirty="0" smtClean="0"/>
              <a:t>topic </a:t>
            </a:r>
            <a:r>
              <a:rPr lang="en-US" b="1" i="1" dirty="0" smtClean="0"/>
              <a:t>coherence</a:t>
            </a:r>
            <a:endParaRPr lang="en-US" b="1" i="1" dirty="0" smtClean="0"/>
          </a:p>
          <a:p>
            <a:pPr lvl="1"/>
            <a:r>
              <a:rPr lang="en-US" dirty="0" smtClean="0"/>
              <a:t>Topic and sentiment of </a:t>
            </a:r>
            <a:r>
              <a:rPr lang="en-US" b="1" i="1" dirty="0" smtClean="0"/>
              <a:t>current</a:t>
            </a:r>
            <a:r>
              <a:rPr lang="en-US" dirty="0" smtClean="0"/>
              <a:t> sentence </a:t>
            </a:r>
            <a:r>
              <a:rPr lang="en-US" b="1" i="1" dirty="0" smtClean="0"/>
              <a:t>influence</a:t>
            </a:r>
            <a:r>
              <a:rPr lang="en-US" dirty="0" smtClean="0"/>
              <a:t> the topic and sentiment of the </a:t>
            </a:r>
            <a:r>
              <a:rPr lang="en-US" b="1" i="1" dirty="0" smtClean="0"/>
              <a:t>next</a:t>
            </a:r>
            <a:r>
              <a:rPr lang="en-US" dirty="0" smtClean="0"/>
              <a:t> sentence </a:t>
            </a:r>
          </a:p>
          <a:p>
            <a:pPr lvl="2"/>
            <a:r>
              <a:rPr lang="en-US" dirty="0" smtClean="0"/>
              <a:t>Enhances </a:t>
            </a:r>
            <a:r>
              <a:rPr lang="en-US" b="1" i="1" dirty="0" smtClean="0"/>
              <a:t>topic coherence</a:t>
            </a:r>
          </a:p>
          <a:p>
            <a:pPr lvl="2"/>
            <a:r>
              <a:rPr lang="en-US" dirty="0" smtClean="0"/>
              <a:t>Captures </a:t>
            </a:r>
            <a:r>
              <a:rPr lang="en-US" b="1" i="1" dirty="0" smtClean="0"/>
              <a:t>sentiment consistency </a:t>
            </a:r>
          </a:p>
          <a:p>
            <a:pPr lvl="2"/>
            <a:endParaRPr lang="en-US" b="1" i="1" dirty="0" smtClean="0"/>
          </a:p>
          <a:p>
            <a:pPr lvl="1">
              <a:buNone/>
            </a:pPr>
            <a:endParaRPr lang="en-US" b="1" dirty="0"/>
          </a:p>
        </p:txBody>
      </p:sp>
      <p:sp>
        <p:nvSpPr>
          <p:cNvPr id="13" name="Title 1"/>
          <p:cNvSpPr>
            <a:spLocks noGrp="1"/>
          </p:cNvSpPr>
          <p:nvPr>
            <p:ph type="title"/>
          </p:nvPr>
        </p:nvSpPr>
        <p:spPr>
          <a:xfrm>
            <a:off x="-76200" y="685800"/>
            <a:ext cx="8229600" cy="1143000"/>
          </a:xfrm>
        </p:spPr>
        <p:txBody>
          <a:bodyPr/>
          <a:lstStyle/>
          <a:p>
            <a:r>
              <a:rPr lang="en-US" dirty="0" smtClean="0"/>
              <a:t>Hidden Topic Sentiment Model</a:t>
            </a:r>
            <a:endParaRPr lang="en-US" dirty="0"/>
          </a:p>
        </p:txBody>
      </p:sp>
      <p:sp>
        <p:nvSpPr>
          <p:cNvPr id="14" name="Slide Number Placeholder 13"/>
          <p:cNvSpPr>
            <a:spLocks noGrp="1"/>
          </p:cNvSpPr>
          <p:nvPr>
            <p:ph type="sldNum" sz="quarter" idx="12"/>
          </p:nvPr>
        </p:nvSpPr>
        <p:spPr/>
        <p:txBody>
          <a:bodyPr/>
          <a:lstStyle/>
          <a:p>
            <a:fld id="{B6F15528-21DE-4FAA-801E-634DDDAF4B2B}" type="slidenum">
              <a:rPr lang="en-US" smtClean="0"/>
              <a:pPr/>
              <a:t>4</a:t>
            </a:fld>
            <a:endParaRPr lang="en-US"/>
          </a:p>
        </p:txBody>
      </p:sp>
      <p:sp>
        <p:nvSpPr>
          <p:cNvPr id="15" name="Content Placeholder 2"/>
          <p:cNvSpPr txBox="1">
            <a:spLocks/>
          </p:cNvSpPr>
          <p:nvPr/>
        </p:nvSpPr>
        <p:spPr>
          <a:xfrm>
            <a:off x="0" y="0"/>
            <a:ext cx="9144000" cy="838200"/>
          </a:xfrm>
          <a:prstGeom prst="rect">
            <a:avLst/>
          </a:prstGeom>
          <a:solidFill>
            <a:srgbClr val="F57E1B"/>
          </a:solidFill>
        </p:spPr>
        <p:txBody>
          <a:bodyPr vert="horz" lIns="91440" tIns="45720" rIns="91440" bIns="45720" rtlCol="0">
            <a:normAutofit/>
          </a:bodyPr>
          <a:lstStyle/>
          <a:p>
            <a:pPr lvl="0">
              <a:lnSpc>
                <a:spcPct val="170000"/>
              </a:lnSpc>
              <a:spcBef>
                <a:spcPct val="20000"/>
              </a:spcBef>
              <a:defRPr/>
            </a:pPr>
            <a:endParaRPr lang="en-US" sz="1500" dirty="0" smtClean="0"/>
          </a:p>
        </p:txBody>
      </p:sp>
      <p:sp>
        <p:nvSpPr>
          <p:cNvPr id="16" name="Rectangle 15"/>
          <p:cNvSpPr/>
          <p:nvPr/>
        </p:nvSpPr>
        <p:spPr>
          <a:xfrm>
            <a:off x="457200" y="76200"/>
            <a:ext cx="1318450" cy="506421"/>
          </a:xfrm>
          <a:prstGeom prst="rect">
            <a:avLst/>
          </a:prstGeom>
        </p:spPr>
        <p:txBody>
          <a:bodyPr wrap="square">
            <a:spAutoFit/>
          </a:bodyPr>
          <a:lstStyle/>
          <a:p>
            <a:pPr lvl="0">
              <a:lnSpc>
                <a:spcPct val="170000"/>
              </a:lnSpc>
              <a:spcBef>
                <a:spcPct val="20000"/>
              </a:spcBef>
              <a:defRPr/>
            </a:pPr>
            <a:r>
              <a:rPr lang="en-US" dirty="0" smtClean="0"/>
              <a:t>Motivation</a:t>
            </a:r>
          </a:p>
        </p:txBody>
      </p:sp>
      <p:sp>
        <p:nvSpPr>
          <p:cNvPr id="17" name="Rectangle 16"/>
          <p:cNvSpPr/>
          <p:nvPr/>
        </p:nvSpPr>
        <p:spPr>
          <a:xfrm>
            <a:off x="2057400" y="76200"/>
            <a:ext cx="1327864" cy="506421"/>
          </a:xfrm>
          <a:prstGeom prst="rect">
            <a:avLst/>
          </a:prstGeom>
        </p:spPr>
        <p:txBody>
          <a:bodyPr wrap="none">
            <a:spAutoFit/>
          </a:bodyPr>
          <a:lstStyle/>
          <a:p>
            <a:pPr lvl="0">
              <a:lnSpc>
                <a:spcPct val="170000"/>
              </a:lnSpc>
              <a:spcBef>
                <a:spcPct val="20000"/>
              </a:spcBef>
              <a:defRPr/>
            </a:pPr>
            <a:r>
              <a:rPr lang="en-US" dirty="0" smtClean="0"/>
              <a:t>Observation</a:t>
            </a:r>
          </a:p>
        </p:txBody>
      </p:sp>
      <p:sp>
        <p:nvSpPr>
          <p:cNvPr id="18" name="Rectangle 17"/>
          <p:cNvSpPr/>
          <p:nvPr/>
        </p:nvSpPr>
        <p:spPr>
          <a:xfrm>
            <a:off x="7543800" y="76200"/>
            <a:ext cx="1210588" cy="563231"/>
          </a:xfrm>
          <a:prstGeom prst="rect">
            <a:avLst/>
          </a:prstGeom>
        </p:spPr>
        <p:txBody>
          <a:bodyPr wrap="none">
            <a:spAutoFit/>
          </a:bodyPr>
          <a:lstStyle/>
          <a:p>
            <a:pPr lvl="0">
              <a:lnSpc>
                <a:spcPct val="170000"/>
              </a:lnSpc>
              <a:spcBef>
                <a:spcPct val="20000"/>
              </a:spcBef>
              <a:defRPr/>
            </a:pPr>
            <a:r>
              <a:rPr lang="en-US" dirty="0" smtClean="0"/>
              <a:t>Conclusion</a:t>
            </a:r>
          </a:p>
        </p:txBody>
      </p:sp>
      <p:sp>
        <p:nvSpPr>
          <p:cNvPr id="19" name="Rectangle 18"/>
          <p:cNvSpPr/>
          <p:nvPr/>
        </p:nvSpPr>
        <p:spPr>
          <a:xfrm>
            <a:off x="5791200" y="76200"/>
            <a:ext cx="1461885" cy="646331"/>
          </a:xfrm>
          <a:prstGeom prst="rect">
            <a:avLst/>
          </a:prstGeom>
        </p:spPr>
        <p:txBody>
          <a:bodyPr wrap="square">
            <a:spAutoFit/>
          </a:bodyPr>
          <a:lstStyle/>
          <a:p>
            <a:pPr lvl="0">
              <a:defRPr/>
            </a:pPr>
            <a:r>
              <a:rPr lang="en-US" dirty="0" smtClean="0"/>
              <a:t>Experimental </a:t>
            </a:r>
          </a:p>
          <a:p>
            <a:pPr lvl="0">
              <a:defRPr/>
            </a:pPr>
            <a:r>
              <a:rPr lang="en-US" dirty="0" smtClean="0"/>
              <a:t>Analysis</a:t>
            </a:r>
          </a:p>
        </p:txBody>
      </p:sp>
      <p:sp>
        <p:nvSpPr>
          <p:cNvPr id="20" name="Pentagon 19"/>
          <p:cNvSpPr/>
          <p:nvPr/>
        </p:nvSpPr>
        <p:spPr>
          <a:xfrm>
            <a:off x="3886200" y="76200"/>
            <a:ext cx="1524000" cy="533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Method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
                                            <p:txEl>
                                              <p:pRg st="2" end="2"/>
                                            </p:txEl>
                                          </p:spTgt>
                                        </p:tgtEl>
                                        <p:attrNameLst>
                                          <p:attrName>style.visibility</p:attrName>
                                        </p:attrNameLst>
                                      </p:cBhvr>
                                      <p:to>
                                        <p:strVal val="visible"/>
                                      </p:to>
                                    </p:set>
                                    <p:animEffect transition="in" filter="blinds(horizontal)">
                                      <p:cBhvr>
                                        <p:cTn id="7" dur="500"/>
                                        <p:tgtEl>
                                          <p:spTgt spid="25">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5">
                                            <p:txEl>
                                              <p:pRg st="3" end="3"/>
                                            </p:txEl>
                                          </p:spTgt>
                                        </p:tgtEl>
                                        <p:attrNameLst>
                                          <p:attrName>style.visibility</p:attrName>
                                        </p:attrNameLst>
                                      </p:cBhvr>
                                      <p:to>
                                        <p:strVal val="visible"/>
                                      </p:to>
                                    </p:set>
                                    <p:animEffect transition="in" filter="blinds(horizontal)">
                                      <p:cBhvr>
                                        <p:cTn id="10" dur="500"/>
                                        <p:tgtEl>
                                          <p:spTgt spid="25">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5">
                                            <p:txEl>
                                              <p:pRg st="4" end="4"/>
                                            </p:txEl>
                                          </p:spTgt>
                                        </p:tgtEl>
                                        <p:attrNameLst>
                                          <p:attrName>style.visibility</p:attrName>
                                        </p:attrNameLst>
                                      </p:cBhvr>
                                      <p:to>
                                        <p:strVal val="visible"/>
                                      </p:to>
                                    </p:set>
                                    <p:animEffect transition="in" filter="blinds(horizontal)">
                                      <p:cBhvr>
                                        <p:cTn id="15" dur="500"/>
                                        <p:tgtEl>
                                          <p:spTgt spid="25">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5">
                                            <p:txEl>
                                              <p:pRg st="5" end="5"/>
                                            </p:txEl>
                                          </p:spTgt>
                                        </p:tgtEl>
                                        <p:attrNameLst>
                                          <p:attrName>style.visibility</p:attrName>
                                        </p:attrNameLst>
                                      </p:cBhvr>
                                      <p:to>
                                        <p:strVal val="visible"/>
                                      </p:to>
                                    </p:set>
                                    <p:animEffect transition="in" filter="blinds(horizontal)">
                                      <p:cBhvr>
                                        <p:cTn id="18" dur="500"/>
                                        <p:tgtEl>
                                          <p:spTgt spid="25">
                                            <p:txEl>
                                              <p:pRg st="5" end="5"/>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5">
                                            <p:txEl>
                                              <p:pRg st="6" end="6"/>
                                            </p:txEl>
                                          </p:spTgt>
                                        </p:tgtEl>
                                        <p:attrNameLst>
                                          <p:attrName>style.visibility</p:attrName>
                                        </p:attrNameLst>
                                      </p:cBhvr>
                                      <p:to>
                                        <p:strVal val="visible"/>
                                      </p:to>
                                    </p:set>
                                    <p:animEffect transition="in" filter="blinds(horizontal)">
                                      <p:cBhvr>
                                        <p:cTn id="21" dur="500"/>
                                        <p:tgtEl>
                                          <p:spTgt spid="2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B6F15528-21DE-4FAA-801E-634DDDAF4B2B}" type="slidenum">
              <a:rPr lang="en-US" smtClean="0"/>
              <a:pPr/>
              <a:t>5</a:t>
            </a:fld>
            <a:endParaRPr lang="en-US" dirty="0"/>
          </a:p>
        </p:txBody>
      </p:sp>
      <p:sp>
        <p:nvSpPr>
          <p:cNvPr id="18" name="Rectangle 17"/>
          <p:cNvSpPr/>
          <p:nvPr/>
        </p:nvSpPr>
        <p:spPr>
          <a:xfrm>
            <a:off x="1143000" y="1295400"/>
            <a:ext cx="1143000" cy="1066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u="sng" dirty="0" smtClean="0">
                <a:solidFill>
                  <a:srgbClr val="00B050"/>
                </a:solidFill>
              </a:rPr>
              <a:t>Portability,+</a:t>
            </a:r>
          </a:p>
          <a:p>
            <a:pPr algn="ctr"/>
            <a:r>
              <a:rPr lang="en-US" sz="1500" dirty="0" smtClean="0">
                <a:solidFill>
                  <a:srgbClr val="00B050"/>
                </a:solidFill>
              </a:rPr>
              <a:t>Portability</a:t>
            </a:r>
          </a:p>
          <a:p>
            <a:pPr algn="ctr"/>
            <a:r>
              <a:rPr lang="en-US" sz="1500" dirty="0" smtClean="0">
                <a:solidFill>
                  <a:srgbClr val="00B050"/>
                </a:solidFill>
              </a:rPr>
              <a:t>Small</a:t>
            </a:r>
          </a:p>
          <a:p>
            <a:pPr algn="ctr"/>
            <a:r>
              <a:rPr lang="en-US" sz="1500" dirty="0" smtClean="0">
                <a:solidFill>
                  <a:schemeClr val="tx1"/>
                </a:solidFill>
              </a:rPr>
              <a:t>…</a:t>
            </a:r>
            <a:endParaRPr lang="en-US" sz="1500" dirty="0">
              <a:solidFill>
                <a:schemeClr val="tx1"/>
              </a:solidFill>
            </a:endParaRPr>
          </a:p>
        </p:txBody>
      </p:sp>
      <p:sp>
        <p:nvSpPr>
          <p:cNvPr id="21" name="Rectangle 20"/>
          <p:cNvSpPr/>
          <p:nvPr/>
        </p:nvSpPr>
        <p:spPr>
          <a:xfrm>
            <a:off x="2362200" y="1295400"/>
            <a:ext cx="1295400" cy="1066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u="sng" dirty="0" smtClean="0">
                <a:solidFill>
                  <a:schemeClr val="accent5">
                    <a:lumMod val="50000"/>
                  </a:schemeClr>
                </a:solidFill>
              </a:rPr>
              <a:t>Appearance,+</a:t>
            </a:r>
          </a:p>
          <a:p>
            <a:pPr algn="ctr"/>
            <a:r>
              <a:rPr lang="en-US" sz="1500" dirty="0" smtClean="0">
                <a:solidFill>
                  <a:schemeClr val="accent5">
                    <a:lumMod val="50000"/>
                  </a:schemeClr>
                </a:solidFill>
              </a:rPr>
              <a:t>look</a:t>
            </a:r>
          </a:p>
          <a:p>
            <a:pPr algn="ctr"/>
            <a:r>
              <a:rPr lang="en-US" sz="1500" dirty="0" smtClean="0">
                <a:solidFill>
                  <a:schemeClr val="accent5">
                    <a:lumMod val="50000"/>
                  </a:schemeClr>
                </a:solidFill>
              </a:rPr>
              <a:t>classy</a:t>
            </a:r>
          </a:p>
          <a:p>
            <a:pPr algn="ctr"/>
            <a:r>
              <a:rPr lang="en-US" sz="1500" dirty="0" smtClean="0">
                <a:solidFill>
                  <a:schemeClr val="accent5">
                    <a:lumMod val="50000"/>
                  </a:schemeClr>
                </a:solidFill>
              </a:rPr>
              <a:t>...</a:t>
            </a:r>
          </a:p>
        </p:txBody>
      </p:sp>
      <p:sp>
        <p:nvSpPr>
          <p:cNvPr id="22" name="Rectangle 21"/>
          <p:cNvSpPr/>
          <p:nvPr/>
        </p:nvSpPr>
        <p:spPr>
          <a:xfrm>
            <a:off x="3733800" y="1295400"/>
            <a:ext cx="990600" cy="1066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u="sng" dirty="0" smtClean="0">
                <a:solidFill>
                  <a:srgbClr val="FF0000"/>
                </a:solidFill>
              </a:rPr>
              <a:t>Sound,-</a:t>
            </a:r>
          </a:p>
          <a:p>
            <a:pPr algn="ctr"/>
            <a:r>
              <a:rPr lang="en-US" sz="1500" dirty="0" smtClean="0">
                <a:solidFill>
                  <a:srgbClr val="FF0000"/>
                </a:solidFill>
              </a:rPr>
              <a:t>sound</a:t>
            </a:r>
          </a:p>
          <a:p>
            <a:pPr algn="ctr"/>
            <a:r>
              <a:rPr lang="en-US" sz="1500" dirty="0" smtClean="0">
                <a:solidFill>
                  <a:srgbClr val="FF0000"/>
                </a:solidFill>
              </a:rPr>
              <a:t>Worst</a:t>
            </a:r>
          </a:p>
          <a:p>
            <a:pPr algn="ctr"/>
            <a:r>
              <a:rPr lang="en-US" sz="1500" dirty="0" smtClean="0">
                <a:solidFill>
                  <a:srgbClr val="FF0000"/>
                </a:solidFill>
              </a:rPr>
              <a:t>…</a:t>
            </a:r>
          </a:p>
        </p:txBody>
      </p:sp>
      <p:graphicFrame>
        <p:nvGraphicFramePr>
          <p:cNvPr id="23" name="Table 22"/>
          <p:cNvGraphicFramePr>
            <a:graphicFrameLocks noGrp="1"/>
          </p:cNvGraphicFramePr>
          <p:nvPr/>
        </p:nvGraphicFramePr>
        <p:xfrm>
          <a:off x="5334000" y="914401"/>
          <a:ext cx="3200400" cy="960119"/>
        </p:xfrm>
        <a:graphic>
          <a:graphicData uri="http://schemas.openxmlformats.org/drawingml/2006/table">
            <a:tbl>
              <a:tblPr firstRow="1" bandRow="1">
                <a:tableStyleId>{5940675A-B579-460E-94D1-54222C63F5DA}</a:tableStyleId>
              </a:tblPr>
              <a:tblGrid>
                <a:gridCol w="1066800"/>
                <a:gridCol w="1066800"/>
                <a:gridCol w="1066800"/>
              </a:tblGrid>
              <a:tr h="370257">
                <a:tc gridSpan="3">
                  <a:txBody>
                    <a:bodyPr/>
                    <a:lstStyle/>
                    <a:p>
                      <a:r>
                        <a:rPr lang="en-US" sz="1200" dirty="0" smtClean="0"/>
                        <a:t>Document-topic</a:t>
                      </a:r>
                      <a:r>
                        <a:rPr lang="en-US" sz="1200" baseline="0" dirty="0" smtClean="0"/>
                        <a:t> proportion </a:t>
                      </a:r>
                      <a:r>
                        <a:rPr lang="el-GR" sz="1200" baseline="0" dirty="0" smtClean="0"/>
                        <a:t>θ</a:t>
                      </a:r>
                      <a:endParaRPr lang="en-US" sz="1200" dirty="0"/>
                    </a:p>
                  </a:txBody>
                  <a:tcPr/>
                </a:tc>
                <a:tc hMerge="1">
                  <a:txBody>
                    <a:bodyPr/>
                    <a:lstStyle/>
                    <a:p>
                      <a:endParaRPr lang="en-US"/>
                    </a:p>
                  </a:txBody>
                  <a:tcPr/>
                </a:tc>
                <a:tc hMerge="1">
                  <a:txBody>
                    <a:bodyPr/>
                    <a:lstStyle/>
                    <a:p>
                      <a:endParaRPr lang="en-US" dirty="0"/>
                    </a:p>
                  </a:txBody>
                  <a:tcPr/>
                </a:tc>
              </a:tr>
              <a:tr h="315542">
                <a:tc>
                  <a:txBody>
                    <a:bodyPr/>
                    <a:lstStyle/>
                    <a:p>
                      <a:r>
                        <a:rPr lang="en-US" sz="1200" dirty="0" smtClean="0"/>
                        <a:t>Portability,+</a:t>
                      </a:r>
                      <a:endParaRPr lang="en-US" sz="1200" dirty="0"/>
                    </a:p>
                  </a:txBody>
                  <a:tcPr/>
                </a:tc>
                <a:tc>
                  <a:txBody>
                    <a:bodyPr/>
                    <a:lstStyle/>
                    <a:p>
                      <a:r>
                        <a:rPr lang="en-US" sz="1200" u="none" dirty="0" smtClean="0"/>
                        <a:t>Appearance,+</a:t>
                      </a:r>
                      <a:endParaRPr lang="en-US" sz="1200" u="none" dirty="0"/>
                    </a:p>
                  </a:txBody>
                  <a:tcPr/>
                </a:tc>
                <a:tc>
                  <a:txBody>
                    <a:bodyPr/>
                    <a:lstStyle/>
                    <a:p>
                      <a:r>
                        <a:rPr lang="en-US" sz="1200" u="none" dirty="0" smtClean="0"/>
                        <a:t>Sound,-</a:t>
                      </a:r>
                      <a:endParaRPr lang="en-US" sz="1200" u="none" dirty="0"/>
                    </a:p>
                  </a:txBody>
                  <a:tcPr/>
                </a:tc>
              </a:tr>
              <a:tr h="250085">
                <a:tc>
                  <a:txBody>
                    <a:bodyPr/>
                    <a:lstStyle/>
                    <a:p>
                      <a:r>
                        <a:rPr lang="en-US" sz="1200" dirty="0" smtClean="0"/>
                        <a:t>0.25</a:t>
                      </a:r>
                      <a:endParaRPr lang="en-US" sz="1200" dirty="0"/>
                    </a:p>
                  </a:txBody>
                  <a:tcPr/>
                </a:tc>
                <a:tc>
                  <a:txBody>
                    <a:bodyPr/>
                    <a:lstStyle/>
                    <a:p>
                      <a:r>
                        <a:rPr lang="en-US" sz="1200" dirty="0" smtClean="0"/>
                        <a:t>0.25</a:t>
                      </a:r>
                      <a:endParaRPr lang="en-US" sz="1200" dirty="0"/>
                    </a:p>
                  </a:txBody>
                  <a:tcPr/>
                </a:tc>
                <a:tc>
                  <a:txBody>
                    <a:bodyPr/>
                    <a:lstStyle/>
                    <a:p>
                      <a:r>
                        <a:rPr lang="en-US" sz="1200" dirty="0" smtClean="0"/>
                        <a:t>0.50</a:t>
                      </a:r>
                      <a:endParaRPr lang="en-US" sz="1200" dirty="0"/>
                    </a:p>
                  </a:txBody>
                  <a:tcPr/>
                </a:tc>
              </a:tr>
            </a:tbl>
          </a:graphicData>
        </a:graphic>
      </p:graphicFrame>
      <p:sp>
        <p:nvSpPr>
          <p:cNvPr id="26" name="Rectangle 25"/>
          <p:cNvSpPr/>
          <p:nvPr/>
        </p:nvSpPr>
        <p:spPr>
          <a:xfrm>
            <a:off x="76200" y="1524000"/>
            <a:ext cx="990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latin typeface="+mj-lt"/>
                <a:cs typeface="Calibri"/>
              </a:rPr>
              <a:t>P(</a:t>
            </a:r>
            <a:r>
              <a:rPr lang="en-US" dirty="0" err="1" smtClean="0">
                <a:solidFill>
                  <a:schemeClr val="tx1"/>
                </a:solidFill>
                <a:latin typeface="+mj-lt"/>
                <a:cs typeface="Calibri"/>
              </a:rPr>
              <a:t>w|z</a:t>
            </a:r>
            <a:r>
              <a:rPr lang="en-US" dirty="0" smtClean="0">
                <a:solidFill>
                  <a:schemeClr val="tx1"/>
                </a:solidFill>
                <a:latin typeface="+mj-lt"/>
                <a:cs typeface="Calibri"/>
              </a:rPr>
              <a:t>,</a:t>
            </a:r>
            <a:r>
              <a:rPr lang="el-GR" dirty="0" smtClean="0">
                <a:solidFill>
                  <a:schemeClr val="tx1"/>
                </a:solidFill>
                <a:latin typeface="Calibri"/>
                <a:cs typeface="Calibri"/>
              </a:rPr>
              <a:t>β</a:t>
            </a:r>
            <a:r>
              <a:rPr lang="en-US" dirty="0" smtClean="0">
                <a:solidFill>
                  <a:schemeClr val="tx1"/>
                </a:solidFill>
                <a:latin typeface="+mj-lt"/>
                <a:cs typeface="Calibri"/>
              </a:rPr>
              <a:t>)</a:t>
            </a:r>
            <a:endParaRPr lang="en-US" dirty="0" smtClean="0">
              <a:solidFill>
                <a:schemeClr val="tx1"/>
              </a:solidFill>
              <a:latin typeface="+mj-lt"/>
            </a:endParaRPr>
          </a:p>
        </p:txBody>
      </p:sp>
      <p:sp>
        <p:nvSpPr>
          <p:cNvPr id="27" name="Rectangle 26"/>
          <p:cNvSpPr/>
          <p:nvPr/>
        </p:nvSpPr>
        <p:spPr>
          <a:xfrm>
            <a:off x="228600" y="4190998"/>
            <a:ext cx="5334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u="sng" dirty="0" smtClean="0">
                <a:solidFill>
                  <a:srgbClr val="00B050"/>
                </a:solidFill>
              </a:rPr>
              <a:t>P,+</a:t>
            </a:r>
          </a:p>
        </p:txBody>
      </p:sp>
      <p:cxnSp>
        <p:nvCxnSpPr>
          <p:cNvPr id="28" name="Straight Connector 27"/>
          <p:cNvCxnSpPr/>
          <p:nvPr/>
        </p:nvCxnSpPr>
        <p:spPr>
          <a:xfrm rot="5400000">
            <a:off x="-342107" y="5066504"/>
            <a:ext cx="2667003" cy="158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228600" y="4952998"/>
            <a:ext cx="5334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accent5">
                    <a:lumMod val="50000"/>
                  </a:schemeClr>
                </a:solidFill>
              </a:rPr>
              <a:t>A+</a:t>
            </a:r>
          </a:p>
        </p:txBody>
      </p:sp>
      <p:sp>
        <p:nvSpPr>
          <p:cNvPr id="31" name="Rectangle 30"/>
          <p:cNvSpPr/>
          <p:nvPr/>
        </p:nvSpPr>
        <p:spPr>
          <a:xfrm>
            <a:off x="228600" y="5638798"/>
            <a:ext cx="5334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rgbClr val="FF0000"/>
                </a:solidFill>
              </a:rPr>
              <a:t>S,-</a:t>
            </a:r>
          </a:p>
        </p:txBody>
      </p:sp>
      <p:cxnSp>
        <p:nvCxnSpPr>
          <p:cNvPr id="32" name="Straight Arrow Connector 31"/>
          <p:cNvCxnSpPr/>
          <p:nvPr/>
        </p:nvCxnSpPr>
        <p:spPr>
          <a:xfrm flipV="1">
            <a:off x="304800" y="6324600"/>
            <a:ext cx="3810000" cy="116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143000" y="6412468"/>
            <a:ext cx="1916102" cy="369332"/>
          </a:xfrm>
          <a:prstGeom prst="rect">
            <a:avLst/>
          </a:prstGeom>
          <a:noFill/>
        </p:spPr>
        <p:txBody>
          <a:bodyPr wrap="none" rtlCol="0">
            <a:spAutoFit/>
          </a:bodyPr>
          <a:lstStyle/>
          <a:p>
            <a:r>
              <a:rPr lang="en-US" dirty="0" smtClean="0"/>
              <a:t>Sentence position</a:t>
            </a:r>
            <a:endParaRPr lang="en-US" b="1" dirty="0"/>
          </a:p>
        </p:txBody>
      </p:sp>
      <p:sp>
        <p:nvSpPr>
          <p:cNvPr id="43" name="Rectangle 42"/>
          <p:cNvSpPr/>
          <p:nvPr/>
        </p:nvSpPr>
        <p:spPr>
          <a:xfrm>
            <a:off x="1141412" y="4190999"/>
            <a:ext cx="5334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u="sng" dirty="0" smtClean="0">
                <a:solidFill>
                  <a:srgbClr val="00B050"/>
                </a:solidFill>
              </a:rPr>
              <a:t>P,+</a:t>
            </a:r>
          </a:p>
        </p:txBody>
      </p:sp>
      <p:cxnSp>
        <p:nvCxnSpPr>
          <p:cNvPr id="44" name="Straight Connector 43"/>
          <p:cNvCxnSpPr/>
          <p:nvPr/>
        </p:nvCxnSpPr>
        <p:spPr>
          <a:xfrm rot="5400000">
            <a:off x="609599" y="5029199"/>
            <a:ext cx="2590802" cy="158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1141412" y="4952998"/>
            <a:ext cx="5334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accent5">
                    <a:lumMod val="50000"/>
                  </a:schemeClr>
                </a:solidFill>
              </a:rPr>
              <a:t>A+</a:t>
            </a:r>
          </a:p>
        </p:txBody>
      </p:sp>
      <p:sp>
        <p:nvSpPr>
          <p:cNvPr id="46" name="Rectangle 45"/>
          <p:cNvSpPr/>
          <p:nvPr/>
        </p:nvSpPr>
        <p:spPr>
          <a:xfrm>
            <a:off x="1141412" y="5638798"/>
            <a:ext cx="5334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rgbClr val="FF0000"/>
                </a:solidFill>
              </a:rPr>
              <a:t>S,-</a:t>
            </a:r>
          </a:p>
        </p:txBody>
      </p:sp>
      <p:sp>
        <p:nvSpPr>
          <p:cNvPr id="47" name="Rectangle 46"/>
          <p:cNvSpPr/>
          <p:nvPr/>
        </p:nvSpPr>
        <p:spPr>
          <a:xfrm>
            <a:off x="2133600" y="4190999"/>
            <a:ext cx="5334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u="sng" dirty="0" smtClean="0">
                <a:solidFill>
                  <a:srgbClr val="00B050"/>
                </a:solidFill>
              </a:rPr>
              <a:t>P,+</a:t>
            </a:r>
          </a:p>
        </p:txBody>
      </p:sp>
      <p:cxnSp>
        <p:nvCxnSpPr>
          <p:cNvPr id="48" name="Straight Connector 47"/>
          <p:cNvCxnSpPr/>
          <p:nvPr/>
        </p:nvCxnSpPr>
        <p:spPr>
          <a:xfrm rot="5400000">
            <a:off x="1600993" y="5028405"/>
            <a:ext cx="2590802" cy="158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2133600" y="4952998"/>
            <a:ext cx="5334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accent5">
                    <a:lumMod val="50000"/>
                  </a:schemeClr>
                </a:solidFill>
              </a:rPr>
              <a:t>A+</a:t>
            </a:r>
          </a:p>
        </p:txBody>
      </p:sp>
      <p:sp>
        <p:nvSpPr>
          <p:cNvPr id="50" name="Rectangle 49"/>
          <p:cNvSpPr/>
          <p:nvPr/>
        </p:nvSpPr>
        <p:spPr>
          <a:xfrm>
            <a:off x="2133600" y="5638798"/>
            <a:ext cx="5334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rgbClr val="FF0000"/>
                </a:solidFill>
              </a:rPr>
              <a:t>S,-</a:t>
            </a:r>
          </a:p>
        </p:txBody>
      </p:sp>
      <p:sp>
        <p:nvSpPr>
          <p:cNvPr id="51" name="Rectangle 50"/>
          <p:cNvSpPr/>
          <p:nvPr/>
        </p:nvSpPr>
        <p:spPr>
          <a:xfrm>
            <a:off x="3048000" y="4190999"/>
            <a:ext cx="5334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u="sng" dirty="0" smtClean="0">
                <a:solidFill>
                  <a:srgbClr val="00B050"/>
                </a:solidFill>
              </a:rPr>
              <a:t>P,+</a:t>
            </a:r>
          </a:p>
        </p:txBody>
      </p:sp>
      <p:sp>
        <p:nvSpPr>
          <p:cNvPr id="53" name="Rectangle 52"/>
          <p:cNvSpPr/>
          <p:nvPr/>
        </p:nvSpPr>
        <p:spPr>
          <a:xfrm>
            <a:off x="3048000" y="4952998"/>
            <a:ext cx="5334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accent5">
                    <a:lumMod val="50000"/>
                  </a:schemeClr>
                </a:solidFill>
              </a:rPr>
              <a:t>A+</a:t>
            </a:r>
          </a:p>
        </p:txBody>
      </p:sp>
      <p:sp>
        <p:nvSpPr>
          <p:cNvPr id="54" name="Rectangle 53"/>
          <p:cNvSpPr/>
          <p:nvPr/>
        </p:nvSpPr>
        <p:spPr>
          <a:xfrm>
            <a:off x="3048000" y="5638798"/>
            <a:ext cx="5334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rgbClr val="FF0000"/>
                </a:solidFill>
              </a:rPr>
              <a:t>S,-</a:t>
            </a:r>
          </a:p>
        </p:txBody>
      </p:sp>
      <p:sp>
        <p:nvSpPr>
          <p:cNvPr id="56" name="Rectangle 55"/>
          <p:cNvSpPr/>
          <p:nvPr/>
        </p:nvSpPr>
        <p:spPr>
          <a:xfrm>
            <a:off x="4876799" y="3886200"/>
            <a:ext cx="4131365" cy="461665"/>
          </a:xfrm>
          <a:prstGeom prst="rect">
            <a:avLst/>
          </a:prstGeom>
        </p:spPr>
        <p:txBody>
          <a:bodyPr wrap="square">
            <a:spAutoFit/>
          </a:bodyPr>
          <a:lstStyle/>
          <a:p>
            <a:pPr lvl="0" indent="-342900">
              <a:defRPr/>
            </a:pPr>
            <a:r>
              <a:rPr lang="en-US" sz="1200" dirty="0" smtClean="0">
                <a:solidFill>
                  <a:srgbClr val="00B050"/>
                </a:solidFill>
              </a:rPr>
              <a:t>I especially like its portability (3 pounds with a small</a:t>
            </a:r>
          </a:p>
          <a:p>
            <a:pPr lvl="0" indent="-342900">
              <a:defRPr/>
            </a:pPr>
            <a:r>
              <a:rPr lang="en-US" sz="1200" dirty="0" smtClean="0">
                <a:solidFill>
                  <a:srgbClr val="00B050"/>
                </a:solidFill>
              </a:rPr>
              <a:t>footprint) </a:t>
            </a:r>
            <a:r>
              <a:rPr lang="en-US" sz="1200" baseline="30000" dirty="0" smtClean="0">
                <a:solidFill>
                  <a:srgbClr val="00B050"/>
                </a:solidFill>
              </a:rPr>
              <a:t>{portability,+}</a:t>
            </a:r>
            <a:r>
              <a:rPr lang="en-US" sz="1200" baseline="30000" dirty="0" smtClean="0">
                <a:solidFill>
                  <a:srgbClr val="0070C0"/>
                </a:solidFill>
              </a:rPr>
              <a:t> </a:t>
            </a:r>
            <a:r>
              <a:rPr lang="en-US" sz="1200" dirty="0" smtClean="0">
                <a:solidFill>
                  <a:schemeClr val="accent5">
                    <a:lumMod val="50000"/>
                  </a:schemeClr>
                </a:solidFill>
              </a:rPr>
              <a:t>.                                                                        </a:t>
            </a:r>
            <a:endParaRPr lang="en-US" sz="1200" dirty="0"/>
          </a:p>
        </p:txBody>
      </p:sp>
      <p:cxnSp>
        <p:nvCxnSpPr>
          <p:cNvPr id="57" name="Straight Arrow Connector 56"/>
          <p:cNvCxnSpPr>
            <a:stCxn id="27" idx="3"/>
            <a:endCxn id="45" idx="1"/>
          </p:cNvCxnSpPr>
          <p:nvPr/>
        </p:nvCxnSpPr>
        <p:spPr>
          <a:xfrm>
            <a:off x="762000" y="4381498"/>
            <a:ext cx="379412" cy="7620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45" idx="3"/>
            <a:endCxn id="50" idx="1"/>
          </p:cNvCxnSpPr>
          <p:nvPr/>
        </p:nvCxnSpPr>
        <p:spPr>
          <a:xfrm>
            <a:off x="1674812" y="5143498"/>
            <a:ext cx="458788" cy="6858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50" idx="3"/>
            <a:endCxn id="54" idx="1"/>
          </p:cNvCxnSpPr>
          <p:nvPr/>
        </p:nvCxnSpPr>
        <p:spPr>
          <a:xfrm>
            <a:off x="2667000" y="5829298"/>
            <a:ext cx="3810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75" name="Oval 74"/>
          <p:cNvSpPr/>
          <p:nvPr/>
        </p:nvSpPr>
        <p:spPr>
          <a:xfrm>
            <a:off x="762000" y="2819400"/>
            <a:ext cx="16002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alibri"/>
                <a:cs typeface="Calibri"/>
              </a:rPr>
              <a:t>Aspect switch </a:t>
            </a:r>
            <a:r>
              <a:rPr lang="el-GR" b="1" dirty="0" smtClean="0">
                <a:solidFill>
                  <a:schemeClr val="tx1"/>
                </a:solidFill>
                <a:latin typeface="Calibri"/>
                <a:cs typeface="Calibri"/>
              </a:rPr>
              <a:t>ψ</a:t>
            </a:r>
            <a:endParaRPr lang="en-US" b="1" dirty="0">
              <a:solidFill>
                <a:schemeClr val="tx1"/>
              </a:solidFill>
            </a:endParaRPr>
          </a:p>
        </p:txBody>
      </p:sp>
      <p:sp>
        <p:nvSpPr>
          <p:cNvPr id="76" name="Oval 75"/>
          <p:cNvSpPr/>
          <p:nvPr/>
        </p:nvSpPr>
        <p:spPr>
          <a:xfrm>
            <a:off x="2438400" y="2819400"/>
            <a:ext cx="1642533"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alibri"/>
                <a:cs typeface="Calibri"/>
              </a:rPr>
              <a:t>Sentiment switch  </a:t>
            </a:r>
            <a:r>
              <a:rPr lang="el-GR" b="1" dirty="0" smtClean="0">
                <a:solidFill>
                  <a:schemeClr val="tx1"/>
                </a:solidFill>
                <a:latin typeface="Calibri"/>
                <a:cs typeface="Calibri"/>
              </a:rPr>
              <a:t>τ</a:t>
            </a:r>
            <a:endParaRPr lang="en-US" b="1" dirty="0">
              <a:solidFill>
                <a:schemeClr val="tx1"/>
              </a:solidFill>
            </a:endParaRPr>
          </a:p>
        </p:txBody>
      </p:sp>
      <p:cxnSp>
        <p:nvCxnSpPr>
          <p:cNvPr id="77" name="Shape 36"/>
          <p:cNvCxnSpPr>
            <a:stCxn id="75" idx="4"/>
            <a:endCxn id="27" idx="3"/>
          </p:cNvCxnSpPr>
          <p:nvPr/>
        </p:nvCxnSpPr>
        <p:spPr>
          <a:xfrm rot="5400000">
            <a:off x="685801" y="3505199"/>
            <a:ext cx="952498" cy="800100"/>
          </a:xfrm>
          <a:prstGeom prst="curvedConnector2">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81" name="Shape 36"/>
          <p:cNvCxnSpPr>
            <a:stCxn id="76" idx="4"/>
          </p:cNvCxnSpPr>
          <p:nvPr/>
        </p:nvCxnSpPr>
        <p:spPr>
          <a:xfrm rot="5400000">
            <a:off x="1553633" y="2713568"/>
            <a:ext cx="990602" cy="2421467"/>
          </a:xfrm>
          <a:prstGeom prst="curvedConnector2">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4" name="Table 93"/>
          <p:cNvGraphicFramePr>
            <a:graphicFrameLocks noGrp="1"/>
          </p:cNvGraphicFramePr>
          <p:nvPr/>
        </p:nvGraphicFramePr>
        <p:xfrm>
          <a:off x="5791200" y="2209800"/>
          <a:ext cx="2814162" cy="1371600"/>
        </p:xfrm>
        <a:graphic>
          <a:graphicData uri="http://schemas.openxmlformats.org/drawingml/2006/table">
            <a:tbl>
              <a:tblPr>
                <a:tableStyleId>{616DA210-FB5B-4158-B5E0-FEB733F419BA}</a:tableStyleId>
              </a:tblPr>
              <a:tblGrid>
                <a:gridCol w="911543"/>
                <a:gridCol w="1902619"/>
              </a:tblGrid>
              <a:tr h="345440">
                <a:tc>
                  <a:txBody>
                    <a:bodyPr/>
                    <a:lstStyle/>
                    <a:p>
                      <a:r>
                        <a:rPr lang="el-GR" sz="1200" dirty="0" smtClean="0"/>
                        <a:t>Ψ</a:t>
                      </a:r>
                      <a:r>
                        <a:rPr lang="en-US" sz="1200" dirty="0" smtClean="0"/>
                        <a:t> = 0, </a:t>
                      </a:r>
                      <a:r>
                        <a:rPr lang="el-GR" sz="1200" dirty="0" smtClean="0"/>
                        <a:t>τ</a:t>
                      </a:r>
                      <a:r>
                        <a:rPr lang="en-US" sz="1200" dirty="0" smtClean="0"/>
                        <a:t> = 0</a:t>
                      </a:r>
                      <a:endParaRPr lang="en-US" sz="1200" b="0" dirty="0"/>
                    </a:p>
                  </a:txBody>
                  <a:tcPr/>
                </a:tc>
                <a:tc>
                  <a:txBody>
                    <a:bodyPr/>
                    <a:lstStyle/>
                    <a:p>
                      <a:r>
                        <a:rPr lang="en-US" sz="1200" dirty="0" smtClean="0"/>
                        <a:t>Keep same topic and sentiment</a:t>
                      </a:r>
                      <a:endParaRPr lang="en-US" sz="1200" b="0" dirty="0"/>
                    </a:p>
                  </a:txBody>
                  <a:tcPr/>
                </a:tc>
              </a:tr>
              <a:tr h="3454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dirty="0" smtClean="0"/>
                        <a:t>Ψ</a:t>
                      </a:r>
                      <a:r>
                        <a:rPr lang="en-US" sz="1200" dirty="0" smtClean="0"/>
                        <a:t> = 0, </a:t>
                      </a:r>
                      <a:r>
                        <a:rPr lang="el-GR" sz="1200" dirty="0" smtClean="0"/>
                        <a:t>τ</a:t>
                      </a:r>
                      <a:r>
                        <a:rPr lang="en-US" sz="1200" dirty="0" smtClean="0"/>
                        <a:t> = 1</a:t>
                      </a:r>
                    </a:p>
                    <a:p>
                      <a:endParaRPr lang="en-US" sz="1200" dirty="0"/>
                    </a:p>
                  </a:txBody>
                  <a:tcPr/>
                </a:tc>
                <a:tc>
                  <a:txBody>
                    <a:bodyPr/>
                    <a:lstStyle/>
                    <a:p>
                      <a:r>
                        <a:rPr lang="en-US" sz="1200" dirty="0" smtClean="0"/>
                        <a:t>Keep previous</a:t>
                      </a:r>
                      <a:r>
                        <a:rPr lang="en-US" sz="1200" baseline="0" dirty="0" smtClean="0"/>
                        <a:t> sentiment, change topic</a:t>
                      </a:r>
                      <a:endParaRPr lang="en-US" sz="1200" dirty="0"/>
                    </a:p>
                  </a:txBody>
                  <a:tcPr/>
                </a:tc>
              </a:tr>
              <a:tr h="3454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dirty="0" smtClean="0"/>
                        <a:t>Ψ</a:t>
                      </a:r>
                      <a:r>
                        <a:rPr lang="en-US" sz="1200" dirty="0" smtClean="0"/>
                        <a:t> = 1, </a:t>
                      </a:r>
                      <a:r>
                        <a:rPr lang="el-GR" sz="1200" dirty="0" smtClean="0"/>
                        <a:t>τ</a:t>
                      </a:r>
                      <a:r>
                        <a:rPr lang="en-US" sz="1200" dirty="0" smtClean="0"/>
                        <a:t> = 1</a:t>
                      </a:r>
                    </a:p>
                    <a:p>
                      <a:endParaRPr lang="en-US" sz="1200" dirty="0"/>
                    </a:p>
                  </a:txBody>
                  <a:tcPr/>
                </a:tc>
                <a:tc>
                  <a:txBody>
                    <a:bodyPr/>
                    <a:lstStyle/>
                    <a:p>
                      <a:r>
                        <a:rPr lang="en-US" sz="1200" dirty="0" smtClean="0"/>
                        <a:t>Change both topic and sentiment</a:t>
                      </a:r>
                      <a:endParaRPr lang="en-US" sz="1200" dirty="0"/>
                    </a:p>
                  </a:txBody>
                  <a:tcPr/>
                </a:tc>
              </a:tr>
            </a:tbl>
          </a:graphicData>
        </a:graphic>
      </p:graphicFrame>
      <p:sp>
        <p:nvSpPr>
          <p:cNvPr id="96" name="TextBox 95"/>
          <p:cNvSpPr txBox="1"/>
          <p:nvPr/>
        </p:nvSpPr>
        <p:spPr>
          <a:xfrm>
            <a:off x="228600" y="849868"/>
            <a:ext cx="3891706" cy="430887"/>
          </a:xfrm>
          <a:prstGeom prst="rect">
            <a:avLst/>
          </a:prstGeom>
          <a:noFill/>
        </p:spPr>
        <p:txBody>
          <a:bodyPr wrap="none" rtlCol="0">
            <a:spAutoFit/>
          </a:bodyPr>
          <a:lstStyle/>
          <a:p>
            <a:r>
              <a:rPr lang="en-US" sz="2200" dirty="0" smtClean="0"/>
              <a:t>Generative Explanation of HTSM</a:t>
            </a:r>
            <a:endParaRPr lang="en-US" sz="2200" dirty="0"/>
          </a:p>
        </p:txBody>
      </p:sp>
      <p:sp>
        <p:nvSpPr>
          <p:cNvPr id="99" name="TextBox 98"/>
          <p:cNvSpPr txBox="1"/>
          <p:nvPr/>
        </p:nvSpPr>
        <p:spPr>
          <a:xfrm>
            <a:off x="4876800" y="4343400"/>
            <a:ext cx="2400209" cy="461665"/>
          </a:xfrm>
          <a:prstGeom prst="rect">
            <a:avLst/>
          </a:prstGeom>
          <a:noFill/>
        </p:spPr>
        <p:txBody>
          <a:bodyPr wrap="none" rtlCol="0">
            <a:spAutoFit/>
          </a:bodyPr>
          <a:lstStyle/>
          <a:p>
            <a:pPr lvl="0" indent="-342900">
              <a:defRPr/>
            </a:pPr>
            <a:r>
              <a:rPr lang="en-US" sz="1200" dirty="0" smtClean="0">
                <a:solidFill>
                  <a:schemeClr val="accent5">
                    <a:lumMod val="50000"/>
                  </a:schemeClr>
                </a:solidFill>
              </a:rPr>
              <a:t>It definitely has the sleek look of an</a:t>
            </a:r>
          </a:p>
          <a:p>
            <a:pPr lvl="0" indent="-342900">
              <a:defRPr/>
            </a:pPr>
            <a:r>
              <a:rPr lang="en-US" sz="1200" dirty="0" err="1" smtClean="0">
                <a:solidFill>
                  <a:schemeClr val="accent5">
                    <a:lumMod val="50000"/>
                  </a:schemeClr>
                </a:solidFill>
              </a:rPr>
              <a:t>ultrabook</a:t>
            </a:r>
            <a:r>
              <a:rPr lang="en-US" sz="1200" dirty="0" smtClean="0">
                <a:solidFill>
                  <a:schemeClr val="accent5">
                    <a:lumMod val="50000"/>
                  </a:schemeClr>
                </a:solidFill>
              </a:rPr>
              <a:t> </a:t>
            </a:r>
            <a:r>
              <a:rPr lang="en-US" sz="1200" baseline="30000" dirty="0" smtClean="0">
                <a:solidFill>
                  <a:schemeClr val="accent5">
                    <a:lumMod val="50000"/>
                  </a:schemeClr>
                </a:solidFill>
              </a:rPr>
              <a:t>{appearance,+} </a:t>
            </a:r>
            <a:r>
              <a:rPr lang="en-US" sz="1200" dirty="0" smtClean="0">
                <a:solidFill>
                  <a:schemeClr val="accent5">
                    <a:lumMod val="50000"/>
                  </a:schemeClr>
                </a:solidFill>
              </a:rPr>
              <a:t>.</a:t>
            </a:r>
            <a:endParaRPr lang="en-US" sz="1200" dirty="0"/>
          </a:p>
        </p:txBody>
      </p:sp>
      <p:sp>
        <p:nvSpPr>
          <p:cNvPr id="100" name="TextBox 99"/>
          <p:cNvSpPr txBox="1"/>
          <p:nvPr/>
        </p:nvSpPr>
        <p:spPr>
          <a:xfrm>
            <a:off x="4888228" y="4800600"/>
            <a:ext cx="2350772" cy="276999"/>
          </a:xfrm>
          <a:prstGeom prst="rect">
            <a:avLst/>
          </a:prstGeom>
          <a:noFill/>
        </p:spPr>
        <p:txBody>
          <a:bodyPr wrap="none" rtlCol="0">
            <a:spAutoFit/>
          </a:bodyPr>
          <a:lstStyle/>
          <a:p>
            <a:pPr lvl="0"/>
            <a:r>
              <a:rPr lang="en-US" sz="1200" dirty="0" smtClean="0">
                <a:solidFill>
                  <a:schemeClr val="accent5">
                    <a:lumMod val="50000"/>
                  </a:schemeClr>
                </a:solidFill>
              </a:rPr>
              <a:t> </a:t>
            </a:r>
            <a:r>
              <a:rPr lang="en-US" sz="1200" dirty="0" smtClean="0">
                <a:solidFill>
                  <a:srgbClr val="FF0000"/>
                </a:solidFill>
              </a:rPr>
              <a:t>However, the sound sucks </a:t>
            </a:r>
            <a:r>
              <a:rPr lang="en-US" sz="1200" baseline="30000" dirty="0" smtClean="0">
                <a:solidFill>
                  <a:srgbClr val="FF0000"/>
                </a:solidFill>
              </a:rPr>
              <a:t>{sound,-} </a:t>
            </a:r>
            <a:r>
              <a:rPr lang="en-US" sz="1200" dirty="0" smtClean="0">
                <a:solidFill>
                  <a:srgbClr val="FF0000"/>
                </a:solidFill>
              </a:rPr>
              <a:t>. </a:t>
            </a:r>
            <a:endParaRPr lang="en-US" sz="1200" dirty="0"/>
          </a:p>
        </p:txBody>
      </p:sp>
      <p:sp>
        <p:nvSpPr>
          <p:cNvPr id="101" name="Rectangle 100"/>
          <p:cNvSpPr/>
          <p:nvPr/>
        </p:nvSpPr>
        <p:spPr>
          <a:xfrm>
            <a:off x="4876800" y="5029200"/>
            <a:ext cx="3581400" cy="646331"/>
          </a:xfrm>
          <a:prstGeom prst="rect">
            <a:avLst/>
          </a:prstGeom>
        </p:spPr>
        <p:txBody>
          <a:bodyPr wrap="square">
            <a:spAutoFit/>
          </a:bodyPr>
          <a:lstStyle/>
          <a:p>
            <a:pPr lvl="0"/>
            <a:r>
              <a:rPr lang="en-US" sz="1200" dirty="0" smtClean="0">
                <a:solidFill>
                  <a:srgbClr val="FF0000"/>
                </a:solidFill>
              </a:rPr>
              <a:t>I have owned 10 notebook and laptop computers over                          the past two decades and this </a:t>
            </a:r>
            <a:r>
              <a:rPr lang="en-US" sz="1200" dirty="0" err="1" smtClean="0">
                <a:solidFill>
                  <a:srgbClr val="FF0000"/>
                </a:solidFill>
              </a:rPr>
              <a:t>Inspiron</a:t>
            </a:r>
            <a:r>
              <a:rPr lang="en-US" sz="1200" dirty="0" smtClean="0">
                <a:solidFill>
                  <a:srgbClr val="FF0000"/>
                </a:solidFill>
              </a:rPr>
              <a:t> has the worst                             sound of any before it </a:t>
            </a:r>
            <a:r>
              <a:rPr lang="en-US" sz="1200" baseline="30000" dirty="0" smtClean="0">
                <a:solidFill>
                  <a:srgbClr val="FF0000"/>
                </a:solidFill>
              </a:rPr>
              <a:t>{sound,-} </a:t>
            </a:r>
            <a:r>
              <a:rPr lang="en-US" sz="1200" dirty="0" smtClean="0">
                <a:solidFill>
                  <a:srgbClr val="FF0000"/>
                </a:solidFill>
              </a:rPr>
              <a:t>. </a:t>
            </a:r>
            <a:endParaRPr lang="en-US" sz="1200" dirty="0" smtClean="0"/>
          </a:p>
        </p:txBody>
      </p:sp>
      <p:sp>
        <p:nvSpPr>
          <p:cNvPr id="107" name="Freeform 106"/>
          <p:cNvSpPr/>
          <p:nvPr/>
        </p:nvSpPr>
        <p:spPr>
          <a:xfrm>
            <a:off x="533400" y="3620908"/>
            <a:ext cx="4419600" cy="646292"/>
          </a:xfrm>
          <a:custGeom>
            <a:avLst/>
            <a:gdLst>
              <a:gd name="connsiteX0" fmla="*/ 0 w 4157330"/>
              <a:gd name="connsiteY0" fmla="*/ 568319 h 664012"/>
              <a:gd name="connsiteX1" fmla="*/ 42530 w 4157330"/>
              <a:gd name="connsiteY1" fmla="*/ 547054 h 664012"/>
              <a:gd name="connsiteX2" fmla="*/ 74428 w 4157330"/>
              <a:gd name="connsiteY2" fmla="*/ 504524 h 664012"/>
              <a:gd name="connsiteX3" fmla="*/ 116958 w 4157330"/>
              <a:gd name="connsiteY3" fmla="*/ 461993 h 664012"/>
              <a:gd name="connsiteX4" fmla="*/ 180753 w 4157330"/>
              <a:gd name="connsiteY4" fmla="*/ 419463 h 664012"/>
              <a:gd name="connsiteX5" fmla="*/ 223284 w 4157330"/>
              <a:gd name="connsiteY5" fmla="*/ 387565 h 664012"/>
              <a:gd name="connsiteX6" fmla="*/ 287079 w 4157330"/>
              <a:gd name="connsiteY6" fmla="*/ 366300 h 664012"/>
              <a:gd name="connsiteX7" fmla="*/ 425302 w 4157330"/>
              <a:gd name="connsiteY7" fmla="*/ 281240 h 664012"/>
              <a:gd name="connsiteX8" fmla="*/ 489098 w 4157330"/>
              <a:gd name="connsiteY8" fmla="*/ 249342 h 664012"/>
              <a:gd name="connsiteX9" fmla="*/ 520995 w 4157330"/>
              <a:gd name="connsiteY9" fmla="*/ 228077 h 664012"/>
              <a:gd name="connsiteX10" fmla="*/ 627321 w 4157330"/>
              <a:gd name="connsiteY10" fmla="*/ 196179 h 664012"/>
              <a:gd name="connsiteX11" fmla="*/ 723014 w 4157330"/>
              <a:gd name="connsiteY11" fmla="*/ 164282 h 664012"/>
              <a:gd name="connsiteX12" fmla="*/ 786809 w 4157330"/>
              <a:gd name="connsiteY12" fmla="*/ 132384 h 664012"/>
              <a:gd name="connsiteX13" fmla="*/ 871870 w 4157330"/>
              <a:gd name="connsiteY13" fmla="*/ 121751 h 664012"/>
              <a:gd name="connsiteX14" fmla="*/ 1052623 w 4157330"/>
              <a:gd name="connsiteY14" fmla="*/ 111119 h 664012"/>
              <a:gd name="connsiteX15" fmla="*/ 1201479 w 4157330"/>
              <a:gd name="connsiteY15" fmla="*/ 79221 h 664012"/>
              <a:gd name="connsiteX16" fmla="*/ 1244009 w 4157330"/>
              <a:gd name="connsiteY16" fmla="*/ 57956 h 664012"/>
              <a:gd name="connsiteX17" fmla="*/ 1435395 w 4157330"/>
              <a:gd name="connsiteY17" fmla="*/ 36691 h 664012"/>
              <a:gd name="connsiteX18" fmla="*/ 1509823 w 4157330"/>
              <a:gd name="connsiteY18" fmla="*/ 26058 h 664012"/>
              <a:gd name="connsiteX19" fmla="*/ 1573619 w 4157330"/>
              <a:gd name="connsiteY19" fmla="*/ 15426 h 664012"/>
              <a:gd name="connsiteX20" fmla="*/ 1722474 w 4157330"/>
              <a:gd name="connsiteY20" fmla="*/ 4793 h 664012"/>
              <a:gd name="connsiteX21" fmla="*/ 2477386 w 4157330"/>
              <a:gd name="connsiteY21" fmla="*/ 26058 h 664012"/>
              <a:gd name="connsiteX22" fmla="*/ 2530549 w 4157330"/>
              <a:gd name="connsiteY22" fmla="*/ 36691 h 664012"/>
              <a:gd name="connsiteX23" fmla="*/ 2604977 w 4157330"/>
              <a:gd name="connsiteY23" fmla="*/ 57956 h 664012"/>
              <a:gd name="connsiteX24" fmla="*/ 2764465 w 4157330"/>
              <a:gd name="connsiteY24" fmla="*/ 89854 h 664012"/>
              <a:gd name="connsiteX25" fmla="*/ 2828260 w 4157330"/>
              <a:gd name="connsiteY25" fmla="*/ 100486 h 664012"/>
              <a:gd name="connsiteX26" fmla="*/ 2870791 w 4157330"/>
              <a:gd name="connsiteY26" fmla="*/ 111119 h 664012"/>
              <a:gd name="connsiteX27" fmla="*/ 2966484 w 4157330"/>
              <a:gd name="connsiteY27" fmla="*/ 121751 h 664012"/>
              <a:gd name="connsiteX28" fmla="*/ 2998381 w 4157330"/>
              <a:gd name="connsiteY28" fmla="*/ 132384 h 664012"/>
              <a:gd name="connsiteX29" fmla="*/ 3200400 w 4157330"/>
              <a:gd name="connsiteY29" fmla="*/ 174914 h 664012"/>
              <a:gd name="connsiteX30" fmla="*/ 3317358 w 4157330"/>
              <a:gd name="connsiteY30" fmla="*/ 185547 h 664012"/>
              <a:gd name="connsiteX31" fmla="*/ 3402419 w 4157330"/>
              <a:gd name="connsiteY31" fmla="*/ 196179 h 664012"/>
              <a:gd name="connsiteX32" fmla="*/ 3508744 w 4157330"/>
              <a:gd name="connsiteY32" fmla="*/ 228077 h 664012"/>
              <a:gd name="connsiteX33" fmla="*/ 3583172 w 4157330"/>
              <a:gd name="connsiteY33" fmla="*/ 270607 h 664012"/>
              <a:gd name="connsiteX34" fmla="*/ 3657600 w 4157330"/>
              <a:gd name="connsiteY34" fmla="*/ 291872 h 664012"/>
              <a:gd name="connsiteX35" fmla="*/ 3689498 w 4157330"/>
              <a:gd name="connsiteY35" fmla="*/ 313138 h 664012"/>
              <a:gd name="connsiteX36" fmla="*/ 3753293 w 4157330"/>
              <a:gd name="connsiteY36" fmla="*/ 376933 h 664012"/>
              <a:gd name="connsiteX37" fmla="*/ 3785191 w 4157330"/>
              <a:gd name="connsiteY37" fmla="*/ 387565 h 664012"/>
              <a:gd name="connsiteX38" fmla="*/ 3870251 w 4157330"/>
              <a:gd name="connsiteY38" fmla="*/ 430096 h 664012"/>
              <a:gd name="connsiteX39" fmla="*/ 3912781 w 4157330"/>
              <a:gd name="connsiteY39" fmla="*/ 461993 h 664012"/>
              <a:gd name="connsiteX40" fmla="*/ 4019107 w 4157330"/>
              <a:gd name="connsiteY40" fmla="*/ 525789 h 664012"/>
              <a:gd name="connsiteX41" fmla="*/ 4061637 w 4157330"/>
              <a:gd name="connsiteY41" fmla="*/ 568319 h 664012"/>
              <a:gd name="connsiteX42" fmla="*/ 4082902 w 4157330"/>
              <a:gd name="connsiteY42" fmla="*/ 600217 h 664012"/>
              <a:gd name="connsiteX43" fmla="*/ 4125433 w 4157330"/>
              <a:gd name="connsiteY43" fmla="*/ 632114 h 664012"/>
              <a:gd name="connsiteX44" fmla="*/ 4157330 w 4157330"/>
              <a:gd name="connsiteY44" fmla="*/ 664012 h 66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157330" h="664012">
                <a:moveTo>
                  <a:pt x="0" y="568319"/>
                </a:moveTo>
                <a:cubicBezTo>
                  <a:pt x="14177" y="561231"/>
                  <a:pt x="30496" y="557369"/>
                  <a:pt x="42530" y="547054"/>
                </a:cubicBezTo>
                <a:cubicBezTo>
                  <a:pt x="55985" y="535521"/>
                  <a:pt x="62759" y="517860"/>
                  <a:pt x="74428" y="504524"/>
                </a:cubicBezTo>
                <a:cubicBezTo>
                  <a:pt x="87630" y="489436"/>
                  <a:pt x="101302" y="474518"/>
                  <a:pt x="116958" y="461993"/>
                </a:cubicBezTo>
                <a:cubicBezTo>
                  <a:pt x="136915" y="446027"/>
                  <a:pt x="159816" y="434119"/>
                  <a:pt x="180753" y="419463"/>
                </a:cubicBezTo>
                <a:cubicBezTo>
                  <a:pt x="195271" y="409301"/>
                  <a:pt x="207434" y="395490"/>
                  <a:pt x="223284" y="387565"/>
                </a:cubicBezTo>
                <a:cubicBezTo>
                  <a:pt x="243333" y="377541"/>
                  <a:pt x="265814" y="373388"/>
                  <a:pt x="287079" y="366300"/>
                </a:cubicBezTo>
                <a:cubicBezTo>
                  <a:pt x="369721" y="283660"/>
                  <a:pt x="245642" y="401011"/>
                  <a:pt x="425302" y="281240"/>
                </a:cubicBezTo>
                <a:cubicBezTo>
                  <a:pt x="516722" y="220295"/>
                  <a:pt x="401052" y="293366"/>
                  <a:pt x="489098" y="249342"/>
                </a:cubicBezTo>
                <a:cubicBezTo>
                  <a:pt x="500527" y="243627"/>
                  <a:pt x="509566" y="233792"/>
                  <a:pt x="520995" y="228077"/>
                </a:cubicBezTo>
                <a:cubicBezTo>
                  <a:pt x="567622" y="204764"/>
                  <a:pt x="577519" y="206140"/>
                  <a:pt x="627321" y="196179"/>
                </a:cubicBezTo>
                <a:cubicBezTo>
                  <a:pt x="758328" y="130675"/>
                  <a:pt x="571859" y="219247"/>
                  <a:pt x="723014" y="164282"/>
                </a:cubicBezTo>
                <a:cubicBezTo>
                  <a:pt x="745358" y="156157"/>
                  <a:pt x="763949" y="138916"/>
                  <a:pt x="786809" y="132384"/>
                </a:cubicBezTo>
                <a:cubicBezTo>
                  <a:pt x="814284" y="124534"/>
                  <a:pt x="843387" y="124030"/>
                  <a:pt x="871870" y="121751"/>
                </a:cubicBezTo>
                <a:cubicBezTo>
                  <a:pt x="932033" y="116938"/>
                  <a:pt x="992372" y="114663"/>
                  <a:pt x="1052623" y="111119"/>
                </a:cubicBezTo>
                <a:cubicBezTo>
                  <a:pt x="1148744" y="63058"/>
                  <a:pt x="1030543" y="115850"/>
                  <a:pt x="1201479" y="79221"/>
                </a:cubicBezTo>
                <a:cubicBezTo>
                  <a:pt x="1216977" y="75900"/>
                  <a:pt x="1228717" y="62126"/>
                  <a:pt x="1244009" y="57956"/>
                </a:cubicBezTo>
                <a:cubicBezTo>
                  <a:pt x="1277592" y="48797"/>
                  <a:pt x="1417816" y="38644"/>
                  <a:pt x="1435395" y="36691"/>
                </a:cubicBezTo>
                <a:cubicBezTo>
                  <a:pt x="1460303" y="33923"/>
                  <a:pt x="1485053" y="29869"/>
                  <a:pt x="1509823" y="26058"/>
                </a:cubicBezTo>
                <a:cubicBezTo>
                  <a:pt x="1531131" y="22780"/>
                  <a:pt x="1552167" y="17571"/>
                  <a:pt x="1573619" y="15426"/>
                </a:cubicBezTo>
                <a:cubicBezTo>
                  <a:pt x="1623117" y="10476"/>
                  <a:pt x="1672856" y="8337"/>
                  <a:pt x="1722474" y="4793"/>
                </a:cubicBezTo>
                <a:cubicBezTo>
                  <a:pt x="1831320" y="6638"/>
                  <a:pt x="2255891" y="0"/>
                  <a:pt x="2477386" y="26058"/>
                </a:cubicBezTo>
                <a:cubicBezTo>
                  <a:pt x="2495334" y="28170"/>
                  <a:pt x="2513017" y="32308"/>
                  <a:pt x="2530549" y="36691"/>
                </a:cubicBezTo>
                <a:cubicBezTo>
                  <a:pt x="2631958" y="62044"/>
                  <a:pt x="2479020" y="31439"/>
                  <a:pt x="2604977" y="57956"/>
                </a:cubicBezTo>
                <a:cubicBezTo>
                  <a:pt x="2658030" y="69125"/>
                  <a:pt x="2710987" y="80941"/>
                  <a:pt x="2764465" y="89854"/>
                </a:cubicBezTo>
                <a:cubicBezTo>
                  <a:pt x="2785730" y="93398"/>
                  <a:pt x="2807120" y="96258"/>
                  <a:pt x="2828260" y="100486"/>
                </a:cubicBezTo>
                <a:cubicBezTo>
                  <a:pt x="2842590" y="103352"/>
                  <a:pt x="2856348" y="108897"/>
                  <a:pt x="2870791" y="111119"/>
                </a:cubicBezTo>
                <a:cubicBezTo>
                  <a:pt x="2902512" y="115999"/>
                  <a:pt x="2934586" y="118207"/>
                  <a:pt x="2966484" y="121751"/>
                </a:cubicBezTo>
                <a:cubicBezTo>
                  <a:pt x="2977116" y="125295"/>
                  <a:pt x="2987568" y="129435"/>
                  <a:pt x="2998381" y="132384"/>
                </a:cubicBezTo>
                <a:cubicBezTo>
                  <a:pt x="3065473" y="150682"/>
                  <a:pt x="3131170" y="165473"/>
                  <a:pt x="3200400" y="174914"/>
                </a:cubicBezTo>
                <a:cubicBezTo>
                  <a:pt x="3239188" y="180203"/>
                  <a:pt x="3278426" y="181449"/>
                  <a:pt x="3317358" y="185547"/>
                </a:cubicBezTo>
                <a:cubicBezTo>
                  <a:pt x="3345775" y="188538"/>
                  <a:pt x="3374065" y="192635"/>
                  <a:pt x="3402419" y="196179"/>
                </a:cubicBezTo>
                <a:cubicBezTo>
                  <a:pt x="3426192" y="202123"/>
                  <a:pt x="3493214" y="217724"/>
                  <a:pt x="3508744" y="228077"/>
                </a:cubicBezTo>
                <a:cubicBezTo>
                  <a:pt x="3540779" y="249433"/>
                  <a:pt x="3545400" y="254419"/>
                  <a:pt x="3583172" y="270607"/>
                </a:cubicBezTo>
                <a:cubicBezTo>
                  <a:pt x="3604531" y="279761"/>
                  <a:pt x="3636012" y="286475"/>
                  <a:pt x="3657600" y="291872"/>
                </a:cubicBezTo>
                <a:cubicBezTo>
                  <a:pt x="3668233" y="298961"/>
                  <a:pt x="3679947" y="304648"/>
                  <a:pt x="3689498" y="313138"/>
                </a:cubicBezTo>
                <a:cubicBezTo>
                  <a:pt x="3711975" y="333118"/>
                  <a:pt x="3724763" y="367424"/>
                  <a:pt x="3753293" y="376933"/>
                </a:cubicBezTo>
                <a:lnTo>
                  <a:pt x="3785191" y="387565"/>
                </a:lnTo>
                <a:cubicBezTo>
                  <a:pt x="3893893" y="460037"/>
                  <a:pt x="3714228" y="343418"/>
                  <a:pt x="3870251" y="430096"/>
                </a:cubicBezTo>
                <a:cubicBezTo>
                  <a:pt x="3885742" y="438702"/>
                  <a:pt x="3897754" y="452601"/>
                  <a:pt x="3912781" y="461993"/>
                </a:cubicBezTo>
                <a:cubicBezTo>
                  <a:pt x="3957532" y="489962"/>
                  <a:pt x="3975403" y="482085"/>
                  <a:pt x="4019107" y="525789"/>
                </a:cubicBezTo>
                <a:cubicBezTo>
                  <a:pt x="4033284" y="539966"/>
                  <a:pt x="4048589" y="553097"/>
                  <a:pt x="4061637" y="568319"/>
                </a:cubicBezTo>
                <a:cubicBezTo>
                  <a:pt x="4069953" y="578021"/>
                  <a:pt x="4073866" y="591181"/>
                  <a:pt x="4082902" y="600217"/>
                </a:cubicBezTo>
                <a:cubicBezTo>
                  <a:pt x="4095433" y="612748"/>
                  <a:pt x="4111978" y="620581"/>
                  <a:pt x="4125433" y="632114"/>
                </a:cubicBezTo>
                <a:cubicBezTo>
                  <a:pt x="4136850" y="641900"/>
                  <a:pt x="4157330" y="664012"/>
                  <a:pt x="4157330" y="664012"/>
                </a:cubicBezTo>
              </a:path>
            </a:pathLst>
          </a:cu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8" name="Straight Arrow Connector 107"/>
          <p:cNvCxnSpPr>
            <a:stCxn id="27" idx="3"/>
            <a:endCxn id="46" idx="1"/>
          </p:cNvCxnSpPr>
          <p:nvPr/>
        </p:nvCxnSpPr>
        <p:spPr>
          <a:xfrm>
            <a:off x="762000" y="4381498"/>
            <a:ext cx="379412" cy="1447800"/>
          </a:xfrm>
          <a:prstGeom prst="straightConnector1">
            <a:avLst/>
          </a:prstGeom>
          <a:ln w="25400">
            <a:prstDash val="sysDot"/>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27" idx="3"/>
            <a:endCxn id="43" idx="1"/>
          </p:cNvCxnSpPr>
          <p:nvPr/>
        </p:nvCxnSpPr>
        <p:spPr>
          <a:xfrm>
            <a:off x="762000" y="4381498"/>
            <a:ext cx="379412" cy="1"/>
          </a:xfrm>
          <a:prstGeom prst="straightConnector1">
            <a:avLst/>
          </a:prstGeom>
          <a:ln w="25400">
            <a:prstDash val="sysDot"/>
            <a:tailEnd type="arrow"/>
          </a:ln>
        </p:spPr>
        <p:style>
          <a:lnRef idx="1">
            <a:schemeClr val="accent1"/>
          </a:lnRef>
          <a:fillRef idx="0">
            <a:schemeClr val="accent1"/>
          </a:fillRef>
          <a:effectRef idx="0">
            <a:schemeClr val="accent1"/>
          </a:effectRef>
          <a:fontRef idx="minor">
            <a:schemeClr val="tx1"/>
          </a:fontRef>
        </p:style>
      </p:cxnSp>
      <p:sp>
        <p:nvSpPr>
          <p:cNvPr id="116" name="Rectangle 115"/>
          <p:cNvSpPr/>
          <p:nvPr/>
        </p:nvSpPr>
        <p:spPr>
          <a:xfrm>
            <a:off x="5791200" y="2667000"/>
            <a:ext cx="28194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1447800" y="3810000"/>
            <a:ext cx="3429000" cy="685800"/>
          </a:xfrm>
          <a:custGeom>
            <a:avLst/>
            <a:gdLst>
              <a:gd name="connsiteX0" fmla="*/ 0 w 4157330"/>
              <a:gd name="connsiteY0" fmla="*/ 568319 h 664012"/>
              <a:gd name="connsiteX1" fmla="*/ 42530 w 4157330"/>
              <a:gd name="connsiteY1" fmla="*/ 547054 h 664012"/>
              <a:gd name="connsiteX2" fmla="*/ 74428 w 4157330"/>
              <a:gd name="connsiteY2" fmla="*/ 504524 h 664012"/>
              <a:gd name="connsiteX3" fmla="*/ 116958 w 4157330"/>
              <a:gd name="connsiteY3" fmla="*/ 461993 h 664012"/>
              <a:gd name="connsiteX4" fmla="*/ 180753 w 4157330"/>
              <a:gd name="connsiteY4" fmla="*/ 419463 h 664012"/>
              <a:gd name="connsiteX5" fmla="*/ 223284 w 4157330"/>
              <a:gd name="connsiteY5" fmla="*/ 387565 h 664012"/>
              <a:gd name="connsiteX6" fmla="*/ 287079 w 4157330"/>
              <a:gd name="connsiteY6" fmla="*/ 366300 h 664012"/>
              <a:gd name="connsiteX7" fmla="*/ 425302 w 4157330"/>
              <a:gd name="connsiteY7" fmla="*/ 281240 h 664012"/>
              <a:gd name="connsiteX8" fmla="*/ 489098 w 4157330"/>
              <a:gd name="connsiteY8" fmla="*/ 249342 h 664012"/>
              <a:gd name="connsiteX9" fmla="*/ 520995 w 4157330"/>
              <a:gd name="connsiteY9" fmla="*/ 228077 h 664012"/>
              <a:gd name="connsiteX10" fmla="*/ 627321 w 4157330"/>
              <a:gd name="connsiteY10" fmla="*/ 196179 h 664012"/>
              <a:gd name="connsiteX11" fmla="*/ 723014 w 4157330"/>
              <a:gd name="connsiteY11" fmla="*/ 164282 h 664012"/>
              <a:gd name="connsiteX12" fmla="*/ 786809 w 4157330"/>
              <a:gd name="connsiteY12" fmla="*/ 132384 h 664012"/>
              <a:gd name="connsiteX13" fmla="*/ 871870 w 4157330"/>
              <a:gd name="connsiteY13" fmla="*/ 121751 h 664012"/>
              <a:gd name="connsiteX14" fmla="*/ 1052623 w 4157330"/>
              <a:gd name="connsiteY14" fmla="*/ 111119 h 664012"/>
              <a:gd name="connsiteX15" fmla="*/ 1201479 w 4157330"/>
              <a:gd name="connsiteY15" fmla="*/ 79221 h 664012"/>
              <a:gd name="connsiteX16" fmla="*/ 1244009 w 4157330"/>
              <a:gd name="connsiteY16" fmla="*/ 57956 h 664012"/>
              <a:gd name="connsiteX17" fmla="*/ 1435395 w 4157330"/>
              <a:gd name="connsiteY17" fmla="*/ 36691 h 664012"/>
              <a:gd name="connsiteX18" fmla="*/ 1509823 w 4157330"/>
              <a:gd name="connsiteY18" fmla="*/ 26058 h 664012"/>
              <a:gd name="connsiteX19" fmla="*/ 1573619 w 4157330"/>
              <a:gd name="connsiteY19" fmla="*/ 15426 h 664012"/>
              <a:gd name="connsiteX20" fmla="*/ 1722474 w 4157330"/>
              <a:gd name="connsiteY20" fmla="*/ 4793 h 664012"/>
              <a:gd name="connsiteX21" fmla="*/ 2477386 w 4157330"/>
              <a:gd name="connsiteY21" fmla="*/ 26058 h 664012"/>
              <a:gd name="connsiteX22" fmla="*/ 2530549 w 4157330"/>
              <a:gd name="connsiteY22" fmla="*/ 36691 h 664012"/>
              <a:gd name="connsiteX23" fmla="*/ 2604977 w 4157330"/>
              <a:gd name="connsiteY23" fmla="*/ 57956 h 664012"/>
              <a:gd name="connsiteX24" fmla="*/ 2764465 w 4157330"/>
              <a:gd name="connsiteY24" fmla="*/ 89854 h 664012"/>
              <a:gd name="connsiteX25" fmla="*/ 2828260 w 4157330"/>
              <a:gd name="connsiteY25" fmla="*/ 100486 h 664012"/>
              <a:gd name="connsiteX26" fmla="*/ 2870791 w 4157330"/>
              <a:gd name="connsiteY26" fmla="*/ 111119 h 664012"/>
              <a:gd name="connsiteX27" fmla="*/ 2966484 w 4157330"/>
              <a:gd name="connsiteY27" fmla="*/ 121751 h 664012"/>
              <a:gd name="connsiteX28" fmla="*/ 2998381 w 4157330"/>
              <a:gd name="connsiteY28" fmla="*/ 132384 h 664012"/>
              <a:gd name="connsiteX29" fmla="*/ 3200400 w 4157330"/>
              <a:gd name="connsiteY29" fmla="*/ 174914 h 664012"/>
              <a:gd name="connsiteX30" fmla="*/ 3317358 w 4157330"/>
              <a:gd name="connsiteY30" fmla="*/ 185547 h 664012"/>
              <a:gd name="connsiteX31" fmla="*/ 3402419 w 4157330"/>
              <a:gd name="connsiteY31" fmla="*/ 196179 h 664012"/>
              <a:gd name="connsiteX32" fmla="*/ 3508744 w 4157330"/>
              <a:gd name="connsiteY32" fmla="*/ 228077 h 664012"/>
              <a:gd name="connsiteX33" fmla="*/ 3583172 w 4157330"/>
              <a:gd name="connsiteY33" fmla="*/ 270607 h 664012"/>
              <a:gd name="connsiteX34" fmla="*/ 3657600 w 4157330"/>
              <a:gd name="connsiteY34" fmla="*/ 291872 h 664012"/>
              <a:gd name="connsiteX35" fmla="*/ 3689498 w 4157330"/>
              <a:gd name="connsiteY35" fmla="*/ 313138 h 664012"/>
              <a:gd name="connsiteX36" fmla="*/ 3753293 w 4157330"/>
              <a:gd name="connsiteY36" fmla="*/ 376933 h 664012"/>
              <a:gd name="connsiteX37" fmla="*/ 3785191 w 4157330"/>
              <a:gd name="connsiteY37" fmla="*/ 387565 h 664012"/>
              <a:gd name="connsiteX38" fmla="*/ 3870251 w 4157330"/>
              <a:gd name="connsiteY38" fmla="*/ 430096 h 664012"/>
              <a:gd name="connsiteX39" fmla="*/ 3912781 w 4157330"/>
              <a:gd name="connsiteY39" fmla="*/ 461993 h 664012"/>
              <a:gd name="connsiteX40" fmla="*/ 4019107 w 4157330"/>
              <a:gd name="connsiteY40" fmla="*/ 525789 h 664012"/>
              <a:gd name="connsiteX41" fmla="*/ 4061637 w 4157330"/>
              <a:gd name="connsiteY41" fmla="*/ 568319 h 664012"/>
              <a:gd name="connsiteX42" fmla="*/ 4082902 w 4157330"/>
              <a:gd name="connsiteY42" fmla="*/ 600217 h 664012"/>
              <a:gd name="connsiteX43" fmla="*/ 4125433 w 4157330"/>
              <a:gd name="connsiteY43" fmla="*/ 632114 h 664012"/>
              <a:gd name="connsiteX44" fmla="*/ 4157330 w 4157330"/>
              <a:gd name="connsiteY44" fmla="*/ 664012 h 66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157330" h="664012">
                <a:moveTo>
                  <a:pt x="0" y="568319"/>
                </a:moveTo>
                <a:cubicBezTo>
                  <a:pt x="14177" y="561231"/>
                  <a:pt x="30496" y="557369"/>
                  <a:pt x="42530" y="547054"/>
                </a:cubicBezTo>
                <a:cubicBezTo>
                  <a:pt x="55985" y="535521"/>
                  <a:pt x="62759" y="517860"/>
                  <a:pt x="74428" y="504524"/>
                </a:cubicBezTo>
                <a:cubicBezTo>
                  <a:pt x="87630" y="489436"/>
                  <a:pt x="101302" y="474518"/>
                  <a:pt x="116958" y="461993"/>
                </a:cubicBezTo>
                <a:cubicBezTo>
                  <a:pt x="136915" y="446027"/>
                  <a:pt x="159816" y="434119"/>
                  <a:pt x="180753" y="419463"/>
                </a:cubicBezTo>
                <a:cubicBezTo>
                  <a:pt x="195271" y="409301"/>
                  <a:pt x="207434" y="395490"/>
                  <a:pt x="223284" y="387565"/>
                </a:cubicBezTo>
                <a:cubicBezTo>
                  <a:pt x="243333" y="377541"/>
                  <a:pt x="265814" y="373388"/>
                  <a:pt x="287079" y="366300"/>
                </a:cubicBezTo>
                <a:cubicBezTo>
                  <a:pt x="369721" y="283660"/>
                  <a:pt x="245642" y="401011"/>
                  <a:pt x="425302" y="281240"/>
                </a:cubicBezTo>
                <a:cubicBezTo>
                  <a:pt x="516722" y="220295"/>
                  <a:pt x="401052" y="293366"/>
                  <a:pt x="489098" y="249342"/>
                </a:cubicBezTo>
                <a:cubicBezTo>
                  <a:pt x="500527" y="243627"/>
                  <a:pt x="509566" y="233792"/>
                  <a:pt x="520995" y="228077"/>
                </a:cubicBezTo>
                <a:cubicBezTo>
                  <a:pt x="567622" y="204764"/>
                  <a:pt x="577519" y="206140"/>
                  <a:pt x="627321" y="196179"/>
                </a:cubicBezTo>
                <a:cubicBezTo>
                  <a:pt x="758328" y="130675"/>
                  <a:pt x="571859" y="219247"/>
                  <a:pt x="723014" y="164282"/>
                </a:cubicBezTo>
                <a:cubicBezTo>
                  <a:pt x="745358" y="156157"/>
                  <a:pt x="763949" y="138916"/>
                  <a:pt x="786809" y="132384"/>
                </a:cubicBezTo>
                <a:cubicBezTo>
                  <a:pt x="814284" y="124534"/>
                  <a:pt x="843387" y="124030"/>
                  <a:pt x="871870" y="121751"/>
                </a:cubicBezTo>
                <a:cubicBezTo>
                  <a:pt x="932033" y="116938"/>
                  <a:pt x="992372" y="114663"/>
                  <a:pt x="1052623" y="111119"/>
                </a:cubicBezTo>
                <a:cubicBezTo>
                  <a:pt x="1148744" y="63058"/>
                  <a:pt x="1030543" y="115850"/>
                  <a:pt x="1201479" y="79221"/>
                </a:cubicBezTo>
                <a:cubicBezTo>
                  <a:pt x="1216977" y="75900"/>
                  <a:pt x="1228717" y="62126"/>
                  <a:pt x="1244009" y="57956"/>
                </a:cubicBezTo>
                <a:cubicBezTo>
                  <a:pt x="1277592" y="48797"/>
                  <a:pt x="1417816" y="38644"/>
                  <a:pt x="1435395" y="36691"/>
                </a:cubicBezTo>
                <a:cubicBezTo>
                  <a:pt x="1460303" y="33923"/>
                  <a:pt x="1485053" y="29869"/>
                  <a:pt x="1509823" y="26058"/>
                </a:cubicBezTo>
                <a:cubicBezTo>
                  <a:pt x="1531131" y="22780"/>
                  <a:pt x="1552167" y="17571"/>
                  <a:pt x="1573619" y="15426"/>
                </a:cubicBezTo>
                <a:cubicBezTo>
                  <a:pt x="1623117" y="10476"/>
                  <a:pt x="1672856" y="8337"/>
                  <a:pt x="1722474" y="4793"/>
                </a:cubicBezTo>
                <a:cubicBezTo>
                  <a:pt x="1831320" y="6638"/>
                  <a:pt x="2255891" y="0"/>
                  <a:pt x="2477386" y="26058"/>
                </a:cubicBezTo>
                <a:cubicBezTo>
                  <a:pt x="2495334" y="28170"/>
                  <a:pt x="2513017" y="32308"/>
                  <a:pt x="2530549" y="36691"/>
                </a:cubicBezTo>
                <a:cubicBezTo>
                  <a:pt x="2631958" y="62044"/>
                  <a:pt x="2479020" y="31439"/>
                  <a:pt x="2604977" y="57956"/>
                </a:cubicBezTo>
                <a:cubicBezTo>
                  <a:pt x="2658030" y="69125"/>
                  <a:pt x="2710987" y="80941"/>
                  <a:pt x="2764465" y="89854"/>
                </a:cubicBezTo>
                <a:cubicBezTo>
                  <a:pt x="2785730" y="93398"/>
                  <a:pt x="2807120" y="96258"/>
                  <a:pt x="2828260" y="100486"/>
                </a:cubicBezTo>
                <a:cubicBezTo>
                  <a:pt x="2842590" y="103352"/>
                  <a:pt x="2856348" y="108897"/>
                  <a:pt x="2870791" y="111119"/>
                </a:cubicBezTo>
                <a:cubicBezTo>
                  <a:pt x="2902512" y="115999"/>
                  <a:pt x="2934586" y="118207"/>
                  <a:pt x="2966484" y="121751"/>
                </a:cubicBezTo>
                <a:cubicBezTo>
                  <a:pt x="2977116" y="125295"/>
                  <a:pt x="2987568" y="129435"/>
                  <a:pt x="2998381" y="132384"/>
                </a:cubicBezTo>
                <a:cubicBezTo>
                  <a:pt x="3065473" y="150682"/>
                  <a:pt x="3131170" y="165473"/>
                  <a:pt x="3200400" y="174914"/>
                </a:cubicBezTo>
                <a:cubicBezTo>
                  <a:pt x="3239188" y="180203"/>
                  <a:pt x="3278426" y="181449"/>
                  <a:pt x="3317358" y="185547"/>
                </a:cubicBezTo>
                <a:cubicBezTo>
                  <a:pt x="3345775" y="188538"/>
                  <a:pt x="3374065" y="192635"/>
                  <a:pt x="3402419" y="196179"/>
                </a:cubicBezTo>
                <a:cubicBezTo>
                  <a:pt x="3426192" y="202123"/>
                  <a:pt x="3493214" y="217724"/>
                  <a:pt x="3508744" y="228077"/>
                </a:cubicBezTo>
                <a:cubicBezTo>
                  <a:pt x="3540779" y="249433"/>
                  <a:pt x="3545400" y="254419"/>
                  <a:pt x="3583172" y="270607"/>
                </a:cubicBezTo>
                <a:cubicBezTo>
                  <a:pt x="3604531" y="279761"/>
                  <a:pt x="3636012" y="286475"/>
                  <a:pt x="3657600" y="291872"/>
                </a:cubicBezTo>
                <a:cubicBezTo>
                  <a:pt x="3668233" y="298961"/>
                  <a:pt x="3679947" y="304648"/>
                  <a:pt x="3689498" y="313138"/>
                </a:cubicBezTo>
                <a:cubicBezTo>
                  <a:pt x="3711975" y="333118"/>
                  <a:pt x="3724763" y="367424"/>
                  <a:pt x="3753293" y="376933"/>
                </a:cubicBezTo>
                <a:lnTo>
                  <a:pt x="3785191" y="387565"/>
                </a:lnTo>
                <a:cubicBezTo>
                  <a:pt x="3893893" y="460037"/>
                  <a:pt x="3714228" y="343418"/>
                  <a:pt x="3870251" y="430096"/>
                </a:cubicBezTo>
                <a:cubicBezTo>
                  <a:pt x="3885742" y="438702"/>
                  <a:pt x="3897754" y="452601"/>
                  <a:pt x="3912781" y="461993"/>
                </a:cubicBezTo>
                <a:cubicBezTo>
                  <a:pt x="3957532" y="489962"/>
                  <a:pt x="3975403" y="482085"/>
                  <a:pt x="4019107" y="525789"/>
                </a:cubicBezTo>
                <a:cubicBezTo>
                  <a:pt x="4033284" y="539966"/>
                  <a:pt x="4048589" y="553097"/>
                  <a:pt x="4061637" y="568319"/>
                </a:cubicBezTo>
                <a:cubicBezTo>
                  <a:pt x="4069953" y="578021"/>
                  <a:pt x="4073866" y="591181"/>
                  <a:pt x="4082902" y="600217"/>
                </a:cubicBezTo>
                <a:cubicBezTo>
                  <a:pt x="4095433" y="612748"/>
                  <a:pt x="4111978" y="620581"/>
                  <a:pt x="4125433" y="632114"/>
                </a:cubicBezTo>
                <a:cubicBezTo>
                  <a:pt x="4136850" y="641900"/>
                  <a:pt x="4157330" y="664012"/>
                  <a:pt x="4157330" y="664012"/>
                </a:cubicBezTo>
              </a:path>
            </a:pathLst>
          </a:cu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0" name="Straight Arrow Connector 119"/>
          <p:cNvCxnSpPr>
            <a:stCxn id="45" idx="3"/>
            <a:endCxn id="47" idx="1"/>
          </p:cNvCxnSpPr>
          <p:nvPr/>
        </p:nvCxnSpPr>
        <p:spPr>
          <a:xfrm flipV="1">
            <a:off x="1674812" y="4381499"/>
            <a:ext cx="458788" cy="761999"/>
          </a:xfrm>
          <a:prstGeom prst="straightConnector1">
            <a:avLst/>
          </a:prstGeom>
          <a:ln w="25400">
            <a:prstDash val="sysDot"/>
            <a:tailEnd type="arrow"/>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a:stCxn id="45" idx="3"/>
            <a:endCxn id="49" idx="1"/>
          </p:cNvCxnSpPr>
          <p:nvPr/>
        </p:nvCxnSpPr>
        <p:spPr>
          <a:xfrm>
            <a:off x="1674812" y="5143498"/>
            <a:ext cx="458788" cy="1588"/>
          </a:xfrm>
          <a:prstGeom prst="straightConnector1">
            <a:avLst/>
          </a:prstGeom>
          <a:ln w="25400">
            <a:prstDash val="sysDot"/>
            <a:tailEnd type="arrow"/>
          </a:ln>
        </p:spPr>
        <p:style>
          <a:lnRef idx="1">
            <a:schemeClr val="accent1"/>
          </a:lnRef>
          <a:fillRef idx="0">
            <a:schemeClr val="accent1"/>
          </a:fillRef>
          <a:effectRef idx="0">
            <a:schemeClr val="accent1"/>
          </a:effectRef>
          <a:fontRef idx="minor">
            <a:schemeClr val="tx1"/>
          </a:fontRef>
        </p:style>
      </p:cxnSp>
      <p:sp>
        <p:nvSpPr>
          <p:cNvPr id="126" name="Rectangle 125"/>
          <p:cNvSpPr/>
          <p:nvPr/>
        </p:nvSpPr>
        <p:spPr>
          <a:xfrm>
            <a:off x="5791200" y="3124200"/>
            <a:ext cx="28194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9" name="Straight Arrow Connector 128"/>
          <p:cNvCxnSpPr>
            <a:stCxn id="50" idx="0"/>
            <a:endCxn id="100" idx="1"/>
          </p:cNvCxnSpPr>
          <p:nvPr/>
        </p:nvCxnSpPr>
        <p:spPr>
          <a:xfrm rot="5400000" flipH="1" flipV="1">
            <a:off x="3294415" y="4044985"/>
            <a:ext cx="699698" cy="2487928"/>
          </a:xfrm>
          <a:prstGeom prst="straightConnector1">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stCxn id="50" idx="3"/>
            <a:endCxn id="51" idx="1"/>
          </p:cNvCxnSpPr>
          <p:nvPr/>
        </p:nvCxnSpPr>
        <p:spPr>
          <a:xfrm flipV="1">
            <a:off x="2667000" y="4381499"/>
            <a:ext cx="381000" cy="1447799"/>
          </a:xfrm>
          <a:prstGeom prst="straightConnector1">
            <a:avLst/>
          </a:prstGeom>
          <a:ln w="25400">
            <a:prstDash val="sysDot"/>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a:stCxn id="50" idx="3"/>
            <a:endCxn id="53" idx="1"/>
          </p:cNvCxnSpPr>
          <p:nvPr/>
        </p:nvCxnSpPr>
        <p:spPr>
          <a:xfrm flipV="1">
            <a:off x="2667000" y="5143498"/>
            <a:ext cx="381000" cy="685800"/>
          </a:xfrm>
          <a:prstGeom prst="straightConnector1">
            <a:avLst/>
          </a:prstGeom>
          <a:ln w="25400">
            <a:prstDash val="sysDot"/>
            <a:tailEnd type="arrow"/>
          </a:ln>
        </p:spPr>
        <p:style>
          <a:lnRef idx="1">
            <a:schemeClr val="accent1"/>
          </a:lnRef>
          <a:fillRef idx="0">
            <a:schemeClr val="accent1"/>
          </a:fillRef>
          <a:effectRef idx="0">
            <a:schemeClr val="accent1"/>
          </a:effectRef>
          <a:fontRef idx="minor">
            <a:schemeClr val="tx1"/>
          </a:fontRef>
        </p:style>
      </p:cxnSp>
      <p:sp>
        <p:nvSpPr>
          <p:cNvPr id="138" name="Rectangle 137"/>
          <p:cNvSpPr/>
          <p:nvPr/>
        </p:nvSpPr>
        <p:spPr>
          <a:xfrm>
            <a:off x="5791200" y="2133600"/>
            <a:ext cx="28194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9" name="Straight Arrow Connector 138"/>
          <p:cNvCxnSpPr>
            <a:stCxn id="54" idx="3"/>
          </p:cNvCxnSpPr>
          <p:nvPr/>
        </p:nvCxnSpPr>
        <p:spPr>
          <a:xfrm flipV="1">
            <a:off x="3581400" y="5562600"/>
            <a:ext cx="1295400" cy="266698"/>
          </a:xfrm>
          <a:prstGeom prst="straightConnector1">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44" name="Rounded Rectangle 143"/>
          <p:cNvSpPr/>
          <p:nvPr/>
        </p:nvSpPr>
        <p:spPr>
          <a:xfrm>
            <a:off x="0" y="1219200"/>
            <a:ext cx="4648200" cy="5181600"/>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extBox 144"/>
          <p:cNvSpPr txBox="1"/>
          <p:nvPr/>
        </p:nvSpPr>
        <p:spPr>
          <a:xfrm>
            <a:off x="381000" y="3733800"/>
            <a:ext cx="370614" cy="369332"/>
          </a:xfrm>
          <a:prstGeom prst="rect">
            <a:avLst/>
          </a:prstGeom>
          <a:noFill/>
        </p:spPr>
        <p:txBody>
          <a:bodyPr wrap="none" rtlCol="0">
            <a:spAutoFit/>
          </a:bodyPr>
          <a:lstStyle/>
          <a:p>
            <a:r>
              <a:rPr lang="en-US" dirty="0" smtClean="0"/>
              <a:t>Z</a:t>
            </a:r>
            <a:r>
              <a:rPr lang="en-US" baseline="-25000" dirty="0" smtClean="0"/>
              <a:t>1</a:t>
            </a:r>
            <a:endParaRPr lang="en-US" baseline="-25000" dirty="0"/>
          </a:p>
        </p:txBody>
      </p:sp>
      <p:sp>
        <p:nvSpPr>
          <p:cNvPr id="146" name="TextBox 145"/>
          <p:cNvSpPr txBox="1"/>
          <p:nvPr/>
        </p:nvSpPr>
        <p:spPr>
          <a:xfrm>
            <a:off x="1295400" y="3733800"/>
            <a:ext cx="370614" cy="369332"/>
          </a:xfrm>
          <a:prstGeom prst="rect">
            <a:avLst/>
          </a:prstGeom>
          <a:noFill/>
        </p:spPr>
        <p:txBody>
          <a:bodyPr wrap="none" rtlCol="0">
            <a:spAutoFit/>
          </a:bodyPr>
          <a:lstStyle/>
          <a:p>
            <a:r>
              <a:rPr lang="en-US" dirty="0" smtClean="0"/>
              <a:t>Z</a:t>
            </a:r>
            <a:r>
              <a:rPr lang="en-US" baseline="-25000" dirty="0" smtClean="0"/>
              <a:t>2</a:t>
            </a:r>
            <a:endParaRPr lang="en-US" baseline="-25000" dirty="0"/>
          </a:p>
        </p:txBody>
      </p:sp>
      <p:sp>
        <p:nvSpPr>
          <p:cNvPr id="147" name="TextBox 146"/>
          <p:cNvSpPr txBox="1"/>
          <p:nvPr/>
        </p:nvSpPr>
        <p:spPr>
          <a:xfrm>
            <a:off x="2133600" y="3733800"/>
            <a:ext cx="370614" cy="369332"/>
          </a:xfrm>
          <a:prstGeom prst="rect">
            <a:avLst/>
          </a:prstGeom>
          <a:noFill/>
        </p:spPr>
        <p:txBody>
          <a:bodyPr wrap="none" rtlCol="0">
            <a:spAutoFit/>
          </a:bodyPr>
          <a:lstStyle/>
          <a:p>
            <a:r>
              <a:rPr lang="en-US" dirty="0" smtClean="0"/>
              <a:t>Z</a:t>
            </a:r>
            <a:r>
              <a:rPr lang="en-US" baseline="-25000" dirty="0" smtClean="0"/>
              <a:t>3</a:t>
            </a:r>
            <a:endParaRPr lang="en-US" baseline="-25000" dirty="0"/>
          </a:p>
        </p:txBody>
      </p:sp>
      <p:sp>
        <p:nvSpPr>
          <p:cNvPr id="148" name="TextBox 147"/>
          <p:cNvSpPr txBox="1"/>
          <p:nvPr/>
        </p:nvSpPr>
        <p:spPr>
          <a:xfrm>
            <a:off x="3124200" y="3733800"/>
            <a:ext cx="370614" cy="369332"/>
          </a:xfrm>
          <a:prstGeom prst="rect">
            <a:avLst/>
          </a:prstGeom>
          <a:noFill/>
        </p:spPr>
        <p:txBody>
          <a:bodyPr wrap="none" rtlCol="0">
            <a:spAutoFit/>
          </a:bodyPr>
          <a:lstStyle/>
          <a:p>
            <a:r>
              <a:rPr lang="en-US" dirty="0" smtClean="0"/>
              <a:t>Z</a:t>
            </a:r>
            <a:r>
              <a:rPr lang="en-US" baseline="-25000" dirty="0" smtClean="0"/>
              <a:t>4</a:t>
            </a:r>
            <a:endParaRPr lang="en-US" baseline="-25000" dirty="0"/>
          </a:p>
        </p:txBody>
      </p:sp>
      <p:sp>
        <p:nvSpPr>
          <p:cNvPr id="150" name="Rectangle 149"/>
          <p:cNvSpPr/>
          <p:nvPr/>
        </p:nvSpPr>
        <p:spPr>
          <a:xfrm>
            <a:off x="4800600" y="3886200"/>
            <a:ext cx="3657600" cy="1752600"/>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4" name="Straight Arrow Connector 153"/>
          <p:cNvCxnSpPr/>
          <p:nvPr/>
        </p:nvCxnSpPr>
        <p:spPr>
          <a:xfrm rot="10800000">
            <a:off x="7086600" y="4495800"/>
            <a:ext cx="457200" cy="322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p:nvPr/>
        </p:nvCxnSpPr>
        <p:spPr>
          <a:xfrm rot="10800000" flipV="1">
            <a:off x="7086600" y="4528066"/>
            <a:ext cx="457200" cy="42493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7" name="Rectangle 156"/>
          <p:cNvSpPr/>
          <p:nvPr/>
        </p:nvSpPr>
        <p:spPr>
          <a:xfrm>
            <a:off x="7543800" y="4343400"/>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Sentiment   Consistency</a:t>
            </a:r>
          </a:p>
        </p:txBody>
      </p:sp>
      <p:sp>
        <p:nvSpPr>
          <p:cNvPr id="158" name="Rectangle 157"/>
          <p:cNvSpPr/>
          <p:nvPr/>
        </p:nvSpPr>
        <p:spPr>
          <a:xfrm>
            <a:off x="7467600" y="5791200"/>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Topic Coherence</a:t>
            </a:r>
          </a:p>
        </p:txBody>
      </p:sp>
      <p:cxnSp>
        <p:nvCxnSpPr>
          <p:cNvPr id="159" name="Straight Arrow Connector 158"/>
          <p:cNvCxnSpPr>
            <a:stCxn id="158" idx="0"/>
          </p:cNvCxnSpPr>
          <p:nvPr/>
        </p:nvCxnSpPr>
        <p:spPr>
          <a:xfrm rot="16200000" flipV="1">
            <a:off x="7181850" y="4781550"/>
            <a:ext cx="838200" cy="11811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a:stCxn id="158" idx="0"/>
          </p:cNvCxnSpPr>
          <p:nvPr/>
        </p:nvCxnSpPr>
        <p:spPr>
          <a:xfrm rot="16200000" flipV="1">
            <a:off x="7372350" y="4972050"/>
            <a:ext cx="228600" cy="14097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9" name="Content Placeholder 2"/>
          <p:cNvSpPr txBox="1">
            <a:spLocks/>
          </p:cNvSpPr>
          <p:nvPr/>
        </p:nvSpPr>
        <p:spPr>
          <a:xfrm>
            <a:off x="0" y="0"/>
            <a:ext cx="9144000" cy="838200"/>
          </a:xfrm>
          <a:prstGeom prst="rect">
            <a:avLst/>
          </a:prstGeom>
          <a:solidFill>
            <a:srgbClr val="F57E1B"/>
          </a:solidFill>
        </p:spPr>
        <p:txBody>
          <a:bodyPr vert="horz" lIns="91440" tIns="45720" rIns="91440" bIns="45720" rtlCol="0">
            <a:normAutofit/>
          </a:bodyPr>
          <a:lstStyle/>
          <a:p>
            <a:pPr lvl="0">
              <a:lnSpc>
                <a:spcPct val="170000"/>
              </a:lnSpc>
              <a:spcBef>
                <a:spcPct val="20000"/>
              </a:spcBef>
              <a:defRPr/>
            </a:pPr>
            <a:endParaRPr lang="en-US" sz="1500" dirty="0" smtClean="0"/>
          </a:p>
        </p:txBody>
      </p:sp>
      <p:sp>
        <p:nvSpPr>
          <p:cNvPr id="80" name="Rectangle 79"/>
          <p:cNvSpPr/>
          <p:nvPr/>
        </p:nvSpPr>
        <p:spPr>
          <a:xfrm>
            <a:off x="457200" y="76200"/>
            <a:ext cx="1318450" cy="506421"/>
          </a:xfrm>
          <a:prstGeom prst="rect">
            <a:avLst/>
          </a:prstGeom>
        </p:spPr>
        <p:txBody>
          <a:bodyPr wrap="square">
            <a:spAutoFit/>
          </a:bodyPr>
          <a:lstStyle/>
          <a:p>
            <a:pPr lvl="0">
              <a:lnSpc>
                <a:spcPct val="170000"/>
              </a:lnSpc>
              <a:spcBef>
                <a:spcPct val="20000"/>
              </a:spcBef>
              <a:defRPr/>
            </a:pPr>
            <a:r>
              <a:rPr lang="en-US" dirty="0" smtClean="0"/>
              <a:t>Motivation</a:t>
            </a:r>
          </a:p>
        </p:txBody>
      </p:sp>
      <p:sp>
        <p:nvSpPr>
          <p:cNvPr id="82" name="Rectangle 81"/>
          <p:cNvSpPr/>
          <p:nvPr/>
        </p:nvSpPr>
        <p:spPr>
          <a:xfrm>
            <a:off x="2057400" y="76200"/>
            <a:ext cx="1327864" cy="506421"/>
          </a:xfrm>
          <a:prstGeom prst="rect">
            <a:avLst/>
          </a:prstGeom>
        </p:spPr>
        <p:txBody>
          <a:bodyPr wrap="none">
            <a:spAutoFit/>
          </a:bodyPr>
          <a:lstStyle/>
          <a:p>
            <a:pPr lvl="0">
              <a:lnSpc>
                <a:spcPct val="170000"/>
              </a:lnSpc>
              <a:spcBef>
                <a:spcPct val="20000"/>
              </a:spcBef>
              <a:defRPr/>
            </a:pPr>
            <a:r>
              <a:rPr lang="en-US" dirty="0" smtClean="0"/>
              <a:t>Observation</a:t>
            </a:r>
          </a:p>
        </p:txBody>
      </p:sp>
      <p:sp>
        <p:nvSpPr>
          <p:cNvPr id="83" name="Rectangle 82"/>
          <p:cNvSpPr/>
          <p:nvPr/>
        </p:nvSpPr>
        <p:spPr>
          <a:xfrm>
            <a:off x="7543800" y="76200"/>
            <a:ext cx="1210588" cy="563231"/>
          </a:xfrm>
          <a:prstGeom prst="rect">
            <a:avLst/>
          </a:prstGeom>
        </p:spPr>
        <p:txBody>
          <a:bodyPr wrap="none">
            <a:spAutoFit/>
          </a:bodyPr>
          <a:lstStyle/>
          <a:p>
            <a:pPr lvl="0">
              <a:lnSpc>
                <a:spcPct val="170000"/>
              </a:lnSpc>
              <a:spcBef>
                <a:spcPct val="20000"/>
              </a:spcBef>
              <a:defRPr/>
            </a:pPr>
            <a:r>
              <a:rPr lang="en-US" dirty="0" smtClean="0"/>
              <a:t>Conclusion</a:t>
            </a:r>
          </a:p>
        </p:txBody>
      </p:sp>
      <p:sp>
        <p:nvSpPr>
          <p:cNvPr id="84" name="Rectangle 83"/>
          <p:cNvSpPr/>
          <p:nvPr/>
        </p:nvSpPr>
        <p:spPr>
          <a:xfrm>
            <a:off x="5791200" y="76200"/>
            <a:ext cx="1461885" cy="646331"/>
          </a:xfrm>
          <a:prstGeom prst="rect">
            <a:avLst/>
          </a:prstGeom>
        </p:spPr>
        <p:txBody>
          <a:bodyPr wrap="square">
            <a:spAutoFit/>
          </a:bodyPr>
          <a:lstStyle/>
          <a:p>
            <a:pPr lvl="0">
              <a:defRPr/>
            </a:pPr>
            <a:r>
              <a:rPr lang="en-US" dirty="0" smtClean="0"/>
              <a:t>Experimental </a:t>
            </a:r>
          </a:p>
          <a:p>
            <a:pPr lvl="0">
              <a:defRPr/>
            </a:pPr>
            <a:r>
              <a:rPr lang="en-US" dirty="0" smtClean="0"/>
              <a:t>Analysis</a:t>
            </a:r>
          </a:p>
        </p:txBody>
      </p:sp>
      <p:sp>
        <p:nvSpPr>
          <p:cNvPr id="85" name="Pentagon 84"/>
          <p:cNvSpPr/>
          <p:nvPr/>
        </p:nvSpPr>
        <p:spPr>
          <a:xfrm>
            <a:off x="3886200" y="76200"/>
            <a:ext cx="1524000" cy="533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Method</a:t>
            </a:r>
            <a:endParaRPr lang="en-US" dirty="0"/>
          </a:p>
        </p:txBody>
      </p:sp>
      <p:sp>
        <p:nvSpPr>
          <p:cNvPr id="88" name="Rounded Rectangle 87"/>
          <p:cNvSpPr/>
          <p:nvPr/>
        </p:nvSpPr>
        <p:spPr>
          <a:xfrm>
            <a:off x="4876800" y="838200"/>
            <a:ext cx="4267200" cy="2819400"/>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p:nvSpPr>
        <p:spPr>
          <a:xfrm>
            <a:off x="5791200" y="5726668"/>
            <a:ext cx="1246623" cy="369332"/>
          </a:xfrm>
          <a:prstGeom prst="rect">
            <a:avLst/>
          </a:prstGeom>
          <a:noFill/>
        </p:spPr>
        <p:txBody>
          <a:bodyPr wrap="none" rtlCol="0">
            <a:spAutoFit/>
          </a:bodyPr>
          <a:lstStyle/>
          <a:p>
            <a:r>
              <a:rPr lang="en-US" dirty="0" smtClean="0">
                <a:solidFill>
                  <a:srgbClr val="FF0000"/>
                </a:solidFill>
              </a:rPr>
              <a:t>Observable</a:t>
            </a:r>
            <a:endParaRPr lang="en-US" dirty="0">
              <a:solidFill>
                <a:srgbClr val="FF0000"/>
              </a:solidFill>
            </a:endParaRPr>
          </a:p>
        </p:txBody>
      </p:sp>
      <p:sp>
        <p:nvSpPr>
          <p:cNvPr id="90" name="TextBox 89"/>
          <p:cNvSpPr txBox="1"/>
          <p:nvPr/>
        </p:nvSpPr>
        <p:spPr>
          <a:xfrm>
            <a:off x="6019800" y="3581400"/>
            <a:ext cx="862737" cy="369332"/>
          </a:xfrm>
          <a:prstGeom prst="rect">
            <a:avLst/>
          </a:prstGeom>
          <a:noFill/>
        </p:spPr>
        <p:txBody>
          <a:bodyPr wrap="none" rtlCol="0">
            <a:spAutoFit/>
          </a:bodyPr>
          <a:lstStyle/>
          <a:p>
            <a:r>
              <a:rPr lang="en-US" dirty="0" smtClean="0">
                <a:solidFill>
                  <a:srgbClr val="FF0000"/>
                </a:solidFill>
              </a:rPr>
              <a:t>Hidden</a:t>
            </a:r>
            <a:endParaRPr lang="en-US" dirty="0">
              <a:solidFill>
                <a:srgbClr val="FF0000"/>
              </a:solidFill>
            </a:endParaRPr>
          </a:p>
        </p:txBody>
      </p:sp>
      <p:sp>
        <p:nvSpPr>
          <p:cNvPr id="95" name="TextBox 94"/>
          <p:cNvSpPr txBox="1"/>
          <p:nvPr/>
        </p:nvSpPr>
        <p:spPr>
          <a:xfrm>
            <a:off x="3048000" y="6400800"/>
            <a:ext cx="862737" cy="369332"/>
          </a:xfrm>
          <a:prstGeom prst="rect">
            <a:avLst/>
          </a:prstGeom>
          <a:noFill/>
        </p:spPr>
        <p:txBody>
          <a:bodyPr wrap="none" rtlCol="0">
            <a:spAutoFit/>
          </a:bodyPr>
          <a:lstStyle/>
          <a:p>
            <a:r>
              <a:rPr lang="en-US" dirty="0" smtClean="0">
                <a:solidFill>
                  <a:srgbClr val="FF0000"/>
                </a:solidFill>
              </a:rPr>
              <a:t>Hidden</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linds(horizontal)">
                                      <p:cBhvr>
                                        <p:cTn id="10" dur="500"/>
                                        <p:tgtEl>
                                          <p:spTgt spid="1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linds(horizontal)">
                                      <p:cBhvr>
                                        <p:cTn id="13" dur="500"/>
                                        <p:tgtEl>
                                          <p:spTgt spid="2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linds(horizontal)">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linds(horizontal)">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blinds(horizontal)">
                                      <p:cBhvr>
                                        <p:cTn id="26" dur="500"/>
                                        <p:tgtEl>
                                          <p:spTgt spid="32"/>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blinds(horizontal)">
                                      <p:cBhvr>
                                        <p:cTn id="29" dur="500"/>
                                        <p:tgtEl>
                                          <p:spTgt spid="33"/>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linds(horizontal)">
                                      <p:cBhvr>
                                        <p:cTn id="34" dur="500"/>
                                        <p:tgtEl>
                                          <p:spTgt spid="27"/>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blinds(horizontal)">
                                      <p:cBhvr>
                                        <p:cTn id="37" dur="500"/>
                                        <p:tgtEl>
                                          <p:spTgt spid="30"/>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blinds(horizontal)">
                                      <p:cBhvr>
                                        <p:cTn id="40" dur="500"/>
                                        <p:tgtEl>
                                          <p:spTgt spid="31"/>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45"/>
                                        </p:tgtEl>
                                        <p:attrNameLst>
                                          <p:attrName>style.visibility</p:attrName>
                                        </p:attrNameLst>
                                      </p:cBhvr>
                                      <p:to>
                                        <p:strVal val="visible"/>
                                      </p:to>
                                    </p:set>
                                    <p:animEffect transition="in" filter="blinds(horizontal)">
                                      <p:cBhvr>
                                        <p:cTn id="45" dur="500"/>
                                        <p:tgtEl>
                                          <p:spTgt spid="145"/>
                                        </p:tgtEl>
                                      </p:cBhvr>
                                    </p:animEffect>
                                  </p:childTnLst>
                                </p:cTn>
                              </p:par>
                              <p:par>
                                <p:cTn id="46" presetID="3" presetClass="exit" presetSubtype="10" fill="hold" grpId="1" nodeType="withEffect">
                                  <p:stCondLst>
                                    <p:cond delay="0"/>
                                  </p:stCondLst>
                                  <p:childTnLst>
                                    <p:animEffect transition="out" filter="blinds(horizontal)">
                                      <p:cBhvr>
                                        <p:cTn id="47" dur="500"/>
                                        <p:tgtEl>
                                          <p:spTgt spid="30"/>
                                        </p:tgtEl>
                                      </p:cBhvr>
                                    </p:animEffect>
                                    <p:set>
                                      <p:cBhvr>
                                        <p:cTn id="48" dur="1" fill="hold">
                                          <p:stCondLst>
                                            <p:cond delay="499"/>
                                          </p:stCondLst>
                                        </p:cTn>
                                        <p:tgtEl>
                                          <p:spTgt spid="30"/>
                                        </p:tgtEl>
                                        <p:attrNameLst>
                                          <p:attrName>style.visibility</p:attrName>
                                        </p:attrNameLst>
                                      </p:cBhvr>
                                      <p:to>
                                        <p:strVal val="hidden"/>
                                      </p:to>
                                    </p:set>
                                  </p:childTnLst>
                                </p:cTn>
                              </p:par>
                              <p:par>
                                <p:cTn id="49" presetID="3" presetClass="exit" presetSubtype="10" fill="hold" grpId="1" nodeType="withEffect">
                                  <p:stCondLst>
                                    <p:cond delay="0"/>
                                  </p:stCondLst>
                                  <p:childTnLst>
                                    <p:animEffect transition="out" filter="blinds(horizontal)">
                                      <p:cBhvr>
                                        <p:cTn id="50" dur="500"/>
                                        <p:tgtEl>
                                          <p:spTgt spid="31"/>
                                        </p:tgtEl>
                                      </p:cBhvr>
                                    </p:animEffect>
                                    <p:set>
                                      <p:cBhvr>
                                        <p:cTn id="51" dur="1" fill="hold">
                                          <p:stCondLst>
                                            <p:cond delay="499"/>
                                          </p:stCondLst>
                                        </p:cTn>
                                        <p:tgtEl>
                                          <p:spTgt spid="31"/>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107"/>
                                        </p:tgtEl>
                                        <p:attrNameLst>
                                          <p:attrName>style.visibility</p:attrName>
                                        </p:attrNameLst>
                                      </p:cBhvr>
                                      <p:to>
                                        <p:strVal val="visible"/>
                                      </p:to>
                                    </p:set>
                                    <p:animEffect transition="in" filter="blinds(horizontal)">
                                      <p:cBhvr>
                                        <p:cTn id="56" dur="500"/>
                                        <p:tgtEl>
                                          <p:spTgt spid="107"/>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blinds(horizontal)">
                                      <p:cBhvr>
                                        <p:cTn id="59" dur="500"/>
                                        <p:tgtEl>
                                          <p:spTgt spid="56"/>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blinds(horizontal)">
                                      <p:cBhvr>
                                        <p:cTn id="64" dur="5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blinds(horizontal)">
                                      <p:cBhvr>
                                        <p:cTn id="69" dur="500"/>
                                        <p:tgtEl>
                                          <p:spTgt spid="45"/>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blinds(horizontal)">
                                      <p:cBhvr>
                                        <p:cTn id="72" dur="500"/>
                                        <p:tgtEl>
                                          <p:spTgt spid="43"/>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blinds(horizontal)">
                                      <p:cBhvr>
                                        <p:cTn id="75" dur="500"/>
                                        <p:tgtEl>
                                          <p:spTgt spid="46"/>
                                        </p:tgtEl>
                                      </p:cBhvr>
                                    </p:animEffect>
                                  </p:childTnLst>
                                </p:cTn>
                              </p:par>
                              <p:par>
                                <p:cTn id="76" presetID="3" presetClass="entr" presetSubtype="10" fill="hold" nodeType="withEffect">
                                  <p:stCondLst>
                                    <p:cond delay="0"/>
                                  </p:stCondLst>
                                  <p:childTnLst>
                                    <p:set>
                                      <p:cBhvr>
                                        <p:cTn id="77" dur="1" fill="hold">
                                          <p:stCondLst>
                                            <p:cond delay="0"/>
                                          </p:stCondLst>
                                        </p:cTn>
                                        <p:tgtEl>
                                          <p:spTgt spid="108"/>
                                        </p:tgtEl>
                                        <p:attrNameLst>
                                          <p:attrName>style.visibility</p:attrName>
                                        </p:attrNameLst>
                                      </p:cBhvr>
                                      <p:to>
                                        <p:strVal val="visible"/>
                                      </p:to>
                                    </p:set>
                                    <p:animEffect transition="in" filter="blinds(horizontal)">
                                      <p:cBhvr>
                                        <p:cTn id="78" dur="500"/>
                                        <p:tgtEl>
                                          <p:spTgt spid="108"/>
                                        </p:tgtEl>
                                      </p:cBhvr>
                                    </p:animEffect>
                                  </p:childTnLst>
                                </p:cTn>
                              </p:par>
                              <p:par>
                                <p:cTn id="79" presetID="3" presetClass="entr" presetSubtype="10" fill="hold" nodeType="withEffect">
                                  <p:stCondLst>
                                    <p:cond delay="0"/>
                                  </p:stCondLst>
                                  <p:childTnLst>
                                    <p:set>
                                      <p:cBhvr>
                                        <p:cTn id="80" dur="1" fill="hold">
                                          <p:stCondLst>
                                            <p:cond delay="0"/>
                                          </p:stCondLst>
                                        </p:cTn>
                                        <p:tgtEl>
                                          <p:spTgt spid="57"/>
                                        </p:tgtEl>
                                        <p:attrNameLst>
                                          <p:attrName>style.visibility</p:attrName>
                                        </p:attrNameLst>
                                      </p:cBhvr>
                                      <p:to>
                                        <p:strVal val="visible"/>
                                      </p:to>
                                    </p:set>
                                    <p:animEffect transition="in" filter="blinds(horizontal)">
                                      <p:cBhvr>
                                        <p:cTn id="81" dur="500"/>
                                        <p:tgtEl>
                                          <p:spTgt spid="57"/>
                                        </p:tgtEl>
                                      </p:cBhvr>
                                    </p:animEffect>
                                  </p:childTnLst>
                                </p:cTn>
                              </p:par>
                              <p:par>
                                <p:cTn id="82" presetID="3" presetClass="entr" presetSubtype="10" fill="hold" nodeType="withEffect">
                                  <p:stCondLst>
                                    <p:cond delay="0"/>
                                  </p:stCondLst>
                                  <p:childTnLst>
                                    <p:set>
                                      <p:cBhvr>
                                        <p:cTn id="83" dur="1" fill="hold">
                                          <p:stCondLst>
                                            <p:cond delay="0"/>
                                          </p:stCondLst>
                                        </p:cTn>
                                        <p:tgtEl>
                                          <p:spTgt spid="111"/>
                                        </p:tgtEl>
                                        <p:attrNameLst>
                                          <p:attrName>style.visibility</p:attrName>
                                        </p:attrNameLst>
                                      </p:cBhvr>
                                      <p:to>
                                        <p:strVal val="visible"/>
                                      </p:to>
                                    </p:set>
                                    <p:animEffect transition="in" filter="blinds(horizontal)">
                                      <p:cBhvr>
                                        <p:cTn id="84" dur="500"/>
                                        <p:tgtEl>
                                          <p:spTgt spid="111"/>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grpId="0" nodeType="clickEffect">
                                  <p:stCondLst>
                                    <p:cond delay="0"/>
                                  </p:stCondLst>
                                  <p:childTnLst>
                                    <p:set>
                                      <p:cBhvr>
                                        <p:cTn id="88" dur="1" fill="hold">
                                          <p:stCondLst>
                                            <p:cond delay="0"/>
                                          </p:stCondLst>
                                        </p:cTn>
                                        <p:tgtEl>
                                          <p:spTgt spid="76"/>
                                        </p:tgtEl>
                                        <p:attrNameLst>
                                          <p:attrName>style.visibility</p:attrName>
                                        </p:attrNameLst>
                                      </p:cBhvr>
                                      <p:to>
                                        <p:strVal val="visible"/>
                                      </p:to>
                                    </p:set>
                                    <p:animEffect transition="in" filter="blinds(horizontal)">
                                      <p:cBhvr>
                                        <p:cTn id="89" dur="500"/>
                                        <p:tgtEl>
                                          <p:spTgt spid="76"/>
                                        </p:tgtEl>
                                      </p:cBhvr>
                                    </p:animEffect>
                                  </p:childTnLst>
                                </p:cTn>
                              </p:par>
                              <p:par>
                                <p:cTn id="90" presetID="3" presetClass="entr" presetSubtype="10" fill="hold" grpId="0" nodeType="withEffect">
                                  <p:stCondLst>
                                    <p:cond delay="0"/>
                                  </p:stCondLst>
                                  <p:childTnLst>
                                    <p:set>
                                      <p:cBhvr>
                                        <p:cTn id="91" dur="1" fill="hold">
                                          <p:stCondLst>
                                            <p:cond delay="0"/>
                                          </p:stCondLst>
                                        </p:cTn>
                                        <p:tgtEl>
                                          <p:spTgt spid="75"/>
                                        </p:tgtEl>
                                        <p:attrNameLst>
                                          <p:attrName>style.visibility</p:attrName>
                                        </p:attrNameLst>
                                      </p:cBhvr>
                                      <p:to>
                                        <p:strVal val="visible"/>
                                      </p:to>
                                    </p:set>
                                    <p:animEffect transition="in" filter="blinds(horizontal)">
                                      <p:cBhvr>
                                        <p:cTn id="92" dur="500"/>
                                        <p:tgtEl>
                                          <p:spTgt spid="75"/>
                                        </p:tgtEl>
                                      </p:cBhvr>
                                    </p:animEffect>
                                  </p:childTnLst>
                                </p:cTn>
                              </p:par>
                              <p:par>
                                <p:cTn id="93" presetID="3" presetClass="entr" presetSubtype="10" fill="hold" nodeType="withEffect">
                                  <p:stCondLst>
                                    <p:cond delay="0"/>
                                  </p:stCondLst>
                                  <p:childTnLst>
                                    <p:set>
                                      <p:cBhvr>
                                        <p:cTn id="94" dur="1" fill="hold">
                                          <p:stCondLst>
                                            <p:cond delay="0"/>
                                          </p:stCondLst>
                                        </p:cTn>
                                        <p:tgtEl>
                                          <p:spTgt spid="94"/>
                                        </p:tgtEl>
                                        <p:attrNameLst>
                                          <p:attrName>style.visibility</p:attrName>
                                        </p:attrNameLst>
                                      </p:cBhvr>
                                      <p:to>
                                        <p:strVal val="visible"/>
                                      </p:to>
                                    </p:set>
                                    <p:animEffect transition="in" filter="blinds(horizontal)">
                                      <p:cBhvr>
                                        <p:cTn id="95" dur="500"/>
                                        <p:tgtEl>
                                          <p:spTgt spid="94"/>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nodeType="click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blinds(horizontal)">
                                      <p:cBhvr>
                                        <p:cTn id="100" dur="500"/>
                                        <p:tgtEl>
                                          <p:spTgt spid="77"/>
                                        </p:tgtEl>
                                      </p:cBhvr>
                                    </p:animEffect>
                                  </p:childTnLst>
                                </p:cTn>
                              </p:par>
                              <p:par>
                                <p:cTn id="101" presetID="3" presetClass="entr" presetSubtype="10"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blinds(horizontal)">
                                      <p:cBhvr>
                                        <p:cTn id="103" dur="500"/>
                                        <p:tgtEl>
                                          <p:spTgt spid="81"/>
                                        </p:tgtEl>
                                      </p:cBhvr>
                                    </p:animEffect>
                                  </p:childTnLst>
                                </p:cTn>
                              </p:par>
                              <p:par>
                                <p:cTn id="104" presetID="3" presetClass="entr" presetSubtype="10" fill="hold" grpId="0" nodeType="withEffect">
                                  <p:stCondLst>
                                    <p:cond delay="0"/>
                                  </p:stCondLst>
                                  <p:childTnLst>
                                    <p:set>
                                      <p:cBhvr>
                                        <p:cTn id="105" dur="1" fill="hold">
                                          <p:stCondLst>
                                            <p:cond delay="0"/>
                                          </p:stCondLst>
                                        </p:cTn>
                                        <p:tgtEl>
                                          <p:spTgt spid="116"/>
                                        </p:tgtEl>
                                        <p:attrNameLst>
                                          <p:attrName>style.visibility</p:attrName>
                                        </p:attrNameLst>
                                      </p:cBhvr>
                                      <p:to>
                                        <p:strVal val="visible"/>
                                      </p:to>
                                    </p:set>
                                    <p:animEffect transition="in" filter="blinds(horizontal)">
                                      <p:cBhvr>
                                        <p:cTn id="106" dur="500"/>
                                        <p:tgtEl>
                                          <p:spTgt spid="116"/>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146"/>
                                        </p:tgtEl>
                                        <p:attrNameLst>
                                          <p:attrName>style.visibility</p:attrName>
                                        </p:attrNameLst>
                                      </p:cBhvr>
                                      <p:to>
                                        <p:strVal val="visible"/>
                                      </p:to>
                                    </p:set>
                                    <p:animEffect transition="in" filter="blinds(horizontal)">
                                      <p:cBhvr>
                                        <p:cTn id="111" dur="500"/>
                                        <p:tgtEl>
                                          <p:spTgt spid="146"/>
                                        </p:tgtEl>
                                      </p:cBhvr>
                                    </p:animEffect>
                                  </p:childTnLst>
                                </p:cTn>
                              </p:par>
                              <p:par>
                                <p:cTn id="112" presetID="2" presetClass="exit" presetSubtype="4" fill="hold" nodeType="withEffect">
                                  <p:stCondLst>
                                    <p:cond delay="0"/>
                                  </p:stCondLst>
                                  <p:childTnLst>
                                    <p:anim calcmode="lin" valueType="num">
                                      <p:cBhvr additive="base">
                                        <p:cTn id="113" dur="500"/>
                                        <p:tgtEl>
                                          <p:spTgt spid="111"/>
                                        </p:tgtEl>
                                        <p:attrNameLst>
                                          <p:attrName>ppt_x</p:attrName>
                                        </p:attrNameLst>
                                      </p:cBhvr>
                                      <p:tavLst>
                                        <p:tav tm="0">
                                          <p:val>
                                            <p:strVal val="ppt_x"/>
                                          </p:val>
                                        </p:tav>
                                        <p:tav tm="100000">
                                          <p:val>
                                            <p:strVal val="ppt_x"/>
                                          </p:val>
                                        </p:tav>
                                      </p:tavLst>
                                    </p:anim>
                                    <p:anim calcmode="lin" valueType="num">
                                      <p:cBhvr additive="base">
                                        <p:cTn id="114" dur="500"/>
                                        <p:tgtEl>
                                          <p:spTgt spid="111"/>
                                        </p:tgtEl>
                                        <p:attrNameLst>
                                          <p:attrName>ppt_y</p:attrName>
                                        </p:attrNameLst>
                                      </p:cBhvr>
                                      <p:tavLst>
                                        <p:tav tm="0">
                                          <p:val>
                                            <p:strVal val="ppt_y"/>
                                          </p:val>
                                        </p:tav>
                                        <p:tav tm="100000">
                                          <p:val>
                                            <p:strVal val="1+ppt_h/2"/>
                                          </p:val>
                                        </p:tav>
                                      </p:tavLst>
                                    </p:anim>
                                    <p:set>
                                      <p:cBhvr>
                                        <p:cTn id="115" dur="1" fill="hold">
                                          <p:stCondLst>
                                            <p:cond delay="499"/>
                                          </p:stCondLst>
                                        </p:cTn>
                                        <p:tgtEl>
                                          <p:spTgt spid="111"/>
                                        </p:tgtEl>
                                        <p:attrNameLst>
                                          <p:attrName>style.visibility</p:attrName>
                                        </p:attrNameLst>
                                      </p:cBhvr>
                                      <p:to>
                                        <p:strVal val="hidden"/>
                                      </p:to>
                                    </p:set>
                                  </p:childTnLst>
                                </p:cTn>
                              </p:par>
                              <p:par>
                                <p:cTn id="116" presetID="2" presetClass="exit" presetSubtype="4" fill="hold" grpId="1" nodeType="withEffect">
                                  <p:stCondLst>
                                    <p:cond delay="0"/>
                                  </p:stCondLst>
                                  <p:childTnLst>
                                    <p:anim calcmode="lin" valueType="num">
                                      <p:cBhvr additive="base">
                                        <p:cTn id="117" dur="500"/>
                                        <p:tgtEl>
                                          <p:spTgt spid="43"/>
                                        </p:tgtEl>
                                        <p:attrNameLst>
                                          <p:attrName>ppt_x</p:attrName>
                                        </p:attrNameLst>
                                      </p:cBhvr>
                                      <p:tavLst>
                                        <p:tav tm="0">
                                          <p:val>
                                            <p:strVal val="ppt_x"/>
                                          </p:val>
                                        </p:tav>
                                        <p:tav tm="100000">
                                          <p:val>
                                            <p:strVal val="ppt_x"/>
                                          </p:val>
                                        </p:tav>
                                      </p:tavLst>
                                    </p:anim>
                                    <p:anim calcmode="lin" valueType="num">
                                      <p:cBhvr additive="base">
                                        <p:cTn id="118" dur="500"/>
                                        <p:tgtEl>
                                          <p:spTgt spid="43"/>
                                        </p:tgtEl>
                                        <p:attrNameLst>
                                          <p:attrName>ppt_y</p:attrName>
                                        </p:attrNameLst>
                                      </p:cBhvr>
                                      <p:tavLst>
                                        <p:tav tm="0">
                                          <p:val>
                                            <p:strVal val="ppt_y"/>
                                          </p:val>
                                        </p:tav>
                                        <p:tav tm="100000">
                                          <p:val>
                                            <p:strVal val="1+ppt_h/2"/>
                                          </p:val>
                                        </p:tav>
                                      </p:tavLst>
                                    </p:anim>
                                    <p:set>
                                      <p:cBhvr>
                                        <p:cTn id="119" dur="1" fill="hold">
                                          <p:stCondLst>
                                            <p:cond delay="499"/>
                                          </p:stCondLst>
                                        </p:cTn>
                                        <p:tgtEl>
                                          <p:spTgt spid="43"/>
                                        </p:tgtEl>
                                        <p:attrNameLst>
                                          <p:attrName>style.visibility</p:attrName>
                                        </p:attrNameLst>
                                      </p:cBhvr>
                                      <p:to>
                                        <p:strVal val="hidden"/>
                                      </p:to>
                                    </p:set>
                                  </p:childTnLst>
                                </p:cTn>
                              </p:par>
                              <p:par>
                                <p:cTn id="120" presetID="2" presetClass="exit" presetSubtype="4" fill="hold" grpId="1" nodeType="withEffect">
                                  <p:stCondLst>
                                    <p:cond delay="0"/>
                                  </p:stCondLst>
                                  <p:childTnLst>
                                    <p:anim calcmode="lin" valueType="num">
                                      <p:cBhvr additive="base">
                                        <p:cTn id="121" dur="500"/>
                                        <p:tgtEl>
                                          <p:spTgt spid="46"/>
                                        </p:tgtEl>
                                        <p:attrNameLst>
                                          <p:attrName>ppt_x</p:attrName>
                                        </p:attrNameLst>
                                      </p:cBhvr>
                                      <p:tavLst>
                                        <p:tav tm="0">
                                          <p:val>
                                            <p:strVal val="ppt_x"/>
                                          </p:val>
                                        </p:tav>
                                        <p:tav tm="100000">
                                          <p:val>
                                            <p:strVal val="ppt_x"/>
                                          </p:val>
                                        </p:tav>
                                      </p:tavLst>
                                    </p:anim>
                                    <p:anim calcmode="lin" valueType="num">
                                      <p:cBhvr additive="base">
                                        <p:cTn id="122" dur="500"/>
                                        <p:tgtEl>
                                          <p:spTgt spid="46"/>
                                        </p:tgtEl>
                                        <p:attrNameLst>
                                          <p:attrName>ppt_y</p:attrName>
                                        </p:attrNameLst>
                                      </p:cBhvr>
                                      <p:tavLst>
                                        <p:tav tm="0">
                                          <p:val>
                                            <p:strVal val="ppt_y"/>
                                          </p:val>
                                        </p:tav>
                                        <p:tav tm="100000">
                                          <p:val>
                                            <p:strVal val="1+ppt_h/2"/>
                                          </p:val>
                                        </p:tav>
                                      </p:tavLst>
                                    </p:anim>
                                    <p:set>
                                      <p:cBhvr>
                                        <p:cTn id="123" dur="1" fill="hold">
                                          <p:stCondLst>
                                            <p:cond delay="499"/>
                                          </p:stCondLst>
                                        </p:cTn>
                                        <p:tgtEl>
                                          <p:spTgt spid="46"/>
                                        </p:tgtEl>
                                        <p:attrNameLst>
                                          <p:attrName>style.visibility</p:attrName>
                                        </p:attrNameLst>
                                      </p:cBhvr>
                                      <p:to>
                                        <p:strVal val="hidden"/>
                                      </p:to>
                                    </p:set>
                                  </p:childTnLst>
                                </p:cTn>
                              </p:par>
                              <p:par>
                                <p:cTn id="124" presetID="2" presetClass="exit" presetSubtype="4" fill="hold" nodeType="withEffect">
                                  <p:stCondLst>
                                    <p:cond delay="0"/>
                                  </p:stCondLst>
                                  <p:childTnLst>
                                    <p:anim calcmode="lin" valueType="num">
                                      <p:cBhvr additive="base">
                                        <p:cTn id="125" dur="500"/>
                                        <p:tgtEl>
                                          <p:spTgt spid="108"/>
                                        </p:tgtEl>
                                        <p:attrNameLst>
                                          <p:attrName>ppt_x</p:attrName>
                                        </p:attrNameLst>
                                      </p:cBhvr>
                                      <p:tavLst>
                                        <p:tav tm="0">
                                          <p:val>
                                            <p:strVal val="ppt_x"/>
                                          </p:val>
                                        </p:tav>
                                        <p:tav tm="100000">
                                          <p:val>
                                            <p:strVal val="ppt_x"/>
                                          </p:val>
                                        </p:tav>
                                      </p:tavLst>
                                    </p:anim>
                                    <p:anim calcmode="lin" valueType="num">
                                      <p:cBhvr additive="base">
                                        <p:cTn id="126" dur="500"/>
                                        <p:tgtEl>
                                          <p:spTgt spid="108"/>
                                        </p:tgtEl>
                                        <p:attrNameLst>
                                          <p:attrName>ppt_y</p:attrName>
                                        </p:attrNameLst>
                                      </p:cBhvr>
                                      <p:tavLst>
                                        <p:tav tm="0">
                                          <p:val>
                                            <p:strVal val="ppt_y"/>
                                          </p:val>
                                        </p:tav>
                                        <p:tav tm="100000">
                                          <p:val>
                                            <p:strVal val="1+ppt_h/2"/>
                                          </p:val>
                                        </p:tav>
                                      </p:tavLst>
                                    </p:anim>
                                    <p:set>
                                      <p:cBhvr>
                                        <p:cTn id="127" dur="1" fill="hold">
                                          <p:stCondLst>
                                            <p:cond delay="499"/>
                                          </p:stCondLst>
                                        </p:cTn>
                                        <p:tgtEl>
                                          <p:spTgt spid="108"/>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1" nodeType="clickEffect">
                                  <p:stCondLst>
                                    <p:cond delay="0"/>
                                  </p:stCondLst>
                                  <p:childTnLst>
                                    <p:set>
                                      <p:cBhvr>
                                        <p:cTn id="131" dur="1" fill="hold">
                                          <p:stCondLst>
                                            <p:cond delay="0"/>
                                          </p:stCondLst>
                                        </p:cTn>
                                        <p:tgtEl>
                                          <p:spTgt spid="117"/>
                                        </p:tgtEl>
                                        <p:attrNameLst>
                                          <p:attrName>style.visibility</p:attrName>
                                        </p:attrNameLst>
                                      </p:cBhvr>
                                      <p:to>
                                        <p:strVal val="visible"/>
                                      </p:to>
                                    </p:set>
                                    <p:animEffect transition="in" filter="blinds(horizontal)">
                                      <p:cBhvr>
                                        <p:cTn id="132" dur="500"/>
                                        <p:tgtEl>
                                          <p:spTgt spid="117"/>
                                        </p:tgtEl>
                                      </p:cBhvr>
                                    </p:animEffect>
                                  </p:childTnLst>
                                </p:cTn>
                              </p:par>
                              <p:par>
                                <p:cTn id="133" presetID="3" presetClass="entr" presetSubtype="10" fill="hold" grpId="0" nodeType="withEffect">
                                  <p:stCondLst>
                                    <p:cond delay="0"/>
                                  </p:stCondLst>
                                  <p:childTnLst>
                                    <p:set>
                                      <p:cBhvr>
                                        <p:cTn id="134" dur="1" fill="hold">
                                          <p:stCondLst>
                                            <p:cond delay="0"/>
                                          </p:stCondLst>
                                        </p:cTn>
                                        <p:tgtEl>
                                          <p:spTgt spid="99"/>
                                        </p:tgtEl>
                                        <p:attrNameLst>
                                          <p:attrName>style.visibility</p:attrName>
                                        </p:attrNameLst>
                                      </p:cBhvr>
                                      <p:to>
                                        <p:strVal val="visible"/>
                                      </p:to>
                                    </p:set>
                                    <p:animEffect transition="in" filter="blinds(horizontal)">
                                      <p:cBhvr>
                                        <p:cTn id="135" dur="500"/>
                                        <p:tgtEl>
                                          <p:spTgt spid="99"/>
                                        </p:tgtEl>
                                      </p:cBhvr>
                                    </p:animEffect>
                                  </p:childTnLst>
                                </p:cTn>
                              </p:par>
                            </p:childTnLst>
                          </p:cTn>
                        </p:par>
                      </p:childTnLst>
                    </p:cTn>
                  </p:par>
                  <p:par>
                    <p:cTn id="136" fill="hold">
                      <p:stCondLst>
                        <p:cond delay="indefinite"/>
                      </p:stCondLst>
                      <p:childTnLst>
                        <p:par>
                          <p:cTn id="137" fill="hold">
                            <p:stCondLst>
                              <p:cond delay="0"/>
                            </p:stCondLst>
                            <p:childTnLst>
                              <p:par>
                                <p:cTn id="138" presetID="3" presetClass="entr" presetSubtype="10" fill="hold" nodeType="clickEffect">
                                  <p:stCondLst>
                                    <p:cond delay="0"/>
                                  </p:stCondLst>
                                  <p:childTnLst>
                                    <p:set>
                                      <p:cBhvr>
                                        <p:cTn id="139" dur="1" fill="hold">
                                          <p:stCondLst>
                                            <p:cond delay="0"/>
                                          </p:stCondLst>
                                        </p:cTn>
                                        <p:tgtEl>
                                          <p:spTgt spid="44"/>
                                        </p:tgtEl>
                                        <p:attrNameLst>
                                          <p:attrName>style.visibility</p:attrName>
                                        </p:attrNameLst>
                                      </p:cBhvr>
                                      <p:to>
                                        <p:strVal val="visible"/>
                                      </p:to>
                                    </p:set>
                                    <p:animEffect transition="in" filter="blinds(horizontal)">
                                      <p:cBhvr>
                                        <p:cTn id="140" dur="500"/>
                                        <p:tgtEl>
                                          <p:spTgt spid="44"/>
                                        </p:tgtEl>
                                      </p:cBhvr>
                                    </p:animEffect>
                                  </p:childTnLst>
                                </p:cTn>
                              </p:par>
                              <p:par>
                                <p:cTn id="141" presetID="3" presetClass="entr" presetSubtype="10" fill="hold" nodeType="withEffect">
                                  <p:stCondLst>
                                    <p:cond delay="0"/>
                                  </p:stCondLst>
                                  <p:childTnLst>
                                    <p:set>
                                      <p:cBhvr>
                                        <p:cTn id="142" dur="1" fill="hold">
                                          <p:stCondLst>
                                            <p:cond delay="0"/>
                                          </p:stCondLst>
                                        </p:cTn>
                                        <p:tgtEl>
                                          <p:spTgt spid="120"/>
                                        </p:tgtEl>
                                        <p:attrNameLst>
                                          <p:attrName>style.visibility</p:attrName>
                                        </p:attrNameLst>
                                      </p:cBhvr>
                                      <p:to>
                                        <p:strVal val="visible"/>
                                      </p:to>
                                    </p:set>
                                    <p:animEffect transition="in" filter="blinds(horizontal)">
                                      <p:cBhvr>
                                        <p:cTn id="143" dur="500"/>
                                        <p:tgtEl>
                                          <p:spTgt spid="120"/>
                                        </p:tgtEl>
                                      </p:cBhvr>
                                    </p:animEffect>
                                  </p:childTnLst>
                                </p:cTn>
                              </p:par>
                              <p:par>
                                <p:cTn id="144" presetID="3" presetClass="entr" presetSubtype="10" fill="hold" nodeType="withEffect">
                                  <p:stCondLst>
                                    <p:cond delay="0"/>
                                  </p:stCondLst>
                                  <p:childTnLst>
                                    <p:set>
                                      <p:cBhvr>
                                        <p:cTn id="145" dur="1" fill="hold">
                                          <p:stCondLst>
                                            <p:cond delay="0"/>
                                          </p:stCondLst>
                                        </p:cTn>
                                        <p:tgtEl>
                                          <p:spTgt spid="123"/>
                                        </p:tgtEl>
                                        <p:attrNameLst>
                                          <p:attrName>style.visibility</p:attrName>
                                        </p:attrNameLst>
                                      </p:cBhvr>
                                      <p:to>
                                        <p:strVal val="visible"/>
                                      </p:to>
                                    </p:set>
                                    <p:animEffect transition="in" filter="blinds(horizontal)">
                                      <p:cBhvr>
                                        <p:cTn id="146" dur="500"/>
                                        <p:tgtEl>
                                          <p:spTgt spid="123"/>
                                        </p:tgtEl>
                                      </p:cBhvr>
                                    </p:animEffect>
                                  </p:childTnLst>
                                </p:cTn>
                              </p:par>
                              <p:par>
                                <p:cTn id="147" presetID="3" presetClass="entr" presetSubtype="10" fill="hold" nodeType="withEffect">
                                  <p:stCondLst>
                                    <p:cond delay="0"/>
                                  </p:stCondLst>
                                  <p:childTnLst>
                                    <p:set>
                                      <p:cBhvr>
                                        <p:cTn id="148" dur="1" fill="hold">
                                          <p:stCondLst>
                                            <p:cond delay="0"/>
                                          </p:stCondLst>
                                        </p:cTn>
                                        <p:tgtEl>
                                          <p:spTgt spid="60"/>
                                        </p:tgtEl>
                                        <p:attrNameLst>
                                          <p:attrName>style.visibility</p:attrName>
                                        </p:attrNameLst>
                                      </p:cBhvr>
                                      <p:to>
                                        <p:strVal val="visible"/>
                                      </p:to>
                                    </p:set>
                                    <p:animEffect transition="in" filter="blinds(horizontal)">
                                      <p:cBhvr>
                                        <p:cTn id="149" dur="500"/>
                                        <p:tgtEl>
                                          <p:spTgt spid="60"/>
                                        </p:tgtEl>
                                      </p:cBhvr>
                                    </p:animEffect>
                                  </p:childTnLst>
                                </p:cTn>
                              </p:par>
                              <p:par>
                                <p:cTn id="150" presetID="3" presetClass="entr" presetSubtype="10" fill="hold" grpId="0" nodeType="withEffect">
                                  <p:stCondLst>
                                    <p:cond delay="0"/>
                                  </p:stCondLst>
                                  <p:childTnLst>
                                    <p:set>
                                      <p:cBhvr>
                                        <p:cTn id="151" dur="1" fill="hold">
                                          <p:stCondLst>
                                            <p:cond delay="0"/>
                                          </p:stCondLst>
                                        </p:cTn>
                                        <p:tgtEl>
                                          <p:spTgt spid="47"/>
                                        </p:tgtEl>
                                        <p:attrNameLst>
                                          <p:attrName>style.visibility</p:attrName>
                                        </p:attrNameLst>
                                      </p:cBhvr>
                                      <p:to>
                                        <p:strVal val="visible"/>
                                      </p:to>
                                    </p:set>
                                    <p:animEffect transition="in" filter="blinds(horizontal)">
                                      <p:cBhvr>
                                        <p:cTn id="152" dur="500"/>
                                        <p:tgtEl>
                                          <p:spTgt spid="47"/>
                                        </p:tgtEl>
                                      </p:cBhvr>
                                    </p:animEffect>
                                  </p:childTnLst>
                                </p:cTn>
                              </p:par>
                              <p:par>
                                <p:cTn id="153" presetID="3" presetClass="entr" presetSubtype="10" fill="hold" grpId="0" nodeType="withEffect">
                                  <p:stCondLst>
                                    <p:cond delay="0"/>
                                  </p:stCondLst>
                                  <p:childTnLst>
                                    <p:set>
                                      <p:cBhvr>
                                        <p:cTn id="154" dur="1" fill="hold">
                                          <p:stCondLst>
                                            <p:cond delay="0"/>
                                          </p:stCondLst>
                                        </p:cTn>
                                        <p:tgtEl>
                                          <p:spTgt spid="49"/>
                                        </p:tgtEl>
                                        <p:attrNameLst>
                                          <p:attrName>style.visibility</p:attrName>
                                        </p:attrNameLst>
                                      </p:cBhvr>
                                      <p:to>
                                        <p:strVal val="visible"/>
                                      </p:to>
                                    </p:set>
                                    <p:animEffect transition="in" filter="blinds(horizontal)">
                                      <p:cBhvr>
                                        <p:cTn id="155" dur="500"/>
                                        <p:tgtEl>
                                          <p:spTgt spid="49"/>
                                        </p:tgtEl>
                                      </p:cBhvr>
                                    </p:animEffect>
                                  </p:childTnLst>
                                </p:cTn>
                              </p:par>
                              <p:par>
                                <p:cTn id="156" presetID="3" presetClass="entr" presetSubtype="10" fill="hold" grpId="0" nodeType="withEffect">
                                  <p:stCondLst>
                                    <p:cond delay="0"/>
                                  </p:stCondLst>
                                  <p:childTnLst>
                                    <p:set>
                                      <p:cBhvr>
                                        <p:cTn id="157" dur="1" fill="hold">
                                          <p:stCondLst>
                                            <p:cond delay="0"/>
                                          </p:stCondLst>
                                        </p:cTn>
                                        <p:tgtEl>
                                          <p:spTgt spid="50"/>
                                        </p:tgtEl>
                                        <p:attrNameLst>
                                          <p:attrName>style.visibility</p:attrName>
                                        </p:attrNameLst>
                                      </p:cBhvr>
                                      <p:to>
                                        <p:strVal val="visible"/>
                                      </p:to>
                                    </p:set>
                                    <p:animEffect transition="in" filter="blinds(horizontal)">
                                      <p:cBhvr>
                                        <p:cTn id="158" dur="500"/>
                                        <p:tgtEl>
                                          <p:spTgt spid="50"/>
                                        </p:tgtEl>
                                      </p:cBhvr>
                                    </p:animEffect>
                                  </p:childTnLst>
                                </p:cTn>
                              </p:par>
                            </p:childTnLst>
                          </p:cTn>
                        </p:par>
                      </p:childTnLst>
                    </p:cTn>
                  </p:par>
                  <p:par>
                    <p:cTn id="159" fill="hold">
                      <p:stCondLst>
                        <p:cond delay="indefinite"/>
                      </p:stCondLst>
                      <p:childTnLst>
                        <p:par>
                          <p:cTn id="160" fill="hold">
                            <p:stCondLst>
                              <p:cond delay="0"/>
                            </p:stCondLst>
                            <p:childTnLst>
                              <p:par>
                                <p:cTn id="161" presetID="2" presetClass="exit" presetSubtype="4" fill="hold" grpId="1" nodeType="clickEffect">
                                  <p:stCondLst>
                                    <p:cond delay="0"/>
                                  </p:stCondLst>
                                  <p:childTnLst>
                                    <p:anim calcmode="lin" valueType="num">
                                      <p:cBhvr additive="base">
                                        <p:cTn id="162" dur="500"/>
                                        <p:tgtEl>
                                          <p:spTgt spid="116"/>
                                        </p:tgtEl>
                                        <p:attrNameLst>
                                          <p:attrName>ppt_x</p:attrName>
                                        </p:attrNameLst>
                                      </p:cBhvr>
                                      <p:tavLst>
                                        <p:tav tm="0">
                                          <p:val>
                                            <p:strVal val="ppt_x"/>
                                          </p:val>
                                        </p:tav>
                                        <p:tav tm="100000">
                                          <p:val>
                                            <p:strVal val="ppt_x"/>
                                          </p:val>
                                        </p:tav>
                                      </p:tavLst>
                                    </p:anim>
                                    <p:anim calcmode="lin" valueType="num">
                                      <p:cBhvr additive="base">
                                        <p:cTn id="163" dur="500"/>
                                        <p:tgtEl>
                                          <p:spTgt spid="116"/>
                                        </p:tgtEl>
                                        <p:attrNameLst>
                                          <p:attrName>ppt_y</p:attrName>
                                        </p:attrNameLst>
                                      </p:cBhvr>
                                      <p:tavLst>
                                        <p:tav tm="0">
                                          <p:val>
                                            <p:strVal val="ppt_y"/>
                                          </p:val>
                                        </p:tav>
                                        <p:tav tm="100000">
                                          <p:val>
                                            <p:strVal val="1+ppt_h/2"/>
                                          </p:val>
                                        </p:tav>
                                      </p:tavLst>
                                    </p:anim>
                                    <p:set>
                                      <p:cBhvr>
                                        <p:cTn id="164" dur="1" fill="hold">
                                          <p:stCondLst>
                                            <p:cond delay="499"/>
                                          </p:stCondLst>
                                        </p:cTn>
                                        <p:tgtEl>
                                          <p:spTgt spid="116"/>
                                        </p:tgtEl>
                                        <p:attrNameLst>
                                          <p:attrName>style.visibility</p:attrName>
                                        </p:attrNameLst>
                                      </p:cBhvr>
                                      <p:to>
                                        <p:strVal val="hidden"/>
                                      </p:to>
                                    </p:set>
                                  </p:childTnLst>
                                </p:cTn>
                              </p:par>
                            </p:childTnLst>
                          </p:cTn>
                        </p:par>
                      </p:childTnLst>
                    </p:cTn>
                  </p:par>
                  <p:par>
                    <p:cTn id="165" fill="hold">
                      <p:stCondLst>
                        <p:cond delay="indefinite"/>
                      </p:stCondLst>
                      <p:childTnLst>
                        <p:par>
                          <p:cTn id="166" fill="hold">
                            <p:stCondLst>
                              <p:cond delay="0"/>
                            </p:stCondLst>
                            <p:childTnLst>
                              <p:par>
                                <p:cTn id="167" presetID="2" presetClass="entr" presetSubtype="4" fill="hold" grpId="0" nodeType="clickEffect">
                                  <p:stCondLst>
                                    <p:cond delay="0"/>
                                  </p:stCondLst>
                                  <p:childTnLst>
                                    <p:set>
                                      <p:cBhvr>
                                        <p:cTn id="168" dur="1" fill="hold">
                                          <p:stCondLst>
                                            <p:cond delay="0"/>
                                          </p:stCondLst>
                                        </p:cTn>
                                        <p:tgtEl>
                                          <p:spTgt spid="126"/>
                                        </p:tgtEl>
                                        <p:attrNameLst>
                                          <p:attrName>style.visibility</p:attrName>
                                        </p:attrNameLst>
                                      </p:cBhvr>
                                      <p:to>
                                        <p:strVal val="visible"/>
                                      </p:to>
                                    </p:set>
                                    <p:anim calcmode="lin" valueType="num">
                                      <p:cBhvr additive="base">
                                        <p:cTn id="169" dur="500" fill="hold"/>
                                        <p:tgtEl>
                                          <p:spTgt spid="126"/>
                                        </p:tgtEl>
                                        <p:attrNameLst>
                                          <p:attrName>ppt_x</p:attrName>
                                        </p:attrNameLst>
                                      </p:cBhvr>
                                      <p:tavLst>
                                        <p:tav tm="0">
                                          <p:val>
                                            <p:strVal val="#ppt_x"/>
                                          </p:val>
                                        </p:tav>
                                        <p:tav tm="100000">
                                          <p:val>
                                            <p:strVal val="#ppt_x"/>
                                          </p:val>
                                        </p:tav>
                                      </p:tavLst>
                                    </p:anim>
                                    <p:anim calcmode="lin" valueType="num">
                                      <p:cBhvr additive="base">
                                        <p:cTn id="170" dur="500" fill="hold"/>
                                        <p:tgtEl>
                                          <p:spTgt spid="126"/>
                                        </p:tgtEl>
                                        <p:attrNameLst>
                                          <p:attrName>ppt_y</p:attrName>
                                        </p:attrNameLst>
                                      </p:cBhvr>
                                      <p:tavLst>
                                        <p:tav tm="0">
                                          <p:val>
                                            <p:strVal val="1+#ppt_h/2"/>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3" presetClass="entr" presetSubtype="10" fill="hold" grpId="0" nodeType="clickEffect">
                                  <p:stCondLst>
                                    <p:cond delay="0"/>
                                  </p:stCondLst>
                                  <p:childTnLst>
                                    <p:set>
                                      <p:cBhvr>
                                        <p:cTn id="174" dur="1" fill="hold">
                                          <p:stCondLst>
                                            <p:cond delay="0"/>
                                          </p:stCondLst>
                                        </p:cTn>
                                        <p:tgtEl>
                                          <p:spTgt spid="147"/>
                                        </p:tgtEl>
                                        <p:attrNameLst>
                                          <p:attrName>style.visibility</p:attrName>
                                        </p:attrNameLst>
                                      </p:cBhvr>
                                      <p:to>
                                        <p:strVal val="visible"/>
                                      </p:to>
                                    </p:set>
                                    <p:animEffect transition="in" filter="blinds(horizontal)">
                                      <p:cBhvr>
                                        <p:cTn id="175" dur="500"/>
                                        <p:tgtEl>
                                          <p:spTgt spid="147"/>
                                        </p:tgtEl>
                                      </p:cBhvr>
                                    </p:animEffect>
                                  </p:childTnLst>
                                </p:cTn>
                              </p:par>
                              <p:par>
                                <p:cTn id="176" presetID="2" presetClass="exit" presetSubtype="4" fill="hold" grpId="1" nodeType="withEffect">
                                  <p:stCondLst>
                                    <p:cond delay="0"/>
                                  </p:stCondLst>
                                  <p:childTnLst>
                                    <p:anim calcmode="lin" valueType="num">
                                      <p:cBhvr additive="base">
                                        <p:cTn id="177" dur="500"/>
                                        <p:tgtEl>
                                          <p:spTgt spid="47"/>
                                        </p:tgtEl>
                                        <p:attrNameLst>
                                          <p:attrName>ppt_x</p:attrName>
                                        </p:attrNameLst>
                                      </p:cBhvr>
                                      <p:tavLst>
                                        <p:tav tm="0">
                                          <p:val>
                                            <p:strVal val="ppt_x"/>
                                          </p:val>
                                        </p:tav>
                                        <p:tav tm="100000">
                                          <p:val>
                                            <p:strVal val="ppt_x"/>
                                          </p:val>
                                        </p:tav>
                                      </p:tavLst>
                                    </p:anim>
                                    <p:anim calcmode="lin" valueType="num">
                                      <p:cBhvr additive="base">
                                        <p:cTn id="178" dur="500"/>
                                        <p:tgtEl>
                                          <p:spTgt spid="47"/>
                                        </p:tgtEl>
                                        <p:attrNameLst>
                                          <p:attrName>ppt_y</p:attrName>
                                        </p:attrNameLst>
                                      </p:cBhvr>
                                      <p:tavLst>
                                        <p:tav tm="0">
                                          <p:val>
                                            <p:strVal val="ppt_y"/>
                                          </p:val>
                                        </p:tav>
                                        <p:tav tm="100000">
                                          <p:val>
                                            <p:strVal val="1+ppt_h/2"/>
                                          </p:val>
                                        </p:tav>
                                      </p:tavLst>
                                    </p:anim>
                                    <p:set>
                                      <p:cBhvr>
                                        <p:cTn id="179" dur="1" fill="hold">
                                          <p:stCondLst>
                                            <p:cond delay="499"/>
                                          </p:stCondLst>
                                        </p:cTn>
                                        <p:tgtEl>
                                          <p:spTgt spid="47"/>
                                        </p:tgtEl>
                                        <p:attrNameLst>
                                          <p:attrName>style.visibility</p:attrName>
                                        </p:attrNameLst>
                                      </p:cBhvr>
                                      <p:to>
                                        <p:strVal val="hidden"/>
                                      </p:to>
                                    </p:set>
                                  </p:childTnLst>
                                </p:cTn>
                              </p:par>
                              <p:par>
                                <p:cTn id="180" presetID="2" presetClass="exit" presetSubtype="4" fill="hold" grpId="1" nodeType="withEffect">
                                  <p:stCondLst>
                                    <p:cond delay="0"/>
                                  </p:stCondLst>
                                  <p:childTnLst>
                                    <p:anim calcmode="lin" valueType="num">
                                      <p:cBhvr additive="base">
                                        <p:cTn id="181" dur="500"/>
                                        <p:tgtEl>
                                          <p:spTgt spid="49"/>
                                        </p:tgtEl>
                                        <p:attrNameLst>
                                          <p:attrName>ppt_x</p:attrName>
                                        </p:attrNameLst>
                                      </p:cBhvr>
                                      <p:tavLst>
                                        <p:tav tm="0">
                                          <p:val>
                                            <p:strVal val="ppt_x"/>
                                          </p:val>
                                        </p:tav>
                                        <p:tav tm="100000">
                                          <p:val>
                                            <p:strVal val="ppt_x"/>
                                          </p:val>
                                        </p:tav>
                                      </p:tavLst>
                                    </p:anim>
                                    <p:anim calcmode="lin" valueType="num">
                                      <p:cBhvr additive="base">
                                        <p:cTn id="182" dur="500"/>
                                        <p:tgtEl>
                                          <p:spTgt spid="49"/>
                                        </p:tgtEl>
                                        <p:attrNameLst>
                                          <p:attrName>ppt_y</p:attrName>
                                        </p:attrNameLst>
                                      </p:cBhvr>
                                      <p:tavLst>
                                        <p:tav tm="0">
                                          <p:val>
                                            <p:strVal val="ppt_y"/>
                                          </p:val>
                                        </p:tav>
                                        <p:tav tm="100000">
                                          <p:val>
                                            <p:strVal val="1+ppt_h/2"/>
                                          </p:val>
                                        </p:tav>
                                      </p:tavLst>
                                    </p:anim>
                                    <p:set>
                                      <p:cBhvr>
                                        <p:cTn id="183" dur="1" fill="hold">
                                          <p:stCondLst>
                                            <p:cond delay="499"/>
                                          </p:stCondLst>
                                        </p:cTn>
                                        <p:tgtEl>
                                          <p:spTgt spid="49"/>
                                        </p:tgtEl>
                                        <p:attrNameLst>
                                          <p:attrName>style.visibility</p:attrName>
                                        </p:attrNameLst>
                                      </p:cBhvr>
                                      <p:to>
                                        <p:strVal val="hidden"/>
                                      </p:to>
                                    </p:set>
                                  </p:childTnLst>
                                </p:cTn>
                              </p:par>
                              <p:par>
                                <p:cTn id="184" presetID="2" presetClass="exit" presetSubtype="4" fill="hold" nodeType="withEffect">
                                  <p:stCondLst>
                                    <p:cond delay="0"/>
                                  </p:stCondLst>
                                  <p:childTnLst>
                                    <p:anim calcmode="lin" valueType="num">
                                      <p:cBhvr additive="base">
                                        <p:cTn id="185" dur="500"/>
                                        <p:tgtEl>
                                          <p:spTgt spid="120"/>
                                        </p:tgtEl>
                                        <p:attrNameLst>
                                          <p:attrName>ppt_x</p:attrName>
                                        </p:attrNameLst>
                                      </p:cBhvr>
                                      <p:tavLst>
                                        <p:tav tm="0">
                                          <p:val>
                                            <p:strVal val="ppt_x"/>
                                          </p:val>
                                        </p:tav>
                                        <p:tav tm="100000">
                                          <p:val>
                                            <p:strVal val="ppt_x"/>
                                          </p:val>
                                        </p:tav>
                                      </p:tavLst>
                                    </p:anim>
                                    <p:anim calcmode="lin" valueType="num">
                                      <p:cBhvr additive="base">
                                        <p:cTn id="186" dur="500"/>
                                        <p:tgtEl>
                                          <p:spTgt spid="120"/>
                                        </p:tgtEl>
                                        <p:attrNameLst>
                                          <p:attrName>ppt_y</p:attrName>
                                        </p:attrNameLst>
                                      </p:cBhvr>
                                      <p:tavLst>
                                        <p:tav tm="0">
                                          <p:val>
                                            <p:strVal val="ppt_y"/>
                                          </p:val>
                                        </p:tav>
                                        <p:tav tm="100000">
                                          <p:val>
                                            <p:strVal val="1+ppt_h/2"/>
                                          </p:val>
                                        </p:tav>
                                      </p:tavLst>
                                    </p:anim>
                                    <p:set>
                                      <p:cBhvr>
                                        <p:cTn id="187" dur="1" fill="hold">
                                          <p:stCondLst>
                                            <p:cond delay="499"/>
                                          </p:stCondLst>
                                        </p:cTn>
                                        <p:tgtEl>
                                          <p:spTgt spid="120"/>
                                        </p:tgtEl>
                                        <p:attrNameLst>
                                          <p:attrName>style.visibility</p:attrName>
                                        </p:attrNameLst>
                                      </p:cBhvr>
                                      <p:to>
                                        <p:strVal val="hidden"/>
                                      </p:to>
                                    </p:set>
                                  </p:childTnLst>
                                </p:cTn>
                              </p:par>
                              <p:par>
                                <p:cTn id="188" presetID="2" presetClass="exit" presetSubtype="4" fill="hold" nodeType="withEffect">
                                  <p:stCondLst>
                                    <p:cond delay="0"/>
                                  </p:stCondLst>
                                  <p:childTnLst>
                                    <p:anim calcmode="lin" valueType="num">
                                      <p:cBhvr additive="base">
                                        <p:cTn id="189" dur="500"/>
                                        <p:tgtEl>
                                          <p:spTgt spid="123"/>
                                        </p:tgtEl>
                                        <p:attrNameLst>
                                          <p:attrName>ppt_x</p:attrName>
                                        </p:attrNameLst>
                                      </p:cBhvr>
                                      <p:tavLst>
                                        <p:tav tm="0">
                                          <p:val>
                                            <p:strVal val="ppt_x"/>
                                          </p:val>
                                        </p:tav>
                                        <p:tav tm="100000">
                                          <p:val>
                                            <p:strVal val="ppt_x"/>
                                          </p:val>
                                        </p:tav>
                                      </p:tavLst>
                                    </p:anim>
                                    <p:anim calcmode="lin" valueType="num">
                                      <p:cBhvr additive="base">
                                        <p:cTn id="190" dur="500"/>
                                        <p:tgtEl>
                                          <p:spTgt spid="123"/>
                                        </p:tgtEl>
                                        <p:attrNameLst>
                                          <p:attrName>ppt_y</p:attrName>
                                        </p:attrNameLst>
                                      </p:cBhvr>
                                      <p:tavLst>
                                        <p:tav tm="0">
                                          <p:val>
                                            <p:strVal val="ppt_y"/>
                                          </p:val>
                                        </p:tav>
                                        <p:tav tm="100000">
                                          <p:val>
                                            <p:strVal val="1+ppt_h/2"/>
                                          </p:val>
                                        </p:tav>
                                      </p:tavLst>
                                    </p:anim>
                                    <p:set>
                                      <p:cBhvr>
                                        <p:cTn id="191" dur="1" fill="hold">
                                          <p:stCondLst>
                                            <p:cond delay="499"/>
                                          </p:stCondLst>
                                        </p:cTn>
                                        <p:tgtEl>
                                          <p:spTgt spid="123"/>
                                        </p:tgtEl>
                                        <p:attrNameLst>
                                          <p:attrName>style.visibility</p:attrName>
                                        </p:attrNameLst>
                                      </p:cBhvr>
                                      <p:to>
                                        <p:strVal val="hidden"/>
                                      </p:to>
                                    </p:set>
                                  </p:childTnLst>
                                </p:cTn>
                              </p:par>
                            </p:childTnLst>
                          </p:cTn>
                        </p:par>
                      </p:childTnLst>
                    </p:cTn>
                  </p:par>
                  <p:par>
                    <p:cTn id="192" fill="hold">
                      <p:stCondLst>
                        <p:cond delay="indefinite"/>
                      </p:stCondLst>
                      <p:childTnLst>
                        <p:par>
                          <p:cTn id="193" fill="hold">
                            <p:stCondLst>
                              <p:cond delay="0"/>
                            </p:stCondLst>
                            <p:childTnLst>
                              <p:par>
                                <p:cTn id="194" presetID="3" presetClass="entr" presetSubtype="10" fill="hold" nodeType="clickEffect">
                                  <p:stCondLst>
                                    <p:cond delay="0"/>
                                  </p:stCondLst>
                                  <p:childTnLst>
                                    <p:set>
                                      <p:cBhvr>
                                        <p:cTn id="195" dur="1" fill="hold">
                                          <p:stCondLst>
                                            <p:cond delay="0"/>
                                          </p:stCondLst>
                                        </p:cTn>
                                        <p:tgtEl>
                                          <p:spTgt spid="129"/>
                                        </p:tgtEl>
                                        <p:attrNameLst>
                                          <p:attrName>style.visibility</p:attrName>
                                        </p:attrNameLst>
                                      </p:cBhvr>
                                      <p:to>
                                        <p:strVal val="visible"/>
                                      </p:to>
                                    </p:set>
                                    <p:animEffect transition="in" filter="blinds(horizontal)">
                                      <p:cBhvr>
                                        <p:cTn id="196" dur="500"/>
                                        <p:tgtEl>
                                          <p:spTgt spid="129"/>
                                        </p:tgtEl>
                                      </p:cBhvr>
                                    </p:animEffect>
                                  </p:childTnLst>
                                </p:cTn>
                              </p:par>
                              <p:par>
                                <p:cTn id="197" presetID="3" presetClass="entr" presetSubtype="10" fill="hold" grpId="0" nodeType="withEffect">
                                  <p:stCondLst>
                                    <p:cond delay="0"/>
                                  </p:stCondLst>
                                  <p:childTnLst>
                                    <p:set>
                                      <p:cBhvr>
                                        <p:cTn id="198" dur="1" fill="hold">
                                          <p:stCondLst>
                                            <p:cond delay="0"/>
                                          </p:stCondLst>
                                        </p:cTn>
                                        <p:tgtEl>
                                          <p:spTgt spid="100"/>
                                        </p:tgtEl>
                                        <p:attrNameLst>
                                          <p:attrName>style.visibility</p:attrName>
                                        </p:attrNameLst>
                                      </p:cBhvr>
                                      <p:to>
                                        <p:strVal val="visible"/>
                                      </p:to>
                                    </p:set>
                                    <p:animEffect transition="in" filter="blinds(horizontal)">
                                      <p:cBhvr>
                                        <p:cTn id="199" dur="500"/>
                                        <p:tgtEl>
                                          <p:spTgt spid="100"/>
                                        </p:tgtEl>
                                      </p:cBhvr>
                                    </p:animEffect>
                                  </p:childTnLst>
                                </p:cTn>
                              </p:par>
                              <p:par>
                                <p:cTn id="200" presetID="3" presetClass="entr" presetSubtype="10" fill="hold" nodeType="withEffect">
                                  <p:stCondLst>
                                    <p:cond delay="0"/>
                                  </p:stCondLst>
                                  <p:childTnLst>
                                    <p:set>
                                      <p:cBhvr>
                                        <p:cTn id="201" dur="1" fill="hold">
                                          <p:stCondLst>
                                            <p:cond delay="0"/>
                                          </p:stCondLst>
                                        </p:cTn>
                                        <p:tgtEl>
                                          <p:spTgt spid="132"/>
                                        </p:tgtEl>
                                        <p:attrNameLst>
                                          <p:attrName>style.visibility</p:attrName>
                                        </p:attrNameLst>
                                      </p:cBhvr>
                                      <p:to>
                                        <p:strVal val="visible"/>
                                      </p:to>
                                    </p:set>
                                    <p:animEffect transition="in" filter="blinds(horizontal)">
                                      <p:cBhvr>
                                        <p:cTn id="202" dur="500"/>
                                        <p:tgtEl>
                                          <p:spTgt spid="132"/>
                                        </p:tgtEl>
                                      </p:cBhvr>
                                    </p:animEffect>
                                  </p:childTnLst>
                                </p:cTn>
                              </p:par>
                              <p:par>
                                <p:cTn id="203" presetID="2" presetClass="exit" presetSubtype="4" fill="hold" nodeType="withEffect">
                                  <p:stCondLst>
                                    <p:cond delay="0"/>
                                  </p:stCondLst>
                                  <p:childTnLst>
                                    <p:anim calcmode="lin" valueType="num">
                                      <p:cBhvr additive="base">
                                        <p:cTn id="204" dur="500"/>
                                        <p:tgtEl>
                                          <p:spTgt spid="132"/>
                                        </p:tgtEl>
                                        <p:attrNameLst>
                                          <p:attrName>ppt_x</p:attrName>
                                        </p:attrNameLst>
                                      </p:cBhvr>
                                      <p:tavLst>
                                        <p:tav tm="0">
                                          <p:val>
                                            <p:strVal val="ppt_x"/>
                                          </p:val>
                                        </p:tav>
                                        <p:tav tm="100000">
                                          <p:val>
                                            <p:strVal val="ppt_x"/>
                                          </p:val>
                                        </p:tav>
                                      </p:tavLst>
                                    </p:anim>
                                    <p:anim calcmode="lin" valueType="num">
                                      <p:cBhvr additive="base">
                                        <p:cTn id="205" dur="500"/>
                                        <p:tgtEl>
                                          <p:spTgt spid="132"/>
                                        </p:tgtEl>
                                        <p:attrNameLst>
                                          <p:attrName>ppt_y</p:attrName>
                                        </p:attrNameLst>
                                      </p:cBhvr>
                                      <p:tavLst>
                                        <p:tav tm="0">
                                          <p:val>
                                            <p:strVal val="ppt_y"/>
                                          </p:val>
                                        </p:tav>
                                        <p:tav tm="100000">
                                          <p:val>
                                            <p:strVal val="1+ppt_h/2"/>
                                          </p:val>
                                        </p:tav>
                                      </p:tavLst>
                                    </p:anim>
                                    <p:set>
                                      <p:cBhvr>
                                        <p:cTn id="206" dur="1" fill="hold">
                                          <p:stCondLst>
                                            <p:cond delay="499"/>
                                          </p:stCondLst>
                                        </p:cTn>
                                        <p:tgtEl>
                                          <p:spTgt spid="132"/>
                                        </p:tgtEl>
                                        <p:attrNameLst>
                                          <p:attrName>style.visibility</p:attrName>
                                        </p:attrNameLst>
                                      </p:cBhvr>
                                      <p:to>
                                        <p:strVal val="hidden"/>
                                      </p:to>
                                    </p:set>
                                  </p:childTnLst>
                                </p:cTn>
                              </p:par>
                              <p:par>
                                <p:cTn id="207" presetID="3" presetClass="entr" presetSubtype="10" fill="hold" nodeType="withEffect">
                                  <p:stCondLst>
                                    <p:cond delay="0"/>
                                  </p:stCondLst>
                                  <p:childTnLst>
                                    <p:set>
                                      <p:cBhvr>
                                        <p:cTn id="208" dur="1" fill="hold">
                                          <p:stCondLst>
                                            <p:cond delay="0"/>
                                          </p:stCondLst>
                                        </p:cTn>
                                        <p:tgtEl>
                                          <p:spTgt spid="135"/>
                                        </p:tgtEl>
                                        <p:attrNameLst>
                                          <p:attrName>style.visibility</p:attrName>
                                        </p:attrNameLst>
                                      </p:cBhvr>
                                      <p:to>
                                        <p:strVal val="visible"/>
                                      </p:to>
                                    </p:set>
                                    <p:animEffect transition="in" filter="blinds(horizontal)">
                                      <p:cBhvr>
                                        <p:cTn id="209" dur="500"/>
                                        <p:tgtEl>
                                          <p:spTgt spid="135"/>
                                        </p:tgtEl>
                                      </p:cBhvr>
                                    </p:animEffect>
                                  </p:childTnLst>
                                </p:cTn>
                              </p:par>
                              <p:par>
                                <p:cTn id="210" presetID="2" presetClass="exit" presetSubtype="4" fill="hold" nodeType="withEffect">
                                  <p:stCondLst>
                                    <p:cond delay="0"/>
                                  </p:stCondLst>
                                  <p:childTnLst>
                                    <p:anim calcmode="lin" valueType="num">
                                      <p:cBhvr additive="base">
                                        <p:cTn id="211" dur="500"/>
                                        <p:tgtEl>
                                          <p:spTgt spid="135"/>
                                        </p:tgtEl>
                                        <p:attrNameLst>
                                          <p:attrName>ppt_x</p:attrName>
                                        </p:attrNameLst>
                                      </p:cBhvr>
                                      <p:tavLst>
                                        <p:tav tm="0">
                                          <p:val>
                                            <p:strVal val="ppt_x"/>
                                          </p:val>
                                        </p:tav>
                                        <p:tav tm="100000">
                                          <p:val>
                                            <p:strVal val="ppt_x"/>
                                          </p:val>
                                        </p:tav>
                                      </p:tavLst>
                                    </p:anim>
                                    <p:anim calcmode="lin" valueType="num">
                                      <p:cBhvr additive="base">
                                        <p:cTn id="212" dur="500"/>
                                        <p:tgtEl>
                                          <p:spTgt spid="135"/>
                                        </p:tgtEl>
                                        <p:attrNameLst>
                                          <p:attrName>ppt_y</p:attrName>
                                        </p:attrNameLst>
                                      </p:cBhvr>
                                      <p:tavLst>
                                        <p:tav tm="0">
                                          <p:val>
                                            <p:strVal val="ppt_y"/>
                                          </p:val>
                                        </p:tav>
                                        <p:tav tm="100000">
                                          <p:val>
                                            <p:strVal val="1+ppt_h/2"/>
                                          </p:val>
                                        </p:tav>
                                      </p:tavLst>
                                    </p:anim>
                                    <p:set>
                                      <p:cBhvr>
                                        <p:cTn id="213" dur="1" fill="hold">
                                          <p:stCondLst>
                                            <p:cond delay="499"/>
                                          </p:stCondLst>
                                        </p:cTn>
                                        <p:tgtEl>
                                          <p:spTgt spid="135"/>
                                        </p:tgtEl>
                                        <p:attrNameLst>
                                          <p:attrName>style.visibility</p:attrName>
                                        </p:attrNameLst>
                                      </p:cBhvr>
                                      <p:to>
                                        <p:strVal val="hidden"/>
                                      </p:to>
                                    </p:set>
                                  </p:childTnLst>
                                </p:cTn>
                              </p:par>
                            </p:childTnLst>
                          </p:cTn>
                        </p:par>
                      </p:childTnLst>
                    </p:cTn>
                  </p:par>
                  <p:par>
                    <p:cTn id="214" fill="hold">
                      <p:stCondLst>
                        <p:cond delay="indefinite"/>
                      </p:stCondLst>
                      <p:childTnLst>
                        <p:par>
                          <p:cTn id="215" fill="hold">
                            <p:stCondLst>
                              <p:cond delay="0"/>
                            </p:stCondLst>
                            <p:childTnLst>
                              <p:par>
                                <p:cTn id="216" presetID="3" presetClass="entr" presetSubtype="10" fill="hold" grpId="0" nodeType="clickEffect">
                                  <p:stCondLst>
                                    <p:cond delay="0"/>
                                  </p:stCondLst>
                                  <p:childTnLst>
                                    <p:set>
                                      <p:cBhvr>
                                        <p:cTn id="217" dur="1" fill="hold">
                                          <p:stCondLst>
                                            <p:cond delay="0"/>
                                          </p:stCondLst>
                                        </p:cTn>
                                        <p:tgtEl>
                                          <p:spTgt spid="157"/>
                                        </p:tgtEl>
                                        <p:attrNameLst>
                                          <p:attrName>style.visibility</p:attrName>
                                        </p:attrNameLst>
                                      </p:cBhvr>
                                      <p:to>
                                        <p:strVal val="visible"/>
                                      </p:to>
                                    </p:set>
                                    <p:animEffect transition="in" filter="blinds(horizontal)">
                                      <p:cBhvr>
                                        <p:cTn id="218" dur="500"/>
                                        <p:tgtEl>
                                          <p:spTgt spid="157"/>
                                        </p:tgtEl>
                                      </p:cBhvr>
                                    </p:animEffect>
                                  </p:childTnLst>
                                </p:cTn>
                              </p:par>
                              <p:par>
                                <p:cTn id="219" presetID="3" presetClass="entr" presetSubtype="10" fill="hold" nodeType="withEffect">
                                  <p:stCondLst>
                                    <p:cond delay="0"/>
                                  </p:stCondLst>
                                  <p:childTnLst>
                                    <p:set>
                                      <p:cBhvr>
                                        <p:cTn id="220" dur="1" fill="hold">
                                          <p:stCondLst>
                                            <p:cond delay="0"/>
                                          </p:stCondLst>
                                        </p:cTn>
                                        <p:tgtEl>
                                          <p:spTgt spid="154"/>
                                        </p:tgtEl>
                                        <p:attrNameLst>
                                          <p:attrName>style.visibility</p:attrName>
                                        </p:attrNameLst>
                                      </p:cBhvr>
                                      <p:to>
                                        <p:strVal val="visible"/>
                                      </p:to>
                                    </p:set>
                                    <p:animEffect transition="in" filter="blinds(horizontal)">
                                      <p:cBhvr>
                                        <p:cTn id="221" dur="500"/>
                                        <p:tgtEl>
                                          <p:spTgt spid="154"/>
                                        </p:tgtEl>
                                      </p:cBhvr>
                                    </p:animEffect>
                                  </p:childTnLst>
                                </p:cTn>
                              </p:par>
                              <p:par>
                                <p:cTn id="222" presetID="3" presetClass="entr" presetSubtype="10" fill="hold" nodeType="withEffect">
                                  <p:stCondLst>
                                    <p:cond delay="0"/>
                                  </p:stCondLst>
                                  <p:childTnLst>
                                    <p:set>
                                      <p:cBhvr>
                                        <p:cTn id="223" dur="1" fill="hold">
                                          <p:stCondLst>
                                            <p:cond delay="0"/>
                                          </p:stCondLst>
                                        </p:cTn>
                                        <p:tgtEl>
                                          <p:spTgt spid="156"/>
                                        </p:tgtEl>
                                        <p:attrNameLst>
                                          <p:attrName>style.visibility</p:attrName>
                                        </p:attrNameLst>
                                      </p:cBhvr>
                                      <p:to>
                                        <p:strVal val="visible"/>
                                      </p:to>
                                    </p:set>
                                    <p:animEffect transition="in" filter="blinds(horizontal)">
                                      <p:cBhvr>
                                        <p:cTn id="224" dur="500"/>
                                        <p:tgtEl>
                                          <p:spTgt spid="156"/>
                                        </p:tgtEl>
                                      </p:cBhvr>
                                    </p:animEffect>
                                  </p:childTnLst>
                                </p:cTn>
                              </p:par>
                            </p:childTnLst>
                          </p:cTn>
                        </p:par>
                      </p:childTnLst>
                    </p:cTn>
                  </p:par>
                  <p:par>
                    <p:cTn id="225" fill="hold">
                      <p:stCondLst>
                        <p:cond delay="indefinite"/>
                      </p:stCondLst>
                      <p:childTnLst>
                        <p:par>
                          <p:cTn id="226" fill="hold">
                            <p:stCondLst>
                              <p:cond delay="0"/>
                            </p:stCondLst>
                            <p:childTnLst>
                              <p:par>
                                <p:cTn id="227" presetID="3" presetClass="entr" presetSubtype="10" fill="hold" nodeType="clickEffect">
                                  <p:stCondLst>
                                    <p:cond delay="0"/>
                                  </p:stCondLst>
                                  <p:childTnLst>
                                    <p:set>
                                      <p:cBhvr>
                                        <p:cTn id="228" dur="1" fill="hold">
                                          <p:stCondLst>
                                            <p:cond delay="0"/>
                                          </p:stCondLst>
                                        </p:cTn>
                                        <p:tgtEl>
                                          <p:spTgt spid="48"/>
                                        </p:tgtEl>
                                        <p:attrNameLst>
                                          <p:attrName>style.visibility</p:attrName>
                                        </p:attrNameLst>
                                      </p:cBhvr>
                                      <p:to>
                                        <p:strVal val="visible"/>
                                      </p:to>
                                    </p:set>
                                    <p:animEffect transition="in" filter="blinds(horizontal)">
                                      <p:cBhvr>
                                        <p:cTn id="229" dur="500"/>
                                        <p:tgtEl>
                                          <p:spTgt spid="48"/>
                                        </p:tgtEl>
                                      </p:cBhvr>
                                    </p:animEffect>
                                  </p:childTnLst>
                                </p:cTn>
                              </p:par>
                              <p:par>
                                <p:cTn id="230" presetID="3" presetClass="entr" presetSubtype="10" fill="hold" nodeType="withEffect">
                                  <p:stCondLst>
                                    <p:cond delay="0"/>
                                  </p:stCondLst>
                                  <p:childTnLst>
                                    <p:set>
                                      <p:cBhvr>
                                        <p:cTn id="231" dur="1" fill="hold">
                                          <p:stCondLst>
                                            <p:cond delay="0"/>
                                          </p:stCondLst>
                                        </p:cTn>
                                        <p:tgtEl>
                                          <p:spTgt spid="132"/>
                                        </p:tgtEl>
                                        <p:attrNameLst>
                                          <p:attrName>style.visibility</p:attrName>
                                        </p:attrNameLst>
                                      </p:cBhvr>
                                      <p:to>
                                        <p:strVal val="visible"/>
                                      </p:to>
                                    </p:set>
                                    <p:animEffect transition="in" filter="blinds(horizontal)">
                                      <p:cBhvr>
                                        <p:cTn id="232" dur="500"/>
                                        <p:tgtEl>
                                          <p:spTgt spid="132"/>
                                        </p:tgtEl>
                                      </p:cBhvr>
                                    </p:animEffect>
                                  </p:childTnLst>
                                </p:cTn>
                              </p:par>
                              <p:par>
                                <p:cTn id="233" presetID="3" presetClass="entr" presetSubtype="10" fill="hold" nodeType="withEffect">
                                  <p:stCondLst>
                                    <p:cond delay="0"/>
                                  </p:stCondLst>
                                  <p:childTnLst>
                                    <p:set>
                                      <p:cBhvr>
                                        <p:cTn id="234" dur="1" fill="hold">
                                          <p:stCondLst>
                                            <p:cond delay="0"/>
                                          </p:stCondLst>
                                        </p:cTn>
                                        <p:tgtEl>
                                          <p:spTgt spid="135"/>
                                        </p:tgtEl>
                                        <p:attrNameLst>
                                          <p:attrName>style.visibility</p:attrName>
                                        </p:attrNameLst>
                                      </p:cBhvr>
                                      <p:to>
                                        <p:strVal val="visible"/>
                                      </p:to>
                                    </p:set>
                                    <p:animEffect transition="in" filter="blinds(horizontal)">
                                      <p:cBhvr>
                                        <p:cTn id="235" dur="500"/>
                                        <p:tgtEl>
                                          <p:spTgt spid="135"/>
                                        </p:tgtEl>
                                      </p:cBhvr>
                                    </p:animEffect>
                                  </p:childTnLst>
                                </p:cTn>
                              </p:par>
                              <p:par>
                                <p:cTn id="236" presetID="3" presetClass="entr" presetSubtype="10" fill="hold" nodeType="withEffect">
                                  <p:stCondLst>
                                    <p:cond delay="0"/>
                                  </p:stCondLst>
                                  <p:childTnLst>
                                    <p:set>
                                      <p:cBhvr>
                                        <p:cTn id="237" dur="1" fill="hold">
                                          <p:stCondLst>
                                            <p:cond delay="0"/>
                                          </p:stCondLst>
                                        </p:cTn>
                                        <p:tgtEl>
                                          <p:spTgt spid="63"/>
                                        </p:tgtEl>
                                        <p:attrNameLst>
                                          <p:attrName>style.visibility</p:attrName>
                                        </p:attrNameLst>
                                      </p:cBhvr>
                                      <p:to>
                                        <p:strVal val="visible"/>
                                      </p:to>
                                    </p:set>
                                    <p:animEffect transition="in" filter="blinds(horizontal)">
                                      <p:cBhvr>
                                        <p:cTn id="238" dur="500"/>
                                        <p:tgtEl>
                                          <p:spTgt spid="63"/>
                                        </p:tgtEl>
                                      </p:cBhvr>
                                    </p:animEffect>
                                  </p:childTnLst>
                                </p:cTn>
                              </p:par>
                              <p:par>
                                <p:cTn id="239" presetID="3" presetClass="entr" presetSubtype="10" fill="hold" grpId="0" nodeType="withEffect">
                                  <p:stCondLst>
                                    <p:cond delay="0"/>
                                  </p:stCondLst>
                                  <p:childTnLst>
                                    <p:set>
                                      <p:cBhvr>
                                        <p:cTn id="240" dur="1" fill="hold">
                                          <p:stCondLst>
                                            <p:cond delay="0"/>
                                          </p:stCondLst>
                                        </p:cTn>
                                        <p:tgtEl>
                                          <p:spTgt spid="51"/>
                                        </p:tgtEl>
                                        <p:attrNameLst>
                                          <p:attrName>style.visibility</p:attrName>
                                        </p:attrNameLst>
                                      </p:cBhvr>
                                      <p:to>
                                        <p:strVal val="visible"/>
                                      </p:to>
                                    </p:set>
                                    <p:animEffect transition="in" filter="blinds(horizontal)">
                                      <p:cBhvr>
                                        <p:cTn id="241" dur="500"/>
                                        <p:tgtEl>
                                          <p:spTgt spid="51"/>
                                        </p:tgtEl>
                                      </p:cBhvr>
                                    </p:animEffect>
                                  </p:childTnLst>
                                </p:cTn>
                              </p:par>
                              <p:par>
                                <p:cTn id="242" presetID="3" presetClass="entr" presetSubtype="10" fill="hold" grpId="0" nodeType="withEffect">
                                  <p:stCondLst>
                                    <p:cond delay="0"/>
                                  </p:stCondLst>
                                  <p:childTnLst>
                                    <p:set>
                                      <p:cBhvr>
                                        <p:cTn id="243" dur="1" fill="hold">
                                          <p:stCondLst>
                                            <p:cond delay="0"/>
                                          </p:stCondLst>
                                        </p:cTn>
                                        <p:tgtEl>
                                          <p:spTgt spid="53"/>
                                        </p:tgtEl>
                                        <p:attrNameLst>
                                          <p:attrName>style.visibility</p:attrName>
                                        </p:attrNameLst>
                                      </p:cBhvr>
                                      <p:to>
                                        <p:strVal val="visible"/>
                                      </p:to>
                                    </p:set>
                                    <p:animEffect transition="in" filter="blinds(horizontal)">
                                      <p:cBhvr>
                                        <p:cTn id="244" dur="500"/>
                                        <p:tgtEl>
                                          <p:spTgt spid="53"/>
                                        </p:tgtEl>
                                      </p:cBhvr>
                                    </p:animEffect>
                                  </p:childTnLst>
                                </p:cTn>
                              </p:par>
                              <p:par>
                                <p:cTn id="245" presetID="3" presetClass="entr" presetSubtype="10" fill="hold" grpId="0" nodeType="withEffect">
                                  <p:stCondLst>
                                    <p:cond delay="0"/>
                                  </p:stCondLst>
                                  <p:childTnLst>
                                    <p:set>
                                      <p:cBhvr>
                                        <p:cTn id="246" dur="1" fill="hold">
                                          <p:stCondLst>
                                            <p:cond delay="0"/>
                                          </p:stCondLst>
                                        </p:cTn>
                                        <p:tgtEl>
                                          <p:spTgt spid="54"/>
                                        </p:tgtEl>
                                        <p:attrNameLst>
                                          <p:attrName>style.visibility</p:attrName>
                                        </p:attrNameLst>
                                      </p:cBhvr>
                                      <p:to>
                                        <p:strVal val="visible"/>
                                      </p:to>
                                    </p:set>
                                    <p:animEffect transition="in" filter="blinds(horizontal)">
                                      <p:cBhvr>
                                        <p:cTn id="247" dur="500"/>
                                        <p:tgtEl>
                                          <p:spTgt spid="54"/>
                                        </p:tgtEl>
                                      </p:cBhvr>
                                    </p:animEffect>
                                  </p:childTnLst>
                                </p:cTn>
                              </p:par>
                            </p:childTnLst>
                          </p:cTn>
                        </p:par>
                      </p:childTnLst>
                    </p:cTn>
                  </p:par>
                  <p:par>
                    <p:cTn id="248" fill="hold">
                      <p:stCondLst>
                        <p:cond delay="indefinite"/>
                      </p:stCondLst>
                      <p:childTnLst>
                        <p:par>
                          <p:cTn id="249" fill="hold">
                            <p:stCondLst>
                              <p:cond delay="0"/>
                            </p:stCondLst>
                            <p:childTnLst>
                              <p:par>
                                <p:cTn id="250" presetID="2" presetClass="exit" presetSubtype="4" fill="hold" grpId="1" nodeType="clickEffect">
                                  <p:stCondLst>
                                    <p:cond delay="0"/>
                                  </p:stCondLst>
                                  <p:childTnLst>
                                    <p:anim calcmode="lin" valueType="num">
                                      <p:cBhvr additive="base">
                                        <p:cTn id="251" dur="500"/>
                                        <p:tgtEl>
                                          <p:spTgt spid="126"/>
                                        </p:tgtEl>
                                        <p:attrNameLst>
                                          <p:attrName>ppt_x</p:attrName>
                                        </p:attrNameLst>
                                      </p:cBhvr>
                                      <p:tavLst>
                                        <p:tav tm="0">
                                          <p:val>
                                            <p:strVal val="ppt_x"/>
                                          </p:val>
                                        </p:tav>
                                        <p:tav tm="100000">
                                          <p:val>
                                            <p:strVal val="ppt_x"/>
                                          </p:val>
                                        </p:tav>
                                      </p:tavLst>
                                    </p:anim>
                                    <p:anim calcmode="lin" valueType="num">
                                      <p:cBhvr additive="base">
                                        <p:cTn id="252" dur="500"/>
                                        <p:tgtEl>
                                          <p:spTgt spid="126"/>
                                        </p:tgtEl>
                                        <p:attrNameLst>
                                          <p:attrName>ppt_y</p:attrName>
                                        </p:attrNameLst>
                                      </p:cBhvr>
                                      <p:tavLst>
                                        <p:tav tm="0">
                                          <p:val>
                                            <p:strVal val="ppt_y"/>
                                          </p:val>
                                        </p:tav>
                                        <p:tav tm="100000">
                                          <p:val>
                                            <p:strVal val="1+ppt_h/2"/>
                                          </p:val>
                                        </p:tav>
                                      </p:tavLst>
                                    </p:anim>
                                    <p:set>
                                      <p:cBhvr>
                                        <p:cTn id="253" dur="1" fill="hold">
                                          <p:stCondLst>
                                            <p:cond delay="499"/>
                                          </p:stCondLst>
                                        </p:cTn>
                                        <p:tgtEl>
                                          <p:spTgt spid="126"/>
                                        </p:tgtEl>
                                        <p:attrNameLst>
                                          <p:attrName>style.visibility</p:attrName>
                                        </p:attrNameLst>
                                      </p:cBhvr>
                                      <p:to>
                                        <p:strVal val="hidden"/>
                                      </p:to>
                                    </p:set>
                                  </p:childTnLst>
                                </p:cTn>
                              </p:par>
                            </p:childTnLst>
                          </p:cTn>
                        </p:par>
                      </p:childTnLst>
                    </p:cTn>
                  </p:par>
                  <p:par>
                    <p:cTn id="254" fill="hold">
                      <p:stCondLst>
                        <p:cond delay="indefinite"/>
                      </p:stCondLst>
                      <p:childTnLst>
                        <p:par>
                          <p:cTn id="255" fill="hold">
                            <p:stCondLst>
                              <p:cond delay="0"/>
                            </p:stCondLst>
                            <p:childTnLst>
                              <p:par>
                                <p:cTn id="256" presetID="2" presetClass="entr" presetSubtype="4" fill="hold" grpId="0" nodeType="clickEffect">
                                  <p:stCondLst>
                                    <p:cond delay="0"/>
                                  </p:stCondLst>
                                  <p:childTnLst>
                                    <p:set>
                                      <p:cBhvr>
                                        <p:cTn id="257" dur="1" fill="hold">
                                          <p:stCondLst>
                                            <p:cond delay="0"/>
                                          </p:stCondLst>
                                        </p:cTn>
                                        <p:tgtEl>
                                          <p:spTgt spid="138"/>
                                        </p:tgtEl>
                                        <p:attrNameLst>
                                          <p:attrName>style.visibility</p:attrName>
                                        </p:attrNameLst>
                                      </p:cBhvr>
                                      <p:to>
                                        <p:strVal val="visible"/>
                                      </p:to>
                                    </p:set>
                                    <p:anim calcmode="lin" valueType="num">
                                      <p:cBhvr additive="base">
                                        <p:cTn id="258" dur="500" fill="hold"/>
                                        <p:tgtEl>
                                          <p:spTgt spid="138"/>
                                        </p:tgtEl>
                                        <p:attrNameLst>
                                          <p:attrName>ppt_x</p:attrName>
                                        </p:attrNameLst>
                                      </p:cBhvr>
                                      <p:tavLst>
                                        <p:tav tm="0">
                                          <p:val>
                                            <p:strVal val="#ppt_x"/>
                                          </p:val>
                                        </p:tav>
                                        <p:tav tm="100000">
                                          <p:val>
                                            <p:strVal val="#ppt_x"/>
                                          </p:val>
                                        </p:tav>
                                      </p:tavLst>
                                    </p:anim>
                                    <p:anim calcmode="lin" valueType="num">
                                      <p:cBhvr additive="base">
                                        <p:cTn id="259" dur="500" fill="hold"/>
                                        <p:tgtEl>
                                          <p:spTgt spid="138"/>
                                        </p:tgtEl>
                                        <p:attrNameLst>
                                          <p:attrName>ppt_y</p:attrName>
                                        </p:attrNameLst>
                                      </p:cBhvr>
                                      <p:tavLst>
                                        <p:tav tm="0">
                                          <p:val>
                                            <p:strVal val="1+#ppt_h/2"/>
                                          </p:val>
                                        </p:tav>
                                        <p:tav tm="100000">
                                          <p:val>
                                            <p:strVal val="#ppt_y"/>
                                          </p:val>
                                        </p:tav>
                                      </p:tavLst>
                                    </p:anim>
                                  </p:childTnLst>
                                </p:cTn>
                              </p:par>
                            </p:childTnLst>
                          </p:cTn>
                        </p:par>
                      </p:childTnLst>
                    </p:cTn>
                  </p:par>
                  <p:par>
                    <p:cTn id="260" fill="hold">
                      <p:stCondLst>
                        <p:cond delay="indefinite"/>
                      </p:stCondLst>
                      <p:childTnLst>
                        <p:par>
                          <p:cTn id="261" fill="hold">
                            <p:stCondLst>
                              <p:cond delay="0"/>
                            </p:stCondLst>
                            <p:childTnLst>
                              <p:par>
                                <p:cTn id="262" presetID="3" presetClass="entr" presetSubtype="10" fill="hold" grpId="0" nodeType="clickEffect">
                                  <p:stCondLst>
                                    <p:cond delay="0"/>
                                  </p:stCondLst>
                                  <p:childTnLst>
                                    <p:set>
                                      <p:cBhvr>
                                        <p:cTn id="263" dur="1" fill="hold">
                                          <p:stCondLst>
                                            <p:cond delay="0"/>
                                          </p:stCondLst>
                                        </p:cTn>
                                        <p:tgtEl>
                                          <p:spTgt spid="148"/>
                                        </p:tgtEl>
                                        <p:attrNameLst>
                                          <p:attrName>style.visibility</p:attrName>
                                        </p:attrNameLst>
                                      </p:cBhvr>
                                      <p:to>
                                        <p:strVal val="visible"/>
                                      </p:to>
                                    </p:set>
                                    <p:animEffect transition="in" filter="blinds(horizontal)">
                                      <p:cBhvr>
                                        <p:cTn id="264" dur="500"/>
                                        <p:tgtEl>
                                          <p:spTgt spid="148"/>
                                        </p:tgtEl>
                                      </p:cBhvr>
                                    </p:animEffect>
                                  </p:childTnLst>
                                </p:cTn>
                              </p:par>
                              <p:par>
                                <p:cTn id="265" presetID="2" presetClass="exit" presetSubtype="4" fill="hold" grpId="1" nodeType="withEffect">
                                  <p:stCondLst>
                                    <p:cond delay="0"/>
                                  </p:stCondLst>
                                  <p:childTnLst>
                                    <p:anim calcmode="lin" valueType="num">
                                      <p:cBhvr additive="base">
                                        <p:cTn id="266" dur="500"/>
                                        <p:tgtEl>
                                          <p:spTgt spid="51"/>
                                        </p:tgtEl>
                                        <p:attrNameLst>
                                          <p:attrName>ppt_x</p:attrName>
                                        </p:attrNameLst>
                                      </p:cBhvr>
                                      <p:tavLst>
                                        <p:tav tm="0">
                                          <p:val>
                                            <p:strVal val="ppt_x"/>
                                          </p:val>
                                        </p:tav>
                                        <p:tav tm="100000">
                                          <p:val>
                                            <p:strVal val="ppt_x"/>
                                          </p:val>
                                        </p:tav>
                                      </p:tavLst>
                                    </p:anim>
                                    <p:anim calcmode="lin" valueType="num">
                                      <p:cBhvr additive="base">
                                        <p:cTn id="267" dur="500"/>
                                        <p:tgtEl>
                                          <p:spTgt spid="51"/>
                                        </p:tgtEl>
                                        <p:attrNameLst>
                                          <p:attrName>ppt_y</p:attrName>
                                        </p:attrNameLst>
                                      </p:cBhvr>
                                      <p:tavLst>
                                        <p:tav tm="0">
                                          <p:val>
                                            <p:strVal val="ppt_y"/>
                                          </p:val>
                                        </p:tav>
                                        <p:tav tm="100000">
                                          <p:val>
                                            <p:strVal val="1+ppt_h/2"/>
                                          </p:val>
                                        </p:tav>
                                      </p:tavLst>
                                    </p:anim>
                                    <p:set>
                                      <p:cBhvr>
                                        <p:cTn id="268" dur="1" fill="hold">
                                          <p:stCondLst>
                                            <p:cond delay="499"/>
                                          </p:stCondLst>
                                        </p:cTn>
                                        <p:tgtEl>
                                          <p:spTgt spid="51"/>
                                        </p:tgtEl>
                                        <p:attrNameLst>
                                          <p:attrName>style.visibility</p:attrName>
                                        </p:attrNameLst>
                                      </p:cBhvr>
                                      <p:to>
                                        <p:strVal val="hidden"/>
                                      </p:to>
                                    </p:set>
                                  </p:childTnLst>
                                </p:cTn>
                              </p:par>
                              <p:par>
                                <p:cTn id="269" presetID="2" presetClass="exit" presetSubtype="4" fill="hold" grpId="1" nodeType="withEffect">
                                  <p:stCondLst>
                                    <p:cond delay="0"/>
                                  </p:stCondLst>
                                  <p:childTnLst>
                                    <p:anim calcmode="lin" valueType="num">
                                      <p:cBhvr additive="base">
                                        <p:cTn id="270" dur="500"/>
                                        <p:tgtEl>
                                          <p:spTgt spid="53"/>
                                        </p:tgtEl>
                                        <p:attrNameLst>
                                          <p:attrName>ppt_x</p:attrName>
                                        </p:attrNameLst>
                                      </p:cBhvr>
                                      <p:tavLst>
                                        <p:tav tm="0">
                                          <p:val>
                                            <p:strVal val="ppt_x"/>
                                          </p:val>
                                        </p:tav>
                                        <p:tav tm="100000">
                                          <p:val>
                                            <p:strVal val="ppt_x"/>
                                          </p:val>
                                        </p:tav>
                                      </p:tavLst>
                                    </p:anim>
                                    <p:anim calcmode="lin" valueType="num">
                                      <p:cBhvr additive="base">
                                        <p:cTn id="271" dur="500"/>
                                        <p:tgtEl>
                                          <p:spTgt spid="53"/>
                                        </p:tgtEl>
                                        <p:attrNameLst>
                                          <p:attrName>ppt_y</p:attrName>
                                        </p:attrNameLst>
                                      </p:cBhvr>
                                      <p:tavLst>
                                        <p:tav tm="0">
                                          <p:val>
                                            <p:strVal val="ppt_y"/>
                                          </p:val>
                                        </p:tav>
                                        <p:tav tm="100000">
                                          <p:val>
                                            <p:strVal val="1+ppt_h/2"/>
                                          </p:val>
                                        </p:tav>
                                      </p:tavLst>
                                    </p:anim>
                                    <p:set>
                                      <p:cBhvr>
                                        <p:cTn id="272" dur="1" fill="hold">
                                          <p:stCondLst>
                                            <p:cond delay="499"/>
                                          </p:stCondLst>
                                        </p:cTn>
                                        <p:tgtEl>
                                          <p:spTgt spid="53"/>
                                        </p:tgtEl>
                                        <p:attrNameLst>
                                          <p:attrName>style.visibility</p:attrName>
                                        </p:attrNameLst>
                                      </p:cBhvr>
                                      <p:to>
                                        <p:strVal val="hidden"/>
                                      </p:to>
                                    </p:set>
                                  </p:childTnLst>
                                </p:cTn>
                              </p:par>
                              <p:par>
                                <p:cTn id="273" presetID="2" presetClass="exit" presetSubtype="4" fill="hold" nodeType="withEffect">
                                  <p:stCondLst>
                                    <p:cond delay="0"/>
                                  </p:stCondLst>
                                  <p:childTnLst>
                                    <p:anim calcmode="lin" valueType="num">
                                      <p:cBhvr additive="base">
                                        <p:cTn id="274" dur="500"/>
                                        <p:tgtEl>
                                          <p:spTgt spid="132"/>
                                        </p:tgtEl>
                                        <p:attrNameLst>
                                          <p:attrName>ppt_x</p:attrName>
                                        </p:attrNameLst>
                                      </p:cBhvr>
                                      <p:tavLst>
                                        <p:tav tm="0">
                                          <p:val>
                                            <p:strVal val="ppt_x"/>
                                          </p:val>
                                        </p:tav>
                                        <p:tav tm="100000">
                                          <p:val>
                                            <p:strVal val="ppt_x"/>
                                          </p:val>
                                        </p:tav>
                                      </p:tavLst>
                                    </p:anim>
                                    <p:anim calcmode="lin" valueType="num">
                                      <p:cBhvr additive="base">
                                        <p:cTn id="275" dur="500"/>
                                        <p:tgtEl>
                                          <p:spTgt spid="132"/>
                                        </p:tgtEl>
                                        <p:attrNameLst>
                                          <p:attrName>ppt_y</p:attrName>
                                        </p:attrNameLst>
                                      </p:cBhvr>
                                      <p:tavLst>
                                        <p:tav tm="0">
                                          <p:val>
                                            <p:strVal val="ppt_y"/>
                                          </p:val>
                                        </p:tav>
                                        <p:tav tm="100000">
                                          <p:val>
                                            <p:strVal val="1+ppt_h/2"/>
                                          </p:val>
                                        </p:tav>
                                      </p:tavLst>
                                    </p:anim>
                                    <p:set>
                                      <p:cBhvr>
                                        <p:cTn id="276" dur="1" fill="hold">
                                          <p:stCondLst>
                                            <p:cond delay="499"/>
                                          </p:stCondLst>
                                        </p:cTn>
                                        <p:tgtEl>
                                          <p:spTgt spid="132"/>
                                        </p:tgtEl>
                                        <p:attrNameLst>
                                          <p:attrName>style.visibility</p:attrName>
                                        </p:attrNameLst>
                                      </p:cBhvr>
                                      <p:to>
                                        <p:strVal val="hidden"/>
                                      </p:to>
                                    </p:set>
                                  </p:childTnLst>
                                </p:cTn>
                              </p:par>
                              <p:par>
                                <p:cTn id="277" presetID="2" presetClass="exit" presetSubtype="4" fill="hold" nodeType="withEffect">
                                  <p:stCondLst>
                                    <p:cond delay="0"/>
                                  </p:stCondLst>
                                  <p:childTnLst>
                                    <p:anim calcmode="lin" valueType="num">
                                      <p:cBhvr additive="base">
                                        <p:cTn id="278" dur="500"/>
                                        <p:tgtEl>
                                          <p:spTgt spid="135"/>
                                        </p:tgtEl>
                                        <p:attrNameLst>
                                          <p:attrName>ppt_x</p:attrName>
                                        </p:attrNameLst>
                                      </p:cBhvr>
                                      <p:tavLst>
                                        <p:tav tm="0">
                                          <p:val>
                                            <p:strVal val="ppt_x"/>
                                          </p:val>
                                        </p:tav>
                                        <p:tav tm="100000">
                                          <p:val>
                                            <p:strVal val="ppt_x"/>
                                          </p:val>
                                        </p:tav>
                                      </p:tavLst>
                                    </p:anim>
                                    <p:anim calcmode="lin" valueType="num">
                                      <p:cBhvr additive="base">
                                        <p:cTn id="279" dur="500"/>
                                        <p:tgtEl>
                                          <p:spTgt spid="135"/>
                                        </p:tgtEl>
                                        <p:attrNameLst>
                                          <p:attrName>ppt_y</p:attrName>
                                        </p:attrNameLst>
                                      </p:cBhvr>
                                      <p:tavLst>
                                        <p:tav tm="0">
                                          <p:val>
                                            <p:strVal val="ppt_y"/>
                                          </p:val>
                                        </p:tav>
                                        <p:tav tm="100000">
                                          <p:val>
                                            <p:strVal val="1+ppt_h/2"/>
                                          </p:val>
                                        </p:tav>
                                      </p:tavLst>
                                    </p:anim>
                                    <p:set>
                                      <p:cBhvr>
                                        <p:cTn id="280" dur="1" fill="hold">
                                          <p:stCondLst>
                                            <p:cond delay="499"/>
                                          </p:stCondLst>
                                        </p:cTn>
                                        <p:tgtEl>
                                          <p:spTgt spid="135"/>
                                        </p:tgtEl>
                                        <p:attrNameLst>
                                          <p:attrName>style.visibility</p:attrName>
                                        </p:attrNameLst>
                                      </p:cBhvr>
                                      <p:to>
                                        <p:strVal val="hidden"/>
                                      </p:to>
                                    </p:set>
                                  </p:childTnLst>
                                </p:cTn>
                              </p:par>
                            </p:childTnLst>
                          </p:cTn>
                        </p:par>
                      </p:childTnLst>
                    </p:cTn>
                  </p:par>
                  <p:par>
                    <p:cTn id="281" fill="hold">
                      <p:stCondLst>
                        <p:cond delay="indefinite"/>
                      </p:stCondLst>
                      <p:childTnLst>
                        <p:par>
                          <p:cTn id="282" fill="hold">
                            <p:stCondLst>
                              <p:cond delay="0"/>
                            </p:stCondLst>
                            <p:childTnLst>
                              <p:par>
                                <p:cTn id="283" presetID="3" presetClass="entr" presetSubtype="10" fill="hold" grpId="0" nodeType="clickEffect">
                                  <p:stCondLst>
                                    <p:cond delay="0"/>
                                  </p:stCondLst>
                                  <p:childTnLst>
                                    <p:set>
                                      <p:cBhvr>
                                        <p:cTn id="284" dur="1" fill="hold">
                                          <p:stCondLst>
                                            <p:cond delay="0"/>
                                          </p:stCondLst>
                                        </p:cTn>
                                        <p:tgtEl>
                                          <p:spTgt spid="101"/>
                                        </p:tgtEl>
                                        <p:attrNameLst>
                                          <p:attrName>style.visibility</p:attrName>
                                        </p:attrNameLst>
                                      </p:cBhvr>
                                      <p:to>
                                        <p:strVal val="visible"/>
                                      </p:to>
                                    </p:set>
                                    <p:animEffect transition="in" filter="blinds(horizontal)">
                                      <p:cBhvr>
                                        <p:cTn id="285" dur="500"/>
                                        <p:tgtEl>
                                          <p:spTgt spid="101"/>
                                        </p:tgtEl>
                                      </p:cBhvr>
                                    </p:animEffect>
                                  </p:childTnLst>
                                </p:cTn>
                              </p:par>
                              <p:par>
                                <p:cTn id="286" presetID="3" presetClass="entr" presetSubtype="10" fill="hold" nodeType="withEffect">
                                  <p:stCondLst>
                                    <p:cond delay="0"/>
                                  </p:stCondLst>
                                  <p:childTnLst>
                                    <p:set>
                                      <p:cBhvr>
                                        <p:cTn id="287" dur="1" fill="hold">
                                          <p:stCondLst>
                                            <p:cond delay="0"/>
                                          </p:stCondLst>
                                        </p:cTn>
                                        <p:tgtEl>
                                          <p:spTgt spid="139"/>
                                        </p:tgtEl>
                                        <p:attrNameLst>
                                          <p:attrName>style.visibility</p:attrName>
                                        </p:attrNameLst>
                                      </p:cBhvr>
                                      <p:to>
                                        <p:strVal val="visible"/>
                                      </p:to>
                                    </p:set>
                                    <p:animEffect transition="in" filter="blinds(horizontal)">
                                      <p:cBhvr>
                                        <p:cTn id="288" dur="500"/>
                                        <p:tgtEl>
                                          <p:spTgt spid="139"/>
                                        </p:tgtEl>
                                      </p:cBhvr>
                                    </p:animEffect>
                                  </p:childTnLst>
                                </p:cTn>
                              </p:par>
                            </p:childTnLst>
                          </p:cTn>
                        </p:par>
                      </p:childTnLst>
                    </p:cTn>
                  </p:par>
                  <p:par>
                    <p:cTn id="289" fill="hold">
                      <p:stCondLst>
                        <p:cond delay="indefinite"/>
                      </p:stCondLst>
                      <p:childTnLst>
                        <p:par>
                          <p:cTn id="290" fill="hold">
                            <p:stCondLst>
                              <p:cond delay="0"/>
                            </p:stCondLst>
                            <p:childTnLst>
                              <p:par>
                                <p:cTn id="291" presetID="3" presetClass="entr" presetSubtype="10" fill="hold" nodeType="clickEffect">
                                  <p:stCondLst>
                                    <p:cond delay="0"/>
                                  </p:stCondLst>
                                  <p:childTnLst>
                                    <p:set>
                                      <p:cBhvr>
                                        <p:cTn id="292" dur="1" fill="hold">
                                          <p:stCondLst>
                                            <p:cond delay="0"/>
                                          </p:stCondLst>
                                        </p:cTn>
                                        <p:tgtEl>
                                          <p:spTgt spid="161"/>
                                        </p:tgtEl>
                                        <p:attrNameLst>
                                          <p:attrName>style.visibility</p:attrName>
                                        </p:attrNameLst>
                                      </p:cBhvr>
                                      <p:to>
                                        <p:strVal val="visible"/>
                                      </p:to>
                                    </p:set>
                                    <p:animEffect transition="in" filter="blinds(horizontal)">
                                      <p:cBhvr>
                                        <p:cTn id="293" dur="500"/>
                                        <p:tgtEl>
                                          <p:spTgt spid="161"/>
                                        </p:tgtEl>
                                      </p:cBhvr>
                                    </p:animEffect>
                                  </p:childTnLst>
                                </p:cTn>
                              </p:par>
                              <p:par>
                                <p:cTn id="294" presetID="3" presetClass="entr" presetSubtype="10" fill="hold" nodeType="withEffect">
                                  <p:stCondLst>
                                    <p:cond delay="0"/>
                                  </p:stCondLst>
                                  <p:childTnLst>
                                    <p:set>
                                      <p:cBhvr>
                                        <p:cTn id="295" dur="1" fill="hold">
                                          <p:stCondLst>
                                            <p:cond delay="0"/>
                                          </p:stCondLst>
                                        </p:cTn>
                                        <p:tgtEl>
                                          <p:spTgt spid="159"/>
                                        </p:tgtEl>
                                        <p:attrNameLst>
                                          <p:attrName>style.visibility</p:attrName>
                                        </p:attrNameLst>
                                      </p:cBhvr>
                                      <p:to>
                                        <p:strVal val="visible"/>
                                      </p:to>
                                    </p:set>
                                    <p:animEffect transition="in" filter="blinds(horizontal)">
                                      <p:cBhvr>
                                        <p:cTn id="296" dur="500"/>
                                        <p:tgtEl>
                                          <p:spTgt spid="159"/>
                                        </p:tgtEl>
                                      </p:cBhvr>
                                    </p:animEffect>
                                  </p:childTnLst>
                                </p:cTn>
                              </p:par>
                              <p:par>
                                <p:cTn id="297" presetID="3" presetClass="entr" presetSubtype="10" fill="hold" grpId="0" nodeType="withEffect">
                                  <p:stCondLst>
                                    <p:cond delay="0"/>
                                  </p:stCondLst>
                                  <p:childTnLst>
                                    <p:set>
                                      <p:cBhvr>
                                        <p:cTn id="298" dur="1" fill="hold">
                                          <p:stCondLst>
                                            <p:cond delay="0"/>
                                          </p:stCondLst>
                                        </p:cTn>
                                        <p:tgtEl>
                                          <p:spTgt spid="158"/>
                                        </p:tgtEl>
                                        <p:attrNameLst>
                                          <p:attrName>style.visibility</p:attrName>
                                        </p:attrNameLst>
                                      </p:cBhvr>
                                      <p:to>
                                        <p:strVal val="visible"/>
                                      </p:to>
                                    </p:set>
                                    <p:animEffect transition="in" filter="blinds(horizontal)">
                                      <p:cBhvr>
                                        <p:cTn id="299" dur="500"/>
                                        <p:tgtEl>
                                          <p:spTgt spid="158"/>
                                        </p:tgtEl>
                                      </p:cBhvr>
                                    </p:animEffect>
                                  </p:childTnLst>
                                </p:cTn>
                              </p:par>
                            </p:childTnLst>
                          </p:cTn>
                        </p:par>
                      </p:childTnLst>
                    </p:cTn>
                  </p:par>
                  <p:par>
                    <p:cTn id="300" fill="hold">
                      <p:stCondLst>
                        <p:cond delay="indefinite"/>
                      </p:stCondLst>
                      <p:childTnLst>
                        <p:par>
                          <p:cTn id="301" fill="hold">
                            <p:stCondLst>
                              <p:cond delay="0"/>
                            </p:stCondLst>
                            <p:childTnLst>
                              <p:par>
                                <p:cTn id="302" presetID="3" presetClass="entr" presetSubtype="10" fill="hold" grpId="0" nodeType="clickEffect">
                                  <p:stCondLst>
                                    <p:cond delay="0"/>
                                  </p:stCondLst>
                                  <p:childTnLst>
                                    <p:set>
                                      <p:cBhvr>
                                        <p:cTn id="303" dur="1" fill="hold">
                                          <p:stCondLst>
                                            <p:cond delay="0"/>
                                          </p:stCondLst>
                                        </p:cTn>
                                        <p:tgtEl>
                                          <p:spTgt spid="150"/>
                                        </p:tgtEl>
                                        <p:attrNameLst>
                                          <p:attrName>style.visibility</p:attrName>
                                        </p:attrNameLst>
                                      </p:cBhvr>
                                      <p:to>
                                        <p:strVal val="visible"/>
                                      </p:to>
                                    </p:set>
                                    <p:animEffect transition="in" filter="blinds(horizontal)">
                                      <p:cBhvr>
                                        <p:cTn id="304" dur="500"/>
                                        <p:tgtEl>
                                          <p:spTgt spid="150"/>
                                        </p:tgtEl>
                                      </p:cBhvr>
                                    </p:animEffect>
                                  </p:childTnLst>
                                </p:cTn>
                              </p:par>
                              <p:par>
                                <p:cTn id="305" presetID="3" presetClass="entr" presetSubtype="10" fill="hold" grpId="0" nodeType="withEffect">
                                  <p:stCondLst>
                                    <p:cond delay="0"/>
                                  </p:stCondLst>
                                  <p:childTnLst>
                                    <p:set>
                                      <p:cBhvr>
                                        <p:cTn id="306" dur="1" fill="hold">
                                          <p:stCondLst>
                                            <p:cond delay="0"/>
                                          </p:stCondLst>
                                        </p:cTn>
                                        <p:tgtEl>
                                          <p:spTgt spid="89"/>
                                        </p:tgtEl>
                                        <p:attrNameLst>
                                          <p:attrName>style.visibility</p:attrName>
                                        </p:attrNameLst>
                                      </p:cBhvr>
                                      <p:to>
                                        <p:strVal val="visible"/>
                                      </p:to>
                                    </p:set>
                                    <p:animEffect transition="in" filter="blinds(horizontal)">
                                      <p:cBhvr>
                                        <p:cTn id="307" dur="500"/>
                                        <p:tgtEl>
                                          <p:spTgt spid="89"/>
                                        </p:tgtEl>
                                      </p:cBhvr>
                                    </p:animEffect>
                                  </p:childTnLst>
                                </p:cTn>
                              </p:par>
                            </p:childTnLst>
                          </p:cTn>
                        </p:par>
                      </p:childTnLst>
                    </p:cTn>
                  </p:par>
                  <p:par>
                    <p:cTn id="308" fill="hold">
                      <p:stCondLst>
                        <p:cond delay="indefinite"/>
                      </p:stCondLst>
                      <p:childTnLst>
                        <p:par>
                          <p:cTn id="309" fill="hold">
                            <p:stCondLst>
                              <p:cond delay="0"/>
                            </p:stCondLst>
                            <p:childTnLst>
                              <p:par>
                                <p:cTn id="310" presetID="3" presetClass="entr" presetSubtype="10" fill="hold" grpId="0" nodeType="clickEffect">
                                  <p:stCondLst>
                                    <p:cond delay="0"/>
                                  </p:stCondLst>
                                  <p:childTnLst>
                                    <p:set>
                                      <p:cBhvr>
                                        <p:cTn id="311" dur="1" fill="hold">
                                          <p:stCondLst>
                                            <p:cond delay="0"/>
                                          </p:stCondLst>
                                        </p:cTn>
                                        <p:tgtEl>
                                          <p:spTgt spid="144"/>
                                        </p:tgtEl>
                                        <p:attrNameLst>
                                          <p:attrName>style.visibility</p:attrName>
                                        </p:attrNameLst>
                                      </p:cBhvr>
                                      <p:to>
                                        <p:strVal val="visible"/>
                                      </p:to>
                                    </p:set>
                                    <p:animEffect transition="in" filter="blinds(horizontal)">
                                      <p:cBhvr>
                                        <p:cTn id="312" dur="500"/>
                                        <p:tgtEl>
                                          <p:spTgt spid="144"/>
                                        </p:tgtEl>
                                      </p:cBhvr>
                                    </p:animEffect>
                                  </p:childTnLst>
                                </p:cTn>
                              </p:par>
                              <p:par>
                                <p:cTn id="313" presetID="3" presetClass="entr" presetSubtype="10" fill="hold" grpId="0" nodeType="withEffect">
                                  <p:stCondLst>
                                    <p:cond delay="0"/>
                                  </p:stCondLst>
                                  <p:childTnLst>
                                    <p:set>
                                      <p:cBhvr>
                                        <p:cTn id="314" dur="1" fill="hold">
                                          <p:stCondLst>
                                            <p:cond delay="0"/>
                                          </p:stCondLst>
                                        </p:cTn>
                                        <p:tgtEl>
                                          <p:spTgt spid="88"/>
                                        </p:tgtEl>
                                        <p:attrNameLst>
                                          <p:attrName>style.visibility</p:attrName>
                                        </p:attrNameLst>
                                      </p:cBhvr>
                                      <p:to>
                                        <p:strVal val="visible"/>
                                      </p:to>
                                    </p:set>
                                    <p:animEffect transition="in" filter="blinds(horizontal)">
                                      <p:cBhvr>
                                        <p:cTn id="315" dur="500"/>
                                        <p:tgtEl>
                                          <p:spTgt spid="88"/>
                                        </p:tgtEl>
                                      </p:cBhvr>
                                    </p:animEffect>
                                  </p:childTnLst>
                                </p:cTn>
                              </p:par>
                              <p:par>
                                <p:cTn id="316" presetID="3" presetClass="entr" presetSubtype="10" fill="hold" grpId="0" nodeType="withEffect">
                                  <p:stCondLst>
                                    <p:cond delay="0"/>
                                  </p:stCondLst>
                                  <p:childTnLst>
                                    <p:set>
                                      <p:cBhvr>
                                        <p:cTn id="317" dur="1" fill="hold">
                                          <p:stCondLst>
                                            <p:cond delay="0"/>
                                          </p:stCondLst>
                                        </p:cTn>
                                        <p:tgtEl>
                                          <p:spTgt spid="95"/>
                                        </p:tgtEl>
                                        <p:attrNameLst>
                                          <p:attrName>style.visibility</p:attrName>
                                        </p:attrNameLst>
                                      </p:cBhvr>
                                      <p:to>
                                        <p:strVal val="visible"/>
                                      </p:to>
                                    </p:set>
                                    <p:animEffect transition="in" filter="blinds(horizontal)">
                                      <p:cBhvr>
                                        <p:cTn id="318" dur="500"/>
                                        <p:tgtEl>
                                          <p:spTgt spid="95"/>
                                        </p:tgtEl>
                                      </p:cBhvr>
                                    </p:animEffect>
                                  </p:childTnLst>
                                </p:cTn>
                              </p:par>
                              <p:par>
                                <p:cTn id="319" presetID="3" presetClass="entr" presetSubtype="10" fill="hold" grpId="0" nodeType="withEffect">
                                  <p:stCondLst>
                                    <p:cond delay="0"/>
                                  </p:stCondLst>
                                  <p:childTnLst>
                                    <p:set>
                                      <p:cBhvr>
                                        <p:cTn id="320" dur="1" fill="hold">
                                          <p:stCondLst>
                                            <p:cond delay="0"/>
                                          </p:stCondLst>
                                        </p:cTn>
                                        <p:tgtEl>
                                          <p:spTgt spid="90"/>
                                        </p:tgtEl>
                                        <p:attrNameLst>
                                          <p:attrName>style.visibility</p:attrName>
                                        </p:attrNameLst>
                                      </p:cBhvr>
                                      <p:to>
                                        <p:strVal val="visible"/>
                                      </p:to>
                                    </p:set>
                                    <p:animEffect transition="in" filter="blinds(horizontal)">
                                      <p:cBhvr>
                                        <p:cTn id="321"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P spid="22" grpId="0" animBg="1"/>
      <p:bldP spid="26" grpId="0" animBg="1"/>
      <p:bldP spid="27" grpId="0" animBg="1"/>
      <p:bldP spid="30" grpId="0" animBg="1"/>
      <p:bldP spid="30" grpId="1" animBg="1"/>
      <p:bldP spid="31" grpId="0" animBg="1"/>
      <p:bldP spid="31" grpId="1" animBg="1"/>
      <p:bldP spid="33" grpId="0"/>
      <p:bldP spid="43" grpId="0" animBg="1"/>
      <p:bldP spid="43" grpId="1" animBg="1"/>
      <p:bldP spid="45" grpId="0" animBg="1"/>
      <p:bldP spid="46" grpId="0" animBg="1"/>
      <p:bldP spid="46" grpId="1" animBg="1"/>
      <p:bldP spid="47" grpId="0" animBg="1"/>
      <p:bldP spid="47" grpId="1" animBg="1"/>
      <p:bldP spid="49" grpId="0" animBg="1"/>
      <p:bldP spid="49" grpId="1" animBg="1"/>
      <p:bldP spid="50" grpId="0" animBg="1"/>
      <p:bldP spid="51" grpId="0" animBg="1"/>
      <p:bldP spid="51" grpId="1" animBg="1"/>
      <p:bldP spid="53" grpId="0" animBg="1"/>
      <p:bldP spid="53" grpId="1" animBg="1"/>
      <p:bldP spid="54" grpId="0" animBg="1"/>
      <p:bldP spid="56" grpId="0"/>
      <p:bldP spid="75" grpId="0" animBg="1"/>
      <p:bldP spid="76" grpId="0" animBg="1"/>
      <p:bldP spid="99" grpId="0"/>
      <p:bldP spid="100" grpId="0"/>
      <p:bldP spid="101" grpId="0"/>
      <p:bldP spid="107" grpId="0" animBg="1"/>
      <p:bldP spid="116" grpId="0" animBg="1"/>
      <p:bldP spid="116" grpId="1" animBg="1"/>
      <p:bldP spid="117" grpId="1" animBg="1"/>
      <p:bldP spid="126" grpId="0" animBg="1"/>
      <p:bldP spid="126" grpId="1" animBg="1"/>
      <p:bldP spid="138" grpId="0" animBg="1"/>
      <p:bldP spid="144" grpId="0" animBg="1"/>
      <p:bldP spid="145" grpId="0"/>
      <p:bldP spid="146" grpId="0"/>
      <p:bldP spid="147" grpId="0"/>
      <p:bldP spid="148" grpId="0"/>
      <p:bldP spid="150" grpId="0" animBg="1"/>
      <p:bldP spid="157" grpId="0" animBg="1"/>
      <p:bldP spid="158" grpId="0" animBg="1"/>
      <p:bldP spid="88" grpId="0" animBg="1"/>
      <p:bldP spid="89" grpId="0"/>
      <p:bldP spid="90" grpId="0"/>
      <p:bldP spid="9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
        <p:nvSpPr>
          <p:cNvPr id="34" name="Oval 33"/>
          <p:cNvSpPr/>
          <p:nvPr/>
        </p:nvSpPr>
        <p:spPr>
          <a:xfrm>
            <a:off x="990600" y="1371600"/>
            <a:ext cx="3810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tx1"/>
                </a:solidFill>
                <a:latin typeface="Calibri"/>
                <a:cs typeface="Calibri"/>
              </a:rPr>
              <a:t>ε</a:t>
            </a:r>
            <a:endParaRPr lang="en-US" b="1" dirty="0">
              <a:solidFill>
                <a:schemeClr val="tx1"/>
              </a:solidFill>
            </a:endParaRPr>
          </a:p>
        </p:txBody>
      </p:sp>
      <p:sp>
        <p:nvSpPr>
          <p:cNvPr id="36" name="Oval 35"/>
          <p:cNvSpPr/>
          <p:nvPr/>
        </p:nvSpPr>
        <p:spPr>
          <a:xfrm>
            <a:off x="1447800" y="1371600"/>
            <a:ext cx="3810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tx1"/>
                </a:solidFill>
                <a:latin typeface="Calibri"/>
                <a:cs typeface="Calibri"/>
              </a:rPr>
              <a:t>σ</a:t>
            </a:r>
            <a:endParaRPr lang="en-US" b="1" dirty="0">
              <a:solidFill>
                <a:schemeClr val="tx1"/>
              </a:solidFill>
            </a:endParaRPr>
          </a:p>
        </p:txBody>
      </p:sp>
      <p:sp>
        <p:nvSpPr>
          <p:cNvPr id="41" name="Oval 40"/>
          <p:cNvSpPr/>
          <p:nvPr/>
        </p:nvSpPr>
        <p:spPr>
          <a:xfrm>
            <a:off x="304800" y="2133600"/>
            <a:ext cx="3810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tx1"/>
                </a:solidFill>
                <a:latin typeface="Calibri"/>
                <a:cs typeface="Calibri"/>
              </a:rPr>
              <a:t>ψ</a:t>
            </a:r>
            <a:endParaRPr lang="en-US" b="1" dirty="0">
              <a:solidFill>
                <a:schemeClr val="tx1"/>
              </a:solidFill>
            </a:endParaRPr>
          </a:p>
        </p:txBody>
      </p:sp>
      <p:sp>
        <p:nvSpPr>
          <p:cNvPr id="42" name="Oval 41"/>
          <p:cNvSpPr/>
          <p:nvPr/>
        </p:nvSpPr>
        <p:spPr>
          <a:xfrm>
            <a:off x="2036118" y="2133600"/>
            <a:ext cx="402282"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tx1"/>
                </a:solidFill>
                <a:latin typeface="Calibri"/>
                <a:cs typeface="Calibri"/>
              </a:rPr>
              <a:t>τ</a:t>
            </a:r>
            <a:endParaRPr lang="en-US" b="1" dirty="0">
              <a:solidFill>
                <a:schemeClr val="tx1"/>
              </a:solidFill>
            </a:endParaRPr>
          </a:p>
        </p:txBody>
      </p:sp>
      <p:cxnSp>
        <p:nvCxnSpPr>
          <p:cNvPr id="44" name="Straight Arrow Connector 43"/>
          <p:cNvCxnSpPr>
            <a:stCxn id="34" idx="2"/>
            <a:endCxn id="41" idx="0"/>
          </p:cNvCxnSpPr>
          <p:nvPr/>
        </p:nvCxnSpPr>
        <p:spPr>
          <a:xfrm rot="10800000" flipV="1">
            <a:off x="495300" y="1562100"/>
            <a:ext cx="495300" cy="5715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36" idx="6"/>
            <a:endCxn id="42" idx="0"/>
          </p:cNvCxnSpPr>
          <p:nvPr/>
        </p:nvCxnSpPr>
        <p:spPr>
          <a:xfrm>
            <a:off x="1828800" y="1562100"/>
            <a:ext cx="408459" cy="5715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0" name="Rounded Rectangle 59"/>
          <p:cNvSpPr/>
          <p:nvPr/>
        </p:nvSpPr>
        <p:spPr>
          <a:xfrm>
            <a:off x="76200" y="2743200"/>
            <a:ext cx="2133600" cy="2057400"/>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5486400" y="990601"/>
            <a:ext cx="3581399" cy="1246495"/>
          </a:xfrm>
          <a:prstGeom prst="rect">
            <a:avLst/>
          </a:prstGeom>
          <a:noFill/>
        </p:spPr>
        <p:txBody>
          <a:bodyPr wrap="square" rtlCol="0">
            <a:spAutoFit/>
          </a:bodyPr>
          <a:lstStyle/>
          <a:p>
            <a:pPr lvl="0" indent="-342900">
              <a:defRPr/>
            </a:pPr>
            <a:r>
              <a:rPr lang="en-US" sz="1500" dirty="0" smtClean="0">
                <a:solidFill>
                  <a:schemeClr val="accent5">
                    <a:lumMod val="50000"/>
                  </a:schemeClr>
                </a:solidFill>
              </a:rPr>
              <a:t>It definitely has the sleek look of an </a:t>
            </a:r>
            <a:r>
              <a:rPr lang="en-US" sz="1500" dirty="0" err="1" smtClean="0">
                <a:solidFill>
                  <a:schemeClr val="accent5">
                    <a:lumMod val="50000"/>
                  </a:schemeClr>
                </a:solidFill>
              </a:rPr>
              <a:t>ultrabook</a:t>
            </a:r>
            <a:r>
              <a:rPr lang="en-US" sz="1500" dirty="0" smtClean="0">
                <a:solidFill>
                  <a:schemeClr val="accent5">
                    <a:lumMod val="50000"/>
                  </a:schemeClr>
                </a:solidFill>
              </a:rPr>
              <a:t> </a:t>
            </a:r>
            <a:r>
              <a:rPr lang="en-US" sz="1500" baseline="30000" dirty="0" smtClean="0">
                <a:solidFill>
                  <a:schemeClr val="accent5">
                    <a:lumMod val="50000"/>
                  </a:schemeClr>
                </a:solidFill>
              </a:rPr>
              <a:t>{appearance,+} </a:t>
            </a:r>
            <a:r>
              <a:rPr lang="en-US" sz="1500" dirty="0" smtClean="0">
                <a:solidFill>
                  <a:schemeClr val="accent5">
                    <a:lumMod val="50000"/>
                  </a:schemeClr>
                </a:solidFill>
              </a:rPr>
              <a:t>. </a:t>
            </a:r>
            <a:r>
              <a:rPr lang="en-US" sz="1500" dirty="0" smtClean="0">
                <a:solidFill>
                  <a:srgbClr val="FF0000"/>
                </a:solidFill>
              </a:rPr>
              <a:t>However, the sound sucks </a:t>
            </a:r>
            <a:r>
              <a:rPr lang="en-US" sz="1500" baseline="30000" dirty="0" smtClean="0">
                <a:solidFill>
                  <a:srgbClr val="FF0000"/>
                </a:solidFill>
              </a:rPr>
              <a:t>{sound,-} </a:t>
            </a:r>
            <a:r>
              <a:rPr lang="en-US" sz="1500" dirty="0" smtClean="0">
                <a:solidFill>
                  <a:srgbClr val="FF0000"/>
                </a:solidFill>
              </a:rPr>
              <a:t>. </a:t>
            </a:r>
            <a:endParaRPr lang="en-US" sz="1500" dirty="0" smtClean="0"/>
          </a:p>
          <a:p>
            <a:pPr lvl="0" indent="-342900">
              <a:defRPr/>
            </a:pPr>
            <a:endParaRPr lang="en-US" sz="1500" dirty="0" smtClean="0"/>
          </a:p>
          <a:p>
            <a:endParaRPr lang="en-US" sz="1500" dirty="0"/>
          </a:p>
        </p:txBody>
      </p:sp>
      <p:sp>
        <p:nvSpPr>
          <p:cNvPr id="70" name="Rectangle 69"/>
          <p:cNvSpPr/>
          <p:nvPr/>
        </p:nvSpPr>
        <p:spPr>
          <a:xfrm>
            <a:off x="5334000" y="990600"/>
            <a:ext cx="3505200" cy="76200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324600" y="1752600"/>
            <a:ext cx="1828800" cy="430887"/>
          </a:xfrm>
          <a:prstGeom prst="rect">
            <a:avLst/>
          </a:prstGeom>
          <a:noFill/>
        </p:spPr>
        <p:txBody>
          <a:bodyPr wrap="square" rtlCol="0">
            <a:spAutoFit/>
          </a:bodyPr>
          <a:lstStyle/>
          <a:p>
            <a:r>
              <a:rPr lang="en-US" sz="2200" b="1" i="1" dirty="0" smtClean="0">
                <a:solidFill>
                  <a:srgbClr val="FF0000"/>
                </a:solidFill>
              </a:rPr>
              <a:t>Observable</a:t>
            </a:r>
            <a:endParaRPr lang="en-US" sz="2200" b="1" i="1" dirty="0">
              <a:solidFill>
                <a:srgbClr val="FF0000"/>
              </a:solidFill>
            </a:endParaRPr>
          </a:p>
        </p:txBody>
      </p:sp>
      <p:pic>
        <p:nvPicPr>
          <p:cNvPr id="6149" name="Picture 5"/>
          <p:cNvPicPr>
            <a:picLocks noChangeAspect="1" noChangeArrowheads="1"/>
          </p:cNvPicPr>
          <p:nvPr/>
        </p:nvPicPr>
        <p:blipFill>
          <a:blip r:embed="rId4"/>
          <a:srcRect/>
          <a:stretch>
            <a:fillRect/>
          </a:stretch>
        </p:blipFill>
        <p:spPr bwMode="auto">
          <a:xfrm>
            <a:off x="1600200" y="2743200"/>
            <a:ext cx="4105275" cy="1590675"/>
          </a:xfrm>
          <a:prstGeom prst="rect">
            <a:avLst/>
          </a:prstGeom>
          <a:noFill/>
          <a:ln w="9525">
            <a:noFill/>
            <a:miter lim="800000"/>
            <a:headEnd/>
            <a:tailEnd/>
          </a:ln>
          <a:effectLst/>
        </p:spPr>
      </p:pic>
      <p:sp>
        <p:nvSpPr>
          <p:cNvPr id="73" name="Rectangle 72"/>
          <p:cNvSpPr/>
          <p:nvPr/>
        </p:nvSpPr>
        <p:spPr>
          <a:xfrm>
            <a:off x="4648200" y="3276600"/>
            <a:ext cx="609600" cy="3048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4572000" y="3810000"/>
            <a:ext cx="609600" cy="3048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304800" y="2895600"/>
            <a:ext cx="5334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u="sng" dirty="0" smtClean="0">
                <a:solidFill>
                  <a:srgbClr val="00B050"/>
                </a:solidFill>
              </a:rPr>
              <a:t>P,+</a:t>
            </a:r>
          </a:p>
        </p:txBody>
      </p:sp>
      <p:sp>
        <p:nvSpPr>
          <p:cNvPr id="55" name="Rectangle 54"/>
          <p:cNvSpPr/>
          <p:nvPr/>
        </p:nvSpPr>
        <p:spPr>
          <a:xfrm>
            <a:off x="304800" y="3657600"/>
            <a:ext cx="5334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accent5">
                    <a:lumMod val="50000"/>
                  </a:schemeClr>
                </a:solidFill>
              </a:rPr>
              <a:t>A+</a:t>
            </a:r>
          </a:p>
        </p:txBody>
      </p:sp>
      <p:sp>
        <p:nvSpPr>
          <p:cNvPr id="56" name="Rectangle 55"/>
          <p:cNvSpPr/>
          <p:nvPr/>
        </p:nvSpPr>
        <p:spPr>
          <a:xfrm>
            <a:off x="304800" y="4343400"/>
            <a:ext cx="5334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rgbClr val="FF0000"/>
                </a:solidFill>
              </a:rPr>
              <a:t>S,-</a:t>
            </a:r>
          </a:p>
        </p:txBody>
      </p:sp>
      <p:sp>
        <p:nvSpPr>
          <p:cNvPr id="57" name="Rectangle 56"/>
          <p:cNvSpPr/>
          <p:nvPr/>
        </p:nvSpPr>
        <p:spPr>
          <a:xfrm>
            <a:off x="1217612" y="2895601"/>
            <a:ext cx="5334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u="sng" dirty="0" smtClean="0">
                <a:solidFill>
                  <a:srgbClr val="00B050"/>
                </a:solidFill>
              </a:rPr>
              <a:t>P,+</a:t>
            </a:r>
          </a:p>
        </p:txBody>
      </p:sp>
      <p:sp>
        <p:nvSpPr>
          <p:cNvPr id="58" name="Rectangle 57"/>
          <p:cNvSpPr/>
          <p:nvPr/>
        </p:nvSpPr>
        <p:spPr>
          <a:xfrm>
            <a:off x="1217612" y="4343400"/>
            <a:ext cx="5334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rgbClr val="FF0000"/>
                </a:solidFill>
              </a:rPr>
              <a:t>S,-</a:t>
            </a:r>
          </a:p>
        </p:txBody>
      </p:sp>
      <p:sp>
        <p:nvSpPr>
          <p:cNvPr id="59" name="Rectangle 58"/>
          <p:cNvSpPr/>
          <p:nvPr/>
        </p:nvSpPr>
        <p:spPr>
          <a:xfrm>
            <a:off x="1219200" y="3657602"/>
            <a:ext cx="5334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accent5">
                    <a:lumMod val="50000"/>
                  </a:schemeClr>
                </a:solidFill>
              </a:rPr>
              <a:t>A+</a:t>
            </a:r>
          </a:p>
        </p:txBody>
      </p:sp>
      <p:cxnSp>
        <p:nvCxnSpPr>
          <p:cNvPr id="65" name="Straight Arrow Connector 64"/>
          <p:cNvCxnSpPr/>
          <p:nvPr/>
        </p:nvCxnSpPr>
        <p:spPr>
          <a:xfrm>
            <a:off x="838200" y="3124199"/>
            <a:ext cx="379412" cy="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54" idx="3"/>
            <a:endCxn id="59" idx="1"/>
          </p:cNvCxnSpPr>
          <p:nvPr/>
        </p:nvCxnSpPr>
        <p:spPr>
          <a:xfrm>
            <a:off x="838200" y="3086100"/>
            <a:ext cx="381000" cy="76200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54" idx="3"/>
            <a:endCxn id="58" idx="1"/>
          </p:cNvCxnSpPr>
          <p:nvPr/>
        </p:nvCxnSpPr>
        <p:spPr>
          <a:xfrm>
            <a:off x="838200" y="3086100"/>
            <a:ext cx="379412" cy="14478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80" name="Oval 79"/>
          <p:cNvSpPr/>
          <p:nvPr/>
        </p:nvSpPr>
        <p:spPr>
          <a:xfrm>
            <a:off x="7086600" y="1066800"/>
            <a:ext cx="4572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5562600" y="1524000"/>
            <a:ext cx="4572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2" name="Table 81"/>
          <p:cNvGraphicFramePr>
            <a:graphicFrameLocks noGrp="1"/>
          </p:cNvGraphicFramePr>
          <p:nvPr/>
        </p:nvGraphicFramePr>
        <p:xfrm>
          <a:off x="5486400" y="3124200"/>
          <a:ext cx="3276600" cy="1177879"/>
        </p:xfrm>
        <a:graphic>
          <a:graphicData uri="http://schemas.openxmlformats.org/drawingml/2006/table">
            <a:tbl>
              <a:tblPr>
                <a:tableStyleId>{5940675A-B579-460E-94D1-54222C63F5DA}</a:tableStyleId>
              </a:tblPr>
              <a:tblGrid>
                <a:gridCol w="1066800"/>
                <a:gridCol w="1295399"/>
                <a:gridCol w="914401"/>
              </a:tblGrid>
              <a:tr h="529001">
                <a:tc>
                  <a:txBody>
                    <a:bodyPr/>
                    <a:lstStyle/>
                    <a:p>
                      <a:r>
                        <a:rPr lang="en-US" sz="1200" dirty="0" smtClean="0"/>
                        <a:t>Sentence 1</a:t>
                      </a:r>
                      <a:endParaRPr lang="en-US" sz="1200" dirty="0"/>
                    </a:p>
                  </a:txBody>
                  <a:tcPr/>
                </a:tc>
                <a:tc>
                  <a:txBody>
                    <a:bodyPr/>
                    <a:lstStyle/>
                    <a:p>
                      <a:r>
                        <a:rPr lang="en-US" sz="1200" kern="1200" dirty="0" smtClean="0"/>
                        <a:t>It definitely has the sleek look of an </a:t>
                      </a:r>
                      <a:r>
                        <a:rPr lang="en-US" sz="1200" kern="1200" dirty="0" err="1" smtClean="0"/>
                        <a:t>ultrabook</a:t>
                      </a:r>
                      <a:r>
                        <a:rPr lang="en-US" sz="1200" kern="1200" dirty="0" smtClean="0"/>
                        <a:t> </a:t>
                      </a:r>
                      <a:endParaRPr lang="en-US" sz="1200" b="1" kern="1200" dirty="0" smtClean="0">
                        <a:solidFill>
                          <a:schemeClr val="lt1"/>
                        </a:solidFill>
                        <a:latin typeface="+mn-lt"/>
                        <a:ea typeface="+mn-ea"/>
                        <a:cs typeface="+mn-cs"/>
                      </a:endParaRPr>
                    </a:p>
                  </a:txBody>
                  <a:tcPr/>
                </a:tc>
                <a:tc>
                  <a:txBody>
                    <a:bodyPr/>
                    <a:lstStyle/>
                    <a:p>
                      <a:r>
                        <a:rPr lang="en-US" sz="1200" kern="1200" dirty="0" smtClean="0"/>
                        <a:t>Positive Sentiment</a:t>
                      </a:r>
                      <a:endParaRPr lang="en-US" sz="1200" b="1" kern="1200" dirty="0" smtClean="0">
                        <a:solidFill>
                          <a:schemeClr val="lt1"/>
                        </a:solidFill>
                        <a:latin typeface="+mn-lt"/>
                        <a:ea typeface="+mn-ea"/>
                        <a:cs typeface="+mn-cs"/>
                      </a:endParaRPr>
                    </a:p>
                  </a:txBody>
                  <a:tcPr/>
                </a:tc>
              </a:tr>
              <a:tr h="537799">
                <a:tc>
                  <a:txBody>
                    <a:bodyPr/>
                    <a:lstStyle/>
                    <a:p>
                      <a:r>
                        <a:rPr lang="en-US" sz="1200" dirty="0" smtClean="0"/>
                        <a:t>Sentence</a:t>
                      </a:r>
                      <a:r>
                        <a:rPr lang="en-US" sz="1200" baseline="0" dirty="0" smtClean="0"/>
                        <a:t> 2</a:t>
                      </a:r>
                      <a:endParaRPr lang="en-US" sz="1200" dirty="0"/>
                    </a:p>
                  </a:txBody>
                  <a:tcPr/>
                </a:tc>
                <a:tc>
                  <a:txBody>
                    <a:bodyPr/>
                    <a:lstStyle/>
                    <a:p>
                      <a:r>
                        <a:rPr lang="en-US" sz="1200" kern="1200" dirty="0" smtClean="0"/>
                        <a:t>However, the sound sucks </a:t>
                      </a:r>
                      <a:endParaRPr lang="en-US" sz="1200" kern="1200" dirty="0" smtClean="0">
                        <a:solidFill>
                          <a:schemeClr val="dk1"/>
                        </a:solidFill>
                        <a:latin typeface="+mn-lt"/>
                        <a:ea typeface="+mn-ea"/>
                        <a:cs typeface="+mn-cs"/>
                      </a:endParaRPr>
                    </a:p>
                  </a:txBody>
                  <a:tcPr/>
                </a:tc>
                <a:tc>
                  <a:txBody>
                    <a:bodyPr/>
                    <a:lstStyle/>
                    <a:p>
                      <a:r>
                        <a:rPr lang="en-US" sz="1200" kern="1200" dirty="0" smtClean="0"/>
                        <a:t>Negative Sentiment</a:t>
                      </a:r>
                      <a:endParaRPr lang="en-US" sz="1200" kern="1200" dirty="0" smtClean="0">
                        <a:solidFill>
                          <a:schemeClr val="dk1"/>
                        </a:solidFill>
                        <a:latin typeface="+mn-lt"/>
                        <a:ea typeface="+mn-ea"/>
                        <a:cs typeface="+mn-cs"/>
                      </a:endParaRPr>
                    </a:p>
                  </a:txBody>
                  <a:tcPr/>
                </a:tc>
              </a:tr>
            </a:tbl>
          </a:graphicData>
        </a:graphic>
      </p:graphicFrame>
      <p:sp>
        <p:nvSpPr>
          <p:cNvPr id="83" name="Down Arrow 82"/>
          <p:cNvSpPr/>
          <p:nvPr/>
        </p:nvSpPr>
        <p:spPr>
          <a:xfrm>
            <a:off x="6781800" y="2209800"/>
            <a:ext cx="45720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84"/>
          <p:cNvSpPr/>
          <p:nvPr/>
        </p:nvSpPr>
        <p:spPr>
          <a:xfrm>
            <a:off x="5334000" y="2438400"/>
            <a:ext cx="1524000"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err="1" smtClean="0">
                <a:solidFill>
                  <a:schemeClr val="tx1"/>
                </a:solidFill>
              </a:rPr>
              <a:t>SentiWordNet</a:t>
            </a:r>
            <a:endParaRPr lang="en-US" sz="1500" dirty="0" smtClean="0">
              <a:solidFill>
                <a:schemeClr val="tx1"/>
              </a:solidFill>
            </a:endParaRPr>
          </a:p>
        </p:txBody>
      </p:sp>
      <p:graphicFrame>
        <p:nvGraphicFramePr>
          <p:cNvPr id="86" name="Table 85"/>
          <p:cNvGraphicFramePr>
            <a:graphicFrameLocks noGrp="1"/>
          </p:cNvGraphicFramePr>
          <p:nvPr/>
        </p:nvGraphicFramePr>
        <p:xfrm>
          <a:off x="4800600" y="4572000"/>
          <a:ext cx="4267200" cy="2219960"/>
        </p:xfrm>
        <a:graphic>
          <a:graphicData uri="http://schemas.openxmlformats.org/drawingml/2006/table">
            <a:tbl>
              <a:tblPr firstRow="1" bandRow="1">
                <a:tableStyleId>{9D7B26C5-4107-4FEC-AEDC-1716B250A1EF}</a:tableStyleId>
              </a:tblPr>
              <a:tblGrid>
                <a:gridCol w="4267200"/>
              </a:tblGrid>
              <a:tr h="213360">
                <a:tc>
                  <a:txBody>
                    <a:bodyPr/>
                    <a:lstStyle/>
                    <a:p>
                      <a:r>
                        <a:rPr lang="en-US" dirty="0" smtClean="0"/>
                        <a:t>Sentiment Transition Feature </a:t>
                      </a:r>
                      <a:r>
                        <a:rPr lang="en-US" dirty="0" err="1" smtClean="0"/>
                        <a:t>f</a:t>
                      </a:r>
                      <a:r>
                        <a:rPr lang="en-US" baseline="-25000" dirty="0" err="1" smtClean="0"/>
                        <a:t>s</a:t>
                      </a:r>
                      <a:r>
                        <a:rPr lang="en-US" dirty="0" smtClean="0"/>
                        <a:t>(</a:t>
                      </a:r>
                      <a:r>
                        <a:rPr lang="en-US" dirty="0" err="1" smtClean="0"/>
                        <a:t>d,i</a:t>
                      </a:r>
                      <a:r>
                        <a:rPr lang="en-US" dirty="0" smtClean="0"/>
                        <a:t>)</a:t>
                      </a:r>
                      <a:endParaRPr lang="en-US" dirty="0"/>
                    </a:p>
                  </a:txBody>
                  <a:tcPr/>
                </a:tc>
              </a:tr>
              <a:tr h="370840">
                <a:tc>
                  <a:txBody>
                    <a:bodyPr/>
                    <a:lstStyle/>
                    <a:p>
                      <a:r>
                        <a:rPr lang="en-US" dirty="0" smtClean="0"/>
                        <a:t>Bias</a:t>
                      </a:r>
                      <a:r>
                        <a:rPr lang="en-US" baseline="0" dirty="0" smtClean="0"/>
                        <a:t> Term</a:t>
                      </a:r>
                      <a:endParaRPr lang="en-US" dirty="0"/>
                    </a:p>
                  </a:txBody>
                  <a:tcPr/>
                </a:tc>
              </a:tr>
              <a:tr h="370840">
                <a:tc>
                  <a:txBody>
                    <a:bodyPr/>
                    <a:lstStyle/>
                    <a:p>
                      <a:r>
                        <a:rPr lang="en-US" dirty="0" smtClean="0"/>
                        <a:t>Content</a:t>
                      </a:r>
                      <a:r>
                        <a:rPr lang="en-US" baseline="0" dirty="0" smtClean="0"/>
                        <a:t>-based cosine similarity </a:t>
                      </a:r>
                      <a:endParaRPr lang="en-US" dirty="0"/>
                    </a:p>
                  </a:txBody>
                  <a:tcPr/>
                </a:tc>
              </a:tr>
              <a:tr h="370840">
                <a:tc>
                  <a:txBody>
                    <a:bodyPr/>
                    <a:lstStyle/>
                    <a:p>
                      <a:r>
                        <a:rPr lang="en-US" dirty="0" err="1" smtClean="0"/>
                        <a:t>sentiWordNet</a:t>
                      </a:r>
                      <a:r>
                        <a:rPr lang="en-US" baseline="0" dirty="0" smtClean="0"/>
                        <a:t> score</a:t>
                      </a:r>
                      <a:endParaRPr lang="en-US" dirty="0"/>
                    </a:p>
                  </a:txBody>
                  <a:tcPr/>
                </a:tc>
              </a:tr>
              <a:tr h="370840">
                <a:tc>
                  <a:txBody>
                    <a:bodyPr/>
                    <a:lstStyle/>
                    <a:p>
                      <a:r>
                        <a:rPr lang="en-US" dirty="0" err="1" smtClean="0"/>
                        <a:t>Jaccard</a:t>
                      </a:r>
                      <a:r>
                        <a:rPr lang="en-US" dirty="0" smtClean="0"/>
                        <a:t> coefficient</a:t>
                      </a:r>
                      <a:r>
                        <a:rPr lang="en-US" baseline="0" dirty="0" smtClean="0"/>
                        <a:t> between POS tag</a:t>
                      </a:r>
                      <a:endParaRPr lang="en-US" dirty="0"/>
                    </a:p>
                  </a:txBody>
                  <a:tcPr/>
                </a:tc>
              </a:tr>
              <a:tr h="370840">
                <a:tc>
                  <a:txBody>
                    <a:bodyPr/>
                    <a:lstStyle/>
                    <a:p>
                      <a:r>
                        <a:rPr lang="en-US" dirty="0" smtClean="0"/>
                        <a:t>Negation count</a:t>
                      </a:r>
                      <a:endParaRPr lang="en-US" dirty="0"/>
                    </a:p>
                  </a:txBody>
                  <a:tcPr/>
                </a:tc>
              </a:tr>
            </a:tbl>
          </a:graphicData>
        </a:graphic>
      </p:graphicFrame>
      <p:graphicFrame>
        <p:nvGraphicFramePr>
          <p:cNvPr id="87" name="Table 86"/>
          <p:cNvGraphicFramePr>
            <a:graphicFrameLocks noGrp="1"/>
          </p:cNvGraphicFramePr>
          <p:nvPr/>
        </p:nvGraphicFramePr>
        <p:xfrm>
          <a:off x="152400" y="5008880"/>
          <a:ext cx="4267200" cy="1849120"/>
        </p:xfrm>
        <a:graphic>
          <a:graphicData uri="http://schemas.openxmlformats.org/drawingml/2006/table">
            <a:tbl>
              <a:tblPr firstRow="1" bandRow="1">
                <a:tableStyleId>{9D7B26C5-4107-4FEC-AEDC-1716B250A1EF}</a:tableStyleId>
              </a:tblPr>
              <a:tblGrid>
                <a:gridCol w="4267200"/>
              </a:tblGrid>
              <a:tr h="142240">
                <a:tc>
                  <a:txBody>
                    <a:bodyPr/>
                    <a:lstStyle/>
                    <a:p>
                      <a:r>
                        <a:rPr lang="en-US" dirty="0" smtClean="0"/>
                        <a:t>Topic</a:t>
                      </a:r>
                      <a:r>
                        <a:rPr lang="en-US" baseline="0" dirty="0" smtClean="0"/>
                        <a:t> </a:t>
                      </a:r>
                      <a:r>
                        <a:rPr lang="en-US" dirty="0" smtClean="0"/>
                        <a:t>Transition Feature </a:t>
                      </a:r>
                      <a:r>
                        <a:rPr lang="en-US" dirty="0" err="1" smtClean="0"/>
                        <a:t>f</a:t>
                      </a:r>
                      <a:r>
                        <a:rPr lang="en-US" baseline="-25000" dirty="0" err="1" smtClean="0"/>
                        <a:t>a</a:t>
                      </a:r>
                      <a:r>
                        <a:rPr lang="en-US" dirty="0" smtClean="0"/>
                        <a:t>(</a:t>
                      </a:r>
                      <a:r>
                        <a:rPr lang="en-US" dirty="0" err="1" smtClean="0"/>
                        <a:t>d,i</a:t>
                      </a:r>
                      <a:r>
                        <a:rPr lang="en-US" dirty="0" smtClean="0"/>
                        <a:t>)</a:t>
                      </a:r>
                      <a:endParaRPr lang="en-US" dirty="0"/>
                    </a:p>
                  </a:txBody>
                  <a:tcPr/>
                </a:tc>
              </a:tr>
              <a:tr h="370840">
                <a:tc>
                  <a:txBody>
                    <a:bodyPr/>
                    <a:lstStyle/>
                    <a:p>
                      <a:r>
                        <a:rPr lang="en-US" dirty="0" smtClean="0"/>
                        <a:t>Bias</a:t>
                      </a:r>
                      <a:r>
                        <a:rPr lang="en-US" baseline="0" dirty="0" smtClean="0"/>
                        <a:t> Term</a:t>
                      </a:r>
                      <a:endParaRPr lang="en-US" dirty="0"/>
                    </a:p>
                  </a:txBody>
                  <a:tcPr/>
                </a:tc>
              </a:tr>
              <a:tr h="370840">
                <a:tc>
                  <a:txBody>
                    <a:bodyPr/>
                    <a:lstStyle/>
                    <a:p>
                      <a:r>
                        <a:rPr lang="en-US" dirty="0" smtClean="0"/>
                        <a:t>Content</a:t>
                      </a:r>
                      <a:r>
                        <a:rPr lang="en-US" baseline="0" dirty="0" smtClean="0"/>
                        <a:t>-based cosine similarity </a:t>
                      </a:r>
                      <a:endParaRPr lang="en-US" dirty="0"/>
                    </a:p>
                  </a:txBody>
                  <a:tcPr/>
                </a:tc>
              </a:tr>
              <a:tr h="370840">
                <a:tc>
                  <a:txBody>
                    <a:bodyPr/>
                    <a:lstStyle/>
                    <a:p>
                      <a:r>
                        <a:rPr lang="en-US" dirty="0" smtClean="0"/>
                        <a:t>Length ratio </a:t>
                      </a:r>
                      <a:endParaRPr lang="en-US" dirty="0"/>
                    </a:p>
                  </a:txBody>
                  <a:tcPr/>
                </a:tc>
              </a:tr>
              <a:tr h="370840">
                <a:tc>
                  <a:txBody>
                    <a:bodyPr/>
                    <a:lstStyle/>
                    <a:p>
                      <a:r>
                        <a:rPr lang="en-US" dirty="0" smtClean="0"/>
                        <a:t>Relative</a:t>
                      </a:r>
                      <a:r>
                        <a:rPr lang="en-US" baseline="0" dirty="0" smtClean="0"/>
                        <a:t> position of sentence</a:t>
                      </a:r>
                      <a:endParaRPr lang="en-US" dirty="0"/>
                    </a:p>
                  </a:txBody>
                  <a:tcPr/>
                </a:tc>
              </a:tr>
            </a:tbl>
          </a:graphicData>
        </a:graphic>
      </p:graphicFrame>
      <p:cxnSp>
        <p:nvCxnSpPr>
          <p:cNvPr id="98" name="Straight Arrow Connector 97"/>
          <p:cNvCxnSpPr/>
          <p:nvPr/>
        </p:nvCxnSpPr>
        <p:spPr>
          <a:xfrm flipV="1">
            <a:off x="2895600" y="4114800"/>
            <a:ext cx="1676400" cy="9906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rot="10800000">
            <a:off x="5181600" y="3581400"/>
            <a:ext cx="2819400" cy="10668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endCxn id="34" idx="5"/>
          </p:cNvCxnSpPr>
          <p:nvPr/>
        </p:nvCxnSpPr>
        <p:spPr>
          <a:xfrm rot="10800000">
            <a:off x="1315804" y="1696804"/>
            <a:ext cx="3103796" cy="2417996"/>
          </a:xfrm>
          <a:prstGeom prst="straightConnector1">
            <a:avLst/>
          </a:prstGeom>
          <a:ln w="254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endCxn id="36" idx="7"/>
          </p:cNvCxnSpPr>
          <p:nvPr/>
        </p:nvCxnSpPr>
        <p:spPr>
          <a:xfrm rot="10800000">
            <a:off x="1773004" y="1427396"/>
            <a:ext cx="2570396" cy="2001604"/>
          </a:xfrm>
          <a:prstGeom prst="straightConnector1">
            <a:avLst/>
          </a:prstGeom>
          <a:ln w="254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2438400" y="997803"/>
            <a:ext cx="2438400" cy="830997"/>
          </a:xfrm>
          <a:prstGeom prst="rect">
            <a:avLst/>
          </a:prstGeom>
          <a:solidFill>
            <a:srgbClr val="FFFF00"/>
          </a:solidFill>
        </p:spPr>
        <p:txBody>
          <a:bodyPr wrap="square" rtlCol="0">
            <a:spAutoFit/>
          </a:bodyPr>
          <a:lstStyle/>
          <a:p>
            <a:r>
              <a:rPr lang="en-US" sz="2400" dirty="0" smtClean="0"/>
              <a:t>Can we do better </a:t>
            </a:r>
          </a:p>
          <a:p>
            <a:r>
              <a:rPr lang="en-US" sz="2400" dirty="0" smtClean="0"/>
              <a:t>than coin tossing?</a:t>
            </a:r>
            <a:endParaRPr lang="en-US" sz="2400" dirty="0"/>
          </a:p>
        </p:txBody>
      </p:sp>
      <p:sp>
        <p:nvSpPr>
          <p:cNvPr id="48" name="Content Placeholder 2"/>
          <p:cNvSpPr txBox="1">
            <a:spLocks/>
          </p:cNvSpPr>
          <p:nvPr/>
        </p:nvSpPr>
        <p:spPr>
          <a:xfrm>
            <a:off x="0" y="0"/>
            <a:ext cx="9144000" cy="838200"/>
          </a:xfrm>
          <a:prstGeom prst="rect">
            <a:avLst/>
          </a:prstGeom>
          <a:solidFill>
            <a:srgbClr val="F57E1B"/>
          </a:solidFill>
        </p:spPr>
        <p:txBody>
          <a:bodyPr vert="horz" lIns="91440" tIns="45720" rIns="91440" bIns="45720" rtlCol="0">
            <a:normAutofit/>
          </a:bodyPr>
          <a:lstStyle/>
          <a:p>
            <a:pPr lvl="0">
              <a:lnSpc>
                <a:spcPct val="170000"/>
              </a:lnSpc>
              <a:spcBef>
                <a:spcPct val="20000"/>
              </a:spcBef>
              <a:defRPr/>
            </a:pPr>
            <a:endParaRPr lang="en-US" sz="1500" dirty="0" smtClean="0"/>
          </a:p>
        </p:txBody>
      </p:sp>
      <p:sp>
        <p:nvSpPr>
          <p:cNvPr id="53" name="Rectangle 52"/>
          <p:cNvSpPr/>
          <p:nvPr/>
        </p:nvSpPr>
        <p:spPr>
          <a:xfrm>
            <a:off x="457200" y="76200"/>
            <a:ext cx="1318450" cy="506421"/>
          </a:xfrm>
          <a:prstGeom prst="rect">
            <a:avLst/>
          </a:prstGeom>
        </p:spPr>
        <p:txBody>
          <a:bodyPr wrap="square">
            <a:spAutoFit/>
          </a:bodyPr>
          <a:lstStyle/>
          <a:p>
            <a:pPr lvl="0">
              <a:lnSpc>
                <a:spcPct val="170000"/>
              </a:lnSpc>
              <a:spcBef>
                <a:spcPct val="20000"/>
              </a:spcBef>
              <a:defRPr/>
            </a:pPr>
            <a:r>
              <a:rPr lang="en-US" dirty="0" smtClean="0"/>
              <a:t>Motivation</a:t>
            </a:r>
          </a:p>
        </p:txBody>
      </p:sp>
      <p:sp>
        <p:nvSpPr>
          <p:cNvPr id="61" name="Rectangle 60"/>
          <p:cNvSpPr/>
          <p:nvPr/>
        </p:nvSpPr>
        <p:spPr>
          <a:xfrm>
            <a:off x="2057400" y="76200"/>
            <a:ext cx="1327864" cy="506421"/>
          </a:xfrm>
          <a:prstGeom prst="rect">
            <a:avLst/>
          </a:prstGeom>
        </p:spPr>
        <p:txBody>
          <a:bodyPr wrap="none">
            <a:spAutoFit/>
          </a:bodyPr>
          <a:lstStyle/>
          <a:p>
            <a:pPr lvl="0">
              <a:lnSpc>
                <a:spcPct val="170000"/>
              </a:lnSpc>
              <a:spcBef>
                <a:spcPct val="20000"/>
              </a:spcBef>
              <a:defRPr/>
            </a:pPr>
            <a:r>
              <a:rPr lang="en-US" dirty="0" smtClean="0"/>
              <a:t>Observation</a:t>
            </a:r>
          </a:p>
        </p:txBody>
      </p:sp>
      <p:sp>
        <p:nvSpPr>
          <p:cNvPr id="62" name="Rectangle 61"/>
          <p:cNvSpPr/>
          <p:nvPr/>
        </p:nvSpPr>
        <p:spPr>
          <a:xfrm>
            <a:off x="7543800" y="76200"/>
            <a:ext cx="1210588" cy="563231"/>
          </a:xfrm>
          <a:prstGeom prst="rect">
            <a:avLst/>
          </a:prstGeom>
        </p:spPr>
        <p:txBody>
          <a:bodyPr wrap="none">
            <a:spAutoFit/>
          </a:bodyPr>
          <a:lstStyle/>
          <a:p>
            <a:pPr lvl="0">
              <a:lnSpc>
                <a:spcPct val="170000"/>
              </a:lnSpc>
              <a:spcBef>
                <a:spcPct val="20000"/>
              </a:spcBef>
              <a:defRPr/>
            </a:pPr>
            <a:r>
              <a:rPr lang="en-US" dirty="0" smtClean="0"/>
              <a:t>Conclusion</a:t>
            </a:r>
          </a:p>
        </p:txBody>
      </p:sp>
      <p:sp>
        <p:nvSpPr>
          <p:cNvPr id="63" name="Rectangle 62"/>
          <p:cNvSpPr/>
          <p:nvPr/>
        </p:nvSpPr>
        <p:spPr>
          <a:xfrm>
            <a:off x="5791200" y="76200"/>
            <a:ext cx="1461885" cy="646331"/>
          </a:xfrm>
          <a:prstGeom prst="rect">
            <a:avLst/>
          </a:prstGeom>
        </p:spPr>
        <p:txBody>
          <a:bodyPr wrap="square">
            <a:spAutoFit/>
          </a:bodyPr>
          <a:lstStyle/>
          <a:p>
            <a:pPr lvl="0">
              <a:defRPr/>
            </a:pPr>
            <a:r>
              <a:rPr lang="en-US" dirty="0" smtClean="0"/>
              <a:t>Experimental </a:t>
            </a:r>
          </a:p>
          <a:p>
            <a:pPr lvl="0">
              <a:defRPr/>
            </a:pPr>
            <a:r>
              <a:rPr lang="en-US" dirty="0" smtClean="0"/>
              <a:t>Analysis</a:t>
            </a:r>
          </a:p>
        </p:txBody>
      </p:sp>
      <p:sp>
        <p:nvSpPr>
          <p:cNvPr id="64" name="Pentagon 63"/>
          <p:cNvSpPr/>
          <p:nvPr/>
        </p:nvSpPr>
        <p:spPr>
          <a:xfrm>
            <a:off x="3886200" y="76200"/>
            <a:ext cx="1524000" cy="533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Method</a:t>
            </a:r>
            <a:endParaRPr lang="en-US" dirty="0"/>
          </a:p>
        </p:txBody>
      </p:sp>
      <p:pic>
        <p:nvPicPr>
          <p:cNvPr id="32772" name="Picture 4" descr="https://maycontainmaths.files.wordpress.com/2014/08/coin-flip3.jpg"/>
          <p:cNvPicPr>
            <a:picLocks noChangeAspect="1" noChangeArrowheads="1"/>
          </p:cNvPicPr>
          <p:nvPr/>
        </p:nvPicPr>
        <p:blipFill>
          <a:blip r:embed="rId5" cstate="print"/>
          <a:srcRect/>
          <a:stretch>
            <a:fillRect/>
          </a:stretch>
        </p:blipFill>
        <p:spPr bwMode="auto">
          <a:xfrm>
            <a:off x="990600" y="914399"/>
            <a:ext cx="914400" cy="1038225"/>
          </a:xfrm>
          <a:prstGeom prst="rect">
            <a:avLst/>
          </a:prstGeom>
          <a:noFill/>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linds(horizontal)">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blinds(horizontal)">
                                      <p:cBhvr>
                                        <p:cTn id="12" dur="500"/>
                                        <p:tgtEl>
                                          <p:spTgt spid="69"/>
                                        </p:tgtEl>
                                      </p:cBhvr>
                                    </p:animEffect>
                                  </p:childTnLst>
                                </p:cTn>
                              </p:par>
                              <p:par>
                                <p:cTn id="13" presetID="3" presetClass="entr" presetSubtype="10" fill="hold" nodeType="with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blinds(horizontal)">
                                      <p:cBhvr>
                                        <p:cTn id="15" dur="500"/>
                                        <p:tgtEl>
                                          <p:spTgt spid="70"/>
                                        </p:tgtEl>
                                      </p:cBhvr>
                                    </p:animEffect>
                                  </p:childTnLst>
                                </p:cTn>
                              </p:par>
                              <p:par>
                                <p:cTn id="16" presetID="3" presetClass="entr" presetSubtype="10" fill="hold" nodeType="withEffect">
                                  <p:stCondLst>
                                    <p:cond delay="0"/>
                                  </p:stCondLst>
                                  <p:childTnLst>
                                    <p:set>
                                      <p:cBhvr>
                                        <p:cTn id="17" dur="1" fill="hold">
                                          <p:stCondLst>
                                            <p:cond delay="0"/>
                                          </p:stCondLst>
                                        </p:cTn>
                                        <p:tgtEl>
                                          <p:spTgt spid="71"/>
                                        </p:tgtEl>
                                        <p:attrNameLst>
                                          <p:attrName>style.visibility</p:attrName>
                                        </p:attrNameLst>
                                      </p:cBhvr>
                                      <p:to>
                                        <p:strVal val="visible"/>
                                      </p:to>
                                    </p:set>
                                    <p:animEffect transition="in" filter="blinds(horizontal)">
                                      <p:cBhvr>
                                        <p:cTn id="18" dur="500"/>
                                        <p:tgtEl>
                                          <p:spTgt spid="7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85"/>
                                        </p:tgtEl>
                                        <p:attrNameLst>
                                          <p:attrName>style.visibility</p:attrName>
                                        </p:attrNameLst>
                                      </p:cBhvr>
                                      <p:to>
                                        <p:strVal val="visible"/>
                                      </p:to>
                                    </p:set>
                                    <p:animEffect transition="in" filter="blinds(horizontal)">
                                      <p:cBhvr>
                                        <p:cTn id="23" dur="500"/>
                                        <p:tgtEl>
                                          <p:spTgt spid="85"/>
                                        </p:tgtEl>
                                      </p:cBhvr>
                                    </p:animEffect>
                                  </p:childTnLst>
                                </p:cTn>
                              </p:par>
                              <p:par>
                                <p:cTn id="24" presetID="3" presetClass="entr" presetSubtype="10" fill="hold" nodeType="withEffect">
                                  <p:stCondLst>
                                    <p:cond delay="0"/>
                                  </p:stCondLst>
                                  <p:childTnLst>
                                    <p:set>
                                      <p:cBhvr>
                                        <p:cTn id="25" dur="1" fill="hold">
                                          <p:stCondLst>
                                            <p:cond delay="0"/>
                                          </p:stCondLst>
                                        </p:cTn>
                                        <p:tgtEl>
                                          <p:spTgt spid="83"/>
                                        </p:tgtEl>
                                        <p:attrNameLst>
                                          <p:attrName>style.visibility</p:attrName>
                                        </p:attrNameLst>
                                      </p:cBhvr>
                                      <p:to>
                                        <p:strVal val="visible"/>
                                      </p:to>
                                    </p:set>
                                    <p:animEffect transition="in" filter="blinds(horizontal)">
                                      <p:cBhvr>
                                        <p:cTn id="26" dur="500"/>
                                        <p:tgtEl>
                                          <p:spTgt spid="83"/>
                                        </p:tgtEl>
                                      </p:cBhvr>
                                    </p:animEffect>
                                  </p:childTnLst>
                                </p:cTn>
                              </p:par>
                              <p:par>
                                <p:cTn id="27" presetID="3" presetClass="entr" presetSubtype="10" fill="hold" nodeType="with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blinds(horizontal)">
                                      <p:cBhvr>
                                        <p:cTn id="29" dur="500"/>
                                        <p:tgtEl>
                                          <p:spTgt spid="81"/>
                                        </p:tgtEl>
                                      </p:cBhvr>
                                    </p:animEffect>
                                  </p:childTnLst>
                                </p:cTn>
                              </p:par>
                              <p:par>
                                <p:cTn id="30" presetID="3" presetClass="entr" presetSubtype="10" fill="hold" nodeType="withEffect">
                                  <p:stCondLst>
                                    <p:cond delay="0"/>
                                  </p:stCondLst>
                                  <p:childTnLst>
                                    <p:set>
                                      <p:cBhvr>
                                        <p:cTn id="31" dur="1" fill="hold">
                                          <p:stCondLst>
                                            <p:cond delay="0"/>
                                          </p:stCondLst>
                                        </p:cTn>
                                        <p:tgtEl>
                                          <p:spTgt spid="80"/>
                                        </p:tgtEl>
                                        <p:attrNameLst>
                                          <p:attrName>style.visibility</p:attrName>
                                        </p:attrNameLst>
                                      </p:cBhvr>
                                      <p:to>
                                        <p:strVal val="visible"/>
                                      </p:to>
                                    </p:set>
                                    <p:animEffect transition="in" filter="blinds(horizontal)">
                                      <p:cBhvr>
                                        <p:cTn id="32" dur="500"/>
                                        <p:tgtEl>
                                          <p:spTgt spid="8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blinds(horizontal)">
                                      <p:cBhvr>
                                        <p:cTn id="37" dur="500"/>
                                        <p:tgtEl>
                                          <p:spTgt spid="8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blinds(horizontal)">
                                      <p:cBhvr>
                                        <p:cTn id="42" dur="500"/>
                                        <p:tgtEl>
                                          <p:spTgt spid="86"/>
                                        </p:tgtEl>
                                      </p:cBhvr>
                                    </p:animEffect>
                                  </p:childTnLst>
                                </p:cTn>
                              </p:par>
                              <p:par>
                                <p:cTn id="43" presetID="3" presetClass="entr" presetSubtype="10" fill="hold" nodeType="withEffect">
                                  <p:stCondLst>
                                    <p:cond delay="0"/>
                                  </p:stCondLst>
                                  <p:childTnLst>
                                    <p:set>
                                      <p:cBhvr>
                                        <p:cTn id="44" dur="1" fill="hold">
                                          <p:stCondLst>
                                            <p:cond delay="0"/>
                                          </p:stCondLst>
                                        </p:cTn>
                                        <p:tgtEl>
                                          <p:spTgt spid="87"/>
                                        </p:tgtEl>
                                        <p:attrNameLst>
                                          <p:attrName>style.visibility</p:attrName>
                                        </p:attrNameLst>
                                      </p:cBhvr>
                                      <p:to>
                                        <p:strVal val="visible"/>
                                      </p:to>
                                    </p:set>
                                    <p:animEffect transition="in" filter="blinds(horizontal)">
                                      <p:cBhvr>
                                        <p:cTn id="45" dur="500"/>
                                        <p:tgtEl>
                                          <p:spTgt spid="87"/>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6149"/>
                                        </p:tgtEl>
                                        <p:attrNameLst>
                                          <p:attrName>style.visibility</p:attrName>
                                        </p:attrNameLst>
                                      </p:cBhvr>
                                      <p:to>
                                        <p:strVal val="visible"/>
                                      </p:to>
                                    </p:set>
                                    <p:animEffect transition="in" filter="blinds(horizontal)">
                                      <p:cBhvr>
                                        <p:cTn id="50" dur="500"/>
                                        <p:tgtEl>
                                          <p:spTgt spid="6149"/>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73"/>
                                        </p:tgtEl>
                                        <p:attrNameLst>
                                          <p:attrName>style.visibility</p:attrName>
                                        </p:attrNameLst>
                                      </p:cBhvr>
                                      <p:to>
                                        <p:strVal val="visible"/>
                                      </p:to>
                                    </p:set>
                                    <p:animEffect transition="in" filter="blinds(horizontal)">
                                      <p:cBhvr>
                                        <p:cTn id="55" dur="500"/>
                                        <p:tgtEl>
                                          <p:spTgt spid="73"/>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74"/>
                                        </p:tgtEl>
                                        <p:attrNameLst>
                                          <p:attrName>style.visibility</p:attrName>
                                        </p:attrNameLst>
                                      </p:cBhvr>
                                      <p:to>
                                        <p:strVal val="visible"/>
                                      </p:to>
                                    </p:set>
                                    <p:animEffect transition="in" filter="blinds(horizontal)">
                                      <p:cBhvr>
                                        <p:cTn id="58" dur="500"/>
                                        <p:tgtEl>
                                          <p:spTgt spid="74"/>
                                        </p:tgtEl>
                                      </p:cBhvr>
                                    </p:animEffect>
                                  </p:childTnLst>
                                </p:cTn>
                              </p:par>
                              <p:par>
                                <p:cTn id="59" presetID="3" presetClass="entr" presetSubtype="10" fill="hold" nodeType="withEffect">
                                  <p:stCondLst>
                                    <p:cond delay="0"/>
                                  </p:stCondLst>
                                  <p:childTnLst>
                                    <p:set>
                                      <p:cBhvr>
                                        <p:cTn id="60" dur="1" fill="hold">
                                          <p:stCondLst>
                                            <p:cond delay="0"/>
                                          </p:stCondLst>
                                        </p:cTn>
                                        <p:tgtEl>
                                          <p:spTgt spid="98"/>
                                        </p:tgtEl>
                                        <p:attrNameLst>
                                          <p:attrName>style.visibility</p:attrName>
                                        </p:attrNameLst>
                                      </p:cBhvr>
                                      <p:to>
                                        <p:strVal val="visible"/>
                                      </p:to>
                                    </p:set>
                                    <p:animEffect transition="in" filter="blinds(horizontal)">
                                      <p:cBhvr>
                                        <p:cTn id="61" dur="500"/>
                                        <p:tgtEl>
                                          <p:spTgt spid="98"/>
                                        </p:tgtEl>
                                      </p:cBhvr>
                                    </p:animEffect>
                                  </p:childTnLst>
                                </p:cTn>
                              </p:par>
                              <p:par>
                                <p:cTn id="62" presetID="3" presetClass="entr" presetSubtype="10" fill="hold" nodeType="withEffect">
                                  <p:stCondLst>
                                    <p:cond delay="0"/>
                                  </p:stCondLst>
                                  <p:childTnLst>
                                    <p:set>
                                      <p:cBhvr>
                                        <p:cTn id="63" dur="1" fill="hold">
                                          <p:stCondLst>
                                            <p:cond delay="0"/>
                                          </p:stCondLst>
                                        </p:cTn>
                                        <p:tgtEl>
                                          <p:spTgt spid="100"/>
                                        </p:tgtEl>
                                        <p:attrNameLst>
                                          <p:attrName>style.visibility</p:attrName>
                                        </p:attrNameLst>
                                      </p:cBhvr>
                                      <p:to>
                                        <p:strVal val="visible"/>
                                      </p:to>
                                    </p:set>
                                    <p:animEffect transition="in" filter="blinds(horizontal)">
                                      <p:cBhvr>
                                        <p:cTn id="64" dur="500"/>
                                        <p:tgtEl>
                                          <p:spTgt spid="100"/>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xit" presetSubtype="10" fill="hold" nodeType="clickEffect">
                                  <p:stCondLst>
                                    <p:cond delay="0"/>
                                  </p:stCondLst>
                                  <p:childTnLst>
                                    <p:animEffect transition="out" filter="blinds(horizontal)">
                                      <p:cBhvr>
                                        <p:cTn id="68" dur="500"/>
                                        <p:tgtEl>
                                          <p:spTgt spid="32772"/>
                                        </p:tgtEl>
                                      </p:cBhvr>
                                    </p:animEffect>
                                    <p:set>
                                      <p:cBhvr>
                                        <p:cTn id="69" dur="1" fill="hold">
                                          <p:stCondLst>
                                            <p:cond delay="499"/>
                                          </p:stCondLst>
                                        </p:cTn>
                                        <p:tgtEl>
                                          <p:spTgt spid="32772"/>
                                        </p:tgtEl>
                                        <p:attrNameLst>
                                          <p:attrName>style.visibility</p:attrName>
                                        </p:attrNameLst>
                                      </p:cBhvr>
                                      <p:to>
                                        <p:strVal val="hidden"/>
                                      </p:to>
                                    </p:set>
                                  </p:childTnLst>
                                </p:cTn>
                              </p:par>
                              <p:par>
                                <p:cTn id="70" presetID="3" presetClass="exit" presetSubtype="10" fill="hold" grpId="0" nodeType="withEffect">
                                  <p:stCondLst>
                                    <p:cond delay="0"/>
                                  </p:stCondLst>
                                  <p:childTnLst>
                                    <p:animEffect transition="out" filter="blinds(horizontal)">
                                      <p:cBhvr>
                                        <p:cTn id="71" dur="500"/>
                                        <p:tgtEl>
                                          <p:spTgt spid="51"/>
                                        </p:tgtEl>
                                      </p:cBhvr>
                                    </p:animEffect>
                                    <p:set>
                                      <p:cBhvr>
                                        <p:cTn id="72" dur="1" fill="hold">
                                          <p:stCondLst>
                                            <p:cond delay="499"/>
                                          </p:stCondLst>
                                        </p:cTn>
                                        <p:tgtEl>
                                          <p:spTgt spid="51"/>
                                        </p:tgtEl>
                                        <p:attrNameLst>
                                          <p:attrName>style.visibility</p:attrName>
                                        </p:attrNameLst>
                                      </p:cBhvr>
                                      <p:to>
                                        <p:strVal val="hidden"/>
                                      </p:to>
                                    </p:set>
                                  </p:childTnLst>
                                </p:cTn>
                              </p:par>
                              <p:par>
                                <p:cTn id="73" presetID="3" presetClass="entr" presetSubtype="10" fill="hold" nodeType="with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blinds(horizontal)">
                                      <p:cBhvr>
                                        <p:cTn id="75" dur="500"/>
                                        <p:tgtEl>
                                          <p:spTgt spid="47"/>
                                        </p:tgtEl>
                                      </p:cBhvr>
                                    </p:animEffect>
                                  </p:childTnLst>
                                </p:cTn>
                              </p:par>
                              <p:par>
                                <p:cTn id="76" presetID="3" presetClass="entr" presetSubtype="10" fill="hold" nodeType="with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blinds(horizontal)">
                                      <p:cBhvr>
                                        <p:cTn id="78" dur="500"/>
                                        <p:tgtEl>
                                          <p:spTgt spid="49"/>
                                        </p:tgtEl>
                                      </p:cBhvr>
                                    </p:animEffect>
                                  </p:childTnLst>
                                </p:cTn>
                              </p:par>
                              <p:par>
                                <p:cTn id="79" presetID="3" presetClass="entr" presetSubtype="10" fill="hold" nodeType="with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blinds(horizontal)">
                                      <p:cBhvr>
                                        <p:cTn id="81" dur="500"/>
                                        <p:tgtEl>
                                          <p:spTgt spid="34"/>
                                        </p:tgtEl>
                                      </p:cBhvr>
                                    </p:animEffect>
                                  </p:childTnLst>
                                </p:cTn>
                              </p:par>
                              <p:par>
                                <p:cTn id="82" presetID="3" presetClass="entr" presetSubtype="10" fill="hold" nodeType="with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blinds(horizontal)">
                                      <p:cBhvr>
                                        <p:cTn id="8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51" grpId="0" animBg="1"/>
      <p:bldP spid="51"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xfrm>
            <a:off x="6553200" y="11598275"/>
            <a:ext cx="2133600" cy="365125"/>
          </a:xfrm>
        </p:spPr>
        <p:txBody>
          <a:bodyPr/>
          <a:lstStyle/>
          <a:p>
            <a:fld id="{B6F15528-21DE-4FAA-801E-634DDDAF4B2B}" type="slidenum">
              <a:rPr lang="en-US" smtClean="0"/>
              <a:pPr/>
              <a:t>7</a:t>
            </a:fld>
            <a:endParaRPr lang="en-US"/>
          </a:p>
        </p:txBody>
      </p:sp>
      <p:pic>
        <p:nvPicPr>
          <p:cNvPr id="178179" name="Picture 3"/>
          <p:cNvPicPr>
            <a:picLocks noChangeAspect="1" noChangeArrowheads="1"/>
          </p:cNvPicPr>
          <p:nvPr/>
        </p:nvPicPr>
        <p:blipFill>
          <a:blip r:embed="rId3"/>
          <a:srcRect/>
          <a:stretch>
            <a:fillRect/>
          </a:stretch>
        </p:blipFill>
        <p:spPr bwMode="auto">
          <a:xfrm>
            <a:off x="228600" y="990600"/>
            <a:ext cx="7553325" cy="4676775"/>
          </a:xfrm>
          <a:prstGeom prst="rect">
            <a:avLst/>
          </a:prstGeom>
          <a:noFill/>
          <a:ln w="9525">
            <a:noFill/>
            <a:miter lim="800000"/>
            <a:headEnd/>
            <a:tailEnd/>
          </a:ln>
          <a:effectLst/>
        </p:spPr>
      </p:pic>
      <p:sp>
        <p:nvSpPr>
          <p:cNvPr id="28" name="Rectangle 27"/>
          <p:cNvSpPr/>
          <p:nvPr/>
        </p:nvSpPr>
        <p:spPr>
          <a:xfrm>
            <a:off x="1905000" y="3048000"/>
            <a:ext cx="4648200" cy="9144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7543800" y="3048000"/>
            <a:ext cx="1600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First order </a:t>
            </a:r>
          </a:p>
          <a:p>
            <a:pPr algn="ctr"/>
            <a:r>
              <a:rPr lang="en-US" b="1" dirty="0" smtClean="0"/>
              <a:t>Markov model</a:t>
            </a:r>
          </a:p>
        </p:txBody>
      </p:sp>
      <p:cxnSp>
        <p:nvCxnSpPr>
          <p:cNvPr id="31" name="Straight Arrow Connector 30"/>
          <p:cNvCxnSpPr>
            <a:stCxn id="30" idx="1"/>
            <a:endCxn id="28" idx="3"/>
          </p:cNvCxnSpPr>
          <p:nvPr/>
        </p:nvCxnSpPr>
        <p:spPr>
          <a:xfrm rot="10800000">
            <a:off x="6553200" y="3505200"/>
            <a:ext cx="9906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7467600" y="4114800"/>
            <a:ext cx="1600200" cy="12954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Ensure Topic Coherence &amp; Sentiment Consistency</a:t>
            </a:r>
            <a:endParaRPr lang="en-US" b="1" dirty="0">
              <a:solidFill>
                <a:schemeClr val="tx1"/>
              </a:solidFill>
            </a:endParaRPr>
          </a:p>
        </p:txBody>
      </p:sp>
      <p:sp>
        <p:nvSpPr>
          <p:cNvPr id="33" name="Rectangle 32"/>
          <p:cNvSpPr/>
          <p:nvPr/>
        </p:nvSpPr>
        <p:spPr>
          <a:xfrm>
            <a:off x="2895600" y="4191000"/>
            <a:ext cx="1066800" cy="121920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76200" y="5486400"/>
            <a:ext cx="2057400" cy="12954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One sentence contains one topic :</a:t>
            </a:r>
          </a:p>
          <a:p>
            <a:pPr algn="ctr"/>
            <a:r>
              <a:rPr lang="en-US" b="1" dirty="0" smtClean="0">
                <a:solidFill>
                  <a:schemeClr val="tx1"/>
                </a:solidFill>
              </a:rPr>
              <a:t>Topic coherence</a:t>
            </a:r>
            <a:endParaRPr lang="en-US" b="1" dirty="0">
              <a:solidFill>
                <a:schemeClr val="tx1"/>
              </a:solidFill>
            </a:endParaRPr>
          </a:p>
        </p:txBody>
      </p:sp>
      <p:sp>
        <p:nvSpPr>
          <p:cNvPr id="35" name="Rounded Rectangle 34"/>
          <p:cNvSpPr/>
          <p:nvPr/>
        </p:nvSpPr>
        <p:spPr>
          <a:xfrm>
            <a:off x="2667000" y="5638800"/>
            <a:ext cx="1600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Sentence the basic unit of HTSM</a:t>
            </a:r>
            <a:endParaRPr lang="en-US" b="1" dirty="0">
              <a:solidFill>
                <a:schemeClr val="bg1"/>
              </a:solidFill>
            </a:endParaRPr>
          </a:p>
        </p:txBody>
      </p:sp>
      <p:sp>
        <p:nvSpPr>
          <p:cNvPr id="36" name="Rectangle 35"/>
          <p:cNvSpPr/>
          <p:nvPr/>
        </p:nvSpPr>
        <p:spPr>
          <a:xfrm>
            <a:off x="3962400" y="1066800"/>
            <a:ext cx="3505200" cy="19812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7620000" y="1066800"/>
            <a:ext cx="15240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Topic and sentiment transition selector</a:t>
            </a:r>
            <a:endParaRPr lang="en-US" b="1" dirty="0"/>
          </a:p>
        </p:txBody>
      </p:sp>
      <p:sp>
        <p:nvSpPr>
          <p:cNvPr id="22" name="Slide Number Placeholder 1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23" name="Content Placeholder 2"/>
          <p:cNvSpPr txBox="1">
            <a:spLocks/>
          </p:cNvSpPr>
          <p:nvPr/>
        </p:nvSpPr>
        <p:spPr>
          <a:xfrm>
            <a:off x="0" y="0"/>
            <a:ext cx="9144000" cy="838200"/>
          </a:xfrm>
          <a:prstGeom prst="rect">
            <a:avLst/>
          </a:prstGeom>
          <a:solidFill>
            <a:srgbClr val="F57E1B"/>
          </a:solidFill>
        </p:spPr>
        <p:txBody>
          <a:bodyPr vert="horz" lIns="91440" tIns="45720" rIns="91440" bIns="45720" rtlCol="0">
            <a:normAutofit/>
          </a:bodyPr>
          <a:lstStyle/>
          <a:p>
            <a:pPr lvl="0">
              <a:lnSpc>
                <a:spcPct val="170000"/>
              </a:lnSpc>
              <a:spcBef>
                <a:spcPct val="20000"/>
              </a:spcBef>
              <a:defRPr/>
            </a:pPr>
            <a:endParaRPr lang="en-US" sz="1500" dirty="0" smtClean="0"/>
          </a:p>
        </p:txBody>
      </p:sp>
      <p:sp>
        <p:nvSpPr>
          <p:cNvPr id="26" name="Rectangle 25"/>
          <p:cNvSpPr/>
          <p:nvPr/>
        </p:nvSpPr>
        <p:spPr>
          <a:xfrm>
            <a:off x="457200" y="76200"/>
            <a:ext cx="1318450" cy="506421"/>
          </a:xfrm>
          <a:prstGeom prst="rect">
            <a:avLst/>
          </a:prstGeom>
        </p:spPr>
        <p:txBody>
          <a:bodyPr wrap="square">
            <a:spAutoFit/>
          </a:bodyPr>
          <a:lstStyle/>
          <a:p>
            <a:pPr lvl="0">
              <a:lnSpc>
                <a:spcPct val="170000"/>
              </a:lnSpc>
              <a:spcBef>
                <a:spcPct val="20000"/>
              </a:spcBef>
              <a:defRPr/>
            </a:pPr>
            <a:r>
              <a:rPr lang="en-US" dirty="0" smtClean="0"/>
              <a:t>Motivation</a:t>
            </a:r>
          </a:p>
        </p:txBody>
      </p:sp>
      <p:sp>
        <p:nvSpPr>
          <p:cNvPr id="27" name="Rectangle 26"/>
          <p:cNvSpPr/>
          <p:nvPr/>
        </p:nvSpPr>
        <p:spPr>
          <a:xfrm>
            <a:off x="2057400" y="76200"/>
            <a:ext cx="1327864" cy="506421"/>
          </a:xfrm>
          <a:prstGeom prst="rect">
            <a:avLst/>
          </a:prstGeom>
        </p:spPr>
        <p:txBody>
          <a:bodyPr wrap="none">
            <a:spAutoFit/>
          </a:bodyPr>
          <a:lstStyle/>
          <a:p>
            <a:pPr lvl="0">
              <a:lnSpc>
                <a:spcPct val="170000"/>
              </a:lnSpc>
              <a:spcBef>
                <a:spcPct val="20000"/>
              </a:spcBef>
              <a:defRPr/>
            </a:pPr>
            <a:r>
              <a:rPr lang="en-US" dirty="0" smtClean="0"/>
              <a:t>Observation</a:t>
            </a:r>
          </a:p>
        </p:txBody>
      </p:sp>
      <p:sp>
        <p:nvSpPr>
          <p:cNvPr id="29" name="Rectangle 28"/>
          <p:cNvSpPr/>
          <p:nvPr/>
        </p:nvSpPr>
        <p:spPr>
          <a:xfrm>
            <a:off x="7543800" y="76200"/>
            <a:ext cx="1210588" cy="563231"/>
          </a:xfrm>
          <a:prstGeom prst="rect">
            <a:avLst/>
          </a:prstGeom>
        </p:spPr>
        <p:txBody>
          <a:bodyPr wrap="none">
            <a:spAutoFit/>
          </a:bodyPr>
          <a:lstStyle/>
          <a:p>
            <a:pPr lvl="0">
              <a:lnSpc>
                <a:spcPct val="170000"/>
              </a:lnSpc>
              <a:spcBef>
                <a:spcPct val="20000"/>
              </a:spcBef>
              <a:defRPr/>
            </a:pPr>
            <a:r>
              <a:rPr lang="en-US" dirty="0" smtClean="0"/>
              <a:t>Conclusion</a:t>
            </a:r>
          </a:p>
        </p:txBody>
      </p:sp>
      <p:sp>
        <p:nvSpPr>
          <p:cNvPr id="38" name="Rectangle 37"/>
          <p:cNvSpPr/>
          <p:nvPr/>
        </p:nvSpPr>
        <p:spPr>
          <a:xfrm>
            <a:off x="5791200" y="76200"/>
            <a:ext cx="1461885" cy="646331"/>
          </a:xfrm>
          <a:prstGeom prst="rect">
            <a:avLst/>
          </a:prstGeom>
        </p:spPr>
        <p:txBody>
          <a:bodyPr wrap="square">
            <a:spAutoFit/>
          </a:bodyPr>
          <a:lstStyle/>
          <a:p>
            <a:pPr lvl="0">
              <a:defRPr/>
            </a:pPr>
            <a:r>
              <a:rPr lang="en-US" dirty="0" smtClean="0"/>
              <a:t>Experimental </a:t>
            </a:r>
          </a:p>
          <a:p>
            <a:pPr lvl="0">
              <a:defRPr/>
            </a:pPr>
            <a:r>
              <a:rPr lang="en-US" dirty="0" smtClean="0"/>
              <a:t>Analysis</a:t>
            </a:r>
          </a:p>
        </p:txBody>
      </p:sp>
      <p:sp>
        <p:nvSpPr>
          <p:cNvPr id="39" name="Pentagon 38"/>
          <p:cNvSpPr/>
          <p:nvPr/>
        </p:nvSpPr>
        <p:spPr>
          <a:xfrm>
            <a:off x="3886200" y="76200"/>
            <a:ext cx="1524000" cy="533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Method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ppt_x"/>
                                          </p:val>
                                        </p:tav>
                                        <p:tav tm="100000">
                                          <p:val>
                                            <p:strVal val="#ppt_x"/>
                                          </p:val>
                                        </p:tav>
                                      </p:tavLst>
                                    </p:anim>
                                    <p:anim calcmode="lin" valueType="num">
                                      <p:cBhvr additive="base">
                                        <p:cTn id="1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fill="hold"/>
                                        <p:tgtEl>
                                          <p:spTgt spid="31"/>
                                        </p:tgtEl>
                                        <p:attrNameLst>
                                          <p:attrName>ppt_x</p:attrName>
                                        </p:attrNameLst>
                                      </p:cBhvr>
                                      <p:tavLst>
                                        <p:tav tm="0">
                                          <p:val>
                                            <p:strVal val="1+#ppt_w/2"/>
                                          </p:val>
                                        </p:tav>
                                        <p:tav tm="100000">
                                          <p:val>
                                            <p:strVal val="#ppt_x"/>
                                          </p:val>
                                        </p:tav>
                                      </p:tavLst>
                                    </p:anim>
                                    <p:anim calcmode="lin" valueType="num">
                                      <p:cBhvr additive="base">
                                        <p:cTn id="26" dur="500" fill="hold"/>
                                        <p:tgtEl>
                                          <p:spTgt spid="31"/>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additive="base">
                                        <p:cTn id="29" dur="500" fill="hold"/>
                                        <p:tgtEl>
                                          <p:spTgt spid="30"/>
                                        </p:tgtEl>
                                        <p:attrNameLst>
                                          <p:attrName>ppt_x</p:attrName>
                                        </p:attrNameLst>
                                      </p:cBhvr>
                                      <p:tavLst>
                                        <p:tav tm="0">
                                          <p:val>
                                            <p:strVal val="1+#ppt_w/2"/>
                                          </p:val>
                                        </p:tav>
                                        <p:tav tm="100000">
                                          <p:val>
                                            <p:strVal val="#ppt_x"/>
                                          </p:val>
                                        </p:tav>
                                      </p:tavLst>
                                    </p:anim>
                                    <p:anim calcmode="lin" valueType="num">
                                      <p:cBhvr additive="base">
                                        <p:cTn id="30" dur="500" fill="hold"/>
                                        <p:tgtEl>
                                          <p:spTgt spid="30"/>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1+#ppt_w/2"/>
                                          </p:val>
                                        </p:tav>
                                        <p:tav tm="100000">
                                          <p:val>
                                            <p:strVal val="#ppt_x"/>
                                          </p:val>
                                        </p:tav>
                                      </p:tavLst>
                                    </p:anim>
                                    <p:anim calcmode="lin" valueType="num">
                                      <p:cBhvr additive="base">
                                        <p:cTn id="34"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1"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500" fill="hold"/>
                                        <p:tgtEl>
                                          <p:spTgt spid="36"/>
                                        </p:tgtEl>
                                        <p:attrNameLst>
                                          <p:attrName>ppt_x</p:attrName>
                                        </p:attrNameLst>
                                      </p:cBhvr>
                                      <p:tavLst>
                                        <p:tav tm="0">
                                          <p:val>
                                            <p:strVal val="#ppt_x"/>
                                          </p:val>
                                        </p:tav>
                                        <p:tav tm="100000">
                                          <p:val>
                                            <p:strVal val="#ppt_x"/>
                                          </p:val>
                                        </p:tav>
                                      </p:tavLst>
                                    </p:anim>
                                    <p:anim calcmode="lin" valueType="num">
                                      <p:cBhvr additive="base">
                                        <p:cTn id="40" dur="500" fill="hold"/>
                                        <p:tgtEl>
                                          <p:spTgt spid="36"/>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500" fill="hold"/>
                                        <p:tgtEl>
                                          <p:spTgt spid="37"/>
                                        </p:tgtEl>
                                        <p:attrNameLst>
                                          <p:attrName>ppt_x</p:attrName>
                                        </p:attrNameLst>
                                      </p:cBhvr>
                                      <p:tavLst>
                                        <p:tav tm="0">
                                          <p:val>
                                            <p:strVal val="#ppt_x"/>
                                          </p:val>
                                        </p:tav>
                                        <p:tav tm="100000">
                                          <p:val>
                                            <p:strVal val="#ppt_x"/>
                                          </p:val>
                                        </p:tav>
                                      </p:tavLst>
                                    </p:anim>
                                    <p:anim calcmode="lin" valueType="num">
                                      <p:cBhvr additive="base">
                                        <p:cTn id="44" dur="5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2" grpId="0" animBg="1"/>
      <p:bldP spid="33" grpId="0" animBg="1"/>
      <p:bldP spid="34" grpId="0" animBg="1"/>
      <p:bldP spid="35" grpId="0" animBg="1"/>
      <p:bldP spid="36" grpId="0" animBg="1"/>
      <p:bldP spid="3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828800"/>
                <a:ext cx="8229600" cy="4297363"/>
              </a:xfrm>
            </p:spPr>
            <p:txBody>
              <a:bodyPr>
                <a:normAutofit/>
              </a:bodyPr>
              <a:lstStyle/>
              <a:p>
                <a:r>
                  <a:rPr lang="en-US" sz="2800" dirty="0" smtClean="0"/>
                  <a:t>Sentence-level topic assignment </a:t>
                </a:r>
                <a14:m>
                  <m:oMath xmlns:m="http://schemas.openxmlformats.org/officeDocument/2006/math">
                    <m:r>
                      <a:rPr lang="en-US" sz="2800" i="1">
                        <a:latin typeface="Cambria Math" panose="02040503050406030204" pitchFamily="18" charset="0"/>
                      </a:rPr>
                      <m:t>𝑧</m:t>
                    </m:r>
                  </m:oMath>
                </a14:m>
                <a:r>
                  <a:rPr lang="en-US" sz="2800" dirty="0" smtClean="0"/>
                  <a:t> (discrete random variable)</a:t>
                </a:r>
              </a:p>
              <a:p>
                <a:r>
                  <a:rPr lang="en-US" sz="2800" dirty="0" smtClean="0"/>
                  <a:t>Document-level topic </a:t>
                </a:r>
                <a:r>
                  <a:rPr lang="en-US" sz="2800" dirty="0" smtClean="0"/>
                  <a:t>proportion</a:t>
                </a:r>
                <a:r>
                  <a:rPr lang="en-US" sz="2800" b="1" dirty="0" smtClean="0"/>
                  <a:t> </a:t>
                </a:r>
                <a14:m>
                  <m:oMath xmlns:m="http://schemas.openxmlformats.org/officeDocument/2006/math">
                    <m:r>
                      <a:rPr lang="en-US" sz="2800" i="1">
                        <a:latin typeface="Cambria Math" panose="02040503050406030204" pitchFamily="18" charset="0"/>
                      </a:rPr>
                      <m:t>𝜃</m:t>
                    </m:r>
                  </m:oMath>
                </a14:m>
                <a:r>
                  <a:rPr lang="en-US" sz="2800" dirty="0" smtClean="0">
                    <a:latin typeface="Calibri"/>
                    <a:cs typeface="Calibri"/>
                  </a:rPr>
                  <a:t> (</a:t>
                </a:r>
                <a:r>
                  <a:rPr lang="en-US" sz="2800" dirty="0" smtClean="0">
                    <a:latin typeface="Calibri"/>
                    <a:cs typeface="Calibri"/>
                  </a:rPr>
                  <a:t>continues random variable)</a:t>
                </a:r>
              </a:p>
              <a:p>
                <a:r>
                  <a:rPr lang="en-US" sz="2800" b="1" dirty="0" smtClean="0">
                    <a:solidFill>
                      <a:srgbClr val="FF0000"/>
                    </a:solidFill>
                    <a:cs typeface="Calibri"/>
                  </a:rPr>
                  <a:t>Exact posterior inference is not feasible!</a:t>
                </a:r>
                <a:endParaRPr lang="en-US" sz="2800" b="1" dirty="0" smtClean="0">
                  <a:solidFill>
                    <a:srgbClr val="FF0000"/>
                  </a:solidFill>
                </a:endParaRPr>
              </a:p>
              <a:p>
                <a:r>
                  <a:rPr lang="en-US" sz="2800" dirty="0" smtClean="0"/>
                  <a:t>Solution</a:t>
                </a:r>
              </a:p>
              <a:p>
                <a:pPr lvl="1"/>
                <a:r>
                  <a:rPr lang="en-US" sz="2400" b="1" dirty="0" smtClean="0"/>
                  <a:t>approximate posterior inference </a:t>
                </a:r>
                <a:r>
                  <a:rPr lang="en-US" sz="2400" dirty="0" smtClean="0"/>
                  <a:t>via </a:t>
                </a:r>
                <a:r>
                  <a:rPr lang="en-US" sz="2400" b="1" dirty="0" smtClean="0"/>
                  <a:t>coordinate ascent</a:t>
                </a:r>
              </a:p>
              <a:p>
                <a:pPr lvl="1"/>
                <a:r>
                  <a:rPr lang="en-US" sz="2400" dirty="0" smtClean="0"/>
                  <a:t>will converge to a local </a:t>
                </a:r>
                <a:r>
                  <a:rPr lang="en-US" sz="2400" b="1" dirty="0" smtClean="0"/>
                  <a:t>maximum</a:t>
                </a:r>
                <a:r>
                  <a:rPr lang="en-US" sz="2400" dirty="0" smtClean="0"/>
                  <a:t> of data likelihood function of the document d</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828800"/>
                <a:ext cx="8229600" cy="4297363"/>
              </a:xfrm>
              <a:blipFill rotWithShape="0">
                <a:blip r:embed="rId4"/>
                <a:stretch>
                  <a:fillRect l="-1333" t="-127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dirty="0"/>
          </a:p>
        </p:txBody>
      </p:sp>
      <mc:AlternateContent xmlns:mc="http://schemas.openxmlformats.org/markup-compatibility/2006">
        <mc:Choice xmlns:a14="http://schemas.microsoft.com/office/drawing/2010/main" Requires="a14">
          <p:sp>
            <p:nvSpPr>
              <p:cNvPr id="13" name="Title 1"/>
              <p:cNvSpPr>
                <a:spLocks noGrp="1"/>
              </p:cNvSpPr>
              <p:nvPr>
                <p:ph type="title"/>
              </p:nvPr>
            </p:nvSpPr>
            <p:spPr>
              <a:xfrm>
                <a:off x="457200" y="609600"/>
                <a:ext cx="8382000" cy="1143000"/>
              </a:xfrm>
            </p:spPr>
            <p:txBody>
              <a:bodyPr>
                <a:normAutofit/>
              </a:bodyPr>
              <a:lstStyle/>
              <a:p>
                <a:pPr algn="l"/>
                <a:r>
                  <a:rPr lang="en-US" dirty="0" smtClean="0"/>
                  <a:t>Posterior Inference (</a:t>
                </a:r>
                <a14:m>
                  <m:oMath xmlns:m="http://schemas.openxmlformats.org/officeDocument/2006/math">
                    <m:r>
                      <a:rPr lang="en-US" b="0" i="1" smtClean="0">
                        <a:latin typeface="Cambria Math" panose="02040503050406030204" pitchFamily="18" charset="0"/>
                      </a:rPr>
                      <m:t>𝑧</m:t>
                    </m:r>
                  </m:oMath>
                </a14:m>
                <a:r>
                  <a:rPr lang="en-US" dirty="0" smtClean="0"/>
                  <a:t>, </a:t>
                </a:r>
                <a14:m>
                  <m:oMath xmlns:m="http://schemas.openxmlformats.org/officeDocument/2006/math">
                    <m:r>
                      <a:rPr lang="en-US" b="0" i="1" smtClean="0">
                        <a:latin typeface="Cambria Math" panose="02040503050406030204" pitchFamily="18" charset="0"/>
                      </a:rPr>
                      <m:t>𝜃</m:t>
                    </m:r>
                  </m:oMath>
                </a14:m>
                <a:r>
                  <a:rPr lang="en-US" dirty="0" smtClean="0"/>
                  <a:t>) </a:t>
                </a:r>
                <a:endParaRPr lang="en-US" dirty="0"/>
              </a:p>
            </p:txBody>
          </p:sp>
        </mc:Choice>
        <mc:Fallback>
          <p:sp>
            <p:nvSpPr>
              <p:cNvPr id="13" name="Title 1"/>
              <p:cNvSpPr>
                <a:spLocks noGrp="1" noRot="1" noChangeAspect="1" noMove="1" noResize="1" noEditPoints="1" noAdjustHandles="1" noChangeArrowheads="1" noChangeShapeType="1" noTextEdit="1"/>
              </p:cNvSpPr>
              <p:nvPr>
                <p:ph type="title"/>
              </p:nvPr>
            </p:nvSpPr>
            <p:spPr>
              <a:xfrm>
                <a:off x="457200" y="609600"/>
                <a:ext cx="8382000" cy="1143000"/>
              </a:xfrm>
              <a:blipFill rotWithShape="0">
                <a:blip r:embed="rId5"/>
                <a:stretch>
                  <a:fillRect l="-2909" b="-8511"/>
                </a:stretch>
              </a:blipFill>
            </p:spPr>
            <p:txBody>
              <a:bodyPr/>
              <a:lstStyle/>
              <a:p>
                <a:r>
                  <a:rPr lang="en-US">
                    <a:noFill/>
                  </a:rPr>
                  <a:t> </a:t>
                </a:r>
              </a:p>
            </p:txBody>
          </p:sp>
        </mc:Fallback>
      </mc:AlternateContent>
      <p:sp>
        <p:nvSpPr>
          <p:cNvPr id="18" name="Content Placeholder 2"/>
          <p:cNvSpPr txBox="1">
            <a:spLocks/>
          </p:cNvSpPr>
          <p:nvPr/>
        </p:nvSpPr>
        <p:spPr>
          <a:xfrm>
            <a:off x="0" y="0"/>
            <a:ext cx="9144000" cy="838200"/>
          </a:xfrm>
          <a:prstGeom prst="rect">
            <a:avLst/>
          </a:prstGeom>
          <a:solidFill>
            <a:srgbClr val="F57E1B"/>
          </a:solidFill>
        </p:spPr>
        <p:txBody>
          <a:bodyPr vert="horz" lIns="91440" tIns="45720" rIns="91440" bIns="45720" rtlCol="0">
            <a:normAutofit/>
          </a:bodyPr>
          <a:lstStyle/>
          <a:p>
            <a:pPr lvl="0">
              <a:lnSpc>
                <a:spcPct val="170000"/>
              </a:lnSpc>
              <a:spcBef>
                <a:spcPct val="20000"/>
              </a:spcBef>
              <a:defRPr/>
            </a:pPr>
            <a:endParaRPr lang="en-US" sz="1500" dirty="0" smtClean="0"/>
          </a:p>
        </p:txBody>
      </p:sp>
      <p:sp>
        <p:nvSpPr>
          <p:cNvPr id="19" name="Rectangle 18"/>
          <p:cNvSpPr/>
          <p:nvPr/>
        </p:nvSpPr>
        <p:spPr>
          <a:xfrm>
            <a:off x="457200" y="76200"/>
            <a:ext cx="1318450" cy="506421"/>
          </a:xfrm>
          <a:prstGeom prst="rect">
            <a:avLst/>
          </a:prstGeom>
        </p:spPr>
        <p:txBody>
          <a:bodyPr wrap="square">
            <a:spAutoFit/>
          </a:bodyPr>
          <a:lstStyle/>
          <a:p>
            <a:pPr lvl="0">
              <a:lnSpc>
                <a:spcPct val="170000"/>
              </a:lnSpc>
              <a:spcBef>
                <a:spcPct val="20000"/>
              </a:spcBef>
              <a:defRPr/>
            </a:pPr>
            <a:r>
              <a:rPr lang="en-US" dirty="0" smtClean="0"/>
              <a:t>Motivation</a:t>
            </a:r>
          </a:p>
        </p:txBody>
      </p:sp>
      <p:sp>
        <p:nvSpPr>
          <p:cNvPr id="20" name="Rectangle 19"/>
          <p:cNvSpPr/>
          <p:nvPr/>
        </p:nvSpPr>
        <p:spPr>
          <a:xfrm>
            <a:off x="2057400" y="76200"/>
            <a:ext cx="1327864" cy="506421"/>
          </a:xfrm>
          <a:prstGeom prst="rect">
            <a:avLst/>
          </a:prstGeom>
        </p:spPr>
        <p:txBody>
          <a:bodyPr wrap="none">
            <a:spAutoFit/>
          </a:bodyPr>
          <a:lstStyle/>
          <a:p>
            <a:pPr lvl="0">
              <a:lnSpc>
                <a:spcPct val="170000"/>
              </a:lnSpc>
              <a:spcBef>
                <a:spcPct val="20000"/>
              </a:spcBef>
              <a:defRPr/>
            </a:pPr>
            <a:r>
              <a:rPr lang="en-US" dirty="0" smtClean="0"/>
              <a:t>Observation</a:t>
            </a:r>
          </a:p>
        </p:txBody>
      </p:sp>
      <p:sp>
        <p:nvSpPr>
          <p:cNvPr id="21" name="Rectangle 20"/>
          <p:cNvSpPr/>
          <p:nvPr/>
        </p:nvSpPr>
        <p:spPr>
          <a:xfrm>
            <a:off x="7543800" y="76200"/>
            <a:ext cx="1210588" cy="563231"/>
          </a:xfrm>
          <a:prstGeom prst="rect">
            <a:avLst/>
          </a:prstGeom>
        </p:spPr>
        <p:txBody>
          <a:bodyPr wrap="none">
            <a:spAutoFit/>
          </a:bodyPr>
          <a:lstStyle/>
          <a:p>
            <a:pPr lvl="0">
              <a:lnSpc>
                <a:spcPct val="170000"/>
              </a:lnSpc>
              <a:spcBef>
                <a:spcPct val="20000"/>
              </a:spcBef>
              <a:defRPr/>
            </a:pPr>
            <a:r>
              <a:rPr lang="en-US" dirty="0" smtClean="0"/>
              <a:t>Conclusion</a:t>
            </a:r>
          </a:p>
        </p:txBody>
      </p:sp>
      <p:sp>
        <p:nvSpPr>
          <p:cNvPr id="22" name="Rectangle 21"/>
          <p:cNvSpPr/>
          <p:nvPr/>
        </p:nvSpPr>
        <p:spPr>
          <a:xfrm>
            <a:off x="5791200" y="76200"/>
            <a:ext cx="1461885" cy="646331"/>
          </a:xfrm>
          <a:prstGeom prst="rect">
            <a:avLst/>
          </a:prstGeom>
        </p:spPr>
        <p:txBody>
          <a:bodyPr wrap="square">
            <a:spAutoFit/>
          </a:bodyPr>
          <a:lstStyle/>
          <a:p>
            <a:pPr lvl="0">
              <a:defRPr/>
            </a:pPr>
            <a:r>
              <a:rPr lang="en-US" dirty="0" smtClean="0"/>
              <a:t>Experimental </a:t>
            </a:r>
          </a:p>
          <a:p>
            <a:pPr lvl="0">
              <a:defRPr/>
            </a:pPr>
            <a:r>
              <a:rPr lang="en-US" dirty="0" smtClean="0"/>
              <a:t>Analysis</a:t>
            </a:r>
          </a:p>
        </p:txBody>
      </p:sp>
      <p:sp>
        <p:nvSpPr>
          <p:cNvPr id="23" name="Pentagon 22"/>
          <p:cNvSpPr/>
          <p:nvPr/>
        </p:nvSpPr>
        <p:spPr>
          <a:xfrm>
            <a:off x="3886200" y="76200"/>
            <a:ext cx="1524000" cy="533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Method</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linds(horizontal)">
                                      <p:cBhvr>
                                        <p:cTn id="15" dur="500"/>
                                        <p:tgtEl>
                                          <p:spTgt spid="3">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linds(horizontal)">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52600"/>
            <a:ext cx="8229600" cy="4525963"/>
          </a:xfrm>
        </p:spPr>
        <p:txBody>
          <a:bodyPr>
            <a:normAutofit/>
          </a:bodyPr>
          <a:lstStyle/>
          <a:p>
            <a:r>
              <a:rPr lang="en-US" sz="2800" dirty="0" smtClean="0"/>
              <a:t>Model Parameters (</a:t>
            </a:r>
            <a:r>
              <a:rPr lang="el-GR" sz="2800" dirty="0" smtClean="0">
                <a:latin typeface="Calibri"/>
                <a:cs typeface="Calibri"/>
              </a:rPr>
              <a:t>β</a:t>
            </a:r>
            <a:r>
              <a:rPr lang="en-US" sz="2800" dirty="0" smtClean="0">
                <a:latin typeface="Calibri"/>
                <a:cs typeface="Calibri"/>
              </a:rPr>
              <a:t>, </a:t>
            </a:r>
            <a:r>
              <a:rPr lang="el-GR" sz="2800" dirty="0" smtClean="0">
                <a:latin typeface="Calibri"/>
                <a:cs typeface="Calibri"/>
              </a:rPr>
              <a:t>ε</a:t>
            </a:r>
            <a:r>
              <a:rPr lang="en-US" sz="2800" dirty="0" smtClean="0">
                <a:latin typeface="Calibri"/>
                <a:cs typeface="Calibri"/>
              </a:rPr>
              <a:t>, </a:t>
            </a:r>
            <a:r>
              <a:rPr lang="el-GR" sz="2800" dirty="0" smtClean="0">
                <a:latin typeface="Calibri"/>
                <a:cs typeface="Calibri"/>
              </a:rPr>
              <a:t>σ</a:t>
            </a:r>
            <a:r>
              <a:rPr lang="en-US" sz="2800" dirty="0" smtClean="0"/>
              <a:t>)</a:t>
            </a:r>
          </a:p>
          <a:p>
            <a:pPr lvl="1"/>
            <a:r>
              <a:rPr lang="en-US" sz="2400" b="1" dirty="0" smtClean="0"/>
              <a:t>Expectation Maximization (EM)</a:t>
            </a:r>
            <a:r>
              <a:rPr lang="en-US" sz="2400" dirty="0" smtClean="0"/>
              <a:t> algorithm</a:t>
            </a:r>
          </a:p>
          <a:p>
            <a:pPr lvl="1"/>
            <a:r>
              <a:rPr lang="en-US" sz="2400" dirty="0" smtClean="0"/>
              <a:t>Randomly initialize (</a:t>
            </a:r>
            <a:r>
              <a:rPr lang="el-GR" sz="2400" dirty="0" smtClean="0">
                <a:cs typeface="Calibri"/>
              </a:rPr>
              <a:t>β</a:t>
            </a:r>
            <a:r>
              <a:rPr lang="en-US" sz="2400" baseline="30000" dirty="0" smtClean="0">
                <a:cs typeface="Calibri"/>
              </a:rPr>
              <a:t>t</a:t>
            </a:r>
            <a:r>
              <a:rPr lang="en-US" sz="2400" dirty="0" smtClean="0">
                <a:cs typeface="Calibri"/>
              </a:rPr>
              <a:t>, </a:t>
            </a:r>
            <a:r>
              <a:rPr lang="el-GR" sz="2400" dirty="0" smtClean="0">
                <a:cs typeface="Calibri"/>
              </a:rPr>
              <a:t>ε</a:t>
            </a:r>
            <a:r>
              <a:rPr lang="en-US" sz="2400" baseline="30000" dirty="0" smtClean="0">
                <a:cs typeface="Calibri"/>
              </a:rPr>
              <a:t>t</a:t>
            </a:r>
            <a:r>
              <a:rPr lang="en-US" sz="2400" dirty="0" smtClean="0">
                <a:cs typeface="Calibri"/>
              </a:rPr>
              <a:t> </a:t>
            </a:r>
            <a:r>
              <a:rPr lang="el-GR" sz="2400" dirty="0" smtClean="0">
                <a:cs typeface="Calibri"/>
              </a:rPr>
              <a:t>σ</a:t>
            </a:r>
            <a:r>
              <a:rPr lang="en-US" sz="2400" baseline="30000" dirty="0" smtClean="0">
                <a:cs typeface="Calibri"/>
              </a:rPr>
              <a:t>t</a:t>
            </a:r>
            <a:r>
              <a:rPr lang="en-US" sz="2400" dirty="0" smtClean="0"/>
              <a:t>) at time t</a:t>
            </a:r>
          </a:p>
          <a:p>
            <a:pPr lvl="1"/>
            <a:r>
              <a:rPr lang="en-US" sz="2400" b="1" dirty="0" smtClean="0"/>
              <a:t>Expectation Step </a:t>
            </a:r>
            <a:r>
              <a:rPr lang="en-US" sz="2400" dirty="0" smtClean="0"/>
              <a:t>(E step):</a:t>
            </a:r>
          </a:p>
          <a:p>
            <a:pPr lvl="2"/>
            <a:r>
              <a:rPr lang="en-US" sz="2000" b="1" dirty="0" smtClean="0"/>
              <a:t>Approximate inference  </a:t>
            </a:r>
            <a:r>
              <a:rPr lang="en-US" sz="2000" dirty="0" smtClean="0"/>
              <a:t>for (z, </a:t>
            </a:r>
            <a:r>
              <a:rPr lang="el-GR" sz="2000" dirty="0" smtClean="0">
                <a:latin typeface="Calibri"/>
                <a:cs typeface="Calibri"/>
              </a:rPr>
              <a:t>θ</a:t>
            </a:r>
            <a:r>
              <a:rPr lang="en-US" sz="2000" dirty="0" smtClean="0">
                <a:latin typeface="Calibri"/>
                <a:cs typeface="Calibri"/>
              </a:rPr>
              <a:t>) </a:t>
            </a:r>
            <a:r>
              <a:rPr lang="en-US" sz="2000" dirty="0" smtClean="0"/>
              <a:t>is computed for each document with model parameters (</a:t>
            </a:r>
            <a:r>
              <a:rPr lang="el-GR" sz="2000" dirty="0" smtClean="0">
                <a:cs typeface="Calibri"/>
              </a:rPr>
              <a:t>β</a:t>
            </a:r>
            <a:r>
              <a:rPr lang="en-US" sz="2000" baseline="30000" dirty="0" smtClean="0">
                <a:cs typeface="Calibri"/>
              </a:rPr>
              <a:t>t</a:t>
            </a:r>
            <a:r>
              <a:rPr lang="en-US" sz="2000" dirty="0" smtClean="0">
                <a:cs typeface="Calibri"/>
              </a:rPr>
              <a:t>, </a:t>
            </a:r>
            <a:r>
              <a:rPr lang="el-GR" sz="2000" dirty="0" smtClean="0">
                <a:cs typeface="Calibri"/>
              </a:rPr>
              <a:t>ε</a:t>
            </a:r>
            <a:r>
              <a:rPr lang="en-US" sz="2000" baseline="30000" dirty="0" smtClean="0">
                <a:cs typeface="Calibri"/>
              </a:rPr>
              <a:t>t</a:t>
            </a:r>
            <a:r>
              <a:rPr lang="en-US" sz="2000" dirty="0" smtClean="0">
                <a:cs typeface="Calibri"/>
              </a:rPr>
              <a:t> </a:t>
            </a:r>
            <a:r>
              <a:rPr lang="el-GR" sz="2000" dirty="0" smtClean="0">
                <a:cs typeface="Calibri"/>
              </a:rPr>
              <a:t>σ</a:t>
            </a:r>
            <a:r>
              <a:rPr lang="en-US" sz="2000" baseline="30000" dirty="0" smtClean="0">
                <a:cs typeface="Calibri"/>
              </a:rPr>
              <a:t>t</a:t>
            </a:r>
            <a:r>
              <a:rPr lang="en-US" sz="2000" dirty="0" smtClean="0"/>
              <a:t>) </a:t>
            </a:r>
          </a:p>
          <a:p>
            <a:pPr lvl="1"/>
            <a:r>
              <a:rPr lang="en-US" sz="2400" b="1" dirty="0" smtClean="0"/>
              <a:t>Maximization Step </a:t>
            </a:r>
            <a:r>
              <a:rPr lang="en-US" sz="2400" dirty="0" smtClean="0"/>
              <a:t>(M step):</a:t>
            </a:r>
          </a:p>
          <a:p>
            <a:pPr lvl="2"/>
            <a:r>
              <a:rPr lang="en-US" sz="2000" b="1" dirty="0" smtClean="0"/>
              <a:t>maximum likelihood estimator </a:t>
            </a:r>
            <a:r>
              <a:rPr lang="en-US" sz="2000" dirty="0" smtClean="0"/>
              <a:t>is used to compute  the model parameters at time </a:t>
            </a:r>
            <a:r>
              <a:rPr lang="en-US" sz="2000" b="1" dirty="0" smtClean="0"/>
              <a:t>T+1 </a:t>
            </a:r>
            <a:r>
              <a:rPr lang="en-US" sz="2000" dirty="0" smtClean="0"/>
              <a:t>(</a:t>
            </a:r>
            <a:r>
              <a:rPr lang="el-GR" sz="2000" dirty="0" smtClean="0">
                <a:cs typeface="Calibri"/>
              </a:rPr>
              <a:t>β</a:t>
            </a:r>
            <a:r>
              <a:rPr lang="en-US" sz="2000" baseline="30000" dirty="0" smtClean="0">
                <a:cs typeface="Calibri"/>
              </a:rPr>
              <a:t>T+1</a:t>
            </a:r>
            <a:r>
              <a:rPr lang="en-US" sz="2000" dirty="0" smtClean="0">
                <a:cs typeface="Calibri"/>
              </a:rPr>
              <a:t>, </a:t>
            </a:r>
            <a:r>
              <a:rPr lang="el-GR" sz="2000" dirty="0" smtClean="0">
                <a:cs typeface="Calibri"/>
              </a:rPr>
              <a:t>ε</a:t>
            </a:r>
            <a:r>
              <a:rPr lang="en-US" sz="2000" baseline="30000" dirty="0" smtClean="0">
                <a:cs typeface="Calibri"/>
              </a:rPr>
              <a:t>T+1</a:t>
            </a:r>
            <a:r>
              <a:rPr lang="en-US" sz="2000" dirty="0" smtClean="0">
                <a:cs typeface="Calibri"/>
              </a:rPr>
              <a:t>, </a:t>
            </a:r>
            <a:r>
              <a:rPr lang="el-GR" sz="2000" dirty="0" smtClean="0">
                <a:cs typeface="Calibri"/>
              </a:rPr>
              <a:t>σ</a:t>
            </a:r>
            <a:r>
              <a:rPr lang="en-US" sz="2000" baseline="30000" dirty="0" smtClean="0">
                <a:cs typeface="Calibri"/>
              </a:rPr>
              <a:t>T+1</a:t>
            </a:r>
            <a:r>
              <a:rPr lang="en-US" sz="2000" dirty="0" smtClean="0"/>
              <a:t>) </a:t>
            </a:r>
          </a:p>
          <a:p>
            <a:pPr lvl="2">
              <a:buNone/>
            </a:pPr>
            <a:endParaRPr lang="en-US" sz="2000"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
        <p:nvSpPr>
          <p:cNvPr id="14" name="Title 13"/>
          <p:cNvSpPr>
            <a:spLocks noGrp="1"/>
          </p:cNvSpPr>
          <p:nvPr>
            <p:ph type="title"/>
          </p:nvPr>
        </p:nvSpPr>
        <p:spPr>
          <a:xfrm>
            <a:off x="304800" y="762000"/>
            <a:ext cx="8229600" cy="1143000"/>
          </a:xfrm>
        </p:spPr>
        <p:txBody>
          <a:bodyPr/>
          <a:lstStyle/>
          <a:p>
            <a:pPr algn="l"/>
            <a:r>
              <a:rPr lang="en-US" dirty="0" smtClean="0"/>
              <a:t>Parameter Estimation</a:t>
            </a:r>
            <a:endParaRPr lang="en-US" dirty="0"/>
          </a:p>
        </p:txBody>
      </p:sp>
      <p:sp>
        <p:nvSpPr>
          <p:cNvPr id="13" name="Content Placeholder 2"/>
          <p:cNvSpPr txBox="1">
            <a:spLocks/>
          </p:cNvSpPr>
          <p:nvPr/>
        </p:nvSpPr>
        <p:spPr>
          <a:xfrm>
            <a:off x="0" y="0"/>
            <a:ext cx="9144000" cy="838200"/>
          </a:xfrm>
          <a:prstGeom prst="rect">
            <a:avLst/>
          </a:prstGeom>
          <a:solidFill>
            <a:srgbClr val="F57E1B"/>
          </a:solidFill>
        </p:spPr>
        <p:txBody>
          <a:bodyPr vert="horz" lIns="91440" tIns="45720" rIns="91440" bIns="45720" rtlCol="0">
            <a:normAutofit/>
          </a:bodyPr>
          <a:lstStyle/>
          <a:p>
            <a:pPr lvl="0">
              <a:lnSpc>
                <a:spcPct val="170000"/>
              </a:lnSpc>
              <a:spcBef>
                <a:spcPct val="20000"/>
              </a:spcBef>
              <a:defRPr/>
            </a:pPr>
            <a:endParaRPr lang="en-US" sz="1500" dirty="0" smtClean="0"/>
          </a:p>
        </p:txBody>
      </p:sp>
      <p:sp>
        <p:nvSpPr>
          <p:cNvPr id="15" name="Rectangle 14"/>
          <p:cNvSpPr/>
          <p:nvPr/>
        </p:nvSpPr>
        <p:spPr>
          <a:xfrm>
            <a:off x="457200" y="76200"/>
            <a:ext cx="1318450" cy="506421"/>
          </a:xfrm>
          <a:prstGeom prst="rect">
            <a:avLst/>
          </a:prstGeom>
        </p:spPr>
        <p:txBody>
          <a:bodyPr wrap="square">
            <a:spAutoFit/>
          </a:bodyPr>
          <a:lstStyle/>
          <a:p>
            <a:pPr lvl="0">
              <a:lnSpc>
                <a:spcPct val="170000"/>
              </a:lnSpc>
              <a:spcBef>
                <a:spcPct val="20000"/>
              </a:spcBef>
              <a:defRPr/>
            </a:pPr>
            <a:r>
              <a:rPr lang="en-US" dirty="0" smtClean="0"/>
              <a:t>Motivation</a:t>
            </a:r>
          </a:p>
        </p:txBody>
      </p:sp>
      <p:sp>
        <p:nvSpPr>
          <p:cNvPr id="16" name="Rectangle 15"/>
          <p:cNvSpPr/>
          <p:nvPr/>
        </p:nvSpPr>
        <p:spPr>
          <a:xfrm>
            <a:off x="2057400" y="76200"/>
            <a:ext cx="1327864" cy="506421"/>
          </a:xfrm>
          <a:prstGeom prst="rect">
            <a:avLst/>
          </a:prstGeom>
        </p:spPr>
        <p:txBody>
          <a:bodyPr wrap="none">
            <a:spAutoFit/>
          </a:bodyPr>
          <a:lstStyle/>
          <a:p>
            <a:pPr lvl="0">
              <a:lnSpc>
                <a:spcPct val="170000"/>
              </a:lnSpc>
              <a:spcBef>
                <a:spcPct val="20000"/>
              </a:spcBef>
              <a:defRPr/>
            </a:pPr>
            <a:r>
              <a:rPr lang="en-US" dirty="0" smtClean="0"/>
              <a:t>Observation</a:t>
            </a:r>
          </a:p>
        </p:txBody>
      </p:sp>
      <p:sp>
        <p:nvSpPr>
          <p:cNvPr id="17" name="Rectangle 16"/>
          <p:cNvSpPr/>
          <p:nvPr/>
        </p:nvSpPr>
        <p:spPr>
          <a:xfrm>
            <a:off x="7543800" y="76200"/>
            <a:ext cx="1210588" cy="563231"/>
          </a:xfrm>
          <a:prstGeom prst="rect">
            <a:avLst/>
          </a:prstGeom>
        </p:spPr>
        <p:txBody>
          <a:bodyPr wrap="none">
            <a:spAutoFit/>
          </a:bodyPr>
          <a:lstStyle/>
          <a:p>
            <a:pPr lvl="0">
              <a:lnSpc>
                <a:spcPct val="170000"/>
              </a:lnSpc>
              <a:spcBef>
                <a:spcPct val="20000"/>
              </a:spcBef>
              <a:defRPr/>
            </a:pPr>
            <a:r>
              <a:rPr lang="en-US" dirty="0" smtClean="0"/>
              <a:t>Conclusion</a:t>
            </a:r>
          </a:p>
        </p:txBody>
      </p:sp>
      <p:sp>
        <p:nvSpPr>
          <p:cNvPr id="18" name="Rectangle 17"/>
          <p:cNvSpPr/>
          <p:nvPr/>
        </p:nvSpPr>
        <p:spPr>
          <a:xfrm>
            <a:off x="5791200" y="76200"/>
            <a:ext cx="1461885" cy="646331"/>
          </a:xfrm>
          <a:prstGeom prst="rect">
            <a:avLst/>
          </a:prstGeom>
        </p:spPr>
        <p:txBody>
          <a:bodyPr wrap="square">
            <a:spAutoFit/>
          </a:bodyPr>
          <a:lstStyle/>
          <a:p>
            <a:pPr lvl="0">
              <a:defRPr/>
            </a:pPr>
            <a:r>
              <a:rPr lang="en-US" dirty="0" smtClean="0"/>
              <a:t>Experimental </a:t>
            </a:r>
          </a:p>
          <a:p>
            <a:pPr lvl="0">
              <a:defRPr/>
            </a:pPr>
            <a:r>
              <a:rPr lang="en-US" dirty="0" smtClean="0"/>
              <a:t>Analysis</a:t>
            </a:r>
          </a:p>
        </p:txBody>
      </p:sp>
      <p:sp>
        <p:nvSpPr>
          <p:cNvPr id="19" name="Pentagon 18"/>
          <p:cNvSpPr/>
          <p:nvPr/>
        </p:nvSpPr>
        <p:spPr>
          <a:xfrm>
            <a:off x="3886200" y="76200"/>
            <a:ext cx="1524000" cy="533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Method</a:t>
            </a:r>
            <a:endParaRPr lang="en-US" dirty="0"/>
          </a:p>
        </p:txBody>
      </p:sp>
      <p:sp>
        <p:nvSpPr>
          <p:cNvPr id="11" name="TextBox 10"/>
          <p:cNvSpPr txBox="1"/>
          <p:nvPr/>
        </p:nvSpPr>
        <p:spPr>
          <a:xfrm>
            <a:off x="3200400" y="4114800"/>
            <a:ext cx="4876800" cy="1938992"/>
          </a:xfrm>
          <a:prstGeom prst="rect">
            <a:avLst/>
          </a:prstGeom>
          <a:solidFill>
            <a:srgbClr val="FFFF00"/>
          </a:solidFill>
        </p:spPr>
        <p:txBody>
          <a:bodyPr wrap="square" rtlCol="0">
            <a:spAutoFit/>
          </a:bodyPr>
          <a:lstStyle/>
          <a:p>
            <a:r>
              <a:rPr lang="en-US" sz="2400" dirty="0" smtClean="0"/>
              <a:t>Some review websites </a:t>
            </a:r>
          </a:p>
          <a:p>
            <a:r>
              <a:rPr lang="en-US" sz="2400" dirty="0" smtClean="0"/>
              <a:t>(i.e. newegg.com) provides the sentiment switch explicitly (</a:t>
            </a:r>
            <a:r>
              <a:rPr lang="el-GR" sz="2400" dirty="0" smtClean="0"/>
              <a:t>σ</a:t>
            </a:r>
            <a:r>
              <a:rPr lang="en-US" sz="2400" dirty="0" smtClean="0"/>
              <a:t>), where our model can be trained in a </a:t>
            </a:r>
            <a:r>
              <a:rPr lang="en-US" sz="2400" b="1" dirty="0" smtClean="0"/>
              <a:t>semi-supervised</a:t>
            </a:r>
            <a:r>
              <a:rPr lang="en-US" sz="2400" dirty="0" smtClean="0"/>
              <a:t> manner</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linds(horizontal)">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blinds(horizontal)">
                                      <p:cBhvr>
                                        <p:cTn id="20" dur="500"/>
                                        <p:tgtEl>
                                          <p:spTgt spid="3">
                                            <p:txEl>
                                              <p:pRg st="5" end="5"/>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blinds(horizontal)">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linds(horizont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4|0.2"/>
</p:tagLst>
</file>

<file path=ppt/tags/tag2.xml><?xml version="1.0" encoding="utf-8"?>
<p:tagLst xmlns:a="http://schemas.openxmlformats.org/drawingml/2006/main" xmlns:r="http://schemas.openxmlformats.org/officeDocument/2006/relationships" xmlns:p="http://schemas.openxmlformats.org/presentationml/2006/main">
  <p:tag name="TIMING" val="|0.1|0.5|0.2|0.3|0.2|0.6|0.3"/>
</p:tagLst>
</file>

<file path=ppt/tags/tag3.xml><?xml version="1.0" encoding="utf-8"?>
<p:tagLst xmlns:a="http://schemas.openxmlformats.org/drawingml/2006/main" xmlns:r="http://schemas.openxmlformats.org/officeDocument/2006/relationships" xmlns:p="http://schemas.openxmlformats.org/presentationml/2006/main">
  <p:tag name="TIMING" val="|51.7"/>
</p:tagLst>
</file>

<file path=ppt/tags/tag4.xml><?xml version="1.0" encoding="utf-8"?>
<p:tagLst xmlns:a="http://schemas.openxmlformats.org/drawingml/2006/main" xmlns:r="http://schemas.openxmlformats.org/officeDocument/2006/relationships" xmlns:p="http://schemas.openxmlformats.org/presentationml/2006/main">
  <p:tag name="TIMING" val="|0.8|1|11.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14614</TotalTime>
  <Words>5802</Words>
  <Application>Microsoft Office PowerPoint</Application>
  <PresentationFormat>On-screen Show (4:3)</PresentationFormat>
  <Paragraphs>702</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Cambria Math</vt:lpstr>
      <vt:lpstr>Office Theme</vt:lpstr>
      <vt:lpstr>Hidden Topic Sentiment Model  </vt:lpstr>
      <vt:lpstr>PowerPoint Presentation</vt:lpstr>
      <vt:lpstr>Sentiment-Topic Models : Assumptions</vt:lpstr>
      <vt:lpstr>Hidden Topic Sentiment Model</vt:lpstr>
      <vt:lpstr>PowerPoint Presentation</vt:lpstr>
      <vt:lpstr>PowerPoint Presentation</vt:lpstr>
      <vt:lpstr>PowerPoint Presentation</vt:lpstr>
      <vt:lpstr>Posterior Inference (z, θ) </vt:lpstr>
      <vt:lpstr>Parameter Estimation</vt:lpstr>
      <vt:lpstr>Dataset</vt:lpstr>
      <vt:lpstr>Performance Metrics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                         Thank you!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sp9cx</dc:creator>
  <cp:lastModifiedBy>hongning wang</cp:lastModifiedBy>
  <cp:revision>1070</cp:revision>
  <cp:lastPrinted>2016-04-05T15:06:45Z</cp:lastPrinted>
  <dcterms:created xsi:type="dcterms:W3CDTF">2006-08-16T00:00:00Z</dcterms:created>
  <dcterms:modified xsi:type="dcterms:W3CDTF">2016-04-11T03:50:58Z</dcterms:modified>
</cp:coreProperties>
</file>