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90" autoAdjust="0"/>
  </p:normalViewPr>
  <p:slideViewPr>
    <p:cSldViewPr>
      <p:cViewPr>
        <p:scale>
          <a:sx n="66" d="100"/>
          <a:sy n="66" d="100"/>
        </p:scale>
        <p:origin x="-58" y="48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91B6A-79B4-4223-9D81-75B7BBC2F602}" type="datetimeFigureOut">
              <a:rPr lang="en-US" smtClean="0"/>
              <a:pPr/>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2A421-480C-4D40-AA93-1DA0092D33E2}" type="slidenum">
              <a:rPr lang="en-US" smtClean="0"/>
              <a:pPr/>
              <a:t>‹#›</a:t>
            </a:fld>
            <a:endParaRPr lang="en-US"/>
          </a:p>
        </p:txBody>
      </p:sp>
    </p:spTree>
    <p:extLst>
      <p:ext uri="{BB962C8B-B14F-4D97-AF65-F5344CB8AC3E}">
        <p14:creationId xmlns:p14="http://schemas.microsoft.com/office/powerpoint/2010/main" val="221875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F69D9E-F6BF-43EC-B451-3DEA4756FC5E}" type="slidenum">
              <a:rPr lang="en-US" smtClean="0"/>
              <a:pPr/>
              <a:t>1</a:t>
            </a:fld>
            <a:endParaRPr lang="en-US"/>
          </a:p>
        </p:txBody>
      </p:sp>
    </p:spTree>
    <p:extLst>
      <p:ext uri="{BB962C8B-B14F-4D97-AF65-F5344CB8AC3E}">
        <p14:creationId xmlns:p14="http://schemas.microsoft.com/office/powerpoint/2010/main" val="57897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of query auto-completion is to predict user’s intended</a:t>
            </a:r>
            <a:r>
              <a:rPr lang="en-US" baseline="0" dirty="0" smtClean="0"/>
              <a:t> query by a prefix in real time. The user enters a series of key stroke, and examines a series of suggested queries before she finally clicks on a query.</a:t>
            </a:r>
          </a:p>
          <a:p>
            <a:endParaRPr lang="en-US" baseline="0" dirty="0" smtClean="0"/>
          </a:p>
          <a:p>
            <a:r>
              <a:rPr lang="en-US" baseline="0" dirty="0" smtClean="0"/>
              <a:t>It shares similarity with document retrieval. </a:t>
            </a:r>
            <a:endParaRPr lang="en-US" dirty="0"/>
          </a:p>
        </p:txBody>
      </p:sp>
      <p:sp>
        <p:nvSpPr>
          <p:cNvPr id="4" name="Slide Number Placeholder 3"/>
          <p:cNvSpPr>
            <a:spLocks noGrp="1"/>
          </p:cNvSpPr>
          <p:nvPr>
            <p:ph type="sldNum" sz="quarter" idx="10"/>
          </p:nvPr>
        </p:nvSpPr>
        <p:spPr/>
        <p:txBody>
          <a:bodyPr/>
          <a:lstStyle/>
          <a:p>
            <a:fld id="{0B123C58-F07C-41C9-A6FF-6F5D4A056055}" type="slidenum">
              <a:rPr lang="en-US" smtClean="0"/>
              <a:pPr/>
              <a:t>2</a:t>
            </a:fld>
            <a:endParaRPr lang="en-US"/>
          </a:p>
        </p:txBody>
      </p:sp>
    </p:spTree>
    <p:extLst>
      <p:ext uri="{BB962C8B-B14F-4D97-AF65-F5344CB8AC3E}">
        <p14:creationId xmlns:p14="http://schemas.microsoft.com/office/powerpoint/2010/main" val="175491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there is no such data existed. We take the first step to collect a new QAC log. This log is of high resolution, recording every keystroke in milliseconds. The information includes ….</a:t>
            </a:r>
          </a:p>
          <a:p>
            <a:endParaRPr lang="en-US" baseline="0" dirty="0" smtClean="0"/>
          </a:p>
          <a:p>
            <a:r>
              <a:rPr lang="en-US" baseline="0" dirty="0" smtClean="0"/>
              <a:t>We expect that there are much usage of this new log. For example, we can use it to improve relevance ranking. And we can also utilize the real user interactions to decipher user behaviors in QAC. </a:t>
            </a:r>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collecting</a:t>
            </a:r>
            <a:r>
              <a:rPr lang="en-US" baseline="0" dirty="0" smtClean="0"/>
              <a:t> this log. We have conducted some interesting user behavior analysis on the QAC process. </a:t>
            </a:r>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want to decompose the click model into three components, (1) Relevance Model (2) H model, (3) D model,. Better modeling of H and D models would lead to better relevance model. Eventually we will use the relevance model to rank the candidate completions.</a:t>
            </a:r>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because UBM</a:t>
            </a:r>
          </a:p>
          <a:p>
            <a:r>
              <a:rPr lang="en-US" sz="1200" kern="1200" baseline="0" dirty="0" smtClean="0">
                <a:solidFill>
                  <a:schemeClr val="tx1"/>
                </a:solidFill>
                <a:latin typeface="+mn-lt"/>
                <a:ea typeface="+mn-ea"/>
                <a:cs typeface="+mn-cs"/>
              </a:rPr>
              <a:t>and DBN rely on counting the prefix-query pairs. However, in the</a:t>
            </a:r>
          </a:p>
          <a:p>
            <a:r>
              <a:rPr lang="en-US" sz="1200" kern="1200" baseline="0" dirty="0" smtClean="0">
                <a:solidFill>
                  <a:schemeClr val="tx1"/>
                </a:solidFill>
                <a:latin typeface="+mn-lt"/>
                <a:ea typeface="+mn-ea"/>
                <a:cs typeface="+mn-cs"/>
              </a:rPr>
              <a:t>dynamic enjoinment of QAC, users constantly change the prefix.</a:t>
            </a:r>
          </a:p>
          <a:p>
            <a:r>
              <a:rPr lang="en-US" sz="1200" kern="1200" baseline="0" dirty="0" smtClean="0">
                <a:solidFill>
                  <a:schemeClr val="tx1"/>
                </a:solidFill>
                <a:latin typeface="+mn-lt"/>
                <a:ea typeface="+mn-ea"/>
                <a:cs typeface="+mn-cs"/>
              </a:rPr>
              <a:t>Thus the percentage of unseen prefix-query pairs is large (67.4%</a:t>
            </a:r>
          </a:p>
          <a:p>
            <a:r>
              <a:rPr lang="en-US" sz="1200" kern="1200" baseline="0" dirty="0" smtClean="0">
                <a:solidFill>
                  <a:schemeClr val="tx1"/>
                </a:solidFill>
                <a:latin typeface="+mn-lt"/>
                <a:ea typeface="+mn-ea"/>
                <a:cs typeface="+mn-cs"/>
              </a:rPr>
              <a:t>in PC and 60.5% in </a:t>
            </a:r>
            <a:r>
              <a:rPr lang="en-US" sz="1200" kern="1200" baseline="0" dirty="0" err="1" smtClean="0">
                <a:solidFill>
                  <a:schemeClr val="tx1"/>
                </a:solidFill>
                <a:latin typeface="+mn-lt"/>
                <a:ea typeface="+mn-ea"/>
                <a:cs typeface="+mn-cs"/>
              </a:rPr>
              <a:t>Iphone</a:t>
            </a:r>
            <a:r>
              <a:rPr lang="en-US" sz="1200" kern="1200" baseline="0" dirty="0" smtClean="0">
                <a:solidFill>
                  <a:schemeClr val="tx1"/>
                </a:solidFill>
                <a:latin typeface="+mn-lt"/>
                <a:ea typeface="+mn-ea"/>
                <a:cs typeface="+mn-cs"/>
              </a:rPr>
              <a:t> 5)</a:t>
            </a:r>
            <a:endParaRPr lang="en-US" dirty="0"/>
          </a:p>
        </p:txBody>
      </p:sp>
      <p:sp>
        <p:nvSpPr>
          <p:cNvPr id="4" name="Slide Number Placeholder 3"/>
          <p:cNvSpPr>
            <a:spLocks noGrp="1"/>
          </p:cNvSpPr>
          <p:nvPr>
            <p:ph type="sldNum" sz="quarter" idx="10"/>
          </p:nvPr>
        </p:nvSpPr>
        <p:spPr/>
        <p:txBody>
          <a:bodyPr/>
          <a:lstStyle/>
          <a:p>
            <a:fld id="{08724FD1-8558-4496-B587-51430063F15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regard, we propose a novel two dimensional click model to model the QAC process. There</a:t>
            </a:r>
            <a:r>
              <a:rPr lang="en-US" baseline="0" dirty="0" smtClean="0"/>
              <a:t> are 3 components: (1) H model, which models the horizontal skipping behavior, (2) D model, which models the vertical position bias, and (3) R model, which models the intrinsic relevance between a prefix and query. The process of observing a click is the following: (1) suppose a user in typing a character, after typing, she decides whether to stop and examine a list of suggestions. If she doesn’t want to stop, she will skip the list and continue to type. This behavior is modeled by the H model. On the other hand, if she decides to examine the list, the D model models how deep she will examine down to the list. Finally, if she has examine a particular query, the probability of observing a click is modeled by the R model. </a:t>
            </a:r>
          </a:p>
          <a:p>
            <a:endParaRPr lang="en-US" baseline="0" dirty="0" smtClean="0"/>
          </a:p>
          <a:p>
            <a:endParaRPr lang="en-US" baseline="0" dirty="0" smtClean="0"/>
          </a:p>
          <a:p>
            <a:r>
              <a:rPr lang="en-US" baseline="0" dirty="0" smtClean="0"/>
              <a:t>Features in the H model include: </a:t>
            </a:r>
            <a:r>
              <a:rPr lang="en-US" baseline="0" dirty="0" err="1" smtClean="0"/>
              <a:t>typingSpeed</a:t>
            </a:r>
            <a:r>
              <a:rPr lang="en-US" baseline="0" dirty="0" smtClean="0"/>
              <a:t>, </a:t>
            </a:r>
            <a:r>
              <a:rPr lang="en-US" baseline="0" dirty="0" err="1" smtClean="0"/>
              <a:t>wordBoundaries</a:t>
            </a:r>
            <a:r>
              <a:rPr lang="en-US" baseline="0" dirty="0" smtClean="0"/>
              <a:t>, </a:t>
            </a:r>
            <a:r>
              <a:rPr lang="en-US" baseline="0" dirty="0" err="1" smtClean="0"/>
              <a:t>currentPositions</a:t>
            </a:r>
            <a:r>
              <a:rPr lang="en-US" baseline="0" dirty="0" smtClean="0"/>
              <a:t>, query type, </a:t>
            </a:r>
          </a:p>
          <a:p>
            <a:endParaRPr lang="en-US" dirty="0" smtClean="0"/>
          </a:p>
          <a:p>
            <a:endParaRPr lang="en-US" dirty="0" smtClean="0"/>
          </a:p>
          <a:p>
            <a:r>
              <a:rPr lang="en-US" dirty="0" smtClean="0"/>
              <a:t>Right: relation</a:t>
            </a:r>
            <a:r>
              <a:rPr lang="en-US" baseline="0" dirty="0" smtClean="0"/>
              <a:t>s among the hidden variable. We want to decompose the click model into three components, (1) H model, (2) D model, (3) Relevance Model. Better modeling of H and D models would lead to better relevance model. Eventually we will use the relevance model to rank the candidate completions.</a:t>
            </a:r>
            <a:endParaRPr lang="en-US" dirty="0"/>
          </a:p>
        </p:txBody>
      </p:sp>
      <p:sp>
        <p:nvSpPr>
          <p:cNvPr id="4" name="Slide Number Placeholder 3"/>
          <p:cNvSpPr>
            <a:spLocks noGrp="1"/>
          </p:cNvSpPr>
          <p:nvPr>
            <p:ph type="sldNum" sz="quarter" idx="10"/>
          </p:nvPr>
        </p:nvSpPr>
        <p:spPr/>
        <p:txBody>
          <a:bodyPr/>
          <a:lstStyle/>
          <a:p>
            <a:fld id="{0B123C58-F07C-41C9-A6FF-6F5D4A056055}" type="slidenum">
              <a:rPr lang="en-US" smtClean="0"/>
              <a:pPr/>
              <a:t>13</a:t>
            </a:fld>
            <a:endParaRPr lang="en-US"/>
          </a:p>
        </p:txBody>
      </p:sp>
    </p:spTree>
    <p:extLst>
      <p:ext uri="{BB962C8B-B14F-4D97-AF65-F5344CB8AC3E}">
        <p14:creationId xmlns:p14="http://schemas.microsoft.com/office/powerpoint/2010/main" val="113923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CC481-4CFB-44E1-AEE1-D9677B3960DB}"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CC481-4CFB-44E1-AEE1-D9677B3960DB}"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CC481-4CFB-44E1-AEE1-D9677B3960DB}"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CC481-4CFB-44E1-AEE1-D9677B3960DB}"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CC481-4CFB-44E1-AEE1-D9677B3960DB}"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CC481-4CFB-44E1-AEE1-D9677B3960DB}"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CC481-4CFB-44E1-AEE1-D9677B3960DB}" type="datetimeFigureOut">
              <a:rPr lang="en-US" smtClean="0"/>
              <a:pPr/>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CC481-4CFB-44E1-AEE1-D9677B3960DB}" type="datetimeFigureOut">
              <a:rPr lang="en-US" smtClean="0"/>
              <a:pPr/>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CC481-4CFB-44E1-AEE1-D9677B3960DB}" type="datetimeFigureOut">
              <a:rPr lang="en-US" smtClean="0"/>
              <a:pPr/>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CC481-4CFB-44E1-AEE1-D9677B3960DB}"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CC481-4CFB-44E1-AEE1-D9677B3960DB}"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37983-635C-42BF-8BA6-31994D10BF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CC481-4CFB-44E1-AEE1-D9677B3960DB}" type="datetimeFigureOut">
              <a:rPr lang="en-US" smtClean="0"/>
              <a:pPr/>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37983-635C-42BF-8BA6-31994D10BF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jpe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4000" b="1" dirty="0"/>
              <a:t>A Two-Dimensional Click Model for Query </a:t>
            </a:r>
            <a:r>
              <a:rPr lang="en-US" sz="4000" b="1" dirty="0" smtClean="0"/>
              <a:t>Auto-Completion </a:t>
            </a:r>
            <a:r>
              <a:rPr lang="en-US" sz="4000" dirty="0"/>
              <a:t/>
            </a:r>
            <a:br>
              <a:rPr lang="en-US" sz="4000" dirty="0"/>
            </a:br>
            <a:endParaRPr lang="en-US" sz="4000" dirty="0"/>
          </a:p>
        </p:txBody>
      </p:sp>
      <p:sp>
        <p:nvSpPr>
          <p:cNvPr id="3" name="Subtitle 2"/>
          <p:cNvSpPr>
            <a:spLocks noGrp="1"/>
          </p:cNvSpPr>
          <p:nvPr>
            <p:ph type="subTitle" idx="1"/>
          </p:nvPr>
        </p:nvSpPr>
        <p:spPr>
          <a:xfrm>
            <a:off x="381000" y="4953000"/>
            <a:ext cx="8305800" cy="1447800"/>
          </a:xfrm>
        </p:spPr>
        <p:txBody>
          <a:bodyPr>
            <a:noAutofit/>
          </a:bodyPr>
          <a:lstStyle/>
          <a:p>
            <a:r>
              <a:rPr lang="en-US" sz="1800" dirty="0" err="1" smtClean="0">
                <a:solidFill>
                  <a:schemeClr val="tx1"/>
                </a:solidFill>
              </a:rPr>
              <a:t>Yanen</a:t>
            </a:r>
            <a:r>
              <a:rPr lang="en-US" sz="1800" dirty="0" smtClean="0">
                <a:solidFill>
                  <a:schemeClr val="tx1"/>
                </a:solidFill>
              </a:rPr>
              <a:t> Li</a:t>
            </a:r>
            <a:r>
              <a:rPr lang="en-US" sz="1800" baseline="30000" dirty="0" smtClean="0">
                <a:solidFill>
                  <a:schemeClr val="tx1"/>
                </a:solidFill>
              </a:rPr>
              <a:t>1</a:t>
            </a:r>
            <a:r>
              <a:rPr lang="en-US" sz="1800" dirty="0" smtClean="0">
                <a:solidFill>
                  <a:schemeClr val="tx1"/>
                </a:solidFill>
              </a:rPr>
              <a:t>, </a:t>
            </a:r>
            <a:r>
              <a:rPr lang="en-US" sz="1800" dirty="0" err="1" smtClean="0">
                <a:solidFill>
                  <a:schemeClr val="tx1"/>
                </a:solidFill>
              </a:rPr>
              <a:t>Anlei</a:t>
            </a:r>
            <a:r>
              <a:rPr lang="en-US" sz="1800" dirty="0" smtClean="0">
                <a:solidFill>
                  <a:schemeClr val="tx1"/>
                </a:solidFill>
              </a:rPr>
              <a:t> Dong</a:t>
            </a:r>
            <a:r>
              <a:rPr lang="en-US" sz="1800" baseline="30000" dirty="0" smtClean="0">
                <a:solidFill>
                  <a:schemeClr val="tx1"/>
                </a:solidFill>
              </a:rPr>
              <a:t>2</a:t>
            </a:r>
            <a:r>
              <a:rPr lang="en-US" sz="1800" dirty="0" smtClean="0">
                <a:solidFill>
                  <a:schemeClr val="tx1"/>
                </a:solidFill>
              </a:rPr>
              <a:t>, </a:t>
            </a:r>
            <a:r>
              <a:rPr lang="en-US" sz="1800" dirty="0" err="1" smtClean="0">
                <a:solidFill>
                  <a:schemeClr val="tx1"/>
                </a:solidFill>
              </a:rPr>
              <a:t>Hongning</a:t>
            </a:r>
            <a:r>
              <a:rPr lang="en-US" sz="1800" dirty="0" smtClean="0">
                <a:solidFill>
                  <a:schemeClr val="tx1"/>
                </a:solidFill>
              </a:rPr>
              <a:t> Wang</a:t>
            </a:r>
            <a:r>
              <a:rPr lang="en-US" sz="1800" baseline="30000" dirty="0">
                <a:solidFill>
                  <a:schemeClr val="tx1"/>
                </a:solidFill>
              </a:rPr>
              <a:t>1</a:t>
            </a:r>
            <a:r>
              <a:rPr lang="en-US" sz="1800" dirty="0" smtClean="0">
                <a:solidFill>
                  <a:schemeClr val="tx1"/>
                </a:solidFill>
              </a:rPr>
              <a:t>, </a:t>
            </a:r>
            <a:r>
              <a:rPr lang="en-US" sz="1800" dirty="0" err="1" smtClean="0">
                <a:solidFill>
                  <a:schemeClr val="tx1"/>
                </a:solidFill>
              </a:rPr>
              <a:t>Hongbo</a:t>
            </a:r>
            <a:r>
              <a:rPr lang="en-US" sz="1800" dirty="0" smtClean="0">
                <a:solidFill>
                  <a:schemeClr val="tx1"/>
                </a:solidFill>
              </a:rPr>
              <a:t> Deng</a:t>
            </a:r>
            <a:r>
              <a:rPr lang="en-US" sz="1800" baseline="30000" dirty="0" smtClean="0">
                <a:solidFill>
                  <a:schemeClr val="tx1"/>
                </a:solidFill>
              </a:rPr>
              <a:t>2</a:t>
            </a:r>
            <a:r>
              <a:rPr lang="en-US" sz="1800" dirty="0" smtClean="0">
                <a:solidFill>
                  <a:schemeClr val="tx1"/>
                </a:solidFill>
              </a:rPr>
              <a:t>, Yi Chang</a:t>
            </a:r>
            <a:r>
              <a:rPr lang="en-US" sz="1800" baseline="30000" dirty="0" smtClean="0">
                <a:solidFill>
                  <a:schemeClr val="tx1"/>
                </a:solidFill>
              </a:rPr>
              <a:t>2</a:t>
            </a:r>
            <a:r>
              <a:rPr lang="en-US" sz="1800" dirty="0" smtClean="0">
                <a:solidFill>
                  <a:schemeClr val="tx1"/>
                </a:solidFill>
              </a:rPr>
              <a:t>, </a:t>
            </a:r>
            <a:r>
              <a:rPr lang="en-US" sz="1800" dirty="0" err="1" smtClean="0">
                <a:solidFill>
                  <a:schemeClr val="tx1"/>
                </a:solidFill>
              </a:rPr>
              <a:t>ChengXiang</a:t>
            </a:r>
            <a:r>
              <a:rPr lang="en-US" sz="1800" dirty="0" smtClean="0">
                <a:solidFill>
                  <a:schemeClr val="tx1"/>
                </a:solidFill>
              </a:rPr>
              <a:t> </a:t>
            </a:r>
            <a:r>
              <a:rPr lang="en-US" sz="1800" dirty="0">
                <a:solidFill>
                  <a:schemeClr val="tx1"/>
                </a:solidFill>
              </a:rPr>
              <a:t>Zhai</a:t>
            </a:r>
            <a:r>
              <a:rPr lang="en-US" sz="1800" baseline="30000" dirty="0">
                <a:solidFill>
                  <a:schemeClr val="tx1"/>
                </a:solidFill>
              </a:rPr>
              <a:t>1</a:t>
            </a:r>
            <a:endParaRPr lang="en-US" sz="1800" baseline="30000" dirty="0" smtClean="0">
              <a:solidFill>
                <a:schemeClr val="tx1"/>
              </a:solidFill>
            </a:endParaRPr>
          </a:p>
          <a:p>
            <a:r>
              <a:rPr lang="en-US" sz="1800" baseline="30000" dirty="0" smtClean="0">
                <a:solidFill>
                  <a:schemeClr val="tx1"/>
                </a:solidFill>
              </a:rPr>
              <a:t>1</a:t>
            </a:r>
            <a:r>
              <a:rPr lang="en-US" sz="1800" dirty="0" smtClean="0">
                <a:solidFill>
                  <a:schemeClr val="tx1"/>
                </a:solidFill>
              </a:rPr>
              <a:t>University of Illinois at Urbana-Champaign</a:t>
            </a:r>
            <a:endParaRPr lang="en-US" sz="1800" baseline="30000" dirty="0" smtClean="0">
              <a:solidFill>
                <a:schemeClr val="tx1"/>
              </a:solidFill>
            </a:endParaRPr>
          </a:p>
          <a:p>
            <a:r>
              <a:rPr lang="en-US" sz="1800" baseline="30000" dirty="0" smtClean="0">
                <a:solidFill>
                  <a:schemeClr val="tx1"/>
                </a:solidFill>
              </a:rPr>
              <a:t>2</a:t>
            </a:r>
            <a:r>
              <a:rPr lang="en-US" sz="1800" dirty="0" smtClean="0">
                <a:solidFill>
                  <a:schemeClr val="tx1"/>
                </a:solidFill>
              </a:rPr>
              <a:t> Yahoo Labs at Sunnyvale, CA</a:t>
            </a:r>
            <a:endParaRPr lang="en-US" sz="1800" baseline="30000" dirty="0" smtClean="0">
              <a:solidFill>
                <a:schemeClr val="tx1"/>
              </a:solidFill>
            </a:endParaRPr>
          </a:p>
          <a:p>
            <a:r>
              <a:rPr lang="en-US" sz="1600" dirty="0" smtClean="0">
                <a:solidFill>
                  <a:schemeClr val="tx1"/>
                </a:solidFill>
              </a:rPr>
              <a:t>at SIGIR 2014</a:t>
            </a:r>
            <a:endParaRPr lang="en-US" sz="1400" dirty="0">
              <a:solidFill>
                <a:schemeClr val="tx1"/>
              </a:solidFill>
            </a:endParaRPr>
          </a:p>
        </p:txBody>
      </p:sp>
      <p:pic>
        <p:nvPicPr>
          <p:cNvPr id="6" name="Picture 3"/>
          <p:cNvPicPr>
            <a:picLocks noChangeAspect="1" noChangeArrowheads="1"/>
          </p:cNvPicPr>
          <p:nvPr/>
        </p:nvPicPr>
        <p:blipFill>
          <a:blip r:embed="rId3" cstate="print"/>
          <a:srcRect/>
          <a:stretch>
            <a:fillRect/>
          </a:stretch>
        </p:blipFill>
        <p:spPr bwMode="auto">
          <a:xfrm>
            <a:off x="6553200" y="288925"/>
            <a:ext cx="1295400" cy="701675"/>
          </a:xfrm>
          <a:prstGeom prst="rect">
            <a:avLst/>
          </a:prstGeom>
          <a:noFill/>
          <a:ln w="9525">
            <a:noFill/>
            <a:miter lim="800000"/>
            <a:headEnd/>
            <a:tailEnd/>
          </a:ln>
        </p:spPr>
      </p:pic>
      <p:pic>
        <p:nvPicPr>
          <p:cNvPr id="7" name="Picture 6" descr="UILogoCL1c"/>
          <p:cNvPicPr>
            <a:picLocks noChangeAspect="1" noChangeArrowheads="1"/>
          </p:cNvPicPr>
          <p:nvPr/>
        </p:nvPicPr>
        <p:blipFill>
          <a:blip r:embed="rId4" cstate="print"/>
          <a:srcRect/>
          <a:stretch>
            <a:fillRect/>
          </a:stretch>
        </p:blipFill>
        <p:spPr bwMode="auto">
          <a:xfrm>
            <a:off x="8077200" y="381000"/>
            <a:ext cx="533400" cy="609600"/>
          </a:xfrm>
          <a:prstGeom prst="rect">
            <a:avLst/>
          </a:prstGeom>
          <a:noFill/>
          <a:ln w="9525">
            <a:noFill/>
            <a:miter lim="800000"/>
            <a:headEnd/>
            <a:tailEnd/>
          </a:ln>
        </p:spPr>
      </p:pic>
      <p:pic>
        <p:nvPicPr>
          <p:cNvPr id="16386" name="Picture 2" descr="https://wiki.engr.illinois.edu/download/attachments/194283175/dais_big_overlap.jpg"/>
          <p:cNvPicPr>
            <a:picLocks noChangeAspect="1" noChangeArrowheads="1"/>
          </p:cNvPicPr>
          <p:nvPr/>
        </p:nvPicPr>
        <p:blipFill>
          <a:blip r:embed="rId5" cstate="print"/>
          <a:srcRect/>
          <a:stretch>
            <a:fillRect/>
          </a:stretch>
        </p:blipFill>
        <p:spPr bwMode="auto">
          <a:xfrm>
            <a:off x="3505200" y="493895"/>
            <a:ext cx="2971800" cy="513560"/>
          </a:xfrm>
          <a:prstGeom prst="rect">
            <a:avLst/>
          </a:prstGeom>
          <a:noFill/>
        </p:spPr>
      </p:pic>
      <p:pic>
        <p:nvPicPr>
          <p:cNvPr id="9" name="Picture 2" descr="Yanen Li"/>
          <p:cNvPicPr>
            <a:picLocks noChangeAspect="1" noChangeArrowheads="1"/>
          </p:cNvPicPr>
          <p:nvPr/>
        </p:nvPicPr>
        <p:blipFill>
          <a:blip r:embed="rId6"/>
          <a:srcRect/>
          <a:stretch>
            <a:fillRect/>
          </a:stretch>
        </p:blipFill>
        <p:spPr bwMode="auto">
          <a:xfrm>
            <a:off x="838200" y="3438524"/>
            <a:ext cx="1285875" cy="1285876"/>
          </a:xfrm>
          <a:prstGeom prst="rect">
            <a:avLst/>
          </a:prstGeom>
          <a:noFill/>
        </p:spPr>
      </p:pic>
      <p:pic>
        <p:nvPicPr>
          <p:cNvPr id="32770" name="Picture 2" descr="http://labs.yahoo.com/_c/uploads/anlei/avatar/anlei.gif"/>
          <p:cNvPicPr>
            <a:picLocks noChangeAspect="1" noChangeArrowheads="1"/>
          </p:cNvPicPr>
          <p:nvPr/>
        </p:nvPicPr>
        <p:blipFill>
          <a:blip r:embed="rId7"/>
          <a:srcRect/>
          <a:stretch>
            <a:fillRect/>
          </a:stretch>
        </p:blipFill>
        <p:spPr bwMode="auto">
          <a:xfrm>
            <a:off x="2209800" y="3409949"/>
            <a:ext cx="1009650" cy="1390651"/>
          </a:xfrm>
          <a:prstGeom prst="rect">
            <a:avLst/>
          </a:prstGeom>
          <a:noFill/>
        </p:spPr>
      </p:pic>
      <p:pic>
        <p:nvPicPr>
          <p:cNvPr id="32772" name="Picture 4" descr="http://www.cs.virginia.edu/people/faculty/images/hwang.jpg"/>
          <p:cNvPicPr>
            <a:picLocks noChangeAspect="1" noChangeArrowheads="1"/>
          </p:cNvPicPr>
          <p:nvPr/>
        </p:nvPicPr>
        <p:blipFill>
          <a:blip r:embed="rId8"/>
          <a:srcRect/>
          <a:stretch>
            <a:fillRect/>
          </a:stretch>
        </p:blipFill>
        <p:spPr bwMode="auto">
          <a:xfrm>
            <a:off x="3352801" y="3429001"/>
            <a:ext cx="1028698" cy="1371599"/>
          </a:xfrm>
          <a:prstGeom prst="rect">
            <a:avLst/>
          </a:prstGeom>
          <a:noFill/>
        </p:spPr>
      </p:pic>
      <p:pic>
        <p:nvPicPr>
          <p:cNvPr id="32774" name="Picture 6" descr="http://labs.yahoo.com/_c/uploads/hbdeng/profile_lab.jpg"/>
          <p:cNvPicPr>
            <a:picLocks noChangeAspect="1" noChangeArrowheads="1"/>
          </p:cNvPicPr>
          <p:nvPr/>
        </p:nvPicPr>
        <p:blipFill>
          <a:blip r:embed="rId9"/>
          <a:srcRect/>
          <a:stretch>
            <a:fillRect/>
          </a:stretch>
        </p:blipFill>
        <p:spPr bwMode="auto">
          <a:xfrm>
            <a:off x="4495801" y="3429000"/>
            <a:ext cx="1047750" cy="1371600"/>
          </a:xfrm>
          <a:prstGeom prst="rect">
            <a:avLst/>
          </a:prstGeom>
          <a:noFill/>
        </p:spPr>
      </p:pic>
      <p:pic>
        <p:nvPicPr>
          <p:cNvPr id="32776" name="Picture 8" descr="http://www.yichang-cs.com/Yi_Chang.bmp"/>
          <p:cNvPicPr>
            <a:picLocks noChangeAspect="1" noChangeArrowheads="1"/>
          </p:cNvPicPr>
          <p:nvPr/>
        </p:nvPicPr>
        <p:blipFill>
          <a:blip r:embed="rId10"/>
          <a:srcRect/>
          <a:stretch>
            <a:fillRect/>
          </a:stretch>
        </p:blipFill>
        <p:spPr bwMode="auto">
          <a:xfrm>
            <a:off x="5694485" y="3429000"/>
            <a:ext cx="1239715" cy="1371600"/>
          </a:xfrm>
          <a:prstGeom prst="rect">
            <a:avLst/>
          </a:prstGeom>
          <a:noFill/>
        </p:spPr>
      </p:pic>
      <p:pic>
        <p:nvPicPr>
          <p:cNvPr id="1026" name="Picture 2" descr="C:\Users\zhai\Pictures\chengxiang-zha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2800" y="3438524"/>
            <a:ext cx="933351" cy="122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9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10</a:t>
            </a:fld>
            <a:endParaRPr lang="en-US"/>
          </a:p>
        </p:txBody>
      </p:sp>
      <p:pic>
        <p:nvPicPr>
          <p:cNvPr id="19" name="Picture 6" descr="http://images.colourbox.com/thumb_COLOURBOX1930370.jpg"/>
          <p:cNvPicPr>
            <a:picLocks noChangeAspect="1" noChangeArrowheads="1"/>
          </p:cNvPicPr>
          <p:nvPr/>
        </p:nvPicPr>
        <p:blipFill>
          <a:blip r:embed="rId3" cstate="print"/>
          <a:srcRect t="22857" r="57367" b="31429"/>
          <a:stretch>
            <a:fillRect/>
          </a:stretch>
        </p:blipFill>
        <p:spPr bwMode="auto">
          <a:xfrm>
            <a:off x="5029200" y="3800475"/>
            <a:ext cx="914400" cy="537882"/>
          </a:xfrm>
          <a:prstGeom prst="rect">
            <a:avLst/>
          </a:prstGeom>
          <a:noFill/>
        </p:spPr>
      </p:pic>
      <p:pic>
        <p:nvPicPr>
          <p:cNvPr id="28" name="Picture 1"/>
          <p:cNvPicPr>
            <a:picLocks noChangeAspect="1" noChangeArrowheads="1"/>
          </p:cNvPicPr>
          <p:nvPr/>
        </p:nvPicPr>
        <p:blipFill>
          <a:blip r:embed="rId4" cstate="print">
            <a:lum contrast="30000"/>
          </a:blip>
          <a:srcRect/>
          <a:stretch>
            <a:fillRect/>
          </a:stretch>
        </p:blipFill>
        <p:spPr bwMode="auto">
          <a:xfrm>
            <a:off x="49213" y="4257675"/>
            <a:ext cx="9094787" cy="1533525"/>
          </a:xfrm>
          <a:prstGeom prst="rect">
            <a:avLst/>
          </a:prstGeom>
          <a:noFill/>
          <a:ln w="9525">
            <a:noFill/>
            <a:miter lim="800000"/>
            <a:headEnd/>
            <a:tailEnd/>
          </a:ln>
        </p:spPr>
      </p:pic>
      <p:grpSp>
        <p:nvGrpSpPr>
          <p:cNvPr id="2" name="Group 12"/>
          <p:cNvGrpSpPr/>
          <p:nvPr/>
        </p:nvGrpSpPr>
        <p:grpSpPr>
          <a:xfrm>
            <a:off x="919897" y="3724275"/>
            <a:ext cx="7086600" cy="609600"/>
            <a:chOff x="990600" y="1066800"/>
            <a:chExt cx="7086600" cy="609600"/>
          </a:xfrm>
        </p:grpSpPr>
        <p:pic>
          <p:nvPicPr>
            <p:cNvPr id="15" name="Picture 2" descr="http://images.colourbox.com/thumb_COLOURBOX1930370.jpg"/>
            <p:cNvPicPr>
              <a:picLocks noChangeAspect="1" noChangeArrowheads="1"/>
            </p:cNvPicPr>
            <p:nvPr/>
          </p:nvPicPr>
          <p:blipFill>
            <a:blip r:embed="rId3" cstate="print"/>
            <a:srcRect l="57680" t="18286" b="28889"/>
            <a:stretch>
              <a:fillRect/>
            </a:stretch>
          </p:blipFill>
          <p:spPr bwMode="auto">
            <a:xfrm>
              <a:off x="990600" y="1143000"/>
              <a:ext cx="778943" cy="533400"/>
            </a:xfrm>
            <a:prstGeom prst="rect">
              <a:avLst/>
            </a:prstGeom>
            <a:noFill/>
          </p:spPr>
        </p:pic>
        <p:pic>
          <p:nvPicPr>
            <p:cNvPr id="16" name="Picture 2" descr="http://images.colourbox.com/thumb_COLOURBOX1930370.jpg"/>
            <p:cNvPicPr>
              <a:picLocks noChangeAspect="1" noChangeArrowheads="1"/>
            </p:cNvPicPr>
            <p:nvPr/>
          </p:nvPicPr>
          <p:blipFill>
            <a:blip r:embed="rId3" cstate="print"/>
            <a:srcRect l="57680" t="18286" b="28889"/>
            <a:stretch>
              <a:fillRect/>
            </a:stretch>
          </p:blipFill>
          <p:spPr bwMode="auto">
            <a:xfrm>
              <a:off x="2971800" y="1143000"/>
              <a:ext cx="778943" cy="533400"/>
            </a:xfrm>
            <a:prstGeom prst="rect">
              <a:avLst/>
            </a:prstGeom>
            <a:noFill/>
          </p:spPr>
        </p:pic>
        <p:pic>
          <p:nvPicPr>
            <p:cNvPr id="18" name="Picture 6" descr="http://images.colourbox.com/thumb_COLOURBOX1930370.jpg"/>
            <p:cNvPicPr>
              <a:picLocks noChangeAspect="1" noChangeArrowheads="1"/>
            </p:cNvPicPr>
            <p:nvPr/>
          </p:nvPicPr>
          <p:blipFill>
            <a:blip r:embed="rId3" cstate="print"/>
            <a:srcRect t="22857" r="57367" b="31429"/>
            <a:stretch>
              <a:fillRect/>
            </a:stretch>
          </p:blipFill>
          <p:spPr bwMode="auto">
            <a:xfrm>
              <a:off x="7162800" y="1066800"/>
              <a:ext cx="914400" cy="537882"/>
            </a:xfrm>
            <a:prstGeom prst="rect">
              <a:avLst/>
            </a:prstGeom>
            <a:noFill/>
          </p:spPr>
        </p:pic>
      </p:grpSp>
      <p:sp>
        <p:nvSpPr>
          <p:cNvPr id="21" name="Rectangle 20"/>
          <p:cNvSpPr/>
          <p:nvPr/>
        </p:nvSpPr>
        <p:spPr>
          <a:xfrm>
            <a:off x="838200" y="2124075"/>
            <a:ext cx="5937459" cy="769441"/>
          </a:xfrm>
          <a:prstGeom prst="rect">
            <a:avLst/>
          </a:prstGeom>
        </p:spPr>
        <p:txBody>
          <a:bodyPr wrap="none">
            <a:spAutoFit/>
          </a:bodyPr>
          <a:lstStyle/>
          <a:p>
            <a:r>
              <a:rPr lang="en-US" sz="2800" dirty="0" smtClean="0"/>
              <a:t>Train on </a:t>
            </a:r>
            <a:r>
              <a:rPr lang="en-US" sz="4400" b="1" dirty="0" smtClean="0">
                <a:solidFill>
                  <a:srgbClr val="C00000"/>
                </a:solidFill>
              </a:rPr>
              <a:t>examined columns</a:t>
            </a:r>
            <a:endParaRPr lang="en-US" sz="2800" b="1" i="1" dirty="0">
              <a:solidFill>
                <a:srgbClr val="C00000"/>
              </a:solidFill>
            </a:endParaRPr>
          </a:p>
        </p:txBody>
      </p:sp>
      <p:grpSp>
        <p:nvGrpSpPr>
          <p:cNvPr id="3" name="Group 26"/>
          <p:cNvGrpSpPr/>
          <p:nvPr/>
        </p:nvGrpSpPr>
        <p:grpSpPr>
          <a:xfrm>
            <a:off x="4343400" y="2733675"/>
            <a:ext cx="4419600" cy="2929592"/>
            <a:chOff x="4343400" y="2057400"/>
            <a:chExt cx="4419600" cy="2929592"/>
          </a:xfrm>
        </p:grpSpPr>
        <p:sp>
          <p:nvSpPr>
            <p:cNvPr id="7" name="TextBox 6"/>
            <p:cNvSpPr txBox="1"/>
            <p:nvPr/>
          </p:nvSpPr>
          <p:spPr>
            <a:xfrm>
              <a:off x="4648200" y="3048000"/>
              <a:ext cx="1981200" cy="1938992"/>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p:txBody>
        </p:sp>
        <p:sp>
          <p:nvSpPr>
            <p:cNvPr id="20" name="TextBox 19"/>
            <p:cNvSpPr txBox="1"/>
            <p:nvPr/>
          </p:nvSpPr>
          <p:spPr>
            <a:xfrm>
              <a:off x="6781800" y="3048000"/>
              <a:ext cx="1981200" cy="1938992"/>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p:txBody>
        </p:sp>
        <p:cxnSp>
          <p:nvCxnSpPr>
            <p:cNvPr id="22" name="Straight Connector 21"/>
            <p:cNvCxnSpPr/>
            <p:nvPr/>
          </p:nvCxnSpPr>
          <p:spPr>
            <a:xfrm>
              <a:off x="4343400" y="2133600"/>
              <a:ext cx="990600" cy="8382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a:off x="6019800" y="2057400"/>
              <a:ext cx="1295400" cy="8382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sp>
        <p:nvSpPr>
          <p:cNvPr id="17" name="Title 1"/>
          <p:cNvSpPr txBox="1">
            <a:spLocks/>
          </p:cNvSpPr>
          <p:nvPr/>
        </p:nvSpPr>
        <p:spPr>
          <a:xfrm>
            <a:off x="457200" y="2746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Implications </a:t>
            </a:r>
            <a:r>
              <a:rPr lang="en-US" sz="3200" dirty="0" smtClean="0">
                <a:solidFill>
                  <a:srgbClr val="C00000"/>
                </a:solidFill>
              </a:rPr>
              <a:t>for </a:t>
            </a:r>
            <a:r>
              <a:rPr lang="en-US" sz="3200" dirty="0" smtClean="0">
                <a:solidFill>
                  <a:srgbClr val="C00000"/>
                </a:solidFill>
              </a:rPr>
              <a:t>Relevance Ranking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76600"/>
            <a:ext cx="7543800" cy="838200"/>
          </a:xfrm>
          <a:solidFill>
            <a:srgbClr val="FFC000"/>
          </a:solidFill>
        </p:spPr>
        <p:txBody>
          <a:bodyPr>
            <a:normAutofit/>
          </a:bodyPr>
          <a:lstStyle/>
          <a:p>
            <a:pPr>
              <a:buNone/>
            </a:pPr>
            <a:r>
              <a:rPr lang="en-US" dirty="0" smtClean="0"/>
              <a:t>P(</a:t>
            </a:r>
            <a:r>
              <a:rPr lang="en-US" i="1" dirty="0" smtClean="0"/>
              <a:t>C</a:t>
            </a:r>
            <a:r>
              <a:rPr lang="en-US" dirty="0" smtClean="0"/>
              <a:t>) = P(</a:t>
            </a:r>
            <a:r>
              <a:rPr lang="en-US" i="1" dirty="0" smtClean="0"/>
              <a:t>Relevance</a:t>
            </a:r>
            <a:r>
              <a:rPr lang="en-US" dirty="0" smtClean="0"/>
              <a:t>)∙P(</a:t>
            </a:r>
            <a:r>
              <a:rPr lang="en-US" i="1" dirty="0" smtClean="0"/>
              <a:t>Horizontal</a:t>
            </a:r>
            <a:r>
              <a:rPr lang="en-US" dirty="0" smtClean="0"/>
              <a:t>)∙P(</a:t>
            </a:r>
            <a:r>
              <a:rPr lang="en-US" i="1" dirty="0" smtClean="0"/>
              <a:t>Vertical</a:t>
            </a:r>
            <a:r>
              <a:rPr lang="en-US" dirty="0" smtClean="0"/>
              <a:t>) </a:t>
            </a:r>
            <a:endParaRPr lang="en-US" dirty="0"/>
          </a:p>
        </p:txBody>
      </p:sp>
      <p:sp>
        <p:nvSpPr>
          <p:cNvPr id="4" name="Slide Number Placeholder 3"/>
          <p:cNvSpPr>
            <a:spLocks noGrp="1"/>
          </p:cNvSpPr>
          <p:nvPr>
            <p:ph type="sldNum" sz="quarter" idx="12"/>
          </p:nvPr>
        </p:nvSpPr>
        <p:spPr/>
        <p:txBody>
          <a:bodyPr/>
          <a:lstStyle/>
          <a:p>
            <a:fld id="{445CF79B-28F0-4355-A377-8D8B32CFE33F}" type="slidenum">
              <a:rPr lang="en-US" smtClean="0"/>
              <a:pPr/>
              <a:t>11</a:t>
            </a:fld>
            <a:endParaRPr lang="en-US"/>
          </a:p>
        </p:txBody>
      </p:sp>
      <p:sp>
        <p:nvSpPr>
          <p:cNvPr id="5" name="Rectangle 4"/>
          <p:cNvSpPr/>
          <p:nvPr/>
        </p:nvSpPr>
        <p:spPr>
          <a:xfrm>
            <a:off x="533400" y="1905000"/>
            <a:ext cx="8305800" cy="1077218"/>
          </a:xfrm>
          <a:prstGeom prst="rect">
            <a:avLst/>
          </a:prstGeom>
          <a:noFill/>
        </p:spPr>
        <p:txBody>
          <a:bodyPr wrap="square">
            <a:spAutoFit/>
          </a:bodyPr>
          <a:lstStyle/>
          <a:p>
            <a:pPr>
              <a:buFont typeface="Arial" pitchFamily="34" charset="0"/>
              <a:buChar char="•"/>
            </a:pPr>
            <a:r>
              <a:rPr lang="en-US" sz="3200" dirty="0" smtClean="0"/>
              <a:t> better models of horizontal skipping bias and vertical position bias =&gt; better relevance model</a:t>
            </a:r>
            <a:endParaRPr lang="en-US" sz="3200" dirty="0"/>
          </a:p>
        </p:txBody>
      </p:sp>
      <p:sp>
        <p:nvSpPr>
          <p:cNvPr id="6" name="Title 1"/>
          <p:cNvSpPr txBox="1">
            <a:spLocks/>
          </p:cNvSpPr>
          <p:nvPr/>
        </p:nvSpPr>
        <p:spPr>
          <a:xfrm>
            <a:off x="419100" y="518319"/>
            <a:ext cx="8686800" cy="7921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Our </a:t>
            </a:r>
            <a:r>
              <a:rPr lang="en-US" sz="3200" dirty="0" smtClean="0">
                <a:solidFill>
                  <a:srgbClr val="C00000"/>
                </a:solidFill>
              </a:rPr>
              <a:t>Goal: Develop a unified generative model to account for positional bias and horizontal skipping </a:t>
            </a:r>
            <a:endParaRPr lang="en-US" sz="3200" dirty="0" smtClean="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382000" cy="4678363"/>
          </a:xfrm>
        </p:spPr>
        <p:txBody>
          <a:bodyPr/>
          <a:lstStyle/>
          <a:p>
            <a:r>
              <a:rPr lang="en-US" dirty="0" smtClean="0"/>
              <a:t>Several click models</a:t>
            </a:r>
          </a:p>
          <a:p>
            <a:pPr>
              <a:buNone/>
            </a:pPr>
            <a:r>
              <a:rPr lang="en-US" sz="1800" dirty="0" smtClean="0"/>
              <a:t>-- UBM </a:t>
            </a:r>
            <a:r>
              <a:rPr lang="en-US" sz="1800" dirty="0" smtClean="0">
                <a:solidFill>
                  <a:srgbClr val="0070C0"/>
                </a:solidFill>
              </a:rPr>
              <a:t>[</a:t>
            </a:r>
            <a:r>
              <a:rPr lang="en-US" sz="1800" dirty="0" err="1" smtClean="0">
                <a:solidFill>
                  <a:srgbClr val="0070C0"/>
                </a:solidFill>
              </a:rPr>
              <a:t>Dupret</a:t>
            </a:r>
            <a:r>
              <a:rPr lang="en-US" sz="1800" dirty="0" smtClean="0">
                <a:solidFill>
                  <a:srgbClr val="0070C0"/>
                </a:solidFill>
              </a:rPr>
              <a:t> SIGIR’08]</a:t>
            </a:r>
            <a:r>
              <a:rPr lang="en-US" sz="1800" dirty="0" smtClean="0"/>
              <a:t>, </a:t>
            </a:r>
          </a:p>
          <a:p>
            <a:pPr>
              <a:buNone/>
            </a:pPr>
            <a:r>
              <a:rPr lang="en-US" sz="1800" dirty="0" smtClean="0"/>
              <a:t>-- DBN </a:t>
            </a:r>
            <a:r>
              <a:rPr lang="en-US" sz="1800" dirty="0" smtClean="0">
                <a:solidFill>
                  <a:srgbClr val="0070C0"/>
                </a:solidFill>
              </a:rPr>
              <a:t>[</a:t>
            </a:r>
            <a:r>
              <a:rPr lang="en-US" sz="1800" dirty="0" err="1" smtClean="0">
                <a:solidFill>
                  <a:srgbClr val="0070C0"/>
                </a:solidFill>
              </a:rPr>
              <a:t>Chapelle</a:t>
            </a:r>
            <a:r>
              <a:rPr lang="en-US" sz="1800" dirty="0" smtClean="0">
                <a:solidFill>
                  <a:srgbClr val="0070C0"/>
                </a:solidFill>
              </a:rPr>
              <a:t> WWW’09]</a:t>
            </a:r>
            <a:r>
              <a:rPr lang="en-US" sz="1800" dirty="0" smtClean="0"/>
              <a:t>,</a:t>
            </a:r>
          </a:p>
          <a:p>
            <a:pPr>
              <a:buNone/>
            </a:pPr>
            <a:r>
              <a:rPr lang="en-US" sz="1800" dirty="0" smtClean="0"/>
              <a:t>-- BSS </a:t>
            </a:r>
            <a:r>
              <a:rPr lang="en-US" sz="1800" dirty="0" smtClean="0">
                <a:solidFill>
                  <a:srgbClr val="0070C0"/>
                </a:solidFill>
              </a:rPr>
              <a:t>[Wang WWW’13]</a:t>
            </a:r>
          </a:p>
          <a:p>
            <a:pPr>
              <a:buNone/>
            </a:pPr>
            <a:endParaRPr lang="en-US" sz="2800" dirty="0" smtClean="0"/>
          </a:p>
          <a:p>
            <a:r>
              <a:rPr lang="en-US" dirty="0" smtClean="0"/>
              <a:t>No existing click </a:t>
            </a:r>
            <a:r>
              <a:rPr lang="en-US" dirty="0" smtClean="0"/>
              <a:t>model is suitable: </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45CF79B-28F0-4355-A377-8D8B32CFE33F}" type="slidenum">
              <a:rPr lang="en-US" smtClean="0"/>
              <a:pPr/>
              <a:t>12</a:t>
            </a:fld>
            <a:endParaRPr lang="en-US"/>
          </a:p>
        </p:txBody>
      </p:sp>
      <p:sp>
        <p:nvSpPr>
          <p:cNvPr id="6" name="Rectangle 5"/>
          <p:cNvSpPr/>
          <p:nvPr/>
        </p:nvSpPr>
        <p:spPr>
          <a:xfrm>
            <a:off x="685800" y="4267200"/>
            <a:ext cx="7772400" cy="646331"/>
          </a:xfrm>
          <a:prstGeom prst="rect">
            <a:avLst/>
          </a:prstGeom>
          <a:solidFill>
            <a:srgbClr val="FFC000"/>
          </a:solidFill>
        </p:spPr>
        <p:txBody>
          <a:bodyPr wrap="square">
            <a:spAutoFit/>
          </a:bodyPr>
          <a:lstStyle/>
          <a:p>
            <a:r>
              <a:rPr lang="en-US" sz="2400" dirty="0" smtClean="0"/>
              <a:t>1. </a:t>
            </a:r>
            <a:r>
              <a:rPr lang="en-US" sz="2800" b="1" i="1" dirty="0" smtClean="0">
                <a:solidFill>
                  <a:srgbClr val="C00000"/>
                </a:solidFill>
              </a:rPr>
              <a:t>horizontal skipping behavior </a:t>
            </a:r>
            <a:r>
              <a:rPr lang="en-US" sz="2400" dirty="0" smtClean="0"/>
              <a:t>is </a:t>
            </a:r>
            <a:r>
              <a:rPr lang="en-US" sz="3600" b="1" i="1" dirty="0">
                <a:solidFill>
                  <a:srgbClr val="C00000"/>
                </a:solidFill>
              </a:rPr>
              <a:t>n</a:t>
            </a:r>
            <a:r>
              <a:rPr lang="en-US" sz="3600" b="1" i="1" dirty="0" smtClean="0">
                <a:solidFill>
                  <a:srgbClr val="C00000"/>
                </a:solidFill>
              </a:rPr>
              <a:t>ot modeled</a:t>
            </a:r>
            <a:endParaRPr lang="en-US" sz="2800" b="1" i="1" dirty="0">
              <a:solidFill>
                <a:srgbClr val="C00000"/>
              </a:solidFill>
            </a:endParaRPr>
          </a:p>
        </p:txBody>
      </p:sp>
      <p:sp>
        <p:nvSpPr>
          <p:cNvPr id="7" name="Rectangle 6"/>
          <p:cNvSpPr/>
          <p:nvPr/>
        </p:nvSpPr>
        <p:spPr>
          <a:xfrm>
            <a:off x="685800" y="5334000"/>
            <a:ext cx="8153400" cy="1077218"/>
          </a:xfrm>
          <a:prstGeom prst="rect">
            <a:avLst/>
          </a:prstGeom>
          <a:solidFill>
            <a:srgbClr val="FFC000"/>
          </a:solidFill>
        </p:spPr>
        <p:txBody>
          <a:bodyPr wrap="square">
            <a:spAutoFit/>
          </a:bodyPr>
          <a:lstStyle/>
          <a:p>
            <a:r>
              <a:rPr lang="en-US" sz="2400" dirty="0" smtClean="0"/>
              <a:t>2. </a:t>
            </a:r>
            <a:r>
              <a:rPr lang="en-US" sz="3200" b="1" i="1" dirty="0" smtClean="0">
                <a:solidFill>
                  <a:srgbClr val="C00000"/>
                </a:solidFill>
              </a:rPr>
              <a:t>not content-aware. </a:t>
            </a:r>
            <a:r>
              <a:rPr lang="en-US" sz="2400" dirty="0" smtClean="0"/>
              <a:t>They can’t handle </a:t>
            </a:r>
            <a:r>
              <a:rPr lang="en-US" sz="4000" b="1" i="1" dirty="0" smtClean="0">
                <a:solidFill>
                  <a:srgbClr val="C00000"/>
                </a:solidFill>
              </a:rPr>
              <a:t>unseen</a:t>
            </a:r>
            <a:r>
              <a:rPr lang="en-US" sz="2400" dirty="0" smtClean="0"/>
              <a:t> prefix-query pairs (67.4% in PC and 60.5% in </a:t>
            </a:r>
            <a:r>
              <a:rPr lang="en-US" sz="2400" dirty="0" err="1" smtClean="0"/>
              <a:t>iPhone</a:t>
            </a:r>
            <a:r>
              <a:rPr lang="en-US" sz="2400" dirty="0" smtClean="0"/>
              <a:t> 5).</a:t>
            </a:r>
            <a:endParaRPr lang="en-US" sz="2800" b="1" i="1" dirty="0">
              <a:solidFill>
                <a:srgbClr val="C00000"/>
              </a:solidFill>
            </a:endParaRPr>
          </a:p>
        </p:txBody>
      </p:sp>
      <p:sp>
        <p:nvSpPr>
          <p:cNvPr id="8" name="Title 1"/>
          <p:cNvSpPr txBox="1">
            <a:spLocks/>
          </p:cNvSpPr>
          <p:nvPr/>
        </p:nvSpPr>
        <p:spPr>
          <a:xfrm>
            <a:off x="457200" y="556419"/>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Starting point: </a:t>
            </a:r>
            <a:r>
              <a:rPr lang="en-US" sz="3200" dirty="0" smtClean="0">
                <a:solidFill>
                  <a:srgbClr val="C00000"/>
                </a:solidFill>
              </a:rPr>
              <a:t>Existing </a:t>
            </a:r>
            <a:r>
              <a:rPr lang="en-US" sz="3200" dirty="0" smtClean="0">
                <a:solidFill>
                  <a:srgbClr val="C00000"/>
                </a:solidFill>
              </a:rPr>
              <a:t>Click Models </a:t>
            </a:r>
            <a:r>
              <a:rPr lang="en-US" sz="3200" dirty="0" smtClean="0">
                <a:solidFill>
                  <a:srgbClr val="C00000"/>
                </a:solidFill>
              </a:rPr>
              <a:t>fo</a:t>
            </a:r>
            <a:r>
              <a:rPr lang="en-US" sz="3200" dirty="0" smtClean="0">
                <a:solidFill>
                  <a:srgbClr val="C00000"/>
                </a:solidFill>
              </a:rPr>
              <a:t>r document retrieval </a:t>
            </a:r>
            <a:endParaRPr lang="en-US" sz="3200" dirty="0" smtClean="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p:cNvPicPr>
            <a:picLocks noChangeAspect="1" noChangeArrowheads="1"/>
          </p:cNvPicPr>
          <p:nvPr/>
        </p:nvPicPr>
        <p:blipFill>
          <a:blip r:embed="rId3" cstate="print">
            <a:lum contrast="40000"/>
          </a:blip>
          <a:srcRect/>
          <a:stretch>
            <a:fillRect/>
          </a:stretch>
        </p:blipFill>
        <p:spPr bwMode="auto">
          <a:xfrm>
            <a:off x="1524000" y="2057400"/>
            <a:ext cx="6172200" cy="38100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7C7ED3D2-640F-412C-9D78-26A11B60C604}" type="slidenum">
              <a:rPr lang="en-US" smtClean="0"/>
              <a:pPr/>
              <a:t>13</a:t>
            </a:fld>
            <a:endParaRPr lang="en-US" dirty="0"/>
          </a:p>
        </p:txBody>
      </p:sp>
      <p:sp>
        <p:nvSpPr>
          <p:cNvPr id="18" name="Rectangle 17"/>
          <p:cNvSpPr/>
          <p:nvPr/>
        </p:nvSpPr>
        <p:spPr>
          <a:xfrm>
            <a:off x="4495800" y="1371600"/>
            <a:ext cx="4648200" cy="369332"/>
          </a:xfrm>
          <a:prstGeom prst="rect">
            <a:avLst/>
          </a:prstGeom>
          <a:noFill/>
        </p:spPr>
        <p:txBody>
          <a:bodyPr wrap="square">
            <a:spAutoFit/>
          </a:bodyPr>
          <a:lstStyle/>
          <a:p>
            <a:endParaRPr lang="en-US" dirty="0"/>
          </a:p>
        </p:txBody>
      </p:sp>
      <p:grpSp>
        <p:nvGrpSpPr>
          <p:cNvPr id="2" name="Group 35"/>
          <p:cNvGrpSpPr/>
          <p:nvPr/>
        </p:nvGrpSpPr>
        <p:grpSpPr>
          <a:xfrm>
            <a:off x="304800" y="833735"/>
            <a:ext cx="6400800" cy="1452265"/>
            <a:chOff x="304800" y="1062335"/>
            <a:chExt cx="6400800" cy="1452265"/>
          </a:xfrm>
        </p:grpSpPr>
        <p:sp>
          <p:nvSpPr>
            <p:cNvPr id="23" name="Rectangle 22"/>
            <p:cNvSpPr/>
            <p:nvPr/>
          </p:nvSpPr>
          <p:spPr>
            <a:xfrm>
              <a:off x="304800" y="1062335"/>
              <a:ext cx="5638800" cy="461665"/>
            </a:xfrm>
            <a:prstGeom prst="rect">
              <a:avLst/>
            </a:prstGeom>
            <a:noFill/>
            <a:ln w="25400">
              <a:solidFill>
                <a:srgbClr val="0070C0"/>
              </a:solidFill>
            </a:ln>
          </p:spPr>
          <p:txBody>
            <a:bodyPr wrap="square">
              <a:spAutoFit/>
            </a:bodyPr>
            <a:lstStyle/>
            <a:p>
              <a:pPr marL="342900" indent="-342900"/>
              <a:r>
                <a:rPr lang="en-US" sz="2400" dirty="0" smtClean="0"/>
                <a:t>H Model: Horizontal Skipping Behavior</a:t>
              </a:r>
            </a:p>
          </p:txBody>
        </p:sp>
        <p:cxnSp>
          <p:nvCxnSpPr>
            <p:cNvPr id="24" name="Straight Connector 23"/>
            <p:cNvCxnSpPr/>
            <p:nvPr/>
          </p:nvCxnSpPr>
          <p:spPr>
            <a:xfrm>
              <a:off x="1600200" y="1600200"/>
              <a:ext cx="6858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a:off x="2209800" y="1600200"/>
              <a:ext cx="6858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29" name="Straight Connector 28"/>
            <p:cNvCxnSpPr/>
            <p:nvPr/>
          </p:nvCxnSpPr>
          <p:spPr>
            <a:xfrm>
              <a:off x="2895600" y="1600200"/>
              <a:ext cx="914400" cy="9144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p:nvCxnSpPr>
          <p:spPr>
            <a:xfrm>
              <a:off x="4648200" y="1600200"/>
              <a:ext cx="6858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33" name="Straight Connector 32"/>
            <p:cNvCxnSpPr/>
            <p:nvPr/>
          </p:nvCxnSpPr>
          <p:spPr>
            <a:xfrm>
              <a:off x="5334000" y="1600200"/>
              <a:ext cx="6858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34" name="Straight Connector 33"/>
            <p:cNvCxnSpPr/>
            <p:nvPr/>
          </p:nvCxnSpPr>
          <p:spPr>
            <a:xfrm>
              <a:off x="5943600" y="1600200"/>
              <a:ext cx="7620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grpSp>
      <p:grpSp>
        <p:nvGrpSpPr>
          <p:cNvPr id="3" name="Group 84"/>
          <p:cNvGrpSpPr/>
          <p:nvPr/>
        </p:nvGrpSpPr>
        <p:grpSpPr>
          <a:xfrm>
            <a:off x="228600" y="1295400"/>
            <a:ext cx="8763000" cy="2971800"/>
            <a:chOff x="228600" y="2057400"/>
            <a:chExt cx="8763000" cy="2971800"/>
          </a:xfrm>
        </p:grpSpPr>
        <p:grpSp>
          <p:nvGrpSpPr>
            <p:cNvPr id="4" name="Group 60"/>
            <p:cNvGrpSpPr/>
            <p:nvPr/>
          </p:nvGrpSpPr>
          <p:grpSpPr>
            <a:xfrm>
              <a:off x="228600" y="2057400"/>
              <a:ext cx="7924800" cy="2971800"/>
              <a:chOff x="228600" y="1295400"/>
              <a:chExt cx="7924800" cy="2971800"/>
            </a:xfrm>
          </p:grpSpPr>
          <p:sp>
            <p:nvSpPr>
              <p:cNvPr id="49" name="Rectangle 48"/>
              <p:cNvSpPr/>
              <p:nvPr/>
            </p:nvSpPr>
            <p:spPr>
              <a:xfrm>
                <a:off x="228600" y="1295400"/>
                <a:ext cx="4114800" cy="461665"/>
              </a:xfrm>
              <a:prstGeom prst="rect">
                <a:avLst/>
              </a:prstGeom>
              <a:noFill/>
              <a:ln w="25400">
                <a:solidFill>
                  <a:srgbClr val="C00000"/>
                </a:solidFill>
              </a:ln>
            </p:spPr>
            <p:txBody>
              <a:bodyPr wrap="square">
                <a:spAutoFit/>
              </a:bodyPr>
              <a:lstStyle/>
              <a:p>
                <a:pPr marL="342900" indent="-342900"/>
                <a:r>
                  <a:rPr lang="en-US" sz="2400" dirty="0" smtClean="0"/>
                  <a:t>D Model: Vertical Position Bias</a:t>
                </a:r>
              </a:p>
            </p:txBody>
          </p:sp>
          <p:cxnSp>
            <p:nvCxnSpPr>
              <p:cNvPr id="50" name="Straight Connector 49"/>
              <p:cNvCxnSpPr>
                <a:stCxn id="18" idx="2"/>
                <a:endCxn id="59" idx="7"/>
              </p:cNvCxnSpPr>
              <p:nvPr/>
            </p:nvCxnSpPr>
            <p:spPr>
              <a:xfrm flipH="1">
                <a:off x="4679763" y="1740932"/>
                <a:ext cx="2140137" cy="2266105"/>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53" name="Rectangle 52"/>
              <p:cNvSpPr/>
              <p:nvPr/>
            </p:nvSpPr>
            <p:spPr>
              <a:xfrm>
                <a:off x="5181600" y="1295400"/>
                <a:ext cx="2971800" cy="400110"/>
              </a:xfrm>
              <a:prstGeom prst="rect">
                <a:avLst/>
              </a:prstGeom>
              <a:noFill/>
              <a:ln w="25400">
                <a:solidFill>
                  <a:srgbClr val="C00000"/>
                </a:solidFill>
              </a:ln>
            </p:spPr>
            <p:txBody>
              <a:bodyPr wrap="square">
                <a:spAutoFit/>
              </a:bodyPr>
              <a:lstStyle/>
              <a:p>
                <a:r>
                  <a:rPr lang="en-US" sz="2000" i="1" dirty="0" smtClean="0"/>
                  <a:t>D</a:t>
                </a:r>
                <a:r>
                  <a:rPr lang="en-US" sz="2000" i="1" baseline="-25000" dirty="0" smtClean="0"/>
                  <a:t>i</a:t>
                </a:r>
                <a:r>
                  <a:rPr lang="en-US" sz="2000" dirty="0" smtClean="0"/>
                  <a:t> = </a:t>
                </a:r>
                <a:r>
                  <a:rPr lang="en-US" sz="2000" i="1" dirty="0" smtClean="0"/>
                  <a:t>j</a:t>
                </a:r>
                <a:r>
                  <a:rPr lang="en-US" sz="2000" dirty="0" smtClean="0"/>
                  <a:t>: examine to depth </a:t>
                </a:r>
                <a:r>
                  <a:rPr lang="en-US" sz="2000" i="1" dirty="0" smtClean="0"/>
                  <a:t>j</a:t>
                </a:r>
                <a:endParaRPr lang="en-US" sz="3200" i="1" dirty="0" smtClean="0"/>
              </a:p>
            </p:txBody>
          </p:sp>
          <p:sp>
            <p:nvSpPr>
              <p:cNvPr id="57" name="Oval 56"/>
              <p:cNvSpPr/>
              <p:nvPr/>
            </p:nvSpPr>
            <p:spPr>
              <a:xfrm>
                <a:off x="4419601" y="3048001"/>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419600" y="35052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19600" y="39624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Picture 5"/>
            <p:cNvPicPr>
              <a:picLocks noChangeAspect="1" noChangeArrowheads="1"/>
            </p:cNvPicPr>
            <p:nvPr/>
          </p:nvPicPr>
          <p:blipFill>
            <a:blip r:embed="rId4" cstate="print"/>
            <a:srcRect/>
            <a:stretch>
              <a:fillRect/>
            </a:stretch>
          </p:blipFill>
          <p:spPr bwMode="auto">
            <a:xfrm>
              <a:off x="6629400" y="2743201"/>
              <a:ext cx="2362200" cy="587404"/>
            </a:xfrm>
            <a:prstGeom prst="rect">
              <a:avLst/>
            </a:prstGeom>
            <a:noFill/>
            <a:ln w="25400">
              <a:solidFill>
                <a:srgbClr val="C00000"/>
              </a:solidFill>
              <a:miter lim="800000"/>
              <a:headEnd/>
              <a:tailEnd/>
            </a:ln>
            <a:effectLst/>
          </p:spPr>
        </p:pic>
      </p:grpSp>
      <p:grpSp>
        <p:nvGrpSpPr>
          <p:cNvPr id="5" name="Group 90"/>
          <p:cNvGrpSpPr/>
          <p:nvPr/>
        </p:nvGrpSpPr>
        <p:grpSpPr>
          <a:xfrm>
            <a:off x="304800" y="762000"/>
            <a:ext cx="8153400" cy="3505200"/>
            <a:chOff x="304800" y="1219200"/>
            <a:chExt cx="8153400" cy="3505200"/>
          </a:xfrm>
        </p:grpSpPr>
        <p:grpSp>
          <p:nvGrpSpPr>
            <p:cNvPr id="6" name="Group 86"/>
            <p:cNvGrpSpPr/>
            <p:nvPr/>
          </p:nvGrpSpPr>
          <p:grpSpPr>
            <a:xfrm>
              <a:off x="304800" y="1219200"/>
              <a:ext cx="8153400" cy="3200400"/>
              <a:chOff x="304800" y="1219200"/>
              <a:chExt cx="8153400" cy="3200400"/>
            </a:xfrm>
          </p:grpSpPr>
          <p:grpSp>
            <p:nvGrpSpPr>
              <p:cNvPr id="7" name="Group 78"/>
              <p:cNvGrpSpPr/>
              <p:nvPr/>
            </p:nvGrpSpPr>
            <p:grpSpPr>
              <a:xfrm>
                <a:off x="304800" y="1219200"/>
                <a:ext cx="8153400" cy="3200400"/>
                <a:chOff x="304800" y="1676400"/>
                <a:chExt cx="8153400" cy="3200400"/>
              </a:xfrm>
            </p:grpSpPr>
            <p:sp>
              <p:nvSpPr>
                <p:cNvPr id="74" name="Rectangle 73"/>
                <p:cNvSpPr/>
                <p:nvPr/>
              </p:nvSpPr>
              <p:spPr>
                <a:xfrm>
                  <a:off x="304800" y="1676400"/>
                  <a:ext cx="2895600" cy="461665"/>
                </a:xfrm>
                <a:prstGeom prst="rect">
                  <a:avLst/>
                </a:prstGeom>
                <a:noFill/>
                <a:ln w="25400">
                  <a:solidFill>
                    <a:schemeClr val="tx1"/>
                  </a:solidFill>
                </a:ln>
              </p:spPr>
              <p:txBody>
                <a:bodyPr wrap="square">
                  <a:spAutoFit/>
                </a:bodyPr>
                <a:lstStyle/>
                <a:p>
                  <a:pPr marL="342900" indent="-342900"/>
                  <a:r>
                    <a:rPr lang="en-US" sz="2400" dirty="0" smtClean="0"/>
                    <a:t>C Model: Relevance</a:t>
                  </a:r>
                </a:p>
              </p:txBody>
            </p:sp>
            <p:sp>
              <p:nvSpPr>
                <p:cNvPr id="75" name="Rectangle 74"/>
                <p:cNvSpPr/>
                <p:nvPr/>
              </p:nvSpPr>
              <p:spPr>
                <a:xfrm>
                  <a:off x="4724400" y="1676400"/>
                  <a:ext cx="3733800" cy="400110"/>
                </a:xfrm>
                <a:prstGeom prst="rect">
                  <a:avLst/>
                </a:prstGeom>
                <a:noFill/>
                <a:ln w="25400">
                  <a:solidFill>
                    <a:schemeClr val="tx1"/>
                  </a:solidFill>
                </a:ln>
              </p:spPr>
              <p:txBody>
                <a:bodyPr wrap="square">
                  <a:spAutoFit/>
                </a:bodyPr>
                <a:lstStyle/>
                <a:p>
                  <a:r>
                    <a:rPr lang="en-US" sz="2000" i="1" dirty="0" err="1" smtClean="0"/>
                    <a:t>C</a:t>
                  </a:r>
                  <a:r>
                    <a:rPr lang="en-US" sz="2000" i="1" baseline="-25000" dirty="0" err="1" smtClean="0"/>
                    <a:t>i,j</a:t>
                  </a:r>
                  <a:r>
                    <a:rPr lang="en-US" sz="2000" dirty="0" smtClean="0"/>
                    <a:t> = </a:t>
                  </a:r>
                  <a:r>
                    <a:rPr lang="en-US" sz="2000" i="1" dirty="0" smtClean="0"/>
                    <a:t>1</a:t>
                  </a:r>
                  <a:r>
                    <a:rPr lang="en-US" sz="2000" dirty="0" smtClean="0"/>
                    <a:t>: a click at  position (</a:t>
                  </a:r>
                  <a:r>
                    <a:rPr lang="en-US" sz="2000" i="1" dirty="0" err="1" smtClean="0"/>
                    <a:t>i,j</a:t>
                  </a:r>
                  <a:r>
                    <a:rPr lang="en-US" sz="2000" i="1" dirty="0" smtClean="0"/>
                    <a:t>)</a:t>
                  </a:r>
                  <a:endParaRPr lang="en-US" sz="3200" i="1" dirty="0" smtClean="0"/>
                </a:p>
              </p:txBody>
            </p:sp>
            <p:cxnSp>
              <p:nvCxnSpPr>
                <p:cNvPr id="76" name="Straight Connector 75"/>
                <p:cNvCxnSpPr/>
                <p:nvPr/>
              </p:nvCxnSpPr>
              <p:spPr>
                <a:xfrm flipH="1">
                  <a:off x="6934200" y="2133600"/>
                  <a:ext cx="990601" cy="2743200"/>
                </a:xfrm>
                <a:prstGeom prst="line">
                  <a:avLst/>
                </a:prstGeom>
                <a:ln>
                  <a:solidFill>
                    <a:schemeClr val="tx1"/>
                  </a:solidFill>
                  <a:tailEnd type="triangle" w="lg"/>
                </a:ln>
              </p:spPr>
              <p:style>
                <a:lnRef idx="2">
                  <a:schemeClr val="accent6"/>
                </a:lnRef>
                <a:fillRef idx="0">
                  <a:schemeClr val="accent6"/>
                </a:fillRef>
                <a:effectRef idx="1">
                  <a:schemeClr val="accent6"/>
                </a:effectRef>
                <a:fontRef idx="minor">
                  <a:schemeClr val="tx1"/>
                </a:fontRef>
              </p:style>
            </p:cxnSp>
          </p:grpSp>
          <p:pic>
            <p:nvPicPr>
              <p:cNvPr id="86" name="Picture 6"/>
              <p:cNvPicPr>
                <a:picLocks noChangeAspect="1" noChangeArrowheads="1"/>
              </p:cNvPicPr>
              <p:nvPr/>
            </p:nvPicPr>
            <p:blipFill>
              <a:blip r:embed="rId5" cstate="print"/>
              <a:srcRect/>
              <a:stretch>
                <a:fillRect/>
              </a:stretch>
            </p:blipFill>
            <p:spPr bwMode="auto">
              <a:xfrm>
                <a:off x="3048000" y="1828801"/>
                <a:ext cx="4572000" cy="371780"/>
              </a:xfrm>
              <a:prstGeom prst="rect">
                <a:avLst/>
              </a:prstGeom>
              <a:noFill/>
              <a:ln w="25400">
                <a:solidFill>
                  <a:schemeClr val="tx1"/>
                </a:solidFill>
                <a:miter lim="800000"/>
                <a:headEnd/>
                <a:tailEnd/>
              </a:ln>
              <a:effectLst/>
            </p:spPr>
          </p:pic>
        </p:grpSp>
        <p:pic>
          <p:nvPicPr>
            <p:cNvPr id="90" name="Picture 7"/>
            <p:cNvPicPr>
              <a:picLocks noChangeAspect="1" noChangeArrowheads="1"/>
            </p:cNvPicPr>
            <p:nvPr/>
          </p:nvPicPr>
          <p:blipFill>
            <a:blip r:embed="rId6" cstate="print"/>
            <a:srcRect r="23810" b="8571"/>
            <a:stretch>
              <a:fillRect/>
            </a:stretch>
          </p:blipFill>
          <p:spPr bwMode="auto">
            <a:xfrm>
              <a:off x="6477000" y="4419600"/>
              <a:ext cx="609600" cy="304800"/>
            </a:xfrm>
            <a:prstGeom prst="rect">
              <a:avLst/>
            </a:prstGeom>
            <a:noFill/>
            <a:ln w="9525">
              <a:noFill/>
              <a:miter lim="800000"/>
              <a:headEnd/>
              <a:tailEnd/>
            </a:ln>
          </p:spPr>
        </p:pic>
      </p:grpSp>
      <p:sp>
        <p:nvSpPr>
          <p:cNvPr id="40" name="Title 1"/>
          <p:cNvSpPr txBox="1">
            <a:spLocks/>
          </p:cNvSpPr>
          <p:nvPr/>
        </p:nvSpPr>
        <p:spPr>
          <a:xfrm>
            <a:off x="457200" y="122238"/>
            <a:ext cx="8534400" cy="6397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New Model: Two-Dimensional </a:t>
            </a:r>
            <a:r>
              <a:rPr lang="en-US" sz="3200" dirty="0" smtClean="0">
                <a:solidFill>
                  <a:srgbClr val="C00000"/>
                </a:solidFill>
              </a:rPr>
              <a:t>Click Model (TDCM)</a:t>
            </a:r>
          </a:p>
        </p:txBody>
      </p:sp>
      <p:grpSp>
        <p:nvGrpSpPr>
          <p:cNvPr id="8" name="Group 43"/>
          <p:cNvGrpSpPr/>
          <p:nvPr/>
        </p:nvGrpSpPr>
        <p:grpSpPr>
          <a:xfrm>
            <a:off x="457200" y="609600"/>
            <a:ext cx="8534400" cy="2209800"/>
            <a:chOff x="457200" y="609600"/>
            <a:chExt cx="8534400" cy="2209800"/>
          </a:xfrm>
        </p:grpSpPr>
        <p:grpSp>
          <p:nvGrpSpPr>
            <p:cNvPr id="9" name="Group 82"/>
            <p:cNvGrpSpPr/>
            <p:nvPr/>
          </p:nvGrpSpPr>
          <p:grpSpPr>
            <a:xfrm>
              <a:off x="2819400" y="990600"/>
              <a:ext cx="6172200" cy="1828800"/>
              <a:chOff x="2819400" y="990600"/>
              <a:chExt cx="6172200" cy="1828800"/>
            </a:xfrm>
          </p:grpSpPr>
          <p:grpSp>
            <p:nvGrpSpPr>
              <p:cNvPr id="10" name="Group 46"/>
              <p:cNvGrpSpPr/>
              <p:nvPr/>
            </p:nvGrpSpPr>
            <p:grpSpPr>
              <a:xfrm>
                <a:off x="5152568" y="990600"/>
                <a:ext cx="3839032" cy="1828800"/>
                <a:chOff x="5152568" y="990600"/>
                <a:chExt cx="3839032" cy="1828800"/>
              </a:xfrm>
            </p:grpSpPr>
            <p:sp>
              <p:nvSpPr>
                <p:cNvPr id="38" name="Rectangle 37"/>
                <p:cNvSpPr/>
                <p:nvPr/>
              </p:nvSpPr>
              <p:spPr>
                <a:xfrm>
                  <a:off x="6019800" y="990600"/>
                  <a:ext cx="2971800" cy="707886"/>
                </a:xfrm>
                <a:prstGeom prst="rect">
                  <a:avLst/>
                </a:prstGeom>
                <a:noFill/>
                <a:ln w="25400">
                  <a:solidFill>
                    <a:srgbClr val="0070C0"/>
                  </a:solidFill>
                </a:ln>
              </p:spPr>
              <p:txBody>
                <a:bodyPr wrap="square">
                  <a:spAutoFit/>
                </a:bodyPr>
                <a:lstStyle/>
                <a:p>
                  <a:r>
                    <a:rPr lang="en-US" sz="2000" i="1" dirty="0" smtClean="0"/>
                    <a:t>H</a:t>
                  </a:r>
                  <a:r>
                    <a:rPr lang="en-US" sz="2000" i="1" baseline="-25000" dirty="0" smtClean="0"/>
                    <a:t>i</a:t>
                  </a:r>
                  <a:r>
                    <a:rPr lang="en-US" sz="2000" dirty="0" smtClean="0"/>
                    <a:t>=1: stop and examine</a:t>
                  </a:r>
                </a:p>
                <a:p>
                  <a:r>
                    <a:rPr lang="en-US" sz="2000" i="1" dirty="0" smtClean="0"/>
                    <a:t>H</a:t>
                  </a:r>
                  <a:r>
                    <a:rPr lang="en-US" sz="2000" i="1" baseline="-25000" dirty="0" smtClean="0"/>
                    <a:t>i</a:t>
                  </a:r>
                  <a:r>
                    <a:rPr lang="en-US" sz="2000" dirty="0" smtClean="0"/>
                    <a:t>=0: skip</a:t>
                  </a:r>
                </a:p>
              </p:txBody>
            </p:sp>
            <p:cxnSp>
              <p:nvCxnSpPr>
                <p:cNvPr id="39" name="Straight Connector 38"/>
                <p:cNvCxnSpPr/>
                <p:nvPr/>
              </p:nvCxnSpPr>
              <p:spPr>
                <a:xfrm flipH="1">
                  <a:off x="5410200" y="1600200"/>
                  <a:ext cx="1143000" cy="8382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flipH="1">
                  <a:off x="6858000" y="1371600"/>
                  <a:ext cx="838200" cy="10668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pic>
              <p:nvPicPr>
                <p:cNvPr id="45" name="Picture 6" descr="http://images.colourbox.com/thumb_COLOURBOX1930370.jpg"/>
                <p:cNvPicPr>
                  <a:picLocks noChangeAspect="1" noChangeArrowheads="1"/>
                </p:cNvPicPr>
                <p:nvPr/>
              </p:nvPicPr>
              <p:blipFill>
                <a:blip r:embed="rId7" cstate="print"/>
                <a:srcRect t="22857" r="57367" b="31429"/>
                <a:stretch>
                  <a:fillRect/>
                </a:stretch>
              </p:blipFill>
              <p:spPr bwMode="auto">
                <a:xfrm>
                  <a:off x="6675119" y="2590800"/>
                  <a:ext cx="259081" cy="152400"/>
                </a:xfrm>
                <a:prstGeom prst="rect">
                  <a:avLst/>
                </a:prstGeom>
                <a:noFill/>
              </p:spPr>
            </p:pic>
            <p:pic>
              <p:nvPicPr>
                <p:cNvPr id="46" name="Picture 2" descr="http://images.colourbox.com/thumb_COLOURBOX1930370.jpg"/>
                <p:cNvPicPr>
                  <a:picLocks noChangeAspect="1" noChangeArrowheads="1"/>
                </p:cNvPicPr>
                <p:nvPr/>
              </p:nvPicPr>
              <p:blipFill>
                <a:blip r:embed="rId8" cstate="print"/>
                <a:srcRect l="57680" t="18286" b="28889"/>
                <a:stretch>
                  <a:fillRect/>
                </a:stretch>
              </p:blipFill>
              <p:spPr bwMode="auto">
                <a:xfrm>
                  <a:off x="5152568" y="2590800"/>
                  <a:ext cx="333832" cy="228600"/>
                </a:xfrm>
                <a:prstGeom prst="rect">
                  <a:avLst/>
                </a:prstGeom>
                <a:noFill/>
              </p:spPr>
            </p:pic>
          </p:grpSp>
          <p:pic>
            <p:nvPicPr>
              <p:cNvPr id="82" name="Picture 2"/>
              <p:cNvPicPr>
                <a:picLocks noChangeAspect="1" noChangeArrowheads="1"/>
              </p:cNvPicPr>
              <p:nvPr/>
            </p:nvPicPr>
            <p:blipFill>
              <a:blip r:embed="rId9" cstate="print"/>
              <a:srcRect/>
              <a:stretch>
                <a:fillRect/>
              </a:stretch>
            </p:blipFill>
            <p:spPr bwMode="auto">
              <a:xfrm>
                <a:off x="2819400" y="1219200"/>
                <a:ext cx="2514600" cy="360680"/>
              </a:xfrm>
              <a:prstGeom prst="rect">
                <a:avLst/>
              </a:prstGeom>
              <a:noFill/>
              <a:ln w="25400">
                <a:solidFill>
                  <a:srgbClr val="0070C0"/>
                </a:solidFill>
                <a:miter lim="800000"/>
                <a:headEnd/>
                <a:tailEnd/>
              </a:ln>
              <a:effectLst/>
            </p:spPr>
          </p:pic>
        </p:grpSp>
        <p:sp>
          <p:nvSpPr>
            <p:cNvPr id="43" name="Rectangle 42"/>
            <p:cNvSpPr/>
            <p:nvPr/>
          </p:nvSpPr>
          <p:spPr>
            <a:xfrm>
              <a:off x="457200" y="609600"/>
              <a:ext cx="2209800" cy="1323439"/>
            </a:xfrm>
            <a:prstGeom prst="rect">
              <a:avLst/>
            </a:prstGeom>
            <a:noFill/>
            <a:ln w="25400">
              <a:solidFill>
                <a:srgbClr val="0070C0"/>
              </a:solidFill>
            </a:ln>
          </p:spPr>
          <p:txBody>
            <a:bodyPr wrap="square">
              <a:spAutoFit/>
            </a:bodyPr>
            <a:lstStyle/>
            <a:p>
              <a:pPr marL="342900" indent="-342900"/>
              <a:r>
                <a:rPr lang="en-US" sz="2000" dirty="0" smtClean="0"/>
                <a:t>Features:</a:t>
              </a:r>
            </a:p>
            <a:p>
              <a:pPr marL="342900" indent="-342900"/>
              <a:r>
                <a:rPr lang="en-US" sz="2000" dirty="0" smtClean="0"/>
                <a:t>Typing speed</a:t>
              </a:r>
            </a:p>
            <a:p>
              <a:pPr marL="342900" indent="-342900"/>
              <a:r>
                <a:rPr lang="en-US" sz="2000" dirty="0" err="1" smtClean="0"/>
                <a:t>isWordBoundary</a:t>
              </a:r>
              <a:endParaRPr lang="en-US" sz="2000" dirty="0" smtClean="0"/>
            </a:p>
            <a:p>
              <a:pPr marL="342900" indent="-342900"/>
              <a:r>
                <a:rPr lang="en-US" sz="2000" dirty="0" smtClean="0"/>
                <a:t>Current position</a:t>
              </a:r>
            </a:p>
          </p:txBody>
        </p:sp>
      </p:grpSp>
    </p:spTree>
    <p:extLst>
      <p:ext uri="{BB962C8B-B14F-4D97-AF65-F5344CB8AC3E}">
        <p14:creationId xmlns:p14="http://schemas.microsoft.com/office/powerpoint/2010/main" val="41984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p:cNvPicPr>
            <a:picLocks noChangeAspect="1" noChangeArrowheads="1"/>
          </p:cNvPicPr>
          <p:nvPr/>
        </p:nvPicPr>
        <p:blipFill>
          <a:blip r:embed="rId2" cstate="print">
            <a:lum contrast="40000"/>
          </a:blip>
          <a:srcRect/>
          <a:stretch>
            <a:fillRect/>
          </a:stretch>
        </p:blipFill>
        <p:spPr bwMode="auto">
          <a:xfrm>
            <a:off x="1524000" y="1524000"/>
            <a:ext cx="6111472" cy="3810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45CF79B-28F0-4355-A377-8D8B32CFE33F}" type="slidenum">
              <a:rPr lang="en-US" smtClean="0"/>
              <a:pPr/>
              <a:t>14</a:t>
            </a:fld>
            <a:endParaRPr lang="en-US"/>
          </a:p>
        </p:txBody>
      </p:sp>
      <p:grpSp>
        <p:nvGrpSpPr>
          <p:cNvPr id="2" name="Group 28"/>
          <p:cNvGrpSpPr/>
          <p:nvPr/>
        </p:nvGrpSpPr>
        <p:grpSpPr>
          <a:xfrm>
            <a:off x="4038600" y="1371600"/>
            <a:ext cx="638632" cy="914400"/>
            <a:chOff x="4038600" y="1371600"/>
            <a:chExt cx="638632" cy="914400"/>
          </a:xfrm>
        </p:grpSpPr>
        <p:pic>
          <p:nvPicPr>
            <p:cNvPr id="9" name="Picture 2" descr="http://images.colourbox.com/thumb_COLOURBOX1930370.jpg"/>
            <p:cNvPicPr>
              <a:picLocks noChangeAspect="1" noChangeArrowheads="1"/>
            </p:cNvPicPr>
            <p:nvPr/>
          </p:nvPicPr>
          <p:blipFill>
            <a:blip r:embed="rId3" cstate="print"/>
            <a:srcRect l="57680" t="18286" b="28889"/>
            <a:stretch>
              <a:fillRect/>
            </a:stretch>
          </p:blipFill>
          <p:spPr bwMode="auto">
            <a:xfrm>
              <a:off x="4343400" y="2057400"/>
              <a:ext cx="333832" cy="228600"/>
            </a:xfrm>
            <a:prstGeom prst="rect">
              <a:avLst/>
            </a:prstGeom>
            <a:noFill/>
          </p:spPr>
        </p:pic>
        <p:sp>
          <p:nvSpPr>
            <p:cNvPr id="28" name="Rectangle 27"/>
            <p:cNvSpPr/>
            <p:nvPr/>
          </p:nvSpPr>
          <p:spPr>
            <a:xfrm>
              <a:off x="4038600" y="1371600"/>
              <a:ext cx="596638" cy="369332"/>
            </a:xfrm>
            <a:prstGeom prst="rect">
              <a:avLst/>
            </a:prstGeom>
            <a:ln w="25400">
              <a:solidFill>
                <a:srgbClr val="0070C0"/>
              </a:solidFill>
            </a:ln>
          </p:spPr>
          <p:txBody>
            <a:bodyPr wrap="none">
              <a:spAutoFit/>
            </a:bodyPr>
            <a:lstStyle/>
            <a:p>
              <a:r>
                <a:rPr lang="en-US" i="1" dirty="0" smtClean="0"/>
                <a:t>H</a:t>
              </a:r>
              <a:r>
                <a:rPr lang="en-US" i="1" baseline="-25000" dirty="0" smtClean="0"/>
                <a:t>i</a:t>
              </a:r>
              <a:r>
                <a:rPr lang="en-US" dirty="0" smtClean="0"/>
                <a:t>=0</a:t>
              </a:r>
            </a:p>
          </p:txBody>
        </p:sp>
      </p:grpSp>
      <p:grpSp>
        <p:nvGrpSpPr>
          <p:cNvPr id="3" name="Group 30"/>
          <p:cNvGrpSpPr/>
          <p:nvPr/>
        </p:nvGrpSpPr>
        <p:grpSpPr>
          <a:xfrm>
            <a:off x="4191000" y="762000"/>
            <a:ext cx="1905000" cy="1524000"/>
            <a:chOff x="4191000" y="762000"/>
            <a:chExt cx="1905000" cy="1524000"/>
          </a:xfrm>
        </p:grpSpPr>
        <p:pic>
          <p:nvPicPr>
            <p:cNvPr id="10" name="Picture 3"/>
            <p:cNvPicPr>
              <a:picLocks noChangeAspect="1" noChangeArrowheads="1"/>
            </p:cNvPicPr>
            <p:nvPr/>
          </p:nvPicPr>
          <p:blipFill>
            <a:blip r:embed="rId4" cstate="print"/>
            <a:srcRect r="64516" b="6014"/>
            <a:stretch>
              <a:fillRect/>
            </a:stretch>
          </p:blipFill>
          <p:spPr bwMode="auto">
            <a:xfrm>
              <a:off x="4876800" y="1295400"/>
              <a:ext cx="1219200" cy="332509"/>
            </a:xfrm>
            <a:prstGeom prst="rect">
              <a:avLst/>
            </a:prstGeom>
            <a:noFill/>
            <a:ln w="25400">
              <a:solidFill>
                <a:srgbClr val="0070C0"/>
              </a:solidFill>
              <a:miter lim="800000"/>
              <a:headEnd/>
              <a:tailEnd/>
            </a:ln>
            <a:effectLst/>
          </p:spPr>
        </p:pic>
        <p:sp>
          <p:nvSpPr>
            <p:cNvPr id="14" name="Arc 13"/>
            <p:cNvSpPr/>
            <p:nvPr/>
          </p:nvSpPr>
          <p:spPr>
            <a:xfrm>
              <a:off x="4572000" y="1676400"/>
              <a:ext cx="609600" cy="533400"/>
            </a:xfrm>
            <a:prstGeom prst="arc">
              <a:avLst>
                <a:gd name="adj1" fmla="val 10747484"/>
                <a:gd name="adj2" fmla="val 0"/>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4191000" y="762000"/>
              <a:ext cx="1066800" cy="400110"/>
            </a:xfrm>
            <a:prstGeom prst="rect">
              <a:avLst/>
            </a:prstGeom>
            <a:solidFill>
              <a:srgbClr val="FFC000"/>
            </a:solidFill>
          </p:spPr>
          <p:txBody>
            <a:bodyPr wrap="square">
              <a:spAutoFit/>
            </a:bodyPr>
            <a:lstStyle/>
            <a:p>
              <a:pPr marL="342900" indent="-342900"/>
              <a:r>
                <a:rPr lang="en-US" sz="2000" dirty="0" smtClean="0"/>
                <a:t>No click</a:t>
              </a:r>
            </a:p>
          </p:txBody>
        </p:sp>
        <p:pic>
          <p:nvPicPr>
            <p:cNvPr id="30" name="Picture 2" descr="http://images.colourbox.com/thumb_COLOURBOX1930370.jpg"/>
            <p:cNvPicPr>
              <a:picLocks noChangeAspect="1" noChangeArrowheads="1"/>
            </p:cNvPicPr>
            <p:nvPr/>
          </p:nvPicPr>
          <p:blipFill>
            <a:blip r:embed="rId3" cstate="print"/>
            <a:srcRect l="57680" t="18286" b="28889"/>
            <a:stretch>
              <a:fillRect/>
            </a:stretch>
          </p:blipFill>
          <p:spPr bwMode="auto">
            <a:xfrm>
              <a:off x="4343400" y="2057400"/>
              <a:ext cx="333832" cy="228600"/>
            </a:xfrm>
            <a:prstGeom prst="rect">
              <a:avLst/>
            </a:prstGeom>
            <a:noFill/>
          </p:spPr>
        </p:pic>
      </p:grpSp>
      <p:grpSp>
        <p:nvGrpSpPr>
          <p:cNvPr id="5" name="Group 36"/>
          <p:cNvGrpSpPr/>
          <p:nvPr/>
        </p:nvGrpSpPr>
        <p:grpSpPr>
          <a:xfrm>
            <a:off x="4419600" y="838200"/>
            <a:ext cx="1815838" cy="3276600"/>
            <a:chOff x="4419600" y="838200"/>
            <a:chExt cx="1815838" cy="3276600"/>
          </a:xfrm>
        </p:grpSpPr>
        <p:grpSp>
          <p:nvGrpSpPr>
            <p:cNvPr id="6" name="Group 34"/>
            <p:cNvGrpSpPr/>
            <p:nvPr/>
          </p:nvGrpSpPr>
          <p:grpSpPr>
            <a:xfrm>
              <a:off x="4419600" y="838200"/>
              <a:ext cx="1815838" cy="2438400"/>
              <a:chOff x="4419600" y="838200"/>
              <a:chExt cx="1815838" cy="2438400"/>
            </a:xfrm>
          </p:grpSpPr>
          <p:grpSp>
            <p:nvGrpSpPr>
              <p:cNvPr id="7" name="Group 25"/>
              <p:cNvGrpSpPr/>
              <p:nvPr/>
            </p:nvGrpSpPr>
            <p:grpSpPr>
              <a:xfrm>
                <a:off x="4419600" y="838200"/>
                <a:ext cx="1815838" cy="2438400"/>
                <a:chOff x="4419600" y="838200"/>
                <a:chExt cx="1815838" cy="2438400"/>
              </a:xfrm>
            </p:grpSpPr>
            <p:pic>
              <p:nvPicPr>
                <p:cNvPr id="18" name="Picture 6" descr="http://images.colourbox.com/thumb_COLOURBOX1930370.jpg"/>
                <p:cNvPicPr>
                  <a:picLocks noChangeAspect="1" noChangeArrowheads="1"/>
                </p:cNvPicPr>
                <p:nvPr/>
              </p:nvPicPr>
              <p:blipFill>
                <a:blip r:embed="rId5" cstate="print"/>
                <a:srcRect t="22857" r="57367" b="31429"/>
                <a:stretch>
                  <a:fillRect/>
                </a:stretch>
              </p:blipFill>
              <p:spPr bwMode="auto">
                <a:xfrm>
                  <a:off x="5151119" y="2133600"/>
                  <a:ext cx="259081" cy="152400"/>
                </a:xfrm>
                <a:prstGeom prst="rect">
                  <a:avLst/>
                </a:prstGeom>
                <a:noFill/>
              </p:spPr>
            </p:pic>
            <p:sp>
              <p:nvSpPr>
                <p:cNvPr id="19" name="Oval 18"/>
                <p:cNvSpPr/>
                <p:nvPr/>
              </p:nvSpPr>
              <p:spPr>
                <a:xfrm>
                  <a:off x="5181600" y="25146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81600" y="29718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38800" y="838200"/>
                  <a:ext cx="596638" cy="646331"/>
                </a:xfrm>
                <a:prstGeom prst="rect">
                  <a:avLst/>
                </a:prstGeom>
                <a:ln w="25400">
                  <a:solidFill>
                    <a:srgbClr val="C00000"/>
                  </a:solidFill>
                </a:ln>
              </p:spPr>
              <p:txBody>
                <a:bodyPr wrap="none">
                  <a:spAutoFit/>
                </a:bodyPr>
                <a:lstStyle/>
                <a:p>
                  <a:r>
                    <a:rPr lang="en-US" i="1" dirty="0" smtClean="0"/>
                    <a:t>H</a:t>
                  </a:r>
                  <a:r>
                    <a:rPr lang="en-US" i="1" baseline="-25000" dirty="0" smtClean="0"/>
                    <a:t>i</a:t>
                  </a:r>
                  <a:r>
                    <a:rPr lang="en-US" dirty="0" smtClean="0"/>
                    <a:t>=1</a:t>
                  </a:r>
                </a:p>
                <a:p>
                  <a:r>
                    <a:rPr lang="en-US" i="1" dirty="0" smtClean="0"/>
                    <a:t>D</a:t>
                  </a:r>
                  <a:r>
                    <a:rPr lang="en-US" i="1" baseline="-25000" dirty="0" smtClean="0"/>
                    <a:t>i</a:t>
                  </a:r>
                  <a:r>
                    <a:rPr lang="en-US" dirty="0" smtClean="0"/>
                    <a:t>=2</a:t>
                  </a:r>
                </a:p>
              </p:txBody>
            </p:sp>
            <p:sp>
              <p:nvSpPr>
                <p:cNvPr id="25" name="Rectangle 24"/>
                <p:cNvSpPr/>
                <p:nvPr/>
              </p:nvSpPr>
              <p:spPr>
                <a:xfrm>
                  <a:off x="4419600" y="838200"/>
                  <a:ext cx="1066800" cy="400110"/>
                </a:xfrm>
                <a:prstGeom prst="rect">
                  <a:avLst/>
                </a:prstGeom>
                <a:solidFill>
                  <a:srgbClr val="FFC000"/>
                </a:solidFill>
              </p:spPr>
              <p:txBody>
                <a:bodyPr wrap="square">
                  <a:spAutoFit/>
                </a:bodyPr>
                <a:lstStyle/>
                <a:p>
                  <a:pPr marL="342900" indent="-342900"/>
                  <a:r>
                    <a:rPr lang="en-US" sz="2000" dirty="0" smtClean="0"/>
                    <a:t>No click</a:t>
                  </a:r>
                </a:p>
              </p:txBody>
            </p:sp>
          </p:grpSp>
          <p:cxnSp>
            <p:nvCxnSpPr>
              <p:cNvPr id="32" name="Straight Connector 31"/>
              <p:cNvCxnSpPr>
                <a:stCxn id="10" idx="3"/>
              </p:cNvCxnSpPr>
              <p:nvPr/>
            </p:nvCxnSpPr>
            <p:spPr>
              <a:xfrm flipH="1">
                <a:off x="5334000" y="1461655"/>
                <a:ext cx="762000" cy="519545"/>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pic>
          <p:nvPicPr>
            <p:cNvPr id="36" name="Picture 2"/>
            <p:cNvPicPr>
              <a:picLocks noChangeAspect="1" noChangeArrowheads="1"/>
            </p:cNvPicPr>
            <p:nvPr/>
          </p:nvPicPr>
          <p:blipFill>
            <a:blip r:embed="rId6" cstate="print"/>
            <a:srcRect/>
            <a:stretch>
              <a:fillRect/>
            </a:stretch>
          </p:blipFill>
          <p:spPr bwMode="auto">
            <a:xfrm>
              <a:off x="5410200" y="3810000"/>
              <a:ext cx="329721" cy="304800"/>
            </a:xfrm>
            <a:prstGeom prst="rect">
              <a:avLst/>
            </a:prstGeom>
            <a:noFill/>
            <a:ln w="9525">
              <a:noFill/>
              <a:miter lim="800000"/>
              <a:headEnd/>
              <a:tailEnd/>
            </a:ln>
          </p:spPr>
        </p:pic>
      </p:grpSp>
      <p:grpSp>
        <p:nvGrpSpPr>
          <p:cNvPr id="8" name="Group 65"/>
          <p:cNvGrpSpPr/>
          <p:nvPr/>
        </p:nvGrpSpPr>
        <p:grpSpPr>
          <a:xfrm>
            <a:off x="5181600" y="685800"/>
            <a:ext cx="1815838" cy="3505200"/>
            <a:chOff x="5181600" y="685800"/>
            <a:chExt cx="1815838" cy="3505200"/>
          </a:xfrm>
        </p:grpSpPr>
        <p:sp>
          <p:nvSpPr>
            <p:cNvPr id="45" name="Rectangle 44"/>
            <p:cNvSpPr/>
            <p:nvPr/>
          </p:nvSpPr>
          <p:spPr>
            <a:xfrm>
              <a:off x="5181600" y="685800"/>
              <a:ext cx="1066800" cy="400110"/>
            </a:xfrm>
            <a:prstGeom prst="rect">
              <a:avLst/>
            </a:prstGeom>
            <a:solidFill>
              <a:srgbClr val="FFC000"/>
            </a:solidFill>
          </p:spPr>
          <p:txBody>
            <a:bodyPr wrap="square">
              <a:spAutoFit/>
            </a:bodyPr>
            <a:lstStyle/>
            <a:p>
              <a:pPr marL="342900" indent="-342900"/>
              <a:r>
                <a:rPr lang="en-US" sz="2000" dirty="0" smtClean="0"/>
                <a:t>No click</a:t>
              </a:r>
            </a:p>
          </p:txBody>
        </p:sp>
        <p:grpSp>
          <p:nvGrpSpPr>
            <p:cNvPr id="11" name="Group 64"/>
            <p:cNvGrpSpPr/>
            <p:nvPr/>
          </p:nvGrpSpPr>
          <p:grpSpPr>
            <a:xfrm>
              <a:off x="5867400" y="685800"/>
              <a:ext cx="1130038" cy="3505200"/>
              <a:chOff x="5867400" y="685800"/>
              <a:chExt cx="1130038" cy="3505200"/>
            </a:xfrm>
          </p:grpSpPr>
          <p:grpSp>
            <p:nvGrpSpPr>
              <p:cNvPr id="12" name="Group 49"/>
              <p:cNvGrpSpPr/>
              <p:nvPr/>
            </p:nvGrpSpPr>
            <p:grpSpPr>
              <a:xfrm>
                <a:off x="5867400" y="685800"/>
                <a:ext cx="1130038" cy="3505200"/>
                <a:chOff x="5867400" y="685800"/>
                <a:chExt cx="1130038" cy="3505200"/>
              </a:xfrm>
            </p:grpSpPr>
            <p:sp>
              <p:nvSpPr>
                <p:cNvPr id="39" name="Oval 38"/>
                <p:cNvSpPr/>
                <p:nvPr/>
              </p:nvSpPr>
              <p:spPr>
                <a:xfrm>
                  <a:off x="5867400" y="25146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867400" y="29718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867400" y="34290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867400" y="38862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00800" y="685800"/>
                  <a:ext cx="596638" cy="646331"/>
                </a:xfrm>
                <a:prstGeom prst="rect">
                  <a:avLst/>
                </a:prstGeom>
                <a:ln w="25400">
                  <a:solidFill>
                    <a:srgbClr val="C00000"/>
                  </a:solidFill>
                </a:ln>
              </p:spPr>
              <p:txBody>
                <a:bodyPr wrap="none">
                  <a:spAutoFit/>
                </a:bodyPr>
                <a:lstStyle/>
                <a:p>
                  <a:r>
                    <a:rPr lang="en-US" i="1" dirty="0" smtClean="0"/>
                    <a:t>H</a:t>
                  </a:r>
                  <a:r>
                    <a:rPr lang="en-US" i="1" baseline="-25000" dirty="0" smtClean="0"/>
                    <a:t>i</a:t>
                  </a:r>
                  <a:r>
                    <a:rPr lang="en-US" dirty="0" smtClean="0"/>
                    <a:t>=1</a:t>
                  </a:r>
                </a:p>
                <a:p>
                  <a:r>
                    <a:rPr lang="en-US" i="1" dirty="0" smtClean="0"/>
                    <a:t>D</a:t>
                  </a:r>
                  <a:r>
                    <a:rPr lang="en-US" i="1" baseline="-25000" dirty="0" smtClean="0"/>
                    <a:t>i</a:t>
                  </a:r>
                  <a:r>
                    <a:rPr lang="en-US" dirty="0" smtClean="0"/>
                    <a:t>=4</a:t>
                  </a:r>
                </a:p>
              </p:txBody>
            </p:sp>
            <p:cxnSp>
              <p:nvCxnSpPr>
                <p:cNvPr id="46" name="Straight Connector 45"/>
                <p:cNvCxnSpPr>
                  <a:stCxn id="44" idx="2"/>
                </p:cNvCxnSpPr>
                <p:nvPr/>
              </p:nvCxnSpPr>
              <p:spPr>
                <a:xfrm flipH="1">
                  <a:off x="6019800" y="1332131"/>
                  <a:ext cx="679319" cy="649069"/>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pic>
              <p:nvPicPr>
                <p:cNvPr id="48" name="Picture 6" descr="http://images.colourbox.com/thumb_COLOURBOX1930370.jpg"/>
                <p:cNvPicPr>
                  <a:picLocks noChangeAspect="1" noChangeArrowheads="1"/>
                </p:cNvPicPr>
                <p:nvPr/>
              </p:nvPicPr>
              <p:blipFill>
                <a:blip r:embed="rId5" cstate="print"/>
                <a:srcRect t="22857" r="57367" b="31429"/>
                <a:stretch>
                  <a:fillRect/>
                </a:stretch>
              </p:blipFill>
              <p:spPr bwMode="auto">
                <a:xfrm>
                  <a:off x="5867400" y="2133600"/>
                  <a:ext cx="259081" cy="152400"/>
                </a:xfrm>
                <a:prstGeom prst="rect">
                  <a:avLst/>
                </a:prstGeom>
                <a:noFill/>
              </p:spPr>
            </p:pic>
          </p:grpSp>
          <p:pic>
            <p:nvPicPr>
              <p:cNvPr id="140292" name="Picture 4"/>
              <p:cNvPicPr>
                <a:picLocks noChangeAspect="1" noChangeArrowheads="1"/>
              </p:cNvPicPr>
              <p:nvPr/>
            </p:nvPicPr>
            <p:blipFill>
              <a:blip r:embed="rId7" cstate="print"/>
              <a:srcRect/>
              <a:stretch>
                <a:fillRect/>
              </a:stretch>
            </p:blipFill>
            <p:spPr bwMode="auto">
              <a:xfrm>
                <a:off x="6172200" y="3886200"/>
                <a:ext cx="319119" cy="304800"/>
              </a:xfrm>
              <a:prstGeom prst="rect">
                <a:avLst/>
              </a:prstGeom>
              <a:noFill/>
              <a:ln w="9525">
                <a:noFill/>
                <a:miter lim="800000"/>
                <a:headEnd/>
                <a:tailEnd/>
              </a:ln>
            </p:spPr>
          </p:pic>
        </p:grpSp>
      </p:grpSp>
      <p:grpSp>
        <p:nvGrpSpPr>
          <p:cNvPr id="13" name="Group 63"/>
          <p:cNvGrpSpPr/>
          <p:nvPr/>
        </p:nvGrpSpPr>
        <p:grpSpPr>
          <a:xfrm>
            <a:off x="6629400" y="685800"/>
            <a:ext cx="1173481" cy="3505200"/>
            <a:chOff x="6598919" y="685800"/>
            <a:chExt cx="1173481" cy="3505200"/>
          </a:xfrm>
        </p:grpSpPr>
        <p:sp>
          <p:nvSpPr>
            <p:cNvPr id="51" name="Oval 50"/>
            <p:cNvSpPr/>
            <p:nvPr/>
          </p:nvSpPr>
          <p:spPr>
            <a:xfrm>
              <a:off x="6629400" y="25146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629400" y="29718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629400" y="34290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6" descr="http://images.colourbox.com/thumb_COLOURBOX1930370.jpg"/>
            <p:cNvPicPr>
              <a:picLocks noChangeAspect="1" noChangeArrowheads="1"/>
            </p:cNvPicPr>
            <p:nvPr/>
          </p:nvPicPr>
          <p:blipFill>
            <a:blip r:embed="rId5" cstate="print"/>
            <a:srcRect t="22857" r="57367" b="31429"/>
            <a:stretch>
              <a:fillRect/>
            </a:stretch>
          </p:blipFill>
          <p:spPr bwMode="auto">
            <a:xfrm>
              <a:off x="6598919" y="2133600"/>
              <a:ext cx="259081" cy="152400"/>
            </a:xfrm>
            <a:prstGeom prst="rect">
              <a:avLst/>
            </a:prstGeom>
            <a:noFill/>
          </p:spPr>
        </p:pic>
        <p:sp>
          <p:nvSpPr>
            <p:cNvPr id="58" name="Oval 57"/>
            <p:cNvSpPr/>
            <p:nvPr/>
          </p:nvSpPr>
          <p:spPr>
            <a:xfrm>
              <a:off x="6629400" y="38862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
            <p:cNvPicPr>
              <a:picLocks noChangeAspect="1" noChangeArrowheads="1"/>
            </p:cNvPicPr>
            <p:nvPr/>
          </p:nvPicPr>
          <p:blipFill>
            <a:blip r:embed="rId6" cstate="print"/>
            <a:srcRect/>
            <a:stretch>
              <a:fillRect/>
            </a:stretch>
          </p:blipFill>
          <p:spPr bwMode="auto">
            <a:xfrm>
              <a:off x="6985479" y="3810000"/>
              <a:ext cx="329721" cy="304800"/>
            </a:xfrm>
            <a:prstGeom prst="rect">
              <a:avLst/>
            </a:prstGeom>
            <a:noFill/>
            <a:ln w="9525">
              <a:noFill/>
              <a:miter lim="800000"/>
              <a:headEnd/>
              <a:tailEnd/>
            </a:ln>
          </p:spPr>
        </p:pic>
        <p:sp>
          <p:nvSpPr>
            <p:cNvPr id="60" name="Rectangle 59"/>
            <p:cNvSpPr/>
            <p:nvPr/>
          </p:nvSpPr>
          <p:spPr>
            <a:xfrm>
              <a:off x="7175762" y="685800"/>
              <a:ext cx="596638" cy="646331"/>
            </a:xfrm>
            <a:prstGeom prst="rect">
              <a:avLst/>
            </a:prstGeom>
            <a:ln w="25400">
              <a:solidFill>
                <a:srgbClr val="C00000"/>
              </a:solidFill>
            </a:ln>
          </p:spPr>
          <p:txBody>
            <a:bodyPr wrap="none">
              <a:spAutoFit/>
            </a:bodyPr>
            <a:lstStyle/>
            <a:p>
              <a:r>
                <a:rPr lang="en-US" i="1" dirty="0" smtClean="0"/>
                <a:t>H</a:t>
              </a:r>
              <a:r>
                <a:rPr lang="en-US" i="1" baseline="-25000" dirty="0" smtClean="0"/>
                <a:t>i</a:t>
              </a:r>
              <a:r>
                <a:rPr lang="en-US" dirty="0" smtClean="0"/>
                <a:t>=1</a:t>
              </a:r>
            </a:p>
            <a:p>
              <a:r>
                <a:rPr lang="en-US" i="1" dirty="0" smtClean="0"/>
                <a:t>D</a:t>
              </a:r>
              <a:r>
                <a:rPr lang="en-US" i="1" baseline="-25000" dirty="0" smtClean="0"/>
                <a:t>i</a:t>
              </a:r>
              <a:r>
                <a:rPr lang="en-US" dirty="0" smtClean="0"/>
                <a:t>=4</a:t>
              </a:r>
            </a:p>
          </p:txBody>
        </p:sp>
        <p:cxnSp>
          <p:nvCxnSpPr>
            <p:cNvPr id="61" name="Straight Connector 60"/>
            <p:cNvCxnSpPr>
              <a:stCxn id="60" idx="2"/>
            </p:cNvCxnSpPr>
            <p:nvPr/>
          </p:nvCxnSpPr>
          <p:spPr>
            <a:xfrm flipH="1">
              <a:off x="6781800" y="1332131"/>
              <a:ext cx="692281" cy="649069"/>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grpSp>
        <p:nvGrpSpPr>
          <p:cNvPr id="16" name="Group 85"/>
          <p:cNvGrpSpPr/>
          <p:nvPr/>
        </p:nvGrpSpPr>
        <p:grpSpPr>
          <a:xfrm>
            <a:off x="838200" y="685800"/>
            <a:ext cx="8077200" cy="5523131"/>
            <a:chOff x="838200" y="685800"/>
            <a:chExt cx="8077200" cy="5523131"/>
          </a:xfrm>
        </p:grpSpPr>
        <p:grpSp>
          <p:nvGrpSpPr>
            <p:cNvPr id="17" name="Group 83"/>
            <p:cNvGrpSpPr/>
            <p:nvPr/>
          </p:nvGrpSpPr>
          <p:grpSpPr>
            <a:xfrm>
              <a:off x="6553200" y="685800"/>
              <a:ext cx="2362200" cy="3505200"/>
              <a:chOff x="6553200" y="685800"/>
              <a:chExt cx="2362200" cy="3505200"/>
            </a:xfrm>
          </p:grpSpPr>
          <p:grpSp>
            <p:nvGrpSpPr>
              <p:cNvPr id="21" name="Group 81"/>
              <p:cNvGrpSpPr/>
              <p:nvPr/>
            </p:nvGrpSpPr>
            <p:grpSpPr>
              <a:xfrm>
                <a:off x="6553200" y="685800"/>
                <a:ext cx="1249681" cy="3505200"/>
                <a:chOff x="6934200" y="685800"/>
                <a:chExt cx="1249681" cy="3505200"/>
              </a:xfrm>
            </p:grpSpPr>
            <p:grpSp>
              <p:nvGrpSpPr>
                <p:cNvPr id="22" name="Group 70"/>
                <p:cNvGrpSpPr/>
                <p:nvPr/>
              </p:nvGrpSpPr>
              <p:grpSpPr>
                <a:xfrm>
                  <a:off x="7010400" y="685800"/>
                  <a:ext cx="1173481" cy="3429000"/>
                  <a:chOff x="6598919" y="685800"/>
                  <a:chExt cx="1173481" cy="3429000"/>
                </a:xfrm>
              </p:grpSpPr>
              <p:sp>
                <p:nvSpPr>
                  <p:cNvPr id="72" name="Oval 71"/>
                  <p:cNvSpPr/>
                  <p:nvPr/>
                </p:nvSpPr>
                <p:spPr>
                  <a:xfrm>
                    <a:off x="6629400" y="25146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629400" y="29718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29400" y="34290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6" descr="http://images.colourbox.com/thumb_COLOURBOX1930370.jpg"/>
                  <p:cNvPicPr>
                    <a:picLocks noChangeAspect="1" noChangeArrowheads="1"/>
                  </p:cNvPicPr>
                  <p:nvPr/>
                </p:nvPicPr>
                <p:blipFill>
                  <a:blip r:embed="rId5" cstate="print"/>
                  <a:srcRect t="22857" r="57367" b="31429"/>
                  <a:stretch>
                    <a:fillRect/>
                  </a:stretch>
                </p:blipFill>
                <p:spPr bwMode="auto">
                  <a:xfrm>
                    <a:off x="6598919" y="2133600"/>
                    <a:ext cx="259081" cy="152400"/>
                  </a:xfrm>
                  <a:prstGeom prst="rect">
                    <a:avLst/>
                  </a:prstGeom>
                  <a:noFill/>
                </p:spPr>
              </p:pic>
              <p:pic>
                <p:nvPicPr>
                  <p:cNvPr id="77" name="Picture 2"/>
                  <p:cNvPicPr>
                    <a:picLocks noChangeAspect="1" noChangeArrowheads="1"/>
                  </p:cNvPicPr>
                  <p:nvPr/>
                </p:nvPicPr>
                <p:blipFill>
                  <a:blip r:embed="rId6" cstate="print"/>
                  <a:srcRect/>
                  <a:stretch>
                    <a:fillRect/>
                  </a:stretch>
                </p:blipFill>
                <p:spPr bwMode="auto">
                  <a:xfrm>
                    <a:off x="6985479" y="3810000"/>
                    <a:ext cx="329721" cy="304800"/>
                  </a:xfrm>
                  <a:prstGeom prst="rect">
                    <a:avLst/>
                  </a:prstGeom>
                  <a:noFill/>
                  <a:ln w="9525">
                    <a:noFill/>
                    <a:miter lim="800000"/>
                    <a:headEnd/>
                    <a:tailEnd/>
                  </a:ln>
                </p:spPr>
              </p:pic>
              <p:sp>
                <p:nvSpPr>
                  <p:cNvPr id="78" name="Rectangle 77"/>
                  <p:cNvSpPr/>
                  <p:nvPr/>
                </p:nvSpPr>
                <p:spPr>
                  <a:xfrm>
                    <a:off x="7175762" y="685800"/>
                    <a:ext cx="596638" cy="646331"/>
                  </a:xfrm>
                  <a:prstGeom prst="rect">
                    <a:avLst/>
                  </a:prstGeom>
                  <a:ln w="25400">
                    <a:solidFill>
                      <a:srgbClr val="C00000"/>
                    </a:solidFill>
                  </a:ln>
                </p:spPr>
                <p:txBody>
                  <a:bodyPr wrap="none">
                    <a:spAutoFit/>
                  </a:bodyPr>
                  <a:lstStyle/>
                  <a:p>
                    <a:r>
                      <a:rPr lang="en-US" i="1" dirty="0" smtClean="0"/>
                      <a:t>H</a:t>
                    </a:r>
                    <a:r>
                      <a:rPr lang="en-US" i="1" baseline="-25000" dirty="0" smtClean="0"/>
                      <a:t>i</a:t>
                    </a:r>
                    <a:r>
                      <a:rPr lang="en-US" dirty="0" smtClean="0"/>
                      <a:t>=1</a:t>
                    </a:r>
                  </a:p>
                  <a:p>
                    <a:r>
                      <a:rPr lang="en-US" i="1" dirty="0" smtClean="0"/>
                      <a:t>D</a:t>
                    </a:r>
                    <a:r>
                      <a:rPr lang="en-US" i="1" baseline="-25000" dirty="0" smtClean="0"/>
                      <a:t>i</a:t>
                    </a:r>
                    <a:r>
                      <a:rPr lang="en-US" dirty="0" smtClean="0"/>
                      <a:t>=4</a:t>
                    </a:r>
                  </a:p>
                </p:txBody>
              </p:sp>
              <p:cxnSp>
                <p:nvCxnSpPr>
                  <p:cNvPr id="79" name="Straight Connector 78"/>
                  <p:cNvCxnSpPr>
                    <a:stCxn id="78" idx="2"/>
                  </p:cNvCxnSpPr>
                  <p:nvPr/>
                </p:nvCxnSpPr>
                <p:spPr>
                  <a:xfrm flipH="1">
                    <a:off x="6781800" y="1332131"/>
                    <a:ext cx="692281" cy="649069"/>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pic>
              <p:nvPicPr>
                <p:cNvPr id="140295" name="Picture 7"/>
                <p:cNvPicPr>
                  <a:picLocks noChangeAspect="1" noChangeArrowheads="1"/>
                </p:cNvPicPr>
                <p:nvPr/>
              </p:nvPicPr>
              <p:blipFill>
                <a:blip r:embed="rId8" cstate="print"/>
                <a:srcRect l="19048" r="23810" b="8571"/>
                <a:stretch>
                  <a:fillRect/>
                </a:stretch>
              </p:blipFill>
              <p:spPr bwMode="auto">
                <a:xfrm>
                  <a:off x="6934200" y="3886200"/>
                  <a:ext cx="457200" cy="304800"/>
                </a:xfrm>
                <a:prstGeom prst="rect">
                  <a:avLst/>
                </a:prstGeom>
                <a:noFill/>
                <a:ln w="9525">
                  <a:noFill/>
                  <a:miter lim="800000"/>
                  <a:headEnd/>
                  <a:tailEnd/>
                </a:ln>
              </p:spPr>
            </p:pic>
          </p:grpSp>
          <p:sp>
            <p:nvSpPr>
              <p:cNvPr id="83" name="Rectangle 82"/>
              <p:cNvSpPr/>
              <p:nvPr/>
            </p:nvSpPr>
            <p:spPr>
              <a:xfrm>
                <a:off x="7848600" y="685800"/>
                <a:ext cx="1066800" cy="400110"/>
              </a:xfrm>
              <a:prstGeom prst="rect">
                <a:avLst/>
              </a:prstGeom>
              <a:solidFill>
                <a:srgbClr val="FFC000"/>
              </a:solidFill>
            </p:spPr>
            <p:txBody>
              <a:bodyPr wrap="square">
                <a:spAutoFit/>
              </a:bodyPr>
              <a:lstStyle/>
              <a:p>
                <a:pPr marL="342900" indent="-342900"/>
                <a:r>
                  <a:rPr lang="en-US" sz="2000" dirty="0" smtClean="0"/>
                  <a:t> Click</a:t>
                </a:r>
              </a:p>
            </p:txBody>
          </p:sp>
        </p:grpSp>
        <p:sp>
          <p:nvSpPr>
            <p:cNvPr id="85" name="Rectangle 84"/>
            <p:cNvSpPr/>
            <p:nvPr/>
          </p:nvSpPr>
          <p:spPr>
            <a:xfrm>
              <a:off x="838200" y="5562600"/>
              <a:ext cx="7772400" cy="646331"/>
            </a:xfrm>
            <a:prstGeom prst="rect">
              <a:avLst/>
            </a:prstGeom>
            <a:solidFill>
              <a:srgbClr val="FFC000"/>
            </a:solidFill>
          </p:spPr>
          <p:txBody>
            <a:bodyPr wrap="square">
              <a:spAutoFit/>
            </a:bodyPr>
            <a:lstStyle/>
            <a:p>
              <a:r>
                <a:rPr lang="en-US" sz="2400" dirty="0" smtClean="0"/>
                <a:t>Only when </a:t>
              </a:r>
              <a:r>
                <a:rPr lang="en-US" sz="3600" b="1" i="1" dirty="0" smtClean="0">
                  <a:solidFill>
                    <a:srgbClr val="C00000"/>
                  </a:solidFill>
                </a:rPr>
                <a:t>examined</a:t>
              </a:r>
              <a:r>
                <a:rPr lang="en-US" sz="2400" dirty="0" smtClean="0"/>
                <a:t> and </a:t>
              </a:r>
              <a:r>
                <a:rPr lang="en-US" sz="3600" b="1" i="1" dirty="0" smtClean="0">
                  <a:solidFill>
                    <a:srgbClr val="C00000"/>
                  </a:solidFill>
                </a:rPr>
                <a:t>relevant</a:t>
              </a:r>
              <a:r>
                <a:rPr lang="en-US" sz="2400" dirty="0" smtClean="0"/>
                <a:t>, a click happens </a:t>
              </a:r>
              <a:endParaRPr lang="en-US" sz="2800" b="1" i="1" dirty="0">
                <a:solidFill>
                  <a:srgbClr val="C00000"/>
                </a:solidFill>
              </a:endParaRPr>
            </a:p>
          </p:txBody>
        </p:sp>
      </p:grpSp>
      <p:sp>
        <p:nvSpPr>
          <p:cNvPr id="62"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Disambiguate “no clicks”: Multiple scenarios </a:t>
            </a:r>
            <a:endParaRPr lang="en-US" sz="3200" dirty="0" smtClean="0">
              <a:solidFill>
                <a:srgbClr val="C00000"/>
              </a:solidFill>
            </a:endParaRPr>
          </a:p>
        </p:txBody>
      </p:sp>
      <p:grpSp>
        <p:nvGrpSpPr>
          <p:cNvPr id="23" name="Group 92"/>
          <p:cNvGrpSpPr/>
          <p:nvPr/>
        </p:nvGrpSpPr>
        <p:grpSpPr>
          <a:xfrm>
            <a:off x="7685310" y="2007275"/>
            <a:ext cx="1382490" cy="2031325"/>
            <a:chOff x="7685310" y="1676400"/>
            <a:chExt cx="1382490" cy="2031325"/>
          </a:xfrm>
        </p:grpSpPr>
        <p:grpSp>
          <p:nvGrpSpPr>
            <p:cNvPr id="26" name="Group 89"/>
            <p:cNvGrpSpPr/>
            <p:nvPr/>
          </p:nvGrpSpPr>
          <p:grpSpPr>
            <a:xfrm>
              <a:off x="7685310" y="1676400"/>
              <a:ext cx="1382490" cy="2031325"/>
              <a:chOff x="7391400" y="1422535"/>
              <a:chExt cx="1857654" cy="2707535"/>
            </a:xfrm>
          </p:grpSpPr>
          <p:pic>
            <p:nvPicPr>
              <p:cNvPr id="63" name="Picture 6" descr="http://images.colourbox.com/thumb_COLOURBOX1930370.jpg"/>
              <p:cNvPicPr>
                <a:picLocks noChangeAspect="1" noChangeArrowheads="1"/>
              </p:cNvPicPr>
              <p:nvPr/>
            </p:nvPicPr>
            <p:blipFill>
              <a:blip r:embed="rId5" cstate="print"/>
              <a:srcRect t="22857" r="57367" b="31429"/>
              <a:stretch>
                <a:fillRect/>
              </a:stretch>
            </p:blipFill>
            <p:spPr bwMode="auto">
              <a:xfrm>
                <a:off x="7536178" y="1981200"/>
                <a:ext cx="388622" cy="228600"/>
              </a:xfrm>
              <a:prstGeom prst="rect">
                <a:avLst/>
              </a:prstGeom>
              <a:noFill/>
            </p:spPr>
          </p:pic>
          <p:sp>
            <p:nvSpPr>
              <p:cNvPr id="67" name="Oval 66"/>
              <p:cNvSpPr/>
              <p:nvPr/>
            </p:nvSpPr>
            <p:spPr>
              <a:xfrm>
                <a:off x="7620000" y="2286000"/>
                <a:ext cx="304800" cy="304800"/>
              </a:xfrm>
              <a:prstGeom prst="ellips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p:cNvPicPr>
                <a:picLocks noChangeAspect="1" noChangeArrowheads="1"/>
              </p:cNvPicPr>
              <p:nvPr/>
            </p:nvPicPr>
            <p:blipFill>
              <a:blip r:embed="rId9" cstate="print"/>
              <a:srcRect/>
              <a:stretch>
                <a:fillRect/>
              </a:stretch>
            </p:blipFill>
            <p:spPr bwMode="auto">
              <a:xfrm>
                <a:off x="7595079" y="2667000"/>
                <a:ext cx="329721" cy="304800"/>
              </a:xfrm>
              <a:prstGeom prst="rect">
                <a:avLst/>
              </a:prstGeom>
              <a:noFill/>
              <a:ln w="9525">
                <a:noFill/>
                <a:miter lim="800000"/>
                <a:headEnd/>
                <a:tailEnd/>
              </a:ln>
            </p:spPr>
          </p:pic>
          <p:pic>
            <p:nvPicPr>
              <p:cNvPr id="69" name="Picture 7"/>
              <p:cNvPicPr>
                <a:picLocks noChangeAspect="1" noChangeArrowheads="1"/>
              </p:cNvPicPr>
              <p:nvPr/>
            </p:nvPicPr>
            <p:blipFill>
              <a:blip r:embed="rId8" cstate="print"/>
              <a:srcRect r="23810" b="8571"/>
              <a:stretch>
                <a:fillRect/>
              </a:stretch>
            </p:blipFill>
            <p:spPr bwMode="auto">
              <a:xfrm>
                <a:off x="7391400" y="3505200"/>
                <a:ext cx="609600" cy="304800"/>
              </a:xfrm>
              <a:prstGeom prst="rect">
                <a:avLst/>
              </a:prstGeom>
              <a:noFill/>
              <a:ln w="9525">
                <a:noFill/>
                <a:miter lim="800000"/>
                <a:headEnd/>
                <a:tailEnd/>
              </a:ln>
            </p:spPr>
          </p:pic>
          <p:sp>
            <p:nvSpPr>
              <p:cNvPr id="70" name="Rectangle 69"/>
              <p:cNvSpPr/>
              <p:nvPr/>
            </p:nvSpPr>
            <p:spPr>
              <a:xfrm>
                <a:off x="7924798" y="1828800"/>
                <a:ext cx="755953" cy="451256"/>
              </a:xfrm>
              <a:prstGeom prst="rect">
                <a:avLst/>
              </a:prstGeom>
            </p:spPr>
            <p:txBody>
              <a:bodyPr wrap="none">
                <a:spAutoFit/>
              </a:bodyPr>
              <a:lstStyle/>
              <a:p>
                <a:r>
                  <a:rPr lang="en-US" sz="1600" dirty="0" smtClean="0"/>
                  <a:t>Stop</a:t>
                </a:r>
                <a:endParaRPr lang="en-US" dirty="0"/>
              </a:p>
            </p:txBody>
          </p:sp>
          <p:sp>
            <p:nvSpPr>
              <p:cNvPr id="76" name="Rectangle 75"/>
              <p:cNvSpPr/>
              <p:nvPr/>
            </p:nvSpPr>
            <p:spPr>
              <a:xfrm>
                <a:off x="7924798" y="2190075"/>
                <a:ext cx="1191052" cy="451256"/>
              </a:xfrm>
              <a:prstGeom prst="rect">
                <a:avLst/>
              </a:prstGeom>
            </p:spPr>
            <p:txBody>
              <a:bodyPr wrap="none">
                <a:spAutoFit/>
              </a:bodyPr>
              <a:lstStyle/>
              <a:p>
                <a:r>
                  <a:rPr lang="en-US" sz="1600" dirty="0" smtClean="0"/>
                  <a:t>examine</a:t>
                </a:r>
                <a:endParaRPr lang="en-US" dirty="0"/>
              </a:p>
            </p:txBody>
          </p:sp>
          <p:sp>
            <p:nvSpPr>
              <p:cNvPr id="80" name="Rectangle 79"/>
              <p:cNvSpPr/>
              <p:nvPr/>
            </p:nvSpPr>
            <p:spPr>
              <a:xfrm>
                <a:off x="7924802" y="2602467"/>
                <a:ext cx="1164860" cy="451256"/>
              </a:xfrm>
              <a:prstGeom prst="rect">
                <a:avLst/>
              </a:prstGeom>
            </p:spPr>
            <p:txBody>
              <a:bodyPr wrap="none">
                <a:spAutoFit/>
              </a:bodyPr>
              <a:lstStyle/>
              <a:p>
                <a:r>
                  <a:rPr lang="en-US" sz="1600" dirty="0" smtClean="0"/>
                  <a:t>relevant</a:t>
                </a:r>
                <a:endParaRPr lang="en-US" dirty="0"/>
              </a:p>
            </p:txBody>
          </p:sp>
          <p:sp>
            <p:nvSpPr>
              <p:cNvPr id="81" name="Rectangle 80"/>
              <p:cNvSpPr/>
              <p:nvPr/>
            </p:nvSpPr>
            <p:spPr>
              <a:xfrm>
                <a:off x="7924805" y="3440668"/>
                <a:ext cx="1003917" cy="451256"/>
              </a:xfrm>
              <a:prstGeom prst="rect">
                <a:avLst/>
              </a:prstGeom>
            </p:spPr>
            <p:txBody>
              <a:bodyPr wrap="none">
                <a:spAutoFit/>
              </a:bodyPr>
              <a:lstStyle/>
              <a:p>
                <a:r>
                  <a:rPr lang="en-US" sz="1600" dirty="0" smtClean="0"/>
                  <a:t>clicked</a:t>
                </a:r>
                <a:endParaRPr lang="en-US" dirty="0"/>
              </a:p>
            </p:txBody>
          </p:sp>
          <p:pic>
            <p:nvPicPr>
              <p:cNvPr id="87" name="Picture 4"/>
              <p:cNvPicPr>
                <a:picLocks noChangeAspect="1" noChangeArrowheads="1"/>
              </p:cNvPicPr>
              <p:nvPr/>
            </p:nvPicPr>
            <p:blipFill>
              <a:blip r:embed="rId10" cstate="print"/>
              <a:srcRect/>
              <a:stretch>
                <a:fillRect/>
              </a:stretch>
            </p:blipFill>
            <p:spPr bwMode="auto">
              <a:xfrm>
                <a:off x="7620000" y="3124200"/>
                <a:ext cx="319119" cy="304800"/>
              </a:xfrm>
              <a:prstGeom prst="rect">
                <a:avLst/>
              </a:prstGeom>
              <a:noFill/>
              <a:ln w="9525">
                <a:noFill/>
                <a:miter lim="800000"/>
                <a:headEnd/>
                <a:tailEnd/>
              </a:ln>
            </p:spPr>
          </p:pic>
          <p:sp>
            <p:nvSpPr>
              <p:cNvPr id="88" name="Rectangle 87"/>
              <p:cNvSpPr/>
              <p:nvPr/>
            </p:nvSpPr>
            <p:spPr>
              <a:xfrm>
                <a:off x="7924802" y="2983468"/>
                <a:ext cx="1324252" cy="451256"/>
              </a:xfrm>
              <a:prstGeom prst="rect">
                <a:avLst/>
              </a:prstGeom>
            </p:spPr>
            <p:txBody>
              <a:bodyPr wrap="none">
                <a:spAutoFit/>
              </a:bodyPr>
              <a:lstStyle/>
              <a:p>
                <a:r>
                  <a:rPr lang="en-US" sz="1600" dirty="0" smtClean="0"/>
                  <a:t>irrelevant</a:t>
                </a:r>
                <a:endParaRPr lang="en-US" dirty="0"/>
              </a:p>
            </p:txBody>
          </p:sp>
          <p:sp>
            <p:nvSpPr>
              <p:cNvPr id="89" name="Rectangle 88"/>
              <p:cNvSpPr/>
              <p:nvPr/>
            </p:nvSpPr>
            <p:spPr>
              <a:xfrm>
                <a:off x="7467605" y="1422535"/>
                <a:ext cx="1766821" cy="2707535"/>
              </a:xfrm>
              <a:prstGeom prst="rect">
                <a:avLst/>
              </a:prstGeom>
              <a:ln w="25400">
                <a:solidFill>
                  <a:srgbClr val="0070C0"/>
                </a:solidFill>
              </a:ln>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pic>
          <p:nvPicPr>
            <p:cNvPr id="91" name="Picture 2" descr="http://images.colourbox.com/thumb_COLOURBOX1930370.jpg"/>
            <p:cNvPicPr>
              <a:picLocks noChangeAspect="1" noChangeArrowheads="1"/>
            </p:cNvPicPr>
            <p:nvPr/>
          </p:nvPicPr>
          <p:blipFill>
            <a:blip r:embed="rId3" cstate="print"/>
            <a:srcRect l="57680" t="18286" b="28889"/>
            <a:stretch>
              <a:fillRect/>
            </a:stretch>
          </p:blipFill>
          <p:spPr bwMode="auto">
            <a:xfrm>
              <a:off x="7772400" y="1752600"/>
              <a:ext cx="333832" cy="228600"/>
            </a:xfrm>
            <a:prstGeom prst="rect">
              <a:avLst/>
            </a:prstGeom>
            <a:noFill/>
          </p:spPr>
        </p:pic>
        <p:sp>
          <p:nvSpPr>
            <p:cNvPr id="92" name="Rectangle 91"/>
            <p:cNvSpPr/>
            <p:nvPr/>
          </p:nvSpPr>
          <p:spPr>
            <a:xfrm>
              <a:off x="8077200" y="1718846"/>
              <a:ext cx="526106" cy="338554"/>
            </a:xfrm>
            <a:prstGeom prst="rect">
              <a:avLst/>
            </a:prstGeom>
          </p:spPr>
          <p:txBody>
            <a:bodyPr wrap="none">
              <a:spAutoFit/>
            </a:bodyPr>
            <a:lstStyle/>
            <a:p>
              <a:r>
                <a:rPr lang="en-US" sz="1600" dirty="0" smtClean="0"/>
                <a:t>Skip</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15</a:t>
            </a:fld>
            <a:endParaRPr lang="en-US"/>
          </a:p>
        </p:txBody>
      </p:sp>
      <p:grpSp>
        <p:nvGrpSpPr>
          <p:cNvPr id="2" name="Group 23"/>
          <p:cNvGrpSpPr/>
          <p:nvPr/>
        </p:nvGrpSpPr>
        <p:grpSpPr>
          <a:xfrm>
            <a:off x="228599" y="4004779"/>
            <a:ext cx="8534401" cy="2548421"/>
            <a:chOff x="228599" y="3475038"/>
            <a:chExt cx="8534401" cy="2106817"/>
          </a:xfrm>
        </p:grpSpPr>
        <p:pic>
          <p:nvPicPr>
            <p:cNvPr id="21" name="Picture 2"/>
            <p:cNvPicPr>
              <a:picLocks noChangeAspect="1" noChangeArrowheads="1"/>
            </p:cNvPicPr>
            <p:nvPr/>
          </p:nvPicPr>
          <p:blipFill>
            <a:blip r:embed="rId2" cstate="print"/>
            <a:srcRect l="21795" t="79103" r="61538" b="1121"/>
            <a:stretch>
              <a:fillRect/>
            </a:stretch>
          </p:blipFill>
          <p:spPr bwMode="auto">
            <a:xfrm>
              <a:off x="3276600" y="5200855"/>
              <a:ext cx="990600" cy="381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5334000" y="5215429"/>
              <a:ext cx="2438400" cy="366426"/>
            </a:xfrm>
            <a:prstGeom prst="rect">
              <a:avLst/>
            </a:prstGeom>
            <a:noFill/>
            <a:ln w="9525">
              <a:noFill/>
              <a:miter lim="800000"/>
              <a:headEnd/>
              <a:tailEnd/>
            </a:ln>
            <a:effectLst/>
          </p:spPr>
        </p:pic>
        <p:grpSp>
          <p:nvGrpSpPr>
            <p:cNvPr id="3" name="Group 22"/>
            <p:cNvGrpSpPr/>
            <p:nvPr/>
          </p:nvGrpSpPr>
          <p:grpSpPr>
            <a:xfrm>
              <a:off x="228599" y="3475038"/>
              <a:ext cx="8534401" cy="2087562"/>
              <a:chOff x="228599" y="3475038"/>
              <a:chExt cx="8534401" cy="2544762"/>
            </a:xfrm>
          </p:grpSpPr>
          <p:pic>
            <p:nvPicPr>
              <p:cNvPr id="7171" name="Picture 3"/>
              <p:cNvPicPr>
                <a:picLocks noChangeAspect="1" noChangeArrowheads="1"/>
              </p:cNvPicPr>
              <p:nvPr/>
            </p:nvPicPr>
            <p:blipFill>
              <a:blip r:embed="rId4" cstate="print"/>
              <a:srcRect/>
              <a:stretch>
                <a:fillRect/>
              </a:stretch>
            </p:blipFill>
            <p:spPr bwMode="auto">
              <a:xfrm>
                <a:off x="1066800" y="4170657"/>
                <a:ext cx="6324600" cy="1087143"/>
              </a:xfrm>
              <a:prstGeom prst="rect">
                <a:avLst/>
              </a:prstGeom>
              <a:noFill/>
              <a:ln w="9525">
                <a:noFill/>
                <a:miter lim="800000"/>
                <a:headEnd/>
                <a:tailEnd/>
              </a:ln>
              <a:effectLst/>
            </p:spPr>
          </p:pic>
          <p:sp>
            <p:nvSpPr>
              <p:cNvPr id="18" name="Title 1"/>
              <p:cNvSpPr txBox="1">
                <a:spLocks/>
              </p:cNvSpPr>
              <p:nvPr/>
            </p:nvSpPr>
            <p:spPr>
              <a:xfrm>
                <a:off x="457200" y="3475038"/>
                <a:ext cx="8229600" cy="4873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E Step: evaluate the Q</a:t>
                </a:r>
                <a:r>
                  <a:rPr kumimoji="0" lang="en-US" sz="2800" b="0" i="0" u="none" strike="noStrike" kern="1200" cap="none" spc="0" normalizeH="0" noProof="0" dirty="0" smtClean="0">
                    <a:ln>
                      <a:noFill/>
                    </a:ln>
                    <a:solidFill>
                      <a:schemeClr val="tx1"/>
                    </a:solidFill>
                    <a:effectLst/>
                    <a:uLnTx/>
                    <a:uFillTx/>
                    <a:latin typeface="+mj-lt"/>
                    <a:ea typeface="+mj-ea"/>
                    <a:cs typeface="+mj-cs"/>
                  </a:rPr>
                  <a:t> function by:</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533400" y="5532438"/>
                <a:ext cx="8229600" cy="487362"/>
              </a:xfrm>
              <a:prstGeom prst="rect">
                <a:avLst/>
              </a:prstGeom>
            </p:spPr>
            <p:txBody>
              <a:bodyPr vert="horz" lIns="91440" tIns="45720" rIns="91440" bIns="45720" rtlCol="0" anchor="ctr">
                <a:noAutofit/>
              </a:bodyPr>
              <a:lstStyle/>
              <a:p>
                <a:pPr>
                  <a:spcBef>
                    <a:spcPct val="0"/>
                  </a:spcBef>
                </a:pPr>
                <a:r>
                  <a:rPr lang="en-US" sz="2800" dirty="0" smtClean="0">
                    <a:latin typeface="+mj-lt"/>
                    <a:ea typeface="+mj-ea"/>
                    <a:cs typeface="+mj-cs"/>
                  </a:rPr>
                  <a:t>M Step: maximize              , while </a:t>
                </a:r>
                <a:endParaRPr lang="en-US" sz="2800" dirty="0">
                  <a:latin typeface="+mj-lt"/>
                  <a:ea typeface="+mj-ea"/>
                  <a:cs typeface="+mj-cs"/>
                </a:endParaRPr>
              </a:p>
            </p:txBody>
          </p:sp>
          <p:sp>
            <p:nvSpPr>
              <p:cNvPr id="27" name="Curved Left Arrow 26"/>
              <p:cNvSpPr/>
              <p:nvPr/>
            </p:nvSpPr>
            <p:spPr>
              <a:xfrm>
                <a:off x="685800" y="3962400"/>
                <a:ext cx="381000" cy="1600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Left Arrow 27"/>
              <p:cNvSpPr/>
              <p:nvPr/>
            </p:nvSpPr>
            <p:spPr>
              <a:xfrm rot="10800000">
                <a:off x="228599" y="3962400"/>
                <a:ext cx="380999"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20" name="Picture 1"/>
          <p:cNvPicPr>
            <a:picLocks noChangeAspect="1" noChangeArrowheads="1"/>
          </p:cNvPicPr>
          <p:nvPr/>
        </p:nvPicPr>
        <p:blipFill>
          <a:blip r:embed="rId5" cstate="print"/>
          <a:srcRect/>
          <a:stretch>
            <a:fillRect/>
          </a:stretch>
        </p:blipFill>
        <p:spPr bwMode="auto">
          <a:xfrm>
            <a:off x="2590800" y="762000"/>
            <a:ext cx="3657600" cy="1001763"/>
          </a:xfrm>
          <a:prstGeom prst="rect">
            <a:avLst/>
          </a:prstGeom>
          <a:noFill/>
          <a:ln w="9525">
            <a:noFill/>
            <a:miter lim="800000"/>
            <a:headEnd/>
            <a:tailEnd/>
          </a:ln>
        </p:spPr>
      </p:pic>
      <p:pic>
        <p:nvPicPr>
          <p:cNvPr id="29697" name="Picture 1"/>
          <p:cNvPicPr>
            <a:picLocks noChangeAspect="1" noChangeArrowheads="1"/>
          </p:cNvPicPr>
          <p:nvPr/>
        </p:nvPicPr>
        <p:blipFill>
          <a:blip r:embed="rId6" cstate="print"/>
          <a:srcRect/>
          <a:stretch>
            <a:fillRect/>
          </a:stretch>
        </p:blipFill>
        <p:spPr bwMode="auto">
          <a:xfrm>
            <a:off x="838200" y="2209800"/>
            <a:ext cx="7427913" cy="1562100"/>
          </a:xfrm>
          <a:prstGeom prst="rect">
            <a:avLst/>
          </a:prstGeom>
          <a:noFill/>
          <a:ln w="9525">
            <a:noFill/>
            <a:miter lim="800000"/>
            <a:headEnd/>
            <a:tailEnd/>
          </a:ln>
        </p:spPr>
      </p:pic>
      <p:sp>
        <p:nvSpPr>
          <p:cNvPr id="15"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Solving the Model by E-M Algorithm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16</a:t>
            </a:fld>
            <a:endParaRPr lang="en-US"/>
          </a:p>
        </p:txBody>
      </p:sp>
      <p:sp>
        <p:nvSpPr>
          <p:cNvPr id="5" name="Title 1"/>
          <p:cNvSpPr txBox="1">
            <a:spLocks/>
          </p:cNvSpPr>
          <p:nvPr/>
        </p:nvSpPr>
        <p:spPr>
          <a:xfrm>
            <a:off x="533400" y="990600"/>
            <a:ext cx="8229600" cy="4873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Data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ChangeAspect="1" noChangeArrowheads="1"/>
          </p:cNvPicPr>
          <p:nvPr/>
        </p:nvPicPr>
        <p:blipFill>
          <a:blip r:embed="rId2" cstate="print"/>
          <a:srcRect/>
          <a:stretch>
            <a:fillRect/>
          </a:stretch>
        </p:blipFill>
        <p:spPr bwMode="auto">
          <a:xfrm>
            <a:off x="2209800" y="1295400"/>
            <a:ext cx="4343400" cy="2086812"/>
          </a:xfrm>
          <a:prstGeom prst="rect">
            <a:avLst/>
          </a:prstGeom>
          <a:noFill/>
          <a:ln w="9525">
            <a:noFill/>
            <a:miter lim="800000"/>
            <a:headEnd/>
            <a:tailEnd/>
          </a:ln>
          <a:effectLst/>
        </p:spPr>
      </p:pic>
      <p:sp>
        <p:nvSpPr>
          <p:cNvPr id="7" name="Title 1"/>
          <p:cNvSpPr txBox="1">
            <a:spLocks/>
          </p:cNvSpPr>
          <p:nvPr/>
        </p:nvSpPr>
        <p:spPr>
          <a:xfrm>
            <a:off x="914400" y="3429000"/>
            <a:ext cx="7315200" cy="685800"/>
          </a:xfrm>
          <a:prstGeom prst="rect">
            <a:avLst/>
          </a:prstGeom>
          <a:solidFill>
            <a:srgbClr val="FFC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Random Bucket: shuffle query lists for each prefix;</a:t>
            </a:r>
          </a:p>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unbiased evaluation of R model with vertical position bias removed</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609600" y="4038600"/>
            <a:ext cx="8229600" cy="4873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Metric</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5" name="Picture 3"/>
          <p:cNvPicPr>
            <a:picLocks noChangeAspect="1" noChangeArrowheads="1"/>
          </p:cNvPicPr>
          <p:nvPr/>
        </p:nvPicPr>
        <p:blipFill>
          <a:blip r:embed="rId3" cstate="print"/>
          <a:srcRect/>
          <a:stretch>
            <a:fillRect/>
          </a:stretch>
        </p:blipFill>
        <p:spPr bwMode="auto">
          <a:xfrm>
            <a:off x="2819400" y="4419600"/>
            <a:ext cx="3028950" cy="1028700"/>
          </a:xfrm>
          <a:prstGeom prst="rect">
            <a:avLst/>
          </a:prstGeom>
          <a:noFill/>
          <a:ln w="9525">
            <a:noFill/>
            <a:miter lim="800000"/>
            <a:headEnd/>
            <a:tailEnd/>
          </a:ln>
          <a:effectLst/>
        </p:spPr>
      </p:pic>
      <p:sp>
        <p:nvSpPr>
          <p:cNvPr id="14" name="Title 1"/>
          <p:cNvSpPr txBox="1">
            <a:spLocks/>
          </p:cNvSpPr>
          <p:nvPr/>
        </p:nvSpPr>
        <p:spPr>
          <a:xfrm>
            <a:off x="1143000" y="5638800"/>
            <a:ext cx="6934200" cy="487362"/>
          </a:xfrm>
          <a:prstGeom prst="rect">
            <a:avLst/>
          </a:prstGeom>
          <a:noFill/>
        </p:spPr>
        <p:txBody>
          <a:bodyPr vert="horz" lIns="91440" tIns="45720" rIns="91440" bIns="45720" rtlCol="0" anchor="ctr">
            <a:noAutofit/>
          </a:bodyPr>
          <a:lstStyle/>
          <a:p>
            <a:r>
              <a:rPr lang="en-US" sz="2000" dirty="0" err="1" smtClean="0"/>
              <a:t>MRR@All</a:t>
            </a:r>
            <a:r>
              <a:rPr lang="en-US" sz="2000" dirty="0" smtClean="0"/>
              <a:t>: average MRR across all columns</a:t>
            </a:r>
          </a:p>
        </p:txBody>
      </p:sp>
      <p:sp>
        <p:nvSpPr>
          <p:cNvPr id="10"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Experiments: Data and Evaluation Metric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51261133"/>
              </p:ext>
            </p:extLst>
          </p:nvPr>
        </p:nvGraphicFramePr>
        <p:xfrm>
          <a:off x="1295400" y="1600200"/>
          <a:ext cx="6096000" cy="3317240"/>
        </p:xfrm>
        <a:graphic>
          <a:graphicData uri="http://schemas.openxmlformats.org/drawingml/2006/table">
            <a:tbl>
              <a:tblPr firstRow="1" bandRow="1">
                <a:tableStyleId>{5C22544A-7EE6-4342-B048-85BDC9FD1C3A}</a:tableStyleId>
              </a:tblPr>
              <a:tblGrid>
                <a:gridCol w="2717800"/>
                <a:gridCol w="3378200"/>
              </a:tblGrid>
              <a:tr h="370840">
                <a:tc>
                  <a:txBody>
                    <a:bodyPr/>
                    <a:lstStyle/>
                    <a:p>
                      <a:pPr algn="ctr"/>
                      <a:r>
                        <a:rPr lang="en-US" dirty="0" smtClean="0"/>
                        <a:t>Comparison Method </a:t>
                      </a:r>
                      <a:endParaRPr lang="en-US" dirty="0"/>
                    </a:p>
                  </a:txBody>
                  <a:tcPr/>
                </a:tc>
                <a:tc>
                  <a:txBody>
                    <a:bodyPr/>
                    <a:lstStyle/>
                    <a:p>
                      <a:pPr algn="ctr"/>
                      <a:r>
                        <a:rPr lang="en-US" dirty="0" smtClean="0"/>
                        <a:t>Description</a:t>
                      </a:r>
                      <a:endParaRPr lang="en-US" dirty="0"/>
                    </a:p>
                  </a:txBody>
                  <a:tcPr/>
                </a:tc>
              </a:tr>
              <a:tr h="370840">
                <a:tc>
                  <a:txBody>
                    <a:bodyPr/>
                    <a:lstStyle/>
                    <a:p>
                      <a:pPr algn="l"/>
                      <a:r>
                        <a:rPr lang="en-US" sz="1800" kern="1200" baseline="0" dirty="0" smtClean="0">
                          <a:solidFill>
                            <a:schemeClr val="dk1"/>
                          </a:solidFill>
                          <a:latin typeface="+mn-lt"/>
                          <a:ea typeface="+mn-ea"/>
                          <a:cs typeface="+mn-cs"/>
                        </a:rPr>
                        <a:t>MPC</a:t>
                      </a:r>
                      <a:endParaRPr lang="en-US" dirty="0"/>
                    </a:p>
                  </a:txBody>
                  <a:tcPr/>
                </a:tc>
                <a:tc>
                  <a:txBody>
                    <a:bodyPr/>
                    <a:lstStyle/>
                    <a:p>
                      <a:pPr algn="l"/>
                      <a:r>
                        <a:rPr lang="en-US" sz="1800" kern="1200" baseline="0" dirty="0" smtClean="0">
                          <a:solidFill>
                            <a:schemeClr val="dk1"/>
                          </a:solidFill>
                          <a:latin typeface="+mn-lt"/>
                          <a:ea typeface="+mn-ea"/>
                          <a:cs typeface="+mn-cs"/>
                        </a:rPr>
                        <a:t>Most Popular Completion</a:t>
                      </a:r>
                      <a:endParaRPr lang="en-US" dirty="0"/>
                    </a:p>
                  </a:txBody>
                  <a:tcPr/>
                </a:tc>
              </a:tr>
              <a:tr h="370840">
                <a:tc>
                  <a:txBody>
                    <a:bodyPr/>
                    <a:lstStyle/>
                    <a:p>
                      <a:pPr algn="l"/>
                      <a:r>
                        <a:rPr lang="en-US" sz="1800" kern="1200" baseline="0" dirty="0" smtClean="0">
                          <a:solidFill>
                            <a:schemeClr val="dk1"/>
                          </a:solidFill>
                          <a:latin typeface="+mn-lt"/>
                          <a:ea typeface="+mn-ea"/>
                          <a:cs typeface="+mn-cs"/>
                        </a:rPr>
                        <a:t>UBM-last </a:t>
                      </a:r>
                      <a:r>
                        <a:rPr lang="en-US" sz="1200" dirty="0" smtClean="0">
                          <a:solidFill>
                            <a:srgbClr val="0070C0"/>
                          </a:solidFill>
                        </a:rPr>
                        <a:t>[</a:t>
                      </a:r>
                      <a:r>
                        <a:rPr lang="en-US" sz="1200" dirty="0" err="1" smtClean="0">
                          <a:solidFill>
                            <a:srgbClr val="0070C0"/>
                          </a:solidFill>
                        </a:rPr>
                        <a:t>Dupret</a:t>
                      </a:r>
                      <a:r>
                        <a:rPr lang="en-US" sz="1200" dirty="0" smtClean="0">
                          <a:solidFill>
                            <a:srgbClr val="0070C0"/>
                          </a:solidFill>
                        </a:rPr>
                        <a:t> SIGIR’08]</a:t>
                      </a:r>
                      <a:endParaRPr lang="en-US" sz="1200" dirty="0"/>
                    </a:p>
                  </a:txBody>
                  <a:tcPr/>
                </a:tc>
                <a:tc>
                  <a:txBody>
                    <a:bodyPr/>
                    <a:lstStyle/>
                    <a:p>
                      <a:pPr algn="l"/>
                      <a:r>
                        <a:rPr lang="en-US" sz="1800" kern="1200" baseline="0" dirty="0" smtClean="0">
                          <a:solidFill>
                            <a:schemeClr val="dk1"/>
                          </a:solidFill>
                          <a:latin typeface="+mn-lt"/>
                          <a:ea typeface="+mn-ea"/>
                          <a:cs typeface="+mn-cs"/>
                        </a:rPr>
                        <a:t>User Browsing Model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UBM-all </a:t>
                      </a:r>
                      <a:r>
                        <a:rPr lang="en-US" sz="1200" dirty="0" smtClean="0">
                          <a:solidFill>
                            <a:srgbClr val="0070C0"/>
                          </a:solidFill>
                        </a:rPr>
                        <a:t>[</a:t>
                      </a:r>
                      <a:r>
                        <a:rPr lang="en-US" sz="1200" dirty="0" err="1" smtClean="0">
                          <a:solidFill>
                            <a:srgbClr val="0070C0"/>
                          </a:solidFill>
                        </a:rPr>
                        <a:t>Dupret</a:t>
                      </a:r>
                      <a:r>
                        <a:rPr lang="en-US" sz="1200" dirty="0" smtClean="0">
                          <a:solidFill>
                            <a:srgbClr val="0070C0"/>
                          </a:solidFill>
                        </a:rPr>
                        <a:t> SIGIR’08]</a:t>
                      </a:r>
                      <a:endParaRPr lang="en-US" sz="1200" dirty="0" smtClean="0"/>
                    </a:p>
                  </a:txBody>
                  <a:tcPr/>
                </a:tc>
                <a:tc>
                  <a:txBody>
                    <a:bodyPr/>
                    <a:lstStyle/>
                    <a:p>
                      <a:pPr algn="l"/>
                      <a:r>
                        <a:rPr lang="en-US" sz="1800" kern="1200" baseline="0" dirty="0" smtClean="0">
                          <a:solidFill>
                            <a:schemeClr val="dk1"/>
                          </a:solidFill>
                          <a:latin typeface="+mn-lt"/>
                          <a:ea typeface="+mn-ea"/>
                          <a:cs typeface="+mn-cs"/>
                        </a:rPr>
                        <a:t>User Browsing Model</a:t>
                      </a:r>
                      <a:endParaRPr lang="en-US" dirty="0"/>
                    </a:p>
                  </a:txBody>
                  <a:tcPr/>
                </a:tc>
              </a:tr>
              <a:tr h="370840">
                <a:tc>
                  <a:txBody>
                    <a:bodyPr/>
                    <a:lstStyle/>
                    <a:p>
                      <a:pPr algn="l"/>
                      <a:r>
                        <a:rPr lang="en-US" sz="1800" kern="1200" baseline="0" dirty="0" smtClean="0">
                          <a:solidFill>
                            <a:schemeClr val="dk1"/>
                          </a:solidFill>
                          <a:latin typeface="+mn-lt"/>
                          <a:ea typeface="+mn-ea"/>
                          <a:cs typeface="+mn-cs"/>
                        </a:rPr>
                        <a:t>DBN-last </a:t>
                      </a:r>
                      <a:r>
                        <a:rPr lang="en-US" sz="1200" dirty="0" smtClean="0">
                          <a:solidFill>
                            <a:srgbClr val="0070C0"/>
                          </a:solidFill>
                        </a:rPr>
                        <a:t>[</a:t>
                      </a:r>
                      <a:r>
                        <a:rPr lang="en-US" sz="1200" dirty="0" err="1" smtClean="0">
                          <a:solidFill>
                            <a:srgbClr val="0070C0"/>
                          </a:solidFill>
                        </a:rPr>
                        <a:t>Chapelle</a:t>
                      </a:r>
                      <a:r>
                        <a:rPr lang="en-US" sz="1200" dirty="0" smtClean="0">
                          <a:solidFill>
                            <a:srgbClr val="0070C0"/>
                          </a:solidFill>
                        </a:rPr>
                        <a:t> WWW’09]</a:t>
                      </a:r>
                      <a:endParaRPr lang="en-US" dirty="0"/>
                    </a:p>
                  </a:txBody>
                  <a:tcPr/>
                </a:tc>
                <a:tc>
                  <a:txBody>
                    <a:bodyPr/>
                    <a:lstStyle/>
                    <a:p>
                      <a:pPr algn="l"/>
                      <a:r>
                        <a:rPr lang="en-US" sz="1800" kern="1200" baseline="0" dirty="0" smtClean="0">
                          <a:solidFill>
                            <a:schemeClr val="dk1"/>
                          </a:solidFill>
                          <a:latin typeface="+mn-lt"/>
                          <a:ea typeface="+mn-ea"/>
                          <a:cs typeface="+mn-cs"/>
                        </a:rPr>
                        <a:t>Dynamic Bayesian Network model</a:t>
                      </a:r>
                      <a:endParaRPr lang="en-US"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DBN-all </a:t>
                      </a:r>
                      <a:r>
                        <a:rPr lang="en-US" sz="1200" dirty="0" smtClean="0">
                          <a:solidFill>
                            <a:srgbClr val="0070C0"/>
                          </a:solidFill>
                        </a:rPr>
                        <a:t>[</a:t>
                      </a:r>
                      <a:r>
                        <a:rPr lang="en-US" sz="1200" dirty="0" err="1" smtClean="0">
                          <a:solidFill>
                            <a:srgbClr val="0070C0"/>
                          </a:solidFill>
                        </a:rPr>
                        <a:t>Chapelle</a:t>
                      </a:r>
                      <a:r>
                        <a:rPr lang="en-US" sz="1200" dirty="0" smtClean="0">
                          <a:solidFill>
                            <a:srgbClr val="0070C0"/>
                          </a:solidFill>
                        </a:rPr>
                        <a:t> WWW’09]</a:t>
                      </a:r>
                      <a:endParaRPr lang="en-US" dirty="0" smtClean="0"/>
                    </a:p>
                  </a:txBody>
                  <a:tcPr/>
                </a:tc>
                <a:tc>
                  <a:txBody>
                    <a:bodyPr/>
                    <a:lstStyle/>
                    <a:p>
                      <a:pPr algn="l"/>
                      <a:r>
                        <a:rPr lang="en-US" sz="1800" kern="1200" baseline="0" dirty="0" smtClean="0">
                          <a:solidFill>
                            <a:schemeClr val="dk1"/>
                          </a:solidFill>
                          <a:latin typeface="+mn-lt"/>
                          <a:ea typeface="+mn-ea"/>
                          <a:cs typeface="+mn-cs"/>
                        </a:rPr>
                        <a:t>Dynamic Bayesian Network model</a:t>
                      </a:r>
                      <a:endParaRPr lang="en-US" dirty="0"/>
                    </a:p>
                  </a:txBody>
                  <a:tcPr/>
                </a:tc>
              </a:tr>
              <a:tr h="0">
                <a:tc>
                  <a:txBody>
                    <a:bodyPr/>
                    <a:lstStyle/>
                    <a:p>
                      <a:pPr algn="l"/>
                      <a:r>
                        <a:rPr lang="en-US" sz="1800" kern="1200" baseline="0" dirty="0" smtClean="0">
                          <a:solidFill>
                            <a:schemeClr val="dk1"/>
                          </a:solidFill>
                          <a:latin typeface="+mn-lt"/>
                          <a:ea typeface="+mn-ea"/>
                          <a:cs typeface="+mn-cs"/>
                        </a:rPr>
                        <a:t>BSS-last </a:t>
                      </a:r>
                      <a:r>
                        <a:rPr lang="en-US" sz="1200" dirty="0" smtClean="0">
                          <a:solidFill>
                            <a:srgbClr val="0070C0"/>
                          </a:solidFill>
                        </a:rPr>
                        <a:t>[Wang WWW’13]</a:t>
                      </a:r>
                      <a:endParaRPr lang="en-US" sz="1200" dirty="0"/>
                    </a:p>
                  </a:txBody>
                  <a:tcPr/>
                </a:tc>
                <a:tc>
                  <a:txBody>
                    <a:bodyPr/>
                    <a:lstStyle/>
                    <a:p>
                      <a:pPr algn="l"/>
                      <a:r>
                        <a:rPr lang="en-US" sz="1800" kern="1200" baseline="0" dirty="0" smtClean="0">
                          <a:solidFill>
                            <a:schemeClr val="dk1"/>
                          </a:solidFill>
                          <a:latin typeface="+mn-lt"/>
                          <a:ea typeface="+mn-ea"/>
                          <a:cs typeface="+mn-cs"/>
                        </a:rPr>
                        <a:t>Bayesian Sequential State model</a:t>
                      </a:r>
                      <a:endParaRPr lang="en-US" dirty="0"/>
                    </a:p>
                  </a:txBody>
                  <a:tcPr/>
                </a:tc>
              </a:tr>
              <a:tr h="0">
                <a:tc>
                  <a:txBody>
                    <a:bodyPr/>
                    <a:lstStyle/>
                    <a:p>
                      <a:pPr algn="l"/>
                      <a:r>
                        <a:rPr lang="en-US" sz="1800" kern="1200" baseline="0" dirty="0" smtClean="0">
                          <a:solidFill>
                            <a:schemeClr val="dk1"/>
                          </a:solidFill>
                          <a:latin typeface="+mn-lt"/>
                          <a:ea typeface="+mn-ea"/>
                          <a:cs typeface="+mn-cs"/>
                        </a:rPr>
                        <a:t>BSS-all </a:t>
                      </a:r>
                      <a:r>
                        <a:rPr lang="en-US" sz="1200" dirty="0" smtClean="0">
                          <a:solidFill>
                            <a:srgbClr val="0070C0"/>
                          </a:solidFill>
                        </a:rPr>
                        <a:t>[Wang WWW’13]</a:t>
                      </a:r>
                      <a:endParaRPr lang="en-US" sz="1200" dirty="0"/>
                    </a:p>
                  </a:txBody>
                  <a:tcPr/>
                </a:tc>
                <a:tc>
                  <a:txBody>
                    <a:bodyPr/>
                    <a:lstStyle/>
                    <a:p>
                      <a:pPr algn="l"/>
                      <a:r>
                        <a:rPr lang="en-US" sz="1800" kern="1200" baseline="0" dirty="0" smtClean="0">
                          <a:solidFill>
                            <a:schemeClr val="dk1"/>
                          </a:solidFill>
                          <a:latin typeface="+mn-lt"/>
                          <a:ea typeface="+mn-ea"/>
                          <a:cs typeface="+mn-cs"/>
                        </a:rPr>
                        <a:t>Bayesian Sequential State model</a:t>
                      </a:r>
                      <a:endParaRPr lang="en-US" dirty="0"/>
                    </a:p>
                  </a:txBody>
                  <a:tcPr/>
                </a:tc>
              </a:tr>
              <a:tr h="0">
                <a:tc>
                  <a:txBody>
                    <a:bodyPr/>
                    <a:lstStyle/>
                    <a:p>
                      <a:pPr algn="l"/>
                      <a:r>
                        <a:rPr lang="en-US" sz="1800" kern="1200" baseline="0" dirty="0" smtClean="0">
                          <a:solidFill>
                            <a:schemeClr val="dk1"/>
                          </a:solidFill>
                          <a:latin typeface="+mn-lt"/>
                          <a:ea typeface="+mn-ea"/>
                          <a:cs typeface="+mn-cs"/>
                        </a:rPr>
                        <a:t>TDCM</a:t>
                      </a:r>
                      <a:endParaRPr lang="en-US" dirty="0"/>
                    </a:p>
                  </a:txBody>
                  <a:tcPr/>
                </a:tc>
                <a:tc>
                  <a:txBody>
                    <a:bodyPr/>
                    <a:lstStyle/>
                    <a:p>
                      <a:pPr algn="l"/>
                      <a:r>
                        <a:rPr lang="en-US" sz="1800" kern="1200" baseline="0" dirty="0" smtClean="0">
                          <a:solidFill>
                            <a:schemeClr val="dk1"/>
                          </a:solidFill>
                          <a:latin typeface="+mn-lt"/>
                          <a:ea typeface="+mn-ea"/>
                          <a:cs typeface="+mn-cs"/>
                        </a:rPr>
                        <a:t>Our model</a:t>
                      </a:r>
                      <a:endParaRPr lang="en-US" dirty="0"/>
                    </a:p>
                  </a:txBody>
                  <a:tcPr/>
                </a:tc>
              </a:tr>
            </a:tbl>
          </a:graphicData>
        </a:graphic>
      </p:graphicFrame>
      <p:grpSp>
        <p:nvGrpSpPr>
          <p:cNvPr id="2" name="Group 16"/>
          <p:cNvGrpSpPr/>
          <p:nvPr/>
        </p:nvGrpSpPr>
        <p:grpSpPr>
          <a:xfrm>
            <a:off x="1143000" y="2332672"/>
            <a:ext cx="6858000" cy="3599260"/>
            <a:chOff x="1143000" y="2332672"/>
            <a:chExt cx="6858000" cy="3599260"/>
          </a:xfrm>
        </p:grpSpPr>
        <p:sp>
          <p:nvSpPr>
            <p:cNvPr id="8" name="TextBox 7"/>
            <p:cNvSpPr txBox="1"/>
            <p:nvPr/>
          </p:nvSpPr>
          <p:spPr>
            <a:xfrm>
              <a:off x="1143000" y="2332672"/>
              <a:ext cx="6477000" cy="1477328"/>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p:txBody>
        </p:sp>
        <p:sp>
          <p:nvSpPr>
            <p:cNvPr id="9" name="TextBox 8"/>
            <p:cNvSpPr txBox="1"/>
            <p:nvPr/>
          </p:nvSpPr>
          <p:spPr>
            <a:xfrm>
              <a:off x="1143000" y="3886201"/>
              <a:ext cx="6477000" cy="1200329"/>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p:txBody>
        </p:sp>
        <p:sp>
          <p:nvSpPr>
            <p:cNvPr id="10" name="TextBox 9"/>
            <p:cNvSpPr txBox="1"/>
            <p:nvPr/>
          </p:nvSpPr>
          <p:spPr>
            <a:xfrm>
              <a:off x="1524000" y="5562600"/>
              <a:ext cx="2819400" cy="369332"/>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solidFill>
                    <a:srgbClr val="0070C0"/>
                  </a:solidFill>
                </a:rPr>
                <a:t>non content-aware models</a:t>
              </a:r>
              <a:endParaRPr lang="zh-CN" altLang="en-US" dirty="0">
                <a:solidFill>
                  <a:srgbClr val="0070C0"/>
                </a:solidFill>
              </a:endParaRPr>
            </a:p>
          </p:txBody>
        </p:sp>
        <p:cxnSp>
          <p:nvCxnSpPr>
            <p:cNvPr id="11" name="Straight Connector 10"/>
            <p:cNvCxnSpPr/>
            <p:nvPr/>
          </p:nvCxnSpPr>
          <p:spPr>
            <a:xfrm flipH="1" flipV="1">
              <a:off x="4724400" y="5105400"/>
              <a:ext cx="990600" cy="4572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rot="5400000" flipH="1" flipV="1">
              <a:off x="1828800" y="4572001"/>
              <a:ext cx="1752601" cy="228600"/>
            </a:xfrm>
            <a:prstGeom prst="line">
              <a:avLst/>
            </a:prstGeom>
            <a:ln>
              <a:solidFill>
                <a:srgbClr val="0070C0"/>
              </a:solidFill>
              <a:tailEnd type="triangle" w="lg"/>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5105400" y="5562600"/>
              <a:ext cx="2895600" cy="369332"/>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solidFill>
                    <a:srgbClr val="C00000"/>
                  </a:solidFill>
                </a:rPr>
                <a:t>Content-aware models</a:t>
              </a:r>
              <a:endParaRPr lang="zh-CN" altLang="en-US" dirty="0">
                <a:solidFill>
                  <a:srgbClr val="C00000"/>
                </a:solidFill>
              </a:endParaRPr>
            </a:p>
          </p:txBody>
        </p:sp>
      </p:grpSp>
      <p:sp>
        <p:nvSpPr>
          <p:cNvPr id="14"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Experiments: </a:t>
            </a:r>
            <a:r>
              <a:rPr lang="en-US" sz="3200" dirty="0" smtClean="0">
                <a:solidFill>
                  <a:srgbClr val="C00000"/>
                </a:solidFill>
              </a:rPr>
              <a:t>Models Evaluated</a:t>
            </a:r>
            <a:endParaRPr lang="en-US" sz="32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18</a:t>
            </a:fld>
            <a:endParaRPr lang="en-US"/>
          </a:p>
        </p:txBody>
      </p:sp>
      <p:sp>
        <p:nvSpPr>
          <p:cNvPr id="5" name="Title 1"/>
          <p:cNvSpPr>
            <a:spLocks noGrp="1"/>
          </p:cNvSpPr>
          <p:nvPr>
            <p:ph type="title"/>
          </p:nvPr>
        </p:nvSpPr>
        <p:spPr>
          <a:xfrm>
            <a:off x="381000" y="76200"/>
            <a:ext cx="8229600" cy="639762"/>
          </a:xfrm>
        </p:spPr>
        <p:txBody>
          <a:bodyPr>
            <a:noAutofit/>
          </a:bodyPr>
          <a:lstStyle/>
          <a:p>
            <a:r>
              <a:rPr lang="en-US" sz="2400" dirty="0" smtClean="0"/>
              <a:t>MRR on Normal Bucket</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051261133"/>
              </p:ext>
            </p:extLst>
          </p:nvPr>
        </p:nvGraphicFramePr>
        <p:xfrm>
          <a:off x="1066800" y="609600"/>
          <a:ext cx="7772400" cy="2514600"/>
        </p:xfrm>
        <a:graphic>
          <a:graphicData uri="http://schemas.openxmlformats.org/drawingml/2006/table">
            <a:tbl>
              <a:tblPr firstRow="1" bandRow="1">
                <a:tableStyleId>{5C22544A-7EE6-4342-B048-85BDC9FD1C3A}</a:tableStyleId>
              </a:tblPr>
              <a:tblGrid>
                <a:gridCol w="1899090"/>
                <a:gridCol w="1780399"/>
                <a:gridCol w="4092911"/>
              </a:tblGrid>
              <a:tr h="433552">
                <a:tc>
                  <a:txBody>
                    <a:bodyPr/>
                    <a:lstStyle/>
                    <a:p>
                      <a:pPr algn="ctr"/>
                      <a:r>
                        <a:rPr lang="en-US" sz="1100" dirty="0" smtClean="0"/>
                        <a:t>Method </a:t>
                      </a:r>
                      <a:endParaRPr lang="en-US" sz="1100" dirty="0"/>
                    </a:p>
                  </a:txBody>
                  <a:tcPr/>
                </a:tc>
                <a:tc>
                  <a:txBody>
                    <a:bodyPr/>
                    <a:lstStyle/>
                    <a:p>
                      <a:pPr algn="ctr"/>
                      <a:r>
                        <a:rPr lang="en-US" sz="1100" b="1" kern="1200" baseline="0" dirty="0" smtClean="0">
                          <a:solidFill>
                            <a:schemeClr val="lt1"/>
                          </a:solidFill>
                          <a:latin typeface="+mn-lt"/>
                          <a:ea typeface="+mn-ea"/>
                          <a:cs typeface="+mn-cs"/>
                        </a:rPr>
                        <a:t>PC</a:t>
                      </a:r>
                    </a:p>
                    <a:p>
                      <a:pPr algn="ctr"/>
                      <a:r>
                        <a:rPr lang="en-US" sz="1100" b="1" kern="1200" baseline="0" dirty="0" err="1" smtClean="0">
                          <a:solidFill>
                            <a:schemeClr val="lt1"/>
                          </a:solidFill>
                          <a:latin typeface="+mn-lt"/>
                          <a:ea typeface="+mn-ea"/>
                          <a:cs typeface="+mn-cs"/>
                        </a:rPr>
                        <a:t>MRR@All</a:t>
                      </a:r>
                      <a:endParaRPr lang="en-US" sz="1100" dirty="0"/>
                    </a:p>
                  </a:txBody>
                  <a:tcPr/>
                </a:tc>
                <a:tc>
                  <a:txBody>
                    <a:bodyPr/>
                    <a:lstStyle/>
                    <a:p>
                      <a:pPr algn="ctr"/>
                      <a:r>
                        <a:rPr lang="en-US" sz="1100" b="1" kern="1200" baseline="0" dirty="0" err="1" smtClean="0">
                          <a:solidFill>
                            <a:schemeClr val="lt1"/>
                          </a:solidFill>
                          <a:latin typeface="+mn-lt"/>
                          <a:ea typeface="+mn-ea"/>
                          <a:cs typeface="+mn-cs"/>
                        </a:rPr>
                        <a:t>iPhone</a:t>
                      </a:r>
                      <a:r>
                        <a:rPr lang="en-US" sz="1100" b="1" kern="1200" baseline="0" dirty="0" smtClean="0">
                          <a:solidFill>
                            <a:schemeClr val="lt1"/>
                          </a:solidFill>
                          <a:latin typeface="+mn-lt"/>
                          <a:ea typeface="+mn-ea"/>
                          <a:cs typeface="+mn-cs"/>
                        </a:rPr>
                        <a:t> 5</a:t>
                      </a:r>
                    </a:p>
                    <a:p>
                      <a:pPr algn="ctr"/>
                      <a:r>
                        <a:rPr lang="en-US" sz="1100" b="1" kern="1200" baseline="0" dirty="0" err="1" smtClean="0">
                          <a:solidFill>
                            <a:schemeClr val="lt1"/>
                          </a:solidFill>
                          <a:latin typeface="+mn-lt"/>
                          <a:ea typeface="+mn-ea"/>
                          <a:cs typeface="+mn-cs"/>
                        </a:rPr>
                        <a:t>MRR@All</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MPC</a:t>
                      </a:r>
                      <a:endParaRPr lang="en-US" sz="1100" dirty="0"/>
                    </a:p>
                  </a:txBody>
                  <a:tcPr/>
                </a:tc>
                <a:tc>
                  <a:txBody>
                    <a:bodyPr/>
                    <a:lstStyle/>
                    <a:p>
                      <a:pPr algn="ctr"/>
                      <a:r>
                        <a:rPr lang="en-US" sz="1100" kern="1200" baseline="0" dirty="0" smtClean="0">
                          <a:solidFill>
                            <a:schemeClr val="dk1"/>
                          </a:solidFill>
                          <a:latin typeface="+mn-lt"/>
                          <a:ea typeface="+mn-ea"/>
                          <a:cs typeface="+mn-cs"/>
                        </a:rPr>
                        <a:t>0.447</a:t>
                      </a:r>
                      <a:endParaRPr lang="en-US" sz="1100" dirty="0"/>
                    </a:p>
                  </a:txBody>
                  <a:tcPr/>
                </a:tc>
                <a:tc>
                  <a:txBody>
                    <a:bodyPr/>
                    <a:lstStyle/>
                    <a:p>
                      <a:pPr algn="ctr"/>
                      <a:r>
                        <a:rPr lang="en-US" sz="1100" kern="1200" baseline="0" dirty="0" smtClean="0">
                          <a:solidFill>
                            <a:schemeClr val="dk1"/>
                          </a:solidFill>
                          <a:latin typeface="+mn-lt"/>
                          <a:ea typeface="+mn-ea"/>
                          <a:cs typeface="+mn-cs"/>
                        </a:rPr>
                        <a:t>0.542</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UBM-last</a:t>
                      </a:r>
                      <a:endParaRPr lang="en-US" sz="900" dirty="0"/>
                    </a:p>
                  </a:txBody>
                  <a:tcPr/>
                </a:tc>
                <a:tc>
                  <a:txBody>
                    <a:bodyPr/>
                    <a:lstStyle/>
                    <a:p>
                      <a:pPr algn="ctr"/>
                      <a:r>
                        <a:rPr lang="en-US" sz="1100" kern="1200" baseline="0" dirty="0" smtClean="0">
                          <a:solidFill>
                            <a:schemeClr val="dk1"/>
                          </a:solidFill>
                          <a:latin typeface="+mn-lt"/>
                          <a:ea typeface="+mn-ea"/>
                          <a:cs typeface="+mn-cs"/>
                        </a:rPr>
                        <a:t>0.416</a:t>
                      </a:r>
                      <a:endParaRPr lang="en-US" sz="1100" dirty="0"/>
                    </a:p>
                  </a:txBody>
                  <a:tcPr/>
                </a:tc>
                <a:tc>
                  <a:txBody>
                    <a:bodyPr/>
                    <a:lstStyle/>
                    <a:p>
                      <a:pPr algn="ctr"/>
                      <a:r>
                        <a:rPr lang="en-US" sz="1100" kern="1200" baseline="0" dirty="0" smtClean="0">
                          <a:solidFill>
                            <a:schemeClr val="dk1"/>
                          </a:solidFill>
                          <a:latin typeface="+mn-lt"/>
                          <a:ea typeface="+mn-ea"/>
                          <a:cs typeface="+mn-cs"/>
                        </a:rPr>
                        <a:t>0.409</a:t>
                      </a:r>
                      <a:endParaRPr lang="en-US" sz="1100" dirty="0"/>
                    </a:p>
                  </a:txBody>
                  <a:tcPr/>
                </a:tc>
              </a:tr>
              <a:tr h="260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UBM-all</a:t>
                      </a:r>
                      <a:endParaRPr lang="en-US" sz="900" dirty="0" smtClean="0"/>
                    </a:p>
                  </a:txBody>
                  <a:tcPr/>
                </a:tc>
                <a:tc>
                  <a:txBody>
                    <a:bodyPr/>
                    <a:lstStyle/>
                    <a:p>
                      <a:pPr algn="ctr"/>
                      <a:r>
                        <a:rPr lang="en-US" sz="1100" kern="1200" baseline="0" dirty="0" smtClean="0">
                          <a:solidFill>
                            <a:schemeClr val="dk1"/>
                          </a:solidFill>
                          <a:latin typeface="+mn-lt"/>
                          <a:ea typeface="+mn-ea"/>
                          <a:cs typeface="+mn-cs"/>
                        </a:rPr>
                        <a:t>0.445</a:t>
                      </a:r>
                      <a:endParaRPr lang="en-US" sz="1100" dirty="0"/>
                    </a:p>
                  </a:txBody>
                  <a:tcPr/>
                </a:tc>
                <a:tc>
                  <a:txBody>
                    <a:bodyPr/>
                    <a:lstStyle/>
                    <a:p>
                      <a:pPr algn="ctr"/>
                      <a:r>
                        <a:rPr lang="en-US" sz="1100" kern="1200" baseline="0" dirty="0" smtClean="0">
                          <a:solidFill>
                            <a:schemeClr val="dk1"/>
                          </a:solidFill>
                          <a:latin typeface="+mn-lt"/>
                          <a:ea typeface="+mn-ea"/>
                          <a:cs typeface="+mn-cs"/>
                        </a:rPr>
                        <a:t>0.431</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DBN-last</a:t>
                      </a:r>
                      <a:endParaRPr lang="en-US" sz="1100" dirty="0"/>
                    </a:p>
                  </a:txBody>
                  <a:tcPr/>
                </a:tc>
                <a:tc>
                  <a:txBody>
                    <a:bodyPr/>
                    <a:lstStyle/>
                    <a:p>
                      <a:pPr algn="ctr"/>
                      <a:r>
                        <a:rPr lang="en-US" sz="1100" kern="1200" baseline="0" dirty="0" smtClean="0">
                          <a:solidFill>
                            <a:schemeClr val="dk1"/>
                          </a:solidFill>
                          <a:latin typeface="+mn-lt"/>
                          <a:ea typeface="+mn-ea"/>
                          <a:cs typeface="+mn-cs"/>
                        </a:rPr>
                        <a:t>0.418</a:t>
                      </a:r>
                      <a:endParaRPr lang="en-US" sz="1100" dirty="0"/>
                    </a:p>
                  </a:txBody>
                  <a:tcPr/>
                </a:tc>
                <a:tc>
                  <a:txBody>
                    <a:bodyPr/>
                    <a:lstStyle/>
                    <a:p>
                      <a:pPr algn="ctr"/>
                      <a:r>
                        <a:rPr lang="en-US" sz="1100" kern="1200" baseline="0" dirty="0" smtClean="0">
                          <a:solidFill>
                            <a:schemeClr val="dk1"/>
                          </a:solidFill>
                          <a:latin typeface="+mn-lt"/>
                          <a:ea typeface="+mn-ea"/>
                          <a:cs typeface="+mn-cs"/>
                        </a:rPr>
                        <a:t>0.405</a:t>
                      </a:r>
                      <a:endParaRPr lang="en-US" sz="1100" dirty="0"/>
                    </a:p>
                  </a:txBody>
                  <a:tcPr/>
                </a:tc>
              </a:tr>
              <a:tr h="260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DBN-all</a:t>
                      </a:r>
                      <a:endParaRPr lang="en-US" sz="1100" dirty="0" smtClean="0"/>
                    </a:p>
                  </a:txBody>
                  <a:tcPr/>
                </a:tc>
                <a:tc>
                  <a:txBody>
                    <a:bodyPr/>
                    <a:lstStyle/>
                    <a:p>
                      <a:pPr algn="ctr"/>
                      <a:r>
                        <a:rPr lang="en-US" sz="1100" kern="1200" baseline="0" dirty="0" smtClean="0">
                          <a:solidFill>
                            <a:schemeClr val="dk1"/>
                          </a:solidFill>
                          <a:latin typeface="+mn-lt"/>
                          <a:ea typeface="+mn-ea"/>
                          <a:cs typeface="+mn-cs"/>
                        </a:rPr>
                        <a:t>0.454</a:t>
                      </a:r>
                      <a:endParaRPr lang="en-US" sz="1100" dirty="0"/>
                    </a:p>
                  </a:txBody>
                  <a:tcPr/>
                </a:tc>
                <a:tc>
                  <a:txBody>
                    <a:bodyPr/>
                    <a:lstStyle/>
                    <a:p>
                      <a:pPr algn="ctr"/>
                      <a:r>
                        <a:rPr lang="en-US" sz="1100" kern="1200" baseline="0" dirty="0" smtClean="0">
                          <a:solidFill>
                            <a:schemeClr val="dk1"/>
                          </a:solidFill>
                          <a:latin typeface="+mn-lt"/>
                          <a:ea typeface="+mn-ea"/>
                          <a:cs typeface="+mn-cs"/>
                        </a:rPr>
                        <a:t>0.435</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BSS-last</a:t>
                      </a:r>
                      <a:endParaRPr lang="en-US" sz="900" dirty="0"/>
                    </a:p>
                  </a:txBody>
                  <a:tcPr/>
                </a:tc>
                <a:tc>
                  <a:txBody>
                    <a:bodyPr/>
                    <a:lstStyle/>
                    <a:p>
                      <a:pPr algn="ctr"/>
                      <a:r>
                        <a:rPr lang="en-US" sz="1100" b="1" kern="1200" baseline="0" dirty="0" smtClean="0">
                          <a:solidFill>
                            <a:srgbClr val="C00000"/>
                          </a:solidFill>
                          <a:latin typeface="+mn-lt"/>
                          <a:ea typeface="+mn-ea"/>
                          <a:cs typeface="+mn-cs"/>
                        </a:rPr>
                        <a:t>0.515</a:t>
                      </a:r>
                      <a:r>
                        <a:rPr lang="en-US" sz="1100" b="1" kern="1200" baseline="30000" dirty="0" smtClean="0">
                          <a:solidFill>
                            <a:srgbClr val="C00000"/>
                          </a:solidFill>
                          <a:latin typeface="+mn-lt"/>
                          <a:ea typeface="+mn-ea"/>
                          <a:cs typeface="+mn-cs"/>
                        </a:rPr>
                        <a:t>‡</a:t>
                      </a:r>
                      <a:endParaRPr lang="en-US" sz="1100" b="1" dirty="0">
                        <a:solidFill>
                          <a:srgbClr val="C00000"/>
                        </a:solidFill>
                      </a:endParaRPr>
                    </a:p>
                  </a:txBody>
                  <a:tcPr/>
                </a:tc>
                <a:tc>
                  <a:txBody>
                    <a:bodyPr/>
                    <a:lstStyle/>
                    <a:p>
                      <a:pPr algn="ctr"/>
                      <a:r>
                        <a:rPr lang="en-US" sz="1100" kern="1200" baseline="0" dirty="0" smtClean="0">
                          <a:solidFill>
                            <a:schemeClr val="dk1"/>
                          </a:solidFill>
                          <a:latin typeface="+mn-lt"/>
                          <a:ea typeface="+mn-ea"/>
                          <a:cs typeface="+mn-cs"/>
                        </a:rPr>
                        <a:t>0.510</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BSS-all</a:t>
                      </a:r>
                      <a:endParaRPr lang="en-US" sz="900" dirty="0"/>
                    </a:p>
                  </a:txBody>
                  <a:tcPr/>
                </a:tc>
                <a:tc>
                  <a:txBody>
                    <a:bodyPr/>
                    <a:lstStyle/>
                    <a:p>
                      <a:pPr algn="ctr"/>
                      <a:r>
                        <a:rPr lang="en-US" sz="1100" kern="1200" baseline="0" dirty="0" smtClean="0">
                          <a:solidFill>
                            <a:schemeClr val="dk1"/>
                          </a:solidFill>
                          <a:latin typeface="+mn-lt"/>
                          <a:ea typeface="+mn-ea"/>
                          <a:cs typeface="+mn-cs"/>
                        </a:rPr>
                        <a:t>0.495</a:t>
                      </a:r>
                      <a:endParaRPr lang="en-US" sz="1100" dirty="0"/>
                    </a:p>
                  </a:txBody>
                  <a:tcPr/>
                </a:tc>
                <a:tc>
                  <a:txBody>
                    <a:bodyPr/>
                    <a:lstStyle/>
                    <a:p>
                      <a:pPr algn="ctr"/>
                      <a:r>
                        <a:rPr lang="en-US" sz="1100" kern="1200" baseline="0" dirty="0" smtClean="0">
                          <a:solidFill>
                            <a:schemeClr val="dk1"/>
                          </a:solidFill>
                          <a:latin typeface="+mn-lt"/>
                          <a:ea typeface="+mn-ea"/>
                          <a:cs typeface="+mn-cs"/>
                        </a:rPr>
                        <a:t>0.480</a:t>
                      </a:r>
                      <a:endParaRPr lang="en-US" sz="1100" dirty="0"/>
                    </a:p>
                  </a:txBody>
                  <a:tcPr/>
                </a:tc>
              </a:tr>
              <a:tr h="260131">
                <a:tc>
                  <a:txBody>
                    <a:bodyPr/>
                    <a:lstStyle/>
                    <a:p>
                      <a:pPr algn="ctr"/>
                      <a:r>
                        <a:rPr lang="en-US" sz="1100" kern="1200" baseline="0" dirty="0" smtClean="0">
                          <a:solidFill>
                            <a:schemeClr val="dk1"/>
                          </a:solidFill>
                          <a:latin typeface="+mn-lt"/>
                          <a:ea typeface="+mn-ea"/>
                          <a:cs typeface="+mn-cs"/>
                        </a:rPr>
                        <a:t>TDCM</a:t>
                      </a:r>
                      <a:endParaRPr lang="en-US" sz="1100" dirty="0"/>
                    </a:p>
                  </a:txBody>
                  <a:tcPr/>
                </a:tc>
                <a:tc>
                  <a:txBody>
                    <a:bodyPr/>
                    <a:lstStyle/>
                    <a:p>
                      <a:pPr algn="ctr"/>
                      <a:r>
                        <a:rPr lang="en-US" sz="1100" b="1" kern="1200" baseline="0" dirty="0" smtClean="0">
                          <a:solidFill>
                            <a:srgbClr val="C00000"/>
                          </a:solidFill>
                          <a:latin typeface="+mn-lt"/>
                          <a:ea typeface="+mn-ea"/>
                          <a:cs typeface="+mn-cs"/>
                        </a:rPr>
                        <a:t>0.525</a:t>
                      </a:r>
                      <a:r>
                        <a:rPr lang="en-US" sz="1100" b="1" kern="1200" baseline="30000" dirty="0" smtClean="0">
                          <a:solidFill>
                            <a:srgbClr val="C00000"/>
                          </a:solidFill>
                          <a:latin typeface="+mn-lt"/>
                          <a:ea typeface="+mn-ea"/>
                          <a:cs typeface="+mn-cs"/>
                        </a:rPr>
                        <a:t>‡</a:t>
                      </a:r>
                      <a:endParaRPr lang="en-US" sz="1100" b="1" baseline="30000" dirty="0">
                        <a:solidFill>
                          <a:srgbClr val="C00000"/>
                        </a:solidFill>
                      </a:endParaRPr>
                    </a:p>
                  </a:txBody>
                  <a:tcPr/>
                </a:tc>
                <a:tc>
                  <a:txBody>
                    <a:bodyPr/>
                    <a:lstStyle/>
                    <a:p>
                      <a:pPr algn="ctr"/>
                      <a:r>
                        <a:rPr lang="en-US" sz="1100" b="1" kern="1200" baseline="0" dirty="0" smtClean="0">
                          <a:solidFill>
                            <a:srgbClr val="C00000"/>
                          </a:solidFill>
                          <a:latin typeface="+mn-lt"/>
                          <a:ea typeface="+mn-ea"/>
                          <a:cs typeface="+mn-cs"/>
                        </a:rPr>
                        <a:t>0.580</a:t>
                      </a:r>
                      <a:r>
                        <a:rPr lang="en-US" sz="1100" b="1" kern="1200" baseline="30000" dirty="0" smtClean="0">
                          <a:solidFill>
                            <a:srgbClr val="C00000"/>
                          </a:solidFill>
                          <a:latin typeface="+mn-lt"/>
                          <a:ea typeface="+mn-ea"/>
                          <a:cs typeface="+mn-cs"/>
                        </a:rPr>
                        <a:t>‡</a:t>
                      </a:r>
                      <a:endParaRPr lang="en-US" sz="1100" b="1" dirty="0">
                        <a:solidFill>
                          <a:srgbClr val="C00000"/>
                        </a:solidFill>
                      </a:endParaRPr>
                    </a:p>
                  </a:txBody>
                  <a:tcPr/>
                </a:tc>
              </a:tr>
            </a:tbl>
          </a:graphicData>
        </a:graphic>
      </p:graphicFrame>
      <p:sp>
        <p:nvSpPr>
          <p:cNvPr id="14" name="Rectangle 13"/>
          <p:cNvSpPr/>
          <p:nvPr/>
        </p:nvSpPr>
        <p:spPr>
          <a:xfrm>
            <a:off x="2133600" y="6477000"/>
            <a:ext cx="5486400" cy="369332"/>
          </a:xfrm>
          <a:prstGeom prst="rect">
            <a:avLst/>
          </a:prstGeom>
        </p:spPr>
        <p:txBody>
          <a:bodyPr wrap="square">
            <a:spAutoFit/>
          </a:bodyPr>
          <a:lstStyle/>
          <a:p>
            <a:r>
              <a:rPr lang="en-US" dirty="0" smtClean="0"/>
              <a:t>Note:  </a:t>
            </a:r>
            <a:r>
              <a:rPr lang="en-US" b="1" baseline="30000" dirty="0" smtClean="0">
                <a:solidFill>
                  <a:schemeClr val="dk1"/>
                </a:solidFill>
              </a:rPr>
              <a:t>‡</a:t>
            </a:r>
            <a:r>
              <a:rPr lang="en-US" dirty="0" smtClean="0"/>
              <a:t> indicates p-value&lt;0.05 compared to MPC</a:t>
            </a:r>
            <a:endParaRPr lang="en-US" dirty="0"/>
          </a:p>
        </p:txBody>
      </p:sp>
      <p:sp>
        <p:nvSpPr>
          <p:cNvPr id="15" name="Title 1"/>
          <p:cNvSpPr txBox="1">
            <a:spLocks/>
          </p:cNvSpPr>
          <p:nvPr/>
        </p:nvSpPr>
        <p:spPr>
          <a:xfrm>
            <a:off x="304800" y="3414078"/>
            <a:ext cx="82296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MRR on Random Bucket (PC data only)</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6" name="Table 15"/>
          <p:cNvGraphicFramePr>
            <a:graphicFrameLocks noGrp="1"/>
          </p:cNvGraphicFramePr>
          <p:nvPr>
            <p:extLst>
              <p:ext uri="{D42A27DB-BD31-4B8C-83A1-F6EECF244321}">
                <p14:modId xmlns:p14="http://schemas.microsoft.com/office/powerpoint/2010/main" val="3051261133"/>
              </p:ext>
            </p:extLst>
          </p:nvPr>
        </p:nvGraphicFramePr>
        <p:xfrm>
          <a:off x="1798806" y="3977640"/>
          <a:ext cx="4906794" cy="2412017"/>
        </p:xfrm>
        <a:graphic>
          <a:graphicData uri="http://schemas.openxmlformats.org/drawingml/2006/table">
            <a:tbl>
              <a:tblPr firstRow="1" bandRow="1">
                <a:tableStyleId>{5C22544A-7EE6-4342-B048-85BDC9FD1C3A}</a:tableStyleId>
              </a:tblPr>
              <a:tblGrid>
                <a:gridCol w="2532538"/>
                <a:gridCol w="2374256"/>
              </a:tblGrid>
              <a:tr h="339377">
                <a:tc>
                  <a:txBody>
                    <a:bodyPr/>
                    <a:lstStyle/>
                    <a:p>
                      <a:pPr algn="ctr"/>
                      <a:r>
                        <a:rPr lang="en-US" sz="1100" dirty="0" smtClean="0"/>
                        <a:t>Method </a:t>
                      </a:r>
                      <a:endParaRPr lang="en-US" sz="1100" dirty="0"/>
                    </a:p>
                  </a:txBody>
                  <a:tcPr/>
                </a:tc>
                <a:tc>
                  <a:txBody>
                    <a:bodyPr/>
                    <a:lstStyle/>
                    <a:p>
                      <a:pPr algn="ctr"/>
                      <a:r>
                        <a:rPr lang="en-US" sz="1100" b="1" kern="1200" baseline="0" dirty="0" err="1" smtClean="0">
                          <a:solidFill>
                            <a:schemeClr val="lt1"/>
                          </a:solidFill>
                          <a:latin typeface="+mn-lt"/>
                          <a:ea typeface="+mn-ea"/>
                          <a:cs typeface="+mn-cs"/>
                        </a:rPr>
                        <a:t>MRR@All</a:t>
                      </a:r>
                      <a:endParaRPr lang="en-US" sz="1100" dirty="0"/>
                    </a:p>
                  </a:txBody>
                  <a:tcPr/>
                </a:tc>
              </a:tr>
              <a:tr h="235690">
                <a:tc>
                  <a:txBody>
                    <a:bodyPr/>
                    <a:lstStyle/>
                    <a:p>
                      <a:pPr algn="ctr"/>
                      <a:r>
                        <a:rPr lang="en-US" sz="1100" kern="1200" baseline="0" dirty="0" smtClean="0">
                          <a:solidFill>
                            <a:schemeClr val="dk1"/>
                          </a:solidFill>
                          <a:latin typeface="+mn-lt"/>
                          <a:ea typeface="+mn-ea"/>
                          <a:cs typeface="+mn-cs"/>
                        </a:rPr>
                        <a:t>MPC</a:t>
                      </a:r>
                      <a:endParaRPr lang="en-US" sz="1100" dirty="0"/>
                    </a:p>
                  </a:txBody>
                  <a:tcPr/>
                </a:tc>
                <a:tc>
                  <a:txBody>
                    <a:bodyPr/>
                    <a:lstStyle/>
                    <a:p>
                      <a:pPr algn="ctr"/>
                      <a:r>
                        <a:rPr lang="en-US" sz="1100" kern="1200" baseline="0" dirty="0" smtClean="0">
                          <a:solidFill>
                            <a:schemeClr val="dk1"/>
                          </a:solidFill>
                          <a:latin typeface="+mn-lt"/>
                          <a:ea typeface="+mn-ea"/>
                          <a:cs typeface="+mn-cs"/>
                        </a:rPr>
                        <a:t>0.429</a:t>
                      </a:r>
                      <a:endParaRPr lang="en-US" sz="800" dirty="0"/>
                    </a:p>
                  </a:txBody>
                  <a:tcPr/>
                </a:tc>
              </a:tr>
              <a:tr h="237363">
                <a:tc>
                  <a:txBody>
                    <a:bodyPr/>
                    <a:lstStyle/>
                    <a:p>
                      <a:pPr algn="ctr"/>
                      <a:r>
                        <a:rPr lang="en-US" sz="1100" kern="1200" baseline="0" dirty="0" smtClean="0">
                          <a:solidFill>
                            <a:schemeClr val="dk1"/>
                          </a:solidFill>
                          <a:latin typeface="+mn-lt"/>
                          <a:ea typeface="+mn-ea"/>
                          <a:cs typeface="+mn-cs"/>
                        </a:rPr>
                        <a:t>UBM-last</a:t>
                      </a:r>
                      <a:endParaRPr lang="en-US" sz="900" dirty="0"/>
                    </a:p>
                  </a:txBody>
                  <a:tcPr/>
                </a:tc>
                <a:tc>
                  <a:txBody>
                    <a:bodyPr/>
                    <a:lstStyle/>
                    <a:p>
                      <a:pPr algn="ctr"/>
                      <a:r>
                        <a:rPr lang="en-US" sz="1100" kern="1200" baseline="0" dirty="0" smtClean="0">
                          <a:solidFill>
                            <a:schemeClr val="dk1"/>
                          </a:solidFill>
                          <a:latin typeface="+mn-lt"/>
                          <a:ea typeface="+mn-ea"/>
                          <a:cs typeface="+mn-cs"/>
                        </a:rPr>
                        <a:t>0.381</a:t>
                      </a:r>
                      <a:endParaRPr lang="en-US" sz="800" dirty="0"/>
                    </a:p>
                  </a:txBody>
                  <a:tcPr/>
                </a:tc>
              </a:tr>
              <a:tr h="2356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UBM-all</a:t>
                      </a:r>
                      <a:endParaRPr lang="en-US" sz="900" dirty="0" smtClean="0"/>
                    </a:p>
                  </a:txBody>
                  <a:tcPr/>
                </a:tc>
                <a:tc>
                  <a:txBody>
                    <a:bodyPr/>
                    <a:lstStyle/>
                    <a:p>
                      <a:pPr algn="ctr"/>
                      <a:r>
                        <a:rPr lang="en-US" sz="1100" kern="1200" baseline="0" dirty="0" smtClean="0">
                          <a:solidFill>
                            <a:schemeClr val="dk1"/>
                          </a:solidFill>
                          <a:latin typeface="+mn-lt"/>
                          <a:ea typeface="+mn-ea"/>
                          <a:cs typeface="+mn-cs"/>
                        </a:rPr>
                        <a:t>0.397</a:t>
                      </a:r>
                      <a:endParaRPr lang="en-US" sz="800" dirty="0"/>
                    </a:p>
                  </a:txBody>
                  <a:tcPr/>
                </a:tc>
              </a:tr>
              <a:tr h="235690">
                <a:tc>
                  <a:txBody>
                    <a:bodyPr/>
                    <a:lstStyle/>
                    <a:p>
                      <a:pPr algn="ctr"/>
                      <a:r>
                        <a:rPr lang="en-US" sz="1100" kern="1200" baseline="0" dirty="0" smtClean="0">
                          <a:solidFill>
                            <a:schemeClr val="dk1"/>
                          </a:solidFill>
                          <a:latin typeface="+mn-lt"/>
                          <a:ea typeface="+mn-ea"/>
                          <a:cs typeface="+mn-cs"/>
                        </a:rPr>
                        <a:t>DBN-last</a:t>
                      </a:r>
                      <a:endParaRPr lang="en-US" sz="1100" dirty="0"/>
                    </a:p>
                  </a:txBody>
                  <a:tcPr/>
                </a:tc>
                <a:tc>
                  <a:txBody>
                    <a:bodyPr/>
                    <a:lstStyle/>
                    <a:p>
                      <a:pPr algn="ctr"/>
                      <a:r>
                        <a:rPr lang="en-US" sz="1100" kern="1200" baseline="0" dirty="0" smtClean="0">
                          <a:solidFill>
                            <a:schemeClr val="dk1"/>
                          </a:solidFill>
                          <a:latin typeface="+mn-lt"/>
                          <a:ea typeface="+mn-ea"/>
                          <a:cs typeface="+mn-cs"/>
                        </a:rPr>
                        <a:t>0.373</a:t>
                      </a:r>
                      <a:endParaRPr lang="en-US" sz="800" dirty="0"/>
                    </a:p>
                  </a:txBody>
                  <a:tcPr/>
                </a:tc>
              </a:tr>
              <a:tr h="174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mn-lt"/>
                          <a:ea typeface="+mn-ea"/>
                          <a:cs typeface="+mn-cs"/>
                        </a:rPr>
                        <a:t>DBN-all</a:t>
                      </a:r>
                      <a:endParaRPr lang="en-US" sz="1100" dirty="0" smtClean="0"/>
                    </a:p>
                  </a:txBody>
                  <a:tcPr/>
                </a:tc>
                <a:tc>
                  <a:txBody>
                    <a:bodyPr/>
                    <a:lstStyle/>
                    <a:p>
                      <a:pPr algn="ctr"/>
                      <a:r>
                        <a:rPr lang="en-US" sz="1100" kern="1200" baseline="0" dirty="0" smtClean="0">
                          <a:solidFill>
                            <a:schemeClr val="dk1"/>
                          </a:solidFill>
                          <a:latin typeface="+mn-lt"/>
                          <a:ea typeface="+mn-ea"/>
                          <a:cs typeface="+mn-cs"/>
                        </a:rPr>
                        <a:t>0.388</a:t>
                      </a:r>
                      <a:endParaRPr lang="en-US" sz="800" dirty="0"/>
                    </a:p>
                  </a:txBody>
                  <a:tcPr/>
                </a:tc>
              </a:tr>
              <a:tr h="174347">
                <a:tc>
                  <a:txBody>
                    <a:bodyPr/>
                    <a:lstStyle/>
                    <a:p>
                      <a:pPr algn="ctr"/>
                      <a:r>
                        <a:rPr lang="en-US" sz="1100" kern="1200" baseline="0" dirty="0" smtClean="0">
                          <a:solidFill>
                            <a:schemeClr val="dk1"/>
                          </a:solidFill>
                          <a:latin typeface="+mn-lt"/>
                          <a:ea typeface="+mn-ea"/>
                          <a:cs typeface="+mn-cs"/>
                        </a:rPr>
                        <a:t>BSS-last</a:t>
                      </a:r>
                      <a:endParaRPr lang="en-US" sz="900" dirty="0"/>
                    </a:p>
                  </a:txBody>
                  <a:tcPr/>
                </a:tc>
                <a:tc>
                  <a:txBody>
                    <a:bodyPr/>
                    <a:lstStyle/>
                    <a:p>
                      <a:pPr algn="ctr"/>
                      <a:r>
                        <a:rPr lang="en-US" sz="1100" kern="1200" baseline="0" dirty="0" smtClean="0">
                          <a:solidFill>
                            <a:srgbClr val="C00000"/>
                          </a:solidFill>
                          <a:latin typeface="+mn-lt"/>
                          <a:ea typeface="+mn-ea"/>
                          <a:cs typeface="+mn-cs"/>
                        </a:rPr>
                        <a:t>0.471</a:t>
                      </a:r>
                      <a:r>
                        <a:rPr lang="en-US" sz="1100" b="1" kern="1200" baseline="30000" dirty="0" smtClean="0">
                          <a:solidFill>
                            <a:srgbClr val="C00000"/>
                          </a:solidFill>
                          <a:latin typeface="+mn-lt"/>
                          <a:ea typeface="+mn-ea"/>
                          <a:cs typeface="+mn-cs"/>
                        </a:rPr>
                        <a:t>‡</a:t>
                      </a:r>
                      <a:endParaRPr lang="en-US" sz="800" dirty="0">
                        <a:solidFill>
                          <a:srgbClr val="C00000"/>
                        </a:solidFill>
                      </a:endParaRPr>
                    </a:p>
                  </a:txBody>
                  <a:tcPr/>
                </a:tc>
              </a:tr>
              <a:tr h="174347">
                <a:tc>
                  <a:txBody>
                    <a:bodyPr/>
                    <a:lstStyle/>
                    <a:p>
                      <a:pPr algn="ctr"/>
                      <a:r>
                        <a:rPr lang="en-US" sz="1100" kern="1200" baseline="0" dirty="0" smtClean="0">
                          <a:solidFill>
                            <a:schemeClr val="dk1"/>
                          </a:solidFill>
                          <a:latin typeface="+mn-lt"/>
                          <a:ea typeface="+mn-ea"/>
                          <a:cs typeface="+mn-cs"/>
                        </a:rPr>
                        <a:t>BSS-all</a:t>
                      </a:r>
                      <a:endParaRPr lang="en-US" sz="900" dirty="0"/>
                    </a:p>
                  </a:txBody>
                  <a:tcPr/>
                </a:tc>
                <a:tc>
                  <a:txBody>
                    <a:bodyPr/>
                    <a:lstStyle/>
                    <a:p>
                      <a:pPr algn="ctr"/>
                      <a:r>
                        <a:rPr lang="en-US" sz="1100" kern="1200" baseline="0" dirty="0" smtClean="0">
                          <a:solidFill>
                            <a:schemeClr val="dk1"/>
                          </a:solidFill>
                          <a:latin typeface="+mn-lt"/>
                          <a:ea typeface="+mn-ea"/>
                          <a:cs typeface="+mn-cs"/>
                        </a:rPr>
                        <a:t>0.460</a:t>
                      </a:r>
                      <a:endParaRPr lang="en-US" sz="800" dirty="0"/>
                    </a:p>
                  </a:txBody>
                  <a:tcPr/>
                </a:tc>
              </a:tr>
              <a:tr h="174347">
                <a:tc>
                  <a:txBody>
                    <a:bodyPr/>
                    <a:lstStyle/>
                    <a:p>
                      <a:pPr algn="ctr"/>
                      <a:r>
                        <a:rPr lang="en-US" sz="1100" kern="1200" baseline="0" dirty="0" smtClean="0">
                          <a:solidFill>
                            <a:schemeClr val="dk1"/>
                          </a:solidFill>
                          <a:latin typeface="+mn-lt"/>
                          <a:ea typeface="+mn-ea"/>
                          <a:cs typeface="+mn-cs"/>
                        </a:rPr>
                        <a:t>TDCM</a:t>
                      </a:r>
                      <a:endParaRPr lang="en-US" sz="1100" dirty="0"/>
                    </a:p>
                  </a:txBody>
                  <a:tcPr/>
                </a:tc>
                <a:tc>
                  <a:txBody>
                    <a:bodyPr/>
                    <a:lstStyle/>
                    <a:p>
                      <a:pPr algn="ctr"/>
                      <a:r>
                        <a:rPr lang="en-US" sz="1100" kern="1200" baseline="0" dirty="0" smtClean="0">
                          <a:solidFill>
                            <a:srgbClr val="C00000"/>
                          </a:solidFill>
                          <a:latin typeface="+mn-lt"/>
                          <a:ea typeface="+mn-ea"/>
                          <a:cs typeface="+mn-cs"/>
                        </a:rPr>
                        <a:t>0.493</a:t>
                      </a:r>
                      <a:r>
                        <a:rPr lang="en-US" sz="1100" b="1" kern="1200" baseline="30000" dirty="0" smtClean="0">
                          <a:solidFill>
                            <a:srgbClr val="C00000"/>
                          </a:solidFill>
                          <a:latin typeface="+mn-lt"/>
                          <a:ea typeface="+mn-ea"/>
                          <a:cs typeface="+mn-cs"/>
                        </a:rPr>
                        <a:t>‡</a:t>
                      </a:r>
                      <a:endParaRPr lang="en-US" sz="800" dirty="0">
                        <a:solidFill>
                          <a:srgbClr val="C00000"/>
                        </a:solidFill>
                      </a:endParaRPr>
                    </a:p>
                  </a:txBody>
                  <a:tcPr/>
                </a:tc>
              </a:tr>
            </a:tbl>
          </a:graphicData>
        </a:graphic>
      </p:graphicFrame>
      <p:grpSp>
        <p:nvGrpSpPr>
          <p:cNvPr id="2" name="Group 19"/>
          <p:cNvGrpSpPr/>
          <p:nvPr/>
        </p:nvGrpSpPr>
        <p:grpSpPr>
          <a:xfrm>
            <a:off x="990600" y="1362670"/>
            <a:ext cx="7924800" cy="4208860"/>
            <a:chOff x="990600" y="1362670"/>
            <a:chExt cx="7010400" cy="4208860"/>
          </a:xfrm>
        </p:grpSpPr>
        <p:sp>
          <p:nvSpPr>
            <p:cNvPr id="18" name="TextBox 17"/>
            <p:cNvSpPr txBox="1"/>
            <p:nvPr/>
          </p:nvSpPr>
          <p:spPr>
            <a:xfrm>
              <a:off x="990600" y="1362670"/>
              <a:ext cx="7010400" cy="92333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p:txBody>
        </p:sp>
        <p:sp>
          <p:nvSpPr>
            <p:cNvPr id="19" name="TextBox 18"/>
            <p:cNvSpPr txBox="1"/>
            <p:nvPr/>
          </p:nvSpPr>
          <p:spPr>
            <a:xfrm>
              <a:off x="1529862" y="4648200"/>
              <a:ext cx="4651131" cy="923330"/>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dirty="0" smtClean="0">
                <a:solidFill>
                  <a:srgbClr val="0070C0"/>
                </a:solidFill>
              </a:endParaRPr>
            </a:p>
            <a:p>
              <a:endParaRPr lang="en-US" altLang="zh-CN" dirty="0" smtClean="0">
                <a:solidFill>
                  <a:srgbClr val="0070C0"/>
                </a:solidFill>
              </a:endParaRPr>
            </a:p>
            <a:p>
              <a:endParaRPr lang="en-US" altLang="zh-CN" dirty="0" smtClean="0">
                <a:solidFill>
                  <a:srgbClr val="0070C0"/>
                </a:solidFill>
              </a:endParaRPr>
            </a:p>
          </p:txBody>
        </p:sp>
      </p:grpSp>
      <p:grpSp>
        <p:nvGrpSpPr>
          <p:cNvPr id="3" name="Group 22"/>
          <p:cNvGrpSpPr/>
          <p:nvPr/>
        </p:nvGrpSpPr>
        <p:grpSpPr>
          <a:xfrm>
            <a:off x="990600" y="2362200"/>
            <a:ext cx="7924800" cy="3738265"/>
            <a:chOff x="990600" y="2362200"/>
            <a:chExt cx="7924800" cy="3738265"/>
          </a:xfrm>
        </p:grpSpPr>
        <p:sp>
          <p:nvSpPr>
            <p:cNvPr id="21" name="TextBox 20"/>
            <p:cNvSpPr txBox="1"/>
            <p:nvPr/>
          </p:nvSpPr>
          <p:spPr>
            <a:xfrm>
              <a:off x="990600" y="2362200"/>
              <a:ext cx="7924800" cy="46166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2400" dirty="0" smtClean="0">
                <a:solidFill>
                  <a:srgbClr val="0070C0"/>
                </a:solidFill>
              </a:endParaRPr>
            </a:p>
          </p:txBody>
        </p:sp>
        <p:sp>
          <p:nvSpPr>
            <p:cNvPr id="22" name="TextBox 21"/>
            <p:cNvSpPr txBox="1"/>
            <p:nvPr/>
          </p:nvSpPr>
          <p:spPr>
            <a:xfrm>
              <a:off x="1600200" y="5638800"/>
              <a:ext cx="5257800" cy="461665"/>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2400" dirty="0" smtClean="0">
                <a:solidFill>
                  <a:srgbClr val="0070C0"/>
                </a:solidFill>
              </a:endParaRPr>
            </a:p>
          </p:txBody>
        </p:sp>
      </p:grpSp>
      <p:grpSp>
        <p:nvGrpSpPr>
          <p:cNvPr id="6" name="Group 25"/>
          <p:cNvGrpSpPr/>
          <p:nvPr/>
        </p:nvGrpSpPr>
        <p:grpSpPr>
          <a:xfrm>
            <a:off x="990600" y="2819400"/>
            <a:ext cx="7010400" cy="3629800"/>
            <a:chOff x="990600" y="2819400"/>
            <a:chExt cx="7010400" cy="3629800"/>
          </a:xfrm>
        </p:grpSpPr>
        <p:sp>
          <p:nvSpPr>
            <p:cNvPr id="24" name="TextBox 23"/>
            <p:cNvSpPr txBox="1"/>
            <p:nvPr/>
          </p:nvSpPr>
          <p:spPr>
            <a:xfrm>
              <a:off x="990600" y="2819400"/>
              <a:ext cx="7010400" cy="276999"/>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rgbClr val="0070C0"/>
                </a:solidFill>
              </a:endParaRPr>
            </a:p>
          </p:txBody>
        </p:sp>
        <p:sp>
          <p:nvSpPr>
            <p:cNvPr id="25" name="TextBox 24"/>
            <p:cNvSpPr txBox="1"/>
            <p:nvPr/>
          </p:nvSpPr>
          <p:spPr>
            <a:xfrm>
              <a:off x="1600200" y="6172201"/>
              <a:ext cx="5257800" cy="276999"/>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rgbClr val="0070C0"/>
                </a:solidFill>
              </a:endParaRPr>
            </a:p>
          </p:txBody>
        </p:sp>
      </p:grpSp>
      <p:sp>
        <p:nvSpPr>
          <p:cNvPr id="29" name="Title 1"/>
          <p:cNvSpPr txBox="1">
            <a:spLocks/>
          </p:cNvSpPr>
          <p:nvPr/>
        </p:nvSpPr>
        <p:spPr>
          <a:xfrm>
            <a:off x="457200" y="0"/>
            <a:ext cx="8229600" cy="563562"/>
          </a:xfrm>
          <a:prstGeom prst="rect">
            <a:avLst/>
          </a:prstGeom>
        </p:spPr>
        <p:txBody>
          <a:bodyPr vert="horz" lIns="91440" tIns="45720" rIns="91440" bIns="45720" rtlCol="0" anchor="ctr">
            <a:noAutofit/>
          </a:bodyPr>
          <a:lstStyle/>
          <a:p>
            <a:pPr lvl="0">
              <a:spcBef>
                <a:spcPct val="0"/>
              </a:spcBef>
            </a:pPr>
            <a:r>
              <a:rPr lang="en-US" sz="2800" dirty="0" smtClean="0">
                <a:solidFill>
                  <a:srgbClr val="C00000"/>
                </a:solidFill>
              </a:rPr>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19</a:t>
            </a:fld>
            <a:endParaRPr lang="en-US"/>
          </a:p>
        </p:txBody>
      </p:sp>
      <p:sp>
        <p:nvSpPr>
          <p:cNvPr id="6" name="Rectangle 5"/>
          <p:cNvSpPr/>
          <p:nvPr/>
        </p:nvSpPr>
        <p:spPr>
          <a:xfrm>
            <a:off x="2971800" y="6324600"/>
            <a:ext cx="3429000" cy="369332"/>
          </a:xfrm>
          <a:prstGeom prst="rect">
            <a:avLst/>
          </a:prstGeom>
        </p:spPr>
        <p:txBody>
          <a:bodyPr wrap="square">
            <a:spAutoFit/>
          </a:bodyPr>
          <a:lstStyle/>
          <a:p>
            <a:r>
              <a:rPr lang="en-US" dirty="0" smtClean="0"/>
              <a:t>Viewed columns: P(H</a:t>
            </a:r>
            <a:r>
              <a:rPr lang="en-US" baseline="-25000" dirty="0" smtClean="0"/>
              <a:t>i</a:t>
            </a:r>
            <a:r>
              <a:rPr lang="en-US" dirty="0" smtClean="0"/>
              <a:t> = 1) &gt; 0.7 </a:t>
            </a:r>
            <a:endParaRPr lang="en-US" dirty="0"/>
          </a:p>
        </p:txBody>
      </p:sp>
      <p:sp>
        <p:nvSpPr>
          <p:cNvPr id="8" name="Title 1"/>
          <p:cNvSpPr txBox="1">
            <a:spLocks/>
          </p:cNvSpPr>
          <p:nvPr/>
        </p:nvSpPr>
        <p:spPr>
          <a:xfrm>
            <a:off x="381000" y="1219200"/>
            <a:ext cx="82296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RankSVM</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Performance</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57200" y="122238"/>
            <a:ext cx="8229600" cy="10969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Validating the H Model: </a:t>
            </a:r>
            <a:r>
              <a:rPr lang="en-US" sz="3200" dirty="0" smtClean="0">
                <a:solidFill>
                  <a:srgbClr val="C00000"/>
                </a:solidFill>
              </a:rPr>
              <a:t>Using inferred p(H=1) </a:t>
            </a:r>
            <a:r>
              <a:rPr lang="en-US" sz="3200" dirty="0" smtClean="0">
                <a:solidFill>
                  <a:srgbClr val="C00000"/>
                </a:solidFill>
              </a:rPr>
              <a:t> </a:t>
            </a:r>
            <a:r>
              <a:rPr lang="en-US" sz="3200" dirty="0" smtClean="0">
                <a:solidFill>
                  <a:srgbClr val="C00000"/>
                </a:solidFill>
              </a:rPr>
              <a:t>to Enhance other Methods</a:t>
            </a:r>
          </a:p>
        </p:txBody>
      </p:sp>
      <p:pic>
        <p:nvPicPr>
          <p:cNvPr id="51202" name="Picture 2"/>
          <p:cNvPicPr>
            <a:picLocks noChangeAspect="1" noChangeArrowheads="1"/>
          </p:cNvPicPr>
          <p:nvPr/>
        </p:nvPicPr>
        <p:blipFill>
          <a:blip r:embed="rId2" cstate="print">
            <a:lum contrast="20000"/>
          </a:blip>
          <a:srcRect/>
          <a:stretch>
            <a:fillRect/>
          </a:stretch>
        </p:blipFill>
        <p:spPr bwMode="auto">
          <a:xfrm>
            <a:off x="1143000" y="1752600"/>
            <a:ext cx="7162800" cy="4454662"/>
          </a:xfrm>
          <a:prstGeom prst="rect">
            <a:avLst/>
          </a:prstGeom>
          <a:noFill/>
          <a:ln w="9525">
            <a:noFill/>
            <a:miter lim="800000"/>
            <a:headEnd/>
            <a:tailEnd/>
          </a:ln>
        </p:spPr>
      </p:pic>
      <p:sp>
        <p:nvSpPr>
          <p:cNvPr id="9" name="Title 1"/>
          <p:cNvSpPr txBox="1">
            <a:spLocks/>
          </p:cNvSpPr>
          <p:nvPr/>
        </p:nvSpPr>
        <p:spPr>
          <a:xfrm>
            <a:off x="381000" y="2667000"/>
            <a:ext cx="762000" cy="2392362"/>
          </a:xfrm>
          <a:prstGeom prst="rect">
            <a:avLst/>
          </a:prstGeom>
        </p:spPr>
        <p:txBody>
          <a:bodyPr vert="vert270"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MRR@All</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D2A253-C0B7-4CFC-AC89-17B2E5C676F1}" type="slidenum">
              <a:rPr lang="en-US" smtClean="0"/>
              <a:pPr/>
              <a:t>2</a:t>
            </a:fld>
            <a:endParaRPr lang="en-US"/>
          </a:p>
        </p:txBody>
      </p:sp>
      <p:graphicFrame>
        <p:nvGraphicFramePr>
          <p:cNvPr id="10" name="Table 9"/>
          <p:cNvGraphicFramePr>
            <a:graphicFrameLocks noGrp="1"/>
          </p:cNvGraphicFramePr>
          <p:nvPr/>
        </p:nvGraphicFramePr>
        <p:xfrm>
          <a:off x="1219200" y="4343400"/>
          <a:ext cx="7239000" cy="2001520"/>
        </p:xfrm>
        <a:graphic>
          <a:graphicData uri="http://schemas.openxmlformats.org/drawingml/2006/table">
            <a:tbl>
              <a:tblPr firstRow="1" bandRow="1">
                <a:tableStyleId>{5C22544A-7EE6-4342-B048-85BDC9FD1C3A}</a:tableStyleId>
              </a:tblPr>
              <a:tblGrid>
                <a:gridCol w="2413000"/>
                <a:gridCol w="2413000"/>
                <a:gridCol w="2413000"/>
              </a:tblGrid>
              <a:tr h="370840">
                <a:tc>
                  <a:txBody>
                    <a:bodyPr/>
                    <a:lstStyle/>
                    <a:p>
                      <a:endParaRPr lang="en-US" dirty="0"/>
                    </a:p>
                  </a:txBody>
                  <a:tcPr/>
                </a:tc>
                <a:tc>
                  <a:txBody>
                    <a:bodyPr/>
                    <a:lstStyle/>
                    <a:p>
                      <a:r>
                        <a:rPr lang="en-US" dirty="0" smtClean="0"/>
                        <a:t>QAC</a:t>
                      </a:r>
                      <a:endParaRPr lang="en-US" dirty="0"/>
                    </a:p>
                  </a:txBody>
                  <a:tcPr/>
                </a:tc>
                <a:tc>
                  <a:txBody>
                    <a:bodyPr/>
                    <a:lstStyle/>
                    <a:p>
                      <a:r>
                        <a:rPr lang="en-US" dirty="0" smtClean="0"/>
                        <a:t>Document Retrieval</a:t>
                      </a:r>
                      <a:endParaRPr lang="en-US" dirty="0"/>
                    </a:p>
                  </a:txBody>
                  <a:tcPr/>
                </a:tc>
              </a:tr>
              <a:tr h="370840">
                <a:tc>
                  <a:txBody>
                    <a:bodyPr/>
                    <a:lstStyle/>
                    <a:p>
                      <a:r>
                        <a:rPr lang="en-US" dirty="0" smtClean="0"/>
                        <a:t>Query:</a:t>
                      </a:r>
                      <a:endParaRPr lang="en-US" dirty="0"/>
                    </a:p>
                  </a:txBody>
                  <a:tcPr/>
                </a:tc>
                <a:tc>
                  <a:txBody>
                    <a:bodyPr/>
                    <a:lstStyle/>
                    <a:p>
                      <a:r>
                        <a:rPr lang="en-US" dirty="0" smtClean="0"/>
                        <a:t>prefix</a:t>
                      </a:r>
                      <a:endParaRPr lang="en-US" dirty="0"/>
                    </a:p>
                  </a:txBody>
                  <a:tcPr/>
                </a:tc>
                <a:tc>
                  <a:txBody>
                    <a:bodyPr/>
                    <a:lstStyle/>
                    <a:p>
                      <a:r>
                        <a:rPr lang="en-US" dirty="0" smtClean="0"/>
                        <a:t>query</a:t>
                      </a:r>
                      <a:endParaRPr lang="en-US" dirty="0"/>
                    </a:p>
                  </a:txBody>
                  <a:tcPr/>
                </a:tc>
              </a:tr>
              <a:tr h="370840">
                <a:tc>
                  <a:txBody>
                    <a:bodyPr/>
                    <a:lstStyle/>
                    <a:p>
                      <a:r>
                        <a:rPr lang="en-US" dirty="0" smtClean="0"/>
                        <a:t>Objects:</a:t>
                      </a:r>
                      <a:endParaRPr lang="en-US" dirty="0"/>
                    </a:p>
                  </a:txBody>
                  <a:tcPr/>
                </a:tc>
                <a:tc>
                  <a:txBody>
                    <a:bodyPr/>
                    <a:lstStyle/>
                    <a:p>
                      <a:r>
                        <a:rPr lang="en-US" dirty="0" smtClean="0"/>
                        <a:t>query</a:t>
                      </a:r>
                      <a:endParaRPr lang="en-US" dirty="0"/>
                    </a:p>
                  </a:txBody>
                  <a:tcPr/>
                </a:tc>
                <a:tc>
                  <a:txBody>
                    <a:bodyPr/>
                    <a:lstStyle/>
                    <a:p>
                      <a:r>
                        <a:rPr lang="en-US" dirty="0" smtClean="0"/>
                        <a:t>document</a:t>
                      </a:r>
                      <a:endParaRPr lang="en-US" dirty="0"/>
                    </a:p>
                  </a:txBody>
                  <a:tcPr/>
                </a:tc>
              </a:tr>
              <a:tr h="370840">
                <a:tc>
                  <a:txBody>
                    <a:bodyPr/>
                    <a:lstStyle/>
                    <a:p>
                      <a:r>
                        <a:rPr lang="en-US" dirty="0" smtClean="0"/>
                        <a:t>Method:</a:t>
                      </a:r>
                      <a:endParaRPr lang="en-US" dirty="0"/>
                    </a:p>
                  </a:txBody>
                  <a:tcPr/>
                </a:tc>
                <a:tc>
                  <a:txBody>
                    <a:bodyPr/>
                    <a:lstStyle/>
                    <a:p>
                      <a:r>
                        <a:rPr lang="en-US" dirty="0" smtClean="0"/>
                        <a:t>learning -to-rank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learning -to-rank</a:t>
                      </a:r>
                    </a:p>
                  </a:txBody>
                  <a:tcPr/>
                </a:tc>
              </a:tr>
              <a:tr h="370840">
                <a:tc>
                  <a:txBody>
                    <a:bodyPr/>
                    <a:lstStyle/>
                    <a:p>
                      <a:r>
                        <a:rPr lang="en-US" dirty="0" smtClean="0"/>
                        <a:t>Labels:</a:t>
                      </a:r>
                      <a:endParaRPr lang="en-US" dirty="0"/>
                    </a:p>
                  </a:txBody>
                  <a:tcPr/>
                </a:tc>
                <a:tc>
                  <a:txBody>
                    <a:bodyPr/>
                    <a:lstStyle/>
                    <a:p>
                      <a:r>
                        <a:rPr lang="en-US" sz="2800" dirty="0" smtClean="0">
                          <a:solidFill>
                            <a:srgbClr val="C00000"/>
                          </a:solidFill>
                        </a:rPr>
                        <a:t>user</a:t>
                      </a:r>
                      <a:r>
                        <a:rPr lang="en-US" sz="2800" baseline="0" dirty="0" smtClean="0">
                          <a:solidFill>
                            <a:srgbClr val="C00000"/>
                          </a:solidFill>
                        </a:rPr>
                        <a:t> clicks only</a:t>
                      </a:r>
                      <a:endParaRPr lang="en-US" sz="2800"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editor labels</a:t>
                      </a:r>
                    </a:p>
                  </a:txBody>
                  <a:tcPr/>
                </a:tc>
              </a:tr>
            </a:tbl>
          </a:graphicData>
        </a:graphic>
      </p:graphicFrame>
      <p:sp>
        <p:nvSpPr>
          <p:cNvPr id="11" name="Rectangle 10"/>
          <p:cNvSpPr/>
          <p:nvPr/>
        </p:nvSpPr>
        <p:spPr>
          <a:xfrm>
            <a:off x="2510992" y="3805535"/>
            <a:ext cx="3813608" cy="461665"/>
          </a:xfrm>
          <a:prstGeom prst="rect">
            <a:avLst/>
          </a:prstGeom>
        </p:spPr>
        <p:txBody>
          <a:bodyPr wrap="none">
            <a:spAutoFit/>
          </a:bodyPr>
          <a:lstStyle/>
          <a:p>
            <a:r>
              <a:rPr lang="en-US" sz="2400" dirty="0" smtClean="0"/>
              <a:t>QAC  vs. </a:t>
            </a:r>
            <a:r>
              <a:rPr lang="en-US" sz="2400" dirty="0" smtClean="0"/>
              <a:t>Document Retrieval</a:t>
            </a:r>
            <a:endParaRPr lang="en-US" sz="2400" dirty="0"/>
          </a:p>
        </p:txBody>
      </p:sp>
      <p:grpSp>
        <p:nvGrpSpPr>
          <p:cNvPr id="2" name="Group 22"/>
          <p:cNvGrpSpPr/>
          <p:nvPr/>
        </p:nvGrpSpPr>
        <p:grpSpPr>
          <a:xfrm>
            <a:off x="49213" y="1285875"/>
            <a:ext cx="9094787" cy="2219325"/>
            <a:chOff x="49213" y="1285875"/>
            <a:chExt cx="9094787" cy="2219325"/>
          </a:xfrm>
        </p:grpSpPr>
        <p:pic>
          <p:nvPicPr>
            <p:cNvPr id="52225" name="Picture 1"/>
            <p:cNvPicPr>
              <a:picLocks noChangeAspect="1" noChangeArrowheads="1"/>
            </p:cNvPicPr>
            <p:nvPr/>
          </p:nvPicPr>
          <p:blipFill>
            <a:blip r:embed="rId3" cstate="print">
              <a:lum contrast="20000"/>
            </a:blip>
            <a:srcRect/>
            <a:stretch>
              <a:fillRect/>
            </a:stretch>
          </p:blipFill>
          <p:spPr bwMode="auto">
            <a:xfrm>
              <a:off x="49213" y="1971675"/>
              <a:ext cx="9094787" cy="1533525"/>
            </a:xfrm>
            <a:prstGeom prst="rect">
              <a:avLst/>
            </a:prstGeom>
            <a:noFill/>
            <a:ln w="9525">
              <a:noFill/>
              <a:miter lim="800000"/>
              <a:headEnd/>
              <a:tailEnd/>
            </a:ln>
          </p:spPr>
        </p:pic>
        <p:sp>
          <p:nvSpPr>
            <p:cNvPr id="8" name="Rectangle 7"/>
            <p:cNvSpPr/>
            <p:nvPr/>
          </p:nvSpPr>
          <p:spPr>
            <a:xfrm>
              <a:off x="1066800" y="1362075"/>
              <a:ext cx="1752600" cy="461665"/>
            </a:xfrm>
            <a:prstGeom prst="rect">
              <a:avLst/>
            </a:prstGeom>
            <a:solidFill>
              <a:schemeClr val="accent6"/>
            </a:solidFill>
          </p:spPr>
          <p:txBody>
            <a:bodyPr wrap="square">
              <a:spAutoFit/>
            </a:bodyPr>
            <a:lstStyle/>
            <a:p>
              <a:pPr marL="342900" indent="-342900"/>
              <a:r>
                <a:rPr lang="en-US" sz="2400" dirty="0" smtClean="0"/>
                <a:t>Keystroke</a:t>
              </a:r>
            </a:p>
          </p:txBody>
        </p:sp>
        <p:cxnSp>
          <p:nvCxnSpPr>
            <p:cNvPr id="9" name="Straight Connector 8"/>
            <p:cNvCxnSpPr>
              <a:stCxn id="8" idx="2"/>
            </p:cNvCxnSpPr>
            <p:nvPr/>
          </p:nvCxnSpPr>
          <p:spPr>
            <a:xfrm flipH="1">
              <a:off x="1371600" y="1823740"/>
              <a:ext cx="571500" cy="376537"/>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3276600" y="1362075"/>
              <a:ext cx="1752600" cy="461665"/>
            </a:xfrm>
            <a:prstGeom prst="rect">
              <a:avLst/>
            </a:prstGeom>
            <a:solidFill>
              <a:schemeClr val="accent6"/>
            </a:solidFill>
          </p:spPr>
          <p:txBody>
            <a:bodyPr wrap="square">
              <a:spAutoFit/>
            </a:bodyPr>
            <a:lstStyle/>
            <a:p>
              <a:pPr marL="342900" indent="-342900"/>
              <a:r>
                <a:rPr lang="en-US" sz="2400" dirty="0" err="1" smtClean="0"/>
                <a:t>Sugg</a:t>
              </a:r>
              <a:r>
                <a:rPr lang="en-US" sz="2400" dirty="0" smtClean="0"/>
                <a:t> List</a:t>
              </a:r>
            </a:p>
          </p:txBody>
        </p:sp>
        <p:cxnSp>
          <p:nvCxnSpPr>
            <p:cNvPr id="14" name="Straight Connector 13"/>
            <p:cNvCxnSpPr>
              <a:endCxn id="21" idx="0"/>
            </p:cNvCxnSpPr>
            <p:nvPr/>
          </p:nvCxnSpPr>
          <p:spPr>
            <a:xfrm flipH="1">
              <a:off x="3581400" y="1819275"/>
              <a:ext cx="228600" cy="6096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17" name="Rectangle 16"/>
            <p:cNvSpPr/>
            <p:nvPr/>
          </p:nvSpPr>
          <p:spPr>
            <a:xfrm>
              <a:off x="6172200" y="1285875"/>
              <a:ext cx="2057400" cy="461665"/>
            </a:xfrm>
            <a:prstGeom prst="rect">
              <a:avLst/>
            </a:prstGeom>
            <a:solidFill>
              <a:schemeClr val="accent6"/>
            </a:solidFill>
          </p:spPr>
          <p:txBody>
            <a:bodyPr wrap="square">
              <a:spAutoFit/>
            </a:bodyPr>
            <a:lstStyle/>
            <a:p>
              <a:pPr marL="342900" indent="-342900"/>
              <a:r>
                <a:rPr lang="en-US" sz="2400" dirty="0" smtClean="0"/>
                <a:t>Clicked Query</a:t>
              </a:r>
            </a:p>
          </p:txBody>
        </p:sp>
        <p:cxnSp>
          <p:nvCxnSpPr>
            <p:cNvPr id="18" name="Straight Connector 17"/>
            <p:cNvCxnSpPr/>
            <p:nvPr/>
          </p:nvCxnSpPr>
          <p:spPr>
            <a:xfrm>
              <a:off x="6705600" y="1743075"/>
              <a:ext cx="990600" cy="6858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20" name="Rectangle 19"/>
            <p:cNvSpPr/>
            <p:nvPr/>
          </p:nvSpPr>
          <p:spPr>
            <a:xfrm>
              <a:off x="6781800" y="2428875"/>
              <a:ext cx="1752600" cy="276999"/>
            </a:xfrm>
            <a:prstGeom prst="rect">
              <a:avLst/>
            </a:prstGeom>
            <a:noFill/>
            <a:ln w="25400">
              <a:solidFill>
                <a:srgbClr val="C00000"/>
              </a:solidFill>
            </a:ln>
          </p:spPr>
          <p:txBody>
            <a:bodyPr wrap="square">
              <a:spAutoFit/>
            </a:bodyPr>
            <a:lstStyle/>
            <a:p>
              <a:pPr marL="342900" indent="-342900"/>
              <a:endParaRPr lang="en-US" sz="1200" dirty="0" smtClean="0"/>
            </a:p>
          </p:txBody>
        </p:sp>
        <p:sp>
          <p:nvSpPr>
            <p:cNvPr id="21" name="Rectangle 20"/>
            <p:cNvSpPr/>
            <p:nvPr/>
          </p:nvSpPr>
          <p:spPr>
            <a:xfrm>
              <a:off x="2667000" y="2428875"/>
              <a:ext cx="1828800" cy="1015663"/>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grpSp>
      <p:sp>
        <p:nvSpPr>
          <p:cNvPr id="16" name="Title 1"/>
          <p:cNvSpPr txBox="1">
            <a:spLocks/>
          </p:cNvSpPr>
          <p:nvPr/>
        </p:nvSpPr>
        <p:spPr>
          <a:xfrm>
            <a:off x="3810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 Query Auto-Completion (QAC)</a:t>
            </a:r>
            <a:endParaRPr lang="en-US" sz="3200" dirty="0">
              <a:solidFill>
                <a:srgbClr val="C00000"/>
              </a:solidFill>
            </a:endParaRPr>
          </a:p>
        </p:txBody>
      </p:sp>
    </p:spTree>
    <p:extLst>
      <p:ext uri="{BB962C8B-B14F-4D97-AF65-F5344CB8AC3E}">
        <p14:creationId xmlns:p14="http://schemas.microsoft.com/office/powerpoint/2010/main" val="170458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20</a:t>
            </a:fld>
            <a:endParaRPr lang="en-US"/>
          </a:p>
        </p:txBody>
      </p:sp>
      <p:sp>
        <p:nvSpPr>
          <p:cNvPr id="7" name="Rectangle 6"/>
          <p:cNvSpPr/>
          <p:nvPr/>
        </p:nvSpPr>
        <p:spPr>
          <a:xfrm>
            <a:off x="2667000" y="1066800"/>
            <a:ext cx="3794500" cy="400110"/>
          </a:xfrm>
          <a:prstGeom prst="rect">
            <a:avLst/>
          </a:prstGeom>
        </p:spPr>
        <p:txBody>
          <a:bodyPr wrap="none">
            <a:spAutoFit/>
          </a:bodyPr>
          <a:lstStyle/>
          <a:p>
            <a:r>
              <a:rPr lang="en-US" sz="2000" dirty="0" smtClean="0"/>
              <a:t>Feature Weights Learned by TDCM</a:t>
            </a:r>
            <a:endParaRPr lang="en-US" sz="2000" dirty="0"/>
          </a:p>
        </p:txBody>
      </p:sp>
      <p:pic>
        <p:nvPicPr>
          <p:cNvPr id="11267" name="Picture 3"/>
          <p:cNvPicPr>
            <a:picLocks noChangeAspect="1" noChangeArrowheads="1"/>
          </p:cNvPicPr>
          <p:nvPr/>
        </p:nvPicPr>
        <p:blipFill>
          <a:blip r:embed="rId2" cstate="print"/>
          <a:srcRect/>
          <a:stretch>
            <a:fillRect/>
          </a:stretch>
        </p:blipFill>
        <p:spPr bwMode="auto">
          <a:xfrm>
            <a:off x="1905000" y="1447800"/>
            <a:ext cx="5334000" cy="2749861"/>
          </a:xfrm>
          <a:prstGeom prst="rect">
            <a:avLst/>
          </a:prstGeom>
          <a:noFill/>
          <a:ln w="9525">
            <a:noFill/>
            <a:miter lim="800000"/>
            <a:headEnd/>
            <a:tailEnd/>
          </a:ln>
          <a:effectLst/>
        </p:spPr>
      </p:pic>
      <p:sp>
        <p:nvSpPr>
          <p:cNvPr id="12" name="Title 1"/>
          <p:cNvSpPr txBox="1">
            <a:spLocks/>
          </p:cNvSpPr>
          <p:nvPr/>
        </p:nvSpPr>
        <p:spPr>
          <a:xfrm>
            <a:off x="457200" y="2746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Understanding User Behavior </a:t>
            </a:r>
          </a:p>
          <a:p>
            <a:pPr lvl="0">
              <a:spcBef>
                <a:spcPct val="0"/>
              </a:spcBef>
            </a:pPr>
            <a:r>
              <a:rPr lang="en-US" sz="3200" dirty="0" smtClean="0">
                <a:solidFill>
                  <a:srgbClr val="C00000"/>
                </a:solidFill>
              </a:rPr>
              <a:t>via Feature Weights</a:t>
            </a:r>
          </a:p>
        </p:txBody>
      </p:sp>
      <p:grpSp>
        <p:nvGrpSpPr>
          <p:cNvPr id="2" name="Group 16"/>
          <p:cNvGrpSpPr/>
          <p:nvPr/>
        </p:nvGrpSpPr>
        <p:grpSpPr>
          <a:xfrm>
            <a:off x="838200" y="1981200"/>
            <a:ext cx="7315200" cy="2925762"/>
            <a:chOff x="838200" y="1981200"/>
            <a:chExt cx="7315200" cy="2925762"/>
          </a:xfrm>
        </p:grpSpPr>
        <p:sp>
          <p:nvSpPr>
            <p:cNvPr id="9" name="Title 1"/>
            <p:cNvSpPr txBox="1">
              <a:spLocks/>
            </p:cNvSpPr>
            <p:nvPr/>
          </p:nvSpPr>
          <p:spPr>
            <a:xfrm>
              <a:off x="838200" y="4419600"/>
              <a:ext cx="7315200" cy="487362"/>
            </a:xfrm>
            <a:prstGeom prst="rect">
              <a:avLst/>
            </a:prstGeom>
            <a:solidFill>
              <a:srgbClr val="FFC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H Model: </a:t>
              </a:r>
              <a:r>
                <a:rPr lang="en-US" sz="2000" dirty="0" err="1" smtClean="0">
                  <a:latin typeface="+mj-lt"/>
                  <a:ea typeface="+mj-ea"/>
                  <a:cs typeface="+mj-cs"/>
                </a:rPr>
                <a:t>TypingSpeed</a:t>
              </a:r>
              <a:r>
                <a:rPr lang="en-US" sz="2000" dirty="0" smtClean="0">
                  <a:latin typeface="+mj-lt"/>
                  <a:ea typeface="+mj-ea"/>
                  <a:cs typeface="+mj-cs"/>
                </a:rPr>
                <a:t> is </a:t>
              </a:r>
              <a:r>
                <a:rPr lang="en-US" sz="2000" dirty="0" smtClean="0">
                  <a:latin typeface="+mj-lt"/>
                  <a:ea typeface="+mj-ea"/>
                  <a:cs typeface="+mj-cs"/>
                </a:rPr>
                <a:t>negatively </a:t>
              </a:r>
              <a:r>
                <a:rPr lang="en-US" sz="2000" dirty="0" smtClean="0">
                  <a:latin typeface="+mj-lt"/>
                  <a:ea typeface="+mj-ea"/>
                  <a:cs typeface="+mj-cs"/>
                </a:rPr>
                <a:t>proportional to p(H=1)</a:t>
              </a:r>
            </a:p>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                  </a:t>
              </a:r>
              <a:r>
                <a:rPr lang="en-US" sz="2000" dirty="0" err="1" smtClean="0">
                  <a:latin typeface="+mj-lt"/>
                  <a:ea typeface="+mj-ea"/>
                  <a:cs typeface="+mj-cs"/>
                </a:rPr>
                <a:t>IsWordBoundary</a:t>
              </a:r>
              <a:r>
                <a:rPr lang="en-US" sz="2000" dirty="0" smtClean="0">
                  <a:latin typeface="+mj-lt"/>
                  <a:ea typeface="+mj-ea"/>
                  <a:cs typeface="+mj-cs"/>
                </a:rPr>
                <a:t> is also important</a:t>
              </a:r>
            </a:p>
          </p:txBody>
        </p:sp>
        <p:cxnSp>
          <p:nvCxnSpPr>
            <p:cNvPr id="13" name="Straight Connector 12"/>
            <p:cNvCxnSpPr/>
            <p:nvPr/>
          </p:nvCxnSpPr>
          <p:spPr>
            <a:xfrm>
              <a:off x="3124200" y="1981200"/>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67200" y="1981200"/>
              <a:ext cx="5334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1981200"/>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p:nvPr/>
        </p:nvGrpSpPr>
        <p:grpSpPr>
          <a:xfrm>
            <a:off x="838200" y="2436812"/>
            <a:ext cx="7315200" cy="3125788"/>
            <a:chOff x="838200" y="2436812"/>
            <a:chExt cx="7315200" cy="3125788"/>
          </a:xfrm>
        </p:grpSpPr>
        <p:sp>
          <p:nvSpPr>
            <p:cNvPr id="10" name="Title 1"/>
            <p:cNvSpPr txBox="1">
              <a:spLocks/>
            </p:cNvSpPr>
            <p:nvPr/>
          </p:nvSpPr>
          <p:spPr>
            <a:xfrm>
              <a:off x="838200" y="5075238"/>
              <a:ext cx="7315200" cy="487362"/>
            </a:xfrm>
            <a:prstGeom prst="rect">
              <a:avLst/>
            </a:prstGeom>
            <a:solidFill>
              <a:srgbClr val="FFC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D Model: Top 3 positions occupy most of the examine probability</a:t>
              </a:r>
            </a:p>
          </p:txBody>
        </p:sp>
        <p:cxnSp>
          <p:nvCxnSpPr>
            <p:cNvPr id="18" name="Straight Connector 17"/>
            <p:cNvCxnSpPr/>
            <p:nvPr/>
          </p:nvCxnSpPr>
          <p:spPr>
            <a:xfrm>
              <a:off x="3124200" y="2436812"/>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67200" y="2436812"/>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0" y="2436812"/>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grpSp>
      <p:grpSp>
        <p:nvGrpSpPr>
          <p:cNvPr id="5" name="Group 24"/>
          <p:cNvGrpSpPr/>
          <p:nvPr/>
        </p:nvGrpSpPr>
        <p:grpSpPr>
          <a:xfrm>
            <a:off x="838200" y="2819400"/>
            <a:ext cx="7315200" cy="3382962"/>
            <a:chOff x="838200" y="2819400"/>
            <a:chExt cx="7315200" cy="3382962"/>
          </a:xfrm>
        </p:grpSpPr>
        <p:sp>
          <p:nvSpPr>
            <p:cNvPr id="11" name="Title 1"/>
            <p:cNvSpPr txBox="1">
              <a:spLocks/>
            </p:cNvSpPr>
            <p:nvPr/>
          </p:nvSpPr>
          <p:spPr>
            <a:xfrm>
              <a:off x="838200" y="5715000"/>
              <a:ext cx="7315200" cy="487362"/>
            </a:xfrm>
            <a:prstGeom prst="rect">
              <a:avLst/>
            </a:prstGeom>
            <a:solidFill>
              <a:srgbClr val="FFC000"/>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R Model: </a:t>
              </a:r>
              <a:r>
                <a:rPr lang="en-US" sz="2000" dirty="0" err="1" smtClean="0">
                  <a:latin typeface="+mj-lt"/>
                  <a:ea typeface="+mj-ea"/>
                  <a:cs typeface="+mj-cs"/>
                </a:rPr>
                <a:t>QryHistFreq</a:t>
              </a:r>
              <a:r>
                <a:rPr lang="en-US" sz="2000" dirty="0" smtClean="0">
                  <a:latin typeface="+mj-lt"/>
                  <a:ea typeface="+mj-ea"/>
                  <a:cs typeface="+mj-cs"/>
                </a:rPr>
                <a:t> is important: user uses QAC as a memory</a:t>
              </a:r>
            </a:p>
            <a:p>
              <a:pPr marL="0" marR="0" lvl="0" indent="0" defTabSz="914400" rtl="0" eaLnBrk="1" fontAlgn="auto" latinLnBrk="0" hangingPunct="1">
                <a:lnSpc>
                  <a:spcPct val="100000"/>
                </a:lnSpc>
                <a:spcBef>
                  <a:spcPct val="0"/>
                </a:spcBef>
                <a:spcAft>
                  <a:spcPts val="0"/>
                </a:spcAft>
                <a:buClrTx/>
                <a:buSzTx/>
                <a:tabLst/>
                <a:defRPr/>
              </a:pPr>
              <a:r>
                <a:rPr lang="en-US" sz="2000" dirty="0" smtClean="0">
                  <a:latin typeface="+mj-lt"/>
                  <a:ea typeface="+mj-ea"/>
                  <a:cs typeface="+mj-cs"/>
                </a:rPr>
                <a:t>                 </a:t>
              </a:r>
              <a:r>
                <a:rPr lang="en-US" sz="2000" dirty="0" err="1" smtClean="0">
                  <a:latin typeface="+mj-lt"/>
                  <a:ea typeface="+mj-ea"/>
                  <a:cs typeface="+mj-cs"/>
                </a:rPr>
                <a:t>GeoSense</a:t>
              </a:r>
              <a:r>
                <a:rPr lang="en-US" sz="2000" dirty="0" smtClean="0">
                  <a:latin typeface="+mj-lt"/>
                  <a:ea typeface="+mj-ea"/>
                  <a:cs typeface="+mj-cs"/>
                </a:rPr>
                <a:t> and </a:t>
              </a:r>
              <a:r>
                <a:rPr lang="en-US" sz="2000" dirty="0" err="1" smtClean="0">
                  <a:latin typeface="+mj-lt"/>
                  <a:ea typeface="+mj-ea"/>
                  <a:cs typeface="+mj-cs"/>
                </a:rPr>
                <a:t>TimeSense</a:t>
              </a:r>
              <a:r>
                <a:rPr lang="en-US" sz="2000" dirty="0" smtClean="0">
                  <a:latin typeface="+mj-lt"/>
                  <a:ea typeface="+mj-ea"/>
                  <a:cs typeface="+mj-cs"/>
                </a:rPr>
                <a:t> have valid contributions</a:t>
              </a:r>
            </a:p>
          </p:txBody>
        </p:sp>
        <p:cxnSp>
          <p:nvCxnSpPr>
            <p:cNvPr id="22" name="Straight Connector 21"/>
            <p:cNvCxnSpPr/>
            <p:nvPr/>
          </p:nvCxnSpPr>
          <p:spPr>
            <a:xfrm>
              <a:off x="4267200" y="2819400"/>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0" y="2819400"/>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0800" y="2819400"/>
              <a:ext cx="609600" cy="1588"/>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001000" cy="4525963"/>
          </a:xfrm>
        </p:spPr>
        <p:txBody>
          <a:bodyPr>
            <a:normAutofit fontScale="85000" lnSpcReduction="10000"/>
          </a:bodyPr>
          <a:lstStyle/>
          <a:p>
            <a:r>
              <a:rPr lang="en-US" sz="2800" dirty="0" smtClean="0"/>
              <a:t>Collect the </a:t>
            </a:r>
            <a:r>
              <a:rPr lang="en-US" sz="2800" b="1" i="1" dirty="0" smtClean="0">
                <a:solidFill>
                  <a:srgbClr val="C00000"/>
                </a:solidFill>
              </a:rPr>
              <a:t>first set </a:t>
            </a:r>
            <a:r>
              <a:rPr lang="en-US" sz="2800" dirty="0" smtClean="0"/>
              <a:t>of high-resolution query log specifically for QAC</a:t>
            </a:r>
          </a:p>
          <a:p>
            <a:r>
              <a:rPr lang="en-US" sz="2800" dirty="0" smtClean="0"/>
              <a:t>Analyze </a:t>
            </a:r>
            <a:r>
              <a:rPr lang="en-US" sz="2800" b="1" i="1" dirty="0" smtClean="0">
                <a:solidFill>
                  <a:srgbClr val="C00000"/>
                </a:solidFill>
              </a:rPr>
              <a:t>horizontal skipping bias and vertical position bias</a:t>
            </a:r>
            <a:r>
              <a:rPr lang="en-US" sz="2800" dirty="0" smtClean="0"/>
              <a:t>: </a:t>
            </a:r>
            <a:r>
              <a:rPr lang="en-US" sz="2800" dirty="0" smtClean="0"/>
              <a:t>implications </a:t>
            </a:r>
            <a:r>
              <a:rPr lang="en-US" sz="2800" dirty="0" smtClean="0"/>
              <a:t>for</a:t>
            </a:r>
            <a:r>
              <a:rPr lang="en-US" sz="2800" dirty="0" smtClean="0"/>
              <a:t> relevance modeling</a:t>
            </a:r>
            <a:endParaRPr lang="en-US" sz="2800" dirty="0" smtClean="0"/>
          </a:p>
          <a:p>
            <a:r>
              <a:rPr lang="en-US" sz="2800" dirty="0" smtClean="0"/>
              <a:t>Propose a </a:t>
            </a:r>
            <a:r>
              <a:rPr lang="en-US" sz="2800" b="1" i="1" dirty="0" smtClean="0">
                <a:solidFill>
                  <a:srgbClr val="C00000"/>
                </a:solidFill>
              </a:rPr>
              <a:t>Two-Dimensional Click Model </a:t>
            </a:r>
            <a:r>
              <a:rPr lang="en-US" sz="2800" dirty="0" smtClean="0"/>
              <a:t>to model these user </a:t>
            </a:r>
            <a:r>
              <a:rPr lang="en-US" sz="2800" dirty="0" smtClean="0"/>
              <a:t>behaviors in a unified way, </a:t>
            </a:r>
          </a:p>
          <a:p>
            <a:pPr lvl="1"/>
            <a:r>
              <a:rPr lang="en-US" sz="2400" dirty="0" smtClean="0"/>
              <a:t>Outperforming existing click models</a:t>
            </a:r>
          </a:p>
          <a:p>
            <a:pPr lvl="1"/>
            <a:r>
              <a:rPr lang="en-US" sz="2400" dirty="0" smtClean="0"/>
              <a:t>Revealing interesting user behavior</a:t>
            </a:r>
          </a:p>
          <a:p>
            <a:r>
              <a:rPr lang="en-US" dirty="0" smtClean="0"/>
              <a:t>Future Work</a:t>
            </a:r>
          </a:p>
          <a:p>
            <a:pPr lvl="1"/>
            <a:r>
              <a:rPr lang="en-US" dirty="0" smtClean="0"/>
              <a:t>More accurate component models (H, D, R)</a:t>
            </a:r>
          </a:p>
          <a:p>
            <a:pPr lvl="1"/>
            <a:r>
              <a:rPr lang="en-US" dirty="0" smtClean="0"/>
              <a:t>Exploiting the model to character user groups (clustering users based on inferred model parameters)</a:t>
            </a:r>
            <a:r>
              <a:rPr lang="en-US" dirty="0" smtClean="0"/>
              <a:t> </a:t>
            </a:r>
            <a:endParaRPr lang="en-US" sz="2800" dirty="0" smtClean="0"/>
          </a:p>
        </p:txBody>
      </p:sp>
      <p:sp>
        <p:nvSpPr>
          <p:cNvPr id="5" name="Slide Number Placeholder 4"/>
          <p:cNvSpPr>
            <a:spLocks noGrp="1"/>
          </p:cNvSpPr>
          <p:nvPr>
            <p:ph type="sldNum" sz="quarter" idx="12"/>
          </p:nvPr>
        </p:nvSpPr>
        <p:spPr/>
        <p:txBody>
          <a:bodyPr/>
          <a:lstStyle/>
          <a:p>
            <a:fld id="{BCB5C8A8-8B81-4F0D-8BDB-9F439DE0AA21}" type="slidenum">
              <a:rPr lang="en-US" smtClean="0"/>
              <a:pPr/>
              <a:t>21</a:t>
            </a:fld>
            <a:endParaRPr lang="en-US"/>
          </a:p>
        </p:txBody>
      </p:sp>
      <p:sp>
        <p:nvSpPr>
          <p:cNvPr id="7" name="Title 1"/>
          <p:cNvSpPr txBox="1">
            <a:spLocks/>
          </p:cNvSpPr>
          <p:nvPr/>
        </p:nvSpPr>
        <p:spPr>
          <a:xfrm>
            <a:off x="457200" y="122238"/>
            <a:ext cx="84582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Conclusions </a:t>
            </a:r>
            <a:r>
              <a:rPr lang="en-US" sz="3200" dirty="0" smtClean="0">
                <a:solidFill>
                  <a:srgbClr val="C00000"/>
                </a:solidFill>
              </a:rPr>
              <a:t>and Future Work</a:t>
            </a:r>
            <a:endParaRPr lang="en-US" sz="3200" dirty="0" smtClean="0">
              <a:solidFill>
                <a:srgbClr val="C00000"/>
              </a:solidFill>
            </a:endParaRPr>
          </a:p>
        </p:txBody>
      </p:sp>
    </p:spTree>
    <p:extLst>
      <p:ext uri="{BB962C8B-B14F-4D97-AF65-F5344CB8AC3E}">
        <p14:creationId xmlns:p14="http://schemas.microsoft.com/office/powerpoint/2010/main" val="1378610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6000" dirty="0">
                <a:solidFill>
                  <a:srgbClr val="C00000"/>
                </a:solidFill>
                <a:latin typeface="+mn-lt"/>
                <a:ea typeface="+mn-ea"/>
                <a:cs typeface="+mn-cs"/>
              </a:rPr>
              <a:t>Questions?</a:t>
            </a:r>
          </a:p>
        </p:txBody>
      </p:sp>
      <p:sp>
        <p:nvSpPr>
          <p:cNvPr id="4" name="Slide Number Placeholder 3"/>
          <p:cNvSpPr>
            <a:spLocks noGrp="1"/>
          </p:cNvSpPr>
          <p:nvPr>
            <p:ph type="sldNum" sz="quarter" idx="12"/>
          </p:nvPr>
        </p:nvSpPr>
        <p:spPr/>
        <p:txBody>
          <a:bodyPr/>
          <a:lstStyle/>
          <a:p>
            <a:fld id="{BCB5C8A8-8B81-4F0D-8BDB-9F439DE0AA21}" type="slidenum">
              <a:rPr lang="en-US" smtClean="0"/>
              <a:pPr/>
              <a:t>22</a:t>
            </a:fld>
            <a:endParaRPr lang="en-US"/>
          </a:p>
        </p:txBody>
      </p:sp>
      <p:sp>
        <p:nvSpPr>
          <p:cNvPr id="5" name="Subtitle 2"/>
          <p:cNvSpPr txBox="1">
            <a:spLocks/>
          </p:cNvSpPr>
          <p:nvPr/>
        </p:nvSpPr>
        <p:spPr>
          <a:xfrm>
            <a:off x="1295400" y="4343400"/>
            <a:ext cx="6705600" cy="1752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Contact:</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Yanen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Li</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University of Illinois at Urbana-Champaign</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yanenli2@illinois.edu</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685800" y="3025775"/>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chemeClr val="tx1"/>
                </a:solidFill>
                <a:effectLst/>
                <a:uLnTx/>
                <a:uFillTx/>
                <a:latin typeface="+mj-lt"/>
                <a:ea typeface="+mj-ea"/>
                <a:cs typeface="+mj-cs"/>
              </a:rPr>
              <a:t>A Two-Dimensional Click Model for Query Auto-completion </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3</a:t>
            </a:fld>
            <a:endParaRPr lang="en-US"/>
          </a:p>
        </p:txBody>
      </p:sp>
      <p:grpSp>
        <p:nvGrpSpPr>
          <p:cNvPr id="2" name="Group 24"/>
          <p:cNvGrpSpPr/>
          <p:nvPr/>
        </p:nvGrpSpPr>
        <p:grpSpPr>
          <a:xfrm>
            <a:off x="49213" y="914400"/>
            <a:ext cx="9094787" cy="2668726"/>
            <a:chOff x="49213" y="914400"/>
            <a:chExt cx="9094787" cy="2668726"/>
          </a:xfrm>
        </p:grpSpPr>
        <p:pic>
          <p:nvPicPr>
            <p:cNvPr id="5" name="Picture 1"/>
            <p:cNvPicPr>
              <a:picLocks noChangeAspect="1" noChangeArrowheads="1"/>
            </p:cNvPicPr>
            <p:nvPr/>
          </p:nvPicPr>
          <p:blipFill>
            <a:blip r:embed="rId2" cstate="print">
              <a:lum contrast="20000"/>
            </a:blip>
            <a:srcRect/>
            <a:stretch>
              <a:fillRect/>
            </a:stretch>
          </p:blipFill>
          <p:spPr bwMode="auto">
            <a:xfrm>
              <a:off x="49213" y="1981200"/>
              <a:ext cx="9094787" cy="1533525"/>
            </a:xfrm>
            <a:prstGeom prst="rect">
              <a:avLst/>
            </a:prstGeom>
            <a:noFill/>
            <a:ln w="9525">
              <a:noFill/>
              <a:miter lim="800000"/>
              <a:headEnd/>
              <a:tailEnd/>
            </a:ln>
          </p:spPr>
        </p:pic>
        <p:cxnSp>
          <p:nvCxnSpPr>
            <p:cNvPr id="6" name="Straight Connector 5"/>
            <p:cNvCxnSpPr/>
            <p:nvPr/>
          </p:nvCxnSpPr>
          <p:spPr>
            <a:xfrm>
              <a:off x="5486400" y="1371600"/>
              <a:ext cx="1219200" cy="609600"/>
            </a:xfrm>
            <a:prstGeom prst="line">
              <a:avLst/>
            </a:prstGeom>
            <a:ln>
              <a:solidFill>
                <a:schemeClr val="tx1"/>
              </a:solidFill>
              <a:tailEnd type="triangle" w="lg"/>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705600" y="1828800"/>
              <a:ext cx="2286000" cy="1754326"/>
            </a:xfrm>
            <a:prstGeom prst="rect">
              <a:avLst/>
            </a:prstGeom>
            <a:noFill/>
            <a:ln w="25400">
              <a:solidFill>
                <a:schemeClr val="tx1"/>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9" name="Title 1"/>
            <p:cNvSpPr txBox="1">
              <a:spLocks/>
            </p:cNvSpPr>
            <p:nvPr/>
          </p:nvSpPr>
          <p:spPr>
            <a:xfrm>
              <a:off x="228600" y="914400"/>
              <a:ext cx="8229600" cy="685800"/>
            </a:xfrm>
            <a:prstGeom prst="rect">
              <a:avLst/>
            </a:prstGeom>
          </p:spPr>
          <p:txBody>
            <a:bodyPr vert="horz" lIns="91440" tIns="45720" rIns="91440" bIns="45720" rtlCol="0" anchor="ctr">
              <a:noAutofit/>
            </a:bodyPr>
            <a:lstStyle/>
            <a:p>
              <a:pPr lvl="0">
                <a:spcBef>
                  <a:spcPct val="0"/>
                </a:spcBef>
              </a:pPr>
              <a:r>
                <a:rPr lang="en-US" sz="2400" dirty="0" smtClean="0"/>
                <a:t>Only </a:t>
              </a:r>
              <a:r>
                <a:rPr lang="en-US" sz="3600" b="1" dirty="0" smtClean="0">
                  <a:solidFill>
                    <a:srgbClr val="C00000"/>
                  </a:solidFill>
                </a:rPr>
                <a:t>last column </a:t>
              </a:r>
              <a:r>
                <a:rPr lang="en-US" sz="2400" dirty="0" smtClean="0"/>
                <a:t>on current query log </a:t>
              </a:r>
            </a:p>
            <a:p>
              <a:pPr lvl="0">
                <a:spcBef>
                  <a:spcPct val="0"/>
                </a:spcBef>
              </a:pPr>
              <a:r>
                <a:rPr lang="en-US" sz="1600" dirty="0" smtClean="0">
                  <a:solidFill>
                    <a:srgbClr val="0070C0"/>
                  </a:solidFill>
                </a:rPr>
                <a:t>[Arias PersDB’08] [Bar-</a:t>
              </a:r>
              <a:r>
                <a:rPr lang="en-US" sz="1600" dirty="0" err="1" smtClean="0">
                  <a:solidFill>
                    <a:srgbClr val="0070C0"/>
                  </a:solidFill>
                </a:rPr>
                <a:t>Yossef</a:t>
              </a:r>
              <a:r>
                <a:rPr lang="en-US" sz="1600" dirty="0" smtClean="0">
                  <a:solidFill>
                    <a:srgbClr val="0070C0"/>
                  </a:solidFill>
                </a:rPr>
                <a:t> WWW’11] </a:t>
              </a:r>
              <a:endParaRPr kumimoji="0" lang="en-US" sz="2400" b="0" i="0" u="none" strike="noStrike" kern="1200" cap="none" spc="0" normalizeH="0" baseline="0" noProof="0" dirty="0">
                <a:ln>
                  <a:noFill/>
                </a:ln>
                <a:solidFill>
                  <a:srgbClr val="0070C0"/>
                </a:solidFill>
                <a:effectLst/>
                <a:uLnTx/>
                <a:uFillTx/>
                <a:latin typeface="+mj-lt"/>
                <a:ea typeface="+mj-ea"/>
                <a:cs typeface="+mj-cs"/>
              </a:endParaRPr>
            </a:p>
          </p:txBody>
        </p:sp>
      </p:grpSp>
      <p:grpSp>
        <p:nvGrpSpPr>
          <p:cNvPr id="3" name="Group 26"/>
          <p:cNvGrpSpPr/>
          <p:nvPr/>
        </p:nvGrpSpPr>
        <p:grpSpPr>
          <a:xfrm>
            <a:off x="49213" y="685800"/>
            <a:ext cx="9551987" cy="2897326"/>
            <a:chOff x="49213" y="3657600"/>
            <a:chExt cx="9551987" cy="2897326"/>
          </a:xfrm>
        </p:grpSpPr>
        <p:sp>
          <p:nvSpPr>
            <p:cNvPr id="12" name="Title 1"/>
            <p:cNvSpPr txBox="1">
              <a:spLocks/>
            </p:cNvSpPr>
            <p:nvPr/>
          </p:nvSpPr>
          <p:spPr>
            <a:xfrm>
              <a:off x="1143000" y="3657600"/>
              <a:ext cx="8458200" cy="792162"/>
            </a:xfrm>
            <a:prstGeom prst="rect">
              <a:avLst/>
            </a:prstGeom>
          </p:spPr>
          <p:txBody>
            <a:bodyPr vert="horz" lIns="91440" tIns="45720" rIns="91440" bIns="45720" rtlCol="0" anchor="ctr">
              <a:noAutofit/>
            </a:bodyPr>
            <a:lstStyle/>
            <a:p>
              <a:pPr lvl="0">
                <a:spcBef>
                  <a:spcPct val="0"/>
                </a:spcBef>
              </a:pPr>
              <a:r>
                <a:rPr lang="en-US" dirty="0" smtClean="0">
                  <a:solidFill>
                    <a:srgbClr val="0070C0"/>
                  </a:solidFill>
                </a:rPr>
                <a:t>[</a:t>
              </a:r>
              <a:r>
                <a:rPr lang="en-US" dirty="0" err="1" smtClean="0">
                  <a:solidFill>
                    <a:srgbClr val="0070C0"/>
                  </a:solidFill>
                </a:rPr>
                <a:t>Shokouhi</a:t>
              </a:r>
              <a:r>
                <a:rPr lang="en-US" dirty="0" smtClean="0">
                  <a:solidFill>
                    <a:srgbClr val="0070C0"/>
                  </a:solidFill>
                </a:rPr>
                <a:t> SIGIR’13] </a:t>
              </a:r>
              <a:r>
                <a:rPr lang="en-US" sz="2400" dirty="0" smtClean="0"/>
                <a:t>use  all </a:t>
              </a:r>
              <a:r>
                <a:rPr lang="en-US" sz="3200" b="1" i="1" dirty="0" smtClean="0">
                  <a:solidFill>
                    <a:srgbClr val="C00000"/>
                  </a:solidFill>
                </a:rPr>
                <a:t>simulated</a:t>
              </a:r>
              <a:r>
                <a:rPr lang="en-US" sz="3200" dirty="0" smtClean="0"/>
                <a:t> </a:t>
              </a:r>
              <a:r>
                <a:rPr lang="en-US" sz="2400" dirty="0" smtClean="0"/>
                <a:t>columns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lum contrast="30000"/>
            </a:blip>
            <a:srcRect/>
            <a:stretch>
              <a:fillRect/>
            </a:stretch>
          </p:blipFill>
          <p:spPr bwMode="auto">
            <a:xfrm>
              <a:off x="49213" y="4951274"/>
              <a:ext cx="9094787" cy="1533525"/>
            </a:xfrm>
            <a:prstGeom prst="rect">
              <a:avLst/>
            </a:prstGeom>
            <a:noFill/>
            <a:ln w="9525">
              <a:noFill/>
              <a:miter lim="800000"/>
              <a:headEnd/>
              <a:tailEnd/>
            </a:ln>
          </p:spPr>
        </p:pic>
        <p:sp>
          <p:nvSpPr>
            <p:cNvPr id="16" name="Rectangle 15"/>
            <p:cNvSpPr/>
            <p:nvPr/>
          </p:nvSpPr>
          <p:spPr>
            <a:xfrm>
              <a:off x="6705600" y="4798874"/>
              <a:ext cx="2286000" cy="1754326"/>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17" name="Rectangle 16"/>
            <p:cNvSpPr/>
            <p:nvPr/>
          </p:nvSpPr>
          <p:spPr>
            <a:xfrm>
              <a:off x="4724400" y="4800600"/>
              <a:ext cx="1828800" cy="1754326"/>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18" name="Rectangle 17"/>
            <p:cNvSpPr/>
            <p:nvPr/>
          </p:nvSpPr>
          <p:spPr>
            <a:xfrm>
              <a:off x="2667000" y="4800600"/>
              <a:ext cx="1828800" cy="1754326"/>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19" name="Rectangle 18"/>
            <p:cNvSpPr/>
            <p:nvPr/>
          </p:nvSpPr>
          <p:spPr>
            <a:xfrm>
              <a:off x="609600" y="4800600"/>
              <a:ext cx="1828800" cy="1754326"/>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cxnSp>
          <p:nvCxnSpPr>
            <p:cNvPr id="20" name="Straight Connector 19"/>
            <p:cNvCxnSpPr/>
            <p:nvPr/>
          </p:nvCxnSpPr>
          <p:spPr>
            <a:xfrm>
              <a:off x="6172200" y="4267200"/>
              <a:ext cx="1371600" cy="4572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flipH="1">
              <a:off x="5410200" y="4343400"/>
              <a:ext cx="152400" cy="3810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a:xfrm>
              <a:off x="3276600" y="4343400"/>
              <a:ext cx="228600" cy="3810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a:xfrm flipH="1">
              <a:off x="1447800" y="4343400"/>
              <a:ext cx="228600" cy="4572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sp>
        <p:nvSpPr>
          <p:cNvPr id="30" name="Title 1"/>
          <p:cNvSpPr txBox="1">
            <a:spLocks/>
          </p:cNvSpPr>
          <p:nvPr/>
        </p:nvSpPr>
        <p:spPr>
          <a:xfrm>
            <a:off x="990600" y="4495800"/>
            <a:ext cx="7848600" cy="2057400"/>
          </a:xfrm>
          <a:prstGeom prst="rect">
            <a:avLst/>
          </a:prstGeom>
          <a:solidFill>
            <a:srgbClr val="FFC000"/>
          </a:solidFill>
        </p:spPr>
        <p:txBody>
          <a:bodyPr vert="horz" lIns="91440" tIns="45720" rIns="91440" bIns="45720" rtlCol="0" anchor="ctr">
            <a:noAutofit/>
          </a:bodyPr>
          <a:lstStyle/>
          <a:p>
            <a:pPr lvl="0">
              <a:spcBef>
                <a:spcPct val="0"/>
              </a:spcBef>
            </a:pPr>
            <a:r>
              <a:rPr lang="en-US" sz="2800" dirty="0" smtClean="0">
                <a:latin typeface="+mj-lt"/>
                <a:ea typeface="+mj-ea"/>
                <a:cs typeface="+mj-cs"/>
              </a:rPr>
              <a:t>No work has used </a:t>
            </a:r>
            <a:r>
              <a:rPr kumimoji="0" lang="en-US" sz="4400" b="1" i="1" u="none" strike="noStrike" kern="1200" cap="none" spc="0" normalizeH="0" noProof="0" dirty="0" smtClean="0">
                <a:ln>
                  <a:noFill/>
                </a:ln>
                <a:solidFill>
                  <a:srgbClr val="C00000"/>
                </a:solidFill>
                <a:effectLst/>
                <a:uLnTx/>
                <a:uFillTx/>
                <a:latin typeface="+mj-lt"/>
                <a:ea typeface="+mj-ea"/>
                <a:cs typeface="+mj-cs"/>
              </a:rPr>
              <a:t>real</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lang="en-US" sz="2800" dirty="0" smtClean="0">
                <a:latin typeface="+mj-lt"/>
                <a:ea typeface="+mj-ea"/>
                <a:cs typeface="+mj-cs"/>
              </a:rPr>
              <a:t>QAC log</a:t>
            </a:r>
          </a:p>
          <a:p>
            <a:pPr lvl="0">
              <a:spcBef>
                <a:spcPct val="0"/>
              </a:spcBef>
            </a:pPr>
            <a:r>
              <a:rPr lang="en-US" sz="2800" b="1" noProof="0" dirty="0" smtClean="0">
                <a:latin typeface="+mj-lt"/>
                <a:ea typeface="+mj-ea"/>
                <a:cs typeface="+mj-cs"/>
              </a:rPr>
              <a:t>Questions:</a:t>
            </a:r>
          </a:p>
          <a:p>
            <a:pPr lvl="0">
              <a:spcBef>
                <a:spcPct val="0"/>
              </a:spcBef>
            </a:pPr>
            <a:r>
              <a:rPr lang="en-US" sz="2800" noProof="0" dirty="0" smtClean="0">
                <a:latin typeface="+mj-lt"/>
                <a:ea typeface="+mj-ea"/>
                <a:cs typeface="+mj-cs"/>
              </a:rPr>
              <a:t>Can we do better with  real QAC log? </a:t>
            </a:r>
          </a:p>
          <a:p>
            <a:pPr lvl="0">
              <a:spcBef>
                <a:spcPct val="0"/>
              </a:spcBef>
            </a:pPr>
            <a:r>
              <a:rPr kumimoji="0" lang="en-US" sz="2800" b="0" i="0" u="none" strike="noStrike" kern="1200" cap="none" spc="0" normalizeH="0" dirty="0" smtClean="0">
                <a:ln>
                  <a:noFill/>
                </a:ln>
                <a:solidFill>
                  <a:schemeClr val="tx1"/>
                </a:solidFill>
                <a:effectLst/>
                <a:uLnTx/>
                <a:uFillTx/>
                <a:latin typeface="+mj-lt"/>
                <a:ea typeface="+mj-ea"/>
                <a:cs typeface="+mj-cs"/>
              </a:rPr>
              <a:t>What’s the best way of exploiting QAC log?</a:t>
            </a:r>
            <a:endParaRPr kumimoji="0" lang="en-US" sz="2800" b="0" i="0" u="none" strike="noStrike" kern="1200" cap="none" spc="0" normalizeH="0" noProof="0" dirty="0" smtClean="0">
              <a:ln>
                <a:noFill/>
              </a:ln>
              <a:solidFill>
                <a:schemeClr val="tx1"/>
              </a:solidFill>
              <a:effectLst/>
              <a:uLnTx/>
              <a:uFillTx/>
              <a:latin typeface="+mj-lt"/>
              <a:ea typeface="+mj-ea"/>
              <a:cs typeface="+mj-cs"/>
            </a:endParaRPr>
          </a:p>
        </p:txBody>
      </p:sp>
      <p:sp>
        <p:nvSpPr>
          <p:cNvPr id="22"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Existing Work on</a:t>
            </a:r>
            <a:r>
              <a:rPr lang="en-US" sz="3200" dirty="0" smtClean="0">
                <a:solidFill>
                  <a:srgbClr val="C00000"/>
                </a:solidFill>
              </a:rPr>
              <a:t> </a:t>
            </a:r>
            <a:r>
              <a:rPr lang="en-US" sz="3200" dirty="0" smtClean="0">
                <a:solidFill>
                  <a:srgbClr val="C00000"/>
                </a:solidFill>
              </a:rPr>
              <a:t>Relevance Modeling for QAC</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noChangeArrowheads="1"/>
          </p:cNvPicPr>
          <p:nvPr/>
        </p:nvPicPr>
        <p:blipFill>
          <a:blip r:embed="rId3" cstate="print">
            <a:lum contrast="30000"/>
          </a:blip>
          <a:srcRect/>
          <a:stretch>
            <a:fillRect/>
          </a:stretch>
        </p:blipFill>
        <p:spPr bwMode="auto">
          <a:xfrm>
            <a:off x="49213" y="2438400"/>
            <a:ext cx="9094787" cy="15335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4D2A253-C0B7-4CFC-AC89-17B2E5C676F1}" type="slidenum">
              <a:rPr lang="en-US" smtClean="0"/>
              <a:pPr/>
              <a:t>4</a:t>
            </a:fld>
            <a:endParaRPr lang="en-US"/>
          </a:p>
        </p:txBody>
      </p:sp>
      <p:grpSp>
        <p:nvGrpSpPr>
          <p:cNvPr id="2" name="Group 23"/>
          <p:cNvGrpSpPr/>
          <p:nvPr/>
        </p:nvGrpSpPr>
        <p:grpSpPr>
          <a:xfrm>
            <a:off x="533400" y="1447800"/>
            <a:ext cx="8229600" cy="4119265"/>
            <a:chOff x="533400" y="2129135"/>
            <a:chExt cx="8229600" cy="4119265"/>
          </a:xfrm>
        </p:grpSpPr>
        <p:sp>
          <p:nvSpPr>
            <p:cNvPr id="6" name="Rectangle 5"/>
            <p:cNvSpPr/>
            <p:nvPr/>
          </p:nvSpPr>
          <p:spPr>
            <a:xfrm>
              <a:off x="609600" y="2129135"/>
              <a:ext cx="1752600" cy="461665"/>
            </a:xfrm>
            <a:prstGeom prst="rect">
              <a:avLst/>
            </a:prstGeom>
            <a:solidFill>
              <a:schemeClr val="accent6"/>
            </a:solidFill>
          </p:spPr>
          <p:txBody>
            <a:bodyPr wrap="square">
              <a:spAutoFit/>
            </a:bodyPr>
            <a:lstStyle/>
            <a:p>
              <a:pPr marL="342900" indent="-342900"/>
              <a:r>
                <a:rPr lang="en-US" sz="2400" dirty="0" smtClean="0"/>
                <a:t>1. Keystroke</a:t>
              </a:r>
            </a:p>
          </p:txBody>
        </p:sp>
        <p:sp>
          <p:nvSpPr>
            <p:cNvPr id="13" name="Rectangle 12"/>
            <p:cNvSpPr/>
            <p:nvPr/>
          </p:nvSpPr>
          <p:spPr>
            <a:xfrm>
              <a:off x="2514600" y="2129135"/>
              <a:ext cx="1905000" cy="461665"/>
            </a:xfrm>
            <a:prstGeom prst="rect">
              <a:avLst/>
            </a:prstGeom>
            <a:solidFill>
              <a:schemeClr val="accent6"/>
            </a:solidFill>
          </p:spPr>
          <p:txBody>
            <a:bodyPr wrap="square">
              <a:spAutoFit/>
            </a:bodyPr>
            <a:lstStyle/>
            <a:p>
              <a:pPr marL="342900" indent="-342900"/>
              <a:r>
                <a:rPr lang="en-US" sz="2400" dirty="0"/>
                <a:t>2</a:t>
              </a:r>
              <a:r>
                <a:rPr lang="en-US" sz="2400" dirty="0" smtClean="0"/>
                <a:t>. Cursor Pos</a:t>
              </a:r>
            </a:p>
          </p:txBody>
        </p:sp>
        <p:cxnSp>
          <p:nvCxnSpPr>
            <p:cNvPr id="14" name="Straight Connector 13"/>
            <p:cNvCxnSpPr/>
            <p:nvPr/>
          </p:nvCxnSpPr>
          <p:spPr>
            <a:xfrm>
              <a:off x="2667000" y="2586335"/>
              <a:ext cx="838200" cy="6858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16" name="Rectangle 15"/>
            <p:cNvSpPr/>
            <p:nvPr/>
          </p:nvSpPr>
          <p:spPr>
            <a:xfrm>
              <a:off x="4648200" y="2129135"/>
              <a:ext cx="1752600" cy="461665"/>
            </a:xfrm>
            <a:prstGeom prst="rect">
              <a:avLst/>
            </a:prstGeom>
            <a:solidFill>
              <a:schemeClr val="accent6"/>
            </a:solidFill>
          </p:spPr>
          <p:txBody>
            <a:bodyPr wrap="square">
              <a:spAutoFit/>
            </a:bodyPr>
            <a:lstStyle/>
            <a:p>
              <a:pPr marL="342900" indent="-342900"/>
              <a:r>
                <a:rPr lang="en-US" sz="2400" dirty="0"/>
                <a:t>3</a:t>
              </a:r>
              <a:r>
                <a:rPr lang="en-US" sz="2400" dirty="0" smtClean="0"/>
                <a:t>. </a:t>
              </a:r>
              <a:r>
                <a:rPr lang="en-US" sz="2400" dirty="0" err="1" smtClean="0"/>
                <a:t>Sugg</a:t>
              </a:r>
              <a:r>
                <a:rPr lang="en-US" sz="2400" dirty="0" smtClean="0"/>
                <a:t> List</a:t>
              </a:r>
            </a:p>
          </p:txBody>
        </p:sp>
        <p:cxnSp>
          <p:nvCxnSpPr>
            <p:cNvPr id="17" name="Straight Connector 16"/>
            <p:cNvCxnSpPr/>
            <p:nvPr/>
          </p:nvCxnSpPr>
          <p:spPr>
            <a:xfrm flipH="1">
              <a:off x="4267200" y="2662535"/>
              <a:ext cx="990600" cy="9144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21" name="Rectangle 20"/>
            <p:cNvSpPr/>
            <p:nvPr/>
          </p:nvSpPr>
          <p:spPr>
            <a:xfrm>
              <a:off x="6553200" y="2129135"/>
              <a:ext cx="2209800" cy="461665"/>
            </a:xfrm>
            <a:prstGeom prst="rect">
              <a:avLst/>
            </a:prstGeom>
            <a:solidFill>
              <a:schemeClr val="accent6"/>
            </a:solidFill>
          </p:spPr>
          <p:txBody>
            <a:bodyPr wrap="square">
              <a:spAutoFit/>
            </a:bodyPr>
            <a:lstStyle/>
            <a:p>
              <a:pPr marL="342900" indent="-342900"/>
              <a:r>
                <a:rPr lang="en-US" sz="2400" dirty="0"/>
                <a:t>4</a:t>
              </a:r>
              <a:r>
                <a:rPr lang="en-US" sz="2400" dirty="0" smtClean="0"/>
                <a:t>. Clicked Query</a:t>
              </a:r>
            </a:p>
          </p:txBody>
        </p:sp>
        <p:cxnSp>
          <p:nvCxnSpPr>
            <p:cNvPr id="22" name="Straight Connector 21"/>
            <p:cNvCxnSpPr>
              <a:endCxn id="34" idx="0"/>
            </p:cNvCxnSpPr>
            <p:nvPr/>
          </p:nvCxnSpPr>
          <p:spPr>
            <a:xfrm>
              <a:off x="7391400" y="2662535"/>
              <a:ext cx="342900" cy="9144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sp>
          <p:nvSpPr>
            <p:cNvPr id="25" name="Rectangle 24"/>
            <p:cNvSpPr/>
            <p:nvPr/>
          </p:nvSpPr>
          <p:spPr>
            <a:xfrm>
              <a:off x="533400" y="4719935"/>
              <a:ext cx="2590800" cy="461665"/>
            </a:xfrm>
            <a:prstGeom prst="rect">
              <a:avLst/>
            </a:prstGeom>
            <a:solidFill>
              <a:schemeClr val="accent6"/>
            </a:solidFill>
          </p:spPr>
          <p:txBody>
            <a:bodyPr wrap="square">
              <a:spAutoFit/>
            </a:bodyPr>
            <a:lstStyle/>
            <a:p>
              <a:pPr marL="342900" indent="-342900"/>
              <a:r>
                <a:rPr lang="en-US" sz="2400" dirty="0" smtClean="0"/>
                <a:t>5. Previous Query</a:t>
              </a:r>
            </a:p>
          </p:txBody>
        </p:sp>
        <p:sp>
          <p:nvSpPr>
            <p:cNvPr id="26" name="Rectangle 25"/>
            <p:cNvSpPr/>
            <p:nvPr/>
          </p:nvSpPr>
          <p:spPr>
            <a:xfrm>
              <a:off x="533400" y="5253335"/>
              <a:ext cx="2209800" cy="461665"/>
            </a:xfrm>
            <a:prstGeom prst="rect">
              <a:avLst/>
            </a:prstGeom>
            <a:solidFill>
              <a:schemeClr val="accent6"/>
            </a:solidFill>
          </p:spPr>
          <p:txBody>
            <a:bodyPr wrap="square">
              <a:spAutoFit/>
            </a:bodyPr>
            <a:lstStyle/>
            <a:p>
              <a:pPr marL="342900" indent="-342900"/>
              <a:r>
                <a:rPr lang="en-US" sz="2400" dirty="0"/>
                <a:t>6</a:t>
              </a:r>
              <a:r>
                <a:rPr lang="en-US" sz="2400" dirty="0" smtClean="0"/>
                <a:t>. Timestamp</a:t>
              </a:r>
            </a:p>
          </p:txBody>
        </p:sp>
        <p:sp>
          <p:nvSpPr>
            <p:cNvPr id="27" name="Rectangle 26"/>
            <p:cNvSpPr/>
            <p:nvPr/>
          </p:nvSpPr>
          <p:spPr>
            <a:xfrm>
              <a:off x="533400" y="5786735"/>
              <a:ext cx="2209800" cy="461665"/>
            </a:xfrm>
            <a:prstGeom prst="rect">
              <a:avLst/>
            </a:prstGeom>
            <a:solidFill>
              <a:schemeClr val="accent6"/>
            </a:solidFill>
          </p:spPr>
          <p:txBody>
            <a:bodyPr wrap="square">
              <a:spAutoFit/>
            </a:bodyPr>
            <a:lstStyle/>
            <a:p>
              <a:pPr marL="342900" indent="-342900"/>
              <a:r>
                <a:rPr lang="en-US" sz="2400" dirty="0" smtClean="0"/>
                <a:t>7. User ID</a:t>
              </a:r>
            </a:p>
          </p:txBody>
        </p:sp>
        <p:cxnSp>
          <p:nvCxnSpPr>
            <p:cNvPr id="7" name="Straight Connector 6"/>
            <p:cNvCxnSpPr>
              <a:stCxn id="6" idx="2"/>
            </p:cNvCxnSpPr>
            <p:nvPr/>
          </p:nvCxnSpPr>
          <p:spPr>
            <a:xfrm flipH="1">
              <a:off x="1371600" y="2590800"/>
              <a:ext cx="114300" cy="681335"/>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sp>
        <p:nvSpPr>
          <p:cNvPr id="30" name="Title 1"/>
          <p:cNvSpPr txBox="1">
            <a:spLocks/>
          </p:cNvSpPr>
          <p:nvPr/>
        </p:nvSpPr>
        <p:spPr>
          <a:xfrm>
            <a:off x="3200400" y="4800600"/>
            <a:ext cx="5638800" cy="1676400"/>
          </a:xfrm>
          <a:prstGeom prst="rect">
            <a:avLst/>
          </a:prstGeom>
          <a:solidFill>
            <a:srgbClr val="FFC000"/>
          </a:solidFill>
        </p:spPr>
        <p:txBody>
          <a:bodyPr vert="horz" lIns="91440" tIns="45720" rIns="91440" bIns="45720" rtlCol="0" anchor="ctr">
            <a:noAutofit/>
          </a:bodyPr>
          <a:lstStyle/>
          <a:p>
            <a:pPr lvl="0">
              <a:spcBef>
                <a:spcPct val="0"/>
              </a:spcBef>
            </a:pPr>
            <a:r>
              <a:rPr lang="en-US" sz="2800" dirty="0" smtClean="0">
                <a:latin typeface="+mj-lt"/>
                <a:ea typeface="+mj-ea"/>
                <a:cs typeface="+mj-cs"/>
              </a:rPr>
              <a:t>Potential uses</a:t>
            </a:r>
            <a:r>
              <a:rPr kumimoji="0" lang="en-US" sz="2800" b="0" i="0" u="none" strike="noStrike" kern="1200" cap="none" spc="0" normalizeH="0" noProof="0" dirty="0" smtClean="0">
                <a:ln>
                  <a:noFill/>
                </a:ln>
                <a:solidFill>
                  <a:schemeClr val="tx1"/>
                </a:solidFill>
                <a:effectLst/>
                <a:uLnTx/>
                <a:uFillTx/>
                <a:latin typeface="+mj-lt"/>
                <a:ea typeface="+mj-ea"/>
                <a:cs typeface="+mj-cs"/>
              </a:rPr>
              <a:t>:</a:t>
            </a:r>
            <a:endParaRPr kumimoji="0" lang="en-US" sz="2800" b="0" i="0" u="none" strike="noStrike" kern="1200" cap="none" spc="0" normalizeH="0" noProof="0" dirty="0" smtClean="0">
              <a:ln>
                <a:noFill/>
              </a:ln>
              <a:solidFill>
                <a:schemeClr val="tx1"/>
              </a:solidFill>
              <a:effectLst/>
              <a:uLnTx/>
              <a:uFillTx/>
              <a:latin typeface="+mj-lt"/>
              <a:ea typeface="+mj-ea"/>
              <a:cs typeface="+mj-cs"/>
            </a:endParaRPr>
          </a:p>
          <a:p>
            <a:pPr lvl="0">
              <a:spcBef>
                <a:spcPct val="0"/>
              </a:spcBef>
            </a:pPr>
            <a:r>
              <a:rPr kumimoji="0" lang="en-US" sz="2800" b="0" i="0" u="none" strike="noStrike" kern="1200" cap="none" spc="0" normalizeH="0" noProof="0" dirty="0" smtClean="0">
                <a:ln>
                  <a:noFill/>
                </a:ln>
                <a:solidFill>
                  <a:schemeClr val="tx1"/>
                </a:solidFill>
                <a:effectLst/>
                <a:uLnTx/>
                <a:uFillTx/>
                <a:latin typeface="+mj-lt"/>
                <a:ea typeface="+mj-ea"/>
                <a:cs typeface="+mj-cs"/>
              </a:rPr>
              <a:t>-- improve QAC relevance ranking</a:t>
            </a:r>
          </a:p>
          <a:p>
            <a:pPr lvl="0">
              <a:spcBef>
                <a:spcPct val="0"/>
              </a:spcBef>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a:t>
            </a:r>
            <a:r>
              <a:rPr lang="en-US" sz="2800" noProof="0" dirty="0" smtClean="0">
                <a:latin typeface="+mj-lt"/>
                <a:ea typeface="+mj-ea"/>
                <a:cs typeface="+mj-cs"/>
              </a:rPr>
              <a:t>understand </a:t>
            </a:r>
            <a:r>
              <a:rPr kumimoji="0" lang="en-US" sz="2800" b="0" i="0" u="none" strike="noStrike" kern="1200" cap="none" spc="0" normalizeH="0" noProof="0" dirty="0" smtClean="0">
                <a:ln>
                  <a:noFill/>
                </a:ln>
                <a:solidFill>
                  <a:schemeClr val="tx1"/>
                </a:solidFill>
                <a:effectLst/>
                <a:uLnTx/>
                <a:uFillTx/>
                <a:latin typeface="+mj-lt"/>
                <a:ea typeface="+mj-ea"/>
                <a:cs typeface="+mj-cs"/>
              </a:rPr>
              <a:t>user </a:t>
            </a:r>
            <a:r>
              <a:rPr kumimoji="0" lang="en-US" sz="2800" b="0" i="0" u="none" strike="noStrike" kern="1200" cap="none" spc="0" normalizeH="0" noProof="0" dirty="0" smtClean="0">
                <a:ln>
                  <a:noFill/>
                </a:ln>
                <a:solidFill>
                  <a:schemeClr val="tx1"/>
                </a:solidFill>
                <a:effectLst/>
                <a:uLnTx/>
                <a:uFillTx/>
                <a:latin typeface="+mj-lt"/>
                <a:ea typeface="+mj-ea"/>
                <a:cs typeface="+mj-cs"/>
              </a:rPr>
              <a:t>behaviors in QAC</a:t>
            </a:r>
          </a:p>
          <a:p>
            <a:pPr lvl="0">
              <a:spcBef>
                <a:spcPct val="0"/>
              </a:spcBef>
            </a:pPr>
            <a:r>
              <a:rPr kumimoji="0" lang="en-US" sz="2800" b="0" i="0" u="none" strike="noStrike" kern="1200" cap="none" spc="0" normalizeH="0" noProof="0" dirty="0" smtClean="0">
                <a:ln>
                  <a:noFill/>
                </a:ln>
                <a:solidFill>
                  <a:schemeClr val="tx1"/>
                </a:solidFill>
                <a:effectLst/>
                <a:uLnTx/>
                <a:uFillTx/>
                <a:latin typeface="+mj-lt"/>
                <a:ea typeface="+mj-ea"/>
                <a:cs typeface="+mj-cs"/>
              </a:rPr>
              <a:t>…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2" name="Rectangle 31"/>
          <p:cNvSpPr/>
          <p:nvPr/>
        </p:nvSpPr>
        <p:spPr>
          <a:xfrm>
            <a:off x="2590800" y="2895600"/>
            <a:ext cx="1981200" cy="1015663"/>
          </a:xfrm>
          <a:prstGeom prst="rect">
            <a:avLst/>
          </a:prstGeom>
          <a:noFill/>
          <a:ln w="25400">
            <a:solidFill>
              <a:srgbClr val="C00000"/>
            </a:solidFill>
          </a:ln>
        </p:spPr>
        <p:txBody>
          <a:bodyPr wrap="square">
            <a:spAutoFit/>
          </a:bodyPr>
          <a:lstStyle/>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a:p>
            <a:pPr marL="342900" indent="-342900"/>
            <a:endParaRPr lang="en-US" sz="1200" dirty="0" smtClean="0"/>
          </a:p>
        </p:txBody>
      </p:sp>
      <p:sp>
        <p:nvSpPr>
          <p:cNvPr id="34" name="Rectangle 33"/>
          <p:cNvSpPr/>
          <p:nvPr/>
        </p:nvSpPr>
        <p:spPr>
          <a:xfrm>
            <a:off x="6858000" y="2895600"/>
            <a:ext cx="1752600" cy="276999"/>
          </a:xfrm>
          <a:prstGeom prst="rect">
            <a:avLst/>
          </a:prstGeom>
          <a:noFill/>
          <a:ln w="25400">
            <a:solidFill>
              <a:srgbClr val="C00000"/>
            </a:solidFill>
          </a:ln>
        </p:spPr>
        <p:txBody>
          <a:bodyPr wrap="square">
            <a:spAutoFit/>
          </a:bodyPr>
          <a:lstStyle/>
          <a:p>
            <a:pPr marL="342900" indent="-342900"/>
            <a:endParaRPr lang="en-US" sz="1200" dirty="0" smtClean="0"/>
          </a:p>
        </p:txBody>
      </p:sp>
      <p:sp>
        <p:nvSpPr>
          <p:cNvPr id="20" name="Title 1"/>
          <p:cNvSpPr txBox="1">
            <a:spLocks/>
          </p:cNvSpPr>
          <p:nvPr/>
        </p:nvSpPr>
        <p:spPr>
          <a:xfrm>
            <a:off x="457200" y="198438"/>
            <a:ext cx="8229600" cy="563562"/>
          </a:xfrm>
          <a:prstGeom prst="rect">
            <a:avLst/>
          </a:prstGeom>
        </p:spPr>
        <p:txBody>
          <a:bodyPr vert="horz" lIns="91440" tIns="45720" rIns="91440" bIns="45720" rtlCol="0" anchor="ctr">
            <a:noAutofit/>
          </a:bodyPr>
          <a:lstStyle/>
          <a:p>
            <a:pPr lvl="0">
              <a:spcBef>
                <a:spcPct val="0"/>
              </a:spcBef>
            </a:pPr>
            <a:r>
              <a:rPr lang="en-US" sz="2800" dirty="0" smtClean="0">
                <a:solidFill>
                  <a:srgbClr val="C00000"/>
                </a:solidFill>
              </a:rPr>
              <a:t>New QAC Log: From Real User Interaction at Yahoo!. High Resolution: Record Every Keystroke in Milliseconds</a:t>
            </a:r>
          </a:p>
        </p:txBody>
      </p:sp>
    </p:spTree>
    <p:extLst>
      <p:ext uri="{BB962C8B-B14F-4D97-AF65-F5344CB8AC3E}">
        <p14:creationId xmlns:p14="http://schemas.microsoft.com/office/powerpoint/2010/main" val="402990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lum contrast="30000"/>
            <a:extLst>
              <a:ext uri="{28A0092B-C50C-407E-A947-70E740481C1C}">
                <a14:useLocalDpi xmlns:a14="http://schemas.microsoft.com/office/drawing/2010/main" val="0"/>
              </a:ext>
            </a:extLst>
          </a:blip>
          <a:srcRect/>
          <a:stretch>
            <a:fillRect/>
          </a:stretch>
        </p:blipFill>
        <p:spPr bwMode="auto">
          <a:xfrm>
            <a:off x="70703" y="4267200"/>
            <a:ext cx="9073297"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45CF79B-28F0-4355-A377-8D8B32CFE33F}" type="slidenum">
              <a:rPr lang="en-US" smtClean="0"/>
              <a:pPr/>
              <a:t>5</a:t>
            </a:fld>
            <a:endParaRPr lang="en-US"/>
          </a:p>
        </p:txBody>
      </p:sp>
      <p:graphicFrame>
        <p:nvGraphicFramePr>
          <p:cNvPr id="13" name="Table 12"/>
          <p:cNvGraphicFramePr>
            <a:graphicFrameLocks noGrp="1"/>
          </p:cNvGraphicFramePr>
          <p:nvPr/>
        </p:nvGraphicFramePr>
        <p:xfrm>
          <a:off x="838200" y="1752600"/>
          <a:ext cx="7162800" cy="1615440"/>
        </p:xfrm>
        <a:graphic>
          <a:graphicData uri="http://schemas.openxmlformats.org/drawingml/2006/table">
            <a:tbl>
              <a:tblPr firstRow="1" bandRow="1">
                <a:tableStyleId>{5C22544A-7EE6-4342-B048-85BDC9FD1C3A}</a:tableStyleId>
              </a:tblPr>
              <a:tblGrid>
                <a:gridCol w="4417060"/>
                <a:gridCol w="2745740"/>
              </a:tblGrid>
              <a:tr h="402167">
                <a:tc>
                  <a:txBody>
                    <a:bodyPr/>
                    <a:lstStyle/>
                    <a:p>
                      <a:pPr algn="ctr"/>
                      <a:r>
                        <a:rPr lang="en-US" sz="2400" b="1" kern="1200" baseline="0" dirty="0" smtClean="0">
                          <a:solidFill>
                            <a:schemeClr val="lt1"/>
                          </a:solidFill>
                          <a:latin typeface="+mn-lt"/>
                          <a:ea typeface="+mn-ea"/>
                          <a:cs typeface="+mn-cs"/>
                        </a:rPr>
                        <a:t>Method</a:t>
                      </a:r>
                      <a:endParaRPr lang="en-US" sz="2400" dirty="0"/>
                    </a:p>
                  </a:txBody>
                  <a:tcPr/>
                </a:tc>
                <a:tc>
                  <a:txBody>
                    <a:bodyPr/>
                    <a:lstStyle/>
                    <a:p>
                      <a:pPr algn="ctr"/>
                      <a:r>
                        <a:rPr lang="en-US" sz="2400" dirty="0" smtClean="0"/>
                        <a:t>MRR</a:t>
                      </a:r>
                      <a:endParaRPr lang="en-US" sz="2400" dirty="0"/>
                    </a:p>
                  </a:txBody>
                  <a:tcPr/>
                </a:tc>
              </a:tr>
              <a:tr h="522817">
                <a:tc>
                  <a:txBody>
                    <a:bodyPr/>
                    <a:lstStyle/>
                    <a:p>
                      <a:r>
                        <a:rPr lang="en-US" sz="3200" kern="1200" baseline="0" dirty="0" err="1" smtClean="0">
                          <a:solidFill>
                            <a:schemeClr val="dk1"/>
                          </a:solidFill>
                          <a:latin typeface="+mn-lt"/>
                          <a:ea typeface="+mn-ea"/>
                          <a:cs typeface="+mn-cs"/>
                        </a:rPr>
                        <a:t>RankSVM</a:t>
                      </a:r>
                      <a:r>
                        <a:rPr lang="en-US" sz="3200" kern="1200" baseline="0" dirty="0" smtClean="0">
                          <a:solidFill>
                            <a:schemeClr val="dk1"/>
                          </a:solidFill>
                          <a:latin typeface="+mn-lt"/>
                          <a:ea typeface="+mn-ea"/>
                          <a:cs typeface="+mn-cs"/>
                        </a:rPr>
                        <a:t> – Last</a:t>
                      </a:r>
                      <a:endParaRPr lang="en-US" sz="3200" dirty="0"/>
                    </a:p>
                  </a:txBody>
                  <a:tcPr/>
                </a:tc>
                <a:tc>
                  <a:txBody>
                    <a:bodyPr/>
                    <a:lstStyle/>
                    <a:p>
                      <a:pPr algn="ctr"/>
                      <a:r>
                        <a:rPr lang="en-US" sz="3200" kern="1200" baseline="0" dirty="0" smtClean="0">
                          <a:solidFill>
                            <a:schemeClr val="dk1"/>
                          </a:solidFill>
                          <a:latin typeface="+mn-lt"/>
                          <a:ea typeface="+mn-ea"/>
                          <a:cs typeface="+mn-cs"/>
                        </a:rPr>
                        <a:t>0.514</a:t>
                      </a:r>
                      <a:endParaRPr lang="en-US" sz="3200" dirty="0"/>
                    </a:p>
                  </a:txBody>
                  <a:tcPr/>
                </a:tc>
              </a:tr>
              <a:tr h="522817">
                <a:tc>
                  <a:txBody>
                    <a:bodyPr/>
                    <a:lstStyle/>
                    <a:p>
                      <a:pPr marL="0" algn="l" defTabSz="914400" rtl="0" eaLnBrk="1" latinLnBrk="0" hangingPunct="1"/>
                      <a:r>
                        <a:rPr lang="en-US" sz="3200" kern="1200" baseline="0" dirty="0" err="1" smtClean="0">
                          <a:solidFill>
                            <a:schemeClr val="dk1"/>
                          </a:solidFill>
                          <a:latin typeface="+mn-lt"/>
                          <a:ea typeface="+mn-ea"/>
                          <a:cs typeface="+mn-cs"/>
                        </a:rPr>
                        <a:t>RankSVM</a:t>
                      </a:r>
                      <a:r>
                        <a:rPr lang="en-US" sz="3200" kern="1200" baseline="0" dirty="0" smtClean="0">
                          <a:solidFill>
                            <a:schemeClr val="dk1"/>
                          </a:solidFill>
                          <a:latin typeface="+mn-lt"/>
                          <a:ea typeface="+mn-ea"/>
                          <a:cs typeface="+mn-cs"/>
                        </a:rPr>
                        <a:t> – All</a:t>
                      </a:r>
                    </a:p>
                  </a:txBody>
                  <a:tcPr/>
                </a:tc>
                <a:tc>
                  <a:txBody>
                    <a:bodyPr/>
                    <a:lstStyle/>
                    <a:p>
                      <a:pPr algn="ctr"/>
                      <a:r>
                        <a:rPr lang="en-US" sz="3200" kern="1200" baseline="0" dirty="0" smtClean="0">
                          <a:solidFill>
                            <a:schemeClr val="dk1"/>
                          </a:solidFill>
                          <a:latin typeface="+mn-lt"/>
                          <a:ea typeface="+mn-ea"/>
                          <a:cs typeface="+mn-cs"/>
                        </a:rPr>
                        <a:t>0.436</a:t>
                      </a:r>
                      <a:endParaRPr lang="en-US" sz="3200" dirty="0"/>
                    </a:p>
                  </a:txBody>
                  <a:tcPr/>
                </a:tc>
              </a:tr>
            </a:tbl>
          </a:graphicData>
        </a:graphic>
      </p:graphicFrame>
      <p:sp>
        <p:nvSpPr>
          <p:cNvPr id="14" name="Rectangle 13"/>
          <p:cNvSpPr/>
          <p:nvPr/>
        </p:nvSpPr>
        <p:spPr>
          <a:xfrm>
            <a:off x="2362200" y="1143000"/>
            <a:ext cx="4650056" cy="523220"/>
          </a:xfrm>
          <a:prstGeom prst="rect">
            <a:avLst/>
          </a:prstGeom>
        </p:spPr>
        <p:txBody>
          <a:bodyPr wrap="none">
            <a:spAutoFit/>
          </a:bodyPr>
          <a:lstStyle/>
          <a:p>
            <a:r>
              <a:rPr lang="en-US" sz="2800" dirty="0" smtClean="0"/>
              <a:t>Experiment on </a:t>
            </a:r>
            <a:r>
              <a:rPr lang="en-US" sz="2800" dirty="0" smtClean="0"/>
              <a:t>Yahoo! QAC log</a:t>
            </a:r>
            <a:endParaRPr lang="en-US" sz="2800" dirty="0"/>
          </a:p>
        </p:txBody>
      </p:sp>
      <p:grpSp>
        <p:nvGrpSpPr>
          <p:cNvPr id="2" name="Group 24"/>
          <p:cNvGrpSpPr/>
          <p:nvPr/>
        </p:nvGrpSpPr>
        <p:grpSpPr>
          <a:xfrm>
            <a:off x="533400" y="2286000"/>
            <a:ext cx="8458200" cy="3646170"/>
            <a:chOff x="533400" y="2286000"/>
            <a:chExt cx="8458200" cy="3646170"/>
          </a:xfrm>
        </p:grpSpPr>
        <p:sp>
          <p:nvSpPr>
            <p:cNvPr id="20" name="TextBox 19"/>
            <p:cNvSpPr txBox="1"/>
            <p:nvPr/>
          </p:nvSpPr>
          <p:spPr>
            <a:xfrm>
              <a:off x="533400" y="2286000"/>
              <a:ext cx="4800600" cy="523220"/>
            </a:xfrm>
            <a:prstGeom prst="rect">
              <a:avLst/>
            </a:prstGeom>
            <a:noFill/>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4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sp>
          <p:nvSpPr>
            <p:cNvPr id="21" name="TextBox 20"/>
            <p:cNvSpPr txBox="1"/>
            <p:nvPr/>
          </p:nvSpPr>
          <p:spPr>
            <a:xfrm>
              <a:off x="6781800" y="3962400"/>
              <a:ext cx="2209800" cy="196977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cxnSp>
          <p:nvCxnSpPr>
            <p:cNvPr id="22" name="Straight Connector 21"/>
            <p:cNvCxnSpPr/>
            <p:nvPr/>
          </p:nvCxnSpPr>
          <p:spPr>
            <a:xfrm>
              <a:off x="5029200" y="2819400"/>
              <a:ext cx="2286000" cy="1066800"/>
            </a:xfrm>
            <a:prstGeom prst="line">
              <a:avLst/>
            </a:prstGeom>
            <a:ln>
              <a:solidFill>
                <a:schemeClr val="tx1"/>
              </a:solidFill>
              <a:tailEnd type="triangle" w="lg"/>
            </a:ln>
          </p:spPr>
          <p:style>
            <a:lnRef idx="2">
              <a:schemeClr val="accent6"/>
            </a:lnRef>
            <a:fillRef idx="0">
              <a:schemeClr val="accent6"/>
            </a:fillRef>
            <a:effectRef idx="1">
              <a:schemeClr val="accent6"/>
            </a:effectRef>
            <a:fontRef idx="minor">
              <a:schemeClr val="tx1"/>
            </a:fontRef>
          </p:style>
        </p:cxnSp>
      </p:grpSp>
      <p:grpSp>
        <p:nvGrpSpPr>
          <p:cNvPr id="3" name="Group 37"/>
          <p:cNvGrpSpPr/>
          <p:nvPr/>
        </p:nvGrpSpPr>
        <p:grpSpPr>
          <a:xfrm>
            <a:off x="457200" y="2819400"/>
            <a:ext cx="8534400" cy="3124200"/>
            <a:chOff x="457200" y="2819400"/>
            <a:chExt cx="8534400" cy="3124200"/>
          </a:xfrm>
        </p:grpSpPr>
        <p:sp>
          <p:nvSpPr>
            <p:cNvPr id="7" name="TextBox 6"/>
            <p:cNvSpPr txBox="1"/>
            <p:nvPr/>
          </p:nvSpPr>
          <p:spPr>
            <a:xfrm>
              <a:off x="4648200" y="3962400"/>
              <a:ext cx="1981200" cy="196977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sp>
          <p:nvSpPr>
            <p:cNvPr id="8" name="TextBox 7"/>
            <p:cNvSpPr txBox="1"/>
            <p:nvPr/>
          </p:nvSpPr>
          <p:spPr>
            <a:xfrm>
              <a:off x="6781800" y="3962400"/>
              <a:ext cx="2209800" cy="196977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sp>
          <p:nvSpPr>
            <p:cNvPr id="18" name="TextBox 17"/>
            <p:cNvSpPr txBox="1"/>
            <p:nvPr/>
          </p:nvSpPr>
          <p:spPr>
            <a:xfrm>
              <a:off x="2514600" y="3962400"/>
              <a:ext cx="1981200" cy="196977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sp>
          <p:nvSpPr>
            <p:cNvPr id="19" name="TextBox 18"/>
            <p:cNvSpPr txBox="1"/>
            <p:nvPr/>
          </p:nvSpPr>
          <p:spPr>
            <a:xfrm>
              <a:off x="457200" y="3973830"/>
              <a:ext cx="1981200" cy="196977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2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sp>
          <p:nvSpPr>
            <p:cNvPr id="26" name="TextBox 25"/>
            <p:cNvSpPr txBox="1"/>
            <p:nvPr/>
          </p:nvSpPr>
          <p:spPr>
            <a:xfrm>
              <a:off x="533400" y="2819400"/>
              <a:ext cx="4800600" cy="52322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4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cxnSp>
          <p:nvCxnSpPr>
            <p:cNvPr id="27" name="Straight Connector 26"/>
            <p:cNvCxnSpPr>
              <a:endCxn id="19" idx="0"/>
            </p:cNvCxnSpPr>
            <p:nvPr/>
          </p:nvCxnSpPr>
          <p:spPr>
            <a:xfrm flipH="1">
              <a:off x="1447800" y="3352800"/>
              <a:ext cx="76200" cy="62103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a:off x="2971800" y="3352800"/>
              <a:ext cx="381000" cy="6096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29" name="Straight Connector 28"/>
            <p:cNvCxnSpPr>
              <a:endCxn id="7" idx="0"/>
            </p:cNvCxnSpPr>
            <p:nvPr/>
          </p:nvCxnSpPr>
          <p:spPr>
            <a:xfrm>
              <a:off x="4648200" y="3352800"/>
              <a:ext cx="990600" cy="6096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a:xfrm>
              <a:off x="5334000" y="3276600"/>
              <a:ext cx="1676400" cy="685800"/>
            </a:xfrm>
            <a:prstGeom prst="line">
              <a:avLst/>
            </a:prstGeom>
            <a:ln>
              <a:solidFill>
                <a:srgbClr val="C00000"/>
              </a:solidFill>
              <a:tailEnd type="triangle" w="lg"/>
            </a:ln>
          </p:spPr>
          <p:style>
            <a:lnRef idx="2">
              <a:schemeClr val="accent6"/>
            </a:lnRef>
            <a:fillRef idx="0">
              <a:schemeClr val="accent6"/>
            </a:fillRef>
            <a:effectRef idx="1">
              <a:schemeClr val="accent6"/>
            </a:effectRef>
            <a:fontRef idx="minor">
              <a:schemeClr val="tx1"/>
            </a:fontRef>
          </p:style>
        </p:cxnSp>
      </p:grpSp>
      <p:grpSp>
        <p:nvGrpSpPr>
          <p:cNvPr id="5" name="Group 43"/>
          <p:cNvGrpSpPr/>
          <p:nvPr/>
        </p:nvGrpSpPr>
        <p:grpSpPr>
          <a:xfrm>
            <a:off x="6019800" y="2819400"/>
            <a:ext cx="2514600" cy="533400"/>
            <a:chOff x="6019800" y="2819400"/>
            <a:chExt cx="2514600" cy="533400"/>
          </a:xfrm>
        </p:grpSpPr>
        <p:sp>
          <p:nvSpPr>
            <p:cNvPr id="15" name="TextBox 14"/>
            <p:cNvSpPr txBox="1"/>
            <p:nvPr/>
          </p:nvSpPr>
          <p:spPr>
            <a:xfrm>
              <a:off x="6019800" y="2819400"/>
              <a:ext cx="1524000" cy="52322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1400" dirty="0" smtClean="0">
                <a:solidFill>
                  <a:schemeClr val="tx2">
                    <a:lumMod val="60000"/>
                    <a:lumOff val="40000"/>
                  </a:schemeClr>
                </a:solidFill>
              </a:endParaRPr>
            </a:p>
            <a:p>
              <a:endParaRPr lang="en-US" altLang="zh-CN" sz="1400" dirty="0" smtClean="0">
                <a:solidFill>
                  <a:schemeClr val="tx2">
                    <a:lumMod val="60000"/>
                    <a:lumOff val="40000"/>
                  </a:schemeClr>
                </a:solidFill>
              </a:endParaRPr>
            </a:p>
          </p:txBody>
        </p:sp>
        <p:pic>
          <p:nvPicPr>
            <p:cNvPr id="138245" name="Picture 5" descr="https://encrypted-tbn0.gstatic.com/images?q=tbn:ANd9GcQHvzfT5Yie_OTVvFG-V3iqUgdHPRq7iiPIvVBeg7qSvid2Ym-4"/>
            <p:cNvPicPr>
              <a:picLocks noChangeAspect="1" noChangeArrowheads="1"/>
            </p:cNvPicPr>
            <p:nvPr/>
          </p:nvPicPr>
          <p:blipFill>
            <a:blip r:embed="rId3" cstate="print"/>
            <a:srcRect/>
            <a:stretch>
              <a:fillRect/>
            </a:stretch>
          </p:blipFill>
          <p:spPr bwMode="auto">
            <a:xfrm>
              <a:off x="8001000" y="2819400"/>
              <a:ext cx="533400" cy="533400"/>
            </a:xfrm>
            <a:prstGeom prst="rect">
              <a:avLst/>
            </a:prstGeom>
            <a:noFill/>
          </p:spPr>
        </p:pic>
      </p:grpSp>
      <p:sp>
        <p:nvSpPr>
          <p:cNvPr id="31" name="Title 1"/>
          <p:cNvSpPr txBox="1">
            <a:spLocks/>
          </p:cNvSpPr>
          <p:nvPr/>
        </p:nvSpPr>
        <p:spPr>
          <a:xfrm>
            <a:off x="1219200" y="211932"/>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First attempt on exploiting QAC log</a:t>
            </a:r>
            <a:endParaRPr lang="en-US" sz="32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6</a:t>
            </a:fld>
            <a:endParaRPr lang="en-US"/>
          </a:p>
        </p:txBody>
      </p:sp>
      <p:sp>
        <p:nvSpPr>
          <p:cNvPr id="5" name="Title 1"/>
          <p:cNvSpPr txBox="1">
            <a:spLocks/>
          </p:cNvSpPr>
          <p:nvPr/>
        </p:nvSpPr>
        <p:spPr>
          <a:xfrm>
            <a:off x="228600" y="304800"/>
            <a:ext cx="9144000" cy="762000"/>
          </a:xfrm>
          <a:prstGeom prst="rect">
            <a:avLst/>
          </a:prstGeom>
        </p:spPr>
        <p:txBody>
          <a:bodyPr vert="horz" lIns="91440" tIns="45720" rIns="91440" bIns="45720" rtlCol="0" anchor="ctr">
            <a:noAutofit/>
          </a:bodyPr>
          <a:lstStyle/>
          <a:p>
            <a:pPr>
              <a:spcBef>
                <a:spcPct val="0"/>
              </a:spcBef>
            </a:pPr>
            <a:r>
              <a:rPr lang="en-US" sz="3200" dirty="0">
                <a:solidFill>
                  <a:srgbClr val="C00000"/>
                </a:solidFill>
              </a:rPr>
              <a:t> </a:t>
            </a:r>
            <a:r>
              <a:rPr lang="en-US" sz="3200" dirty="0" smtClean="0">
                <a:solidFill>
                  <a:srgbClr val="C00000"/>
                </a:solidFill>
              </a:rPr>
              <a:t>A closer look at QAC log</a:t>
            </a:r>
            <a:r>
              <a:rPr lang="en-US" sz="3200" dirty="0" smtClean="0">
                <a:solidFill>
                  <a:srgbClr val="C00000"/>
                </a:solidFill>
              </a:rPr>
              <a:t>:</a:t>
            </a:r>
            <a:r>
              <a:rPr lang="en-US" sz="3200" dirty="0">
                <a:solidFill>
                  <a:srgbClr val="C00000"/>
                </a:solidFill>
              </a:rPr>
              <a:t> </a:t>
            </a:r>
            <a:r>
              <a:rPr lang="en-US" sz="3200" dirty="0" smtClean="0">
                <a:solidFill>
                  <a:srgbClr val="C00000"/>
                </a:solidFill>
              </a:rPr>
              <a:t>2-Dimensional </a:t>
            </a:r>
            <a:r>
              <a:rPr lang="en-US" sz="3200" dirty="0" smtClean="0">
                <a:solidFill>
                  <a:srgbClr val="C00000"/>
                </a:solidFill>
              </a:rPr>
              <a:t>Click Distribution</a:t>
            </a:r>
            <a:endParaRPr lang="en-US" sz="3200" dirty="0">
              <a:solidFill>
                <a:srgbClr val="C00000"/>
              </a:solidFill>
            </a:endParaRPr>
          </a:p>
        </p:txBody>
      </p:sp>
      <p:pic>
        <p:nvPicPr>
          <p:cNvPr id="2050" name="Picture 2" descr="E:\Dropbox\research\queryAutoCompletion\paper\sigir2014\clickHeatMap_pcAndIphone.png"/>
          <p:cNvPicPr>
            <a:picLocks noChangeAspect="1" noChangeArrowheads="1"/>
          </p:cNvPicPr>
          <p:nvPr/>
        </p:nvPicPr>
        <p:blipFill>
          <a:blip r:embed="rId3" cstate="print"/>
          <a:srcRect/>
          <a:stretch>
            <a:fillRect/>
          </a:stretch>
        </p:blipFill>
        <p:spPr bwMode="auto">
          <a:xfrm>
            <a:off x="685800" y="2133600"/>
            <a:ext cx="7718721" cy="2743200"/>
          </a:xfrm>
          <a:prstGeom prst="rect">
            <a:avLst/>
          </a:prstGeom>
          <a:noFill/>
        </p:spPr>
      </p:pic>
      <p:grpSp>
        <p:nvGrpSpPr>
          <p:cNvPr id="2" name="Group 15"/>
          <p:cNvGrpSpPr/>
          <p:nvPr/>
        </p:nvGrpSpPr>
        <p:grpSpPr>
          <a:xfrm>
            <a:off x="1371601" y="2209802"/>
            <a:ext cx="5372791" cy="962890"/>
            <a:chOff x="2895601" y="4226560"/>
            <a:chExt cx="3320264" cy="706119"/>
          </a:xfrm>
        </p:grpSpPr>
        <p:sp>
          <p:nvSpPr>
            <p:cNvPr id="17" name="Oval 16"/>
            <p:cNvSpPr/>
            <p:nvPr/>
          </p:nvSpPr>
          <p:spPr>
            <a:xfrm>
              <a:off x="2895601" y="4226560"/>
              <a:ext cx="800527" cy="614679"/>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20465" y="4282439"/>
              <a:ext cx="1295400" cy="650240"/>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7</a:t>
            </a:fld>
            <a:endParaRPr lang="en-US"/>
          </a:p>
        </p:txBody>
      </p:sp>
      <p:pic>
        <p:nvPicPr>
          <p:cNvPr id="134146" name="Picture 2"/>
          <p:cNvPicPr>
            <a:picLocks noChangeAspect="1" noChangeArrowheads="1"/>
          </p:cNvPicPr>
          <p:nvPr/>
        </p:nvPicPr>
        <p:blipFill>
          <a:blip r:embed="rId2" cstate="print"/>
          <a:srcRect/>
          <a:stretch>
            <a:fillRect/>
          </a:stretch>
        </p:blipFill>
        <p:spPr bwMode="auto">
          <a:xfrm rot="5400000">
            <a:off x="4673724" y="1193674"/>
            <a:ext cx="3505200" cy="3708648"/>
          </a:xfrm>
          <a:prstGeom prst="rect">
            <a:avLst/>
          </a:prstGeom>
          <a:noFill/>
          <a:ln w="9525">
            <a:noFill/>
            <a:miter lim="800000"/>
            <a:headEnd/>
            <a:tailEnd/>
          </a:ln>
          <a:effectLst/>
        </p:spPr>
      </p:pic>
      <p:pic>
        <p:nvPicPr>
          <p:cNvPr id="134147" name="Picture 3"/>
          <p:cNvPicPr>
            <a:picLocks noChangeAspect="1" noChangeArrowheads="1"/>
          </p:cNvPicPr>
          <p:nvPr/>
        </p:nvPicPr>
        <p:blipFill>
          <a:blip r:embed="rId3" cstate="print"/>
          <a:srcRect/>
          <a:stretch>
            <a:fillRect/>
          </a:stretch>
        </p:blipFill>
        <p:spPr bwMode="auto">
          <a:xfrm rot="5400000">
            <a:off x="1013912" y="1272086"/>
            <a:ext cx="3429001" cy="3628026"/>
          </a:xfrm>
          <a:prstGeom prst="rect">
            <a:avLst/>
          </a:prstGeom>
          <a:noFill/>
          <a:ln w="9525">
            <a:noFill/>
            <a:miter lim="800000"/>
            <a:headEnd/>
            <a:tailEnd/>
          </a:ln>
          <a:effectLst/>
        </p:spPr>
      </p:pic>
      <p:sp>
        <p:nvSpPr>
          <p:cNvPr id="13" name="TextBox 12"/>
          <p:cNvSpPr txBox="1"/>
          <p:nvPr/>
        </p:nvSpPr>
        <p:spPr>
          <a:xfrm>
            <a:off x="381000" y="1904998"/>
            <a:ext cx="615553" cy="2510624"/>
          </a:xfrm>
          <a:prstGeom prst="rect">
            <a:avLst/>
          </a:prstGeom>
          <a:noFill/>
        </p:spPr>
        <p:txBody>
          <a:bodyPr vert="eaVert" wrap="none" rtlCol="0">
            <a:spAutoFit/>
          </a:bodyPr>
          <a:lstStyle/>
          <a:p>
            <a:r>
              <a:rPr lang="en-US" sz="2800" b="1" dirty="0" smtClean="0"/>
              <a:t>Vertical Position</a:t>
            </a:r>
            <a:endParaRPr lang="en-US" sz="2800" b="1" dirty="0"/>
          </a:p>
        </p:txBody>
      </p:sp>
      <p:sp>
        <p:nvSpPr>
          <p:cNvPr id="15" name="TextBox 14"/>
          <p:cNvSpPr txBox="1"/>
          <p:nvPr/>
        </p:nvSpPr>
        <p:spPr>
          <a:xfrm>
            <a:off x="2362200" y="838198"/>
            <a:ext cx="561372" cy="523220"/>
          </a:xfrm>
          <a:prstGeom prst="rect">
            <a:avLst/>
          </a:prstGeom>
          <a:noFill/>
        </p:spPr>
        <p:txBody>
          <a:bodyPr wrap="none" rtlCol="0">
            <a:spAutoFit/>
          </a:bodyPr>
          <a:lstStyle/>
          <a:p>
            <a:r>
              <a:rPr lang="en-US" sz="2800" dirty="0" smtClean="0"/>
              <a:t>PC</a:t>
            </a:r>
            <a:endParaRPr lang="en-US" dirty="0"/>
          </a:p>
        </p:txBody>
      </p:sp>
      <p:sp>
        <p:nvSpPr>
          <p:cNvPr id="16" name="TextBox 15"/>
          <p:cNvSpPr txBox="1"/>
          <p:nvPr/>
        </p:nvSpPr>
        <p:spPr>
          <a:xfrm>
            <a:off x="5638800" y="838198"/>
            <a:ext cx="1462260" cy="523220"/>
          </a:xfrm>
          <a:prstGeom prst="rect">
            <a:avLst/>
          </a:prstGeom>
          <a:noFill/>
        </p:spPr>
        <p:txBody>
          <a:bodyPr wrap="none" rtlCol="0">
            <a:spAutoFit/>
          </a:bodyPr>
          <a:lstStyle/>
          <a:p>
            <a:r>
              <a:rPr lang="en-US" sz="2800" dirty="0" err="1" smtClean="0"/>
              <a:t>iPhone</a:t>
            </a:r>
            <a:r>
              <a:rPr lang="en-US" sz="2800" dirty="0" smtClean="0"/>
              <a:t> 5</a:t>
            </a:r>
            <a:endParaRPr lang="en-US" sz="2800" dirty="0"/>
          </a:p>
        </p:txBody>
      </p:sp>
      <p:grpSp>
        <p:nvGrpSpPr>
          <p:cNvPr id="2" name="Group 5"/>
          <p:cNvGrpSpPr/>
          <p:nvPr/>
        </p:nvGrpSpPr>
        <p:grpSpPr>
          <a:xfrm>
            <a:off x="2362200" y="1627909"/>
            <a:ext cx="6134793" cy="1115291"/>
            <a:chOff x="2895600" y="4114800"/>
            <a:chExt cx="3791164" cy="817880"/>
          </a:xfrm>
        </p:grpSpPr>
        <p:sp>
          <p:nvSpPr>
            <p:cNvPr id="7" name="Oval 6"/>
            <p:cNvSpPr/>
            <p:nvPr/>
          </p:nvSpPr>
          <p:spPr>
            <a:xfrm>
              <a:off x="2895600" y="4114800"/>
              <a:ext cx="1295400" cy="762000"/>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91364" y="4170680"/>
              <a:ext cx="1295400" cy="762000"/>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txBox="1">
            <a:spLocks/>
          </p:cNvSpPr>
          <p:nvPr/>
        </p:nvSpPr>
        <p:spPr>
          <a:xfrm>
            <a:off x="685800" y="4953000"/>
            <a:ext cx="8153400" cy="1447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lang="en-US" sz="3200" b="1" dirty="0" smtClean="0">
                <a:latin typeface="+mj-lt"/>
                <a:ea typeface="+mj-ea"/>
                <a:cs typeface="+mj-cs"/>
              </a:rPr>
              <a:t>Vertical Position Bias Assumption</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smtClean="0">
                <a:ln>
                  <a:noFill/>
                </a:ln>
                <a:solidFill>
                  <a:schemeClr val="tx1"/>
                </a:solidFill>
                <a:effectLst/>
                <a:uLnTx/>
                <a:uFillTx/>
                <a:latin typeface="+mj-lt"/>
                <a:ea typeface="+mj-ea"/>
                <a:cs typeface="+mj-cs"/>
              </a:rPr>
              <a:t>A query on </a:t>
            </a:r>
            <a:r>
              <a:rPr kumimoji="0" lang="en-US" sz="3600" b="1" i="0" u="none" strike="noStrike" kern="1200" cap="none" spc="0" normalizeH="0" noProof="0" dirty="0" smtClean="0">
                <a:ln>
                  <a:noFill/>
                </a:ln>
                <a:solidFill>
                  <a:srgbClr val="C00000"/>
                </a:solidFill>
                <a:effectLst/>
                <a:uLnTx/>
                <a:uFillTx/>
                <a:latin typeface="+mj-lt"/>
                <a:ea typeface="+mj-ea"/>
                <a:cs typeface="+mj-cs"/>
              </a:rPr>
              <a:t>higher rank </a:t>
            </a:r>
            <a:r>
              <a:rPr kumimoji="0" lang="en-US" sz="2400" i="0" u="none" strike="noStrike" kern="1200" cap="none" spc="0" normalizeH="0" noProof="0" dirty="0" smtClean="0">
                <a:ln>
                  <a:noFill/>
                </a:ln>
                <a:solidFill>
                  <a:schemeClr val="tx1"/>
                </a:solidFill>
                <a:effectLst/>
                <a:uLnTx/>
                <a:uFillTx/>
                <a:latin typeface="+mj-lt"/>
                <a:ea typeface="+mj-ea"/>
                <a:cs typeface="+mj-cs"/>
              </a:rPr>
              <a:t>tends to attract </a:t>
            </a:r>
            <a:r>
              <a:rPr kumimoji="0" lang="en-US" sz="3600" b="1" i="0" u="none" strike="noStrike" kern="1200" cap="none" spc="0" normalizeH="0" noProof="0" dirty="0" smtClean="0">
                <a:ln>
                  <a:noFill/>
                </a:ln>
                <a:solidFill>
                  <a:srgbClr val="C00000"/>
                </a:solidFill>
                <a:effectLst/>
                <a:uLnTx/>
                <a:uFillTx/>
                <a:latin typeface="+mj-lt"/>
                <a:ea typeface="+mj-ea"/>
                <a:cs typeface="+mj-cs"/>
              </a:rPr>
              <a:t>more clicks </a:t>
            </a:r>
            <a:r>
              <a:rPr kumimoji="0" lang="en-US" sz="2400" i="0" u="none" strike="noStrike" kern="1200" cap="none" spc="0" normalizeH="0" noProof="0" dirty="0" smtClean="0">
                <a:ln>
                  <a:noFill/>
                </a:ln>
                <a:solidFill>
                  <a:schemeClr val="tx1"/>
                </a:solidFill>
                <a:effectLst/>
                <a:uLnTx/>
                <a:uFillTx/>
                <a:latin typeface="+mj-lt"/>
                <a:ea typeface="+mj-ea"/>
                <a:cs typeface="+mj-cs"/>
              </a:rPr>
              <a:t>regardless of its relevance to the prefix</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le 1"/>
          <p:cNvSpPr txBox="1">
            <a:spLocks/>
          </p:cNvSpPr>
          <p:nvPr/>
        </p:nvSpPr>
        <p:spPr>
          <a:xfrm>
            <a:off x="381000" y="198440"/>
            <a:ext cx="8686800" cy="715960"/>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User </a:t>
            </a:r>
            <a:r>
              <a:rPr lang="en-US" sz="3200" dirty="0" smtClean="0">
                <a:solidFill>
                  <a:srgbClr val="C00000"/>
                </a:solidFill>
              </a:rPr>
              <a:t>behavior </a:t>
            </a:r>
            <a:r>
              <a:rPr lang="en-US" sz="3200" dirty="0">
                <a:solidFill>
                  <a:srgbClr val="C00000"/>
                </a:solidFill>
              </a:rPr>
              <a:t>o</a:t>
            </a:r>
            <a:r>
              <a:rPr lang="en-US" sz="3200" dirty="0" smtClean="0">
                <a:solidFill>
                  <a:srgbClr val="C00000"/>
                </a:solidFill>
              </a:rPr>
              <a:t>bservation 1</a:t>
            </a:r>
            <a:r>
              <a:rPr lang="en-US" sz="3200" dirty="0" smtClean="0">
                <a:solidFill>
                  <a:srgbClr val="C00000"/>
                </a:solidFill>
              </a:rPr>
              <a:t>: </a:t>
            </a:r>
            <a:r>
              <a:rPr lang="en-US" sz="3200" dirty="0">
                <a:solidFill>
                  <a:srgbClr val="C00000"/>
                </a:solidFill>
              </a:rPr>
              <a:t>v</a:t>
            </a:r>
            <a:r>
              <a:rPr lang="en-US" sz="3200" dirty="0" smtClean="0">
                <a:solidFill>
                  <a:srgbClr val="C00000"/>
                </a:solidFill>
              </a:rPr>
              <a:t>ertical </a:t>
            </a:r>
            <a:r>
              <a:rPr lang="en-US" sz="3200" dirty="0">
                <a:solidFill>
                  <a:srgbClr val="C00000"/>
                </a:solidFill>
              </a:rPr>
              <a:t>p</a:t>
            </a:r>
            <a:r>
              <a:rPr lang="en-US" sz="3200" dirty="0" smtClean="0">
                <a:solidFill>
                  <a:srgbClr val="C00000"/>
                </a:solidFill>
              </a:rPr>
              <a:t>osition </a:t>
            </a:r>
            <a:r>
              <a:rPr lang="en-US" sz="3200" dirty="0">
                <a:solidFill>
                  <a:srgbClr val="C00000"/>
                </a:solidFill>
              </a:rPr>
              <a:t>b</a:t>
            </a:r>
            <a:r>
              <a:rPr lang="en-US" sz="3200" dirty="0" smtClean="0">
                <a:solidFill>
                  <a:srgbClr val="C00000"/>
                </a:solidFill>
              </a:rPr>
              <a:t>ias</a:t>
            </a:r>
            <a:endParaRPr lang="en-US" sz="3200"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5CF79B-28F0-4355-A377-8D8B32CFE33F}" type="slidenum">
              <a:rPr lang="en-US" smtClean="0"/>
              <a:pPr/>
              <a:t>8</a:t>
            </a:fld>
            <a:endParaRPr lang="en-US"/>
          </a:p>
        </p:txBody>
      </p:sp>
      <p:sp>
        <p:nvSpPr>
          <p:cNvPr id="6" name="Rectangle 5"/>
          <p:cNvSpPr/>
          <p:nvPr/>
        </p:nvSpPr>
        <p:spPr>
          <a:xfrm>
            <a:off x="1143000" y="4953000"/>
            <a:ext cx="7467600" cy="584775"/>
          </a:xfrm>
          <a:prstGeom prst="rect">
            <a:avLst/>
          </a:prstGeom>
          <a:solidFill>
            <a:srgbClr val="FFC000"/>
          </a:solidFill>
        </p:spPr>
        <p:txBody>
          <a:bodyPr wrap="square">
            <a:spAutoFit/>
          </a:bodyPr>
          <a:lstStyle/>
          <a:p>
            <a:r>
              <a:rPr lang="en-US" sz="3200" dirty="0" smtClean="0"/>
              <a:t>Should emphasize clicks at lower positions</a:t>
            </a:r>
            <a:endParaRPr lang="en-US" sz="3200" dirty="0"/>
          </a:p>
        </p:txBody>
      </p:sp>
      <p:grpSp>
        <p:nvGrpSpPr>
          <p:cNvPr id="2" name="Group 11"/>
          <p:cNvGrpSpPr/>
          <p:nvPr/>
        </p:nvGrpSpPr>
        <p:grpSpPr>
          <a:xfrm>
            <a:off x="2133600" y="1752600"/>
            <a:ext cx="3708400" cy="2514600"/>
            <a:chOff x="4343400" y="1828800"/>
            <a:chExt cx="3708400" cy="2514600"/>
          </a:xfrm>
        </p:grpSpPr>
        <p:pic>
          <p:nvPicPr>
            <p:cNvPr id="50177" name="Picture 1"/>
            <p:cNvPicPr>
              <a:picLocks noChangeAspect="1" noChangeArrowheads="1"/>
            </p:cNvPicPr>
            <p:nvPr/>
          </p:nvPicPr>
          <p:blipFill>
            <a:blip r:embed="rId2" cstate="print"/>
            <a:srcRect/>
            <a:stretch>
              <a:fillRect/>
            </a:stretch>
          </p:blipFill>
          <p:spPr bwMode="auto">
            <a:xfrm>
              <a:off x="4724400" y="2438400"/>
              <a:ext cx="2809875" cy="1905000"/>
            </a:xfrm>
            <a:prstGeom prst="rect">
              <a:avLst/>
            </a:prstGeom>
            <a:noFill/>
            <a:ln w="9525">
              <a:noFill/>
              <a:miter lim="800000"/>
              <a:headEnd/>
              <a:tailEnd/>
            </a:ln>
            <a:effectLst/>
          </p:spPr>
        </p:pic>
        <p:sp>
          <p:nvSpPr>
            <p:cNvPr id="8" name="TextBox 7"/>
            <p:cNvSpPr txBox="1"/>
            <p:nvPr/>
          </p:nvSpPr>
          <p:spPr>
            <a:xfrm>
              <a:off x="4495800" y="3657600"/>
              <a:ext cx="2971800" cy="184666"/>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600" dirty="0" smtClean="0">
                <a:solidFill>
                  <a:schemeClr val="tx2">
                    <a:lumMod val="60000"/>
                    <a:lumOff val="40000"/>
                  </a:schemeClr>
                </a:solidFill>
              </a:endParaRPr>
            </a:p>
          </p:txBody>
        </p:sp>
        <p:sp>
          <p:nvSpPr>
            <p:cNvPr id="69" name="Freeform 68"/>
            <p:cNvSpPr/>
            <p:nvPr/>
          </p:nvSpPr>
          <p:spPr>
            <a:xfrm flipV="1">
              <a:off x="4343400" y="2710931"/>
              <a:ext cx="457200" cy="990601"/>
            </a:xfrm>
            <a:custGeom>
              <a:avLst/>
              <a:gdLst>
                <a:gd name="connsiteX0" fmla="*/ 577174 w 719846"/>
                <a:gd name="connsiteY0" fmla="*/ 1538592 h 1538592"/>
                <a:gd name="connsiteX1" fmla="*/ 90791 w 719846"/>
                <a:gd name="connsiteY1" fmla="*/ 1266217 h 1538592"/>
                <a:gd name="connsiteX2" fmla="*/ 32425 w 719846"/>
                <a:gd name="connsiteY2" fmla="*/ 916021 h 1538592"/>
                <a:gd name="connsiteX3" fmla="*/ 149157 w 719846"/>
                <a:gd name="connsiteY3" fmla="*/ 546370 h 1538592"/>
                <a:gd name="connsiteX4" fmla="*/ 382620 w 719846"/>
                <a:gd name="connsiteY4" fmla="*/ 303179 h 1538592"/>
                <a:gd name="connsiteX5" fmla="*/ 674450 w 719846"/>
                <a:gd name="connsiteY5" fmla="*/ 40532 h 1538592"/>
                <a:gd name="connsiteX6" fmla="*/ 654995 w 719846"/>
                <a:gd name="connsiteY6" fmla="*/ 59987 h 15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846" h="1538592">
                  <a:moveTo>
                    <a:pt x="577174" y="1538592"/>
                  </a:moveTo>
                  <a:cubicBezTo>
                    <a:pt x="379378" y="1454285"/>
                    <a:pt x="181583" y="1369979"/>
                    <a:pt x="90791" y="1266217"/>
                  </a:cubicBezTo>
                  <a:cubicBezTo>
                    <a:pt x="0" y="1162455"/>
                    <a:pt x="22697" y="1035995"/>
                    <a:pt x="32425" y="916021"/>
                  </a:cubicBezTo>
                  <a:cubicBezTo>
                    <a:pt x="42153" y="796047"/>
                    <a:pt x="90791" y="648510"/>
                    <a:pt x="149157" y="546370"/>
                  </a:cubicBezTo>
                  <a:cubicBezTo>
                    <a:pt x="207523" y="444230"/>
                    <a:pt x="295071" y="387485"/>
                    <a:pt x="382620" y="303179"/>
                  </a:cubicBezTo>
                  <a:cubicBezTo>
                    <a:pt x="470169" y="218873"/>
                    <a:pt x="629054" y="81064"/>
                    <a:pt x="674450" y="40532"/>
                  </a:cubicBezTo>
                  <a:cubicBezTo>
                    <a:pt x="719846" y="0"/>
                    <a:pt x="687420" y="29993"/>
                    <a:pt x="654995" y="59987"/>
                  </a:cubicBezTo>
                </a:path>
              </a:pathLst>
            </a:custGeom>
            <a:ln w="15875">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2" descr="E:\Dropbox\research\queryAutoCompletion\paper\sigir2014\QAC_process.png"/>
            <p:cNvPicPr>
              <a:picLocks noChangeAspect="1" noChangeArrowheads="1"/>
            </p:cNvPicPr>
            <p:nvPr/>
          </p:nvPicPr>
          <p:blipFill>
            <a:blip r:embed="rId3" cstate="print"/>
            <a:srcRect l="55252" t="6667" r="19095" b="83333"/>
            <a:stretch>
              <a:fillRect/>
            </a:stretch>
          </p:blipFill>
          <p:spPr bwMode="auto">
            <a:xfrm>
              <a:off x="5410200" y="1828800"/>
              <a:ext cx="2641600" cy="609600"/>
            </a:xfrm>
            <a:prstGeom prst="rect">
              <a:avLst/>
            </a:prstGeom>
            <a:noFill/>
          </p:spPr>
        </p:pic>
      </p:grpSp>
      <p:sp>
        <p:nvSpPr>
          <p:cNvPr id="11" name="Title 1"/>
          <p:cNvSpPr txBox="1">
            <a:spLocks/>
          </p:cNvSpPr>
          <p:nvPr/>
        </p:nvSpPr>
        <p:spPr>
          <a:xfrm>
            <a:off x="457200" y="1222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Implications </a:t>
            </a:r>
            <a:r>
              <a:rPr lang="en-US" sz="3200" dirty="0" smtClean="0">
                <a:solidFill>
                  <a:srgbClr val="C00000"/>
                </a:solidFill>
              </a:rPr>
              <a:t>for </a:t>
            </a:r>
            <a:r>
              <a:rPr lang="en-US" sz="3200" dirty="0" smtClean="0">
                <a:solidFill>
                  <a:srgbClr val="C00000"/>
                </a:solidFill>
              </a:rPr>
              <a:t>Relevance </a:t>
            </a:r>
            <a:r>
              <a:rPr lang="en-US" sz="3200" dirty="0" smtClean="0">
                <a:solidFill>
                  <a:srgbClr val="C00000"/>
                </a:solidFill>
              </a:rPr>
              <a:t>Ranking </a:t>
            </a:r>
            <a:endParaRPr lang="en-US" sz="3200" dirty="0" smtClean="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C7ED3D2-640F-412C-9D78-26A11B60C604}" type="slidenum">
              <a:rPr lang="en-US" smtClean="0"/>
              <a:pPr/>
              <a:t>9</a:t>
            </a:fld>
            <a:endParaRPr lang="en-US" dirty="0"/>
          </a:p>
        </p:txBody>
      </p:sp>
      <p:sp>
        <p:nvSpPr>
          <p:cNvPr id="7" name="Title 1"/>
          <p:cNvSpPr txBox="1">
            <a:spLocks/>
          </p:cNvSpPr>
          <p:nvPr/>
        </p:nvSpPr>
        <p:spPr>
          <a:xfrm>
            <a:off x="1219200" y="3124200"/>
            <a:ext cx="60198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atin typeface="+mj-lt"/>
                <a:ea typeface="+mj-ea"/>
                <a:cs typeface="+mj-cs"/>
              </a:rPr>
              <a:t>happens in </a:t>
            </a:r>
            <a:r>
              <a:rPr lang="en-US" sz="4800" noProof="0" dirty="0" smtClean="0">
                <a:solidFill>
                  <a:srgbClr val="C00000"/>
                </a:solidFill>
                <a:latin typeface="+mj-lt"/>
                <a:ea typeface="+mj-ea"/>
                <a:cs typeface="+mj-cs"/>
              </a:rPr>
              <a:t>60%</a:t>
            </a:r>
            <a:r>
              <a:rPr lang="en-US" sz="3200" noProof="0" dirty="0" smtClean="0">
                <a:latin typeface="+mj-lt"/>
                <a:ea typeface="+mj-ea"/>
                <a:cs typeface="+mj-cs"/>
              </a:rPr>
              <a:t> of all sessions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914400" y="3962400"/>
            <a:ext cx="7162800" cy="1447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Horizontal Skipping Bias Assumption</a:t>
            </a:r>
            <a:endParaRPr lang="en-US" sz="24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i="0" u="none" strike="noStrike" kern="1200" cap="none" spc="0" normalizeH="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smtClean="0">
                <a:ln>
                  <a:noFill/>
                </a:ln>
                <a:solidFill>
                  <a:schemeClr val="tx1"/>
                </a:solidFill>
                <a:effectLst/>
                <a:uLnTx/>
                <a:uFillTx/>
                <a:latin typeface="+mj-lt"/>
                <a:ea typeface="+mj-ea"/>
                <a:cs typeface="+mj-cs"/>
              </a:rPr>
              <a:t>A query will receive </a:t>
            </a:r>
            <a:r>
              <a:rPr lang="en-US" sz="3600" b="1" dirty="0" smtClean="0">
                <a:solidFill>
                  <a:srgbClr val="C00000"/>
                </a:solidFill>
                <a:latin typeface="+mj-lt"/>
                <a:ea typeface="+mj-ea"/>
                <a:cs typeface="+mj-cs"/>
              </a:rPr>
              <a:t>no</a:t>
            </a:r>
            <a:r>
              <a:rPr kumimoji="0" lang="en-US" sz="3600" b="1" i="0" u="none" strike="noStrike" kern="1200" cap="none" spc="0" normalizeH="0" noProof="0" dirty="0" smtClean="0">
                <a:ln>
                  <a:noFill/>
                </a:ln>
                <a:solidFill>
                  <a:srgbClr val="C00000"/>
                </a:solidFill>
                <a:effectLst/>
                <a:uLnTx/>
                <a:uFillTx/>
                <a:latin typeface="+mj-lt"/>
                <a:ea typeface="+mj-ea"/>
                <a:cs typeface="+mj-cs"/>
              </a:rPr>
              <a:t> clicks if</a:t>
            </a:r>
            <a:r>
              <a:rPr kumimoji="0" lang="en-US" sz="2400" i="0" u="none" strike="noStrike" kern="1200" cap="none" spc="0" normalizeH="0" noProof="0" dirty="0" smtClean="0">
                <a:ln>
                  <a:noFill/>
                </a:ln>
                <a:solidFill>
                  <a:schemeClr val="tx1"/>
                </a:solidFill>
                <a:effectLst/>
                <a:uLnTx/>
                <a:uFillTx/>
                <a:latin typeface="+mj-lt"/>
                <a:ea typeface="+mj-ea"/>
                <a:cs typeface="+mj-cs"/>
              </a:rPr>
              <a:t> the user </a:t>
            </a:r>
            <a:r>
              <a:rPr kumimoji="0" lang="en-US" sz="3600" b="1" i="0" u="none" strike="noStrike" kern="1200" cap="none" spc="0" normalizeH="0" noProof="0" dirty="0" smtClean="0">
                <a:ln>
                  <a:noFill/>
                </a:ln>
                <a:solidFill>
                  <a:srgbClr val="C00000"/>
                </a:solidFill>
                <a:effectLst/>
                <a:uLnTx/>
                <a:uFillTx/>
                <a:latin typeface="+mj-lt"/>
                <a:ea typeface="+mj-ea"/>
                <a:cs typeface="+mj-cs"/>
              </a:rPr>
              <a:t>skips</a:t>
            </a:r>
            <a:r>
              <a:rPr kumimoji="0" lang="en-US" sz="2400" i="0" u="none" strike="noStrike" kern="1200" cap="none" spc="0" normalizeH="0" noProof="0" dirty="0" smtClean="0">
                <a:ln>
                  <a:noFill/>
                </a:ln>
                <a:solidFill>
                  <a:schemeClr val="tx1"/>
                </a:solidFill>
                <a:effectLst/>
                <a:uLnTx/>
                <a:uFillTx/>
                <a:latin typeface="+mj-lt"/>
                <a:ea typeface="+mj-ea"/>
                <a:cs typeface="+mj-cs"/>
              </a:rPr>
              <a:t> the suggested list of queries, regardless of the relevance of the query to the prefix</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16"/>
          <p:cNvGrpSpPr/>
          <p:nvPr/>
        </p:nvGrpSpPr>
        <p:grpSpPr>
          <a:xfrm>
            <a:off x="70703" y="1066800"/>
            <a:ext cx="9073297" cy="2209800"/>
            <a:chOff x="70703" y="1066800"/>
            <a:chExt cx="9073297" cy="2209800"/>
          </a:xfrm>
        </p:grpSpPr>
        <p:pic>
          <p:nvPicPr>
            <p:cNvPr id="2051" name="Picture 3"/>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a:stretch>
              <a:fillRect/>
            </a:stretch>
          </p:blipFill>
          <p:spPr bwMode="auto">
            <a:xfrm>
              <a:off x="70703" y="1600200"/>
              <a:ext cx="9073297"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descr="http://images.colourbox.com/thumb_COLOURBOX1930370.jpg"/>
            <p:cNvPicPr>
              <a:picLocks noChangeAspect="1" noChangeArrowheads="1"/>
            </p:cNvPicPr>
            <p:nvPr/>
          </p:nvPicPr>
          <p:blipFill>
            <a:blip r:embed="rId4" cstate="print">
              <a:lum contrast="20000"/>
            </a:blip>
            <a:srcRect l="57680" t="18286" b="28889"/>
            <a:stretch>
              <a:fillRect/>
            </a:stretch>
          </p:blipFill>
          <p:spPr bwMode="auto">
            <a:xfrm>
              <a:off x="990600" y="1143000"/>
              <a:ext cx="778943" cy="533400"/>
            </a:xfrm>
            <a:prstGeom prst="rect">
              <a:avLst/>
            </a:prstGeom>
            <a:noFill/>
          </p:spPr>
        </p:pic>
        <p:pic>
          <p:nvPicPr>
            <p:cNvPr id="15" name="Picture 2" descr="http://images.colourbox.com/thumb_COLOURBOX1930370.jpg"/>
            <p:cNvPicPr>
              <a:picLocks noChangeAspect="1" noChangeArrowheads="1"/>
            </p:cNvPicPr>
            <p:nvPr/>
          </p:nvPicPr>
          <p:blipFill>
            <a:blip r:embed="rId4" cstate="print">
              <a:lum contrast="20000"/>
            </a:blip>
            <a:srcRect l="57680" t="18286" b="28889"/>
            <a:stretch>
              <a:fillRect/>
            </a:stretch>
          </p:blipFill>
          <p:spPr bwMode="auto">
            <a:xfrm>
              <a:off x="2971800" y="1143000"/>
              <a:ext cx="778943" cy="533400"/>
            </a:xfrm>
            <a:prstGeom prst="rect">
              <a:avLst/>
            </a:prstGeom>
            <a:noFill/>
          </p:spPr>
        </p:pic>
        <p:pic>
          <p:nvPicPr>
            <p:cNvPr id="16" name="Picture 2" descr="http://images.colourbox.com/thumb_COLOURBOX1930370.jpg"/>
            <p:cNvPicPr>
              <a:picLocks noChangeAspect="1" noChangeArrowheads="1"/>
            </p:cNvPicPr>
            <p:nvPr/>
          </p:nvPicPr>
          <p:blipFill>
            <a:blip r:embed="rId4" cstate="print">
              <a:lum contrast="20000"/>
            </a:blip>
            <a:srcRect l="57680" t="18286" b="28889"/>
            <a:stretch>
              <a:fillRect/>
            </a:stretch>
          </p:blipFill>
          <p:spPr bwMode="auto">
            <a:xfrm>
              <a:off x="5029200" y="1143000"/>
              <a:ext cx="778943" cy="533400"/>
            </a:xfrm>
            <a:prstGeom prst="rect">
              <a:avLst/>
            </a:prstGeom>
            <a:noFill/>
          </p:spPr>
        </p:pic>
        <p:pic>
          <p:nvPicPr>
            <p:cNvPr id="44038" name="Picture 6" descr="http://images.colourbox.com/thumb_COLOURBOX1930370.jpg"/>
            <p:cNvPicPr>
              <a:picLocks noChangeAspect="1" noChangeArrowheads="1"/>
            </p:cNvPicPr>
            <p:nvPr/>
          </p:nvPicPr>
          <p:blipFill>
            <a:blip r:embed="rId4" cstate="print">
              <a:lum contrast="20000"/>
            </a:blip>
            <a:srcRect t="22857" r="57367" b="31429"/>
            <a:stretch>
              <a:fillRect/>
            </a:stretch>
          </p:blipFill>
          <p:spPr bwMode="auto">
            <a:xfrm>
              <a:off x="7162800" y="1066800"/>
              <a:ext cx="914400" cy="537882"/>
            </a:xfrm>
            <a:prstGeom prst="rect">
              <a:avLst/>
            </a:prstGeom>
            <a:noFill/>
          </p:spPr>
        </p:pic>
      </p:grpSp>
      <p:sp>
        <p:nvSpPr>
          <p:cNvPr id="13" name="Title 1"/>
          <p:cNvSpPr txBox="1">
            <a:spLocks/>
          </p:cNvSpPr>
          <p:nvPr/>
        </p:nvSpPr>
        <p:spPr>
          <a:xfrm>
            <a:off x="457200" y="274638"/>
            <a:ext cx="8229600" cy="563562"/>
          </a:xfrm>
          <a:prstGeom prst="rect">
            <a:avLst/>
          </a:prstGeom>
        </p:spPr>
        <p:txBody>
          <a:bodyPr vert="horz" lIns="91440" tIns="45720" rIns="91440" bIns="45720" rtlCol="0" anchor="ctr">
            <a:noAutofit/>
          </a:bodyPr>
          <a:lstStyle/>
          <a:p>
            <a:pPr lvl="0">
              <a:spcBef>
                <a:spcPct val="0"/>
              </a:spcBef>
            </a:pPr>
            <a:r>
              <a:rPr lang="en-US" sz="3200" dirty="0" smtClean="0">
                <a:solidFill>
                  <a:srgbClr val="C00000"/>
                </a:solidFill>
              </a:rPr>
              <a:t>User behavior observation 2: </a:t>
            </a:r>
          </a:p>
          <a:p>
            <a:pPr lvl="0">
              <a:spcBef>
                <a:spcPct val="0"/>
              </a:spcBef>
            </a:pPr>
            <a:r>
              <a:rPr lang="en-US" sz="3200" dirty="0">
                <a:solidFill>
                  <a:srgbClr val="C00000"/>
                </a:solidFill>
              </a:rPr>
              <a:t>h</a:t>
            </a:r>
            <a:r>
              <a:rPr lang="en-US" sz="3200" dirty="0" smtClean="0">
                <a:solidFill>
                  <a:srgbClr val="C00000"/>
                </a:solidFill>
              </a:rPr>
              <a:t>orizontal </a:t>
            </a:r>
            <a:r>
              <a:rPr lang="en-US" sz="3200" dirty="0">
                <a:solidFill>
                  <a:srgbClr val="C00000"/>
                </a:solidFill>
              </a:rPr>
              <a:t>s</a:t>
            </a:r>
            <a:r>
              <a:rPr lang="en-US" sz="3200" dirty="0" smtClean="0">
                <a:solidFill>
                  <a:srgbClr val="C00000"/>
                </a:solidFill>
              </a:rPr>
              <a:t>kipping </a:t>
            </a:r>
            <a:r>
              <a:rPr lang="en-US" sz="3200" dirty="0" smtClean="0">
                <a:solidFill>
                  <a:srgbClr val="C00000"/>
                </a:solidFill>
              </a:rPr>
              <a:t>(</a:t>
            </a:r>
            <a:r>
              <a:rPr lang="en-US" sz="3200" dirty="0">
                <a:solidFill>
                  <a:srgbClr val="C00000"/>
                </a:solidFill>
              </a:rPr>
              <a:t>u</a:t>
            </a:r>
            <a:r>
              <a:rPr lang="en-US" sz="3200" dirty="0" smtClean="0">
                <a:solidFill>
                  <a:srgbClr val="C00000"/>
                </a:solidFill>
              </a:rPr>
              <a:t>ser </a:t>
            </a:r>
            <a:r>
              <a:rPr lang="en-US" sz="3200" dirty="0">
                <a:solidFill>
                  <a:srgbClr val="C00000"/>
                </a:solidFill>
              </a:rPr>
              <a:t>s</a:t>
            </a:r>
            <a:r>
              <a:rPr lang="en-US" sz="3200" dirty="0" smtClean="0">
                <a:solidFill>
                  <a:srgbClr val="C00000"/>
                </a:solidFill>
              </a:rPr>
              <a:t>kips </a:t>
            </a:r>
            <a:r>
              <a:rPr lang="en-US" sz="3200" dirty="0">
                <a:solidFill>
                  <a:srgbClr val="C00000"/>
                </a:solidFill>
              </a:rPr>
              <a:t>r</a:t>
            </a:r>
            <a:r>
              <a:rPr lang="en-US" sz="3200" dirty="0" smtClean="0">
                <a:solidFill>
                  <a:srgbClr val="C00000"/>
                </a:solidFill>
              </a:rPr>
              <a:t>elevant </a:t>
            </a:r>
            <a:r>
              <a:rPr lang="en-US" sz="3200" dirty="0">
                <a:solidFill>
                  <a:srgbClr val="C00000"/>
                </a:solidFill>
              </a:rPr>
              <a:t>r</a:t>
            </a:r>
            <a:r>
              <a:rPr lang="en-US" sz="3200" dirty="0" smtClean="0">
                <a:solidFill>
                  <a:srgbClr val="C00000"/>
                </a:solidFill>
              </a:rPr>
              <a:t>esults) </a:t>
            </a:r>
            <a:endParaRPr lang="en-US" sz="3200" dirty="0" smtClean="0">
              <a:solidFill>
                <a:srgbClr val="C00000"/>
              </a:solidFill>
            </a:endParaRPr>
          </a:p>
        </p:txBody>
      </p:sp>
      <p:grpSp>
        <p:nvGrpSpPr>
          <p:cNvPr id="3" name="Group 20"/>
          <p:cNvGrpSpPr/>
          <p:nvPr/>
        </p:nvGrpSpPr>
        <p:grpSpPr>
          <a:xfrm>
            <a:off x="685800" y="2438400"/>
            <a:ext cx="5943600" cy="152400"/>
            <a:chOff x="685800" y="2438400"/>
            <a:chExt cx="5943600" cy="152400"/>
          </a:xfrm>
        </p:grpSpPr>
        <p:cxnSp>
          <p:nvCxnSpPr>
            <p:cNvPr id="14" name="Straight Connector 13"/>
            <p:cNvCxnSpPr/>
            <p:nvPr/>
          </p:nvCxnSpPr>
          <p:spPr>
            <a:xfrm>
              <a:off x="685800" y="2590800"/>
              <a:ext cx="1828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3200" y="2590800"/>
              <a:ext cx="1828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00600" y="2438400"/>
              <a:ext cx="18288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9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1465</Words>
  <Application>Microsoft Office PowerPoint</Application>
  <PresentationFormat>On-screen Show (4:3)</PresentationFormat>
  <Paragraphs>383</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 Two-Dimensional Click Model for Query Auto-Completion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MRR on Normal Bucket</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Two-Dimensional Click Model for Query Auto-completion</dc:title>
  <dc:creator>yanenli2</dc:creator>
  <cp:lastModifiedBy>zhai</cp:lastModifiedBy>
  <cp:revision>29</cp:revision>
  <dcterms:created xsi:type="dcterms:W3CDTF">2014-06-30T07:17:20Z</dcterms:created>
  <dcterms:modified xsi:type="dcterms:W3CDTF">2014-07-09T06:38:53Z</dcterms:modified>
</cp:coreProperties>
</file>