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9" r:id="rId10"/>
    <p:sldId id="264" r:id="rId11"/>
    <p:sldId id="265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761" autoAdjust="0"/>
    <p:restoredTop sz="94660"/>
  </p:normalViewPr>
  <p:slideViewPr>
    <p:cSldViewPr>
      <p:cViewPr>
        <p:scale>
          <a:sx n="66" d="100"/>
          <a:sy n="66" d="100"/>
        </p:scale>
        <p:origin x="-135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11/18/2010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11/18/2010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Limited Belief for Reasoning with Disjunctive Information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Shuo Mao</a:t>
            </a:r>
          </a:p>
          <a:p>
            <a:r>
              <a:rPr lang="en-US" altLang="zh-CN" dirty="0" err="1" smtClean="0"/>
              <a:t>Lingxiang</a:t>
            </a:r>
            <a:r>
              <a:rPr lang="en-US" altLang="zh-CN" dirty="0" smtClean="0"/>
              <a:t> Xiang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Example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S= (</a:t>
            </a:r>
            <a:r>
              <a:rPr lang="en-US" altLang="zh-CN" dirty="0" err="1" smtClean="0"/>
              <a:t>a,~c,e</a:t>
            </a:r>
            <a:r>
              <a:rPr lang="en-US" altLang="zh-CN" dirty="0" smtClean="0"/>
              <a:t>) &amp;(</a:t>
            </a:r>
            <a:r>
              <a:rPr lang="en-US" altLang="zh-CN" dirty="0" err="1" smtClean="0"/>
              <a:t>d,e</a:t>
            </a:r>
            <a:r>
              <a:rPr lang="en-US" altLang="zh-CN" dirty="0" smtClean="0"/>
              <a:t>)&amp;(c)&amp;(~</a:t>
            </a:r>
            <a:r>
              <a:rPr lang="en-US" altLang="zh-CN" dirty="0" err="1" smtClean="0"/>
              <a:t>d,a</a:t>
            </a:r>
            <a:r>
              <a:rPr lang="en-US" altLang="zh-CN" dirty="0" smtClean="0"/>
              <a:t>)&amp;(</a:t>
            </a:r>
            <a:r>
              <a:rPr lang="en-US" altLang="zh-CN" dirty="0" err="1" smtClean="0"/>
              <a:t>b,~e</a:t>
            </a:r>
            <a:r>
              <a:rPr lang="en-US" altLang="zh-CN" dirty="0" smtClean="0"/>
              <a:t>)</a:t>
            </a:r>
          </a:p>
          <a:p>
            <a:pPr lvl="1"/>
            <a:r>
              <a:rPr lang="en-US" altLang="zh-CN" dirty="0" smtClean="0"/>
              <a:t>(</a:t>
            </a:r>
            <a:r>
              <a:rPr lang="en-US" altLang="zh-CN" dirty="0" err="1" smtClean="0"/>
              <a:t>a,e</a:t>
            </a:r>
            <a:r>
              <a:rPr lang="en-US" altLang="zh-CN" dirty="0" smtClean="0"/>
              <a:t>)</a:t>
            </a:r>
          </a:p>
          <a:p>
            <a:pPr lvl="1"/>
            <a:r>
              <a:rPr lang="en-US" altLang="zh-CN" dirty="0" smtClean="0"/>
              <a:t>(</a:t>
            </a:r>
            <a:r>
              <a:rPr lang="en-US" altLang="zh-CN" dirty="0" err="1" smtClean="0"/>
              <a:t>b,d</a:t>
            </a:r>
            <a:r>
              <a:rPr lang="en-US" altLang="zh-CN" dirty="0" smtClean="0"/>
              <a:t>)</a:t>
            </a:r>
          </a:p>
          <a:p>
            <a:pPr lvl="1"/>
            <a:r>
              <a:rPr lang="en-US" altLang="zh-CN" dirty="0" smtClean="0"/>
              <a:t>(</a:t>
            </a:r>
            <a:r>
              <a:rPr lang="en-US" altLang="zh-CN" dirty="0" err="1" smtClean="0"/>
              <a:t>a,b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Query Evaluation Problem on SL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Foundation for limited but decidable reasoning service</a:t>
            </a:r>
          </a:p>
          <a:p>
            <a:r>
              <a:rPr lang="en-US" altLang="zh-CN" dirty="0" smtClean="0"/>
              <a:t>Given a knowledge base KB and formula </a:t>
            </a:r>
            <a:r>
              <a:rPr lang="el-GR" altLang="zh-CN" i="1" dirty="0" smtClean="0"/>
              <a:t>Φ</a:t>
            </a:r>
            <a:r>
              <a:rPr lang="en-US" altLang="zh-CN" i="1" dirty="0" smtClean="0"/>
              <a:t>, </a:t>
            </a:r>
            <a:r>
              <a:rPr lang="en-US" altLang="zh-CN" dirty="0" smtClean="0"/>
              <a:t>decide whether the SL formula</a:t>
            </a:r>
            <a:r>
              <a:rPr lang="en-US" altLang="zh-CN" i="1" dirty="0" smtClean="0"/>
              <a:t> (B</a:t>
            </a:r>
            <a:r>
              <a:rPr lang="en-US" altLang="zh-CN" i="1" baseline="-25000" dirty="0" smtClean="0"/>
              <a:t>0</a:t>
            </a:r>
            <a:r>
              <a:rPr lang="en-US" altLang="zh-CN" i="1" dirty="0" smtClean="0"/>
              <a:t>KB =&gt;</a:t>
            </a:r>
            <a:r>
              <a:rPr lang="en-US" altLang="zh-CN" i="1" dirty="0" err="1" smtClean="0"/>
              <a:t>B</a:t>
            </a:r>
            <a:r>
              <a:rPr lang="en-US" altLang="zh-CN" i="1" baseline="-25000" dirty="0" err="1" smtClean="0"/>
              <a:t>k</a:t>
            </a:r>
            <a:r>
              <a:rPr lang="el-GR" altLang="zh-CN" i="1" dirty="0" smtClean="0"/>
              <a:t> Φ</a:t>
            </a:r>
            <a:r>
              <a:rPr lang="en-US" altLang="zh-CN" i="1" dirty="0" smtClean="0"/>
              <a:t>)</a:t>
            </a:r>
            <a:r>
              <a:rPr lang="en-US" altLang="zh-CN" dirty="0" smtClean="0"/>
              <a:t> 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Example</a:t>
            </a:r>
            <a:endParaRPr lang="zh-CN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910" t="34984" r="52104" b="19186"/>
          <a:stretch>
            <a:fillRect/>
          </a:stretch>
        </p:blipFill>
        <p:spPr bwMode="auto">
          <a:xfrm>
            <a:off x="1676400" y="1219200"/>
            <a:ext cx="7239000" cy="518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Approximate </a:t>
            </a:r>
            <a:r>
              <a:rPr lang="en-US" dirty="0"/>
              <a:t>I</a:t>
            </a:r>
            <a:r>
              <a:rPr lang="en-US" dirty="0" smtClean="0"/>
              <a:t>nference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Lingxiang</a:t>
            </a:r>
            <a:r>
              <a:rPr lang="en-US" dirty="0" smtClean="0"/>
              <a:t> Xiang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64381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Problems in Knowledge Representation System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</a:t>
            </a:r>
            <a:r>
              <a:rPr lang="en-US" dirty="0" smtClean="0"/>
              <a:t>ommonsense reasoning V.S. “</a:t>
            </a:r>
            <a:r>
              <a:rPr lang="en-US" dirty="0" err="1" smtClean="0"/>
              <a:t>logicist</a:t>
            </a:r>
            <a:r>
              <a:rPr lang="en-US" dirty="0" smtClean="0"/>
              <a:t>” approach</a:t>
            </a:r>
          </a:p>
          <a:p>
            <a:r>
              <a:rPr lang="en-US" dirty="0"/>
              <a:t>“</a:t>
            </a:r>
            <a:r>
              <a:rPr lang="en-US" dirty="0" err="1"/>
              <a:t>logicist</a:t>
            </a:r>
            <a:r>
              <a:rPr lang="en-US" dirty="0"/>
              <a:t>” </a:t>
            </a:r>
            <a:r>
              <a:rPr lang="en-US" dirty="0" smtClean="0"/>
              <a:t>approach: flexible, but slow (</a:t>
            </a:r>
            <a:r>
              <a:rPr lang="en-US" dirty="0" err="1" smtClean="0"/>
              <a:t>exp</a:t>
            </a:r>
            <a:r>
              <a:rPr lang="en-US" dirty="0" smtClean="0"/>
              <a:t>)</a:t>
            </a:r>
          </a:p>
          <a:p>
            <a:r>
              <a:rPr lang="en-US" dirty="0" smtClean="0"/>
              <a:t>special-purpose inference algorithms: </a:t>
            </a:r>
          </a:p>
          <a:p>
            <a:pPr lvl="1"/>
            <a:r>
              <a:rPr lang="en-US" dirty="0" smtClean="0"/>
              <a:t>computationally attractive</a:t>
            </a:r>
          </a:p>
          <a:p>
            <a:pPr lvl="1"/>
            <a:r>
              <a:rPr lang="en-US" dirty="0" smtClean="0"/>
              <a:t>limited for practical application</a:t>
            </a:r>
          </a:p>
          <a:p>
            <a:pPr lvl="1"/>
            <a:r>
              <a:rPr lang="en-US" dirty="0" smtClean="0"/>
              <a:t>what to do with info that cannot be represented?</a:t>
            </a:r>
          </a:p>
          <a:p>
            <a:r>
              <a:rPr lang="en-US" dirty="0" smtClean="0"/>
              <a:t>trade-off? Knowledge Compilation</a:t>
            </a:r>
          </a:p>
          <a:p>
            <a:pPr lvl="1"/>
            <a:r>
              <a:rPr lang="en-US" dirty="0" smtClean="0"/>
              <a:t>compute approximations to the knowledge base</a:t>
            </a:r>
          </a:p>
          <a:p>
            <a:pPr lvl="1"/>
            <a:r>
              <a:rPr lang="en-US" dirty="0" smtClean="0"/>
              <a:t>speed up inference without giving up correctness or completeness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28823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Approximating General Propositional </a:t>
            </a:r>
            <a:r>
              <a:rPr lang="en-US" sz="3600" dirty="0"/>
              <a:t>T</a:t>
            </a:r>
            <a:r>
              <a:rPr lang="en-US" sz="3600" dirty="0" smtClean="0"/>
              <a:t>heories by Horn Theories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Clause: a disjunction of literals</a:t>
            </a:r>
          </a:p>
          <a:p>
            <a:r>
              <a:rPr lang="en-US" dirty="0" smtClean="0"/>
              <a:t>A clause is Horn </a:t>
            </a:r>
            <a:r>
              <a:rPr lang="en-US" b="1" dirty="0" err="1" smtClean="0"/>
              <a:t>iff</a:t>
            </a:r>
            <a:r>
              <a:rPr lang="en-US" dirty="0" smtClean="0"/>
              <a:t> it contains at most one positive literal.</a:t>
            </a:r>
          </a:p>
          <a:p>
            <a:r>
              <a:rPr lang="en-US" dirty="0" smtClean="0"/>
              <a:t>Horn theory: a set of Horn clauses</a:t>
            </a:r>
          </a:p>
          <a:p>
            <a:pPr lvl="1"/>
            <a:r>
              <a:rPr lang="en-US" dirty="0" smtClean="0"/>
              <a:t>formulas are given in conjunctive normal form</a:t>
            </a:r>
          </a:p>
          <a:p>
            <a:pPr lvl="1"/>
            <a:r>
              <a:rPr lang="en-US" dirty="0" smtClean="0"/>
              <a:t>e.g., </a:t>
            </a:r>
            <a:r>
              <a:rPr lang="en-US" dirty="0"/>
              <a:t>p </a:t>
            </a:r>
            <a:r>
              <a:rPr lang="en-US" dirty="0" smtClean="0"/>
              <a:t>∧ </a:t>
            </a:r>
            <a:r>
              <a:rPr lang="en-US" dirty="0" smtClean="0">
                <a:sym typeface="Symbol"/>
              </a:rPr>
              <a:t>q </a:t>
            </a:r>
            <a:r>
              <a:rPr lang="en-US" dirty="0"/>
              <a:t>∧</a:t>
            </a:r>
            <a:r>
              <a:rPr lang="en-US" dirty="0" smtClean="0">
                <a:sym typeface="Symbol"/>
              </a:rPr>
              <a:t> r, (~p</a:t>
            </a:r>
            <a:r>
              <a:rPr lang="en-US" dirty="0">
                <a:sym typeface="Symbol"/>
              </a:rPr>
              <a:t> </a:t>
            </a:r>
            <a:r>
              <a:rPr lang="en-US" dirty="0"/>
              <a:t>∨ </a:t>
            </a:r>
            <a:r>
              <a:rPr lang="en-US" dirty="0" smtClean="0">
                <a:sym typeface="Symbol"/>
              </a:rPr>
              <a:t>r) </a:t>
            </a:r>
            <a:r>
              <a:rPr lang="en-US" dirty="0"/>
              <a:t>∧</a:t>
            </a:r>
            <a:r>
              <a:rPr lang="en-US" dirty="0" smtClean="0">
                <a:sym typeface="Symbol"/>
              </a:rPr>
              <a:t> (~q </a:t>
            </a:r>
            <a:r>
              <a:rPr lang="en-US" dirty="0"/>
              <a:t>∨</a:t>
            </a:r>
            <a:r>
              <a:rPr lang="en-US" dirty="0" smtClean="0">
                <a:sym typeface="Symbol"/>
              </a:rPr>
              <a:t> r)</a:t>
            </a:r>
            <a:endParaRPr lang="en-US" dirty="0"/>
          </a:p>
          <a:p>
            <a:r>
              <a:rPr lang="en-US" dirty="0" smtClean="0"/>
              <a:t>compiling propositional theories by </a:t>
            </a:r>
            <a:r>
              <a:rPr lang="en-US" dirty="0"/>
              <a:t>Horn </a:t>
            </a:r>
            <a:r>
              <a:rPr lang="en-US" dirty="0" smtClean="0"/>
              <a:t>theories </a:t>
            </a:r>
          </a:p>
          <a:p>
            <a:pPr lvl="1"/>
            <a:r>
              <a:rPr lang="en-US" dirty="0" smtClean="0"/>
              <a:t>solve a problem in </a:t>
            </a:r>
            <a:r>
              <a:rPr lang="en-US" dirty="0"/>
              <a:t>linear time </a:t>
            </a:r>
            <a:r>
              <a:rPr lang="en-US" dirty="0" smtClean="0"/>
              <a:t>if knowledge base contains only Horn clauses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21593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Approximating General Propositional Theories by Horn Theories </a:t>
            </a:r>
            <a:r>
              <a:rPr lang="en-US" sz="3600" dirty="0" smtClean="0"/>
              <a:t> (cont.)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transfer an arbitrary set of clauses into a logically equivalent set of Horn clause?</a:t>
            </a:r>
          </a:p>
          <a:p>
            <a:pPr lvl="1"/>
            <a:r>
              <a:rPr lang="en-US" dirty="0" smtClean="0"/>
              <a:t>an exact translation -&gt; often not possible</a:t>
            </a:r>
          </a:p>
          <a:p>
            <a:pPr lvl="1"/>
            <a:r>
              <a:rPr lang="en-US" dirty="0" smtClean="0"/>
              <a:t>use two sets of Horn clauses to approximate the original theory </a:t>
            </a:r>
          </a:p>
          <a:p>
            <a:r>
              <a:rPr lang="en-US" dirty="0" smtClean="0"/>
              <a:t>bound the set of models</a:t>
            </a:r>
            <a:endParaRPr lang="en-US" dirty="0"/>
          </a:p>
        </p:txBody>
      </p:sp>
      <p:sp>
        <p:nvSpPr>
          <p:cNvPr id="6" name="Double Wave 5"/>
          <p:cNvSpPr/>
          <p:nvPr/>
        </p:nvSpPr>
        <p:spPr>
          <a:xfrm rot="5400000">
            <a:off x="6267450" y="3943350"/>
            <a:ext cx="1371600" cy="2933700"/>
          </a:xfrm>
          <a:prstGeom prst="doubleWav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29300" y="4876800"/>
            <a:ext cx="243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model of original theory</a:t>
            </a:r>
            <a:endParaRPr lang="en-US" sz="2800" dirty="0"/>
          </a:p>
        </p:txBody>
      </p:sp>
      <p:sp>
        <p:nvSpPr>
          <p:cNvPr id="9" name="Moon 8"/>
          <p:cNvSpPr/>
          <p:nvPr/>
        </p:nvSpPr>
        <p:spPr>
          <a:xfrm rot="16200000">
            <a:off x="6885531" y="2618330"/>
            <a:ext cx="173539" cy="3886200"/>
          </a:xfrm>
          <a:prstGeom prst="mo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53100" y="4039513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upper bound</a:t>
            </a:r>
            <a:endParaRPr lang="en-US" sz="2800" dirty="0"/>
          </a:p>
        </p:txBody>
      </p:sp>
      <p:sp>
        <p:nvSpPr>
          <p:cNvPr id="11" name="Moon 10"/>
          <p:cNvSpPr/>
          <p:nvPr/>
        </p:nvSpPr>
        <p:spPr>
          <a:xfrm rot="16200000" flipH="1">
            <a:off x="6954055" y="4323548"/>
            <a:ext cx="188893" cy="3886200"/>
          </a:xfrm>
          <a:prstGeom prst="mo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43600" y="62484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lower bound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660032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Horn lower-bound and upper-bound</a:t>
            </a:r>
            <a:endParaRPr lang="en-US" dirty="0"/>
          </a:p>
        </p:txBody>
      </p:sp>
      <p:sp>
        <p:nvSpPr>
          <p:cNvPr id="6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447800"/>
            <a:ext cx="8229600" cy="5029200"/>
          </a:xfrm>
          <a:blipFill rotWithShape="1">
            <a:blip r:embed="rId2"/>
            <a:stretch>
              <a:fillRect l="-1630" t="-1091" b="-1455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281484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Horn Approximation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Example</a:t>
            </a:r>
            <a:r>
              <a:rPr lang="en-US" dirty="0" smtClean="0"/>
              <a:t>: non-Horn theory </a:t>
            </a:r>
          </a:p>
          <a:p>
            <a:pPr marL="457200" lvl="1" indent="0">
              <a:buNone/>
            </a:pPr>
            <a:r>
              <a:rPr lang="en-US" sz="3200" dirty="0" smtClean="0"/>
              <a:t>	</a:t>
            </a:r>
            <a:r>
              <a:rPr lang="el-GR" sz="3600" dirty="0" smtClean="0"/>
              <a:t>Σ </a:t>
            </a:r>
            <a:r>
              <a:rPr lang="en-US" sz="3600" dirty="0" smtClean="0"/>
              <a:t>= (</a:t>
            </a:r>
            <a:r>
              <a:rPr lang="pt-BR" sz="3600" dirty="0" smtClean="0"/>
              <a:t>~</a:t>
            </a:r>
            <a:r>
              <a:rPr lang="pt-BR" sz="3600" dirty="0"/>
              <a:t>p ∨ </a:t>
            </a:r>
            <a:r>
              <a:rPr lang="pt-BR" sz="3600" dirty="0" smtClean="0"/>
              <a:t>r) </a:t>
            </a:r>
            <a:r>
              <a:rPr lang="pt-BR" sz="3600" dirty="0"/>
              <a:t>∧</a:t>
            </a:r>
            <a:r>
              <a:rPr lang="pt-BR" sz="3600" dirty="0" smtClean="0"/>
              <a:t> (~</a:t>
            </a:r>
            <a:r>
              <a:rPr lang="pt-BR" sz="3600" dirty="0"/>
              <a:t>q ∨</a:t>
            </a:r>
            <a:r>
              <a:rPr lang="pt-BR" sz="3600" dirty="0" smtClean="0"/>
              <a:t> </a:t>
            </a:r>
            <a:r>
              <a:rPr lang="pt-BR" sz="3600" dirty="0"/>
              <a:t>r</a:t>
            </a:r>
            <a:r>
              <a:rPr lang="pt-BR" sz="3600" dirty="0" smtClean="0"/>
              <a:t>) ∧ (p ∨ q).</a:t>
            </a:r>
            <a:endParaRPr lang="pt-BR" sz="3200" dirty="0"/>
          </a:p>
          <a:p>
            <a:r>
              <a:rPr lang="en-US" dirty="0" smtClean="0"/>
              <a:t> (p </a:t>
            </a:r>
            <a:r>
              <a:rPr lang="pt-BR" dirty="0"/>
              <a:t>∧ </a:t>
            </a:r>
            <a:r>
              <a:rPr lang="en-US" dirty="0" smtClean="0"/>
              <a:t>q </a:t>
            </a:r>
            <a:r>
              <a:rPr lang="pt-BR" dirty="0"/>
              <a:t>∧ </a:t>
            </a:r>
            <a:r>
              <a:rPr lang="en-US" dirty="0" smtClean="0"/>
              <a:t>r</a:t>
            </a:r>
            <a:r>
              <a:rPr lang="en-US" dirty="0"/>
              <a:t>) </a:t>
            </a:r>
            <a:r>
              <a:rPr lang="en-US" dirty="0" smtClean="0"/>
              <a:t>⊨ (p</a:t>
            </a:r>
            <a:r>
              <a:rPr lang="en-US" dirty="0"/>
              <a:t> </a:t>
            </a:r>
            <a:r>
              <a:rPr lang="pt-BR" dirty="0"/>
              <a:t>∧ </a:t>
            </a:r>
            <a:r>
              <a:rPr lang="pt-BR" dirty="0" smtClean="0"/>
              <a:t>q</a:t>
            </a:r>
            <a:r>
              <a:rPr lang="en-US" dirty="0" smtClean="0"/>
              <a:t>) ⊨ </a:t>
            </a:r>
            <a:r>
              <a:rPr lang="el-GR" dirty="0" smtClean="0"/>
              <a:t>Σ</a:t>
            </a:r>
            <a:endParaRPr lang="en-US" dirty="0"/>
          </a:p>
          <a:p>
            <a:pPr lvl="1"/>
            <a:r>
              <a:rPr lang="en-US" dirty="0" smtClean="0"/>
              <a:t>Horn lower-bound</a:t>
            </a:r>
            <a:r>
              <a:rPr lang="en-US" dirty="0"/>
              <a:t>:  (p ∧ q ∧ 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GLBs: </a:t>
            </a:r>
            <a:r>
              <a:rPr lang="en-US" dirty="0"/>
              <a:t>p </a:t>
            </a:r>
            <a:r>
              <a:rPr lang="pt-BR" dirty="0" smtClean="0"/>
              <a:t>∧ </a:t>
            </a:r>
            <a:r>
              <a:rPr lang="en-US" dirty="0" smtClean="0"/>
              <a:t>r,  q </a:t>
            </a:r>
            <a:r>
              <a:rPr lang="pt-BR" dirty="0"/>
              <a:t>∧ </a:t>
            </a:r>
            <a:r>
              <a:rPr lang="pt-BR" dirty="0" smtClean="0"/>
              <a:t>r</a:t>
            </a:r>
          </a:p>
          <a:p>
            <a:r>
              <a:rPr lang="el-GR" dirty="0" smtClean="0"/>
              <a:t>Σ</a:t>
            </a:r>
            <a:r>
              <a:rPr lang="en-US" dirty="0" smtClean="0"/>
              <a:t> ⊨ r ⊨ ((~p </a:t>
            </a:r>
            <a:r>
              <a:rPr lang="pt-BR" dirty="0" smtClean="0"/>
              <a:t>∨ r</a:t>
            </a:r>
            <a:r>
              <a:rPr lang="en-US" dirty="0" smtClean="0"/>
              <a:t>) </a:t>
            </a:r>
            <a:r>
              <a:rPr lang="pt-BR" dirty="0"/>
              <a:t>∧ </a:t>
            </a:r>
            <a:r>
              <a:rPr lang="pt-BR" dirty="0" smtClean="0"/>
              <a:t>(~q ∨ r)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Horn upper-bound: (~p </a:t>
            </a:r>
            <a:r>
              <a:rPr lang="pt-BR" dirty="0" smtClean="0"/>
              <a:t>∨ r</a:t>
            </a:r>
            <a:r>
              <a:rPr lang="en-US" dirty="0" smtClean="0"/>
              <a:t>) </a:t>
            </a:r>
            <a:r>
              <a:rPr lang="pt-BR" dirty="0" smtClean="0"/>
              <a:t>∧ (~q</a:t>
            </a:r>
            <a:r>
              <a:rPr lang="en-US" dirty="0" smtClean="0"/>
              <a:t> </a:t>
            </a:r>
            <a:r>
              <a:rPr lang="pt-BR" dirty="0"/>
              <a:t>∨ </a:t>
            </a:r>
            <a:r>
              <a:rPr lang="pt-BR" dirty="0" smtClean="0"/>
              <a:t>r)</a:t>
            </a:r>
          </a:p>
          <a:p>
            <a:pPr lvl="1"/>
            <a:r>
              <a:rPr lang="pt-BR" dirty="0" smtClean="0"/>
              <a:t>LUB: 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35723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Bounds for Fast Inference</a:t>
            </a:r>
            <a:endParaRPr 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How to improve the efficiency of a knowledge representation system?</a:t>
                </a:r>
              </a:p>
              <a:p>
                <a:r>
                  <a:rPr lang="en-US" dirty="0" smtClean="0"/>
                  <a:t>E.g., suppose KB contains </a:t>
                </a:r>
                <a:r>
                  <a:rPr lang="el-GR" dirty="0" smtClean="0"/>
                  <a:t>Σ</a:t>
                </a:r>
                <a:r>
                  <a:rPr lang="en-US" dirty="0" smtClean="0"/>
                  <a:t>, </a:t>
                </a:r>
                <a:r>
                  <a:rPr lang="el-GR" dirty="0" smtClean="0"/>
                  <a:t>Σ </a:t>
                </a:r>
                <a:r>
                  <a:rPr lang="en-US" dirty="0" smtClean="0"/>
                  <a:t>⊨ 𝛼 ?</a:t>
                </a:r>
              </a:p>
              <a:p>
                <a:pPr lvl="1"/>
                <a:r>
                  <a:rPr lang="en-US" dirty="0" smtClean="0"/>
                  <a:t>generate the Horn approximations </a:t>
                </a:r>
                <a:r>
                  <a:rPr lang="el-GR" dirty="0" smtClean="0"/>
                  <a:t>Σ</a:t>
                </a:r>
                <a:r>
                  <a:rPr lang="en-US" baseline="-25000" dirty="0" err="1" smtClean="0"/>
                  <a:t>glb</a:t>
                </a:r>
                <a:r>
                  <a:rPr lang="en-US" baseline="-25000" dirty="0" smtClean="0"/>
                  <a:t> , </a:t>
                </a:r>
                <a:r>
                  <a:rPr lang="el-GR" dirty="0" smtClean="0"/>
                  <a:t>Σ</a:t>
                </a:r>
                <a:r>
                  <a:rPr lang="en-US" baseline="-25000" dirty="0" err="1" smtClean="0"/>
                  <a:t>lub</a:t>
                </a:r>
                <a:endParaRPr lang="en-US" baseline="-25000" dirty="0"/>
              </a:p>
              <a:p>
                <a:pPr lvl="1"/>
                <a:r>
                  <a:rPr lang="en-US" dirty="0" smtClean="0"/>
                  <a:t>if </a:t>
                </a:r>
                <a:r>
                  <a:rPr lang="el-GR" dirty="0" smtClean="0"/>
                  <a:t>Σ</a:t>
                </a:r>
                <a:r>
                  <a:rPr lang="en-US" baseline="-25000" dirty="0" err="1"/>
                  <a:t>lu</a:t>
                </a:r>
                <a:r>
                  <a:rPr lang="en-US" baseline="-25000" dirty="0" err="1" smtClean="0"/>
                  <a:t>b</a:t>
                </a:r>
                <a:r>
                  <a:rPr lang="en-US" baseline="-25000" dirty="0" smtClean="0"/>
                  <a:t/>
                </a:r>
                <a:r>
                  <a:rPr lang="en-US" dirty="0"/>
                  <a:t>⊨ 𝛼 </a:t>
                </a:r>
                <a:r>
                  <a:rPr lang="en-US" dirty="0" smtClean="0"/>
                  <a:t>=&gt; “yes, logically follows”</a:t>
                </a:r>
              </a:p>
              <a:p>
                <a:pPr lvl="1"/>
                <a:r>
                  <a:rPr lang="en-US" dirty="0" smtClean="0"/>
                  <a:t>if not </a:t>
                </a:r>
                <a:r>
                  <a:rPr lang="el-GR" dirty="0" smtClean="0"/>
                  <a:t>Σ</a:t>
                </a:r>
                <a:r>
                  <a:rPr lang="en-US" baseline="-25000" dirty="0" err="1" smtClean="0"/>
                  <a:t>glb</a:t>
                </a:r>
                <a:r>
                  <a:rPr lang="en-US" baseline="-25000" dirty="0" smtClean="0"/>
                  <a:t/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⊨</m:t>
                    </m:r>
                  </m:oMath>
                </a14:m>
                <a:r>
                  <a:rPr lang="en-US" dirty="0"/>
                  <a:t> 𝛼 =&gt;</a:t>
                </a:r>
                <a:r>
                  <a:rPr lang="en-US" dirty="0" smtClean="0"/>
                  <a:t>“no, does not logically </a:t>
                </a:r>
                <a:r>
                  <a:rPr lang="en-US" dirty="0"/>
                  <a:t>follows”</a:t>
                </a:r>
              </a:p>
              <a:p>
                <a:pPr lvl="1"/>
                <a:r>
                  <a:rPr lang="en-US" dirty="0" smtClean="0"/>
                  <a:t>answer certain queries in linear time</a:t>
                </a:r>
              </a:p>
              <a:p>
                <a:pPr lvl="1"/>
                <a:r>
                  <a:rPr lang="en-US" dirty="0" smtClean="0"/>
                  <a:t>what if no answer is obtained?</a:t>
                </a:r>
              </a:p>
              <a:p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  <a:blipFill rotWithShape="1">
                <a:blip r:embed="rId2"/>
                <a:stretch>
                  <a:fillRect l="-1630" t="-1652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6629400" y="3810000"/>
            <a:ext cx="2425700" cy="546100"/>
          </a:xfrm>
          <a:prstGeom prst="roundRect">
            <a:avLst>
              <a:gd name="adj" fmla="val 24419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rIns="7200" rtlCol="0" anchor="ctr">
            <a:noAutofit/>
          </a:bodyPr>
          <a:lstStyle/>
          <a:p>
            <a:pPr lvl="1"/>
            <a:r>
              <a:rPr lang="el-GR" sz="2800" dirty="0" smtClean="0"/>
              <a:t>Σ</a:t>
            </a:r>
            <a:r>
              <a:rPr lang="en-US" sz="2800" baseline="-25000" dirty="0" err="1" smtClean="0"/>
              <a:t>glb</a:t>
            </a:r>
            <a:r>
              <a:rPr lang="en-US" sz="2800" baseline="-25000" dirty="0" smtClean="0"/>
              <a:t> </a:t>
            </a:r>
            <a:r>
              <a:rPr lang="en-US" sz="2800" dirty="0"/>
              <a:t>⊨</a:t>
            </a:r>
            <a:r>
              <a:rPr lang="en-US" sz="2800" baseline="-25000" dirty="0"/>
              <a:t> </a:t>
            </a:r>
            <a:r>
              <a:rPr lang="el-GR" sz="2800" dirty="0"/>
              <a:t>Σ</a:t>
            </a:r>
            <a:r>
              <a:rPr lang="en-US" sz="2800" dirty="0"/>
              <a:t> ⊨ </a:t>
            </a:r>
            <a:r>
              <a:rPr lang="el-GR" sz="2800" dirty="0" smtClean="0"/>
              <a:t>Σ</a:t>
            </a:r>
            <a:r>
              <a:rPr lang="en-US" sz="2800" baseline="-25000" dirty="0" err="1"/>
              <a:t>l</a:t>
            </a:r>
            <a:r>
              <a:rPr lang="en-US" sz="2800" baseline="-25000" dirty="0" err="1" smtClean="0"/>
              <a:t>ub</a:t>
            </a:r>
            <a:endParaRPr lang="en-US" sz="2800" baseline="-25000" dirty="0"/>
          </a:p>
        </p:txBody>
      </p:sp>
    </p:spTree>
    <p:extLst>
      <p:ext uri="{BB962C8B-B14F-4D97-AF65-F5344CB8AC3E}">
        <p14:creationId xmlns="" xmlns:p14="http://schemas.microsoft.com/office/powerpoint/2010/main" val="1902144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Why are we doing this?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Problem:</a:t>
            </a:r>
          </a:p>
          <a:p>
            <a:pPr lvl="1"/>
            <a:r>
              <a:rPr lang="en-US" altLang="zh-CN" dirty="0" smtClean="0"/>
              <a:t>Classical reasoning service is still intractable in propositional case and </a:t>
            </a:r>
            <a:r>
              <a:rPr lang="en-US" altLang="zh-CN" dirty="0" err="1" smtClean="0"/>
              <a:t>undecidable</a:t>
            </a:r>
            <a:r>
              <a:rPr lang="en-US" altLang="zh-CN" dirty="0" smtClean="0"/>
              <a:t> in FOL.</a:t>
            </a:r>
          </a:p>
          <a:p>
            <a:pPr lvl="1"/>
            <a:r>
              <a:rPr lang="en-US" altLang="zh-CN" dirty="0" smtClean="0"/>
              <a:t>Semantically coherent yet computationally well-behaved reasoning service</a:t>
            </a:r>
          </a:p>
          <a:p>
            <a:pPr lvl="1"/>
            <a:r>
              <a:rPr lang="en-US" altLang="zh-CN" dirty="0" smtClean="0"/>
              <a:t>Two Extremes: logical entailment VS retrieval (augmented by some syntactic normalization)</a:t>
            </a:r>
          </a:p>
          <a:p>
            <a:pPr lvl="1"/>
            <a:r>
              <a:rPr lang="en-US" altLang="zh-CN" dirty="0" smtClean="0"/>
              <a:t>Controversy in between: semantically problematic VS structure failure</a:t>
            </a:r>
          </a:p>
          <a:p>
            <a:pPr lvl="1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 smtClean="0"/>
              <a:t>General Knowledge Compilation Framework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knowledge compilation system: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&lt;L, ⊨, L</a:t>
            </a:r>
            <a:r>
              <a:rPr lang="en-US" baseline="-25000" dirty="0" smtClean="0"/>
              <a:t>S</a:t>
            </a:r>
            <a:r>
              <a:rPr lang="en-US" dirty="0" smtClean="0"/>
              <a:t>, L</a:t>
            </a:r>
            <a:r>
              <a:rPr lang="en-US" baseline="-25000" dirty="0" smtClean="0"/>
              <a:t>T</a:t>
            </a:r>
            <a:r>
              <a:rPr lang="en-US" dirty="0" smtClean="0"/>
              <a:t>, L</a:t>
            </a:r>
            <a:r>
              <a:rPr lang="en-US" baseline="-25000" dirty="0" smtClean="0"/>
              <a:t>Q</a:t>
            </a:r>
            <a:r>
              <a:rPr lang="en-US" dirty="0" smtClean="0"/>
              <a:t>,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L</a:t>
            </a:r>
            <a:r>
              <a:rPr lang="en-US" dirty="0" smtClean="0"/>
              <a:t>,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U</a:t>
            </a:r>
            <a:r>
              <a:rPr lang="en-US" dirty="0" smtClean="0"/>
              <a:t>&gt;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dirty="0" smtClean="0"/>
              <a:t>: a formal language (propositional logic in Horn)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⊨</a:t>
            </a:r>
            <a:r>
              <a:rPr lang="en-US" dirty="0" smtClean="0"/>
              <a:t>: a consequence relation over sets of sentences in L (logical entailment, </a:t>
            </a:r>
            <a:r>
              <a:rPr lang="en-US" dirty="0" err="1" smtClean="0"/>
              <a:t>subsumption</a:t>
            </a:r>
            <a:r>
              <a:rPr lang="en-US" dirty="0" smtClean="0"/>
              <a:t>, etc.)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dirty="0" smtClean="0"/>
              <a:t>: “source” sublanguage (a general KB)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dirty="0" smtClean="0"/>
              <a:t>: “target” sublanguage (approximations to KB)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en-US" dirty="0" smtClean="0"/>
              <a:t>: “query” sublanguage</a:t>
            </a:r>
          </a:p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dirty="0" smtClean="0"/>
              <a:t>: map a theory to a sequence of lower-bound (the last element is GLB)</a:t>
            </a:r>
          </a:p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-US" dirty="0" smtClean="0"/>
              <a:t>: map </a:t>
            </a:r>
            <a:r>
              <a:rPr lang="en-US" dirty="0"/>
              <a:t>a theory to a sequence of </a:t>
            </a:r>
            <a:r>
              <a:rPr lang="en-US" dirty="0" smtClean="0"/>
              <a:t>upper-bound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23934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 smtClean="0"/>
              <a:t>General Knowledge Compilation Framework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/>
              <a:t>query </a:t>
            </a:r>
            <a:r>
              <a:rPr lang="en-US" dirty="0" smtClean="0"/>
              <a:t>𝛼 ∈ L</a:t>
            </a:r>
            <a:r>
              <a:rPr lang="en-US" baseline="-25000" dirty="0" smtClean="0"/>
              <a:t>Q</a:t>
            </a:r>
            <a:r>
              <a:rPr lang="en-US" dirty="0" smtClean="0"/>
              <a:t> after performing i compilation steps on the source theory </a:t>
            </a:r>
            <a:r>
              <a:rPr lang="el-GR" dirty="0" smtClean="0"/>
              <a:t>Σ</a:t>
            </a:r>
            <a:r>
              <a:rPr lang="en-US" dirty="0" smtClean="0"/>
              <a:t>.</a:t>
            </a:r>
          </a:p>
          <a:p>
            <a:r>
              <a:rPr lang="el-GR" dirty="0" smtClean="0"/>
              <a:t>Σ</a:t>
            </a:r>
            <a:r>
              <a:rPr lang="en-US" baseline="-25000" dirty="0" err="1" smtClean="0"/>
              <a:t>lb</a:t>
            </a:r>
            <a:r>
              <a:rPr lang="en-US" baseline="-25000" dirty="0"/>
              <a:t> </a:t>
            </a:r>
            <a:r>
              <a:rPr lang="en-US" baseline="-25000" dirty="0" smtClean="0"/>
              <a:t>:</a:t>
            </a:r>
            <a:r>
              <a:rPr lang="en-US" dirty="0" smtClean="0"/>
              <a:t> i-</a:t>
            </a:r>
            <a:r>
              <a:rPr lang="en-US" dirty="0" err="1" smtClean="0"/>
              <a:t>th</a:t>
            </a:r>
            <a:r>
              <a:rPr lang="en-US" dirty="0" smtClean="0"/>
              <a:t> element of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L</a:t>
            </a:r>
            <a:r>
              <a:rPr lang="en-US" dirty="0" smtClean="0"/>
              <a:t>(</a:t>
            </a:r>
            <a:r>
              <a:rPr lang="el-GR" dirty="0"/>
              <a:t>Σ</a:t>
            </a:r>
            <a:r>
              <a:rPr lang="en-US" dirty="0" smtClean="0"/>
              <a:t>)</a:t>
            </a:r>
          </a:p>
          <a:p>
            <a:r>
              <a:rPr lang="el-GR" dirty="0" smtClean="0"/>
              <a:t>Σ</a:t>
            </a:r>
            <a:r>
              <a:rPr lang="en-US" baseline="-25000" dirty="0" err="1" smtClean="0"/>
              <a:t>ub</a:t>
            </a:r>
            <a:r>
              <a:rPr lang="en-US" baseline="-25000" dirty="0" smtClean="0"/>
              <a:t>:</a:t>
            </a:r>
            <a:r>
              <a:rPr lang="en-US" dirty="0" smtClean="0"/>
              <a:t> </a:t>
            </a:r>
            <a:r>
              <a:rPr lang="en-US" dirty="0"/>
              <a:t>i-</a:t>
            </a:r>
            <a:r>
              <a:rPr lang="en-US" dirty="0" err="1"/>
              <a:t>th</a:t>
            </a:r>
            <a:r>
              <a:rPr lang="en-US" dirty="0"/>
              <a:t> element of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U</a:t>
            </a:r>
            <a:r>
              <a:rPr lang="en-US" dirty="0" smtClean="0"/>
              <a:t>(</a:t>
            </a:r>
            <a:r>
              <a:rPr lang="el-GR" dirty="0"/>
              <a:t>Σ</a:t>
            </a:r>
            <a:r>
              <a:rPr lang="en-US" dirty="0" smtClean="0"/>
              <a:t>)</a:t>
            </a:r>
          </a:p>
          <a:p>
            <a:r>
              <a:rPr lang="en-US" dirty="0" smtClean="0"/>
              <a:t>if not </a:t>
            </a:r>
            <a:r>
              <a:rPr lang="el-GR" dirty="0" smtClean="0"/>
              <a:t>Σ</a:t>
            </a:r>
            <a:r>
              <a:rPr lang="en-US" baseline="-25000" dirty="0" err="1" smtClean="0"/>
              <a:t>lb</a:t>
            </a:r>
            <a:r>
              <a:rPr lang="en-US" baseline="-25000" dirty="0" smtClean="0"/>
              <a:t> </a:t>
            </a:r>
            <a:r>
              <a:rPr lang="en-US" dirty="0"/>
              <a:t>⊨ </a:t>
            </a:r>
            <a:r>
              <a:rPr lang="en-US" dirty="0" smtClean="0"/>
              <a:t>𝛼 </a:t>
            </a:r>
            <a:r>
              <a:rPr lang="en-US" dirty="0"/>
              <a:t>=&gt; “</a:t>
            </a:r>
            <a:r>
              <a:rPr lang="en-US" dirty="0" smtClean="0"/>
              <a:t>no”,</a:t>
            </a:r>
          </a:p>
          <a:p>
            <a:r>
              <a:rPr lang="en-US" dirty="0" smtClean="0"/>
              <a:t>if </a:t>
            </a:r>
            <a:r>
              <a:rPr lang="el-GR" dirty="0" smtClean="0"/>
              <a:t>Σ</a:t>
            </a:r>
            <a:r>
              <a:rPr lang="en-US" baseline="-25000" dirty="0" err="1" smtClean="0"/>
              <a:t>ub</a:t>
            </a:r>
            <a:r>
              <a:rPr lang="en-US" baseline="-25000" dirty="0"/>
              <a:t> </a:t>
            </a:r>
            <a:r>
              <a:rPr lang="en-US" dirty="0"/>
              <a:t>⊨ </a:t>
            </a:r>
            <a:r>
              <a:rPr lang="en-US" dirty="0" smtClean="0"/>
              <a:t>𝛼 =&gt; “yes”,</a:t>
            </a:r>
          </a:p>
          <a:p>
            <a:r>
              <a:rPr lang="en-US" dirty="0" smtClean="0"/>
              <a:t>otherwise, “unknown”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43367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Other Instances of Knowledge Compilation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generalizations of Horn clauses</a:t>
            </a:r>
          </a:p>
          <a:p>
            <a:r>
              <a:rPr lang="en-US" dirty="0" smtClean="0"/>
              <a:t>first-order theories</a:t>
            </a:r>
          </a:p>
          <a:p>
            <a:r>
              <a:rPr lang="en-US" dirty="0" smtClean="0"/>
              <a:t>logic programs</a:t>
            </a:r>
          </a:p>
          <a:p>
            <a:r>
              <a:rPr lang="en-US" dirty="0" smtClean="0"/>
              <a:t>terminological logics</a:t>
            </a:r>
          </a:p>
          <a:p>
            <a:r>
              <a:rPr lang="en-US" dirty="0" smtClean="0"/>
              <a:t>Refer the paper for details.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92399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Idea of “Logic of Belief”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Instead of considering what the service must draw in terms of inference</a:t>
            </a:r>
          </a:p>
          <a:p>
            <a:r>
              <a:rPr lang="en-US" altLang="zh-CN" dirty="0" smtClean="0"/>
              <a:t>Considering the beliefs of the system overall, and what properties the set of beliefs must satisfy.</a:t>
            </a:r>
          </a:p>
          <a:p>
            <a:pPr lvl="1"/>
            <a:r>
              <a:rPr lang="en-US" altLang="zh-CN" dirty="0" smtClean="0"/>
              <a:t>Theoretical framework for analyzing these properties: </a:t>
            </a:r>
            <a:r>
              <a:rPr lang="en-US" altLang="zh-CN" i="1" dirty="0" smtClean="0"/>
              <a:t>B</a:t>
            </a:r>
            <a:r>
              <a:rPr lang="el-GR" altLang="zh-CN" sz="2000" i="1" dirty="0" smtClean="0"/>
              <a:t>Φ</a:t>
            </a:r>
            <a:r>
              <a:rPr lang="en-US" altLang="zh-CN" i="1" dirty="0" smtClean="0"/>
              <a:t> </a:t>
            </a:r>
          </a:p>
          <a:p>
            <a:pPr lvl="1"/>
            <a:r>
              <a:rPr lang="en-US" altLang="zh-CN" dirty="0" smtClean="0"/>
              <a:t>Well defined semantics</a:t>
            </a:r>
          </a:p>
          <a:p>
            <a:pPr lvl="2"/>
            <a:r>
              <a:rPr lang="en-US" altLang="zh-CN" dirty="0" smtClean="0"/>
              <a:t>When a sentence is true;</a:t>
            </a:r>
          </a:p>
          <a:p>
            <a:pPr lvl="2"/>
            <a:r>
              <a:rPr lang="en-US" altLang="zh-CN" dirty="0" smtClean="0"/>
              <a:t>What follows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Disjunctions Reconsidered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Two major applications:</a:t>
            </a:r>
          </a:p>
          <a:p>
            <a:pPr lvl="1"/>
            <a:r>
              <a:rPr lang="en-US" altLang="zh-CN" dirty="0" smtClean="0"/>
              <a:t>Rules as in Horn clauses;</a:t>
            </a:r>
          </a:p>
          <a:p>
            <a:pPr lvl="1"/>
            <a:r>
              <a:rPr lang="en-US" altLang="zh-CN" dirty="0" smtClean="0"/>
              <a:t>Incomplete knowledge(computational problem)</a:t>
            </a:r>
          </a:p>
          <a:p>
            <a:pPr lvl="2"/>
            <a:r>
              <a:rPr lang="en-US" altLang="zh-CN" dirty="0" smtClean="0"/>
              <a:t>How to deal with it in a controlled way?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Subjective logic(SL)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altLang="zh-CN" dirty="0" err="1" smtClean="0"/>
              <a:t>B</a:t>
            </a:r>
            <a:r>
              <a:rPr lang="en-US" altLang="zh-CN" baseline="-25000" dirty="0" err="1" smtClean="0"/>
              <a:t>k</a:t>
            </a:r>
            <a:r>
              <a:rPr lang="el-GR" altLang="zh-CN" i="1" dirty="0" smtClean="0"/>
              <a:t> Φ</a:t>
            </a:r>
            <a:endParaRPr lang="en-US" altLang="zh-CN" i="1" dirty="0" smtClean="0"/>
          </a:p>
          <a:p>
            <a:pPr lvl="1"/>
            <a:r>
              <a:rPr lang="en-US" altLang="zh-CN" i="1" dirty="0" smtClean="0"/>
              <a:t>Belief operators</a:t>
            </a:r>
          </a:p>
          <a:p>
            <a:pPr lvl="1"/>
            <a:r>
              <a:rPr lang="en-US" altLang="zh-CN" i="1" dirty="0" smtClean="0"/>
              <a:t>Belief level: how much case splitting is tolerated in deriving implicit beliefs. How much resources are required to determine what is an implicit belief at that level</a:t>
            </a:r>
            <a:endParaRPr lang="en-US" altLang="zh-CN" dirty="0" smtClean="0"/>
          </a:p>
          <a:p>
            <a:pPr lvl="1"/>
            <a:r>
              <a:rPr lang="en-US" altLang="zh-CN" i="1" dirty="0" smtClean="0"/>
              <a:t>Each belief operator will be closed under various forms of obvious reasoning like unit propagation, case splitting, </a:t>
            </a:r>
            <a:r>
              <a:rPr lang="en-US" altLang="zh-CN" i="1" dirty="0" err="1" smtClean="0"/>
              <a:t>subsumption</a:t>
            </a:r>
            <a:r>
              <a:rPr lang="en-US" altLang="zh-CN" i="1" dirty="0" smtClean="0"/>
              <a:t>…</a:t>
            </a:r>
          </a:p>
          <a:p>
            <a:pPr lvl="2"/>
            <a:r>
              <a:rPr lang="en-US" altLang="zh-CN" dirty="0" err="1" smtClean="0"/>
              <a:t>B</a:t>
            </a:r>
            <a:r>
              <a:rPr lang="en-US" altLang="zh-CN" baseline="-25000" dirty="0" err="1" smtClean="0"/>
              <a:t>k</a:t>
            </a:r>
            <a:r>
              <a:rPr lang="el-GR" altLang="zh-CN" i="1" dirty="0" smtClean="0"/>
              <a:t> φ</a:t>
            </a:r>
            <a:r>
              <a:rPr lang="en-US" altLang="zh-CN" i="1" dirty="0" smtClean="0"/>
              <a:t>  =&gt; </a:t>
            </a:r>
            <a:r>
              <a:rPr lang="en-US" altLang="zh-CN" dirty="0" err="1" smtClean="0"/>
              <a:t>B</a:t>
            </a:r>
            <a:r>
              <a:rPr lang="en-US" altLang="zh-CN" baseline="-25000" dirty="0" err="1" smtClean="0"/>
              <a:t>k</a:t>
            </a:r>
            <a:r>
              <a:rPr lang="el-GR" altLang="zh-CN" i="1" dirty="0" smtClean="0"/>
              <a:t> </a:t>
            </a:r>
            <a:r>
              <a:rPr lang="en-US" altLang="zh-CN" i="1" dirty="0" smtClean="0"/>
              <a:t>(</a:t>
            </a:r>
            <a:r>
              <a:rPr lang="el-GR" altLang="zh-CN" i="1" dirty="0" smtClean="0"/>
              <a:t>φ</a:t>
            </a:r>
            <a:r>
              <a:rPr lang="en-US" altLang="zh-CN" i="1" dirty="0" smtClean="0"/>
              <a:t> or </a:t>
            </a:r>
            <a:r>
              <a:rPr lang="el-GR" altLang="zh-CN" i="1" dirty="0" smtClean="0"/>
              <a:t>ψ</a:t>
            </a:r>
            <a:r>
              <a:rPr lang="en-US" altLang="zh-CN" i="1" dirty="0" smtClean="0"/>
              <a:t>)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657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Syntax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CN" dirty="0" smtClean="0"/>
              <a:t>The language SL is a first-order logic with equality whose atomic formulas are belief atoms of the form </a:t>
            </a:r>
            <a:r>
              <a:rPr lang="en-US" altLang="zh-CN" i="1" dirty="0" err="1" smtClean="0"/>
              <a:t>B</a:t>
            </a:r>
            <a:r>
              <a:rPr lang="en-US" altLang="zh-CN" i="1" baseline="-25000" dirty="0" err="1" smtClean="0"/>
              <a:t>k</a:t>
            </a:r>
            <a:r>
              <a:rPr lang="el-GR" altLang="zh-CN" i="1" dirty="0" smtClean="0"/>
              <a:t>Φ</a:t>
            </a:r>
            <a:r>
              <a:rPr lang="en-US" altLang="zh-CN" i="1" dirty="0" smtClean="0"/>
              <a:t> </a:t>
            </a:r>
          </a:p>
          <a:p>
            <a:r>
              <a:rPr lang="en-US" altLang="zh-CN" dirty="0" smtClean="0"/>
              <a:t>Say L is the standard first order logic, SL is the least set of expressions such that: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In short, the formulas of SL are such that all predicates other than equality must occur within a modal operator.</a:t>
            </a:r>
            <a:endParaRPr lang="en-US" altLang="zh-CN" dirty="0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7500" t="44000" r="8125" b="36000"/>
          <a:stretch>
            <a:fillRect/>
          </a:stretch>
        </p:blipFill>
        <p:spPr bwMode="auto">
          <a:xfrm>
            <a:off x="1219200" y="3200400"/>
            <a:ext cx="6400800" cy="180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Semantics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Sentences of SL are interpreted via a setup, which is a set of non-empty ground clauses and specifies which sentences of L are believed and which sentences of SL are true.</a:t>
            </a:r>
          </a:p>
          <a:p>
            <a:r>
              <a:rPr lang="en-US" altLang="zh-CN" dirty="0" smtClean="0"/>
              <a:t>UP(s) : closure of s under unit propagation</a:t>
            </a:r>
          </a:p>
          <a:p>
            <a:r>
              <a:rPr lang="en-US" altLang="zh-CN" dirty="0" smtClean="0"/>
              <a:t>VP(s):  the set {c| c is a ground clause and there exists c’ from UP(s) such that c’ is a subset of c}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Semantics 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(</a:t>
            </a:r>
            <a:r>
              <a:rPr lang="en-US" altLang="zh-CN" dirty="0" err="1" smtClean="0"/>
              <a:t>B</a:t>
            </a:r>
            <a:r>
              <a:rPr lang="en-US" altLang="zh-CN" baseline="-25000" dirty="0" err="1" smtClean="0"/>
              <a:t>k</a:t>
            </a:r>
            <a:r>
              <a:rPr lang="el-GR" altLang="zh-CN" i="1" dirty="0" smtClean="0"/>
              <a:t> φ</a:t>
            </a:r>
            <a:r>
              <a:rPr lang="en-US" altLang="zh-CN" dirty="0" smtClean="0"/>
              <a:t>)↓ denotes the SL formula resulting from pushing the belief operator into </a:t>
            </a:r>
            <a:r>
              <a:rPr lang="el-GR" altLang="zh-CN" i="1" dirty="0" smtClean="0"/>
              <a:t>φ</a:t>
            </a:r>
            <a:r>
              <a:rPr lang="en-US" altLang="zh-CN" i="1" dirty="0" smtClean="0"/>
              <a:t>.</a:t>
            </a:r>
            <a:endParaRPr lang="zh-CN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38125" t="27000" r="19375" b="23000"/>
          <a:stretch>
            <a:fillRect/>
          </a:stretch>
        </p:blipFill>
        <p:spPr bwMode="auto">
          <a:xfrm>
            <a:off x="914400" y="2819400"/>
            <a:ext cx="5181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Semantics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Define truth in SL. Let s be a setup.</a:t>
            </a:r>
          </a:p>
          <a:p>
            <a:pPr lvl="1"/>
            <a:r>
              <a:rPr lang="en-US" altLang="zh-CN" dirty="0" smtClean="0"/>
              <a:t>s|=(d=d’) </a:t>
            </a:r>
            <a:r>
              <a:rPr lang="en-US" altLang="zh-CN" dirty="0" err="1" smtClean="0"/>
              <a:t>iff</a:t>
            </a:r>
            <a:r>
              <a:rPr lang="en-US" altLang="zh-CN" dirty="0" smtClean="0"/>
              <a:t> d and d’ are the same constant;</a:t>
            </a:r>
          </a:p>
          <a:p>
            <a:pPr lvl="1"/>
            <a:r>
              <a:rPr lang="en-US" altLang="zh-CN" dirty="0" smtClean="0"/>
              <a:t>s|=~a </a:t>
            </a:r>
            <a:r>
              <a:rPr lang="en-US" altLang="zh-CN" dirty="0" err="1" smtClean="0"/>
              <a:t>iff</a:t>
            </a:r>
            <a:r>
              <a:rPr lang="en-US" altLang="zh-CN" dirty="0" smtClean="0"/>
              <a:t> s|=/= a;</a:t>
            </a:r>
          </a:p>
          <a:p>
            <a:pPr lvl="1"/>
            <a:r>
              <a:rPr lang="en-US" altLang="zh-CN" dirty="0" smtClean="0"/>
              <a:t>s|=(a or b) </a:t>
            </a:r>
            <a:r>
              <a:rPr lang="en-US" altLang="zh-CN" dirty="0" err="1" smtClean="0"/>
              <a:t>iff</a:t>
            </a:r>
            <a:r>
              <a:rPr lang="en-US" altLang="zh-CN" dirty="0" smtClean="0"/>
              <a:t> s|= a or s|=b;</a:t>
            </a:r>
          </a:p>
          <a:p>
            <a:pPr lvl="1"/>
            <a:r>
              <a:rPr lang="en-US" altLang="zh-CN" dirty="0" smtClean="0"/>
              <a:t>s|= </a:t>
            </a:r>
            <a:r>
              <a:rPr lang="en-US" altLang="zh-CN" dirty="0" err="1" smtClean="0"/>
              <a:t>Ex.a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iff</a:t>
            </a:r>
            <a:r>
              <a:rPr lang="en-US" altLang="zh-CN" dirty="0" smtClean="0"/>
              <a:t> for some constant d, s|=</a:t>
            </a:r>
            <a:r>
              <a:rPr lang="en-US" altLang="zh-CN" dirty="0" err="1" smtClean="0"/>
              <a:t>a</a:t>
            </a:r>
            <a:r>
              <a:rPr lang="en-US" altLang="zh-CN" baseline="30000" dirty="0" err="1" smtClean="0"/>
              <a:t>x</a:t>
            </a:r>
            <a:r>
              <a:rPr lang="en-US" altLang="zh-CN" baseline="-25000" dirty="0" err="1" smtClean="0"/>
              <a:t>d</a:t>
            </a:r>
            <a:endParaRPr lang="en-US" altLang="zh-CN" baseline="-25000" dirty="0" smtClean="0"/>
          </a:p>
          <a:p>
            <a:pPr lvl="1"/>
            <a:r>
              <a:rPr lang="en-US" altLang="zh-CN" dirty="0" smtClean="0"/>
              <a:t>S|= </a:t>
            </a:r>
            <a:r>
              <a:rPr lang="en-US" altLang="zh-CN" dirty="0" err="1" smtClean="0"/>
              <a:t>B</a:t>
            </a:r>
            <a:r>
              <a:rPr lang="en-US" altLang="zh-CN" baseline="-25000" dirty="0" err="1" smtClean="0"/>
              <a:t>k</a:t>
            </a:r>
            <a:r>
              <a:rPr lang="el-GR" altLang="zh-CN" i="1" dirty="0" smtClean="0"/>
              <a:t> φ</a:t>
            </a:r>
            <a:r>
              <a:rPr lang="en-US" altLang="zh-CN" i="1" dirty="0" smtClean="0"/>
              <a:t> </a:t>
            </a:r>
            <a:r>
              <a:rPr lang="en-US" altLang="zh-CN" dirty="0" err="1" smtClean="0"/>
              <a:t>iff</a:t>
            </a:r>
            <a:r>
              <a:rPr lang="en-US" altLang="zh-CN" dirty="0" smtClean="0"/>
              <a:t> one of the following holds:</a:t>
            </a:r>
          </a:p>
          <a:p>
            <a:pPr lvl="2"/>
            <a:r>
              <a:rPr lang="en-US" altLang="zh-CN" dirty="0" smtClean="0"/>
              <a:t>Subsume: k=0, </a:t>
            </a:r>
            <a:r>
              <a:rPr lang="el-GR" altLang="zh-CN" i="1" dirty="0" smtClean="0"/>
              <a:t>φ</a:t>
            </a:r>
            <a:r>
              <a:rPr lang="en-US" altLang="zh-CN" i="1" dirty="0" smtClean="0"/>
              <a:t> </a:t>
            </a:r>
            <a:r>
              <a:rPr lang="en-US" altLang="zh-CN" dirty="0" smtClean="0"/>
              <a:t>is a clause c and c </a:t>
            </a:r>
            <a:r>
              <a:rPr lang="el-GR" altLang="zh-CN" dirty="0" smtClean="0"/>
              <a:t>ϵ</a:t>
            </a:r>
            <a:r>
              <a:rPr lang="en-US" altLang="zh-CN" dirty="0" smtClean="0"/>
              <a:t> UP(s)</a:t>
            </a:r>
          </a:p>
          <a:p>
            <a:pPr lvl="2"/>
            <a:r>
              <a:rPr lang="en-US" altLang="zh-CN" dirty="0" smtClean="0"/>
              <a:t>Reduce: </a:t>
            </a:r>
            <a:r>
              <a:rPr lang="el-GR" altLang="zh-CN" i="1" dirty="0" smtClean="0"/>
              <a:t>φ</a:t>
            </a:r>
            <a:r>
              <a:rPr lang="en-US" altLang="zh-CN" i="1" dirty="0" smtClean="0"/>
              <a:t> </a:t>
            </a:r>
            <a:r>
              <a:rPr lang="en-US" altLang="zh-CN" dirty="0" smtClean="0"/>
              <a:t>is not a clause and s|=(</a:t>
            </a:r>
            <a:r>
              <a:rPr lang="en-US" altLang="zh-CN" i="1" dirty="0" err="1" smtClean="0"/>
              <a:t>B</a:t>
            </a:r>
            <a:r>
              <a:rPr lang="en-US" altLang="zh-CN" i="1" baseline="-25000" dirty="0" err="1" smtClean="0"/>
              <a:t>k</a:t>
            </a:r>
            <a:r>
              <a:rPr lang="el-GR" altLang="zh-CN" i="1" dirty="0" smtClean="0"/>
              <a:t> φ</a:t>
            </a:r>
            <a:r>
              <a:rPr lang="en-US" altLang="zh-CN" dirty="0" smtClean="0"/>
              <a:t>) ↓</a:t>
            </a:r>
          </a:p>
          <a:p>
            <a:pPr lvl="2"/>
            <a:r>
              <a:rPr lang="en-US" altLang="zh-CN" dirty="0" smtClean="0"/>
              <a:t>Split: k&gt;0 and there is some </a:t>
            </a:r>
            <a:r>
              <a:rPr lang="en-US" altLang="zh-CN" i="1" dirty="0" smtClean="0"/>
              <a:t>c </a:t>
            </a:r>
            <a:r>
              <a:rPr lang="el-GR" altLang="zh-CN" i="1" dirty="0" smtClean="0"/>
              <a:t>ϵ</a:t>
            </a:r>
            <a:r>
              <a:rPr lang="en-US" altLang="zh-CN" i="1" dirty="0" smtClean="0"/>
              <a:t> </a:t>
            </a:r>
            <a:r>
              <a:rPr lang="en-US" altLang="zh-CN" dirty="0" smtClean="0"/>
              <a:t>s such that for all q </a:t>
            </a:r>
            <a:r>
              <a:rPr lang="el-GR" altLang="zh-CN" i="1" dirty="0" smtClean="0"/>
              <a:t>ϵ</a:t>
            </a:r>
            <a:r>
              <a:rPr lang="en-US" altLang="zh-CN" i="1" dirty="0" smtClean="0"/>
              <a:t> c,</a:t>
            </a:r>
            <a:br>
              <a:rPr lang="en-US" altLang="zh-CN" i="1" dirty="0" smtClean="0"/>
            </a:br>
            <a:r>
              <a:rPr lang="en-US" altLang="zh-CN" dirty="0" smtClean="0"/>
              <a:t>s U {q} |</a:t>
            </a:r>
            <a:r>
              <a:rPr lang="en-US" altLang="zh-CN" i="1" dirty="0" smtClean="0"/>
              <a:t>= B</a:t>
            </a:r>
            <a:r>
              <a:rPr lang="en-US" altLang="zh-CN" i="1" baseline="-25000" dirty="0" smtClean="0"/>
              <a:t>k-1</a:t>
            </a:r>
            <a:r>
              <a:rPr lang="el-GR" altLang="zh-CN" i="1" dirty="0" smtClean="0"/>
              <a:t> φ</a:t>
            </a:r>
            <a:endParaRPr lang="en-US" altLang="zh-CN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479</TotalTime>
  <Words>862</Words>
  <Application>Microsoft Office PowerPoint</Application>
  <PresentationFormat>全屏显示(4:3)</PresentationFormat>
  <Paragraphs>129</Paragraphs>
  <Slides>22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Office 主题</vt:lpstr>
      <vt:lpstr>Limited Belief for Reasoning with Disjunctive Information</vt:lpstr>
      <vt:lpstr>Why are we doing this?</vt:lpstr>
      <vt:lpstr>Idea of “Logic of Belief”</vt:lpstr>
      <vt:lpstr>Disjunctions Reconsidered</vt:lpstr>
      <vt:lpstr>Subjective logic(SL)</vt:lpstr>
      <vt:lpstr>Syntax</vt:lpstr>
      <vt:lpstr>Semantics</vt:lpstr>
      <vt:lpstr>Semantics </vt:lpstr>
      <vt:lpstr>Semantics</vt:lpstr>
      <vt:lpstr>Example</vt:lpstr>
      <vt:lpstr>Query Evaluation Problem on SL</vt:lpstr>
      <vt:lpstr>Example</vt:lpstr>
      <vt:lpstr>Approximate Inference </vt:lpstr>
      <vt:lpstr>Problems in Knowledge Representation System</vt:lpstr>
      <vt:lpstr>Approximating General Propositional Theories by Horn Theories </vt:lpstr>
      <vt:lpstr>Approximating General Propositional Theories by Horn Theories  (cont.)</vt:lpstr>
      <vt:lpstr>Horn lower-bound and upper-bound</vt:lpstr>
      <vt:lpstr>Horn Approximation</vt:lpstr>
      <vt:lpstr>Using Bounds for Fast Inference</vt:lpstr>
      <vt:lpstr>General Knowledge Compilation Framework</vt:lpstr>
      <vt:lpstr>General Knowledge Compilation Framework</vt:lpstr>
      <vt:lpstr>Other Instances of Knowledge Compilation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Limited Belief for Reasoning with Disjunctive Information</dc:title>
  <dc:creator>Shuo Mao</dc:creator>
  <cp:lastModifiedBy>Ray</cp:lastModifiedBy>
  <cp:revision>57</cp:revision>
  <dcterms:created xsi:type="dcterms:W3CDTF">2006-08-16T00:00:00Z</dcterms:created>
  <dcterms:modified xsi:type="dcterms:W3CDTF">2010-11-18T15:37:22Z</dcterms:modified>
</cp:coreProperties>
</file>