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Default Extension="pdf" ContentType="application/pdf"/>
  <Override PartName="/ppt/slideLayouts/slideLayout13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1" r:id="rId2"/>
  </p:sldMasterIdLst>
  <p:notesMasterIdLst>
    <p:notesMasterId r:id="rId47"/>
  </p:notesMasterIdLst>
  <p:sldIdLst>
    <p:sldId id="256" r:id="rId3"/>
    <p:sldId id="447" r:id="rId4"/>
    <p:sldId id="448" r:id="rId5"/>
    <p:sldId id="449" r:id="rId6"/>
    <p:sldId id="450" r:id="rId7"/>
    <p:sldId id="461" r:id="rId8"/>
    <p:sldId id="464" r:id="rId9"/>
    <p:sldId id="451" r:id="rId10"/>
    <p:sldId id="452" r:id="rId11"/>
    <p:sldId id="465" r:id="rId12"/>
    <p:sldId id="469" r:id="rId13"/>
    <p:sldId id="466" r:id="rId14"/>
    <p:sldId id="453" r:id="rId15"/>
    <p:sldId id="462" r:id="rId16"/>
    <p:sldId id="468" r:id="rId17"/>
    <p:sldId id="463" r:id="rId18"/>
    <p:sldId id="467" r:id="rId19"/>
    <p:sldId id="470" r:id="rId20"/>
    <p:sldId id="455" r:id="rId21"/>
    <p:sldId id="456" r:id="rId22"/>
    <p:sldId id="457" r:id="rId23"/>
    <p:sldId id="458" r:id="rId24"/>
    <p:sldId id="459" r:id="rId25"/>
    <p:sldId id="460" r:id="rId26"/>
    <p:sldId id="480" r:id="rId27"/>
    <p:sldId id="481" r:id="rId28"/>
    <p:sldId id="472" r:id="rId29"/>
    <p:sldId id="473" r:id="rId30"/>
    <p:sldId id="474" r:id="rId31"/>
    <p:sldId id="475" r:id="rId32"/>
    <p:sldId id="476" r:id="rId33"/>
    <p:sldId id="477" r:id="rId34"/>
    <p:sldId id="482" r:id="rId35"/>
    <p:sldId id="479" r:id="rId36"/>
    <p:sldId id="483" r:id="rId37"/>
    <p:sldId id="484" r:id="rId38"/>
    <p:sldId id="485" r:id="rId39"/>
    <p:sldId id="486" r:id="rId40"/>
    <p:sldId id="487" r:id="rId41"/>
    <p:sldId id="488" r:id="rId42"/>
    <p:sldId id="489" r:id="rId43"/>
    <p:sldId id="490" r:id="rId44"/>
    <p:sldId id="491" r:id="rId45"/>
    <p:sldId id="492" r:id="rId4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242E59D7-0CBE-9F46-A1D9-48690D21D3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33535-C127-0B49-86AD-E85194CC466C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56CB9-CF78-4A45-A9B8-8C1527275BAE}" type="slidenum">
              <a:rPr lang="en-US"/>
              <a:pPr/>
              <a:t>15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3963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8A902-34F1-2A42-B256-4373F06EF7A0}" type="slidenum">
              <a:rPr lang="en-US"/>
              <a:pPr/>
              <a:t>19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9ECCA-9653-4A4E-A709-96671B7AA809}" type="slidenum">
              <a:rPr lang="en-US"/>
              <a:pPr/>
              <a:t>20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3999D-58F5-9D4E-B7C5-BE817726ED0E}" type="slidenum">
              <a:rPr lang="en-US"/>
              <a:pPr/>
              <a:t>21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36358-7AB2-6346-95DD-0D917DDB9E4D}" type="slidenum">
              <a:rPr lang="en-US"/>
              <a:pPr/>
              <a:t>22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0563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A221E-9097-7A4E-957E-1A231009636C}" type="slidenum">
              <a:rPr lang="en-US"/>
              <a:pPr/>
              <a:t>23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D49F9-D512-2142-B850-21C2081B464A}" type="slidenum">
              <a:rPr lang="en-US"/>
              <a:pPr/>
              <a:t>24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61132-8470-6F41-8EDF-9DA28E023CAF}" type="slidenum">
              <a:rPr lang="en-US"/>
              <a:pPr/>
              <a:t>27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40A3A-8DF4-524B-AC70-BD0277D9D900}" type="slidenum">
              <a:rPr lang="en-US"/>
              <a:pPr/>
              <a:t>28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61715-7C9E-864F-B20C-942F5399036D}" type="slidenum">
              <a:rPr lang="en-US"/>
              <a:pPr/>
              <a:t>29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F0387-394F-3F41-89C8-BC5027D06AC6}" type="slidenum">
              <a:rPr lang="en-US"/>
              <a:pPr/>
              <a:t>2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0563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33127-CEAC-914B-ACFF-69A71F75404D}" type="slidenum">
              <a:rPr lang="en-US"/>
              <a:pPr/>
              <a:t>30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69ECB-7196-5D4E-AF4F-70F712FCE781}" type="slidenum">
              <a:rPr lang="en-US"/>
              <a:pPr/>
              <a:t>31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11E24-B6A0-A849-A263-07F829E8AAE6}" type="slidenum">
              <a:rPr lang="en-US"/>
              <a:pPr/>
              <a:t>32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DD553-BB6E-2346-906A-08AE08D028C7}" type="slidenum">
              <a:rPr lang="en-US">
                <a:solidFill>
                  <a:srgbClr val="0000FF"/>
                </a:solidFill>
              </a:rPr>
              <a:pPr/>
              <a:t>36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0256" y="807568"/>
            <a:ext cx="4157488" cy="3186019"/>
          </a:xfrm>
          <a:ln cap="flat"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42847"/>
            <a:ext cx="5029819" cy="4115274"/>
          </a:xfrm>
          <a:ln/>
        </p:spPr>
        <p:txBody>
          <a:bodyPr lIns="92348" tIns="46175" rIns="92348" bIns="461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78B9A-1434-2947-8681-E08E43E47955}" type="slidenum">
              <a:rPr lang="en-US">
                <a:solidFill>
                  <a:srgbClr val="0000FF"/>
                </a:solidFill>
              </a:rPr>
              <a:pPr/>
              <a:t>37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228" y="692201"/>
            <a:ext cx="4459093" cy="3416752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42847"/>
            <a:ext cx="5029819" cy="41152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35AF6-2AE1-1541-8E24-C26A9350ED67}" type="slidenum">
              <a:rPr lang="en-US">
                <a:solidFill>
                  <a:srgbClr val="0000FF"/>
                </a:solidFill>
              </a:rPr>
              <a:pPr/>
              <a:t>38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228" y="692201"/>
            <a:ext cx="4459093" cy="3416752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42847"/>
            <a:ext cx="5029819" cy="41152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FAA6C-DB5E-F94F-A3DB-4E3CF568059A}" type="slidenum">
              <a:rPr lang="en-US">
                <a:solidFill>
                  <a:srgbClr val="0000FF"/>
                </a:solidFill>
              </a:rPr>
              <a:pPr/>
              <a:t>39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228" y="692201"/>
            <a:ext cx="4459093" cy="3416752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42847"/>
            <a:ext cx="5029819" cy="41152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70A58-11DD-2949-8F26-251A67EAD900}" type="slidenum">
              <a:rPr lang="en-US">
                <a:solidFill>
                  <a:srgbClr val="0000FF"/>
                </a:solidFill>
              </a:rPr>
              <a:pPr/>
              <a:t>40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228" y="692201"/>
            <a:ext cx="4459093" cy="3416752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42847"/>
            <a:ext cx="5029819" cy="41152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4AA7A-8C81-D249-B5FE-472EA988928F}" type="slidenum">
              <a:rPr lang="en-US">
                <a:solidFill>
                  <a:srgbClr val="0000FF"/>
                </a:solidFill>
              </a:rPr>
              <a:pPr/>
              <a:t>41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228" y="692201"/>
            <a:ext cx="4459093" cy="3416752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42847"/>
            <a:ext cx="5029819" cy="41152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6BC81-E071-7142-8221-5BE1697678D5}" type="slidenum">
              <a:rPr lang="en-US">
                <a:solidFill>
                  <a:srgbClr val="0000FF"/>
                </a:solidFill>
              </a:rPr>
              <a:pPr/>
              <a:t>42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228" y="692201"/>
            <a:ext cx="4459093" cy="341675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42847"/>
            <a:ext cx="5029819" cy="41152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50054-C366-554E-A0AE-FF9F3FAD355C}" type="slidenum">
              <a:rPr lang="en-US"/>
              <a:pPr/>
              <a:t>8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0563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CF96E-85CB-7C4F-B372-EE75B41B3B49}" type="slidenum">
              <a:rPr lang="en-US">
                <a:solidFill>
                  <a:srgbClr val="0000FF"/>
                </a:solidFill>
              </a:rPr>
              <a:pPr/>
              <a:t>43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228" y="692201"/>
            <a:ext cx="4459093" cy="3416752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42847"/>
            <a:ext cx="5029819" cy="41152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86C27-42F5-084A-BEA9-07C1584F6528}" type="slidenum">
              <a:rPr lang="en-US">
                <a:solidFill>
                  <a:srgbClr val="0000FF"/>
                </a:solidFill>
              </a:rPr>
              <a:pPr/>
              <a:t>44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228" y="692201"/>
            <a:ext cx="4459093" cy="3416752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42847"/>
            <a:ext cx="5029819" cy="411527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6A3EE-7CF9-7B46-AE3C-8D198E471D79}" type="slidenum">
              <a:rPr lang="en-US"/>
              <a:pPr/>
              <a:t>9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0563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6A3EE-7CF9-7B46-AE3C-8D198E471D79}" type="slidenum">
              <a:rPr lang="en-US"/>
              <a:pPr/>
              <a:t>10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0563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6A3EE-7CF9-7B46-AE3C-8D198E471D79}" type="slidenum">
              <a:rPr lang="en-US"/>
              <a:pPr/>
              <a:t>11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0563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6A3EE-7CF9-7B46-AE3C-8D198E471D79}" type="slidenum">
              <a:rPr lang="en-US"/>
              <a:pPr/>
              <a:t>12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0563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56CB9-CF78-4A45-A9B8-8C1527275BAE}" type="slidenum">
              <a:rPr lang="en-US"/>
              <a:pPr/>
              <a:t>13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3963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56CB9-CF78-4A45-A9B8-8C1527275BAE}" type="slidenum">
              <a:rPr lang="en-US"/>
              <a:pPr/>
              <a:t>14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3963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3941B9-F26C-8C46-96AB-99CD0FB45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516FD7-11F9-8A40-A37B-2DCC3862C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AABC0F-DFD2-2B4F-A0CB-B22FE8408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F84917-8852-2B45-AAE5-77745C91EB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143000"/>
            <a:ext cx="354012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BC5C7E-EF8D-EE49-9370-B7A75A2889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32550"/>
            <a:ext cx="1941513" cy="2730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955925" cy="2603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73800"/>
            <a:ext cx="2066925" cy="300038"/>
          </a:xfrm>
        </p:spPr>
        <p:txBody>
          <a:bodyPr/>
          <a:lstStyle>
            <a:lvl1pPr>
              <a:defRPr smtClean="0"/>
            </a:lvl1pPr>
          </a:lstStyle>
          <a:p>
            <a:fld id="{7539F0BB-59BD-464E-8415-B60B1FD28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307115-082E-FF44-A2FC-06AD696EA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2CA07F-BD67-294B-B14B-4C8645EFB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8E9160-57F5-AA4A-9D47-990B6E84C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B21EA6-78F0-404A-B4E5-7D99F8326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4E185B-4AD7-464C-B9C3-0BEE719F4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765217-D1FB-3047-BC37-0B004AA74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8341BC-49EA-7E4B-984A-6A9F777D1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00AAAC-2FC2-5542-BCA5-42632ADFD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A033C272-710C-AE4C-A379-23E99573B7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32550"/>
            <a:ext cx="19415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eaLnBrk="0" hangingPunct="0"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45250"/>
            <a:ext cx="2955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eaLnBrk="0" hangingPunct="0"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3800"/>
            <a:ext cx="20669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eaLnBrk="0" hangingPunct="0">
              <a:spcBef>
                <a:spcPct val="0"/>
              </a:spcBef>
            </a:pPr>
            <a:fld id="{16306217-A396-A64A-80B5-30FB96F09D0A}" type="slidenum">
              <a:rPr lang="en-US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1113" y="1241425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1600" b="1" smtClean="0">
              <a:solidFill>
                <a:srgbClr val="FC0128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8538" y="284163"/>
            <a:ext cx="730408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43000"/>
            <a:ext cx="72326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 Body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>
    <p:wipe dir="r"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+mn-ea"/>
          <a:cs typeface="+mn-cs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2400" b="1">
          <a:solidFill>
            <a:srgbClr val="063DE8"/>
          </a:solidFill>
          <a:latin typeface="+mn-lt"/>
          <a:ea typeface="ＭＳ Ｐゴシック" charset="-128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b="1">
          <a:solidFill>
            <a:srgbClr val="063DE8"/>
          </a:solidFill>
          <a:latin typeface="+mn-lt"/>
          <a:ea typeface="ＭＳ Ｐゴシック" charset="-128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1600" b="1">
          <a:solidFill>
            <a:srgbClr val="063DE8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Logical Foundations of AI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accent2"/>
                </a:solidFill>
              </a:rPr>
              <a:t>Planning as Satisfiability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Clause Learning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Backdoors to Hardness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181600"/>
            <a:ext cx="6400800" cy="990600"/>
          </a:xfrm>
        </p:spPr>
        <p:txBody>
          <a:bodyPr/>
          <a:lstStyle/>
          <a:p>
            <a:r>
              <a:rPr lang="en-US"/>
              <a:t>Henry Kautz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 Encoding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If an action occurs at time </a:t>
            </a:r>
            <a:r>
              <a:rPr lang="en-US" sz="2400" dirty="0" err="1"/>
              <a:t>i</a:t>
            </a:r>
            <a:r>
              <a:rPr lang="en-US" sz="2400" dirty="0"/>
              <a:t>, then its preconditions must hold at time </a:t>
            </a:r>
            <a:r>
              <a:rPr lang="en-US" sz="2400" dirty="0" err="1"/>
              <a:t>i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2166938" y="3735388"/>
          <a:ext cx="4733925" cy="1984375"/>
        </p:xfrm>
        <a:graphic>
          <a:graphicData uri="http://schemas.openxmlformats.org/presentationml/2006/ole">
            <p:oleObj spid="_x0000_s446466" name="Equation" r:id="rId4" imgW="2120900" imgH="8890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2133600"/>
            <a:ext cx="3276600" cy="1352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operator: </a:t>
            </a:r>
            <a:r>
              <a:rPr lang="en-US" sz="1600" dirty="0" err="1" smtClean="0">
                <a:solidFill>
                  <a:srgbClr val="3333FF"/>
                </a:solidFill>
              </a:rPr>
              <a:t>Fly(a,b</a:t>
            </a:r>
            <a:r>
              <a:rPr lang="en-US" sz="1600" dirty="0" smtClean="0">
                <a:solidFill>
                  <a:srgbClr val="3333FF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precondition: 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Fueled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effect: </a:t>
            </a:r>
            <a:r>
              <a:rPr lang="en-US" sz="1600" dirty="0" err="1" smtClean="0">
                <a:solidFill>
                  <a:srgbClr val="3333FF"/>
                </a:solidFill>
              </a:rPr>
              <a:t>At(b</a:t>
            </a:r>
            <a:r>
              <a:rPr lang="en-US" sz="1600" dirty="0" smtClean="0">
                <a:solidFill>
                  <a:srgbClr val="3333FF"/>
                </a:solidFill>
              </a:rPr>
              <a:t>), ~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~Fueled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cities: NY, Boston, Seattle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 Encoding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an action occurs at time </a:t>
            </a:r>
            <a:r>
              <a:rPr lang="en-US" sz="2400" dirty="0" err="1"/>
              <a:t>i</a:t>
            </a:r>
            <a:r>
              <a:rPr lang="en-US" sz="2400" dirty="0"/>
              <a:t>, then its effects must hold at time i+1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133600"/>
            <a:ext cx="3276600" cy="1352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operator: </a:t>
            </a:r>
            <a:r>
              <a:rPr lang="en-US" sz="1600" dirty="0" err="1" smtClean="0">
                <a:solidFill>
                  <a:srgbClr val="3333FF"/>
                </a:solidFill>
              </a:rPr>
              <a:t>Fly(a,b</a:t>
            </a:r>
            <a:r>
              <a:rPr lang="en-US" sz="1600" dirty="0" smtClean="0">
                <a:solidFill>
                  <a:srgbClr val="3333FF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precondition: 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Fueled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effect: </a:t>
            </a:r>
            <a:r>
              <a:rPr lang="en-US" sz="1600" dirty="0" err="1" smtClean="0">
                <a:solidFill>
                  <a:srgbClr val="3333FF"/>
                </a:solidFill>
              </a:rPr>
              <a:t>At(b</a:t>
            </a:r>
            <a:r>
              <a:rPr lang="en-US" sz="1600" dirty="0" smtClean="0">
                <a:solidFill>
                  <a:srgbClr val="3333FF"/>
                </a:solidFill>
              </a:rPr>
              <a:t>), ~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~Fueled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constants: NY, Boston, Seattle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 Encoding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an action occurs at time </a:t>
            </a:r>
            <a:r>
              <a:rPr lang="en-US" sz="2400" dirty="0" err="1"/>
              <a:t>i</a:t>
            </a:r>
            <a:r>
              <a:rPr lang="en-US" sz="2400" dirty="0"/>
              <a:t>, then its effects must hold at time i+1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763588" y="3735388"/>
          <a:ext cx="7539037" cy="1984375"/>
        </p:xfrm>
        <a:graphic>
          <a:graphicData uri="http://schemas.openxmlformats.org/presentationml/2006/ole">
            <p:oleObj spid="_x0000_s448514" name="Equation" r:id="rId4" imgW="3378200" imgH="8890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2133600"/>
            <a:ext cx="3276600" cy="1352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operator: </a:t>
            </a:r>
            <a:r>
              <a:rPr lang="en-US" sz="1600" dirty="0" err="1" smtClean="0">
                <a:solidFill>
                  <a:srgbClr val="3333FF"/>
                </a:solidFill>
              </a:rPr>
              <a:t>Fly(a,b</a:t>
            </a:r>
            <a:r>
              <a:rPr lang="en-US" sz="1600" dirty="0" smtClean="0">
                <a:solidFill>
                  <a:srgbClr val="3333FF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precondition: 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Fueled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effect: </a:t>
            </a:r>
            <a:r>
              <a:rPr lang="en-US" sz="1600" dirty="0" err="1" smtClean="0">
                <a:solidFill>
                  <a:srgbClr val="3333FF"/>
                </a:solidFill>
              </a:rPr>
              <a:t>At(b</a:t>
            </a:r>
            <a:r>
              <a:rPr lang="en-US" sz="1600" dirty="0" smtClean="0">
                <a:solidFill>
                  <a:srgbClr val="3333FF"/>
                </a:solidFill>
              </a:rPr>
              <a:t>), ~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~Fueled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constants: NY, Boston, Seattle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 Encoding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If a fluent changes its truth value from time i to time i+1, one of the actions with the new value as an effect must have occurred at time i</a:t>
            </a:r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2270125" y="3048000"/>
          <a:ext cx="4137025" cy="1984375"/>
        </p:xfrm>
        <a:graphic>
          <a:graphicData uri="http://schemas.openxmlformats.org/presentationml/2006/ole">
            <p:oleObj spid="_x0000_s300034" name="Equation" r:id="rId4" imgW="1854200" imgH="8890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2133600"/>
            <a:ext cx="3276600" cy="1352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operator: </a:t>
            </a:r>
            <a:r>
              <a:rPr lang="en-US" sz="1600" dirty="0" err="1" smtClean="0">
                <a:solidFill>
                  <a:srgbClr val="3333FF"/>
                </a:solidFill>
              </a:rPr>
              <a:t>Fly(a,b</a:t>
            </a:r>
            <a:r>
              <a:rPr lang="en-US" sz="1600" dirty="0" smtClean="0">
                <a:solidFill>
                  <a:srgbClr val="3333FF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precondition: 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Fueled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effect: </a:t>
            </a:r>
            <a:r>
              <a:rPr lang="en-US" sz="1600" dirty="0" err="1" smtClean="0">
                <a:solidFill>
                  <a:srgbClr val="3333FF"/>
                </a:solidFill>
              </a:rPr>
              <a:t>At(b</a:t>
            </a:r>
            <a:r>
              <a:rPr lang="en-US" sz="1600" dirty="0" smtClean="0">
                <a:solidFill>
                  <a:srgbClr val="3333FF"/>
                </a:solidFill>
              </a:rPr>
              <a:t>), ~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~Fueled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cities: NY, Boston, Seattle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 Encoding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If a fluent changes its truth value from time i to time i+1, one of the actions with the new value as an effect must have occurred at time i</a:t>
            </a:r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541338" y="3048000"/>
          <a:ext cx="7596187" cy="1984375"/>
        </p:xfrm>
        <a:graphic>
          <a:graphicData uri="http://schemas.openxmlformats.org/presentationml/2006/ole">
            <p:oleObj spid="_x0000_s421890" name="Equation" r:id="rId4" imgW="3403600" imgH="8890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2133600"/>
            <a:ext cx="3276600" cy="1352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operator: </a:t>
            </a:r>
            <a:r>
              <a:rPr lang="en-US" sz="1600" dirty="0" err="1" smtClean="0">
                <a:solidFill>
                  <a:srgbClr val="3333FF"/>
                </a:solidFill>
              </a:rPr>
              <a:t>Fly(a,b</a:t>
            </a:r>
            <a:r>
              <a:rPr lang="en-US" sz="1600" dirty="0" smtClean="0">
                <a:solidFill>
                  <a:srgbClr val="3333FF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precondition: 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Fueled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effect: </a:t>
            </a:r>
            <a:r>
              <a:rPr lang="en-US" sz="1600" dirty="0" err="1" smtClean="0">
                <a:solidFill>
                  <a:srgbClr val="3333FF"/>
                </a:solidFill>
              </a:rPr>
              <a:t>At(b</a:t>
            </a:r>
            <a:r>
              <a:rPr lang="en-US" sz="1600" dirty="0" smtClean="0">
                <a:solidFill>
                  <a:srgbClr val="3333FF"/>
                </a:solidFill>
              </a:rPr>
              <a:t>), ~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~Fueled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cities: NY, Boston, Seattle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 Encoding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If a fluent changes its truth value from time </a:t>
            </a:r>
            <a:r>
              <a:rPr lang="en-US" sz="2400" dirty="0" err="1"/>
              <a:t>i</a:t>
            </a:r>
            <a:r>
              <a:rPr lang="en-US" sz="2400" dirty="0"/>
              <a:t> to time i+1, one of the actions with the new value as an effect must have occurred at time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3333FF"/>
                </a:solidFill>
              </a:rPr>
              <a:t>Change from true to false:</a:t>
            </a:r>
            <a:endParaRPr lang="en-US" sz="2400" dirty="0">
              <a:solidFill>
                <a:srgbClr val="3333FF"/>
              </a:solidFill>
            </a:endParaRPr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2284413" y="3048000"/>
          <a:ext cx="4108450" cy="1984375"/>
        </p:xfrm>
        <a:graphic>
          <a:graphicData uri="http://schemas.openxmlformats.org/presentationml/2006/ole">
            <p:oleObj spid="_x0000_s451586" name="Equation" r:id="rId4" imgW="1841500" imgH="8890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2133600"/>
            <a:ext cx="3276600" cy="1352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operator: </a:t>
            </a:r>
            <a:r>
              <a:rPr lang="en-US" sz="1600" dirty="0" err="1" smtClean="0">
                <a:solidFill>
                  <a:srgbClr val="3333FF"/>
                </a:solidFill>
              </a:rPr>
              <a:t>Fly(a,b</a:t>
            </a:r>
            <a:r>
              <a:rPr lang="en-US" sz="1600" dirty="0" smtClean="0">
                <a:solidFill>
                  <a:srgbClr val="3333FF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precondition: 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Fueled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effect: </a:t>
            </a:r>
            <a:r>
              <a:rPr lang="en-US" sz="1600" dirty="0" err="1" smtClean="0">
                <a:solidFill>
                  <a:srgbClr val="3333FF"/>
                </a:solidFill>
              </a:rPr>
              <a:t>At(b</a:t>
            </a:r>
            <a:r>
              <a:rPr lang="en-US" sz="1600" dirty="0" smtClean="0">
                <a:solidFill>
                  <a:srgbClr val="3333FF"/>
                </a:solidFill>
              </a:rPr>
              <a:t>), ~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~Fueled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cities: NY, Boston, Seattle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Mutual Exclusion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Two conflicting actions cannot occur at the same time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Actions conflict if one modifies a precondition or effect of another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2133600"/>
            <a:ext cx="3276600" cy="1352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operator: </a:t>
            </a:r>
            <a:r>
              <a:rPr lang="en-US" sz="1600" dirty="0" err="1" smtClean="0">
                <a:solidFill>
                  <a:srgbClr val="3333FF"/>
                </a:solidFill>
              </a:rPr>
              <a:t>Fly(a,b</a:t>
            </a:r>
            <a:r>
              <a:rPr lang="en-US" sz="1600" dirty="0" smtClean="0">
                <a:solidFill>
                  <a:srgbClr val="3333FF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precondition: 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Fueled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effect: </a:t>
            </a:r>
            <a:r>
              <a:rPr lang="en-US" sz="1600" dirty="0" err="1" smtClean="0">
                <a:solidFill>
                  <a:srgbClr val="3333FF"/>
                </a:solidFill>
              </a:rPr>
              <a:t>At(b</a:t>
            </a:r>
            <a:r>
              <a:rPr lang="en-US" sz="1600" dirty="0" smtClean="0">
                <a:solidFill>
                  <a:srgbClr val="3333FF"/>
                </a:solidFill>
              </a:rPr>
              <a:t>), ~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~Fueled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cities: NY, Boston, Seattle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Mutual Exclusion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Two conflicting actions cannot occur at the same time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Actions conflict if one modifies a precondition or effect of another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2133600"/>
            <a:ext cx="3276600" cy="1352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operator: </a:t>
            </a:r>
            <a:r>
              <a:rPr lang="en-US" sz="1600" dirty="0" err="1" smtClean="0">
                <a:solidFill>
                  <a:srgbClr val="3333FF"/>
                </a:solidFill>
              </a:rPr>
              <a:t>Fly(a,b</a:t>
            </a:r>
            <a:r>
              <a:rPr lang="en-US" sz="1600" dirty="0" smtClean="0">
                <a:solidFill>
                  <a:srgbClr val="3333FF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precondition: 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Fueled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effect: </a:t>
            </a:r>
            <a:r>
              <a:rPr lang="en-US" sz="1600" dirty="0" err="1" smtClean="0">
                <a:solidFill>
                  <a:srgbClr val="3333FF"/>
                </a:solidFill>
              </a:rPr>
              <a:t>At(b</a:t>
            </a:r>
            <a:r>
              <a:rPr lang="en-US" sz="1600" dirty="0" smtClean="0">
                <a:solidFill>
                  <a:srgbClr val="3333FF"/>
                </a:solidFill>
              </a:rPr>
              <a:t>), ~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~Fueled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cities: NY, Boston, Seattle</a:t>
            </a:r>
          </a:p>
        </p:txBody>
      </p:sp>
      <p:graphicFrame>
        <p:nvGraphicFramePr>
          <p:cNvPr id="450562" name="Object 2"/>
          <p:cNvGraphicFramePr>
            <a:graphicFrameLocks noChangeAspect="1"/>
          </p:cNvGraphicFramePr>
          <p:nvPr/>
        </p:nvGraphicFramePr>
        <p:xfrm>
          <a:off x="2259013" y="3913188"/>
          <a:ext cx="4449762" cy="1473200"/>
        </p:xfrm>
        <a:graphic>
          <a:graphicData uri="http://schemas.openxmlformats.org/presentationml/2006/ole">
            <p:oleObj spid="_x0000_s450562" name="Equation" r:id="rId3" imgW="1993900" imgH="660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Satplan</a:t>
            </a:r>
            <a:r>
              <a:rPr lang="en-US" dirty="0" smtClean="0"/>
              <a:t> Demo (</a:t>
            </a:r>
            <a:r>
              <a:rPr lang="en-US" dirty="0" err="1" smtClean="0"/>
              <a:t>blackbox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noProof="1"/>
              <a:t>The IPC-4 Domains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sz="2400" noProof="1">
                <a:solidFill>
                  <a:schemeClr val="tx2"/>
                </a:solidFill>
              </a:rPr>
              <a:t>Airport</a:t>
            </a:r>
            <a:r>
              <a:rPr sz="2400" noProof="1"/>
              <a:t>: control the ground traffic [Hoffmann &amp; Tr</a:t>
            </a:r>
            <a:r>
              <a:rPr sz="2400" noProof="1">
                <a:ea typeface="Arial" charset="0"/>
                <a:cs typeface="Arial" charset="0"/>
              </a:rPr>
              <a:t>üg</a:t>
            </a:r>
            <a:r>
              <a:rPr sz="2400" noProof="1"/>
              <a:t>] </a:t>
            </a:r>
          </a:p>
          <a:p>
            <a:r>
              <a:rPr sz="2400" noProof="1">
                <a:solidFill>
                  <a:schemeClr val="tx2"/>
                </a:solidFill>
              </a:rPr>
              <a:t>Pipesworld</a:t>
            </a:r>
            <a:r>
              <a:rPr sz="2400" noProof="1"/>
              <a:t>: control oil product flow in a pipeline network [Liporace &amp; Hoffmann] </a:t>
            </a:r>
          </a:p>
          <a:p>
            <a:r>
              <a:rPr sz="2400" noProof="1">
                <a:solidFill>
                  <a:schemeClr val="tx2"/>
                </a:solidFill>
              </a:rPr>
              <a:t>Promela</a:t>
            </a:r>
            <a:r>
              <a:rPr sz="2400" noProof="1"/>
              <a:t>: find deadlocks in communication protocols [Edelkamp]</a:t>
            </a:r>
          </a:p>
          <a:p>
            <a:r>
              <a:rPr sz="2400" noProof="1">
                <a:solidFill>
                  <a:schemeClr val="tx2"/>
                </a:solidFill>
              </a:rPr>
              <a:t>PSR</a:t>
            </a:r>
            <a:r>
              <a:rPr sz="2400" noProof="1"/>
              <a:t>: resupply lines in a faulty electricity network [Thiebaux &amp; Hoffmann]</a:t>
            </a:r>
          </a:p>
          <a:p>
            <a:r>
              <a:rPr sz="2400" noProof="1">
                <a:solidFill>
                  <a:schemeClr val="tx2"/>
                </a:solidFill>
              </a:rPr>
              <a:t>Satellite &amp; Settlers</a:t>
            </a:r>
            <a:r>
              <a:rPr sz="2400" noProof="1"/>
              <a:t> [Fox &amp; Long], additional Satellite versions with time windows for sending data [Hoffmann]</a:t>
            </a:r>
          </a:p>
          <a:p>
            <a:r>
              <a:rPr sz="2400" noProof="1">
                <a:solidFill>
                  <a:schemeClr val="tx2"/>
                </a:solidFill>
              </a:rPr>
              <a:t>UMTS</a:t>
            </a:r>
            <a:r>
              <a:rPr sz="2400" noProof="1"/>
              <a:t>: set up applications for mobile terminals [Edelkamp &amp; Englert]</a:t>
            </a:r>
            <a:endParaRPr sz="20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17961" dir="189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r>
              <a:rPr lang="en-US"/>
              <a:t>SATPLAN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569913"/>
            <a:ext cx="1308100" cy="490537"/>
          </a:xfrm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6618288" y="1543050"/>
            <a:ext cx="1679575" cy="2011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/>
              <a:t>cnf</a:t>
            </a:r>
          </a:p>
          <a:p>
            <a:pPr eaLnBrk="0" hangingPunct="0">
              <a:spcBef>
                <a:spcPct val="0"/>
              </a:spcBef>
            </a:pPr>
            <a:r>
              <a:rPr lang="en-US" sz="1600"/>
              <a:t>formula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4845050" y="4786313"/>
            <a:ext cx="1190625" cy="595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/>
              <a:t>satisfying</a:t>
            </a:r>
          </a:p>
          <a:p>
            <a:pPr eaLnBrk="0" hangingPunct="0">
              <a:spcBef>
                <a:spcPct val="0"/>
              </a:spcBef>
            </a:pPr>
            <a:r>
              <a:rPr lang="en-US" sz="1600"/>
              <a:t>model</a:t>
            </a: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849313" y="4799013"/>
            <a:ext cx="979487" cy="595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063DE8"/>
                </a:solidFill>
              </a:rPr>
              <a:t>plan</a:t>
            </a: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3444875" y="3303588"/>
            <a:ext cx="9525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/>
              <a:t>mapping</a:t>
            </a: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5314950" y="3171825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063DE8"/>
                </a:solidFill>
              </a:rPr>
              <a:t>length</a:t>
            </a: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2438400" y="1752600"/>
            <a:ext cx="1165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063DE8"/>
                </a:solidFill>
              </a:rPr>
              <a:t>STRIPS</a:t>
            </a:r>
          </a:p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063DE8"/>
                </a:solidFill>
              </a:rPr>
              <a:t>problem</a:t>
            </a:r>
          </a:p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rgbClr val="063DE8"/>
                </a:solidFill>
              </a:rPr>
              <a:t>description</a:t>
            </a:r>
          </a:p>
        </p:txBody>
      </p:sp>
      <p:sp>
        <p:nvSpPr>
          <p:cNvPr id="178187" name="Oval 11"/>
          <p:cNvSpPr>
            <a:spLocks noChangeArrowheads="1"/>
          </p:cNvSpPr>
          <p:nvPr/>
        </p:nvSpPr>
        <p:spPr bwMode="auto">
          <a:xfrm>
            <a:off x="6865938" y="4625975"/>
            <a:ext cx="1150937" cy="9144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chemeClr val="hlink"/>
                </a:solidFill>
              </a:rPr>
              <a:t>SAT</a:t>
            </a:r>
          </a:p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chemeClr val="hlink"/>
                </a:solidFill>
              </a:rPr>
              <a:t>engine</a:t>
            </a:r>
          </a:p>
        </p:txBody>
      </p:sp>
      <p:sp>
        <p:nvSpPr>
          <p:cNvPr id="178188" name="Oval 12"/>
          <p:cNvSpPr>
            <a:spLocks noChangeArrowheads="1"/>
          </p:cNvSpPr>
          <p:nvPr/>
        </p:nvSpPr>
        <p:spPr bwMode="auto">
          <a:xfrm>
            <a:off x="4352925" y="1665288"/>
            <a:ext cx="1098550" cy="9525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chemeClr val="hlink"/>
                </a:solidFill>
              </a:rPr>
              <a:t>encoder</a:t>
            </a:r>
          </a:p>
        </p:txBody>
      </p:sp>
      <p:sp>
        <p:nvSpPr>
          <p:cNvPr id="178189" name="Oval 13"/>
          <p:cNvSpPr>
            <a:spLocks noChangeArrowheads="1"/>
          </p:cNvSpPr>
          <p:nvPr/>
        </p:nvSpPr>
        <p:spPr bwMode="auto">
          <a:xfrm>
            <a:off x="2647950" y="4665663"/>
            <a:ext cx="1150938" cy="874712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>
                <a:solidFill>
                  <a:schemeClr val="hlink"/>
                </a:solidFill>
              </a:rPr>
              <a:t>interpreter</a:t>
            </a:r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>
            <a:off x="3733800" y="2133600"/>
            <a:ext cx="595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>
            <a:off x="5472113" y="2106613"/>
            <a:ext cx="1136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>
            <a:off x="7442200" y="3548063"/>
            <a:ext cx="0" cy="1044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 flipH="1">
            <a:off x="6026150" y="5083175"/>
            <a:ext cx="820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 flipH="1">
            <a:off x="3805238" y="5095875"/>
            <a:ext cx="103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6" name="Line 20"/>
          <p:cNvSpPr>
            <a:spLocks noChangeShapeType="1"/>
          </p:cNvSpPr>
          <p:nvPr/>
        </p:nvSpPr>
        <p:spPr bwMode="auto">
          <a:xfrm flipH="1">
            <a:off x="1833563" y="5108575"/>
            <a:ext cx="79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 flipH="1">
            <a:off x="3289300" y="4011613"/>
            <a:ext cx="396875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 flipV="1">
            <a:off x="4162425" y="2555875"/>
            <a:ext cx="461963" cy="754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 flipH="1" flipV="1">
            <a:off x="5894388" y="3535363"/>
            <a:ext cx="1138237" cy="1216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 flipH="1" flipV="1">
            <a:off x="5194300" y="2595563"/>
            <a:ext cx="409575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The Competitors: Optimal planners</a:t>
            </a:r>
          </a:p>
        </p:txBody>
      </p:sp>
      <p:pic>
        <p:nvPicPr>
          <p:cNvPr id="165891" name="Picture 3" descr="optima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36838"/>
            <a:ext cx="8969375" cy="24320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PSR</a:t>
            </a:r>
          </a:p>
        </p:txBody>
      </p:sp>
      <p:pic>
        <p:nvPicPr>
          <p:cNvPr id="172035" name="Picture 3" descr="TIME_OPTIMAL_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85800" y="1371600"/>
            <a:ext cx="7848600" cy="5224463"/>
          </a:xfrm>
          <a:prstGeom prst="rect">
            <a:avLst/>
          </a:prstGeom>
          <a:solidFill>
            <a:srgbClr val="C0C0C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Dining Philosophers</a:t>
            </a:r>
          </a:p>
        </p:txBody>
      </p:sp>
      <p:pic>
        <p:nvPicPr>
          <p:cNvPr id="174083" name="Picture 3" descr="Time-optimal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600200" y="1752600"/>
            <a:ext cx="6172200" cy="4322763"/>
          </a:xfrm>
          <a:prstGeom prst="rect">
            <a:avLst/>
          </a:prstGeom>
          <a:solidFill>
            <a:srgbClr val="C0C0C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013700" cy="884238"/>
          </a:xfrm>
        </p:spPr>
        <p:txBody>
          <a:bodyPr/>
          <a:lstStyle/>
          <a:p>
            <a:r>
              <a:rPr lang="de-DE"/>
              <a:t>Airport</a:t>
            </a:r>
          </a:p>
        </p:txBody>
      </p:sp>
      <p:pic>
        <p:nvPicPr>
          <p:cNvPr id="167939" name="Picture 3" descr="Time-optimal"/>
          <p:cNvPicPr>
            <a:picLocks noGrp="1" noChangeAspect="1" noChangeArrowheads="1"/>
          </p:cNvPicPr>
          <p:nvPr>
            <p:ph type="body" idx="1"/>
          </p:nvPr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990600" y="1219200"/>
            <a:ext cx="7343775" cy="5280025"/>
          </a:xfrm>
          <a:solidFill>
            <a:srgbClr val="C0C0C0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ICAP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255588"/>
            <a:ext cx="1627187" cy="1790700"/>
          </a:xfrm>
          <a:prstGeom prst="rect">
            <a:avLst/>
          </a:prstGeom>
          <a:noFill/>
        </p:spPr>
      </p:pic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-55563" y="1700213"/>
            <a:ext cx="9199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tabLst>
                <a:tab pos="5035550" algn="l"/>
              </a:tabLst>
            </a:pPr>
            <a:r>
              <a:rPr lang="en-US" sz="2400" b="1">
                <a:solidFill>
                  <a:srgbClr val="969696"/>
                </a:solidFill>
                <a:latin typeface="Albertus MT Lt" pitchFamily="18" charset="0"/>
              </a:rPr>
              <a:t>Hosted at</a:t>
            </a:r>
          </a:p>
          <a:p>
            <a:pPr>
              <a:spcBef>
                <a:spcPct val="0"/>
              </a:spcBef>
              <a:tabLst>
                <a:tab pos="5035550" algn="l"/>
              </a:tabLst>
            </a:pPr>
            <a:r>
              <a:rPr lang="en-US" sz="2400" b="1">
                <a:solidFill>
                  <a:srgbClr val="969696"/>
                </a:solidFill>
                <a:latin typeface="Albertus MT Lt" pitchFamily="18" charset="0"/>
              </a:rPr>
              <a:t>International Conference on Automated Planning and Scheduling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250825" y="6237288"/>
            <a:ext cx="2459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969696"/>
                </a:solidFill>
                <a:latin typeface="Albertus MT Lt" pitchFamily="18" charset="0"/>
              </a:rPr>
              <a:t>Whistler, June 6, 2004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4668838" y="6078538"/>
            <a:ext cx="3805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1">
                <a:solidFill>
                  <a:srgbClr val="969696"/>
                </a:solidFill>
                <a:latin typeface="Albertus MT Lt" pitchFamily="18" charset="0"/>
              </a:rPr>
              <a:t>Stefan Edelkamp     Jörg Hoffmann </a:t>
            </a:r>
          </a:p>
          <a:p>
            <a:pPr>
              <a:spcBef>
                <a:spcPct val="0"/>
              </a:spcBef>
            </a:pPr>
            <a:r>
              <a:rPr lang="en-US" sz="1800">
                <a:solidFill>
                  <a:srgbClr val="969696"/>
                </a:solidFill>
                <a:latin typeface="Albertus MT Lt" pitchFamily="18" charset="0"/>
              </a:rPr>
              <a:t>IPC-4 Co-Chairs Classical Part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262188" y="2795588"/>
            <a:ext cx="4503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b="1">
                <a:solidFill>
                  <a:srgbClr val="0068AA"/>
                </a:solidFill>
                <a:latin typeface="Albertus MT Lt" pitchFamily="18" charset="0"/>
              </a:rPr>
              <a:t>Performance Award: </a:t>
            </a:r>
          </a:p>
          <a:p>
            <a:pPr>
              <a:spcBef>
                <a:spcPct val="0"/>
              </a:spcBef>
            </a:pPr>
            <a:r>
              <a:rPr lang="en-US" sz="3000" b="1">
                <a:solidFill>
                  <a:srgbClr val="0068AA"/>
                </a:solidFill>
                <a:latin typeface="Albertus MT Lt" pitchFamily="18" charset="0"/>
              </a:rPr>
              <a:t>1st Prize, Optimal Track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4572000" y="19891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latin typeface="Albertus MT Lt" pitchFamily="18" charset="0"/>
              </a:rPr>
              <a:t> 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550863" y="4221163"/>
            <a:ext cx="787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latin typeface="Albertus MT Lt" pitchFamily="18" charset="0"/>
              </a:rPr>
              <a:t>Henry Kautz, David Roznyai, Farhad Teydaye-Saheli, </a:t>
            </a:r>
          </a:p>
          <a:p>
            <a:pPr>
              <a:spcBef>
                <a:spcPct val="0"/>
              </a:spcBef>
            </a:pPr>
            <a:r>
              <a:rPr lang="en-US" sz="2400" b="1" i="1">
                <a:latin typeface="Albertus MT Lt" pitchFamily="18" charset="0"/>
              </a:rPr>
              <a:t>Shane Neth and Michael Lindmark</a:t>
            </a:r>
            <a:endParaRPr lang="en-US" sz="1800" b="1" i="1"/>
          </a:p>
          <a:p>
            <a:pPr>
              <a:spcBef>
                <a:spcPct val="0"/>
              </a:spcBef>
            </a:pPr>
            <a:endParaRPr lang="en-US" sz="2400" b="1" i="1">
              <a:latin typeface="Albertus MT Lt" pitchFamily="18" charset="0"/>
            </a:endParaRP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3590925" y="5229225"/>
            <a:ext cx="192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 i="1">
                <a:latin typeface="Albertus MT Lt" pitchFamily="18" charset="0"/>
              </a:rPr>
              <a:t>“SATPLAN04”</a:t>
            </a:r>
          </a:p>
        </p:txBody>
      </p:sp>
      <p:pic>
        <p:nvPicPr>
          <p:cNvPr id="176138" name="Picture 10" descr="ip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779463"/>
            <a:ext cx="5118100" cy="622300"/>
          </a:xfrm>
          <a:prstGeom prst="rect">
            <a:avLst/>
          </a:prstGeom>
          <a:noFill/>
        </p:spPr>
      </p:pic>
      <p:pic>
        <p:nvPicPr>
          <p:cNvPr id="176139" name="Picture 11" descr="ipc4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" y="490538"/>
            <a:ext cx="1063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40" name="WordArt 12"/>
          <p:cNvSpPr>
            <a:spLocks noChangeArrowheads="1" noChangeShapeType="1" noTextEdit="1"/>
          </p:cNvSpPr>
          <p:nvPr/>
        </p:nvSpPr>
        <p:spPr bwMode="auto">
          <a:xfrm>
            <a:off x="684213" y="5157788"/>
            <a:ext cx="1371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$ 200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Modern DPLL 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Branching heuristics</a:t>
            </a:r>
          </a:p>
          <a:p>
            <a:pPr lvl="2"/>
            <a:r>
              <a:rPr lang="en-US" dirty="0" smtClean="0"/>
              <a:t>Choose variable to assign that would causes the greatest amount of simplification</a:t>
            </a:r>
          </a:p>
          <a:p>
            <a:pPr lvl="2"/>
            <a:r>
              <a:rPr lang="en-US" dirty="0" smtClean="0"/>
              <a:t>Simple frequency heuristic: choose variables by the frequency with which they occur in original formula</a:t>
            </a:r>
          </a:p>
          <a:p>
            <a:pPr lvl="2"/>
            <a:r>
              <a:rPr lang="en-US" dirty="0" smtClean="0"/>
              <a:t>Current frequency heuristic: branch on a variable that occurs most frequently in the current set of clauses</a:t>
            </a:r>
          </a:p>
          <a:p>
            <a:pPr lvl="2"/>
            <a:r>
              <a:rPr lang="en-US" dirty="0" smtClean="0"/>
              <a:t>"MOMS" heuristics: branch on a variable that maximum number of occurrences in clauses of the shortest length in the current set of clauses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Modern DPLL 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Clause Learning</a:t>
            </a:r>
          </a:p>
          <a:p>
            <a:pPr lvl="2"/>
            <a:r>
              <a:rPr lang="en-US" dirty="0" smtClean="0"/>
              <a:t>DPLL only finds tree-shaped proofs</a:t>
            </a:r>
          </a:p>
          <a:p>
            <a:pPr lvl="2"/>
            <a:r>
              <a:rPr lang="en-US" dirty="0" smtClean="0"/>
              <a:t>There might be much smaller DAG proofs</a:t>
            </a:r>
          </a:p>
          <a:p>
            <a:pPr lvl="2"/>
            <a:r>
              <a:rPr lang="en-US" dirty="0" smtClean="0"/>
              <a:t>Idea: when DPLL backtracks, determine the particular choices that resulted in [ ]</a:t>
            </a:r>
          </a:p>
          <a:p>
            <a:pPr lvl="2"/>
            <a:r>
              <a:rPr lang="en-US" dirty="0" smtClean="0"/>
              <a:t>Record these choices as a derived clause, add it back to the set of clauses</a:t>
            </a:r>
          </a:p>
          <a:p>
            <a:pPr lvl="2"/>
            <a:r>
              <a:rPr lang="en-US" dirty="0" smtClean="0"/>
              <a:t>Result: proof corresponding to DPLL search tree becomes DAG-</a:t>
            </a:r>
            <a:r>
              <a:rPr lang="en-US" dirty="0" err="1" smtClean="0"/>
              <a:t>ish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How: Clause Learning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/>
              <a:t>Idea: backtrack search can repeatedly reach an empty clause (backtrack point) for the same reason</a:t>
            </a:r>
          </a:p>
        </p:txBody>
      </p:sp>
      <p:sp>
        <p:nvSpPr>
          <p:cNvPr id="465924" name="Oval 4"/>
          <p:cNvSpPr>
            <a:spLocks noChangeArrowheads="1"/>
          </p:cNvSpPr>
          <p:nvPr/>
        </p:nvSpPr>
        <p:spPr bwMode="auto">
          <a:xfrm>
            <a:off x="4191000" y="3276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A</a:t>
            </a:r>
          </a:p>
        </p:txBody>
      </p:sp>
      <p:sp>
        <p:nvSpPr>
          <p:cNvPr id="465925" name="Oval 5"/>
          <p:cNvSpPr>
            <a:spLocks noChangeArrowheads="1"/>
          </p:cNvSpPr>
          <p:nvPr/>
        </p:nvSpPr>
        <p:spPr bwMode="auto">
          <a:xfrm>
            <a:off x="2895600" y="4038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465926" name="Oval 6"/>
          <p:cNvSpPr>
            <a:spLocks noChangeArrowheads="1"/>
          </p:cNvSpPr>
          <p:nvPr/>
        </p:nvSpPr>
        <p:spPr bwMode="auto">
          <a:xfrm>
            <a:off x="5257800" y="4038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465928" name="Oval 8"/>
          <p:cNvSpPr>
            <a:spLocks noChangeArrowheads="1"/>
          </p:cNvSpPr>
          <p:nvPr/>
        </p:nvSpPr>
        <p:spPr bwMode="auto">
          <a:xfrm>
            <a:off x="2133600" y="4876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</a:t>
            </a:r>
          </a:p>
        </p:txBody>
      </p:sp>
      <p:sp>
        <p:nvSpPr>
          <p:cNvPr id="465930" name="Oval 10"/>
          <p:cNvSpPr>
            <a:spLocks noChangeArrowheads="1"/>
          </p:cNvSpPr>
          <p:nvPr/>
        </p:nvSpPr>
        <p:spPr bwMode="auto">
          <a:xfrm>
            <a:off x="4648200" y="4876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</a:t>
            </a:r>
          </a:p>
        </p:txBody>
      </p:sp>
      <p:cxnSp>
        <p:nvCxnSpPr>
          <p:cNvPr id="465932" name="AutoShape 12"/>
          <p:cNvCxnSpPr>
            <a:cxnSpLocks noChangeShapeType="1"/>
            <a:stCxn id="465924" idx="3"/>
            <a:endCxn id="465925" idx="0"/>
          </p:cNvCxnSpPr>
          <p:nvPr/>
        </p:nvCxnSpPr>
        <p:spPr bwMode="auto">
          <a:xfrm flipH="1">
            <a:off x="3124200" y="3679825"/>
            <a:ext cx="1133475" cy="3460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5933" name="AutoShape 13"/>
          <p:cNvCxnSpPr>
            <a:cxnSpLocks noChangeShapeType="1"/>
            <a:stCxn id="465925" idx="3"/>
            <a:endCxn id="465928" idx="0"/>
          </p:cNvCxnSpPr>
          <p:nvPr/>
        </p:nvCxnSpPr>
        <p:spPr bwMode="auto">
          <a:xfrm flipH="1">
            <a:off x="2362200" y="4441825"/>
            <a:ext cx="600075" cy="42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5934" name="AutoShape 14"/>
          <p:cNvCxnSpPr>
            <a:cxnSpLocks noChangeShapeType="1"/>
            <a:stCxn id="465924" idx="5"/>
            <a:endCxn id="465926" idx="1"/>
          </p:cNvCxnSpPr>
          <p:nvPr/>
        </p:nvCxnSpPr>
        <p:spPr bwMode="auto">
          <a:xfrm>
            <a:off x="4581525" y="3679825"/>
            <a:ext cx="742950" cy="412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5935" name="AutoShape 15"/>
          <p:cNvCxnSpPr>
            <a:cxnSpLocks noChangeShapeType="1"/>
            <a:stCxn id="465925" idx="5"/>
          </p:cNvCxnSpPr>
          <p:nvPr/>
        </p:nvCxnSpPr>
        <p:spPr bwMode="auto">
          <a:xfrm>
            <a:off x="3286125" y="4441825"/>
            <a:ext cx="295275" cy="42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5936" name="AutoShape 16"/>
          <p:cNvCxnSpPr>
            <a:cxnSpLocks noChangeShapeType="1"/>
            <a:stCxn id="465926" idx="3"/>
            <a:endCxn id="465930" idx="0"/>
          </p:cNvCxnSpPr>
          <p:nvPr/>
        </p:nvCxnSpPr>
        <p:spPr bwMode="auto">
          <a:xfrm flipH="1">
            <a:off x="4876800" y="4441825"/>
            <a:ext cx="447675" cy="42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5937" name="AutoShape 17"/>
          <p:cNvCxnSpPr>
            <a:cxnSpLocks noChangeShapeType="1"/>
            <a:stCxn id="465926" idx="5"/>
          </p:cNvCxnSpPr>
          <p:nvPr/>
        </p:nvCxnSpPr>
        <p:spPr bwMode="auto">
          <a:xfrm>
            <a:off x="5648325" y="4441825"/>
            <a:ext cx="514350" cy="4889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5938" name="AutoShape 18"/>
          <p:cNvCxnSpPr>
            <a:cxnSpLocks noChangeShapeType="1"/>
            <a:stCxn id="465928" idx="3"/>
          </p:cNvCxnSpPr>
          <p:nvPr/>
        </p:nvCxnSpPr>
        <p:spPr bwMode="auto">
          <a:xfrm flipH="1">
            <a:off x="1752600" y="5280025"/>
            <a:ext cx="447675" cy="434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5939" name="AutoShape 19"/>
          <p:cNvCxnSpPr>
            <a:cxnSpLocks noChangeShapeType="1"/>
            <a:stCxn id="465928" idx="5"/>
          </p:cNvCxnSpPr>
          <p:nvPr/>
        </p:nvCxnSpPr>
        <p:spPr bwMode="auto">
          <a:xfrm>
            <a:off x="2524125" y="5280025"/>
            <a:ext cx="219075" cy="511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5942" name="AutoShape 22"/>
          <p:cNvCxnSpPr>
            <a:cxnSpLocks noChangeShapeType="1"/>
            <a:stCxn id="465930" idx="3"/>
          </p:cNvCxnSpPr>
          <p:nvPr/>
        </p:nvCxnSpPr>
        <p:spPr bwMode="auto">
          <a:xfrm flipH="1">
            <a:off x="4419600" y="5280025"/>
            <a:ext cx="295275" cy="434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5943" name="AutoShape 23"/>
          <p:cNvCxnSpPr>
            <a:cxnSpLocks noChangeShapeType="1"/>
            <a:stCxn id="465930" idx="5"/>
          </p:cNvCxnSpPr>
          <p:nvPr/>
        </p:nvCxnSpPr>
        <p:spPr bwMode="auto">
          <a:xfrm>
            <a:off x="5038725" y="5280025"/>
            <a:ext cx="142875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65946" name="Text Box 26"/>
          <p:cNvSpPr txBox="1">
            <a:spLocks noChangeArrowheads="1"/>
          </p:cNvSpPr>
          <p:nvPr/>
        </p:nvSpPr>
        <p:spPr bwMode="auto">
          <a:xfrm>
            <a:off x="1524000" y="5638800"/>
            <a:ext cx="506413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65950" name="Text Box 30"/>
          <p:cNvSpPr txBox="1">
            <a:spLocks noChangeArrowheads="1"/>
          </p:cNvSpPr>
          <p:nvPr/>
        </p:nvSpPr>
        <p:spPr bwMode="auto">
          <a:xfrm>
            <a:off x="4114800" y="5638800"/>
            <a:ext cx="506413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65951" name="Text Box 31"/>
          <p:cNvSpPr txBox="1">
            <a:spLocks noChangeArrowheads="1"/>
          </p:cNvSpPr>
          <p:nvPr/>
        </p:nvSpPr>
        <p:spPr bwMode="auto">
          <a:xfrm>
            <a:off x="685800" y="6324600"/>
            <a:ext cx="8153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Example: Propagation from B</a:t>
            </a:r>
            <a:r>
              <a:rPr lang="en-US" dirty="0" smtClean="0"/>
              <a:t>=1 </a:t>
            </a:r>
            <a:r>
              <a:rPr lang="en-US" dirty="0"/>
              <a:t>and C</a:t>
            </a:r>
            <a:r>
              <a:rPr lang="en-US" dirty="0" smtClean="0"/>
              <a:t>=1 </a:t>
            </a:r>
            <a:r>
              <a:rPr lang="en-US" dirty="0"/>
              <a:t>leads to empty clause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How: Clause Learning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/>
              <a:t>If reason was remembered, then could avoid having to rediscover it</a:t>
            </a:r>
          </a:p>
        </p:txBody>
      </p:sp>
      <p:sp>
        <p:nvSpPr>
          <p:cNvPr id="467972" name="Oval 4"/>
          <p:cNvSpPr>
            <a:spLocks noChangeArrowheads="1"/>
          </p:cNvSpPr>
          <p:nvPr/>
        </p:nvSpPr>
        <p:spPr bwMode="auto">
          <a:xfrm>
            <a:off x="4191000" y="3276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A</a:t>
            </a:r>
          </a:p>
        </p:txBody>
      </p:sp>
      <p:sp>
        <p:nvSpPr>
          <p:cNvPr id="467973" name="Oval 5"/>
          <p:cNvSpPr>
            <a:spLocks noChangeArrowheads="1"/>
          </p:cNvSpPr>
          <p:nvPr/>
        </p:nvSpPr>
        <p:spPr bwMode="auto">
          <a:xfrm>
            <a:off x="2895600" y="4038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467974" name="Oval 6"/>
          <p:cNvSpPr>
            <a:spLocks noChangeArrowheads="1"/>
          </p:cNvSpPr>
          <p:nvPr/>
        </p:nvSpPr>
        <p:spPr bwMode="auto">
          <a:xfrm>
            <a:off x="5257800" y="4038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467975" name="Oval 7"/>
          <p:cNvSpPr>
            <a:spLocks noChangeArrowheads="1"/>
          </p:cNvSpPr>
          <p:nvPr/>
        </p:nvSpPr>
        <p:spPr bwMode="auto">
          <a:xfrm>
            <a:off x="2133600" y="4876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</a:t>
            </a:r>
          </a:p>
        </p:txBody>
      </p:sp>
      <p:sp>
        <p:nvSpPr>
          <p:cNvPr id="467976" name="Oval 8"/>
          <p:cNvSpPr>
            <a:spLocks noChangeArrowheads="1"/>
          </p:cNvSpPr>
          <p:nvPr/>
        </p:nvSpPr>
        <p:spPr bwMode="auto">
          <a:xfrm>
            <a:off x="4648200" y="4876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</a:t>
            </a:r>
          </a:p>
        </p:txBody>
      </p:sp>
      <p:cxnSp>
        <p:nvCxnSpPr>
          <p:cNvPr id="467977" name="AutoShape 9"/>
          <p:cNvCxnSpPr>
            <a:cxnSpLocks noChangeShapeType="1"/>
            <a:stCxn id="467972" idx="3"/>
            <a:endCxn id="467973" idx="0"/>
          </p:cNvCxnSpPr>
          <p:nvPr/>
        </p:nvCxnSpPr>
        <p:spPr bwMode="auto">
          <a:xfrm flipH="1">
            <a:off x="3124200" y="3679825"/>
            <a:ext cx="1133475" cy="3460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7978" name="AutoShape 10"/>
          <p:cNvCxnSpPr>
            <a:cxnSpLocks noChangeShapeType="1"/>
            <a:stCxn id="467973" idx="3"/>
            <a:endCxn id="467975" idx="0"/>
          </p:cNvCxnSpPr>
          <p:nvPr/>
        </p:nvCxnSpPr>
        <p:spPr bwMode="auto">
          <a:xfrm flipH="1">
            <a:off x="2362200" y="4441825"/>
            <a:ext cx="600075" cy="42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7979" name="AutoShape 11"/>
          <p:cNvCxnSpPr>
            <a:cxnSpLocks noChangeShapeType="1"/>
            <a:stCxn id="467972" idx="5"/>
            <a:endCxn id="467974" idx="1"/>
          </p:cNvCxnSpPr>
          <p:nvPr/>
        </p:nvCxnSpPr>
        <p:spPr bwMode="auto">
          <a:xfrm>
            <a:off x="4581525" y="3679825"/>
            <a:ext cx="742950" cy="412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7980" name="AutoShape 12"/>
          <p:cNvCxnSpPr>
            <a:cxnSpLocks noChangeShapeType="1"/>
            <a:stCxn id="467973" idx="5"/>
          </p:cNvCxnSpPr>
          <p:nvPr/>
        </p:nvCxnSpPr>
        <p:spPr bwMode="auto">
          <a:xfrm>
            <a:off x="3286125" y="4441825"/>
            <a:ext cx="295275" cy="42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7981" name="AutoShape 13"/>
          <p:cNvCxnSpPr>
            <a:cxnSpLocks noChangeShapeType="1"/>
            <a:stCxn id="467974" idx="3"/>
            <a:endCxn id="467976" idx="0"/>
          </p:cNvCxnSpPr>
          <p:nvPr/>
        </p:nvCxnSpPr>
        <p:spPr bwMode="auto">
          <a:xfrm flipH="1">
            <a:off x="4876800" y="4441825"/>
            <a:ext cx="447675" cy="42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7983" name="AutoShape 15"/>
          <p:cNvCxnSpPr>
            <a:cxnSpLocks noChangeShapeType="1"/>
            <a:stCxn id="467975" idx="3"/>
          </p:cNvCxnSpPr>
          <p:nvPr/>
        </p:nvCxnSpPr>
        <p:spPr bwMode="auto">
          <a:xfrm flipH="1">
            <a:off x="1752600" y="5280025"/>
            <a:ext cx="447675" cy="434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7984" name="AutoShape 16"/>
          <p:cNvCxnSpPr>
            <a:cxnSpLocks noChangeShapeType="1"/>
            <a:stCxn id="467975" idx="5"/>
          </p:cNvCxnSpPr>
          <p:nvPr/>
        </p:nvCxnSpPr>
        <p:spPr bwMode="auto">
          <a:xfrm>
            <a:off x="2524125" y="5280025"/>
            <a:ext cx="219075" cy="511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7985" name="AutoShape 17"/>
          <p:cNvCxnSpPr>
            <a:cxnSpLocks noChangeShapeType="1"/>
            <a:stCxn id="467976" idx="3"/>
          </p:cNvCxnSpPr>
          <p:nvPr/>
        </p:nvCxnSpPr>
        <p:spPr bwMode="auto">
          <a:xfrm flipH="1">
            <a:off x="4419600" y="5280025"/>
            <a:ext cx="295275" cy="434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67986" name="AutoShape 18"/>
          <p:cNvCxnSpPr>
            <a:cxnSpLocks noChangeShapeType="1"/>
            <a:stCxn id="467976" idx="5"/>
          </p:cNvCxnSpPr>
          <p:nvPr/>
        </p:nvCxnSpPr>
        <p:spPr bwMode="auto">
          <a:xfrm>
            <a:off x="5038725" y="5280025"/>
            <a:ext cx="142875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67987" name="Text Box 19"/>
          <p:cNvSpPr txBox="1">
            <a:spLocks noChangeArrowheads="1"/>
          </p:cNvSpPr>
          <p:nvPr/>
        </p:nvSpPr>
        <p:spPr bwMode="auto">
          <a:xfrm>
            <a:off x="1524000" y="5638800"/>
            <a:ext cx="506413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67989" name="Text Box 21"/>
          <p:cNvSpPr txBox="1">
            <a:spLocks noChangeArrowheads="1"/>
          </p:cNvSpPr>
          <p:nvPr/>
        </p:nvSpPr>
        <p:spPr bwMode="auto">
          <a:xfrm>
            <a:off x="685800" y="6324600"/>
            <a:ext cx="8153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Example: Propagation from B</a:t>
            </a:r>
            <a:r>
              <a:rPr lang="en-US" dirty="0" smtClean="0"/>
              <a:t>=1 </a:t>
            </a:r>
            <a:r>
              <a:rPr lang="en-US" dirty="0"/>
              <a:t>and C</a:t>
            </a:r>
            <a:r>
              <a:rPr lang="en-US" dirty="0" smtClean="0"/>
              <a:t>=1 </a:t>
            </a:r>
            <a:r>
              <a:rPr lang="en-US" dirty="0"/>
              <a:t>leads to empty clause</a:t>
            </a:r>
          </a:p>
        </p:txBody>
      </p:sp>
      <p:sp>
        <p:nvSpPr>
          <p:cNvPr id="467990" name="AutoShape 22"/>
          <p:cNvSpPr>
            <a:spLocks noChangeArrowheads="1"/>
          </p:cNvSpPr>
          <p:nvPr/>
        </p:nvSpPr>
        <p:spPr bwMode="auto">
          <a:xfrm>
            <a:off x="6553200" y="4343400"/>
            <a:ext cx="1981200" cy="1143000"/>
          </a:xfrm>
          <a:prstGeom prst="wedgeRoundRectCallout">
            <a:avLst>
              <a:gd name="adj1" fmla="val -118750"/>
              <a:gd name="adj2" fmla="val -25694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I had better set C</a:t>
            </a:r>
            <a:r>
              <a:rPr lang="en-US" dirty="0" smtClean="0"/>
              <a:t>=0 </a:t>
            </a:r>
            <a:r>
              <a:rPr lang="en-US" dirty="0"/>
              <a:t>immediately!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How: Clause Learning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/>
              <a:t>The reason can be remembered by adding a new </a:t>
            </a:r>
            <a:r>
              <a:rPr lang="en-US">
                <a:solidFill>
                  <a:schemeClr val="tx2"/>
                </a:solidFill>
              </a:rPr>
              <a:t>learned clause</a:t>
            </a:r>
            <a:r>
              <a:rPr lang="en-US"/>
              <a:t> to the formula</a:t>
            </a:r>
          </a:p>
        </p:txBody>
      </p:sp>
      <p:sp>
        <p:nvSpPr>
          <p:cNvPr id="470020" name="Oval 4"/>
          <p:cNvSpPr>
            <a:spLocks noChangeArrowheads="1"/>
          </p:cNvSpPr>
          <p:nvPr/>
        </p:nvSpPr>
        <p:spPr bwMode="auto">
          <a:xfrm>
            <a:off x="4191000" y="3276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A</a:t>
            </a:r>
          </a:p>
        </p:txBody>
      </p:sp>
      <p:sp>
        <p:nvSpPr>
          <p:cNvPr id="470021" name="Oval 5"/>
          <p:cNvSpPr>
            <a:spLocks noChangeArrowheads="1"/>
          </p:cNvSpPr>
          <p:nvPr/>
        </p:nvSpPr>
        <p:spPr bwMode="auto">
          <a:xfrm>
            <a:off x="2895600" y="4038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470022" name="Oval 6"/>
          <p:cNvSpPr>
            <a:spLocks noChangeArrowheads="1"/>
          </p:cNvSpPr>
          <p:nvPr/>
        </p:nvSpPr>
        <p:spPr bwMode="auto">
          <a:xfrm>
            <a:off x="5257800" y="4038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470023" name="Oval 7"/>
          <p:cNvSpPr>
            <a:spLocks noChangeArrowheads="1"/>
          </p:cNvSpPr>
          <p:nvPr/>
        </p:nvSpPr>
        <p:spPr bwMode="auto">
          <a:xfrm>
            <a:off x="2133600" y="4876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</a:t>
            </a:r>
          </a:p>
        </p:txBody>
      </p:sp>
      <p:sp>
        <p:nvSpPr>
          <p:cNvPr id="470024" name="Oval 8"/>
          <p:cNvSpPr>
            <a:spLocks noChangeArrowheads="1"/>
          </p:cNvSpPr>
          <p:nvPr/>
        </p:nvSpPr>
        <p:spPr bwMode="auto">
          <a:xfrm>
            <a:off x="4648200" y="4876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</a:t>
            </a:r>
          </a:p>
        </p:txBody>
      </p:sp>
      <p:cxnSp>
        <p:nvCxnSpPr>
          <p:cNvPr id="470025" name="AutoShape 9"/>
          <p:cNvCxnSpPr>
            <a:cxnSpLocks noChangeShapeType="1"/>
            <a:stCxn id="470020" idx="3"/>
            <a:endCxn id="470021" idx="0"/>
          </p:cNvCxnSpPr>
          <p:nvPr/>
        </p:nvCxnSpPr>
        <p:spPr bwMode="auto">
          <a:xfrm flipH="1">
            <a:off x="3124200" y="3679825"/>
            <a:ext cx="1133475" cy="3460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0026" name="AutoShape 10"/>
          <p:cNvCxnSpPr>
            <a:cxnSpLocks noChangeShapeType="1"/>
            <a:stCxn id="470021" idx="3"/>
            <a:endCxn id="470023" idx="0"/>
          </p:cNvCxnSpPr>
          <p:nvPr/>
        </p:nvCxnSpPr>
        <p:spPr bwMode="auto">
          <a:xfrm flipH="1">
            <a:off x="2362200" y="4441825"/>
            <a:ext cx="600075" cy="42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0027" name="AutoShape 11"/>
          <p:cNvCxnSpPr>
            <a:cxnSpLocks noChangeShapeType="1"/>
            <a:stCxn id="470020" idx="5"/>
            <a:endCxn id="470022" idx="1"/>
          </p:cNvCxnSpPr>
          <p:nvPr/>
        </p:nvCxnSpPr>
        <p:spPr bwMode="auto">
          <a:xfrm>
            <a:off x="4581525" y="3679825"/>
            <a:ext cx="742950" cy="412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0028" name="AutoShape 12"/>
          <p:cNvCxnSpPr>
            <a:cxnSpLocks noChangeShapeType="1"/>
            <a:stCxn id="470021" idx="5"/>
          </p:cNvCxnSpPr>
          <p:nvPr/>
        </p:nvCxnSpPr>
        <p:spPr bwMode="auto">
          <a:xfrm>
            <a:off x="3286125" y="4441825"/>
            <a:ext cx="295275" cy="42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0029" name="AutoShape 13"/>
          <p:cNvCxnSpPr>
            <a:cxnSpLocks noChangeShapeType="1"/>
            <a:stCxn id="470022" idx="3"/>
            <a:endCxn id="470024" idx="0"/>
          </p:cNvCxnSpPr>
          <p:nvPr/>
        </p:nvCxnSpPr>
        <p:spPr bwMode="auto">
          <a:xfrm flipH="1">
            <a:off x="4876800" y="4441825"/>
            <a:ext cx="447675" cy="42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0030" name="AutoShape 14"/>
          <p:cNvCxnSpPr>
            <a:cxnSpLocks noChangeShapeType="1"/>
            <a:stCxn id="470023" idx="3"/>
          </p:cNvCxnSpPr>
          <p:nvPr/>
        </p:nvCxnSpPr>
        <p:spPr bwMode="auto">
          <a:xfrm flipH="1">
            <a:off x="1752600" y="5280025"/>
            <a:ext cx="447675" cy="434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0031" name="AutoShape 15"/>
          <p:cNvCxnSpPr>
            <a:cxnSpLocks noChangeShapeType="1"/>
            <a:stCxn id="470023" idx="5"/>
          </p:cNvCxnSpPr>
          <p:nvPr/>
        </p:nvCxnSpPr>
        <p:spPr bwMode="auto">
          <a:xfrm>
            <a:off x="2524125" y="5280025"/>
            <a:ext cx="219075" cy="511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0032" name="AutoShape 16"/>
          <p:cNvCxnSpPr>
            <a:cxnSpLocks noChangeShapeType="1"/>
            <a:stCxn id="470024" idx="3"/>
          </p:cNvCxnSpPr>
          <p:nvPr/>
        </p:nvCxnSpPr>
        <p:spPr bwMode="auto">
          <a:xfrm flipH="1">
            <a:off x="4419600" y="5280025"/>
            <a:ext cx="295275" cy="434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0033" name="AutoShape 17"/>
          <p:cNvCxnSpPr>
            <a:cxnSpLocks noChangeShapeType="1"/>
            <a:stCxn id="470024" idx="5"/>
          </p:cNvCxnSpPr>
          <p:nvPr/>
        </p:nvCxnSpPr>
        <p:spPr bwMode="auto">
          <a:xfrm>
            <a:off x="5038725" y="5280025"/>
            <a:ext cx="142875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70034" name="Text Box 18"/>
          <p:cNvSpPr txBox="1">
            <a:spLocks noChangeArrowheads="1"/>
          </p:cNvSpPr>
          <p:nvPr/>
        </p:nvSpPr>
        <p:spPr bwMode="auto">
          <a:xfrm>
            <a:off x="1219200" y="5562600"/>
            <a:ext cx="2409825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  <a:r>
              <a:rPr lang="en-US" sz="4000">
                <a:sym typeface="Wingdings" charset="2"/>
              </a:rPr>
              <a:t> </a:t>
            </a:r>
            <a:r>
              <a:rPr lang="en-US">
                <a:solidFill>
                  <a:schemeClr val="accent2"/>
                </a:solidFill>
                <a:sym typeface="Wingdings" charset="2"/>
              </a:rPr>
              <a:t>learn (~B V ~C)</a:t>
            </a:r>
            <a:endParaRPr lang="en-US" sz="4000">
              <a:solidFill>
                <a:schemeClr val="accent2"/>
              </a:solidFill>
              <a:sym typeface="Wingdings" charset="2"/>
            </a:endParaRPr>
          </a:p>
        </p:txBody>
      </p:sp>
      <p:sp>
        <p:nvSpPr>
          <p:cNvPr id="470035" name="Text Box 19"/>
          <p:cNvSpPr txBox="1">
            <a:spLocks noChangeArrowheads="1"/>
          </p:cNvSpPr>
          <p:nvPr/>
        </p:nvSpPr>
        <p:spPr bwMode="auto">
          <a:xfrm>
            <a:off x="685800" y="6324600"/>
            <a:ext cx="8153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Example: Propagation from B</a:t>
            </a:r>
            <a:r>
              <a:rPr lang="en-US" dirty="0" smtClean="0"/>
              <a:t>=1 </a:t>
            </a:r>
            <a:r>
              <a:rPr lang="en-US" dirty="0"/>
              <a:t>and C</a:t>
            </a:r>
            <a:r>
              <a:rPr lang="en-US" dirty="0" smtClean="0"/>
              <a:t>=1 </a:t>
            </a:r>
            <a:r>
              <a:rPr lang="en-US" dirty="0"/>
              <a:t>leads to empty clause</a:t>
            </a:r>
          </a:p>
        </p:txBody>
      </p:sp>
      <p:sp>
        <p:nvSpPr>
          <p:cNvPr id="470036" name="AutoShape 20"/>
          <p:cNvSpPr>
            <a:spLocks noChangeArrowheads="1"/>
          </p:cNvSpPr>
          <p:nvPr/>
        </p:nvSpPr>
        <p:spPr bwMode="auto">
          <a:xfrm>
            <a:off x="6553200" y="4343400"/>
            <a:ext cx="1981200" cy="1143000"/>
          </a:xfrm>
          <a:prstGeom prst="wedgeRoundRectCallout">
            <a:avLst>
              <a:gd name="adj1" fmla="val -118750"/>
              <a:gd name="adj2" fmla="val -25694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Set C</a:t>
            </a:r>
            <a:r>
              <a:rPr lang="en-US" dirty="0" smtClean="0"/>
              <a:t>=0 </a:t>
            </a:r>
            <a:r>
              <a:rPr lang="en-US" dirty="0"/>
              <a:t>by unit propagation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Translating STRIPS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>Ground action</a:t>
            </a:r>
            <a:r>
              <a:rPr lang="en-US" sz="2800"/>
              <a:t> = a STRIPS operator with constants assigned to all of its parameters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>Ground fluent</a:t>
            </a:r>
            <a:r>
              <a:rPr lang="en-US" sz="2800"/>
              <a:t> = a precondition or effect of a ground 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	operator: Fly(a,b)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			precondition: At(a), Fueled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			effect: At(b), ~At(a), ~Fueled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	constants: NY, Boston, Seattle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Ground actions: </a:t>
            </a:r>
            <a:r>
              <a:rPr lang="en-US" sz="2400">
                <a:solidFill>
                  <a:schemeClr val="bg1"/>
                </a:solidFill>
              </a:rPr>
              <a:t>Fly(NY,Boston), Fly(NY,Seattle), Fly(Boston,NY), Fly(Boston,Seattle), Fly(Seattle,NY), Fly(Seattle,Boston)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Ground fluents:  </a:t>
            </a:r>
            <a:r>
              <a:rPr lang="en-US" sz="2400">
                <a:solidFill>
                  <a:schemeClr val="bg1"/>
                </a:solidFill>
              </a:rPr>
              <a:t>Fueled, At(NY), At(Boston), At(Seattle)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How: Clause Learning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838200"/>
          </a:xfrm>
        </p:spPr>
        <p:txBody>
          <a:bodyPr/>
          <a:lstStyle/>
          <a:p>
            <a:r>
              <a:rPr lang="en-US"/>
              <a:t>Savings can be huge</a:t>
            </a:r>
          </a:p>
        </p:txBody>
      </p:sp>
      <p:sp>
        <p:nvSpPr>
          <p:cNvPr id="472068" name="Oval 4"/>
          <p:cNvSpPr>
            <a:spLocks noChangeArrowheads="1"/>
          </p:cNvSpPr>
          <p:nvPr/>
        </p:nvSpPr>
        <p:spPr bwMode="auto">
          <a:xfrm>
            <a:off x="4191000" y="2362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A</a:t>
            </a:r>
          </a:p>
        </p:txBody>
      </p:sp>
      <p:sp>
        <p:nvSpPr>
          <p:cNvPr id="472069" name="Oval 5"/>
          <p:cNvSpPr>
            <a:spLocks noChangeArrowheads="1"/>
          </p:cNvSpPr>
          <p:nvPr/>
        </p:nvSpPr>
        <p:spPr bwMode="auto">
          <a:xfrm>
            <a:off x="2895600" y="3124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5562600" y="3200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472071" name="Oval 7"/>
          <p:cNvSpPr>
            <a:spLocks noChangeArrowheads="1"/>
          </p:cNvSpPr>
          <p:nvPr/>
        </p:nvSpPr>
        <p:spPr bwMode="auto">
          <a:xfrm>
            <a:off x="1295400" y="4038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</a:t>
            </a:r>
          </a:p>
        </p:txBody>
      </p:sp>
      <p:cxnSp>
        <p:nvCxnSpPr>
          <p:cNvPr id="472073" name="AutoShape 9"/>
          <p:cNvCxnSpPr>
            <a:cxnSpLocks noChangeShapeType="1"/>
            <a:stCxn id="472068" idx="3"/>
            <a:endCxn id="472069" idx="0"/>
          </p:cNvCxnSpPr>
          <p:nvPr/>
        </p:nvCxnSpPr>
        <p:spPr bwMode="auto">
          <a:xfrm flipH="1">
            <a:off x="3124200" y="2765425"/>
            <a:ext cx="1133475" cy="3460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074" name="AutoShape 10"/>
          <p:cNvCxnSpPr>
            <a:cxnSpLocks noChangeShapeType="1"/>
            <a:stCxn id="472069" idx="3"/>
            <a:endCxn id="472071" idx="0"/>
          </p:cNvCxnSpPr>
          <p:nvPr/>
        </p:nvCxnSpPr>
        <p:spPr bwMode="auto">
          <a:xfrm flipH="1">
            <a:off x="1524000" y="3527425"/>
            <a:ext cx="1438275" cy="498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075" name="AutoShape 11"/>
          <p:cNvCxnSpPr>
            <a:cxnSpLocks noChangeShapeType="1"/>
            <a:stCxn id="472068" idx="5"/>
            <a:endCxn id="472070" idx="1"/>
          </p:cNvCxnSpPr>
          <p:nvPr/>
        </p:nvCxnSpPr>
        <p:spPr bwMode="auto">
          <a:xfrm>
            <a:off x="4581525" y="2765425"/>
            <a:ext cx="1047750" cy="4889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076" name="AutoShape 12"/>
          <p:cNvCxnSpPr>
            <a:cxnSpLocks noChangeShapeType="1"/>
            <a:stCxn id="472069" idx="5"/>
          </p:cNvCxnSpPr>
          <p:nvPr/>
        </p:nvCxnSpPr>
        <p:spPr bwMode="auto">
          <a:xfrm>
            <a:off x="3286125" y="3527425"/>
            <a:ext cx="142875" cy="574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077" name="AutoShape 13"/>
          <p:cNvCxnSpPr>
            <a:cxnSpLocks noChangeShapeType="1"/>
            <a:stCxn id="472070" idx="3"/>
            <a:endCxn id="472110" idx="0"/>
          </p:cNvCxnSpPr>
          <p:nvPr/>
        </p:nvCxnSpPr>
        <p:spPr bwMode="auto">
          <a:xfrm flipH="1">
            <a:off x="4648200" y="3603625"/>
            <a:ext cx="981075" cy="3460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078" name="AutoShape 14"/>
          <p:cNvCxnSpPr>
            <a:cxnSpLocks noChangeShapeType="1"/>
            <a:stCxn id="472071" idx="3"/>
            <a:endCxn id="472085" idx="0"/>
          </p:cNvCxnSpPr>
          <p:nvPr/>
        </p:nvCxnSpPr>
        <p:spPr bwMode="auto">
          <a:xfrm flipH="1">
            <a:off x="914400" y="4441825"/>
            <a:ext cx="447675" cy="498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079" name="AutoShape 15"/>
          <p:cNvCxnSpPr>
            <a:cxnSpLocks noChangeShapeType="1"/>
            <a:stCxn id="472071" idx="5"/>
            <a:endCxn id="472086" idx="0"/>
          </p:cNvCxnSpPr>
          <p:nvPr/>
        </p:nvCxnSpPr>
        <p:spPr bwMode="auto">
          <a:xfrm>
            <a:off x="1685925" y="4441825"/>
            <a:ext cx="295275" cy="498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381000" y="56388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685800" y="6324600"/>
            <a:ext cx="8153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Example: Setting B</a:t>
            </a:r>
            <a:r>
              <a:rPr lang="en-US" dirty="0" smtClean="0"/>
              <a:t>=1 </a:t>
            </a:r>
            <a:r>
              <a:rPr lang="en-US" dirty="0"/>
              <a:t>is the root cause of reaching an empty clause</a:t>
            </a:r>
          </a:p>
        </p:txBody>
      </p:sp>
      <p:sp>
        <p:nvSpPr>
          <p:cNvPr id="472085" name="Oval 21"/>
          <p:cNvSpPr>
            <a:spLocks noChangeArrowheads="1"/>
          </p:cNvSpPr>
          <p:nvPr/>
        </p:nvSpPr>
        <p:spPr bwMode="auto">
          <a:xfrm>
            <a:off x="685800" y="495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</a:t>
            </a:r>
          </a:p>
        </p:txBody>
      </p:sp>
      <p:sp>
        <p:nvSpPr>
          <p:cNvPr id="472086" name="Oval 22"/>
          <p:cNvSpPr>
            <a:spLocks noChangeArrowheads="1"/>
          </p:cNvSpPr>
          <p:nvPr/>
        </p:nvSpPr>
        <p:spPr bwMode="auto">
          <a:xfrm>
            <a:off x="1752600" y="495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E</a:t>
            </a:r>
          </a:p>
        </p:txBody>
      </p:sp>
      <p:cxnSp>
        <p:nvCxnSpPr>
          <p:cNvPr id="472088" name="AutoShape 24"/>
          <p:cNvCxnSpPr>
            <a:cxnSpLocks noChangeShapeType="1"/>
            <a:stCxn id="472085" idx="3"/>
            <a:endCxn id="472082" idx="0"/>
          </p:cNvCxnSpPr>
          <p:nvPr/>
        </p:nvCxnSpPr>
        <p:spPr bwMode="auto">
          <a:xfrm flipH="1">
            <a:off x="647700" y="5356225"/>
            <a:ext cx="1047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089" name="AutoShape 25"/>
          <p:cNvCxnSpPr>
            <a:cxnSpLocks noChangeShapeType="1"/>
            <a:stCxn id="472086" idx="5"/>
            <a:endCxn id="472096" idx="0"/>
          </p:cNvCxnSpPr>
          <p:nvPr/>
        </p:nvCxnSpPr>
        <p:spPr bwMode="auto">
          <a:xfrm>
            <a:off x="2143125" y="5356225"/>
            <a:ext cx="1809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090" name="AutoShape 26"/>
          <p:cNvCxnSpPr>
            <a:cxnSpLocks noChangeShapeType="1"/>
            <a:stCxn id="472085" idx="5"/>
            <a:endCxn id="472094" idx="0"/>
          </p:cNvCxnSpPr>
          <p:nvPr/>
        </p:nvCxnSpPr>
        <p:spPr bwMode="auto">
          <a:xfrm>
            <a:off x="1076325" y="5356225"/>
            <a:ext cx="2571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091" name="AutoShape 27"/>
          <p:cNvCxnSpPr>
            <a:cxnSpLocks noChangeShapeType="1"/>
            <a:stCxn id="472086" idx="3"/>
            <a:endCxn id="472095" idx="0"/>
          </p:cNvCxnSpPr>
          <p:nvPr/>
        </p:nvCxnSpPr>
        <p:spPr bwMode="auto">
          <a:xfrm flipH="1">
            <a:off x="1790700" y="5356225"/>
            <a:ext cx="285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72094" name="Text Box 30"/>
          <p:cNvSpPr txBox="1">
            <a:spLocks noChangeArrowheads="1"/>
          </p:cNvSpPr>
          <p:nvPr/>
        </p:nvSpPr>
        <p:spPr bwMode="auto">
          <a:xfrm>
            <a:off x="1066800" y="56388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72095" name="Text Box 31"/>
          <p:cNvSpPr txBox="1">
            <a:spLocks noChangeArrowheads="1"/>
          </p:cNvSpPr>
          <p:nvPr/>
        </p:nvSpPr>
        <p:spPr bwMode="auto">
          <a:xfrm>
            <a:off x="1524000" y="56388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72096" name="Text Box 32"/>
          <p:cNvSpPr txBox="1">
            <a:spLocks noChangeArrowheads="1"/>
          </p:cNvSpPr>
          <p:nvPr/>
        </p:nvSpPr>
        <p:spPr bwMode="auto">
          <a:xfrm>
            <a:off x="2057400" y="56388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72110" name="Oval 46"/>
          <p:cNvSpPr>
            <a:spLocks noChangeArrowheads="1"/>
          </p:cNvSpPr>
          <p:nvPr/>
        </p:nvSpPr>
        <p:spPr bwMode="auto">
          <a:xfrm>
            <a:off x="4419600" y="3962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</a:t>
            </a:r>
          </a:p>
        </p:txBody>
      </p:sp>
      <p:cxnSp>
        <p:nvCxnSpPr>
          <p:cNvPr id="472111" name="AutoShape 47"/>
          <p:cNvCxnSpPr>
            <a:cxnSpLocks noChangeShapeType="1"/>
            <a:stCxn id="472110" idx="3"/>
            <a:endCxn id="472114" idx="0"/>
          </p:cNvCxnSpPr>
          <p:nvPr/>
        </p:nvCxnSpPr>
        <p:spPr bwMode="auto">
          <a:xfrm flipH="1">
            <a:off x="4038600" y="4365625"/>
            <a:ext cx="447675" cy="498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112" name="AutoShape 48"/>
          <p:cNvCxnSpPr>
            <a:cxnSpLocks noChangeShapeType="1"/>
            <a:stCxn id="472110" idx="5"/>
            <a:endCxn id="472115" idx="0"/>
          </p:cNvCxnSpPr>
          <p:nvPr/>
        </p:nvCxnSpPr>
        <p:spPr bwMode="auto">
          <a:xfrm>
            <a:off x="4810125" y="4365625"/>
            <a:ext cx="295275" cy="498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72113" name="Text Box 49"/>
          <p:cNvSpPr txBox="1">
            <a:spLocks noChangeArrowheads="1"/>
          </p:cNvSpPr>
          <p:nvPr/>
        </p:nvSpPr>
        <p:spPr bwMode="auto">
          <a:xfrm>
            <a:off x="3505200" y="55626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72114" name="Oval 50"/>
          <p:cNvSpPr>
            <a:spLocks noChangeArrowheads="1"/>
          </p:cNvSpPr>
          <p:nvPr/>
        </p:nvSpPr>
        <p:spPr bwMode="auto">
          <a:xfrm>
            <a:off x="3810000" y="4876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</a:t>
            </a:r>
          </a:p>
        </p:txBody>
      </p:sp>
      <p:sp>
        <p:nvSpPr>
          <p:cNvPr id="472115" name="Oval 51"/>
          <p:cNvSpPr>
            <a:spLocks noChangeArrowheads="1"/>
          </p:cNvSpPr>
          <p:nvPr/>
        </p:nvSpPr>
        <p:spPr bwMode="auto">
          <a:xfrm>
            <a:off x="4876800" y="4876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E</a:t>
            </a:r>
          </a:p>
        </p:txBody>
      </p:sp>
      <p:cxnSp>
        <p:nvCxnSpPr>
          <p:cNvPr id="472116" name="AutoShape 52"/>
          <p:cNvCxnSpPr>
            <a:cxnSpLocks noChangeShapeType="1"/>
            <a:stCxn id="472114" idx="3"/>
            <a:endCxn id="472113" idx="0"/>
          </p:cNvCxnSpPr>
          <p:nvPr/>
        </p:nvCxnSpPr>
        <p:spPr bwMode="auto">
          <a:xfrm flipH="1">
            <a:off x="3771900" y="5280025"/>
            <a:ext cx="1047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117" name="AutoShape 53"/>
          <p:cNvCxnSpPr>
            <a:cxnSpLocks noChangeShapeType="1"/>
            <a:stCxn id="472115" idx="5"/>
            <a:endCxn id="472122" idx="0"/>
          </p:cNvCxnSpPr>
          <p:nvPr/>
        </p:nvCxnSpPr>
        <p:spPr bwMode="auto">
          <a:xfrm>
            <a:off x="5267325" y="5280025"/>
            <a:ext cx="1809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118" name="AutoShape 54"/>
          <p:cNvCxnSpPr>
            <a:cxnSpLocks noChangeShapeType="1"/>
            <a:stCxn id="472114" idx="5"/>
            <a:endCxn id="472120" idx="0"/>
          </p:cNvCxnSpPr>
          <p:nvPr/>
        </p:nvCxnSpPr>
        <p:spPr bwMode="auto">
          <a:xfrm>
            <a:off x="4200525" y="5280025"/>
            <a:ext cx="2571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2119" name="AutoShape 55"/>
          <p:cNvCxnSpPr>
            <a:cxnSpLocks noChangeShapeType="1"/>
            <a:stCxn id="472115" idx="3"/>
            <a:endCxn id="472121" idx="0"/>
          </p:cNvCxnSpPr>
          <p:nvPr/>
        </p:nvCxnSpPr>
        <p:spPr bwMode="auto">
          <a:xfrm flipH="1">
            <a:off x="4914900" y="5280025"/>
            <a:ext cx="285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72120" name="Text Box 56"/>
          <p:cNvSpPr txBox="1">
            <a:spLocks noChangeArrowheads="1"/>
          </p:cNvSpPr>
          <p:nvPr/>
        </p:nvSpPr>
        <p:spPr bwMode="auto">
          <a:xfrm>
            <a:off x="4191000" y="55626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72121" name="Text Box 57"/>
          <p:cNvSpPr txBox="1">
            <a:spLocks noChangeArrowheads="1"/>
          </p:cNvSpPr>
          <p:nvPr/>
        </p:nvSpPr>
        <p:spPr bwMode="auto">
          <a:xfrm>
            <a:off x="4648200" y="55626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72122" name="Text Box 58"/>
          <p:cNvSpPr txBox="1">
            <a:spLocks noChangeArrowheads="1"/>
          </p:cNvSpPr>
          <p:nvPr/>
        </p:nvSpPr>
        <p:spPr bwMode="auto">
          <a:xfrm>
            <a:off x="5181600" y="55626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cxnSp>
        <p:nvCxnSpPr>
          <p:cNvPr id="472123" name="AutoShape 59"/>
          <p:cNvCxnSpPr>
            <a:cxnSpLocks noChangeShapeType="1"/>
            <a:stCxn id="472070" idx="5"/>
          </p:cNvCxnSpPr>
          <p:nvPr/>
        </p:nvCxnSpPr>
        <p:spPr bwMode="auto">
          <a:xfrm>
            <a:off x="5953125" y="3603625"/>
            <a:ext cx="438150" cy="704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How: Clause Learning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838200"/>
          </a:xfrm>
        </p:spPr>
        <p:txBody>
          <a:bodyPr/>
          <a:lstStyle/>
          <a:p>
            <a:r>
              <a:rPr lang="en-US"/>
              <a:t>Savings can be huge</a:t>
            </a:r>
          </a:p>
        </p:txBody>
      </p:sp>
      <p:sp>
        <p:nvSpPr>
          <p:cNvPr id="474116" name="Oval 4"/>
          <p:cNvSpPr>
            <a:spLocks noChangeArrowheads="1"/>
          </p:cNvSpPr>
          <p:nvPr/>
        </p:nvSpPr>
        <p:spPr bwMode="auto">
          <a:xfrm>
            <a:off x="4191000" y="2362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A</a:t>
            </a:r>
          </a:p>
        </p:txBody>
      </p:sp>
      <p:sp>
        <p:nvSpPr>
          <p:cNvPr id="474117" name="Oval 5"/>
          <p:cNvSpPr>
            <a:spLocks noChangeArrowheads="1"/>
          </p:cNvSpPr>
          <p:nvPr/>
        </p:nvSpPr>
        <p:spPr bwMode="auto">
          <a:xfrm>
            <a:off x="2895600" y="3124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</a:t>
            </a:r>
          </a:p>
        </p:txBody>
      </p:sp>
      <p:sp>
        <p:nvSpPr>
          <p:cNvPr id="474118" name="Oval 6"/>
          <p:cNvSpPr>
            <a:spLocks noChangeArrowheads="1"/>
          </p:cNvSpPr>
          <p:nvPr/>
        </p:nvSpPr>
        <p:spPr bwMode="auto">
          <a:xfrm>
            <a:off x="5562600" y="3200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</a:t>
            </a:r>
          </a:p>
        </p:txBody>
      </p:sp>
      <p:sp>
        <p:nvSpPr>
          <p:cNvPr id="474119" name="Oval 7"/>
          <p:cNvSpPr>
            <a:spLocks noChangeArrowheads="1"/>
          </p:cNvSpPr>
          <p:nvPr/>
        </p:nvSpPr>
        <p:spPr bwMode="auto">
          <a:xfrm>
            <a:off x="1295400" y="4038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</a:t>
            </a:r>
          </a:p>
        </p:txBody>
      </p:sp>
      <p:cxnSp>
        <p:nvCxnSpPr>
          <p:cNvPr id="474120" name="AutoShape 8"/>
          <p:cNvCxnSpPr>
            <a:cxnSpLocks noChangeShapeType="1"/>
            <a:stCxn id="474116" idx="3"/>
            <a:endCxn id="474117" idx="0"/>
          </p:cNvCxnSpPr>
          <p:nvPr/>
        </p:nvCxnSpPr>
        <p:spPr bwMode="auto">
          <a:xfrm flipH="1">
            <a:off x="3124200" y="2765425"/>
            <a:ext cx="1133475" cy="3460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4121" name="AutoShape 9"/>
          <p:cNvCxnSpPr>
            <a:cxnSpLocks noChangeShapeType="1"/>
            <a:stCxn id="474117" idx="3"/>
            <a:endCxn id="474119" idx="0"/>
          </p:cNvCxnSpPr>
          <p:nvPr/>
        </p:nvCxnSpPr>
        <p:spPr bwMode="auto">
          <a:xfrm flipH="1">
            <a:off x="1524000" y="3527425"/>
            <a:ext cx="1438275" cy="498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4122" name="AutoShape 10"/>
          <p:cNvCxnSpPr>
            <a:cxnSpLocks noChangeShapeType="1"/>
            <a:stCxn id="474116" idx="5"/>
            <a:endCxn id="474118" idx="1"/>
          </p:cNvCxnSpPr>
          <p:nvPr/>
        </p:nvCxnSpPr>
        <p:spPr bwMode="auto">
          <a:xfrm>
            <a:off x="4581525" y="2765425"/>
            <a:ext cx="1047750" cy="4889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4123" name="AutoShape 11"/>
          <p:cNvCxnSpPr>
            <a:cxnSpLocks noChangeShapeType="1"/>
            <a:stCxn id="474117" idx="5"/>
          </p:cNvCxnSpPr>
          <p:nvPr/>
        </p:nvCxnSpPr>
        <p:spPr bwMode="auto">
          <a:xfrm>
            <a:off x="3286125" y="3527425"/>
            <a:ext cx="142875" cy="574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4125" name="AutoShape 13"/>
          <p:cNvCxnSpPr>
            <a:cxnSpLocks noChangeShapeType="1"/>
            <a:stCxn id="474119" idx="3"/>
            <a:endCxn id="474129" idx="0"/>
          </p:cNvCxnSpPr>
          <p:nvPr/>
        </p:nvCxnSpPr>
        <p:spPr bwMode="auto">
          <a:xfrm flipH="1">
            <a:off x="914400" y="4441825"/>
            <a:ext cx="447675" cy="498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4126" name="AutoShape 14"/>
          <p:cNvCxnSpPr>
            <a:cxnSpLocks noChangeShapeType="1"/>
            <a:stCxn id="474119" idx="5"/>
            <a:endCxn id="474130" idx="0"/>
          </p:cNvCxnSpPr>
          <p:nvPr/>
        </p:nvCxnSpPr>
        <p:spPr bwMode="auto">
          <a:xfrm>
            <a:off x="1685925" y="4441825"/>
            <a:ext cx="295275" cy="498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74127" name="Text Box 15"/>
          <p:cNvSpPr txBox="1">
            <a:spLocks noChangeArrowheads="1"/>
          </p:cNvSpPr>
          <p:nvPr/>
        </p:nvSpPr>
        <p:spPr bwMode="auto">
          <a:xfrm>
            <a:off x="381000" y="56388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74128" name="Text Box 16"/>
          <p:cNvSpPr txBox="1">
            <a:spLocks noChangeArrowheads="1"/>
          </p:cNvSpPr>
          <p:nvPr/>
        </p:nvSpPr>
        <p:spPr bwMode="auto">
          <a:xfrm>
            <a:off x="685800" y="6324600"/>
            <a:ext cx="8153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Example: Setting B</a:t>
            </a:r>
            <a:r>
              <a:rPr lang="en-US" dirty="0" smtClean="0"/>
              <a:t>=1 </a:t>
            </a:r>
            <a:r>
              <a:rPr lang="en-US" dirty="0"/>
              <a:t>is the root cause of reaching an empty clause</a:t>
            </a:r>
          </a:p>
        </p:txBody>
      </p:sp>
      <p:sp>
        <p:nvSpPr>
          <p:cNvPr id="474129" name="Oval 17"/>
          <p:cNvSpPr>
            <a:spLocks noChangeArrowheads="1"/>
          </p:cNvSpPr>
          <p:nvPr/>
        </p:nvSpPr>
        <p:spPr bwMode="auto">
          <a:xfrm>
            <a:off x="685800" y="495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</a:t>
            </a:r>
          </a:p>
        </p:txBody>
      </p:sp>
      <p:sp>
        <p:nvSpPr>
          <p:cNvPr id="474130" name="Oval 18"/>
          <p:cNvSpPr>
            <a:spLocks noChangeArrowheads="1"/>
          </p:cNvSpPr>
          <p:nvPr/>
        </p:nvSpPr>
        <p:spPr bwMode="auto">
          <a:xfrm>
            <a:off x="1752600" y="495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E</a:t>
            </a:r>
          </a:p>
        </p:txBody>
      </p:sp>
      <p:cxnSp>
        <p:nvCxnSpPr>
          <p:cNvPr id="474131" name="AutoShape 19"/>
          <p:cNvCxnSpPr>
            <a:cxnSpLocks noChangeShapeType="1"/>
            <a:stCxn id="474129" idx="3"/>
            <a:endCxn id="474127" idx="0"/>
          </p:cNvCxnSpPr>
          <p:nvPr/>
        </p:nvCxnSpPr>
        <p:spPr bwMode="auto">
          <a:xfrm flipH="1">
            <a:off x="647700" y="5356225"/>
            <a:ext cx="1047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4132" name="AutoShape 20"/>
          <p:cNvCxnSpPr>
            <a:cxnSpLocks noChangeShapeType="1"/>
            <a:stCxn id="474130" idx="5"/>
            <a:endCxn id="474137" idx="0"/>
          </p:cNvCxnSpPr>
          <p:nvPr/>
        </p:nvCxnSpPr>
        <p:spPr bwMode="auto">
          <a:xfrm>
            <a:off x="2143125" y="5356225"/>
            <a:ext cx="1809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4133" name="AutoShape 21"/>
          <p:cNvCxnSpPr>
            <a:cxnSpLocks noChangeShapeType="1"/>
            <a:stCxn id="474129" idx="5"/>
            <a:endCxn id="474135" idx="0"/>
          </p:cNvCxnSpPr>
          <p:nvPr/>
        </p:nvCxnSpPr>
        <p:spPr bwMode="auto">
          <a:xfrm>
            <a:off x="1076325" y="5356225"/>
            <a:ext cx="2571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4134" name="AutoShape 22"/>
          <p:cNvCxnSpPr>
            <a:cxnSpLocks noChangeShapeType="1"/>
            <a:stCxn id="474130" idx="3"/>
            <a:endCxn id="474136" idx="0"/>
          </p:cNvCxnSpPr>
          <p:nvPr/>
        </p:nvCxnSpPr>
        <p:spPr bwMode="auto">
          <a:xfrm flipH="1">
            <a:off x="1790700" y="5356225"/>
            <a:ext cx="28575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74135" name="Text Box 23"/>
          <p:cNvSpPr txBox="1">
            <a:spLocks noChangeArrowheads="1"/>
          </p:cNvSpPr>
          <p:nvPr/>
        </p:nvSpPr>
        <p:spPr bwMode="auto">
          <a:xfrm>
            <a:off x="1066800" y="56388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74136" name="Text Box 24"/>
          <p:cNvSpPr txBox="1">
            <a:spLocks noChangeArrowheads="1"/>
          </p:cNvSpPr>
          <p:nvPr/>
        </p:nvSpPr>
        <p:spPr bwMode="auto">
          <a:xfrm>
            <a:off x="1524000" y="56388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sp>
        <p:nvSpPr>
          <p:cNvPr id="474137" name="Text Box 25"/>
          <p:cNvSpPr txBox="1">
            <a:spLocks noChangeArrowheads="1"/>
          </p:cNvSpPr>
          <p:nvPr/>
        </p:nvSpPr>
        <p:spPr bwMode="auto">
          <a:xfrm>
            <a:off x="2057400" y="5638800"/>
            <a:ext cx="533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sym typeface="Wingdings" charset="2"/>
              </a:rPr>
              <a:t></a:t>
            </a:r>
          </a:p>
        </p:txBody>
      </p:sp>
      <p:cxnSp>
        <p:nvCxnSpPr>
          <p:cNvPr id="474151" name="AutoShape 39"/>
          <p:cNvCxnSpPr>
            <a:cxnSpLocks noChangeShapeType="1"/>
            <a:stCxn id="474118" idx="5"/>
          </p:cNvCxnSpPr>
          <p:nvPr/>
        </p:nvCxnSpPr>
        <p:spPr bwMode="auto">
          <a:xfrm>
            <a:off x="5953125" y="3603625"/>
            <a:ext cx="438150" cy="704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474152" name="AutoShape 40"/>
          <p:cNvCxnSpPr>
            <a:cxnSpLocks noChangeShapeType="1"/>
            <a:stCxn id="474118" idx="3"/>
          </p:cNvCxnSpPr>
          <p:nvPr/>
        </p:nvCxnSpPr>
        <p:spPr bwMode="auto">
          <a:xfrm flipH="1">
            <a:off x="5334000" y="3603625"/>
            <a:ext cx="295275" cy="5873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sp>
        <p:nvSpPr>
          <p:cNvPr id="474153" name="AutoShape 41"/>
          <p:cNvSpPr>
            <a:spLocks noChangeArrowheads="1"/>
          </p:cNvSpPr>
          <p:nvPr/>
        </p:nvSpPr>
        <p:spPr bwMode="auto">
          <a:xfrm>
            <a:off x="5334000" y="1600200"/>
            <a:ext cx="2514600" cy="838200"/>
          </a:xfrm>
          <a:prstGeom prst="wedgeRoundRectCallout">
            <a:avLst>
              <a:gd name="adj1" fmla="val -66856"/>
              <a:gd name="adj2" fmla="val 97537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Have learned unit clause </a:t>
            </a:r>
            <a:r>
              <a:rPr lang="en-US" dirty="0" smtClean="0"/>
              <a:t>(~B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Reasons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for a backtrack can be found by (incrementally) constructing 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graph that records the results of unit propagations</a:t>
            </a:r>
            <a:endParaRPr lang="en-US" dirty="0" smtClean="0"/>
          </a:p>
          <a:p>
            <a:r>
              <a:rPr lang="en-US" dirty="0" smtClean="0"/>
              <a:t>Cuts in the graph yield </a:t>
            </a:r>
            <a:r>
              <a:rPr lang="en-US" dirty="0"/>
              <a:t>learned clauses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566912" cy="5173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Up Clause Learning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Clause learning greatly enhances the power of unit propagation</a:t>
            </a:r>
          </a:p>
          <a:p>
            <a:r>
              <a:rPr lang="en-US"/>
              <a:t>Tradeoff: memory needed for the learned clauses, time needed to check if they cause propagations</a:t>
            </a:r>
          </a:p>
          <a:p>
            <a:r>
              <a:rPr lang="en-US"/>
              <a:t>Clever data structures enable modern SAT solvers to manage </a:t>
            </a:r>
            <a:r>
              <a:rPr lang="en-US">
                <a:solidFill>
                  <a:schemeClr val="tx2"/>
                </a:solidFill>
              </a:rPr>
              <a:t>millions</a:t>
            </a:r>
            <a:r>
              <a:rPr lang="en-US"/>
              <a:t> of learned clauses efficiently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These Techniques Work So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"Backdoors" to Complexity</a:t>
            </a:r>
          </a:p>
          <a:p>
            <a:pPr lvl="2"/>
            <a:r>
              <a:rPr lang="en-US" dirty="0" smtClean="0"/>
              <a:t>SAT encodings of problems in planning, verification, and other real-world domains often contain 100,000's of variables</a:t>
            </a:r>
          </a:p>
          <a:p>
            <a:pPr lvl="2"/>
            <a:r>
              <a:rPr lang="en-US" dirty="0" smtClean="0"/>
              <a:t>However: it is often the case that setting just a few variables dramatically simplifies the formula</a:t>
            </a:r>
          </a:p>
          <a:p>
            <a:pPr lvl="3"/>
            <a:r>
              <a:rPr lang="en-US" dirty="0" smtClean="0"/>
              <a:t>Branching heuristics: choosing the right variables</a:t>
            </a:r>
          </a:p>
          <a:p>
            <a:pPr lvl="3"/>
            <a:r>
              <a:rPr lang="en-US" dirty="0" smtClean="0"/>
              <a:t>Clause learning: increases amount of simplification performed by unit propagation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12150" cy="1079500"/>
          </a:xfrm>
          <a:noFill/>
          <a:ln/>
          <a:effectLst/>
        </p:spPr>
        <p:txBody>
          <a:bodyPr wrap="none" anchor="b">
            <a:spAutoFit/>
          </a:bodyPr>
          <a:lstStyle/>
          <a:p>
            <a:r>
              <a:rPr lang="en-US"/>
              <a:t>Backdoors can be surprisingly small:</a:t>
            </a:r>
            <a:br>
              <a:rPr lang="en-US"/>
            </a:b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2976563"/>
          </a:xfrm>
          <a:noFill/>
          <a:ln/>
        </p:spPr>
        <p:txBody>
          <a:bodyPr/>
          <a:lstStyle/>
          <a:p>
            <a:pPr marL="233363" indent="-233363"/>
            <a:endParaRPr lang="en-US"/>
          </a:p>
          <a:p>
            <a:pPr marL="233363" indent="-233363"/>
            <a:endParaRPr lang="en-US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609600" y="1752600"/>
          <a:ext cx="8077200" cy="3041650"/>
        </p:xfrm>
        <a:graphic>
          <a:graphicData uri="http://schemas.openxmlformats.org/presentationml/2006/ole">
            <p:oleObj spid="_x0000_s522242" name="Bitmap Image" r:id="rId4" imgW="8523810" imgH="2647619" progId="">
              <p:embed/>
            </p:oleObj>
          </a:graphicData>
        </a:graphic>
      </p:graphicFrame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838200" y="5105400"/>
            <a:ext cx="7639050" cy="1465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 i="1">
                <a:solidFill>
                  <a:srgbClr val="001F7E"/>
                </a:solidFill>
              </a:rPr>
              <a:t>Most recent: Other combinatorial domains. E.g. graphplan planning, 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1800" b="1" i="1">
                <a:solidFill>
                  <a:srgbClr val="001F7E"/>
                </a:solidFill>
              </a:rPr>
              <a:t>near constant size backdoors (2 or 3 variables) and log(n) size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1800" b="1" i="1">
                <a:solidFill>
                  <a:srgbClr val="001F7E"/>
                </a:solidFill>
              </a:rPr>
              <a:t>in certain domains.  </a:t>
            </a:r>
            <a:r>
              <a:rPr lang="en-US" sz="1600" b="1" i="1">
                <a:solidFill>
                  <a:srgbClr val="001F7E"/>
                </a:solidFill>
              </a:rPr>
              <a:t>(Hoffmann, Gomes, Selman ’04)</a:t>
            </a:r>
            <a:r>
              <a:rPr lang="en-US" sz="1800" b="1" i="1">
                <a:solidFill>
                  <a:srgbClr val="001F7E"/>
                </a:solidFill>
              </a:rPr>
              <a:t> </a:t>
            </a:r>
          </a:p>
          <a:p>
            <a:pPr algn="l" eaLnBrk="0" hangingPunct="0">
              <a:spcBef>
                <a:spcPct val="0"/>
              </a:spcBef>
            </a:pPr>
            <a:endParaRPr lang="en-US" sz="1800" b="1" i="1">
              <a:solidFill>
                <a:srgbClr val="001F7E"/>
              </a:solidFill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sz="1800" b="1" i="1">
                <a:solidFill>
                  <a:srgbClr val="001F7E"/>
                </a:solidFill>
              </a:rPr>
              <a:t> Backdoors capture critical problem resources (bottlenecks).</a:t>
            </a:r>
          </a:p>
        </p:txBody>
      </p:sp>
    </p:spTree>
  </p:cSld>
  <p:clrMapOvr>
    <a:masterClrMapping/>
  </p:clrMapOvr>
  <p:transition advTm="64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Backdoors --- “seeing is believing”</a:t>
            </a:r>
          </a:p>
        </p:txBody>
      </p:sp>
      <p:pic>
        <p:nvPicPr>
          <p:cNvPr id="96259" name="Picture 3" descr="logistics_or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33600" y="1524000"/>
            <a:ext cx="4495800" cy="3405188"/>
          </a:xfrm>
          <a:noFill/>
          <a:ln/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063625" y="5334000"/>
            <a:ext cx="7242175" cy="128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i="1">
                <a:solidFill>
                  <a:srgbClr val="CC0000"/>
                </a:solidFill>
              </a:rPr>
              <a:t>Logistics_b.cnf planning formula. </a:t>
            </a:r>
          </a:p>
          <a:p>
            <a:pPr eaLnBrk="0" hangingPunct="0">
              <a:spcBef>
                <a:spcPct val="0"/>
              </a:spcBef>
            </a:pPr>
            <a:r>
              <a:rPr lang="en-US" b="1" i="1">
                <a:solidFill>
                  <a:srgbClr val="CC0000"/>
                </a:solidFill>
              </a:rPr>
              <a:t>843 vars, 7,301 clauses, approx min backdoor 16</a:t>
            </a:r>
          </a:p>
          <a:p>
            <a:pPr eaLnBrk="0" hangingPunct="0">
              <a:spcBef>
                <a:spcPct val="0"/>
              </a:spcBef>
            </a:pPr>
            <a:r>
              <a:rPr lang="en-US" b="1" i="1">
                <a:solidFill>
                  <a:srgbClr val="CC0000"/>
                </a:solidFill>
              </a:rPr>
              <a:t>(backdoor set = reasoning shortcut)</a:t>
            </a:r>
          </a:p>
          <a:p>
            <a:pPr eaLnBrk="0" hangingPunct="0">
              <a:spcBef>
                <a:spcPct val="0"/>
              </a:spcBef>
            </a:pPr>
            <a:endParaRPr lang="en-US" sz="1800" b="1" i="1">
              <a:solidFill>
                <a:srgbClr val="FC0128"/>
              </a:solidFill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096000" y="1143000"/>
            <a:ext cx="2873375" cy="1314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600" b="1" i="1">
                <a:solidFill>
                  <a:srgbClr val="00279F"/>
                </a:solidFill>
              </a:rPr>
              <a:t>Constraint graph of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1600" b="1" i="1">
                <a:solidFill>
                  <a:srgbClr val="00279F"/>
                </a:solidFill>
              </a:rPr>
              <a:t>reasoning problem.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1600" b="1" i="1">
                <a:solidFill>
                  <a:srgbClr val="00279F"/>
                </a:solidFill>
              </a:rPr>
              <a:t>One node per variable: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1600" b="1" i="1">
                <a:solidFill>
                  <a:srgbClr val="00279F"/>
                </a:solidFill>
              </a:rPr>
              <a:t>edge between two variables</a:t>
            </a:r>
          </a:p>
          <a:p>
            <a:pPr algn="l" eaLnBrk="0" hangingPunct="0">
              <a:spcBef>
                <a:spcPct val="0"/>
              </a:spcBef>
            </a:pPr>
            <a:r>
              <a:rPr lang="en-US" sz="1600" b="1" i="1">
                <a:solidFill>
                  <a:srgbClr val="00279F"/>
                </a:solidFill>
              </a:rPr>
              <a:t>if they share a constraint.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7" name="Picture 3" descr="logistics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38400" y="762000"/>
            <a:ext cx="4648200" cy="4622800"/>
          </a:xfrm>
          <a:noFill/>
          <a:ln/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57200" y="5943600"/>
            <a:ext cx="55832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i="1">
                <a:solidFill>
                  <a:srgbClr val="CC0000"/>
                </a:solidFill>
              </a:rPr>
              <a:t>Logistics.b.cnf after setting 5 backdoor vars.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5" name="Picture 3" descr="logistics1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990600"/>
            <a:ext cx="6096000" cy="4573588"/>
          </a:xfrm>
          <a:noFill/>
          <a:ln/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33400" y="5715000"/>
            <a:ext cx="8178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rgbClr val="CC0000"/>
                </a:solidFill>
              </a:rPr>
              <a:t>After setting just 12 (out of 800+) backdoor vars</a:t>
            </a:r>
            <a:r>
              <a:rPr lang="en-US" sz="1800" b="1" i="1">
                <a:solidFill>
                  <a:srgbClr val="FC0128"/>
                </a:solidFill>
              </a:rPr>
              <a:t> </a:t>
            </a:r>
            <a:r>
              <a:rPr lang="en-US" sz="1800" b="1" i="1">
                <a:solidFill>
                  <a:srgbClr val="CC0000"/>
                </a:solidFill>
              </a:rPr>
              <a:t>– problem almost solved.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Translating STRIPS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Ground action</a:t>
            </a:r>
            <a:r>
              <a:rPr lang="en-US" sz="2800" dirty="0"/>
              <a:t> = a STRIPS operator with constants assigned to all of its parameters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Ground fluent</a:t>
            </a:r>
            <a:r>
              <a:rPr lang="en-US" sz="2800" dirty="0"/>
              <a:t> = a precondition or effect of a ground 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operator: </a:t>
            </a:r>
            <a:r>
              <a:rPr lang="en-US" sz="2800" dirty="0" err="1"/>
              <a:t>Fly(a,b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		precondition: </a:t>
            </a:r>
            <a:r>
              <a:rPr lang="en-US" sz="2400" dirty="0" err="1"/>
              <a:t>At(a</a:t>
            </a:r>
            <a:r>
              <a:rPr lang="en-US" sz="2400" dirty="0"/>
              <a:t>), Fueled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		effect: </a:t>
            </a:r>
            <a:r>
              <a:rPr lang="en-US" sz="2400" dirty="0" err="1"/>
              <a:t>At(b</a:t>
            </a:r>
            <a:r>
              <a:rPr lang="en-US" sz="2400" dirty="0"/>
              <a:t>), ~</a:t>
            </a:r>
            <a:r>
              <a:rPr lang="en-US" sz="2400" dirty="0" err="1"/>
              <a:t>At(a</a:t>
            </a:r>
            <a:r>
              <a:rPr lang="en-US" sz="2400" dirty="0"/>
              <a:t>), ~Fueled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constants: NY, Boston, Seattle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Ground actions: </a:t>
            </a:r>
            <a:r>
              <a:rPr lang="en-US" sz="2400" dirty="0" err="1">
                <a:solidFill>
                  <a:schemeClr val="tx2"/>
                </a:solidFill>
              </a:rPr>
              <a:t>Fly(NY,Boston</a:t>
            </a:r>
            <a:r>
              <a:rPr lang="en-US" sz="2400" dirty="0">
                <a:solidFill>
                  <a:schemeClr val="tx2"/>
                </a:solidFill>
              </a:rPr>
              <a:t>), </a:t>
            </a:r>
            <a:r>
              <a:rPr lang="en-US" sz="2400" dirty="0" err="1">
                <a:solidFill>
                  <a:schemeClr val="tx2"/>
                </a:solidFill>
              </a:rPr>
              <a:t>Fly(NY,Seattle</a:t>
            </a:r>
            <a:r>
              <a:rPr lang="en-US" sz="2400" dirty="0">
                <a:solidFill>
                  <a:schemeClr val="tx2"/>
                </a:solidFill>
              </a:rPr>
              <a:t>), </a:t>
            </a:r>
            <a:r>
              <a:rPr lang="en-US" sz="2400" dirty="0" err="1">
                <a:solidFill>
                  <a:schemeClr val="tx2"/>
                </a:solidFill>
              </a:rPr>
              <a:t>Fly(Boston,NY</a:t>
            </a:r>
            <a:r>
              <a:rPr lang="en-US" sz="2400" dirty="0">
                <a:solidFill>
                  <a:schemeClr val="tx2"/>
                </a:solidFill>
              </a:rPr>
              <a:t>), </a:t>
            </a:r>
            <a:r>
              <a:rPr lang="en-US" sz="2400" dirty="0" err="1">
                <a:solidFill>
                  <a:schemeClr val="tx2"/>
                </a:solidFill>
              </a:rPr>
              <a:t>Fly(Boston,Seattle</a:t>
            </a:r>
            <a:r>
              <a:rPr lang="en-US" sz="2400" dirty="0">
                <a:solidFill>
                  <a:schemeClr val="tx2"/>
                </a:solidFill>
              </a:rPr>
              <a:t>), </a:t>
            </a:r>
            <a:r>
              <a:rPr lang="en-US" sz="2400" dirty="0" err="1">
                <a:solidFill>
                  <a:schemeClr val="tx2"/>
                </a:solidFill>
              </a:rPr>
              <a:t>Fly(Seattle,NY</a:t>
            </a:r>
            <a:r>
              <a:rPr lang="en-US" sz="2400" dirty="0">
                <a:solidFill>
                  <a:schemeClr val="tx2"/>
                </a:solidFill>
              </a:rPr>
              <a:t>), </a:t>
            </a:r>
            <a:r>
              <a:rPr lang="en-US" sz="2400" dirty="0" err="1">
                <a:solidFill>
                  <a:schemeClr val="tx2"/>
                </a:solidFill>
              </a:rPr>
              <a:t>Fly(Seattle,Boston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Ground </a:t>
            </a:r>
            <a:r>
              <a:rPr lang="en-US" sz="2400" dirty="0" err="1"/>
              <a:t>fluents</a:t>
            </a:r>
            <a:r>
              <a:rPr lang="en-US" sz="2400" dirty="0"/>
              <a:t>:  </a:t>
            </a:r>
            <a:r>
              <a:rPr lang="en-US" sz="2400" dirty="0">
                <a:solidFill>
                  <a:schemeClr val="tx2"/>
                </a:solidFill>
              </a:rPr>
              <a:t>Fueled, </a:t>
            </a:r>
            <a:r>
              <a:rPr lang="en-US" sz="2400" dirty="0" err="1">
                <a:solidFill>
                  <a:schemeClr val="tx2"/>
                </a:solidFill>
              </a:rPr>
              <a:t>At(NY</a:t>
            </a:r>
            <a:r>
              <a:rPr lang="en-US" sz="2400" dirty="0">
                <a:solidFill>
                  <a:schemeClr val="tx2"/>
                </a:solidFill>
              </a:rPr>
              <a:t>), </a:t>
            </a:r>
            <a:r>
              <a:rPr lang="en-US" sz="2400" dirty="0" err="1">
                <a:solidFill>
                  <a:schemeClr val="tx2"/>
                </a:solidFill>
              </a:rPr>
              <a:t>At(Boston</a:t>
            </a:r>
            <a:r>
              <a:rPr lang="en-US" sz="2400" dirty="0">
                <a:solidFill>
                  <a:schemeClr val="tx2"/>
                </a:solidFill>
              </a:rPr>
              <a:t>), </a:t>
            </a:r>
            <a:r>
              <a:rPr lang="en-US" sz="2400" dirty="0" err="1">
                <a:solidFill>
                  <a:schemeClr val="tx2"/>
                </a:solidFill>
              </a:rPr>
              <a:t>At(Seattle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3" name="Picture 3" descr="map-n6-or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71800" y="533400"/>
            <a:ext cx="6172200" cy="5002213"/>
          </a:xfrm>
          <a:noFill/>
          <a:ln/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33400" y="5791200"/>
            <a:ext cx="77406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rgbClr val="CC0000"/>
                </a:solidFill>
              </a:rPr>
              <a:t>MAP-6-7.cnf infeasible planning instances. Strong backdoor of size 3.</a:t>
            </a:r>
          </a:p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rgbClr val="CC0000"/>
                </a:solidFill>
              </a:rPr>
              <a:t>392 vars, 2,578 clauses.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01638" y="457200"/>
            <a:ext cx="1831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b="1">
                <a:solidFill>
                  <a:srgbClr val="FC0128"/>
                </a:solidFill>
              </a:rPr>
              <a:t>Another example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31950" y="5867400"/>
            <a:ext cx="55435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rgbClr val="CC0000"/>
                </a:solidFill>
              </a:rPr>
              <a:t>After setting 2 (out of 392) backdoor vars. --- </a:t>
            </a:r>
          </a:p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rgbClr val="CC0000"/>
                </a:solidFill>
              </a:rPr>
              <a:t>reducing problem complexity in just a few steps! </a:t>
            </a:r>
          </a:p>
        </p:txBody>
      </p:sp>
      <p:pic>
        <p:nvPicPr>
          <p:cNvPr id="104452" name="Picture 4" descr="map-n6-14-1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76575" y="1525588"/>
            <a:ext cx="4887913" cy="4186237"/>
          </a:xfrm>
          <a:noFill/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9" name="Picture 3" descr="ii16_or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67000" y="1219200"/>
            <a:ext cx="4724400" cy="3575050"/>
          </a:xfrm>
          <a:noFill/>
          <a:ln/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74663" y="5843588"/>
            <a:ext cx="7651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rgbClr val="CC0000"/>
                </a:solidFill>
              </a:rPr>
              <a:t>Inductive inference problem --- ii16a1.cnf.  1650 vars, 19,368 clauses.</a:t>
            </a:r>
          </a:p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rgbClr val="CC0000"/>
                </a:solidFill>
              </a:rPr>
              <a:t>Backdoor size 40.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93688" y="4572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b="1">
                <a:solidFill>
                  <a:srgbClr val="FC0128"/>
                </a:solidFill>
              </a:rPr>
              <a:t>Last example.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7" name="Picture 3" descr="ii16_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1676400"/>
            <a:ext cx="4267200" cy="3233738"/>
          </a:xfrm>
          <a:noFill/>
          <a:ln/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44475" y="5767388"/>
            <a:ext cx="340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rgbClr val="CC0000"/>
                </a:solidFill>
              </a:rPr>
              <a:t>After setting 6 backdoor vars</a:t>
            </a:r>
            <a:r>
              <a:rPr lang="en-US" sz="1800" b="1" i="1">
                <a:solidFill>
                  <a:srgbClr val="FC0128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5" name="Picture 3" descr="ii16_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733800"/>
            <a:ext cx="3527425" cy="2924175"/>
          </a:xfrm>
          <a:noFill/>
          <a:ln/>
        </p:spPr>
      </p:pic>
      <p:pic>
        <p:nvPicPr>
          <p:cNvPr id="110596" name="Picture 4" descr="new_ii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990600"/>
            <a:ext cx="3398838" cy="2371725"/>
          </a:xfrm>
          <a:noFill/>
          <a:ln/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3536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rgbClr val="CC0000"/>
                </a:solidFill>
              </a:rPr>
              <a:t>After setting 38 (out of 1600+) backdoor vars:</a:t>
            </a:r>
          </a:p>
        </p:txBody>
      </p:sp>
      <p:pic>
        <p:nvPicPr>
          <p:cNvPr id="110598" name="Picture 6" descr="new_ii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029200" y="990600"/>
            <a:ext cx="3251200" cy="2371725"/>
          </a:xfrm>
          <a:noFill/>
          <a:ln/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762000" y="457200"/>
            <a:ext cx="3657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b="1" i="1">
                <a:solidFill>
                  <a:srgbClr val="CC0000"/>
                </a:solidFill>
              </a:rPr>
              <a:t>Some other intermediate stages: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539750" y="4795838"/>
            <a:ext cx="3414713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imes" charset="0"/>
              </a:rPr>
              <a:t>So: Real-world structure</a:t>
            </a:r>
          </a:p>
          <a:p>
            <a:pPr eaLnBrk="0" hangingPunct="0"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Times" charset="0"/>
              </a:rPr>
              <a:t>hidden</a:t>
            </a:r>
            <a:r>
              <a:rPr lang="en-US" sz="2400" b="1">
                <a:solidFill>
                  <a:srgbClr val="000000"/>
                </a:solidFill>
                <a:latin typeface="Times" charset="0"/>
              </a:rPr>
              <a:t> in the network.</a:t>
            </a:r>
          </a:p>
          <a:p>
            <a:pPr eaLnBrk="0" hangingPunct="0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imes" charset="0"/>
              </a:rPr>
              <a:t>Can be exploited by</a:t>
            </a:r>
          </a:p>
          <a:p>
            <a:pPr eaLnBrk="0" hangingPunct="0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imes" charset="0"/>
              </a:rPr>
              <a:t>automated reasoning</a:t>
            </a:r>
          </a:p>
          <a:p>
            <a:pPr eaLnBrk="0" hangingPunct="0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Times" charset="0"/>
              </a:rPr>
              <a:t>engines.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Clause Schemas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27100" y="1447800"/>
          <a:ext cx="7031038" cy="4737100"/>
        </p:xfrm>
        <a:graphic>
          <a:graphicData uri="http://schemas.openxmlformats.org/presentationml/2006/ole">
            <p:oleObj spid="_x0000_s44034" name="Equation" r:id="rId3" imgW="2959100" imgH="1993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Existential Quantification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27100" y="1447800"/>
          <a:ext cx="7031038" cy="4737100"/>
        </p:xfrm>
        <a:graphic>
          <a:graphicData uri="http://schemas.openxmlformats.org/presentationml/2006/ole">
            <p:oleObj spid="_x0000_s420866" name="Equation" r:id="rId3" imgW="2959100" imgH="1993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Named Sets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1066800"/>
          <a:ext cx="7561303" cy="5389562"/>
        </p:xfrm>
        <a:graphic>
          <a:graphicData uri="http://schemas.openxmlformats.org/presentationml/2006/ole">
            <p:oleObj spid="_x0000_s445442" name="Equation" r:id="rId3" imgW="3492500" imgH="2489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SAT Encoding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Time is sequential and discrete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Represented by integers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Actions occur instantaneously at a time point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Each fluent is true or false at each time point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action occurs at time </a:t>
            </a:r>
            <a:r>
              <a:rPr lang="en-US" sz="2400" dirty="0" err="1"/>
              <a:t>i</a:t>
            </a:r>
            <a:r>
              <a:rPr lang="en-US" sz="2400" dirty="0"/>
              <a:t>, then its preconditions must hold at time </a:t>
            </a:r>
            <a:r>
              <a:rPr lang="en-US" sz="2400" dirty="0" err="1"/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If an action occurs at time </a:t>
            </a:r>
            <a:r>
              <a:rPr lang="en-US" sz="2400" dirty="0" err="1"/>
              <a:t>i</a:t>
            </a:r>
            <a:r>
              <a:rPr lang="en-US" sz="2400" dirty="0"/>
              <a:t>, then its effects must hold at time i+1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If a fluent changes its truth value from time </a:t>
            </a:r>
            <a:r>
              <a:rPr lang="en-US" sz="2400" dirty="0" err="1"/>
              <a:t>i</a:t>
            </a:r>
            <a:r>
              <a:rPr lang="en-US" sz="2400" dirty="0"/>
              <a:t> to time i+1, one of the actions with the new value as an effect must have occurred at time </a:t>
            </a:r>
            <a:r>
              <a:rPr lang="en-US" sz="2400" dirty="0" err="1"/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Two conflicting actions cannot occur at the same </a:t>
            </a:r>
            <a:r>
              <a:rPr lang="en-US" sz="2400" dirty="0" smtClean="0"/>
              <a:t>time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initial state holds at time 0, and the goals hold at a given final state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 Encoding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If an action occurs at time </a:t>
            </a:r>
            <a:r>
              <a:rPr lang="en-US" sz="2400" dirty="0" err="1"/>
              <a:t>i</a:t>
            </a:r>
            <a:r>
              <a:rPr lang="en-US" sz="2400" dirty="0"/>
              <a:t>, then its preconditions must hold at time </a:t>
            </a:r>
            <a:r>
              <a:rPr lang="en-US" sz="2400" dirty="0" err="1"/>
              <a:t>i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2168525" y="3721100"/>
          <a:ext cx="4732338" cy="2012950"/>
        </p:xfrm>
        <a:graphic>
          <a:graphicData uri="http://schemas.openxmlformats.org/presentationml/2006/ole">
            <p:oleObj spid="_x0000_s297986" name="Equation" r:id="rId4" imgW="2120900" imgH="9017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2133600"/>
            <a:ext cx="3276600" cy="13521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operator: </a:t>
            </a:r>
            <a:r>
              <a:rPr lang="en-US" sz="1600" dirty="0" err="1" smtClean="0">
                <a:solidFill>
                  <a:srgbClr val="3333FF"/>
                </a:solidFill>
              </a:rPr>
              <a:t>Fly(a,b</a:t>
            </a:r>
            <a:r>
              <a:rPr lang="en-US" sz="1600" dirty="0" smtClean="0">
                <a:solidFill>
                  <a:srgbClr val="3333FF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precondition: 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Fueled</a:t>
            </a: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effect: </a:t>
            </a:r>
            <a:r>
              <a:rPr lang="en-US" sz="1600" dirty="0" err="1" smtClean="0">
                <a:solidFill>
                  <a:srgbClr val="3333FF"/>
                </a:solidFill>
              </a:rPr>
              <a:t>At(b</a:t>
            </a:r>
            <a:r>
              <a:rPr lang="en-US" sz="1600" dirty="0" smtClean="0">
                <a:solidFill>
                  <a:srgbClr val="3333FF"/>
                </a:solidFill>
              </a:rPr>
              <a:t>), ~</a:t>
            </a:r>
            <a:r>
              <a:rPr lang="en-US" sz="1600" dirty="0" err="1" smtClean="0">
                <a:solidFill>
                  <a:srgbClr val="3333FF"/>
                </a:solidFill>
              </a:rPr>
              <a:t>At(a</a:t>
            </a:r>
            <a:r>
              <a:rPr lang="en-US" sz="1600" dirty="0" smtClean="0">
                <a:solidFill>
                  <a:srgbClr val="3333FF"/>
                </a:solidFill>
              </a:rPr>
              <a:t>), ~Fueled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3333FF"/>
                </a:solidFill>
              </a:rPr>
              <a:t>cities: NY, Boston, Seattle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3333FF"/>
      </a:dk2>
      <a:lt2>
        <a:srgbClr val="969696"/>
      </a:lt2>
      <a:accent1>
        <a:srgbClr val="FBDF53"/>
      </a:accent1>
      <a:accent2>
        <a:srgbClr val="FF00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0000"/>
      </a:accent6>
      <a:hlink>
        <a:srgbClr val="996633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33FF"/>
        </a:dk2>
        <a:lt2>
          <a:srgbClr val="969696"/>
        </a:lt2>
        <a:accent1>
          <a:srgbClr val="FBDF53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0000"/>
        </a:accent6>
        <a:hlink>
          <a:srgbClr val="996633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1963</Words>
  <Application>Microsoft Macintosh PowerPoint</Application>
  <PresentationFormat>On-screen Show (4:3)</PresentationFormat>
  <Paragraphs>283</Paragraphs>
  <Slides>44</Slides>
  <Notes>31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Default Design</vt:lpstr>
      <vt:lpstr>ITAS Slides(WB)</vt:lpstr>
      <vt:lpstr>Equation</vt:lpstr>
      <vt:lpstr>MathType 6.0 Equation</vt:lpstr>
      <vt:lpstr>Bitmap Image</vt:lpstr>
      <vt:lpstr>  Logical Foundations of AI  Planning as Satisfiability Clause Learning Backdoors to Hardness</vt:lpstr>
      <vt:lpstr>SATPLAN</vt:lpstr>
      <vt:lpstr>Translating STRIPS</vt:lpstr>
      <vt:lpstr>Translating STRIPS</vt:lpstr>
      <vt:lpstr>Clause Schemas</vt:lpstr>
      <vt:lpstr>Existential Quantification</vt:lpstr>
      <vt:lpstr>Named Sets</vt:lpstr>
      <vt:lpstr>SAT Encoding</vt:lpstr>
      <vt:lpstr>SAT Encoding</vt:lpstr>
      <vt:lpstr>SAT Encoding</vt:lpstr>
      <vt:lpstr>SAT Encoding</vt:lpstr>
      <vt:lpstr>SAT Encoding</vt:lpstr>
      <vt:lpstr>SAT Encoding</vt:lpstr>
      <vt:lpstr>SAT Encoding</vt:lpstr>
      <vt:lpstr>SAT Encoding</vt:lpstr>
      <vt:lpstr>Action Mutual Exclusion</vt:lpstr>
      <vt:lpstr>Action Mutual Exclusion</vt:lpstr>
      <vt:lpstr>Satplan Demo (blackbox)</vt:lpstr>
      <vt:lpstr>The IPC-4 Domains</vt:lpstr>
      <vt:lpstr>The Competitors: Optimal planners</vt:lpstr>
      <vt:lpstr>PSR</vt:lpstr>
      <vt:lpstr>Dining Philosophers</vt:lpstr>
      <vt:lpstr>Airport</vt:lpstr>
      <vt:lpstr>Slide 24</vt:lpstr>
      <vt:lpstr>Power of Modern DPLL Solvers</vt:lpstr>
      <vt:lpstr>Power of Modern DPLL Solvers</vt:lpstr>
      <vt:lpstr>How: Clause Learning</vt:lpstr>
      <vt:lpstr>How: Clause Learning</vt:lpstr>
      <vt:lpstr>How: Clause Learning</vt:lpstr>
      <vt:lpstr>How: Clause Learning</vt:lpstr>
      <vt:lpstr>How: Clause Learning</vt:lpstr>
      <vt:lpstr>Determining Reasons</vt:lpstr>
      <vt:lpstr>Slide 33</vt:lpstr>
      <vt:lpstr>Scaling Up Clause Learning</vt:lpstr>
      <vt:lpstr>Why Do These Techniques Work So Well?</vt:lpstr>
      <vt:lpstr>Backdoors can be surprisingly small: </vt:lpstr>
      <vt:lpstr>Backdoors --- “seeing is believing”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CSE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kautz</dc:creator>
  <cp:lastModifiedBy>Henry Kautz</cp:lastModifiedBy>
  <cp:revision>63</cp:revision>
  <dcterms:created xsi:type="dcterms:W3CDTF">2010-10-19T16:23:06Z</dcterms:created>
  <dcterms:modified xsi:type="dcterms:W3CDTF">2010-10-19T16:25:20Z</dcterms:modified>
</cp:coreProperties>
</file>