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20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84" r:id="rId3"/>
    <p:sldId id="297" r:id="rId4"/>
    <p:sldId id="298" r:id="rId5"/>
    <p:sldId id="299" r:id="rId6"/>
    <p:sldId id="281" r:id="rId7"/>
    <p:sldId id="283" r:id="rId8"/>
    <p:sldId id="282" r:id="rId9"/>
    <p:sldId id="287" r:id="rId10"/>
    <p:sldId id="288" r:id="rId11"/>
    <p:sldId id="290" r:id="rId12"/>
    <p:sldId id="289" r:id="rId13"/>
    <p:sldId id="291" r:id="rId14"/>
    <p:sldId id="292" r:id="rId15"/>
    <p:sldId id="293" r:id="rId16"/>
    <p:sldId id="294" r:id="rId17"/>
    <p:sldId id="296" r:id="rId18"/>
    <p:sldId id="300" r:id="rId19"/>
    <p:sldId id="303" r:id="rId20"/>
    <p:sldId id="304" r:id="rId21"/>
    <p:sldId id="301" r:id="rId22"/>
    <p:sldId id="302" r:id="rId23"/>
    <p:sldId id="286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804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9170" autoAdjust="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6BE-8E55-1747-B01A-0C9AF50AF7C5}" type="datetimeFigureOut">
              <a:rPr lang="en-US" smtClean="0"/>
              <a:pPr/>
              <a:t>9/7/10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71EC-0343-0447-93B7-8BFDF7476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6BE-8E55-1747-B01A-0C9AF50AF7C5}" type="datetimeFigureOut">
              <a:rPr lang="en-US" smtClean="0"/>
              <a:pPr/>
              <a:t>9/7/10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71EC-0343-0447-93B7-8BFDF7476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6BE-8E55-1747-B01A-0C9AF50AF7C5}" type="datetimeFigureOut">
              <a:rPr lang="en-US" smtClean="0"/>
              <a:pPr/>
              <a:t>9/7/10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71EC-0343-0447-93B7-8BFDF7476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6BE-8E55-1747-B01A-0C9AF50AF7C5}" type="datetimeFigureOut">
              <a:rPr lang="en-US" smtClean="0"/>
              <a:pPr/>
              <a:t>9/7/10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71EC-0343-0447-93B7-8BFDF7476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6BE-8E55-1747-B01A-0C9AF50AF7C5}" type="datetimeFigureOut">
              <a:rPr lang="en-US" smtClean="0"/>
              <a:pPr/>
              <a:t>9/7/10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71EC-0343-0447-93B7-8BFDF7476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6BE-8E55-1747-B01A-0C9AF50AF7C5}" type="datetimeFigureOut">
              <a:rPr lang="en-US" smtClean="0"/>
              <a:pPr/>
              <a:t>9/7/10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71EC-0343-0447-93B7-8BFDF7476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6BE-8E55-1747-B01A-0C9AF50AF7C5}" type="datetimeFigureOut">
              <a:rPr lang="en-US" smtClean="0"/>
              <a:pPr/>
              <a:t>9/7/10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71EC-0343-0447-93B7-8BFDF7476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6BE-8E55-1747-B01A-0C9AF50AF7C5}" type="datetimeFigureOut">
              <a:rPr lang="en-US" smtClean="0"/>
              <a:pPr/>
              <a:t>9/7/10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71EC-0343-0447-93B7-8BFDF7476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6BE-8E55-1747-B01A-0C9AF50AF7C5}" type="datetimeFigureOut">
              <a:rPr lang="en-US" smtClean="0"/>
              <a:pPr/>
              <a:t>9/7/10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71EC-0343-0447-93B7-8BFDF7476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6BE-8E55-1747-B01A-0C9AF50AF7C5}" type="datetimeFigureOut">
              <a:rPr lang="en-US" smtClean="0"/>
              <a:pPr/>
              <a:t>9/7/10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71EC-0343-0447-93B7-8BFDF7476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6BE-8E55-1747-B01A-0C9AF50AF7C5}" type="datetimeFigureOut">
              <a:rPr lang="en-US" smtClean="0"/>
              <a:pPr/>
              <a:t>9/7/10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71EC-0343-0447-93B7-8BFDF7476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236BE-8E55-1747-B01A-0C9AF50AF7C5}" type="datetimeFigureOut">
              <a:rPr lang="en-US" smtClean="0"/>
              <a:pPr/>
              <a:t>9/7/10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C71EC-0343-0447-93B7-8BFDF7476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Knowledge, Representation, and Reasoning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CSC 244/444: Logical Foundations of Artificial Intelligence</a:t>
            </a:r>
          </a:p>
          <a:p>
            <a:r>
              <a:rPr lang="en-US" dirty="0" smtClean="0"/>
              <a:t>Henry Kautz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Natural language as a representation language</a:t>
            </a:r>
          </a:p>
          <a:p>
            <a:r>
              <a:rPr lang="en-US" dirty="0" smtClean="0"/>
              <a:t>Pro:</a:t>
            </a:r>
          </a:p>
          <a:p>
            <a:pPr lvl="1"/>
            <a:r>
              <a:rPr lang="en-US" dirty="0" smtClean="0"/>
              <a:t>Expressive</a:t>
            </a:r>
          </a:p>
          <a:p>
            <a:pPr lvl="1"/>
            <a:r>
              <a:rPr lang="en-US" dirty="0" smtClean="0"/>
              <a:t>Well known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Natural language as a representation language</a:t>
            </a:r>
          </a:p>
          <a:p>
            <a:r>
              <a:rPr lang="en-US" dirty="0" smtClean="0"/>
              <a:t>Con: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Natural language as a representation language</a:t>
            </a:r>
          </a:p>
          <a:p>
            <a:r>
              <a:rPr lang="en-US" dirty="0" smtClean="0"/>
              <a:t>Con:</a:t>
            </a:r>
          </a:p>
          <a:p>
            <a:pPr lvl="1"/>
            <a:r>
              <a:rPr lang="en-US" dirty="0" smtClean="0"/>
              <a:t>Syntactic ambiguity</a:t>
            </a:r>
          </a:p>
          <a:p>
            <a:pPr lvl="1"/>
            <a:r>
              <a:rPr lang="en-US" dirty="0" smtClean="0"/>
              <a:t>"I saw the man on the hill with the telescope"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Natural language as a representation language</a:t>
            </a:r>
          </a:p>
          <a:p>
            <a:r>
              <a:rPr lang="en-US" dirty="0" smtClean="0"/>
              <a:t>Con:</a:t>
            </a:r>
          </a:p>
          <a:p>
            <a:pPr lvl="1"/>
            <a:r>
              <a:rPr lang="en-US" dirty="0" smtClean="0"/>
              <a:t>Syntactic ambiguity</a:t>
            </a:r>
          </a:p>
          <a:p>
            <a:pPr lvl="1"/>
            <a:r>
              <a:rPr lang="en-US" dirty="0" smtClean="0"/>
              <a:t>"I saw [the man on the hill] with the telescope"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Natural language as a representation language</a:t>
            </a:r>
          </a:p>
          <a:p>
            <a:r>
              <a:rPr lang="en-US" dirty="0" smtClean="0"/>
              <a:t>Con:</a:t>
            </a:r>
          </a:p>
          <a:p>
            <a:pPr lvl="1"/>
            <a:r>
              <a:rPr lang="en-US" dirty="0" smtClean="0"/>
              <a:t>Syntactic ambiguity</a:t>
            </a:r>
          </a:p>
          <a:p>
            <a:pPr lvl="1"/>
            <a:r>
              <a:rPr lang="en-US" dirty="0" smtClean="0"/>
              <a:t>"I saw [the man on the hill] with the telescope"</a:t>
            </a:r>
          </a:p>
          <a:p>
            <a:pPr lvl="1"/>
            <a:r>
              <a:rPr lang="en-US" dirty="0" smtClean="0"/>
              <a:t>Context dependent</a:t>
            </a:r>
          </a:p>
          <a:p>
            <a:pPr lvl="1"/>
            <a:r>
              <a:rPr lang="en-US" dirty="0" smtClean="0"/>
              <a:t>"John met Sam.  He gave him a shove."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Natural language as a representation language</a:t>
            </a:r>
          </a:p>
          <a:p>
            <a:r>
              <a:rPr lang="en-US" dirty="0" smtClean="0"/>
              <a:t>Con:</a:t>
            </a:r>
          </a:p>
          <a:p>
            <a:pPr lvl="1"/>
            <a:r>
              <a:rPr lang="en-US" dirty="0" smtClean="0"/>
              <a:t>Syntactic ambiguity</a:t>
            </a:r>
          </a:p>
          <a:p>
            <a:pPr lvl="1"/>
            <a:r>
              <a:rPr lang="en-US" dirty="0" smtClean="0"/>
              <a:t>"I saw [the man on the hill] with the telescope"</a:t>
            </a:r>
          </a:p>
          <a:p>
            <a:pPr lvl="1"/>
            <a:r>
              <a:rPr lang="en-US" dirty="0" smtClean="0"/>
              <a:t>Context dependent</a:t>
            </a:r>
          </a:p>
          <a:p>
            <a:pPr lvl="1"/>
            <a:r>
              <a:rPr lang="en-US" dirty="0" smtClean="0"/>
              <a:t>"John met Sam.  </a:t>
            </a:r>
            <a:r>
              <a:rPr lang="en-US" dirty="0" err="1" smtClean="0"/>
              <a:t>He</a:t>
            </a:r>
            <a:r>
              <a:rPr lang="en-US" baseline="-25000" dirty="0" err="1" smtClean="0"/>
              <a:t>John</a:t>
            </a:r>
            <a:r>
              <a:rPr lang="en-US" dirty="0" smtClean="0"/>
              <a:t> gave </a:t>
            </a:r>
            <a:r>
              <a:rPr lang="en-US" dirty="0" err="1" smtClean="0"/>
              <a:t>him</a:t>
            </a:r>
            <a:r>
              <a:rPr lang="en-US" baseline="-25000" dirty="0" err="1" smtClean="0"/>
              <a:t>Sam</a:t>
            </a:r>
            <a:r>
              <a:rPr lang="en-US" dirty="0" smtClean="0"/>
              <a:t> a shove."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Natural language as a representation language</a:t>
            </a:r>
          </a:p>
          <a:p>
            <a:r>
              <a:rPr lang="en-US" dirty="0" smtClean="0"/>
              <a:t>Con:</a:t>
            </a:r>
          </a:p>
          <a:p>
            <a:pPr lvl="1"/>
            <a:r>
              <a:rPr lang="en-US" dirty="0" smtClean="0"/>
              <a:t>Syntactic ambiguity</a:t>
            </a:r>
          </a:p>
          <a:p>
            <a:pPr lvl="1"/>
            <a:r>
              <a:rPr lang="en-US" dirty="0" smtClean="0"/>
              <a:t>"I saw [the man on the hill] with the telescope"</a:t>
            </a:r>
          </a:p>
          <a:p>
            <a:pPr lvl="1"/>
            <a:r>
              <a:rPr lang="en-US" dirty="0" smtClean="0"/>
              <a:t>Context dependent</a:t>
            </a:r>
          </a:p>
          <a:p>
            <a:pPr lvl="1"/>
            <a:r>
              <a:rPr lang="en-US" dirty="0" smtClean="0"/>
              <a:t>"John met Sam.  </a:t>
            </a:r>
            <a:r>
              <a:rPr lang="en-US" dirty="0" err="1" smtClean="0"/>
              <a:t>He</a:t>
            </a:r>
            <a:r>
              <a:rPr lang="en-US" baseline="-25000" dirty="0" err="1" smtClean="0"/>
              <a:t>John</a:t>
            </a:r>
            <a:r>
              <a:rPr lang="en-US" dirty="0" smtClean="0"/>
              <a:t> gave </a:t>
            </a:r>
            <a:r>
              <a:rPr lang="en-US" dirty="0" err="1" smtClean="0"/>
              <a:t>him</a:t>
            </a:r>
            <a:r>
              <a:rPr lang="en-US" baseline="-25000" dirty="0" err="1" smtClean="0"/>
              <a:t>Sam</a:t>
            </a:r>
            <a:r>
              <a:rPr lang="en-US" dirty="0" smtClean="0"/>
              <a:t> a shove."</a:t>
            </a:r>
          </a:p>
          <a:p>
            <a:pPr lvl="1"/>
            <a:r>
              <a:rPr lang="en-US" dirty="0" smtClean="0"/>
              <a:t>(Apparently) non-compositional</a:t>
            </a:r>
          </a:p>
          <a:p>
            <a:pPr lvl="1"/>
            <a:r>
              <a:rPr lang="en-US" dirty="0" smtClean="0"/>
              <a:t>"John kissed Mary." </a:t>
            </a:r>
            <a:r>
              <a:rPr lang="en-US" dirty="0" err="1" smtClean="0"/>
              <a:t>vs</a:t>
            </a:r>
            <a:r>
              <a:rPr lang="en-US" dirty="0" smtClean="0"/>
              <a:t> "John kissed [all the girls]."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3135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Every man who owns a donkey beats it.</a:t>
            </a:r>
          </a:p>
          <a:p>
            <a:r>
              <a:rPr lang="en-US" dirty="0" smtClean="0"/>
              <a:t>[Every man who owns a donkey] beats [it].</a:t>
            </a:r>
          </a:p>
          <a:p>
            <a:r>
              <a:rPr lang="en-US" dirty="0" smtClean="0"/>
              <a:t>[Every man who owns a donkey] beats [a donkey].</a:t>
            </a:r>
          </a:p>
          <a:p>
            <a:r>
              <a:rPr lang="en-US" dirty="0" smtClean="0"/>
              <a:t>[Every man who owns a donkey] beats [the donkey that he owns].</a:t>
            </a:r>
          </a:p>
          <a:p>
            <a:r>
              <a:rPr lang="en-US" dirty="0" smtClean="0"/>
              <a:t>[Every man who owns a donkey] beats [the donkey that [every man who owns a donkey] owns].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Reasoning?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Making implicit knowledge explicit.</a:t>
            </a:r>
          </a:p>
          <a:p>
            <a:r>
              <a:rPr lang="en-US" dirty="0" smtClean="0"/>
              <a:t>B&amp;L: The formal manipulation of the symbols representing a collection of believed propositions in order to produce representations of new ones.</a:t>
            </a:r>
          </a:p>
          <a:p>
            <a:r>
              <a:rPr lang="en-US" dirty="0" smtClean="0"/>
              <a:t>What kinds of manipulations are justified?</a:t>
            </a:r>
          </a:p>
          <a:p>
            <a:r>
              <a:rPr lang="en-US" i="1" dirty="0" smtClean="0"/>
              <a:t>Ones that respect the meanings of the symbols.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Entailment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set of sentences S logically entails a proposition </a:t>
            </a:r>
            <a:r>
              <a:rPr lang="en-US" dirty="0" err="1" smtClean="0"/>
              <a:t>p</a:t>
            </a:r>
            <a:r>
              <a:rPr lang="en-US" dirty="0" smtClean="0"/>
              <a:t> when the truth of </a:t>
            </a:r>
            <a:r>
              <a:rPr lang="en-US" dirty="0" err="1" smtClean="0"/>
              <a:t>p</a:t>
            </a:r>
            <a:r>
              <a:rPr lang="en-US" dirty="0" smtClean="0"/>
              <a:t> is implicit in the sentences of S</a:t>
            </a:r>
          </a:p>
          <a:p>
            <a:r>
              <a:rPr lang="en-US" dirty="0" smtClean="0"/>
              <a:t>If the world is such that S is true (each proposition in S is true), then it must be case that </a:t>
            </a:r>
            <a:r>
              <a:rPr lang="en-US" dirty="0" err="1" smtClean="0"/>
              <a:t>p</a:t>
            </a:r>
            <a:r>
              <a:rPr lang="en-US" dirty="0" smtClean="0"/>
              <a:t> is also true.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Knowledge?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is Representation?</a:t>
            </a:r>
          </a:p>
          <a:p>
            <a:endParaRPr lang="en-US" dirty="0" smtClean="0"/>
          </a:p>
          <a:p>
            <a:r>
              <a:rPr lang="en-US" dirty="0" smtClean="0"/>
              <a:t>What is Reasoning?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Forms of 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Abduction</a:t>
            </a:r>
          </a:p>
          <a:p>
            <a:r>
              <a:rPr lang="en-US" dirty="0" smtClean="0"/>
              <a:t>Probabilistic</a:t>
            </a:r>
          </a:p>
          <a:p>
            <a:r>
              <a:rPr lang="en-US" dirty="0" smtClean="0"/>
              <a:t>Default</a:t>
            </a:r>
          </a:p>
          <a:p>
            <a:r>
              <a:rPr lang="en-US" dirty="0" smtClean="0"/>
              <a:t>Analogical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Knowledge-Based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might be it be desirable to explicitly represent knowledge in a program?</a:t>
            </a:r>
          </a:p>
          <a:p>
            <a:r>
              <a:rPr lang="en-US" dirty="0" smtClean="0"/>
              <a:t>Can reuse knowledge to solve different tasks.</a:t>
            </a:r>
          </a:p>
          <a:p>
            <a:r>
              <a:rPr lang="en-US" dirty="0" smtClean="0"/>
              <a:t>Can extend existing behavior by adding new knowledge.</a:t>
            </a:r>
          </a:p>
          <a:p>
            <a:r>
              <a:rPr lang="en-US" dirty="0" smtClean="0"/>
              <a:t>Can debug faulty behavior by locating erroneous beliefs.</a:t>
            </a:r>
          </a:p>
          <a:p>
            <a:r>
              <a:rPr lang="en-US" dirty="0" smtClean="0"/>
              <a:t>Can explain and justify behavior of the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 Penetrability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what extent are humans knowledge-based systems?</a:t>
            </a:r>
          </a:p>
          <a:p>
            <a:r>
              <a:rPr lang="en-US" dirty="0" smtClean="0"/>
              <a:t>Cognitive penetrability: ability of our actions to depend on our explicit beliefs</a:t>
            </a:r>
          </a:p>
          <a:p>
            <a:r>
              <a:rPr lang="en-US" dirty="0" smtClean="0"/>
              <a:t>Are dogs knowledge-based?</a:t>
            </a:r>
          </a:p>
          <a:p>
            <a:r>
              <a:rPr lang="en-US" dirty="0" smtClean="0"/>
              <a:t>Is USAir's flight reservation system?</a:t>
            </a:r>
          </a:p>
          <a:p>
            <a:r>
              <a:rPr lang="en-US" dirty="0" smtClean="0"/>
              <a:t>Is an amoeba?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Intention vs. Intension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Intention: one's determination to act in a specific way for a specific purpose</a:t>
            </a:r>
          </a:p>
          <a:p>
            <a:r>
              <a:rPr lang="en-US" dirty="0" smtClean="0"/>
              <a:t>Intension:  the set of properties expressed by a given word or symbol</a:t>
            </a:r>
          </a:p>
          <a:p>
            <a:pPr lvl="1"/>
            <a:r>
              <a:rPr lang="en-US" dirty="0" smtClean="0"/>
              <a:t>"I want to meet the instructor for CS 244"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Language of First-Order Logic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Read </a:t>
            </a:r>
            <a:r>
              <a:rPr lang="en-US" dirty="0" err="1" smtClean="0"/>
              <a:t>Brachman</a:t>
            </a:r>
            <a:r>
              <a:rPr lang="en-US" dirty="0" smtClean="0"/>
              <a:t> &amp; Levesque, Chapter 2</a:t>
            </a:r>
          </a:p>
          <a:p>
            <a:pPr>
              <a:buNone/>
            </a:pPr>
            <a:r>
              <a:rPr lang="en-US" dirty="0" smtClean="0"/>
              <a:t>Due 10:00pm Monday Sept 13:</a:t>
            </a:r>
          </a:p>
          <a:p>
            <a:pPr lvl="1"/>
            <a:r>
              <a:rPr lang="en-US" dirty="0" smtClean="0"/>
              <a:t>What is the difference between a "logical symbol" and a "non-logical symbol"?</a:t>
            </a:r>
          </a:p>
          <a:p>
            <a:pPr lvl="1"/>
            <a:r>
              <a:rPr lang="en-US" dirty="0" smtClean="0"/>
              <a:t>What is an "interpretation" of logic?</a:t>
            </a:r>
          </a:p>
          <a:p>
            <a:pPr lvl="1"/>
            <a:r>
              <a:rPr lang="en-US" dirty="0" smtClean="0"/>
              <a:t>What does it mean for a FOL sentence A to be a logical consequence of another sentence B? </a:t>
            </a:r>
          </a:p>
          <a:p>
            <a:pPr lvl="1"/>
            <a:r>
              <a:rPr lang="en-US" dirty="0" smtClean="0"/>
              <a:t>Write two specific sentences such that one is a logical consequence of the other, and explain in detail (using the definition of logical consequence) why that is the case.</a:t>
            </a:r>
          </a:p>
          <a:p>
            <a:pPr>
              <a:buNone/>
            </a:pPr>
            <a:r>
              <a:rPr lang="en-US" dirty="0" smtClean="0"/>
              <a:t>Due 10:00pm Wed Sept 15:</a:t>
            </a:r>
          </a:p>
          <a:p>
            <a:pPr lvl="1"/>
            <a:r>
              <a:rPr lang="en-US" dirty="0" smtClean="0"/>
              <a:t>Describe the relationship between logical consequence, </a:t>
            </a:r>
            <a:r>
              <a:rPr lang="en-US" dirty="0" err="1" smtClean="0"/>
              <a:t>unsatisfiability</a:t>
            </a:r>
            <a:r>
              <a:rPr lang="en-US" dirty="0" smtClean="0"/>
              <a:t>, and validity.</a:t>
            </a:r>
          </a:p>
          <a:p>
            <a:pPr lvl="1"/>
            <a:r>
              <a:rPr lang="en-US" dirty="0" smtClean="0"/>
              <a:t>What is the relationship between the entailment symbol "|=" and the logical connective "=&gt;"?</a:t>
            </a:r>
          </a:p>
          <a:p>
            <a:endParaRPr lang="en-US" dirty="0" smtClean="0"/>
          </a:p>
          <a:p>
            <a:r>
              <a:rPr lang="en-US" dirty="0" smtClean="0"/>
              <a:t>Note: Class </a:t>
            </a:r>
            <a:r>
              <a:rPr lang="en-US" i="1" dirty="0" smtClean="0"/>
              <a:t>will </a:t>
            </a:r>
            <a:r>
              <a:rPr lang="en-US" dirty="0" smtClean="0"/>
              <a:t>be held Tuesday Sept 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Knowledge?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relationship between a knower and a proposition.</a:t>
            </a:r>
          </a:p>
          <a:p>
            <a:pPr lvl="1"/>
            <a:r>
              <a:rPr lang="en-US" dirty="0" smtClean="0"/>
              <a:t>John knows it is raining.</a:t>
            </a:r>
          </a:p>
          <a:p>
            <a:pPr lvl="1"/>
            <a:r>
              <a:rPr lang="en-US" dirty="0" smtClean="0"/>
              <a:t>John hopes it is raining.</a:t>
            </a:r>
          </a:p>
          <a:p>
            <a:pPr lvl="1"/>
            <a:r>
              <a:rPr lang="en-US" dirty="0" smtClean="0"/>
              <a:t>John thinks it may be raining.</a:t>
            </a:r>
          </a:p>
          <a:p>
            <a:r>
              <a:rPr lang="en-US" dirty="0" smtClean="0"/>
              <a:t>Belief: a judgment by an agent about the state of the world.</a:t>
            </a:r>
          </a:p>
          <a:p>
            <a:pPr lvl="1"/>
            <a:r>
              <a:rPr lang="en-US" dirty="0" smtClean="0"/>
              <a:t>John believes it is raining</a:t>
            </a:r>
          </a:p>
          <a:p>
            <a:r>
              <a:rPr lang="en-US" dirty="0" smtClean="0"/>
              <a:t>Knowledge -&gt; True Belief</a:t>
            </a:r>
          </a:p>
          <a:p>
            <a:pPr lvl="1"/>
            <a:r>
              <a:rPr lang="en-US" dirty="0" smtClean="0"/>
              <a:t>John knows it is raining.</a:t>
            </a:r>
          </a:p>
          <a:p>
            <a:pPr lvl="1"/>
            <a:r>
              <a:rPr lang="en-US" dirty="0" smtClean="0"/>
              <a:t>John believes it is raining, and it is in fact raining.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 = True Belief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there cases where a person has a true belief, but we would not ordinarily say they have knowledge?</a:t>
            </a:r>
          </a:p>
          <a:p>
            <a:endParaRPr lang="en-US" dirty="0" smtClean="0"/>
          </a:p>
          <a:p>
            <a:r>
              <a:rPr lang="en-US" dirty="0" smtClean="0"/>
              <a:t>Are there cases where a person has a </a:t>
            </a:r>
            <a:r>
              <a:rPr lang="en-US" i="1" dirty="0" smtClean="0"/>
              <a:t>justified </a:t>
            </a:r>
            <a:r>
              <a:rPr lang="en-US" dirty="0" smtClean="0"/>
              <a:t>true belief, but we would not ordinarily say they have knowledge?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Representation?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relationship between two domains, where the first is meant to stand for the second</a:t>
            </a:r>
          </a:p>
          <a:p>
            <a:r>
              <a:rPr lang="en-US" dirty="0" err="1" smtClean="0"/>
              <a:t>Representor</a:t>
            </a:r>
            <a:r>
              <a:rPr lang="en-US" dirty="0" smtClean="0"/>
              <a:t> domain is more concrete and accessible than the represented domain</a:t>
            </a:r>
          </a:p>
          <a:p>
            <a:pPr lvl="1"/>
            <a:r>
              <a:rPr lang="en-US" dirty="0" smtClean="0"/>
              <a:t>numerals: numbers</a:t>
            </a:r>
          </a:p>
          <a:p>
            <a:pPr lvl="1"/>
            <a:r>
              <a:rPr lang="en-US" dirty="0" smtClean="0"/>
              <a:t>names: objects</a:t>
            </a:r>
          </a:p>
          <a:p>
            <a:pPr lvl="1"/>
            <a:r>
              <a:rPr lang="en-US" dirty="0" smtClean="0"/>
              <a:t>sentences: propositions</a:t>
            </a:r>
          </a:p>
          <a:p>
            <a:r>
              <a:rPr lang="en-US" dirty="0" smtClean="0"/>
              <a:t>The mapping from the </a:t>
            </a:r>
            <a:r>
              <a:rPr lang="en-US" dirty="0" err="1" smtClean="0"/>
              <a:t>representor</a:t>
            </a:r>
            <a:r>
              <a:rPr lang="en-US" dirty="0" smtClean="0"/>
              <a:t> to the represented is the </a:t>
            </a:r>
            <a:r>
              <a:rPr lang="en-US" i="1" dirty="0" smtClean="0"/>
              <a:t>semantics </a:t>
            </a:r>
            <a:r>
              <a:rPr lang="en-US" dirty="0" smtClean="0"/>
              <a:t>of the representation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Representations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Sentences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Representations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Images</a:t>
            </a:r>
          </a:p>
          <a:p>
            <a:pPr lvl="1"/>
            <a:r>
              <a:rPr lang="en-US" dirty="0" smtClean="0"/>
              <a:t>Analog</a:t>
            </a:r>
          </a:p>
          <a:p>
            <a:pPr lvl="1"/>
            <a:r>
              <a:rPr lang="en-US" dirty="0" smtClean="0"/>
              <a:t>Concrete</a:t>
            </a:r>
          </a:p>
          <a:p>
            <a:pPr lvl="1"/>
            <a:r>
              <a:rPr lang="en-US" dirty="0" smtClean="0"/>
              <a:t>2 or 3 dimensional</a:t>
            </a:r>
          </a:p>
          <a:p>
            <a:r>
              <a:rPr lang="en-US" dirty="0" smtClean="0"/>
              <a:t>Sentences</a:t>
            </a:r>
          </a:p>
          <a:p>
            <a:pPr lvl="1"/>
            <a:r>
              <a:rPr lang="en-US" dirty="0" smtClean="0"/>
              <a:t>Discrete</a:t>
            </a:r>
          </a:p>
          <a:p>
            <a:pPr lvl="1"/>
            <a:r>
              <a:rPr lang="en-US" dirty="0" smtClean="0"/>
              <a:t>Abstract</a:t>
            </a:r>
          </a:p>
          <a:p>
            <a:pPr lvl="1"/>
            <a:r>
              <a:rPr lang="en-US" dirty="0" smtClean="0"/>
              <a:t>Linear (surface level)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Rotation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4244" y="1735667"/>
            <a:ext cx="2102556" cy="2497666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Shepard</a:t>
            </a:r>
            <a:r>
              <a:rPr lang="en-US" sz="2400" dirty="0" smtClean="0"/>
              <a:t> &amp; </a:t>
            </a:r>
            <a:r>
              <a:rPr lang="en-US" sz="2400" dirty="0" err="1" smtClean="0"/>
              <a:t>Metzlar</a:t>
            </a:r>
            <a:r>
              <a:rPr lang="en-US" sz="2400" dirty="0" smtClean="0"/>
              <a:t> (1971)</a:t>
            </a:r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Kosslyn</a:t>
            </a:r>
            <a:r>
              <a:rPr lang="en-US" sz="2400" dirty="0" smtClean="0"/>
              <a:t> (1994)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4445" y="1584959"/>
            <a:ext cx="3894667" cy="52967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Natural language as a representation language</a:t>
            </a:r>
          </a:p>
          <a:p>
            <a:r>
              <a:rPr lang="en-US" dirty="0" smtClean="0"/>
              <a:t>Pro: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948</Words>
  <Application>Microsoft Macintosh PowerPoint</Application>
  <PresentationFormat>On-screen Show (4:3)</PresentationFormat>
  <Paragraphs>138</Paragraphs>
  <Slides>24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Knowledge, Representation, and Reasoning</vt:lpstr>
      <vt:lpstr>Questions</vt:lpstr>
      <vt:lpstr>What is Knowledge?</vt:lpstr>
      <vt:lpstr>Knowledge = True Belief ?</vt:lpstr>
      <vt:lpstr>What is a Representation?</vt:lpstr>
      <vt:lpstr>Kinds of Representations</vt:lpstr>
      <vt:lpstr>Kinds of Representations</vt:lpstr>
      <vt:lpstr>Mental Rotation</vt:lpstr>
      <vt:lpstr>Representation Languages</vt:lpstr>
      <vt:lpstr>Representation Languages</vt:lpstr>
      <vt:lpstr>Representation Languages</vt:lpstr>
      <vt:lpstr>Representation Languages</vt:lpstr>
      <vt:lpstr>Representation Languages</vt:lpstr>
      <vt:lpstr>Representation Languages</vt:lpstr>
      <vt:lpstr>Representation Languages</vt:lpstr>
      <vt:lpstr>Representation Languages</vt:lpstr>
      <vt:lpstr>Hard Example</vt:lpstr>
      <vt:lpstr>What is Reasoning?</vt:lpstr>
      <vt:lpstr>Logical Entailment</vt:lpstr>
      <vt:lpstr>Other Forms of Reasoning</vt:lpstr>
      <vt:lpstr>Knowledge-Based Systems</vt:lpstr>
      <vt:lpstr>Cognitive Penetrability</vt:lpstr>
      <vt:lpstr>Intention vs. Intension</vt:lpstr>
      <vt:lpstr>The Language of First-Order Logic</vt:lpstr>
    </vt:vector>
  </TitlesOfParts>
  <Company>University of Rochester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244/444: Logical Foundations of Artificial Intelligence</dc:title>
  <dc:creator>Henry Kautz</dc:creator>
  <cp:lastModifiedBy>Henry Kautz</cp:lastModifiedBy>
  <cp:revision>14</cp:revision>
  <dcterms:created xsi:type="dcterms:W3CDTF">2010-09-07T16:07:22Z</dcterms:created>
  <dcterms:modified xsi:type="dcterms:W3CDTF">2010-09-07T16:07:35Z</dcterms:modified>
</cp:coreProperties>
</file>