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embeddings/oleObject1.bin" ContentType="application/vnd.openxmlformats-officedocument.oleObject"/>
  <Override PartName="/ppt/slideLayouts/slideLayout6.xml" ContentType="application/vnd.openxmlformats-officedocument.presentationml.slideLayout+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Default Extension="pict" ContentType="image/pict"/>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embeddings/oleObject2.bin" ContentType="application/vnd.openxmlformats-officedocument.oleObject"/>
  <Override PartName="/ppt/slideLayouts/slideLayout7.xml" ContentType="application/vnd.openxmlformats-officedocument.presentationml.slideLayout+xml"/>
  <Override PartName="/ppt/slides/slide6.xml" ContentType="application/vnd.openxmlformats-officedocument.presentationml.slide+xml"/>
  <Default Extension="vml" ContentType="application/vnd.openxmlformats-officedocument.vmlDrawing"/>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57" r:id="rId3"/>
    <p:sldId id="258" r:id="rId4"/>
    <p:sldId id="259" r:id="rId5"/>
    <p:sldId id="260" r:id="rId6"/>
    <p:sldId id="266" r:id="rId7"/>
    <p:sldId id="267" r:id="rId8"/>
    <p:sldId id="261" r:id="rId9"/>
    <p:sldId id="262" r:id="rId10"/>
    <p:sldId id="263" r:id="rId11"/>
    <p:sldId id="264" r:id="rId12"/>
    <p:sldId id="269" r:id="rId13"/>
    <p:sldId id="268" r:id="rId14"/>
    <p:sldId id="270"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804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Comments="0">
  <p:normalViewPr>
    <p:restoredLeft sz="19170" autoAdjust="0"/>
    <p:restoredTop sz="94660"/>
  </p:normalViewPr>
  <p:slideViewPr>
    <p:cSldViewPr snapToGrid="0" snapToObjects="1">
      <p:cViewPr varScale="1">
        <p:scale>
          <a:sx n="95" d="100"/>
          <a:sy n="95" d="100"/>
        </p:scale>
        <p:origin x="-480"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ict"/></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F236BE-8E55-1747-B01A-0C9AF50AF7C5}" type="datetimeFigureOut">
              <a:rPr lang="en-US" smtClean="0"/>
              <a:pPr/>
              <a:t>9/21/10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1C71EC-0343-0447-93B7-8BFDF74769D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F236BE-8E55-1747-B01A-0C9AF50AF7C5}" type="datetimeFigureOut">
              <a:rPr lang="en-US" smtClean="0"/>
              <a:pPr/>
              <a:t>9/21/10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1C71EC-0343-0447-93B7-8BFDF74769D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F236BE-8E55-1747-B01A-0C9AF50AF7C5}" type="datetimeFigureOut">
              <a:rPr lang="en-US" smtClean="0"/>
              <a:pPr/>
              <a:t>9/21/10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1C71EC-0343-0447-93B7-8BFDF74769D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F236BE-8E55-1747-B01A-0C9AF50AF7C5}" type="datetimeFigureOut">
              <a:rPr lang="en-US" smtClean="0"/>
              <a:pPr/>
              <a:t>9/21/10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1C71EC-0343-0447-93B7-8BFDF74769D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F236BE-8E55-1747-B01A-0C9AF50AF7C5}" type="datetimeFigureOut">
              <a:rPr lang="en-US" smtClean="0"/>
              <a:pPr/>
              <a:t>9/21/10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1C71EC-0343-0447-93B7-8BFDF74769D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F236BE-8E55-1747-B01A-0C9AF50AF7C5}" type="datetimeFigureOut">
              <a:rPr lang="en-US" smtClean="0"/>
              <a:pPr/>
              <a:t>9/21/10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1C71EC-0343-0447-93B7-8BFDF74769D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F236BE-8E55-1747-B01A-0C9AF50AF7C5}" type="datetimeFigureOut">
              <a:rPr lang="en-US" smtClean="0"/>
              <a:pPr/>
              <a:t>9/21/10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1C71EC-0343-0447-93B7-8BFDF74769D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F236BE-8E55-1747-B01A-0C9AF50AF7C5}" type="datetimeFigureOut">
              <a:rPr lang="en-US" smtClean="0"/>
              <a:pPr/>
              <a:t>9/21/10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1C71EC-0343-0447-93B7-8BFDF74769D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F236BE-8E55-1747-B01A-0C9AF50AF7C5}" type="datetimeFigureOut">
              <a:rPr lang="en-US" smtClean="0"/>
              <a:pPr/>
              <a:t>9/21/10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1C71EC-0343-0447-93B7-8BFDF74769D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F236BE-8E55-1747-B01A-0C9AF50AF7C5}" type="datetimeFigureOut">
              <a:rPr lang="en-US" smtClean="0"/>
              <a:pPr/>
              <a:t>9/21/10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1C71EC-0343-0447-93B7-8BFDF74769D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F236BE-8E55-1747-B01A-0C9AF50AF7C5}" type="datetimeFigureOut">
              <a:rPr lang="en-US" smtClean="0"/>
              <a:pPr/>
              <a:t>9/21/10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1C71EC-0343-0447-93B7-8BFDF74769D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F236BE-8E55-1747-B01A-0C9AF50AF7C5}" type="datetimeFigureOut">
              <a:rPr lang="en-US" smtClean="0"/>
              <a:pPr/>
              <a:t>9/21/10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1C71EC-0343-0447-93B7-8BFDF74769D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vmlDrawing" Target="../drawings/vmlDrawing2.vml"/><Relationship Id="rId2" Type="http://schemas.openxmlformats.org/officeDocument/2006/relationships/slideLayout" Target="../slideLayouts/slideLayout6.xml"/><Relationship Id="rId3"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Expressing Knowledge</a:t>
            </a:r>
            <a:endParaRPr lang="en-US" dirty="0"/>
          </a:p>
        </p:txBody>
      </p:sp>
      <p:sp>
        <p:nvSpPr>
          <p:cNvPr id="3" name="Subtitle 2"/>
          <p:cNvSpPr>
            <a:spLocks noGrp="1"/>
          </p:cNvSpPr>
          <p:nvPr>
            <p:ph type="subTitle" idx="1"/>
          </p:nvPr>
        </p:nvSpPr>
        <p:spPr/>
        <p:txBody>
          <a:bodyPr/>
          <a:lstStyle/>
          <a:p>
            <a:r>
              <a:rPr lang="en-US" dirty="0" smtClean="0"/>
              <a:t>CSC 244/444: Logical Foundations of Artificial Intelligence</a:t>
            </a:r>
          </a:p>
          <a:p>
            <a:r>
              <a:rPr lang="en-US" dirty="0" smtClean="0"/>
              <a:t>Henry Kautz</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11150"/>
            <a:ext cx="8648700" cy="62357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8154" y="260350"/>
            <a:ext cx="7912100" cy="63373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nvGraphicFramePr>
        <p:xfrm>
          <a:off x="540519" y="2579253"/>
          <a:ext cx="8137645" cy="835891"/>
        </p:xfrm>
        <a:graphic>
          <a:graphicData uri="http://schemas.openxmlformats.org/presentationml/2006/ole">
            <p:oleObj spid="_x0000_s54274" name="Equation" r:id="rId3" imgW="4203700" imgH="431800" progId="Equation.DSMT4">
              <p:embed/>
            </p:oleObj>
          </a:graphicData>
        </a:graphic>
      </p:graphicFrame>
      <p:sp>
        <p:nvSpPr>
          <p:cNvPr id="3" name="Title 2"/>
          <p:cNvSpPr>
            <a:spLocks noGrp="1"/>
          </p:cNvSpPr>
          <p:nvPr>
            <p:ph type="title"/>
          </p:nvPr>
        </p:nvSpPr>
        <p:spPr/>
        <p:txBody>
          <a:bodyPr/>
          <a:lstStyle/>
          <a:p>
            <a:r>
              <a:rPr lang="en-US" dirty="0" smtClean="0"/>
              <a:t>Queries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2455" y="0"/>
            <a:ext cx="8384973" cy="5703454"/>
          </a:xfrm>
          <a:prstGeom prst="rect">
            <a:avLst/>
          </a:prstGeom>
        </p:spPr>
      </p:pic>
      <p:sp>
        <p:nvSpPr>
          <p:cNvPr id="3" name="TextBox 2"/>
          <p:cNvSpPr txBox="1"/>
          <p:nvPr/>
        </p:nvSpPr>
        <p:spPr>
          <a:xfrm>
            <a:off x="392545" y="5519637"/>
            <a:ext cx="8234883" cy="1077218"/>
          </a:xfrm>
          <a:prstGeom prst="rect">
            <a:avLst/>
          </a:prstGeom>
          <a:noFill/>
        </p:spPr>
        <p:txBody>
          <a:bodyPr wrap="square" rtlCol="0">
            <a:spAutoFit/>
          </a:bodyPr>
          <a:lstStyle/>
          <a:p>
            <a:r>
              <a:rPr lang="en-US" sz="3200" i="1" dirty="0" smtClean="0">
                <a:solidFill>
                  <a:srgbClr val="FF0000"/>
                </a:solidFill>
              </a:rPr>
              <a:t>A different approach: Suppose we represented only the wires explicitly?</a:t>
            </a:r>
            <a:endParaRPr lang="en-US" sz="3200" i="1"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Representational Issues</a:t>
            </a:r>
            <a:endParaRPr lang="en-US" dirty="0"/>
          </a:p>
        </p:txBody>
      </p:sp>
      <p:sp>
        <p:nvSpPr>
          <p:cNvPr id="3" name="Content Placeholder 2"/>
          <p:cNvSpPr>
            <a:spLocks noGrp="1"/>
          </p:cNvSpPr>
          <p:nvPr>
            <p:ph idx="1"/>
          </p:nvPr>
        </p:nvSpPr>
        <p:spPr/>
        <p:txBody>
          <a:bodyPr/>
          <a:lstStyle/>
          <a:p>
            <a:r>
              <a:rPr lang="en-US" dirty="0" smtClean="0"/>
              <a:t>Abstract individuals</a:t>
            </a:r>
          </a:p>
          <a:p>
            <a:r>
              <a:rPr lang="en-US" dirty="0" err="1" smtClean="0"/>
              <a:t>Ontologies</a:t>
            </a:r>
            <a:r>
              <a:rPr lang="en-US" dirty="0" smtClean="0"/>
              <a:t> and inheritance of </a:t>
            </a:r>
            <a:r>
              <a:rPr lang="en-US" dirty="0" err="1" smtClean="0"/>
              <a:t>properites</a:t>
            </a:r>
            <a:endParaRPr lang="en-US" dirty="0" smtClean="0"/>
          </a:p>
          <a:p>
            <a:r>
              <a:rPr lang="en-US" dirty="0" smtClean="0"/>
              <a:t>Open versus closed worlds</a:t>
            </a:r>
          </a:p>
          <a:p>
            <a:r>
              <a:rPr lang="en-US" dirty="0" smtClean="0"/>
              <a:t>The problem of transitive </a:t>
            </a:r>
            <a:r>
              <a:rPr lang="en-US" dirty="0" smtClean="0"/>
              <a:t>closure</a:t>
            </a:r>
          </a:p>
          <a:p>
            <a:r>
              <a:rPr lang="en-US" dirty="0" smtClean="0"/>
              <a:t>Are functions necessary?</a:t>
            </a:r>
          </a:p>
          <a:p>
            <a:r>
              <a:rPr lang="en-US" dirty="0" smtClean="0"/>
              <a:t>Conversion to CNF</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311949" y="274638"/>
            <a:ext cx="8204200" cy="6153150"/>
          </a:xfrm>
          <a:prstGeom prst="rect">
            <a:avLst/>
          </a:prstGeom>
          <a:effectLst/>
        </p:spPr>
      </p:pic>
      <p:sp>
        <p:nvSpPr>
          <p:cNvPr id="6" name="Rectangle 5"/>
          <p:cNvSpPr/>
          <p:nvPr/>
        </p:nvSpPr>
        <p:spPr>
          <a:xfrm>
            <a:off x="623898" y="1157286"/>
            <a:ext cx="7892251" cy="52705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12750"/>
            <a:ext cx="8826500" cy="6032500"/>
          </a:xfrm>
          <a:prstGeom prst="rect">
            <a:avLst/>
          </a:prstGeom>
        </p:spPr>
      </p:pic>
      <p:sp>
        <p:nvSpPr>
          <p:cNvPr id="3" name="Rectangle 2"/>
          <p:cNvSpPr/>
          <p:nvPr/>
        </p:nvSpPr>
        <p:spPr>
          <a:xfrm>
            <a:off x="201782" y="4035863"/>
            <a:ext cx="8624718" cy="24093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These Equivalent?</a:t>
            </a:r>
            <a:endParaRPr lang="en-US" dirty="0"/>
          </a:p>
        </p:txBody>
      </p:sp>
      <p:graphicFrame>
        <p:nvGraphicFramePr>
          <p:cNvPr id="4" name="Content Placeholder 3"/>
          <p:cNvGraphicFramePr>
            <a:graphicFrameLocks noChangeAspect="1"/>
          </p:cNvGraphicFramePr>
          <p:nvPr>
            <p:ph idx="1"/>
          </p:nvPr>
        </p:nvGraphicFramePr>
        <p:xfrm>
          <a:off x="457200" y="1770063"/>
          <a:ext cx="8229600" cy="2755900"/>
        </p:xfrm>
        <a:graphic>
          <a:graphicData uri="http://schemas.openxmlformats.org/presentationml/2006/ole">
            <p:oleObj spid="_x0000_s43010" name="Equation" r:id="rId3" imgW="2654300" imgH="889000" progId="Equation.DSMT4">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1638" y="769400"/>
            <a:ext cx="8274050" cy="518795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3329" y="278501"/>
            <a:ext cx="8286750" cy="579755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Exercise</a:t>
            </a:r>
            <a:endParaRPr lang="en-US" dirty="0"/>
          </a:p>
        </p:txBody>
      </p:sp>
      <p:sp>
        <p:nvSpPr>
          <p:cNvPr id="6" name="Content Placeholder 5"/>
          <p:cNvSpPr>
            <a:spLocks noGrp="1"/>
          </p:cNvSpPr>
          <p:nvPr>
            <p:ph idx="1"/>
          </p:nvPr>
        </p:nvSpPr>
        <p:spPr/>
        <p:txBody>
          <a:bodyPr>
            <a:normAutofit fontScale="55000" lnSpcReduction="20000"/>
          </a:bodyPr>
          <a:lstStyle/>
          <a:p>
            <a:r>
              <a:rPr lang="en-US" sz="5091" dirty="0" smtClean="0"/>
              <a:t>In groups of 3, </a:t>
            </a:r>
            <a:r>
              <a:rPr lang="en-US" sz="5091" dirty="0" err="1" smtClean="0"/>
              <a:t>axiomatize</a:t>
            </a:r>
            <a:r>
              <a:rPr lang="en-US" sz="5091" dirty="0" smtClean="0"/>
              <a:t> the kinship domain that would allow you to infer </a:t>
            </a:r>
            <a:r>
              <a:rPr lang="en-US" sz="5091" dirty="0" err="1" smtClean="0"/>
              <a:t>FirstCousinOnceRemoved</a:t>
            </a:r>
            <a:r>
              <a:rPr lang="en-US" sz="5091" dirty="0" smtClean="0"/>
              <a:t> relationships starting with Spouse and Child.</a:t>
            </a:r>
          </a:p>
          <a:p>
            <a:endParaRPr lang="en-US" sz="5091" dirty="0" smtClean="0"/>
          </a:p>
          <a:p>
            <a:pPr lvl="1"/>
            <a:r>
              <a:rPr lang="en-US" sz="2947" b="1" dirty="0" smtClean="0"/>
              <a:t>Cousin (</a:t>
            </a:r>
            <a:r>
              <a:rPr lang="en-US" sz="2947" b="1" dirty="0" err="1" smtClean="0"/>
              <a:t>a.k.a</a:t>
            </a:r>
            <a:r>
              <a:rPr lang="en-US" sz="2947" b="1" dirty="0" smtClean="0"/>
              <a:t> "first cousin")</a:t>
            </a:r>
            <a:r>
              <a:rPr lang="en-US" sz="2947" dirty="0" smtClean="0"/>
              <a:t> Your first cousins are the people in your family who have two of the same grandparents as you. In other words, they are the children of your aunts and uncles.</a:t>
            </a:r>
          </a:p>
          <a:p>
            <a:pPr lvl="1"/>
            <a:r>
              <a:rPr lang="en-US" sz="2947" b="1" dirty="0" smtClean="0"/>
              <a:t>Second Cousin</a:t>
            </a:r>
            <a:r>
              <a:rPr lang="en-US" sz="2947" dirty="0" smtClean="0"/>
              <a:t> Your second cousins are the people in your family who have the same great-grandparents as you., but not the same grandparents. </a:t>
            </a:r>
          </a:p>
          <a:p>
            <a:pPr lvl="1"/>
            <a:r>
              <a:rPr lang="en-US" sz="2947" b="1" dirty="0" smtClean="0"/>
              <a:t>Removed</a:t>
            </a:r>
            <a:r>
              <a:rPr lang="en-US" sz="2947" dirty="0" smtClean="0"/>
              <a:t> When the word "removed" is used to describe a relationship, it indicates that the two people are from different generations. You and your first cousins are in the same generation (two generations younger than your grandparents), so the word "removed" is </a:t>
            </a:r>
            <a:r>
              <a:rPr lang="en-US" sz="2947" i="1" dirty="0" smtClean="0"/>
              <a:t>not</a:t>
            </a:r>
            <a:r>
              <a:rPr lang="en-US" sz="2947" dirty="0" smtClean="0"/>
              <a:t> used to describe your relationship.</a:t>
            </a:r>
          </a:p>
          <a:p>
            <a:pPr lvl="1"/>
            <a:r>
              <a:rPr lang="en-US" sz="2947" dirty="0" smtClean="0"/>
              <a:t>The words "once removed" mean that there is a difference of one generation. For example, your mother's first cousin is your first cousin, once removed. This is because your mother's first cousin is one generation younger than your grandparents and you are two generations younger than your grandparents. This one-generation difference equals "once removed."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2455" y="623455"/>
            <a:ext cx="8384973" cy="570345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0350" y="0"/>
            <a:ext cx="8883650" cy="636905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451</TotalTime>
  <Words>273</Words>
  <Application>Microsoft Macintosh PowerPoint</Application>
  <PresentationFormat>On-screen Show (4:3)</PresentationFormat>
  <Paragraphs>20</Paragraphs>
  <Slides>14</Slides>
  <Notes>0</Notes>
  <HiddenSlides>0</HiddenSlides>
  <MMClips>0</MMClips>
  <ScaleCrop>false</ScaleCrop>
  <HeadingPairs>
    <vt:vector size="6" baseType="variant">
      <vt:variant>
        <vt:lpstr>Design Template</vt:lpstr>
      </vt:variant>
      <vt:variant>
        <vt:i4>1</vt:i4>
      </vt:variant>
      <vt:variant>
        <vt:lpstr>Embedded OLE Servers</vt:lpstr>
      </vt:variant>
      <vt:variant>
        <vt:i4>2</vt:i4>
      </vt:variant>
      <vt:variant>
        <vt:lpstr>Slide Titles</vt:lpstr>
      </vt:variant>
      <vt:variant>
        <vt:i4>14</vt:i4>
      </vt:variant>
    </vt:vector>
  </HeadingPairs>
  <TitlesOfParts>
    <vt:vector size="17" baseType="lpstr">
      <vt:lpstr>Office Theme</vt:lpstr>
      <vt:lpstr>Equation</vt:lpstr>
      <vt:lpstr>MathType 6.0 Equation</vt:lpstr>
      <vt:lpstr>Expressing Knowledge</vt:lpstr>
      <vt:lpstr>Slide 2</vt:lpstr>
      <vt:lpstr>Slide 3</vt:lpstr>
      <vt:lpstr>Are These Equivalent?</vt:lpstr>
      <vt:lpstr>Slide 5</vt:lpstr>
      <vt:lpstr>Slide 6</vt:lpstr>
      <vt:lpstr>Exercise</vt:lpstr>
      <vt:lpstr>Slide 8</vt:lpstr>
      <vt:lpstr>Slide 9</vt:lpstr>
      <vt:lpstr>Slide 10</vt:lpstr>
      <vt:lpstr>Slide 11</vt:lpstr>
      <vt:lpstr>Queries</vt:lpstr>
      <vt:lpstr>Slide 13</vt:lpstr>
      <vt:lpstr>Representational Issues</vt:lpstr>
    </vt:vector>
  </TitlesOfParts>
  <Company>University of Rochester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 244/444: Logical Foundations of Artificial Intelligence</dc:title>
  <dc:creator>Henry Kautz</dc:creator>
  <cp:lastModifiedBy>Henry Kautz</cp:lastModifiedBy>
  <cp:revision>18</cp:revision>
  <dcterms:created xsi:type="dcterms:W3CDTF">2010-09-21T15:07:57Z</dcterms:created>
  <dcterms:modified xsi:type="dcterms:W3CDTF">2010-09-21T19:17:35Z</dcterms:modified>
</cp:coreProperties>
</file>