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87" r:id="rId20"/>
    <p:sldId id="285" r:id="rId21"/>
    <p:sldId id="276" r:id="rId22"/>
    <p:sldId id="277" r:id="rId23"/>
    <p:sldId id="28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57" r:id="rId32"/>
    <p:sldId id="25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A013F-3963-48A3-8DCE-A38F280536D7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D6193-C9B1-42A9-8381-E80F9DA02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D6193-C9B1-42A9-8381-E80F9DA02F3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BF4345-F6FA-4246-A20D-A0C16B02167D}" type="slidenum">
              <a:rPr lang="en-US"/>
              <a:pPr/>
              <a:t>26</a:t>
            </a:fld>
            <a:endParaRPr lang="en-US"/>
          </a:p>
        </p:txBody>
      </p:sp>
      <p:sp>
        <p:nvSpPr>
          <p:cNvPr id="81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2913F6-3ED8-4AD9-9C4F-B074EAFE7B27}" type="slidenum">
              <a:rPr lang="en-US"/>
              <a:pPr/>
              <a:t>27</a:t>
            </a:fld>
            <a:endParaRPr lang="en-US"/>
          </a:p>
        </p:txBody>
      </p:sp>
      <p:sp>
        <p:nvSpPr>
          <p:cNvPr id="92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58BFB6-5525-45E3-B684-148C6768FDC7}" type="slidenum">
              <a:rPr lang="en-US"/>
              <a:pPr/>
              <a:t>28</a:t>
            </a:fld>
            <a:endParaRPr lang="en-US"/>
          </a:p>
        </p:txBody>
      </p:sp>
      <p:sp>
        <p:nvSpPr>
          <p:cNvPr id="102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C151D8-3734-4CE0-87E5-2D0DAC047396}" type="slidenum">
              <a:rPr lang="en-US"/>
              <a:pPr/>
              <a:t>29</a:t>
            </a:fld>
            <a:endParaRPr lang="en-US"/>
          </a:p>
        </p:txBody>
      </p:sp>
      <p:sp>
        <p:nvSpPr>
          <p:cNvPr id="112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653C8F-3CD9-473C-BD0F-7F880B19371E}" type="slidenum">
              <a:rPr lang="en-US"/>
              <a:pPr/>
              <a:t>30</a:t>
            </a:fld>
            <a:endParaRPr lang="en-US"/>
          </a:p>
        </p:txBody>
      </p:sp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0" y="4342535"/>
            <a:ext cx="5486681" cy="40322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FB0614-4ABA-44D9-9763-11EBC6ADEA92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CD31D5-F709-4407-B738-23B18D1E6BF9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7A90B-D140-463B-978F-51F0B73C702A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6D712F-08E6-42BC-8C88-1D0E72000878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4383E9-2F70-4398-A2EA-9DEEAD0EA899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98B98B-E97F-4DAF-AC72-AFD248C2E26B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56AE09-5089-4B84-8BB2-AD77009A078D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A979AE-07FE-46BC-8E42-CA78B91BD429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744A5-667E-46AE-83AA-479FEC7774DA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EB141-1019-46A6-932B-933CD5524506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39EC7F-17CA-471E-8670-81CD3702B8BE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EF22268-B14B-416C-8E02-9FCEF3927209}" type="datetime1">
              <a:rPr lang="en-US" smtClean="0"/>
              <a:pPr/>
              <a:t>11/16/2010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47800" y="1600200"/>
            <a:ext cx="7406640" cy="1472184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Reasoning About the Knowledge of Multiple Agents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740664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Ashker Ibne Mujib</a:t>
            </a:r>
          </a:p>
          <a:p>
            <a:r>
              <a:rPr lang="en-US" sz="2800" dirty="0" smtClean="0">
                <a:latin typeface="Calibri" pitchFamily="34" charset="0"/>
              </a:rPr>
              <a:t>Andrew Reinders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Kripke</a:t>
            </a:r>
            <a:r>
              <a:rPr lang="en-US" dirty="0" smtClean="0">
                <a:latin typeface="Calibri" pitchFamily="34" charset="0"/>
              </a:rPr>
              <a:t> Structure (M)		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</a:rPr>
              <a:t>M is a </a:t>
            </a:r>
            <a:r>
              <a:rPr lang="en-US" sz="2400" dirty="0" err="1" smtClean="0">
                <a:latin typeface="Calibri" pitchFamily="34" charset="0"/>
              </a:rPr>
              <a:t>tuple</a:t>
            </a:r>
            <a:r>
              <a:rPr lang="en-US" sz="2400" dirty="0" smtClean="0">
                <a:latin typeface="Calibri" pitchFamily="34" charset="0"/>
              </a:rPr>
              <a:t> (</a:t>
            </a:r>
            <a:r>
              <a:rPr lang="en-US" sz="2400" i="1" dirty="0" smtClean="0">
                <a:latin typeface="Calibri" pitchFamily="34" charset="0"/>
              </a:rPr>
              <a:t>S, </a:t>
            </a:r>
            <a:r>
              <a:rPr lang="el-GR" sz="2400" i="1" dirty="0" smtClean="0">
                <a:latin typeface="Calibri" pitchFamily="34" charset="0"/>
              </a:rPr>
              <a:t>π</a:t>
            </a:r>
            <a:r>
              <a:rPr lang="en-US" sz="2400" i="1" dirty="0" smtClean="0">
                <a:latin typeface="Calibri" pitchFamily="34" charset="0"/>
              </a:rPr>
              <a:t>, </a:t>
            </a:r>
            <a:r>
              <a:rPr lang="el-GR" sz="2400" i="1" dirty="0" smtClean="0">
                <a:latin typeface="Calibri" pitchFamily="34" charset="0"/>
              </a:rPr>
              <a:t>Κ</a:t>
            </a:r>
            <a:r>
              <a:rPr lang="en-US" sz="2400" i="1" baseline="-25000" dirty="0" smtClean="0">
                <a:latin typeface="Calibri" pitchFamily="34" charset="0"/>
              </a:rPr>
              <a:t>1</a:t>
            </a:r>
            <a:r>
              <a:rPr lang="en-US" sz="2400" i="1" dirty="0" smtClean="0">
                <a:latin typeface="Calibri" pitchFamily="34" charset="0"/>
              </a:rPr>
              <a:t> ,…, </a:t>
            </a:r>
            <a:r>
              <a:rPr lang="el-GR" sz="2400" i="1" dirty="0" smtClean="0">
                <a:latin typeface="Calibri" pitchFamily="34" charset="0"/>
              </a:rPr>
              <a:t>Κ</a:t>
            </a:r>
            <a:r>
              <a:rPr lang="en-US" sz="2400" i="1" baseline="-25000" dirty="0" smtClean="0">
                <a:latin typeface="Calibri" pitchFamily="34" charset="0"/>
              </a:rPr>
              <a:t>n</a:t>
            </a:r>
            <a:r>
              <a:rPr lang="en-US" sz="2400" dirty="0" smtClean="0">
                <a:latin typeface="Calibri" pitchFamily="34" charset="0"/>
              </a:rPr>
              <a:t>), where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  	S: set of states or possible worlds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</a:t>
            </a:r>
            <a:r>
              <a:rPr lang="el-GR" sz="2400" i="1" dirty="0" smtClean="0">
                <a:latin typeface="Calibri" pitchFamily="34" charset="0"/>
              </a:rPr>
              <a:t> π</a:t>
            </a:r>
            <a:r>
              <a:rPr lang="en-US" sz="2400" i="1" dirty="0" smtClean="0">
                <a:latin typeface="Calibri" pitchFamily="34" charset="0"/>
              </a:rPr>
              <a:t>: </a:t>
            </a:r>
            <a:r>
              <a:rPr lang="en-US" sz="2400" dirty="0" smtClean="0">
                <a:latin typeface="Calibri" pitchFamily="34" charset="0"/>
              </a:rPr>
              <a:t>an interpretation which associates with each state in    </a:t>
            </a:r>
            <a:r>
              <a:rPr lang="en-US" sz="2400" i="1" dirty="0" smtClean="0">
                <a:latin typeface="Calibri" pitchFamily="34" charset="0"/>
              </a:rPr>
              <a:t>S</a:t>
            </a:r>
            <a:r>
              <a:rPr lang="en-US" sz="2400" dirty="0" smtClean="0">
                <a:latin typeface="Calibri" pitchFamily="34" charset="0"/>
              </a:rPr>
              <a:t> a truth assignment  to the primitive propositions (i.e., </a:t>
            </a:r>
            <a:r>
              <a:rPr lang="el-GR" sz="2400" i="1" dirty="0" smtClean="0">
                <a:latin typeface="Calibri" pitchFamily="34" charset="0"/>
              </a:rPr>
              <a:t>π</a:t>
            </a:r>
            <a:r>
              <a:rPr lang="en-US" sz="2400" i="1" dirty="0" smtClean="0">
                <a:latin typeface="Calibri" pitchFamily="34" charset="0"/>
              </a:rPr>
              <a:t>(s)(p) </a:t>
            </a:r>
            <a:r>
              <a:rPr lang="az-Cyrl-AZ" sz="2400" i="1" dirty="0" smtClean="0">
                <a:latin typeface="Calibri" pitchFamily="34" charset="0"/>
              </a:rPr>
              <a:t>Є</a:t>
            </a:r>
            <a:r>
              <a:rPr lang="en-US" sz="2400" i="1" dirty="0" smtClean="0">
                <a:latin typeface="Calibri" pitchFamily="34" charset="0"/>
              </a:rPr>
              <a:t> {true, false} </a:t>
            </a:r>
            <a:r>
              <a:rPr lang="en-US" sz="2400" dirty="0" smtClean="0">
                <a:latin typeface="Calibri" pitchFamily="34" charset="0"/>
              </a:rPr>
              <a:t>for each state s </a:t>
            </a:r>
            <a:r>
              <a:rPr lang="az-Cyrl-AZ" sz="2400" i="1" dirty="0" smtClean="0">
                <a:latin typeface="Calibri" pitchFamily="34" charset="0"/>
              </a:rPr>
              <a:t>Є </a:t>
            </a:r>
            <a:r>
              <a:rPr lang="en-US" sz="2400" i="1" dirty="0" smtClean="0">
                <a:latin typeface="Calibri" pitchFamily="34" charset="0"/>
              </a:rPr>
              <a:t>S</a:t>
            </a:r>
            <a:r>
              <a:rPr lang="en-US" sz="2400" dirty="0" smtClean="0">
                <a:latin typeface="Calibri" pitchFamily="34" charset="0"/>
              </a:rPr>
              <a:t> and each primitive proposition </a:t>
            </a:r>
            <a:r>
              <a:rPr lang="en-US" sz="2400" i="1" dirty="0" smtClean="0">
                <a:latin typeface="Calibri" pitchFamily="34" charset="0"/>
              </a:rPr>
              <a:t>p</a:t>
            </a:r>
            <a:r>
              <a:rPr lang="en-US" sz="2400" dirty="0" smtClean="0">
                <a:latin typeface="Calibri" pitchFamily="34" charset="0"/>
              </a:rPr>
              <a:t>)</a:t>
            </a:r>
          </a:p>
          <a:p>
            <a:pPr>
              <a:buNone/>
            </a:pPr>
            <a:r>
              <a:rPr lang="en-US" sz="2400" i="1" dirty="0" smtClean="0">
                <a:latin typeface="Calibri" pitchFamily="34" charset="0"/>
              </a:rPr>
              <a:t>	</a:t>
            </a:r>
            <a:r>
              <a:rPr lang="el-GR" sz="2400" i="1" dirty="0" smtClean="0">
                <a:latin typeface="Calibri" pitchFamily="34" charset="0"/>
              </a:rPr>
              <a:t>Κ</a:t>
            </a:r>
            <a:r>
              <a:rPr lang="en-US" sz="2400" i="1" baseline="-25000" dirty="0" err="1" smtClean="0">
                <a:latin typeface="Calibri" pitchFamily="34" charset="0"/>
              </a:rPr>
              <a:t>i</a:t>
            </a:r>
            <a:r>
              <a:rPr lang="en-US" sz="2400" i="1" baseline="-25000" dirty="0" smtClean="0">
                <a:latin typeface="Calibri" pitchFamily="34" charset="0"/>
              </a:rPr>
              <a:t> </a:t>
            </a:r>
            <a:r>
              <a:rPr lang="en-US" sz="2400" i="1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: an equivalence relation on </a:t>
            </a:r>
            <a:r>
              <a:rPr lang="en-US" sz="2400" i="1" dirty="0" smtClean="0">
                <a:latin typeface="Calibri" pitchFamily="34" charset="0"/>
              </a:rPr>
              <a:t>S</a:t>
            </a:r>
            <a:r>
              <a:rPr lang="en-US" sz="2400" dirty="0" smtClean="0">
                <a:latin typeface="Calibri" pitchFamily="34" charset="0"/>
              </a:rPr>
              <a:t>, which is basically agent </a:t>
            </a:r>
            <a:r>
              <a:rPr lang="en-US" sz="2400" i="1" dirty="0" err="1" smtClean="0">
                <a:latin typeface="Calibri" pitchFamily="34" charset="0"/>
              </a:rPr>
              <a:t>i</a:t>
            </a:r>
            <a:r>
              <a:rPr lang="en-US" sz="2400" dirty="0" err="1" smtClean="0">
                <a:latin typeface="Calibri" pitchFamily="34" charset="0"/>
              </a:rPr>
              <a:t>’s</a:t>
            </a:r>
            <a:r>
              <a:rPr lang="en-US" sz="2400" dirty="0" smtClean="0">
                <a:latin typeface="Calibri" pitchFamily="34" charset="0"/>
              </a:rPr>
              <a:t> possibility relation.</a:t>
            </a:r>
          </a:p>
          <a:p>
            <a:pPr>
              <a:buNone/>
            </a:pPr>
            <a:r>
              <a:rPr lang="en-US" sz="2400" i="1" dirty="0" smtClean="0">
                <a:latin typeface="Calibri" pitchFamily="34" charset="0"/>
              </a:rPr>
              <a:t>	(</a:t>
            </a:r>
            <a:r>
              <a:rPr lang="en-US" sz="2400" i="1" dirty="0" err="1" smtClean="0">
                <a:latin typeface="Calibri" pitchFamily="34" charset="0"/>
              </a:rPr>
              <a:t>s,t</a:t>
            </a:r>
            <a:r>
              <a:rPr lang="en-US" sz="2400" i="1" dirty="0" smtClean="0">
                <a:latin typeface="Calibri" pitchFamily="34" charset="0"/>
              </a:rPr>
              <a:t>) </a:t>
            </a:r>
            <a:r>
              <a:rPr lang="az-Cyrl-AZ" sz="2400" i="1" dirty="0" smtClean="0">
                <a:latin typeface="Calibri" pitchFamily="34" charset="0"/>
              </a:rPr>
              <a:t>Є</a:t>
            </a:r>
            <a:r>
              <a:rPr lang="en-US" sz="2400" i="1" dirty="0" smtClean="0">
                <a:latin typeface="Calibri" pitchFamily="34" charset="0"/>
              </a:rPr>
              <a:t> K</a:t>
            </a:r>
            <a:r>
              <a:rPr lang="en-US" sz="2400" i="1" baseline="-25000" dirty="0" smtClean="0">
                <a:latin typeface="Calibri" pitchFamily="34" charset="0"/>
              </a:rPr>
              <a:t>i </a:t>
            </a:r>
            <a:r>
              <a:rPr lang="en-US" sz="2400" dirty="0" smtClean="0">
                <a:latin typeface="Calibri" pitchFamily="34" charset="0"/>
              </a:rPr>
              <a:t>, if agent </a:t>
            </a:r>
            <a:r>
              <a:rPr lang="en-US" sz="2400" i="1" dirty="0" err="1" smtClean="0">
                <a:latin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</a:rPr>
              <a:t> cannot distinguish state </a:t>
            </a:r>
            <a:r>
              <a:rPr lang="en-US" sz="2400" i="1" dirty="0" smtClean="0">
                <a:latin typeface="Calibri" pitchFamily="34" charset="0"/>
              </a:rPr>
              <a:t>s</a:t>
            </a:r>
            <a:r>
              <a:rPr lang="en-US" sz="2400" dirty="0" smtClean="0">
                <a:latin typeface="Calibri" pitchFamily="34" charset="0"/>
              </a:rPr>
              <a:t> from state </a:t>
            </a:r>
            <a:r>
              <a:rPr lang="en-US" sz="2400" i="1" dirty="0" smtClean="0">
                <a:latin typeface="Calibri" pitchFamily="34" charset="0"/>
              </a:rPr>
              <a:t>t</a:t>
            </a:r>
            <a:r>
              <a:rPr lang="en-US" sz="2400" dirty="0" smtClean="0">
                <a:latin typeface="Calibri" pitchFamily="34" charset="0"/>
              </a:rPr>
              <a:t>.</a:t>
            </a:r>
            <a:endParaRPr lang="en-US" sz="2400" i="1" baseline="-250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Kripke</a:t>
            </a:r>
            <a:r>
              <a:rPr lang="en-US" dirty="0" smtClean="0">
                <a:latin typeface="Calibri" pitchFamily="34" charset="0"/>
              </a:rPr>
              <a:t> Structure (M)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(M,s) |= 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is read “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dirty="0" smtClean="0">
                <a:latin typeface="Calibri" pitchFamily="34" charset="0"/>
              </a:rPr>
              <a:t> is true, or satisfied, in state </a:t>
            </a:r>
            <a:r>
              <a:rPr lang="en-US" i="1" dirty="0" smtClean="0">
                <a:latin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</a:rPr>
              <a:t> of structure M”.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Properties of (M,s) |= 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itchFamily="34" charset="0"/>
              </a:rPr>
              <a:t>(M,s) |= </a:t>
            </a:r>
            <a:r>
              <a:rPr lang="en-US" i="1" dirty="0" smtClean="0">
                <a:latin typeface="Calibri" pitchFamily="34" charset="0"/>
              </a:rPr>
              <a:t>p </a:t>
            </a:r>
            <a:r>
              <a:rPr lang="en-US" dirty="0" smtClean="0">
                <a:latin typeface="Calibri" pitchFamily="34" charset="0"/>
              </a:rPr>
              <a:t>for a primitive proposition </a:t>
            </a:r>
            <a:r>
              <a:rPr lang="en-US" i="1" dirty="0" smtClean="0">
                <a:latin typeface="Calibri" pitchFamily="34" charset="0"/>
              </a:rPr>
              <a:t>p </a:t>
            </a:r>
            <a:r>
              <a:rPr lang="en-US" dirty="0" smtClean="0">
                <a:latin typeface="Calibri" pitchFamily="34" charset="0"/>
              </a:rPr>
              <a:t>if </a:t>
            </a:r>
            <a:r>
              <a:rPr lang="el-GR" i="1" dirty="0" smtClean="0">
                <a:latin typeface="Calibri" pitchFamily="34" charset="0"/>
              </a:rPr>
              <a:t>π</a:t>
            </a:r>
            <a:r>
              <a:rPr lang="en-US" i="1" dirty="0" smtClean="0">
                <a:latin typeface="Calibri" pitchFamily="34" charset="0"/>
              </a:rPr>
              <a:t>(s)(p) = true</a:t>
            </a:r>
          </a:p>
          <a:p>
            <a:r>
              <a:rPr lang="en-US" dirty="0" smtClean="0">
                <a:latin typeface="Calibri" pitchFamily="34" charset="0"/>
              </a:rPr>
              <a:t>(M,s) |= ¬ 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if </a:t>
            </a:r>
            <a:r>
              <a:rPr lang="en-US" dirty="0" smtClean="0">
                <a:latin typeface="Calibri" pitchFamily="34" charset="0"/>
              </a:rPr>
              <a:t>(M,s) |≠ 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</a:t>
            </a:r>
          </a:p>
          <a:p>
            <a:r>
              <a:rPr lang="en-US" dirty="0" smtClean="0">
                <a:latin typeface="Calibri" pitchFamily="34" charset="0"/>
              </a:rPr>
              <a:t>(M,s) |=</a:t>
            </a:r>
            <a:r>
              <a:rPr lang="el-GR" i="1" dirty="0" smtClean="0">
                <a:latin typeface="Calibri" pitchFamily="34" charset="0"/>
              </a:rPr>
              <a:t> φ^Ψ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if (M,s) |= 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and (M,s) |= </a:t>
            </a:r>
            <a:r>
              <a:rPr lang="el-GR" i="1" dirty="0" smtClean="0">
                <a:latin typeface="Calibri" pitchFamily="34" charset="0"/>
              </a:rPr>
              <a:t>Ψ</a:t>
            </a:r>
            <a:endParaRPr lang="en-US" i="1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(M,s) |=</a:t>
            </a:r>
            <a:r>
              <a:rPr lang="el-GR" i="1" dirty="0" smtClean="0">
                <a:latin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i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if </a:t>
            </a:r>
            <a:r>
              <a:rPr lang="en-US" dirty="0" smtClean="0">
                <a:latin typeface="Calibri" pitchFamily="34" charset="0"/>
              </a:rPr>
              <a:t>(M,s) |=</a:t>
            </a:r>
            <a:r>
              <a:rPr lang="el-GR" i="1" dirty="0" smtClean="0">
                <a:latin typeface="Calibri" pitchFamily="34" charset="0"/>
              </a:rPr>
              <a:t> φ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for all t such that (s, t) </a:t>
            </a:r>
            <a:r>
              <a:rPr lang="az-Cyrl-AZ" i="1" dirty="0" smtClean="0">
                <a:latin typeface="Calibri" pitchFamily="34" charset="0"/>
              </a:rPr>
              <a:t>Є</a:t>
            </a:r>
            <a:r>
              <a:rPr lang="en-US" i="1" dirty="0" smtClean="0">
                <a:latin typeface="Calibri" pitchFamily="34" charset="0"/>
              </a:rPr>
              <a:t> K</a:t>
            </a:r>
            <a:r>
              <a:rPr lang="en-US" i="1" baseline="-25000" dirty="0" smtClean="0">
                <a:latin typeface="Calibri" pitchFamily="34" charset="0"/>
              </a:rPr>
              <a:t>i</a:t>
            </a:r>
          </a:p>
          <a:p>
            <a:r>
              <a:rPr lang="en-US" dirty="0" smtClean="0">
                <a:latin typeface="Calibri" pitchFamily="34" charset="0"/>
              </a:rPr>
              <a:t>(M,s) |=</a:t>
            </a:r>
            <a:r>
              <a:rPr lang="el-GR" i="1" dirty="0" smtClean="0">
                <a:latin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</a:rPr>
              <a:t>E</a:t>
            </a:r>
            <a:r>
              <a:rPr lang="en-US" i="1" baseline="-25000" dirty="0" smtClean="0">
                <a:latin typeface="Calibri" pitchFamily="34" charset="0"/>
              </a:rPr>
              <a:t>G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if (M,s) |=</a:t>
            </a:r>
            <a:r>
              <a:rPr lang="el-GR" i="1" dirty="0" smtClean="0">
                <a:latin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i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for all 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az-Cyrl-AZ" i="1" dirty="0" smtClean="0">
                <a:latin typeface="Calibri" pitchFamily="34" charset="0"/>
              </a:rPr>
              <a:t>Є </a:t>
            </a:r>
            <a:r>
              <a:rPr lang="en-US" dirty="0" smtClean="0">
                <a:latin typeface="Calibri" pitchFamily="34" charset="0"/>
              </a:rPr>
              <a:t>G</a:t>
            </a:r>
          </a:p>
          <a:p>
            <a:r>
              <a:rPr lang="en-US" dirty="0" smtClean="0">
                <a:latin typeface="Calibri" pitchFamily="34" charset="0"/>
              </a:rPr>
              <a:t>(M,s) |=</a:t>
            </a:r>
            <a:r>
              <a:rPr lang="el-GR" i="1" dirty="0" smtClean="0">
                <a:latin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</a:rPr>
              <a:t>C</a:t>
            </a:r>
            <a:r>
              <a:rPr lang="en-US" i="1" baseline="-25000" dirty="0" smtClean="0">
                <a:latin typeface="Calibri" pitchFamily="34" charset="0"/>
              </a:rPr>
              <a:t>G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if (M,s) |=</a:t>
            </a:r>
            <a:r>
              <a:rPr lang="el-GR" i="1" dirty="0" smtClean="0">
                <a:latin typeface="Calibri" pitchFamily="34" charset="0"/>
              </a:rPr>
              <a:t> </a:t>
            </a:r>
            <a:r>
              <a:rPr lang="en-US" i="1" dirty="0" err="1" smtClean="0">
                <a:latin typeface="Calibri" pitchFamily="34" charset="0"/>
              </a:rPr>
              <a:t>E</a:t>
            </a:r>
            <a:r>
              <a:rPr lang="en-US" i="1" baseline="30000" dirty="0" err="1" smtClean="0">
                <a:latin typeface="Calibri" pitchFamily="34" charset="0"/>
              </a:rPr>
              <a:t>k</a:t>
            </a:r>
            <a:r>
              <a:rPr lang="en-US" i="1" baseline="-25000" dirty="0" err="1" smtClean="0">
                <a:latin typeface="Calibri" pitchFamily="34" charset="0"/>
              </a:rPr>
              <a:t>G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for k = 1,2</a:t>
            </a:r>
            <a:r>
              <a:rPr lang="en-US" dirty="0" smtClean="0">
                <a:latin typeface="Calibri" pitchFamily="34" charset="0"/>
              </a:rPr>
              <a:t>,…, </a:t>
            </a:r>
            <a:r>
              <a:rPr lang="en-US" dirty="0" smtClean="0">
                <a:latin typeface="Calibri" pitchFamily="34" charset="0"/>
              </a:rPr>
              <a:t>where </a:t>
            </a:r>
            <a:r>
              <a:rPr lang="en-US" i="1" dirty="0" smtClean="0">
                <a:latin typeface="Calibri" pitchFamily="34" charset="0"/>
              </a:rPr>
              <a:t>E</a:t>
            </a:r>
            <a:r>
              <a:rPr lang="en-US" i="1" baseline="30000" dirty="0" smtClean="0">
                <a:latin typeface="Calibri" pitchFamily="34" charset="0"/>
              </a:rPr>
              <a:t>1</a:t>
            </a:r>
            <a:r>
              <a:rPr lang="en-US" i="1" baseline="-25000" dirty="0" smtClean="0">
                <a:latin typeface="Calibri" pitchFamily="34" charset="0"/>
              </a:rPr>
              <a:t>G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= E</a:t>
            </a:r>
            <a:r>
              <a:rPr lang="en-US" i="1" baseline="-25000" dirty="0" smtClean="0">
                <a:latin typeface="Calibri" pitchFamily="34" charset="0"/>
              </a:rPr>
              <a:t>G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and </a:t>
            </a:r>
            <a:r>
              <a:rPr lang="en-US" i="1" dirty="0" smtClean="0">
                <a:latin typeface="Calibri" pitchFamily="34" charset="0"/>
              </a:rPr>
              <a:t>E</a:t>
            </a:r>
            <a:r>
              <a:rPr lang="en-US" i="1" baseline="30000" dirty="0" smtClean="0">
                <a:latin typeface="Calibri" pitchFamily="34" charset="0"/>
              </a:rPr>
              <a:t>k+1</a:t>
            </a:r>
            <a:r>
              <a:rPr lang="en-US" i="1" baseline="-25000" dirty="0" smtClean="0">
                <a:latin typeface="Calibri" pitchFamily="34" charset="0"/>
              </a:rPr>
              <a:t>G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 = E</a:t>
            </a:r>
            <a:r>
              <a:rPr lang="en-US" i="1" baseline="-25000" dirty="0" smtClean="0">
                <a:latin typeface="Calibri" pitchFamily="34" charset="0"/>
              </a:rPr>
              <a:t>G </a:t>
            </a:r>
            <a:r>
              <a:rPr lang="en-US" i="1" dirty="0" err="1" smtClean="0">
                <a:latin typeface="Calibri" pitchFamily="34" charset="0"/>
              </a:rPr>
              <a:t>E</a:t>
            </a:r>
            <a:r>
              <a:rPr lang="en-US" i="1" baseline="30000" dirty="0" err="1" smtClean="0">
                <a:latin typeface="Calibri" pitchFamily="34" charset="0"/>
              </a:rPr>
              <a:t>k</a:t>
            </a:r>
            <a:r>
              <a:rPr lang="en-US" i="1" baseline="-25000" dirty="0" err="1" smtClean="0">
                <a:latin typeface="Calibri" pitchFamily="34" charset="0"/>
              </a:rPr>
              <a:t>G</a:t>
            </a:r>
            <a:r>
              <a:rPr lang="el-GR" i="1" dirty="0" smtClean="0">
                <a:latin typeface="Calibri" pitchFamily="34" charset="0"/>
              </a:rPr>
              <a:t>φ</a:t>
            </a:r>
            <a:endParaRPr lang="en-US" i="1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Graph Representation of </a:t>
            </a:r>
            <a:r>
              <a:rPr lang="en-US" dirty="0" err="1" smtClean="0">
                <a:latin typeface="Calibri" pitchFamily="34" charset="0"/>
              </a:rPr>
              <a:t>Kripke</a:t>
            </a:r>
            <a:r>
              <a:rPr lang="en-US" dirty="0" smtClean="0">
                <a:latin typeface="Calibri" pitchFamily="34" charset="0"/>
              </a:rPr>
              <a:t>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Labeled vertices connected by directed, labeled edges</a:t>
            </a:r>
          </a:p>
          <a:p>
            <a:r>
              <a:rPr lang="en-US" dirty="0" smtClean="0">
                <a:latin typeface="Calibri" pitchFamily="34" charset="0"/>
              </a:rPr>
              <a:t>Vertices are the states of </a:t>
            </a:r>
            <a:r>
              <a:rPr lang="en-US" i="1" dirty="0" smtClean="0">
                <a:latin typeface="Calibri" pitchFamily="34" charset="0"/>
              </a:rPr>
              <a:t>S</a:t>
            </a:r>
          </a:p>
          <a:p>
            <a:r>
              <a:rPr lang="en-US" dirty="0" smtClean="0">
                <a:latin typeface="Calibri" pitchFamily="34" charset="0"/>
              </a:rPr>
              <a:t>Each vertex is labeled by the primitive propositions true and false there</a:t>
            </a:r>
          </a:p>
          <a:p>
            <a:r>
              <a:rPr lang="en-US" dirty="0" smtClean="0">
                <a:latin typeface="Calibri" pitchFamily="34" charset="0"/>
              </a:rPr>
              <a:t>There is </a:t>
            </a:r>
            <a:r>
              <a:rPr lang="en-US" dirty="0" smtClean="0">
                <a:latin typeface="Calibri" pitchFamily="34" charset="0"/>
              </a:rPr>
              <a:t>an </a:t>
            </a:r>
            <a:r>
              <a:rPr lang="en-US" dirty="0" smtClean="0">
                <a:latin typeface="Calibri" pitchFamily="34" charset="0"/>
              </a:rPr>
              <a:t>edge from </a:t>
            </a:r>
            <a:r>
              <a:rPr lang="en-US" i="1" dirty="0" smtClean="0">
                <a:latin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</a:rPr>
              <a:t> to </a:t>
            </a:r>
            <a:r>
              <a:rPr lang="en-US" i="1" dirty="0" smtClean="0">
                <a:latin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labeled </a:t>
            </a:r>
            <a:r>
              <a:rPr lang="en-US" i="1" dirty="0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exactly if (</a:t>
            </a:r>
            <a:r>
              <a:rPr lang="en-US" dirty="0" err="1" smtClean="0">
                <a:latin typeface="Calibri" pitchFamily="34" charset="0"/>
              </a:rPr>
              <a:t>s,t</a:t>
            </a:r>
            <a:r>
              <a:rPr lang="en-US" dirty="0" smtClean="0">
                <a:latin typeface="Calibri" pitchFamily="34" charset="0"/>
              </a:rPr>
              <a:t>) </a:t>
            </a:r>
            <a:r>
              <a:rPr lang="az-Cyrl-AZ" i="1" dirty="0" smtClean="0">
                <a:latin typeface="Calibri" pitchFamily="34" charset="0"/>
              </a:rPr>
              <a:t>Є</a:t>
            </a:r>
            <a:r>
              <a:rPr lang="en-US" i="1" dirty="0" smtClean="0">
                <a:latin typeface="Calibri" pitchFamily="34" charset="0"/>
              </a:rPr>
              <a:t> K</a:t>
            </a:r>
            <a:r>
              <a:rPr lang="en-US" i="1" baseline="-25000" dirty="0" smtClean="0">
                <a:latin typeface="Calibri" pitchFamily="34" charset="0"/>
              </a:rPr>
              <a:t>i</a:t>
            </a:r>
            <a:endParaRPr lang="en-US" baseline="-250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Example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886200"/>
            <a:ext cx="7498080" cy="2362200"/>
          </a:xfrm>
        </p:spPr>
        <p:txBody>
          <a:bodyPr/>
          <a:lstStyle/>
          <a:p>
            <a:r>
              <a:rPr lang="en-US" i="1" dirty="0" smtClean="0">
                <a:latin typeface="Calibri" pitchFamily="34" charset="0"/>
              </a:rPr>
              <a:t>Φ = {p}</a:t>
            </a:r>
          </a:p>
          <a:p>
            <a:r>
              <a:rPr lang="en-US" i="1" dirty="0" smtClean="0">
                <a:latin typeface="Calibri" pitchFamily="34" charset="0"/>
              </a:rPr>
              <a:t>n = 2 </a:t>
            </a:r>
            <a:endParaRPr lang="en-US" i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2514600" y="1066800"/>
            <a:ext cx="4286412" cy="2514600"/>
            <a:chOff x="2514600" y="1600200"/>
            <a:chExt cx="4286412" cy="2514600"/>
          </a:xfrm>
        </p:grpSpPr>
        <p:sp>
          <p:nvSpPr>
            <p:cNvPr id="4" name="Oval 3"/>
            <p:cNvSpPr/>
            <p:nvPr/>
          </p:nvSpPr>
          <p:spPr>
            <a:xfrm>
              <a:off x="4419600" y="1981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5867400" y="3581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0" y="3581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6" idx="0"/>
              <a:endCxn id="4" idx="3"/>
            </p:cNvCxnSpPr>
            <p:nvPr/>
          </p:nvCxnSpPr>
          <p:spPr>
            <a:xfrm rot="5400000" flipH="1" flipV="1">
              <a:off x="3219450" y="2325454"/>
              <a:ext cx="1274996" cy="123689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4" idx="5"/>
              <a:endCxn id="5" idx="0"/>
            </p:cNvCxnSpPr>
            <p:nvPr/>
          </p:nvCxnSpPr>
          <p:spPr>
            <a:xfrm rot="16200000" flipH="1">
              <a:off x="4763854" y="2287354"/>
              <a:ext cx="1274996" cy="131309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500518" y="22860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29000" y="3745468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62600" y="36576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05200" y="26024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57800" y="25146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19400" y="3288268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¬ p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96000" y="327660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p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43400" y="160020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1,2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14600" y="365760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1,2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324600" y="365760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1,2</a:t>
              </a:r>
            </a:p>
          </p:txBody>
        </p: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38600" y="14478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819400"/>
            <a:ext cx="7498080" cy="3429000"/>
          </a:xfrm>
        </p:spPr>
        <p:txBody>
          <a:bodyPr/>
          <a:lstStyle/>
          <a:p>
            <a:r>
              <a:rPr lang="en-US" dirty="0" smtClean="0"/>
              <a:t>M = 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i="1" dirty="0" smtClean="0">
                <a:latin typeface="Calibri" pitchFamily="34" charset="0"/>
              </a:rPr>
              <a:t>S, </a:t>
            </a:r>
            <a:r>
              <a:rPr lang="el-GR" i="1" dirty="0" smtClean="0">
                <a:latin typeface="Calibri" pitchFamily="34" charset="0"/>
              </a:rPr>
              <a:t>π</a:t>
            </a:r>
            <a:r>
              <a:rPr lang="en-US" i="1" dirty="0" smtClean="0">
                <a:latin typeface="Calibri" pitchFamily="34" charset="0"/>
              </a:rPr>
              <a:t>, </a:t>
            </a:r>
            <a:r>
              <a:rPr lang="el-GR" i="1" dirty="0" smtClean="0">
                <a:latin typeface="Calibri" pitchFamily="34" charset="0"/>
              </a:rPr>
              <a:t>Κ</a:t>
            </a:r>
            <a:r>
              <a:rPr lang="en-US" i="1" baseline="-25000" dirty="0" smtClean="0">
                <a:latin typeface="Calibri" pitchFamily="34" charset="0"/>
              </a:rPr>
              <a:t>1</a:t>
            </a:r>
            <a:r>
              <a:rPr lang="en-US" i="1" dirty="0" smtClean="0">
                <a:latin typeface="Calibri" pitchFamily="34" charset="0"/>
              </a:rPr>
              <a:t> ,…, </a:t>
            </a:r>
            <a:r>
              <a:rPr lang="el-GR" i="1" dirty="0" smtClean="0">
                <a:latin typeface="Calibri" pitchFamily="34" charset="0"/>
              </a:rPr>
              <a:t>Κ</a:t>
            </a:r>
            <a:r>
              <a:rPr lang="en-US" i="1" baseline="-25000" dirty="0" smtClean="0">
                <a:latin typeface="Calibri" pitchFamily="34" charset="0"/>
              </a:rPr>
              <a:t>n</a:t>
            </a:r>
            <a:r>
              <a:rPr lang="en-US" dirty="0" smtClean="0">
                <a:latin typeface="Calibri" pitchFamily="34" charset="0"/>
              </a:rPr>
              <a:t>), where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n-US" i="1" dirty="0" smtClean="0">
                <a:latin typeface="Calibri" pitchFamily="34" charset="0"/>
              </a:rPr>
              <a:t>S = {s, t, u}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n-US" i="1" dirty="0" smtClean="0">
                <a:latin typeface="Calibri" pitchFamily="34" charset="0"/>
              </a:rPr>
              <a:t>p</a:t>
            </a:r>
            <a:r>
              <a:rPr lang="en-US" dirty="0" smtClean="0">
                <a:latin typeface="Calibri" pitchFamily="34" charset="0"/>
              </a:rPr>
              <a:t> is true at states </a:t>
            </a:r>
            <a:r>
              <a:rPr lang="en-US" i="1" dirty="0" smtClean="0">
                <a:latin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</a:rPr>
              <a:t> and </a:t>
            </a:r>
            <a:r>
              <a:rPr lang="en-US" i="1" dirty="0" smtClean="0">
                <a:latin typeface="Calibri" pitchFamily="34" charset="0"/>
              </a:rPr>
              <a:t>u</a:t>
            </a:r>
            <a:r>
              <a:rPr lang="en-US" dirty="0" smtClean="0">
                <a:latin typeface="Calibri" pitchFamily="34" charset="0"/>
              </a:rPr>
              <a:t>, but false at </a:t>
            </a:r>
            <a:r>
              <a:rPr lang="en-US" i="1" dirty="0" smtClean="0">
                <a:latin typeface="Calibri" pitchFamily="34" charset="0"/>
              </a:rPr>
              <a:t>t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 	</a:t>
            </a:r>
            <a:r>
              <a:rPr lang="el-GR" i="1" dirty="0" smtClean="0">
                <a:latin typeface="Calibri" pitchFamily="34" charset="0"/>
              </a:rPr>
              <a:t>π</a:t>
            </a:r>
            <a:r>
              <a:rPr lang="en-US" i="1" dirty="0" smtClean="0">
                <a:latin typeface="Calibri" pitchFamily="34" charset="0"/>
              </a:rPr>
              <a:t>(s)(p) = </a:t>
            </a:r>
            <a:r>
              <a:rPr lang="el-GR" i="1" dirty="0" smtClean="0">
                <a:latin typeface="Calibri" pitchFamily="34" charset="0"/>
              </a:rPr>
              <a:t>π</a:t>
            </a:r>
            <a:r>
              <a:rPr lang="en-US" i="1" dirty="0" smtClean="0">
                <a:latin typeface="Calibri" pitchFamily="34" charset="0"/>
              </a:rPr>
              <a:t>(u)(p) = true,</a:t>
            </a:r>
            <a:r>
              <a:rPr lang="el-GR" i="1" dirty="0" smtClean="0">
                <a:latin typeface="Calibri" pitchFamily="34" charset="0"/>
              </a:rPr>
              <a:t> π</a:t>
            </a:r>
            <a:r>
              <a:rPr lang="en-US" i="1" dirty="0" smtClean="0">
                <a:latin typeface="Calibri" pitchFamily="34" charset="0"/>
              </a:rPr>
              <a:t>(t)(p) = false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14600" y="152400"/>
            <a:ext cx="4286412" cy="2514600"/>
            <a:chOff x="2514600" y="1600200"/>
            <a:chExt cx="4286412" cy="2514600"/>
          </a:xfrm>
        </p:grpSpPr>
        <p:sp>
          <p:nvSpPr>
            <p:cNvPr id="5" name="Oval 4"/>
            <p:cNvSpPr/>
            <p:nvPr/>
          </p:nvSpPr>
          <p:spPr>
            <a:xfrm>
              <a:off x="4419600" y="1981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67400" y="3581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0" y="3581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7" idx="0"/>
              <a:endCxn id="5" idx="3"/>
            </p:cNvCxnSpPr>
            <p:nvPr/>
          </p:nvCxnSpPr>
          <p:spPr>
            <a:xfrm rot="5400000" flipH="1" flipV="1">
              <a:off x="3219450" y="2325454"/>
              <a:ext cx="1274996" cy="123689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5" idx="5"/>
              <a:endCxn id="6" idx="0"/>
            </p:cNvCxnSpPr>
            <p:nvPr/>
          </p:nvCxnSpPr>
          <p:spPr>
            <a:xfrm rot="16200000" flipH="1">
              <a:off x="4763854" y="2287354"/>
              <a:ext cx="1274996" cy="131309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500518" y="22860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29000" y="3745468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62600" y="36576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05200" y="26024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57800" y="25146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19400" y="3288268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¬ p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96000" y="327660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p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43400" y="160020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1,2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14600" y="365760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1,2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24600" y="365760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1,2</a:t>
              </a:r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14800" y="5334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819400"/>
            <a:ext cx="7498080" cy="34290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Agent </a:t>
            </a:r>
            <a:r>
              <a:rPr lang="en-US" i="1" dirty="0" smtClean="0">
                <a:latin typeface="Calibri" pitchFamily="34" charset="0"/>
              </a:rPr>
              <a:t>1</a:t>
            </a:r>
            <a:r>
              <a:rPr lang="en-US" dirty="0" smtClean="0">
                <a:latin typeface="Calibri" pitchFamily="34" charset="0"/>
              </a:rPr>
              <a:t> cannot tell </a:t>
            </a:r>
            <a:r>
              <a:rPr lang="en-US" i="1" dirty="0" smtClean="0">
                <a:latin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</a:rPr>
              <a:t> and </a:t>
            </a:r>
            <a:r>
              <a:rPr lang="en-US" i="1" dirty="0" smtClean="0">
                <a:latin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</a:rPr>
              <a:t> apart</a:t>
            </a:r>
          </a:p>
          <a:p>
            <a:r>
              <a:rPr lang="en-US" dirty="0" smtClean="0">
                <a:latin typeface="Calibri" pitchFamily="34" charset="0"/>
              </a:rPr>
              <a:t>Agent </a:t>
            </a:r>
            <a:r>
              <a:rPr lang="en-US" i="1" dirty="0" smtClean="0">
                <a:latin typeface="Calibri" pitchFamily="34" charset="0"/>
              </a:rPr>
              <a:t>2</a:t>
            </a:r>
            <a:r>
              <a:rPr lang="en-US" dirty="0" smtClean="0">
                <a:latin typeface="Calibri" pitchFamily="34" charset="0"/>
              </a:rPr>
              <a:t> cannot tell </a:t>
            </a:r>
            <a:r>
              <a:rPr lang="en-US" i="1" dirty="0" smtClean="0">
                <a:latin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</a:rPr>
              <a:t> and </a:t>
            </a:r>
            <a:r>
              <a:rPr lang="en-US" i="1" dirty="0" smtClean="0">
                <a:latin typeface="Calibri" pitchFamily="34" charset="0"/>
              </a:rPr>
              <a:t>u</a:t>
            </a:r>
            <a:r>
              <a:rPr lang="en-US" dirty="0" smtClean="0">
                <a:latin typeface="Calibri" pitchFamily="34" charset="0"/>
              </a:rPr>
              <a:t> apart</a:t>
            </a:r>
          </a:p>
          <a:p>
            <a:pPr>
              <a:buNone/>
            </a:pPr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1 </a:t>
            </a:r>
            <a:r>
              <a:rPr lang="en-US" i="1" dirty="0" smtClean="0">
                <a:latin typeface="Calibri" pitchFamily="34" charset="0"/>
              </a:rPr>
              <a:t>= {(</a:t>
            </a:r>
            <a:r>
              <a:rPr lang="en-US" i="1" dirty="0" err="1" smtClean="0">
                <a:latin typeface="Calibri" pitchFamily="34" charset="0"/>
              </a:rPr>
              <a:t>s,s</a:t>
            </a:r>
            <a:r>
              <a:rPr lang="en-US" i="1" dirty="0" smtClean="0">
                <a:latin typeface="Calibri" pitchFamily="34" charset="0"/>
              </a:rPr>
              <a:t>),(</a:t>
            </a:r>
            <a:r>
              <a:rPr lang="en-US" i="1" dirty="0" err="1" smtClean="0">
                <a:latin typeface="Calibri" pitchFamily="34" charset="0"/>
              </a:rPr>
              <a:t>s,t</a:t>
            </a:r>
            <a:r>
              <a:rPr lang="en-US" i="1" dirty="0" smtClean="0">
                <a:latin typeface="Calibri" pitchFamily="34" charset="0"/>
              </a:rPr>
              <a:t>),(</a:t>
            </a:r>
            <a:r>
              <a:rPr lang="en-US" i="1" dirty="0" err="1" smtClean="0">
                <a:latin typeface="Calibri" pitchFamily="34" charset="0"/>
              </a:rPr>
              <a:t>t,s</a:t>
            </a:r>
            <a:r>
              <a:rPr lang="en-US" i="1" dirty="0" smtClean="0">
                <a:latin typeface="Calibri" pitchFamily="34" charset="0"/>
              </a:rPr>
              <a:t>),(</a:t>
            </a:r>
            <a:r>
              <a:rPr lang="en-US" i="1" dirty="0" err="1" smtClean="0">
                <a:latin typeface="Calibri" pitchFamily="34" charset="0"/>
              </a:rPr>
              <a:t>t,t</a:t>
            </a:r>
            <a:r>
              <a:rPr lang="en-US" i="1" dirty="0" smtClean="0">
                <a:latin typeface="Calibri" pitchFamily="34" charset="0"/>
              </a:rPr>
              <a:t>),(</a:t>
            </a:r>
            <a:r>
              <a:rPr lang="en-US" i="1" dirty="0" err="1" smtClean="0">
                <a:latin typeface="Calibri" pitchFamily="34" charset="0"/>
              </a:rPr>
              <a:t>u,u</a:t>
            </a:r>
            <a:r>
              <a:rPr lang="en-US" i="1" dirty="0" smtClean="0">
                <a:latin typeface="Calibri" pitchFamily="34" charset="0"/>
              </a:rPr>
              <a:t>)}</a:t>
            </a:r>
          </a:p>
          <a:p>
            <a:pPr>
              <a:buNone/>
            </a:pPr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2 </a:t>
            </a:r>
            <a:r>
              <a:rPr lang="en-US" i="1" dirty="0" smtClean="0">
                <a:latin typeface="Calibri" pitchFamily="34" charset="0"/>
              </a:rPr>
              <a:t>= {(</a:t>
            </a:r>
            <a:r>
              <a:rPr lang="en-US" i="1" dirty="0" err="1" smtClean="0">
                <a:latin typeface="Calibri" pitchFamily="34" charset="0"/>
              </a:rPr>
              <a:t>s,s</a:t>
            </a:r>
            <a:r>
              <a:rPr lang="en-US" i="1" dirty="0" smtClean="0">
                <a:latin typeface="Calibri" pitchFamily="34" charset="0"/>
              </a:rPr>
              <a:t>),(</a:t>
            </a:r>
            <a:r>
              <a:rPr lang="en-US" i="1" dirty="0" err="1" smtClean="0">
                <a:latin typeface="Calibri" pitchFamily="34" charset="0"/>
              </a:rPr>
              <a:t>s,u</a:t>
            </a:r>
            <a:r>
              <a:rPr lang="en-US" i="1" dirty="0" smtClean="0">
                <a:latin typeface="Calibri" pitchFamily="34" charset="0"/>
              </a:rPr>
              <a:t>),(</a:t>
            </a:r>
            <a:r>
              <a:rPr lang="en-US" i="1" dirty="0" err="1" smtClean="0">
                <a:latin typeface="Calibri" pitchFamily="34" charset="0"/>
              </a:rPr>
              <a:t>u,s</a:t>
            </a:r>
            <a:r>
              <a:rPr lang="en-US" i="1" dirty="0" smtClean="0">
                <a:latin typeface="Calibri" pitchFamily="34" charset="0"/>
              </a:rPr>
              <a:t>),(</a:t>
            </a:r>
            <a:r>
              <a:rPr lang="en-US" i="1" dirty="0" err="1" smtClean="0">
                <a:latin typeface="Calibri" pitchFamily="34" charset="0"/>
              </a:rPr>
              <a:t>t,t</a:t>
            </a:r>
            <a:r>
              <a:rPr lang="en-US" i="1" dirty="0" smtClean="0">
                <a:latin typeface="Calibri" pitchFamily="34" charset="0"/>
              </a:rPr>
              <a:t>),(</a:t>
            </a:r>
            <a:r>
              <a:rPr lang="en-US" i="1" dirty="0" err="1" smtClean="0">
                <a:latin typeface="Calibri" pitchFamily="34" charset="0"/>
              </a:rPr>
              <a:t>u,u</a:t>
            </a:r>
            <a:r>
              <a:rPr lang="en-US" i="1" dirty="0" smtClean="0">
                <a:latin typeface="Calibri" pitchFamily="34" charset="0"/>
              </a:rPr>
              <a:t>)}</a:t>
            </a:r>
            <a:endParaRPr lang="en-US" i="1" baseline="-25000" dirty="0" smtClean="0">
              <a:latin typeface="Calibri" pitchFamily="34" charset="0"/>
            </a:endParaRPr>
          </a:p>
          <a:p>
            <a:pPr>
              <a:buNone/>
            </a:pPr>
            <a:endParaRPr lang="en-US" baseline="-25000" dirty="0" smtClean="0">
              <a:latin typeface="Calibri" pitchFamily="34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2514600" y="152400"/>
            <a:ext cx="4286412" cy="2514600"/>
            <a:chOff x="2514600" y="1600200"/>
            <a:chExt cx="4286412" cy="2514600"/>
          </a:xfrm>
        </p:grpSpPr>
        <p:sp>
          <p:nvSpPr>
            <p:cNvPr id="5" name="Oval 4"/>
            <p:cNvSpPr/>
            <p:nvPr/>
          </p:nvSpPr>
          <p:spPr>
            <a:xfrm>
              <a:off x="4419600" y="19812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67400" y="3581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048000" y="3581400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>
              <a:stCxn id="7" idx="0"/>
              <a:endCxn id="5" idx="3"/>
            </p:cNvCxnSpPr>
            <p:nvPr/>
          </p:nvCxnSpPr>
          <p:spPr>
            <a:xfrm rot="5400000" flipH="1" flipV="1">
              <a:off x="3219450" y="2325454"/>
              <a:ext cx="1274996" cy="123689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5" idx="5"/>
              <a:endCxn id="6" idx="0"/>
            </p:cNvCxnSpPr>
            <p:nvPr/>
          </p:nvCxnSpPr>
          <p:spPr>
            <a:xfrm rot="16200000" flipH="1">
              <a:off x="4763854" y="2287354"/>
              <a:ext cx="1274996" cy="131309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500518" y="22860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29000" y="3745468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62600" y="36576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05200" y="26024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57800" y="251460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19400" y="3288268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¬ p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96000" y="327660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 p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43400" y="160020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1,2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14600" y="365760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1,2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24600" y="365760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1,2</a:t>
              </a:r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60206" y="45720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Coordinated Attack Problem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Two divisions of army are camped on two hilltops overlooking a common valley where enemy resides.</a:t>
            </a:r>
          </a:p>
          <a:p>
            <a:r>
              <a:rPr lang="en-US" dirty="0" smtClean="0">
                <a:latin typeface="Calibri" pitchFamily="34" charset="0"/>
              </a:rPr>
              <a:t>They will win only if both divisions attack simultaneously.</a:t>
            </a:r>
          </a:p>
          <a:p>
            <a:r>
              <a:rPr lang="en-US" dirty="0" smtClean="0">
                <a:latin typeface="Calibri" pitchFamily="34" charset="0"/>
              </a:rPr>
              <a:t>There is a messenger to exchange news.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Coordinated Attack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B </a:t>
            </a:r>
            <a:r>
              <a:rPr lang="en-US" i="1" dirty="0" smtClean="0">
                <a:latin typeface="Calibri" pitchFamily="34" charset="0"/>
              </a:rPr>
              <a:t>p</a:t>
            </a:r>
            <a:endParaRPr lang="en-US" i="1" dirty="0" smtClean="0">
              <a:latin typeface="Calibri" pitchFamily="34" charset="0"/>
            </a:endParaRPr>
          </a:p>
          <a:p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A </a:t>
            </a:r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B </a:t>
            </a:r>
            <a:r>
              <a:rPr lang="en-US" i="1" dirty="0" smtClean="0">
                <a:latin typeface="Calibri" pitchFamily="34" charset="0"/>
              </a:rPr>
              <a:t>p</a:t>
            </a:r>
            <a:endParaRPr lang="en-US" i="1" dirty="0" smtClean="0">
              <a:latin typeface="Calibri" pitchFamily="34" charset="0"/>
            </a:endParaRPr>
          </a:p>
          <a:p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B </a:t>
            </a:r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A </a:t>
            </a:r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B </a:t>
            </a:r>
            <a:r>
              <a:rPr lang="en-US" i="1" dirty="0" smtClean="0">
                <a:latin typeface="Calibri" pitchFamily="34" charset="0"/>
              </a:rPr>
              <a:t>p</a:t>
            </a:r>
            <a:endParaRPr lang="en-US" i="1" dirty="0" smtClean="0">
              <a:latin typeface="Calibri" pitchFamily="34" charset="0"/>
            </a:endParaRP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Only depth of knowledge is increasing.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</a:rPr>
              <a:t>Common knowledge is never attained!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Multi-agent Systems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Global State: A </a:t>
            </a:r>
            <a:r>
              <a:rPr lang="en-US" sz="2800" dirty="0" err="1" smtClean="0">
                <a:latin typeface="Calibri" pitchFamily="34" charset="0"/>
              </a:rPr>
              <a:t>tuple</a:t>
            </a:r>
            <a:r>
              <a:rPr lang="en-US" sz="2800" dirty="0" smtClean="0">
                <a:latin typeface="Calibri" pitchFamily="34" charset="0"/>
              </a:rPr>
              <a:t> consisting of each process’ local state, together with the state of the environment.</a:t>
            </a:r>
          </a:p>
          <a:p>
            <a:r>
              <a:rPr lang="en-US" sz="2800" dirty="0" smtClean="0">
                <a:latin typeface="Calibri" pitchFamily="34" charset="0"/>
              </a:rPr>
              <a:t>Environment: Consists of everything that is relevant to the system that is not contained in the state of the processes.</a:t>
            </a:r>
          </a:p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A global state has the form </a:t>
            </a:r>
            <a:r>
              <a:rPr lang="en-US" sz="2800" i="1" dirty="0" smtClean="0">
                <a:latin typeface="Calibri" pitchFamily="34" charset="0"/>
              </a:rPr>
              <a:t>(</a:t>
            </a:r>
            <a:r>
              <a:rPr lang="en-US" sz="2800" i="1" dirty="0" smtClean="0">
                <a:latin typeface="Calibri" pitchFamily="34" charset="0"/>
              </a:rPr>
              <a:t>s</a:t>
            </a:r>
            <a:r>
              <a:rPr lang="en-US" sz="2800" i="1" baseline="-25000" dirty="0" smtClean="0">
                <a:latin typeface="Calibri" pitchFamily="34" charset="0"/>
              </a:rPr>
              <a:t>e</a:t>
            </a:r>
            <a:r>
              <a:rPr lang="en-US" sz="2800" i="1" dirty="0" smtClean="0">
                <a:latin typeface="Calibri" pitchFamily="34" charset="0"/>
              </a:rPr>
              <a:t>,s</a:t>
            </a:r>
            <a:r>
              <a:rPr lang="en-US" sz="2800" i="1" baseline="-25000" dirty="0" smtClean="0">
                <a:latin typeface="Calibri" pitchFamily="34" charset="0"/>
              </a:rPr>
              <a:t>1</a:t>
            </a:r>
            <a:r>
              <a:rPr lang="en-US" sz="2800" i="1" dirty="0" smtClean="0">
                <a:latin typeface="Calibri" pitchFamily="34" charset="0"/>
              </a:rPr>
              <a:t>,…,</a:t>
            </a:r>
            <a:r>
              <a:rPr lang="en-US" sz="2800" i="1" dirty="0" err="1" smtClean="0">
                <a:latin typeface="Calibri" pitchFamily="34" charset="0"/>
              </a:rPr>
              <a:t>s</a:t>
            </a:r>
            <a:r>
              <a:rPr lang="en-US" sz="2800" i="1" baseline="-25000" dirty="0" err="1" smtClean="0">
                <a:latin typeface="Calibri" pitchFamily="34" charset="0"/>
              </a:rPr>
              <a:t>n</a:t>
            </a:r>
            <a:r>
              <a:rPr lang="en-US" sz="2800" i="1" dirty="0" smtClean="0">
                <a:latin typeface="Calibri" pitchFamily="34" charset="0"/>
              </a:rPr>
              <a:t>), </a:t>
            </a:r>
            <a:r>
              <a:rPr lang="en-US" sz="2800" dirty="0" smtClean="0">
                <a:latin typeface="Calibri" pitchFamily="34" charset="0"/>
              </a:rPr>
              <a:t>where </a:t>
            </a:r>
            <a:r>
              <a:rPr lang="en-US" sz="2800" i="1" dirty="0" smtClean="0">
                <a:latin typeface="Calibri" pitchFamily="34" charset="0"/>
              </a:rPr>
              <a:t>s</a:t>
            </a:r>
            <a:r>
              <a:rPr lang="en-US" sz="2800" i="1" baseline="-25000" dirty="0" smtClean="0">
                <a:latin typeface="Calibri" pitchFamily="34" charset="0"/>
              </a:rPr>
              <a:t>e </a:t>
            </a:r>
            <a:r>
              <a:rPr lang="en-US" sz="2800" i="1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 is the state of the environment and </a:t>
            </a:r>
            <a:r>
              <a:rPr lang="en-US" sz="2800" i="1" dirty="0" err="1" smtClean="0">
                <a:latin typeface="Calibri" pitchFamily="34" charset="0"/>
              </a:rPr>
              <a:t>s</a:t>
            </a:r>
            <a:r>
              <a:rPr lang="en-US" sz="2800" i="1" baseline="-25000" dirty="0" err="1" smtClean="0">
                <a:latin typeface="Calibri" pitchFamily="34" charset="0"/>
              </a:rPr>
              <a:t>i</a:t>
            </a:r>
            <a:r>
              <a:rPr lang="en-US" sz="2800" dirty="0" smtClean="0">
                <a:latin typeface="Calibri" pitchFamily="34" charset="0"/>
              </a:rPr>
              <a:t> is agent </a:t>
            </a:r>
            <a:r>
              <a:rPr lang="en-US" sz="2800" i="1" dirty="0" err="1" smtClean="0">
                <a:latin typeface="Calibri" pitchFamily="34" charset="0"/>
              </a:rPr>
              <a:t>i</a:t>
            </a:r>
            <a:r>
              <a:rPr lang="en-US" sz="2800" dirty="0" err="1" smtClean="0">
                <a:latin typeface="Calibri" pitchFamily="34" charset="0"/>
              </a:rPr>
              <a:t>’s</a:t>
            </a:r>
            <a:r>
              <a:rPr lang="en-US" sz="2800" dirty="0" smtClean="0">
                <a:latin typeface="Calibri" pitchFamily="34" charset="0"/>
              </a:rPr>
              <a:t> state, for </a:t>
            </a:r>
            <a:r>
              <a:rPr lang="en-US" sz="2800" i="1" dirty="0" smtClean="0">
                <a:latin typeface="Calibri" pitchFamily="34" charset="0"/>
              </a:rPr>
              <a:t>i</a:t>
            </a:r>
            <a:r>
              <a:rPr lang="en-US" sz="2800" i="1" dirty="0" smtClean="0">
                <a:latin typeface="Calibri" pitchFamily="34" charset="0"/>
              </a:rPr>
              <a:t> = 1,…,n</a:t>
            </a:r>
            <a:endParaRPr lang="en-US" sz="2800" i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The Classical </a:t>
            </a:r>
            <a:r>
              <a:rPr lang="en-US" dirty="0" smtClean="0">
                <a:latin typeface="Calibri" pitchFamily="34" charset="0"/>
              </a:rPr>
              <a:t>Model</a:t>
            </a:r>
            <a:r>
              <a:rPr lang="en-US" dirty="0" smtClean="0">
                <a:latin typeface="Calibri" pitchFamily="34" charset="0"/>
              </a:rPr>
              <a:t>	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(Also called </a:t>
            </a:r>
            <a:r>
              <a:rPr lang="en-US" sz="2800" i="1" dirty="0" smtClean="0">
                <a:latin typeface="Calibri" pitchFamily="34" charset="0"/>
              </a:rPr>
              <a:t>possible-worlds</a:t>
            </a:r>
            <a:r>
              <a:rPr lang="en-US" sz="2800" dirty="0" smtClean="0">
                <a:latin typeface="Calibri" pitchFamily="34" charset="0"/>
              </a:rPr>
              <a:t> model)</a:t>
            </a:r>
          </a:p>
          <a:p>
            <a:r>
              <a:rPr lang="en-US" sz="2800" dirty="0" smtClean="0">
                <a:latin typeface="Calibri" pitchFamily="34" charset="0"/>
              </a:rPr>
              <a:t>There are a number of possible worlds (states of affairs)</a:t>
            </a:r>
          </a:p>
          <a:p>
            <a:r>
              <a:rPr lang="en-US" sz="2800" dirty="0" smtClean="0">
                <a:latin typeface="Calibri" pitchFamily="34" charset="0"/>
              </a:rPr>
              <a:t>Some of these possible worlds may be indistinguishable to an agent from the true world.</a:t>
            </a:r>
          </a:p>
          <a:p>
            <a:r>
              <a:rPr lang="en-US" sz="2800" dirty="0" smtClean="0">
                <a:latin typeface="Calibri" pitchFamily="34" charset="0"/>
              </a:rPr>
              <a:t>An agent is said to know a fact</a:t>
            </a:r>
            <a:r>
              <a:rPr lang="en-US" sz="2800" i="1" dirty="0" smtClean="0">
                <a:latin typeface="Calibri" pitchFamily="34" charset="0"/>
              </a:rPr>
              <a:t> </a:t>
            </a:r>
            <a:r>
              <a:rPr lang="el-GR" sz="2800" i="1" dirty="0" smtClean="0">
                <a:latin typeface="Calibri" pitchFamily="34" charset="0"/>
              </a:rPr>
              <a:t>φ</a:t>
            </a:r>
            <a:r>
              <a:rPr lang="el-GR" sz="2800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if </a:t>
            </a:r>
            <a:r>
              <a:rPr lang="el-GR" sz="2800" i="1" dirty="0" smtClean="0">
                <a:latin typeface="Calibri" pitchFamily="34" charset="0"/>
              </a:rPr>
              <a:t>φ</a:t>
            </a:r>
            <a:r>
              <a:rPr lang="en-US" sz="2800" i="1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is true in all the worlds he thinks possible.</a:t>
            </a:r>
            <a:endParaRPr lang="en-US" sz="2800" i="1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Some definitions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Run: A complete description of what happens over time in one possible execution of the system.</a:t>
            </a:r>
          </a:p>
          <a:p>
            <a:r>
              <a:rPr lang="en-US" dirty="0" smtClean="0">
                <a:latin typeface="Calibri" pitchFamily="34" charset="0"/>
              </a:rPr>
              <a:t>Point: A pair </a:t>
            </a:r>
            <a:r>
              <a:rPr lang="en-US" i="1" dirty="0" smtClean="0">
                <a:latin typeface="Calibri" pitchFamily="34" charset="0"/>
              </a:rPr>
              <a:t>(</a:t>
            </a:r>
            <a:r>
              <a:rPr lang="en-US" i="1" dirty="0" err="1" smtClean="0">
                <a:latin typeface="Calibri" pitchFamily="34" charset="0"/>
              </a:rPr>
              <a:t>r,m</a:t>
            </a:r>
            <a:r>
              <a:rPr lang="en-US" i="1" dirty="0" smtClean="0">
                <a:latin typeface="Calibri" pitchFamily="34" charset="0"/>
              </a:rPr>
              <a:t>)</a:t>
            </a:r>
            <a:r>
              <a:rPr lang="en-US" dirty="0" smtClean="0">
                <a:latin typeface="Calibri" pitchFamily="34" charset="0"/>
              </a:rPr>
              <a:t> consisting of a run </a:t>
            </a:r>
            <a:r>
              <a:rPr lang="en-US" i="1" dirty="0" smtClean="0">
                <a:latin typeface="Calibri" pitchFamily="34" charset="0"/>
              </a:rPr>
              <a:t>r</a:t>
            </a:r>
            <a:r>
              <a:rPr lang="en-US" dirty="0" smtClean="0">
                <a:latin typeface="Calibri" pitchFamily="34" charset="0"/>
              </a:rPr>
              <a:t> and a time </a:t>
            </a:r>
            <a:r>
              <a:rPr lang="en-US" i="1" dirty="0" smtClean="0">
                <a:latin typeface="Calibri" pitchFamily="34" charset="0"/>
              </a:rPr>
              <a:t>m</a:t>
            </a:r>
            <a:r>
              <a:rPr lang="en-US" dirty="0" smtClean="0">
                <a:latin typeface="Calibri" pitchFamily="34" charset="0"/>
              </a:rPr>
              <a:t>. At a point </a:t>
            </a:r>
            <a:r>
              <a:rPr lang="en-US" i="1" dirty="0" smtClean="0">
                <a:latin typeface="Calibri" pitchFamily="34" charset="0"/>
              </a:rPr>
              <a:t>(</a:t>
            </a:r>
            <a:r>
              <a:rPr lang="en-US" i="1" dirty="0" err="1" smtClean="0">
                <a:latin typeface="Calibri" pitchFamily="34" charset="0"/>
              </a:rPr>
              <a:t>r,m</a:t>
            </a:r>
            <a:r>
              <a:rPr lang="en-US" i="1" dirty="0" smtClean="0">
                <a:latin typeface="Calibri" pitchFamily="34" charset="0"/>
              </a:rPr>
              <a:t>)</a:t>
            </a:r>
            <a:r>
              <a:rPr lang="en-US" dirty="0" smtClean="0">
                <a:latin typeface="Calibri" pitchFamily="34" charset="0"/>
              </a:rPr>
              <a:t> the system is in some global state </a:t>
            </a:r>
            <a:r>
              <a:rPr lang="en-US" i="1" dirty="0" smtClean="0">
                <a:latin typeface="Calibri" pitchFamily="34" charset="0"/>
              </a:rPr>
              <a:t>r(m).</a:t>
            </a:r>
          </a:p>
          <a:p>
            <a:r>
              <a:rPr lang="en-US" dirty="0" smtClean="0">
                <a:latin typeface="Calibri" pitchFamily="34" charset="0"/>
              </a:rPr>
              <a:t> If </a:t>
            </a:r>
            <a:r>
              <a:rPr lang="en-US" i="1" dirty="0" smtClean="0">
                <a:latin typeface="Calibri" pitchFamily="34" charset="0"/>
              </a:rPr>
              <a:t>r(m) = (s</a:t>
            </a:r>
            <a:r>
              <a:rPr lang="en-US" i="1" baseline="-25000" dirty="0" smtClean="0">
                <a:latin typeface="Calibri" pitchFamily="34" charset="0"/>
              </a:rPr>
              <a:t>e</a:t>
            </a:r>
            <a:r>
              <a:rPr lang="en-US" i="1" dirty="0" smtClean="0">
                <a:latin typeface="Calibri" pitchFamily="34" charset="0"/>
              </a:rPr>
              <a:t>,s</a:t>
            </a:r>
            <a:r>
              <a:rPr lang="en-US" i="1" baseline="-25000" dirty="0" smtClean="0">
                <a:latin typeface="Calibri" pitchFamily="34" charset="0"/>
              </a:rPr>
              <a:t>1</a:t>
            </a:r>
            <a:r>
              <a:rPr lang="en-US" i="1" dirty="0" smtClean="0">
                <a:latin typeface="Calibri" pitchFamily="34" charset="0"/>
              </a:rPr>
              <a:t>,…,</a:t>
            </a:r>
            <a:r>
              <a:rPr lang="en-US" i="1" dirty="0" err="1" smtClean="0">
                <a:latin typeface="Calibri" pitchFamily="34" charset="0"/>
              </a:rPr>
              <a:t>s</a:t>
            </a:r>
            <a:r>
              <a:rPr lang="en-US" i="1" baseline="-25000" dirty="0" err="1" smtClean="0">
                <a:latin typeface="Calibri" pitchFamily="34" charset="0"/>
              </a:rPr>
              <a:t>n</a:t>
            </a:r>
            <a:r>
              <a:rPr lang="en-US" i="1" dirty="0" smtClean="0">
                <a:latin typeface="Calibri" pitchFamily="34" charset="0"/>
              </a:rPr>
              <a:t>), </a:t>
            </a:r>
            <a:r>
              <a:rPr lang="en-US" dirty="0" smtClean="0">
                <a:latin typeface="Calibri" pitchFamily="34" charset="0"/>
              </a:rPr>
              <a:t>then we take </a:t>
            </a:r>
            <a:r>
              <a:rPr lang="en-US" i="1" dirty="0" err="1" smtClean="0">
                <a:latin typeface="Calibri" pitchFamily="34" charset="0"/>
              </a:rPr>
              <a:t>r</a:t>
            </a:r>
            <a:r>
              <a:rPr lang="en-US" i="1" baseline="-25000" dirty="0" err="1" smtClean="0">
                <a:latin typeface="Calibri" pitchFamily="34" charset="0"/>
              </a:rPr>
              <a:t>i</a:t>
            </a:r>
            <a:r>
              <a:rPr lang="en-US" i="1" dirty="0" smtClean="0">
                <a:latin typeface="Calibri" pitchFamily="34" charset="0"/>
              </a:rPr>
              <a:t>(m)</a:t>
            </a:r>
            <a:r>
              <a:rPr lang="en-US" dirty="0" smtClean="0">
                <a:latin typeface="Calibri" pitchFamily="34" charset="0"/>
              </a:rPr>
              <a:t> to be </a:t>
            </a:r>
            <a:r>
              <a:rPr lang="en-US" i="1" dirty="0" err="1" smtClean="0">
                <a:latin typeface="Calibri" pitchFamily="34" charset="0"/>
              </a:rPr>
              <a:t>s</a:t>
            </a:r>
            <a:r>
              <a:rPr lang="en-US" i="1" baseline="-25000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, agent </a:t>
            </a:r>
            <a:r>
              <a:rPr lang="en-US" i="1" dirty="0" err="1" smtClean="0">
                <a:latin typeface="Calibri" pitchFamily="34" charset="0"/>
              </a:rPr>
              <a:t>i</a:t>
            </a:r>
            <a:r>
              <a:rPr lang="en-US" dirty="0" err="1" smtClean="0">
                <a:latin typeface="Calibri" pitchFamily="34" charset="0"/>
              </a:rPr>
              <a:t>’s</a:t>
            </a:r>
            <a:r>
              <a:rPr lang="en-US" dirty="0" smtClean="0">
                <a:latin typeface="Calibri" pitchFamily="34" charset="0"/>
              </a:rPr>
              <a:t> local state at point </a:t>
            </a:r>
            <a:r>
              <a:rPr lang="en-US" i="1" dirty="0" smtClean="0">
                <a:latin typeface="Calibri" pitchFamily="34" charset="0"/>
              </a:rPr>
              <a:t>(</a:t>
            </a:r>
            <a:r>
              <a:rPr lang="en-US" i="1" dirty="0" err="1" smtClean="0">
                <a:latin typeface="Calibri" pitchFamily="34" charset="0"/>
              </a:rPr>
              <a:t>r,m</a:t>
            </a:r>
            <a:r>
              <a:rPr lang="en-US" i="1" dirty="0" smtClean="0">
                <a:latin typeface="Calibri" pitchFamily="34" charset="0"/>
              </a:rPr>
              <a:t>).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Unbounded Message Delays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Calibri" pitchFamily="34" charset="0"/>
              </a:rPr>
              <a:t>A system R displays unbounded message delays if, whenever there is a run </a:t>
            </a:r>
            <a:r>
              <a:rPr lang="en-US" sz="2800" i="1" dirty="0" smtClean="0">
                <a:latin typeface="Calibri" pitchFamily="34" charset="0"/>
              </a:rPr>
              <a:t>r </a:t>
            </a:r>
            <a:r>
              <a:rPr lang="az-Cyrl-AZ" sz="2800" i="1" dirty="0" smtClean="0">
                <a:latin typeface="Calibri" pitchFamily="34" charset="0"/>
              </a:rPr>
              <a:t>Є</a:t>
            </a:r>
            <a:r>
              <a:rPr lang="en-US" sz="2800" i="1" dirty="0" smtClean="0">
                <a:latin typeface="Calibri" pitchFamily="34" charset="0"/>
              </a:rPr>
              <a:t> R </a:t>
            </a:r>
            <a:r>
              <a:rPr lang="en-US" sz="2800" dirty="0" smtClean="0">
                <a:latin typeface="Calibri" pitchFamily="34" charset="0"/>
              </a:rPr>
              <a:t> such that process </a:t>
            </a:r>
            <a:r>
              <a:rPr lang="en-US" sz="2800" i="1" dirty="0" err="1" smtClean="0">
                <a:latin typeface="Calibri" pitchFamily="34" charset="0"/>
              </a:rPr>
              <a:t>i</a:t>
            </a:r>
            <a:r>
              <a:rPr lang="en-US" sz="2800" dirty="0" smtClean="0">
                <a:latin typeface="Calibri" pitchFamily="34" charset="0"/>
              </a:rPr>
              <a:t> receives a message at time </a:t>
            </a:r>
            <a:r>
              <a:rPr lang="en-US" sz="2800" i="1" dirty="0" smtClean="0">
                <a:latin typeface="Calibri" pitchFamily="34" charset="0"/>
              </a:rPr>
              <a:t>m</a:t>
            </a:r>
            <a:r>
              <a:rPr lang="en-US" sz="2800" dirty="0" smtClean="0">
                <a:latin typeface="Calibri" pitchFamily="34" charset="0"/>
              </a:rPr>
              <a:t> in </a:t>
            </a:r>
            <a:r>
              <a:rPr lang="en-US" sz="2800" i="1" dirty="0" smtClean="0">
                <a:latin typeface="Calibri" pitchFamily="34" charset="0"/>
              </a:rPr>
              <a:t>r</a:t>
            </a:r>
            <a:r>
              <a:rPr lang="en-US" sz="2800" dirty="0" smtClean="0">
                <a:latin typeface="Calibri" pitchFamily="34" charset="0"/>
              </a:rPr>
              <a:t>, then for all </a:t>
            </a:r>
            <a:r>
              <a:rPr lang="en-US" sz="2800" i="1" dirty="0" smtClean="0">
                <a:latin typeface="Calibri" pitchFamily="34" charset="0"/>
              </a:rPr>
              <a:t>m´ &gt; m</a:t>
            </a:r>
            <a:r>
              <a:rPr lang="en-US" sz="2800" dirty="0" smtClean="0">
                <a:latin typeface="Calibri" pitchFamily="34" charset="0"/>
              </a:rPr>
              <a:t>, there is another run </a:t>
            </a:r>
            <a:r>
              <a:rPr lang="en-US" sz="2800" i="1" dirty="0" smtClean="0">
                <a:latin typeface="Calibri" pitchFamily="34" charset="0"/>
              </a:rPr>
              <a:t>r´</a:t>
            </a:r>
            <a:r>
              <a:rPr lang="en-US" sz="2800" dirty="0" smtClean="0">
                <a:latin typeface="Calibri" pitchFamily="34" charset="0"/>
              </a:rPr>
              <a:t> that is identical to </a:t>
            </a:r>
            <a:r>
              <a:rPr lang="en-US" sz="2800" i="1" dirty="0" smtClean="0">
                <a:latin typeface="Calibri" pitchFamily="34" charset="0"/>
              </a:rPr>
              <a:t>r</a:t>
            </a:r>
            <a:r>
              <a:rPr lang="en-US" sz="2800" dirty="0" smtClean="0">
                <a:latin typeface="Calibri" pitchFamily="34" charset="0"/>
              </a:rPr>
              <a:t> up to time </a:t>
            </a:r>
            <a:r>
              <a:rPr lang="en-US" sz="2800" i="1" dirty="0" smtClean="0">
                <a:latin typeface="Calibri" pitchFamily="34" charset="0"/>
              </a:rPr>
              <a:t>m</a:t>
            </a:r>
            <a:r>
              <a:rPr lang="en-US" sz="2800" dirty="0" smtClean="0">
                <a:latin typeface="Calibri" pitchFamily="34" charset="0"/>
              </a:rPr>
              <a:t> except that process </a:t>
            </a:r>
            <a:r>
              <a:rPr lang="en-US" sz="2800" i="1" dirty="0" err="1" smtClean="0">
                <a:latin typeface="Calibri" pitchFamily="34" charset="0"/>
              </a:rPr>
              <a:t>i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receives no messages at time </a:t>
            </a:r>
            <a:r>
              <a:rPr lang="en-US" sz="2800" i="1" dirty="0" smtClean="0">
                <a:latin typeface="Calibri" pitchFamily="34" charset="0"/>
              </a:rPr>
              <a:t>m</a:t>
            </a:r>
            <a:r>
              <a:rPr lang="en-US" sz="2800" dirty="0" smtClean="0">
                <a:latin typeface="Calibri" pitchFamily="34" charset="0"/>
              </a:rPr>
              <a:t>, and no process receives a message between times </a:t>
            </a:r>
            <a:r>
              <a:rPr lang="en-US" sz="2800" i="1" dirty="0" smtClean="0">
                <a:latin typeface="Calibri" pitchFamily="34" charset="0"/>
              </a:rPr>
              <a:t>m</a:t>
            </a:r>
            <a:r>
              <a:rPr lang="en-US" sz="2800" dirty="0" smtClean="0">
                <a:latin typeface="Calibri" pitchFamily="34" charset="0"/>
              </a:rPr>
              <a:t> and </a:t>
            </a:r>
            <a:r>
              <a:rPr lang="en-US" sz="2800" i="1" dirty="0" smtClean="0">
                <a:latin typeface="Calibri" pitchFamily="34" charset="0"/>
              </a:rPr>
              <a:t>m´</a:t>
            </a:r>
            <a:r>
              <a:rPr lang="en-US" sz="2800" dirty="0" smtClean="0">
                <a:latin typeface="Calibri" pitchFamily="34" charset="0"/>
              </a:rPr>
              <a:t>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Unbounded Message Delays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Theorem: In any run of a system that displays unbounded message delays, it can never be common knowledge that a message has been delivered.</a:t>
            </a:r>
          </a:p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Corollary: In any run of a system that displays unbounded message delays, it can never be common knowledge among the generals that they are attacking; i.e., if G consists of the two generals, then C</a:t>
            </a:r>
            <a:r>
              <a:rPr lang="en-US" sz="2800" baseline="-25000" dirty="0" smtClean="0">
                <a:latin typeface="Calibri" pitchFamily="34" charset="0"/>
              </a:rPr>
              <a:t>G</a:t>
            </a:r>
            <a:r>
              <a:rPr lang="en-US" sz="2800" dirty="0" smtClean="0">
                <a:latin typeface="Calibri" pitchFamily="34" charset="0"/>
              </a:rPr>
              <a:t>(attack) never holds.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Interpreted System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An interpreted system I consists of a pair (R,</a:t>
            </a:r>
            <a:r>
              <a:rPr lang="el-GR" i="1" dirty="0" smtClean="0">
                <a:latin typeface="Calibri" pitchFamily="34" charset="0"/>
              </a:rPr>
              <a:t> π</a:t>
            </a:r>
            <a:r>
              <a:rPr lang="en-US" dirty="0" smtClean="0">
                <a:latin typeface="Calibri" pitchFamily="34" charset="0"/>
              </a:rPr>
              <a:t>), where R is a system and </a:t>
            </a:r>
            <a:r>
              <a:rPr lang="el-GR" i="1" dirty="0" smtClean="0">
                <a:latin typeface="Calibri" pitchFamily="34" charset="0"/>
              </a:rPr>
              <a:t>π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is an interpretation for the propositions in Φ which assigns truth values to the primitive propositions at the global states.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Calibri" pitchFamily="34" charset="0"/>
              </a:rPr>
              <a:t>Theorem: In any system for coordinated attack, when the generals attack, it is common knowledge among the generals that they are attacking. Thus, if </a:t>
            </a:r>
            <a:r>
              <a:rPr lang="en-US" sz="2800" i="1" dirty="0" smtClean="0">
                <a:latin typeface="Calibri" pitchFamily="34" charset="0"/>
              </a:rPr>
              <a:t>I</a:t>
            </a:r>
            <a:r>
              <a:rPr lang="en-US" sz="2800" dirty="0" smtClean="0">
                <a:latin typeface="Calibri" pitchFamily="34" charset="0"/>
              </a:rPr>
              <a:t> is </a:t>
            </a:r>
            <a:r>
              <a:rPr lang="en-US" sz="2800" dirty="0" smtClean="0">
                <a:latin typeface="Calibri" pitchFamily="34" charset="0"/>
              </a:rPr>
              <a:t>an </a:t>
            </a:r>
            <a:r>
              <a:rPr lang="en-US" sz="2800" dirty="0" smtClean="0">
                <a:latin typeface="Calibri" pitchFamily="34" charset="0"/>
              </a:rPr>
              <a:t>interpreted system for coordinated attack, and </a:t>
            </a:r>
            <a:r>
              <a:rPr lang="en-US" sz="2800" i="1" dirty="0" smtClean="0">
                <a:latin typeface="Calibri" pitchFamily="34" charset="0"/>
              </a:rPr>
              <a:t>G</a:t>
            </a:r>
            <a:r>
              <a:rPr lang="en-US" sz="2800" dirty="0" smtClean="0">
                <a:latin typeface="Calibri" pitchFamily="34" charset="0"/>
              </a:rPr>
              <a:t> consists of the two generals, then at every point </a:t>
            </a:r>
            <a:r>
              <a:rPr lang="en-US" sz="2800" i="1" dirty="0" smtClean="0">
                <a:latin typeface="Calibri" pitchFamily="34" charset="0"/>
              </a:rPr>
              <a:t>(</a:t>
            </a:r>
            <a:r>
              <a:rPr lang="en-US" sz="2800" i="1" dirty="0" err="1" smtClean="0">
                <a:latin typeface="Calibri" pitchFamily="34" charset="0"/>
              </a:rPr>
              <a:t>r,m</a:t>
            </a:r>
            <a:r>
              <a:rPr lang="en-US" sz="2800" i="1" dirty="0" smtClean="0">
                <a:latin typeface="Calibri" pitchFamily="34" charset="0"/>
              </a:rPr>
              <a:t>) </a:t>
            </a:r>
            <a:r>
              <a:rPr lang="en-US" sz="2800" dirty="0" smtClean="0">
                <a:latin typeface="Calibri" pitchFamily="34" charset="0"/>
              </a:rPr>
              <a:t>of </a:t>
            </a:r>
            <a:r>
              <a:rPr lang="en-US" sz="2800" i="1" dirty="0" smtClean="0">
                <a:latin typeface="Calibri" pitchFamily="34" charset="0"/>
              </a:rPr>
              <a:t>I</a:t>
            </a:r>
            <a:r>
              <a:rPr lang="en-US" sz="2800" dirty="0" smtClean="0">
                <a:latin typeface="Calibri" pitchFamily="34" charset="0"/>
              </a:rPr>
              <a:t>, we have</a:t>
            </a:r>
          </a:p>
          <a:p>
            <a:pPr lvl="1" algn="just">
              <a:buNone/>
            </a:pPr>
            <a:r>
              <a:rPr lang="en-US" sz="2400" dirty="0" smtClean="0">
                <a:latin typeface="Calibri" pitchFamily="34" charset="0"/>
              </a:rPr>
              <a:t>(</a:t>
            </a:r>
            <a:r>
              <a:rPr lang="en-US" sz="2400" dirty="0" err="1" smtClean="0">
                <a:latin typeface="Calibri" pitchFamily="34" charset="0"/>
              </a:rPr>
              <a:t>I,r,m</a:t>
            </a:r>
            <a:r>
              <a:rPr lang="en-US" sz="2400" dirty="0" smtClean="0">
                <a:latin typeface="Calibri" pitchFamily="34" charset="0"/>
              </a:rPr>
              <a:t>) |= attack =&gt; C</a:t>
            </a:r>
            <a:r>
              <a:rPr lang="en-US" sz="2400" baseline="-25000" dirty="0" smtClean="0">
                <a:latin typeface="Calibri" pitchFamily="34" charset="0"/>
              </a:rPr>
              <a:t>G</a:t>
            </a:r>
            <a:r>
              <a:rPr lang="en-US" sz="2400" dirty="0" smtClean="0">
                <a:latin typeface="Calibri" pitchFamily="34" charset="0"/>
              </a:rPr>
              <a:t>(attack).</a:t>
            </a:r>
          </a:p>
          <a:p>
            <a:pPr lvl="1" algn="just">
              <a:buNone/>
            </a:pPr>
            <a:endParaRPr lang="en-US" sz="2400" dirty="0" smtClean="0">
              <a:latin typeface="Calibri" pitchFamily="34" charset="0"/>
            </a:endParaRPr>
          </a:p>
          <a:p>
            <a:pPr lvl="1" algn="just">
              <a:buNone/>
            </a:pPr>
            <a:r>
              <a:rPr lang="en-US" sz="2400" dirty="0" smtClean="0">
                <a:latin typeface="Calibri" pitchFamily="34" charset="0"/>
              </a:rPr>
              <a:t>Corollary: In any system for coordinated attack that displays unbounded message delays, the generals never attack.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i="1" dirty="0" smtClean="0">
                <a:latin typeface="Calibri" pitchFamily="34" charset="0"/>
              </a:rPr>
              <a:t>Є</a:t>
            </a:r>
            <a:r>
              <a:rPr lang="en-US" i="1" dirty="0" smtClean="0">
                <a:latin typeface="Calibri" pitchFamily="34" charset="0"/>
              </a:rPr>
              <a:t>-Common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Within </a:t>
            </a:r>
            <a:r>
              <a:rPr lang="az-Cyrl-AZ" i="1" dirty="0" smtClean="0">
                <a:latin typeface="Calibri" pitchFamily="34" charset="0"/>
              </a:rPr>
              <a:t>Є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units everyone knows that within </a:t>
            </a:r>
            <a:r>
              <a:rPr lang="az-Cyrl-AZ" i="1" dirty="0" smtClean="0">
                <a:latin typeface="Calibri" pitchFamily="34" charset="0"/>
              </a:rPr>
              <a:t>Є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time units everyone knows that…</a:t>
            </a:r>
          </a:p>
          <a:p>
            <a:r>
              <a:rPr lang="en-US" dirty="0" smtClean="0">
                <a:latin typeface="Calibri" pitchFamily="34" charset="0"/>
              </a:rPr>
              <a:t>Just as common knowledge corresponds to simultaneous coordination, </a:t>
            </a:r>
            <a:r>
              <a:rPr lang="az-Cyrl-AZ" i="1" dirty="0" smtClean="0">
                <a:latin typeface="Calibri" pitchFamily="34" charset="0"/>
              </a:rPr>
              <a:t>Є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common knowledge corresponds to coordinating to within </a:t>
            </a:r>
            <a:r>
              <a:rPr lang="az-Cyrl-AZ" i="1" dirty="0" smtClean="0">
                <a:latin typeface="Calibri" pitchFamily="34" charset="0"/>
              </a:rPr>
              <a:t>Є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time units.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799" y="313953"/>
            <a:ext cx="7617841" cy="1062832"/>
          </a:xfrm>
          <a:ln/>
        </p:spPr>
        <p:txBody>
          <a:bodyPr lIns="82945" tIns="35202" rIns="82945" bIns="4147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Imperfect knowledge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9881" y="1604329"/>
            <a:ext cx="7925519" cy="4526396"/>
          </a:xfrm>
          <a:ln/>
        </p:spPr>
        <p:txBody>
          <a:bodyPr lIns="82945" tIns="41473" rIns="82945" bIns="41473"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Perfect: what agents can't know is clear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Perfect knowledge breaks every cryptosystem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Computationally infeasible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Perfect knowledge too aggressive for world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Perfect knowledge overestimates adversaries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Perfect knowledge overestimates other agents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Not really a model of knowledge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999" y="313953"/>
            <a:ext cx="7541641" cy="1062832"/>
          </a:xfrm>
          <a:ln/>
        </p:spPr>
        <p:txBody>
          <a:bodyPr lIns="82945" tIns="35202" rIns="82945" bIns="4147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Montague-Scott structures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659054"/>
            <a:ext cx="7848600" cy="4526396"/>
          </a:xfrm>
          <a:ln/>
        </p:spPr>
        <p:txBody>
          <a:bodyPr lIns="82945" tIns="41473" rIns="82945" bIns="41473"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Agent believes sets of worlds possible, not formulas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Knowledge describes sets of worlds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Agent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knows p if {w | p is true in w} is a possible set of states of worlds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dirty="0">
              <a:latin typeface="Calibri" pitchFamily="34" charset="0"/>
            </a:endParaRP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Discarding this gives incomplete reasoning to agents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Doesn't really model </a:t>
            </a:r>
            <a:r>
              <a:rPr lang="en-US" dirty="0" err="1">
                <a:latin typeface="Calibri" pitchFamily="34" charset="0"/>
              </a:rPr>
              <a:t>knowability</a:t>
            </a:r>
            <a:endParaRPr lang="en-US" dirty="0">
              <a:latin typeface="Calibri" pitchFamily="34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301281" y="2367609"/>
          <a:ext cx="652320" cy="326915"/>
        </p:xfrm>
        <a:graphic>
          <a:graphicData uri="http://schemas.openxmlformats.org/presentationml/2006/ole">
            <p:oleObj spid="_x0000_s1026" r:id="rId4" imgW="720000" imgH="360000" progId="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636713" y="4178300"/>
          <a:ext cx="3681412" cy="419100"/>
        </p:xfrm>
        <a:graphic>
          <a:graphicData uri="http://schemas.openxmlformats.org/presentationml/2006/ole">
            <p:oleObj spid="_x0000_s1027" name="Equation" r:id="rId5" imgW="2031840" imgH="2286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999" y="313953"/>
            <a:ext cx="8001001" cy="1062832"/>
          </a:xfrm>
          <a:ln/>
        </p:spPr>
        <p:txBody>
          <a:bodyPr lIns="82945" tIns="35202" rIns="82945" bIns="41473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NPL, other reasoning-</a:t>
            </a:r>
            <a:r>
              <a:rPr lang="en-US" dirty="0" err="1">
                <a:latin typeface="Calibri" pitchFamily="34" charset="0"/>
              </a:rPr>
              <a:t>weakenings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659054"/>
            <a:ext cx="8077200" cy="4526396"/>
          </a:xfrm>
          <a:ln/>
        </p:spPr>
        <p:txBody>
          <a:bodyPr lIns="82945" tIns="41473" rIns="82945" bIns="41473">
            <a:normAutofit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Instead of simply arbitrarily breaking inference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(p ^ </a:t>
            </a:r>
            <a:r>
              <a:rPr lang="en-US" dirty="0" smtClean="0">
                <a:latin typeface="Calibri" pitchFamily="34" charset="0"/>
              </a:rPr>
              <a:t>¬ </a:t>
            </a:r>
            <a:r>
              <a:rPr lang="en-US" dirty="0" smtClean="0">
                <a:latin typeface="Calibri" pitchFamily="34" charset="0"/>
              </a:rPr>
              <a:t>p</a:t>
            </a:r>
            <a:r>
              <a:rPr lang="en-US" dirty="0">
                <a:latin typeface="Calibri" pitchFamily="34" charset="0"/>
              </a:rPr>
              <a:t>) =&gt; q can fail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p true in s if </a:t>
            </a:r>
            <a:r>
              <a:rPr lang="en-US" dirty="0" smtClean="0">
                <a:latin typeface="Calibri" pitchFamily="34" charset="0"/>
              </a:rPr>
              <a:t>¬p </a:t>
            </a:r>
            <a:r>
              <a:rPr lang="en-US" dirty="0">
                <a:latin typeface="Calibri" pitchFamily="34" charset="0"/>
              </a:rPr>
              <a:t>not true in adjunct world, s*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Reasoning loses power, is now poly-time computable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Adversaries no longer infinitely able to compute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313953"/>
            <a:ext cx="7465441" cy="1062832"/>
          </a:xfrm>
          <a:ln/>
        </p:spPr>
        <p:txBody>
          <a:bodyPr lIns="82945" tIns="35202" rIns="82945" bIns="4147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Information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399" y="1604329"/>
            <a:ext cx="7620001" cy="4526396"/>
          </a:xfrm>
          <a:ln/>
        </p:spPr>
        <p:txBody>
          <a:bodyPr lIns="82945" tIns="41473" rIns="82945" bIns="41473"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Information-passing is nontrivial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Telling agent </a:t>
            </a:r>
            <a:r>
              <a:rPr lang="en-US" dirty="0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 </a:t>
            </a:r>
            <a:endParaRPr lang="en-US" dirty="0">
              <a:latin typeface="Calibri" pitchFamily="34" charset="0"/>
            </a:endParaRP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Time is inherently necessary in message passing to maintain consistency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269601" y="3182734"/>
          <a:ext cx="652320" cy="326915"/>
        </p:xfrm>
        <a:graphic>
          <a:graphicData uri="http://schemas.openxmlformats.org/presentationml/2006/ole">
            <p:oleObj spid="_x0000_s2050" r:id="rId4" imgW="720000" imgH="360000" progId="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624388" y="2187575"/>
          <a:ext cx="1685925" cy="606425"/>
        </p:xfrm>
        <a:graphic>
          <a:graphicData uri="http://schemas.openxmlformats.org/presentationml/2006/ole">
            <p:oleObj spid="_x0000_s2051" name="Equation" r:id="rId5" imgW="622080" imgH="2286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Drawbacks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Many applications of interest involve multiple agents.</a:t>
            </a:r>
          </a:p>
          <a:p>
            <a:r>
              <a:rPr lang="en-US" dirty="0" smtClean="0">
                <a:latin typeface="Calibri" pitchFamily="34" charset="0"/>
              </a:rPr>
              <a:t>It’s also important to consider what an agent knows about what the other agents know and don’t know.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999" y="313953"/>
            <a:ext cx="7541641" cy="1062832"/>
          </a:xfrm>
          <a:ln/>
        </p:spPr>
        <p:txBody>
          <a:bodyPr lIns="82945" tIns="35202" rIns="82945" bIns="41473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Probability and knowledge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925519" cy="4526396"/>
          </a:xfrm>
          <a:ln/>
        </p:spPr>
        <p:txBody>
          <a:bodyPr lIns="82945" tIns="41473" rIns="82945" bIns="41473"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Information not known may have some probability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>
                <a:latin typeface="Calibri" pitchFamily="34" charset="0"/>
              </a:rPr>
              <a:t>q's</a:t>
            </a:r>
            <a:r>
              <a:rPr lang="en-US" dirty="0">
                <a:latin typeface="Calibri" pitchFamily="34" charset="0"/>
              </a:rPr>
              <a:t> probability may be the same even if outcome is changed by unknown p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Reasoning captures this how?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Partition possibilities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latin typeface="Calibri" pitchFamily="34" charset="0"/>
              </a:rPr>
              <a:t>Simple partitioning may not capture probabilities based on knowledge of an agent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References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b="1" i="1" dirty="0" smtClean="0">
              <a:latin typeface="Calibri" pitchFamily="34" charset="0"/>
            </a:endParaRPr>
          </a:p>
          <a:p>
            <a:r>
              <a:rPr lang="en-US" sz="2800" b="1" i="1" dirty="0" smtClean="0">
                <a:latin typeface="Calibri" pitchFamily="34" charset="0"/>
              </a:rPr>
              <a:t>Reasoning About Knowledge: A Survey. Joseph Y. Halpern </a:t>
            </a:r>
            <a:r>
              <a:rPr lang="en-US" sz="2800" dirty="0" smtClean="0">
                <a:latin typeface="Calibri" pitchFamily="34" charset="0"/>
              </a:rPr>
              <a:t>in D. </a:t>
            </a:r>
            <a:r>
              <a:rPr lang="en-US" sz="2800" dirty="0" err="1" smtClean="0">
                <a:latin typeface="Calibri" pitchFamily="34" charset="0"/>
              </a:rPr>
              <a:t>Gabbay</a:t>
            </a:r>
            <a:r>
              <a:rPr lang="en-US" sz="2800" dirty="0" smtClean="0">
                <a:latin typeface="Calibri" pitchFamily="34" charset="0"/>
              </a:rPr>
              <a:t>, C. J. </a:t>
            </a:r>
            <a:r>
              <a:rPr lang="en-US" sz="2800" dirty="0" err="1" smtClean="0">
                <a:latin typeface="Calibri" pitchFamily="34" charset="0"/>
              </a:rPr>
              <a:t>Hogger</a:t>
            </a:r>
            <a:r>
              <a:rPr lang="en-US" sz="2800" dirty="0" smtClean="0">
                <a:latin typeface="Calibri" pitchFamily="34" charset="0"/>
              </a:rPr>
              <a:t>, and J. A. Robinson, </a:t>
            </a:r>
            <a:r>
              <a:rPr lang="en-US" sz="2800" dirty="0" err="1" smtClean="0">
                <a:latin typeface="Calibri" pitchFamily="34" charset="0"/>
              </a:rPr>
              <a:t>Eds.,Handbook</a:t>
            </a:r>
            <a:r>
              <a:rPr lang="en-US" sz="2800" dirty="0" smtClean="0">
                <a:latin typeface="Calibri" pitchFamily="34" charset="0"/>
              </a:rPr>
              <a:t> of Logic in Artificial Intelligence and Logic Programming, Vol. 4, Oxford University Press, 1995.</a:t>
            </a:r>
          </a:p>
          <a:p>
            <a:pPr>
              <a:buNone/>
            </a:pPr>
            <a:endParaRPr lang="en-US" sz="2800" dirty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29000" y="2438400"/>
            <a:ext cx="288412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Thank You</a:t>
            </a:r>
            <a:endParaRPr lang="en-U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498080" cy="2514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600" dirty="0" smtClean="0">
                <a:latin typeface="Calibri" pitchFamily="34" charset="0"/>
              </a:rPr>
              <a:t>“Dean doesn’t know whether Nixon knows that Dean knows that Nixon knows that McCord burgled O’Brien’s office at Watergate”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Formalizing a Language involving Multiple Agents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Calibri" pitchFamily="34" charset="0"/>
            </a:endParaRPr>
          </a:p>
          <a:p>
            <a:r>
              <a:rPr lang="en-US" i="1" dirty="0" smtClean="0">
                <a:latin typeface="Calibri" pitchFamily="34" charset="0"/>
              </a:rPr>
              <a:t>n</a:t>
            </a:r>
            <a:r>
              <a:rPr lang="en-US" dirty="0" smtClean="0">
                <a:latin typeface="Calibri" pitchFamily="34" charset="0"/>
              </a:rPr>
              <a:t>: Number of agents</a:t>
            </a:r>
          </a:p>
          <a:p>
            <a:r>
              <a:rPr lang="en-US" i="1" dirty="0" smtClean="0">
                <a:latin typeface="Calibri" pitchFamily="34" charset="0"/>
              </a:rPr>
              <a:t>Φ</a:t>
            </a:r>
            <a:r>
              <a:rPr lang="en-US" dirty="0" smtClean="0">
                <a:latin typeface="Calibri" pitchFamily="34" charset="0"/>
              </a:rPr>
              <a:t>: Set of primitive propositions (usually denoted by letters </a:t>
            </a:r>
            <a:r>
              <a:rPr lang="en-US" i="1" dirty="0" smtClean="0">
                <a:latin typeface="Calibri" pitchFamily="34" charset="0"/>
              </a:rPr>
              <a:t>p, q, r</a:t>
            </a:r>
            <a:r>
              <a:rPr lang="en-US" dirty="0" smtClean="0">
                <a:latin typeface="Calibri" pitchFamily="34" charset="0"/>
              </a:rPr>
              <a:t>)</a:t>
            </a:r>
          </a:p>
          <a:p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1</a:t>
            </a:r>
            <a:r>
              <a:rPr lang="en-US" i="1" dirty="0" smtClean="0">
                <a:latin typeface="Calibri" pitchFamily="34" charset="0"/>
              </a:rPr>
              <a:t>,…,K</a:t>
            </a:r>
            <a:r>
              <a:rPr lang="en-US" i="1" baseline="-25000" dirty="0" smtClean="0">
                <a:latin typeface="Calibri" pitchFamily="34" charset="0"/>
              </a:rPr>
              <a:t>n</a:t>
            </a:r>
            <a:r>
              <a:rPr lang="en-US" dirty="0" smtClean="0">
                <a:latin typeface="Calibri" pitchFamily="34" charset="0"/>
              </a:rPr>
              <a:t>: Modal operators</a:t>
            </a:r>
          </a:p>
          <a:p>
            <a:r>
              <a:rPr lang="en-US" dirty="0" smtClean="0">
                <a:latin typeface="Calibri" pitchFamily="34" charset="0"/>
              </a:rPr>
              <a:t>If 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, </a:t>
            </a:r>
            <a:r>
              <a:rPr lang="el-GR" i="1" dirty="0" smtClean="0">
                <a:latin typeface="Calibri" pitchFamily="34" charset="0"/>
              </a:rPr>
              <a:t>Ψ</a:t>
            </a:r>
            <a:r>
              <a:rPr lang="en-US" dirty="0" smtClean="0">
                <a:latin typeface="Calibri" pitchFamily="34" charset="0"/>
              </a:rPr>
              <a:t> formulas, so are ¬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i="1" dirty="0" smtClean="0">
                <a:latin typeface="Calibri" pitchFamily="34" charset="0"/>
              </a:rPr>
              <a:t>, </a:t>
            </a:r>
            <a:r>
              <a:rPr lang="el-GR" i="1" dirty="0" smtClean="0">
                <a:latin typeface="Calibri" pitchFamily="34" charset="0"/>
              </a:rPr>
              <a:t>φ^Ψ</a:t>
            </a:r>
            <a:r>
              <a:rPr lang="en-US" dirty="0" smtClean="0">
                <a:latin typeface="Calibri" pitchFamily="34" charset="0"/>
              </a:rPr>
              <a:t> and </a:t>
            </a:r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i</a:t>
            </a:r>
            <a:r>
              <a:rPr lang="el-GR" i="1" baseline="-25000" dirty="0" smtClean="0">
                <a:latin typeface="Calibri" pitchFamily="34" charset="0"/>
              </a:rPr>
              <a:t>φ</a:t>
            </a:r>
            <a:r>
              <a:rPr lang="en-US" i="1" baseline="-25000" dirty="0" smtClean="0">
                <a:latin typeface="Calibri" pitchFamily="34" charset="0"/>
              </a:rPr>
              <a:t> 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i="1" dirty="0" err="1" smtClean="0">
                <a:latin typeface="Calibri" pitchFamily="34" charset="0"/>
              </a:rPr>
              <a:t>i</a:t>
            </a:r>
            <a:r>
              <a:rPr lang="en-US" i="1" dirty="0" smtClean="0">
                <a:latin typeface="Calibri" pitchFamily="34" charset="0"/>
              </a:rPr>
              <a:t> = 1, 2, … , n</a:t>
            </a:r>
          </a:p>
          <a:p>
            <a:r>
              <a:rPr lang="en-US" i="1" dirty="0" smtClean="0">
                <a:latin typeface="Calibri" pitchFamily="34" charset="0"/>
              </a:rPr>
              <a:t>K</a:t>
            </a:r>
            <a:r>
              <a:rPr lang="en-US" i="1" baseline="-25000" dirty="0" smtClean="0">
                <a:latin typeface="Calibri" pitchFamily="34" charset="0"/>
              </a:rPr>
              <a:t>i</a:t>
            </a:r>
            <a:r>
              <a:rPr lang="el-GR" i="1" baseline="-25000" dirty="0" smtClean="0">
                <a:latin typeface="Calibri" pitchFamily="34" charset="0"/>
              </a:rPr>
              <a:t>φ</a:t>
            </a:r>
            <a:r>
              <a:rPr lang="en-US" i="1" baseline="-25000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is read as “agent </a:t>
            </a:r>
            <a:r>
              <a:rPr lang="en-US" i="1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knows </a:t>
            </a:r>
            <a:r>
              <a:rPr lang="el-GR" i="1" dirty="0" smtClean="0">
                <a:latin typeface="Calibri" pitchFamily="34" charset="0"/>
              </a:rPr>
              <a:t>φ</a:t>
            </a:r>
            <a:r>
              <a:rPr lang="en-US" dirty="0" smtClean="0">
                <a:latin typeface="Calibri" pitchFamily="34" charset="0"/>
              </a:rPr>
              <a:t>”</a:t>
            </a:r>
            <a:endParaRPr lang="en-US" i="1" baseline="-250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Example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i="1" dirty="0" smtClean="0">
                <a:latin typeface="Calibri" pitchFamily="34" charset="0"/>
              </a:rPr>
              <a:t>		</a:t>
            </a:r>
            <a:endParaRPr lang="en-US" sz="3600" i="1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3600" i="1" dirty="0" smtClean="0">
                <a:latin typeface="Calibri" pitchFamily="34" charset="0"/>
              </a:rPr>
              <a:t>	</a:t>
            </a:r>
            <a:r>
              <a:rPr lang="en-US" sz="3600" i="1" dirty="0" smtClean="0">
                <a:latin typeface="Calibri" pitchFamily="34" charset="0"/>
              </a:rPr>
              <a:t>	</a:t>
            </a:r>
            <a:r>
              <a:rPr lang="en-US" sz="4000" i="1" dirty="0" smtClean="0">
                <a:latin typeface="Calibri" pitchFamily="34" charset="0"/>
              </a:rPr>
              <a:t>K</a:t>
            </a:r>
            <a:r>
              <a:rPr lang="en-US" sz="4000" i="1" baseline="-25000" dirty="0" smtClean="0">
                <a:latin typeface="Calibri" pitchFamily="34" charset="0"/>
              </a:rPr>
              <a:t>1</a:t>
            </a:r>
            <a:r>
              <a:rPr lang="en-US" sz="4000" i="1" dirty="0" smtClean="0">
                <a:latin typeface="Calibri" pitchFamily="34" charset="0"/>
              </a:rPr>
              <a:t>K</a:t>
            </a:r>
            <a:r>
              <a:rPr lang="en-US" sz="4000" i="1" baseline="-25000" dirty="0" smtClean="0">
                <a:latin typeface="Calibri" pitchFamily="34" charset="0"/>
              </a:rPr>
              <a:t>2</a:t>
            </a:r>
            <a:r>
              <a:rPr lang="en-US" sz="4000" i="1" dirty="0" smtClean="0">
                <a:latin typeface="Calibri" pitchFamily="34" charset="0"/>
              </a:rPr>
              <a:t>p </a:t>
            </a:r>
            <a:r>
              <a:rPr lang="el-GR" sz="4000" i="1" dirty="0" smtClean="0">
                <a:latin typeface="Calibri" pitchFamily="34" charset="0"/>
              </a:rPr>
              <a:t>^</a:t>
            </a:r>
            <a:r>
              <a:rPr lang="en-US" sz="4000" i="1" dirty="0" smtClean="0">
                <a:latin typeface="Calibri" pitchFamily="34" charset="0"/>
              </a:rPr>
              <a:t> ¬K</a:t>
            </a:r>
            <a:r>
              <a:rPr lang="en-US" sz="4000" i="1" baseline="-25000" dirty="0" smtClean="0">
                <a:latin typeface="Calibri" pitchFamily="34" charset="0"/>
              </a:rPr>
              <a:t>2</a:t>
            </a:r>
            <a:r>
              <a:rPr lang="en-US" sz="4000" i="1" dirty="0" smtClean="0">
                <a:latin typeface="Calibri" pitchFamily="34" charset="0"/>
              </a:rPr>
              <a:t>K</a:t>
            </a:r>
            <a:r>
              <a:rPr lang="en-US" sz="4000" i="1" baseline="-25000" dirty="0" smtClean="0">
                <a:latin typeface="Calibri" pitchFamily="34" charset="0"/>
              </a:rPr>
              <a:t>1</a:t>
            </a:r>
            <a:r>
              <a:rPr lang="en-US" sz="4000" i="1" dirty="0" smtClean="0">
                <a:latin typeface="Calibri" pitchFamily="34" charset="0"/>
              </a:rPr>
              <a:t>K</a:t>
            </a:r>
            <a:r>
              <a:rPr lang="en-US" sz="4000" i="1" baseline="-25000" dirty="0" smtClean="0">
                <a:latin typeface="Calibri" pitchFamily="34" charset="0"/>
              </a:rPr>
              <a:t>2</a:t>
            </a:r>
            <a:r>
              <a:rPr lang="en-US" sz="4000" i="1" dirty="0" smtClean="0">
                <a:latin typeface="Calibri" pitchFamily="34" charset="0"/>
              </a:rPr>
              <a:t>p</a:t>
            </a:r>
            <a:endParaRPr lang="en-US" sz="3600" i="1" dirty="0" smtClean="0">
              <a:latin typeface="Calibri" pitchFamily="34" charset="0"/>
            </a:endParaRPr>
          </a:p>
          <a:p>
            <a:pPr>
              <a:buNone/>
            </a:pPr>
            <a:endParaRPr lang="en-US" sz="3600" i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n-US" dirty="0" smtClean="0">
                <a:latin typeface="Calibri" pitchFamily="34" charset="0"/>
              </a:rPr>
              <a:t>Agent 1 knows that agent 2 knows </a:t>
            </a:r>
            <a:r>
              <a:rPr lang="en-US" i="1" dirty="0" smtClean="0">
                <a:latin typeface="Calibri" pitchFamily="34" charset="0"/>
              </a:rPr>
              <a:t>p</a:t>
            </a:r>
            <a:r>
              <a:rPr lang="en-US" dirty="0" smtClean="0">
                <a:latin typeface="Calibri" pitchFamily="34" charset="0"/>
              </a:rPr>
              <a:t>, but agent 2 doesn’t know that agent 1 knows that agent 2 knows </a:t>
            </a:r>
            <a:r>
              <a:rPr lang="en-US" i="1" dirty="0" smtClean="0">
                <a:latin typeface="Calibri" pitchFamily="34" charset="0"/>
              </a:rPr>
              <a:t>p.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57200"/>
            <a:ext cx="7498080" cy="57912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“Dean doesn’t know whether Nixon knows that Dean knows that Nixon knows that McCord burgled O’Brien’s office at Watergate”</a:t>
            </a:r>
          </a:p>
          <a:p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Let</a:t>
            </a:r>
            <a:r>
              <a:rPr lang="en-US" sz="2800" i="1" dirty="0" smtClean="0">
                <a:latin typeface="Calibri" pitchFamily="34" charset="0"/>
              </a:rPr>
              <a:t> Dean </a:t>
            </a:r>
            <a:r>
              <a:rPr lang="en-US" sz="2800" dirty="0" smtClean="0">
                <a:latin typeface="Calibri" pitchFamily="34" charset="0"/>
              </a:rPr>
              <a:t>be agent </a:t>
            </a:r>
            <a:r>
              <a:rPr lang="en-US" sz="2800" i="1" dirty="0" smtClean="0">
                <a:latin typeface="Calibri" pitchFamily="34" charset="0"/>
              </a:rPr>
              <a:t>1</a:t>
            </a:r>
            <a:r>
              <a:rPr lang="en-US" sz="2800" dirty="0" smtClean="0">
                <a:latin typeface="Calibri" pitchFamily="34" charset="0"/>
              </a:rPr>
              <a:t> and </a:t>
            </a:r>
            <a:r>
              <a:rPr lang="en-US" sz="2800" i="1" dirty="0" smtClean="0">
                <a:latin typeface="Calibri" pitchFamily="34" charset="0"/>
              </a:rPr>
              <a:t>Nixon</a:t>
            </a:r>
            <a:r>
              <a:rPr lang="en-US" sz="2800" dirty="0" smtClean="0">
                <a:latin typeface="Calibri" pitchFamily="34" charset="0"/>
              </a:rPr>
              <a:t> be agent </a:t>
            </a:r>
            <a:r>
              <a:rPr lang="en-US" sz="2800" i="1" dirty="0" smtClean="0">
                <a:latin typeface="Calibri" pitchFamily="34" charset="0"/>
              </a:rPr>
              <a:t>2</a:t>
            </a:r>
          </a:p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Also let </a:t>
            </a:r>
            <a:r>
              <a:rPr lang="en-US" sz="2800" i="1" dirty="0" smtClean="0">
                <a:latin typeface="Calibri" pitchFamily="34" charset="0"/>
              </a:rPr>
              <a:t>p</a:t>
            </a:r>
            <a:r>
              <a:rPr lang="en-US" sz="2800" dirty="0" smtClean="0">
                <a:latin typeface="Calibri" pitchFamily="34" charset="0"/>
              </a:rPr>
              <a:t> be the statement – “McCord burgled O’Brien’s office at Watergate”</a:t>
            </a:r>
          </a:p>
          <a:p>
            <a:pPr>
              <a:buNone/>
            </a:pPr>
            <a:endParaRPr lang="en-US" sz="2800" i="1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800" i="1" dirty="0" smtClean="0">
                <a:latin typeface="Calibri" pitchFamily="34" charset="0"/>
              </a:rPr>
              <a:t>	</a:t>
            </a:r>
            <a:r>
              <a:rPr lang="en-US" sz="3600" i="1" dirty="0" smtClean="0">
                <a:latin typeface="Calibri" pitchFamily="34" charset="0"/>
              </a:rPr>
              <a:t>	¬K</a:t>
            </a:r>
            <a:r>
              <a:rPr lang="en-US" sz="3600" i="1" baseline="-25000" dirty="0" smtClean="0">
                <a:latin typeface="Calibri" pitchFamily="34" charset="0"/>
              </a:rPr>
              <a:t>1</a:t>
            </a:r>
            <a:r>
              <a:rPr lang="en-US" sz="3600" i="1" dirty="0" smtClean="0">
                <a:latin typeface="Calibri" pitchFamily="34" charset="0"/>
              </a:rPr>
              <a:t> ¬ (K</a:t>
            </a:r>
            <a:r>
              <a:rPr lang="en-US" sz="3600" i="1" baseline="-25000" dirty="0" smtClean="0">
                <a:latin typeface="Calibri" pitchFamily="34" charset="0"/>
              </a:rPr>
              <a:t>2</a:t>
            </a:r>
            <a:r>
              <a:rPr lang="en-US" sz="3600" i="1" dirty="0" smtClean="0">
                <a:latin typeface="Calibri" pitchFamily="34" charset="0"/>
              </a:rPr>
              <a:t>K</a:t>
            </a:r>
            <a:r>
              <a:rPr lang="en-US" sz="3600" i="1" baseline="-25000" dirty="0" smtClean="0">
                <a:latin typeface="Calibri" pitchFamily="34" charset="0"/>
              </a:rPr>
              <a:t>1</a:t>
            </a:r>
            <a:r>
              <a:rPr lang="en-US" sz="3600" i="1" dirty="0" smtClean="0">
                <a:latin typeface="Calibri" pitchFamily="34" charset="0"/>
              </a:rPr>
              <a:t>K</a:t>
            </a:r>
            <a:r>
              <a:rPr lang="en-US" sz="3600" i="1" baseline="-25000" dirty="0" smtClean="0">
                <a:latin typeface="Calibri" pitchFamily="34" charset="0"/>
              </a:rPr>
              <a:t>2</a:t>
            </a:r>
            <a:r>
              <a:rPr lang="en-US" sz="3600" i="1" dirty="0" smtClean="0">
                <a:latin typeface="Calibri" pitchFamily="34" charset="0"/>
              </a:rPr>
              <a:t>p) </a:t>
            </a:r>
            <a:r>
              <a:rPr lang="el-GR" sz="3600" i="1" dirty="0" smtClean="0">
                <a:latin typeface="Calibri" pitchFamily="34" charset="0"/>
              </a:rPr>
              <a:t>^</a:t>
            </a:r>
            <a:r>
              <a:rPr lang="en-US" sz="3600" i="1" dirty="0" smtClean="0">
                <a:latin typeface="Calibri" pitchFamily="34" charset="0"/>
              </a:rPr>
              <a:t> ¬K</a:t>
            </a:r>
            <a:r>
              <a:rPr lang="en-US" sz="3600" i="1" baseline="-25000" dirty="0" smtClean="0">
                <a:latin typeface="Calibri" pitchFamily="34" charset="0"/>
              </a:rPr>
              <a:t>1</a:t>
            </a:r>
            <a:r>
              <a:rPr lang="en-US" sz="3600" i="1" dirty="0" smtClean="0">
                <a:latin typeface="Calibri" pitchFamily="34" charset="0"/>
              </a:rPr>
              <a:t>¬(¬K</a:t>
            </a:r>
            <a:r>
              <a:rPr lang="en-US" sz="3600" i="1" baseline="-25000" dirty="0" smtClean="0">
                <a:latin typeface="Calibri" pitchFamily="34" charset="0"/>
              </a:rPr>
              <a:t>2</a:t>
            </a:r>
            <a:r>
              <a:rPr lang="en-US" sz="3600" i="1" dirty="0" smtClean="0">
                <a:latin typeface="Calibri" pitchFamily="34" charset="0"/>
              </a:rPr>
              <a:t>K</a:t>
            </a:r>
            <a:r>
              <a:rPr lang="en-US" sz="3600" i="1" baseline="-25000" dirty="0" smtClean="0">
                <a:latin typeface="Calibri" pitchFamily="34" charset="0"/>
              </a:rPr>
              <a:t>1</a:t>
            </a:r>
            <a:r>
              <a:rPr lang="en-US" sz="3600" i="1" dirty="0" smtClean="0">
                <a:latin typeface="Calibri" pitchFamily="34" charset="0"/>
              </a:rPr>
              <a:t>K</a:t>
            </a:r>
            <a:r>
              <a:rPr lang="en-US" sz="3600" i="1" baseline="-25000" dirty="0" smtClean="0">
                <a:latin typeface="Calibri" pitchFamily="34" charset="0"/>
              </a:rPr>
              <a:t>2</a:t>
            </a:r>
            <a:r>
              <a:rPr lang="en-US" sz="3600" i="1" dirty="0" smtClean="0">
                <a:latin typeface="Calibri" pitchFamily="34" charset="0"/>
              </a:rPr>
              <a:t>p)</a:t>
            </a:r>
            <a:endParaRPr lang="en-US" sz="2800" dirty="0" smtClean="0">
              <a:latin typeface="Calibri" pitchFamily="34" charset="0"/>
            </a:endParaRPr>
          </a:p>
          <a:p>
            <a:pPr>
              <a:buNone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Common</a:t>
            </a:r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</a:rPr>
              <a:t>Knowledge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The infinite conjunction of the statements “everyone knows, and everyone knows that everyone knows, and everyone knows that everyone knows that everyone knows,…”</a:t>
            </a:r>
          </a:p>
          <a:p>
            <a:r>
              <a:rPr lang="en-US" dirty="0" smtClean="0">
                <a:latin typeface="Calibri" pitchFamily="34" charset="0"/>
              </a:rPr>
              <a:t>In order for something to be a convention, it must be common knowledge among the members of the group.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Calibri" pitchFamily="34" charset="0"/>
              </a:rPr>
              <a:t>E</a:t>
            </a:r>
            <a:r>
              <a:rPr lang="en-US" i="1" baseline="-25000" dirty="0" smtClean="0">
                <a:latin typeface="Calibri" pitchFamily="34" charset="0"/>
              </a:rPr>
              <a:t>G</a:t>
            </a:r>
            <a:r>
              <a:rPr lang="en-US" dirty="0" smtClean="0">
                <a:latin typeface="Calibri" pitchFamily="34" charset="0"/>
              </a:rPr>
              <a:t>: Everyone in the group </a:t>
            </a:r>
            <a:r>
              <a:rPr lang="en-US" i="1" dirty="0" smtClean="0">
                <a:latin typeface="Calibri" pitchFamily="34" charset="0"/>
              </a:rPr>
              <a:t>G</a:t>
            </a:r>
            <a:r>
              <a:rPr lang="en-US" dirty="0" smtClean="0">
                <a:latin typeface="Calibri" pitchFamily="34" charset="0"/>
              </a:rPr>
              <a:t> knows.</a:t>
            </a:r>
          </a:p>
          <a:p>
            <a:r>
              <a:rPr lang="en-US" i="1" dirty="0" smtClean="0">
                <a:latin typeface="Calibri" pitchFamily="34" charset="0"/>
              </a:rPr>
              <a:t>C</a:t>
            </a:r>
            <a:r>
              <a:rPr lang="en-US" i="1" baseline="-25000" dirty="0" smtClean="0">
                <a:latin typeface="Calibri" pitchFamily="34" charset="0"/>
              </a:rPr>
              <a:t>G</a:t>
            </a:r>
            <a:r>
              <a:rPr lang="en-US" dirty="0" smtClean="0">
                <a:latin typeface="Calibri" pitchFamily="34" charset="0"/>
              </a:rPr>
              <a:t>: It is common knowledge among the agents in </a:t>
            </a:r>
            <a:r>
              <a:rPr lang="en-US" i="1" dirty="0" smtClean="0">
                <a:latin typeface="Calibri" pitchFamily="34" charset="0"/>
              </a:rPr>
              <a:t>G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286</TotalTime>
  <Words>1461</Words>
  <Application>Microsoft Office PowerPoint</Application>
  <PresentationFormat>On-screen Show (4:3)</PresentationFormat>
  <Paragraphs>200</Paragraphs>
  <Slides>32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Solstice</vt:lpstr>
      <vt:lpstr>Microsoft Equation 3.0</vt:lpstr>
      <vt:lpstr>Reasoning About the Knowledge of Multiple Agents</vt:lpstr>
      <vt:lpstr>The Classical Model </vt:lpstr>
      <vt:lpstr>Drawbacks</vt:lpstr>
      <vt:lpstr>Slide 4</vt:lpstr>
      <vt:lpstr>Formalizing a Language involving Multiple Agents</vt:lpstr>
      <vt:lpstr>Example</vt:lpstr>
      <vt:lpstr>Slide 7</vt:lpstr>
      <vt:lpstr>Common Knowledge</vt:lpstr>
      <vt:lpstr>Slide 9</vt:lpstr>
      <vt:lpstr>Kripke Structure (M)  </vt:lpstr>
      <vt:lpstr>Kripke Structure (M)  </vt:lpstr>
      <vt:lpstr>Properties of (M,s) |= φ </vt:lpstr>
      <vt:lpstr>Graph Representation of Kripke Structure</vt:lpstr>
      <vt:lpstr>Example</vt:lpstr>
      <vt:lpstr>Slide 15</vt:lpstr>
      <vt:lpstr>Slide 16</vt:lpstr>
      <vt:lpstr>Coordinated Attack Problem</vt:lpstr>
      <vt:lpstr>Coordinated Attack Problem</vt:lpstr>
      <vt:lpstr>Modeling Multi-agent Systems </vt:lpstr>
      <vt:lpstr>Some definitions</vt:lpstr>
      <vt:lpstr>Unbounded Message Delays</vt:lpstr>
      <vt:lpstr>Unbounded Message Delays</vt:lpstr>
      <vt:lpstr>Interpreted System</vt:lpstr>
      <vt:lpstr>Slide 24</vt:lpstr>
      <vt:lpstr>Є-Common Knowledge</vt:lpstr>
      <vt:lpstr>Imperfect knowledge</vt:lpstr>
      <vt:lpstr>Montague-Scott structures</vt:lpstr>
      <vt:lpstr>NPL, other reasoning-weakenings</vt:lpstr>
      <vt:lpstr>Information</vt:lpstr>
      <vt:lpstr>Probability and knowledge</vt:lpstr>
      <vt:lpstr>References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Reasoning about the knowledge of multiple agents</dc:title>
  <dc:creator>Ashker</dc:creator>
  <cp:lastModifiedBy>Ashker</cp:lastModifiedBy>
  <cp:revision>62</cp:revision>
  <dcterms:created xsi:type="dcterms:W3CDTF">2006-08-16T00:00:00Z</dcterms:created>
  <dcterms:modified xsi:type="dcterms:W3CDTF">2010-11-16T15:57:40Z</dcterms:modified>
</cp:coreProperties>
</file>