
<file path=[Content_Types].xml><?xml version="1.0" encoding="utf-8"?>
<Types xmlns="http://schemas.openxmlformats.org/package/2006/content-types">
  <Override PartName="/ppt/embeddings/oleObject5.bin" ContentType="application/vnd.openxmlformats-officedocument.oleObject"/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Override PartName="/ppt/embeddings/oleObject3.bin" ContentType="application/vnd.openxmlformats-officedocument.oleObject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embeddings/oleObject1.bin" ContentType="application/vnd.openxmlformats-officedocument.oleObject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Default Extension="pict" ContentType="image/pict"/>
  <Override PartName="/ppt/embeddings/oleObject6.bin" ContentType="application/vnd.openxmlformats-officedocument.oleObject"/>
  <Override PartName="/docProps/core.xml" ContentType="application/vnd.openxmlformats-package.core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docProps/app.xml" ContentType="application/vnd.openxmlformats-officedocument.extended-properties+xml"/>
  <Override PartName="/ppt/slides/slide12.xml" ContentType="application/vnd.openxmlformats-officedocument.presentationml.slide+xml"/>
  <Override PartName="/ppt/embeddings/oleObject4.bin" ContentType="application/vnd.openxmlformats-officedocument.oleObject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9.xml" ContentType="application/vnd.openxmlformats-officedocument.presentationml.slideLayout+xml"/>
  <Override PartName="/ppt/embeddings/oleObject2.bin" ContentType="application/vnd.openxmlformats-officedocument.oleObject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Default Extension="vml" ContentType="application/vnd.openxmlformats-officedocument.vmlDrawing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embeddings/oleObject7.bin" ContentType="application/vnd.openxmlformats-officedocument.oleObject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9" r:id="rId3"/>
    <p:sldId id="261" r:id="rId4"/>
    <p:sldId id="257" r:id="rId5"/>
    <p:sldId id="258" r:id="rId6"/>
    <p:sldId id="262" r:id="rId7"/>
    <p:sldId id="263" r:id="rId8"/>
    <p:sldId id="264" r:id="rId9"/>
    <p:sldId id="266" r:id="rId10"/>
    <p:sldId id="265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30" d="100"/>
          <a:sy n="130" d="100"/>
        </p:scale>
        <p:origin x="-5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ict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ict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ict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ict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ict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ict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ict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C6C56-197F-B648-AAB2-54ED44E26A87}" type="datetimeFigureOut">
              <a:rPr lang="en-US" smtClean="0"/>
              <a:pPr/>
              <a:t>12/9/10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B7303-356B-F946-A906-3378B559BB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C6C56-197F-B648-AAB2-54ED44E26A87}" type="datetimeFigureOut">
              <a:rPr lang="en-US" smtClean="0"/>
              <a:pPr/>
              <a:t>12/9/10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B7303-356B-F946-A906-3378B559BB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C6C56-197F-B648-AAB2-54ED44E26A87}" type="datetimeFigureOut">
              <a:rPr lang="en-US" smtClean="0"/>
              <a:pPr/>
              <a:t>12/9/10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B7303-356B-F946-A906-3378B559BB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C6C56-197F-B648-AAB2-54ED44E26A87}" type="datetimeFigureOut">
              <a:rPr lang="en-US" smtClean="0"/>
              <a:pPr/>
              <a:t>12/9/10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B7303-356B-F946-A906-3378B559BB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C6C56-197F-B648-AAB2-54ED44E26A87}" type="datetimeFigureOut">
              <a:rPr lang="en-US" smtClean="0"/>
              <a:pPr/>
              <a:t>12/9/10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B7303-356B-F946-A906-3378B559BB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C6C56-197F-B648-AAB2-54ED44E26A87}" type="datetimeFigureOut">
              <a:rPr lang="en-US" smtClean="0"/>
              <a:pPr/>
              <a:t>12/9/10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B7303-356B-F946-A906-3378B559BB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C6C56-197F-B648-AAB2-54ED44E26A87}" type="datetimeFigureOut">
              <a:rPr lang="en-US" smtClean="0"/>
              <a:pPr/>
              <a:t>12/9/10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B7303-356B-F946-A906-3378B559BB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C6C56-197F-B648-AAB2-54ED44E26A87}" type="datetimeFigureOut">
              <a:rPr lang="en-US" smtClean="0"/>
              <a:pPr/>
              <a:t>12/9/10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B7303-356B-F946-A906-3378B559BB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C6C56-197F-B648-AAB2-54ED44E26A87}" type="datetimeFigureOut">
              <a:rPr lang="en-US" smtClean="0"/>
              <a:pPr/>
              <a:t>12/9/10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B7303-356B-F946-A906-3378B559BB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C6C56-197F-B648-AAB2-54ED44E26A87}" type="datetimeFigureOut">
              <a:rPr lang="en-US" smtClean="0"/>
              <a:pPr/>
              <a:t>12/9/10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B7303-356B-F946-A906-3378B559BB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C6C56-197F-B648-AAB2-54ED44E26A87}" type="datetimeFigureOut">
              <a:rPr lang="en-US" smtClean="0"/>
              <a:pPr/>
              <a:t>12/9/10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B7303-356B-F946-A906-3378B559BB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EC6C56-197F-B648-AAB2-54ED44E26A87}" type="datetimeFigureOut">
              <a:rPr lang="en-US" smtClean="0"/>
              <a:pPr/>
              <a:t>12/9/10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B7303-356B-F946-A906-3378B559BB5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7.xml"/><Relationship Id="rId3" Type="http://schemas.openxmlformats.org/officeDocument/2006/relationships/oleObject" Target="../embeddings/oleObject6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7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6.xml"/><Relationship Id="rId3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5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Everything You Need to Know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(since the midterm)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30" name="Content Placeholder 3"/>
          <p:cNvGraphicFramePr>
            <a:graphicFrameLocks noChangeAspect="1"/>
          </p:cNvGraphicFramePr>
          <p:nvPr/>
        </p:nvGraphicFramePr>
        <p:xfrm>
          <a:off x="487363" y="346075"/>
          <a:ext cx="6723062" cy="6407150"/>
        </p:xfrm>
        <a:graphic>
          <a:graphicData uri="http://schemas.openxmlformats.org/presentationml/2006/ole">
            <p:oleObj spid="_x0000_s22530" name="Equation" r:id="rId3" imgW="3606800" imgH="3441700" progId="Equation.DSMT4">
              <p:embed/>
            </p:oleObj>
          </a:graphicData>
        </a:graphic>
      </p:graphicFrame>
      <p:sp>
        <p:nvSpPr>
          <p:cNvPr id="6" name="Rectangle 5"/>
          <p:cNvSpPr/>
          <p:nvPr/>
        </p:nvSpPr>
        <p:spPr>
          <a:xfrm>
            <a:off x="272877" y="6342458"/>
            <a:ext cx="6664494" cy="51554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72876" y="5367549"/>
            <a:ext cx="6664494" cy="51554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72876" y="4517623"/>
            <a:ext cx="6664494" cy="51554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2876" y="3688418"/>
            <a:ext cx="6664494" cy="51554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Agents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"Modal logic" extends FOL by including predicates whose arguments are formulas rather than terms</a:t>
            </a:r>
          </a:p>
          <a:p>
            <a:r>
              <a:rPr lang="en-US" dirty="0" smtClean="0"/>
              <a:t>We can use it to represent the beliefs of different agents</a:t>
            </a:r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450687" y="4359250"/>
          <a:ext cx="5937979" cy="2237932"/>
        </p:xfrm>
        <a:graphic>
          <a:graphicData uri="http://schemas.openxmlformats.org/presentationml/2006/ole">
            <p:oleObj spid="_x0000_s24578" name="Equation" r:id="rId3" imgW="2527300" imgH="952500" progId="Equation.DSMT4">
              <p:embed/>
            </p:oleObj>
          </a:graphicData>
        </a:graphic>
      </p:graphicFrame>
      <p:sp>
        <p:nvSpPr>
          <p:cNvPr id="5" name="Rectangle 4"/>
          <p:cNvSpPr/>
          <p:nvPr/>
        </p:nvSpPr>
        <p:spPr>
          <a:xfrm>
            <a:off x="1112498" y="6126163"/>
            <a:ext cx="6570036" cy="47101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112498" y="4971501"/>
            <a:ext cx="6570036" cy="47101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Agents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semantics of modal logic is based on "structures": a set of possible worlds, and a </a:t>
            </a:r>
            <a:r>
              <a:rPr lang="en-US" dirty="0" err="1" smtClean="0"/>
              <a:t>reachability</a:t>
            </a:r>
            <a:r>
              <a:rPr lang="en-US" dirty="0" smtClean="0"/>
              <a:t> relationship between worlds</a:t>
            </a:r>
          </a:p>
          <a:p>
            <a:r>
              <a:rPr lang="en-US" dirty="0" smtClean="0"/>
              <a:t>An agent A believes P in world </a:t>
            </a:r>
            <a:r>
              <a:rPr lang="en-US" i="1" dirty="0" err="1" smtClean="0"/>
              <a:t>w</a:t>
            </a:r>
            <a:r>
              <a:rPr lang="en-US" dirty="0" smtClean="0"/>
              <a:t> </a:t>
            </a:r>
            <a:r>
              <a:rPr lang="en-US" dirty="0" err="1" smtClean="0"/>
              <a:t>iff</a:t>
            </a:r>
            <a:r>
              <a:rPr lang="en-US" dirty="0" smtClean="0"/>
              <a:t> P is true in all worlds </a:t>
            </a:r>
            <a:r>
              <a:rPr lang="en-US" i="1" dirty="0" err="1" smtClean="0"/>
              <a:t>w</a:t>
            </a:r>
            <a:r>
              <a:rPr lang="en-US" i="1" dirty="0" smtClean="0"/>
              <a:t>'</a:t>
            </a:r>
            <a:r>
              <a:rPr lang="en-US" dirty="0" smtClean="0"/>
              <a:t> reachable from </a:t>
            </a:r>
            <a:r>
              <a:rPr lang="en-US" i="1" dirty="0" err="1" smtClean="0"/>
              <a:t>w</a:t>
            </a:r>
            <a:r>
              <a:rPr lang="en-US" dirty="0" smtClean="0"/>
              <a:t> by the A relation</a:t>
            </a:r>
          </a:p>
          <a:p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1752710" y="5559365"/>
            <a:ext cx="955069" cy="56679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  ~Q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321970" y="5559365"/>
            <a:ext cx="955069" cy="56679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  Q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0" name="Straight Arrow Connector 9"/>
          <p:cNvCxnSpPr>
            <a:stCxn id="8" idx="2"/>
            <a:endCxn id="7" idx="6"/>
          </p:cNvCxnSpPr>
          <p:nvPr/>
        </p:nvCxnSpPr>
        <p:spPr>
          <a:xfrm rot="10800000">
            <a:off x="2707780" y="5842764"/>
            <a:ext cx="614191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811045" y="5374699"/>
            <a:ext cx="3182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>
          <a:xfrm>
            <a:off x="1826176" y="4975232"/>
            <a:ext cx="640211" cy="598287"/>
          </a:xfrm>
          <a:custGeom>
            <a:avLst/>
            <a:gdLst>
              <a:gd name="connsiteX0" fmla="*/ 199410 w 640211"/>
              <a:gd name="connsiteY0" fmla="*/ 598287 h 598287"/>
              <a:gd name="connsiteX1" fmla="*/ 0 w 640211"/>
              <a:gd name="connsiteY1" fmla="*/ 283399 h 598287"/>
              <a:gd name="connsiteX2" fmla="*/ 335849 w 640211"/>
              <a:gd name="connsiteY2" fmla="*/ 0 h 598287"/>
              <a:gd name="connsiteX3" fmla="*/ 640211 w 640211"/>
              <a:gd name="connsiteY3" fmla="*/ 283399 h 598287"/>
              <a:gd name="connsiteX4" fmla="*/ 461792 w 640211"/>
              <a:gd name="connsiteY4" fmla="*/ 577294 h 5982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0211" h="598287">
                <a:moveTo>
                  <a:pt x="199410" y="598287"/>
                </a:moveTo>
                <a:lnTo>
                  <a:pt x="0" y="283399"/>
                </a:lnTo>
                <a:lnTo>
                  <a:pt x="335849" y="0"/>
                </a:lnTo>
                <a:lnTo>
                  <a:pt x="640211" y="283399"/>
                </a:lnTo>
                <a:lnTo>
                  <a:pt x="461792" y="577294"/>
                </a:lnTo>
              </a:path>
            </a:pathLst>
          </a:cu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3479399" y="4961078"/>
            <a:ext cx="640211" cy="598287"/>
          </a:xfrm>
          <a:custGeom>
            <a:avLst/>
            <a:gdLst>
              <a:gd name="connsiteX0" fmla="*/ 199410 w 640211"/>
              <a:gd name="connsiteY0" fmla="*/ 598287 h 598287"/>
              <a:gd name="connsiteX1" fmla="*/ 0 w 640211"/>
              <a:gd name="connsiteY1" fmla="*/ 283399 h 598287"/>
              <a:gd name="connsiteX2" fmla="*/ 335849 w 640211"/>
              <a:gd name="connsiteY2" fmla="*/ 0 h 598287"/>
              <a:gd name="connsiteX3" fmla="*/ 640211 w 640211"/>
              <a:gd name="connsiteY3" fmla="*/ 283399 h 598287"/>
              <a:gd name="connsiteX4" fmla="*/ 461792 w 640211"/>
              <a:gd name="connsiteY4" fmla="*/ 577294 h 5982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0211" h="598287">
                <a:moveTo>
                  <a:pt x="199410" y="598287"/>
                </a:moveTo>
                <a:lnTo>
                  <a:pt x="0" y="283399"/>
                </a:lnTo>
                <a:lnTo>
                  <a:pt x="335849" y="0"/>
                </a:lnTo>
                <a:lnTo>
                  <a:pt x="640211" y="283399"/>
                </a:lnTo>
                <a:lnTo>
                  <a:pt x="461792" y="577294"/>
                </a:lnTo>
              </a:path>
            </a:pathLst>
          </a:cu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148158" y="6255777"/>
            <a:ext cx="466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w1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652941" y="6255777"/>
            <a:ext cx="466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w2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389551" y="4790566"/>
            <a:ext cx="3182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320284" y="4790566"/>
            <a:ext cx="3182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943270" y="4628855"/>
            <a:ext cx="35578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 w1</a:t>
            </a:r>
          </a:p>
          <a:p>
            <a:r>
              <a:rPr lang="en-US" dirty="0" smtClean="0"/>
              <a:t>A believes P?                           YES</a:t>
            </a:r>
          </a:p>
          <a:p>
            <a:r>
              <a:rPr lang="en-US" dirty="0" smtClean="0"/>
              <a:t>A believes ~Q?                         NO</a:t>
            </a:r>
          </a:p>
          <a:p>
            <a:r>
              <a:rPr lang="en-US" dirty="0" smtClean="0"/>
              <a:t>A believes B believes ~Q?      YES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7577582" y="4628855"/>
            <a:ext cx="923583" cy="149730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2571340" y="6045851"/>
            <a:ext cx="902593" cy="262407"/>
          </a:xfrm>
          <a:custGeom>
            <a:avLst/>
            <a:gdLst>
              <a:gd name="connsiteX0" fmla="*/ 902593 w 902593"/>
              <a:gd name="connsiteY0" fmla="*/ 20993 h 262407"/>
              <a:gd name="connsiteX1" fmla="*/ 451296 w 902593"/>
              <a:gd name="connsiteY1" fmla="*/ 262407 h 262407"/>
              <a:gd name="connsiteX2" fmla="*/ 0 w 902593"/>
              <a:gd name="connsiteY2" fmla="*/ 0 h 262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02593" h="262407">
                <a:moveTo>
                  <a:pt x="902593" y="20993"/>
                </a:moveTo>
                <a:lnTo>
                  <a:pt x="451296" y="262407"/>
                </a:lnTo>
                <a:lnTo>
                  <a:pt x="0" y="0"/>
                </a:lnTo>
              </a:path>
            </a:pathLst>
          </a:cu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888727" y="5475020"/>
            <a:ext cx="3182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22" name="Freeform 21"/>
          <p:cNvSpPr/>
          <p:nvPr/>
        </p:nvSpPr>
        <p:spPr>
          <a:xfrm>
            <a:off x="1206956" y="5510541"/>
            <a:ext cx="587734" cy="566799"/>
          </a:xfrm>
          <a:custGeom>
            <a:avLst/>
            <a:gdLst>
              <a:gd name="connsiteX0" fmla="*/ 587734 w 587734"/>
              <a:gd name="connsiteY0" fmla="*/ 188933 h 566799"/>
              <a:gd name="connsiteX1" fmla="*/ 262381 w 587734"/>
              <a:gd name="connsiteY1" fmla="*/ 0 h 566799"/>
              <a:gd name="connsiteX2" fmla="*/ 0 w 587734"/>
              <a:gd name="connsiteY2" fmla="*/ 304392 h 566799"/>
              <a:gd name="connsiteX3" fmla="*/ 335848 w 587734"/>
              <a:gd name="connsiteY3" fmla="*/ 566799 h 566799"/>
              <a:gd name="connsiteX4" fmla="*/ 566744 w 587734"/>
              <a:gd name="connsiteY4" fmla="*/ 451340 h 566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87734" h="566799">
                <a:moveTo>
                  <a:pt x="587734" y="188933"/>
                </a:moveTo>
                <a:lnTo>
                  <a:pt x="262381" y="0"/>
                </a:lnTo>
                <a:lnTo>
                  <a:pt x="0" y="304392"/>
                </a:lnTo>
                <a:lnTo>
                  <a:pt x="335848" y="566799"/>
                </a:lnTo>
                <a:lnTo>
                  <a:pt x="566744" y="451340"/>
                </a:lnTo>
              </a:path>
            </a:pathLst>
          </a:cu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3002055" y="6255777"/>
            <a:ext cx="3182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Bayesian Networks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Bayesian network can be encoded in logic by introducing propositions that represent independent random (biased) coin flips</a:t>
            </a:r>
          </a:p>
          <a:p>
            <a:r>
              <a:rPr lang="en-US" dirty="0" smtClean="0"/>
              <a:t>The probability of a model is the probability of the particular set of coin flips in the model</a:t>
            </a:r>
          </a:p>
          <a:p>
            <a:r>
              <a:rPr lang="en-US" dirty="0" smtClean="0"/>
              <a:t>By weighting models by their probability, probabilistic inference becomes weighted model counting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Limits of FOL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FOL is the strongest logic with a complete proof theory</a:t>
            </a:r>
          </a:p>
          <a:p>
            <a:r>
              <a:rPr lang="en-US" dirty="0" smtClean="0"/>
              <a:t>However, many commonplace mathematical notions cannot be expressed in FOL</a:t>
            </a:r>
          </a:p>
          <a:p>
            <a:r>
              <a:rPr lang="en-US" dirty="0" smtClean="0"/>
              <a:t>For example, we cannot write a formula that says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"</a:t>
            </a:r>
            <a:r>
              <a:rPr lang="en-US" dirty="0" err="1" smtClean="0"/>
              <a:t>P(x,y</a:t>
            </a:r>
            <a:r>
              <a:rPr lang="en-US" dirty="0" smtClean="0"/>
              <a:t>) is precisely the transitive closure of </a:t>
            </a:r>
            <a:r>
              <a:rPr lang="en-US" dirty="0" err="1" smtClean="0"/>
              <a:t>Q(x,y</a:t>
            </a:r>
            <a:r>
              <a:rPr lang="en-US" dirty="0" smtClean="0"/>
              <a:t>)"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if </a:t>
            </a:r>
            <a:r>
              <a:rPr lang="en-US" dirty="0" smtClean="0"/>
              <a:t>Q is infinite</a:t>
            </a:r>
          </a:p>
          <a:p>
            <a:r>
              <a:rPr lang="en-US" dirty="0" smtClean="0"/>
              <a:t>It can be useful in practice to use logics that are more expressive than FOL, even if they do not have complete proof theories</a:t>
            </a:r>
          </a:p>
          <a:p>
            <a:pPr lvl="1"/>
            <a:r>
              <a:rPr lang="en-US" dirty="0" smtClean="0"/>
              <a:t>In practice, you give up a proof when you run out of time, even if the proof theory is complete.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Gödel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But things are even worse for logic than the limits of its expressivity</a:t>
            </a:r>
          </a:p>
          <a:p>
            <a:r>
              <a:rPr lang="en-US" dirty="0" smtClean="0"/>
              <a:t>There are mathematical theorems that can be expressed in FOL, and that are demonstratively true, but for which no FOL proof exists.</a:t>
            </a:r>
          </a:p>
          <a:p>
            <a:pPr lvl="1"/>
            <a:r>
              <a:rPr lang="en-US" dirty="0" smtClean="0"/>
              <a:t>Because FOL is complete, this means they are true but not entailed by the semantics of FOL either</a:t>
            </a:r>
          </a:p>
          <a:p>
            <a:r>
              <a:rPr lang="en-US" dirty="0" smtClean="0"/>
              <a:t>That is </a:t>
            </a:r>
            <a:r>
              <a:rPr lang="en-US" dirty="0" smtClean="0"/>
              <a:t>Gödel's </a:t>
            </a:r>
            <a:r>
              <a:rPr lang="en-US" dirty="0" smtClean="0"/>
              <a:t>famous construction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Limits of 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Since FOL is the strongest complete logic, this means that there is no way around the limitation by finding a "stronger" logic</a:t>
            </a:r>
          </a:p>
          <a:p>
            <a:r>
              <a:rPr lang="en-US" dirty="0" smtClean="0"/>
              <a:t>Another general limitation of logic discovered by </a:t>
            </a:r>
            <a:r>
              <a:rPr lang="en-US" dirty="0" smtClean="0"/>
              <a:t>Gödel </a:t>
            </a:r>
            <a:r>
              <a:rPr lang="en-US" dirty="0" smtClean="0"/>
              <a:t>is that any logic that is strong enough to be able to prove its own consistency must be inconsistent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563965"/>
          </a:xfrm>
        </p:spPr>
        <p:txBody>
          <a:bodyPr>
            <a:normAutofit lnSpcReduction="10000"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Abductive</a:t>
            </a:r>
            <a:r>
              <a:rPr lang="en-US" dirty="0" smtClean="0">
                <a:solidFill>
                  <a:srgbClr val="FF0000"/>
                </a:solidFill>
              </a:rPr>
              <a:t> diagnosis</a:t>
            </a:r>
            <a:r>
              <a:rPr lang="en-US" dirty="0" smtClean="0"/>
              <a:t>: a minimal set of (positive and negative) assumptions that entails the observations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Consistency-based diagnosis</a:t>
            </a:r>
            <a:r>
              <a:rPr lang="en-US" dirty="0" smtClean="0"/>
              <a:t>: a minimal set of positive abnormality assumptions that is consistent with the observations.  (</a:t>
            </a:r>
            <a:r>
              <a:rPr lang="en-US" dirty="0" err="1" smtClean="0"/>
              <a:t>Ab's</a:t>
            </a:r>
            <a:r>
              <a:rPr lang="en-US" dirty="0" smtClean="0"/>
              <a:t> not in the diagnosis are assumed to be false.)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694687"/>
            <a:ext cx="8229600" cy="2640293"/>
          </a:xfrm>
        </p:spPr>
        <p:txBody>
          <a:bodyPr/>
          <a:lstStyle/>
          <a:p>
            <a:r>
              <a:rPr lang="en-US" dirty="0" err="1" smtClean="0"/>
              <a:t>Abductive</a:t>
            </a:r>
            <a:r>
              <a:rPr lang="en-US" dirty="0" smtClean="0"/>
              <a:t> diagnoses:</a:t>
            </a:r>
          </a:p>
          <a:p>
            <a:pPr lvl="1">
              <a:buNone/>
            </a:pPr>
            <a:r>
              <a:rPr lang="en-US" dirty="0" smtClean="0"/>
              <a:t>{ </a:t>
            </a:r>
            <a:r>
              <a:rPr lang="en-US" dirty="0" err="1" smtClean="0"/>
              <a:t>Ab(a</a:t>
            </a:r>
            <a:r>
              <a:rPr lang="en-US" dirty="0" smtClean="0"/>
              <a:t>), </a:t>
            </a:r>
            <a:r>
              <a:rPr lang="en-US" dirty="0" err="1" smtClean="0"/>
              <a:t>Ab(b</a:t>
            </a:r>
            <a:r>
              <a:rPr lang="en-US" dirty="0" smtClean="0"/>
              <a:t>) }</a:t>
            </a:r>
          </a:p>
          <a:p>
            <a:r>
              <a:rPr lang="en-US" dirty="0" smtClean="0"/>
              <a:t>Consistency-based diagnoses:</a:t>
            </a:r>
          </a:p>
          <a:p>
            <a:pPr lvl="1">
              <a:buNone/>
            </a:pPr>
            <a:r>
              <a:rPr lang="en-US" dirty="0" smtClean="0"/>
              <a:t>{ </a:t>
            </a:r>
            <a:r>
              <a:rPr lang="en-US" dirty="0" err="1" smtClean="0"/>
              <a:t>Ab(a</a:t>
            </a:r>
            <a:r>
              <a:rPr lang="en-US" dirty="0" smtClean="0"/>
              <a:t>) } and { </a:t>
            </a:r>
            <a:r>
              <a:rPr lang="en-US" dirty="0" err="1" smtClean="0"/>
              <a:t>Ab(b</a:t>
            </a:r>
            <a:r>
              <a:rPr lang="en-US" dirty="0" smtClean="0"/>
              <a:t>) }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457200" y="1600200"/>
          <a:ext cx="8229600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Ab(a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Ab(b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entailed</a:t>
                      </a:r>
                      <a:r>
                        <a:rPr lang="en-US" baseline="0" dirty="0" smtClean="0"/>
                        <a:t>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consistent?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325353" y="4321598"/>
            <a:ext cx="5588073" cy="200002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25353" y="5321609"/>
            <a:ext cx="4261078" cy="101337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57200" y="2495550"/>
          <a:ext cx="7734300" cy="3808413"/>
        </p:xfrm>
        <a:graphic>
          <a:graphicData uri="http://schemas.openxmlformats.org/presentationml/2006/ole">
            <p:oleObj spid="_x0000_s14338" name="Equation" r:id="rId3" imgW="4876800" imgH="2400300" progId="Equation.DSMT4">
              <p:embed/>
            </p:oleObj>
          </a:graphicData>
        </a:graphic>
      </p:graphicFrame>
      <p:sp>
        <p:nvSpPr>
          <p:cNvPr id="7" name="Rectangle 6"/>
          <p:cNvSpPr/>
          <p:nvPr/>
        </p:nvSpPr>
        <p:spPr>
          <a:xfrm>
            <a:off x="457200" y="4418929"/>
            <a:ext cx="8229600" cy="217272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SAT-Modulo Theories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7468913" cy="1134656"/>
          </a:xfrm>
        </p:spPr>
        <p:txBody>
          <a:bodyPr/>
          <a:lstStyle/>
          <a:p>
            <a:r>
              <a:rPr lang="en-US" dirty="0" smtClean="0"/>
              <a:t>Idea: propositions can be arithmetic constraints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57200" y="5898903"/>
            <a:ext cx="4171212" cy="69275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57200" y="4828284"/>
            <a:ext cx="7734300" cy="147567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SAT-Modulo Theories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31256" y="1417638"/>
          <a:ext cx="7980994" cy="2717425"/>
        </p:xfrm>
        <a:graphic>
          <a:graphicData uri="http://schemas.openxmlformats.org/presentationml/2006/ole">
            <p:oleObj spid="_x0000_s15362" name="Equation" r:id="rId3" imgW="4851400" imgH="1651000" progId="Equation.DSMT4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998696" y="4349722"/>
            <a:ext cx="4209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P1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577788" y="4871454"/>
            <a:ext cx="339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974529" y="5435105"/>
            <a:ext cx="4209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P2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271346" y="5938926"/>
            <a:ext cx="4209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P3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68043" y="6308258"/>
            <a:ext cx="36436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Inconsistent! Learn (~P1 </a:t>
            </a:r>
            <a:r>
              <a:rPr lang="en-US" dirty="0" err="1" smtClean="0"/>
              <a:t>v</a:t>
            </a:r>
            <a:r>
              <a:rPr lang="en-US" dirty="0" smtClean="0"/>
              <a:t> ~P2 </a:t>
            </a:r>
            <a:r>
              <a:rPr lang="en-US" dirty="0" err="1" smtClean="0"/>
              <a:t>v</a:t>
            </a:r>
            <a:r>
              <a:rPr lang="en-US" dirty="0" smtClean="0"/>
              <a:t> ~P3)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 rot="5400000">
            <a:off x="3863442" y="4699913"/>
            <a:ext cx="337066" cy="2913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>
            <a:off x="3263565" y="5231363"/>
            <a:ext cx="337066" cy="2913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5400000">
            <a:off x="2669411" y="5720829"/>
            <a:ext cx="337066" cy="2913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Approximate Inference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280565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One technique for approximate inference is to compute upper and lower bounds on a theory, where the bounds are in a restricted subset of logic that is tractable</a:t>
            </a:r>
          </a:p>
          <a:p>
            <a:r>
              <a:rPr lang="en-US" dirty="0" smtClean="0"/>
              <a:t>Horn bounds: </a:t>
            </a:r>
          </a:p>
          <a:p>
            <a:pPr lvl="1"/>
            <a:r>
              <a:rPr lang="en-US" dirty="0" smtClean="0"/>
              <a:t>There is a unique Horn LUB, equivalent to all the Horn clauses entailed by the theory</a:t>
            </a:r>
          </a:p>
          <a:p>
            <a:pPr lvl="1"/>
            <a:r>
              <a:rPr lang="en-US" dirty="0" smtClean="0"/>
              <a:t>There can be many Horn </a:t>
            </a:r>
            <a:r>
              <a:rPr lang="en-US" dirty="0" err="1" smtClean="0"/>
              <a:t>GLBs</a:t>
            </a:r>
            <a:r>
              <a:rPr lang="en-US" dirty="0" smtClean="0"/>
              <a:t>, each is a weakest set of Horn clauses that entails the theory</a:t>
            </a:r>
          </a:p>
          <a:p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224281" y="4880765"/>
          <a:ext cx="1895475" cy="1760538"/>
        </p:xfrm>
        <a:graphic>
          <a:graphicData uri="http://schemas.openxmlformats.org/presentationml/2006/ole">
            <p:oleObj spid="_x0000_s19459" name="Equation" r:id="rId3" imgW="698500" imgH="6477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Approximate Inference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ChangeAspect="1"/>
          </p:cNvGraphicFramePr>
          <p:nvPr>
            <p:ph idx="1"/>
          </p:nvPr>
        </p:nvGraphicFramePr>
        <p:xfrm>
          <a:off x="698228" y="1417638"/>
          <a:ext cx="7116649" cy="5136747"/>
        </p:xfrm>
        <a:graphic>
          <a:graphicData uri="http://schemas.openxmlformats.org/presentationml/2006/ole">
            <p:oleObj spid="_x0000_s20482" name="Equation" r:id="rId3" imgW="3746500" imgH="2705100" progId="Equation.DSMT4">
              <p:embed/>
            </p:oleObj>
          </a:graphicData>
        </a:graphic>
      </p:graphicFrame>
      <p:sp>
        <p:nvSpPr>
          <p:cNvPr id="5" name="Rectangle 4"/>
          <p:cNvSpPr/>
          <p:nvPr/>
        </p:nvSpPr>
        <p:spPr>
          <a:xfrm>
            <a:off x="251886" y="5258631"/>
            <a:ext cx="7860954" cy="159936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Approximate Inference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ChangeAspect="1"/>
          </p:cNvGraphicFramePr>
          <p:nvPr>
            <p:ph idx="1"/>
          </p:nvPr>
        </p:nvGraphicFramePr>
        <p:xfrm>
          <a:off x="1236663" y="1417638"/>
          <a:ext cx="6040437" cy="5137150"/>
        </p:xfrm>
        <a:graphic>
          <a:graphicData uri="http://schemas.openxmlformats.org/presentationml/2006/ole">
            <p:oleObj spid="_x0000_s21506" name="Equation" r:id="rId3" imgW="3225800" imgH="2743200" progId="Equation.DSMT4">
              <p:embed/>
            </p:oleObj>
          </a:graphicData>
        </a:graphic>
      </p:graphicFrame>
      <p:sp>
        <p:nvSpPr>
          <p:cNvPr id="5" name="Rectangle 4"/>
          <p:cNvSpPr/>
          <p:nvPr/>
        </p:nvSpPr>
        <p:spPr>
          <a:xfrm>
            <a:off x="1007544" y="5227142"/>
            <a:ext cx="6269555" cy="146947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Approximate Inference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358389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Answering query F using bounds:</a:t>
            </a:r>
          </a:p>
          <a:p>
            <a:pPr lvl="1"/>
            <a:r>
              <a:rPr lang="en-US" dirty="0" smtClean="0"/>
              <a:t>If F is Horn, then T|=F </a:t>
            </a:r>
            <a:r>
              <a:rPr lang="en-US" dirty="0" err="1" smtClean="0"/>
              <a:t>iff</a:t>
            </a:r>
            <a:r>
              <a:rPr lang="en-US" dirty="0" smtClean="0"/>
              <a:t> LUB|=F</a:t>
            </a:r>
          </a:p>
          <a:p>
            <a:pPr lvl="1"/>
            <a:r>
              <a:rPr lang="en-US" dirty="0" smtClean="0"/>
              <a:t>Else: if LUB|=F, then T|=F</a:t>
            </a:r>
          </a:p>
          <a:p>
            <a:pPr lvl="1"/>
            <a:r>
              <a:rPr lang="en-US" dirty="0" smtClean="0"/>
              <a:t>Else: if for </a:t>
            </a:r>
            <a:r>
              <a:rPr lang="en-US" i="1" dirty="0" smtClean="0"/>
              <a:t>all </a:t>
            </a:r>
            <a:r>
              <a:rPr lang="en-US" dirty="0" smtClean="0"/>
              <a:t>GLB L, L|=/=F, then T|=/=F</a:t>
            </a:r>
          </a:p>
          <a:p>
            <a:pPr lvl="1"/>
            <a:r>
              <a:rPr lang="en-US" dirty="0" smtClean="0"/>
              <a:t>Else: we cannot tell if query is entailed by original theory by using the bounds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</TotalTime>
  <Words>692</Words>
  <Application>Microsoft Macintosh PowerPoint</Application>
  <PresentationFormat>On-screen Show (4:3)</PresentationFormat>
  <Paragraphs>88</Paragraphs>
  <Slides>16</Slides>
  <Notes>0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Office Theme</vt:lpstr>
      <vt:lpstr>Equation</vt:lpstr>
      <vt:lpstr>MathType 6.0 Equation</vt:lpstr>
      <vt:lpstr>Everything You Need to Know</vt:lpstr>
      <vt:lpstr>Diagnosis</vt:lpstr>
      <vt:lpstr>Diagnosis</vt:lpstr>
      <vt:lpstr>SAT-Modulo Theories</vt:lpstr>
      <vt:lpstr>SAT-Modulo Theories</vt:lpstr>
      <vt:lpstr>Approximate Inference</vt:lpstr>
      <vt:lpstr>Approximate Inference</vt:lpstr>
      <vt:lpstr>Approximate Inference</vt:lpstr>
      <vt:lpstr>Approximate Inference</vt:lpstr>
      <vt:lpstr>Slide 10</vt:lpstr>
      <vt:lpstr>Multiple Agents</vt:lpstr>
      <vt:lpstr>Multiple Agents</vt:lpstr>
      <vt:lpstr>Bayesian Networks</vt:lpstr>
      <vt:lpstr>Limits of FOL</vt:lpstr>
      <vt:lpstr>Gödel</vt:lpstr>
      <vt:lpstr>Limits of Logic</vt:lpstr>
    </vt:vector>
  </TitlesOfParts>
  <Company>University of Rochester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Henry Kautz</dc:creator>
  <cp:lastModifiedBy>Henry Kautz</cp:lastModifiedBy>
  <cp:revision>20</cp:revision>
  <dcterms:created xsi:type="dcterms:W3CDTF">2010-12-09T16:14:08Z</dcterms:created>
  <dcterms:modified xsi:type="dcterms:W3CDTF">2010-12-09T18:46:38Z</dcterms:modified>
</cp:coreProperties>
</file>