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78136" autoAdjust="0"/>
  </p:normalViewPr>
  <p:slideViewPr>
    <p:cSldViewPr>
      <p:cViewPr>
        <p:scale>
          <a:sx n="75" d="100"/>
          <a:sy n="75" d="100"/>
        </p:scale>
        <p:origin x="-100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4FFA95F-BDE7-4D7C-9079-AF0D16835898}" type="datetimeFigureOut">
              <a:rPr lang="en-US"/>
              <a:pPr>
                <a:defRPr/>
              </a:pPr>
              <a:t>11/30/2010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7D7CF3-3BF4-49EA-8A38-C9C07145F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UNSAT clauses are those in which every literal evaluates to FALSE.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A clauses is not satisfied iff the corresponding CPT entry is compatible with the instantiation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The sum of the weights of unsatisfied clauses is the sum of the negative logs of the compatible CPT entries.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Since the probability of a complete instantiation I is the product of the CPT entries compatible with I,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The sum of the weights of the unsatisfied clauses is –logPr(I)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3DD2F5-16D6-4306-95DE-13676D60FC2C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AB6337-BF03-406E-B8A9-9B8373B00951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Exactly one: a1 means, a1 is true, and a2 = a3 = false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4B68855-7556-4E79-917C-655F5F09D42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Any clause that would not be satisfied by an instantiation compatible with the evidence would still not be satisfied for a compatible instantiation over the new problem.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The sum of the unsatisfied clauses remains the same.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205C32-D940-4A70-89EC-296A5DFCA2C5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5D0F5-2740-433A-8507-400D6DCC2EA3}" type="datetimeFigureOut">
              <a:rPr lang="en-US"/>
              <a:pPr>
                <a:defRPr/>
              </a:pPr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0E8C2-DBE6-4439-AF8D-3EA6A48BF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C354B-FAB3-4CBE-990F-F80BD30035C5}" type="datetimeFigureOut">
              <a:rPr lang="en-US"/>
              <a:pPr>
                <a:defRPr/>
              </a:pPr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EC459-7D70-42B5-B13D-9589A6397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34E40-1180-4E17-AC72-E64E427712EE}" type="datetimeFigureOut">
              <a:rPr lang="en-US"/>
              <a:pPr>
                <a:defRPr/>
              </a:pPr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570DF-76F7-4C4F-99EF-0B934F418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2AC19-81FE-4C22-8D71-6B64EC0DC942}" type="datetimeFigureOut">
              <a:rPr lang="en-US"/>
              <a:pPr>
                <a:defRPr/>
              </a:pPr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9EFF1-3F34-4335-9114-B3A0E610B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75F35-AD75-44E9-8A0F-F87C7CC1CCE5}" type="datetimeFigureOut">
              <a:rPr lang="en-US"/>
              <a:pPr>
                <a:defRPr/>
              </a:pPr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489F4-E8E7-4A2E-82D5-673A769CD5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633CD-9360-400A-8930-FBEBC4CC85CD}" type="datetimeFigureOut">
              <a:rPr lang="en-US"/>
              <a:pPr>
                <a:defRPr/>
              </a:pPr>
              <a:t>11/30/2010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E0617-18C4-4DB4-A0F2-631A33697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43FC0-E487-4B33-A574-568647FB0E14}" type="datetimeFigureOut">
              <a:rPr lang="en-US"/>
              <a:pPr>
                <a:defRPr/>
              </a:pPr>
              <a:t>11/30/2010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C8A40-09E4-4CEF-BF48-F52316F8F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CFC14-1824-421D-8741-2B745F459850}" type="datetimeFigureOut">
              <a:rPr lang="en-US"/>
              <a:pPr>
                <a:defRPr/>
              </a:pPr>
              <a:t>11/30/2010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74ED2-85A9-4CBC-81B2-7900CEDAC9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E7A2C-4468-4607-B65C-AF2539783BAA}" type="datetimeFigureOut">
              <a:rPr lang="en-US"/>
              <a:pPr>
                <a:defRPr/>
              </a:pPr>
              <a:t>11/30/2010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7C8D2-3FE3-4445-81BA-0E39BD34AB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65414-E5BD-4302-9978-D9916A58795D}" type="datetimeFigureOut">
              <a:rPr lang="en-US"/>
              <a:pPr>
                <a:defRPr/>
              </a:pPr>
              <a:t>11/30/2010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DA7AD-4832-4247-8449-95F7AAF85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BA7BD-D841-4A1D-8E77-CD9123CEAC46}" type="datetimeFigureOut">
              <a:rPr lang="en-US"/>
              <a:pPr>
                <a:defRPr/>
              </a:pPr>
              <a:t>11/30/2010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B6526-7245-49FC-8295-06D3B6FD5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D8F2E0-DFE1-42B3-B503-81BEFBC33A5C}" type="datetimeFigureOut">
              <a:rPr lang="en-US"/>
              <a:pPr>
                <a:defRPr/>
              </a:pPr>
              <a:t>11/30/2010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CCF84D-98FE-4D97-A9EC-F47D54D91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“Using Weighted MAX-SAT Engines </a:t>
            </a:r>
            <a:br>
              <a:rPr lang="en-US" sz="3600" smtClean="0"/>
            </a:br>
            <a:r>
              <a:rPr lang="en-US" sz="3600" smtClean="0"/>
              <a:t>to Solve MPE”</a:t>
            </a:r>
            <a:r>
              <a:rPr lang="en-US" smtClean="0"/>
              <a:t/>
            </a:r>
            <a:br>
              <a:rPr lang="en-US" smtClean="0"/>
            </a:br>
            <a:r>
              <a:rPr lang="en-US" sz="3200" smtClean="0"/>
              <a:t>-- by James D. Park</a:t>
            </a:r>
            <a:endParaRPr lang="en-US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Shuo</a:t>
            </a:r>
            <a:r>
              <a:rPr lang="en-US" dirty="0" smtClean="0"/>
              <a:t> (Olivia) Yang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Reduce MPE to MAX-SAT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Theorem 1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for any instantiation </a:t>
            </a:r>
            <a:r>
              <a:rPr lang="en-US" i="1" dirty="0" smtClean="0"/>
              <a:t>I</a:t>
            </a:r>
            <a:r>
              <a:rPr lang="en-US" dirty="0" smtClean="0"/>
              <a:t> of a positive Bayesian Network which contains only binary variables, the </a:t>
            </a:r>
            <a:r>
              <a:rPr lang="en-US" b="1" dirty="0" smtClean="0"/>
              <a:t>sum</a:t>
            </a:r>
            <a:r>
              <a:rPr lang="en-US" dirty="0" smtClean="0"/>
              <a:t> of the weights of the clauses that </a:t>
            </a:r>
            <a:r>
              <a:rPr lang="en-US" i="1" dirty="0" smtClean="0"/>
              <a:t>I</a:t>
            </a:r>
            <a:r>
              <a:rPr lang="en-US" dirty="0" smtClean="0"/>
              <a:t> leaves </a:t>
            </a:r>
            <a:r>
              <a:rPr lang="en-US" b="1" dirty="0" smtClean="0"/>
              <a:t>unsatisfied</a:t>
            </a:r>
            <a:r>
              <a:rPr lang="en-US" dirty="0" smtClean="0"/>
              <a:t> in the induced weighted CNF entry is </a:t>
            </a:r>
            <a:r>
              <a:rPr lang="en-US" b="1" dirty="0" smtClean="0"/>
              <a:t>compatible</a:t>
            </a:r>
            <a:r>
              <a:rPr lang="en-US" dirty="0" smtClean="0"/>
              <a:t> with instantiation. </a:t>
            </a:r>
          </a:p>
          <a:p>
            <a:pPr lvl="5"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Maximizing</a:t>
            </a:r>
            <a:r>
              <a:rPr lang="en-US" dirty="0" smtClean="0"/>
              <a:t> the weight of the </a:t>
            </a:r>
            <a:r>
              <a:rPr lang="en-US" b="1" dirty="0" smtClean="0"/>
              <a:t>SAT</a:t>
            </a:r>
            <a:r>
              <a:rPr lang="en-US" dirty="0" smtClean="0"/>
              <a:t> clauses, </a:t>
            </a:r>
            <a:r>
              <a:rPr lang="en-US" b="1" dirty="0" smtClean="0"/>
              <a:t>minimizes</a:t>
            </a:r>
            <a:r>
              <a:rPr lang="en-US" dirty="0" smtClean="0"/>
              <a:t> the sum of the </a:t>
            </a:r>
            <a:r>
              <a:rPr lang="en-US" b="1" dirty="0" smtClean="0"/>
              <a:t>UNSAT</a:t>
            </a:r>
            <a:r>
              <a:rPr lang="en-US" dirty="0" smtClean="0"/>
              <a:t> clauses which is equivalent to </a:t>
            </a:r>
            <a:r>
              <a:rPr lang="en-US" b="1" dirty="0" smtClean="0"/>
              <a:t>maximizing</a:t>
            </a:r>
            <a:r>
              <a:rPr lang="en-US" dirty="0" smtClean="0"/>
              <a:t> the probability in the </a:t>
            </a:r>
            <a:r>
              <a:rPr lang="en-US" b="1" dirty="0" smtClean="0"/>
              <a:t>original network</a:t>
            </a:r>
            <a:r>
              <a:rPr lang="en-US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Reduce MPE to MAX-SAT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Weight clauses (</a:t>
            </a:r>
            <a:r>
              <a:rPr lang="en-US" dirty="0" err="1" smtClean="0"/>
              <a:t>eg</a:t>
            </a:r>
            <a:r>
              <a:rPr lang="en-US" dirty="0" smtClean="0"/>
              <a:t>.)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Given network C-&gt;D with CPT: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Induces the weighted CNF expression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200" dirty="0" smtClean="0"/>
              <a:t>(~c)</a:t>
            </a:r>
            <a:r>
              <a:rPr lang="en-US" sz="2200" baseline="30000" dirty="0" smtClean="0"/>
              <a:t>-log.3 </a:t>
            </a:r>
            <a:r>
              <a:rPr lang="en-US" sz="2200" dirty="0" smtClean="0"/>
              <a:t>^ (c)</a:t>
            </a:r>
            <a:r>
              <a:rPr lang="en-US" sz="2200" baseline="30000" dirty="0" smtClean="0"/>
              <a:t>-log.7 </a:t>
            </a:r>
            <a:r>
              <a:rPr lang="en-US" sz="2200" dirty="0" smtClean="0"/>
              <a:t>^ (~c v ~d)</a:t>
            </a:r>
            <a:r>
              <a:rPr lang="en-US" sz="2200" baseline="30000" dirty="0" smtClean="0"/>
              <a:t>-log.2 </a:t>
            </a:r>
            <a:r>
              <a:rPr lang="en-US" sz="2200" dirty="0" smtClean="0"/>
              <a:t>^ (~c v d)</a:t>
            </a:r>
            <a:r>
              <a:rPr lang="en-US" sz="2200" baseline="30000" dirty="0" smtClean="0"/>
              <a:t>-log.8 </a:t>
            </a:r>
            <a:r>
              <a:rPr lang="en-US" sz="2200" dirty="0" smtClean="0"/>
              <a:t>^ (c v ~d)</a:t>
            </a:r>
            <a:r>
              <a:rPr lang="en-US" sz="2200" baseline="30000" dirty="0" smtClean="0"/>
              <a:t>-log.1 </a:t>
            </a:r>
            <a:r>
              <a:rPr lang="en-US" sz="2200" dirty="0" smtClean="0"/>
              <a:t>^ (c v d)</a:t>
            </a:r>
            <a:r>
              <a:rPr lang="en-US" sz="2200" baseline="30000" dirty="0" smtClean="0"/>
              <a:t>-log.9</a:t>
            </a:r>
            <a:endParaRPr lang="en-US" sz="22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Given instantiation c, ~d.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Unsatisfied clauses: (~c)</a:t>
            </a:r>
            <a:r>
              <a:rPr lang="en-US" baseline="30000" dirty="0" smtClean="0"/>
              <a:t>-log.3  </a:t>
            </a:r>
            <a:r>
              <a:rPr lang="en-US" dirty="0" smtClean="0"/>
              <a:t>and (~c v d)</a:t>
            </a:r>
            <a:r>
              <a:rPr lang="en-US" baseline="30000" dirty="0" smtClean="0"/>
              <a:t>-log.8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Sum of weights of unsatisfied clauses is –log.24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= negative log of the probability of (c, ~d)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492500" y="2492375"/>
          <a:ext cx="1295400" cy="11604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047"/>
                <a:gridCol w="864097"/>
              </a:tblGrid>
              <a:tr h="367386"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C</a:t>
                      </a:r>
                      <a:endParaRPr lang="en-US" sz="1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Pr(C)</a:t>
                      </a:r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9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c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0.3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79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~c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0.7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651500" y="2060575"/>
          <a:ext cx="2663825" cy="1849438"/>
        </p:xfrm>
        <a:graphic>
          <a:graphicData uri="http://schemas.openxmlformats.org/drawingml/2006/table">
            <a:tbl>
              <a:tblPr/>
              <a:tblGrid>
                <a:gridCol w="484188"/>
                <a:gridCol w="423862"/>
                <a:gridCol w="1755775"/>
              </a:tblGrid>
              <a:tr h="155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Pr(D|C)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~d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~c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~c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~d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Reduce MPE to MAX-SAT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Handling Zero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Log of zero is undefined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Weight –log0 with a sufficiently large value w</a:t>
            </a:r>
            <a:r>
              <a:rPr lang="en-US" baseline="-25000" dirty="0" smtClean="0"/>
              <a:t>0</a:t>
            </a:r>
          </a:p>
          <a:p>
            <a:pPr lvl="7">
              <a:buFont typeface="Arial" pitchFamily="34" charset="0"/>
              <a:buNone/>
              <a:defRPr/>
            </a:pPr>
            <a:endParaRPr lang="en-US" baseline="-250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Theorem 2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Let </a:t>
            </a:r>
            <a:r>
              <a:rPr lang="en-US" i="1" dirty="0" smtClean="0"/>
              <a:t>w</a:t>
            </a:r>
            <a:r>
              <a:rPr lang="en-US" i="1" baseline="-25000" dirty="0" smtClean="0"/>
              <a:t>0</a:t>
            </a:r>
            <a:r>
              <a:rPr lang="en-US" dirty="0" smtClean="0"/>
              <a:t> be a greater than the </a:t>
            </a:r>
            <a:r>
              <a:rPr lang="en-US" b="1" dirty="0" smtClean="0"/>
              <a:t>sum</a:t>
            </a:r>
            <a:r>
              <a:rPr lang="en-US" dirty="0" smtClean="0"/>
              <a:t> of the negative logs of the non-zero CPT entries of a Bayesian network with binary variables. Let the weight of the clauses whose associated CPT entries are zero have weight </a:t>
            </a:r>
            <a:r>
              <a:rPr lang="en-US" i="1" dirty="0" smtClean="0"/>
              <a:t>w</a:t>
            </a:r>
            <a:r>
              <a:rPr lang="en-US" i="1" baseline="-25000" dirty="0" smtClean="0"/>
              <a:t>0</a:t>
            </a:r>
            <a:r>
              <a:rPr lang="en-US" dirty="0" smtClean="0"/>
              <a:t> , with the other weights as before. Then, any positive probability instantiation </a:t>
            </a:r>
            <a:r>
              <a:rPr lang="en-US" i="1" dirty="0" smtClean="0"/>
              <a:t>I</a:t>
            </a:r>
            <a:r>
              <a:rPr lang="en-US" dirty="0" smtClean="0"/>
              <a:t> have a </a:t>
            </a:r>
            <a:r>
              <a:rPr lang="en-US" b="1" dirty="0" smtClean="0"/>
              <a:t>higher</a:t>
            </a:r>
            <a:r>
              <a:rPr lang="en-US" dirty="0" smtClean="0"/>
              <a:t> score for the weighted CNF expression than any zero probability instantiation. Additionally, the sum of the weights of the </a:t>
            </a:r>
            <a:r>
              <a:rPr lang="en-US" b="1" dirty="0" smtClean="0"/>
              <a:t>unsatisfied</a:t>
            </a:r>
            <a:r>
              <a:rPr lang="en-US" dirty="0" smtClean="0"/>
              <a:t> clauses for </a:t>
            </a:r>
            <a:r>
              <a:rPr lang="en-US" i="1" dirty="0" smtClean="0"/>
              <a:t>I</a:t>
            </a:r>
            <a:r>
              <a:rPr lang="en-US" dirty="0" smtClean="0"/>
              <a:t> remains </a:t>
            </a:r>
            <a:r>
              <a:rPr lang="en-US" i="1" dirty="0" smtClean="0"/>
              <a:t>–</a:t>
            </a:r>
            <a:r>
              <a:rPr lang="en-US" i="1" dirty="0" err="1" smtClean="0"/>
              <a:t>logPr</a:t>
            </a:r>
            <a:r>
              <a:rPr lang="en-US" i="1" dirty="0" smtClean="0"/>
              <a:t>(I)</a:t>
            </a:r>
            <a:endParaRPr lang="en-US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Reduce MPE to MAX-SAT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Beyond binary variables</a:t>
            </a:r>
          </a:p>
          <a:p>
            <a:pPr lvl="1" eaLnBrk="1" hangingPunct="1"/>
            <a:r>
              <a:rPr lang="en-US" sz="2400" smtClean="0"/>
              <a:t>Any locally maximal instantiation of the induced weighted CNF expression satisfies the constraint that </a:t>
            </a:r>
            <a:r>
              <a:rPr lang="en-US" sz="2400" b="1" smtClean="0"/>
              <a:t>exactly one </a:t>
            </a:r>
            <a:r>
              <a:rPr lang="en-US" sz="2400" smtClean="0"/>
              <a:t>of the indicator variables is true for each variable. Additionally, the weight of the unsatisfied clauses for positive probability instantiation </a:t>
            </a:r>
            <a:r>
              <a:rPr lang="en-US" sz="2400" i="1" smtClean="0"/>
              <a:t>I</a:t>
            </a:r>
            <a:r>
              <a:rPr lang="en-US" sz="2400" smtClean="0"/>
              <a:t> remains </a:t>
            </a:r>
            <a:r>
              <a:rPr lang="en-US" sz="2400" i="1" smtClean="0"/>
              <a:t>–logPr(I).</a:t>
            </a:r>
          </a:p>
          <a:p>
            <a:pPr lvl="1" eaLnBrk="1" hangingPunct="1"/>
            <a:endParaRPr lang="en-US" sz="2400" i="1" smtClean="0"/>
          </a:p>
          <a:p>
            <a:pPr lvl="1" eaLnBrk="1" hangingPunct="1"/>
            <a:r>
              <a:rPr lang="en-US" sz="2400" i="1" smtClean="0"/>
              <a:t>Eg:</a:t>
            </a:r>
          </a:p>
          <a:p>
            <a:pPr lvl="2" eaLnBrk="1" hangingPunct="1">
              <a:buFont typeface="Arial" charset="0"/>
              <a:buNone/>
            </a:pPr>
            <a:endParaRPr lang="en-US" i="1" smtClean="0"/>
          </a:p>
        </p:txBody>
      </p:sp>
      <p:pic>
        <p:nvPicPr>
          <p:cNvPr id="3072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9975" y="4581525"/>
            <a:ext cx="4824413" cy="168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Reduce MPE to MAX-SAT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3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Entering evidence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Replacing the propositional variables that correspond to the evidence to their appropriate values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Dropping any clause that contains true, and removing false from all clauses. </a:t>
            </a:r>
          </a:p>
          <a:p>
            <a:pPr lvl="5">
              <a:buFont typeface="Arial" pitchFamily="34" charset="0"/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err="1" smtClean="0"/>
              <a:t>Eg</a:t>
            </a:r>
            <a:r>
              <a:rPr lang="en-US" dirty="0" smtClean="0"/>
              <a:t>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Entering evidence (a1), then a1=true, a2 = a3 = false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The weighted CNF formula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	()</a:t>
            </a:r>
            <a:r>
              <a:rPr lang="en-US" baseline="30000" dirty="0" smtClean="0"/>
              <a:t>-log.3 </a:t>
            </a:r>
            <a:r>
              <a:rPr lang="en-US" dirty="0" smtClean="0"/>
              <a:t>^ (~b1)</a:t>
            </a:r>
            <a:r>
              <a:rPr lang="en-US" baseline="30000" dirty="0" smtClean="0"/>
              <a:t>-log.2</a:t>
            </a:r>
            <a:r>
              <a:rPr lang="en-US" dirty="0" smtClean="0"/>
              <a:t> ^ (~b2)</a:t>
            </a:r>
            <a:r>
              <a:rPr lang="en-US" baseline="30000" dirty="0" smtClean="0"/>
              <a:t>-log.8</a:t>
            </a:r>
          </a:p>
        </p:txBody>
      </p:sp>
      <p:pic>
        <p:nvPicPr>
          <p:cNvPr id="32771" name="Picture 4"/>
          <p:cNvPicPr>
            <a:picLocks noChangeAspect="1" noChangeArrowheads="1"/>
          </p:cNvPicPr>
          <p:nvPr/>
        </p:nvPicPr>
        <p:blipFill>
          <a:blip r:embed="rId3"/>
          <a:srcRect b="14725"/>
          <a:stretch>
            <a:fillRect/>
          </a:stretch>
        </p:blipFill>
        <p:spPr bwMode="auto">
          <a:xfrm>
            <a:off x="1835150" y="3933825"/>
            <a:ext cx="4824413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MAX-SAT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Local search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general optimization technique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Hill climbing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works by repeatedly improving the current solution by moving the a better neighboring solution.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Neighbors of an instantiation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Those instantiations produced by changing which indicator corresponding to a particular network variable is set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Eg</a:t>
            </a:r>
            <a:r>
              <a:rPr lang="en-US" dirty="0" smtClean="0"/>
              <a:t>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The neighbors of (a1, ~a2, ~a3,b1, ~b2) are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(a1,~a2,~a3, ~b1,b2), (~a1, a2, ~a3, b1,~b2),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	and (~a1, ~a2, a3, b1, ~b2)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MAX-SAT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i="1" dirty="0" smtClean="0"/>
              <a:t>p: </a:t>
            </a:r>
            <a:r>
              <a:rPr lang="en-US" sz="2400" dirty="0" smtClean="0"/>
              <a:t>problem instance,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i="1" dirty="0" err="1" smtClean="0"/>
              <a:t>hillClimb</a:t>
            </a:r>
            <a:r>
              <a:rPr lang="en-US" sz="2400" i="1" dirty="0" smtClean="0"/>
              <a:t>: </a:t>
            </a:r>
            <a:r>
              <a:rPr lang="en-US" sz="2400" dirty="0" smtClean="0"/>
              <a:t>routine iterates through the variables, selecting the best change for each until a local minimum is reached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Also compute the true score at each step and remembers the best state encountered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The MAX-SAT algorithm is considered differ only in the way in which they generate the objective functions.</a:t>
            </a:r>
            <a:endParaRPr lang="en-US" sz="2400" dirty="0"/>
          </a:p>
        </p:txBody>
      </p:sp>
      <p:pic>
        <p:nvPicPr>
          <p:cNvPr id="3584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1628775"/>
            <a:ext cx="5329237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MAX-SAT Algorithms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Discrete Lagrangian Multipliers</a:t>
            </a:r>
          </a:p>
          <a:p>
            <a:pPr lvl="1" eaLnBrk="1" hangingPunct="1"/>
            <a:r>
              <a:rPr lang="en-US" smtClean="0"/>
              <a:t>Cost function:</a:t>
            </a:r>
          </a:p>
          <a:p>
            <a:pPr lvl="2" eaLnBrk="1" hangingPunct="1"/>
            <a:endParaRPr lang="en-US" smtClean="0"/>
          </a:p>
          <a:p>
            <a:pPr lvl="2" eaLnBrk="1" hangingPunct="1"/>
            <a:endParaRPr lang="en-US" smtClean="0"/>
          </a:p>
          <a:p>
            <a:pPr lvl="2" eaLnBrk="1" hangingPunct="1"/>
            <a:endParaRPr lang="en-US" smtClean="0"/>
          </a:p>
          <a:p>
            <a:pPr lvl="2" eaLnBrk="1" hangingPunct="1"/>
            <a:r>
              <a:rPr lang="en-US" smtClean="0"/>
              <a:t>C ranges over the unsatisfied clauses.</a:t>
            </a:r>
          </a:p>
          <a:p>
            <a:pPr lvl="2" eaLnBrk="1" hangingPunct="1"/>
            <a:r>
              <a:rPr lang="en-US" smtClean="0"/>
              <a:t>Initially, each          is zero, each time a local minimum is encountered the          corresponding to the unsatisfied clauses are increased by adding a constant.</a:t>
            </a:r>
          </a:p>
          <a:p>
            <a:pPr lvl="1" eaLnBrk="1" hangingPunct="1"/>
            <a:endParaRPr lang="en-US" smtClean="0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2636838"/>
            <a:ext cx="3024187" cy="117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4508500"/>
            <a:ext cx="5048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4300" y="4797425"/>
            <a:ext cx="3905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MAX-SAT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Guided Local Search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Heuristically developed method for solving combinatorial optimization problems.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Initial coast function: number of un satisfied clauses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Objective function               , where C ranges over the unsatisfied clauses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When a local minimum is reached the weights of some of the unsatisfied clauses are increases.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GLS provided the best overall performance in the experimental test comparing with SLS and DLM.</a:t>
            </a:r>
            <a:endParaRPr lang="en-US" dirty="0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9838" y="3573463"/>
            <a:ext cx="1008062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MPE and MAX-SAT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MPE (Most Probable Explanation)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The problem of finding the variable instantiation of a Bayesian network that has the highest probability given some evidence.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NP-complete problem </a:t>
            </a:r>
          </a:p>
          <a:p>
            <a:pPr lvl="6"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Weighted MAX-SAT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The problem of taking a set of clauses with associated weight, and finding the instantiation that produces the largest sum of the weights of satisfied clauses.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Resolve conflicts in a knowledge base.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Using Weighted MAX-SAT to solve MPE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Reduce MPE to weighted MAX-SAT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Apply incomplete methods for MAX-SAT to produce solution (Local search algorithms)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Discrete </a:t>
            </a:r>
            <a:r>
              <a:rPr lang="en-US" dirty="0" err="1" smtClean="0"/>
              <a:t>Lagrangian</a:t>
            </a:r>
            <a:r>
              <a:rPr lang="en-US" dirty="0" smtClean="0"/>
              <a:t> Multiplier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Guided Local Search</a:t>
            </a:r>
          </a:p>
          <a:p>
            <a:pPr lvl="8"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MAX-SAT algorithms proved to me more powerful in solving large problems.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MPE and MAX-SAT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Instantiation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An instantiation of a set of variable s is a function that assigns a value to each variable in the set.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Compatible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Two instantiation are compatible if they agree on the assignment of all the variables that they have in common.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Eg</a:t>
            </a:r>
            <a:r>
              <a:rPr lang="en-US" dirty="0" smtClean="0"/>
              <a:t>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A={a1,a2,a3}, B={b1,b2}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Instantiation {a1} is compatible with instantiations (a1,b2),(a1,b1),(b1),(b2), but not with (a2,b1) and (a2,b2)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MPE and MAX-SAT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Conditional probability table (CPT)</a:t>
            </a:r>
          </a:p>
          <a:p>
            <a:pPr lvl="1" eaLnBrk="1" hangingPunct="1"/>
            <a:r>
              <a:rPr lang="en-US" sz="2000" smtClean="0"/>
              <a:t>A conditional probability table </a:t>
            </a:r>
            <a:r>
              <a:rPr lang="en-US" sz="2000" i="1" smtClean="0"/>
              <a:t>T</a:t>
            </a:r>
            <a:r>
              <a:rPr lang="en-US" sz="2000" smtClean="0"/>
              <a:t> for a variable </a:t>
            </a:r>
            <a:r>
              <a:rPr lang="en-US" sz="2000" i="1" smtClean="0"/>
              <a:t>V</a:t>
            </a:r>
            <a:r>
              <a:rPr lang="en-US" sz="2000" smtClean="0"/>
              <a:t> with a set of parent variables </a:t>
            </a:r>
            <a:r>
              <a:rPr lang="en-US" sz="2000" i="1" smtClean="0"/>
              <a:t>P</a:t>
            </a:r>
            <a:r>
              <a:rPr lang="en-US" sz="2000" smtClean="0"/>
              <a:t> is a function that maps each instantiation of </a:t>
            </a:r>
            <a:r>
              <a:rPr lang="en-US" sz="2000" i="1" smtClean="0"/>
              <a:t>V U P </a:t>
            </a:r>
            <a:r>
              <a:rPr lang="en-US" sz="2000" smtClean="0"/>
              <a:t>to real value in </a:t>
            </a:r>
            <a:r>
              <a:rPr lang="en-US" sz="2000" i="1" smtClean="0"/>
              <a:t>[0,1] </a:t>
            </a:r>
            <a:r>
              <a:rPr lang="en-US" sz="2000" smtClean="0"/>
              <a:t>such that for any instantiation </a:t>
            </a:r>
            <a:r>
              <a:rPr lang="en-US" sz="2000" i="1" smtClean="0"/>
              <a:t>p</a:t>
            </a:r>
            <a:r>
              <a:rPr lang="en-US" sz="2000" smtClean="0"/>
              <a:t> of </a:t>
            </a:r>
            <a:r>
              <a:rPr lang="en-US" sz="2000" i="1" smtClean="0"/>
              <a:t>P</a:t>
            </a:r>
            <a:r>
              <a:rPr lang="en-US" sz="2000" smtClean="0"/>
              <a:t>, </a:t>
            </a:r>
            <a:r>
              <a:rPr lang="en-US" sz="2000" i="1" smtClean="0"/>
              <a:t>∑</a:t>
            </a:r>
            <a:r>
              <a:rPr lang="en-US" sz="2000" i="1" baseline="-25000" smtClean="0"/>
              <a:t>v </a:t>
            </a:r>
            <a:r>
              <a:rPr lang="en-US" sz="2000" i="1" smtClean="0"/>
              <a:t>T({v}Up) = 1 </a:t>
            </a:r>
            <a:r>
              <a:rPr lang="en-US" sz="2000" smtClean="0"/>
              <a:t>where </a:t>
            </a:r>
            <a:r>
              <a:rPr lang="en-US" sz="2000" i="1" smtClean="0"/>
              <a:t>v</a:t>
            </a:r>
            <a:r>
              <a:rPr lang="en-US" sz="2000" smtClean="0"/>
              <a:t> ranges over the values of </a:t>
            </a:r>
            <a:r>
              <a:rPr lang="en-US" sz="2000" i="1" smtClean="0"/>
              <a:t>V</a:t>
            </a:r>
            <a:r>
              <a:rPr lang="en-US" sz="2000" smtClean="0"/>
              <a:t>.</a:t>
            </a:r>
          </a:p>
          <a:p>
            <a:pPr lvl="1" eaLnBrk="1" hangingPunct="1">
              <a:buFont typeface="Arial" charset="0"/>
              <a:buNone/>
            </a:pPr>
            <a:endParaRPr lang="en-US" sz="2000" smtClean="0"/>
          </a:p>
          <a:p>
            <a:pPr eaLnBrk="1" hangingPunct="1"/>
            <a:r>
              <a:rPr lang="en-US" sz="2400" smtClean="0"/>
              <a:t>Eg: the CPT for Bayesian network A-&gt;B is </a:t>
            </a:r>
          </a:p>
          <a:p>
            <a:pPr eaLnBrk="1" hangingPunct="1"/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708400" y="4365625"/>
          <a:ext cx="1295400" cy="15573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2047"/>
                <a:gridCol w="864097"/>
              </a:tblGrid>
              <a:tr h="367386"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A</a:t>
                      </a:r>
                      <a:endParaRPr lang="en-US" sz="1800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Pr(A)</a:t>
                      </a:r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9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a1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0.3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79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a2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0.5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6799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a3</a:t>
                      </a:r>
                      <a:endParaRPr lang="en-US" sz="18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0.2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84888" y="3716338"/>
          <a:ext cx="2663825" cy="2593975"/>
        </p:xfrm>
        <a:graphic>
          <a:graphicData uri="http://schemas.openxmlformats.org/drawingml/2006/table">
            <a:tbl>
              <a:tblPr/>
              <a:tblGrid>
                <a:gridCol w="484187"/>
                <a:gridCol w="423863"/>
                <a:gridCol w="1755775"/>
              </a:tblGrid>
              <a:tr h="155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Pr(B|A)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b1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MPE and MAX-SAT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Bayesian network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 pair (G,P), where G is a directed acyclic graph whose nodes are variables, and P is a set which consists of the CPT of each variable in G, where the parents of each CPT correspond to the parents of the corresponding variable in the graph.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The probability of a complete instantiation is the product of the entry of each CPT that is compatible with the instantiation.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300" dirty="0" err="1" smtClean="0"/>
              <a:t>Eg</a:t>
            </a:r>
            <a:r>
              <a:rPr lang="en-US" sz="3300" dirty="0" smtClean="0"/>
              <a:t>: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The probability of the instantiation (a3, b1) in the given example is  Pr(a3)*Pr(a3|b1) = 0.2*0.6 = 0.12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MPE and MAX-SAT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Literal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 variable or its negation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Clause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Disjunction of literals and a weighted clauses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Weighted CNF formula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 set of weighted clauses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the weight of a completed instantiation of a weighted CNF formula is the sum of the weight of the satisfied clauses.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Eg</a:t>
            </a:r>
            <a:r>
              <a:rPr lang="en-US" dirty="0" smtClean="0"/>
              <a:t>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Given weighted CNF : (x v ~y v ~z)</a:t>
            </a:r>
            <a:r>
              <a:rPr lang="en-US" baseline="30000" dirty="0" smtClean="0"/>
              <a:t>3</a:t>
            </a:r>
            <a:r>
              <a:rPr lang="en-US" dirty="0" smtClean="0"/>
              <a:t> ^ (~x)</a:t>
            </a:r>
            <a:r>
              <a:rPr lang="en-US" baseline="30000" dirty="0" smtClean="0"/>
              <a:t>10.1</a:t>
            </a:r>
            <a:r>
              <a:rPr lang="en-US" dirty="0" smtClean="0"/>
              <a:t> ^ (y) </a:t>
            </a:r>
            <a:r>
              <a:rPr lang="en-US" baseline="30000" dirty="0" smtClean="0"/>
              <a:t>0.5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The instantiation (x, y, ~z) has weight: 3+0.5 = 3.5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MPE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Given a Bayesian Network and an instantiation of a subset of the variables (the evidence), find the (not necessarily unique) complete instantiation with the highest probability that is compatible with the evidence.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Reduce MPE to MAX-SAT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80928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Weight clauses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The only instantiations that do </a:t>
            </a:r>
            <a:r>
              <a:rPr lang="en-US" b="1" dirty="0" smtClean="0"/>
              <a:t>not satisfy </a:t>
            </a:r>
            <a:r>
              <a:rPr lang="en-US" dirty="0" smtClean="0"/>
              <a:t>the clauses </a:t>
            </a:r>
            <a:r>
              <a:rPr lang="en-US" i="1" dirty="0" smtClean="0"/>
              <a:t>l1 v l2 v … v </a:t>
            </a:r>
            <a:r>
              <a:rPr lang="en-US" i="1" dirty="0" err="1" smtClean="0"/>
              <a:t>ln</a:t>
            </a:r>
            <a:r>
              <a:rPr lang="en-US" i="1" dirty="0" smtClean="0"/>
              <a:t> </a:t>
            </a:r>
            <a:r>
              <a:rPr lang="en-US" dirty="0" smtClean="0"/>
              <a:t>are the instantiations in which each literal in the clause evaluates to </a:t>
            </a:r>
            <a:r>
              <a:rPr lang="en-US" b="1" dirty="0" smtClean="0"/>
              <a:t>false</a:t>
            </a:r>
            <a:r>
              <a:rPr lang="en-US" dirty="0" smtClean="0"/>
              <a:t>.</a:t>
            </a:r>
          </a:p>
          <a:p>
            <a:pPr lvl="6">
              <a:buFont typeface="Arial" pitchFamily="34" charset="0"/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Each row in the CPT generates a weighted clauses which contains the </a:t>
            </a:r>
            <a:r>
              <a:rPr lang="en-US" b="1" dirty="0" smtClean="0"/>
              <a:t>negation</a:t>
            </a:r>
            <a:r>
              <a:rPr lang="en-US" dirty="0" smtClean="0"/>
              <a:t> of each variables in the row and is weighted with the </a:t>
            </a:r>
            <a:r>
              <a:rPr lang="en-US" b="1" dirty="0" smtClean="0"/>
              <a:t>negative log </a:t>
            </a:r>
            <a:r>
              <a:rPr lang="en-US" dirty="0" smtClean="0"/>
              <a:t>of the conditional probability.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grpSp>
        <p:nvGrpSpPr>
          <p:cNvPr id="24579" name="Group 24"/>
          <p:cNvGrpSpPr>
            <a:grpSpLocks/>
          </p:cNvGrpSpPr>
          <p:nvPr/>
        </p:nvGrpSpPr>
        <p:grpSpPr bwMode="auto">
          <a:xfrm>
            <a:off x="2916238" y="3789363"/>
            <a:ext cx="3240087" cy="2794000"/>
            <a:chOff x="2915816" y="3789040"/>
            <a:chExt cx="3240360" cy="2794491"/>
          </a:xfrm>
        </p:grpSpPr>
        <p:grpSp>
          <p:nvGrpSpPr>
            <p:cNvPr id="24580" name="Group 23"/>
            <p:cNvGrpSpPr>
              <a:grpSpLocks/>
            </p:cNvGrpSpPr>
            <p:nvPr/>
          </p:nvGrpSpPr>
          <p:grpSpPr bwMode="auto">
            <a:xfrm>
              <a:off x="2915816" y="3789040"/>
              <a:ext cx="3240360" cy="2794491"/>
              <a:chOff x="2915816" y="3861048"/>
              <a:chExt cx="3024336" cy="2722483"/>
            </a:xfrm>
          </p:grpSpPr>
          <p:pic>
            <p:nvPicPr>
              <p:cNvPr id="24582" name="Picture 3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915816" y="4365104"/>
                <a:ext cx="2160239" cy="22184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2" name="Arc 21"/>
              <p:cNvSpPr/>
              <p:nvPr/>
            </p:nvSpPr>
            <p:spPr>
              <a:xfrm rot="10800000">
                <a:off x="3492232" y="3861048"/>
                <a:ext cx="2447920" cy="2375985"/>
              </a:xfrm>
              <a:prstGeom prst="arc">
                <a:avLst>
                  <a:gd name="adj1" fmla="val 15811986"/>
                  <a:gd name="adj2" fmla="val 0"/>
                </a:avLst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3347652" y="4509892"/>
              <a:ext cx="360392" cy="2014891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52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1321</TotalTime>
  <Words>869</Words>
  <Application>Microsoft Office PowerPoint</Application>
  <PresentationFormat>On-screen Show (4:3)</PresentationFormat>
  <Paragraphs>161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“Using Weighted MAX-SAT Engines  to Solve MPE” -- by James D. Park</vt:lpstr>
      <vt:lpstr>MPE and MAX-SAT</vt:lpstr>
      <vt:lpstr>Using Weighted MAX-SAT to solve MPE</vt:lpstr>
      <vt:lpstr>MPE and MAX-SAT</vt:lpstr>
      <vt:lpstr>MPE and MAX-SAT</vt:lpstr>
      <vt:lpstr>MPE and MAX-SAT</vt:lpstr>
      <vt:lpstr>MPE and MAX-SAT</vt:lpstr>
      <vt:lpstr>MPE</vt:lpstr>
      <vt:lpstr>Reduce MPE to MAX-SAT</vt:lpstr>
      <vt:lpstr>Reduce MPE to MAX-SAT</vt:lpstr>
      <vt:lpstr>Reduce MPE to MAX-SAT</vt:lpstr>
      <vt:lpstr>Reduce MPE to MAX-SAT</vt:lpstr>
      <vt:lpstr>Reduce MPE to MAX-SAT</vt:lpstr>
      <vt:lpstr>Reduce MPE to MAX-SAT</vt:lpstr>
      <vt:lpstr>MAX-SAT Algorithms</vt:lpstr>
      <vt:lpstr>MAX-SAT Algorithms</vt:lpstr>
      <vt:lpstr>MAX-SAT Algorithms</vt:lpstr>
      <vt:lpstr>MAX-SAT Algorithms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Stratos</cp:lastModifiedBy>
  <cp:revision>40</cp:revision>
  <dcterms:created xsi:type="dcterms:W3CDTF">2010-11-28T17:42:41Z</dcterms:created>
  <dcterms:modified xsi:type="dcterms:W3CDTF">2010-11-30T14:52:42Z</dcterms:modified>
</cp:coreProperties>
</file>