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587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114800"/>
            <a:ext cx="9144000" cy="10287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50292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A8E6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Brief History of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14400" y="100584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Coding Agents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914400" y="2011680"/>
            <a:ext cx="1645920" cy="54864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21945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n-grams to autonomous software engineers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605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Origins  ·  Transformers  ·  Agent Loops  ·  Benchmarks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452628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 min lecture  |  Coding Agents Module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Shift to Agency: Repair Loops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Olausson et al. — ICLR 2024  |  arXiv:2306.09896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single-shot ceiling: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model makes a mistake, it cannot recover. The natural extension: give it a feedback signal.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874520"/>
            <a:ext cx="4114800" cy="27432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94767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Self-Repair Findings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331720"/>
            <a:ext cx="384048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models received an error message and were asked to revise, success rates improved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gains were smaller than hoped without additional scaffolding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i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"Is Self-Repair a Silver Bullet?" — no, but it is a crucial ingredient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gap directly motivated the full agent loop framing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212080" y="1920240"/>
            <a:ext cx="164592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212080" y="1920240"/>
            <a:ext cx="1645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406640" y="1920240"/>
            <a:ext cx="1645920" cy="100584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406640" y="1920240"/>
            <a:ext cx="1645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406640" y="3200400"/>
            <a:ext cx="1645920" cy="10058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406640" y="3200400"/>
            <a:ext cx="1645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212080" y="3200400"/>
            <a:ext cx="1645920" cy="1005840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212080" y="3200400"/>
            <a:ext cx="1645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903720" y="2350008"/>
            <a:ext cx="457200" cy="9144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183880" y="2971800"/>
            <a:ext cx="91440" cy="201168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903720" y="3630168"/>
            <a:ext cx="457200" cy="9144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166360" y="2971800"/>
            <a:ext cx="91440" cy="201168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537960" y="2862072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i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Loop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Benchmarking Evolution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function synthesis to real-world software engineering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97280"/>
          <a:ext cx="8412480" cy="269748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95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Benchmark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Year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Task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Difficulty Proxy</a:t>
                      </a:r>
                      <a:endParaRPr lang="en-US" sz="12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HumanEval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2021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Single function from docstring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~20–50 lines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MBPP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2021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Simple Python programming problems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~5–15 lines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DS-1000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2022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Data science tasks (NumPy, Pandas…)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D1B2A"/>
                          </a:solidFill>
                        </a:rPr>
                        <a:t>Domain-specific APIs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A7E8C"/>
                          </a:solidFill>
                        </a:rPr>
                        <a:t>SWE-bench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A7E8C"/>
                          </a:solidFill>
                        </a:rPr>
                        <a:t>2023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A7E8C"/>
                          </a:solidFill>
                        </a:rPr>
                        <a:t>Fix real GitHub issues in real repos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A7E8C"/>
                          </a:solidFill>
                        </a:rPr>
                        <a:t>Multi-file, multi-step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B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A7E8C"/>
                          </a:solidFill>
                        </a:rPr>
                        <a:t>SWE-bench Verified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A7E8C"/>
                          </a:solidFill>
                        </a:rPr>
                        <a:t>2024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A7E8C"/>
                          </a:solidFill>
                        </a:rPr>
                        <a:t>Curated subset, human-verified solutions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A7E8C"/>
                          </a:solidFill>
                        </a:rPr>
                        <a:t>Multi-file, multi-step</a:t>
                      </a:r>
                      <a:endParaRPr lang="en-US" sz="1100" dirty="0"/>
                    </a:p>
                  </a:txBody>
                  <a:tcPr>
                    <a:lnL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B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65760" y="3931920"/>
            <a:ext cx="841248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65760" y="3931920"/>
            <a:ext cx="64008" cy="91440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48640" y="398678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jump from HumanEval → SWE-bench is a jump from function synthesis to software engineering: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48640" y="4270248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existing code, understand the issue, locate the right file, make a targeted edit, verify without breaking other tests.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 Coding Agent Is Today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ReAct loop, applied to software engineering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modern coding agent is a system that: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4069080" cy="153619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1645920"/>
            <a:ext cx="475488" cy="475488"/>
          </a:xfrm>
          <a:prstGeom prst="line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15568" y="1664208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Receives a task in natural language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15568" y="2075688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title, PR description, user request — no special prompt format required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1508760"/>
            <a:ext cx="4069080" cy="153619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46320" y="1645920"/>
            <a:ext cx="475488" cy="475488"/>
          </a:xfrm>
          <a:prstGeom prst="line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4632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58968" y="1664208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Uses tools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458968" y="2075688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read/write, terminal/shell, test runner, web search, documentation lookup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200400"/>
            <a:ext cx="4069080" cy="1536192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02920" y="3337560"/>
            <a:ext cx="475488" cy="475488"/>
          </a:xfrm>
          <a:prstGeom prst="line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333756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115568" y="3355848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Iterates: plan → act → observe → revise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115568" y="3767328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messages and test results feed back into each next step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3200400"/>
            <a:ext cx="4069080" cy="1536192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846320" y="3337560"/>
            <a:ext cx="475488" cy="475488"/>
          </a:xfrm>
          <a:prstGeom prst="line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46320" y="333756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458968" y="3355848"/>
            <a:ext cx="3200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Manages context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58968" y="3767328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Decides what to read, what to keep in the window, what to discard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65760" y="48280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A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exactly the ReAct loop you studied in the reasoning module — applied to software engineering.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75488" y="1161288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" y="1207008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24128" y="1143000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Code's statistical regularity (Hindle et al., 2012) gave NLP methods a foothold — but n-grams lacked long-range reasoning.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65760" y="2350008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75488" y="2459736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" y="2505456"/>
            <a:ext cx="329184" cy="32918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24128" y="2441448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(CodeBERT 2020, Codex 2021) enabled full-context attention and function-level synthesis from natural language.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65760" y="3648456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475488" y="3758184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208" y="3803904"/>
            <a:ext cx="329184" cy="32918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24128" y="3739896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Codex / HumanEval established pass@k on unit tests — functional correctness over perplexity.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846320" y="1051560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4956048" y="1161288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1768" y="1207008"/>
            <a:ext cx="329184" cy="32918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04688" y="1143000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RLHF moved models from raw completion to instruction-following — the prerequisite for interactive coding assistants.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4846320" y="2350008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5"/>
          <p:cNvSpPr/>
          <p:nvPr/>
        </p:nvSpPr>
        <p:spPr>
          <a:xfrm>
            <a:off x="4956048" y="2459736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1768" y="2505456"/>
            <a:ext cx="329184" cy="329184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5504688" y="2441448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framing — model + tools + iteration loop — emerged naturally from the limits of single-shot generation.</a:t>
            </a:r>
            <a:endParaRPr lang="en-US" sz="1100" dirty="0"/>
          </a:p>
        </p:txBody>
      </p:sp>
      <p:sp>
        <p:nvSpPr>
          <p:cNvPr id="24" name="Shape 17"/>
          <p:cNvSpPr/>
          <p:nvPr/>
        </p:nvSpPr>
        <p:spPr>
          <a:xfrm>
            <a:off x="4846320" y="3648456"/>
            <a:ext cx="4206240" cy="11704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8"/>
          <p:cNvSpPr/>
          <p:nvPr/>
        </p:nvSpPr>
        <p:spPr>
          <a:xfrm>
            <a:off x="4956048" y="3758184"/>
            <a:ext cx="420624" cy="420624"/>
          </a:xfrm>
          <a:prstGeom prst="line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01768" y="3803904"/>
            <a:ext cx="329184" cy="329184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504688" y="3739896"/>
            <a:ext cx="3438144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SWE-bench is the current frontier: from "write a function" to "fix a bug in a real codebase."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1556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Bruch, M., et al. (2009). Learning from examples to improve code completion systems. FSE 2009.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84708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84708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Hindle, A., et al. (2012). On the naturalness of software. ICSE 2012.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257860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57860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Radford, A., et al. (2019). Language models are unsupervised multitask learners. OpenAI blog.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331012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331012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Feng, Z., et al. (2020). CodeBERT: A pre-trained model for programming and natural languages. EMNLP 2020. arXiv:2002.08155.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404164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404164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Chen, M., et al. (2021). Evaluating large language models trained on code. arXiv:2107.03374.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00600" y="111556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937760" y="111556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Li, Y., et al. (2022). Competition-level code generation with AlphaCode. Science, 378(6624). arXiv:2203.07814.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00600" y="184708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184708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Ouyang, L., et al. (2022). Training language models to follow instructions with human feedback. NeurIPS 2022. arXiv:2203.02155.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00600" y="257860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937760" y="257860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Olausson, T.X., et al. (2024). Is self-repair a silver bullet for code generation? ICLR 2024. arXiv:2306.09896.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00600" y="3310128"/>
            <a:ext cx="54864" cy="62179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937760" y="3310128"/>
            <a:ext cx="41605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Jimenez, C.E., et al. (2023). SWE-bench: Can language models resolve real-world GitHub issues? arXiv:2310.06770.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Arc: Three Eras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tracing in the next 10 minutes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2743200" cy="35661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188720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164592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Era 1 · 2009–2019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75488" y="1975104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Models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" y="2267712"/>
            <a:ext cx="2523744" cy="2743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75488" y="2359152"/>
            <a:ext cx="25237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as a corpus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N-gram language models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 autocompletion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Predictability, not understanding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37560" y="1097280"/>
            <a:ext cx="2743200" cy="356616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152" y="1188720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47288" y="164592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Era 2 · 2020–2021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447288" y="1975104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&amp; Synthesis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3447288" y="2267712"/>
            <a:ext cx="2523744" cy="2743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3447288" y="2359152"/>
            <a:ext cx="25237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Full-context attention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CodeBERT, Codex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Function-level generation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HumanEval benchmark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6309360" y="1097280"/>
            <a:ext cx="2743200" cy="3566160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3952" y="1188720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419088" y="1645920"/>
            <a:ext cx="252374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Era 3 · 2022–now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419088" y="1975104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&amp; Iteration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6419088" y="2267712"/>
            <a:ext cx="2523744" cy="2743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8"/>
          <p:cNvSpPr/>
          <p:nvPr/>
        </p:nvSpPr>
        <p:spPr>
          <a:xfrm>
            <a:off x="6419088" y="2359152"/>
            <a:ext cx="2523744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AlphaCode, RLHF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use + repair loops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SWE-bench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coding agents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"Naturalness" Hypothesis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Hindle, Barr, Gabel, Su &amp; Devanbu — ICSE 2012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4663440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question:
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source code more predictable than English?
</a:t>
            </a: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Method:
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N-gram language models (same family as speech recognition) trained on large Java and C codebases
</a:t>
            </a: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Finding:
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is </a:t>
            </a: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repetitive and predictable than English prose.</a:t>
            </a:r>
            <a:endParaRPr lang="en-US" sz="13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Implication:
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Empirical license to apply NLP methods to code. Statistical models had genuine signal to exploit.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303520" y="1097280"/>
            <a:ext cx="178308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0" y="1170432"/>
            <a:ext cx="178308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3 bits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303520" y="1620317"/>
            <a:ext cx="17830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cross-entropy on Java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(n-gram model)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223760" y="1097280"/>
            <a:ext cx="1600200" cy="100584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223760" y="1170432"/>
            <a:ext cx="16002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NL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7223760" y="1620317"/>
            <a:ext cx="160020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predictable than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language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303520" y="2267712"/>
            <a:ext cx="3520440" cy="15087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303520" y="2267712"/>
            <a:ext cx="64008" cy="15087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0" y="2359152"/>
            <a:ext cx="32461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0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"Programs, despite being written in artificial languages,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F0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 natural products of human effort —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F0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repetitive, predictable, and modelable."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303520" y="3931920"/>
            <a:ext cx="3520440" cy="804672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13248" y="4005072"/>
            <a:ext cx="2194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 i = 0 ; i &lt; 10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406640" y="4005072"/>
            <a:ext cx="1325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C7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 ; i++ 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13248" y="431596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8BA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N-gram model predicts the completion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N-gram Era: Wins and Walls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autocompletion systems (2009–2018)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E8F5F2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097280"/>
            <a:ext cx="4023360" cy="411480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1155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N-grams Got Right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00200"/>
            <a:ext cx="3749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 autocompletion ranked by token probability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Eclipse Code Recommenders improved acceptance rates vs. pure static-analysis tools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cross-entropy lower than English — empirically validated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Proved the core premise: code statistics are useful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5E8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097280"/>
            <a:ext cx="4023360" cy="4114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92040" y="11155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Hard Ceiling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92040" y="1600200"/>
            <a:ext cx="37490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long-range structure: n=6 can't relate a variable declared 40 lines ago to its use now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Locally plausible but semantically shallow completions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understanding of intent — only token co-occurrence patterns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generate novel multi-token logical structures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Transformer Arrives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Attention collapses the long-range limitation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architectural insight: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Attention can relate any token to any other token in the context window — no Markov assumption, no fixed horizon.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920240"/>
            <a:ext cx="4023360" cy="2697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011680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87552" y="203911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GPT-2  (Radford et al., 2019)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02920" y="2468880"/>
            <a:ext cx="37490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primarily on web text — not code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produce syntactically plausible Python despite no code training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Signal: transformers generalize to code as a byproduct of scale and architecture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0" y="1920240"/>
            <a:ext cx="4023360" cy="269748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011680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76672" y="203911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Mattered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4892040" y="2468880"/>
            <a:ext cx="37490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N-gram models are limited to local context (n ≈ 6 tokens)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Transformers have a context window — all tokens attending to each other simultaneously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Function-level reasoning became possible for the first time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CodeBERT: Aligning Language and Code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Feng et al. — EMNLP 2020  |  arXiv:2002.08155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47548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Architecture: 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RoBERTa base, pre-trained on CodeSearchNet corpus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Data: 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 million (function, docstring) pairs from GitHub, 6 programming languages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tasks:
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651760"/>
            <a:ext cx="2011680" cy="65836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6517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Code Search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98094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NL query → function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651760" y="2651760"/>
            <a:ext cx="2286000" cy="65836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51760" y="265176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 Generation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651760" y="2980944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→ docstring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65760" y="345643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CodeBERT mattered: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" y="3749040"/>
            <a:ext cx="4663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Proved that one representation space could bridge English intent and code semantics — a prerequisite for turning a comment into code.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394960" y="1097280"/>
            <a:ext cx="3429000" cy="35661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8640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Bimodal Representation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577840" y="1600200"/>
            <a:ext cx="3017520" cy="566928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0" y="160020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NL Docstring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"Sorts a list in ascending order"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839712" y="2212848"/>
            <a:ext cx="109728" cy="34747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675120" y="2523744"/>
            <a:ext cx="438912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577840" y="2651760"/>
            <a:ext cx="3017520" cy="56692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577840" y="265176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Shared Embedding Space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(CodeBERT encoder)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839712" y="3264408"/>
            <a:ext cx="109728" cy="34747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675120" y="3575304"/>
            <a:ext cx="438912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577840" y="3703320"/>
            <a:ext cx="3017520" cy="56692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577840" y="3703320"/>
            <a:ext cx="30175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sort_list(lst):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sorted(lst)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Codex: Function Synthesis at Scale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Chen et al. — OpenAI, 2021  |  arXiv:2107.03374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457200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Architecture: 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GPT-3 fine-tuned on ~54 GB of public GitHub code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evaluation paradigm —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perplexity, but functional correctness:
</a:t>
            </a:r>
            <a:endParaRPr lang="en-US" sz="12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A7E8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pass@k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at least 1 of k samples passes all unit tests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lesson:  </a:t>
            </a:r>
            <a:r>
              <a:rPr lang="en-US" sz="1200" b="1" dirty="0">
                <a:solidFill>
                  <a:srgbClr val="0D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Code-specific training mattered enormously — not just scale.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3794760"/>
            <a:ext cx="1965960" cy="10058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3867912"/>
            <a:ext cx="196596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28.8%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65760" y="4317797"/>
            <a:ext cx="19659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Codex pass@1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(12B params)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14600" y="3794760"/>
            <a:ext cx="1965960" cy="100584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514600" y="3867912"/>
            <a:ext cx="196596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77.5%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14600" y="4317797"/>
            <a:ext cx="19659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Codex pass@100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3794760"/>
            <a:ext cx="1965960" cy="10058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63440" y="3867912"/>
            <a:ext cx="196596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~0%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663440" y="4317797"/>
            <a:ext cx="196596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GPT-3 pass@1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 code fine-tuning)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12280" y="3794760"/>
            <a:ext cx="2011680" cy="1005840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858000" y="3858768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 GitHub Copilot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858000" y="420624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Preview: June 2021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GA: 2022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212080" y="1097280"/>
            <a:ext cx="3657600" cy="25146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349240" y="117043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HumanEval Benchmark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49240" y="1481328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5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164 hand-written Python problems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349240" y="1856232"/>
            <a:ext cx="749808" cy="658368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349240" y="1856232"/>
            <a:ext cx="7498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docstring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099048" y="214884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190488" y="1856232"/>
            <a:ext cx="749808" cy="65836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190488" y="1856232"/>
            <a:ext cx="7498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940296" y="214884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031736" y="1856232"/>
            <a:ext cx="749808" cy="658368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031736" y="1856232"/>
            <a:ext cx="7498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unit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781544" y="214884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872984" y="1856232"/>
            <a:ext cx="749808" cy="6583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872984" y="1856232"/>
            <a:ext cx="7498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pass@k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349240" y="2615184"/>
            <a:ext cx="3383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F4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function-header was the right first task: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349240" y="2898648"/>
            <a:ext cx="3383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NL spec → verifiable by unit tests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enough to fit in context window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Crisp question: can intent → logic?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AlphaCode: Competitive Programming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 et al. — DeepMind, Science 2022  |  arXiv:2203.07814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48463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Published in </a:t>
            </a:r>
            <a:r>
              <a:rPr lang="en-US" sz="1200" b="1" i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(Feb 2022) — signaling mainstream scientific recognition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Task:  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Codeforces competitive programming — multi-function solutions, algorithmic reasoning, complex I/O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 </a:t>
            </a:r>
            <a:r>
              <a:rPr lang="en-US" sz="1400" b="1" dirty="0">
                <a:solidFill>
                  <a:srgbClr val="2DC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~50th percentile</a:t>
            </a:r>
            <a:r>
              <a:rPr lang="en-US" sz="12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among human Codeforces competitors
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strategy: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3429000"/>
            <a:ext cx="4572000" cy="13716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3493008"/>
            <a:ext cx="4297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C7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Sample-and-Filter Pipeline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3822192"/>
            <a:ext cx="960120" cy="65836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3822192"/>
            <a:ext cx="960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463040" y="411480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554480" y="3822192"/>
            <a:ext cx="960120" cy="65836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554480" y="3822192"/>
            <a:ext cx="960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sample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514600" y="411480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606040" y="3822192"/>
            <a:ext cx="960120" cy="65836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606040" y="3822192"/>
            <a:ext cx="960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by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566160" y="4114800"/>
            <a:ext cx="91440" cy="73152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657600" y="3822192"/>
            <a:ext cx="960120" cy="658368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0" y="3822192"/>
            <a:ext cx="960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394960" y="1097280"/>
            <a:ext cx="3429000" cy="3703320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532120" y="1188720"/>
            <a:ext cx="3154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Was a Step Change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32120" y="1600200"/>
            <a:ext cx="315468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HumanEval: write a function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AlphaCode: write a multi-step solution to an algorithmic puzzle under contest constraints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Demonstrated LLMs could handle non-trivial algorithmic reasoning, not just pattern completion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b="1" dirty="0">
                <a:solidFill>
                  <a:srgbClr val="A8E6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Sample-and-filter loop directly anticipated later agent architectures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73152" cy="502920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RLHF: From Completion to Instruction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Ouyang et al. (InstructGPT) — NeurIPS 2022  |  arXiv:2203.02155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8412480" cy="36576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4023360" cy="32461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16128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RLHF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1554480"/>
            <a:ext cx="3749040" cy="36576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664208"/>
            <a:ext cx="37490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completes whatever comes next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careful prompt engineering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a Python function that..." must be exactly right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instruction-following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1097280"/>
            <a:ext cx="4023360" cy="3246120"/>
          </a:xfrm>
          <a:prstGeom prst="rect">
            <a:avLst/>
          </a:prstGeom>
          <a:solidFill>
            <a:srgbClr val="0D9E8F"/>
          </a:solidFill>
          <a:ln w="12700">
            <a:solidFill>
              <a:srgbClr val="0D9E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16128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RLHF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800600" y="1554480"/>
            <a:ext cx="3749040" cy="36576"/>
          </a:xfrm>
          <a:prstGeom prst="rect">
            <a:avLst/>
          </a:prstGeom>
          <a:solidFill>
            <a:srgbClr val="2DC7A0"/>
          </a:solidFill>
          <a:ln w="12700">
            <a:solidFill>
              <a:srgbClr val="2DC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00600" y="1664208"/>
            <a:ext cx="37490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follows natural language intent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"Fix the bug in this function" just works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coding assistants become viable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Prerequisite for Copilot Chat, Claude, ChatGPT for code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4480560"/>
            <a:ext cx="8412480" cy="411480"/>
          </a:xfrm>
          <a:prstGeom prst="rect">
            <a:avLst/>
          </a:prstGeom>
          <a:solidFill>
            <a:srgbClr val="E2EBF0"/>
          </a:solidFill>
          <a:ln w="12700">
            <a:solidFill>
              <a:srgbClr val="E2EB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4507992"/>
            <a:ext cx="8138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RLHF applied to code: models follow natural language specs without rigid prompt templates — the shift from autocomplete to assistant.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1623</Words>
  <Application>Microsoft Macintosh PowerPoint</Application>
  <PresentationFormat>On-screen Show (16:9)</PresentationFormat>
  <Paragraphs>246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History of Coding Agents</dc:title>
  <dc:subject>PptxGenJS Presentation</dc:subject>
  <dc:creator>PptxGenJS</dc:creator>
  <cp:lastModifiedBy>Kautz, Henry Alexander (rmw7my)</cp:lastModifiedBy>
  <cp:revision>2</cp:revision>
  <dcterms:created xsi:type="dcterms:W3CDTF">2026-03-28T20:12:58Z</dcterms:created>
  <dcterms:modified xsi:type="dcterms:W3CDTF">2026-03-28T20:15:07Z</dcterms:modified>
</cp:coreProperties>
</file>