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4" d="100"/>
          <a:sy n="164" d="100"/>
        </p:scale>
        <p:origin x="5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04393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109728"/>
            <a:ext cx="2286000" cy="5029200"/>
          </a:xfrm>
          <a:prstGeom prst="rect">
            <a:avLst/>
          </a:prstGeom>
          <a:solidFill>
            <a:srgbClr val="1E2D3D"/>
          </a:solidFill>
          <a:ln w="12700">
            <a:solidFill>
              <a:srgbClr val="1E2D3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645920"/>
            <a:ext cx="1005840" cy="10058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651760" y="1005840"/>
            <a:ext cx="6217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Claude Code Works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2651760" y="2011680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Architecture, Tools, and the Agent Loop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2651760" y="2606040"/>
            <a:ext cx="6217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00A8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real agentic coding system — not a chatbot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2651760" y="4572000"/>
            <a:ext cx="6217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 Course  ·  15-Minute Deep Dive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Bash Tool: Power and Risk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393192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393192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07899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Bash enables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1536192"/>
            <a:ext cx="365760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test suites (pytest, jest…)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 build pipelines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 git (status, diff, commit)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packages (pip, npm…)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linters and type checkers</a:t>
            </a:r>
            <a:endParaRPr lang="en-US" sz="14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Start/stop dev servers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846320" y="960120"/>
            <a:ext cx="393192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846320" y="960120"/>
            <a:ext cx="3931920" cy="73152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983480" y="107899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76F5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Safeguards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983480" y="1536192"/>
            <a:ext cx="365760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Human-in-the-loop approval for all write/execute ops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Dangerous commands blocked by default (rm -rf, curl | bash...)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model: default ask → accept all → reject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Configurable in settings.json or per-session flags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log of all tool calls in .claude/logs/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4526280"/>
            <a:ext cx="8412480" cy="384048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48640" y="4526280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principle: the model can request anything; the shell process decides what to actually run.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103120" y="155448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Memory: CLAUDE.md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103120" y="242316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context across sessions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CLAUDE.md: Persistent Memory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457200" y="9601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problem: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457200" y="132588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have no memory across sessions. Every new Claude Code invocation starts with an empty context.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2103120"/>
            <a:ext cx="3931920" cy="2560320"/>
          </a:xfrm>
          <a:prstGeom prst="rect">
            <a:avLst/>
          </a:prstGeom>
          <a:solidFill>
            <a:srgbClr val="1E2D3D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21945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891B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CLAUDE.md example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02920" y="2578608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## Project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27889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Django REST API + React frontend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" y="299923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3209544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## Commands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" y="3419856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4A2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pytest src/tests/   # run tests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630168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4A2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npm run dev          # start frontend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384048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" y="405079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## Conventions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02920" y="4261104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Type hints on all functions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2920" y="4471416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 No direct DB calls in views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46320" y="960120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Loading hierarchy: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4846320" y="1371600"/>
            <a:ext cx="3931920" cy="566928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983480" y="140817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~/.claude/CLAUDE.md
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83480" y="1682496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User-wide defaults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983480" y="2029968"/>
            <a:ext cx="3794760" cy="56692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120640" y="2066544"/>
            <a:ext cx="3520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./CLAUDE.md
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120640" y="2340864"/>
            <a:ext cx="35204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root (checked in)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120640" y="2688336"/>
            <a:ext cx="3657600" cy="56692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257800" y="27249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./src/CLAUDE.md
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257800" y="2999232"/>
            <a:ext cx="33832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Subdirectory context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257800" y="3346704"/>
            <a:ext cx="3520440" cy="566928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5394960" y="3383280"/>
            <a:ext cx="3246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~/.claude/CLAUDE.local.md
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394960" y="3657600"/>
            <a:ext cx="3246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overrides (gitignored)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4846320" y="4160520"/>
            <a:ext cx="3931920" cy="594360"/>
          </a:xfrm>
          <a:prstGeom prst="rect">
            <a:avLst/>
          </a:prstGeom>
          <a:solidFill>
            <a:srgbClr val="F7F9FC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4983480" y="420624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CLAUDE.md files are concatenated and injected at the start of every session — they are part of the system prompt.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103120" y="155448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Sub-Agents &amp; Parallelism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103120" y="242316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Claude Code scales beyond a single loop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Sub-Agents: The Task Tool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200400" y="868680"/>
            <a:ext cx="2743200" cy="777240"/>
          </a:xfrm>
          <a:prstGeom prst="rect">
            <a:avLst/>
          </a:prstGeom>
          <a:solidFill>
            <a:srgbClr val="0D1B2A"/>
          </a:solidFill>
          <a:ln w="254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7560" y="950976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822192" y="950976"/>
            <a:ext cx="2011680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Orchestrator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(Claude Code)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2743200" y="1645920"/>
            <a:ext cx="0" cy="685800"/>
          </a:xfrm>
          <a:prstGeom prst="line">
            <a:avLst/>
          </a:prstGeom>
          <a:noFill/>
          <a:ln w="12700">
            <a:solidFill>
              <a:srgbClr val="64748B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548640" y="2331720"/>
            <a:ext cx="2194560" cy="6858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792" y="2404872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078992" y="23774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 A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(write tests)</a:t>
            </a:r>
            <a:endParaRPr lang="en-US" sz="1100" dirty="0"/>
          </a:p>
        </p:txBody>
      </p:sp>
      <p:sp>
        <p:nvSpPr>
          <p:cNvPr id="10" name="Shape 6"/>
          <p:cNvSpPr/>
          <p:nvPr/>
        </p:nvSpPr>
        <p:spPr>
          <a:xfrm>
            <a:off x="548640" y="3063240"/>
            <a:ext cx="2194560" cy="548640"/>
          </a:xfrm>
          <a:prstGeom prst="rect">
            <a:avLst/>
          </a:prstGeom>
          <a:solidFill>
            <a:srgbClr val="1E2D3D"/>
          </a:solidFill>
          <a:ln w="6350">
            <a:solidFill>
              <a:srgbClr val="2D4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640080" y="3090672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context window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reads/writes files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result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4114800" y="1645920"/>
            <a:ext cx="182880" cy="685800"/>
          </a:xfrm>
          <a:prstGeom prst="line">
            <a:avLst/>
          </a:prstGeom>
          <a:noFill/>
          <a:ln w="12700">
            <a:solidFill>
              <a:srgbClr val="64748B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9"/>
          <p:cNvSpPr/>
          <p:nvPr/>
        </p:nvSpPr>
        <p:spPr>
          <a:xfrm>
            <a:off x="3200400" y="2331720"/>
            <a:ext cx="2194560" cy="6858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3552" y="2404872"/>
            <a:ext cx="411480" cy="4114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730752" y="23774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 B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(fix bug)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3200400" y="3063240"/>
            <a:ext cx="2194560" cy="548640"/>
          </a:xfrm>
          <a:prstGeom prst="rect">
            <a:avLst/>
          </a:prstGeom>
          <a:solidFill>
            <a:srgbClr val="1E2D3D"/>
          </a:solidFill>
          <a:ln w="6350">
            <a:solidFill>
              <a:srgbClr val="2D4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3291840" y="3090672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context window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reads/writes files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result</a:t>
            </a:r>
            <a:endParaRPr lang="en-US" sz="1000" dirty="0"/>
          </a:p>
        </p:txBody>
      </p:sp>
      <p:sp>
        <p:nvSpPr>
          <p:cNvPr id="18" name="Shape 13"/>
          <p:cNvSpPr/>
          <p:nvPr/>
        </p:nvSpPr>
        <p:spPr>
          <a:xfrm>
            <a:off x="5486400" y="1645920"/>
            <a:ext cx="1554480" cy="685800"/>
          </a:xfrm>
          <a:prstGeom prst="line">
            <a:avLst/>
          </a:prstGeom>
          <a:noFill/>
          <a:ln w="12700">
            <a:solidFill>
              <a:srgbClr val="64748B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9" name="Shape 14"/>
          <p:cNvSpPr/>
          <p:nvPr/>
        </p:nvSpPr>
        <p:spPr>
          <a:xfrm>
            <a:off x="5943600" y="2331720"/>
            <a:ext cx="2194560" cy="6858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752" y="2404872"/>
            <a:ext cx="411480" cy="41148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6473952" y="2377440"/>
            <a:ext cx="1600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 C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(update docs)</a:t>
            </a:r>
            <a:endParaRPr lang="en-US" sz="1100" dirty="0"/>
          </a:p>
        </p:txBody>
      </p:sp>
      <p:sp>
        <p:nvSpPr>
          <p:cNvPr id="22" name="Shape 16"/>
          <p:cNvSpPr/>
          <p:nvPr/>
        </p:nvSpPr>
        <p:spPr>
          <a:xfrm>
            <a:off x="5943600" y="3063240"/>
            <a:ext cx="2194560" cy="548640"/>
          </a:xfrm>
          <a:prstGeom prst="rect">
            <a:avLst/>
          </a:prstGeom>
          <a:solidFill>
            <a:srgbClr val="1E2D3D"/>
          </a:solidFill>
          <a:ln w="6350">
            <a:solidFill>
              <a:srgbClr val="2D4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7"/>
          <p:cNvSpPr/>
          <p:nvPr/>
        </p:nvSpPr>
        <p:spPr>
          <a:xfrm>
            <a:off x="6035040" y="3090672"/>
            <a:ext cx="2011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context window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reads/writes files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reports result</a:t>
            </a:r>
            <a:endParaRPr lang="en-US" sz="1000" dirty="0"/>
          </a:p>
        </p:txBody>
      </p:sp>
      <p:sp>
        <p:nvSpPr>
          <p:cNvPr id="24" name="Shape 18"/>
          <p:cNvSpPr/>
          <p:nvPr/>
        </p:nvSpPr>
        <p:spPr>
          <a:xfrm>
            <a:off x="365760" y="3749040"/>
            <a:ext cx="841248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19"/>
          <p:cNvSpPr/>
          <p:nvPr/>
        </p:nvSpPr>
        <p:spPr>
          <a:xfrm>
            <a:off x="548640" y="381304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works:</a:t>
            </a:r>
            <a:endParaRPr lang="en-US" sz="1300" dirty="0"/>
          </a:p>
        </p:txBody>
      </p:sp>
      <p:sp>
        <p:nvSpPr>
          <p:cNvPr id="26" name="Text 20"/>
          <p:cNvSpPr/>
          <p:nvPr/>
        </p:nvSpPr>
        <p:spPr>
          <a:xfrm>
            <a:off x="548640" y="4114800"/>
            <a:ext cx="79552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Sub-agents are full Claude Code processes — they have their own context window and tools.
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orchestrator invokes Task() with a description; sub-agents return results as text. This is how Claude Code parallelizes work within a project.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103120" y="155448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Implications for Builders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103120" y="242316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Claude Code teaches us about agent design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 Lessons from Claude Code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960120"/>
            <a:ext cx="402336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73152" cy="1645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352" y="114300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05840" y="1106424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Observation before action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30352" y="1554480"/>
            <a:ext cx="37490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tool call returns before the next is chosen. The loop is simple and auditable. Agents that pre-plan sequences of actions cannot adapt when early steps fail.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754880" y="960120"/>
            <a:ext cx="402336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754880" y="960120"/>
            <a:ext cx="73152" cy="1645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19472" y="1143000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394960" y="1106424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 is the state</a:t>
            </a:r>
            <a:endParaRPr lang="en-US" sz="1400" dirty="0"/>
          </a:p>
        </p:txBody>
      </p:sp>
      <p:sp>
        <p:nvSpPr>
          <p:cNvPr id="12" name="Text 8"/>
          <p:cNvSpPr/>
          <p:nvPr/>
        </p:nvSpPr>
        <p:spPr>
          <a:xfrm>
            <a:off x="4919472" y="1554480"/>
            <a:ext cx="37490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no separate agent memory object — the growing list of tool results IS the agent's working memory. Every token counts toward the context limit.</a:t>
            </a:r>
            <a:endParaRPr lang="en-US" sz="1200" dirty="0"/>
          </a:p>
        </p:txBody>
      </p:sp>
      <p:sp>
        <p:nvSpPr>
          <p:cNvPr id="13" name="Shape 9"/>
          <p:cNvSpPr/>
          <p:nvPr/>
        </p:nvSpPr>
        <p:spPr>
          <a:xfrm>
            <a:off x="365760" y="2926080"/>
            <a:ext cx="402336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0"/>
          <p:cNvSpPr/>
          <p:nvPr/>
        </p:nvSpPr>
        <p:spPr>
          <a:xfrm>
            <a:off x="365760" y="2926080"/>
            <a:ext cx="73152" cy="16459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0352" y="3108960"/>
            <a:ext cx="411480" cy="4114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005840" y="3072384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Minimal footprint by default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530352" y="3520440"/>
            <a:ext cx="37490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requests only what it needs, prefers targeted edits over rewrites, and asks the human before irreversible actions. Good for trust-building in new environments.</a:t>
            </a:r>
            <a:endParaRPr lang="en-US" sz="1200" dirty="0"/>
          </a:p>
        </p:txBody>
      </p:sp>
      <p:sp>
        <p:nvSpPr>
          <p:cNvPr id="18" name="Shape 13"/>
          <p:cNvSpPr/>
          <p:nvPr/>
        </p:nvSpPr>
        <p:spPr>
          <a:xfrm>
            <a:off x="4754880" y="2926080"/>
            <a:ext cx="4023360" cy="164592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4"/>
          <p:cNvSpPr/>
          <p:nvPr/>
        </p:nvSpPr>
        <p:spPr>
          <a:xfrm>
            <a:off x="4754880" y="2926080"/>
            <a:ext cx="73152" cy="164592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9472" y="3108960"/>
            <a:ext cx="411480" cy="41148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5394960" y="3072384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Parallelism via sub-processes</a:t>
            </a:r>
            <a:endParaRPr lang="en-US" sz="1400" dirty="0"/>
          </a:p>
        </p:txBody>
      </p:sp>
      <p:sp>
        <p:nvSpPr>
          <p:cNvPr id="22" name="Text 16"/>
          <p:cNvSpPr/>
          <p:nvPr/>
        </p:nvSpPr>
        <p:spPr>
          <a:xfrm>
            <a:off x="4919472" y="3520440"/>
            <a:ext cx="374904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tasks get independent context windows. This avoids the giant-context-window problem and isolates failures: one sub-agent crashing does not kill the orchestrator.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Discussion Questions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86868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060704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single-threaded?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1408176"/>
            <a:ext cx="7863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would break if multiple tool calls ran in parallel within a single session?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1984248"/>
            <a:ext cx="8229600" cy="86868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0080" y="2039112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Growing context window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640080" y="2386584"/>
            <a:ext cx="7863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results accumulate forever. When does this become a problem, and how would you handle it?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57200" y="2962656"/>
            <a:ext cx="8229600" cy="86868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0080" y="3017520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CLAUDE.md vs. RAG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40080" y="3364992"/>
            <a:ext cx="7863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would you put context in CLAUDE.md vs. letting the agent search for it dynamically?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941064"/>
            <a:ext cx="8229600" cy="868680"/>
          </a:xfrm>
          <a:prstGeom prst="rect">
            <a:avLst/>
          </a:prstGeom>
          <a:solidFill>
            <a:srgbClr val="FFFFFF">
              <a:alpha val="8000"/>
            </a:srgbClr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40080" y="3995928"/>
            <a:ext cx="7863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Sub-agents vs. one big loop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640080" y="4343400"/>
            <a:ext cx="78638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are the trade-offs between one orchestrator with many sub-agents vs. one long single-agent session?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365760" y="1051560"/>
            <a:ext cx="841248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" y="1124712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1247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24128" y="112471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Claude Code Is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846320" y="1170432"/>
            <a:ext cx="640080" cy="2560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846320" y="1170432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5623560" y="112471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chatbot — a real agent in your environment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65760" y="1645920"/>
            <a:ext cx="841248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02920" y="1719072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02920" y="171907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024128" y="171907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Agent Loop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4846320" y="1764792"/>
            <a:ext cx="640080" cy="2560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846320" y="1764792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min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623560" y="171907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Single-threaded master loop, tool calls, iteration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65760" y="2240280"/>
            <a:ext cx="841248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02920" y="2313432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02920" y="23134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24128" y="231343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Tool Set</a:t>
            </a:r>
            <a:endParaRPr lang="en-US" sz="1500" dirty="0"/>
          </a:p>
        </p:txBody>
      </p:sp>
      <p:sp>
        <p:nvSpPr>
          <p:cNvPr id="21" name="Shape 19"/>
          <p:cNvSpPr/>
          <p:nvPr/>
        </p:nvSpPr>
        <p:spPr>
          <a:xfrm>
            <a:off x="4846320" y="2359152"/>
            <a:ext cx="640080" cy="2560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846320" y="2359152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623560" y="231343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tools across five categories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65760" y="2834640"/>
            <a:ext cx="841248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02920" y="2907792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02920" y="29077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024128" y="290779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Memory: CLAUDE.md</a:t>
            </a:r>
            <a:endParaRPr lang="en-US" sz="1500" dirty="0"/>
          </a:p>
        </p:txBody>
      </p:sp>
      <p:sp>
        <p:nvSpPr>
          <p:cNvPr id="28" name="Shape 26"/>
          <p:cNvSpPr/>
          <p:nvPr/>
        </p:nvSpPr>
        <p:spPr>
          <a:xfrm>
            <a:off x="4846320" y="2953512"/>
            <a:ext cx="640080" cy="2560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46320" y="2953512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5623560" y="290779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context across sessions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65760" y="3429000"/>
            <a:ext cx="841248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30"/>
          <p:cNvSpPr/>
          <p:nvPr/>
        </p:nvSpPr>
        <p:spPr>
          <a:xfrm>
            <a:off x="502920" y="3502152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502920" y="350215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1024128" y="350215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Sub-agents &amp; Parallelism</a:t>
            </a:r>
            <a:endParaRPr lang="en-US" sz="1500" dirty="0"/>
          </a:p>
        </p:txBody>
      </p:sp>
      <p:sp>
        <p:nvSpPr>
          <p:cNvPr id="35" name="Shape 33"/>
          <p:cNvSpPr/>
          <p:nvPr/>
        </p:nvSpPr>
        <p:spPr>
          <a:xfrm>
            <a:off x="4846320" y="3547872"/>
            <a:ext cx="640080" cy="2560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4846320" y="3547872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min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623560" y="350215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Claude Code spawns sub-agents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365760" y="4023360"/>
            <a:ext cx="841248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9" name="Shape 37"/>
          <p:cNvSpPr/>
          <p:nvPr/>
        </p:nvSpPr>
        <p:spPr>
          <a:xfrm>
            <a:off x="502920" y="4096512"/>
            <a:ext cx="384048" cy="384048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502920" y="40965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1024128" y="409651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Implications</a:t>
            </a:r>
            <a:endParaRPr lang="en-US" sz="1500" dirty="0"/>
          </a:p>
        </p:txBody>
      </p:sp>
      <p:sp>
        <p:nvSpPr>
          <p:cNvPr id="42" name="Shape 40"/>
          <p:cNvSpPr/>
          <p:nvPr/>
        </p:nvSpPr>
        <p:spPr>
          <a:xfrm>
            <a:off x="4846320" y="4142232"/>
            <a:ext cx="640080" cy="2560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4846320" y="4142232"/>
            <a:ext cx="6400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min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5623560" y="4096512"/>
            <a:ext cx="3017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lessons for agent builders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103120" y="155448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Claude Code Is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103120" y="242316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agent, not a chatbot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Core Distinction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365760" y="1005840"/>
            <a:ext cx="3840480" cy="3474720"/>
          </a:xfrm>
          <a:prstGeom prst="rect">
            <a:avLst/>
          </a:prstGeom>
          <a:solidFill>
            <a:srgbClr val="FFF1F0"/>
          </a:solidFill>
          <a:ln w="19050">
            <a:solidFill>
              <a:srgbClr val="FFBAB5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3840480" cy="73152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114300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76F5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Chatbot Approach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548640" y="1645920"/>
            <a:ext cx="347472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paste code snippets in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generates text suggestion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copy output back to editor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access to your filesystem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message is independent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 all the integration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4937760" y="1005840"/>
            <a:ext cx="3840480" cy="3474720"/>
          </a:xfrm>
          <a:prstGeom prst="rect">
            <a:avLst/>
          </a:prstGeom>
          <a:solidFill>
            <a:srgbClr val="F0FFFC"/>
          </a:solidFill>
          <a:ln w="19050">
            <a:solidFill>
              <a:srgbClr val="A7F3E8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937760" y="1005840"/>
            <a:ext cx="384048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120640" y="114300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 Code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120640" y="1645920"/>
            <a:ext cx="347472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as a process in your terminal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Directly reads &amp; writes your files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Executes shell commands, tests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Iterates on failures automatically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Maintains session context</a:t>
            </a:r>
            <a:endParaRPr lang="en-US" sz="140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describe the goal — it does the work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224528" y="2331720"/>
            <a:ext cx="685800" cy="685800"/>
          </a:xfrm>
          <a:prstGeom prst="ellipse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224528" y="2331720"/>
            <a:ext cx="685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103120" y="155448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Agent Loop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103120" y="242316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Single-threaded, iterative, tool-driven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Single-Threaded Master Loop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365760" y="1417320"/>
            <a:ext cx="1417320" cy="146304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" y="155448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65760" y="2075688"/>
            <a:ext cx="14173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Receive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1783080" y="2075688"/>
            <a:ext cx="274320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1947672" y="2029968"/>
            <a:ext cx="182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2057400" y="1417320"/>
            <a:ext cx="1417320" cy="146304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32888" y="1554480"/>
            <a:ext cx="457200" cy="4572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2057400" y="2075688"/>
            <a:ext cx="14173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&amp;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 Tool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3474720" y="2075688"/>
            <a:ext cx="274320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/>
          <p:cNvSpPr/>
          <p:nvPr/>
        </p:nvSpPr>
        <p:spPr>
          <a:xfrm>
            <a:off x="3639312" y="2029968"/>
            <a:ext cx="182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100" dirty="0"/>
          </a:p>
        </p:txBody>
      </p:sp>
      <p:sp>
        <p:nvSpPr>
          <p:cNvPr id="13" name="Shape 9"/>
          <p:cNvSpPr/>
          <p:nvPr/>
        </p:nvSpPr>
        <p:spPr>
          <a:xfrm>
            <a:off x="3749040" y="1417320"/>
            <a:ext cx="1417320" cy="146304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4528" y="1554480"/>
            <a:ext cx="457200" cy="4572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749040" y="2075688"/>
            <a:ext cx="14173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5166360" y="2075688"/>
            <a:ext cx="274320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2"/>
          <p:cNvSpPr/>
          <p:nvPr/>
        </p:nvSpPr>
        <p:spPr>
          <a:xfrm>
            <a:off x="5330952" y="2029968"/>
            <a:ext cx="182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100" dirty="0"/>
          </a:p>
        </p:txBody>
      </p:sp>
      <p:sp>
        <p:nvSpPr>
          <p:cNvPr id="18" name="Shape 13"/>
          <p:cNvSpPr/>
          <p:nvPr/>
        </p:nvSpPr>
        <p:spPr>
          <a:xfrm>
            <a:off x="5440680" y="1417320"/>
            <a:ext cx="1417320" cy="146304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16168" y="1554480"/>
            <a:ext cx="457200" cy="45720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5440680" y="2075688"/>
            <a:ext cx="14173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300" dirty="0"/>
          </a:p>
        </p:txBody>
      </p:sp>
      <p:sp>
        <p:nvSpPr>
          <p:cNvPr id="21" name="Shape 15"/>
          <p:cNvSpPr/>
          <p:nvPr/>
        </p:nvSpPr>
        <p:spPr>
          <a:xfrm>
            <a:off x="6858000" y="2075688"/>
            <a:ext cx="274320" cy="10972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6"/>
          <p:cNvSpPr/>
          <p:nvPr/>
        </p:nvSpPr>
        <p:spPr>
          <a:xfrm>
            <a:off x="7022592" y="2029968"/>
            <a:ext cx="1828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</a:t>
            </a:r>
            <a:endParaRPr lang="en-US" sz="1100" dirty="0"/>
          </a:p>
        </p:txBody>
      </p:sp>
      <p:sp>
        <p:nvSpPr>
          <p:cNvPr id="23" name="Shape 17"/>
          <p:cNvSpPr/>
          <p:nvPr/>
        </p:nvSpPr>
        <p:spPr>
          <a:xfrm>
            <a:off x="7132320" y="1417320"/>
            <a:ext cx="1417320" cy="146304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2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07808" y="1554480"/>
            <a:ext cx="457200" cy="457200"/>
          </a:xfrm>
          <a:prstGeom prst="rect">
            <a:avLst/>
          </a:prstGeom>
        </p:spPr>
      </p:pic>
      <p:sp>
        <p:nvSpPr>
          <p:cNvPr id="25" name="Text 18"/>
          <p:cNvSpPr/>
          <p:nvPr/>
        </p:nvSpPr>
        <p:spPr>
          <a:xfrm>
            <a:off x="7132320" y="2075688"/>
            <a:ext cx="14173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</a:t>
            </a:r>
            <a:endParaRPr lang="en-US" sz="1300" dirty="0"/>
          </a:p>
        </p:txBody>
      </p:sp>
      <p:sp>
        <p:nvSpPr>
          <p:cNvPr id="26" name="Shape 19"/>
          <p:cNvSpPr/>
          <p:nvPr/>
        </p:nvSpPr>
        <p:spPr>
          <a:xfrm>
            <a:off x="914400" y="3154680"/>
            <a:ext cx="6583680" cy="347472"/>
          </a:xfrm>
          <a:prstGeom prst="roundRect">
            <a:avLst>
              <a:gd name="adj" fmla="val 26316"/>
            </a:avLst>
          </a:prstGeom>
          <a:solidFill>
            <a:srgbClr val="0D1B2A">
              <a:alpha val="12000"/>
            </a:srgbClr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0"/>
          <p:cNvSpPr/>
          <p:nvPr/>
        </p:nvSpPr>
        <p:spPr>
          <a:xfrm>
            <a:off x="914400" y="3154680"/>
            <a:ext cx="6583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↺  Loop continues until task is complete or max iterations reached</a:t>
            </a:r>
            <a:endParaRPr lang="en-US" sz="1300" dirty="0"/>
          </a:p>
        </p:txBody>
      </p:sp>
      <p:sp>
        <p:nvSpPr>
          <p:cNvPr id="28" name="Shape 21"/>
          <p:cNvSpPr/>
          <p:nvPr/>
        </p:nvSpPr>
        <p:spPr>
          <a:xfrm>
            <a:off x="365760" y="3703320"/>
            <a:ext cx="8412480" cy="1234440"/>
          </a:xfrm>
          <a:prstGeom prst="rect">
            <a:avLst/>
          </a:prstGeom>
          <a:solidFill>
            <a:srgbClr val="1E2D3D"/>
          </a:solidFill>
          <a:ln w="12700">
            <a:solidFill>
              <a:srgbClr val="0891B2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9" name="Text 22"/>
          <p:cNvSpPr/>
          <p:nvPr/>
        </p:nvSpPr>
        <p:spPr>
          <a:xfrm>
            <a:off x="594360" y="3776472"/>
            <a:ext cx="7955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architectural fact:</a:t>
            </a:r>
            <a:endParaRPr lang="en-US" sz="1300" dirty="0"/>
          </a:p>
        </p:txBody>
      </p:sp>
      <p:sp>
        <p:nvSpPr>
          <p:cNvPr id="30" name="Text 23"/>
          <p:cNvSpPr/>
          <p:nvPr/>
        </p:nvSpPr>
        <p:spPr>
          <a:xfrm>
            <a:off x="594360" y="4096512"/>
            <a:ext cx="79552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Code runs one loop at a time. There is no parallelism inside a single session — tool calls are sequential. This is a deliberate safety choice: the model must observe each result before deciding the next action. Parallelism comes from spinning up independent sub-agent processes.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Inside a Tool Call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365760" y="914400"/>
            <a:ext cx="8412480" cy="3017520"/>
          </a:xfrm>
          <a:prstGeom prst="rect">
            <a:avLst/>
          </a:prstGeom>
          <a:solidFill>
            <a:srgbClr val="1E2D3D"/>
          </a:solidFill>
          <a:ln w="12700">
            <a:solidFill>
              <a:srgbClr val="2D4A6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94360" y="1005840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9BD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Model emits a tool call in its output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594360" y="126187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"tool": "Read", "input": { "file_path": "src/auth.py" } }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94360" y="1517904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94360" y="1773936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9BD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Shell process executes the tool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94360" y="2029968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A2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content = open('src/auth.py').read()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94360" y="2286000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" y="2542032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9BD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Result injected back into the context window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" y="2798064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2C39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"role": "tool", "content": "...file contents..." }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94360" y="3054096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94360" y="3310128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6B9BD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Model continues with updated context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94360" y="3566160"/>
            <a:ext cx="8046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4A2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"tool": "Edit", "input": { "file_path": "src/auth.py", ... } }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4069080"/>
            <a:ext cx="109728" cy="29260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94360" y="406908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 call = structured JSON in the completion stream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4453128"/>
            <a:ext cx="109728" cy="29260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94360" y="445312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 appended as a new message — stays in context forever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65760" y="4837176"/>
            <a:ext cx="109728" cy="292608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94360" y="483717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sees full history every turn (growing context = growing cost)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D1B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1371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2103120" y="1554480"/>
            <a:ext cx="6583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Tool Set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2103120" y="2423160"/>
            <a:ext cx="65836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tools across five categories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0D1B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Claude Code's Built-In Tools</a:t>
            </a:r>
            <a:endParaRPr lang="en-US" sz="3400" dirty="0"/>
          </a:p>
        </p:txBody>
      </p:sp>
      <p:sp>
        <p:nvSpPr>
          <p:cNvPr id="3" name="Shape 1"/>
          <p:cNvSpPr/>
          <p:nvPr/>
        </p:nvSpPr>
        <p:spPr>
          <a:xfrm>
            <a:off x="274320" y="914400"/>
            <a:ext cx="1664208" cy="50292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" y="960120"/>
            <a:ext cx="384048" cy="38404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786384" y="987552"/>
            <a:ext cx="11338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Filesystem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274320" y="1417320"/>
            <a:ext cx="1664208" cy="34290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384048" y="15087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— read file or URL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384048" y="19659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— create / overwrite file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384048" y="24231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 — targeted line-level edit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384048" y="28803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MultiEdit — multiple edits in one call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1975104" y="914400"/>
            <a:ext cx="1664208" cy="502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48256" y="960120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487168" y="987552"/>
            <a:ext cx="11338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Search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1975104" y="1417320"/>
            <a:ext cx="1664208" cy="34290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2084832" y="15087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 — find files by pattern</a:t>
            </a:r>
            <a:endParaRPr lang="en-US" sz="1200" dirty="0"/>
          </a:p>
        </p:txBody>
      </p:sp>
      <p:sp>
        <p:nvSpPr>
          <p:cNvPr id="16" name="Text 12"/>
          <p:cNvSpPr/>
          <p:nvPr/>
        </p:nvSpPr>
        <p:spPr>
          <a:xfrm>
            <a:off x="2084832" y="19659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Grep — regex search across files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2084832" y="24231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 — list directory contents</a:t>
            </a:r>
            <a:endParaRPr lang="en-US" sz="1200" dirty="0"/>
          </a:p>
        </p:txBody>
      </p:sp>
      <p:sp>
        <p:nvSpPr>
          <p:cNvPr id="18" name="Shape 14"/>
          <p:cNvSpPr/>
          <p:nvPr/>
        </p:nvSpPr>
        <p:spPr>
          <a:xfrm>
            <a:off x="3675888" y="914400"/>
            <a:ext cx="1664208" cy="502920"/>
          </a:xfrm>
          <a:prstGeom prst="rect">
            <a:avLst/>
          </a:prstGeom>
          <a:solidFill>
            <a:srgbClr val="F4A261"/>
          </a:solidFill>
          <a:ln w="12700">
            <a:solidFill>
              <a:srgbClr val="F4A2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9040" y="960120"/>
            <a:ext cx="384048" cy="38404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187952" y="987552"/>
            <a:ext cx="11338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</a:t>
            </a:r>
            <a:endParaRPr lang="en-US" sz="1300" dirty="0"/>
          </a:p>
        </p:txBody>
      </p:sp>
      <p:sp>
        <p:nvSpPr>
          <p:cNvPr id="21" name="Shape 16"/>
          <p:cNvSpPr/>
          <p:nvPr/>
        </p:nvSpPr>
        <p:spPr>
          <a:xfrm>
            <a:off x="3675888" y="1417320"/>
            <a:ext cx="1664208" cy="34290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Text 17"/>
          <p:cNvSpPr/>
          <p:nvPr/>
        </p:nvSpPr>
        <p:spPr>
          <a:xfrm>
            <a:off x="3785616" y="15087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Bash — run any shell command</a:t>
            </a:r>
            <a:endParaRPr lang="en-US" sz="1200" dirty="0"/>
          </a:p>
        </p:txBody>
      </p:sp>
      <p:sp>
        <p:nvSpPr>
          <p:cNvPr id="23" name="Text 18"/>
          <p:cNvSpPr/>
          <p:nvPr/>
        </p:nvSpPr>
        <p:spPr>
          <a:xfrm>
            <a:off x="3785616" y="19659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(tests, builds, linters, git...)</a:t>
            </a:r>
            <a:endParaRPr lang="en-US" sz="1100" dirty="0"/>
          </a:p>
        </p:txBody>
      </p:sp>
      <p:sp>
        <p:nvSpPr>
          <p:cNvPr id="24" name="Shape 19"/>
          <p:cNvSpPr/>
          <p:nvPr/>
        </p:nvSpPr>
        <p:spPr>
          <a:xfrm>
            <a:off x="5376672" y="914400"/>
            <a:ext cx="1664208" cy="502920"/>
          </a:xfrm>
          <a:prstGeom prst="rect">
            <a:avLst/>
          </a:prstGeom>
          <a:solidFill>
            <a:srgbClr val="E76F51"/>
          </a:solidFill>
          <a:ln w="12700">
            <a:solidFill>
              <a:srgbClr val="E76F5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49824" y="960120"/>
            <a:ext cx="384048" cy="384048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888736" y="987552"/>
            <a:ext cx="11338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</a:t>
            </a:r>
            <a:endParaRPr lang="en-US" sz="1300" dirty="0"/>
          </a:p>
        </p:txBody>
      </p:sp>
      <p:sp>
        <p:nvSpPr>
          <p:cNvPr id="27" name="Shape 21"/>
          <p:cNvSpPr/>
          <p:nvPr/>
        </p:nvSpPr>
        <p:spPr>
          <a:xfrm>
            <a:off x="5376672" y="1417320"/>
            <a:ext cx="1664208" cy="34290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8" name="Text 22"/>
          <p:cNvSpPr/>
          <p:nvPr/>
        </p:nvSpPr>
        <p:spPr>
          <a:xfrm>
            <a:off x="5486400" y="15087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— read/write CLAUDE.md</a:t>
            </a:r>
            <a:endParaRPr lang="en-US" sz="1200" dirty="0"/>
          </a:p>
        </p:txBody>
      </p:sp>
      <p:sp>
        <p:nvSpPr>
          <p:cNvPr id="29" name="Text 23"/>
          <p:cNvSpPr/>
          <p:nvPr/>
        </p:nvSpPr>
        <p:spPr>
          <a:xfrm>
            <a:off x="5486400" y="19659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(persistent across sessions)</a:t>
            </a:r>
            <a:endParaRPr lang="en-US" sz="1100" dirty="0"/>
          </a:p>
        </p:txBody>
      </p:sp>
      <p:sp>
        <p:nvSpPr>
          <p:cNvPr id="30" name="Shape 24"/>
          <p:cNvSpPr/>
          <p:nvPr/>
        </p:nvSpPr>
        <p:spPr>
          <a:xfrm>
            <a:off x="7077456" y="914400"/>
            <a:ext cx="1664208" cy="502920"/>
          </a:xfrm>
          <a:prstGeom prst="rect">
            <a:avLst/>
          </a:prstGeom>
          <a:solidFill>
            <a:srgbClr val="0D1B2A"/>
          </a:solidFill>
          <a:ln w="12700">
            <a:solidFill>
              <a:srgbClr val="0D1B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50608" y="960120"/>
            <a:ext cx="384048" cy="384048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7589520" y="987552"/>
            <a:ext cx="11338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Sub-Agents</a:t>
            </a:r>
            <a:endParaRPr lang="en-US" sz="1300" dirty="0"/>
          </a:p>
        </p:txBody>
      </p:sp>
      <p:sp>
        <p:nvSpPr>
          <p:cNvPr id="33" name="Shape 26"/>
          <p:cNvSpPr/>
          <p:nvPr/>
        </p:nvSpPr>
        <p:spPr>
          <a:xfrm>
            <a:off x="7077456" y="1417320"/>
            <a:ext cx="1664208" cy="3429000"/>
          </a:xfrm>
          <a:prstGeom prst="rect">
            <a:avLst/>
          </a:prstGeom>
          <a:solidFill>
            <a:srgbClr val="FFFFFF"/>
          </a:solidFill>
          <a:ln w="6350">
            <a:solidFill>
              <a:srgbClr val="CBD5E1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Text 27"/>
          <p:cNvSpPr/>
          <p:nvPr/>
        </p:nvSpPr>
        <p:spPr>
          <a:xfrm>
            <a:off x="7187184" y="15087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Task — spawn a sub-agent</a:t>
            </a:r>
            <a:endParaRPr lang="en-US" sz="1200" dirty="0"/>
          </a:p>
        </p:txBody>
      </p:sp>
      <p:sp>
        <p:nvSpPr>
          <p:cNvPr id="35" name="Text 28"/>
          <p:cNvSpPr/>
          <p:nvPr/>
        </p:nvSpPr>
        <p:spPr>
          <a:xfrm>
            <a:off x="7187184" y="1965960"/>
            <a:ext cx="1481328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independent context window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1164</Words>
  <Application>Microsoft Macintosh PowerPoint</Application>
  <PresentationFormat>On-screen Show (16:9)</PresentationFormat>
  <Paragraphs>205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Claude Code Works</dc:title>
  <dc:subject>PptxGenJS Presentation</dc:subject>
  <dc:creator>PptxGenJS</dc:creator>
  <cp:lastModifiedBy>Kautz, Henry Alexander (rmw7my)</cp:lastModifiedBy>
  <cp:revision>2</cp:revision>
  <dcterms:created xsi:type="dcterms:W3CDTF">2026-03-28T21:37:02Z</dcterms:created>
  <dcterms:modified xsi:type="dcterms:W3CDTF">2026-03-28T22:58:57Z</dcterms:modified>
</cp:coreProperties>
</file>