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3" r:id="rId19"/>
    <p:sldId id="272" r:id="rId2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00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8146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8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7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9728"/>
            <a:ext cx="2194560" cy="5029200"/>
          </a:xfrm>
          <a:prstGeom prst="rect">
            <a:avLst/>
          </a:prstGeom>
          <a:solidFill>
            <a:srgbClr val="1E2D3D"/>
          </a:solidFill>
          <a:ln w="12700">
            <a:solidFill>
              <a:srgbClr val="1E2D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1737360"/>
            <a:ext cx="1005840" cy="10058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514600" y="914400"/>
            <a:ext cx="6309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Evolutionary Code</a:t>
            </a:r>
            <a:endParaRPr lang="en-US" sz="4000" dirty="0"/>
          </a:p>
        </p:txBody>
      </p:sp>
      <p:sp>
        <p:nvSpPr>
          <p:cNvPr id="6" name="Text 3"/>
          <p:cNvSpPr/>
          <p:nvPr/>
        </p:nvSpPr>
        <p:spPr>
          <a:xfrm>
            <a:off x="2514600" y="1645920"/>
            <a:ext cx="6309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Generation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2514600" y="2423160"/>
            <a:ext cx="6309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AlphaEvolve  ·  AVO  ·  EvoSkill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2514600" y="4617720"/>
            <a:ext cx="6309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Agents Course  ·  20-Minute Lecture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AlphaEvolve's Core Limitation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365760" y="960120"/>
            <a:ext cx="8412480" cy="749808"/>
          </a:xfrm>
          <a:prstGeom prst="rect">
            <a:avLst/>
          </a:prstGeom>
          <a:solidFill>
            <a:srgbClr val="1E2D3D"/>
          </a:solidFill>
          <a:ln w="12700">
            <a:solidFill>
              <a:srgbClr val="0891B2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94360" y="1005840"/>
            <a:ext cx="7955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Despite the results — the LLM is still confined: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94360" y="1298448"/>
            <a:ext cx="7955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Vary(P_t) = </a:t>
            </a:r>
            <a:r>
              <a:rPr lang="en-US" sz="2000" b="1" dirty="0">
                <a:solidFill>
                  <a:srgbClr val="F4A26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Generate</a:t>
            </a:r>
            <a:r>
              <a:rPr lang="en-US" sz="200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2000" b="1" dirty="0">
                <a:solidFill>
                  <a:srgbClr val="0891B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Sample</a:t>
            </a:r>
            <a:r>
              <a:rPr lang="en-US" sz="200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(P_t))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365760" y="1901952"/>
            <a:ext cx="3931920" cy="2907792"/>
          </a:xfrm>
          <a:prstGeom prst="rect">
            <a:avLst/>
          </a:prstGeom>
          <a:solidFill>
            <a:srgbClr val="EDF4FB"/>
          </a:solidFill>
          <a:ln w="12700">
            <a:solidFill>
              <a:srgbClr val="0891B2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65760" y="1901952"/>
            <a:ext cx="3931920" cy="7315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02920" y="1993392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LLM does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02920" y="2395728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Sees the prompt once
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Generates a diff (SEARCH/REPLACE)
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Returns the diff
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Done.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846320" y="1901952"/>
            <a:ext cx="3931920" cy="2907792"/>
          </a:xfrm>
          <a:prstGeom prst="rect">
            <a:avLst/>
          </a:prstGeom>
          <a:solidFill>
            <a:srgbClr val="FEF9F0"/>
          </a:solidFill>
          <a:ln w="12700">
            <a:solidFill>
              <a:srgbClr val="E76F5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846320" y="1901952"/>
            <a:ext cx="3931920" cy="73152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3480" y="1993392"/>
            <a:ext cx="347472" cy="347472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5394960" y="1993392"/>
            <a:ext cx="3246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76F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LLM cannot do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4983480" y="2395728"/>
            <a:ext cx="3657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its edit before committing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the profiler &amp; diagnose a bottleneck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 documentation mid-generation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 multiple hypotheses and compare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Iterate on a failure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365760" y="4690872"/>
            <a:ext cx="8412480" cy="32004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548640" y="4690872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near-limit optimization of hand-tuned GPU kernels, single-shot generation is the bottleneck. This is exactly what AVO fixes.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463040"/>
            <a:ext cx="1280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2011680" y="1600200"/>
            <a:ext cx="6675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AVO: Agentic Variation Operators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2011680" y="2468880"/>
            <a:ext cx="6675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NVIDIA, March 2026  ·  arXiv:2603.24517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AVO: The Agent as Variation Operator</a:t>
            </a:r>
            <a:endParaRPr lang="en-US" sz="2800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914400"/>
            <a:ext cx="8412480" cy="2498507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365760" y="3566160"/>
            <a:ext cx="4069080" cy="1298448"/>
          </a:xfrm>
          <a:prstGeom prst="rect">
            <a:avLst/>
          </a:prstGeom>
          <a:solidFill>
            <a:srgbClr val="EDF4FB"/>
          </a:solidFill>
          <a:ln w="12700">
            <a:solidFill>
              <a:srgbClr val="0891B2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2"/>
          <p:cNvSpPr/>
          <p:nvPr/>
        </p:nvSpPr>
        <p:spPr>
          <a:xfrm>
            <a:off x="548640" y="3639312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AlphaEvolve / FunSearch: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548640" y="3950208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Vary(P_t) = Generate(Sample(P_t))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431596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= single-shot candidate generator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4709160" y="3566160"/>
            <a:ext cx="4069080" cy="1298448"/>
          </a:xfrm>
          <a:prstGeom prst="rect">
            <a:avLst/>
          </a:prstGeom>
          <a:solidFill>
            <a:srgbClr val="FFF8F0"/>
          </a:solidFill>
          <a:ln w="19050">
            <a:solidFill>
              <a:srgbClr val="F4A26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4892040" y="3639312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AVO: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4892040" y="3950208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Vary(P_t) = Agent(P_t, K, f)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4892040" y="431596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= full autonomous loop per variation step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the AVO Agent Can Do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457200" y="93268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Within a single variation step, the agent has: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274320" y="1371600"/>
            <a:ext cx="1664208" cy="320040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371600"/>
            <a:ext cx="1664208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968" y="1426464"/>
            <a:ext cx="402336" cy="402336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29184" y="1938528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891B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lineage P_t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365760" y="2331720"/>
            <a:ext cx="1481328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all 40 prior kernel versions, study what worked and what didn't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2048256" y="1371600"/>
            <a:ext cx="1664208" cy="320040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2048256" y="1371600"/>
            <a:ext cx="1664208" cy="50292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0904" y="1426464"/>
            <a:ext cx="402336" cy="402336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103120" y="1938528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A89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Knowledge base K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2139696" y="2331720"/>
            <a:ext cx="1481328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CUDA guides, PTX ISA docs, Blackwell architecture specs, FA4 source code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3822192" y="1371600"/>
            <a:ext cx="1664208" cy="320040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3822192" y="1371600"/>
            <a:ext cx="1664208" cy="50292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34840" y="1426464"/>
            <a:ext cx="402336" cy="402336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3877056" y="1938528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Evaluation function f</a:t>
            </a:r>
            <a:endParaRPr lang="en-US" sz="1200" dirty="0"/>
          </a:p>
        </p:txBody>
      </p:sp>
      <p:sp>
        <p:nvSpPr>
          <p:cNvPr id="18" name="Text 13"/>
          <p:cNvSpPr/>
          <p:nvPr/>
        </p:nvSpPr>
        <p:spPr>
          <a:xfrm>
            <a:off x="3913632" y="2331720"/>
            <a:ext cx="1481328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the benchmark multiple times — compile, execute, profile, measure TFLOPS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5596128" y="1371600"/>
            <a:ext cx="1664208" cy="320040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5"/>
          <p:cNvSpPr/>
          <p:nvPr/>
        </p:nvSpPr>
        <p:spPr>
          <a:xfrm>
            <a:off x="5596128" y="1371600"/>
            <a:ext cx="1664208" cy="502920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08776" y="1426464"/>
            <a:ext cx="402336" cy="402336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650992" y="1938528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E76F5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Iterative repair</a:t>
            </a:r>
            <a:endParaRPr lang="en-US" sz="1200" dirty="0"/>
          </a:p>
        </p:txBody>
      </p:sp>
      <p:sp>
        <p:nvSpPr>
          <p:cNvPr id="23" name="Text 17"/>
          <p:cNvSpPr/>
          <p:nvPr/>
        </p:nvSpPr>
        <p:spPr>
          <a:xfrm>
            <a:off x="5687568" y="2331720"/>
            <a:ext cx="1481328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Diagnose correctness failures, revise strategy, try again before committing</a:t>
            </a:r>
            <a:endParaRPr lang="en-US" sz="1100" dirty="0"/>
          </a:p>
        </p:txBody>
      </p:sp>
      <p:sp>
        <p:nvSpPr>
          <p:cNvPr id="24" name="Shape 18"/>
          <p:cNvSpPr/>
          <p:nvPr/>
        </p:nvSpPr>
        <p:spPr>
          <a:xfrm>
            <a:off x="7370064" y="1371600"/>
            <a:ext cx="1664208" cy="320040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19"/>
          <p:cNvSpPr/>
          <p:nvPr/>
        </p:nvSpPr>
        <p:spPr>
          <a:xfrm>
            <a:off x="7370064" y="1371600"/>
            <a:ext cx="1664208" cy="50292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82712" y="1426464"/>
            <a:ext cx="402336" cy="402336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7424928" y="1938528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Persistent memory</a:t>
            </a:r>
            <a:endParaRPr lang="en-US" sz="1200" dirty="0"/>
          </a:p>
        </p:txBody>
      </p:sp>
      <p:sp>
        <p:nvSpPr>
          <p:cNvPr id="28" name="Text 21"/>
          <p:cNvSpPr/>
          <p:nvPr/>
        </p:nvSpPr>
        <p:spPr>
          <a:xfrm>
            <a:off x="7461504" y="2331720"/>
            <a:ext cx="1481328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Accumulate profiling results, compiler outputs, and reasoning across iterations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AVO Results on NVIDIA Blackwell B200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320040" y="960120"/>
            <a:ext cx="1627632" cy="14173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1024128"/>
            <a:ext cx="162763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500+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65760" y="1709928"/>
            <a:ext cx="1536192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optimization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directions explored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2075688" y="960120"/>
            <a:ext cx="1627632" cy="141732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075688" y="1024128"/>
            <a:ext cx="162763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2121408" y="1709928"/>
            <a:ext cx="1536192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 versions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committed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831336" y="960120"/>
            <a:ext cx="1627632" cy="141732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831336" y="1024128"/>
            <a:ext cx="162763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+10.5%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3877056" y="1709928"/>
            <a:ext cx="1536192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 FlashAttention-4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(causal MHA)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586984" y="960120"/>
            <a:ext cx="1627632" cy="1417320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586984" y="1024128"/>
            <a:ext cx="162763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+3.5%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5632704" y="1709928"/>
            <a:ext cx="1536192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 cuDNN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(causal MHA)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7342632" y="960120"/>
            <a:ext cx="1627632" cy="141732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7342632" y="1024128"/>
            <a:ext cx="162763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 min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7388352" y="1709928"/>
            <a:ext cx="1536192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adapt MHA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GQA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57200" y="257860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representative agent-discovered optimizations: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365760" y="2944368"/>
            <a:ext cx="8412480" cy="62179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365760" y="2944368"/>
            <a:ext cx="64008" cy="62179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7498080" y="3081528"/>
            <a:ext cx="1188720" cy="2743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7498080" y="3081528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+8.1% non-causal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30352" y="2999232"/>
            <a:ext cx="6876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Branchless Accumulator Rescaling  (v19→v20)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30352" y="3273552"/>
            <a:ext cx="6876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Replaced a conditional branch in the online softmax with a branchless speculative path. Eliminated warp divergence → enabled lighter non-blocking memory fence.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65760" y="3639312"/>
            <a:ext cx="8412480" cy="62179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365760" y="3639312"/>
            <a:ext cx="64008" cy="621792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7498080" y="3776472"/>
            <a:ext cx="1188720" cy="27432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7498080" y="3776472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+1.1% non-causal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30352" y="3694176"/>
            <a:ext cx="6876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Correction/MMA Pipeline Overlap  (v29→v30)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530352" y="3968496"/>
            <a:ext cx="6876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Correction warp sat idle during second PV GEMM. Agent restructured pipeline so correction of stage 1 overlaps with stage 2 GEMM.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365760" y="4334256"/>
            <a:ext cx="8412480" cy="62179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365760" y="4334256"/>
            <a:ext cx="64008" cy="621792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7498080" y="4471416"/>
            <a:ext cx="1188720" cy="27432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7498080" y="4471416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+2.1% non-causal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30352" y="4389120"/>
            <a:ext cx="6876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Register Rebalancing Across Warp Groups  (v32→v33)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530352" y="4663440"/>
            <a:ext cx="6876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Correction warp spilled to local memory (80-register budget). Agent redistributed 8 registers from softmax group → 184/88/56 allocation.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7D3C98"/>
          </a:solidFill>
          <a:ln w="12700">
            <a:solidFill>
              <a:srgbClr val="7D3C9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463040"/>
            <a:ext cx="1280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7D3C9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2011680" y="1600200"/>
            <a:ext cx="6675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EvoSkill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2011680" y="2468880"/>
            <a:ext cx="6675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Alzubi et al. · Virginia Tech / Sentient · arXiv:2603.02766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EvoSkill: Evolve Skills, Not Code</a:t>
            </a:r>
            <a:endParaRPr lang="en-US" sz="3000" dirty="0"/>
          </a:p>
        </p:txBody>
      </p:sp>
      <p:sp>
        <p:nvSpPr>
          <p:cNvPr id="4" name="Text 1"/>
          <p:cNvSpPr/>
          <p:nvPr/>
        </p:nvSpPr>
        <p:spPr>
          <a:xfrm>
            <a:off x="2847517" y="960120"/>
            <a:ext cx="593072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collaborating agents:</a:t>
            </a:r>
            <a:endParaRPr lang="en-US" sz="1200" dirty="0"/>
          </a:p>
        </p:txBody>
      </p:sp>
      <p:sp>
        <p:nvSpPr>
          <p:cNvPr id="5" name="Shape 2"/>
          <p:cNvSpPr/>
          <p:nvPr/>
        </p:nvSpPr>
        <p:spPr>
          <a:xfrm>
            <a:off x="2847517" y="1298448"/>
            <a:ext cx="5930723" cy="5943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2920669" y="1389888"/>
            <a:ext cx="420624" cy="420624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8957" y="1408176"/>
            <a:ext cx="384048" cy="384048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3441877" y="1353312"/>
            <a:ext cx="5244923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Executor</a:t>
            </a:r>
            <a:endParaRPr lang="en-US" sz="1300" dirty="0"/>
          </a:p>
        </p:txBody>
      </p:sp>
      <p:sp>
        <p:nvSpPr>
          <p:cNvPr id="9" name="Text 5"/>
          <p:cNvSpPr/>
          <p:nvPr/>
        </p:nvSpPr>
        <p:spPr>
          <a:xfrm>
            <a:off x="3441877" y="1600200"/>
            <a:ext cx="5244923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Runs tasks with current skill set</a:t>
            </a:r>
            <a:endParaRPr lang="en-US" sz="1100" dirty="0"/>
          </a:p>
        </p:txBody>
      </p:sp>
      <p:sp>
        <p:nvSpPr>
          <p:cNvPr id="10" name="Shape 6"/>
          <p:cNvSpPr/>
          <p:nvPr/>
        </p:nvSpPr>
        <p:spPr>
          <a:xfrm>
            <a:off x="2847517" y="1965960"/>
            <a:ext cx="5930723" cy="5943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2920669" y="2057400"/>
            <a:ext cx="420624" cy="420624"/>
          </a:xfrm>
          <a:prstGeom prst="ellipse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8957" y="2075688"/>
            <a:ext cx="384048" cy="384048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3441877" y="2020824"/>
            <a:ext cx="5244923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Proposer</a:t>
            </a:r>
            <a:endParaRPr lang="en-US" sz="1300" dirty="0"/>
          </a:p>
        </p:txBody>
      </p:sp>
      <p:sp>
        <p:nvSpPr>
          <p:cNvPr id="14" name="Text 9"/>
          <p:cNvSpPr/>
          <p:nvPr/>
        </p:nvSpPr>
        <p:spPr>
          <a:xfrm>
            <a:off x="3441877" y="2267712"/>
            <a:ext cx="5244923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Analyzes failures → proposes new skill or edit</a:t>
            </a:r>
            <a:endParaRPr lang="en-US" sz="1100" dirty="0"/>
          </a:p>
        </p:txBody>
      </p:sp>
      <p:sp>
        <p:nvSpPr>
          <p:cNvPr id="15" name="Shape 10"/>
          <p:cNvSpPr/>
          <p:nvPr/>
        </p:nvSpPr>
        <p:spPr>
          <a:xfrm>
            <a:off x="2847517" y="2633472"/>
            <a:ext cx="5930723" cy="5943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1"/>
          <p:cNvSpPr/>
          <p:nvPr/>
        </p:nvSpPr>
        <p:spPr>
          <a:xfrm>
            <a:off x="2920669" y="2724912"/>
            <a:ext cx="420624" cy="420624"/>
          </a:xfrm>
          <a:prstGeom prst="ellipse">
            <a:avLst/>
          </a:prstGeom>
          <a:solidFill>
            <a:srgbClr val="7D3C98"/>
          </a:solidFill>
          <a:ln w="12700">
            <a:solidFill>
              <a:srgbClr val="7D3C9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38957" y="2743200"/>
            <a:ext cx="384048" cy="384048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3441877" y="2688336"/>
            <a:ext cx="5244923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7D3C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 Builder</a:t>
            </a:r>
            <a:endParaRPr lang="en-US" sz="1300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73544DD-C709-A412-5C19-271D964AF2D9}"/>
              </a:ext>
            </a:extLst>
          </p:cNvPr>
          <p:cNvGrpSpPr/>
          <p:nvPr/>
        </p:nvGrpSpPr>
        <p:grpSpPr>
          <a:xfrm>
            <a:off x="943303" y="3246120"/>
            <a:ext cx="5930723" cy="1773936"/>
            <a:chOff x="2847517" y="2935224"/>
            <a:chExt cx="5930723" cy="1773936"/>
          </a:xfrm>
        </p:grpSpPr>
        <p:sp>
          <p:nvSpPr>
            <p:cNvPr id="19" name="Text 13"/>
            <p:cNvSpPr/>
            <p:nvPr/>
          </p:nvSpPr>
          <p:spPr>
            <a:xfrm>
              <a:off x="3441877" y="2935224"/>
              <a:ext cx="5244923" cy="25603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1100" dirty="0">
                  <a:solidFill>
                    <a:srgbClr val="64748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Materializes proposal into SKILL.md + helper scripts</a:t>
              </a:r>
              <a:endParaRPr lang="en-US" sz="1100" dirty="0"/>
            </a:p>
          </p:txBody>
        </p:sp>
        <p:sp>
          <p:nvSpPr>
            <p:cNvPr id="20" name="Shape 14"/>
            <p:cNvSpPr/>
            <p:nvPr/>
          </p:nvSpPr>
          <p:spPr>
            <a:xfrm>
              <a:off x="2847517" y="3017520"/>
              <a:ext cx="5930723" cy="1691640"/>
            </a:xfrm>
            <a:prstGeom prst="rect">
              <a:avLst/>
            </a:prstGeom>
            <a:solidFill>
              <a:srgbClr val="1E2D3D"/>
            </a:solidFill>
            <a:ln w="12700">
              <a:solidFill>
                <a:srgbClr val="7D3C98"/>
              </a:solidFill>
              <a:prstDash val="solid"/>
            </a:ln>
            <a:effectLst>
              <a:outerShdw blurRad="76200" dist="25400" dir="8100000" algn="bl" rotWithShape="0">
                <a:srgbClr val="000000">
                  <a:alpha val="12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 15"/>
            <p:cNvSpPr/>
            <p:nvPr/>
          </p:nvSpPr>
          <p:spPr>
            <a:xfrm>
              <a:off x="2984677" y="3090672"/>
              <a:ext cx="5747843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1300" b="1" dirty="0">
                  <a:solidFill>
                    <a:srgbClr val="02C39A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Results</a:t>
              </a:r>
              <a:endParaRPr lang="en-US" sz="1300" dirty="0"/>
            </a:p>
          </p:txBody>
        </p:sp>
        <p:sp>
          <p:nvSpPr>
            <p:cNvPr id="22" name="Text 16"/>
            <p:cNvSpPr/>
            <p:nvPr/>
          </p:nvSpPr>
          <p:spPr>
            <a:xfrm>
              <a:off x="2984677" y="3410712"/>
              <a:ext cx="5747843" cy="29260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1100" b="1" dirty="0">
                  <a:solidFill>
                    <a:srgbClr val="FFFFF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OfficeQA  </a:t>
              </a:r>
              <a:r>
                <a:rPr lang="en-US" sz="1100" b="1" dirty="0">
                  <a:solidFill>
                    <a:srgbClr val="02C39A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+7.3%</a:t>
              </a:r>
              <a:r>
                <a:rPr lang="en-US" sz="1100" dirty="0">
                  <a:solidFill>
                    <a:srgbClr val="CBD5E1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 60.6% → 67.9% exact match  ·  ~12–24 training examples</a:t>
              </a:r>
              <a:endParaRPr lang="en-US" sz="1100" dirty="0"/>
            </a:p>
          </p:txBody>
        </p:sp>
        <p:sp>
          <p:nvSpPr>
            <p:cNvPr id="23" name="Text 17"/>
            <p:cNvSpPr/>
            <p:nvPr/>
          </p:nvSpPr>
          <p:spPr>
            <a:xfrm>
              <a:off x="2984677" y="3739896"/>
              <a:ext cx="5747843" cy="29260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1100" b="1" dirty="0">
                  <a:solidFill>
                    <a:srgbClr val="FFFFF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SealQA  </a:t>
              </a:r>
              <a:r>
                <a:rPr lang="en-US" sz="1100" b="1" dirty="0">
                  <a:solidFill>
                    <a:srgbClr val="02C39A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+12.1%</a:t>
              </a:r>
              <a:r>
                <a:rPr lang="en-US" sz="1100" dirty="0">
                  <a:solidFill>
                    <a:srgbClr val="CBD5E1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 26.6% → 38.7%  ·  noisy web retrieval</a:t>
              </a:r>
              <a:endParaRPr lang="en-US" sz="1100" dirty="0"/>
            </a:p>
          </p:txBody>
        </p:sp>
        <p:sp>
          <p:nvSpPr>
            <p:cNvPr id="24" name="Text 18"/>
            <p:cNvSpPr/>
            <p:nvPr/>
          </p:nvSpPr>
          <p:spPr>
            <a:xfrm>
              <a:off x="2984677" y="4069080"/>
              <a:ext cx="5747843" cy="29260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1100" b="1" dirty="0">
                  <a:solidFill>
                    <a:srgbClr val="FFFFF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BrowseComp  </a:t>
              </a:r>
              <a:r>
                <a:rPr lang="en-US" sz="1100" b="1" dirty="0">
                  <a:solidFill>
                    <a:srgbClr val="02C39A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+5.3%</a:t>
              </a:r>
              <a:r>
                <a:rPr lang="en-US" sz="1100" dirty="0">
                  <a:solidFill>
                    <a:srgbClr val="CBD5E1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 Zero-shot transfer — skill evolved on SealQA, no modification</a:t>
              </a:r>
              <a:endParaRPr lang="en-US" sz="1100" dirty="0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EC4045E-029D-6ACB-C951-3367C394A0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437" y="7024"/>
            <a:ext cx="7871382" cy="502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0449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3F8E2C8-1073-CF0B-E34C-1FCE56E042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754" y="146082"/>
            <a:ext cx="6310526" cy="4851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4440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011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Arc: How the Variation Operator Evolved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2697480" cy="2999232"/>
          </a:xfrm>
          <a:prstGeom prst="rect">
            <a:avLst/>
          </a:prstGeom>
          <a:solidFill>
            <a:srgbClr val="FFFFFF">
              <a:alpha val="7000"/>
            </a:srgbClr>
          </a:solidFill>
          <a:ln w="1905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914400"/>
            <a:ext cx="2697480" cy="59436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1005840"/>
            <a:ext cx="402336" cy="402336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1248" y="1005840"/>
            <a:ext cx="20391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AlphaEvolve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841248" y="1261872"/>
            <a:ext cx="20391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384048" y="1600200"/>
            <a:ext cx="24963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Vary: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384048" y="1828800"/>
            <a:ext cx="24963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Generate(Sample(P_t))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384048" y="2176272"/>
            <a:ext cx="2496312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generates a diff in one shot — no iteration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2971800" y="1115568"/>
            <a:ext cx="2011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1600" dirty="0"/>
          </a:p>
        </p:txBody>
      </p:sp>
      <p:sp>
        <p:nvSpPr>
          <p:cNvPr id="13" name="Shape 10"/>
          <p:cNvSpPr/>
          <p:nvPr/>
        </p:nvSpPr>
        <p:spPr>
          <a:xfrm>
            <a:off x="3172968" y="914400"/>
            <a:ext cx="2697480" cy="2999232"/>
          </a:xfrm>
          <a:prstGeom prst="rect">
            <a:avLst/>
          </a:prstGeom>
          <a:solidFill>
            <a:srgbClr val="FFFFFF">
              <a:alpha val="7000"/>
            </a:srgbClr>
          </a:solidFill>
          <a:ln w="19050">
            <a:solidFill>
              <a:srgbClr val="F4A2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3172968" y="914400"/>
            <a:ext cx="2697480" cy="59436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4408" y="1005840"/>
            <a:ext cx="402336" cy="402336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3739896" y="1005840"/>
            <a:ext cx="20391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AVO</a:t>
            </a:r>
            <a:endParaRPr lang="en-US" sz="1600" dirty="0"/>
          </a:p>
        </p:txBody>
      </p:sp>
      <p:sp>
        <p:nvSpPr>
          <p:cNvPr id="17" name="Text 13"/>
          <p:cNvSpPr/>
          <p:nvPr/>
        </p:nvSpPr>
        <p:spPr>
          <a:xfrm>
            <a:off x="3739896" y="1261872"/>
            <a:ext cx="20391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1100" dirty="0"/>
          </a:p>
        </p:txBody>
      </p:sp>
      <p:sp>
        <p:nvSpPr>
          <p:cNvPr id="18" name="Text 14"/>
          <p:cNvSpPr/>
          <p:nvPr/>
        </p:nvSpPr>
        <p:spPr>
          <a:xfrm>
            <a:off x="3282696" y="1600200"/>
            <a:ext cx="24963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Vary:</a:t>
            </a:r>
            <a:endParaRPr lang="en-US" sz="1000" dirty="0"/>
          </a:p>
        </p:txBody>
      </p:sp>
      <p:sp>
        <p:nvSpPr>
          <p:cNvPr id="19" name="Text 15"/>
          <p:cNvSpPr/>
          <p:nvPr/>
        </p:nvSpPr>
        <p:spPr>
          <a:xfrm>
            <a:off x="3282696" y="1828800"/>
            <a:ext cx="24963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Agent(P_t, K, f)</a:t>
            </a:r>
            <a:endParaRPr lang="en-US" sz="1000" dirty="0"/>
          </a:p>
        </p:txBody>
      </p:sp>
      <p:sp>
        <p:nvSpPr>
          <p:cNvPr id="20" name="Text 16"/>
          <p:cNvSpPr/>
          <p:nvPr/>
        </p:nvSpPr>
        <p:spPr>
          <a:xfrm>
            <a:off x="3282696" y="2176272"/>
            <a:ext cx="2496312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agent loop — plan, implement, test, debug, commit</a:t>
            </a:r>
            <a:endParaRPr lang="en-US" sz="1300" dirty="0"/>
          </a:p>
        </p:txBody>
      </p:sp>
      <p:sp>
        <p:nvSpPr>
          <p:cNvPr id="21" name="Text 17"/>
          <p:cNvSpPr/>
          <p:nvPr/>
        </p:nvSpPr>
        <p:spPr>
          <a:xfrm>
            <a:off x="5870448" y="1115568"/>
            <a:ext cx="2011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1600" dirty="0"/>
          </a:p>
        </p:txBody>
      </p:sp>
      <p:sp>
        <p:nvSpPr>
          <p:cNvPr id="22" name="Shape 18"/>
          <p:cNvSpPr/>
          <p:nvPr/>
        </p:nvSpPr>
        <p:spPr>
          <a:xfrm>
            <a:off x="6071616" y="914400"/>
            <a:ext cx="2697480" cy="2999232"/>
          </a:xfrm>
          <a:prstGeom prst="rect">
            <a:avLst/>
          </a:prstGeom>
          <a:solidFill>
            <a:srgbClr val="FFFFFF">
              <a:alpha val="7000"/>
            </a:srgbClr>
          </a:solidFill>
          <a:ln w="19050">
            <a:solidFill>
              <a:srgbClr val="7D3C9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19"/>
          <p:cNvSpPr/>
          <p:nvPr/>
        </p:nvSpPr>
        <p:spPr>
          <a:xfrm>
            <a:off x="6071616" y="914400"/>
            <a:ext cx="2697480" cy="594360"/>
          </a:xfrm>
          <a:prstGeom prst="rect">
            <a:avLst/>
          </a:prstGeom>
          <a:solidFill>
            <a:srgbClr val="7D3C98"/>
          </a:solidFill>
          <a:ln w="12700">
            <a:solidFill>
              <a:srgbClr val="7D3C9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3056" y="1005840"/>
            <a:ext cx="402336" cy="402336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6638544" y="1005840"/>
            <a:ext cx="20391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EvoSkill</a:t>
            </a:r>
            <a:endParaRPr lang="en-US" sz="1600" dirty="0"/>
          </a:p>
        </p:txBody>
      </p:sp>
      <p:sp>
        <p:nvSpPr>
          <p:cNvPr id="26" name="Text 21"/>
          <p:cNvSpPr/>
          <p:nvPr/>
        </p:nvSpPr>
        <p:spPr>
          <a:xfrm>
            <a:off x="6638544" y="1261872"/>
            <a:ext cx="20391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1100" dirty="0"/>
          </a:p>
        </p:txBody>
      </p:sp>
      <p:sp>
        <p:nvSpPr>
          <p:cNvPr id="27" name="Text 22"/>
          <p:cNvSpPr/>
          <p:nvPr/>
        </p:nvSpPr>
        <p:spPr>
          <a:xfrm>
            <a:off x="6181344" y="1600200"/>
            <a:ext cx="24963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7D3C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Vary:</a:t>
            </a:r>
            <a:endParaRPr lang="en-US" sz="1000" dirty="0"/>
          </a:p>
        </p:txBody>
      </p:sp>
      <p:sp>
        <p:nvSpPr>
          <p:cNvPr id="28" name="Text 23"/>
          <p:cNvSpPr/>
          <p:nvPr/>
        </p:nvSpPr>
        <p:spPr>
          <a:xfrm>
            <a:off x="6181344" y="1828800"/>
            <a:ext cx="24963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Agent(skills, failures)</a:t>
            </a:r>
            <a:endParaRPr lang="en-US" sz="1000" dirty="0"/>
          </a:p>
        </p:txBody>
      </p:sp>
      <p:sp>
        <p:nvSpPr>
          <p:cNvPr id="29" name="Text 24"/>
          <p:cNvSpPr/>
          <p:nvPr/>
        </p:nvSpPr>
        <p:spPr>
          <a:xfrm>
            <a:off x="6181344" y="2176272"/>
            <a:ext cx="2496312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agent loop, but evolving skills — not code artifacts</a:t>
            </a:r>
            <a:endParaRPr lang="en-US" sz="1300" dirty="0"/>
          </a:p>
        </p:txBody>
      </p:sp>
      <p:sp>
        <p:nvSpPr>
          <p:cNvPr id="30" name="Shape 25"/>
          <p:cNvSpPr/>
          <p:nvPr/>
        </p:nvSpPr>
        <p:spPr>
          <a:xfrm>
            <a:off x="274320" y="4187952"/>
            <a:ext cx="8595360" cy="685800"/>
          </a:xfrm>
          <a:prstGeom prst="rect">
            <a:avLst/>
          </a:prstGeom>
          <a:solidFill>
            <a:srgbClr val="02C39A">
              <a:alpha val="12000"/>
            </a:srgbClr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6"/>
          <p:cNvSpPr/>
          <p:nvPr/>
        </p:nvSpPr>
        <p:spPr>
          <a:xfrm>
            <a:off x="457200" y="4224528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Unifying insight:  the more autonomy you give the variation operator, the deeper the optimizations it can discover — at the cost of more compute per step.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Learning Goals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365760" y="1005840"/>
            <a:ext cx="8412480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73152" cy="66751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352" y="1133856"/>
            <a:ext cx="384048" cy="38404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51560" y="1097280"/>
            <a:ext cx="7589520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 evolutionary search loop and the role of the variation operator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365760" y="1755648"/>
            <a:ext cx="8412480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365760" y="1755648"/>
            <a:ext cx="73152" cy="667512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352" y="1883664"/>
            <a:ext cx="384048" cy="38404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051560" y="1847088"/>
            <a:ext cx="7589520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AlphaEvolve's architecture, achievements, and key limitation</a:t>
            </a:r>
            <a:endParaRPr lang="en-US" sz="1400" dirty="0"/>
          </a:p>
        </p:txBody>
      </p:sp>
      <p:sp>
        <p:nvSpPr>
          <p:cNvPr id="11" name="Shape 7"/>
          <p:cNvSpPr/>
          <p:nvPr/>
        </p:nvSpPr>
        <p:spPr>
          <a:xfrm>
            <a:off x="365760" y="2505456"/>
            <a:ext cx="8412480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8"/>
          <p:cNvSpPr/>
          <p:nvPr/>
        </p:nvSpPr>
        <p:spPr>
          <a:xfrm>
            <a:off x="365760" y="2505456"/>
            <a:ext cx="73152" cy="667512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352" y="2633472"/>
            <a:ext cx="384048" cy="384048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051560" y="2596896"/>
            <a:ext cx="7589520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Articulate the design shift AVO makes — agent as variation operator</a:t>
            </a:r>
            <a:endParaRPr lang="en-US" sz="1400" dirty="0"/>
          </a:p>
        </p:txBody>
      </p:sp>
      <p:sp>
        <p:nvSpPr>
          <p:cNvPr id="15" name="Shape 10"/>
          <p:cNvSpPr/>
          <p:nvPr/>
        </p:nvSpPr>
        <p:spPr>
          <a:xfrm>
            <a:off x="365760" y="3255264"/>
            <a:ext cx="8412480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1"/>
          <p:cNvSpPr/>
          <p:nvPr/>
        </p:nvSpPr>
        <p:spPr>
          <a:xfrm>
            <a:off x="365760" y="3255264"/>
            <a:ext cx="73152" cy="667512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0352" y="3383280"/>
            <a:ext cx="384048" cy="384048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051560" y="3346704"/>
            <a:ext cx="7589520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how EvoSkill evolves skills rather than code</a:t>
            </a:r>
            <a:endParaRPr lang="en-US" sz="1400" dirty="0"/>
          </a:p>
        </p:txBody>
      </p:sp>
      <p:sp>
        <p:nvSpPr>
          <p:cNvPr id="19" name="Shape 13"/>
          <p:cNvSpPr/>
          <p:nvPr/>
        </p:nvSpPr>
        <p:spPr>
          <a:xfrm>
            <a:off x="365760" y="4005072"/>
            <a:ext cx="8412480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4"/>
          <p:cNvSpPr/>
          <p:nvPr/>
        </p:nvSpPr>
        <p:spPr>
          <a:xfrm>
            <a:off x="365760" y="4005072"/>
            <a:ext cx="73152" cy="667512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0352" y="4133088"/>
            <a:ext cx="384048" cy="384048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1051560" y="4096512"/>
            <a:ext cx="7589520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all three systems back to the ReAct loop you already know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463040"/>
            <a:ext cx="1280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0891B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2011680" y="1600200"/>
            <a:ext cx="6675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Background: Evolutionary Search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2011680" y="2468880"/>
            <a:ext cx="6675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the idea comes from — and why LLMs change it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Evolutionary Search Loop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365760" y="1051560"/>
            <a:ext cx="1737360" cy="141732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552" y="1179576"/>
            <a:ext cx="457200" cy="4572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65760" y="1673352"/>
            <a:ext cx="173736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Population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P_t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365760" y="2221992"/>
            <a:ext cx="1737360" cy="2194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Scored candidates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2139696" y="1682496"/>
            <a:ext cx="182880" cy="91440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2194560" y="1627632"/>
            <a:ext cx="182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2359152" y="1051560"/>
            <a:ext cx="1737360" cy="14173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0944" y="1179576"/>
            <a:ext cx="457200" cy="4572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2359152" y="1673352"/>
            <a:ext cx="173736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Vary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P_t → x_{t+1}</a:t>
            </a:r>
            <a:endParaRPr lang="en-US" sz="1300" dirty="0"/>
          </a:p>
        </p:txBody>
      </p:sp>
      <p:sp>
        <p:nvSpPr>
          <p:cNvPr id="12" name="Text 8"/>
          <p:cNvSpPr/>
          <p:nvPr/>
        </p:nvSpPr>
        <p:spPr>
          <a:xfrm>
            <a:off x="2359152" y="2221992"/>
            <a:ext cx="1737360" cy="2194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Mutation / crossover</a:t>
            </a:r>
            <a:endParaRPr lang="en-US" sz="1100" dirty="0"/>
          </a:p>
        </p:txBody>
      </p:sp>
      <p:sp>
        <p:nvSpPr>
          <p:cNvPr id="13" name="Shape 9"/>
          <p:cNvSpPr/>
          <p:nvPr/>
        </p:nvSpPr>
        <p:spPr>
          <a:xfrm>
            <a:off x="4133088" y="1682496"/>
            <a:ext cx="182880" cy="91440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0"/>
          <p:cNvSpPr/>
          <p:nvPr/>
        </p:nvSpPr>
        <p:spPr>
          <a:xfrm>
            <a:off x="4187952" y="1627632"/>
            <a:ext cx="182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4352544" y="1051560"/>
            <a:ext cx="1737360" cy="141732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4336" y="1179576"/>
            <a:ext cx="457200" cy="4572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4352544" y="1673352"/>
            <a:ext cx="173736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Evaluate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f(x_{t+1})</a:t>
            </a:r>
            <a:endParaRPr lang="en-US" sz="1300" dirty="0"/>
          </a:p>
        </p:txBody>
      </p:sp>
      <p:sp>
        <p:nvSpPr>
          <p:cNvPr id="18" name="Text 13"/>
          <p:cNvSpPr/>
          <p:nvPr/>
        </p:nvSpPr>
        <p:spPr>
          <a:xfrm>
            <a:off x="4352544" y="2221992"/>
            <a:ext cx="1737360" cy="2194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scorer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6126480" y="1682496"/>
            <a:ext cx="182880" cy="91440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5"/>
          <p:cNvSpPr/>
          <p:nvPr/>
        </p:nvSpPr>
        <p:spPr>
          <a:xfrm>
            <a:off x="6181344" y="1627632"/>
            <a:ext cx="182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1100" dirty="0"/>
          </a:p>
        </p:txBody>
      </p:sp>
      <p:sp>
        <p:nvSpPr>
          <p:cNvPr id="21" name="Shape 16"/>
          <p:cNvSpPr/>
          <p:nvPr/>
        </p:nvSpPr>
        <p:spPr>
          <a:xfrm>
            <a:off x="6345936" y="1051560"/>
            <a:ext cx="1737360" cy="1417320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67728" y="1179576"/>
            <a:ext cx="457200" cy="45720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6345936" y="1673352"/>
            <a:ext cx="173736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Update</a:t>
            </a:r>
            <a:endParaRPr lang="en-US" sz="1300" dirty="0"/>
          </a:p>
        </p:txBody>
      </p:sp>
      <p:sp>
        <p:nvSpPr>
          <p:cNvPr id="24" name="Text 18"/>
          <p:cNvSpPr/>
          <p:nvPr/>
        </p:nvSpPr>
        <p:spPr>
          <a:xfrm>
            <a:off x="6345936" y="2221992"/>
            <a:ext cx="1737360" cy="2194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the best</a:t>
            </a:r>
            <a:endParaRPr lang="en-US" sz="1100" dirty="0"/>
          </a:p>
        </p:txBody>
      </p:sp>
      <p:sp>
        <p:nvSpPr>
          <p:cNvPr id="25" name="Shape 19"/>
          <p:cNvSpPr/>
          <p:nvPr/>
        </p:nvSpPr>
        <p:spPr>
          <a:xfrm>
            <a:off x="822960" y="2724912"/>
            <a:ext cx="7498080" cy="329184"/>
          </a:xfrm>
          <a:prstGeom prst="roundRect">
            <a:avLst>
              <a:gd name="adj" fmla="val 27778"/>
            </a:avLst>
          </a:prstGeom>
          <a:solidFill>
            <a:srgbClr val="0D1B2A">
              <a:alpha val="12000"/>
            </a:srgbClr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0"/>
          <p:cNvSpPr/>
          <p:nvPr/>
        </p:nvSpPr>
        <p:spPr>
          <a:xfrm>
            <a:off x="822960" y="2724912"/>
            <a:ext cx="74980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↺  Loop repeats: each iteration t → t+1 until budget exhausted or convergence</a:t>
            </a:r>
            <a:endParaRPr lang="en-US" sz="1300" dirty="0"/>
          </a:p>
        </p:txBody>
      </p:sp>
      <p:sp>
        <p:nvSpPr>
          <p:cNvPr id="27" name="Shape 21"/>
          <p:cNvSpPr/>
          <p:nvPr/>
        </p:nvSpPr>
        <p:spPr>
          <a:xfrm>
            <a:off x="365760" y="3218688"/>
            <a:ext cx="8412480" cy="1664208"/>
          </a:xfrm>
          <a:prstGeom prst="rect">
            <a:avLst/>
          </a:prstGeom>
          <a:solidFill>
            <a:srgbClr val="1E2D3D"/>
          </a:solidFill>
          <a:ln w="12700">
            <a:solidFill>
              <a:srgbClr val="0891B2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Text 22"/>
          <p:cNvSpPr/>
          <p:nvPr/>
        </p:nvSpPr>
        <p:spPr>
          <a:xfrm>
            <a:off x="594360" y="3310128"/>
            <a:ext cx="7955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variation operator is everything.</a:t>
            </a:r>
            <a:endParaRPr lang="en-US" sz="1400" dirty="0"/>
          </a:p>
        </p:txBody>
      </p:sp>
      <p:sp>
        <p:nvSpPr>
          <p:cNvPr id="29" name="Text 23"/>
          <p:cNvSpPr/>
          <p:nvPr/>
        </p:nvSpPr>
        <p:spPr>
          <a:xfrm>
            <a:off x="594360" y="3675888"/>
            <a:ext cx="795528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Classical EA:</a:t>
            </a: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hand-coded bit flips, crossover, grammar rules
</a:t>
            </a:r>
            <a:r>
              <a:rPr lang="en-US" sz="1300" b="1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FunSearch (2023):</a:t>
            </a: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LLM generates a new Python function — one shot per step
</a:t>
            </a:r>
            <a:r>
              <a:rPr lang="en-US" sz="13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AlphaEvolve (2025):</a:t>
            </a: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LLM generates diffs over entire codebases — still one shot per step
</a:t>
            </a:r>
            <a:r>
              <a:rPr lang="en-US" sz="1300" b="1" dirty="0">
                <a:solidFill>
                  <a:srgbClr val="E76F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 (2026):</a:t>
            </a: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Full agent loop replaces the entire Vary step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463040"/>
            <a:ext cx="1280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00A89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2011680" y="1600200"/>
            <a:ext cx="6675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AlphaEvolve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2011680" y="2468880"/>
            <a:ext cx="6675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DeepMind, 2025  ·  arXiv:2506.13131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AlphaEvolve: Architecture</a:t>
            </a:r>
            <a:endParaRPr lang="en-US" sz="3400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914400"/>
            <a:ext cx="5120640" cy="3188655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5715000" y="914400"/>
            <a:ext cx="3063240" cy="969264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2"/>
          <p:cNvSpPr/>
          <p:nvPr/>
        </p:nvSpPr>
        <p:spPr>
          <a:xfrm>
            <a:off x="5715000" y="914400"/>
            <a:ext cx="64008" cy="969264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5852160" y="969264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 database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5852160" y="1280160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MAP-Elites style archive; tracks all solutions + scores; maintains diversity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5715000" y="1947672"/>
            <a:ext cx="3063240" cy="969264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5715000" y="1947672"/>
            <a:ext cx="64008" cy="969264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5852160" y="2002536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sampler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5852160" y="2313432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Selects parent + inspiration programs; builds rich context for LLM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5715000" y="2980944"/>
            <a:ext cx="3063240" cy="969264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5715000" y="2980944"/>
            <a:ext cx="64008" cy="969264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5852160" y="3035808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LLMs ensemble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5852160" y="3346704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Flash (volume) + Pro (quality); outputs SEARCH/REPLACE diffs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5715000" y="4014216"/>
            <a:ext cx="3063240" cy="969264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5715000" y="4014216"/>
            <a:ext cx="64008" cy="969264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5852160" y="4069080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Evaluators pool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5852160" y="4379976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Runs code automatically; handles hours-long evals on GPU/TPU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AlphaEvolve Controller Loop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365760" y="914400"/>
            <a:ext cx="8412480" cy="2606040"/>
          </a:xfrm>
          <a:prstGeom prst="rect">
            <a:avLst/>
          </a:prstGeom>
          <a:solidFill>
            <a:srgbClr val="1E2D3D"/>
          </a:solidFill>
          <a:ln w="12700">
            <a:solidFill>
              <a:srgbClr val="2D4A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94360" y="987552"/>
            <a:ext cx="7955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9BD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Distributed Controller Loop — runs asynchronously at scale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94360" y="1325880"/>
            <a:ext cx="7955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parent_program, inspirations = database.sample()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94360" y="1618488"/>
            <a:ext cx="7955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prompt = prompt_sampler.build(parent_program, inspirations)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94360" y="1911096"/>
            <a:ext cx="7955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4A26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diff = llm.generate(prompt)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94360" y="2203704"/>
            <a:ext cx="7955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child_program = apply_diff(parent_program, diff)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94360" y="2496312"/>
            <a:ext cx="7955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2C3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results = evaluator.execute(child_program)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94360" y="2788920"/>
            <a:ext cx="7955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database.add(child_program, results)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3749040"/>
            <a:ext cx="2743200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65760" y="3749040"/>
            <a:ext cx="2743200" cy="64008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75488" y="384048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75488" y="416052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MAP-Elites selects parents weighted by score + diversity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246120" y="3749040"/>
            <a:ext cx="2743200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246120" y="3749040"/>
            <a:ext cx="2743200" cy="64008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355848" y="384048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355848" y="416052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outputs SEARCH/REPLACE diffs — targeted, not full rewrites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126480" y="3749040"/>
            <a:ext cx="2651760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126480" y="3749040"/>
            <a:ext cx="2651760" cy="6400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236208" y="384048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236208" y="416052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Runs automatically — can take hours on GPU/TPU clusters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AlphaEvolve vs. FunSearch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365760" y="914400"/>
            <a:ext cx="2468880" cy="438912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2331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Dimension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2926080" y="914400"/>
            <a:ext cx="2971800" cy="438912"/>
          </a:xfrm>
          <a:prstGeom prst="rect">
            <a:avLst/>
          </a:prstGeom>
          <a:solidFill>
            <a:srgbClr val="1A5276"/>
          </a:solidFill>
          <a:ln w="12700">
            <a:solidFill>
              <a:srgbClr val="1A52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017520" y="914400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FunSearch (2023)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989320" y="914400"/>
            <a:ext cx="2971800" cy="43891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080760" y="914400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AlphaEvolve (2025)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65760" y="1353312"/>
            <a:ext cx="246888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1353312"/>
            <a:ext cx="2331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Evolves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2926080" y="1353312"/>
            <a:ext cx="29718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017520" y="1353312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function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989320" y="1353312"/>
            <a:ext cx="2971800" cy="438912"/>
          </a:xfrm>
          <a:prstGeom prst="rect">
            <a:avLst/>
          </a:prstGeom>
          <a:solidFill>
            <a:srgbClr val="E8F8F5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080760" y="1353312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Entire codebase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65760" y="1810512"/>
            <a:ext cx="2468880" cy="438912"/>
          </a:xfrm>
          <a:prstGeom prst="rect">
            <a:avLst/>
          </a:prstGeom>
          <a:solidFill>
            <a:srgbClr val="EDF4FB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57200" y="1810512"/>
            <a:ext cx="2331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volume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2926080" y="1810512"/>
            <a:ext cx="2971800" cy="438912"/>
          </a:xfrm>
          <a:prstGeom prst="rect">
            <a:avLst/>
          </a:prstGeom>
          <a:solidFill>
            <a:srgbClr val="EDF4FB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017520" y="1810512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10–20 lines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989320" y="1810512"/>
            <a:ext cx="2971800" cy="438912"/>
          </a:xfrm>
          <a:prstGeom prst="rect">
            <a:avLst/>
          </a:prstGeom>
          <a:solidFill>
            <a:srgbClr val="D5F0EC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080760" y="1810512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Hundreds of lines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365760" y="2267712"/>
            <a:ext cx="246888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57200" y="2267712"/>
            <a:ext cx="2331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Language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2926080" y="2267712"/>
            <a:ext cx="29718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3017520" y="2267712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only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5989320" y="2267712"/>
            <a:ext cx="2971800" cy="438912"/>
          </a:xfrm>
          <a:prstGeom prst="rect">
            <a:avLst/>
          </a:prstGeom>
          <a:solidFill>
            <a:srgbClr val="E8F8F5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080760" y="2267712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language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365760" y="2724912"/>
            <a:ext cx="2468880" cy="438912"/>
          </a:xfrm>
          <a:prstGeom prst="rect">
            <a:avLst/>
          </a:prstGeom>
          <a:solidFill>
            <a:srgbClr val="EDF4FB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57200" y="2724912"/>
            <a:ext cx="2331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Evaluation time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2926080" y="2724912"/>
            <a:ext cx="2971800" cy="438912"/>
          </a:xfrm>
          <a:prstGeom prst="rect">
            <a:avLst/>
          </a:prstGeom>
          <a:solidFill>
            <a:srgbClr val="EDF4FB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3017520" y="2724912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≤ 20 min on 1 CPU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5989320" y="2724912"/>
            <a:ext cx="2971800" cy="438912"/>
          </a:xfrm>
          <a:prstGeom prst="rect">
            <a:avLst/>
          </a:prstGeom>
          <a:solidFill>
            <a:srgbClr val="D5F0EC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6080760" y="2724912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Hours on GPU/TPU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365760" y="3182112"/>
            <a:ext cx="246888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57200" y="3182112"/>
            <a:ext cx="2331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2926080" y="3182112"/>
            <a:ext cx="29718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3017520" y="3182112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Small, code-only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5989320" y="3182112"/>
            <a:ext cx="2971800" cy="438912"/>
          </a:xfrm>
          <a:prstGeom prst="rect">
            <a:avLst/>
          </a:prstGeom>
          <a:solidFill>
            <a:srgbClr val="E8F8F5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6080760" y="3182112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Frontier (Gemini 2.0)</a:t>
            </a:r>
            <a:endParaRPr lang="en-US" sz="1200" dirty="0"/>
          </a:p>
        </p:txBody>
      </p:sp>
      <p:sp>
        <p:nvSpPr>
          <p:cNvPr id="39" name="Shape 37"/>
          <p:cNvSpPr/>
          <p:nvPr/>
        </p:nvSpPr>
        <p:spPr>
          <a:xfrm>
            <a:off x="365760" y="3639312"/>
            <a:ext cx="2468880" cy="438912"/>
          </a:xfrm>
          <a:prstGeom prst="rect">
            <a:avLst/>
          </a:prstGeom>
          <a:solidFill>
            <a:srgbClr val="EDF4FB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457200" y="3639312"/>
            <a:ext cx="2331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2926080" y="3639312"/>
            <a:ext cx="2971800" cy="438912"/>
          </a:xfrm>
          <a:prstGeom prst="rect">
            <a:avLst/>
          </a:prstGeom>
          <a:solidFill>
            <a:srgbClr val="EDF4FB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3017520" y="3639312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 solutions only</a:t>
            </a:r>
            <a:endParaRPr lang="en-US" sz="1200" dirty="0"/>
          </a:p>
        </p:txBody>
      </p:sp>
      <p:sp>
        <p:nvSpPr>
          <p:cNvPr id="43" name="Shape 41"/>
          <p:cNvSpPr/>
          <p:nvPr/>
        </p:nvSpPr>
        <p:spPr>
          <a:xfrm>
            <a:off x="5989320" y="3639312"/>
            <a:ext cx="2971800" cy="438912"/>
          </a:xfrm>
          <a:prstGeom prst="rect">
            <a:avLst/>
          </a:prstGeom>
          <a:solidFill>
            <a:srgbClr val="D5F0EC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6080760" y="3639312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Solutions + problem desc + eval feedback</a:t>
            </a:r>
            <a:endParaRPr lang="en-US" sz="1200" dirty="0"/>
          </a:p>
        </p:txBody>
      </p:sp>
      <p:sp>
        <p:nvSpPr>
          <p:cNvPr id="45" name="Shape 43"/>
          <p:cNvSpPr/>
          <p:nvPr/>
        </p:nvSpPr>
        <p:spPr>
          <a:xfrm>
            <a:off x="365760" y="4096512"/>
            <a:ext cx="246888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457200" y="4096512"/>
            <a:ext cx="2331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Optimization target</a:t>
            </a:r>
            <a:endParaRPr lang="en-US" sz="1300" dirty="0"/>
          </a:p>
        </p:txBody>
      </p:sp>
      <p:sp>
        <p:nvSpPr>
          <p:cNvPr id="47" name="Shape 45"/>
          <p:cNvSpPr/>
          <p:nvPr/>
        </p:nvSpPr>
        <p:spPr>
          <a:xfrm>
            <a:off x="2926080" y="4096512"/>
            <a:ext cx="29718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6"/>
          <p:cNvSpPr/>
          <p:nvPr/>
        </p:nvSpPr>
        <p:spPr>
          <a:xfrm>
            <a:off x="3017520" y="4096512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metric</a:t>
            </a:r>
            <a:endParaRPr lang="en-US" sz="1200" dirty="0"/>
          </a:p>
        </p:txBody>
      </p:sp>
      <p:sp>
        <p:nvSpPr>
          <p:cNvPr id="49" name="Shape 47"/>
          <p:cNvSpPr/>
          <p:nvPr/>
        </p:nvSpPr>
        <p:spPr>
          <a:xfrm>
            <a:off x="5989320" y="4096512"/>
            <a:ext cx="2971800" cy="438912"/>
          </a:xfrm>
          <a:prstGeom prst="rect">
            <a:avLst/>
          </a:prstGeom>
          <a:solidFill>
            <a:srgbClr val="E8F8F5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6080760" y="4096512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simultaneous metrics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AlphaEvolve Achieved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365760" y="960120"/>
            <a:ext cx="4114800" cy="192024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4114800" cy="475488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005840"/>
            <a:ext cx="384048" cy="38404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32688" y="1042416"/>
            <a:ext cx="34564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Matrix Multiplication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438912" y="1490472"/>
            <a:ext cx="1188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891B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438912" y="201168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vs. Strassen's 49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1737360" y="1508760"/>
            <a:ext cx="263347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improvement over Strassen's 1969 algorithm in 56 years — for 4×4 complex matrices. SOTA improved for 14 matrix sizes total.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4663440" y="960120"/>
            <a:ext cx="4114800" cy="192024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4663440" y="960120"/>
            <a:ext cx="4114800" cy="475488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4880" y="1005840"/>
            <a:ext cx="384048" cy="38404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230368" y="1042416"/>
            <a:ext cx="34564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Gemini Kernel Engineering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4736592" y="1490472"/>
            <a:ext cx="1188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0A89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23%</a:t>
            </a:r>
            <a:endParaRPr lang="en-US" sz="2600" dirty="0"/>
          </a:p>
        </p:txBody>
      </p:sp>
      <p:sp>
        <p:nvSpPr>
          <p:cNvPr id="15" name="Text 11"/>
          <p:cNvSpPr/>
          <p:nvPr/>
        </p:nvSpPr>
        <p:spPr>
          <a:xfrm>
            <a:off x="4736592" y="201168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 speedup</a:t>
            </a:r>
            <a:endParaRPr lang="en-US" sz="900" dirty="0"/>
          </a:p>
        </p:txBody>
      </p:sp>
      <p:sp>
        <p:nvSpPr>
          <p:cNvPr id="16" name="Text 12"/>
          <p:cNvSpPr/>
          <p:nvPr/>
        </p:nvSpPr>
        <p:spPr>
          <a:xfrm>
            <a:off x="6035040" y="1508760"/>
            <a:ext cx="263347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Tiling heuristic for a key matmul kernel → 1% reduction in Gemini training time. Optimization time: months → days.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365760" y="3017520"/>
            <a:ext cx="4114800" cy="182880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4"/>
          <p:cNvSpPr/>
          <p:nvPr/>
        </p:nvSpPr>
        <p:spPr>
          <a:xfrm>
            <a:off x="365760" y="3017520"/>
            <a:ext cx="4114800" cy="475488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3063240"/>
            <a:ext cx="384048" cy="384048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932688" y="3099816"/>
            <a:ext cx="34564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 Center Scheduling</a:t>
            </a:r>
            <a:endParaRPr lang="en-US" sz="1300" dirty="0"/>
          </a:p>
        </p:txBody>
      </p:sp>
      <p:sp>
        <p:nvSpPr>
          <p:cNvPr id="21" name="Text 16"/>
          <p:cNvSpPr/>
          <p:nvPr/>
        </p:nvSpPr>
        <p:spPr>
          <a:xfrm>
            <a:off x="438912" y="3547872"/>
            <a:ext cx="1188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4A2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0.7%</a:t>
            </a:r>
            <a:endParaRPr lang="en-US" sz="2600" dirty="0"/>
          </a:p>
        </p:txBody>
      </p:sp>
      <p:sp>
        <p:nvSpPr>
          <p:cNvPr id="22" name="Text 17"/>
          <p:cNvSpPr/>
          <p:nvPr/>
        </p:nvSpPr>
        <p:spPr>
          <a:xfrm>
            <a:off x="438912" y="406908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fleet compute recovered</a:t>
            </a:r>
            <a:endParaRPr lang="en-US" sz="900" dirty="0"/>
          </a:p>
        </p:txBody>
      </p:sp>
      <p:sp>
        <p:nvSpPr>
          <p:cNvPr id="23" name="Text 18"/>
          <p:cNvSpPr/>
          <p:nvPr/>
        </p:nvSpPr>
        <p:spPr>
          <a:xfrm>
            <a:off x="1737360" y="3566160"/>
            <a:ext cx="263347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Deployed to production in Borg. Chosen over deep RL for interpretability. Recovers stranded resources continuously.</a:t>
            </a:r>
            <a:endParaRPr lang="en-US" sz="1200" dirty="0"/>
          </a:p>
        </p:txBody>
      </p:sp>
      <p:sp>
        <p:nvSpPr>
          <p:cNvPr id="24" name="Shape 19"/>
          <p:cNvSpPr/>
          <p:nvPr/>
        </p:nvSpPr>
        <p:spPr>
          <a:xfrm>
            <a:off x="4663440" y="3017520"/>
            <a:ext cx="4114800" cy="182880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0"/>
          <p:cNvSpPr/>
          <p:nvPr/>
        </p:nvSpPr>
        <p:spPr>
          <a:xfrm>
            <a:off x="4663440" y="3017520"/>
            <a:ext cx="4114800" cy="475488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54880" y="3063240"/>
            <a:ext cx="384048" cy="384048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5230368" y="3099816"/>
            <a:ext cx="34564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FlashAttention Optimization</a:t>
            </a:r>
            <a:endParaRPr lang="en-US" sz="1300" dirty="0"/>
          </a:p>
        </p:txBody>
      </p:sp>
      <p:sp>
        <p:nvSpPr>
          <p:cNvPr id="28" name="Text 22"/>
          <p:cNvSpPr/>
          <p:nvPr/>
        </p:nvSpPr>
        <p:spPr>
          <a:xfrm>
            <a:off x="4736592" y="3547872"/>
            <a:ext cx="1188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E76F5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32%</a:t>
            </a:r>
            <a:endParaRPr lang="en-US" sz="2600" dirty="0"/>
          </a:p>
        </p:txBody>
      </p:sp>
      <p:sp>
        <p:nvSpPr>
          <p:cNvPr id="29" name="Text 23"/>
          <p:cNvSpPr/>
          <p:nvPr/>
        </p:nvSpPr>
        <p:spPr>
          <a:xfrm>
            <a:off x="4736592" y="406908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 speedup</a:t>
            </a:r>
            <a:endParaRPr lang="en-US" sz="900" dirty="0"/>
          </a:p>
        </p:txBody>
      </p:sp>
      <p:sp>
        <p:nvSpPr>
          <p:cNvPr id="30" name="Text 24"/>
          <p:cNvSpPr/>
          <p:nvPr/>
        </p:nvSpPr>
        <p:spPr>
          <a:xfrm>
            <a:off x="6035040" y="3566160"/>
            <a:ext cx="263347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Applied to XLA compiler-generated IR — not intended for human editing. Also sped up pre/postprocessing by 15%.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1213</Words>
  <Application>Microsoft Macintosh PowerPoint</Application>
  <PresentationFormat>On-screen Show (16:9)</PresentationFormat>
  <Paragraphs>207</Paragraphs>
  <Slides>19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Consolas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Evolutionary Code Generation</dc:title>
  <dc:subject>PptxGenJS Presentation</dc:subject>
  <dc:creator>PptxGenJS</dc:creator>
  <cp:lastModifiedBy>Kautz, Henry Alexander (rmw7my)</cp:lastModifiedBy>
  <cp:revision>2</cp:revision>
  <dcterms:created xsi:type="dcterms:W3CDTF">2026-03-28T22:28:31Z</dcterms:created>
  <dcterms:modified xsi:type="dcterms:W3CDTF">2026-03-28T22:45:20Z</dcterms:modified>
</cp:coreProperties>
</file>