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09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E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132320" y="731520"/>
            <a:ext cx="1097280" cy="1097280"/>
          </a:xfrm>
          <a:prstGeom prst="ellipse">
            <a:avLst/>
          </a:prstGeom>
          <a:solidFill>
            <a:srgbClr val="0D9488">
              <a:alpha val="8000"/>
            </a:srgbClr>
          </a:solidFill>
          <a:ln w="1905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863840" y="1828800"/>
            <a:ext cx="640080" cy="640080"/>
          </a:xfrm>
          <a:prstGeom prst="ellipse">
            <a:avLst/>
          </a:prstGeom>
          <a:solidFill>
            <a:srgbClr val="0D9488">
              <a:alpha val="12000"/>
            </a:srgbClr>
          </a:solidFill>
          <a:ln w="1905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0" y="2194560"/>
            <a:ext cx="457200" cy="457200"/>
          </a:xfrm>
          <a:prstGeom prst="ellipse">
            <a:avLst/>
          </a:prstGeom>
          <a:solidFill>
            <a:srgbClr val="0D9488">
              <a:alpha val="6000"/>
            </a:srgbClr>
          </a:solidFill>
          <a:ln w="1905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0" y="2926080"/>
            <a:ext cx="822960" cy="822960"/>
          </a:xfrm>
          <a:prstGeom prst="ellipse">
            <a:avLst/>
          </a:prstGeom>
          <a:solidFill>
            <a:srgbClr val="0D9488">
              <a:alpha val="10000"/>
            </a:srgbClr>
          </a:solidFill>
          <a:ln w="1905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498080" y="3474720"/>
            <a:ext cx="365760" cy="365760"/>
          </a:xfrm>
          <a:prstGeom prst="ellipse">
            <a:avLst/>
          </a:prstGeom>
          <a:solidFill>
            <a:srgbClr val="0D9488">
              <a:alpha val="15000"/>
            </a:srgbClr>
          </a:solidFill>
          <a:ln w="19050">
            <a:solidFill>
              <a:srgbClr val="0D948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914400"/>
            <a:ext cx="6400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Agentic AI</a:t>
            </a:r>
            <a:endParaRPr lang="en-US" sz="4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Science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731520" y="32004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Agent Loops to Autonomous Discovery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0" y="4434840"/>
            <a:ext cx="9144000" cy="713232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31520" y="448056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Course  |  Spring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Protein Engineering: Autonomous DBTL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– Build – Test – Learn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00584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05840"/>
            <a:ext cx="2606040" cy="54864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3444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11887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AlphaFold 3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188720" y="150876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DeepMind, 2024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731520" y="1874520"/>
            <a:ext cx="2240280" cy="32004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731520" y="187452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(not agent)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31520" y="237744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Predicts structures of entire biomolecular complexes — proteins with DNA, RNA, small molecules, ions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731520" y="338328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All-atom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2103120" y="33832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complexes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3429000" y="100584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3429000" y="1005840"/>
            <a:ext cx="260604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1880" y="1234440"/>
            <a:ext cx="365760" cy="36576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069080" y="11887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Boltz-2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4069080" y="150876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+ Recursion, 2025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3611880" y="1874520"/>
            <a:ext cx="2240280" cy="32004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3611880" y="187452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(open-source)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3611880" y="237744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Jointly predicts structure + binding affinity. Approaches FEP accuracy at 1,000× the speed</a:t>
            </a:r>
            <a:endParaRPr lang="en-US" sz="1150" dirty="0"/>
          </a:p>
        </p:txBody>
      </p:sp>
      <p:sp>
        <p:nvSpPr>
          <p:cNvPr id="23" name="Text 19"/>
          <p:cNvSpPr/>
          <p:nvPr/>
        </p:nvSpPr>
        <p:spPr>
          <a:xfrm>
            <a:off x="3611880" y="338328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1,000×</a:t>
            </a:r>
            <a:endParaRPr lang="en-US" sz="2000" dirty="0"/>
          </a:p>
        </p:txBody>
      </p:sp>
      <p:sp>
        <p:nvSpPr>
          <p:cNvPr id="24" name="Text 20"/>
          <p:cNvSpPr/>
          <p:nvPr/>
        </p:nvSpPr>
        <p:spPr>
          <a:xfrm>
            <a:off x="4983480" y="33832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than FEP</a:t>
            </a:r>
            <a:endParaRPr lang="en-US" sz="1100" dirty="0"/>
          </a:p>
        </p:txBody>
      </p:sp>
      <p:sp>
        <p:nvSpPr>
          <p:cNvPr id="25" name="Shape 21"/>
          <p:cNvSpPr/>
          <p:nvPr/>
        </p:nvSpPr>
        <p:spPr>
          <a:xfrm>
            <a:off x="6309360" y="1005840"/>
            <a:ext cx="26060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2"/>
          <p:cNvSpPr/>
          <p:nvPr/>
        </p:nvSpPr>
        <p:spPr>
          <a:xfrm>
            <a:off x="6309360" y="1005840"/>
            <a:ext cx="260604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2240" y="1234440"/>
            <a:ext cx="365760" cy="365760"/>
          </a:xfrm>
          <a:prstGeom prst="rect">
            <a:avLst/>
          </a:prstGeom>
        </p:spPr>
      </p:pic>
      <p:sp>
        <p:nvSpPr>
          <p:cNvPr id="28" name="Text 23"/>
          <p:cNvSpPr/>
          <p:nvPr/>
        </p:nvSpPr>
        <p:spPr>
          <a:xfrm>
            <a:off x="6949440" y="1188720"/>
            <a:ext cx="1783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ProteinMCP</a:t>
            </a:r>
            <a:endParaRPr lang="en-US" sz="1600" dirty="0"/>
          </a:p>
        </p:txBody>
      </p:sp>
      <p:sp>
        <p:nvSpPr>
          <p:cNvPr id="29" name="Text 24"/>
          <p:cNvSpPr/>
          <p:nvPr/>
        </p:nvSpPr>
        <p:spPr>
          <a:xfrm>
            <a:off x="6949440" y="1508760"/>
            <a:ext cx="1783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bioRxiv, March 2026</a:t>
            </a:r>
            <a:endParaRPr lang="en-US" sz="1000" dirty="0"/>
          </a:p>
        </p:txBody>
      </p:sp>
      <p:sp>
        <p:nvSpPr>
          <p:cNvPr id="30" name="Shape 25"/>
          <p:cNvSpPr/>
          <p:nvPr/>
        </p:nvSpPr>
        <p:spPr>
          <a:xfrm>
            <a:off x="6492240" y="1874520"/>
            <a:ext cx="2240280" cy="320040"/>
          </a:xfrm>
          <a:prstGeom prst="rect">
            <a:avLst/>
          </a:prstGeom>
          <a:solidFill>
            <a:srgbClr val="FEF3C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6492240" y="187452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(uses MCP!)</a:t>
            </a:r>
            <a:endParaRPr lang="en-US" sz="1100" dirty="0"/>
          </a:p>
        </p:txBody>
      </p:sp>
      <p:sp>
        <p:nvSpPr>
          <p:cNvPr id="32" name="Text 27"/>
          <p:cNvSpPr/>
          <p:nvPr/>
        </p:nvSpPr>
        <p:spPr>
          <a:xfrm>
            <a:off x="6492240" y="237744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 bioinformatics tools unified under one LLM orchestrator via MCP protocol</a:t>
            </a:r>
            <a:endParaRPr lang="en-US" sz="1150" dirty="0"/>
          </a:p>
        </p:txBody>
      </p:sp>
      <p:sp>
        <p:nvSpPr>
          <p:cNvPr id="33" name="Text 28"/>
          <p:cNvSpPr/>
          <p:nvPr/>
        </p:nvSpPr>
        <p:spPr>
          <a:xfrm>
            <a:off x="6492240" y="338328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 tools</a:t>
            </a:r>
            <a:endParaRPr lang="en-US" sz="2000" dirty="0"/>
          </a:p>
        </p:txBody>
      </p:sp>
      <p:sp>
        <p:nvSpPr>
          <p:cNvPr id="34" name="Text 29"/>
          <p:cNvSpPr/>
          <p:nvPr/>
        </p:nvSpPr>
        <p:spPr>
          <a:xfrm>
            <a:off x="7863840" y="33832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MCP</a:t>
            </a:r>
            <a:endParaRPr lang="en-US" sz="1100" dirty="0"/>
          </a:p>
        </p:txBody>
      </p:sp>
      <p:sp>
        <p:nvSpPr>
          <p:cNvPr id="35" name="Shape 30"/>
          <p:cNvSpPr/>
          <p:nvPr/>
        </p:nvSpPr>
        <p:spPr>
          <a:xfrm>
            <a:off x="548640" y="4434840"/>
            <a:ext cx="8046720" cy="50292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1"/>
          <p:cNvSpPr/>
          <p:nvPr/>
        </p:nvSpPr>
        <p:spPr>
          <a:xfrm>
            <a:off x="548640" y="4434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Pattern: LLM planning agent orchestrates domain tools + increasingly, robotic lab automation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Materials Discovery: The A-Lab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Szymanski et al., Berkeley Lab  ·  Nature 2023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1143000"/>
            <a:ext cx="256032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143000"/>
            <a:ext cx="256032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2344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17days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85800" y="1737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autonomous operation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383280" y="1143000"/>
            <a:ext cx="256032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383280" y="1143000"/>
            <a:ext cx="256032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20440" y="12344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355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520440" y="1737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experiments executed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217920" y="1143000"/>
            <a:ext cx="256032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217920" y="1143000"/>
            <a:ext cx="256032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355080" y="12344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41/58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355080" y="1737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compounds synthesized (71%)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2377440"/>
            <a:ext cx="457200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48640" y="2377440"/>
            <a:ext cx="54864" cy="20116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77240" y="24231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Full Agent Loop with Physical Actions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28346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 about which compounds to attempt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77240" y="313639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synthesis conditions (ML + literature)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343814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robotic equipment to execute synthesis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77240" y="3739896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Characterize products via X-ray diffraction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77240" y="404164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results, adjust strategy, repeat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394960" y="2377440"/>
            <a:ext cx="3200400" cy="20116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5394960" y="2377440"/>
            <a:ext cx="54864" cy="20116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623560" y="24231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Scaling Up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623560" y="2834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Radical AI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623560" y="31089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Founded by A-Lab PI Gerbrand Ceder. Self-driving labs producing 25+ alloys/day.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623560" y="3657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FORUM-AI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623560" y="3931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Berkeley Lab: first full-stack agentic AI for materials — literature + simulation + robotics.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HEPTAPOD: Architecture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Menzo et al., Fermilab  ·  Dec 2025  ·  arXiv:2512.15867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4206240"/>
            <a:ext cx="8046720" cy="77724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4315968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4224528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5EEA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Orchestral AI Engine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280160" y="455371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orchestral-ai.com  ·  arXiv:2601.02577</a:t>
            </a:r>
            <a:endParaRPr lang="en-US" sz="950" dirty="0"/>
          </a:p>
        </p:txBody>
      </p:sp>
      <p:sp>
        <p:nvSpPr>
          <p:cNvPr id="9" name="Text 6"/>
          <p:cNvSpPr/>
          <p:nvPr/>
        </p:nvSpPr>
        <p:spPr>
          <a:xfrm>
            <a:off x="4846320" y="425196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 tool-schema from type hints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4846320" y="44622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integration  ·  Workspace sandboxing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4846320" y="467258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approval workflows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548640" y="1097280"/>
            <a:ext cx="1874520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548640" y="1097280"/>
            <a:ext cx="187452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1211580" y="1325880"/>
            <a:ext cx="548640" cy="54864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2164" y="1426464"/>
            <a:ext cx="347472" cy="34747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658368" y="2011680"/>
            <a:ext cx="16550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Schema-Validated</a:t>
            </a:r>
            <a:endParaRPr lang="en-US" sz="12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Tool Registry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658368" y="2743200"/>
            <a:ext cx="165506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HEP tool registered with typed schemas; tool calls validated before execution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1485900" y="3977640"/>
            <a:ext cx="0" cy="228600"/>
          </a:xfrm>
          <a:prstGeom prst="line">
            <a:avLst/>
          </a:prstGeom>
          <a:noFill/>
          <a:ln w="19050">
            <a:solidFill>
              <a:srgbClr val="0D948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2606040" y="1097280"/>
            <a:ext cx="1874520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2606040" y="1097280"/>
            <a:ext cx="1874520" cy="54864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3268980" y="1325880"/>
            <a:ext cx="548640" cy="54864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9564" y="1426464"/>
            <a:ext cx="347472" cy="34747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2715768" y="2011680"/>
            <a:ext cx="16550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Run-Card</a:t>
            </a:r>
            <a:endParaRPr lang="en-US" sz="12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Configuration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2715768" y="2743200"/>
            <a:ext cx="165506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Versioned, machine-readable parameter files ensure full reproducibility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3543300" y="3977640"/>
            <a:ext cx="0" cy="228600"/>
          </a:xfrm>
          <a:prstGeom prst="line">
            <a:avLst/>
          </a:prstGeom>
          <a:noFill/>
          <a:ln w="19050">
            <a:solidFill>
              <a:srgbClr val="0D948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4663440" y="1097280"/>
            <a:ext cx="1874520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4663440" y="1097280"/>
            <a:ext cx="187452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5326380" y="1325880"/>
            <a:ext cx="548640" cy="54864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6964" y="1426464"/>
            <a:ext cx="347472" cy="347472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4773168" y="2011680"/>
            <a:ext cx="16550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Structured Event</a:t>
            </a:r>
            <a:endParaRPr lang="en-US" sz="12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Format (evtjsonl)</a:t>
            </a:r>
            <a:endParaRPr lang="en-US" sz="1200" dirty="0"/>
          </a:p>
        </p:txBody>
      </p:sp>
      <p:sp>
        <p:nvSpPr>
          <p:cNvPr id="31" name="Text 25"/>
          <p:cNvSpPr/>
          <p:nvPr/>
        </p:nvSpPr>
        <p:spPr>
          <a:xfrm>
            <a:off x="4773168" y="2743200"/>
            <a:ext cx="165506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Line-delimited JSON for intermediate data; inspectable at every pipeline stage</a:t>
            </a:r>
            <a:endParaRPr lang="en-US" sz="1000" dirty="0"/>
          </a:p>
        </p:txBody>
      </p:sp>
      <p:sp>
        <p:nvSpPr>
          <p:cNvPr id="32" name="Shape 26"/>
          <p:cNvSpPr/>
          <p:nvPr/>
        </p:nvSpPr>
        <p:spPr>
          <a:xfrm>
            <a:off x="5600700" y="3977640"/>
            <a:ext cx="0" cy="228600"/>
          </a:xfrm>
          <a:prstGeom prst="line">
            <a:avLst/>
          </a:prstGeom>
          <a:noFill/>
          <a:ln w="19050">
            <a:solidFill>
              <a:srgbClr val="0D948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7"/>
          <p:cNvSpPr/>
          <p:nvPr/>
        </p:nvSpPr>
        <p:spPr>
          <a:xfrm>
            <a:off x="6720840" y="1097280"/>
            <a:ext cx="1874520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28"/>
          <p:cNvSpPr/>
          <p:nvPr/>
        </p:nvSpPr>
        <p:spPr>
          <a:xfrm>
            <a:off x="6720840" y="1097280"/>
            <a:ext cx="187452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29"/>
          <p:cNvSpPr/>
          <p:nvPr/>
        </p:nvSpPr>
        <p:spPr>
          <a:xfrm>
            <a:off x="7383780" y="1325880"/>
            <a:ext cx="548640" cy="54864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4364" y="1426464"/>
            <a:ext cx="347472" cy="347472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6830568" y="2011680"/>
            <a:ext cx="16550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</a:t>
            </a:r>
            <a:endParaRPr lang="en-US" sz="12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Checkpoints</a:t>
            </a:r>
            <a:endParaRPr lang="en-US" sz="1200" dirty="0"/>
          </a:p>
        </p:txBody>
      </p:sp>
      <p:sp>
        <p:nvSpPr>
          <p:cNvPr id="38" name="Text 31"/>
          <p:cNvSpPr/>
          <p:nvPr/>
        </p:nvSpPr>
        <p:spPr>
          <a:xfrm>
            <a:off x="6830568" y="2743200"/>
            <a:ext cx="165506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Enforced human-in-the-loop approval at critical decision points</a:t>
            </a:r>
            <a:endParaRPr lang="en-US" sz="1000" dirty="0"/>
          </a:p>
        </p:txBody>
      </p:sp>
      <p:sp>
        <p:nvSpPr>
          <p:cNvPr id="39" name="Shape 32"/>
          <p:cNvSpPr/>
          <p:nvPr/>
        </p:nvSpPr>
        <p:spPr>
          <a:xfrm>
            <a:off x="7658100" y="3977640"/>
            <a:ext cx="0" cy="228600"/>
          </a:xfrm>
          <a:prstGeom prst="line">
            <a:avLst/>
          </a:prstGeom>
          <a:noFill/>
          <a:ln w="19050">
            <a:solidFill>
              <a:srgbClr val="0D948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HEPTAPOD in Action: BSM Signal Validation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Beyond the Standard Model Monte Carlo workflow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1554480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1143000"/>
            <a:ext cx="1554480" cy="5029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1216152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71600" y="114300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11480" y="178308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Generation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11480" y="2423160"/>
            <a:ext cx="1371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Symbolic BSM model definition via FeynRules / UFO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1874520" y="201168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2" name="Shape 9"/>
          <p:cNvSpPr/>
          <p:nvPr/>
        </p:nvSpPr>
        <p:spPr>
          <a:xfrm>
            <a:off x="2057400" y="1143000"/>
            <a:ext cx="1554480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2057400" y="1143000"/>
            <a:ext cx="1554480" cy="50292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7128" y="1216152"/>
            <a:ext cx="320040" cy="3200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108960" y="114300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6" name="Text 12"/>
          <p:cNvSpPr/>
          <p:nvPr/>
        </p:nvSpPr>
        <p:spPr>
          <a:xfrm>
            <a:off x="2148840" y="178308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Simulation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2148840" y="2423160"/>
            <a:ext cx="1371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Monte Carlo event generation with MadGraph5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3611880" y="201168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9" name="Shape 15"/>
          <p:cNvSpPr/>
          <p:nvPr/>
        </p:nvSpPr>
        <p:spPr>
          <a:xfrm>
            <a:off x="3794760" y="1143000"/>
            <a:ext cx="1554480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3794760" y="1143000"/>
            <a:ext cx="1554480" cy="5029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4488" y="1216152"/>
            <a:ext cx="320040" cy="32004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4846320" y="114300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3" name="Text 18"/>
          <p:cNvSpPr/>
          <p:nvPr/>
        </p:nvSpPr>
        <p:spPr>
          <a:xfrm>
            <a:off x="3886200" y="178308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Parton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Shower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3886200" y="2423160"/>
            <a:ext cx="1371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Hadronization and fragmentation via Pythia 8</a:t>
            </a:r>
            <a:endParaRPr lang="en-US" sz="1000" dirty="0"/>
          </a:p>
        </p:txBody>
      </p:sp>
      <p:sp>
        <p:nvSpPr>
          <p:cNvPr id="25" name="Text 20"/>
          <p:cNvSpPr/>
          <p:nvPr/>
        </p:nvSpPr>
        <p:spPr>
          <a:xfrm>
            <a:off x="5349240" y="201168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6" name="Shape 21"/>
          <p:cNvSpPr/>
          <p:nvPr/>
        </p:nvSpPr>
        <p:spPr>
          <a:xfrm>
            <a:off x="5532120" y="1143000"/>
            <a:ext cx="1554480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5532120" y="1143000"/>
            <a:ext cx="1554480" cy="50292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41848" y="1216152"/>
            <a:ext cx="320040" cy="32004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583680" y="114300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30" name="Text 24"/>
          <p:cNvSpPr/>
          <p:nvPr/>
        </p:nvSpPr>
        <p:spPr>
          <a:xfrm>
            <a:off x="5623560" y="178308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Jet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Clustering</a:t>
            </a:r>
            <a:endParaRPr lang="en-US" sz="1200" dirty="0"/>
          </a:p>
        </p:txBody>
      </p:sp>
      <p:sp>
        <p:nvSpPr>
          <p:cNvPr id="31" name="Text 25"/>
          <p:cNvSpPr/>
          <p:nvPr/>
        </p:nvSpPr>
        <p:spPr>
          <a:xfrm>
            <a:off x="5623560" y="2423160"/>
            <a:ext cx="1371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Reconstruct physics objects with FastJet anti-kT</a:t>
            </a:r>
            <a:endParaRPr lang="en-US" sz="1000" dirty="0"/>
          </a:p>
        </p:txBody>
      </p:sp>
      <p:sp>
        <p:nvSpPr>
          <p:cNvPr id="32" name="Text 26"/>
          <p:cNvSpPr/>
          <p:nvPr/>
        </p:nvSpPr>
        <p:spPr>
          <a:xfrm>
            <a:off x="7086600" y="201168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33" name="Shape 27"/>
          <p:cNvSpPr/>
          <p:nvPr/>
        </p:nvSpPr>
        <p:spPr>
          <a:xfrm>
            <a:off x="7269480" y="1143000"/>
            <a:ext cx="1554480" cy="2514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28"/>
          <p:cNvSpPr/>
          <p:nvPr/>
        </p:nvSpPr>
        <p:spPr>
          <a:xfrm>
            <a:off x="7269480" y="1143000"/>
            <a:ext cx="1554480" cy="5029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9208" y="1216152"/>
            <a:ext cx="320040" cy="320040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8321040" y="1143000"/>
            <a:ext cx="411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37" name="Text 30"/>
          <p:cNvSpPr/>
          <p:nvPr/>
        </p:nvSpPr>
        <p:spPr>
          <a:xfrm>
            <a:off x="7360920" y="178308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Kinematic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Analysis</a:t>
            </a:r>
            <a:endParaRPr lang="en-US" sz="1200" dirty="0"/>
          </a:p>
        </p:txBody>
      </p:sp>
      <p:sp>
        <p:nvSpPr>
          <p:cNvPr id="38" name="Text 31"/>
          <p:cNvSpPr/>
          <p:nvPr/>
        </p:nvSpPr>
        <p:spPr>
          <a:xfrm>
            <a:off x="7360920" y="2423160"/>
            <a:ext cx="1371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signal against SM background predictions</a:t>
            </a:r>
            <a:endParaRPr lang="en-US" sz="1000" dirty="0"/>
          </a:p>
        </p:txBody>
      </p:sp>
      <p:sp>
        <p:nvSpPr>
          <p:cNvPr id="39" name="Shape 32"/>
          <p:cNvSpPr/>
          <p:nvPr/>
        </p:nvSpPr>
        <p:spPr>
          <a:xfrm>
            <a:off x="548640" y="3931920"/>
            <a:ext cx="8046720" cy="9144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3"/>
          <p:cNvSpPr/>
          <p:nvPr/>
        </p:nvSpPr>
        <p:spPr>
          <a:xfrm>
            <a:off x="548640" y="393192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4"/>
          <p:cNvSpPr/>
          <p:nvPr/>
        </p:nvSpPr>
        <p:spPr>
          <a:xfrm>
            <a:off x="822960" y="395935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Design Choice</a:t>
            </a:r>
            <a:endParaRPr lang="en-US" sz="1300" dirty="0"/>
          </a:p>
        </p:txBody>
      </p:sp>
      <p:sp>
        <p:nvSpPr>
          <p:cNvPr id="42" name="Text 35"/>
          <p:cNvSpPr/>
          <p:nvPr/>
        </p:nvSpPr>
        <p:spPr>
          <a:xfrm>
            <a:off x="822960" y="4279392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step is schema-validated and checkpointed. The agent cannot skip ahead or improvise — reproducibility is enforced by architecture, not convention. Run cards capture all parameters so any result can be exactly reproduced.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Self-Driving Lab Pattern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 across every physical science domain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384048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188720"/>
            <a:ext cx="54864" cy="13258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77240" y="1463040"/>
            <a:ext cx="594360" cy="59436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12" y="1581912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54480" y="13258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Planning Agent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554480" y="16916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Reasons about what experiment to run next, informed by prior results and literature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754880" y="1188720"/>
            <a:ext cx="384048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754880" y="1188720"/>
            <a:ext cx="54864" cy="132588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983480" y="1463040"/>
            <a:ext cx="594360" cy="59436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2352" y="1581912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760720" y="13258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Execution Layer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5760720" y="16916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Robotic equipment or simulation infrastructure controlled via tool calls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548640" y="2788920"/>
            <a:ext cx="384048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548640" y="2788920"/>
            <a:ext cx="54864" cy="13258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777240" y="306324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112" y="3182112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554480" y="2926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Analysis Agent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1554480" y="32918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raw experimental data into structured results for the next cycle</a:t>
            </a:r>
            <a:endParaRPr lang="en-US" sz="1150" dirty="0"/>
          </a:p>
        </p:txBody>
      </p:sp>
      <p:sp>
        <p:nvSpPr>
          <p:cNvPr id="23" name="Shape 18"/>
          <p:cNvSpPr/>
          <p:nvPr/>
        </p:nvSpPr>
        <p:spPr>
          <a:xfrm>
            <a:off x="4754880" y="2788920"/>
            <a:ext cx="3840480" cy="13258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4754880" y="2788920"/>
            <a:ext cx="54864" cy="132588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4983480" y="3063240"/>
            <a:ext cx="594360" cy="59436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2352" y="3182112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760720" y="292608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Knowledge Base</a:t>
            </a:r>
            <a:endParaRPr lang="en-US" sz="1500" dirty="0"/>
          </a:p>
        </p:txBody>
      </p:sp>
      <p:sp>
        <p:nvSpPr>
          <p:cNvPr id="28" name="Text 22"/>
          <p:cNvSpPr/>
          <p:nvPr/>
        </p:nvSpPr>
        <p:spPr>
          <a:xfrm>
            <a:off x="5760720" y="329184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literature (Semantic Scholar / OpenScholar) + lab's own experimental history via RAG</a:t>
            </a:r>
            <a:endParaRPr lang="en-US" sz="1150" dirty="0"/>
          </a:p>
        </p:txBody>
      </p:sp>
      <p:sp>
        <p:nvSpPr>
          <p:cNvPr id="29" name="Shape 23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architecture you built all semester — applied to science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1371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Case Study: Autonomous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High-Energy Physics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31520" y="315468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Moreno et al., MIT / CERN  ·  March 2026  ·  arXiv:2603.20179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3794760"/>
            <a:ext cx="7680960" cy="731520"/>
          </a:xfrm>
          <a:prstGeom prst="rect">
            <a:avLst/>
          </a:prstGeom>
          <a:solidFill>
            <a:srgbClr val="141E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3794760"/>
            <a:ext cx="54864" cy="7315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05840" y="3794760"/>
            <a:ext cx="7132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JFC </a:t>
            </a: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(Just Furnish Context): given data, literature, and execution tools, a capable agent can autonomously plan and execute a credible physics analysis.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JFC: The Analysis Pipeline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51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0058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 Selection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188720" y="128016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collision events by physics criteria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777240" y="1508760"/>
            <a:ext cx="0" cy="18288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48640" y="1737360"/>
            <a:ext cx="457200" cy="45720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1737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88720" y="1691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 Estimation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88720" y="196596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 non-signal process contributions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77240" y="2194560"/>
            <a:ext cx="0" cy="18288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48640" y="242316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23774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Uncertainty Quantification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188720" y="265176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 systematic + statistical uncertainties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777240" y="2880360"/>
            <a:ext cx="0" cy="18288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48640" y="3108960"/>
            <a:ext cx="457200" cy="45720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8640" y="3108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188720" y="30632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Statistical Inference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188720" y="333756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physics parameters, evaluate significance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777240" y="3566160"/>
            <a:ext cx="0" cy="18288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48640" y="379476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48640" y="3794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188720" y="37490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Paper Drafting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188720" y="402336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up the analysis as a publication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389120" y="1005840"/>
            <a:ext cx="4206240" cy="36118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389120" y="1005840"/>
            <a:ext cx="4206240" cy="4572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389120" y="100584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Experiments: Real Open Data</a:t>
            </a:r>
            <a:endParaRPr lang="en-US" sz="1500" dirty="0"/>
          </a:p>
        </p:txBody>
      </p:sp>
      <p:sp>
        <p:nvSpPr>
          <p:cNvPr id="31" name="Shape 29"/>
          <p:cNvSpPr/>
          <p:nvPr/>
        </p:nvSpPr>
        <p:spPr>
          <a:xfrm>
            <a:off x="4663440" y="1691640"/>
            <a:ext cx="3657600" cy="73152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663440" y="1691640"/>
            <a:ext cx="54864" cy="7315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892040" y="17373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ALEPH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6309360" y="17373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LEP collider, CERN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892040" y="207568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Electroweak measurements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663440" y="2651760"/>
            <a:ext cx="3657600" cy="73152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4663440" y="2651760"/>
            <a:ext cx="54864" cy="7315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892040" y="2697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DELPHI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6309360" y="26974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LEP collider, CERN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4892040" y="303580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QCD measurements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663440" y="3611880"/>
            <a:ext cx="3657600" cy="73152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663440" y="3611880"/>
            <a:ext cx="54864" cy="7315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892040" y="365760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CMS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6309360" y="36576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LHC, CERN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892040" y="39959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Higgs boson measurements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4663440" y="41605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on: </a:t>
            </a: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+ Literature RAG + Multi-agent review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Philosophies: HEPTAPOD vs. JFC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3840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960120"/>
            <a:ext cx="3840480" cy="50292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96012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HEPTAPOD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3108960" y="1005840"/>
            <a:ext cx="1097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155448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Menzo et al., Fermilab  ·  Dec 2025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77240" y="1755648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Orchestral AI (orchestral-ai.com)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2103120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Schema-validated tool registries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77240" y="2450592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Run-card-driven configuration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77240" y="2798064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event format (evtjsonl)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777240" y="3145536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 human checkpoints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777240" y="3493008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BSM Monte Carlo validation demo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754880" y="960120"/>
            <a:ext cx="3840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754880" y="960120"/>
            <a:ext cx="3840480" cy="5029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37760" y="960120"/>
            <a:ext cx="1371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JFC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7315200" y="1005840"/>
            <a:ext cx="1097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983480" y="1554480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Moreno et al., MIT/CERN  ·  Mar 2026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983480" y="1755648"/>
            <a:ext cx="3383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Claude Code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983480" y="2103120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context, let agent plan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983480" y="2450592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experiment-specific scaffolding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983480" y="2798064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 RAG for guidance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983480" y="3145536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review protocol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4983480" y="3493008"/>
            <a:ext cx="3383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analyses on 3 experiments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114800" y="233172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114800" y="233172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48640" y="4434840"/>
            <a:ext cx="8046720" cy="54864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48640" y="443484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Structured: </a:t>
            </a: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reproducibility &amp; safety    |    </a:t>
            </a:r>
            <a:r>
              <a:rPr lang="en-US" sz="12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Minimal: </a:t>
            </a: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generality, unconventional strategies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JFC Maps to What You Built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31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an exotic new architecture — the standard agent stack applied to physics</a:t>
            </a:r>
            <a:endParaRPr lang="en-US" sz="13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143000"/>
          <a:ext cx="8046720" cy="292608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8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JFC Component</a:t>
                      </a:r>
                      <a:endParaRPr lang="en-US" sz="12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Course Module</a:t>
                      </a:r>
                      <a:endParaRPr lang="en-US" sz="12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What You Built</a:t>
                      </a:r>
                      <a:endParaRPr lang="en-US" sz="12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Claude Code as base agent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 Agents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Master loop, tool ecosystem, sub-agents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Literature RAG over papers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RAG Systems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ChromaDB + embeddings pipelines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Asta / Semantic Scholar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Remote Tool Use (MCP)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Asta MCP server, nested JSON parsing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Multi-agent review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Agent-to-Agent (A2A)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A2A communication, trivia tournament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Autonomous code execution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Tool Calling / ReAct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A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loops, tool-calling from scratch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48640" y="4251960"/>
            <a:ext cx="8046720" cy="6858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548640" y="4251960"/>
            <a:ext cx="54864" cy="6858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777240" y="4251960"/>
            <a:ext cx="7589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Unblinding Decision: </a:t>
            </a: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performs the full analysis pipeline, but the decision to trust the result — to "unblind" — remains a human responsibility.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Challenges and Open Questions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005840"/>
            <a:ext cx="54864" cy="146304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77240" y="1325880"/>
            <a:ext cx="548640" cy="548640"/>
          </a:xfrm>
          <a:prstGeom prst="ellipse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968" y="1435608"/>
            <a:ext cx="329184" cy="32918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08760" y="114300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Hallucination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508760" y="1463040"/>
            <a:ext cx="2697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GPT-4o hallucinates citations 78–90% of the time. A wrong physical constant or fabricated citation can propagate undetected in a scientific analysis.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0" y="100584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54880" y="1005840"/>
            <a:ext cx="54864" cy="14630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983480" y="1325880"/>
            <a:ext cx="548640" cy="54864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3208" y="1435608"/>
            <a:ext cx="329184" cy="32918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715000" y="114300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Verification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5715000" y="1463040"/>
            <a:ext cx="2697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has test suites. How do you verify a novel scientific claim? Computational reproducibility, methodological soundness, and physical plausibility each require different checks.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548640" y="269748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548640" y="2697480"/>
            <a:ext cx="54864" cy="146304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777240" y="3017520"/>
            <a:ext cx="548640" cy="54864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6968" y="3127248"/>
            <a:ext cx="329184" cy="32918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508760" y="28346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Reproducibility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1508760" y="3154680"/>
            <a:ext cx="2697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Agent-driven analyses must log the entire reasoning trace — every query, decision, and alternative — not just final code and results.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4754880" y="2697480"/>
            <a:ext cx="38404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4754880" y="2697480"/>
            <a:ext cx="54864" cy="146304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4983480" y="3017520"/>
            <a:ext cx="548640" cy="54864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3208" y="3127248"/>
            <a:ext cx="329184" cy="329184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15000" y="283464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 &amp; Access</a:t>
            </a:r>
            <a:endParaRPr lang="en-US" sz="1500" dirty="0"/>
          </a:p>
        </p:txBody>
      </p:sp>
      <p:sp>
        <p:nvSpPr>
          <p:cNvPr id="27" name="Text 21"/>
          <p:cNvSpPr/>
          <p:nvPr/>
        </p:nvSpPr>
        <p:spPr>
          <a:xfrm>
            <a:off x="5715000" y="3154680"/>
            <a:ext cx="2697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calls, simulations, robotic lab time all cost money. Does autonomous scientific infrastructure concentrate capability in well-funded labs?</a:t>
            </a:r>
            <a:endParaRPr lang="en-US" sz="1100" dirty="0"/>
          </a:p>
        </p:txBody>
      </p:sp>
      <p:sp>
        <p:nvSpPr>
          <p:cNvPr id="28" name="Shape 22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3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point of autonomy is to go beyond human capacity — but verification still requires human experts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Scientific Method Is an Agent Loop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3749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097280"/>
            <a:ext cx="3749040" cy="4572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Scientific Method</a:t>
            </a:r>
            <a:endParaRPr lang="en-US" sz="16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78308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71600" y="173736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 hypothesis</a:t>
            </a:r>
            <a:endParaRPr lang="en-US" sz="14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423160"/>
            <a:ext cx="320040" cy="32004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371600" y="237744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run experiment</a:t>
            </a:r>
            <a:endParaRPr lang="en-US" sz="14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063240"/>
            <a:ext cx="320040" cy="3200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371600" y="301752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&amp; analyze data</a:t>
            </a:r>
            <a:endParaRPr lang="en-US" sz="14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0" y="3703320"/>
            <a:ext cx="320040" cy="32004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371600" y="36576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 hypothesis, repeat</a:t>
            </a:r>
            <a:endParaRPr lang="en-US" sz="14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9120" y="2423160"/>
            <a:ext cx="411480" cy="411480"/>
          </a:xfrm>
          <a:prstGeom prst="rect">
            <a:avLst/>
          </a:prstGeom>
        </p:spPr>
      </p:pic>
      <p:sp>
        <p:nvSpPr>
          <p:cNvPr id="16" name="Shape 9"/>
          <p:cNvSpPr/>
          <p:nvPr/>
        </p:nvSpPr>
        <p:spPr>
          <a:xfrm>
            <a:off x="4846320" y="1097280"/>
            <a:ext cx="374904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0"/>
          <p:cNvSpPr/>
          <p:nvPr/>
        </p:nvSpPr>
        <p:spPr>
          <a:xfrm>
            <a:off x="4846320" y="1097280"/>
            <a:ext cx="3749040" cy="45720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1"/>
          <p:cNvSpPr/>
          <p:nvPr/>
        </p:nvSpPr>
        <p:spPr>
          <a:xfrm>
            <a:off x="4846320" y="10972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 Loop (ReAct)</a:t>
            </a:r>
            <a:endParaRPr lang="en-US" sz="16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2080" y="1783080"/>
            <a:ext cx="320040" cy="32004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5669280" y="173736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400" dirty="0"/>
          </a:p>
        </p:txBody>
      </p:sp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12080" y="2423160"/>
            <a:ext cx="320040" cy="32004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5669280" y="237744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(tool calls)</a:t>
            </a:r>
            <a:endParaRPr lang="en-US" sz="1400" dirty="0"/>
          </a:p>
        </p:txBody>
      </p:sp>
      <p:pic>
        <p:nvPicPr>
          <p:cNvPr id="23" name="Image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12080" y="3063240"/>
            <a:ext cx="320040" cy="320040"/>
          </a:xfrm>
          <a:prstGeom prst="rect">
            <a:avLst/>
          </a:prstGeom>
        </p:spPr>
      </p:pic>
      <p:sp>
        <p:nvSpPr>
          <p:cNvPr id="24" name="Text 14"/>
          <p:cNvSpPr/>
          <p:nvPr/>
        </p:nvSpPr>
        <p:spPr>
          <a:xfrm>
            <a:off x="5669280" y="301752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</a:t>
            </a:r>
            <a:endParaRPr lang="en-US" sz="1400" dirty="0"/>
          </a:p>
        </p:txBody>
      </p:sp>
      <p:pic>
        <p:nvPicPr>
          <p:cNvPr id="25" name="Image 8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2080" y="3703320"/>
            <a:ext cx="320040" cy="320040"/>
          </a:xfrm>
          <a:prstGeom prst="rect">
            <a:avLst/>
          </a:prstGeom>
        </p:spPr>
      </p:pic>
      <p:sp>
        <p:nvSpPr>
          <p:cNvPr id="26" name="Text 15"/>
          <p:cNvSpPr/>
          <p:nvPr/>
        </p:nvSpPr>
        <p:spPr>
          <a:xfrm>
            <a:off x="5669280" y="365760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 and loop</a:t>
            </a:r>
            <a:endParaRPr lang="en-US" sz="1400" dirty="0"/>
          </a:p>
        </p:txBody>
      </p:sp>
      <p:sp>
        <p:nvSpPr>
          <p:cNvPr id="27" name="Shape 16"/>
          <p:cNvSpPr/>
          <p:nvPr/>
        </p:nvSpPr>
        <p:spPr>
          <a:xfrm>
            <a:off x="548640" y="4572000"/>
            <a:ext cx="8046720" cy="41148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17"/>
          <p:cNvSpPr/>
          <p:nvPr/>
        </p:nvSpPr>
        <p:spPr>
          <a:xfrm>
            <a:off x="548640" y="457200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LLM call can answer a question — but it cannot do science.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Agents Have Scientific Taste?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804672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051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Optimizing known objectives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13258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binding affinity, faster kernel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931920" y="1188720"/>
            <a:ext cx="1280160" cy="2743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1207008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303520" y="1051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Identifying novel questions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303520" y="13258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problems are worth pursuing?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48640" y="2011680"/>
            <a:ext cx="804672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548640" y="2011680"/>
            <a:ext cx="54864" cy="22860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777240" y="210312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AutoDiscovery: The Most Principled Attempt So Far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914400" y="2606040"/>
            <a:ext cx="3474720" cy="137160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097280" y="265176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67%</a:t>
            </a:r>
            <a:endParaRPr lang="en-US" sz="3600" dirty="0"/>
          </a:p>
        </p:txBody>
      </p:sp>
      <p:sp>
        <p:nvSpPr>
          <p:cNvPr id="16" name="Text 13"/>
          <p:cNvSpPr/>
          <p:nvPr/>
        </p:nvSpPr>
        <p:spPr>
          <a:xfrm>
            <a:off x="2468880" y="26517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agent-surprising discoveries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also surprised human experts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097280" y="329184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Bayesian surprise as intrinsic motivation + MCTS to explore hypothesis space across 21 datasets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754880" y="2606040"/>
            <a:ext cx="3474720" cy="137160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937760" y="265176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33%</a:t>
            </a:r>
            <a:endParaRPr lang="en-US" sz="3600" dirty="0"/>
          </a:p>
        </p:txBody>
      </p:sp>
      <p:sp>
        <p:nvSpPr>
          <p:cNvPr id="20" name="Text 17"/>
          <p:cNvSpPr/>
          <p:nvPr/>
        </p:nvSpPr>
        <p:spPr>
          <a:xfrm>
            <a:off x="6309360" y="265176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the time, the agent finds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"surprising" that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experts consider unremarkable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4937760" y="33832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Surprise is necessary but not sufficient for taste.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question: What makes a scientific question important, not just surprising?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E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143000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88720" y="109728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scientific method is an agent loop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1188720" y="141732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→ act → observe → revise — the same ReAct pattern you built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892808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88720" y="1847088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stack, new domain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216712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calling, MCP, RAG, A2A — applied to instruments, databases, literature, peer review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642616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188720" y="2596896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Ai2 provides the knowledge infrastructure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188720" y="2916936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Semantic Scholar, OpenScholar, Asta, AutoDiscovery — open and accessible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392424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188720" y="3346704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systems, real results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188720" y="3666744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ChemCrow, A-Lab, ProteinMCP, JFC framework — across biology, chemistry, materials, physics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142232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188720" y="4096512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Hard questions remain open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188720" y="4416552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Hallucination, verification, reproducibility, cost, and the question of scientific taste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31520" y="4572000"/>
            <a:ext cx="7680960" cy="5715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is not whether agentic AI will transform science — but how science will adapt.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Oracle to Scientist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25603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097280"/>
            <a:ext cx="2560320" cy="73152"/>
          </a:xfrm>
          <a:prstGeom prst="rect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508760" y="1417320"/>
            <a:ext cx="640080" cy="640080"/>
          </a:xfrm>
          <a:prstGeom prst="ellipse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50876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LLM as Lookup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" y="274320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 question, get an answer.</a:t>
            </a:r>
            <a:endParaRPr lang="en-US" sz="125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iteration, no tool use.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85800" y="3703320"/>
            <a:ext cx="2286000" cy="54864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37033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for literature search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83280" y="1097280"/>
            <a:ext cx="25603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383280" y="1097280"/>
            <a:ext cx="2560320" cy="73152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343400" y="141732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34340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3566160" y="224028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LLM as Copilot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566160" y="274320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Scientist drives; LLM assists</a:t>
            </a:r>
            <a:endParaRPr lang="en-US" sz="125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subtasks on demand.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3520440" y="3703320"/>
            <a:ext cx="2286000" cy="54864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520440" y="37033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Summarize paper, suggest experiment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17920" y="1097280"/>
            <a:ext cx="256032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217920" y="1097280"/>
            <a:ext cx="2560320" cy="7315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178040" y="1417320"/>
            <a:ext cx="640080" cy="64008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17804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6400800" y="2240280"/>
            <a:ext cx="21945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LLM as Agent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400800" y="274320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plans, executes, analyzes,</a:t>
            </a:r>
            <a:endParaRPr lang="en-US" sz="125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revises autonomously.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6355080" y="3703320"/>
            <a:ext cx="2286000" cy="54864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355080" y="3703320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DMTA cycle, JFC framework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108960" y="228600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5943600" y="228600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548640" y="466344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Today: the frontier of Level 3 — and the hard questions about when to trust it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Scientific Agents vs. Coding Agents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architecture, harder problems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3840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280160"/>
            <a:ext cx="64008" cy="14173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22960" y="160020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73736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45920" y="146304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Vast Domain Knowledge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645920" y="187452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literature, databases, ontologies — not just code docs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754880" y="1280160"/>
            <a:ext cx="3840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754880" y="1280160"/>
            <a:ext cx="64008" cy="14173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5029200" y="1600200"/>
            <a:ext cx="640080" cy="64008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6360" y="173736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852160" y="146304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Expensive Tools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5852160" y="187452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Simulations take hours; wet-lab experiments take days and cost real money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548640" y="2971800"/>
            <a:ext cx="3840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548640" y="2971800"/>
            <a:ext cx="64008" cy="1417320"/>
          </a:xfrm>
          <a:prstGeom prst="rect">
            <a:avLst/>
          </a:prstGeom>
          <a:solidFill>
            <a:srgbClr val="E11D4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22960" y="3291840"/>
            <a:ext cx="640080" cy="640080"/>
          </a:xfrm>
          <a:prstGeom prst="ellipse">
            <a:avLst/>
          </a:prstGeom>
          <a:solidFill>
            <a:srgbClr val="E11D4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120" y="3429000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645920" y="315468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Harder Verification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1645920" y="356616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has test suites — how do you verify a novel scientific claim?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4754880" y="2971800"/>
            <a:ext cx="384048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4754880" y="2971800"/>
            <a:ext cx="64008" cy="141732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5029200" y="3291840"/>
            <a:ext cx="640080" cy="64008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6360" y="3429000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852160" y="315468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Higher Stakes</a:t>
            </a:r>
            <a:endParaRPr lang="en-US" sz="1500" dirty="0"/>
          </a:p>
        </p:txBody>
      </p:sp>
      <p:sp>
        <p:nvSpPr>
          <p:cNvPr id="28" name="Text 22"/>
          <p:cNvSpPr/>
          <p:nvPr/>
        </p:nvSpPr>
        <p:spPr>
          <a:xfrm>
            <a:off x="5852160" y="356616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wrong drug candidate or flawed measurement has real-world consequences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Scientific Agent Stack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 what you built to science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8046720" cy="7772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399032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2801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Tool Calling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926080" y="12801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3291840" y="12801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instruments &amp; APIs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280160" y="16459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Docking software, simulators, genome annotation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548640" y="2148840"/>
            <a:ext cx="8046720" cy="77724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313432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280160" y="21945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MCP Servers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2926080" y="21945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3291840" y="21945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database servers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1280160" y="25603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UniProt, Materials Project, PubChem, CERN Open Data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548640" y="3063240"/>
            <a:ext cx="8046720" cy="7772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227832"/>
            <a:ext cx="365760" cy="3657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280160" y="31089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RAG Pipelines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2926080" y="31089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1" name="Text 16"/>
          <p:cNvSpPr/>
          <p:nvPr/>
        </p:nvSpPr>
        <p:spPr>
          <a:xfrm>
            <a:off x="3291840" y="31089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literature retrieval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1280160" y="34747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Papers, methods, protocols, prior results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548640" y="3977640"/>
            <a:ext cx="8046720" cy="77724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4142232"/>
            <a:ext cx="365760" cy="36576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280160" y="40233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A2A Protocol</a:t>
            </a:r>
            <a:endParaRPr lang="en-US" sz="1300" dirty="0"/>
          </a:p>
        </p:txBody>
      </p:sp>
      <p:sp>
        <p:nvSpPr>
          <p:cNvPr id="26" name="Text 20"/>
          <p:cNvSpPr/>
          <p:nvPr/>
        </p:nvSpPr>
        <p:spPr>
          <a:xfrm>
            <a:off x="2926080" y="40233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7" name="Text 21"/>
          <p:cNvSpPr/>
          <p:nvPr/>
        </p:nvSpPr>
        <p:spPr>
          <a:xfrm>
            <a:off x="3291840" y="40233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collaboration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1280160" y="438912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Literature review + experiment design + stats + peer review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548640" y="4617720"/>
            <a:ext cx="8046720" cy="41148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548640" y="461772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pattern:  Design  →  Execute  →  Analyze  →  Learn  →  repeat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1371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Ai2: Knowledge Infrastructure</a:t>
            </a:r>
            <a:endParaRPr lang="en-US" sz="34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Scientific Agents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Semantic Scholar  ·  OpenScholar  ·  ScholarQA  ·  Asta  ·  AutoDiscovery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3931920"/>
            <a:ext cx="7680960" cy="640080"/>
          </a:xfrm>
          <a:prstGeom prst="rect">
            <a:avLst/>
          </a:prstGeom>
          <a:solidFill>
            <a:srgbClr val="141E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31520" y="3931920"/>
            <a:ext cx="54864" cy="6400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05840" y="3931920"/>
            <a:ext cx="7132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agents are only as good as the knowledge they can access.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Semantic Scholar + OpenScholar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3840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005840"/>
            <a:ext cx="3840480" cy="4572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078992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1005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Semantic Scholar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31520" y="1645920"/>
            <a:ext cx="1463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200M+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731520" y="21031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papers indexed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286000" y="16459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API (authors, citations, venues)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2286000" y="21488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AI-generated TLDRs for rapid triage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2286000" y="26517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Citation context: how and why papers cite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2286000" y="31546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already used this via Asta MCP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754880" y="1005840"/>
            <a:ext cx="3840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754880" y="1005840"/>
            <a:ext cx="3840480" cy="45720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078992"/>
            <a:ext cx="292608" cy="292608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303520" y="1005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OpenScholar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7498080" y="10058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 2026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5029200" y="169164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45M</a:t>
            </a:r>
            <a:endParaRPr lang="en-US" sz="2400" dirty="0"/>
          </a:p>
        </p:txBody>
      </p:sp>
      <p:sp>
        <p:nvSpPr>
          <p:cNvPr id="20" name="Text 16"/>
          <p:cNvSpPr/>
          <p:nvPr/>
        </p:nvSpPr>
        <p:spPr>
          <a:xfrm>
            <a:off x="6492240" y="169164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open-access papers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5029200" y="256032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+6.1%</a:t>
            </a:r>
            <a:endParaRPr lang="en-US" sz="2400" dirty="0"/>
          </a:p>
        </p:txBody>
      </p:sp>
      <p:sp>
        <p:nvSpPr>
          <p:cNvPr id="22" name="Text 18"/>
          <p:cNvSpPr/>
          <p:nvPr/>
        </p:nvSpPr>
        <p:spPr>
          <a:xfrm>
            <a:off x="6492240" y="256032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GPT-4o on correctness</a:t>
            </a:r>
            <a:endParaRPr lang="en-US" sz="1200" dirty="0"/>
          </a:p>
        </p:txBody>
      </p:sp>
      <p:sp>
        <p:nvSpPr>
          <p:cNvPr id="23" name="Text 19"/>
          <p:cNvSpPr/>
          <p:nvPr/>
        </p:nvSpPr>
        <p:spPr>
          <a:xfrm>
            <a:off x="5029200" y="34290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51%</a:t>
            </a:r>
            <a:endParaRPr lang="en-US" sz="2400" dirty="0"/>
          </a:p>
        </p:txBody>
      </p:sp>
      <p:sp>
        <p:nvSpPr>
          <p:cNvPr id="24" name="Text 20"/>
          <p:cNvSpPr/>
          <p:nvPr/>
        </p:nvSpPr>
        <p:spPr>
          <a:xfrm>
            <a:off x="6492240" y="342900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over human experts</a:t>
            </a:r>
            <a:endParaRPr lang="en-US" sz="1200" dirty="0"/>
          </a:p>
        </p:txBody>
      </p:sp>
      <p:sp>
        <p:nvSpPr>
          <p:cNvPr id="25" name="Shape 21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548640" y="45262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GPT-4o hallucinates citations 78–90% of the time. OpenScholar matches human expert accuracy.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AutoDiscovery: Choosing Which Questions to Ask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Agarwal &amp; Majumder, UMass/Ai2  ·  NeurIPS 2025  ·  arXiv:2507.00310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2560320" cy="1920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234440"/>
            <a:ext cx="2560320" cy="54864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508760" y="1463040"/>
            <a:ext cx="548640" cy="54864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488" y="1572768"/>
            <a:ext cx="329184" cy="32918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31520" y="214884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Prior Belief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31520" y="246888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holds probability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over hypothesis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3108960" y="18745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2" name="Shape 9"/>
          <p:cNvSpPr/>
          <p:nvPr/>
        </p:nvSpPr>
        <p:spPr>
          <a:xfrm>
            <a:off x="3474720" y="1234440"/>
            <a:ext cx="2560320" cy="1920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474720" y="1234440"/>
            <a:ext cx="256032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434840" y="1463040"/>
            <a:ext cx="548640" cy="54864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4568" y="1572768"/>
            <a:ext cx="329184" cy="32918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657600" y="214884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 Experiment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3657600" y="246888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system writes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executes Python code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6035040" y="18745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9" name="Shape 15"/>
          <p:cNvSpPr/>
          <p:nvPr/>
        </p:nvSpPr>
        <p:spPr>
          <a:xfrm>
            <a:off x="6400800" y="1234440"/>
            <a:ext cx="2560320" cy="19202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6400800" y="1234440"/>
            <a:ext cx="256032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7360920" y="1463040"/>
            <a:ext cx="548640" cy="54864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0648" y="1572768"/>
            <a:ext cx="329184" cy="329184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583680" y="214884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Bayesian Surprise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6583680" y="2468880"/>
            <a:ext cx="21945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epistemic shift</a:t>
            </a:r>
            <a:endParaRPr lang="en-US" sz="11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prior to posterior</a:t>
            </a:r>
            <a:endParaRPr lang="en-US" sz="1100" dirty="0"/>
          </a:p>
        </p:txBody>
      </p:sp>
      <p:sp>
        <p:nvSpPr>
          <p:cNvPr id="25" name="Shape 20"/>
          <p:cNvSpPr/>
          <p:nvPr/>
        </p:nvSpPr>
        <p:spPr>
          <a:xfrm>
            <a:off x="548640" y="3383280"/>
            <a:ext cx="3840480" cy="73152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1"/>
          <p:cNvSpPr/>
          <p:nvPr/>
        </p:nvSpPr>
        <p:spPr>
          <a:xfrm>
            <a:off x="548640" y="3383280"/>
            <a:ext cx="54864" cy="73152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777240" y="338328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Strategy: </a:t>
            </a: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Monte Carlo tree search (MCTS) with progressive widening — balances exploration vs. exploitation across the hypothesis space</a:t>
            </a:r>
            <a:endParaRPr lang="en-US" sz="1100" dirty="0"/>
          </a:p>
        </p:txBody>
      </p:sp>
      <p:sp>
        <p:nvSpPr>
          <p:cNvPr id="28" name="Shape 23"/>
          <p:cNvSpPr/>
          <p:nvPr/>
        </p:nvSpPr>
        <p:spPr>
          <a:xfrm>
            <a:off x="4754880" y="3383280"/>
            <a:ext cx="3840480" cy="731520"/>
          </a:xfrm>
          <a:prstGeom prst="rect">
            <a:avLst/>
          </a:prstGeom>
          <a:solidFill>
            <a:srgbClr val="F0FD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Shape 24"/>
          <p:cNvSpPr/>
          <p:nvPr/>
        </p:nvSpPr>
        <p:spPr>
          <a:xfrm>
            <a:off x="4754880" y="3383280"/>
            <a:ext cx="54864" cy="7315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4983480" y="3383280"/>
            <a:ext cx="3474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Result: </a:t>
            </a: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67% of agent-surprising discoveries also surprised human domain experts (21 datasets across biology, economics, behavioral science, finance)</a:t>
            </a:r>
            <a:endParaRPr lang="en-US" sz="1100" dirty="0"/>
          </a:p>
        </p:txBody>
      </p:sp>
      <p:sp>
        <p:nvSpPr>
          <p:cNvPr id="31" name="Shape 26"/>
          <p:cNvSpPr/>
          <p:nvPr/>
        </p:nvSpPr>
        <p:spPr>
          <a:xfrm>
            <a:off x="548640" y="4389120"/>
            <a:ext cx="8046720" cy="548640"/>
          </a:xfrm>
          <a:prstGeom prst="rect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27"/>
          <p:cNvSpPr/>
          <p:nvPr/>
        </p:nvSpPr>
        <p:spPr>
          <a:xfrm>
            <a:off x="548640" y="438912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principled attempt to formalize scientific "taste" — now integrated into Ai2's AstaLabs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Drug Discovery: The DMTA Cycle as Agent Loop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1051560" y="1051560"/>
            <a:ext cx="731520" cy="73152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51560" y="1051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18745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1488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molecules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103120" y="114300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154680" y="1051560"/>
            <a:ext cx="731520" cy="731520"/>
          </a:xfrm>
          <a:prstGeom prst="ellipse">
            <a:avLst/>
          </a:prstGeom>
          <a:solidFill>
            <a:srgbClr val="1E2A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154680" y="1051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2834640" y="18745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834640" y="21488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synthesis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206240" y="114300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5257800" y="1051560"/>
            <a:ext cx="731520" cy="73152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257800" y="1051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937760" y="18745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21488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properties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309360" y="1143000"/>
            <a:ext cx="365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7360920" y="1051560"/>
            <a:ext cx="731520" cy="731520"/>
          </a:xfrm>
          <a:prstGeom prst="ellipse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360920" y="1051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7040880" y="18745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Analyze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7040880" y="21488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</a:t>
            </a:r>
            <a:endParaRPr lang="en-US" sz="1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iterate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132320" y="11887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↺  repeat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548640" y="2834640"/>
            <a:ext cx="4206240" cy="1965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48640" y="2834640"/>
            <a:ext cx="54864" cy="1965960"/>
          </a:xfrm>
          <a:prstGeom prst="rect">
            <a:avLst/>
          </a:prstGeom>
          <a:solidFill>
            <a:srgbClr val="0D948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77240" y="28803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ChemCrow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777240" y="320040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 et al., EPFL  ·  Nature Machine Intelligence 2024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77240" y="352044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 + 18 chemistry tools via LangChain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77240" y="384048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Molecular property prediction (toxicity, solubility)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77240" y="416052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Retrosynthesis via IBM RXN4Chemistry API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77240" y="4480560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E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Synthesized insect repellent + 3 organocatalysts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029200" y="2834640"/>
            <a:ext cx="3566160" cy="1965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5029200" y="2834640"/>
            <a:ext cx="54864" cy="19659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257800" y="28803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Industry Adoption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5257800" y="333756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AstraZeneca ChatInvent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257800" y="354787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multi-agent molecular design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257800" y="384048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Tippy Framework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257800" y="405079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DMTA cycle automation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257800" y="434340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 Lilly, BMS, Takeda, AbbVie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257800" y="455371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agent pipelines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1799</Words>
  <Application>Microsoft Macintosh PowerPoint</Application>
  <PresentationFormat>On-screen Show (16:9)</PresentationFormat>
  <Paragraphs>353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AI for Science</dc:title>
  <dc:subject>PptxGenJS Presentation</dc:subject>
  <dc:creator>Henry Kautz</dc:creator>
  <cp:lastModifiedBy>Kautz, Henry Alexander (rmw7my)</cp:lastModifiedBy>
  <cp:revision>3</cp:revision>
  <dcterms:created xsi:type="dcterms:W3CDTF">2026-03-29T14:31:48Z</dcterms:created>
  <dcterms:modified xsi:type="dcterms:W3CDTF">2026-04-03T15:48:58Z</dcterms:modified>
</cp:coreProperties>
</file>