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64" d="100"/>
          <a:sy n="164" d="100"/>
        </p:scale>
        <p:origin x="56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586538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92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54864"/>
            <a:ext cx="9144000" cy="18288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731520" y="91440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kern="0" spc="400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VISION-LANGUAGE MODELS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731520" y="1371600"/>
            <a:ext cx="76809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Visual Reasoning over Video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731520" y="210312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i="1" dirty="0">
                <a:solidFill>
                  <a:srgbClr val="2DD4B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Chain-of-Steps in Diffusion Models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731520" y="292608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Wang et al., "Demystifying Video Reasoning," arXiv:2603.16870, March 2026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846320"/>
            <a:ext cx="9144000" cy="54864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0" y="4901184"/>
            <a:ext cx="9144000" cy="242316"/>
          </a:xfrm>
          <a:prstGeom prst="rect">
            <a:avLst/>
          </a:prstGeom>
          <a:solidFill>
            <a:srgbClr val="1A23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731520" y="4901184"/>
            <a:ext cx="7680960" cy="2423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99F6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Diffusion Transformers  •  Chain-of-Steps  •  Emergent Reasoning  •  Layer Specialization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23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91440"/>
            <a:ext cx="7863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Emergent Behavior: Working Memory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640080" y="1005840"/>
            <a:ext cx="7863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EMERGENT REASONING BEHAVIORS  —  1 of 3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457200" y="1417320"/>
            <a:ext cx="8229600" cy="73152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457200" y="1417320"/>
            <a:ext cx="64008" cy="731520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731520" y="1463040"/>
            <a:ext cx="7772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diffusion process naturally establishes persistent anchors that preserve critical information across generation steps — a form of "working memory" essential for reasoning.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457200" y="2377440"/>
            <a:ext cx="3931920" cy="182880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457200" y="2377440"/>
            <a:ext cx="3931920" cy="365760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640080" y="2395728"/>
            <a:ext cx="356616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Object Reappearance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640080" y="2834640"/>
            <a:ext cx="3566160" cy="1234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asked to move an object out of frame and back, the model preserves the object's original position throughout all denoising steps — enabling it to return the circle to its exact starting location.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754880" y="2377440"/>
            <a:ext cx="3931920" cy="182880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4754880" y="2377440"/>
            <a:ext cx="3931920" cy="365760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937760" y="2395728"/>
            <a:ext cx="356616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Object Permanence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937760" y="2834640"/>
            <a:ext cx="3566160" cy="1234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a large teddy bear temporarily occludes a smaller one during movement, early denoising steps retain the hidden bear's state — ensuring it reappears correctly after the occlusion passes.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57200" y="4434840"/>
            <a:ext cx="8229600" cy="502920"/>
          </a:xfrm>
          <a:prstGeom prst="rect">
            <a:avLst/>
          </a:prstGeom>
          <a:solidFill>
            <a:srgbClr val="1A23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640080" y="4434840"/>
            <a:ext cx="7863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99F6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LLM Parallel: analogous to how LLMs maintain context in hidden states across token positions — but here it operates across denoising steps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0FD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23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91440"/>
            <a:ext cx="7863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Emergent Behavior: Self-Correction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640080" y="1005840"/>
            <a:ext cx="7863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EMERGENT REASONING BEHAVIORS  —  2 of 3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457200" y="1417320"/>
            <a:ext cx="8229600" cy="77724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457200" y="1417320"/>
            <a:ext cx="64008" cy="777240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731520" y="1463040"/>
            <a:ext cx="77724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model exhibits "aha moments" — initially selecting an incorrect option, then revising its reasoning after a few more denoising steps. Corrections happen globally across all frames simultaneously, not sequentially.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457200" y="2423160"/>
            <a:ext cx="3931920" cy="178308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457200" y="2423160"/>
            <a:ext cx="3931920" cy="365760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640080" y="2441448"/>
            <a:ext cx="356616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Ball Bounce Prediction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640080" y="2880360"/>
            <a:ext cx="3566160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Early steps produce an incomplete, ambiguous trajectory. As diffusion progresses, the model gradually completes the path and converges from four candidate landing points to a single correct one.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754880" y="2423160"/>
            <a:ext cx="3931920" cy="178308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4754880" y="2423160"/>
            <a:ext cx="3931920" cy="365760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937760" y="2441448"/>
            <a:ext cx="356616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3D Shape Rotation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937760" y="2880360"/>
            <a:ext cx="3566160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 the first denoising step, rotated cubes have incorrect quantities and arrangements. Over subsequent steps, the model corrects both the count and spatial configuration — arriving at a coherent result.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57200" y="4434840"/>
            <a:ext cx="8229600" cy="502920"/>
          </a:xfrm>
          <a:prstGeom prst="rect">
            <a:avLst/>
          </a:prstGeom>
          <a:solidFill>
            <a:srgbClr val="1A23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640080" y="4434840"/>
            <a:ext cx="7863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99F6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LLM Parallel: analogous to internal backtracking in long-thinking LLMs (o1-style "wait, let me reconsider" reasoning)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23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91440"/>
            <a:ext cx="7863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Emergent Behavior: Perception Before Action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640080" y="1005840"/>
            <a:ext cx="7863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EMERGENT REASONING BEHAVIORS  —  3 of 3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457200" y="1463040"/>
            <a:ext cx="3657600" cy="164592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457200" y="1463040"/>
            <a:ext cx="3657600" cy="411480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594360" y="1481328"/>
            <a:ext cx="33832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1: "What" &amp; "Where"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640080" y="1965960"/>
            <a:ext cx="329184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</a:rPr>
              <a:t>Early denoising steps</a:t>
            </a:r>
            <a:endParaRPr lang="en-US" sz="1200" dirty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334155"/>
                </a:solidFill>
              </a:rPr>
              <a:t>Identify and localize the relevant objects. No motion planning or relational transformation yet — pure semantic grounding.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114800" y="1463040"/>
            <a:ext cx="54864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▶</a:t>
            </a:r>
            <a:endParaRPr lang="en-US" sz="2800" dirty="0"/>
          </a:p>
        </p:txBody>
      </p:sp>
      <p:sp>
        <p:nvSpPr>
          <p:cNvPr id="10" name="Shape 8"/>
          <p:cNvSpPr/>
          <p:nvPr/>
        </p:nvSpPr>
        <p:spPr>
          <a:xfrm>
            <a:off x="4663440" y="1463040"/>
            <a:ext cx="4023360" cy="164592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4663440" y="1463040"/>
            <a:ext cx="4023360" cy="411480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4800600" y="1481328"/>
            <a:ext cx="3749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2: "How" &amp; "Why"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4846320" y="1965960"/>
            <a:ext cx="365760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</a:rPr>
              <a:t>Later denoising steps</a:t>
            </a:r>
            <a:endParaRPr lang="en-US" sz="1200" dirty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334155"/>
                </a:solidFill>
              </a:rPr>
              <a:t>Execute reasoning and manipulation — coordinate object motion, simulate physical interactions, apply transformations.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457200" y="3383280"/>
            <a:ext cx="3931920" cy="91440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457200" y="3383280"/>
            <a:ext cx="64008" cy="914400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731520" y="3456432"/>
            <a:ext cx="34747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i="1" dirty="0">
                <a:solidFill>
                  <a:srgbClr val="0D9488"/>
                </a:solidFill>
              </a:rPr>
              <a:t>"Get the car running"</a:t>
            </a:r>
            <a:endParaRPr lang="en-US" sz="1200" dirty="0"/>
          </a:p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</a:rPr>
              <a:t>Early steps identify the car; later steps introduce motion and simulate physical interaction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4754880" y="3383280"/>
            <a:ext cx="3931920" cy="91440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4754880" y="3383280"/>
            <a:ext cx="64008" cy="914400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5029200" y="3456432"/>
            <a:ext cx="34747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i="1" dirty="0">
                <a:solidFill>
                  <a:srgbClr val="F59E0B"/>
                </a:solidFill>
              </a:rPr>
              <a:t>"Correct the house"</a:t>
            </a:r>
            <a:endParaRPr lang="en-US" sz="1200" dirty="0"/>
          </a:p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</a:rPr>
              <a:t>Early steps recognize the door as target; later steps manipulate and fix it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457200" y="4526280"/>
            <a:ext cx="8229600" cy="457200"/>
          </a:xfrm>
          <a:prstGeom prst="rect">
            <a:avLst/>
          </a:prstGeom>
          <a:solidFill>
            <a:srgbClr val="1A23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640080" y="4526280"/>
            <a:ext cx="7863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99F6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Biological parallel: rats roll out multiple simulated trajectories in the hippocampus before moving — planning precedes action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F192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320040"/>
            <a:ext cx="7863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LAYER-WISE ANALYSIS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640080" y="640080"/>
            <a:ext cx="7863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Functional Specialization in DiTs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640080" y="1143000"/>
            <a:ext cx="7863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Within each denoising step, different transformer layers serve distinct computational roles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457200" y="1737360"/>
            <a:ext cx="2651760" cy="2606040"/>
          </a:xfrm>
          <a:prstGeom prst="rect">
            <a:avLst/>
          </a:prstGeom>
          <a:solidFill>
            <a:srgbClr val="1A23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457200" y="1737360"/>
            <a:ext cx="2651760" cy="457200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594360" y="1764792"/>
            <a:ext cx="23774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Perceive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594360" y="2286000"/>
            <a:ext cx="2377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D948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Layers 0–9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594360" y="2651760"/>
            <a:ext cx="23774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Attend to global structures and background context. Build a coarse scene representation.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3108960" y="1737360"/>
            <a:ext cx="228600" cy="2606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▶</a:t>
            </a:r>
            <a:endParaRPr lang="en-US" sz="2000" dirty="0"/>
          </a:p>
        </p:txBody>
      </p:sp>
      <p:sp>
        <p:nvSpPr>
          <p:cNvPr id="12" name="Shape 10"/>
          <p:cNvSpPr/>
          <p:nvPr/>
        </p:nvSpPr>
        <p:spPr>
          <a:xfrm>
            <a:off x="3337560" y="1737360"/>
            <a:ext cx="2651760" cy="2606040"/>
          </a:xfrm>
          <a:prstGeom prst="rect">
            <a:avLst/>
          </a:prstGeom>
          <a:solidFill>
            <a:srgbClr val="1A23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3337560" y="1737360"/>
            <a:ext cx="2651760" cy="457200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3474720" y="1764792"/>
            <a:ext cx="23774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Reason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3474720" y="2286000"/>
            <a:ext cx="2377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Layers 10–29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3474720" y="2651760"/>
            <a:ext cx="23774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Attention shifts to foreground entities. Reasoning features emerge — activations correlate with motion and interactions.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5989320" y="1737360"/>
            <a:ext cx="228600" cy="2606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▶</a:t>
            </a:r>
            <a:endParaRPr lang="en-US" sz="2000" dirty="0"/>
          </a:p>
        </p:txBody>
      </p:sp>
      <p:sp>
        <p:nvSpPr>
          <p:cNvPr id="18" name="Shape 16"/>
          <p:cNvSpPr/>
          <p:nvPr/>
        </p:nvSpPr>
        <p:spPr>
          <a:xfrm>
            <a:off x="6217920" y="1737360"/>
            <a:ext cx="2651760" cy="2606040"/>
          </a:xfrm>
          <a:prstGeom prst="rect">
            <a:avLst/>
          </a:prstGeom>
          <a:solidFill>
            <a:srgbClr val="1A23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6217920" y="1737360"/>
            <a:ext cx="2651760" cy="457200"/>
          </a:xfrm>
          <a:prstGeom prst="rect">
            <a:avLst/>
          </a:prstGeom>
          <a:solidFill>
            <a:srgbClr val="2DD4B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6355080" y="1764792"/>
            <a:ext cx="23774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Consolidate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6355080" y="2286000"/>
            <a:ext cx="2377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DD4B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Layers 30–39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6355080" y="2651760"/>
            <a:ext cx="23774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Consolidate the updated latent representation, preparing it for the next denoising step.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457200" y="4572000"/>
            <a:ext cx="8229600" cy="411480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640080" y="4572000"/>
            <a:ext cx="78638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specialization emerges purely from training — not from any architectural constraint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0FD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23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91440"/>
            <a:ext cx="7863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Causal Evidence: Latent Swapping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57200" y="1051560"/>
            <a:ext cx="8229600" cy="128016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57200" y="1051560"/>
            <a:ext cx="64008" cy="1280160"/>
          </a:xfrm>
          <a:prstGeom prst="rect">
            <a:avLst/>
          </a:prstGeom>
          <a:solidFill>
            <a:srgbClr val="1A23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731520" y="1115568"/>
            <a:ext cx="7680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Experiment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731520" y="1417320"/>
            <a:ext cx="768096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</a:rPr>
              <a:t>Setup: </a:t>
            </a:r>
            <a:r>
              <a:rPr lang="en-US" sz="1200" dirty="0">
                <a:solidFill>
                  <a:srgbClr val="334155"/>
                </a:solidFill>
              </a:rPr>
              <a:t>Controlled environment with two sets of objects (cats vs. bicycles). Run two parallel inferences.</a:t>
            </a:r>
            <a:endParaRPr lang="en-US" sz="1200" dirty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</a:rPr>
              <a:t>Method: </a:t>
            </a:r>
            <a:r>
              <a:rPr lang="en-US" sz="1200" dirty="0">
                <a:solidFill>
                  <a:srgbClr val="334155"/>
                </a:solidFill>
              </a:rPr>
              <a:t>At a single transformer layer, swap the latent representation between the two runs. Keep all other layers unchanged.</a:t>
            </a:r>
            <a:endParaRPr lang="en-US" sz="1200" dirty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</a:rPr>
              <a:t>Question: </a:t>
            </a:r>
            <a:r>
              <a:rPr lang="en-US" sz="1200" dirty="0">
                <a:solidFill>
                  <a:srgbClr val="334155"/>
                </a:solidFill>
              </a:rPr>
              <a:t>Which layers carry the semantically decisive information that determines the reasoning outcome?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57200" y="2606040"/>
            <a:ext cx="8229600" cy="155448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457200" y="2606040"/>
            <a:ext cx="3200400" cy="1554480"/>
          </a:xfrm>
          <a:prstGeom prst="rect">
            <a:avLst/>
          </a:prstGeom>
          <a:solidFill>
            <a:srgbClr val="1A23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594360" y="2697480"/>
            <a:ext cx="2926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DD4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Swap at Layer 20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94360" y="3063240"/>
            <a:ext cx="29260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59E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Output completely flips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594360" y="352044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"Circle the bicycles" → circles cats instead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3931920" y="2697480"/>
            <a:ext cx="448056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400" b="1" dirty="0">
                <a:solidFill>
                  <a:srgbClr val="0D9488"/>
                </a:solidFill>
              </a:rPr>
              <a:t>What This Proves</a:t>
            </a: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200" dirty="0">
                <a:solidFill>
                  <a:srgbClr val="334155"/>
                </a:solidFill>
              </a:rPr>
              <a:t>Middle layers (~20) encode the semantically decisive information that directly governs the grounding and reasoning outcome.</a:t>
            </a: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200" dirty="0">
                <a:solidFill>
                  <a:srgbClr val="334155"/>
                </a:solidFill>
              </a:rPr>
              <a:t>Early layers (perception) and late layers (consolidation) are not sufficient to determine what the model reasons about.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457200" y="4389120"/>
            <a:ext cx="8229600" cy="548640"/>
          </a:xfrm>
          <a:prstGeom prst="rect">
            <a:avLst/>
          </a:prstGeom>
          <a:solidFill>
            <a:srgbClr val="1A23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640080" y="4389120"/>
            <a:ext cx="78638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94A3B8"/>
                </a:solidFill>
              </a:rPr>
              <a:t>Formal: </a:t>
            </a:r>
            <a:r>
              <a:rPr lang="en-US" sz="1200" dirty="0">
                <a:solidFill>
                  <a:srgbClr val="2DD4B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Ũ⁺ᵏ⁾ ← U_alt⁺ᵏ⁾</a:t>
            </a:r>
            <a:r>
              <a:rPr lang="en-US" sz="1100" dirty="0">
                <a:solidFill>
                  <a:srgbClr val="94A3B8"/>
                </a:solidFill>
              </a:rPr>
              <a:t>  subject to  </a:t>
            </a:r>
            <a:r>
              <a:rPr lang="en-US" sz="1200" dirty="0">
                <a:solidFill>
                  <a:srgbClr val="2DD4B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U⁺ˡ≠ᵏ⁾ = U_orig⁺ˡ⁾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23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91440"/>
            <a:ext cx="7863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Training-Free Ensemble Strategy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57200" y="1051560"/>
            <a:ext cx="8229600" cy="68580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57200" y="1051560"/>
            <a:ext cx="64008" cy="685800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731520" y="1097280"/>
            <a:ext cx="77724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Insight: different random seeds explore different reasoning paths. Averaging their latents in the reasoning layers implements a "vote" across diverse trajectories.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640080" y="2011680"/>
            <a:ext cx="365760" cy="365760"/>
          </a:xfrm>
          <a:prstGeom prst="ellipse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640080" y="201168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188720" y="196596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 3 independent forward passes with different noise seeds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640080" y="2560320"/>
            <a:ext cx="365760" cy="365760"/>
          </a:xfrm>
          <a:prstGeom prst="ellipse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640080" y="256032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188720" y="251460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 step s=0, extract hidden representations from layers 20–29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640080" y="3108960"/>
            <a:ext cx="365760" cy="365760"/>
          </a:xfrm>
          <a:prstGeom prst="ellipse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640080" y="310896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1188720" y="306324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Average latent representations across the 3 runs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640080" y="3657600"/>
            <a:ext cx="365760" cy="365760"/>
          </a:xfrm>
          <a:prstGeom prst="ellipse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640080" y="365760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1188720" y="361188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Continue denoising normally from the averaged latent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457200" y="4251960"/>
            <a:ext cx="8229600" cy="73152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457200" y="4251960"/>
            <a:ext cx="64008" cy="731520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731520" y="4297680"/>
            <a:ext cx="7772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</a:rPr>
              <a:t>Inspired by Model Soup </a:t>
            </a:r>
            <a:r>
              <a:rPr lang="en-US" sz="1200" dirty="0">
                <a:solidFill>
                  <a:srgbClr val="334155"/>
                </a:solidFill>
              </a:rPr>
              <a:t>(Wortsman et al., 2022): averaging model weights within the same optimization basin improves generalization. Here, the same idea is applied to </a:t>
            </a:r>
            <a:r>
              <a:rPr lang="en-US" sz="1200" b="1" dirty="0">
                <a:solidFill>
                  <a:srgbClr val="F59E0B"/>
                </a:solidFill>
              </a:rPr>
              <a:t>latent trajectories</a:t>
            </a:r>
            <a:r>
              <a:rPr lang="en-US" sz="1200" dirty="0">
                <a:solidFill>
                  <a:srgbClr val="334155"/>
                </a:solidFill>
              </a:rPr>
              <a:t> rather than model parameters.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0FD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23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91440"/>
            <a:ext cx="7863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Benchmark Results: VBVR-Bench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57200" y="1051560"/>
            <a:ext cx="8229600" cy="137160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48640" y="114300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0.685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548640" y="1691640"/>
            <a:ext cx="2560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VBVR-Wan2.2 Baseline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548640" y="1920240"/>
            <a:ext cx="2560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In-Domain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3108960" y="1051560"/>
            <a:ext cx="4572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2800" dirty="0"/>
          </a:p>
        </p:txBody>
      </p:sp>
      <p:sp>
        <p:nvSpPr>
          <p:cNvPr id="9" name="Text 7"/>
          <p:cNvSpPr/>
          <p:nvPr/>
        </p:nvSpPr>
        <p:spPr>
          <a:xfrm>
            <a:off x="3474720" y="114300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16A3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0.716</a:t>
            </a:r>
            <a:endParaRPr lang="en-US" sz="3200" dirty="0"/>
          </a:p>
        </p:txBody>
      </p:sp>
      <p:sp>
        <p:nvSpPr>
          <p:cNvPr id="10" name="Text 8"/>
          <p:cNvSpPr/>
          <p:nvPr/>
        </p:nvSpPr>
        <p:spPr>
          <a:xfrm>
            <a:off x="3474720" y="1691640"/>
            <a:ext cx="2560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Training-Free Ensemble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3474720" y="1920240"/>
            <a:ext cx="2560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+4.5% relative improvement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6217920" y="1188720"/>
            <a:ext cx="0" cy="1097280"/>
          </a:xfrm>
          <a:prstGeom prst="line">
            <a:avLst/>
          </a:prstGeom>
          <a:noFill/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6400800" y="1143000"/>
            <a:ext cx="21031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94A3B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0.546</a:t>
            </a:r>
            <a:endParaRPr lang="en-US" sz="3200" dirty="0"/>
          </a:p>
        </p:txBody>
      </p:sp>
      <p:sp>
        <p:nvSpPr>
          <p:cNvPr id="14" name="Text 12"/>
          <p:cNvSpPr/>
          <p:nvPr/>
        </p:nvSpPr>
        <p:spPr>
          <a:xfrm>
            <a:off x="6400800" y="1691640"/>
            <a:ext cx="2103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Best Proprietary (Sora 2)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6400800" y="1920240"/>
            <a:ext cx="2103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Far below fine-tuned model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57200" y="2651760"/>
            <a:ext cx="8229600" cy="96012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457200" y="2651760"/>
            <a:ext cx="64008" cy="960120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731520" y="269748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59E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Out-of-Domain Generalization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731520" y="301752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400" b="1" dirty="0">
                <a:solidFill>
                  <a:srgbClr val="1E293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Baseline: 0.610  →  Ensemble: 0.650</a:t>
            </a:r>
            <a:endParaRPr lang="en-US" sz="1400" dirty="0"/>
          </a:p>
          <a:p>
            <a:pPr marL="0" indent="0">
              <a:buNone/>
            </a:pPr>
            <a:r>
              <a:rPr lang="en-US" sz="1200" dirty="0">
                <a:solidFill>
                  <a:srgbClr val="334155"/>
                </a:solidFill>
              </a:rPr>
              <a:t>Largest gains on out-of-domain tasks — ensemble helps the model generalize its reasoning, not just memorize solutions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457200" y="3840480"/>
            <a:ext cx="8229600" cy="1097280"/>
          </a:xfrm>
          <a:prstGeom prst="rect">
            <a:avLst/>
          </a:prstGeom>
          <a:solidFill>
            <a:srgbClr val="1A23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640080" y="3886200"/>
            <a:ext cx="7863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2DD4B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Takeaways</a:t>
            </a:r>
            <a:endParaRPr lang="en-US" sz="1500" dirty="0"/>
          </a:p>
        </p:txBody>
      </p:sp>
      <p:sp>
        <p:nvSpPr>
          <p:cNvPr id="22" name="Text 20"/>
          <p:cNvSpPr/>
          <p:nvPr/>
        </p:nvSpPr>
        <p:spPr>
          <a:xfrm>
            <a:off x="640080" y="4160520"/>
            <a:ext cx="786384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CBD5E1"/>
                </a:solidFill>
              </a:rPr>
              <a:t>No new data, no fine-tuning, no architecture changes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CBD5E1"/>
                </a:solidFill>
              </a:rPr>
              <a:t>Works purely by exploiting the Chain-of-Steps mechanism — understanding how reasoning works enabled a practical intervention</a:t>
            </a:r>
            <a:endParaRPr lang="en-US" sz="1200" dirty="0"/>
          </a:p>
          <a:p>
            <a:pPr marL="0" indent="0">
              <a:buNone/>
            </a:pPr>
            <a:r>
              <a:rPr lang="en-US" sz="1200" b="1" dirty="0">
                <a:solidFill>
                  <a:srgbClr val="99F6E4"/>
                </a:solidFill>
              </a:rPr>
              <a:t>Broader principle: inference-time strategies that work with the model's natural dynamics yield gains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F192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54864"/>
            <a:ext cx="9144000" cy="18288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640080" y="365760"/>
            <a:ext cx="78638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Bigger Picture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640080" y="914400"/>
            <a:ext cx="7863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2DD4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Video as a next-generation substrate for machine intelligence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457200" y="1508760"/>
            <a:ext cx="2651760" cy="2743200"/>
          </a:xfrm>
          <a:prstGeom prst="rect">
            <a:avLst/>
          </a:prstGeom>
          <a:solidFill>
            <a:srgbClr val="1A23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457200" y="1508760"/>
            <a:ext cx="2651760" cy="411480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594360" y="1536192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CoS vs. CoT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594360" y="2057400"/>
            <a:ext cx="2377440" cy="2011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Chain-of-Steps is a visual analogue to Chain-of-Thought. Both involve iterative refinement — but CoS is implicit (emerges from denoising) while CoT is explicit (text tokens). Connects to latent reasoning (Coconut).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3337560" y="1508760"/>
            <a:ext cx="2651760" cy="2743200"/>
          </a:xfrm>
          <a:prstGeom prst="rect">
            <a:avLst/>
          </a:prstGeom>
          <a:solidFill>
            <a:srgbClr val="1A23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3337560" y="1508760"/>
            <a:ext cx="2651760" cy="411480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3474720" y="1536192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Emergent Capabilities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3474720" y="2057400"/>
            <a:ext cx="2377440" cy="2011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Just as LLMs exhibit emergent abilities at scale (in-context learning, CoT, self-correction), video models exhibit emergent reasoning without explicit training. May be a general property of large models on structured data.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6217920" y="1508760"/>
            <a:ext cx="2651760" cy="2743200"/>
          </a:xfrm>
          <a:prstGeom prst="rect">
            <a:avLst/>
          </a:prstGeom>
          <a:solidFill>
            <a:srgbClr val="1A23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6217920" y="1508760"/>
            <a:ext cx="2651760" cy="411480"/>
          </a:xfrm>
          <a:prstGeom prst="rect">
            <a:avLst/>
          </a:prstGeom>
          <a:solidFill>
            <a:srgbClr val="2DD4B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6355080" y="1536192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Our Course Arc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6355080" y="2057400"/>
            <a:ext cx="2377440" cy="2011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CLIP (alignment) → LLaVA (visual QA) → Video reasoning: from static recognition to dynamic understanding to active problem-solving in spatiotemporally grounded space.</a:t>
            </a:r>
            <a:endParaRPr lang="en-US" sz="1150" dirty="0"/>
          </a:p>
        </p:txBody>
      </p:sp>
      <p:sp>
        <p:nvSpPr>
          <p:cNvPr id="18" name="Shape 16"/>
          <p:cNvSpPr/>
          <p:nvPr/>
        </p:nvSpPr>
        <p:spPr>
          <a:xfrm>
            <a:off x="0" y="4892040"/>
            <a:ext cx="9144000" cy="54864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0" y="4946904"/>
            <a:ext cx="9144000" cy="196596"/>
          </a:xfrm>
          <a:prstGeom prst="rect">
            <a:avLst/>
          </a:prstGeom>
          <a:solidFill>
            <a:srgbClr val="1A23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640080" y="4946904"/>
            <a:ext cx="7863840" cy="1965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Wang et al., "Demystifying Video Reasoning," arXiv:2603.16870, March 2026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23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91440"/>
            <a:ext cx="7863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Discussion Questions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457200" y="1051560"/>
            <a:ext cx="3931920" cy="164592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57200" y="1051560"/>
            <a:ext cx="3931920" cy="54864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640080" y="1234440"/>
            <a:ext cx="365760" cy="365760"/>
          </a:xfrm>
          <a:prstGeom prst="ellipse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640080" y="123444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143000" y="1216152"/>
            <a:ext cx="3017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9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Test-Time Compute for Diffusion?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640080" y="1691640"/>
            <a:ext cx="356616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reasoning happens along denoising steps, could we improve it by using more steps? Is there a scaling law analogue for diffusion models?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663440" y="1051560"/>
            <a:ext cx="3931920" cy="164592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4663440" y="1051560"/>
            <a:ext cx="3931920" cy="54864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4846320" y="1234440"/>
            <a:ext cx="365760" cy="365760"/>
          </a:xfrm>
          <a:prstGeom prst="ellipse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4846320" y="123444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5349240" y="1216152"/>
            <a:ext cx="3017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9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Explicit Search over Latent Space?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4846320" y="1691640"/>
            <a:ext cx="356616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Multi-path exploration resembles beam search in text generation. Could we implement explicit search strategies over the latent space?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57200" y="2926080"/>
            <a:ext cx="3931920" cy="164592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457200" y="2926080"/>
            <a:ext cx="3931920" cy="54864"/>
          </a:xfrm>
          <a:prstGeom prst="rect">
            <a:avLst/>
          </a:prstGeom>
          <a:solidFill>
            <a:srgbClr val="0F766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640080" y="3108960"/>
            <a:ext cx="365760" cy="365760"/>
          </a:xfrm>
          <a:prstGeom prst="ellipse">
            <a:avLst/>
          </a:prstGeom>
          <a:solidFill>
            <a:srgbClr val="0F766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640080" y="310896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1143000" y="3090672"/>
            <a:ext cx="3017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9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Limits of Video Reasoning?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640080" y="3566160"/>
            <a:ext cx="356616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Benchmark tasks (mazes, tic-tac-toe, patterns) are relatively simple. Can video models tackle problems requiring longer chains of inference?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4663440" y="2926080"/>
            <a:ext cx="3931920" cy="164592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3" name="Shape 21"/>
          <p:cNvSpPr/>
          <p:nvPr/>
        </p:nvSpPr>
        <p:spPr>
          <a:xfrm>
            <a:off x="4663440" y="2926080"/>
            <a:ext cx="3931920" cy="54864"/>
          </a:xfrm>
          <a:prstGeom prst="rect">
            <a:avLst/>
          </a:prstGeom>
          <a:solidFill>
            <a:srgbClr val="1A23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4" name="Shape 22"/>
          <p:cNvSpPr/>
          <p:nvPr/>
        </p:nvSpPr>
        <p:spPr>
          <a:xfrm>
            <a:off x="4846320" y="3108960"/>
            <a:ext cx="365760" cy="365760"/>
          </a:xfrm>
          <a:prstGeom prst="ellipse">
            <a:avLst/>
          </a:prstGeom>
          <a:solidFill>
            <a:srgbClr val="1A23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4846320" y="310896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5349240" y="3090672"/>
            <a:ext cx="3017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9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Video Models as World Models?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4846320" y="3566160"/>
            <a:ext cx="356616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a video model can simulate multiple futures and select the best one, is it functioning as a world model for reinforcement learning?</a:t>
            </a:r>
            <a:endParaRPr lang="en-US" sz="1200" dirty="0"/>
          </a:p>
        </p:txBody>
      </p:sp>
      <p:sp>
        <p:nvSpPr>
          <p:cNvPr id="28" name="Shape 26"/>
          <p:cNvSpPr/>
          <p:nvPr/>
        </p:nvSpPr>
        <p:spPr>
          <a:xfrm>
            <a:off x="457200" y="4754880"/>
            <a:ext cx="8229600" cy="274320"/>
          </a:xfrm>
          <a:prstGeom prst="rect">
            <a:avLst/>
          </a:prstGeom>
          <a:solidFill>
            <a:srgbClr val="1A23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640080" y="4754880"/>
            <a:ext cx="7863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99F6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 problems for the next generation of visual reasoning systems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0FD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23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91440"/>
            <a:ext cx="7863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From Image Tokens to Video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57200" y="1097280"/>
            <a:ext cx="3931920" cy="347472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57200" y="1097280"/>
            <a:ext cx="64008" cy="3474720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731520" y="1234440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D948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We've Built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777240" y="1691640"/>
            <a:ext cx="338328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300" b="1" dirty="0">
                <a:solidFill>
                  <a:srgbClr val="1E293B"/>
                </a:solidFill>
              </a:rPr>
              <a:t>CLIP</a:t>
            </a:r>
            <a:endParaRPr lang="en-US" sz="1300" dirty="0"/>
          </a:p>
          <a:p>
            <a:pPr marL="0" indent="0">
              <a:buNone/>
            </a:pPr>
            <a:r>
              <a:rPr lang="en-US" sz="1200" dirty="0">
                <a:solidFill>
                  <a:srgbClr val="334155"/>
                </a:solidFill>
              </a:rPr>
              <a:t>ViT splits image into patches; contrastive learning aligns image-text space</a:t>
            </a:r>
            <a:endParaRPr lang="en-US" sz="1300" dirty="0"/>
          </a:p>
          <a:p>
            <a:pPr marL="0" indent="0">
              <a:buNone/>
            </a:pPr>
            <a:endParaRPr lang="en-US" sz="1300" dirty="0"/>
          </a:p>
          <a:p>
            <a:pPr marL="0" indent="0">
              <a:buNone/>
            </a:pPr>
            <a:r>
              <a:rPr lang="en-US" sz="1300" b="1" dirty="0">
                <a:solidFill>
                  <a:srgbClr val="1E293B"/>
                </a:solidFill>
              </a:rPr>
              <a:t>LLaVA</a:t>
            </a:r>
            <a:endParaRPr lang="en-US" sz="1300" dirty="0"/>
          </a:p>
          <a:p>
            <a:pPr marL="0" indent="0">
              <a:buNone/>
            </a:pPr>
            <a:r>
              <a:rPr lang="en-US" sz="1200" dirty="0">
                <a:solidFill>
                  <a:srgbClr val="334155"/>
                </a:solidFill>
              </a:rPr>
              <a:t>Image patch embeddings projected into LM token space; model "sees" and reasons</a:t>
            </a:r>
            <a:endParaRPr lang="en-US" sz="1300" dirty="0"/>
          </a:p>
          <a:p>
            <a:pPr marL="0" indent="0">
              <a:buNone/>
            </a:pPr>
            <a:endParaRPr lang="en-US" sz="1300" dirty="0"/>
          </a:p>
          <a:p>
            <a:pPr marL="0" indent="0">
              <a:buNone/>
            </a:pPr>
            <a:r>
              <a:rPr lang="en-US" sz="1300" b="1" dirty="0">
                <a:solidFill>
                  <a:srgbClr val="F59E0B"/>
                </a:solidFill>
              </a:rPr>
              <a:t>Key Limitation</a:t>
            </a:r>
            <a:endParaRPr lang="en-US" sz="1300" dirty="0"/>
          </a:p>
          <a:p>
            <a:pPr marL="0" indent="0">
              <a:buNone/>
            </a:pPr>
            <a:r>
              <a:rPr lang="en-US" sz="1200" dirty="0">
                <a:solidFill>
                  <a:srgbClr val="334155"/>
                </a:solidFill>
              </a:rPr>
              <a:t>Each image is a bag of spatial tokens — one frozen moment. No dynamics, no causality.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4754880" y="1097280"/>
            <a:ext cx="3931920" cy="347472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4754880" y="1097280"/>
            <a:ext cx="64008" cy="3474720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5029200" y="1234440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59E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Changes with Video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5074920" y="1691640"/>
            <a:ext cx="338328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</a:rPr>
              <a:t>Temporal dimension adds: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334155"/>
                </a:solidFill>
              </a:rPr>
              <a:t>Continuity, causality, dynamics — objects move, occlude, interact, transform</a:t>
            </a:r>
            <a:endParaRPr lang="en-US" sz="1200" dirty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</a:rPr>
              <a:t>Naive tokenization explodes: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334155"/>
                </a:solidFill>
              </a:rPr>
              <a:t>24 frames × 256 patches = 6,144 tokens for just one second</a:t>
            </a:r>
            <a:endParaRPr lang="en-US" sz="1200" dirty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</a:rPr>
              <a:t>Modern approach: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334155"/>
                </a:solidFill>
              </a:rPr>
              <a:t>Diffusion-based video generation — iteratively denoise a latent of the full clip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7200" y="4709160"/>
            <a:ext cx="8229600" cy="320040"/>
          </a:xfrm>
          <a:prstGeom prst="rect">
            <a:avLst/>
          </a:prstGeom>
          <a:solidFill>
            <a:srgbClr val="1A23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640080" y="4709160"/>
            <a:ext cx="7863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i="1" dirty="0">
                <a:solidFill>
                  <a:srgbClr val="2DD4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question: Video models trained only to generate video exhibit reasoning. How?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23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91440"/>
            <a:ext cx="7863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Diffusion Review: The Denoising Process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1051560"/>
            <a:ext cx="3931920" cy="182880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57200" y="1051560"/>
            <a:ext cx="3931920" cy="365760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640080" y="1078992"/>
            <a:ext cx="3566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Forward Process (Adding Noise)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685800" y="1508760"/>
            <a:ext cx="347472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334155"/>
                </a:solidFill>
              </a:rPr>
              <a:t>Start with clean video latent x₀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334155"/>
                </a:solidFill>
              </a:rPr>
              <a:t>Gradually add Gaussian noise → pure noise</a:t>
            </a:r>
            <a:endParaRPr lang="en-US" sz="1200" dirty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</a:rPr>
              <a:t>Flow matching:</a:t>
            </a:r>
            <a:endParaRPr lang="en-US" sz="1200" dirty="0"/>
          </a:p>
          <a:p>
            <a:pPr marL="0" indent="0">
              <a:buNone/>
            </a:pPr>
            <a:r>
              <a:rPr lang="en-US" sz="1300" b="1" dirty="0">
                <a:solidFill>
                  <a:srgbClr val="0D948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xₛ = (1 − s)·x₀ + s·ε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754880" y="1051560"/>
            <a:ext cx="3931920" cy="182880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4754880" y="1051560"/>
            <a:ext cx="3931920" cy="365760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937760" y="1078992"/>
            <a:ext cx="3566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Reverse Process (Generation)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983480" y="1508760"/>
            <a:ext cx="347472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334155"/>
                </a:solidFill>
              </a:rPr>
              <a:t>Start from pure noise, iteratively denoise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334155"/>
                </a:solidFill>
              </a:rPr>
              <a:t>Network predicts velocity field vθ(xₛ, s, c)</a:t>
            </a:r>
            <a:endParaRPr lang="en-US" sz="1200" dirty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</a:rPr>
              <a:t>Estimated clean state:</a:t>
            </a:r>
            <a:endParaRPr lang="en-US" sz="1200" dirty="0"/>
          </a:p>
          <a:p>
            <a:pPr marL="0" indent="0">
              <a:buNone/>
            </a:pPr>
            <a:r>
              <a:rPr lang="en-US" sz="13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x̂₀ = xₛ − σₛ·vθ(xₛ, s, c)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114800" y="1051560"/>
            <a:ext cx="9144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3600" dirty="0"/>
          </a:p>
        </p:txBody>
      </p:sp>
      <p:sp>
        <p:nvSpPr>
          <p:cNvPr id="13" name="Shape 11"/>
          <p:cNvSpPr/>
          <p:nvPr/>
        </p:nvSpPr>
        <p:spPr>
          <a:xfrm>
            <a:off x="457200" y="3154680"/>
            <a:ext cx="8229600" cy="178308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457200" y="3154680"/>
            <a:ext cx="64008" cy="1783080"/>
          </a:xfrm>
          <a:prstGeom prst="rect">
            <a:avLst/>
          </a:prstGeom>
          <a:solidFill>
            <a:srgbClr val="2DD4B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777240" y="3246120"/>
            <a:ext cx="7680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D948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This Matters for Reasoning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777240" y="3611880"/>
            <a:ext cx="7589520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334155"/>
                </a:solidFill>
              </a:rPr>
              <a:t>Each denoising step = a full forward pass through a 14B-parameter network</a:t>
            </a:r>
            <a:endParaRPr lang="en-US" sz="1200" dirty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334155"/>
                </a:solidFill>
              </a:rPr>
              <a:t>The model can revise its decisions at every step — and we can decode x̂₀ at each step to watch it "think"</a:t>
            </a:r>
            <a:endParaRPr lang="en-US" sz="1200" dirty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</a:rPr>
              <a:t>LLM: N forward passes → 1 token.  Diffusion: T steps → entire video, revisable at each step.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0FD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23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91440"/>
            <a:ext cx="7863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Diffusion Transformer (DiT)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57200" y="1097280"/>
            <a:ext cx="1828800" cy="237744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57200" y="1097280"/>
            <a:ext cx="1828800" cy="411480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457200" y="1115568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Encode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594360" y="1645920"/>
            <a:ext cx="155448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VAE compresses video into latent space, reducing spatial &amp; temporal resolution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2240280" y="1097280"/>
            <a:ext cx="274320" cy="2377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▶</a:t>
            </a:r>
            <a:endParaRPr lang="en-US" sz="2200" dirty="0"/>
          </a:p>
        </p:txBody>
      </p:sp>
      <p:sp>
        <p:nvSpPr>
          <p:cNvPr id="9" name="Shape 7"/>
          <p:cNvSpPr/>
          <p:nvPr/>
        </p:nvSpPr>
        <p:spPr>
          <a:xfrm>
            <a:off x="2468880" y="1097280"/>
            <a:ext cx="1828800" cy="237744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2468880" y="1097280"/>
            <a:ext cx="1828800" cy="411480"/>
          </a:xfrm>
          <a:prstGeom prst="rect">
            <a:avLst/>
          </a:prstGeom>
          <a:solidFill>
            <a:srgbClr val="0F766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2468880" y="1115568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Patchify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2606040" y="1645920"/>
            <a:ext cx="155448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Divide latent into 3D spatiotemporal patches → token embeddings (like ViT, but 3D)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251960" y="1097280"/>
            <a:ext cx="274320" cy="2377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▶</a:t>
            </a:r>
            <a:endParaRPr lang="en-US" sz="2200" dirty="0"/>
          </a:p>
        </p:txBody>
      </p:sp>
      <p:sp>
        <p:nvSpPr>
          <p:cNvPr id="14" name="Shape 12"/>
          <p:cNvSpPr/>
          <p:nvPr/>
        </p:nvSpPr>
        <p:spPr>
          <a:xfrm>
            <a:off x="4480560" y="1097280"/>
            <a:ext cx="1828800" cy="237744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4480560" y="1097280"/>
            <a:ext cx="1828800" cy="411480"/>
          </a:xfrm>
          <a:prstGeom prst="rect">
            <a:avLst/>
          </a:prstGeom>
          <a:solidFill>
            <a:srgbClr val="1A23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4480560" y="1115568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Transform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4617720" y="1645920"/>
            <a:ext cx="155448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bidirectional attention — every token attends to every other across all frames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6263640" y="1097280"/>
            <a:ext cx="274320" cy="2377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▶</a:t>
            </a:r>
            <a:endParaRPr lang="en-US" sz="2200" dirty="0"/>
          </a:p>
        </p:txBody>
      </p:sp>
      <p:sp>
        <p:nvSpPr>
          <p:cNvPr id="19" name="Shape 17"/>
          <p:cNvSpPr/>
          <p:nvPr/>
        </p:nvSpPr>
        <p:spPr>
          <a:xfrm>
            <a:off x="6492240" y="1097280"/>
            <a:ext cx="1828800" cy="237744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6492240" y="1097280"/>
            <a:ext cx="1828800" cy="411480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6492240" y="1115568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Denoise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6629400" y="1645920"/>
            <a:ext cx="155448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Repeat T times; text prompt guides via cross-attention + CFG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457200" y="3840480"/>
            <a:ext cx="8229600" cy="1005840"/>
          </a:xfrm>
          <a:prstGeom prst="rect">
            <a:avLst/>
          </a:prstGeom>
          <a:solidFill>
            <a:srgbClr val="1A23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731520" y="3931920"/>
            <a:ext cx="23774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2DD4B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14B</a:t>
            </a:r>
            <a:endParaRPr lang="en-US" sz="2800" dirty="0"/>
          </a:p>
        </p:txBody>
      </p:sp>
      <p:sp>
        <p:nvSpPr>
          <p:cNvPr id="25" name="Text 23"/>
          <p:cNvSpPr/>
          <p:nvPr/>
        </p:nvSpPr>
        <p:spPr>
          <a:xfrm>
            <a:off x="731520" y="4407408"/>
            <a:ext cx="2377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Parameters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3474720" y="3931920"/>
            <a:ext cx="23774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2DD4B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40</a:t>
            </a:r>
            <a:endParaRPr lang="en-US" sz="2800" dirty="0"/>
          </a:p>
        </p:txBody>
      </p:sp>
      <p:sp>
        <p:nvSpPr>
          <p:cNvPr id="27" name="Text 25"/>
          <p:cNvSpPr/>
          <p:nvPr/>
        </p:nvSpPr>
        <p:spPr>
          <a:xfrm>
            <a:off x="3474720" y="4407408"/>
            <a:ext cx="2377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Transformer Layers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6217920" y="3931920"/>
            <a:ext cx="23774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2DD4B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5,120</a:t>
            </a:r>
            <a:endParaRPr lang="en-US" sz="2800" dirty="0"/>
          </a:p>
        </p:txBody>
      </p:sp>
      <p:sp>
        <p:nvSpPr>
          <p:cNvPr id="29" name="Text 27"/>
          <p:cNvSpPr/>
          <p:nvPr/>
        </p:nvSpPr>
        <p:spPr>
          <a:xfrm>
            <a:off x="6217920" y="4407408"/>
            <a:ext cx="2377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Embedding Dim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457200" y="470916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Model: VBVR-Wan2.2  (fine-tuned from Wan2.2-I2V-A14B)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23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91440"/>
            <a:ext cx="7863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Chain-of-Frames Hypothesis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57200" y="1097280"/>
            <a:ext cx="3931920" cy="310896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57200" y="1097280"/>
            <a:ext cx="3931920" cy="411480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640080" y="1115568"/>
            <a:ext cx="3566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CoF Analogy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85800" y="1645920"/>
            <a:ext cx="347472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</a:rPr>
              <a:t>Prior work (Tong et al.) observed:</a:t>
            </a:r>
            <a:endParaRPr lang="en-US" sz="1200" dirty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334155"/>
                </a:solidFill>
              </a:rPr>
              <a:t>Video models appear to show progressive solution development across frames:</a:t>
            </a:r>
            <a:endParaRPr lang="en-US" sz="1200" dirty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334155"/>
                </a:solidFill>
              </a:rPr>
              <a:t>Early frames → starting state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334155"/>
                </a:solidFill>
              </a:rPr>
              <a:t>Middle frames → intermediate progress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334155"/>
                </a:solidFill>
              </a:rPr>
              <a:t>Final frame → answer</a:t>
            </a:r>
            <a:endParaRPr lang="en-US" sz="1200" dirty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i="1" dirty="0">
                <a:solidFill>
                  <a:srgbClr val="1E293B"/>
                </a:solidFill>
              </a:rPr>
              <a:t>Analogy: just as an LLM reasons step-by-step through tokens, a video model reasons frame-by-frame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754880" y="1097280"/>
            <a:ext cx="3931920" cy="310896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4754880" y="1097280"/>
            <a:ext cx="3931920" cy="411480"/>
          </a:xfrm>
          <a:prstGeom prst="rect">
            <a:avLst/>
          </a:prstGeom>
          <a:solidFill>
            <a:srgbClr val="B91C1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937760" y="1115568"/>
            <a:ext cx="3566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CoF Is Misleading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4983480" y="1645920"/>
            <a:ext cx="347472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</a:rPr>
              <a:t>Bidirectional attention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334155"/>
                </a:solidFill>
              </a:rPr>
              <a:t>DiT sees ALL frames simultaneously. No causal constraint forces frame N+1 to depend only on frames ≤ N.</a:t>
            </a:r>
            <a:endParaRPr lang="en-US" sz="1200" dirty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</a:rPr>
              <a:t>Post-hoc rendering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334155"/>
                </a:solidFill>
              </a:rPr>
              <a:t>What looks like temporal progression may be a rendering of a solution worked out during denoising, not across frames.</a:t>
            </a:r>
            <a:endParaRPr lang="en-US" sz="1200" dirty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</a:rPr>
              <a:t>Direct evidence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334155"/>
                </a:solidFill>
              </a:rPr>
              <a:t>The paper provides both qualitative and perturbation-based evidence against CoF.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7200" y="4434840"/>
            <a:ext cx="8229600" cy="502920"/>
          </a:xfrm>
          <a:prstGeom prst="rect">
            <a:avLst/>
          </a:prstGeom>
          <a:solidFill>
            <a:srgbClr val="1A23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640080" y="4434840"/>
            <a:ext cx="7863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2DD4B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If not Chain-of-Frames, then what? → Chain-of-Steps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92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365760"/>
            <a:ext cx="7863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CORE DISCOVERY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640080" y="685800"/>
            <a:ext cx="78638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Chain-of-Steps (CoS)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640080" y="1234440"/>
            <a:ext cx="7863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i="1" dirty="0">
                <a:solidFill>
                  <a:srgbClr val="2DD4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Reasoning unfolds along denoising steps, not across frames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457200" y="1920240"/>
            <a:ext cx="2560320" cy="2377440"/>
          </a:xfrm>
          <a:prstGeom prst="rect">
            <a:avLst/>
          </a:prstGeom>
          <a:solidFill>
            <a:srgbClr val="1A23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457200" y="1920240"/>
            <a:ext cx="2560320" cy="411480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548640" y="1938528"/>
            <a:ext cx="23774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  Early Steps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94360" y="2468880"/>
            <a:ext cx="228600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 entertains multiple possibilities simultaneously — several candidate solutions coexist in the latent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017520" y="1920240"/>
            <a:ext cx="274320" cy="2377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▶</a:t>
            </a:r>
            <a:endParaRPr lang="en-US" sz="2000" dirty="0"/>
          </a:p>
        </p:txBody>
      </p:sp>
      <p:sp>
        <p:nvSpPr>
          <p:cNvPr id="11" name="Shape 9"/>
          <p:cNvSpPr/>
          <p:nvPr/>
        </p:nvSpPr>
        <p:spPr>
          <a:xfrm>
            <a:off x="3291840" y="1920240"/>
            <a:ext cx="2560320" cy="2377440"/>
          </a:xfrm>
          <a:prstGeom prst="rect">
            <a:avLst/>
          </a:prstGeom>
          <a:solidFill>
            <a:srgbClr val="1A23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3291840" y="1920240"/>
            <a:ext cx="2560320" cy="411480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3383280" y="1938528"/>
            <a:ext cx="23774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✂  Middle Steps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3429000" y="2468880"/>
            <a:ext cx="228600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Suboptimal alternatives are pruned — the model narrows down to plausible candidates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5852160" y="1920240"/>
            <a:ext cx="274320" cy="2377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▶</a:t>
            </a:r>
            <a:endParaRPr lang="en-US" sz="2000" dirty="0"/>
          </a:p>
        </p:txBody>
      </p:sp>
      <p:sp>
        <p:nvSpPr>
          <p:cNvPr id="16" name="Shape 14"/>
          <p:cNvSpPr/>
          <p:nvPr/>
        </p:nvSpPr>
        <p:spPr>
          <a:xfrm>
            <a:off x="6126480" y="1920240"/>
            <a:ext cx="2560320" cy="2377440"/>
          </a:xfrm>
          <a:prstGeom prst="rect">
            <a:avLst/>
          </a:prstGeom>
          <a:solidFill>
            <a:srgbClr val="1A23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6126480" y="1920240"/>
            <a:ext cx="2560320" cy="411480"/>
          </a:xfrm>
          <a:prstGeom prst="rect">
            <a:avLst/>
          </a:prstGeom>
          <a:solidFill>
            <a:srgbClr val="2DD4B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6217920" y="1938528"/>
            <a:ext cx="23774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✔  Late Steps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6263640" y="2468880"/>
            <a:ext cx="228600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Convergence to a single final solution — the answer solidifies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457200" y="4526280"/>
            <a:ext cx="8229600" cy="457200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640080" y="4526280"/>
            <a:ext cx="7863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method: decode the estimated clean latent x̂₀ at each denoising step to watch the model "think"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0FD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23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91440"/>
            <a:ext cx="7863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Multi-Path Exploration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640080" y="1005840"/>
            <a:ext cx="7863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model explores multiple candidate solutions in parallel, then prunes — like Breadth-First Search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57200" y="1554480"/>
            <a:ext cx="3931920" cy="132588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457200" y="1554480"/>
            <a:ext cx="64008" cy="1325880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640080" y="1627632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Maze Solving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640080" y="1920240"/>
            <a:ext cx="356616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Early steps show a "probabilistic cloud" of multiple plausible paths through the maze. Later steps suppress incorrect routes, converging on the correct one.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663440" y="1554480"/>
            <a:ext cx="3931920" cy="132588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4663440" y="1554480"/>
            <a:ext cx="64008" cy="1325880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846320" y="1627632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Tic-Tac-Toe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4846320" y="1920240"/>
            <a:ext cx="356616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Early steps simultaneously highlight multiple candidate cells for a winning move. The model evaluates options before committing to one placement.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57200" y="3108960"/>
            <a:ext cx="3931920" cy="132588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457200" y="3108960"/>
            <a:ext cx="64008" cy="1325880"/>
          </a:xfrm>
          <a:prstGeom prst="rect">
            <a:avLst/>
          </a:prstGeom>
          <a:solidFill>
            <a:srgbClr val="0F766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640080" y="3182112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76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Robot Navigation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40080" y="3474720"/>
            <a:ext cx="356616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Both upper and lower routes through an environment are visible in early steps. One path gradually becomes dominant as denoising progresses.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663440" y="3108960"/>
            <a:ext cx="3931920" cy="132588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4663440" y="3108960"/>
            <a:ext cx="64008" cy="1325880"/>
          </a:xfrm>
          <a:prstGeom prst="rect">
            <a:avLst/>
          </a:prstGeom>
          <a:solidFill>
            <a:srgbClr val="1A23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4846320" y="3182112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Object Placement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4846320" y="3474720"/>
            <a:ext cx="356616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Four candidate trajectories for placing a plant on a shelf are generated in parallel, then collapse to a single correct position.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457200" y="4617720"/>
            <a:ext cx="8229600" cy="384048"/>
          </a:xfrm>
          <a:prstGeom prst="rect">
            <a:avLst/>
          </a:prstGeom>
          <a:solidFill>
            <a:srgbClr val="1A23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640080" y="4617720"/>
            <a:ext cx="78638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2DD4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Resembles Tree-of-Thoughts in LLMs — but arises naturally from the diffusion process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23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91440"/>
            <a:ext cx="7863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Superposition-based Exploration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57200" y="1051560"/>
            <a:ext cx="8229600" cy="128016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57200" y="1051560"/>
            <a:ext cx="64008" cy="1280160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731520" y="1143000"/>
            <a:ext cx="7680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59E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Different Exploration Mode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731520" y="1463040"/>
            <a:ext cx="76809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Instead of distinct paths, the model temporarily represents multiple mutually exclusive states simultaneously — overlapping hypotheses that gradually resolve as noise is removed.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457200" y="2606040"/>
            <a:ext cx="3931920" cy="201168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457200" y="2606040"/>
            <a:ext cx="3931920" cy="365760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640080" y="2624328"/>
            <a:ext cx="356616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Size Pattern Completion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640080" y="3063240"/>
            <a:ext cx="356616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pattern follows a large-medium-small cycle. When predicting the next element, early steps show overlapping circles of different sizes — competing hypotheses about the correct continuation. As denoising progresses, only the correct size remains.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4754880" y="2606040"/>
            <a:ext cx="3931920" cy="201168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4754880" y="2606040"/>
            <a:ext cx="3931920" cy="365760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937760" y="2624328"/>
            <a:ext cx="356616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Object Rotation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937760" y="3063240"/>
            <a:ext cx="356616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Rather than committing to one orientation, early denoising steps produce a blurred superposition of several candidate rotations. The model maintains all plausible angles simultaneously until the representation "collapses" to a single answer.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457200" y="4754880"/>
            <a:ext cx="8229600" cy="292608"/>
          </a:xfrm>
          <a:prstGeom prst="rect">
            <a:avLst/>
          </a:prstGeom>
          <a:solidFill>
            <a:srgbClr val="1A23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640080" y="4754880"/>
            <a:ext cx="78638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99F6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Reminiscent of quantum superposition — multiple states coexist until denoising "collapses" the representation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0FD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23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91440"/>
            <a:ext cx="7863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Perturbation Evidence for CoS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57200" y="1097280"/>
            <a:ext cx="3931920" cy="228600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57200" y="1097280"/>
            <a:ext cx="3931920" cy="411480"/>
          </a:xfrm>
          <a:prstGeom prst="rect">
            <a:avLst/>
          </a:prstGeom>
          <a:solidFill>
            <a:srgbClr val="DC262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640080" y="1115568"/>
            <a:ext cx="3566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Noise at Step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40080" y="1600200"/>
            <a:ext cx="356616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334155"/>
                </a:solidFill>
              </a:rPr>
              <a:t>Inject Gaussian noise into all frames at a single denoising step</a:t>
            </a:r>
            <a:endParaRPr lang="en-US" sz="1200" dirty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</a:rPr>
              <a:t>Result:</a:t>
            </a:r>
            <a:endParaRPr lang="en-US" sz="1200" dirty="0"/>
          </a:p>
          <a:p>
            <a:pPr marL="0" indent="0">
              <a:buNone/>
            </a:pPr>
            <a:r>
              <a:rPr lang="en-US" sz="2600" b="1" dirty="0">
                <a:solidFill>
                  <a:srgbClr val="DC2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Score collapses</a:t>
            </a:r>
            <a:endParaRPr lang="en-US" sz="1200" dirty="0"/>
          </a:p>
          <a:p>
            <a:pPr marL="0" indent="0">
              <a:buNone/>
            </a:pPr>
            <a:r>
              <a:rPr lang="en-US" sz="2200" b="1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0.685  →  &lt; 0.3</a:t>
            </a:r>
            <a:endParaRPr lang="en-US" sz="1200" dirty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i="1" dirty="0">
                <a:solidFill>
                  <a:srgbClr val="1E293B"/>
                </a:solidFill>
              </a:rPr>
              <a:t>Reasoning is destroyed.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754880" y="1097280"/>
            <a:ext cx="3931920" cy="228600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4754880" y="1097280"/>
            <a:ext cx="3931920" cy="411480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937760" y="1115568"/>
            <a:ext cx="3566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Noise at Frame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4937760" y="1600200"/>
            <a:ext cx="356616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334155"/>
                </a:solidFill>
              </a:rPr>
              <a:t>Inject Gaussian noise into a single frame across all denoising steps</a:t>
            </a:r>
            <a:endParaRPr lang="en-US" sz="1200" dirty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</a:rPr>
              <a:t>Result:</a:t>
            </a:r>
            <a:endParaRPr lang="en-US" sz="1200" dirty="0"/>
          </a:p>
          <a:p>
            <a:pPr marL="0" indent="0">
              <a:buNone/>
            </a:pPr>
            <a:r>
              <a:rPr lang="en-US" sz="2600" b="1" dirty="0">
                <a:solidFill>
                  <a:srgbClr val="0D948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Much smaller drop</a:t>
            </a:r>
            <a:endParaRPr lang="en-US" sz="1200" dirty="0"/>
          </a:p>
          <a:p>
            <a:pPr marL="0" indent="0">
              <a:buNone/>
            </a:pPr>
            <a:r>
              <a:rPr lang="en-US" sz="2200" dirty="0">
                <a:solidFill>
                  <a:srgbClr val="0D948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Model recovers</a:t>
            </a:r>
            <a:endParaRPr lang="en-US" sz="1200" dirty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i="1" dirty="0">
                <a:solidFill>
                  <a:srgbClr val="1E293B"/>
                </a:solidFill>
              </a:rPr>
              <a:t>Bidirectional attention repairs the corrupted frame.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7200" y="3611880"/>
            <a:ext cx="8229600" cy="132588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457200" y="3611880"/>
            <a:ext cx="64008" cy="1325880"/>
          </a:xfrm>
          <a:prstGeom prst="rect">
            <a:avLst/>
          </a:prstGeom>
          <a:solidFill>
            <a:srgbClr val="1A23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731520" y="3703320"/>
            <a:ext cx="7680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Information Flow Analysis (CKA Dissimilarity)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731520" y="4023360"/>
            <a:ext cx="768096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334155"/>
                </a:solidFill>
              </a:rPr>
              <a:t>Early-step perturbations propagate through the entire trajectory, fundamentally altering the final outcome</a:t>
            </a:r>
            <a:endParaRPr lang="en-US" sz="1200" dirty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</a:rPr>
              <a:t>Sensitivity peaks at steps 20–30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334155"/>
                </a:solidFill>
              </a:rPr>
              <a:t> — the model has committed to a trajectory by this point; disruptions derail a nearly-finalized solution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2091</Words>
  <Application>Microsoft Macintosh PowerPoint</Application>
  <PresentationFormat>On-screen Show (16:9)</PresentationFormat>
  <Paragraphs>258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Consolas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Visual Reasoning over Video: Chain-of-Steps in Diffusion Models</dc:title>
  <dc:subject>PptxGenJS Presentation</dc:subject>
  <dc:creator>Henry Kautz</dc:creator>
  <cp:lastModifiedBy>Kautz, Henry Alexander (rmw7my)</cp:lastModifiedBy>
  <cp:revision>2</cp:revision>
  <dcterms:created xsi:type="dcterms:W3CDTF">2026-03-29T16:43:35Z</dcterms:created>
  <dcterms:modified xsi:type="dcterms:W3CDTF">2026-03-29T16:57:20Z</dcterms:modified>
</cp:coreProperties>
</file>