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68"/>
    <p:restoredTop sz="84192"/>
  </p:normalViewPr>
  <p:slideViewPr>
    <p:cSldViewPr snapToGrid="0" showGuides="1">
      <p:cViewPr varScale="1">
        <p:scale>
          <a:sx n="76" d="100"/>
          <a:sy n="76" d="100"/>
        </p:scale>
        <p:origin x="200" y="10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1" d="100"/>
          <a:sy n="111" d="100"/>
        </p:scale>
        <p:origin x="4032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0D688-5117-3B4A-9857-AED6EE64793B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31839-B6B9-F548-A041-0A99F7CF3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28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volunteers. If no one volunteers, then just pick some people at random!  Have at least 3 people show off their work from last week.  If there are more volunteers, then let them all have a turn.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031839-B6B9-F548-A041-0A99F7CF3C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break for 20 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031839-B6B9-F548-A041-0A99F7CF3C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65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1AF91-840B-B24D-9ABF-F9DBF2227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522F2C-8A45-130D-E561-590C88CBA2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075F4F-2F13-5327-A43F-C0A24CA4DF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break yet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DE4E1-7432-7801-B3EB-51A37C9EC5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031839-B6B9-F548-A041-0A99F7CF3C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11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break for the test of the class period.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031839-B6B9-F548-A041-0A99F7CF3C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02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64FCA-A48E-BD85-40CF-2FB010406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5804A-8699-1D77-71DA-F324B1526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247E9-B8FB-3F6C-3C12-450864701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3275-BA4B-AF5B-E97C-031E7B9C9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45B9-7901-883E-CE6F-EA3C8C86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5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34B7D-988F-FBB8-B13A-8E06572F4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72B55A-66D7-DC76-CA1A-B34F16D0C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0ADBB-803B-CA5A-A989-C021C17B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6A443-BE0E-FE7A-0FC1-A7AD6323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5AD5F-1B3F-2AA1-1761-63097329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3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893677-FB17-1FDE-1399-449721B65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8494D-F35A-31A3-F6DF-A434130F5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20E39-7094-9118-990B-78F5890BF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F2A2B-FDDF-4419-6107-943E71CBF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E359E-AA99-6D62-F484-839B64627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5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371BD-FE56-B538-14F4-0C366699A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D6C7A-9D3E-EE4F-5AE4-4DEAF7F96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E6AC-E570-677D-353B-104363842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979B8-5AC7-B632-2F32-63286379B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26E0D-84FE-B8F5-3BD3-A505DF6E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1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CED88-3282-7448-BD9D-E7B3A2694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3B9-3815-CBCF-3415-7949425B2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1ACFB-4AD4-2356-2731-58CAEF576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C551A-0E2E-4BF1-82FF-146B12A4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3672-EA29-6BAC-5086-8B6112A4E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3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CEE52-DA75-7492-69F7-9E0BC98F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428E8-70A7-2C1F-4C74-1F2BE8795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53BD9-D40F-990D-365B-BD6B8FB1A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1BF6D-554F-61EB-1B92-840B64386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32F16-AC56-5F45-E5D6-FE058A66C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E6CFC-F375-4795-28A3-037B4987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4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3E78-0B4A-AF3A-21B2-1D7E1D8D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7DF06-EDCD-B248-0B0B-A6087EA24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B78FCB-7653-2421-1C63-88AC30228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DD6AD8-6631-8C54-45E5-DC7BC0C2C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1D9122-1C28-C7C1-D238-6D05D0345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DC80E6-A7BD-B5CD-DAFB-FCC4389CD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654AB-B174-260B-F9A3-5B5E9021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254089-7AA7-2544-130D-F6684C200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8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2BB3-E686-0C26-62C7-C69C3AE5E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56E715-F63A-DC0E-DA09-DD35C8F17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4C134-B1DB-BD05-E4E9-0CC9DC6F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E9136-7ACE-F818-0ECB-3BA3D6D70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7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BF4B10-8DCE-F660-E903-9F6F7DFB7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0BE1F1-9698-169A-AC9A-83387EA0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FAC9A6-D91D-9843-48F3-8F89A2E3F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5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DF2AB-CAF3-950D-C86F-78C05DD8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BA41E-D0CB-DD56-3F93-004FBFA2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0F90F-57B6-9ADC-45C2-00D294768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923A1-441E-F830-168D-306E07930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9D6BA1-F43A-50DD-27B2-65AF339A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5D313-A480-E5A6-92CC-2BD24231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668E-6899-4984-A2E1-2830C19F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65F77F-3ED9-A793-C959-0966C13ED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F5670-A6C5-C096-45B8-3A3C3CF45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A3B53-01ED-509D-54A9-809C0213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BAFAB-CCEB-B5D8-894B-ACB4E3B6B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6A8F7-DA17-FA54-DCC4-51807CEB6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19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CEFEE4-7BE5-BC9A-478B-3E847735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5493B-211C-7B7B-2E67-2E50DA904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29B89-FF58-5083-DEFF-ACD79E1B7A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A7EB91-7AC3-C446-AC0D-C64652C094F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60DD4-559B-6620-8EB0-34B32AADB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CE82A-C5E8-E50B-1843-B3661195E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D4B4D6-EAB1-4448-AFCA-93689E2FF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irginia.zoom.us/j/9455824799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E565F-084A-0867-2485-D0A7BED9FF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Topic 3: Exploring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B8BEE-C0AB-5CB6-9107-BD55101E60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Workshop on Building AI Agents</a:t>
            </a:r>
          </a:p>
          <a:p>
            <a:endParaRPr lang="en-US" dirty="0"/>
          </a:p>
          <a:p>
            <a:r>
              <a:rPr lang="en-US" dirty="0"/>
              <a:t>Henry Kautz</a:t>
            </a:r>
          </a:p>
          <a:p>
            <a:r>
              <a:rPr lang="en-US" dirty="0"/>
              <a:t>Spring 2026</a:t>
            </a:r>
          </a:p>
        </p:txBody>
      </p:sp>
    </p:spTree>
    <p:extLst>
      <p:ext uri="{BB962C8B-B14F-4D97-AF65-F5344CB8AC3E}">
        <p14:creationId xmlns:p14="http://schemas.microsoft.com/office/powerpoint/2010/main" val="319578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8F3EF-900A-AE5C-D55E-841ED53D9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Off Your Topic 3 Tools &amp; Queries!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18F5D-9E53-F1BC-689A-A1A5C3682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hlinkClick r:id="rId3"/>
              </a:rPr>
              <a:t>https://virginia.zoom.us/j/94558247994</a:t>
            </a:r>
            <a:endParaRPr lang="en-US" sz="4000" dirty="0"/>
          </a:p>
          <a:p>
            <a:r>
              <a:rPr lang="en-US" sz="4000" dirty="0"/>
              <a:t>Passcode 152379</a:t>
            </a:r>
          </a:p>
          <a:p>
            <a:endParaRPr lang="en-US" sz="4000" dirty="0"/>
          </a:p>
          <a:p>
            <a:endParaRPr lang="en-US" sz="4000" dirty="0"/>
          </a:p>
          <a:p>
            <a:r>
              <a:rPr lang="en-US" sz="4000" i="1" dirty="0"/>
              <a:t>Note: this is not a remote class, only for sharing desktops for a few minutes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2791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F37E5-3ABA-BB7F-F5B9-6F4F1ED61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691"/>
            <a:ext cx="10515600" cy="1325563"/>
          </a:xfrm>
        </p:spPr>
        <p:txBody>
          <a:bodyPr/>
          <a:lstStyle/>
          <a:p>
            <a:r>
              <a:rPr lang="en-US" dirty="0"/>
              <a:t>Levels of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F2CA-2316-8E14-9FDC-76D2A89CE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912"/>
            <a:ext cx="10515600" cy="539139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Running an open LLM using Hugging Face API</a:t>
            </a:r>
          </a:p>
          <a:p>
            <a:pPr lvl="1"/>
            <a:r>
              <a:rPr lang="en-US" dirty="0"/>
              <a:t>Low level access to </a:t>
            </a:r>
            <a:r>
              <a:rPr lang="en-US" dirty="0" err="1"/>
              <a:t>gransformer</a:t>
            </a:r>
            <a:r>
              <a:rPr lang="en-US" dirty="0"/>
              <a:t> and tokenizer</a:t>
            </a:r>
          </a:p>
          <a:p>
            <a:r>
              <a:rPr lang="en-US" dirty="0"/>
              <a:t>Running an open LLM using Ollama</a:t>
            </a:r>
          </a:p>
          <a:p>
            <a:pPr lvl="1"/>
            <a:r>
              <a:rPr lang="en-US" dirty="0"/>
              <a:t>Models are quantized and optimized for running on your own server</a:t>
            </a:r>
          </a:p>
          <a:p>
            <a:r>
              <a:rPr lang="en-US" dirty="0"/>
              <a:t>Running an LLM in </a:t>
            </a:r>
            <a:r>
              <a:rPr lang="en-US" dirty="0" err="1"/>
              <a:t>LangGraph</a:t>
            </a:r>
            <a:r>
              <a:rPr lang="en-US" dirty="0"/>
              <a:t> using the OpenAI API</a:t>
            </a:r>
          </a:p>
          <a:p>
            <a:pPr lvl="1"/>
            <a:r>
              <a:rPr lang="en-US" dirty="0"/>
              <a:t>Can run OpenAI models as well as most Ollama models</a:t>
            </a:r>
          </a:p>
          <a:p>
            <a:pPr lvl="1"/>
            <a:r>
              <a:rPr lang="en-US" dirty="0"/>
              <a:t>Handles tool schemas</a:t>
            </a:r>
          </a:p>
          <a:p>
            <a:r>
              <a:rPr lang="en-US" dirty="0" err="1"/>
              <a:t>LangGraph</a:t>
            </a:r>
            <a:r>
              <a:rPr lang="en-US" dirty="0"/>
              <a:t> @tool, </a:t>
            </a:r>
            <a:r>
              <a:rPr lang="en-US" dirty="0" err="1"/>
              <a:t>llm.bind_tools</a:t>
            </a:r>
            <a:r>
              <a:rPr lang="en-US" dirty="0"/>
              <a:t>, </a:t>
            </a:r>
            <a:r>
              <a:rPr lang="en-US" dirty="0" err="1"/>
              <a:t>llm.invoke</a:t>
            </a:r>
            <a:endParaRPr lang="en-US" dirty="0"/>
          </a:p>
          <a:p>
            <a:pPr lvl="1"/>
            <a:r>
              <a:rPr lang="en-US" dirty="0"/>
              <a:t>Creates the tool schemas from the @tool definitions</a:t>
            </a:r>
          </a:p>
          <a:p>
            <a:pPr lvl="1"/>
            <a:r>
              <a:rPr lang="en-US" dirty="0"/>
              <a:t>Better decoding of response – Python data structures rather than JSON</a:t>
            </a:r>
          </a:p>
          <a:p>
            <a:r>
              <a:rPr lang="en-US" dirty="0" err="1">
                <a:solidFill>
                  <a:srgbClr val="FF0000"/>
                </a:solidFill>
              </a:rPr>
              <a:t>LangGraph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ToolNode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Handles tool dispatch loop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Supports parallel tool calls</a:t>
            </a:r>
          </a:p>
          <a:p>
            <a:r>
              <a:rPr lang="en-US" dirty="0" err="1">
                <a:solidFill>
                  <a:srgbClr val="FF0000"/>
                </a:solidFill>
              </a:rPr>
              <a:t>LangChain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create_react_agent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Creates </a:t>
            </a:r>
            <a:r>
              <a:rPr lang="en-US" dirty="0" err="1">
                <a:solidFill>
                  <a:srgbClr val="FF0000"/>
                </a:solidFill>
              </a:rPr>
              <a:t>LangGraph</a:t>
            </a:r>
            <a:r>
              <a:rPr lang="en-US" dirty="0">
                <a:solidFill>
                  <a:srgbClr val="FF0000"/>
                </a:solidFill>
              </a:rPr>
              <a:t> reasoning and acting agent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Less general but requires less coding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24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2979-F5AA-155C-A0A5-FDF642918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</a:t>
            </a:r>
            <a:r>
              <a:rPr lang="en-US" dirty="0" err="1"/>
              <a:t>ToolNode</a:t>
            </a:r>
            <a:r>
              <a:rPr lang="en-US" dirty="0"/>
              <a:t> and React Agent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F9C96-1FAC-376F-EBA5-30A909D1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Find your new partner on the page linked to today's lesson - go sit together and introduce yourselves</a:t>
            </a:r>
          </a:p>
          <a:p>
            <a:r>
              <a:rPr lang="en-US" sz="4400" dirty="0"/>
              <a:t>Complete Task 3</a:t>
            </a:r>
          </a:p>
        </p:txBody>
      </p:sp>
    </p:spTree>
    <p:extLst>
      <p:ext uri="{BB962C8B-B14F-4D97-AF65-F5344CB8AC3E}">
        <p14:creationId xmlns:p14="http://schemas.microsoft.com/office/powerpoint/2010/main" val="33869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21C3E-C49F-A1CD-EB80-FF6B4FD0D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5C2C4-1CD8-FA1F-926F-6B6576005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4: Skim through </a:t>
            </a:r>
            <a:r>
              <a:rPr lang="en-US" i="1" dirty="0">
                <a:solidFill>
                  <a:srgbClr val="FF0000"/>
                </a:solidFill>
              </a:rPr>
              <a:t>Agent Tools Reference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D3F87-5BD3-2D3C-10BD-CB755F32F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69366"/>
            <a:ext cx="10515600" cy="2814767"/>
          </a:xfrm>
        </p:spPr>
        <p:txBody>
          <a:bodyPr>
            <a:normAutofit/>
          </a:bodyPr>
          <a:lstStyle/>
          <a:p>
            <a:r>
              <a:rPr lang="en-US" dirty="0"/>
              <a:t>Free tools that run locally</a:t>
            </a:r>
          </a:p>
          <a:p>
            <a:r>
              <a:rPr lang="en-US" dirty="0"/>
              <a:t>Free tools that run remotely using </a:t>
            </a:r>
            <a:r>
              <a:rPr lang="en-US" dirty="0" err="1"/>
              <a:t>Oauth</a:t>
            </a:r>
            <a:endParaRPr lang="en-US" dirty="0"/>
          </a:p>
          <a:p>
            <a:r>
              <a:rPr lang="en-US" dirty="0"/>
              <a:t>Paid tools with a limited free use tier</a:t>
            </a:r>
          </a:p>
          <a:p>
            <a:r>
              <a:rPr lang="en-US" dirty="0"/>
              <a:t>Some tools come with </a:t>
            </a:r>
            <a:r>
              <a:rPr lang="en-US" dirty="0" err="1"/>
              <a:t>LangGraph</a:t>
            </a:r>
            <a:r>
              <a:rPr lang="en-US" dirty="0"/>
              <a:t> integration,</a:t>
            </a:r>
          </a:p>
          <a:p>
            <a:pPr marL="0" indent="0">
              <a:buNone/>
            </a:pPr>
            <a:r>
              <a:rPr lang="en-US" dirty="0"/>
              <a:t>	Others require you to wrap them in an @tools function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DB3688-BA54-0683-89F9-4DBA3558B0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6000" y="4084243"/>
            <a:ext cx="6739467" cy="2608261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4762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7B98-73E0-E12A-9C9E-22A18A6E7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5: Create a Tool-Using Agent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096FB-8169-285E-27B7-C0945CC27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69366"/>
            <a:ext cx="9695213" cy="2511755"/>
          </a:xfrm>
        </p:spPr>
        <p:txBody>
          <a:bodyPr>
            <a:normAutofit/>
          </a:bodyPr>
          <a:lstStyle/>
          <a:p>
            <a:r>
              <a:rPr lang="en-US" dirty="0"/>
              <a:t>Tools might be called deterministically in program </a:t>
            </a:r>
            <a:r>
              <a:rPr lang="en-US" i="1" dirty="0"/>
              <a:t>nodes</a:t>
            </a:r>
            <a:r>
              <a:rPr lang="en-US" dirty="0"/>
              <a:t>, and/or by the </a:t>
            </a:r>
            <a:r>
              <a:rPr lang="en-US" i="1" dirty="0"/>
              <a:t>response </a:t>
            </a:r>
            <a:r>
              <a:rPr lang="en-US" dirty="0"/>
              <a:t>of an LLM</a:t>
            </a:r>
          </a:p>
          <a:p>
            <a:r>
              <a:rPr lang="en-US" dirty="0"/>
              <a:t>Choose one of the </a:t>
            </a:r>
            <a:r>
              <a:rPr lang="en-US" i="1" dirty="0">
                <a:solidFill>
                  <a:srgbClr val="FF0000"/>
                </a:solidFill>
              </a:rPr>
              <a:t>2 Hour Agent Projects</a:t>
            </a:r>
          </a:p>
          <a:p>
            <a:r>
              <a:rPr lang="en-US" dirty="0"/>
              <a:t>Start simple, get it working, add features</a:t>
            </a:r>
          </a:p>
          <a:p>
            <a:r>
              <a:rPr lang="en-US" dirty="0"/>
              <a:t>Aim to have it working by the end of the next class!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9194E6-A038-93B4-A017-A5B3E0F8D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6097" y="3981121"/>
            <a:ext cx="6980700" cy="26587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0605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3540</TotalTime>
  <Words>366</Words>
  <Application>Microsoft Macintosh PowerPoint</Application>
  <PresentationFormat>Widescreen</PresentationFormat>
  <Paragraphs>50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Topic 3: Exploring Tools</vt:lpstr>
      <vt:lpstr>Show Off Your Topic 3 Tools &amp; Queries!</vt:lpstr>
      <vt:lpstr>Levels of Abstraction</vt:lpstr>
      <vt:lpstr>Understanding ToolNode and React Agent </vt:lpstr>
      <vt:lpstr>Task 4: Skim through Agent Tools Reference</vt:lpstr>
      <vt:lpstr>Task 5: Create a Tool-Using Agent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Kautz, Henry Alexander (rmw7my)</dc:creator>
  <cp:lastModifiedBy>Kautz, Henry Alexander (rmw7my)</cp:lastModifiedBy>
  <cp:revision>44</cp:revision>
  <dcterms:created xsi:type="dcterms:W3CDTF">2026-01-04T16:03:27Z</dcterms:created>
  <dcterms:modified xsi:type="dcterms:W3CDTF">2026-02-02T15:34:13Z</dcterms:modified>
</cp:coreProperties>
</file>